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953" r:id="rId2"/>
    <p:sldId id="907" r:id="rId3"/>
    <p:sldId id="397" r:id="rId4"/>
    <p:sldId id="396" r:id="rId5"/>
    <p:sldId id="474" r:id="rId6"/>
    <p:sldId id="955" r:id="rId7"/>
    <p:sldId id="956" r:id="rId8"/>
    <p:sldId id="423" r:id="rId9"/>
    <p:sldId id="957" r:id="rId10"/>
    <p:sldId id="959" r:id="rId11"/>
    <p:sldId id="967" r:id="rId12"/>
    <p:sldId id="958" r:id="rId13"/>
    <p:sldId id="494" r:id="rId14"/>
    <p:sldId id="496" r:id="rId15"/>
    <p:sldId id="497" r:id="rId16"/>
    <p:sldId id="498" r:id="rId17"/>
    <p:sldId id="499" r:id="rId18"/>
    <p:sldId id="502" r:id="rId19"/>
    <p:sldId id="315" r:id="rId20"/>
    <p:sldId id="963" r:id="rId21"/>
    <p:sldId id="965" r:id="rId22"/>
    <p:sldId id="962" r:id="rId23"/>
    <p:sldId id="273" r:id="rId24"/>
    <p:sldId id="395" r:id="rId25"/>
    <p:sldId id="260" r:id="rId26"/>
    <p:sldId id="966" r:id="rId27"/>
    <p:sldId id="264" r:id="rId28"/>
    <p:sldId id="266" r:id="rId29"/>
    <p:sldId id="964" r:id="rId30"/>
    <p:sldId id="503" r:id="rId31"/>
    <p:sldId id="492" r:id="rId32"/>
    <p:sldId id="961" r:id="rId33"/>
    <p:sldId id="465" r:id="rId34"/>
    <p:sldId id="904" r:id="rId35"/>
    <p:sldId id="903" r:id="rId36"/>
    <p:sldId id="905" r:id="rId3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1732" autoAdjust="0"/>
  </p:normalViewPr>
  <p:slideViewPr>
    <p:cSldViewPr>
      <p:cViewPr varScale="1">
        <p:scale>
          <a:sx n="80" d="100"/>
          <a:sy n="80" d="100"/>
        </p:scale>
        <p:origin x="78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2023/10/24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50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7C2ED-458A-4FEB-A173-20397F424D54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r>
              <a:rPr lang="en-US" altLang="zh-CN" dirty="0"/>
              <a:t>/35</a:t>
            </a:r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5314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The 2023 international workshop on the high energy CEPC, Nanjing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A87BB-AE87-4C20-A856-394719F07E73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791338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791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r>
              <a:rPr lang="en-US" altLang="zh-CN" dirty="0"/>
              <a:t>/35</a:t>
            </a:r>
            <a:endParaRPr lang="zh-CN" altLang="en-US" dirty="0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47D8A382-46B3-1769-90E6-C82D1520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5314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The 2023 international workshop on the high energy CEPC, Nanjing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8E4C9-D9D0-416C-90B1-7BC3692DA6C4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r>
              <a:rPr lang="en-US" altLang="zh-CN" dirty="0"/>
              <a:t>/35</a:t>
            </a:r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B6948A23-3939-D543-DED4-393B6881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5314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The 2023 international workshop on the high energy CEPC, Nanjing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938A-F6A3-4744-8FAC-91EAB6B4AD74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pPr/>
              <a:t>‹#›</a:t>
            </a:fld>
            <a:r>
              <a:rPr lang="en-US" altLang="zh-CN" dirty="0"/>
              <a:t>/35</a:t>
            </a:r>
            <a:endParaRPr lang="zh-CN" alt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2" name="页脚占位符 4">
            <a:extLst>
              <a:ext uri="{FF2B5EF4-FFF2-40B4-BE49-F238E27FC236}">
                <a16:creationId xmlns:a16="http://schemas.microsoft.com/office/drawing/2014/main" id="{BE73233D-0B24-6B83-A466-615DD6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5314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The 2023 international workshop on the high energy CEPC, Nanjing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8045F-703E-4655-809B-D47F1A2BEE65}" type="datetime1">
              <a:rPr lang="zh-CN" altLang="en-US" smtClean="0"/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35760" y="6356351"/>
            <a:ext cx="5184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98342" y="2480570"/>
            <a:ext cx="11974322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</a:t>
            </a:r>
            <a:r>
              <a:rPr lang="en-US" altLang="zh-CN" sz="6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 development status</a:t>
            </a:r>
            <a:endParaRPr lang="zh-CN" alt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beam instrumentation group</a:t>
            </a:r>
          </a:p>
          <a:p>
            <a:pPr algn="ctr"/>
            <a:r>
              <a:rPr lang="en-US" altLang="zh-CN" sz="2800">
                <a:latin typeface="Times New Roman" panose="02020603050405020304" pitchFamily="18" charset="0"/>
                <a:ea typeface="微软雅黑" panose="020B0503020204020204" pitchFamily="34" charset="-122"/>
              </a:rPr>
              <a:t>Presenter: Jun He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 23-27, 2023, Nanjing, The 2023 international workshop on the high energy CEPC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6DD743B-0D9A-41A0-BA18-DEA72151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5229200"/>
            <a:ext cx="11502672" cy="19097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AFE board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Processing+ ADCs + Clock + Pilot tone; </a:t>
            </a:r>
          </a:p>
          <a:p>
            <a:pPr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DFE board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FPGA(ZYNQ) + DDR3 memory + SFPs + Ethernets; </a:t>
            </a:r>
          </a:p>
          <a:p>
            <a:pPr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EPICS IOC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ZYNQ FPGA, increasing the convenience of the system</a:t>
            </a:r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标题 2">
            <a:extLst>
              <a:ext uri="{FF2B5EF4-FFF2-40B4-BE49-F238E27FC236}">
                <a16:creationId xmlns:a16="http://schemas.microsoft.com/office/drawing/2014/main" id="{63105112-7C36-42C7-BD57-190E75E6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BPM readout electronics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96B0DAB-2C33-4DD2-BEC4-66A8880186E4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5680" y="972916"/>
            <a:ext cx="5436604" cy="415173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DEFEC2E-7972-E76F-CD5C-820F8D64EA8E}"/>
              </a:ext>
            </a:extLst>
          </p:cNvPr>
          <p:cNvSpPr txBox="1"/>
          <p:nvPr/>
        </p:nvSpPr>
        <p:spPr>
          <a:xfrm>
            <a:off x="4223792" y="4653703"/>
            <a:ext cx="4104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 and DFE board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23" name="页脚占位符 22">
            <a:extLst>
              <a:ext uri="{FF2B5EF4-FFF2-40B4-BE49-F238E27FC236}">
                <a16:creationId xmlns:a16="http://schemas.microsoft.com/office/drawing/2014/main" id="{C3D90636-EF92-3F73-1C70-905B4C3B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E1BFC397-D303-5A7C-468F-F259519C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824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1401A9B4-B6D9-59A7-60B5-A5E006C4B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BPM readout electronics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4AFAF7-426F-6E7C-BD87-AB927374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28" y="1108549"/>
            <a:ext cx="7826912" cy="462470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F39C3E1-B662-ACD8-AF11-58985C0671C9}"/>
              </a:ext>
            </a:extLst>
          </p:cNvPr>
          <p:cNvSpPr txBox="1"/>
          <p:nvPr/>
        </p:nvSpPr>
        <p:spPr>
          <a:xfrm>
            <a:off x="8691916" y="1562647"/>
            <a:ext cx="35273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Commercial </a:t>
            </a:r>
            <a:r>
              <a:rPr lang="en-US" altLang="zh-CN" sz="2400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SA x rms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≈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114 nm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SA y rms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≈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110 nm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194287-DE60-9587-E578-A960484494D6}"/>
              </a:ext>
            </a:extLst>
          </p:cNvPr>
          <p:cNvSpPr txBox="1"/>
          <p:nvPr/>
        </p:nvSpPr>
        <p:spPr>
          <a:xfrm>
            <a:off x="8976320" y="3933056"/>
            <a:ext cx="2549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Electronics made in house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SA x rms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≈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71 nm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SA y rms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≈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74 nm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616369-B8E1-8EEE-BB40-B55B985B11C3}"/>
              </a:ext>
            </a:extLst>
          </p:cNvPr>
          <p:cNvSpPr txBox="1"/>
          <p:nvPr/>
        </p:nvSpPr>
        <p:spPr>
          <a:xfrm>
            <a:off x="693473" y="5943828"/>
            <a:ext cx="11104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sub-micron resolution and a performance close to commercial products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(I-Tech Liberal)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93E444B9-9D35-38E0-0281-511CDF07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F9D9AA79-FA50-12BB-5D3F-6660602EE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364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5D2202DF-5281-4863-AB31-2B4746D8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142875"/>
            <a:ext cx="10763250" cy="725488"/>
          </a:xfrm>
        </p:spPr>
        <p:txBody>
          <a:bodyPr/>
          <a:lstStyle/>
          <a:p>
            <a:r>
              <a:rPr lang="en-US" altLang="zh-CN">
                <a:solidFill>
                  <a:srgbClr val="C00000"/>
                </a:solidFill>
              </a:rPr>
              <a:t>BPM related R&amp;D: readout electronics</a:t>
            </a:r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" name="内容占位符 1">
            <a:extLst>
              <a:ext uri="{FF2B5EF4-FFF2-40B4-BE49-F238E27FC236}">
                <a16:creationId xmlns:a16="http://schemas.microsoft.com/office/drawing/2014/main" id="{582D8D52-D037-4ADF-9BFE-F508CB0D4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37522"/>
            <a:ext cx="11727482" cy="160036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sets of electronics have been utilized in BEPCII's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and storage ring</a:t>
            </a:r>
          </a:p>
          <a:p>
            <a:pPr marL="0" indent="0"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sets have been installed in the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booster of the HEPS</a:t>
            </a:r>
          </a:p>
          <a:p>
            <a:pPr marL="0" indent="0">
              <a:buNone/>
            </a:pPr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sets will be installed 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HEPS storage ring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D2AD83-ED4C-440B-895E-12B0BFE5F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82" y="3068960"/>
            <a:ext cx="4317489" cy="32343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21DB59-7709-4299-82AF-77EC278192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57" y="3068960"/>
            <a:ext cx="3179993" cy="32343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D398294-7578-41CF-BB58-F2AA14689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4" y="3068960"/>
            <a:ext cx="4245481" cy="3234322"/>
          </a:xfrm>
          <a:prstGeom prst="rect">
            <a:avLst/>
          </a:prstGeom>
        </p:spPr>
      </p:pic>
      <p:sp>
        <p:nvSpPr>
          <p:cNvPr id="9" name="页脚占位符 8">
            <a:extLst>
              <a:ext uri="{FF2B5EF4-FFF2-40B4-BE49-F238E27FC236}">
                <a16:creationId xmlns:a16="http://schemas.microsoft.com/office/drawing/2014/main" id="{35BC9108-8A3D-84F8-66D7-8F7F98F6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6CCDF5EF-FE12-498B-0B7E-4A6F1AA6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265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C57414-1B50-4630-8DA0-9D8CA52C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current monitor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90E078-47E9-4DA8-857C-8179C1E63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76795"/>
            <a:ext cx="10763324" cy="1928208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types of beam current measurement systems are utilized: average beam current and bunch current measurement. 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average current monitor employs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Bergoz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DCCT (Direct-current current transformer) sensors,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sets of systems are backup to each other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2E503A-04FC-4E24-ABD4-C3DA83B8726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4" y="3939427"/>
            <a:ext cx="5975113" cy="204392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30C58E-8C72-47CA-B0CB-64124DEF3218}"/>
              </a:ext>
            </a:extLst>
          </p:cNvPr>
          <p:cNvSpPr txBox="1"/>
          <p:nvPr/>
        </p:nvSpPr>
        <p:spPr>
          <a:xfrm>
            <a:off x="2329263" y="5983352"/>
            <a:ext cx="6631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Bergoz</a:t>
            </a:r>
            <a:r>
              <a:rPr lang="en-GB" altLang="zh-CN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NPCT senor and front-end electronics</a:t>
            </a:r>
            <a:endParaRPr lang="zh-CN" altLang="en-US" sz="2400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3825B98-0428-4929-A791-8EAFA090B5A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2495380"/>
              </p:ext>
            </p:extLst>
          </p:nvPr>
        </p:nvGraphicFramePr>
        <p:xfrm>
          <a:off x="2279574" y="2905003"/>
          <a:ext cx="5975113" cy="957228"/>
        </p:xfrm>
        <a:graphic>
          <a:graphicData uri="http://schemas.openxmlformats.org/drawingml/2006/table">
            <a:tbl>
              <a:tblPr firstRow="1" bandRow="1"/>
              <a:tblGrid>
                <a:gridCol w="2225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7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8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354">
                <a:tc>
                  <a:txBody>
                    <a:bodyPr/>
                    <a:lstStyle/>
                    <a:p>
                      <a:pPr algn="l" fontAlgn="b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Higgs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3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[GeV]</a:t>
                      </a:r>
                      <a:endParaRPr lang="en-US" sz="2000" b="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3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Beam current [mA]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16.7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84.1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803.5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0A72B57-C7BA-8C7C-5E12-32F2882C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AC43C2C2-DF1D-D9AE-7B08-E2A5DF90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427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F250E-0F47-43BE-A2A9-0DA2F2C3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rgbClr val="C00000"/>
                </a:solidFill>
              </a:rPr>
              <a:t>Bunch current </a:t>
            </a:r>
            <a:r>
              <a:rPr lang="en-US" altLang="zh-CN" dirty="0">
                <a:solidFill>
                  <a:srgbClr val="C00000"/>
                </a:solidFill>
              </a:rPr>
              <a:t>monitor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D97D0-60BE-40F6-AB4C-7FD2B3CE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01" y="4422513"/>
            <a:ext cx="11845316" cy="1898062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fast ADC sampling BPM sum signal is utilized to measure the bunch current and share the data with the injection control system for bucket selection.</a:t>
            </a:r>
          </a:p>
          <a:p>
            <a:pPr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core part of the AFE is its high-speed ADC.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signal is sampled at a frequency of 650MHz and normalized by the current measure by DCCT.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C2ACAC-388A-4B6B-8977-86BC07E03E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938077"/>
            <a:ext cx="6336704" cy="24649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A80B3CD-AE9A-481F-AF02-0F892C28F2FA}"/>
              </a:ext>
            </a:extLst>
          </p:cNvPr>
          <p:cNvSpPr txBox="1"/>
          <p:nvPr/>
        </p:nvSpPr>
        <p:spPr>
          <a:xfrm>
            <a:off x="666711" y="3497248"/>
            <a:ext cx="10763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by bunch readout electronics (BPM sum signal) are used for measuring the bunch current.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AA3809-0F08-D9B3-41D4-2BCD549DE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82D847-E675-EC9A-6A1D-6AB1DB76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726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size measurement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C9DF5B-37D6-4AF1-A5DA-313F2993C6D0}"/>
              </a:ext>
            </a:extLst>
          </p:cNvPr>
          <p:cNvSpPr txBox="1"/>
          <p:nvPr/>
        </p:nvSpPr>
        <p:spPr>
          <a:xfrm>
            <a:off x="6751692" y="945316"/>
            <a:ext cx="51601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ray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12keV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spot size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x@  40µm   y@  5µm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Slits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Distance@d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=200 µm  Width@ a=8µm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from source to slit: R=100 m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between observation point to slit 75 m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91EAEE4-90F4-4CF0-9DE7-DD99EEF16BD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62" y="925472"/>
            <a:ext cx="5760366" cy="2359891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E779489-61EA-48AC-9E47-3CD108A08E07}"/>
              </a:ext>
            </a:extLst>
          </p:cNvPr>
          <p:cNvSpPr txBox="1"/>
          <p:nvPr/>
        </p:nvSpPr>
        <p:spPr>
          <a:xfrm>
            <a:off x="684240" y="3252599"/>
            <a:ext cx="57603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dirty="0">
                <a:latin typeface="Times New Roman" panose="02020603050405020304" pitchFamily="18" charset="0"/>
                <a:ea typeface="MS Mincho" panose="02020609040205080304" pitchFamily="49" charset="-128"/>
              </a:rPr>
              <a:t>Configuration for </a:t>
            </a:r>
            <a:r>
              <a:rPr lang="en-GB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double slit X-ray interferometer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FE115DA-FFB5-46A7-9233-41DCFC4100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06" y="3652709"/>
            <a:ext cx="2808312" cy="2524952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072192-DE3B-4FBB-816F-FB8B8BEAE2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88" y="2674155"/>
            <a:ext cx="5111452" cy="2888156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3304606-E512-41F3-8AFB-F7F7E09F7485}"/>
              </a:ext>
            </a:extLst>
          </p:cNvPr>
          <p:cNvSpPr txBox="1"/>
          <p:nvPr/>
        </p:nvSpPr>
        <p:spPr>
          <a:xfrm>
            <a:off x="5831124" y="5683043"/>
            <a:ext cx="63608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interferogram and the intensity distribution curve in vertical direction.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14B6066-4BCE-4AD2-9E1A-052989B6E388}"/>
              </a:ext>
            </a:extLst>
          </p:cNvPr>
          <p:cNvSpPr txBox="1"/>
          <p:nvPr/>
        </p:nvSpPr>
        <p:spPr>
          <a:xfrm>
            <a:off x="767406" y="6118115"/>
            <a:ext cx="4608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dirty="0">
                <a:latin typeface="Times New Roman" panose="02020603050405020304" pitchFamily="18" charset="0"/>
                <a:ea typeface="MS Mincho" panose="02020609040205080304" pitchFamily="49" charset="-128"/>
              </a:rPr>
              <a:t>The synchrotron light diagnostic beamlines</a:t>
            </a:r>
            <a:endParaRPr lang="zh-CN" altLang="en-US" sz="2000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771717-1E96-4C3C-5BFD-062886BB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356303-32C0-0F6D-D295-0AEF5534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9729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Bunch length measurement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3352" y="2562717"/>
            <a:ext cx="11809312" cy="3312368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Bunch by bunch measurement system to monitor the bunch length and its lengthening. Visible SR beam line should be necessary.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about 1ps (~10% of bunch length),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streak camera based on visible light will be used.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deposit onto the SR extraction mirror is not so larger than existing SR machine, so we can use mirror design in SR facilities.(from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Mitsuhashi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4955961"/>
              </p:ext>
            </p:extLst>
          </p:nvPr>
        </p:nvGraphicFramePr>
        <p:xfrm>
          <a:off x="2063552" y="1196752"/>
          <a:ext cx="8424936" cy="1033397"/>
        </p:xfrm>
        <a:graphic>
          <a:graphicData uri="http://schemas.openxmlformats.org/drawingml/2006/table">
            <a:tbl>
              <a:tblPr firstRow="1" bandRow="1"/>
              <a:tblGrid>
                <a:gridCol w="334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96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7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941">
                <a:tc>
                  <a:txBody>
                    <a:bodyPr/>
                    <a:lstStyle/>
                    <a:p>
                      <a:pPr algn="l" fontAlgn="b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ttbar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Higgs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76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u="none" strike="noStrike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Energy [GeV]</a:t>
                      </a:r>
                      <a:endParaRPr lang="en-US" sz="2000" b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</a:t>
                      </a:r>
                      <a:endParaRPr lang="en-US" altLang="zh-CN" sz="2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41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2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Bunch length (SR/total) [mm]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2.2/2.9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2.3/3.9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6767" marR="6767" marT="676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20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2.5/4.9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2.5/8.7</a:t>
                      </a:r>
                      <a:endParaRPr lang="en-US" altLang="zh-CN" sz="2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charset="-122"/>
                        <a:cs typeface="Times New Roman" panose="02020603050405020304" pitchFamily="18" charset="0"/>
                      </a:endParaRPr>
                    </a:p>
                  </a:txBody>
                  <a:tcPr marL="5953" marR="5953" marT="595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页脚占位符 6">
            <a:extLst>
              <a:ext uri="{FF2B5EF4-FFF2-40B4-BE49-F238E27FC236}">
                <a16:creationId xmlns:a16="http://schemas.microsoft.com/office/drawing/2014/main" id="{0A94BE84-F0E8-A75C-9932-5C90B01C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95518BCC-F407-E13E-CDD3-AABA95F0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194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8855" y="1012889"/>
            <a:ext cx="5017105" cy="343537"/>
          </a:xfrm>
        </p:spPr>
        <p:txBody>
          <a:bodyPr>
            <a:noAutofit/>
          </a:bodyPr>
          <a:lstStyle/>
          <a:p>
            <a:r>
              <a:rPr lang="en-US" altLang="zh-CN" sz="20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Transverse resistive wall instability </a:t>
            </a:r>
            <a:r>
              <a:rPr lang="en-US" altLang="zh-CN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zh-CN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N. Wang</a:t>
            </a:r>
            <a:endParaRPr lang="zh-CN" altLang="en-US" sz="18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55926"/>
              </p:ext>
            </p:extLst>
          </p:nvPr>
        </p:nvGraphicFramePr>
        <p:xfrm>
          <a:off x="6205262" y="1213489"/>
          <a:ext cx="5832649" cy="1706896"/>
        </p:xfrm>
        <a:graphic>
          <a:graphicData uri="http://schemas.openxmlformats.org/drawingml/2006/table">
            <a:tbl>
              <a:tblPr/>
              <a:tblGrid>
                <a:gridCol w="3957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4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30 MW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Instability growth time [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1.9 (~6 turns)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Radiation damping [</a:t>
                      </a:r>
                      <a:r>
                        <a:rPr kumimoji="0" lang="en-US" altLang="zh-CN" sz="20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kumimoji="0" lang="en-US" altLang="zh-CN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91446" marR="91446" marT="45722" marB="45722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Bunch by bunch feedback [</a:t>
                      </a:r>
                      <a:r>
                        <a:rPr kumimoji="0" lang="en-US" altLang="zh-CN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charset="0"/>
                          <a:cs typeface="Times New Roman" panose="02020603050405020304" pitchFamily="18" charset="0"/>
                        </a:rPr>
                        <a:t>1.0 (~3 turns)</a:t>
                      </a:r>
                    </a:p>
                  </a:txBody>
                  <a:tcPr marL="91446" marR="91446" marT="45722" marB="4572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5727136" y="2957845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of the </a:t>
            </a:r>
            <a:r>
              <a:rPr lang="en-US" altLang="zh-CN" sz="2000" kern="0">
                <a:latin typeface="Times New Roman" panose="02020603050405020304" pitchFamily="18" charset="0"/>
                <a:cs typeface="Times New Roman" panose="02020603050405020304" pitchFamily="18" charset="0"/>
              </a:rPr>
              <a:t>most challenging mode vs </a:t>
            </a:r>
            <a:r>
              <a:rPr lang="en-US" altLang="zh-CN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factors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718855" y="3033717"/>
            <a:ext cx="4508593" cy="84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0" i="0" baseline="0">
                <a:solidFill>
                  <a:schemeClr val="tx1"/>
                </a:solidFill>
                <a:latin typeface="+mn-lt"/>
                <a:ea typeface="+mn-ea"/>
                <a:cs typeface="仿宋_GB2312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660033"/>
                </a:solidFill>
                <a:latin typeface="+mn-lt"/>
                <a:ea typeface="宋体" pitchFamily="2" charset="-122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rgbClr val="000066"/>
                </a:solidFill>
                <a:latin typeface="+mn-lt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b="1">
                <a:solidFill>
                  <a:srgbClr val="006600"/>
                </a:solidFill>
                <a:latin typeface="+mn-lt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r>
              <a:rPr lang="en-US" altLang="zh-CN" ker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altLang="zh-CN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is the </a:t>
            </a:r>
            <a:r>
              <a:rPr lang="en-US" altLang="zh-CN" kern="0">
                <a:latin typeface="Times New Roman" panose="02020603050405020304" pitchFamily="18" charset="0"/>
                <a:cs typeface="Times New Roman" panose="02020603050405020304" pitchFamily="18" charset="0"/>
              </a:rPr>
              <a:t>most challenging</a:t>
            </a:r>
            <a:endParaRPr lang="zh-CN" altLang="en-US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DBB1456-462C-43A9-9FB0-73E9B598A45F}"/>
              </a:ext>
            </a:extLst>
          </p:cNvPr>
          <p:cNvGrpSpPr/>
          <p:nvPr/>
        </p:nvGrpSpPr>
        <p:grpSpPr>
          <a:xfrm>
            <a:off x="536847" y="1951337"/>
            <a:ext cx="5343129" cy="902555"/>
            <a:chOff x="218782" y="1783392"/>
            <a:chExt cx="5343129" cy="902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218782" y="1783392"/>
                  <a:ext cx="5343129" cy="902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CN" altLang="en-US" i="1">
                                <a:latin typeface="Cambria Math"/>
                              </a:rPr>
                              <m:t>𝜏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  <m:r>
                          <a:rPr lang="en-US" altLang="zh-CN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i="1">
                                <a:latin typeface="Cambria Math"/>
                              </a:rPr>
                              <m:t>4</m:t>
                            </m:r>
                            <m:r>
                              <a:rPr lang="zh-CN" altLang="en-US" i="1">
                                <a:latin typeface="Cambria Math"/>
                              </a:rPr>
                              <m:t>𝜋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/>
                              </a:rPr>
                              <m:t>/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𝑒</m:t>
                            </m:r>
                            <m:r>
                              <a:rPr lang="en-US" altLang="zh-CN" i="1">
                                <a:latin typeface="Cambria Math"/>
                              </a:rPr>
                              <m:t>)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/>
                                  </a:rPr>
                                  <m:t>𝛽</m:t>
                                </m:r>
                              </m:sub>
                            </m:sSub>
                          </m:den>
                        </m:f>
                        <m:nary>
                          <m:naryPr>
                            <m:chr m:val="∑"/>
                            <m:ctrlPr>
                              <a:rPr lang="pt-BR" altLang="zh-CN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zh-CN" altLang="pt-BR" i="1" dirty="0">
                                <a:latin typeface="Cambria Math"/>
                              </a:rPr>
                              <m:t>𝜇</m:t>
                            </m:r>
                            <m:r>
                              <a:rPr lang="pt-BR" altLang="zh-CN" i="1" dirty="0">
                                <a:latin typeface="Cambria Math"/>
                              </a:rPr>
                              <m:t>=0</m:t>
                            </m:r>
                          </m:sub>
                          <m:sup>
                            <m:r>
                              <a:rPr lang="en-US" altLang="zh-CN" i="1" dirty="0">
                                <a:latin typeface="Cambria Math"/>
                              </a:rPr>
                              <m:t>𝑀</m:t>
                            </m:r>
                            <m:r>
                              <a:rPr lang="en-US" altLang="zh-CN" i="1" dirty="0">
                                <a:latin typeface="Cambria Math"/>
                              </a:rPr>
                              <m:t>−1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pt-BR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i="1" dirty="0">
                                    <a:latin typeface="Cambria Math"/>
                                  </a:rPr>
                                  <m:t>𝑝</m:t>
                                </m:r>
                                <m:r>
                                  <a:rPr lang="pt-BR" altLang="zh-CN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altLang="zh-CN" i="1" dirty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altLang="zh-CN" i="1" dirty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pt-BR" altLang="zh-CN" i="1" dirty="0">
                                    <a:latin typeface="Cambria Math"/>
                                    <a:ea typeface="Cambria Math"/>
                                  </a:rPr>
                                  <m:t>∞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dirty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US" altLang="zh-CN" i="1" dirty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ctrlPr>
                                          <a:rPr lang="en-US" altLang="zh-CN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zh-CN" altLang="en-US" i="1" dirty="0">
                                            <a:latin typeface="Cambria Math"/>
                                          </a:rPr>
                                          <m:t>𝜇</m:t>
                                        </m:r>
                                        <m:r>
                                          <a:rPr lang="en-US" altLang="zh-CN" i="1" dirty="0">
                                            <a:latin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altLang="zh-CN" i="1" dirty="0">
                                            <a:latin typeface="Cambria Math"/>
                                          </a:rPr>
                                          <m:t>𝑃𝑀</m:t>
                                        </m:r>
                                      </m:e>
                                    </m:d>
                                    <m:sSub>
                                      <m:sSubPr>
                                        <m:ctrlPr>
                                          <a:rPr lang="en-US" altLang="zh-CN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 dirty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altLang="zh-CN" i="1" dirty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altLang="zh-CN" i="1" dirty="0">
                                        <a:latin typeface="Cambria Math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altLang="zh-CN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CN" altLang="en-US" i="1" dirty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altLang="zh-CN" i="1" dirty="0"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782" y="1783392"/>
                  <a:ext cx="5343129" cy="90255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椭圆 9"/>
            <p:cNvSpPr/>
            <p:nvPr/>
          </p:nvSpPr>
          <p:spPr>
            <a:xfrm>
              <a:off x="1242312" y="1898992"/>
              <a:ext cx="375699" cy="31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361638" y="2247769"/>
              <a:ext cx="511866" cy="3702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标题 1">
            <a:extLst>
              <a:ext uri="{FF2B5EF4-FFF2-40B4-BE49-F238E27FC236}">
                <a16:creationId xmlns:a16="http://schemas.microsoft.com/office/drawing/2014/main" id="{C5A4EC39-7D8C-4D54-BAE0-490919FADA08}"/>
              </a:ext>
            </a:extLst>
          </p:cNvPr>
          <p:cNvSpPr txBox="1">
            <a:spLocks/>
          </p:cNvSpPr>
          <p:nvPr/>
        </p:nvSpPr>
        <p:spPr bwMode="auto">
          <a:xfrm>
            <a:off x="-1779986" y="0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r>
              <a:rPr lang="en-US" altLang="zh-CN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rPr>
              <a:t>Feedback system</a:t>
            </a:r>
            <a:endParaRPr lang="zh-CN" altLang="en-US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微软雅黑" pitchFamily="34" charset="-122"/>
              <a:cs typeface="+mj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C0FE514-227F-48D4-ABB6-3F3F0F3880EB}"/>
              </a:ext>
            </a:extLst>
          </p:cNvPr>
          <p:cNvSpPr txBox="1"/>
          <p:nvPr/>
        </p:nvSpPr>
        <p:spPr>
          <a:xfrm>
            <a:off x="1127448" y="1518415"/>
            <a:ext cx="357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Z mode: E = 45.5 GeV, I = 803.5mA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DB64803A-837E-49AF-A3AB-4E5AA6D3F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99726"/>
              </p:ext>
            </p:extLst>
          </p:nvPr>
        </p:nvGraphicFramePr>
        <p:xfrm>
          <a:off x="1303012" y="3539243"/>
          <a:ext cx="7848872" cy="303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1296587171"/>
                    </a:ext>
                  </a:extLst>
                </a:gridCol>
                <a:gridCol w="1843229">
                  <a:extLst>
                    <a:ext uri="{9D8B030D-6E8A-4147-A177-3AD203B41FA5}">
                      <a16:colId xmlns:a16="http://schemas.microsoft.com/office/drawing/2014/main" val="1687803130"/>
                    </a:ext>
                  </a:extLst>
                </a:gridCol>
                <a:gridCol w="2549259">
                  <a:extLst>
                    <a:ext uri="{9D8B030D-6E8A-4147-A177-3AD203B41FA5}">
                      <a16:colId xmlns:a16="http://schemas.microsoft.com/office/drawing/2014/main" val="3937642875"/>
                    </a:ext>
                  </a:extLst>
                </a:gridCol>
              </a:tblGrid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Higgs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148740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45.5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337426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functions at pickup (m)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910598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 function at kicker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56246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kickers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1582"/>
                  </a:ext>
                </a:extLst>
              </a:tr>
              <a:tr h="34957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Kicker shunt impedance</a:t>
                      </a:r>
                      <a:r>
                        <a:rPr lang="ja-JP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l-GR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Ω</a:t>
                      </a:r>
                      <a:r>
                        <a:rPr lang="ja-JP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140 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60404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Amplitude of oscillation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879806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Damping time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</a:t>
                      </a:r>
                      <a:r>
                        <a:rPr lang="ja-JP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914212"/>
                  </a:ext>
                </a:extLst>
              </a:tr>
              <a:tr h="30797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Power(w)</a:t>
                      </a:r>
                      <a:endParaRPr lang="zh-CN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2880</a:t>
                      </a:r>
                      <a:endParaRPr lang="zh-CN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922782"/>
                  </a:ext>
                </a:extLst>
              </a:tr>
            </a:tbl>
          </a:graphicData>
        </a:graphic>
      </p:graphicFrame>
      <p:sp>
        <p:nvSpPr>
          <p:cNvPr id="3" name="椭圆 2">
            <a:extLst>
              <a:ext uri="{FF2B5EF4-FFF2-40B4-BE49-F238E27FC236}">
                <a16:creationId xmlns:a16="http://schemas.microsoft.com/office/drawing/2014/main" id="{F7DF09C3-E16D-2F69-BC4F-ABC89F6F1AF8}"/>
              </a:ext>
            </a:extLst>
          </p:cNvPr>
          <p:cNvSpPr/>
          <p:nvPr/>
        </p:nvSpPr>
        <p:spPr>
          <a:xfrm>
            <a:off x="7608168" y="6180856"/>
            <a:ext cx="511866" cy="370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3B4A6F62-A524-FA0F-CB60-51983FB8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1086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91356-9396-4961-9ECA-3654EE1BD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Longitudinal feedback system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9" name="内容占位符 8">
            <a:extLst>
              <a:ext uri="{FF2B5EF4-FFF2-40B4-BE49-F238E27FC236}">
                <a16:creationId xmlns:a16="http://schemas.microsoft.com/office/drawing/2014/main" id="{19AAA11A-3269-4732-B276-D8556D9392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670449"/>
              </p:ext>
            </p:extLst>
          </p:nvPr>
        </p:nvGraphicFramePr>
        <p:xfrm>
          <a:off x="799153" y="2801986"/>
          <a:ext cx="4248471" cy="1949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7517607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94435373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513392880"/>
                    </a:ext>
                  </a:extLst>
                </a:gridCol>
                <a:gridCol w="648071">
                  <a:extLst>
                    <a:ext uri="{9D8B030D-6E8A-4147-A177-3AD203B41FA5}">
                      <a16:colId xmlns:a16="http://schemas.microsoft.com/office/drawing/2014/main" val="265044128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063619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Beampipe radius R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 cavity length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27.44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657037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Back cavity radius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 length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803253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Ridge radius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 angle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 deg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611439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Pillbox cavity radius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Port base angle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 deg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588951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Cavity gap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Barrier angle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deg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511001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 of feedthrough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Nose cone radius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mm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64142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Ridge length</a:t>
                      </a:r>
                      <a:endParaRPr lang="zh-CN" sz="12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</a:rPr>
                        <a:t>53.56 mm</a:t>
                      </a:r>
                      <a:endParaRPr lang="zh-CN" sz="12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Nose cone length</a:t>
                      </a:r>
                      <a:endParaRPr lang="zh-CN" sz="12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 dirty="0">
                          <a:effectLst/>
                        </a:rPr>
                        <a:t>7 mm</a:t>
                      </a:r>
                      <a:endParaRPr lang="zh-CN" sz="12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643986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6A6338DC-97FF-4575-8B6B-0428276B8C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1000426"/>
            <a:ext cx="4410235" cy="13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44154B3-20A5-49D8-A225-D45023AC8E56}"/>
              </a:ext>
            </a:extLst>
          </p:cNvPr>
          <p:cNvSpPr txBox="1"/>
          <p:nvPr/>
        </p:nvSpPr>
        <p:spPr>
          <a:xfrm>
            <a:off x="666712" y="233762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The schematic of the longitudinal feedback kicker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F74337-1D31-46A4-8442-6270C96BB5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05" y="4825329"/>
            <a:ext cx="3116813" cy="16211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0A9EE7-EE43-4A56-8339-C4A94EE6609F}"/>
              </a:ext>
            </a:extLst>
          </p:cNvPr>
          <p:cNvSpPr txBox="1"/>
          <p:nvPr/>
        </p:nvSpPr>
        <p:spPr>
          <a:xfrm>
            <a:off x="799153" y="6418916"/>
            <a:ext cx="4752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dirty="0">
                <a:latin typeface="Times New Roman" panose="02020603050405020304" pitchFamily="18" charset="0"/>
                <a:ea typeface="MS Mincho" panose="02020609040205080304" pitchFamily="49" charset="-128"/>
              </a:rPr>
              <a:t>The shunt impedance of the LFB kicker</a:t>
            </a:r>
            <a:endParaRPr lang="zh-CN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59A5AA3C-2F68-4FE6-98C9-4FEC1AC679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939931"/>
                  </p:ext>
                </p:extLst>
              </p:nvPr>
            </p:nvGraphicFramePr>
            <p:xfrm>
              <a:off x="5735960" y="1696636"/>
              <a:ext cx="6169221" cy="4209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99533">
                      <a:extLst>
                        <a:ext uri="{9D8B030D-6E8A-4147-A177-3AD203B41FA5}">
                          <a16:colId xmlns:a16="http://schemas.microsoft.com/office/drawing/2014/main" val="2210614768"/>
                        </a:ext>
                      </a:extLst>
                    </a:gridCol>
                    <a:gridCol w="1563292">
                      <a:extLst>
                        <a:ext uri="{9D8B030D-6E8A-4147-A177-3AD203B41FA5}">
                          <a16:colId xmlns:a16="http://schemas.microsoft.com/office/drawing/2014/main" val="739349760"/>
                        </a:ext>
                      </a:extLst>
                    </a:gridCol>
                    <a:gridCol w="1706396">
                      <a:extLst>
                        <a:ext uri="{9D8B030D-6E8A-4147-A177-3AD203B41FA5}">
                          <a16:colId xmlns:a16="http://schemas.microsoft.com/office/drawing/2014/main" val="2808188168"/>
                        </a:ext>
                      </a:extLst>
                    </a:gridCol>
                  </a:tblGrid>
                  <a:tr h="3129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5016"/>
                      </a:ext>
                    </a:extLst>
                  </a:tr>
                  <a:tr h="3129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GeV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7274333"/>
                      </a:ext>
                    </a:extLst>
                  </a:tr>
                  <a:tr h="34399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Momentum compaction</a:t>
                          </a:r>
                          <a:r>
                            <a:rPr lang="ja-JP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zh-CN" sz="18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ja-JP" altLang="en-US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GB" sz="1800"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n-US" sz="1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0.71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5138001"/>
                      </a:ext>
                    </a:extLst>
                  </a:tr>
                  <a:tr h="339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Longitudinal tune</a:t>
                          </a:r>
                          <a:r>
                            <a:rPr lang="ja-JP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ja-JP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0.049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518689"/>
                      </a:ext>
                    </a:extLst>
                  </a:tr>
                  <a:tr h="339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 acceptance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mrad)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6312792"/>
                      </a:ext>
                    </a:extLst>
                  </a:tr>
                  <a:tr h="3129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frequency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7098265"/>
                      </a:ext>
                    </a:extLst>
                  </a:tr>
                  <a:tr h="3394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Kicker shunt impedance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l-GR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520388"/>
                      </a:ext>
                    </a:extLst>
                  </a:tr>
                  <a:tr h="3129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kicker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8133105"/>
                      </a:ext>
                    </a:extLst>
                  </a:tr>
                  <a:tr h="3129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Damping time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769034"/>
                      </a:ext>
                    </a:extLst>
                  </a:tr>
                  <a:tr h="3637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Power(w)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4120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795099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59A5AA3C-2F68-4FE6-98C9-4FEC1AC679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939931"/>
                  </p:ext>
                </p:extLst>
              </p:nvPr>
            </p:nvGraphicFramePr>
            <p:xfrm>
              <a:off x="5735960" y="1696636"/>
              <a:ext cx="6169221" cy="42092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899533">
                      <a:extLst>
                        <a:ext uri="{9D8B030D-6E8A-4147-A177-3AD203B41FA5}">
                          <a16:colId xmlns:a16="http://schemas.microsoft.com/office/drawing/2014/main" val="2210614768"/>
                        </a:ext>
                      </a:extLst>
                    </a:gridCol>
                    <a:gridCol w="1563292">
                      <a:extLst>
                        <a:ext uri="{9D8B030D-6E8A-4147-A177-3AD203B41FA5}">
                          <a16:colId xmlns:a16="http://schemas.microsoft.com/office/drawing/2014/main" val="739349760"/>
                        </a:ext>
                      </a:extLst>
                    </a:gridCol>
                    <a:gridCol w="1706396">
                      <a:extLst>
                        <a:ext uri="{9D8B030D-6E8A-4147-A177-3AD203B41FA5}">
                          <a16:colId xmlns:a16="http://schemas.microsoft.com/office/drawing/2014/main" val="280818816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Higgs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4501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Energy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GeV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45.5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7274333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10" t="-125472" r="-113866" b="-45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0.71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1.43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513800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Longitudinal tune</a:t>
                          </a:r>
                          <a:r>
                            <a:rPr lang="ja-JP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r>
                            <a:rPr lang="ja-JP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0.049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5951868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Phase acceptance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mrad)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1.7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763127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frequency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MHz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650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3709826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Kicker shunt impedance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l-GR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Ω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2.6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52038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Number of kicker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581331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Damping time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（</a:t>
                          </a:r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ms</a:t>
                          </a:r>
                          <a:r>
                            <a:rPr lang="ja-JP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）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</a:t>
                          </a:r>
                          <a:endParaRPr lang="zh-CN" sz="180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76903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Power(w)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4120</a:t>
                          </a:r>
                          <a:endParaRPr lang="zh-CN" sz="1800" dirty="0"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79509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38C3EB1B-4FD1-43A3-9F09-42807D5D2D1D}"/>
              </a:ext>
            </a:extLst>
          </p:cNvPr>
          <p:cNvSpPr txBox="1"/>
          <p:nvPr/>
        </p:nvSpPr>
        <p:spPr>
          <a:xfrm>
            <a:off x="5735960" y="1000426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power of longitudinal feedback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413F915-9876-4154-A34D-B0B31E89370D}"/>
              </a:ext>
            </a:extLst>
          </p:cNvPr>
          <p:cNvSpPr/>
          <p:nvPr/>
        </p:nvSpPr>
        <p:spPr>
          <a:xfrm>
            <a:off x="10779120" y="5535687"/>
            <a:ext cx="511866" cy="370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E9CAE14-CDC7-4009-AF6F-18762916AAB9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3197" y="813783"/>
            <a:ext cx="1277789" cy="86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423D9D3-F81D-B4CD-392F-4F039BACDF90}"/>
              </a:ext>
            </a:extLst>
          </p:cNvPr>
          <p:cNvSpPr txBox="1"/>
          <p:nvPr/>
        </p:nvSpPr>
        <p:spPr>
          <a:xfrm>
            <a:off x="5238712" y="6044217"/>
            <a:ext cx="6094674" cy="430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details</a:t>
            </a:r>
            <a:r>
              <a:rPr lang="en-IE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 the </a:t>
            </a:r>
            <a:r>
              <a:rPr lang="en-IE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Junhui</a:t>
            </a:r>
            <a:r>
              <a:rPr lang="en-IE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Yue’s report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A4134B4B-531E-9F10-9917-5A50535A2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6133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>
                <a:solidFill>
                  <a:srgbClr val="C00000"/>
                </a:solidFill>
              </a:rPr>
              <a:t>Beam loss monitor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191344" y="931168"/>
            <a:ext cx="11377264" cy="1993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sz="2400" kern="100" dirty="0"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The following important factors are focused for selecting the type of BLM for a specific application in CEPC: intrinsic sensitivity, dynamic range, radiation hardness, response time and sensitivity to synchrotron radiation (SR). 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l"/>
            </a:pPr>
            <a:r>
              <a:rPr lang="en-US" altLang="zh-CN" sz="2400" kern="100" dirty="0">
                <a:latin typeface="Times New Roman"/>
                <a:ea typeface="宋体"/>
              </a:rPr>
              <a:t>The </a:t>
            </a:r>
            <a:r>
              <a:rPr lang="en-US" altLang="zh-CN" sz="2400" kern="100" dirty="0">
                <a:solidFill>
                  <a:srgbClr val="FF0000"/>
                </a:solidFill>
                <a:latin typeface="Times New Roman"/>
                <a:ea typeface="宋体"/>
              </a:rPr>
              <a:t>improved PIN-photodiode</a:t>
            </a:r>
            <a:r>
              <a:rPr lang="en-US" altLang="zh-CN" sz="2400" kern="100" dirty="0">
                <a:latin typeface="Times New Roman"/>
                <a:ea typeface="宋体"/>
              </a:rPr>
              <a:t> in storage ring and the </a:t>
            </a:r>
            <a:r>
              <a:rPr lang="en-US" altLang="zh-CN" sz="2400" kern="100" dirty="0">
                <a:solidFill>
                  <a:srgbClr val="FF0000"/>
                </a:solidFill>
                <a:latin typeface="Times New Roman"/>
                <a:ea typeface="宋体"/>
              </a:rPr>
              <a:t>optical</a:t>
            </a:r>
            <a:r>
              <a:rPr lang="en-US" altLang="zh-CN" sz="2400" kern="100" dirty="0">
                <a:latin typeface="Times New Roman"/>
                <a:ea typeface="宋体"/>
              </a:rPr>
              <a:t> </a:t>
            </a:r>
            <a:r>
              <a:rPr lang="en-GB" altLang="zh-CN" sz="2400" kern="100" dirty="0">
                <a:solidFill>
                  <a:srgbClr val="FF0000"/>
                </a:solidFill>
                <a:latin typeface="Times New Roman"/>
                <a:ea typeface="宋体"/>
              </a:rPr>
              <a:t>Fiber </a:t>
            </a:r>
            <a:r>
              <a:rPr lang="en-GB" altLang="zh-CN" sz="2400" kern="100" dirty="0">
                <a:latin typeface="Times New Roman"/>
                <a:ea typeface="宋体"/>
              </a:rPr>
              <a:t>in booster  for large range of beam energy</a:t>
            </a:r>
            <a:endParaRPr lang="en-US" altLang="zh-CN" sz="2400" kern="100" dirty="0">
              <a:latin typeface="Times New Roman"/>
              <a:ea typeface="宋体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F7472E-5D32-4945-B222-D9E62727B23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060399"/>
            <a:ext cx="3384376" cy="266700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E3DDE9-E87D-4B63-9307-611BDEBB2E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97" y="3068960"/>
            <a:ext cx="3384375" cy="266700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EB8879D-52E9-8517-9003-3C024F3FA829}"/>
              </a:ext>
            </a:extLst>
          </p:cNvPr>
          <p:cNvSpPr txBox="1"/>
          <p:nvPr/>
        </p:nvSpPr>
        <p:spPr>
          <a:xfrm>
            <a:off x="3425065" y="6021288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PIN photodiode BLM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页脚占位符 8">
            <a:extLst>
              <a:ext uri="{FF2B5EF4-FFF2-40B4-BE49-F238E27FC236}">
                <a16:creationId xmlns:a16="http://schemas.microsoft.com/office/drawing/2014/main" id="{58ADE681-FD26-5A39-A3B8-BB63164F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C7DB0AA4-8991-3889-13BB-7CEF37F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4000" kern="0" dirty="0">
                <a:latin typeface="Arial Black" panose="020B0A04020102020204" pitchFamily="34" charset="0"/>
              </a:rPr>
              <a:t>Content</a:t>
            </a:r>
            <a:endParaRPr lang="zh-CN" altLang="en-US" sz="4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design of beam instrumentation in CEPC</a:t>
            </a:r>
            <a:r>
              <a:rPr lang="zh-CN" altLang="en-US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Booster and storage ring beam instrumentation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 err="1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Linac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and damping ring beam instrumentation</a:t>
            </a:r>
          </a:p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related R&amp;D of beam instrumentation in IHEP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 position monitor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 loss monitor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Feedback system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Tune monitor </a:t>
            </a:r>
          </a:p>
          <a:p>
            <a:pPr lvl="1">
              <a:lnSpc>
                <a:spcPct val="120000"/>
              </a:lnSpc>
            </a:pP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Profile monitor 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B03A14-3692-F261-27A9-F6946A821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052737"/>
            <a:ext cx="11094677" cy="26642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BLM based on the Cherenkov radiation (CR) in optical fiber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distributed and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cover an accelerator structure over long distances. 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 propagates upstream and downstream along the optical fiber and can be detected with a PMT ends.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of the PMT signal gives the location of the beam loss,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signal intensity being proportional to the number of lost particles.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ACD78F9-3A7A-F3C3-9D02-4C91BA98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Fiber-based beam loss monitors (FBLM)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51E3F0-5F40-B25C-D82B-91FA1E63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3812967"/>
            <a:ext cx="7128792" cy="192695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D888C03-2A52-E2D1-2324-F662C3C3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68" y="3417286"/>
            <a:ext cx="3265968" cy="310805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66E4E79-1082-1DE5-5C75-974B32A2210C}"/>
              </a:ext>
            </a:extLst>
          </p:cNvPr>
          <p:cNvSpPr txBox="1"/>
          <p:nvPr/>
        </p:nvSpPr>
        <p:spPr>
          <a:xfrm>
            <a:off x="3117799" y="5805263"/>
            <a:ext cx="2962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FBLM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5D77098-CD37-3AB0-6AD3-9463CB30C554}"/>
              </a:ext>
            </a:extLst>
          </p:cNvPr>
          <p:cNvCxnSpPr/>
          <p:nvPr/>
        </p:nvCxnSpPr>
        <p:spPr>
          <a:xfrm>
            <a:off x="9192344" y="4941168"/>
            <a:ext cx="108012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页脚占位符 10">
            <a:extLst>
              <a:ext uri="{FF2B5EF4-FFF2-40B4-BE49-F238E27FC236}">
                <a16:creationId xmlns:a16="http://schemas.microsoft.com/office/drawing/2014/main" id="{509F61A3-05BE-F2A5-8BB6-20D503FC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71EBB015-6E37-E614-4CA1-6AA81C30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836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C6C6EAE-AEAE-9EAE-F601-13A11E3F2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Fiber-based results </a:t>
            </a:r>
            <a:endParaRPr lang="zh-CN" altLang="en-US" dirty="0"/>
          </a:p>
        </p:txBody>
      </p:sp>
      <p:pic>
        <p:nvPicPr>
          <p:cNvPr id="4" name="Picture 3" descr="D:\HEPS\HEPS光纤\光纤束损探测  booster.jpg">
            <a:extLst>
              <a:ext uri="{FF2B5EF4-FFF2-40B4-BE49-F238E27FC236}">
                <a16:creationId xmlns:a16="http://schemas.microsoft.com/office/drawing/2014/main" id="{A7EA4E98-671E-3B31-10EA-B1499D03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89" y="2184782"/>
            <a:ext cx="8280920" cy="3757061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4C751B0-AFA1-AF15-3B90-93ADF58242D8}"/>
              </a:ext>
            </a:extLst>
          </p:cNvPr>
          <p:cNvSpPr txBox="1"/>
          <p:nvPr/>
        </p:nvSpPr>
        <p:spPr>
          <a:xfrm>
            <a:off x="767408" y="1098579"/>
            <a:ext cx="11048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OFS</a:t>
            </a:r>
            <a:r>
              <a:rPr lang="zh-CN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Company </a:t>
            </a:r>
            <a:r>
              <a:rPr lang="de-D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HCP-M0600T, </a:t>
            </a:r>
            <a:r>
              <a:rPr lang="en-IE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IE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454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in&amp;out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pipe</a:t>
            </a:r>
          </a:p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the location of the beam loss, </a:t>
            </a:r>
            <a:r>
              <a:rPr lang="en-IE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peaks located </a:t>
            </a:r>
            <a:r>
              <a:rPr lang="en-IE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BetaX</a:t>
            </a:r>
            <a:r>
              <a:rPr lang="en-IE" altLang="zh-CN" sz="24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IE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IE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IE" altLang="zh-CN" sz="24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IE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1BB7B7D5-60C4-87FF-049C-9E84829A5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26B07BBC-810A-C2AB-667F-1E3F0BD4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1699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5360" y="-24049"/>
            <a:ext cx="9701528" cy="93756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Scintillator-based beam loss monitors (SBLM)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8729" y="984618"/>
            <a:ext cx="11881320" cy="1446563"/>
          </a:xfrm>
        </p:spPr>
        <p:txBody>
          <a:bodyPr>
            <a:norm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SBLMs, with a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scintillator and a photomultiplier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(PMT) as their main components. The scintillator chosen is a EJ-200 rod (100 mm length, 22 mm diameter), wrapped in reflective foil to minimize the light losses, which to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the turn-by-turn loss.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1" y="2780928"/>
            <a:ext cx="3024851" cy="1944216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118" y="4880606"/>
            <a:ext cx="3043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of the PMT-scintillator system without and with the metallic casing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1928" y="5733256"/>
            <a:ext cx="3106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SBLMs installed in the HEPS booster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300" y="2767706"/>
            <a:ext cx="2539809" cy="2937964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9B7DAB8-B1ED-6E8D-5D46-330DBE16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950" y="2882349"/>
            <a:ext cx="3181026" cy="2309486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6207E3-EAD9-7CFA-F3D9-9BBB5E9C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67" y="2879509"/>
            <a:ext cx="2468249" cy="2309486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88FD5E-9F29-FD57-71D8-B95147A39392}"/>
              </a:ext>
            </a:extLst>
          </p:cNvPr>
          <p:cNvSpPr txBox="1"/>
          <p:nvPr/>
        </p:nvSpPr>
        <p:spPr>
          <a:xfrm>
            <a:off x="6889320" y="5419215"/>
            <a:ext cx="4197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turn commissioning results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and 20 turns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9AED4F6-5CE7-74F4-AE32-047DBA35F462}"/>
              </a:ext>
            </a:extLst>
          </p:cNvPr>
          <p:cNvCxnSpPr>
            <a:cxnSpLocks/>
          </p:cNvCxnSpPr>
          <p:nvPr/>
        </p:nvCxnSpPr>
        <p:spPr>
          <a:xfrm>
            <a:off x="3791744" y="3753036"/>
            <a:ext cx="782312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A8920495-AF70-D0A1-10A3-BA6F709B4941}"/>
              </a:ext>
            </a:extLst>
          </p:cNvPr>
          <p:cNvCxnSpPr>
            <a:cxnSpLocks/>
          </p:cNvCxnSpPr>
          <p:nvPr/>
        </p:nvCxnSpPr>
        <p:spPr>
          <a:xfrm flipH="1">
            <a:off x="5087888" y="4437112"/>
            <a:ext cx="8640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页脚占位符 15">
            <a:extLst>
              <a:ext uri="{FF2B5EF4-FFF2-40B4-BE49-F238E27FC236}">
                <a16:creationId xmlns:a16="http://schemas.microsoft.com/office/drawing/2014/main" id="{BACB6A7C-A27B-98CD-28E1-B2F5168E1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8795350B-32F7-3544-A28C-1955508D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13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Tune monitor</a:t>
            </a:r>
            <a:endParaRPr lang="zh-CN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03513" y="410843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43" y="3622234"/>
            <a:ext cx="4903929" cy="2497144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6712" y="2132857"/>
            <a:ext cx="5943192" cy="2416672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6905843" y="2100007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Diode Detection method invented by Marek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Gasior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be taken. Sub-micrometer oscillation can be detected.</a:t>
            </a:r>
          </a:p>
          <a:p>
            <a:endParaRPr lang="en-US" altLang="zh-CN" sz="1200" dirty="0">
              <a:latin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3594" y="4870806"/>
            <a:ext cx="5379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Pilot bunch exciting method will be used to measure the tune.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Changing the phase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BbB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feedback filter or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kicking the appointed bunch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get the tune.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">
            <a:extLst>
              <a:ext uri="{FF2B5EF4-FFF2-40B4-BE49-F238E27FC236}">
                <a16:creationId xmlns:a16="http://schemas.microsoft.com/office/drawing/2014/main" id="{7635A144-E043-46E5-9C00-A64DA3E6B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12" y="1112315"/>
            <a:ext cx="10886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sweeping method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gated pulse or FFT analyzing to the data from the digital BPM.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Diode Detection (3D)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another choice for the tune monitor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0D85E9F-5DA4-470D-A70B-3D93D65294EB}"/>
              </a:ext>
            </a:extLst>
          </p:cNvPr>
          <p:cNvSpPr txBox="1"/>
          <p:nvPr/>
        </p:nvSpPr>
        <p:spPr>
          <a:xfrm>
            <a:off x="7940853" y="6003321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Strip-line kicker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70827C-6A26-4667-81D0-7B88211CC0DA}"/>
              </a:ext>
            </a:extLst>
          </p:cNvPr>
          <p:cNvSpPr txBox="1"/>
          <p:nvPr/>
        </p:nvSpPr>
        <p:spPr>
          <a:xfrm>
            <a:off x="4079776" y="2311899"/>
            <a:ext cx="29039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</a:t>
            </a:r>
            <a:r>
              <a:rPr lang="en-GB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zh-CN" sz="24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</a:t>
            </a:r>
            <a:r>
              <a:rPr lang="en-US" altLang="zh-CN" sz="2400" b="0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asior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EDD8A925-54ED-326F-3EE4-AB14FA246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917170A4-A175-342C-90DC-BEB10C7D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721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3352" y="0"/>
            <a:ext cx="8229600" cy="8509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kumimoji="1" lang="en-US" altLang="zh-CN" dirty="0">
                <a:solidFill>
                  <a:srgbClr val="C00000"/>
                </a:solidFill>
              </a:rPr>
              <a:t>The beam instrumentation in CEPC </a:t>
            </a:r>
            <a:r>
              <a:rPr kumimoji="1" lang="en-US" altLang="zh-CN" dirty="0" err="1">
                <a:solidFill>
                  <a:srgbClr val="C00000"/>
                </a:solidFill>
              </a:rPr>
              <a:t>Linac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452991"/>
              </p:ext>
            </p:extLst>
          </p:nvPr>
        </p:nvGraphicFramePr>
        <p:xfrm>
          <a:off x="479376" y="1196752"/>
          <a:ext cx="10945216" cy="4032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5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418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4513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Amounts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49">
                <a:tc rowSpan="5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Linac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position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Stripline</a:t>
                      </a: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BPM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en-US" altLang="zh-CN" sz="1800" b="1" kern="1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altLang="en-US" sz="1800" b="1" kern="1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800" b="1" kern="1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30um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513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current 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ICT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2.5%@1nC-10nC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63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111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profile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YAG/OTR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</a:t>
                      </a:r>
                      <a:r>
                        <a:rPr lang="en-US" altLang="zh-CN" sz="1800" b="1" kern="100" baseline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30um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30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513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emittance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Q+PR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10%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513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energy &amp; spread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AM+PR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0.1%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513">
                <a:tc rowSpan="3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ring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Average</a:t>
                      </a:r>
                      <a:r>
                        <a:rPr lang="en-US" altLang="zh-CN" sz="18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current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DCCT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en-US" altLang="zh-CN" sz="18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kern="1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:50</a:t>
                      </a:r>
                      <a:r>
                        <a:rPr lang="en-US" altLang="zh-CN" sz="1800" b="1" kern="100">
                          <a:effectLst/>
                          <a:latin typeface="Times New Roman"/>
                          <a:ea typeface="宋体"/>
                        </a:rPr>
                        <a:t>µ</a:t>
                      </a:r>
                      <a:r>
                        <a:rPr lang="en-US" altLang="zh-CN" sz="1800" b="1" kern="100" baseline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altLang="zh-CN" sz="1800" b="1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@0.1mA-30mA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513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position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Button BPM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 </a:t>
                      </a:r>
                      <a:r>
                        <a:rPr lang="en-US" altLang="zh-CN" sz="18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: 20</a:t>
                      </a:r>
                      <a:r>
                        <a:rPr lang="en-US" altLang="zh-CN" sz="1800" b="1" kern="100">
                          <a:effectLst/>
                          <a:latin typeface="Times New Roman"/>
                          <a:ea typeface="宋体"/>
                        </a:rPr>
                        <a:t>µ</a:t>
                      </a:r>
                      <a:r>
                        <a:rPr lang="en-US" altLang="zh-CN" sz="18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 </a:t>
                      </a: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@ 5mA TBT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4513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Tune measurement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Frequency sweeping 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0F06AE-FE43-9E5A-F900-988A012B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D38B23-CB39-E409-A732-1EEE97DC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216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6056" y="0"/>
            <a:ext cx="7886700" cy="994172"/>
          </a:xfrm>
        </p:spPr>
        <p:txBody>
          <a:bodyPr/>
          <a:lstStyle/>
          <a:p>
            <a:r>
              <a:rPr lang="en-US" altLang="zh-CN" dirty="0" err="1">
                <a:solidFill>
                  <a:srgbClr val="C00000"/>
                </a:solidFill>
              </a:rPr>
              <a:t>Linac</a:t>
            </a:r>
            <a:r>
              <a:rPr lang="en-US" altLang="zh-CN" dirty="0">
                <a:solidFill>
                  <a:srgbClr val="C00000"/>
                </a:solidFill>
              </a:rPr>
              <a:t> BPM: Strip-line type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7134" y="1005992"/>
            <a:ext cx="11737304" cy="2284509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150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stripline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BPMs in the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transport lines,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are divided into two groups based on the size of the beam-stay-clear area, a diameter of 30 mm and 20 mm.</a:t>
            </a:r>
          </a:p>
          <a:p>
            <a:pPr algn="just"/>
            <a:r>
              <a:rPr lang="en-GB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minimize signal reflection, the impedance of the strip electrode was also designed to be 50 Ω. Electromagnetic simulation software CST is utilized to compute the impedance of the </a:t>
            </a:r>
            <a:r>
              <a:rPr lang="en-GB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stripline</a:t>
            </a:r>
            <a:r>
              <a:rPr lang="en-GB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005110" y="3290501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12" y="3649539"/>
            <a:ext cx="5905021" cy="2150831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35E2C-48B9-4B9D-B93B-765673959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488" y="3649539"/>
            <a:ext cx="5623152" cy="216112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FEA55C-18BB-238A-233A-19591D70BE9E}"/>
              </a:ext>
            </a:extLst>
          </p:cNvPr>
          <p:cNvSpPr txBox="1"/>
          <p:nvPr/>
        </p:nvSpPr>
        <p:spPr>
          <a:xfrm>
            <a:off x="268761" y="5944342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Schematic of strip BPM: (a) Front view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(b) Side view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D879D9-E502-5C1A-7C7A-69AC3975A345}"/>
              </a:ext>
            </a:extLst>
          </p:cNvPr>
          <p:cNvSpPr txBox="1"/>
          <p:nvPr/>
        </p:nvSpPr>
        <p:spPr>
          <a:xfrm>
            <a:off x="6266315" y="3102266"/>
            <a:ext cx="62164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Mechanical parameters of CEPC </a:t>
            </a:r>
            <a:r>
              <a:rPr lang="en-US" altLang="zh-CN" sz="20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stripline</a:t>
            </a:r>
            <a:r>
              <a:rPr lang="en-US" altLang="zh-CN" sz="2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BPM</a:t>
            </a:r>
            <a:endParaRPr lang="zh-CN" altLang="en-US" sz="2000" dirty="0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74D153D0-CDD8-2DA7-E91E-61F61CC6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800D7560-1DFB-7570-2873-C56559DC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9089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92E92C8-AEE6-62F3-3FB4-ED9CAB719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999" y="4386884"/>
            <a:ext cx="4818641" cy="1314232"/>
          </a:xfrm>
        </p:spPr>
        <p:txBody>
          <a:bodyPr>
            <a:normAutofit fontScale="92500"/>
          </a:bodyPr>
          <a:lstStyle/>
          <a:p>
            <a:pPr algn="just"/>
            <a:r>
              <a:rPr lang="en-US" altLang="zh-CN" sz="2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The average impedances of the strip given by the experiment and CST simulation are </a:t>
            </a:r>
            <a:r>
              <a:rPr lang="en-US" altLang="zh-C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51.5 and 50.3 Ω.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8916040-B0CF-A40D-74A9-3305EC06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Strip-line type BPM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9EA6C3-94E0-0E28-D5B2-A3921D8AC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95766"/>
            <a:ext cx="6524625" cy="470535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5175A8C-88E4-0C7B-359C-40CAAE2DE3B9}"/>
              </a:ext>
            </a:extLst>
          </p:cNvPr>
          <p:cNvSpPr txBox="1"/>
          <p:nvPr/>
        </p:nvSpPr>
        <p:spPr>
          <a:xfrm>
            <a:off x="335360" y="6021288"/>
            <a:ext cx="673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Characteristic impedance of </a:t>
            </a:r>
            <a:r>
              <a:rPr lang="en-US" altLang="zh-CN" sz="2000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stripline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BPM measured by TDR.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79A3E40-1D32-7FDE-3EBE-7506649CA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999" y="1167981"/>
            <a:ext cx="4818641" cy="279351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页脚占位符 13">
            <a:extLst>
              <a:ext uri="{FF2B5EF4-FFF2-40B4-BE49-F238E27FC236}">
                <a16:creationId xmlns:a16="http://schemas.microsoft.com/office/drawing/2014/main" id="{481AAB32-A3E9-50B5-9181-3D2DCC05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381FDA8-4F07-AF58-E86E-D9185BA4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189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8268" y="56051"/>
            <a:ext cx="7886700" cy="994172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current measurement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8424" y="1003561"/>
            <a:ext cx="11665295" cy="163318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sensitivity of the ICT sensor must take into account the attenuation caused by the transmission cable to ensure accurate measurement results. For this reason, an on-line functional examination and re-calibration can be carried out using the Cali-winding within the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sensor.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2256B7-E60E-4EA6-8E05-246C989FE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8" y="4155553"/>
            <a:ext cx="4750968" cy="220941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B451F96-BE97-4F80-904D-AA262820D47F}"/>
              </a:ext>
            </a:extLst>
          </p:cNvPr>
          <p:cNvSpPr/>
          <p:nvPr/>
        </p:nvSpPr>
        <p:spPr>
          <a:xfrm>
            <a:off x="2822229" y="3083148"/>
            <a:ext cx="146758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 (Tunnel)</a:t>
            </a:r>
            <a:r>
              <a:rPr lang="en-US" altLang="zh-CN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E8437840-37DC-4549-A89A-A26BF2F78C90}"/>
              </a:ext>
            </a:extLst>
          </p:cNvPr>
          <p:cNvSpPr/>
          <p:nvPr/>
        </p:nvSpPr>
        <p:spPr>
          <a:xfrm>
            <a:off x="2639616" y="3021963"/>
            <a:ext cx="1650194" cy="4650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文本框 43">
            <a:extLst>
              <a:ext uri="{FF2B5EF4-FFF2-40B4-BE49-F238E27FC236}">
                <a16:creationId xmlns:a16="http://schemas.microsoft.com/office/drawing/2014/main" id="{81233364-124A-4088-9071-DDC03944CA54}"/>
              </a:ext>
            </a:extLst>
          </p:cNvPr>
          <p:cNvSpPr txBox="1"/>
          <p:nvPr/>
        </p:nvSpPr>
        <p:spPr>
          <a:xfrm>
            <a:off x="5074226" y="2770876"/>
            <a:ext cx="1934683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BCM</a:t>
            </a:r>
            <a:r>
              <a:rPr lang="zh-CN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</a:p>
          <a:p>
            <a:pPr algn="ctr"/>
            <a:r>
              <a:rPr lang="zh-CN" altLang="en-US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(Local station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altLang="zh-CN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1">
            <a:extLst>
              <a:ext uri="{FF2B5EF4-FFF2-40B4-BE49-F238E27FC236}">
                <a16:creationId xmlns:a16="http://schemas.microsoft.com/office/drawing/2014/main" id="{5A1CB004-A895-4D26-91A1-EA28A8BFD868}"/>
              </a:ext>
            </a:extLst>
          </p:cNvPr>
          <p:cNvSpPr/>
          <p:nvPr/>
        </p:nvSpPr>
        <p:spPr>
          <a:xfrm>
            <a:off x="5002566" y="2636912"/>
            <a:ext cx="2184355" cy="12351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9" name="圆角矩形 4">
            <a:extLst>
              <a:ext uri="{FF2B5EF4-FFF2-40B4-BE49-F238E27FC236}">
                <a16:creationId xmlns:a16="http://schemas.microsoft.com/office/drawing/2014/main" id="{1C1AAEFF-E426-4A66-9C06-B005596D12A2}"/>
              </a:ext>
            </a:extLst>
          </p:cNvPr>
          <p:cNvSpPr/>
          <p:nvPr/>
        </p:nvSpPr>
        <p:spPr>
          <a:xfrm>
            <a:off x="8112224" y="2996952"/>
            <a:ext cx="1085075" cy="439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E8BEFAF-8E32-4F43-B013-B1D1A4005059}"/>
              </a:ext>
            </a:extLst>
          </p:cNvPr>
          <p:cNvSpPr/>
          <p:nvPr/>
        </p:nvSpPr>
        <p:spPr>
          <a:xfrm>
            <a:off x="8115262" y="3042164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base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FDA16BE1-80F3-4A2C-BA42-3643E9E117A7}"/>
              </a:ext>
            </a:extLst>
          </p:cNvPr>
          <p:cNvSpPr/>
          <p:nvPr/>
        </p:nvSpPr>
        <p:spPr>
          <a:xfrm>
            <a:off x="4383169" y="3233726"/>
            <a:ext cx="543590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D252A803-579E-40C4-A076-A48409E12A02}"/>
              </a:ext>
            </a:extLst>
          </p:cNvPr>
          <p:cNvSpPr/>
          <p:nvPr/>
        </p:nvSpPr>
        <p:spPr>
          <a:xfrm>
            <a:off x="7408515" y="3216581"/>
            <a:ext cx="543590" cy="34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8EF69C5-F6B9-4F77-84A8-751C22FA1AC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r="2370"/>
          <a:stretch/>
        </p:blipFill>
        <p:spPr bwMode="auto">
          <a:xfrm>
            <a:off x="5934464" y="4149080"/>
            <a:ext cx="2465792" cy="1810084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91046C3-2615-4A53-BD1E-AF0534986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20063" y="3756127"/>
            <a:ext cx="1810083" cy="259599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7" name="页脚占位符 16">
            <a:extLst>
              <a:ext uri="{FF2B5EF4-FFF2-40B4-BE49-F238E27FC236}">
                <a16:creationId xmlns:a16="http://schemas.microsoft.com/office/drawing/2014/main" id="{C60BAB7A-646E-7C6B-8E87-B44F452DA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F27D7A16-D5F7-BAD9-9E7C-A354EDDF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7114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347" y="-11385"/>
            <a:ext cx="7886700" cy="994172"/>
          </a:xfrm>
        </p:spPr>
        <p:txBody>
          <a:bodyPr/>
          <a:lstStyle/>
          <a:p>
            <a:r>
              <a:rPr lang="en-GB" altLang="zh-CN" dirty="0">
                <a:solidFill>
                  <a:srgbClr val="C00000"/>
                </a:solidFill>
              </a:rPr>
              <a:t>Beam Profile Measurement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5360" y="3996237"/>
            <a:ext cx="11521280" cy="220765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beam profile monitor is designed with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screens. 1.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YAG:Ce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screen for low current commissioning,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2. 100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 aluminum (OTR) for high energy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calibration screen. 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control system software for the beam profile is based on EPICS.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emittance and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energy &amp; spread measurement are both based beam profile measurement.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图片 3" descr="https://docimg6.docs.qq.com/image/YNezocl2PLUJNwKPDb_cAQ.jpeg?w=674&amp;h=4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955371"/>
            <a:ext cx="3960440" cy="259022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图片 4" descr="https://docimg10.docs.qq.com/image/LYRCIBl3uDlWpS5cjjBTsQ.jpeg?w=556&amp;h=254">
            <a:extLst>
              <a:ext uri="{FF2B5EF4-FFF2-40B4-BE49-F238E27FC236}">
                <a16:creationId xmlns:a16="http://schemas.microsoft.com/office/drawing/2014/main" id="{BA558EF3-7259-4045-89F0-7E214727F0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503" y="969079"/>
            <a:ext cx="5135603" cy="2576521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5925D7-B4A0-49D5-94D7-3F3E6A66F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636" y="969079"/>
            <a:ext cx="2479017" cy="259022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页脚占位符 8">
            <a:extLst>
              <a:ext uri="{FF2B5EF4-FFF2-40B4-BE49-F238E27FC236}">
                <a16:creationId xmlns:a16="http://schemas.microsoft.com/office/drawing/2014/main" id="{506CE60D-B605-9B17-090E-E34DD733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7706BD2-02A2-B0D7-958B-B6E8A256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5993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D39802D2-B4B0-62F3-D0CC-8E0151264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solidFill>
                  <a:srgbClr val="C00000"/>
                </a:solidFill>
              </a:rPr>
              <a:t>Beam Profile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073FF-7BF2-AD98-9B8C-15165D68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483" y="1042696"/>
            <a:ext cx="3358706" cy="4911295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8B557A7-57A8-1D0C-95DF-BB74ACCE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1419184"/>
            <a:ext cx="5832648" cy="4846628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B55A441-4CB9-93F1-5734-CB836A1007BB}"/>
              </a:ext>
            </a:extLst>
          </p:cNvPr>
          <p:cNvSpPr txBox="1"/>
          <p:nvPr/>
        </p:nvSpPr>
        <p:spPr>
          <a:xfrm>
            <a:off x="6266022" y="908720"/>
            <a:ext cx="5518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Emittance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results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4FED23-5540-1F8A-635A-B119BB6DEDB7}"/>
              </a:ext>
            </a:extLst>
          </p:cNvPr>
          <p:cNvSpPr txBox="1"/>
          <p:nvPr/>
        </p:nvSpPr>
        <p:spPr>
          <a:xfrm>
            <a:off x="527463" y="5934234"/>
            <a:ext cx="418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photo of beam profile monitor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43204A6-C613-11A2-147D-45C9AD70D0B2}"/>
              </a:ext>
            </a:extLst>
          </p:cNvPr>
          <p:cNvCxnSpPr>
            <a:cxnSpLocks/>
          </p:cNvCxnSpPr>
          <p:nvPr/>
        </p:nvCxnSpPr>
        <p:spPr>
          <a:xfrm>
            <a:off x="1233569" y="4180453"/>
            <a:ext cx="133403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D4E5971-A1C4-EB72-B34C-4FAC7F944D44}"/>
              </a:ext>
            </a:extLst>
          </p:cNvPr>
          <p:cNvSpPr txBox="1"/>
          <p:nvPr/>
        </p:nvSpPr>
        <p:spPr>
          <a:xfrm>
            <a:off x="335360" y="4005064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altLang="zh-CN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Camera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CC072E-800B-F8A1-ADA2-5319399FDD86}"/>
              </a:ext>
            </a:extLst>
          </p:cNvPr>
          <p:cNvSpPr txBox="1"/>
          <p:nvPr/>
        </p:nvSpPr>
        <p:spPr>
          <a:xfrm>
            <a:off x="3647728" y="1916832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</a:t>
            </a:r>
            <a:endParaRPr lang="en-US" altLang="zh-CN" sz="20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38857D3-A67C-BD74-102F-3FA3CD13B2C4}"/>
              </a:ext>
            </a:extLst>
          </p:cNvPr>
          <p:cNvCxnSpPr>
            <a:cxnSpLocks/>
          </p:cNvCxnSpPr>
          <p:nvPr/>
        </p:nvCxnSpPr>
        <p:spPr>
          <a:xfrm flipH="1">
            <a:off x="3505583" y="2266042"/>
            <a:ext cx="286161" cy="586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页脚占位符 16">
            <a:extLst>
              <a:ext uri="{FF2B5EF4-FFF2-40B4-BE49-F238E27FC236}">
                <a16:creationId xmlns:a16="http://schemas.microsoft.com/office/drawing/2014/main" id="{194CF1BE-1026-7CF4-1030-FCC2448C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8" name="灯片编号占位符 17">
            <a:extLst>
              <a:ext uri="{FF2B5EF4-FFF2-40B4-BE49-F238E27FC236}">
                <a16:creationId xmlns:a16="http://schemas.microsoft.com/office/drawing/2014/main" id="{360501C4-5357-0833-1193-A2DA7541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2849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90050"/>
              </p:ext>
            </p:extLst>
          </p:nvPr>
        </p:nvGraphicFramePr>
        <p:xfrm>
          <a:off x="479376" y="908720"/>
          <a:ext cx="11449273" cy="550996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90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7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22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4311">
                <a:tc gridSpan="2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Amounts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43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Beam position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Closed orbit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宋体"/>
                          <a:cs typeface="+mn-cs"/>
                        </a:rPr>
                        <a:t>Button </a:t>
                      </a:r>
                      <a:r>
                        <a:rPr kumimoji="0" lang="en-US" sz="1600" b="1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宋体"/>
                          <a:cs typeface="+mn-cs"/>
                        </a:rPr>
                        <a:t>electrode 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area </a:t>
                      </a:r>
                      <a:r>
                        <a:rPr lang="zh-CN" alt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±20mm ×±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10mm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</a:t>
                      </a:r>
                      <a:r>
                        <a:rPr lang="zh-CN" alt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&lt;1 </a:t>
                      </a:r>
                      <a:r>
                        <a:rPr lang="en-US" altLang="zh-CN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</a:t>
                      </a:r>
                      <a:r>
                        <a:rPr lang="en-US" sz="1600" b="1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/>
                          <a:cs typeface="Times New Roman"/>
                        </a:rPr>
                        <a:t>  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Measurement time</a:t>
                      </a:r>
                      <a:r>
                        <a:rPr lang="zh-CN" alt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&lt; 4 s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4252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00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Bunch by bunch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Button 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electrode 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area </a:t>
                      </a:r>
                      <a:r>
                        <a:rPr lang="zh-CN" alt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GB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20mm</a:t>
                      </a:r>
                      <a:r>
                        <a:rPr lang="en-GB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×±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10mm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Resolution</a:t>
                      </a:r>
                      <a:r>
                        <a:rPr lang="zh-CN" alt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altLang="zh-CN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&lt;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0.1 mm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48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Bunch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BCM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range</a:t>
                      </a:r>
                      <a:r>
                        <a:rPr lang="zh-CN" alt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10mA / per bunch</a:t>
                      </a:r>
                      <a:endParaRPr lang="en-US" sz="1600" b="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Relatively </a:t>
                      </a: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precision</a:t>
                      </a:r>
                      <a:r>
                        <a:rPr lang="zh-CN" alt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1/4095</a:t>
                      </a:r>
                      <a:endParaRPr lang="en-US" sz="1600" b="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60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Average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DCCT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Dynamic measurement range</a:t>
                      </a:r>
                      <a:r>
                        <a:rPr lang="zh-CN" alt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0.0~1A</a:t>
                      </a:r>
                      <a:endParaRPr lang="en-US" sz="1600" b="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Linearity</a:t>
                      </a:r>
                      <a:r>
                        <a:rPr lang="zh-CN" alt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0.1 %</a:t>
                      </a:r>
                      <a:r>
                        <a:rPr lang="en-US" sz="1600" b="0" kern="1200" dirty="0">
                          <a:effectLst/>
                          <a:latin typeface="+mn-lt"/>
                          <a:ea typeface="宋体"/>
                          <a:cs typeface="Times New Roman"/>
                        </a:rPr>
                        <a:t>    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Zero drift: &lt;0.05mA</a:t>
                      </a:r>
                      <a:endParaRPr lang="en-US" sz="1600" b="0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23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Beam size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Double slit interferometer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effectLst/>
                          <a:latin typeface="Times New Roman"/>
                          <a:ea typeface="宋体"/>
                        </a:rPr>
                        <a:t>X-ray 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pin hole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effectLst/>
                          <a:latin typeface="Times New Roman"/>
                          <a:ea typeface="宋体"/>
                        </a:rPr>
                        <a:t>Resolution: 0.2 </a:t>
                      </a: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µ</a:t>
                      </a:r>
                      <a:r>
                        <a:rPr lang="en-US" sz="1600" b="0" kern="0" dirty="0">
                          <a:effectLst/>
                          <a:latin typeface="Times New Roman"/>
                          <a:ea typeface="宋体"/>
                        </a:rPr>
                        <a:t>m</a:t>
                      </a:r>
                      <a:endParaRPr lang="en-US" sz="16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4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10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B</a:t>
                      </a:r>
                      <a:r>
                        <a:rPr lang="en-US" altLang="zh-CN" sz="2000" b="0" kern="100" dirty="0">
                          <a:effectLst/>
                          <a:latin typeface="Times New Roman"/>
                          <a:ea typeface="宋体"/>
                        </a:rPr>
                        <a:t>unch</a:t>
                      </a: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 length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Streak camera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photon intensity interferometer</a:t>
                      </a:r>
                      <a:endParaRPr lang="en-US" sz="1600" b="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/>
                          <a:ea typeface="宋体"/>
                        </a:rPr>
                        <a:t>Resolution:1ps@10ps</a:t>
                      </a:r>
                      <a:endParaRPr lang="en-US" sz="16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369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Tune measurement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Frequency sweeping 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36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>
                          <a:effectLst/>
                          <a:latin typeface="Times New Roman"/>
                          <a:ea typeface="宋体"/>
                        </a:rPr>
                        <a:t>Direct Diode Detection</a:t>
                      </a:r>
                      <a:endParaRPr lang="en-US" sz="16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73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Beam loss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PIN-diode/other type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Dynamic range:120 dB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Maximum counting rates≥10 MHz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5800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2961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/>
                          <a:ea typeface="宋体"/>
                        </a:rPr>
                        <a:t>Feedback system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/>
                          <a:ea typeface="宋体"/>
                        </a:rPr>
                        <a:t>TFB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/>
                          <a:ea typeface="宋体"/>
                        </a:rPr>
                        <a:t>Damping time &lt;= 1 </a:t>
                      </a:r>
                      <a:r>
                        <a:rPr lang="en-US" sz="1600" b="1" kern="100" dirty="0" err="1">
                          <a:effectLst/>
                          <a:latin typeface="Times New Roman"/>
                          <a:ea typeface="宋体"/>
                        </a:rPr>
                        <a:t>ms</a:t>
                      </a:r>
                      <a:endParaRPr lang="en-US" sz="16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/>
                          <a:ea typeface="宋体"/>
                        </a:rPr>
                        <a:t>4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2961">
                <a:tc gridSpan="2"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/>
                          <a:ea typeface="宋体"/>
                        </a:rPr>
                        <a:t>LFB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Damping time &lt;= 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65 </a:t>
                      </a:r>
                      <a:r>
                        <a:rPr lang="en-US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ms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/>
                          <a:ea typeface="宋体"/>
                        </a:rPr>
                        <a:t>4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标题 1">
            <a:extLst>
              <a:ext uri="{FF2B5EF4-FFF2-40B4-BE49-F238E27FC236}">
                <a16:creationId xmlns:a16="http://schemas.microsoft.com/office/drawing/2014/main" id="{E36D711B-D3BD-4C45-A7CC-0A735EDA9F8E}"/>
              </a:ext>
            </a:extLst>
          </p:cNvPr>
          <p:cNvSpPr txBox="1">
            <a:spLocks/>
          </p:cNvSpPr>
          <p:nvPr/>
        </p:nvSpPr>
        <p:spPr bwMode="auto">
          <a:xfrm>
            <a:off x="479376" y="44624"/>
            <a:ext cx="1137726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algn="l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List</a:t>
            </a:r>
            <a:r>
              <a:rPr lang="zh-CN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SR Beam Instrumentation</a:t>
            </a:r>
            <a:endParaRPr lang="zh-CN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C6525C-505F-5EE3-33C2-70475847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5983E4-B7BC-0D31-B4EE-ED929DBA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3580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1BED0-655B-4A51-88A7-FF4C311A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instrumentation related R&amp;D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DBD0D1-DFCF-484C-9252-AE525462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3" y="1196752"/>
            <a:ext cx="11233248" cy="4391818"/>
          </a:xfrm>
        </p:spPr>
        <p:txBody>
          <a:bodyPr/>
          <a:lstStyle/>
          <a:p>
            <a:r>
              <a:rPr lang="en-US" altLang="zh-CN" b="0" i="0" dirty="0">
                <a:solidFill>
                  <a:srgbClr val="2429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R&amp;D activities based on lepton accelerator beam measurement mainly include the following three aspects.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design and fabrication of HEPS beam instrumentation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maintenance and upgrade of BEPCII beam instrumentation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R&amp;D of CEPC beam instrumentation</a:t>
            </a:r>
          </a:p>
          <a:p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D857AF-DA4E-A406-3883-3084592F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B1FF41-767E-1BFE-382C-11C909021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0056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A33E02-4E94-4713-962B-4BCD53D2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19" y="116632"/>
            <a:ext cx="8229600" cy="85090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instrumentation related R&amp;D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15A63A-EDC9-41AC-8CED-3751F67B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18" y="4221088"/>
            <a:ext cx="11714437" cy="1872208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developed button type and strip-line BPM for the  HEPS</a:t>
            </a:r>
          </a:p>
          <a:p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Goubau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 based wire calibration system were set to check BPM’s sensitivity constants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home-made electronics were used in the HEPS and were proved to be good enough for beam commissioning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87CE99E-9F47-4A14-AD3A-33EA4AD1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42" y="1055120"/>
            <a:ext cx="3502102" cy="261393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B085A6-1446-4B4D-B7FD-159923488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664" y="1055120"/>
            <a:ext cx="4075328" cy="261393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53D51C-B7FD-4EEA-84FE-EF7B8C56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44235" y="633478"/>
            <a:ext cx="2613938" cy="345722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8F2A97-E3F0-8A1B-432A-86A09011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A9F3D4-7B2F-800D-98A8-98979206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2198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3DAB444-6ACA-4E33-B257-3114E65B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986" y="980728"/>
            <a:ext cx="5910101" cy="2872614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标题 2">
            <a:extLst>
              <a:ext uri="{FF2B5EF4-FFF2-40B4-BE49-F238E27FC236}">
                <a16:creationId xmlns:a16="http://schemas.microsoft.com/office/drawing/2014/main" id="{E111C71E-6F2D-49F1-9B1B-95BCA5CF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altLang="zh-CN">
                <a:solidFill>
                  <a:srgbClr val="C00000"/>
                </a:solidFill>
              </a:rPr>
              <a:t>Emittance &amp; energy spread measurement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69EA85-BC38-45B8-80CA-9B1771AF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3" y="980728"/>
            <a:ext cx="5426055" cy="285066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F188E8-8442-4274-8F0C-78122DF53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3" y="3434193"/>
            <a:ext cx="5426054" cy="299202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13BDF8C-004F-4482-AFDC-DB6857426BFB}"/>
              </a:ext>
            </a:extLst>
          </p:cNvPr>
          <p:cNvSpPr txBox="1"/>
          <p:nvPr/>
        </p:nvSpPr>
        <p:spPr>
          <a:xfrm>
            <a:off x="6240016" y="414908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Emittance measurement system are implemented by changing the focusing strength of the quadrupole.</a:t>
            </a:r>
          </a:p>
          <a:p>
            <a:pPr algn="just" rtl="0"/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Enery spread are inferred by the profile of where the dispersion’s contribution is relatively </a:t>
            </a:r>
            <a:r>
              <a:rPr lang="en-GB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</a:t>
            </a:r>
            <a:r>
              <a:rPr lang="en-GB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5076C7-7F86-D2CE-14FD-54C6E067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647D5C-0252-F2CB-7136-115C48A4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29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45" y="2780928"/>
            <a:ext cx="4369248" cy="336741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7532" y="-21312"/>
            <a:ext cx="7886700" cy="994172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instrumentation related R&amp;D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3097" y="1157085"/>
            <a:ext cx="11593288" cy="1369110"/>
          </a:xfrm>
        </p:spPr>
        <p:txBody>
          <a:bodyPr>
            <a:normAutofit fontScale="92500"/>
          </a:bodyPr>
          <a:lstStyle/>
          <a:p>
            <a:pPr algn="just"/>
            <a:r>
              <a:rPr lang="en-US" altLang="zh-CN" sz="2400" b="0" i="0" dirty="0">
                <a:solidFill>
                  <a:srgbClr val="3537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BEPCII, the double feedback technique was successfully implemented, the results showed that the damping rate is almost equal to the sum of the two feedback systems. </a:t>
            </a:r>
            <a:r>
              <a:rPr lang="en-US" altLang="zh-C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This demonstrates the effectiveness of multi-feedback systems in improving the stability.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70173" y="5824659"/>
            <a:ext cx="3528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damping time of two TFBs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14" y="2780928"/>
            <a:ext cx="3542358" cy="3387536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3825433E-F222-4D1B-8BD3-E9F9E37E39E8}"/>
              </a:ext>
            </a:extLst>
          </p:cNvPr>
          <p:cNvGrpSpPr/>
          <p:nvPr/>
        </p:nvGrpSpPr>
        <p:grpSpPr>
          <a:xfrm>
            <a:off x="4360533" y="2780928"/>
            <a:ext cx="3169685" cy="3367414"/>
            <a:chOff x="5431207" y="3533001"/>
            <a:chExt cx="2265689" cy="334670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1207" y="3533001"/>
              <a:ext cx="2265689" cy="3346703"/>
            </a:xfrm>
            <a:prstGeom prst="rect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sp>
          <p:nvSpPr>
            <p:cNvPr id="8" name="矩形 7"/>
            <p:cNvSpPr/>
            <p:nvPr/>
          </p:nvSpPr>
          <p:spPr>
            <a:xfrm>
              <a:off x="5807967" y="6093296"/>
              <a:ext cx="1512168" cy="288032"/>
            </a:xfrm>
            <a:prstGeom prst="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F3796CE3-8AB2-C07A-F432-853A9F59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F6832D0D-FAF0-46AD-FF25-8729C128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7670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97C033-F796-481E-BF2D-46BE887A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instrumentation related R&amp;D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A5504C-AE94-4E60-8CB8-9A8034AD9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943703"/>
            <a:ext cx="3960440" cy="558963"/>
          </a:xfrm>
        </p:spPr>
        <p:txBody>
          <a:bodyPr>
            <a:normAutofit/>
          </a:bodyPr>
          <a:lstStyle/>
          <a:p>
            <a:r>
              <a:rPr lang="en-US" altLang="zh-CN" sz="1800"/>
              <a:t>Study on </a:t>
            </a:r>
            <a:r>
              <a:rPr lang="en-US" altLang="zh-CN" sz="1800" dirty="0"/>
              <a:t>feedback system kicker</a:t>
            </a:r>
            <a:endParaRPr lang="zh-CN" altLang="en-US" sz="1800" dirty="0"/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9527683B-7F8B-41EC-9F51-582E8304C18B}"/>
              </a:ext>
            </a:extLst>
          </p:cNvPr>
          <p:cNvSpPr txBox="1"/>
          <p:nvPr/>
        </p:nvSpPr>
        <p:spPr>
          <a:xfrm>
            <a:off x="174966" y="4800228"/>
            <a:ext cx="5494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Resonant strip-line type longitudinal kicker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GB" altLang="zh-CN" sz="2400" dirty="0">
                <a:latin typeface="Times New Roman" panose="02020603050405020304" pitchFamily="18" charset="0"/>
                <a:ea typeface="MS Mincho" panose="02020609040205080304" pitchFamily="49" charset="-128"/>
              </a:rPr>
              <a:t> shunt impedance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much bigger than </a:t>
            </a:r>
            <a:r>
              <a:rPr lang="en-GB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ridged waveguide.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95E2514-9998-46CA-AACC-C4531698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86" y="1410011"/>
            <a:ext cx="3876960" cy="3075521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552BD2-F3FC-4342-9354-0ED85C2F5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260" y="993585"/>
            <a:ext cx="2985692" cy="199845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6623222-090D-45CF-B1D7-39E13BC5A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385" y="3491317"/>
            <a:ext cx="5494652" cy="1988429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B3A77D-23DE-4D7A-A4E4-27E6FEEC9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1" y="981481"/>
            <a:ext cx="2583742" cy="2010558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3785754-12FB-4582-A0DE-D934DA8D72EF}"/>
              </a:ext>
            </a:extLst>
          </p:cNvPr>
          <p:cNvSpPr txBox="1"/>
          <p:nvPr/>
        </p:nvSpPr>
        <p:spPr>
          <a:xfrm>
            <a:off x="6165251" y="3062839"/>
            <a:ext cx="541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Shunt impedance Measurement system and results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8EA475-D0DA-416E-88EC-EC1C9CE9CF43}"/>
              </a:ext>
            </a:extLst>
          </p:cNvPr>
          <p:cNvSpPr txBox="1"/>
          <p:nvPr/>
        </p:nvSpPr>
        <p:spPr>
          <a:xfrm>
            <a:off x="6370999" y="5538892"/>
            <a:ext cx="2044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Rs max =4734 Ω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Rs effective=3117Ω</a:t>
            </a: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1.5 ~1.75 GHz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7E61C87-7F1E-4E90-B4DE-33048E0A0170}"/>
              </a:ext>
            </a:extLst>
          </p:cNvPr>
          <p:cNvSpPr txBox="1"/>
          <p:nvPr/>
        </p:nvSpPr>
        <p:spPr>
          <a:xfrm>
            <a:off x="9192344" y="5538892"/>
            <a:ext cx="1937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max =707 Ω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Rs effective=559Ω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 ~1.25 GHz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043B6BF-708C-46A1-803F-C32B8BA22542}"/>
              </a:ext>
            </a:extLst>
          </p:cNvPr>
          <p:cNvSpPr txBox="1"/>
          <p:nvPr/>
        </p:nvSpPr>
        <p:spPr>
          <a:xfrm>
            <a:off x="9275053" y="4986279"/>
            <a:ext cx="2154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idged waveguide</a:t>
            </a:r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166F7A-9565-4B70-9FC6-0D1FEECA22EE}"/>
              </a:ext>
            </a:extLst>
          </p:cNvPr>
          <p:cNvSpPr txBox="1"/>
          <p:nvPr/>
        </p:nvSpPr>
        <p:spPr>
          <a:xfrm>
            <a:off x="6981669" y="4935149"/>
            <a:ext cx="1392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Strip-line</a:t>
            </a:r>
            <a:endParaRPr lang="zh-CN" altLang="en-US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4DD7B115-45D9-5D07-941D-E1E8D48E9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9E1667C4-E828-E2DC-0625-BAA31CE93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3853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D7EEC-2B70-4861-A2C7-3365691C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49" y="11663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30D0D-036E-4C39-BA23-046E23074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b="0" i="0" dirty="0">
                <a:solidFill>
                  <a:srgbClr val="3537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 have reviewed and improved the design report of the system based on the latest parameters</a:t>
            </a:r>
          </a:p>
          <a:p>
            <a:pPr algn="just"/>
            <a:r>
              <a:rPr lang="en-US" altLang="zh-CN" b="0" i="0" dirty="0">
                <a:solidFill>
                  <a:srgbClr val="3537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We have understood the measurement requirements of CEPC and conducted extensive research on key technologies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b="0" i="0" dirty="0">
                <a:solidFill>
                  <a:srgbClr val="35374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Through our research and development activities, we have trained our personnel and mastered the necessary technology, which has prepared us for the construction of the project.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7CCC53-CF0D-42D9-85D4-F92CE64EC4D6}"/>
              </a:ext>
            </a:extLst>
          </p:cNvPr>
          <p:cNvSpPr txBox="1"/>
          <p:nvPr/>
        </p:nvSpPr>
        <p:spPr>
          <a:xfrm>
            <a:off x="5447928" y="5445225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</a:t>
            </a:r>
            <a:r>
              <a:rPr lang="zh-CN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BEF04E91-AA23-940A-939C-FF96AF8A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0A3C834-2FFD-5520-BBAC-5D53939CC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6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55D45E-1DD5-4DC2-B991-2F70180BF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138914"/>
            <a:ext cx="10763325" cy="725470"/>
          </a:xfrm>
        </p:spPr>
        <p:txBody>
          <a:bodyPr/>
          <a:lstStyle/>
          <a:p>
            <a:r>
              <a:rPr lang="en-US" altLang="zh-CN" dirty="0"/>
              <a:t>Other systems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F3E71ABE-5943-4816-AD1D-F9F3DC06C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196752"/>
            <a:ext cx="11737304" cy="4536504"/>
          </a:xfrm>
        </p:spPr>
        <p:txBody>
          <a:bodyPr/>
          <a:lstStyle/>
          <a:p>
            <a:r>
              <a:rPr lang="en-GB" altLang="ja-JP" dirty="0"/>
              <a:t>Vacuum Chamber Displacement Measurement</a:t>
            </a:r>
          </a:p>
          <a:p>
            <a:pPr lvl="1"/>
            <a:r>
              <a:rPr lang="en-US" altLang="ja-JP" sz="2000" dirty="0"/>
              <a:t>Due to heat effects caused by synchrotron radiation and beam loss, the vacuum chamber will be displaced. </a:t>
            </a:r>
            <a:r>
              <a:rPr lang="en-US" altLang="zh-CN" sz="2000" dirty="0"/>
              <a:t>I</a:t>
            </a:r>
            <a:r>
              <a:rPr lang="en-US" altLang="ja-JP" sz="2000" dirty="0"/>
              <a:t>n order to calibrate the BPMs, the displacement need to be measured.</a:t>
            </a:r>
          </a:p>
          <a:p>
            <a:pPr lvl="1"/>
            <a:r>
              <a:rPr lang="en-US" altLang="ja-JP" sz="2000" dirty="0"/>
              <a:t>The entire system includes Linear Variable Differential Transformer (LVDT), signal processing unit, computer and network.</a:t>
            </a:r>
          </a:p>
          <a:p>
            <a:pPr lvl="1"/>
            <a:r>
              <a:rPr lang="en-US" altLang="ja-JP" sz="2000" dirty="0"/>
              <a:t>Relevant research </a:t>
            </a:r>
            <a:r>
              <a:rPr lang="en-US" altLang="zh-CN" sz="2000" dirty="0"/>
              <a:t>h</a:t>
            </a:r>
            <a:r>
              <a:rPr lang="en-US" altLang="ja-JP" sz="2000" dirty="0"/>
              <a:t>as been carried out on BEPCII. The displacement detector uses the DL6230 of Micro with dynamic range 500 μ m and accuracy 1 nm.</a:t>
            </a:r>
            <a:endParaRPr lang="en-GB" altLang="ja-JP" sz="2000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9E19BF2-982D-4350-9C4B-A76C86391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03512" y="3978785"/>
            <a:ext cx="2637155" cy="23775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3F6C79-6771-4E74-8114-BB789B54959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015880" y="3933056"/>
            <a:ext cx="4802837" cy="2264399"/>
          </a:xfrm>
          <a:prstGeom prst="rect">
            <a:avLst/>
          </a:prstGeom>
        </p:spPr>
      </p:pic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ABA11C-437F-8C8F-9AC1-F9D92DFEB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DF30B6-C5B8-8D21-8306-346AC594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225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 bwMode="auto">
          <a:xfrm>
            <a:off x="335360" y="116632"/>
            <a:ext cx="1180931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algn="l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 List</a:t>
            </a:r>
            <a:r>
              <a:rPr lang="zh-CN" alt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Booster Beam Instrumentation</a:t>
            </a:r>
            <a:endParaRPr lang="zh-CN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679220"/>
              </p:ext>
            </p:extLst>
          </p:nvPr>
        </p:nvGraphicFramePr>
        <p:xfrm>
          <a:off x="479376" y="980728"/>
          <a:ext cx="11521280" cy="5387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39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8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5701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Parameter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Amounts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position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Button </a:t>
                      </a:r>
                      <a:r>
                        <a:rPr kumimoji="0" lang="en-US" sz="1600" b="1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electrode </a:t>
                      </a:r>
                      <a:endParaRPr lang="en-US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area</a:t>
                      </a:r>
                      <a:r>
                        <a:rPr lang="zh-CN" altLang="en-US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±20 mm×±10 mm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</a:t>
                      </a:r>
                      <a:r>
                        <a:rPr lang="zh-CN" alt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&lt;20 </a:t>
                      </a:r>
                      <a:r>
                        <a:rPr lang="en-US" altLang="zh-CN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 (T</a:t>
                      </a:r>
                      <a:r>
                        <a:rPr lang="en-US" altLang="zh-CN" sz="16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urn</a:t>
                      </a:r>
                      <a:r>
                        <a:rPr lang="en-US" altLang="zh-CN" sz="1600" b="1" kern="100" baseline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600" b="1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by turn)</a:t>
                      </a:r>
                      <a:endParaRPr lang="en-US" alt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2408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2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Bunch current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BCM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Measurement range</a:t>
                      </a:r>
                      <a:r>
                        <a:rPr lang="zh-CN" alt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10mA/per bunch</a:t>
                      </a:r>
                      <a:r>
                        <a:rPr lang="en-US" sz="1600" b="0" kern="12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Relatively </a:t>
                      </a:r>
                      <a:r>
                        <a:rPr lang="en-US" sz="1600" b="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precision</a:t>
                      </a:r>
                      <a:r>
                        <a:rPr lang="zh-CN" alt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1/4095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0624"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Average current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DCCT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Dynamic range</a:t>
                      </a:r>
                      <a:r>
                        <a:rPr lang="zh-CN" alt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0.0~1A</a:t>
                      </a:r>
                      <a:r>
                        <a:rPr lang="en-US" sz="1600" b="0" kern="12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2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Resolution:50</a:t>
                      </a:r>
                      <a:r>
                        <a:rPr lang="en-US" altLang="zh-CN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@0.6-8mA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Linearity</a:t>
                      </a:r>
                      <a:r>
                        <a:rPr lang="zh-CN" alt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0.1 %</a:t>
                      </a:r>
                      <a:r>
                        <a:rPr lang="en-US" sz="1600" b="0" kern="12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2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kern="10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Zero </a:t>
                      </a: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drift: &lt;0.05mA</a:t>
                      </a:r>
                      <a:endParaRPr lang="en-US" sz="1600" b="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841"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size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Double slit interferometer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x ray pin hole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Resolution:0.2 µ</a:t>
                      </a: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</a:t>
                      </a:r>
                      <a:endParaRPr lang="en-US" sz="1600" b="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676"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altLang="zh-CN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unch</a:t>
                      </a: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length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Streak camera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Two photon intensity interferometer</a:t>
                      </a:r>
                      <a:endParaRPr lang="en-US" sz="1600" b="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Resolution:1 </a:t>
                      </a:r>
                      <a:r>
                        <a:rPr lang="en-US" sz="1600" b="0" kern="0" dirty="0" err="1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ps</a:t>
                      </a:r>
                      <a:endParaRPr lang="en-US" sz="1600" b="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79">
                <a:tc rowSpan="2"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Tune measurement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Frequency sweeping 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9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DDD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968"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Beam loss monitor</a:t>
                      </a:r>
                    </a:p>
                  </a:txBody>
                  <a:tcPr marL="48988" marR="4898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Optical</a:t>
                      </a:r>
                      <a:r>
                        <a:rPr lang="en-GB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zh-CN" sz="1600" b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fiber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Space resolution</a:t>
                      </a:r>
                      <a:r>
                        <a:rPr lang="en-US" sz="1600" b="1" kern="100" baseline="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:0.6m</a:t>
                      </a: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670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9240"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Feedback system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TFB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time&lt;=10</a:t>
                      </a: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ms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Feedback system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LFB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defTabSz="6858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/>
                          <a:cs typeface="Times New Roman" panose="02020603050405020304" pitchFamily="18" charset="0"/>
                        </a:rPr>
                        <a:t>Damping time&lt;=200ms</a:t>
                      </a:r>
                      <a:endParaRPr lang="en-US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Times New Roman"/>
                          <a:ea typeface="宋体"/>
                        </a:rPr>
                        <a:t>4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124C8-72C0-1BC3-C73D-C8D54F3BE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CF6311-0FF3-C5A9-2F92-1A0E4F8F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94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CEPC BS and SR beam instrumentation design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position monitor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loss monitor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Feedback system (Yue’s report will give more details)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profile monitor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current monitor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 radiation based beam diagnostics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Tune measurement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65998-F275-3CED-38AA-23212986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F949B1-D469-D2A5-7822-188A934E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85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6B8243E-1FF3-4023-BCBA-12FD20A7E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2" y="188640"/>
            <a:ext cx="10763250" cy="725488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</a:t>
            </a:r>
            <a:r>
              <a:rPr lang="en-US" altLang="zh-CN">
                <a:solidFill>
                  <a:srgbClr val="C00000"/>
                </a:solidFill>
              </a:rPr>
              <a:t>position monitor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D9D480F-3A47-4E1D-A467-8ADA35976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91" y="957255"/>
            <a:ext cx="11578418" cy="3437687"/>
          </a:xfrm>
        </p:spPr>
        <p:txBody>
          <a:bodyPr>
            <a:normAutofit fontScale="92500"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one Beam Position Monitor (BPM) near each quadruple, there will be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4252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BPMs in storage ring and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2408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booster. </a:t>
            </a:r>
          </a:p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Generally, a design with higher transfer impedance (means more useful signal)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∝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also higher coupling impedance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∝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Both the transfer and coupling impedances grow strongly with increase of the button radius. A compromise has to be found to satisfy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two contradicting requirements.</a:t>
            </a:r>
          </a:p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CEPC beam impedance budget is strict: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smaller buttons</a:t>
            </a:r>
          </a:p>
          <a:p>
            <a:pPr algn="just">
              <a:spcAft>
                <a:spcPts val="6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transmission path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attenuation of useful signals (-6dB/100m @500MHz):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bigger buttons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6F2ABC2B-C952-4973-AF50-87E3286E97AC}"/>
              </a:ext>
            </a:extLst>
          </p:cNvPr>
          <p:cNvSpPr txBox="1"/>
          <p:nvPr/>
        </p:nvSpPr>
        <p:spPr>
          <a:xfrm>
            <a:off x="5509988" y="5755284"/>
            <a:ext cx="1737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coaxial cable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6E540E96-6F7D-49E7-9A0B-096B3984367A}"/>
              </a:ext>
            </a:extLst>
          </p:cNvPr>
          <p:cNvSpPr/>
          <p:nvPr/>
        </p:nvSpPr>
        <p:spPr bwMode="auto">
          <a:xfrm>
            <a:off x="6790370" y="5357086"/>
            <a:ext cx="180000" cy="360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1D5AF7BD-3A00-4FCD-B77D-F0A4B9D6741D}"/>
              </a:ext>
            </a:extLst>
          </p:cNvPr>
          <p:cNvCxnSpPr>
            <a:cxnSpLocks/>
            <a:stCxn id="16" idx="0"/>
            <a:endCxn id="22" idx="2"/>
          </p:cNvCxnSpPr>
          <p:nvPr/>
        </p:nvCxnSpPr>
        <p:spPr bwMode="auto">
          <a:xfrm flipH="1" flipV="1">
            <a:off x="5729785" y="5356725"/>
            <a:ext cx="1150585" cy="36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4109C86B-2FFB-4B53-A0D2-57B2544E66B5}"/>
              </a:ext>
            </a:extLst>
          </p:cNvPr>
          <p:cNvCxnSpPr>
            <a:cxnSpLocks/>
            <a:stCxn id="16" idx="4"/>
            <a:endCxn id="22" idx="0"/>
          </p:cNvCxnSpPr>
          <p:nvPr/>
        </p:nvCxnSpPr>
        <p:spPr bwMode="auto">
          <a:xfrm flipH="1" flipV="1">
            <a:off x="5728242" y="5715948"/>
            <a:ext cx="1152128" cy="113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C0033A74-5DC8-4BD0-9560-738388BCDD70}"/>
              </a:ext>
            </a:extLst>
          </p:cNvPr>
          <p:cNvCxnSpPr>
            <a:cxnSpLocks/>
          </p:cNvCxnSpPr>
          <p:nvPr/>
        </p:nvCxnSpPr>
        <p:spPr bwMode="auto">
          <a:xfrm>
            <a:off x="4981572" y="5609086"/>
            <a:ext cx="1" cy="5400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29">
            <a:extLst>
              <a:ext uri="{FF2B5EF4-FFF2-40B4-BE49-F238E27FC236}">
                <a16:creationId xmlns:a16="http://schemas.microsoft.com/office/drawing/2014/main" id="{88DDD215-9DCD-4877-AE08-FF5404911067}"/>
              </a:ext>
            </a:extLst>
          </p:cNvPr>
          <p:cNvCxnSpPr>
            <a:cxnSpLocks/>
          </p:cNvCxnSpPr>
          <p:nvPr/>
        </p:nvCxnSpPr>
        <p:spPr bwMode="auto">
          <a:xfrm>
            <a:off x="4980360" y="4925086"/>
            <a:ext cx="1" cy="5400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33">
            <a:extLst>
              <a:ext uri="{FF2B5EF4-FFF2-40B4-BE49-F238E27FC236}">
                <a16:creationId xmlns:a16="http://schemas.microsoft.com/office/drawing/2014/main" id="{0C8D917C-C8CB-4361-8C4E-5BB63D924B8E}"/>
              </a:ext>
            </a:extLst>
          </p:cNvPr>
          <p:cNvCxnSpPr>
            <a:cxnSpLocks/>
          </p:cNvCxnSpPr>
          <p:nvPr/>
        </p:nvCxnSpPr>
        <p:spPr bwMode="auto">
          <a:xfrm flipV="1">
            <a:off x="4901522" y="5537086"/>
            <a:ext cx="421484" cy="1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Arc 13">
            <a:extLst>
              <a:ext uri="{FF2B5EF4-FFF2-40B4-BE49-F238E27FC236}">
                <a16:creationId xmlns:a16="http://schemas.microsoft.com/office/drawing/2014/main" id="{C9D9E714-7CB5-48AA-9DD0-70108B9A198A}"/>
              </a:ext>
            </a:extLst>
          </p:cNvPr>
          <p:cNvSpPr/>
          <p:nvPr/>
        </p:nvSpPr>
        <p:spPr bwMode="auto">
          <a:xfrm rot="10800000">
            <a:off x="5638242" y="5356699"/>
            <a:ext cx="180000" cy="359249"/>
          </a:xfrm>
          <a:prstGeom prst="arc">
            <a:avLst>
              <a:gd name="adj1" fmla="val 16200000"/>
              <a:gd name="adj2" fmla="val 542953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81000" marR="0" indent="-3810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AutoNum type="arabicPeriod"/>
              <a:tabLst/>
            </a:pPr>
            <a:endParaRPr kumimoji="0" lang="en-US" sz="2000" b="0" i="1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" charset="0"/>
            </a:endParaRPr>
          </a:p>
        </p:txBody>
      </p:sp>
      <p:cxnSp>
        <p:nvCxnSpPr>
          <p:cNvPr id="23" name="Straight Connector 39">
            <a:extLst>
              <a:ext uri="{FF2B5EF4-FFF2-40B4-BE49-F238E27FC236}">
                <a16:creationId xmlns:a16="http://schemas.microsoft.com/office/drawing/2014/main" id="{CFFFF8FC-3994-49EC-BAE9-A051BECE7077}"/>
              </a:ext>
            </a:extLst>
          </p:cNvPr>
          <p:cNvCxnSpPr>
            <a:cxnSpLocks/>
          </p:cNvCxnSpPr>
          <p:nvPr/>
        </p:nvCxnSpPr>
        <p:spPr bwMode="auto">
          <a:xfrm flipH="1">
            <a:off x="4891279" y="5393086"/>
            <a:ext cx="0" cy="288000"/>
          </a:xfrm>
          <a:prstGeom prst="lin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41">
            <a:extLst>
              <a:ext uri="{FF2B5EF4-FFF2-40B4-BE49-F238E27FC236}">
                <a16:creationId xmlns:a16="http://schemas.microsoft.com/office/drawing/2014/main" id="{6A1F3A2F-DA91-405F-B165-80C2375F8B3B}"/>
              </a:ext>
            </a:extLst>
          </p:cNvPr>
          <p:cNvCxnSpPr>
            <a:cxnSpLocks/>
          </p:cNvCxnSpPr>
          <p:nvPr/>
        </p:nvCxnSpPr>
        <p:spPr bwMode="auto">
          <a:xfrm>
            <a:off x="4456890" y="5609086"/>
            <a:ext cx="1" cy="5400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42">
            <a:extLst>
              <a:ext uri="{FF2B5EF4-FFF2-40B4-BE49-F238E27FC236}">
                <a16:creationId xmlns:a16="http://schemas.microsoft.com/office/drawing/2014/main" id="{FA1A725F-1494-45C8-AF11-575F8358279B}"/>
              </a:ext>
            </a:extLst>
          </p:cNvPr>
          <p:cNvCxnSpPr>
            <a:cxnSpLocks/>
          </p:cNvCxnSpPr>
          <p:nvPr/>
        </p:nvCxnSpPr>
        <p:spPr bwMode="auto">
          <a:xfrm>
            <a:off x="4455678" y="4925086"/>
            <a:ext cx="1" cy="5400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43">
            <a:extLst>
              <a:ext uri="{FF2B5EF4-FFF2-40B4-BE49-F238E27FC236}">
                <a16:creationId xmlns:a16="http://schemas.microsoft.com/office/drawing/2014/main" id="{4EAC4A98-B9AE-464C-98F1-FE7C9210664E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6044" y="5393086"/>
            <a:ext cx="0" cy="288000"/>
          </a:xfrm>
          <a:prstGeom prst="lin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44">
            <a:extLst>
              <a:ext uri="{FF2B5EF4-FFF2-40B4-BE49-F238E27FC236}">
                <a16:creationId xmlns:a16="http://schemas.microsoft.com/office/drawing/2014/main" id="{2B208AB1-4FDA-415A-AC7B-ED275C2A6BE1}"/>
              </a:ext>
            </a:extLst>
          </p:cNvPr>
          <p:cNvCxnSpPr>
            <a:cxnSpLocks/>
          </p:cNvCxnSpPr>
          <p:nvPr/>
        </p:nvCxnSpPr>
        <p:spPr bwMode="auto">
          <a:xfrm>
            <a:off x="4324044" y="5537086"/>
            <a:ext cx="252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45">
            <a:extLst>
              <a:ext uri="{FF2B5EF4-FFF2-40B4-BE49-F238E27FC236}">
                <a16:creationId xmlns:a16="http://schemas.microsoft.com/office/drawing/2014/main" id="{8E41D7D1-4943-49B2-975C-88EC4BB28395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6143" y="5152262"/>
            <a:ext cx="0" cy="90000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none" w="med" len="med"/>
          </a:ln>
          <a:effectLst/>
        </p:spPr>
      </p:cxnSp>
      <p:cxnSp>
        <p:nvCxnSpPr>
          <p:cNvPr id="29" name="Straight Connector 47">
            <a:extLst>
              <a:ext uri="{FF2B5EF4-FFF2-40B4-BE49-F238E27FC236}">
                <a16:creationId xmlns:a16="http://schemas.microsoft.com/office/drawing/2014/main" id="{20DBB5F9-99AA-4B8B-A1AB-E5579294BC0F}"/>
              </a:ext>
            </a:extLst>
          </p:cNvPr>
          <p:cNvCxnSpPr>
            <a:cxnSpLocks/>
          </p:cNvCxnSpPr>
          <p:nvPr/>
        </p:nvCxnSpPr>
        <p:spPr bwMode="auto">
          <a:xfrm>
            <a:off x="6880370" y="5535811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0" name="TextBox 51">
            <a:extLst>
              <a:ext uri="{FF2B5EF4-FFF2-40B4-BE49-F238E27FC236}">
                <a16:creationId xmlns:a16="http://schemas.microsoft.com/office/drawing/2014/main" id="{65B51D5F-C0E1-48E9-B8DC-DABB46D63A57}"/>
              </a:ext>
            </a:extLst>
          </p:cNvPr>
          <p:cNvSpPr txBox="1"/>
          <p:nvPr/>
        </p:nvSpPr>
        <p:spPr>
          <a:xfrm>
            <a:off x="3034046" y="538753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Pick-up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id="{E19C1BB8-292F-4592-8938-84306B9B40E8}"/>
              </a:ext>
            </a:extLst>
          </p:cNvPr>
          <p:cNvSpPr txBox="1"/>
          <p:nvPr/>
        </p:nvSpPr>
        <p:spPr>
          <a:xfrm>
            <a:off x="4412423" y="4875263"/>
            <a:ext cx="585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FF0000"/>
                </a:solidFill>
              </a:rPr>
              <a:t>beam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2" name="TextBox 54">
            <a:extLst>
              <a:ext uri="{FF2B5EF4-FFF2-40B4-BE49-F238E27FC236}">
                <a16:creationId xmlns:a16="http://schemas.microsoft.com/office/drawing/2014/main" id="{8DCFE8FC-573E-4E92-BE82-72FBEDE99015}"/>
              </a:ext>
            </a:extLst>
          </p:cNvPr>
          <p:cNvSpPr txBox="1"/>
          <p:nvPr/>
        </p:nvSpPr>
        <p:spPr>
          <a:xfrm>
            <a:off x="1844709" y="4320209"/>
            <a:ext cx="397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b="1" ker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Accelerator tunnel </a:t>
            </a:r>
            <a:r>
              <a:rPr lang="en-US" altLang="zh-CN" b="1" ker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en-US" altLang="zh-CN" b="1" kern="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Ground</a:t>
            </a:r>
            <a:r>
              <a:rPr lang="en-US" altLang="zh-CN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girder, </a:t>
            </a:r>
            <a:r>
              <a:rPr lang="en-GB" altLang="zh-CN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ambient temperature 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TextBox 55">
            <a:extLst>
              <a:ext uri="{FF2B5EF4-FFF2-40B4-BE49-F238E27FC236}">
                <a16:creationId xmlns:a16="http://schemas.microsoft.com/office/drawing/2014/main" id="{25F5CFFF-6EBA-48D0-A248-35B3B77570B4}"/>
              </a:ext>
            </a:extLst>
          </p:cNvPr>
          <p:cNvSpPr txBox="1"/>
          <p:nvPr/>
        </p:nvSpPr>
        <p:spPr>
          <a:xfrm>
            <a:off x="7247964" y="4278755"/>
            <a:ext cx="26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b="1" ker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Auxiliary tunnel </a:t>
            </a:r>
            <a:r>
              <a:rPr lang="en-US" altLang="zh-CN" b="1" ker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endParaRPr lang="en-US" altLang="zh-CN" b="1" ker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Radiation resistance, crate</a:t>
            </a:r>
            <a:endParaRPr lang="en-US" kern="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Freeform 214">
            <a:extLst>
              <a:ext uri="{FF2B5EF4-FFF2-40B4-BE49-F238E27FC236}">
                <a16:creationId xmlns:a16="http://schemas.microsoft.com/office/drawing/2014/main" id="{213987EA-F0A8-4C5E-BC51-2438AA589554}"/>
              </a:ext>
            </a:extLst>
          </p:cNvPr>
          <p:cNvSpPr>
            <a:spLocks noChangeAspect="1"/>
          </p:cNvSpPr>
          <p:nvPr/>
        </p:nvSpPr>
        <p:spPr bwMode="auto">
          <a:xfrm>
            <a:off x="5750313" y="4769348"/>
            <a:ext cx="576000" cy="542266"/>
          </a:xfrm>
          <a:custGeom>
            <a:avLst/>
            <a:gdLst>
              <a:gd name="T0" fmla="*/ 0 w 1110"/>
              <a:gd name="T1" fmla="*/ 564 h 1045"/>
              <a:gd name="T2" fmla="*/ 213 w 1110"/>
              <a:gd name="T3" fmla="*/ 549 h 1045"/>
              <a:gd name="T4" fmla="*/ 393 w 1110"/>
              <a:gd name="T5" fmla="*/ 66 h 1045"/>
              <a:gd name="T6" fmla="*/ 546 w 1110"/>
              <a:gd name="T7" fmla="*/ 942 h 1045"/>
              <a:gd name="T8" fmla="*/ 714 w 1110"/>
              <a:gd name="T9" fmla="*/ 687 h 1045"/>
              <a:gd name="T10" fmla="*/ 828 w 1110"/>
              <a:gd name="T11" fmla="*/ 606 h 1045"/>
              <a:gd name="T12" fmla="*/ 1110 w 1110"/>
              <a:gd name="T13" fmla="*/ 567 h 10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10"/>
              <a:gd name="T22" fmla="*/ 0 h 1045"/>
              <a:gd name="T23" fmla="*/ 1110 w 1110"/>
              <a:gd name="T24" fmla="*/ 1045 h 104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10" h="1045">
                <a:moveTo>
                  <a:pt x="0" y="564"/>
                </a:moveTo>
                <a:cubicBezTo>
                  <a:pt x="87" y="561"/>
                  <a:pt x="120" y="573"/>
                  <a:pt x="213" y="549"/>
                </a:cubicBezTo>
                <a:cubicBezTo>
                  <a:pt x="306" y="525"/>
                  <a:pt x="337" y="0"/>
                  <a:pt x="393" y="66"/>
                </a:cubicBezTo>
                <a:cubicBezTo>
                  <a:pt x="449" y="132"/>
                  <a:pt x="493" y="839"/>
                  <a:pt x="546" y="942"/>
                </a:cubicBezTo>
                <a:cubicBezTo>
                  <a:pt x="599" y="1045"/>
                  <a:pt x="667" y="743"/>
                  <a:pt x="714" y="687"/>
                </a:cubicBezTo>
                <a:cubicBezTo>
                  <a:pt x="761" y="631"/>
                  <a:pt x="762" y="626"/>
                  <a:pt x="828" y="606"/>
                </a:cubicBezTo>
                <a:cubicBezTo>
                  <a:pt x="894" y="586"/>
                  <a:pt x="1056" y="577"/>
                  <a:pt x="1110" y="567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62">
            <a:extLst>
              <a:ext uri="{FF2B5EF4-FFF2-40B4-BE49-F238E27FC236}">
                <a16:creationId xmlns:a16="http://schemas.microsoft.com/office/drawing/2014/main" id="{DE3CB095-E3CF-41F8-9B5E-E427BE6F7901}"/>
              </a:ext>
            </a:extLst>
          </p:cNvPr>
          <p:cNvSpPr txBox="1"/>
          <p:nvPr/>
        </p:nvSpPr>
        <p:spPr>
          <a:xfrm>
            <a:off x="6023935" y="4625441"/>
            <a:ext cx="1205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BPM signal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C1D7F997-D793-4006-A134-4991F349D4B2}"/>
              </a:ext>
            </a:extLst>
          </p:cNvPr>
          <p:cNvSpPr/>
          <p:nvPr/>
        </p:nvSpPr>
        <p:spPr>
          <a:xfrm>
            <a:off x="7868360" y="5280355"/>
            <a:ext cx="1754148" cy="36946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 +DFE</a:t>
            </a:r>
            <a:endParaRPr lang="zh-CN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71159A9-CB19-4FA8-AA8C-005349ACF457}"/>
              </a:ext>
            </a:extLst>
          </p:cNvPr>
          <p:cNvSpPr txBox="1"/>
          <p:nvPr/>
        </p:nvSpPr>
        <p:spPr>
          <a:xfrm>
            <a:off x="7752184" y="5779754"/>
            <a:ext cx="225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Read-out electronics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35B4430-49AF-4B4F-AB86-F6B696E26B30}"/>
              </a:ext>
            </a:extLst>
          </p:cNvPr>
          <p:cNvSpPr/>
          <p:nvPr/>
        </p:nvSpPr>
        <p:spPr>
          <a:xfrm>
            <a:off x="1847528" y="4338131"/>
            <a:ext cx="3628706" cy="1899181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A66705A-1F73-44CD-A3C1-FF19B1C1442D}"/>
              </a:ext>
            </a:extLst>
          </p:cNvPr>
          <p:cNvSpPr/>
          <p:nvPr/>
        </p:nvSpPr>
        <p:spPr>
          <a:xfrm>
            <a:off x="7250038" y="4336881"/>
            <a:ext cx="3216526" cy="1900431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1D1F26-0E42-4717-C610-BCAA9E97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A46DC2-F526-BB48-5FC3-83097F16F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444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49CB9B8-B137-4B8C-BB18-9E4108F6E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53" y="1196752"/>
            <a:ext cx="10972800" cy="4840303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 The key components of BPM detector: Feedthrough with button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Design, mass manufacturing and testing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 BPM Read-out electronics developed in house</a:t>
            </a:r>
          </a:p>
          <a:p>
            <a:pPr lvl="2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 costs</a:t>
            </a:r>
          </a:p>
          <a:p>
            <a:pPr lvl="2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development and addition of new functions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FBE954A-96FF-4FE5-866A-6A95EBC23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BPM system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1E75BE-C0AC-1BBF-1D9E-D5B3291B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19E6E6-D388-4C6C-2ABB-4B5846582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587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51384" y="175327"/>
            <a:ext cx="10763325" cy="725470"/>
          </a:xfrm>
        </p:spPr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Beam </a:t>
            </a:r>
            <a:r>
              <a:rPr lang="en-US" altLang="zh-CN">
                <a:solidFill>
                  <a:srgbClr val="C00000"/>
                </a:solidFill>
              </a:rPr>
              <a:t>position monitor design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63352" y="1115581"/>
            <a:ext cx="11809312" cy="4679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basic design of the pick-up has been finalized based on CST calculation results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6240016" y="1656944"/>
            <a:ext cx="2808000" cy="21600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9207514" y="1656944"/>
            <a:ext cx="2808000" cy="21600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263352" y="1656945"/>
            <a:ext cx="2808000" cy="21600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117139"/>
              </p:ext>
            </p:extLst>
          </p:nvPr>
        </p:nvGraphicFramePr>
        <p:xfrm>
          <a:off x="335360" y="4509120"/>
          <a:ext cx="4235407" cy="19084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3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3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504">
                <a:tc gridSpan="3"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966">
                <a:tc rowSpan="2"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Bunch</a:t>
                      </a:r>
                      <a:endParaRPr lang="zh-C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Length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 mm</a:t>
                      </a:r>
                      <a:endParaRPr lang="zh-C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1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Charge </a:t>
                      </a:r>
                      <a:endParaRPr lang="zh-CN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zh-C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358">
                <a:tc rowSpan="4"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</a:t>
                      </a:r>
                      <a:endParaRPr lang="zh-CN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600" b="1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mm</a:t>
                      </a:r>
                      <a:endParaRPr lang="zh-CN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9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1600" b="1" baseline="-25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mm</a:t>
                      </a:r>
                      <a:endParaRPr lang="zh-CN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35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600" b="1" baseline="-250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 mm</a:t>
                      </a:r>
                      <a:endParaRPr lang="zh-CN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73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5405" algn="ctr"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zh-CN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540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mm</a:t>
                      </a:r>
                      <a:endParaRPr lang="zh-C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DC3F40AC-97B4-4AB4-8505-FCA3EDDF4416}"/>
              </a:ext>
            </a:extLst>
          </p:cNvPr>
          <p:cNvSpPr txBox="1"/>
          <p:nvPr/>
        </p:nvSpPr>
        <p:spPr>
          <a:xfrm>
            <a:off x="263352" y="4014369"/>
            <a:ext cx="9577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dirty="0">
                <a:latin typeface="Times New Roman" panose="02020603050405020304" pitchFamily="18" charset="0"/>
                <a:ea typeface="MS Mincho" panose="02020609040205080304" pitchFamily="49" charset="-128"/>
              </a:rPr>
              <a:t>P</a:t>
            </a:r>
            <a:r>
              <a:rPr lang="en-GB" altLang="zh-CN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arameters used for CST simulation and analytical calculations.</a:t>
            </a:r>
            <a:endParaRPr lang="zh-CN" altLang="en-US" sz="2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AF43C7F-D40A-4FFC-ACB4-C89EC90BFF5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25" y="1656945"/>
            <a:ext cx="2808000" cy="216000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A996211-65EE-05B2-F6D0-15CDF0DA4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900" y="4869160"/>
            <a:ext cx="7320136" cy="154742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E6BB7ED-EB53-3ED6-A9CE-D6BB84BAC441}"/>
              </a:ext>
            </a:extLst>
          </p:cNvPr>
          <p:cNvSpPr txBox="1"/>
          <p:nvPr/>
        </p:nvSpPr>
        <p:spPr>
          <a:xfrm>
            <a:off x="6240016" y="4469050"/>
            <a:ext cx="4690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strength before the cable attenuation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FC7995A8-0A26-A6DF-98D0-4E38D547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8E32262-31E4-A819-4470-F13F3F68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3285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3424165-8A6F-4BF7-9A1C-97CF3B12E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BPM button Pick-up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47D464-4B9C-4261-9AAB-8A1B090E020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091962"/>
            <a:ext cx="2520280" cy="2148130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3378F69-04F3-4F25-9525-46DCFE8D9F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8" y="1105176"/>
            <a:ext cx="2994256" cy="212170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37C84D-C0E8-4E19-B8EF-3B3347687BF3}"/>
              </a:ext>
            </a:extLst>
          </p:cNvPr>
          <p:cNvSpPr txBox="1"/>
          <p:nvPr/>
        </p:nvSpPr>
        <p:spPr>
          <a:xfrm>
            <a:off x="983432" y="6161150"/>
            <a:ext cx="5437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X-ray tomography results show the inner structure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980568-26B7-4130-8E48-9BBFD32CC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71" y="1070157"/>
            <a:ext cx="6033671" cy="1735175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D8135ED-3513-4D19-87DA-DD472BA83367}"/>
              </a:ext>
            </a:extLst>
          </p:cNvPr>
          <p:cNvSpPr txBox="1"/>
          <p:nvPr/>
        </p:nvSpPr>
        <p:spPr>
          <a:xfrm>
            <a:off x="6251703" y="2903613"/>
            <a:ext cx="5740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Optical microscopic imaging 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show the external structure</a:t>
            </a:r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172793-A433-4642-A940-552E35197DB4}"/>
              </a:ext>
            </a:extLst>
          </p:cNvPr>
          <p:cNvSpPr txBox="1"/>
          <p:nvPr/>
        </p:nvSpPr>
        <p:spPr>
          <a:xfrm>
            <a:off x="666712" y="3380331"/>
            <a:ext cx="5584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TDR results show the characteristic impedance</a:t>
            </a:r>
            <a:endParaRPr lang="zh-CN" altLang="en-US" sz="200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667001-2E16-4426-97BC-C1F94AB82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976" y="3504016"/>
            <a:ext cx="3067917" cy="226697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BB9D619-9549-4A77-9271-F3FE13408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52" y="3915187"/>
            <a:ext cx="4681075" cy="2111216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D0718CA-5C6B-4411-A0DF-5124265ED355}"/>
              </a:ext>
            </a:extLst>
          </p:cNvPr>
          <p:cNvSpPr txBox="1"/>
          <p:nvPr/>
        </p:nvSpPr>
        <p:spPr>
          <a:xfrm>
            <a:off x="7176120" y="6022030"/>
            <a:ext cx="2880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Batch consistency test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BDF08D8-48FA-4075-BE05-DB5FB744497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115872" y="3495309"/>
            <a:ext cx="2880873" cy="228438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E866D25-DA64-35B6-1373-1873AABD6C2D}"/>
              </a:ext>
            </a:extLst>
          </p:cNvPr>
          <p:cNvSpPr txBox="1"/>
          <p:nvPr/>
        </p:nvSpPr>
        <p:spPr>
          <a:xfrm>
            <a:off x="8860048" y="5630627"/>
            <a:ext cx="32441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Capacitance of feedthroughs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ACBBBDE6-4623-8746-D0E1-FA88654C6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The 2023 international workshop on the high energy CEPC, Nanjing</a:t>
            </a:r>
            <a:endParaRPr lang="zh-CN" altLang="en-US" dirty="0"/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26D20379-CF2D-7EFF-0180-E0B5E747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r>
              <a:rPr lang="en-US" altLang="zh-CN"/>
              <a:t>/35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50943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200fcae-c46d-4d53-a46a-15ecf8969138}"/>
  <p:tag name="TABLE_ENDDRAG_ORIGIN_RECT" val="582*431"/>
  <p:tag name="TABLE_ENDDRAG_RECT" val="188*55*582*4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200fcae-c46d-4d53-a46a-15ecf8969138}"/>
  <p:tag name="TABLE_ENDDRAG_ORIGIN_RECT" val="582*431"/>
  <p:tag name="TABLE_ENDDRAG_RECT" val="188*55*582*4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38246</TotalTime>
  <Words>2930</Words>
  <Application>Microsoft Office PowerPoint</Application>
  <PresentationFormat>宽屏</PresentationFormat>
  <Paragraphs>536</Paragraphs>
  <Slides>36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等线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PowerPoint 演示文稿</vt:lpstr>
      <vt:lpstr>CEPC BS and SR beam instrumentation design</vt:lpstr>
      <vt:lpstr>Beam position monitor</vt:lpstr>
      <vt:lpstr>BPM system </vt:lpstr>
      <vt:lpstr>Beam position monitor design</vt:lpstr>
      <vt:lpstr>BPM button Pick-up </vt:lpstr>
      <vt:lpstr>BPM readout electronics</vt:lpstr>
      <vt:lpstr>BPM readout electronics</vt:lpstr>
      <vt:lpstr>BPM related R&amp;D: readout electronics</vt:lpstr>
      <vt:lpstr>Beam current monitor</vt:lpstr>
      <vt:lpstr>Bunch current monitor</vt:lpstr>
      <vt:lpstr>Beam size measurement</vt:lpstr>
      <vt:lpstr>Bunch length measurement</vt:lpstr>
      <vt:lpstr>Transverse resistive wall instability – N. Wang</vt:lpstr>
      <vt:lpstr>Longitudinal feedback system</vt:lpstr>
      <vt:lpstr>Beam loss monitor</vt:lpstr>
      <vt:lpstr>Fiber-based beam loss monitors (FBLM)</vt:lpstr>
      <vt:lpstr>Fiber-based results </vt:lpstr>
      <vt:lpstr>Scintillator-based beam loss monitors (SBLM)</vt:lpstr>
      <vt:lpstr>Tune monitor</vt:lpstr>
      <vt:lpstr>The beam instrumentation in CEPC Linac</vt:lpstr>
      <vt:lpstr>Linac BPM: Strip-line type</vt:lpstr>
      <vt:lpstr>Strip-line type BPM</vt:lpstr>
      <vt:lpstr>Beam current measurement</vt:lpstr>
      <vt:lpstr>Beam Profile Measurement</vt:lpstr>
      <vt:lpstr>Beam Profile</vt:lpstr>
      <vt:lpstr>Beam instrumentation related R&amp;D </vt:lpstr>
      <vt:lpstr>Beam instrumentation related R&amp;D</vt:lpstr>
      <vt:lpstr>Emittance &amp; energy spread measurement</vt:lpstr>
      <vt:lpstr>Beam instrumentation related R&amp;D </vt:lpstr>
      <vt:lpstr>Beam instrumentation related R&amp;D </vt:lpstr>
      <vt:lpstr>Summary</vt:lpstr>
      <vt:lpstr>Other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Jun He</cp:lastModifiedBy>
  <cp:revision>2159</cp:revision>
  <cp:lastPrinted>2022-11-06T05:19:21Z</cp:lastPrinted>
  <dcterms:created xsi:type="dcterms:W3CDTF">2012-09-04T11:33:36Z</dcterms:created>
  <dcterms:modified xsi:type="dcterms:W3CDTF">2023-10-24T14:14:27Z</dcterms:modified>
</cp:coreProperties>
</file>