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953" r:id="rId2"/>
    <p:sldId id="1008" r:id="rId3"/>
    <p:sldId id="1009" r:id="rId4"/>
    <p:sldId id="1010" r:id="rId5"/>
    <p:sldId id="1011" r:id="rId6"/>
    <p:sldId id="1014" r:id="rId7"/>
    <p:sldId id="1018" r:id="rId8"/>
    <p:sldId id="1019" r:id="rId9"/>
    <p:sldId id="1020" r:id="rId10"/>
    <p:sldId id="1022" r:id="rId11"/>
    <p:sldId id="1023" r:id="rId12"/>
    <p:sldId id="1024" r:id="rId13"/>
    <p:sldId id="1025" r:id="rId14"/>
    <p:sldId id="1026" r:id="rId15"/>
    <p:sldId id="1027" r:id="rId16"/>
    <p:sldId id="1028" r:id="rId17"/>
    <p:sldId id="1029" r:id="rId18"/>
    <p:sldId id="1042" r:id="rId19"/>
    <p:sldId id="1031" r:id="rId20"/>
    <p:sldId id="1034" r:id="rId21"/>
    <p:sldId id="1035" r:id="rId22"/>
    <p:sldId id="1036" r:id="rId23"/>
    <p:sldId id="1037" r:id="rId24"/>
    <p:sldId id="1044" r:id="rId25"/>
    <p:sldId id="1045" r:id="rId26"/>
    <p:sldId id="1043" r:id="rId27"/>
    <p:sldId id="1046" r:id="rId28"/>
    <p:sldId id="1047" r:id="rId29"/>
    <p:sldId id="1048" r:id="rId30"/>
    <p:sldId id="1049" r:id="rId31"/>
    <p:sldId id="1050" r:id="rId32"/>
    <p:sldId id="1039" r:id="rId33"/>
    <p:sldId id="1041" r:id="rId3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FF"/>
    <a:srgbClr val="003399"/>
    <a:srgbClr val="E6E6E6"/>
    <a:srgbClr val="0070C0"/>
    <a:srgbClr val="4D8357"/>
    <a:srgbClr val="005800"/>
    <a:srgbClr val="008400"/>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3" autoAdjust="0"/>
    <p:restoredTop sz="91732" autoAdjust="0"/>
  </p:normalViewPr>
  <p:slideViewPr>
    <p:cSldViewPr>
      <p:cViewPr varScale="1">
        <p:scale>
          <a:sx n="64" d="100"/>
          <a:sy n="64" d="100"/>
        </p:scale>
        <p:origin x="608" y="16"/>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45" d="100"/>
          <a:sy n="45" d="100"/>
        </p:scale>
        <p:origin x="2788" y="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G:\Backup\&#26700;&#38754;\&#39640;&#25928;&#29575;&#26679;&#31649;&#27979;&#35797;-202207.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G:\Backup\&#26700;&#38754;\&#39640;&#25928;&#29575;&#26679;&#31649;&#27979;&#35797;-2022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073152601770088E-2"/>
          <c:y val="6.8597639718951761E-2"/>
          <c:w val="0.90035514725693455"/>
          <c:h val="0.85113808690580339"/>
        </c:manualLayout>
      </c:layout>
      <c:scatterChart>
        <c:scatterStyle val="smoothMarker"/>
        <c:varyColors val="0"/>
        <c:ser>
          <c:idx val="0"/>
          <c:order val="0"/>
          <c:spPr>
            <a:ln>
              <a:solidFill>
                <a:srgbClr val="FF0000"/>
              </a:solidFill>
            </a:ln>
          </c:spPr>
          <c:marker>
            <c:symbol val="none"/>
          </c:marker>
          <c:xVal>
            <c:numRef>
              <c:f>Sheet1!$K$6:$K$12</c:f>
              <c:numCache>
                <c:formatCode>0%</c:formatCode>
                <c:ptCount val="7"/>
                <c:pt idx="0">
                  <c:v>0.4</c:v>
                </c:pt>
                <c:pt idx="1">
                  <c:v>0.5</c:v>
                </c:pt>
                <c:pt idx="2">
                  <c:v>0.6</c:v>
                </c:pt>
                <c:pt idx="3">
                  <c:v>0.7</c:v>
                </c:pt>
                <c:pt idx="4">
                  <c:v>0.8</c:v>
                </c:pt>
                <c:pt idx="5">
                  <c:v>0.9</c:v>
                </c:pt>
                <c:pt idx="6">
                  <c:v>1</c:v>
                </c:pt>
              </c:numCache>
            </c:numRef>
          </c:xVal>
          <c:yVal>
            <c:numRef>
              <c:f>Sheet1!$N$6:$N$12</c:f>
              <c:numCache>
                <c:formatCode>General</c:formatCode>
                <c:ptCount val="7"/>
                <c:pt idx="0">
                  <c:v>576</c:v>
                </c:pt>
                <c:pt idx="1">
                  <c:v>460.8</c:v>
                </c:pt>
                <c:pt idx="2">
                  <c:v>384</c:v>
                </c:pt>
                <c:pt idx="3">
                  <c:v>329.14285714285717</c:v>
                </c:pt>
                <c:pt idx="4">
                  <c:v>288</c:v>
                </c:pt>
                <c:pt idx="5">
                  <c:v>256</c:v>
                </c:pt>
                <c:pt idx="6">
                  <c:v>230.4</c:v>
                </c:pt>
              </c:numCache>
            </c:numRef>
          </c:yVal>
          <c:smooth val="1"/>
          <c:extLst>
            <c:ext xmlns:c16="http://schemas.microsoft.com/office/drawing/2014/chart" uri="{C3380CC4-5D6E-409C-BE32-E72D297353CC}">
              <c16:uniqueId val="{00000000-7D8D-4A9B-956A-FC676BA8B6F5}"/>
            </c:ext>
          </c:extLst>
        </c:ser>
        <c:dLbls>
          <c:showLegendKey val="0"/>
          <c:showVal val="0"/>
          <c:showCatName val="0"/>
          <c:showSerName val="0"/>
          <c:showPercent val="0"/>
          <c:showBubbleSize val="0"/>
        </c:dLbls>
        <c:axId val="-1309878304"/>
        <c:axId val="-1309871776"/>
      </c:scatterChart>
      <c:valAx>
        <c:axId val="-1309878304"/>
        <c:scaling>
          <c:orientation val="minMax"/>
          <c:max val="1"/>
          <c:min val="0.4"/>
        </c:scaling>
        <c:delete val="0"/>
        <c:axPos val="b"/>
        <c:numFmt formatCode="0%" sourceLinked="1"/>
        <c:majorTickMark val="out"/>
        <c:minorTickMark val="none"/>
        <c:tickLblPos val="nextTo"/>
        <c:txPr>
          <a:bodyPr rot="0" vert="horz"/>
          <a:lstStyle/>
          <a:p>
            <a:pPr>
              <a:defRPr sz="1000" b="0" i="0" u="none" strike="noStrike" baseline="0">
                <a:solidFill>
                  <a:srgbClr val="000000"/>
                </a:solidFill>
                <a:latin typeface="宋体"/>
                <a:ea typeface="宋体"/>
                <a:cs typeface="宋体"/>
              </a:defRPr>
            </a:pPr>
            <a:endParaRPr lang="zh-CN"/>
          </a:p>
        </c:txPr>
        <c:crossAx val="-1309871776"/>
        <c:crosses val="autoZero"/>
        <c:crossBetween val="midCat"/>
        <c:majorUnit val="5.000000000000001E-2"/>
      </c:valAx>
      <c:valAx>
        <c:axId val="-1309871776"/>
        <c:scaling>
          <c:orientation val="minMax"/>
        </c:scaling>
        <c:delete val="0"/>
        <c:axPos val="l"/>
        <c:numFmt formatCode="General" sourceLinked="1"/>
        <c:majorTickMark val="out"/>
        <c:minorTickMark val="none"/>
        <c:tickLblPos val="nextTo"/>
        <c:crossAx val="-1309878304"/>
        <c:crosses val="autoZero"/>
        <c:crossBetween val="midCat"/>
      </c:valAx>
      <c:spPr>
        <a:ln>
          <a:solidFill>
            <a:schemeClr val="accent1"/>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Power vs. High Voltage</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'直流高压&amp;微波老练'!$D$483:$D$490</c:f>
              <c:numCache>
                <c:formatCode>General</c:formatCode>
                <c:ptCount val="8"/>
                <c:pt idx="0">
                  <c:v>70</c:v>
                </c:pt>
                <c:pt idx="1">
                  <c:v>75</c:v>
                </c:pt>
                <c:pt idx="2">
                  <c:v>80</c:v>
                </c:pt>
                <c:pt idx="3">
                  <c:v>85</c:v>
                </c:pt>
                <c:pt idx="4">
                  <c:v>90</c:v>
                </c:pt>
                <c:pt idx="5">
                  <c:v>95</c:v>
                </c:pt>
                <c:pt idx="6">
                  <c:v>100</c:v>
                </c:pt>
                <c:pt idx="7">
                  <c:v>103</c:v>
                </c:pt>
              </c:numCache>
            </c:numRef>
          </c:xVal>
          <c:yVal>
            <c:numRef>
              <c:f>'直流高压&amp;微波老练'!$L$483:$L$490</c:f>
              <c:numCache>
                <c:formatCode>0.0_);[Red]\(0.0\)</c:formatCode>
                <c:ptCount val="8"/>
                <c:pt idx="0">
                  <c:v>188.10000000000002</c:v>
                </c:pt>
                <c:pt idx="1">
                  <c:v>247.75</c:v>
                </c:pt>
                <c:pt idx="2">
                  <c:v>311.8</c:v>
                </c:pt>
                <c:pt idx="3">
                  <c:v>385.1</c:v>
                </c:pt>
                <c:pt idx="4">
                  <c:v>453.70000000000005</c:v>
                </c:pt>
                <c:pt idx="5">
                  <c:v>524</c:v>
                </c:pt>
                <c:pt idx="6">
                  <c:v>594.99999999999989</c:v>
                </c:pt>
                <c:pt idx="7">
                  <c:v>632.13000000000011</c:v>
                </c:pt>
              </c:numCache>
            </c:numRef>
          </c:yVal>
          <c:smooth val="1"/>
          <c:extLst>
            <c:ext xmlns:c16="http://schemas.microsoft.com/office/drawing/2014/chart" uri="{C3380CC4-5D6E-409C-BE32-E72D297353CC}">
              <c16:uniqueId val="{00000000-D2B8-4D26-B8B4-4FD191303C6D}"/>
            </c:ext>
          </c:extLst>
        </c:ser>
        <c:dLbls>
          <c:showLegendKey val="0"/>
          <c:showVal val="0"/>
          <c:showCatName val="0"/>
          <c:showSerName val="0"/>
          <c:showPercent val="0"/>
          <c:showBubbleSize val="0"/>
        </c:dLbls>
        <c:axId val="-1309871232"/>
        <c:axId val="-1309869056"/>
      </c:scatterChart>
      <c:valAx>
        <c:axId val="-1309871232"/>
        <c:scaling>
          <c:orientation val="minMax"/>
          <c:min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69056"/>
        <c:crosses val="autoZero"/>
        <c:crossBetween val="midCat"/>
      </c:valAx>
      <c:valAx>
        <c:axId val="-1309869056"/>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712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Power vs. Efficiency</a:t>
            </a:r>
            <a:endParaRPr lang="zh-CN"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'直流高压&amp;微波老练'!$D$483:$D$490</c:f>
              <c:numCache>
                <c:formatCode>General</c:formatCode>
                <c:ptCount val="8"/>
                <c:pt idx="0">
                  <c:v>70</c:v>
                </c:pt>
                <c:pt idx="1">
                  <c:v>75</c:v>
                </c:pt>
                <c:pt idx="2">
                  <c:v>80</c:v>
                </c:pt>
                <c:pt idx="3">
                  <c:v>85</c:v>
                </c:pt>
                <c:pt idx="4">
                  <c:v>90</c:v>
                </c:pt>
                <c:pt idx="5">
                  <c:v>95</c:v>
                </c:pt>
                <c:pt idx="6">
                  <c:v>100</c:v>
                </c:pt>
                <c:pt idx="7">
                  <c:v>103</c:v>
                </c:pt>
              </c:numCache>
            </c:numRef>
          </c:xVal>
          <c:yVal>
            <c:numRef>
              <c:f>'直流高压&amp;微波老练'!$M$483:$M$490</c:f>
              <c:numCache>
                <c:formatCode>0.0%</c:formatCode>
                <c:ptCount val="8"/>
                <c:pt idx="0">
                  <c:v>0.53422323203635336</c:v>
                </c:pt>
                <c:pt idx="1">
                  <c:v>0.59305804907241177</c:v>
                </c:pt>
                <c:pt idx="2">
                  <c:v>0.63788870703764322</c:v>
                </c:pt>
                <c:pt idx="3">
                  <c:v>0.68026850379791559</c:v>
                </c:pt>
                <c:pt idx="4">
                  <c:v>0.69724911633625331</c:v>
                </c:pt>
                <c:pt idx="5">
                  <c:v>0.70715249662618085</c:v>
                </c:pt>
                <c:pt idx="6">
                  <c:v>0.71087216248506568</c:v>
                </c:pt>
                <c:pt idx="7">
                  <c:v>0.704613601150335</c:v>
                </c:pt>
              </c:numCache>
            </c:numRef>
          </c:yVal>
          <c:smooth val="1"/>
          <c:extLst>
            <c:ext xmlns:c16="http://schemas.microsoft.com/office/drawing/2014/chart" uri="{C3380CC4-5D6E-409C-BE32-E72D297353CC}">
              <c16:uniqueId val="{00000000-4DDA-4B95-919E-CD3BB3329B7F}"/>
            </c:ext>
          </c:extLst>
        </c:ser>
        <c:dLbls>
          <c:showLegendKey val="0"/>
          <c:showVal val="0"/>
          <c:showCatName val="0"/>
          <c:showSerName val="0"/>
          <c:showPercent val="0"/>
          <c:showBubbleSize val="0"/>
        </c:dLbls>
        <c:axId val="-1309872864"/>
        <c:axId val="-1309884288"/>
      </c:scatterChart>
      <c:valAx>
        <c:axId val="-1309872864"/>
        <c:scaling>
          <c:orientation val="minMax"/>
          <c:min val="7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84288"/>
        <c:crosses val="autoZero"/>
        <c:crossBetween val="midCat"/>
      </c:valAx>
      <c:valAx>
        <c:axId val="-13098842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309872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7F9E6D00-2C1C-47F1-8495-043F093F9ED6}" type="datetimeFigureOut">
              <a:rPr lang="zh-CN" altLang="en-US" smtClean="0"/>
              <a:t>2023/10/25</a:t>
            </a:fld>
            <a:endParaRPr lang="zh-CN" altLang="en-US"/>
          </a:p>
        </p:txBody>
      </p:sp>
      <p:sp>
        <p:nvSpPr>
          <p:cNvPr id="4" name="Footer Placeholder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A3E0D183-6031-4C32-B44B-14746A336CF0}" type="datetimeFigureOut">
              <a:rPr lang="zh-CN" altLang="en-US" smtClean="0"/>
              <a:pPr/>
              <a:t>2023/10/25</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a:t>
            </a:fld>
            <a:endParaRPr lang="zh-CN" altLang="en-US"/>
          </a:p>
        </p:txBody>
      </p:sp>
    </p:spTree>
    <p:extLst>
      <p:ext uri="{BB962C8B-B14F-4D97-AF65-F5344CB8AC3E}">
        <p14:creationId xmlns:p14="http://schemas.microsoft.com/office/powerpoint/2010/main" val="157288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26</a:t>
            </a:fld>
            <a:endParaRPr lang="zh-CN" altLang="en-US"/>
          </a:p>
        </p:txBody>
      </p:sp>
    </p:spTree>
    <p:extLst>
      <p:ext uri="{BB962C8B-B14F-4D97-AF65-F5344CB8AC3E}">
        <p14:creationId xmlns:p14="http://schemas.microsoft.com/office/powerpoint/2010/main" val="3257436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28</a:t>
            </a:fld>
            <a:endParaRPr lang="zh-CN" altLang="en-US"/>
          </a:p>
        </p:txBody>
      </p:sp>
    </p:spTree>
    <p:extLst>
      <p:ext uri="{BB962C8B-B14F-4D97-AF65-F5344CB8AC3E}">
        <p14:creationId xmlns:p14="http://schemas.microsoft.com/office/powerpoint/2010/main" val="98227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29</a:t>
            </a:fld>
            <a:endParaRPr lang="zh-CN" altLang="en-US"/>
          </a:p>
        </p:txBody>
      </p:sp>
    </p:spTree>
    <p:extLst>
      <p:ext uri="{BB962C8B-B14F-4D97-AF65-F5344CB8AC3E}">
        <p14:creationId xmlns:p14="http://schemas.microsoft.com/office/powerpoint/2010/main" val="25124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30</a:t>
            </a:fld>
            <a:endParaRPr lang="zh-CN" altLang="en-US"/>
          </a:p>
        </p:txBody>
      </p:sp>
    </p:spTree>
    <p:extLst>
      <p:ext uri="{BB962C8B-B14F-4D97-AF65-F5344CB8AC3E}">
        <p14:creationId xmlns:p14="http://schemas.microsoft.com/office/powerpoint/2010/main" val="372382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31</a:t>
            </a:fld>
            <a:endParaRPr lang="zh-CN" altLang="en-US"/>
          </a:p>
        </p:txBody>
      </p:sp>
    </p:spTree>
    <p:extLst>
      <p:ext uri="{BB962C8B-B14F-4D97-AF65-F5344CB8AC3E}">
        <p14:creationId xmlns:p14="http://schemas.microsoft.com/office/powerpoint/2010/main" val="116674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a:xfrm>
            <a:off x="335360" y="6448251"/>
            <a:ext cx="2844800" cy="365125"/>
          </a:xfrm>
          <a:prstGeom prst="rect">
            <a:avLst/>
          </a:prstGeom>
        </p:spPr>
        <p:txBody>
          <a:bodyPr/>
          <a:lstStyle/>
          <a:p>
            <a:fld id="{01082C17-025B-44F1-BE57-DC06E76BD02B}" type="datetime1">
              <a:rPr lang="zh-CN" altLang="en-US" smtClean="0"/>
              <a:t>2023/10/25</a:t>
            </a:fld>
            <a:endParaRPr lang="zh-CN" altLang="en-US" dirty="0"/>
          </a:p>
        </p:txBody>
      </p:sp>
      <p:sp>
        <p:nvSpPr>
          <p:cNvPr id="6" name="灯片编号占位符 5"/>
          <p:cNvSpPr>
            <a:spLocks noGrp="1"/>
          </p:cNvSpPr>
          <p:nvPr>
            <p:ph type="sldNum" sz="quarter" idx="12"/>
          </p:nvPr>
        </p:nvSpPr>
        <p:spPr>
          <a:xfrm>
            <a:off x="9011840" y="6448251"/>
            <a:ext cx="2844800" cy="365125"/>
          </a:xfrm>
          <a:prstGeom prst="rect">
            <a:avLst/>
          </a:prstGeom>
        </p:spPr>
        <p:txBody>
          <a:bodyPr/>
          <a:lstStyle>
            <a:lvl1pPr algn="r">
              <a:defRPr b="0"/>
            </a:lvl1pPr>
          </a:lstStyle>
          <a:p>
            <a:fld id="{F15E9139-A00B-4B2A-98A6-095DC08F1345}" type="slidenum">
              <a:rPr lang="zh-CN" altLang="en-US" smtClean="0"/>
              <a:pPr/>
              <a:t>‹#›</a:t>
            </a:fld>
            <a:endParaRPr lang="zh-CN" altLang="en-US"/>
          </a:p>
        </p:txBody>
      </p:sp>
      <p:sp>
        <p:nvSpPr>
          <p:cNvPr id="8" name="矩形 7"/>
          <p:cNvSpPr/>
          <p:nvPr userDrawn="1"/>
        </p:nvSpPr>
        <p:spPr>
          <a:xfrm>
            <a:off x="0" y="630932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309320"/>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335360" y="6448251"/>
            <a:ext cx="2844800" cy="365125"/>
          </a:xfrm>
          <a:prstGeom prst="rect">
            <a:avLst/>
          </a:prstGeom>
        </p:spPr>
        <p:txBody>
          <a:bodyPr/>
          <a:lstStyle/>
          <a:p>
            <a:fld id="{97D0C212-7161-4C52-9319-4EBC86D2F962}" type="datetime1">
              <a:rPr lang="zh-CN" altLang="en-US" smtClean="0"/>
              <a:t>2023/10/25</a:t>
            </a:fld>
            <a:endParaRPr lang="zh-CN" altLang="en-US"/>
          </a:p>
        </p:txBody>
      </p:sp>
      <p:sp>
        <p:nvSpPr>
          <p:cNvPr id="15" name="矩形 14"/>
          <p:cNvSpPr/>
          <p:nvPr userDrawn="1"/>
        </p:nvSpPr>
        <p:spPr>
          <a:xfrm>
            <a:off x="0" y="6309320"/>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309320"/>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a:xfrm>
            <a:off x="9011840" y="6448251"/>
            <a:ext cx="2844800" cy="365125"/>
          </a:xfrm>
          <a:prstGeom prst="rect">
            <a:avLst/>
          </a:prstGeom>
        </p:spPr>
        <p:txBody>
          <a:bodyPr/>
          <a:lstStyle>
            <a:lvl1pPr>
              <a:defRPr b="0"/>
            </a:lvl1pPr>
          </a:lstStyle>
          <a:p>
            <a:pPr algn="r"/>
            <a:fld id="{F15E9139-A00B-4B2A-98A6-095DC08F1345}" type="slidenum">
              <a:rPr lang="zh-CN" altLang="en-US" smtClean="0"/>
              <a:pPr algn="r"/>
              <a:t>‹#›</a:t>
            </a:fld>
            <a:endParaRPr lang="zh-CN" altLang="en-US" dirty="0"/>
          </a:p>
        </p:txBody>
      </p:sp>
      <p:sp>
        <p:nvSpPr>
          <p:cNvPr id="12" name="标题占位符 1"/>
          <p:cNvSpPr>
            <a:spLocks noGrp="1"/>
          </p:cNvSpPr>
          <p:nvPr>
            <p:ph type="title"/>
          </p:nvPr>
        </p:nvSpPr>
        <p:spPr>
          <a:xfrm>
            <a:off x="609600" y="25009"/>
            <a:ext cx="10972800" cy="883901"/>
          </a:xfrm>
          <a:prstGeom prst="rect">
            <a:avLst/>
          </a:prstGeom>
        </p:spPr>
        <p:txBody>
          <a:bodyPr vert="horz" lIns="91440" tIns="45720" rIns="91440" bIns="45720" rtlCol="0" anchor="ctr">
            <a:normAutofit/>
          </a:bodyPr>
          <a:lstStyle>
            <a:lvl1pPr>
              <a:defRPr sz="3600" b="1">
                <a:solidFill>
                  <a:srgbClr val="C00000"/>
                </a:solidFill>
                <a:latin typeface="Microsoft YaHei UI" panose="020B0503020204020204" pitchFamily="34" charset="-122"/>
                <a:ea typeface="Microsoft YaHei UI"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12160FB-C1D4-4D79-A688-8C468BCBFADD}" type="datetime1">
              <a:rPr lang="zh-CN" altLang="en-US" smtClean="0"/>
              <a:t>2023/10/25</a:t>
            </a:fld>
            <a:endParaRPr lang="zh-CN"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lgn="r">
              <a:defRPr b="0"/>
            </a:lvl1pPr>
          </a:lstStyle>
          <a:p>
            <a:fld id="{27F552FA-C358-4F70-9CE8-3E41459FCE36}" type="slidenum">
              <a:rPr lang="zh-CN" altLang="en-US" smtClean="0"/>
              <a:pPr/>
              <a:t>‹#›</a:t>
            </a:fld>
            <a:endParaRPr lang="zh-CN" altLang="en-US"/>
          </a:p>
        </p:txBody>
      </p:sp>
      <p:sp>
        <p:nvSpPr>
          <p:cNvPr id="7" name="Title 6"/>
          <p:cNvSpPr>
            <a:spLocks noGrp="1"/>
          </p:cNvSpPr>
          <p:nvPr>
            <p:ph type="title"/>
          </p:nvPr>
        </p:nvSpPr>
        <p:spPr/>
        <p:txBody>
          <a:bodyPr/>
          <a:lstStyle/>
          <a:p>
            <a:r>
              <a:rPr lang="en-US" altLang="zh-CN" dirty="0"/>
              <a:t>Click to edit Master title style</a:t>
            </a:r>
            <a:endParaRPr lang="zh-CN" altLang="en-US" dirty="0"/>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矩形 4"/>
          <p:cNvSpPr/>
          <p:nvPr userDrawn="1"/>
        </p:nvSpPr>
        <p:spPr>
          <a:xfrm>
            <a:off x="1919536" y="6444044"/>
            <a:ext cx="9001000" cy="369332"/>
          </a:xfrm>
          <a:prstGeom prst="rect">
            <a:avLst/>
          </a:prstGeom>
        </p:spPr>
        <p:txBody>
          <a:bodyPr wrap="square">
            <a:spAutoFit/>
          </a:bodyPr>
          <a:lstStyle/>
          <a:p>
            <a:pPr algn="ctr"/>
            <a:r>
              <a:rPr lang="en-US" altLang="zh-CN" dirty="0"/>
              <a:t>The 2023 International Workshop on the High Energy Circular Electron Positron Collider</a:t>
            </a:r>
            <a:endParaRPr lang="zh-CN" altLang="en-US" dirty="0"/>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74"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431" y="5750443"/>
            <a:ext cx="3711121" cy="702893"/>
          </a:xfrm>
          <a:prstGeom prst="rect">
            <a:avLst/>
          </a:prstGeom>
        </p:spPr>
      </p:pic>
      <p:pic>
        <p:nvPicPr>
          <p:cNvPr id="4" name="图片 3">
            <a:extLst>
              <a:ext uri="{FF2B5EF4-FFF2-40B4-BE49-F238E27FC236}">
                <a16:creationId xmlns:a16="http://schemas.microsoft.com/office/drawing/2014/main" id="{EDEB7CFF-DCF2-4135-9F55-EC080F233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359" y="0"/>
            <a:ext cx="2848185" cy="1198854"/>
          </a:xfrm>
          <a:prstGeom prst="rect">
            <a:avLst/>
          </a:prstGeom>
        </p:spPr>
      </p:pic>
      <p:pic>
        <p:nvPicPr>
          <p:cNvPr id="8" name="图片 3" descr="8d5d924e275b0c7f58feed1244176003">
            <a:extLst>
              <a:ext uri="{FF2B5EF4-FFF2-40B4-BE49-F238E27FC236}">
                <a16:creationId xmlns:a16="http://schemas.microsoft.com/office/drawing/2014/main" id="{212A30F5-5C8C-4367-92EC-B6EA4CC4C39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7456" y="-13938"/>
            <a:ext cx="12177088" cy="2115802"/>
          </a:xfrm>
          <a:prstGeom prst="rect">
            <a:avLst/>
          </a:prstGeom>
        </p:spPr>
      </p:pic>
      <p:pic>
        <p:nvPicPr>
          <p:cNvPr id="10" name="Picture 2" descr="C:\Users\Administrator\Desktop\11112.png">
            <a:extLst>
              <a:ext uri="{FF2B5EF4-FFF2-40B4-BE49-F238E27FC236}">
                <a16:creationId xmlns:a16="http://schemas.microsoft.com/office/drawing/2014/main" id="{AD5CDD69-D1FE-42FF-8E5B-69E53CF532D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456" y="-28158"/>
            <a:ext cx="1548428" cy="912600"/>
          </a:xfrm>
          <a:prstGeom prst="rect">
            <a:avLst/>
          </a:prstGeom>
          <a:noFill/>
          <a:extLst>
            <a:ext uri="{909E8E84-426E-40DD-AFC4-6F175D3DCCD1}">
              <a14:hiddenFill xmlns:a14="http://schemas.microsoft.com/office/drawing/2010/main">
                <a:solidFill>
                  <a:srgbClr val="FFFFFF"/>
                </a:solidFill>
              </a14:hiddenFill>
            </a:ext>
          </a:extLst>
        </p:spPr>
      </p:pic>
      <p:sp>
        <p:nvSpPr>
          <p:cNvPr id="6" name="标题 3"/>
          <p:cNvSpPr txBox="1">
            <a:spLocks/>
          </p:cNvSpPr>
          <p:nvPr/>
        </p:nvSpPr>
        <p:spPr>
          <a:xfrm>
            <a:off x="119336" y="2525216"/>
            <a:ext cx="11809312"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latin typeface="Microsoft YaHei UI" panose="020B0503020204020204" pitchFamily="34" charset="-122"/>
                <a:ea typeface="Microsoft YaHei UI" panose="020B0503020204020204" pitchFamily="34" charset="-122"/>
              </a:rPr>
              <a:t>Klystrons and RF power sources distributions</a:t>
            </a:r>
            <a:endParaRPr lang="zh-CN" altLang="en-US" sz="6000" dirty="0">
              <a:solidFill>
                <a:srgbClr val="C00000"/>
              </a:solidFill>
              <a:latin typeface="Microsoft YaHei UI" panose="020B0503020204020204" pitchFamily="34" charset="-122"/>
              <a:ea typeface="Microsoft YaHei UI" panose="020B0503020204020204" pitchFamily="34" charset="-122"/>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2704111" y="4811187"/>
            <a:ext cx="6769500" cy="769441"/>
          </a:xfrm>
          <a:prstGeom prst="rect">
            <a:avLst/>
          </a:prstGeom>
          <a:noFill/>
        </p:spPr>
        <p:txBody>
          <a:bodyPr wrap="square" rtlCol="0">
            <a:spAutoFit/>
          </a:bodyPr>
          <a:lstStyle/>
          <a:p>
            <a:pPr algn="ctr"/>
            <a:r>
              <a:rPr lang="en-US" altLang="zh-CN" sz="2800" b="1" dirty="0" err="1">
                <a:solidFill>
                  <a:srgbClr val="C00000"/>
                </a:solidFill>
                <a:latin typeface="Times New Roman" panose="02020603050405020304" pitchFamily="18" charset="0"/>
                <a:ea typeface="微软雅黑" panose="020B0503020204020204" pitchFamily="34" charset="-122"/>
              </a:rPr>
              <a:t>Zusheng</a:t>
            </a:r>
            <a:r>
              <a:rPr lang="en-US" altLang="zh-CN" sz="2800" b="1" dirty="0">
                <a:solidFill>
                  <a:srgbClr val="C00000"/>
                </a:solidFill>
                <a:latin typeface="Times New Roman" panose="02020603050405020304" pitchFamily="18" charset="0"/>
                <a:ea typeface="微软雅黑" panose="020B0503020204020204" pitchFamily="34" charset="-122"/>
              </a:rPr>
              <a:t> Zhou</a:t>
            </a:r>
          </a:p>
          <a:p>
            <a:pPr algn="ctr"/>
            <a:r>
              <a:rPr lang="en-US" altLang="zh-CN" sz="1600" b="1" dirty="0">
                <a:solidFill>
                  <a:srgbClr val="C00000"/>
                </a:solidFill>
                <a:latin typeface="Times New Roman" panose="02020603050405020304" pitchFamily="18" charset="0"/>
                <a:ea typeface="微软雅黑" panose="020B0503020204020204" pitchFamily="34" charset="-122"/>
              </a:rPr>
              <a:t>On behalf of CEPC klystron R&amp;D team</a:t>
            </a:r>
          </a:p>
        </p:txBody>
      </p:sp>
      <p:sp>
        <p:nvSpPr>
          <p:cNvPr id="9" name="TextBox 8"/>
          <p:cNvSpPr txBox="1"/>
          <p:nvPr/>
        </p:nvSpPr>
        <p:spPr>
          <a:xfrm>
            <a:off x="635" y="6453336"/>
            <a:ext cx="12191365" cy="369332"/>
          </a:xfrm>
          <a:prstGeom prst="rect">
            <a:avLst/>
          </a:prstGeom>
          <a:solidFill>
            <a:schemeClr val="accent1"/>
          </a:solidFill>
        </p:spPr>
        <p:txBody>
          <a:bodyPr wrap="square" rtlCol="0">
            <a:spAutoFit/>
          </a:bodyPr>
          <a:lstStyle/>
          <a:p>
            <a:pPr algn="ctr"/>
            <a:r>
              <a:rPr lang="en-US" altLang="zh-CN" dirty="0">
                <a:solidFill>
                  <a:schemeClr val="bg1"/>
                </a:solidFill>
              </a:rPr>
              <a:t>The 2023 International Workshop on the High Energy Circular Electron Positron Collider</a:t>
            </a:r>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4807435"/>
          </a:xfrm>
        </p:spPr>
        <p:txBody>
          <a:bodyPr>
            <a:normAutofit/>
          </a:bodyPr>
          <a:lstStyle/>
          <a:p>
            <a:pPr algn="just"/>
            <a:r>
              <a:rPr lang="en-US" altLang="zh-CN" dirty="0">
                <a:latin typeface="Microsoft YaHei UI" panose="020B0503020204020204" pitchFamily="34" charset="-122"/>
                <a:ea typeface="Microsoft YaHei UI" panose="020B0503020204020204" pitchFamily="34" charset="-122"/>
              </a:rPr>
              <a:t>Why we do C band and S band 80MW klystron?</a:t>
            </a:r>
          </a:p>
          <a:p>
            <a:pPr lvl="1" algn="just"/>
            <a:r>
              <a:rPr lang="en-US" altLang="zh-CN" dirty="0">
                <a:latin typeface="Microsoft YaHei UI" panose="020B0503020204020204" pitchFamily="34" charset="-122"/>
                <a:ea typeface="Microsoft YaHei UI" panose="020B0503020204020204" pitchFamily="34" charset="-122"/>
              </a:rPr>
              <a:t>Only C band of 50MW klystron is mature product in the world.</a:t>
            </a:r>
          </a:p>
          <a:p>
            <a:pPr lvl="1" algn="just"/>
            <a:r>
              <a:rPr lang="en-US" altLang="zh-CN" dirty="0">
                <a:latin typeface="Microsoft YaHei UI" panose="020B0503020204020204" pitchFamily="34" charset="-122"/>
                <a:ea typeface="Microsoft YaHei UI" panose="020B0503020204020204" pitchFamily="34" charset="-122"/>
              </a:rPr>
              <a:t>1 klystron power to 2 accelerator structures (CEPC </a:t>
            </a:r>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 baseline).</a:t>
            </a:r>
          </a:p>
          <a:p>
            <a:pPr lvl="1" algn="just"/>
            <a:r>
              <a:rPr lang="en-US" altLang="zh-CN" dirty="0">
                <a:latin typeface="Microsoft YaHei UI" panose="020B0503020204020204" pitchFamily="34" charset="-122"/>
                <a:ea typeface="Microsoft YaHei UI" panose="020B0503020204020204" pitchFamily="34" charset="-122"/>
              </a:rPr>
              <a:t>QTY of C band klystron is very large (236 set). </a:t>
            </a:r>
          </a:p>
          <a:p>
            <a:pPr lvl="1" algn="just"/>
            <a:r>
              <a:rPr lang="en-US" altLang="zh-CN" dirty="0">
                <a:latin typeface="Microsoft YaHei UI" panose="020B0503020204020204" pitchFamily="34" charset="-122"/>
                <a:ea typeface="Microsoft YaHei UI" panose="020B0503020204020204" pitchFamily="34" charset="-122"/>
              </a:rPr>
              <a:t>S band 80MW with higher efficiency and lower operation voltage. </a:t>
            </a:r>
          </a:p>
          <a:p>
            <a:pPr algn="just"/>
            <a:endParaRPr lang="en-US" altLang="zh-CN" dirty="0">
              <a:latin typeface="Microsoft YaHei UI" panose="020B0503020204020204" pitchFamily="34" charset="-122"/>
              <a:ea typeface="Microsoft YaHei UI" panose="020B0503020204020204" pitchFamily="34" charset="-122"/>
            </a:endParaRPr>
          </a:p>
          <a:p>
            <a:pPr algn="just"/>
            <a:r>
              <a:rPr lang="en-US" altLang="zh-CN" dirty="0">
                <a:latin typeface="Microsoft YaHei UI" panose="020B0503020204020204" pitchFamily="34" charset="-122"/>
                <a:ea typeface="Microsoft YaHei UI" panose="020B0503020204020204" pitchFamily="34" charset="-122"/>
              </a:rPr>
              <a:t>IF output power of C band klystron is up to 80MW, the number of klystron and accelerator structure will be decreased a lot.</a:t>
            </a:r>
          </a:p>
          <a:p>
            <a:pPr algn="just"/>
            <a:endParaRPr lang="en-US" altLang="zh-CN" dirty="0">
              <a:latin typeface="Microsoft YaHei UI" panose="020B0503020204020204" pitchFamily="34" charset="-122"/>
              <a:ea typeface="Microsoft YaHei UI" panose="020B0503020204020204" pitchFamily="34" charset="-122"/>
            </a:endParaRPr>
          </a:p>
          <a:p>
            <a:pPr lvl="1" algn="just"/>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a:t>
            </a:r>
            <a:r>
              <a:rPr lang="en-US" altLang="zh-CN" dirty="0" err="1"/>
              <a:t>Linac</a:t>
            </a:r>
            <a:r>
              <a:rPr lang="en-US" altLang="zh-CN" dirty="0"/>
              <a:t>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10</a:t>
            </a:fld>
            <a:endParaRPr lang="zh-CN" altLang="en-US" dirty="0"/>
          </a:p>
        </p:txBody>
      </p:sp>
    </p:spTree>
    <p:extLst>
      <p:ext uri="{BB962C8B-B14F-4D97-AF65-F5344CB8AC3E}">
        <p14:creationId xmlns:p14="http://schemas.microsoft.com/office/powerpoint/2010/main" val="253446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r>
              <a:rPr lang="en-US" altLang="zh-CN" dirty="0">
                <a:latin typeface="Microsoft YaHei UI" panose="020B0503020204020204" pitchFamily="34" charset="-122"/>
                <a:ea typeface="Microsoft YaHei UI" panose="020B0503020204020204" pitchFamily="34" charset="-122"/>
              </a:rPr>
              <a:t>650MHz/800kW klystron with higher efficiency design for CEPC Collider. </a:t>
            </a:r>
          </a:p>
          <a:p>
            <a:pPr algn="just"/>
            <a:r>
              <a:rPr lang="en-US" altLang="zh-CN" dirty="0">
                <a:latin typeface="Microsoft YaHei UI" panose="020B0503020204020204" pitchFamily="34" charset="-122"/>
                <a:ea typeface="Microsoft YaHei UI" panose="020B0503020204020204" pitchFamily="34" charset="-122"/>
              </a:rPr>
              <a:t>5720MHz/80MW klystron for CEPC </a:t>
            </a:r>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 cost decreased.</a:t>
            </a:r>
          </a:p>
          <a:p>
            <a:pPr algn="just"/>
            <a:r>
              <a:rPr lang="en-US" altLang="zh-CN" dirty="0">
                <a:latin typeface="Microsoft YaHei UI" panose="020B0503020204020204" pitchFamily="34" charset="-122"/>
                <a:ea typeface="Microsoft YaHei UI" panose="020B0503020204020204" pitchFamily="34" charset="-122"/>
              </a:rPr>
              <a:t>2860MHz/80MW klystron with higher efficiency design for CEPC </a:t>
            </a:r>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a:t>
            </a:r>
          </a:p>
          <a:p>
            <a:pPr algn="just"/>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R&amp;D Strategies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11</a:t>
            </a:fld>
            <a:endParaRPr lang="zh-CN" altLang="en-US" dirty="0"/>
          </a:p>
        </p:txBody>
      </p:sp>
    </p:spTree>
    <p:extLst>
      <p:ext uri="{BB962C8B-B14F-4D97-AF65-F5344CB8AC3E}">
        <p14:creationId xmlns:p14="http://schemas.microsoft.com/office/powerpoint/2010/main" val="104409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12</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5400" dirty="0"/>
              <a:t>R&amp;D Status</a:t>
            </a:r>
            <a:endParaRPr lang="zh-CN" altLang="en-US" sz="5400" dirty="0"/>
          </a:p>
        </p:txBody>
      </p:sp>
    </p:spTree>
    <p:extLst>
      <p:ext uri="{BB962C8B-B14F-4D97-AF65-F5344CB8AC3E}">
        <p14:creationId xmlns:p14="http://schemas.microsoft.com/office/powerpoint/2010/main" val="46621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650MHz klystron R&amp;D strategy and plan</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13</a:t>
            </a:fld>
            <a:endParaRPr lang="zh-CN" altLang="en-US" dirty="0"/>
          </a:p>
        </p:txBody>
      </p:sp>
      <p:sp>
        <p:nvSpPr>
          <p:cNvPr id="7" name="Content Placeholder 3"/>
          <p:cNvSpPr>
            <a:spLocks noGrp="1"/>
          </p:cNvSpPr>
          <p:nvPr>
            <p:ph idx="1"/>
          </p:nvPr>
        </p:nvSpPr>
        <p:spPr>
          <a:xfrm>
            <a:off x="609600" y="1285861"/>
            <a:ext cx="10670976" cy="5052762"/>
          </a:xfrm>
        </p:spPr>
        <p:txBody>
          <a:bodyPr>
            <a:normAutofit/>
          </a:bodyPr>
          <a:lstStyle/>
          <a:p>
            <a:pPr algn="just"/>
            <a:r>
              <a:rPr lang="en-US" altLang="zh-CN" dirty="0">
                <a:latin typeface="Microsoft YaHei UI" panose="020B0503020204020204" pitchFamily="34" charset="-122"/>
                <a:ea typeface="Microsoft YaHei UI" panose="020B0503020204020204" pitchFamily="34" charset="-122"/>
              </a:rPr>
              <a:t>3 or more klystron prototypes </a:t>
            </a:r>
          </a:p>
        </p:txBody>
      </p:sp>
      <p:sp>
        <p:nvSpPr>
          <p:cNvPr id="8" name="矩形 7"/>
          <p:cNvSpPr/>
          <p:nvPr/>
        </p:nvSpPr>
        <p:spPr>
          <a:xfrm>
            <a:off x="813238" y="2721766"/>
            <a:ext cx="4616128" cy="1800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78439" y="3769095"/>
            <a:ext cx="5123933" cy="180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0" name="矩形 9"/>
          <p:cNvSpPr/>
          <p:nvPr/>
        </p:nvSpPr>
        <p:spPr>
          <a:xfrm>
            <a:off x="2216610" y="4772631"/>
            <a:ext cx="5741772" cy="180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11" name="文本框 10"/>
          <p:cNvSpPr txBox="1"/>
          <p:nvPr/>
        </p:nvSpPr>
        <p:spPr>
          <a:xfrm>
            <a:off x="97425" y="2616256"/>
            <a:ext cx="726866" cy="369332"/>
          </a:xfrm>
          <a:prstGeom prst="rect">
            <a:avLst/>
          </a:prstGeom>
          <a:noFill/>
        </p:spPr>
        <p:txBody>
          <a:bodyPr wrap="none" rtlCol="0">
            <a:spAutoFit/>
          </a:bodyPr>
          <a:lstStyle/>
          <a:p>
            <a:r>
              <a:rPr lang="en-US" altLang="zh-CN" b="1" dirty="0">
                <a:solidFill>
                  <a:srgbClr val="7030A0"/>
                </a:solidFill>
              </a:rPr>
              <a:t>Step1</a:t>
            </a:r>
            <a:endParaRPr lang="zh-CN" altLang="en-US" dirty="0"/>
          </a:p>
        </p:txBody>
      </p:sp>
      <p:sp>
        <p:nvSpPr>
          <p:cNvPr id="12" name="文本框 11"/>
          <p:cNvSpPr txBox="1"/>
          <p:nvPr/>
        </p:nvSpPr>
        <p:spPr>
          <a:xfrm>
            <a:off x="97425" y="3645052"/>
            <a:ext cx="779765" cy="369332"/>
          </a:xfrm>
          <a:prstGeom prst="rect">
            <a:avLst/>
          </a:prstGeom>
          <a:noFill/>
        </p:spPr>
        <p:txBody>
          <a:bodyPr wrap="none" rtlCol="0">
            <a:spAutoFit/>
          </a:bodyPr>
          <a:lstStyle/>
          <a:p>
            <a:r>
              <a:rPr lang="en-US" altLang="zh-CN" b="1" dirty="0"/>
              <a:t>Step2</a:t>
            </a:r>
            <a:r>
              <a:rPr lang="en-US" altLang="zh-CN" dirty="0"/>
              <a:t> </a:t>
            </a:r>
            <a:endParaRPr lang="zh-CN" altLang="en-US" dirty="0"/>
          </a:p>
        </p:txBody>
      </p:sp>
      <p:sp>
        <p:nvSpPr>
          <p:cNvPr id="13" name="文本框 12"/>
          <p:cNvSpPr txBox="1"/>
          <p:nvPr/>
        </p:nvSpPr>
        <p:spPr>
          <a:xfrm>
            <a:off x="97424" y="4632727"/>
            <a:ext cx="779765" cy="369332"/>
          </a:xfrm>
          <a:prstGeom prst="rect">
            <a:avLst/>
          </a:prstGeom>
          <a:noFill/>
        </p:spPr>
        <p:txBody>
          <a:bodyPr wrap="none" rtlCol="0">
            <a:spAutoFit/>
          </a:bodyPr>
          <a:lstStyle/>
          <a:p>
            <a:r>
              <a:rPr lang="en-US" altLang="zh-CN" b="1" dirty="0">
                <a:solidFill>
                  <a:srgbClr val="0070C0"/>
                </a:solidFill>
              </a:rPr>
              <a:t>Step3</a:t>
            </a:r>
            <a:r>
              <a:rPr lang="en-US" altLang="zh-CN" dirty="0">
                <a:solidFill>
                  <a:srgbClr val="0070C0"/>
                </a:solidFill>
              </a:rPr>
              <a:t> </a:t>
            </a:r>
            <a:endParaRPr lang="zh-CN" altLang="en-US" dirty="0">
              <a:solidFill>
                <a:srgbClr val="0070C0"/>
              </a:solidFill>
            </a:endParaRPr>
          </a:p>
        </p:txBody>
      </p:sp>
      <p:sp>
        <p:nvSpPr>
          <p:cNvPr id="14" name="矩形 13"/>
          <p:cNvSpPr/>
          <p:nvPr/>
        </p:nvSpPr>
        <p:spPr>
          <a:xfrm>
            <a:off x="7775073" y="5619234"/>
            <a:ext cx="3348197" cy="166777"/>
          </a:xfrm>
          <a:prstGeom prst="rect">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1235390" y="2693004"/>
            <a:ext cx="466666" cy="369332"/>
          </a:xfrm>
          <a:prstGeom prst="rect">
            <a:avLst/>
          </a:prstGeom>
          <a:noFill/>
        </p:spPr>
        <p:txBody>
          <a:bodyPr wrap="none" rtlCol="0">
            <a:spAutoFit/>
          </a:bodyPr>
          <a:lstStyle/>
          <a:p>
            <a:r>
              <a:rPr lang="en-US" altLang="zh-CN" b="1" dirty="0">
                <a:solidFill>
                  <a:srgbClr val="7030A0"/>
                </a:solidFill>
              </a:rPr>
              <a:t>1</a:t>
            </a:r>
            <a:r>
              <a:rPr lang="en-US" altLang="zh-CN" b="1" baseline="30000" dirty="0">
                <a:solidFill>
                  <a:srgbClr val="7030A0"/>
                </a:solidFill>
              </a:rPr>
              <a:t>st</a:t>
            </a:r>
            <a:r>
              <a:rPr lang="en-US" altLang="zh-CN" b="1" dirty="0">
                <a:solidFill>
                  <a:srgbClr val="7030A0"/>
                </a:solidFill>
              </a:rPr>
              <a:t> </a:t>
            </a:r>
            <a:endParaRPr lang="zh-CN" altLang="en-US" dirty="0"/>
          </a:p>
        </p:txBody>
      </p:sp>
      <p:sp>
        <p:nvSpPr>
          <p:cNvPr id="16" name="文本框 15"/>
          <p:cNvSpPr txBox="1"/>
          <p:nvPr/>
        </p:nvSpPr>
        <p:spPr>
          <a:xfrm>
            <a:off x="11215411" y="3663052"/>
            <a:ext cx="468398" cy="369332"/>
          </a:xfrm>
          <a:prstGeom prst="rect">
            <a:avLst/>
          </a:prstGeom>
          <a:noFill/>
        </p:spPr>
        <p:txBody>
          <a:bodyPr wrap="none" rtlCol="0">
            <a:spAutoFit/>
          </a:bodyPr>
          <a:lstStyle/>
          <a:p>
            <a:r>
              <a:rPr lang="en-US" altLang="zh-CN" b="1" dirty="0"/>
              <a:t>2</a:t>
            </a:r>
            <a:r>
              <a:rPr lang="en-US" altLang="zh-CN" b="1" baseline="30000" dirty="0"/>
              <a:t>nd</a:t>
            </a:r>
            <a:endParaRPr lang="en-US" altLang="zh-CN" b="1" dirty="0"/>
          </a:p>
        </p:txBody>
      </p:sp>
      <p:sp>
        <p:nvSpPr>
          <p:cNvPr id="17" name="文本框 16"/>
          <p:cNvSpPr txBox="1"/>
          <p:nvPr/>
        </p:nvSpPr>
        <p:spPr>
          <a:xfrm>
            <a:off x="11215411" y="4677965"/>
            <a:ext cx="437684" cy="369332"/>
          </a:xfrm>
          <a:prstGeom prst="rect">
            <a:avLst/>
          </a:prstGeom>
          <a:noFill/>
        </p:spPr>
        <p:txBody>
          <a:bodyPr wrap="none" rtlCol="0">
            <a:spAutoFit/>
          </a:bodyPr>
          <a:lstStyle/>
          <a:p>
            <a:r>
              <a:rPr lang="en-US" altLang="zh-CN" b="1" dirty="0">
                <a:solidFill>
                  <a:srgbClr val="0070C0"/>
                </a:solidFill>
              </a:rPr>
              <a:t>3</a:t>
            </a:r>
            <a:r>
              <a:rPr lang="en-US" altLang="zh-CN" b="1" baseline="30000" dirty="0">
                <a:solidFill>
                  <a:srgbClr val="0070C0"/>
                </a:solidFill>
              </a:rPr>
              <a:t>rd</a:t>
            </a:r>
            <a:endParaRPr lang="zh-CN" altLang="en-US" dirty="0">
              <a:solidFill>
                <a:srgbClr val="0070C0"/>
              </a:solidFill>
            </a:endParaRPr>
          </a:p>
        </p:txBody>
      </p:sp>
      <p:sp>
        <p:nvSpPr>
          <p:cNvPr id="18" name="文本框 17"/>
          <p:cNvSpPr txBox="1"/>
          <p:nvPr/>
        </p:nvSpPr>
        <p:spPr>
          <a:xfrm>
            <a:off x="11215155" y="5502427"/>
            <a:ext cx="690254" cy="369332"/>
          </a:xfrm>
          <a:prstGeom prst="rect">
            <a:avLst/>
          </a:prstGeom>
          <a:noFill/>
        </p:spPr>
        <p:txBody>
          <a:bodyPr wrap="none" rtlCol="0">
            <a:spAutoFit/>
          </a:bodyPr>
          <a:lstStyle/>
          <a:p>
            <a:r>
              <a:rPr lang="en-US" altLang="zh-CN" b="1" dirty="0">
                <a:solidFill>
                  <a:schemeClr val="accent5">
                    <a:lumMod val="60000"/>
                    <a:lumOff val="40000"/>
                  </a:schemeClr>
                </a:solidFill>
              </a:rPr>
              <a:t>more</a:t>
            </a:r>
          </a:p>
        </p:txBody>
      </p:sp>
      <p:sp>
        <p:nvSpPr>
          <p:cNvPr id="19" name="文本框 18"/>
          <p:cNvSpPr txBox="1"/>
          <p:nvPr/>
        </p:nvSpPr>
        <p:spPr>
          <a:xfrm>
            <a:off x="10847513" y="2118700"/>
            <a:ext cx="1244893" cy="369332"/>
          </a:xfrm>
          <a:prstGeom prst="rect">
            <a:avLst/>
          </a:prstGeom>
          <a:noFill/>
        </p:spPr>
        <p:txBody>
          <a:bodyPr wrap="none" rtlCol="0">
            <a:spAutoFit/>
          </a:bodyPr>
          <a:lstStyle/>
          <a:p>
            <a:r>
              <a:rPr lang="en-US" altLang="zh-CN" b="1" dirty="0">
                <a:solidFill>
                  <a:schemeClr val="accent1">
                    <a:lumMod val="75000"/>
                  </a:schemeClr>
                </a:solidFill>
                <a:latin typeface="Times New Roman" panose="02020603050405020304" pitchFamily="18" charset="0"/>
                <a:cs typeface="Times New Roman" panose="02020603050405020304" pitchFamily="18" charset="0"/>
              </a:rPr>
              <a:t>Prototypes</a:t>
            </a:r>
            <a:endParaRPr lang="zh-CN" altLang="en-US"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838200" y="5799128"/>
            <a:ext cx="2154501" cy="461665"/>
          </a:xfrm>
          <a:prstGeom prst="rect">
            <a:avLst/>
          </a:prstGeom>
          <a:noFill/>
        </p:spPr>
        <p:txBody>
          <a:bodyPr wrap="none" rtlCol="0">
            <a:spAutoFit/>
          </a:bodyPr>
          <a:lstStyle/>
          <a:p>
            <a:r>
              <a:rPr lang="en-US" altLang="zh-CN" sz="2400" b="1" dirty="0">
                <a:solidFill>
                  <a:srgbClr val="0000CC"/>
                </a:solidFill>
              </a:rPr>
              <a:t>Efficiency: 60% </a:t>
            </a:r>
            <a:endParaRPr lang="zh-CN" altLang="en-US" sz="2400" b="1" dirty="0">
              <a:solidFill>
                <a:srgbClr val="0000CC"/>
              </a:solidFill>
            </a:endParaRPr>
          </a:p>
        </p:txBody>
      </p:sp>
      <p:cxnSp>
        <p:nvCxnSpPr>
          <p:cNvPr id="21" name="直接箭头连接符 20"/>
          <p:cNvCxnSpPr/>
          <p:nvPr/>
        </p:nvCxnSpPr>
        <p:spPr>
          <a:xfrm>
            <a:off x="3064591" y="6077486"/>
            <a:ext cx="1231801" cy="3175"/>
          </a:xfrm>
          <a:prstGeom prst="straightConnector1">
            <a:avLst/>
          </a:prstGeom>
          <a:ln w="38100">
            <a:solidFill>
              <a:srgbClr val="0000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412226" y="5799127"/>
            <a:ext cx="720069" cy="461665"/>
          </a:xfrm>
          <a:prstGeom prst="rect">
            <a:avLst/>
          </a:prstGeom>
        </p:spPr>
        <p:txBody>
          <a:bodyPr wrap="none">
            <a:spAutoFit/>
          </a:bodyPr>
          <a:lstStyle/>
          <a:p>
            <a:r>
              <a:rPr lang="en-US" altLang="zh-CN" sz="2400" b="1" dirty="0">
                <a:solidFill>
                  <a:srgbClr val="0000CC"/>
                </a:solidFill>
              </a:rPr>
              <a:t>70%</a:t>
            </a:r>
            <a:endParaRPr lang="zh-CN" altLang="en-US" sz="2400" dirty="0"/>
          </a:p>
        </p:txBody>
      </p:sp>
      <p:cxnSp>
        <p:nvCxnSpPr>
          <p:cNvPr id="23" name="直接箭头连接符 22"/>
          <p:cNvCxnSpPr/>
          <p:nvPr/>
        </p:nvCxnSpPr>
        <p:spPr>
          <a:xfrm>
            <a:off x="5351868" y="6052873"/>
            <a:ext cx="1231801" cy="3175"/>
          </a:xfrm>
          <a:prstGeom prst="straightConnector1">
            <a:avLst/>
          </a:prstGeom>
          <a:ln w="38100">
            <a:solidFill>
              <a:srgbClr val="0000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6743894" y="5799127"/>
            <a:ext cx="720069" cy="461665"/>
          </a:xfrm>
          <a:prstGeom prst="rect">
            <a:avLst/>
          </a:prstGeom>
        </p:spPr>
        <p:txBody>
          <a:bodyPr wrap="none">
            <a:spAutoFit/>
          </a:bodyPr>
          <a:lstStyle/>
          <a:p>
            <a:r>
              <a:rPr lang="en-US" altLang="zh-CN" sz="2400" b="1" dirty="0">
                <a:solidFill>
                  <a:srgbClr val="0000CC"/>
                </a:solidFill>
              </a:rPr>
              <a:t>80%</a:t>
            </a:r>
            <a:endParaRPr lang="zh-CN" altLang="en-US" sz="2400" dirty="0"/>
          </a:p>
        </p:txBody>
      </p:sp>
      <p:graphicFrame>
        <p:nvGraphicFramePr>
          <p:cNvPr id="25" name="表格 24"/>
          <p:cNvGraphicFramePr>
            <a:graphicFrameLocks noGrp="1"/>
          </p:cNvGraphicFramePr>
          <p:nvPr>
            <p:extLst>
              <p:ext uri="{D42A27DB-BD31-4B8C-83A1-F6EECF244321}">
                <p14:modId xmlns:p14="http://schemas.microsoft.com/office/powerpoint/2010/main" val="3670643234"/>
              </p:ext>
            </p:extLst>
          </p:nvPr>
        </p:nvGraphicFramePr>
        <p:xfrm>
          <a:off x="838200" y="2131374"/>
          <a:ext cx="7861836" cy="370840"/>
        </p:xfrm>
        <a:graphic>
          <a:graphicData uri="http://schemas.openxmlformats.org/drawingml/2006/table">
            <a:tbl>
              <a:tblPr firstRow="1" bandRow="1">
                <a:tableStyleId>{5C22544A-7EE6-4342-B048-85BDC9FD1C3A}</a:tableStyleId>
              </a:tblPr>
              <a:tblGrid>
                <a:gridCol w="1477513">
                  <a:extLst>
                    <a:ext uri="{9D8B030D-6E8A-4147-A177-3AD203B41FA5}">
                      <a16:colId xmlns:a16="http://schemas.microsoft.com/office/drawing/2014/main" val="204444383"/>
                    </a:ext>
                  </a:extLst>
                </a:gridCol>
                <a:gridCol w="1252150">
                  <a:extLst>
                    <a:ext uri="{9D8B030D-6E8A-4147-A177-3AD203B41FA5}">
                      <a16:colId xmlns:a16="http://schemas.microsoft.com/office/drawing/2014/main" val="2274017506"/>
                    </a:ext>
                  </a:extLst>
                </a:gridCol>
                <a:gridCol w="1219200">
                  <a:extLst>
                    <a:ext uri="{9D8B030D-6E8A-4147-A177-3AD203B41FA5}">
                      <a16:colId xmlns:a16="http://schemas.microsoft.com/office/drawing/2014/main" val="3230938916"/>
                    </a:ext>
                  </a:extLst>
                </a:gridCol>
                <a:gridCol w="1309816">
                  <a:extLst>
                    <a:ext uri="{9D8B030D-6E8A-4147-A177-3AD203B41FA5}">
                      <a16:colId xmlns:a16="http://schemas.microsoft.com/office/drawing/2014/main" val="3813385717"/>
                    </a:ext>
                  </a:extLst>
                </a:gridCol>
                <a:gridCol w="1194486">
                  <a:extLst>
                    <a:ext uri="{9D8B030D-6E8A-4147-A177-3AD203B41FA5}">
                      <a16:colId xmlns:a16="http://schemas.microsoft.com/office/drawing/2014/main" val="3398708448"/>
                    </a:ext>
                  </a:extLst>
                </a:gridCol>
                <a:gridCol w="1408671">
                  <a:extLst>
                    <a:ext uri="{9D8B030D-6E8A-4147-A177-3AD203B41FA5}">
                      <a16:colId xmlns:a16="http://schemas.microsoft.com/office/drawing/2014/main" val="3296211972"/>
                    </a:ext>
                  </a:extLst>
                </a:gridCol>
              </a:tblGrid>
              <a:tr h="370840">
                <a:tc>
                  <a:txBody>
                    <a:bodyPr/>
                    <a:lstStyle/>
                    <a:p>
                      <a:pPr algn="ctr"/>
                      <a:r>
                        <a:rPr lang="en-US" altLang="zh-CN" dirty="0"/>
                        <a:t>2016</a:t>
                      </a:r>
                      <a:endParaRPr lang="zh-CN" altLang="en-US" dirty="0"/>
                    </a:p>
                  </a:txBody>
                  <a:tcPr/>
                </a:tc>
                <a:tc>
                  <a:txBody>
                    <a:bodyPr/>
                    <a:lstStyle/>
                    <a:p>
                      <a:pPr algn="ctr"/>
                      <a:r>
                        <a:rPr lang="en-US" altLang="zh-CN" dirty="0"/>
                        <a:t>2017</a:t>
                      </a:r>
                      <a:endParaRPr lang="zh-CN" altLang="en-US" dirty="0"/>
                    </a:p>
                  </a:txBody>
                  <a:tcPr/>
                </a:tc>
                <a:tc>
                  <a:txBody>
                    <a:bodyPr/>
                    <a:lstStyle/>
                    <a:p>
                      <a:pPr algn="ctr"/>
                      <a:r>
                        <a:rPr lang="en-US" altLang="zh-CN" dirty="0"/>
                        <a:t>2018</a:t>
                      </a:r>
                      <a:endParaRPr lang="zh-CN" altLang="en-US" dirty="0"/>
                    </a:p>
                  </a:txBody>
                  <a:tcPr/>
                </a:tc>
                <a:tc>
                  <a:txBody>
                    <a:bodyPr/>
                    <a:lstStyle/>
                    <a:p>
                      <a:pPr algn="ctr"/>
                      <a:r>
                        <a:rPr lang="en-US" altLang="zh-CN" dirty="0"/>
                        <a:t>2019</a:t>
                      </a:r>
                      <a:endParaRPr lang="zh-CN" altLang="en-US" dirty="0"/>
                    </a:p>
                  </a:txBody>
                  <a:tcPr/>
                </a:tc>
                <a:tc>
                  <a:txBody>
                    <a:bodyPr/>
                    <a:lstStyle/>
                    <a:p>
                      <a:pPr algn="ctr"/>
                      <a:r>
                        <a:rPr lang="en-US" altLang="zh-CN" dirty="0"/>
                        <a:t>2020</a:t>
                      </a:r>
                      <a:endParaRPr lang="zh-CN" altLang="en-US" dirty="0"/>
                    </a:p>
                  </a:txBody>
                  <a:tcPr/>
                </a:tc>
                <a:tc>
                  <a:txBody>
                    <a:bodyPr/>
                    <a:lstStyle/>
                    <a:p>
                      <a:pPr algn="ctr"/>
                      <a:r>
                        <a:rPr lang="en-US" altLang="zh-CN" dirty="0"/>
                        <a:t>2021</a:t>
                      </a:r>
                      <a:endParaRPr lang="zh-CN" altLang="en-US" dirty="0"/>
                    </a:p>
                  </a:txBody>
                  <a:tcPr/>
                </a:tc>
                <a:extLst>
                  <a:ext uri="{0D108BD9-81ED-4DB2-BD59-A6C34878D82A}">
                    <a16:rowId xmlns:a16="http://schemas.microsoft.com/office/drawing/2014/main" val="515684620"/>
                  </a:ext>
                </a:extLst>
              </a:tr>
            </a:tbl>
          </a:graphicData>
        </a:graphic>
      </p:graphicFrame>
      <p:sp>
        <p:nvSpPr>
          <p:cNvPr id="26" name="矩形 25"/>
          <p:cNvSpPr/>
          <p:nvPr/>
        </p:nvSpPr>
        <p:spPr>
          <a:xfrm>
            <a:off x="2274425" y="3047595"/>
            <a:ext cx="5312779" cy="1893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704729" y="4085165"/>
            <a:ext cx="6526081" cy="1683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
        <p:nvSpPr>
          <p:cNvPr id="28" name="矩形 27"/>
          <p:cNvSpPr/>
          <p:nvPr/>
        </p:nvSpPr>
        <p:spPr>
          <a:xfrm>
            <a:off x="8705823" y="2131374"/>
            <a:ext cx="1086359" cy="35347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2022</a:t>
            </a:r>
            <a:endParaRPr lang="zh-CN" altLang="en-US" dirty="0"/>
          </a:p>
        </p:txBody>
      </p:sp>
      <p:sp>
        <p:nvSpPr>
          <p:cNvPr id="29" name="矩形 28"/>
          <p:cNvSpPr/>
          <p:nvPr/>
        </p:nvSpPr>
        <p:spPr>
          <a:xfrm>
            <a:off x="9761154" y="2126107"/>
            <a:ext cx="1086359" cy="35347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2023</a:t>
            </a:r>
            <a:endParaRPr lang="zh-CN" altLang="en-US" dirty="0"/>
          </a:p>
        </p:txBody>
      </p:sp>
      <p:sp>
        <p:nvSpPr>
          <p:cNvPr id="30" name="矩形 29"/>
          <p:cNvSpPr/>
          <p:nvPr/>
        </p:nvSpPr>
        <p:spPr>
          <a:xfrm>
            <a:off x="4305299" y="5122992"/>
            <a:ext cx="6250811" cy="1564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20489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1319048" cy="1711091"/>
          </a:xfrm>
        </p:spPr>
        <p:txBody>
          <a:bodyPr>
            <a:normAutofit fontScale="92500"/>
          </a:bodyPr>
          <a:lstStyle/>
          <a:p>
            <a:pPr algn="just"/>
            <a:r>
              <a:rPr lang="en-US" altLang="zh-CN" sz="2400" dirty="0">
                <a:latin typeface="Microsoft YaHei UI" panose="020B0503020204020204" pitchFamily="34" charset="-122"/>
                <a:ea typeface="Microsoft YaHei UI" panose="020B0503020204020204" pitchFamily="34" charset="-122"/>
              </a:rPr>
              <a:t>Scheme 1: Traditional way for &gt;60% efficiency</a:t>
            </a:r>
          </a:p>
          <a:p>
            <a:pPr algn="just"/>
            <a:r>
              <a:rPr lang="en-US" altLang="zh-CN" sz="2400" dirty="0">
                <a:latin typeface="Microsoft YaHei UI" panose="020B0503020204020204" pitchFamily="34" charset="-122"/>
                <a:ea typeface="Microsoft YaHei UI" panose="020B0503020204020204" pitchFamily="34" charset="-122"/>
              </a:rPr>
              <a:t>Scheme 2: With high voltage gun (110 kV/9.1 A), low </a:t>
            </a:r>
            <a:r>
              <a:rPr lang="en-US" altLang="zh-CN" sz="2400" dirty="0" err="1">
                <a:latin typeface="Microsoft YaHei UI" panose="020B0503020204020204" pitchFamily="34" charset="-122"/>
                <a:ea typeface="Microsoft YaHei UI" panose="020B0503020204020204" pitchFamily="34" charset="-122"/>
              </a:rPr>
              <a:t>perveance</a:t>
            </a:r>
            <a:r>
              <a:rPr lang="en-US" altLang="zh-CN" sz="2400" dirty="0">
                <a:latin typeface="Microsoft YaHei UI" panose="020B0503020204020204" pitchFamily="34" charset="-122"/>
                <a:ea typeface="Microsoft YaHei UI" panose="020B0503020204020204" pitchFamily="34" charset="-122"/>
              </a:rPr>
              <a:t> (HE, &gt;75%)</a:t>
            </a:r>
          </a:p>
          <a:p>
            <a:pPr algn="just"/>
            <a:r>
              <a:rPr lang="en-US" altLang="zh-CN" sz="2400" dirty="0">
                <a:latin typeface="Microsoft YaHei UI" panose="020B0503020204020204" pitchFamily="34" charset="-122"/>
                <a:ea typeface="Microsoft YaHei UI" panose="020B0503020204020204" pitchFamily="34" charset="-122"/>
              </a:rPr>
              <a:t>Scheme 3: MBK, 54 kV/20A electron gun (8 beams) (HE, &gt;80%)</a:t>
            </a:r>
            <a:endParaRPr lang="zh-CN" altLang="en-US" sz="2400"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scheme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14</a:t>
            </a:fld>
            <a:endParaRPr lang="zh-CN" altLang="en-US" dirty="0"/>
          </a:p>
        </p:txBody>
      </p:sp>
      <p:graphicFrame>
        <p:nvGraphicFramePr>
          <p:cNvPr id="7" name="表格 6">
            <a:extLst>
              <a:ext uri="{FF2B5EF4-FFF2-40B4-BE49-F238E27FC236}">
                <a16:creationId xmlns:a16="http://schemas.microsoft.com/office/drawing/2014/main" id="{CB3DF800-BAE7-45A7-94E2-6E7D785D412F}"/>
              </a:ext>
            </a:extLst>
          </p:cNvPr>
          <p:cNvGraphicFramePr>
            <a:graphicFrameLocks noGrp="1"/>
          </p:cNvGraphicFramePr>
          <p:nvPr>
            <p:extLst>
              <p:ext uri="{D42A27DB-BD31-4B8C-83A1-F6EECF244321}">
                <p14:modId xmlns:p14="http://schemas.microsoft.com/office/powerpoint/2010/main" val="3320943713"/>
              </p:ext>
            </p:extLst>
          </p:nvPr>
        </p:nvGraphicFramePr>
        <p:xfrm>
          <a:off x="1460214" y="3069262"/>
          <a:ext cx="9193588" cy="2808010"/>
        </p:xfrm>
        <a:graphic>
          <a:graphicData uri="http://schemas.openxmlformats.org/drawingml/2006/table">
            <a:tbl>
              <a:tblPr firstRow="1" firstCol="1" bandRow="1">
                <a:tableStyleId>{2D5ABB26-0587-4C30-8999-92F81FD0307C}</a:tableStyleId>
              </a:tblPr>
              <a:tblGrid>
                <a:gridCol w="2038350">
                  <a:extLst>
                    <a:ext uri="{9D8B030D-6E8A-4147-A177-3AD203B41FA5}">
                      <a16:colId xmlns:a16="http://schemas.microsoft.com/office/drawing/2014/main" val="20000"/>
                    </a:ext>
                  </a:extLst>
                </a:gridCol>
                <a:gridCol w="3060385">
                  <a:extLst>
                    <a:ext uri="{9D8B030D-6E8A-4147-A177-3AD203B41FA5}">
                      <a16:colId xmlns:a16="http://schemas.microsoft.com/office/drawing/2014/main" val="20001"/>
                    </a:ext>
                  </a:extLst>
                </a:gridCol>
                <a:gridCol w="2088308">
                  <a:extLst>
                    <a:ext uri="{9D8B030D-6E8A-4147-A177-3AD203B41FA5}">
                      <a16:colId xmlns:a16="http://schemas.microsoft.com/office/drawing/2014/main" val="20002"/>
                    </a:ext>
                  </a:extLst>
                </a:gridCol>
                <a:gridCol w="2006545">
                  <a:extLst>
                    <a:ext uri="{9D8B030D-6E8A-4147-A177-3AD203B41FA5}">
                      <a16:colId xmlns:a16="http://schemas.microsoft.com/office/drawing/2014/main" val="20003"/>
                    </a:ext>
                  </a:extLst>
                </a:gridCol>
              </a:tblGrid>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Parameter</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Scheme1(1</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st</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 prototype)</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Scheme2(2</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nd</a:t>
                      </a:r>
                      <a:r>
                        <a:rPr lang="en-US" altLang="zh-CN" sz="2000" b="0" kern="800" dirty="0">
                          <a:solidFill>
                            <a:schemeClr val="tx1"/>
                          </a:solidFill>
                          <a:effectLst/>
                          <a:latin typeface="微软雅黑" pitchFamily="34" charset="-122"/>
                          <a:ea typeface="微软雅黑" pitchFamily="34" charset="-122"/>
                          <a:cs typeface="Times New Roman" pitchFamily="18" charset="0"/>
                        </a:rPr>
                        <a:t>)</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Scheme3(3</a:t>
                      </a:r>
                      <a:r>
                        <a:rPr lang="en-US" altLang="zh-CN" sz="2000" b="0" kern="800" baseline="30000" dirty="0">
                          <a:solidFill>
                            <a:schemeClr val="tx1"/>
                          </a:solidFill>
                          <a:effectLst/>
                          <a:latin typeface="微软雅黑" pitchFamily="34" charset="-122"/>
                          <a:ea typeface="微软雅黑" pitchFamily="34" charset="-122"/>
                          <a:cs typeface="Times New Roman" pitchFamily="18" charset="0"/>
                        </a:rPr>
                        <a:t>rd</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a:t>
                      </a:r>
                      <a:endParaRPr lang="zh-CN" alt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Freq.</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(MHz)</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Voltage</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(kV)</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82</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110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54</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Current</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sz="2000" b="0" kern="800" dirty="0">
                          <a:solidFill>
                            <a:schemeClr val="tx1"/>
                          </a:solidFill>
                          <a:effectLst/>
                          <a:latin typeface="微软雅黑" pitchFamily="34" charset="-122"/>
                          <a:ea typeface="微软雅黑" pitchFamily="34" charset="-122"/>
                          <a:cs typeface="Times New Roman" pitchFamily="18" charset="0"/>
                        </a:rPr>
                        <a:t>(A)</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16</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9.1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20(2.5×8)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Beam</a:t>
                      </a:r>
                      <a:r>
                        <a:rPr lang="en-US" altLang="zh-CN" sz="2000" b="0" kern="800" baseline="0" dirty="0">
                          <a:solidFill>
                            <a:schemeClr val="tx1"/>
                          </a:solidFill>
                          <a:effectLst/>
                          <a:latin typeface="微软雅黑" pitchFamily="34" charset="-122"/>
                          <a:ea typeface="微软雅黑" pitchFamily="34" charset="-122"/>
                          <a:cs typeface="Times New Roman" pitchFamily="18" charset="0"/>
                        </a:rPr>
                        <a:t> No.</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5742">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Perveance</a:t>
                      </a:r>
                      <a:r>
                        <a:rPr lang="en-US" sz="2000" b="0" kern="800" dirty="0">
                          <a:solidFill>
                            <a:schemeClr val="tx1"/>
                          </a:solidFill>
                          <a:effectLst/>
                          <a:latin typeface="微软雅黑" pitchFamily="34" charset="-122"/>
                          <a:ea typeface="微软雅黑" pitchFamily="34" charset="-122"/>
                          <a:cs typeface="Times New Roman" pitchFamily="18" charset="0"/>
                        </a:rPr>
                        <a:t> (µP)</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0.65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0.25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1.6(0.2×8)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39421">
                <a:tc>
                  <a:txBody>
                    <a:bodyPr/>
                    <a:lstStyle/>
                    <a:p>
                      <a:pPr algn="l">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Efficiency</a:t>
                      </a:r>
                      <a:r>
                        <a:rPr lang="zh-CN" altLang="en-US" sz="2000" b="0" kern="800" dirty="0">
                          <a:solidFill>
                            <a:schemeClr val="tx1"/>
                          </a:solidFill>
                          <a:effectLst/>
                          <a:latin typeface="微软雅黑" pitchFamily="34" charset="-122"/>
                          <a:ea typeface="微软雅黑" pitchFamily="34" charset="-122"/>
                          <a:cs typeface="Times New Roman" pitchFamily="18" charset="0"/>
                        </a:rPr>
                        <a:t> </a:t>
                      </a:r>
                      <a:r>
                        <a:rPr lang="en-US" altLang="zh-CN" sz="2000" b="0" kern="800" dirty="0">
                          <a:solidFill>
                            <a:schemeClr val="tx1"/>
                          </a:solidFill>
                          <a:effectLst/>
                          <a:latin typeface="微软雅黑" pitchFamily="34" charset="-122"/>
                          <a:ea typeface="微软雅黑" pitchFamily="34" charset="-122"/>
                          <a:cs typeface="Times New Roman" pitchFamily="18" charset="0"/>
                        </a:rPr>
                        <a:t>(%)</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65</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&gt;80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85742">
                <a:tc>
                  <a:txBody>
                    <a:bodyPr/>
                    <a:lstStyle/>
                    <a:p>
                      <a:pPr algn="l">
                        <a:lnSpc>
                          <a:spcPts val="1200"/>
                        </a:lnSpc>
                        <a:spcBef>
                          <a:spcPts val="100"/>
                        </a:spcBef>
                        <a:spcAft>
                          <a:spcPts val="100"/>
                        </a:spcAft>
                      </a:pPr>
                      <a:r>
                        <a:rPr lang="en-US" sz="2000" b="0" kern="800" baseline="0" dirty="0">
                          <a:solidFill>
                            <a:schemeClr val="tx1"/>
                          </a:solidFill>
                          <a:effectLst/>
                          <a:latin typeface="微软雅黑" pitchFamily="34" charset="-122"/>
                          <a:ea typeface="微软雅黑" pitchFamily="34" charset="-122"/>
                          <a:cs typeface="Times New Roman" pitchFamily="18" charset="0"/>
                        </a:rPr>
                        <a:t>Power</a:t>
                      </a:r>
                      <a:r>
                        <a:rPr lang="en-US" sz="2000" b="0" kern="800" dirty="0">
                          <a:solidFill>
                            <a:schemeClr val="tx1"/>
                          </a:solidFill>
                          <a:effectLst/>
                          <a:latin typeface="微软雅黑" pitchFamily="34" charset="-122"/>
                          <a:ea typeface="微软雅黑" pitchFamily="34" charset="-122"/>
                          <a:cs typeface="Times New Roman" pitchFamily="18" charset="0"/>
                        </a:rPr>
                        <a:t>(</a:t>
                      </a:r>
                      <a:r>
                        <a:rPr lang="en-GB" sz="2000" b="0" kern="800" dirty="0">
                          <a:solidFill>
                            <a:schemeClr val="tx1"/>
                          </a:solidFill>
                          <a:effectLst/>
                          <a:latin typeface="微软雅黑" pitchFamily="34" charset="-122"/>
                          <a:ea typeface="微软雅黑" pitchFamily="34" charset="-122"/>
                          <a:cs typeface="Times New Roman" pitchFamily="18" charset="0"/>
                        </a:rPr>
                        <a:t>kW)</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0" marR="68580" marT="0"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1200"/>
                        </a:lnSpc>
                        <a:spcBef>
                          <a:spcPts val="100"/>
                        </a:spcBef>
                        <a:spcAft>
                          <a:spcPts val="100"/>
                        </a:spcAft>
                      </a:pPr>
                      <a:r>
                        <a:rPr lang="en-US" altLang="zh-CN" sz="2000" b="0" kern="800" dirty="0">
                          <a:solidFill>
                            <a:schemeClr val="tx1"/>
                          </a:solidFill>
                          <a:effectLst/>
                          <a:latin typeface="微软雅黑" pitchFamily="34" charset="-122"/>
                          <a:ea typeface="微软雅黑" pitchFamily="34" charset="-122"/>
                          <a:cs typeface="Times New Roman" pitchFamily="18" charset="0"/>
                        </a:rPr>
                        <a:t>800(100×8)</a:t>
                      </a:r>
                      <a:endParaRPr lang="zh-CN" sz="2000" b="0" kern="800" dirty="0">
                        <a:solidFill>
                          <a:schemeClr val="tx1"/>
                        </a:solidFill>
                        <a:effectLst/>
                        <a:latin typeface="微软雅黑" pitchFamily="34" charset="-122"/>
                        <a:ea typeface="微软雅黑" pitchFamily="34" charset="-122"/>
                        <a:cs typeface="Times New Roman" pitchFamily="18" charset="0"/>
                      </a:endParaRPr>
                    </a:p>
                  </a:txBody>
                  <a:tcPr marL="68581" marR="6858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6194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a:latin typeface="Microsoft YaHei UI" panose="020B0503020204020204" pitchFamily="34" charset="-122"/>
                <a:ea typeface="Microsoft YaHei UI" panose="020B0503020204020204" pitchFamily="34" charset="-122"/>
              </a:rPr>
              <a:t>Oct. 2017 Design report</a:t>
            </a:r>
          </a:p>
          <a:p>
            <a:r>
              <a:rPr lang="en-US" altLang="zh-CN" dirty="0">
                <a:latin typeface="Microsoft YaHei UI" panose="020B0503020204020204" pitchFamily="34" charset="-122"/>
                <a:ea typeface="Microsoft YaHei UI" panose="020B0503020204020204" pitchFamily="34" charset="-122"/>
              </a:rPr>
              <a:t>May 2018 Mechanical design review</a:t>
            </a:r>
          </a:p>
          <a:p>
            <a:r>
              <a:rPr lang="en-US" altLang="zh-CN" dirty="0">
                <a:latin typeface="Microsoft YaHei UI" panose="020B0503020204020204" pitchFamily="34" charset="-122"/>
                <a:ea typeface="Microsoft YaHei UI" panose="020B0503020204020204" pitchFamily="34" charset="-122"/>
              </a:rPr>
              <a:t>Mar. 2019 Window fabrication</a:t>
            </a:r>
          </a:p>
          <a:p>
            <a:r>
              <a:rPr lang="en-US" altLang="zh-CN" dirty="0">
                <a:latin typeface="Microsoft YaHei UI" panose="020B0503020204020204" pitchFamily="34" charset="-122"/>
                <a:ea typeface="Microsoft YaHei UI" panose="020B0503020204020204" pitchFamily="34" charset="-122"/>
              </a:rPr>
              <a:t>Apr. 2019  Collector brazing</a:t>
            </a:r>
          </a:p>
          <a:p>
            <a:r>
              <a:rPr lang="en-US" altLang="zh-CN" dirty="0">
                <a:latin typeface="Microsoft YaHei UI" panose="020B0503020204020204" pitchFamily="34" charset="-122"/>
                <a:ea typeface="Microsoft YaHei UI" panose="020B0503020204020204" pitchFamily="34" charset="-122"/>
              </a:rPr>
              <a:t>Sep. 2019 Prepressing of electron gun</a:t>
            </a:r>
          </a:p>
          <a:p>
            <a:r>
              <a:rPr lang="en-US" altLang="zh-CN" dirty="0">
                <a:latin typeface="Microsoft YaHei UI" panose="020B0503020204020204" pitchFamily="34" charset="-122"/>
                <a:ea typeface="Microsoft YaHei UI" panose="020B0503020204020204" pitchFamily="34" charset="-122"/>
              </a:rPr>
              <a:t>Oct. 2019 Klystron bake out</a:t>
            </a:r>
          </a:p>
          <a:p>
            <a:r>
              <a:rPr lang="en-US" altLang="zh-CN" dirty="0">
                <a:latin typeface="Microsoft YaHei UI" panose="020B0503020204020204" pitchFamily="34" charset="-122"/>
                <a:ea typeface="Microsoft YaHei UI" panose="020B0503020204020204" pitchFamily="34" charset="-122"/>
              </a:rPr>
              <a:t>Dec. 2019 Delivered to IHEP</a:t>
            </a:r>
          </a:p>
          <a:p>
            <a:r>
              <a:rPr lang="en-US" altLang="zh-CN" dirty="0">
                <a:latin typeface="Microsoft YaHei UI" panose="020B0503020204020204" pitchFamily="34" charset="-122"/>
                <a:ea typeface="Microsoft YaHei UI" panose="020B0503020204020204" pitchFamily="34" charset="-122"/>
              </a:rPr>
              <a:t>Mar. 2020 High power test at IHEP</a:t>
            </a:r>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1</a:t>
            </a:r>
            <a:r>
              <a:rPr lang="en-US" altLang="zh-CN" baseline="30000" dirty="0"/>
              <a:t>st</a:t>
            </a:r>
            <a:r>
              <a:rPr lang="en-US" altLang="zh-CN" dirty="0"/>
              <a:t> prototype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15</a:t>
            </a:fld>
            <a:endParaRPr lang="zh-CN" altLang="en-US" dirty="0"/>
          </a:p>
        </p:txBody>
      </p:sp>
    </p:spTree>
    <p:extLst>
      <p:ext uri="{BB962C8B-B14F-4D97-AF65-F5344CB8AC3E}">
        <p14:creationId xmlns:p14="http://schemas.microsoft.com/office/powerpoint/2010/main" val="375034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latin typeface="Microsoft YaHei UI" panose="020B0503020204020204" pitchFamily="34" charset="-122"/>
                <a:ea typeface="Microsoft YaHei UI" panose="020B0503020204020204" pitchFamily="34" charset="-122"/>
              </a:rPr>
              <a:t>700kW CW and 800kW pulsed power with 62% efficiency</a:t>
            </a:r>
          </a:p>
          <a:p>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Test results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16</a:t>
            </a:fld>
            <a:endParaRPr lang="zh-CN" altLang="en-US" dirty="0"/>
          </a:p>
        </p:txBody>
      </p:sp>
      <p:pic>
        <p:nvPicPr>
          <p:cNvPr id="7"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901" y="2060848"/>
            <a:ext cx="4616544" cy="346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extLst>
              <p:ext uri="{D42A27DB-BD31-4B8C-83A1-F6EECF244321}">
                <p14:modId xmlns:p14="http://schemas.microsoft.com/office/powerpoint/2010/main" val="1676777974"/>
              </p:ext>
            </p:extLst>
          </p:nvPr>
        </p:nvGraphicFramePr>
        <p:xfrm>
          <a:off x="768158" y="2423040"/>
          <a:ext cx="5280216" cy="2736304"/>
        </p:xfrm>
        <a:graphic>
          <a:graphicData uri="http://schemas.openxmlformats.org/drawingml/2006/table">
            <a:tbl>
              <a:tblPr firstRow="1" firstCol="1" bandRow="1">
                <a:tableStyleId>{5940675A-B579-460E-94D1-54222C63F5DA}</a:tableStyleId>
              </a:tblPr>
              <a:tblGrid>
                <a:gridCol w="3538728">
                  <a:extLst>
                    <a:ext uri="{9D8B030D-6E8A-4147-A177-3AD203B41FA5}">
                      <a16:colId xmlns:a16="http://schemas.microsoft.com/office/drawing/2014/main" val="20000"/>
                    </a:ext>
                  </a:extLst>
                </a:gridCol>
                <a:gridCol w="1054735">
                  <a:extLst>
                    <a:ext uri="{9D8B030D-6E8A-4147-A177-3AD203B41FA5}">
                      <a16:colId xmlns:a16="http://schemas.microsoft.com/office/drawing/2014/main" val="20001"/>
                    </a:ext>
                  </a:extLst>
                </a:gridCol>
                <a:gridCol w="686753">
                  <a:extLst>
                    <a:ext uri="{9D8B030D-6E8A-4147-A177-3AD203B41FA5}">
                      <a16:colId xmlns:a16="http://schemas.microsoft.com/office/drawing/2014/main" val="20002"/>
                    </a:ext>
                  </a:extLst>
                </a:gridCol>
              </a:tblGrid>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Parameters</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Design</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Test</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Operating frequency (MHz)</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650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650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Beam Voltage (</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kV</a:t>
                      </a:r>
                      <a:r>
                        <a:rPr lang="en-US" altLang="zh-CN" sz="2000" kern="120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81.5</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80</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Beam Perveance (</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μA/V</a:t>
                      </a:r>
                      <a:r>
                        <a:rPr lang="en-GB" altLang="zh-CN" sz="2000" kern="800" baseline="30000">
                          <a:effectLst/>
                          <a:latin typeface="Microsoft YaHei UI" panose="020B0503020204020204" pitchFamily="34" charset="-122"/>
                          <a:ea typeface="Microsoft YaHei UI" panose="020B0503020204020204" pitchFamily="34" charset="-122"/>
                          <a:cs typeface="Times New Roman" panose="02020603050405020304" pitchFamily="18" charset="0"/>
                        </a:rPr>
                        <a:t>3/2</a:t>
                      </a:r>
                      <a:r>
                        <a:rPr lang="en-GB" altLang="zh-CN" sz="2000" kern="800" baseline="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0.65</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0.7</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Efficiency(</a:t>
                      </a:r>
                      <a:r>
                        <a:rPr lang="en-GB" altLang="zh-CN"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65</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62</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Saturation Gain(</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dB</a:t>
                      </a:r>
                      <a:r>
                        <a:rPr lang="en-US" altLang="zh-CN" sz="2000" kern="1200">
                          <a:effectLst/>
                          <a:latin typeface="Microsoft YaHei UI" panose="020B0503020204020204" pitchFamily="34" charset="-122"/>
                          <a:ea typeface="Microsoft YaHei UI" panose="020B0503020204020204" pitchFamily="34" charset="-122"/>
                          <a:cs typeface="Times New Roman" panose="02020603050405020304" pitchFamily="18" charset="0"/>
                        </a:rPr>
                        <a:t>)</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a:t>
                      </a: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45</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a:effectLst/>
                          <a:latin typeface="Microsoft YaHei UI" panose="020B0503020204020204" pitchFamily="34" charset="-122"/>
                          <a:ea typeface="Microsoft YaHei UI" panose="020B0503020204020204" pitchFamily="34" charset="-122"/>
                          <a:cs typeface="Times New Roman" panose="02020603050405020304" pitchFamily="18" charset="0"/>
                        </a:rPr>
                        <a:t>47</a:t>
                      </a:r>
                      <a:endParaRPr 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42038">
                <a:tc>
                  <a:txBody>
                    <a:bodyPr/>
                    <a:lstStyle/>
                    <a:p>
                      <a:pPr marL="0" marR="0" lvl="0" indent="0" algn="ctr" defTabSz="914400" rtl="0" eaLnBrk="1" fontAlgn="auto" latinLnBrk="0" hangingPunct="1">
                        <a:lnSpc>
                          <a:spcPct val="100000"/>
                        </a:lnSpc>
                        <a:spcBef>
                          <a:spcPts val="100"/>
                        </a:spcBef>
                        <a:spcAft>
                          <a:spcPts val="100"/>
                        </a:spcAft>
                        <a:buClrTx/>
                        <a:buSzTx/>
                        <a:buFontTx/>
                        <a:buNone/>
                        <a:tabLst/>
                        <a:defRPr/>
                      </a:pPr>
                      <a:r>
                        <a:rPr lang="en-GB"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Output power(</a:t>
                      </a:r>
                      <a:r>
                        <a:rPr lang="en-GB" altLang="zh-CN" sz="2000" kern="800">
                          <a:effectLst/>
                          <a:latin typeface="Microsoft YaHei UI" panose="020B0503020204020204" pitchFamily="34" charset="-122"/>
                          <a:ea typeface="Microsoft YaHei UI" panose="020B0503020204020204" pitchFamily="34" charset="-122"/>
                          <a:cs typeface="Times New Roman" panose="02020603050405020304" pitchFamily="18" charset="0"/>
                        </a:rPr>
                        <a:t>kW)</a:t>
                      </a:r>
                      <a:endParaRPr lang="zh-CN" altLang="zh-CN" sz="200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800</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800</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2038">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1 dB Bandwidth(MHz)</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GB" sz="2000" kern="800" dirty="0">
                          <a:effectLst/>
                          <a:latin typeface="Microsoft YaHei UI" panose="020B0503020204020204" pitchFamily="34" charset="-122"/>
                          <a:ea typeface="Microsoft YaHei UI" panose="020B0503020204020204" pitchFamily="34" charset="-122"/>
                          <a:cs typeface="Times New Roman" panose="02020603050405020304" pitchFamily="18" charset="0"/>
                        </a:rPr>
                        <a:t>≥1</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tc>
                  <a:txBody>
                    <a:bodyPr/>
                    <a:lstStyle/>
                    <a:p>
                      <a:pPr algn="ctr">
                        <a:spcBef>
                          <a:spcPts val="100"/>
                        </a:spcBef>
                        <a:spcAft>
                          <a:spcPts val="100"/>
                        </a:spcAft>
                      </a:pPr>
                      <a:r>
                        <a:rPr lang="en-US" alt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rPr>
                        <a:t>1.8</a:t>
                      </a:r>
                      <a:endParaRPr lang="zh-CN" sz="2000" dirty="0">
                        <a:effectLst/>
                        <a:latin typeface="Microsoft YaHei UI" panose="020B0503020204020204" pitchFamily="34" charset="-122"/>
                        <a:ea typeface="Microsoft YaHei UI"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5592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1319048" cy="4840303"/>
          </a:xfrm>
        </p:spPr>
        <p:txBody>
          <a:bodyPr>
            <a:normAutofit/>
          </a:bodyPr>
          <a:lstStyle/>
          <a:p>
            <a:r>
              <a:rPr lang="en-US" altLang="zh-CN" dirty="0">
                <a:latin typeface="Microsoft YaHei UI" panose="020B0503020204020204" pitchFamily="34" charset="-122"/>
                <a:ea typeface="Microsoft YaHei UI" panose="020B0503020204020204" pitchFamily="34" charset="-122"/>
              </a:rPr>
              <a:t>Jan., 2021: Klystron manufacture started</a:t>
            </a:r>
          </a:p>
          <a:p>
            <a:r>
              <a:rPr lang="en-US" altLang="zh-CN" dirty="0">
                <a:latin typeface="Microsoft YaHei UI" panose="020B0503020204020204" pitchFamily="34" charset="-122"/>
                <a:ea typeface="Microsoft YaHei UI" panose="020B0503020204020204" pitchFamily="34" charset="-122"/>
              </a:rPr>
              <a:t>Jul., 2021: Parts fabrication completed</a:t>
            </a:r>
          </a:p>
          <a:p>
            <a:r>
              <a:rPr lang="en-US" altLang="zh-CN" dirty="0">
                <a:latin typeface="Microsoft YaHei UI" panose="020B0503020204020204" pitchFamily="34" charset="-122"/>
                <a:ea typeface="Microsoft YaHei UI" panose="020B0503020204020204" pitchFamily="34" charset="-122"/>
              </a:rPr>
              <a:t>Nov., 2021: Gun processing and klystron baking out</a:t>
            </a:r>
          </a:p>
          <a:p>
            <a:r>
              <a:rPr lang="en-US" altLang="zh-CN" dirty="0">
                <a:latin typeface="Microsoft YaHei UI" panose="020B0503020204020204" pitchFamily="34" charset="-122"/>
                <a:ea typeface="Microsoft YaHei UI" panose="020B0503020204020204" pitchFamily="34" charset="-122"/>
              </a:rPr>
              <a:t>Dec., 2021: Klystron delivered to IHEP</a:t>
            </a:r>
          </a:p>
          <a:p>
            <a:r>
              <a:rPr lang="en-US" altLang="zh-CN" dirty="0">
                <a:latin typeface="Microsoft YaHei UI" panose="020B0503020204020204" pitchFamily="34" charset="-122"/>
                <a:ea typeface="Microsoft YaHei UI" panose="020B0503020204020204" pitchFamily="34" charset="-122"/>
              </a:rPr>
              <a:t>Mar., 2022: Klystron conditioning started</a:t>
            </a:r>
          </a:p>
          <a:p>
            <a:r>
              <a:rPr lang="en-US" altLang="zh-CN" dirty="0">
                <a:latin typeface="Microsoft YaHei UI" panose="020B0503020204020204" pitchFamily="34" charset="-122"/>
                <a:ea typeface="Microsoft YaHei UI" panose="020B0503020204020204" pitchFamily="34" charset="-122"/>
              </a:rPr>
              <a:t>Jul., 2022: CW 630kW with Eff. 70.5% (1</a:t>
            </a:r>
            <a:r>
              <a:rPr lang="en-US" altLang="zh-CN" baseline="30000" dirty="0">
                <a:latin typeface="Microsoft YaHei UI" panose="020B0503020204020204" pitchFamily="34" charset="-122"/>
                <a:ea typeface="Microsoft YaHei UI" panose="020B0503020204020204" pitchFamily="34" charset="-122"/>
              </a:rPr>
              <a:t>st</a:t>
            </a:r>
            <a:r>
              <a:rPr lang="en-US" altLang="zh-CN" dirty="0">
                <a:latin typeface="Microsoft YaHei UI" panose="020B0503020204020204" pitchFamily="34" charset="-122"/>
                <a:ea typeface="Microsoft YaHei UI" panose="020B0503020204020204" pitchFamily="34" charset="-122"/>
              </a:rPr>
              <a:t> stage high power test)</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2</a:t>
            </a:r>
            <a:r>
              <a:rPr lang="en-US" altLang="zh-CN" baseline="30000" dirty="0"/>
              <a:t>nd</a:t>
            </a:r>
            <a:r>
              <a:rPr lang="en-US" altLang="zh-CN" dirty="0"/>
              <a:t> prototype (HE design)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17</a:t>
            </a:fld>
            <a:endParaRPr lang="zh-CN" altLang="en-US" dirty="0"/>
          </a:p>
        </p:txBody>
      </p:sp>
    </p:spTree>
    <p:extLst>
      <p:ext uri="{BB962C8B-B14F-4D97-AF65-F5344CB8AC3E}">
        <p14:creationId xmlns:p14="http://schemas.microsoft.com/office/powerpoint/2010/main" val="665589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1</a:t>
            </a:r>
            <a:r>
              <a:rPr lang="en-US" altLang="zh-CN" baseline="30000" dirty="0"/>
              <a:t>st</a:t>
            </a:r>
            <a:r>
              <a:rPr lang="en-US" altLang="zh-CN" dirty="0"/>
              <a:t> stage test results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18</a:t>
            </a:fld>
            <a:endParaRPr lang="zh-CN" altLang="en-US" dirty="0"/>
          </a:p>
        </p:txBody>
      </p:sp>
      <p:sp>
        <p:nvSpPr>
          <p:cNvPr id="7" name="文本框 6"/>
          <p:cNvSpPr txBox="1"/>
          <p:nvPr/>
        </p:nvSpPr>
        <p:spPr>
          <a:xfrm>
            <a:off x="738605" y="4461448"/>
            <a:ext cx="9673419" cy="1200329"/>
          </a:xfrm>
          <a:prstGeom prst="rect">
            <a:avLst/>
          </a:prstGeom>
          <a:noFill/>
        </p:spPr>
        <p:txBody>
          <a:bodyPr wrap="square" rtlCol="0">
            <a:spAutoFit/>
          </a:bodyPr>
          <a:lstStyle/>
          <a:p>
            <a:pPr algn="just"/>
            <a:r>
              <a:rPr lang="en-US" altLang="zh-CN" sz="2400" b="1" dirty="0">
                <a:latin typeface="Microsoft YaHei UI" panose="020B0503020204020204" pitchFamily="34" charset="-122"/>
                <a:ea typeface="Microsoft YaHei UI" panose="020B0503020204020204" pitchFamily="34" charset="-122"/>
                <a:cs typeface="Times New Roman" panose="02020603050405020304" pitchFamily="18" charset="0"/>
              </a:rPr>
              <a:t>Jul.5, 2022</a:t>
            </a:r>
          </a:p>
          <a:p>
            <a:pPr algn="just"/>
            <a:r>
              <a:rPr lang="en-US" altLang="zh-CN" sz="2400" b="1" dirty="0">
                <a:latin typeface="Microsoft YaHei UI" panose="020B0503020204020204" pitchFamily="34" charset="-122"/>
                <a:ea typeface="Microsoft YaHei UI" panose="020B0503020204020204" pitchFamily="34" charset="-122"/>
                <a:cs typeface="Times New Roman" panose="02020603050405020304" pitchFamily="18" charset="0"/>
              </a:rPr>
              <a:t>		</a:t>
            </a:r>
            <a:r>
              <a:rPr lang="en-US" altLang="zh-CN" sz="2400" dirty="0">
                <a:latin typeface="Microsoft YaHei UI" panose="020B0503020204020204" pitchFamily="34" charset="-122"/>
                <a:ea typeface="Microsoft YaHei UI" panose="020B0503020204020204" pitchFamily="34" charset="-122"/>
                <a:cs typeface="Times New Roman" panose="02020603050405020304" pitchFamily="18" charset="0"/>
              </a:rPr>
              <a:t>CW power: 630kW</a:t>
            </a:r>
          </a:p>
          <a:p>
            <a:pPr algn="just"/>
            <a:r>
              <a:rPr lang="en-US" altLang="zh-CN" sz="2400" dirty="0">
                <a:latin typeface="Microsoft YaHei UI" panose="020B0503020204020204" pitchFamily="34" charset="-122"/>
                <a:ea typeface="Microsoft YaHei UI" panose="020B0503020204020204" pitchFamily="34" charset="-122"/>
                <a:cs typeface="Times New Roman" panose="02020603050405020304" pitchFamily="18" charset="0"/>
              </a:rPr>
              <a:t>		Eff. : 70.5%</a:t>
            </a:r>
            <a:endParaRPr lang="zh-CN" altLang="en-US" sz="2400" dirty="0">
              <a:latin typeface="Microsoft YaHei UI" panose="020B0503020204020204" pitchFamily="34" charset="-122"/>
              <a:ea typeface="Microsoft YaHei UI" panose="020B0503020204020204" pitchFamily="34" charset="-122"/>
              <a:cs typeface="Times New Roman" panose="02020603050405020304" pitchFamily="18" charset="0"/>
            </a:endParaRPr>
          </a:p>
        </p:txBody>
      </p:sp>
      <p:graphicFrame>
        <p:nvGraphicFramePr>
          <p:cNvPr id="8" name="图表 7">
            <a:extLst>
              <a:ext uri="{FF2B5EF4-FFF2-40B4-BE49-F238E27FC236}">
                <a16:creationId xmlns:a16="http://schemas.microsoft.com/office/drawing/2014/main" id="{9B2081E0-9292-47E3-B56A-D95883821CE4}"/>
              </a:ext>
            </a:extLst>
          </p:cNvPr>
          <p:cNvGraphicFramePr>
            <a:graphicFrameLocks/>
          </p:cNvGraphicFramePr>
          <p:nvPr>
            <p:extLst>
              <p:ext uri="{D42A27DB-BD31-4B8C-83A1-F6EECF244321}">
                <p14:modId xmlns:p14="http://schemas.microsoft.com/office/powerpoint/2010/main" val="2636670340"/>
              </p:ext>
            </p:extLst>
          </p:nvPr>
        </p:nvGraphicFramePr>
        <p:xfrm>
          <a:off x="622735" y="1455249"/>
          <a:ext cx="520724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图表 8">
            <a:extLst>
              <a:ext uri="{FF2B5EF4-FFF2-40B4-BE49-F238E27FC236}">
                <a16:creationId xmlns:a16="http://schemas.microsoft.com/office/drawing/2014/main" id="{42016204-9495-4850-8C42-C8B642A09A18}"/>
              </a:ext>
            </a:extLst>
          </p:cNvPr>
          <p:cNvGraphicFramePr>
            <a:graphicFrameLocks/>
          </p:cNvGraphicFramePr>
          <p:nvPr>
            <p:extLst>
              <p:ext uri="{D42A27DB-BD31-4B8C-83A1-F6EECF244321}">
                <p14:modId xmlns:p14="http://schemas.microsoft.com/office/powerpoint/2010/main" val="3297942564"/>
              </p:ext>
            </p:extLst>
          </p:nvPr>
        </p:nvGraphicFramePr>
        <p:xfrm>
          <a:off x="6471076" y="1412776"/>
          <a:ext cx="5025524"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8361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dirty="0">
                <a:latin typeface="Microsoft YaHei UI" panose="020B0503020204020204" pitchFamily="34" charset="-122"/>
                <a:ea typeface="Microsoft YaHei UI" panose="020B0503020204020204" pitchFamily="34" charset="-122"/>
              </a:rPr>
              <a:t>Dec., 2021: Klystron manufacture started</a:t>
            </a:r>
          </a:p>
          <a:p>
            <a:r>
              <a:rPr lang="en-US" altLang="zh-CN" dirty="0">
                <a:latin typeface="Microsoft YaHei UI" panose="020B0503020204020204" pitchFamily="34" charset="-122"/>
                <a:ea typeface="Microsoft YaHei UI" panose="020B0503020204020204" pitchFamily="34" charset="-122"/>
              </a:rPr>
              <a:t>Sep., 2022: MBK waveguide window fabrication completed</a:t>
            </a:r>
          </a:p>
          <a:p>
            <a:r>
              <a:rPr lang="en-US" altLang="zh-CN" dirty="0">
                <a:latin typeface="Microsoft YaHei UI" panose="020B0503020204020204" pitchFamily="34" charset="-122"/>
                <a:ea typeface="Microsoft YaHei UI" panose="020B0503020204020204" pitchFamily="34" charset="-122"/>
              </a:rPr>
              <a:t>Nov., 2022: Experiment cavity cold test</a:t>
            </a:r>
          </a:p>
          <a:p>
            <a:r>
              <a:rPr lang="en-US" altLang="zh-CN" dirty="0">
                <a:latin typeface="Microsoft YaHei UI" panose="020B0503020204020204" pitchFamily="34" charset="-122"/>
                <a:ea typeface="Microsoft YaHei UI" panose="020B0503020204020204" pitchFamily="34" charset="-122"/>
              </a:rPr>
              <a:t>Mar., 2023: Klystron beam tester delivered to IHEP</a:t>
            </a:r>
          </a:p>
          <a:p>
            <a:r>
              <a:rPr lang="en-US" altLang="zh-CN" dirty="0">
                <a:latin typeface="Microsoft YaHei UI" panose="020B0503020204020204" pitchFamily="34" charset="-122"/>
                <a:ea typeface="Microsoft YaHei UI" panose="020B0503020204020204" pitchFamily="34" charset="-122"/>
              </a:rPr>
              <a:t>Oct., 2023: Klystron beam tester </a:t>
            </a:r>
            <a:r>
              <a:rPr lang="en-US" altLang="zh-CN">
                <a:latin typeface="Microsoft YaHei UI" panose="020B0503020204020204" pitchFamily="34" charset="-122"/>
                <a:ea typeface="Microsoft YaHei UI" panose="020B0503020204020204" pitchFamily="34" charset="-122"/>
              </a:rPr>
              <a:t>conditioning completed</a:t>
            </a:r>
            <a:endParaRPr lang="en-US" altLang="zh-CN"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3</a:t>
            </a:r>
            <a:r>
              <a:rPr lang="en-US" altLang="zh-CN" baseline="30000" dirty="0"/>
              <a:t>rd</a:t>
            </a:r>
            <a:r>
              <a:rPr lang="en-US" altLang="zh-CN" dirty="0"/>
              <a:t> prototype (</a:t>
            </a:r>
            <a:r>
              <a:rPr lang="en-US" altLang="zh-CN" dirty="0" err="1"/>
              <a:t>Muti</a:t>
            </a:r>
            <a:r>
              <a:rPr lang="en-US" altLang="zh-CN" dirty="0"/>
              <a:t>-beam design) milestone</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19</a:t>
            </a:fld>
            <a:endParaRPr lang="zh-CN" altLang="en-US" dirty="0"/>
          </a:p>
        </p:txBody>
      </p:sp>
    </p:spTree>
    <p:extLst>
      <p:ext uri="{BB962C8B-B14F-4D97-AF65-F5344CB8AC3E}">
        <p14:creationId xmlns:p14="http://schemas.microsoft.com/office/powerpoint/2010/main" val="366378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141845"/>
            <a:ext cx="10972800" cy="5023459"/>
          </a:xfrm>
        </p:spPr>
        <p:txBody>
          <a:bodyPr>
            <a:normAutofit lnSpcReduction="10000"/>
          </a:bodyPr>
          <a:lstStyle/>
          <a:p>
            <a:r>
              <a:rPr lang="en-US" altLang="zh-CN" dirty="0">
                <a:latin typeface="Microsoft YaHei UI" panose="020B0503020204020204" pitchFamily="34" charset="-122"/>
                <a:ea typeface="Microsoft YaHei UI" panose="020B0503020204020204" pitchFamily="34" charset="-122"/>
              </a:rPr>
              <a:t>Klystron</a:t>
            </a:r>
          </a:p>
          <a:p>
            <a:pPr lvl="1"/>
            <a:r>
              <a:rPr lang="en-US" altLang="zh-CN" dirty="0">
                <a:latin typeface="Microsoft YaHei UI" panose="020B0503020204020204" pitchFamily="34" charset="-122"/>
                <a:ea typeface="Microsoft YaHei UI" panose="020B0503020204020204" pitchFamily="34" charset="-122"/>
              </a:rPr>
              <a:t>Design consideration</a:t>
            </a:r>
          </a:p>
          <a:p>
            <a:pPr lvl="1"/>
            <a:r>
              <a:rPr lang="en-US" altLang="zh-CN" dirty="0">
                <a:latin typeface="Microsoft YaHei UI" panose="020B0503020204020204" pitchFamily="34" charset="-122"/>
                <a:ea typeface="Microsoft YaHei UI" panose="020B0503020204020204" pitchFamily="34" charset="-122"/>
              </a:rPr>
              <a:t>R&amp;D Status</a:t>
            </a:r>
          </a:p>
          <a:p>
            <a:pPr lvl="2"/>
            <a:r>
              <a:rPr lang="en-US" altLang="zh-CN" dirty="0">
                <a:latin typeface="Microsoft YaHei UI" panose="020B0503020204020204" pitchFamily="34" charset="-122"/>
                <a:ea typeface="Microsoft YaHei UI" panose="020B0503020204020204" pitchFamily="34" charset="-122"/>
              </a:rPr>
              <a:t>CEPC Collider/650MHz/800kW klystron fabrication </a:t>
            </a:r>
          </a:p>
          <a:p>
            <a:pPr lvl="3"/>
            <a:r>
              <a:rPr lang="en-US" altLang="zh-CN" dirty="0">
                <a:latin typeface="Microsoft YaHei UI" panose="020B0503020204020204" pitchFamily="34" charset="-122"/>
                <a:ea typeface="Microsoft YaHei UI" panose="020B0503020204020204" pitchFamily="34" charset="-122"/>
              </a:rPr>
              <a:t>1st prototype</a:t>
            </a:r>
          </a:p>
          <a:p>
            <a:pPr lvl="3"/>
            <a:r>
              <a:rPr lang="en-US" altLang="zh-CN" dirty="0">
                <a:latin typeface="Microsoft YaHei UI" panose="020B0503020204020204" pitchFamily="34" charset="-122"/>
                <a:ea typeface="Microsoft YaHei UI" panose="020B0503020204020204" pitchFamily="34" charset="-122"/>
              </a:rPr>
              <a:t>2nd (HE klystron) prototype</a:t>
            </a:r>
          </a:p>
          <a:p>
            <a:pPr lvl="3"/>
            <a:r>
              <a:rPr lang="en-US" altLang="zh-CN" dirty="0">
                <a:latin typeface="Microsoft YaHei UI" panose="020B0503020204020204" pitchFamily="34" charset="-122"/>
                <a:ea typeface="Microsoft YaHei UI" panose="020B0503020204020204" pitchFamily="34" charset="-122"/>
              </a:rPr>
              <a:t>3rd (MBK) prototype fabrication progress</a:t>
            </a:r>
          </a:p>
          <a:p>
            <a:pPr lvl="2"/>
            <a:r>
              <a:rPr lang="en-US" altLang="zh-CN" dirty="0">
                <a:latin typeface="Microsoft YaHei UI" panose="020B0503020204020204" pitchFamily="34" charset="-122"/>
                <a:ea typeface="Microsoft YaHei UI" panose="020B0503020204020204" pitchFamily="34" charset="-122"/>
              </a:rPr>
              <a:t>CEPC </a:t>
            </a:r>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/5720MHz/80MW &amp; 2860MHz/80MW klystron design</a:t>
            </a:r>
          </a:p>
          <a:p>
            <a:r>
              <a:rPr lang="en-US" altLang="zh-CN" dirty="0">
                <a:latin typeface="Microsoft YaHei UI" panose="020B0503020204020204" pitchFamily="34" charset="-122"/>
                <a:ea typeface="Microsoft YaHei UI" panose="020B0503020204020204" pitchFamily="34" charset="-122"/>
              </a:rPr>
              <a:t>RF power sources distributions</a:t>
            </a:r>
          </a:p>
          <a:p>
            <a:pPr lvl="1"/>
            <a:r>
              <a:rPr lang="en-US" altLang="zh-CN" dirty="0">
                <a:latin typeface="Microsoft YaHei UI" panose="020B0503020204020204" pitchFamily="34" charset="-122"/>
                <a:ea typeface="Microsoft YaHei UI" panose="020B0503020204020204" pitchFamily="34" charset="-122"/>
              </a:rPr>
              <a:t>Collider ring</a:t>
            </a:r>
          </a:p>
          <a:p>
            <a:pPr lvl="1"/>
            <a:r>
              <a:rPr lang="en-US" altLang="zh-CN" dirty="0">
                <a:latin typeface="Microsoft YaHei UI" panose="020B0503020204020204" pitchFamily="34" charset="-122"/>
                <a:ea typeface="Microsoft YaHei UI" panose="020B0503020204020204" pitchFamily="34" charset="-122"/>
              </a:rPr>
              <a:t>Booster ring</a:t>
            </a:r>
          </a:p>
          <a:p>
            <a:pPr lvl="1"/>
            <a:r>
              <a:rPr lang="en-US" altLang="zh-CN" dirty="0" err="1">
                <a:latin typeface="Microsoft YaHei UI" panose="020B0503020204020204" pitchFamily="34" charset="-122"/>
                <a:ea typeface="Microsoft YaHei UI" panose="020B0503020204020204" pitchFamily="34" charset="-122"/>
              </a:rPr>
              <a:t>Linac</a:t>
            </a:r>
            <a:r>
              <a:rPr lang="en-US" altLang="zh-CN" dirty="0">
                <a:latin typeface="Microsoft YaHei UI" panose="020B0503020204020204" pitchFamily="34" charset="-122"/>
                <a:ea typeface="Microsoft YaHei UI" panose="020B0503020204020204" pitchFamily="34" charset="-122"/>
              </a:rPr>
              <a:t> injector/Damping ring</a:t>
            </a:r>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Content</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a:t>
            </a:fld>
            <a:endParaRPr lang="zh-CN" altLang="en-US" dirty="0"/>
          </a:p>
        </p:txBody>
      </p:sp>
    </p:spTree>
    <p:extLst>
      <p:ext uri="{BB962C8B-B14F-4D97-AF65-F5344CB8AC3E}">
        <p14:creationId xmlns:p14="http://schemas.microsoft.com/office/powerpoint/2010/main" val="3325666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5558408" cy="3511291"/>
          </a:xfrm>
        </p:spPr>
        <p:txBody>
          <a:bodyPr>
            <a:normAutofit fontScale="92500"/>
          </a:bodyPr>
          <a:lstStyle/>
          <a:p>
            <a:pPr algn="just"/>
            <a:r>
              <a:rPr lang="en-US" altLang="zh-CN" dirty="0">
                <a:latin typeface="Microsoft YaHei UI" panose="020B0503020204020204" pitchFamily="34" charset="-122"/>
                <a:ea typeface="Microsoft YaHei UI" panose="020B0503020204020204" pitchFamily="34" charset="-122"/>
              </a:rPr>
              <a:t>Fabrication of MBK beam tester is completed(including electron gun, collector, focusing coil) and has been delivered to IHEP March of 2023. It has been tested in Platform of Advanced Proton Source(PAPS).</a:t>
            </a:r>
          </a:p>
          <a:p>
            <a:pPr algn="just"/>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MBK beam tester conditioning</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20</a:t>
            </a:fld>
            <a:endParaRPr lang="zh-CN" altLang="en-US" dirty="0"/>
          </a:p>
        </p:txBody>
      </p:sp>
      <p:pic>
        <p:nvPicPr>
          <p:cNvPr id="7" name="图片 6"/>
          <p:cNvPicPr>
            <a:picLocks noChangeAspect="1"/>
          </p:cNvPicPr>
          <p:nvPr/>
        </p:nvPicPr>
        <p:blipFill>
          <a:blip r:embed="rId2"/>
          <a:stretch>
            <a:fillRect/>
          </a:stretch>
        </p:blipFill>
        <p:spPr>
          <a:xfrm>
            <a:off x="6681747" y="1293536"/>
            <a:ext cx="4900653" cy="3674238"/>
          </a:xfrm>
          <a:prstGeom prst="rect">
            <a:avLst/>
          </a:prstGeom>
        </p:spPr>
      </p:pic>
    </p:spTree>
    <p:extLst>
      <p:ext uri="{BB962C8B-B14F-4D97-AF65-F5344CB8AC3E}">
        <p14:creationId xmlns:p14="http://schemas.microsoft.com/office/powerpoint/2010/main" val="2369436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21</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5400"/>
              <a:t>5720MHz klystron design</a:t>
            </a:r>
            <a:endParaRPr lang="zh-CN" altLang="en-US" sz="5400" dirty="0"/>
          </a:p>
        </p:txBody>
      </p:sp>
    </p:spTree>
    <p:extLst>
      <p:ext uri="{BB962C8B-B14F-4D97-AF65-F5344CB8AC3E}">
        <p14:creationId xmlns:p14="http://schemas.microsoft.com/office/powerpoint/2010/main" val="284884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Main parameters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22</a:t>
            </a:fld>
            <a:endParaRPr lang="zh-CN" altLang="en-US" dirty="0"/>
          </a:p>
        </p:txBody>
      </p:sp>
      <mc:AlternateContent xmlns:mc="http://schemas.openxmlformats.org/markup-compatibility/2006" xmlns:a14="http://schemas.microsoft.com/office/drawing/2010/main">
        <mc:Choice Requires="a14">
          <p:graphicFrame>
            <p:nvGraphicFramePr>
              <p:cNvPr id="7" name="表格 4">
                <a:extLst>
                  <a:ext uri="{FF2B5EF4-FFF2-40B4-BE49-F238E27FC236}">
                    <a16:creationId xmlns:a16="http://schemas.microsoft.com/office/drawing/2014/main" id="{6092BB06-7F69-4D76-9427-188A03F0704D}"/>
                  </a:ext>
                </a:extLst>
              </p:cNvPr>
              <p:cNvGraphicFramePr>
                <a:graphicFrameLocks noGrp="1"/>
              </p:cNvGraphicFramePr>
              <p:nvPr>
                <p:extLst>
                  <p:ext uri="{D42A27DB-BD31-4B8C-83A1-F6EECF244321}">
                    <p14:modId xmlns:p14="http://schemas.microsoft.com/office/powerpoint/2010/main" val="3777075416"/>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a16="http://schemas.microsoft.com/office/drawing/2014/main" val="1589118138"/>
                        </a:ext>
                      </a:extLst>
                    </a:gridCol>
                    <a:gridCol w="1504033">
                      <a:extLst>
                        <a:ext uri="{9D8B030D-6E8A-4147-A177-3AD203B41FA5}">
                          <a16:colId xmlns:a16="http://schemas.microsoft.com/office/drawing/2014/main" val="1304186506"/>
                        </a:ext>
                      </a:extLst>
                    </a:gridCol>
                  </a:tblGrid>
                  <a:tr h="328383">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040746405"/>
                      </a:ext>
                    </a:extLst>
                  </a:tr>
                  <a:tr h="357566">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5720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20122370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557780866"/>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3us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5"/>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3"/>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4"/>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47%</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938224895"/>
                      </a:ext>
                    </a:extLst>
                  </a:tr>
                  <a:tr h="357566">
                    <a:tc>
                      <a:txBody>
                        <a:bodyPr/>
                        <a:lstStyle/>
                        <a:p>
                          <a:pPr marL="0" algn="ctr" defTabSz="914400" rtl="0" eaLnBrk="1" latinLnBrk="0" hangingPunct="1"/>
                          <a14:m>
                            <m:oMath xmlns:m="http://schemas.openxmlformats.org/officeDocument/2006/math">
                              <m:r>
                                <a:rPr lang="en-US" altLang="zh-CN" sz="2000" b="0" i="1" kern="1200" smtClean="0">
                                  <a:solidFill>
                                    <a:schemeClr val="tx1"/>
                                  </a:solidFill>
                                  <a:latin typeface="Cambria Math"/>
                                  <a:ea typeface="微软雅黑" panose="020B0503020204020204" pitchFamily="34" charset="-122"/>
                                  <a:cs typeface="+mn-cs"/>
                                </a:rPr>
                                <m:t>3</m:t>
                              </m:r>
                              <m:r>
                                <a:rPr lang="en-US" altLang="zh-CN" sz="2000" b="0" i="1" kern="1200" smtClean="0">
                                  <a:solidFill>
                                    <a:schemeClr val="tx1"/>
                                  </a:solidFill>
                                  <a:latin typeface="Cambria Math" panose="02040503050406030204" pitchFamily="18" charset="0"/>
                                  <a:ea typeface="微软雅黑" panose="020B0503020204020204" pitchFamily="34" charset="-122"/>
                                  <a:cs typeface="+mn-cs"/>
                                </a:rPr>
                                <m:t>𝑑𝐵</m:t>
                              </m:r>
                            </m:oMath>
                          </a14:m>
                          <a:r>
                            <a:rPr lang="zh-CN" altLang="en-US" sz="2000" kern="120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bandwith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305392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420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274024689"/>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403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7657519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0.28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9"/>
                      </a:ext>
                    </a:extLst>
                  </a:tr>
                </a:tbl>
              </a:graphicData>
            </a:graphic>
          </p:graphicFrame>
        </mc:Choice>
        <mc:Fallback xmlns="">
          <p:graphicFrame>
            <p:nvGraphicFramePr>
              <p:cNvPr id="7" name="表格 4">
                <a:extLst>
                  <a:ext uri="{FF2B5EF4-FFF2-40B4-BE49-F238E27FC236}">
                    <a16:creationId xmlns:a16="http://schemas.microsoft.com/office/drawing/2014/main" xmlns="" xmlns:a14="http://schemas.microsoft.com/office/drawing/2010/main" id="{6092BB06-7F69-4D76-9427-188A03F0704D}"/>
                  </a:ext>
                </a:extLst>
              </p:cNvPr>
              <p:cNvGraphicFramePr>
                <a:graphicFrameLocks noGrp="1"/>
              </p:cNvGraphicFramePr>
              <p:nvPr>
                <p:extLst>
                  <p:ext uri="{D42A27DB-BD31-4B8C-83A1-F6EECF244321}">
                    <p14:modId xmlns:p14="http://schemas.microsoft.com/office/powerpoint/2010/main" val="3777075416"/>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a16="http://schemas.microsoft.com/office/drawing/2014/main" xmlns="" xmlns:a14="http://schemas.microsoft.com/office/drawing/2010/main" val="1589118138"/>
                        </a:ext>
                      </a:extLst>
                    </a:gridCol>
                    <a:gridCol w="1504033">
                      <a:extLst>
                        <a:ext uri="{9D8B030D-6E8A-4147-A177-3AD203B41FA5}">
                          <a16:colId xmlns:a16="http://schemas.microsoft.com/office/drawing/2014/main" xmlns="" xmlns:a14="http://schemas.microsoft.com/office/drawing/2010/main" val="1304186506"/>
                        </a:ext>
                      </a:extLst>
                    </a:gridCol>
                  </a:tblGrid>
                  <a:tr h="396240">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040746405"/>
                      </a:ext>
                    </a:extLst>
                  </a:tr>
                  <a:tr h="396240">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5720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20122370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557780866"/>
                      </a:ext>
                    </a:extLst>
                  </a:tr>
                  <a:tr h="396240">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3us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r>
                  <a:tr h="396240">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smtClean="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3"/>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4"/>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47%</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938224895"/>
                      </a:ext>
                    </a:extLst>
                  </a:tr>
                  <a:tr h="396240">
                    <a:tc>
                      <a:txBody>
                        <a:bodyPr/>
                        <a:lstStyle/>
                        <a:p>
                          <a:endParaRPr lang="zh-CN"/>
                        </a:p>
                      </a:txBody>
                      <a:tcPr>
                        <a:blipFill rotWithShape="0">
                          <a:blip r:embed="rId2"/>
                          <a:stretch>
                            <a:fillRect l="-295" t="-709231" r="-73451" b="-326154"/>
                          </a:stretch>
                        </a:blipFill>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305392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420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4274024689"/>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403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287657519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0.28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extLst>
      <p:ext uri="{BB962C8B-B14F-4D97-AF65-F5344CB8AC3E}">
        <p14:creationId xmlns:p14="http://schemas.microsoft.com/office/powerpoint/2010/main" val="21556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Beam dynamics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23</a:t>
            </a:fld>
            <a:endParaRPr lang="zh-CN" altLang="en-US"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163" b="18640"/>
          <a:stretch/>
        </p:blipFill>
        <p:spPr bwMode="auto">
          <a:xfrm>
            <a:off x="894044" y="1319270"/>
            <a:ext cx="542156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72" t="13424" r="11734" b="12018"/>
          <a:stretch/>
        </p:blipFill>
        <p:spPr bwMode="auto">
          <a:xfrm>
            <a:off x="6622752" y="1287635"/>
            <a:ext cx="4702785" cy="2474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内容占位符 3">
            <a:extLst>
              <a:ext uri="{FF2B5EF4-FFF2-40B4-BE49-F238E27FC236}">
                <a16:creationId xmlns:a16="http://schemas.microsoft.com/office/drawing/2014/main" id="{948CC15F-EE6E-4EB6-8660-9BAE7651BE1C}"/>
              </a:ext>
            </a:extLst>
          </p:cNvPr>
          <p:cNvPicPr>
            <a:picLocks noChangeAspect="1"/>
          </p:cNvPicPr>
          <p:nvPr/>
        </p:nvPicPr>
        <p:blipFill rotWithShape="1">
          <a:blip r:embed="rId4"/>
          <a:srcRect r="14563"/>
          <a:stretch/>
        </p:blipFill>
        <p:spPr>
          <a:xfrm>
            <a:off x="6888088" y="3765055"/>
            <a:ext cx="4172115" cy="2219665"/>
          </a:xfrm>
          <a:prstGeom prst="rect">
            <a:avLst/>
          </a:prstGeom>
        </p:spPr>
      </p:pic>
      <p:pic>
        <p:nvPicPr>
          <p:cNvPr id="10" name="内容占位符 3">
            <a:extLst>
              <a:ext uri="{FF2B5EF4-FFF2-40B4-BE49-F238E27FC236}">
                <a16:creationId xmlns:a16="http://schemas.microsoft.com/office/drawing/2014/main" id="{67DE76DC-9DFA-4BF5-9277-6B8DFADA7173}"/>
              </a:ext>
            </a:extLst>
          </p:cNvPr>
          <p:cNvPicPr>
            <a:picLocks noChangeAspect="1"/>
          </p:cNvPicPr>
          <p:nvPr/>
        </p:nvPicPr>
        <p:blipFill>
          <a:blip r:embed="rId5"/>
          <a:stretch>
            <a:fillRect/>
          </a:stretch>
        </p:blipFill>
        <p:spPr>
          <a:xfrm>
            <a:off x="879643" y="3476451"/>
            <a:ext cx="5312556" cy="2414799"/>
          </a:xfrm>
          <a:prstGeom prst="rect">
            <a:avLst/>
          </a:prstGeom>
        </p:spPr>
      </p:pic>
    </p:spTree>
    <p:extLst>
      <p:ext uri="{BB962C8B-B14F-4D97-AF65-F5344CB8AC3E}">
        <p14:creationId xmlns:p14="http://schemas.microsoft.com/office/powerpoint/2010/main" val="481545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24</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5400" dirty="0"/>
              <a:t>2860MHz klystron design</a:t>
            </a:r>
            <a:endParaRPr lang="zh-CN" altLang="en-US" sz="5400" dirty="0"/>
          </a:p>
        </p:txBody>
      </p:sp>
    </p:spTree>
    <p:extLst>
      <p:ext uri="{BB962C8B-B14F-4D97-AF65-F5344CB8AC3E}">
        <p14:creationId xmlns:p14="http://schemas.microsoft.com/office/powerpoint/2010/main" val="2728704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Main parameters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25</a:t>
            </a:fld>
            <a:endParaRPr lang="zh-CN" altLang="en-US" dirty="0"/>
          </a:p>
        </p:txBody>
      </p:sp>
      <mc:AlternateContent xmlns:mc="http://schemas.openxmlformats.org/markup-compatibility/2006" xmlns:a14="http://schemas.microsoft.com/office/drawing/2010/main">
        <mc:Choice Requires="a14">
          <p:graphicFrame>
            <p:nvGraphicFramePr>
              <p:cNvPr id="7" name="表格 4">
                <a:extLst>
                  <a:ext uri="{FF2B5EF4-FFF2-40B4-BE49-F238E27FC236}">
                    <a16:creationId xmlns:a16="http://schemas.microsoft.com/office/drawing/2014/main" id="{6092BB06-7F69-4D76-9427-188A03F0704D}"/>
                  </a:ext>
                </a:extLst>
              </p:cNvPr>
              <p:cNvGraphicFramePr>
                <a:graphicFrameLocks noGrp="1"/>
              </p:cNvGraphicFramePr>
              <p:nvPr>
                <p:extLst>
                  <p:ext uri="{D42A27DB-BD31-4B8C-83A1-F6EECF244321}">
                    <p14:modId xmlns:p14="http://schemas.microsoft.com/office/powerpoint/2010/main" val="3008524909"/>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a16="http://schemas.microsoft.com/office/drawing/2014/main" val="1589118138"/>
                        </a:ext>
                      </a:extLst>
                    </a:gridCol>
                    <a:gridCol w="1504033">
                      <a:extLst>
                        <a:ext uri="{9D8B030D-6E8A-4147-A177-3AD203B41FA5}">
                          <a16:colId xmlns:a16="http://schemas.microsoft.com/office/drawing/2014/main" val="1304186506"/>
                        </a:ext>
                      </a:extLst>
                    </a:gridCol>
                  </a:tblGrid>
                  <a:tr h="328383">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040746405"/>
                      </a:ext>
                    </a:extLst>
                  </a:tr>
                  <a:tr h="357566">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2860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20122370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557780866"/>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5"/>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3"/>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4"/>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55%</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938224895"/>
                      </a:ext>
                    </a:extLst>
                  </a:tr>
                  <a:tr h="357566">
                    <a:tc>
                      <a:txBody>
                        <a:bodyPr/>
                        <a:lstStyle/>
                        <a:p>
                          <a:pPr marL="0" algn="ctr" defTabSz="914400" rtl="0" eaLnBrk="1" latinLnBrk="0" hangingPunct="1"/>
                          <a14:m>
                            <m:oMath xmlns:m="http://schemas.openxmlformats.org/officeDocument/2006/math">
                              <m:r>
                                <a:rPr lang="en-US" altLang="zh-CN" sz="2000" b="0" i="1" kern="1200" smtClean="0">
                                  <a:solidFill>
                                    <a:schemeClr val="tx1"/>
                                  </a:solidFill>
                                  <a:latin typeface="Cambria Math"/>
                                  <a:ea typeface="微软雅黑" panose="020B0503020204020204" pitchFamily="34" charset="-122"/>
                                  <a:cs typeface="+mn-cs"/>
                                </a:rPr>
                                <m:t>3</m:t>
                              </m:r>
                              <m:r>
                                <a:rPr lang="en-US" altLang="zh-CN" sz="2000" b="0" i="1" kern="1200" smtClean="0">
                                  <a:solidFill>
                                    <a:schemeClr val="tx1"/>
                                  </a:solidFill>
                                  <a:latin typeface="Cambria Math" panose="02040503050406030204" pitchFamily="18" charset="0"/>
                                  <a:ea typeface="微软雅黑" panose="020B0503020204020204" pitchFamily="34" charset="-122"/>
                                  <a:cs typeface="+mn-cs"/>
                                </a:rPr>
                                <m:t>𝑑𝐵</m:t>
                              </m:r>
                            </m:oMath>
                          </a14:m>
                          <a:r>
                            <a:rPr lang="zh-CN" altLang="en-US" sz="2000" kern="1200" dirty="0">
                              <a:solidFill>
                                <a:schemeClr val="tx1"/>
                              </a:solidFill>
                              <a:latin typeface="Microsoft YaHei UI" panose="020B0503020204020204" pitchFamily="34" charset="-122"/>
                              <a:ea typeface="Microsoft YaHei UI" panose="020B0503020204020204" pitchFamily="34" charset="-122"/>
                              <a:cs typeface="+mn-cs"/>
                            </a:rPr>
                            <a:t> </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bandwith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305392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350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274024689"/>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414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76575198"/>
                      </a:ext>
                    </a:extLst>
                  </a:tr>
                  <a:tr h="357566">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0.19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9"/>
                      </a:ext>
                    </a:extLst>
                  </a:tr>
                </a:tbl>
              </a:graphicData>
            </a:graphic>
          </p:graphicFrame>
        </mc:Choice>
        <mc:Fallback xmlns="">
          <p:graphicFrame>
            <p:nvGraphicFramePr>
              <p:cNvPr id="7" name="表格 4">
                <a:extLst>
                  <a:ext uri="{FF2B5EF4-FFF2-40B4-BE49-F238E27FC236}">
                    <a16:creationId xmlns:a16="http://schemas.microsoft.com/office/drawing/2014/main" id="{6092BB06-7F69-4D76-9427-188A03F0704D}"/>
                  </a:ext>
                </a:extLst>
              </p:cNvPr>
              <p:cNvGraphicFramePr>
                <a:graphicFrameLocks noGrp="1"/>
              </p:cNvGraphicFramePr>
              <p:nvPr>
                <p:extLst>
                  <p:ext uri="{D42A27DB-BD31-4B8C-83A1-F6EECF244321}">
                    <p14:modId xmlns:p14="http://schemas.microsoft.com/office/powerpoint/2010/main" val="3008524909"/>
                  </p:ext>
                </p:extLst>
              </p:nvPr>
            </p:nvGraphicFramePr>
            <p:xfrm>
              <a:off x="4436987" y="1268760"/>
              <a:ext cx="3564672" cy="4358640"/>
            </p:xfrm>
            <a:graphic>
              <a:graphicData uri="http://schemas.openxmlformats.org/drawingml/2006/table">
                <a:tbl>
                  <a:tblPr firstRow="1" bandRow="1">
                    <a:tableStyleId>{5940675A-B579-460E-94D1-54222C63F5DA}</a:tableStyleId>
                  </a:tblPr>
                  <a:tblGrid>
                    <a:gridCol w="2060639">
                      <a:extLst>
                        <a:ext uri="{9D8B030D-6E8A-4147-A177-3AD203B41FA5}">
                          <a16:colId xmlns:a16="http://schemas.microsoft.com/office/drawing/2014/main" val="1589118138"/>
                        </a:ext>
                      </a:extLst>
                    </a:gridCol>
                    <a:gridCol w="1504033">
                      <a:extLst>
                        <a:ext uri="{9D8B030D-6E8A-4147-A177-3AD203B41FA5}">
                          <a16:colId xmlns:a16="http://schemas.microsoft.com/office/drawing/2014/main" val="1304186506"/>
                        </a:ext>
                      </a:extLst>
                    </a:gridCol>
                  </a:tblGrid>
                  <a:tr h="396240">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Parameters</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b="1" kern="1200" dirty="0">
                              <a:solidFill>
                                <a:schemeClr val="tx1"/>
                              </a:solidFill>
                              <a:latin typeface="Microsoft YaHei UI" panose="020B0503020204020204" pitchFamily="34" charset="-122"/>
                              <a:ea typeface="Microsoft YaHei UI" panose="020B0503020204020204" pitchFamily="34" charset="-122"/>
                              <a:cs typeface="+mn-cs"/>
                            </a:rPr>
                            <a:t>Value</a:t>
                          </a:r>
                          <a:endParaRPr lang="zh-CN" altLang="en-US" sz="2000" b="1"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040746405"/>
                      </a:ext>
                    </a:extLst>
                  </a:tr>
                  <a:tr h="396240">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Frequency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algn="ct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2860 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20122370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Output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Power</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80MW</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557780866"/>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Pulsed width</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4us</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5"/>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Repetition rate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100Hz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3"/>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Gain</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54</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dB</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4"/>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Efficiency</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55%</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938224895"/>
                      </a:ext>
                    </a:extLst>
                  </a:tr>
                  <a:tr h="396240">
                    <a:tc>
                      <a:txBody>
                        <a:bodyPr/>
                        <a:lstStyle/>
                        <a:p>
                          <a:endParaRPr lang="zh-CN"/>
                        </a:p>
                      </a:txBody>
                      <a:tcPr>
                        <a:blipFill>
                          <a:blip r:embed="rId2"/>
                          <a:stretch>
                            <a:fillRect l="-295" t="-709231" r="-73451" b="-326154"/>
                          </a:stretch>
                        </a:blipFill>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5</a:t>
                          </a:r>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MHz</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305392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voltage</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350 kV</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4274024689"/>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Beam current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414 A</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2876575198"/>
                      </a:ext>
                    </a:extLst>
                  </a:tr>
                  <a:tr h="396240">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Focusing</a:t>
                          </a:r>
                          <a:r>
                            <a:rPr lang="en-US" altLang="zh-CN" sz="2000" kern="1200" baseline="0" dirty="0">
                              <a:solidFill>
                                <a:schemeClr val="tx1"/>
                              </a:solidFill>
                              <a:latin typeface="Microsoft YaHei UI" panose="020B0503020204020204" pitchFamily="34" charset="-122"/>
                              <a:ea typeface="Microsoft YaHei UI" panose="020B0503020204020204" pitchFamily="34" charset="-122"/>
                              <a:cs typeface="+mn-cs"/>
                            </a:rPr>
                            <a:t> field</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tc>
                      <a:txBody>
                        <a:bodyPr/>
                        <a:lstStyle/>
                        <a:p>
                          <a:pPr marL="0" algn="ctr" defTabSz="914400" rtl="0" eaLnBrk="1" latinLnBrk="0" hangingPunct="1"/>
                          <a:r>
                            <a:rPr lang="en-US" altLang="zh-CN" sz="2000" kern="1200" dirty="0">
                              <a:solidFill>
                                <a:schemeClr val="tx1"/>
                              </a:solidFill>
                              <a:latin typeface="Microsoft YaHei UI" panose="020B0503020204020204" pitchFamily="34" charset="-122"/>
                              <a:ea typeface="Microsoft YaHei UI" panose="020B0503020204020204" pitchFamily="34" charset="-122"/>
                              <a:cs typeface="+mn-cs"/>
                            </a:rPr>
                            <a:t>0.19 T</a:t>
                          </a:r>
                          <a:endParaRPr lang="zh-CN" altLang="en-US" sz="2000" kern="1200" dirty="0">
                            <a:solidFill>
                              <a:schemeClr val="tx1"/>
                            </a:solidFill>
                            <a:latin typeface="Microsoft YaHei UI" panose="020B0503020204020204" pitchFamily="34" charset="-122"/>
                            <a:ea typeface="Microsoft YaHei UI" panose="020B0503020204020204" pitchFamily="34" charset="-122"/>
                            <a:cs typeface="+mn-cs"/>
                          </a:endParaRPr>
                        </a:p>
                      </a:txBody>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3007646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06496D99-9283-402C-9CAF-888813213BA2}"/>
              </a:ext>
            </a:extLst>
          </p:cNvPr>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灯片编号占位符 3">
            <a:extLst>
              <a:ext uri="{FF2B5EF4-FFF2-40B4-BE49-F238E27FC236}">
                <a16:creationId xmlns:a16="http://schemas.microsoft.com/office/drawing/2014/main" id="{C59EEC5D-92DA-4423-9135-235F4B0E059D}"/>
              </a:ext>
            </a:extLst>
          </p:cNvPr>
          <p:cNvSpPr>
            <a:spLocks noGrp="1"/>
          </p:cNvSpPr>
          <p:nvPr>
            <p:ph type="sldNum" sz="quarter" idx="12"/>
          </p:nvPr>
        </p:nvSpPr>
        <p:spPr/>
        <p:txBody>
          <a:bodyPr/>
          <a:lstStyle/>
          <a:p>
            <a:pPr algn="r"/>
            <a:fld id="{F15E9139-A00B-4B2A-98A6-095DC08F1345}" type="slidenum">
              <a:rPr lang="zh-CN" altLang="en-US" smtClean="0"/>
              <a:pPr algn="r"/>
              <a:t>26</a:t>
            </a:fld>
            <a:endParaRPr lang="zh-CN" altLang="en-US" dirty="0"/>
          </a:p>
        </p:txBody>
      </p:sp>
      <p:sp>
        <p:nvSpPr>
          <p:cNvPr id="5" name="标题 4">
            <a:extLst>
              <a:ext uri="{FF2B5EF4-FFF2-40B4-BE49-F238E27FC236}">
                <a16:creationId xmlns:a16="http://schemas.microsoft.com/office/drawing/2014/main" id="{4CE0B5ED-9D4E-4ED9-9CE5-655BD25F931D}"/>
              </a:ext>
            </a:extLst>
          </p:cNvPr>
          <p:cNvSpPr>
            <a:spLocks noGrp="1"/>
          </p:cNvSpPr>
          <p:nvPr>
            <p:ph type="title"/>
          </p:nvPr>
        </p:nvSpPr>
        <p:spPr/>
        <p:txBody>
          <a:bodyPr/>
          <a:lstStyle/>
          <a:p>
            <a:r>
              <a:rPr lang="en-US" altLang="zh-CN" dirty="0"/>
              <a:t>Beam dynamics</a:t>
            </a:r>
            <a:endParaRPr lang="zh-CN" altLang="en-US" dirty="0"/>
          </a:p>
        </p:txBody>
      </p:sp>
      <p:pic>
        <p:nvPicPr>
          <p:cNvPr id="6" name="图片 5">
            <a:extLst>
              <a:ext uri="{FF2B5EF4-FFF2-40B4-BE49-F238E27FC236}">
                <a16:creationId xmlns:a16="http://schemas.microsoft.com/office/drawing/2014/main" id="{6CBD7839-0A36-4602-9388-5D045DAAAE7E}"/>
              </a:ext>
            </a:extLst>
          </p:cNvPr>
          <p:cNvPicPr>
            <a:picLocks noChangeAspect="1"/>
          </p:cNvPicPr>
          <p:nvPr/>
        </p:nvPicPr>
        <p:blipFill>
          <a:blip r:embed="rId3"/>
          <a:stretch>
            <a:fillRect/>
          </a:stretch>
        </p:blipFill>
        <p:spPr>
          <a:xfrm>
            <a:off x="814733" y="2996952"/>
            <a:ext cx="4556428" cy="2640373"/>
          </a:xfrm>
          <a:prstGeom prst="rect">
            <a:avLst/>
          </a:prstGeom>
        </p:spPr>
      </p:pic>
      <p:grpSp>
        <p:nvGrpSpPr>
          <p:cNvPr id="8" name="组合 7">
            <a:extLst>
              <a:ext uri="{FF2B5EF4-FFF2-40B4-BE49-F238E27FC236}">
                <a16:creationId xmlns:a16="http://schemas.microsoft.com/office/drawing/2014/main" id="{606CE984-CAC8-4A90-BF18-54A28FD66602}"/>
              </a:ext>
            </a:extLst>
          </p:cNvPr>
          <p:cNvGrpSpPr/>
          <p:nvPr/>
        </p:nvGrpSpPr>
        <p:grpSpPr>
          <a:xfrm>
            <a:off x="6224843" y="2996952"/>
            <a:ext cx="4236037" cy="2640373"/>
            <a:chOff x="2169496" y="1828793"/>
            <a:chExt cx="7846232" cy="4584589"/>
          </a:xfrm>
        </p:grpSpPr>
        <p:pic>
          <p:nvPicPr>
            <p:cNvPr id="9" name="图片 8">
              <a:extLst>
                <a:ext uri="{FF2B5EF4-FFF2-40B4-BE49-F238E27FC236}">
                  <a16:creationId xmlns:a16="http://schemas.microsoft.com/office/drawing/2014/main" id="{4806E318-3B29-41CA-81BD-630F932A3518}"/>
                </a:ext>
              </a:extLst>
            </p:cNvPr>
            <p:cNvPicPr>
              <a:picLocks noChangeAspect="1"/>
            </p:cNvPicPr>
            <p:nvPr/>
          </p:nvPicPr>
          <p:blipFill>
            <a:blip r:embed="rId4"/>
            <a:stretch>
              <a:fillRect/>
            </a:stretch>
          </p:blipFill>
          <p:spPr>
            <a:xfrm>
              <a:off x="2169496" y="1828793"/>
              <a:ext cx="7846232" cy="4584589"/>
            </a:xfrm>
            <a:prstGeom prst="rect">
              <a:avLst/>
            </a:prstGeom>
          </p:spPr>
        </p:pic>
        <p:sp>
          <p:nvSpPr>
            <p:cNvPr id="10" name="矩形 9">
              <a:extLst>
                <a:ext uri="{FF2B5EF4-FFF2-40B4-BE49-F238E27FC236}">
                  <a16:creationId xmlns:a16="http://schemas.microsoft.com/office/drawing/2014/main" id="{F53FA30E-57FF-4A9E-B823-E91CF112DA02}"/>
                </a:ext>
              </a:extLst>
            </p:cNvPr>
            <p:cNvSpPr/>
            <p:nvPr/>
          </p:nvSpPr>
          <p:spPr>
            <a:xfrm>
              <a:off x="8954347" y="1971243"/>
              <a:ext cx="636693" cy="121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片 32">
            <a:extLst>
              <a:ext uri="{FF2B5EF4-FFF2-40B4-BE49-F238E27FC236}">
                <a16:creationId xmlns:a16="http://schemas.microsoft.com/office/drawing/2014/main" id="{84D1ABBC-13D9-4835-ADB7-940169ABCB2C}"/>
              </a:ext>
            </a:extLst>
          </p:cNvPr>
          <p:cNvPicPr>
            <a:picLocks noChangeAspect="1"/>
          </p:cNvPicPr>
          <p:nvPr/>
        </p:nvPicPr>
        <p:blipFill>
          <a:blip r:embed="rId5"/>
          <a:stretch>
            <a:fillRect/>
          </a:stretch>
        </p:blipFill>
        <p:spPr>
          <a:xfrm>
            <a:off x="4799856" y="1281623"/>
            <a:ext cx="6264696" cy="1396132"/>
          </a:xfrm>
          <a:prstGeom prst="rect">
            <a:avLst/>
          </a:prstGeom>
        </p:spPr>
      </p:pic>
      <p:sp>
        <p:nvSpPr>
          <p:cNvPr id="34" name="矩形 33">
            <a:extLst>
              <a:ext uri="{FF2B5EF4-FFF2-40B4-BE49-F238E27FC236}">
                <a16:creationId xmlns:a16="http://schemas.microsoft.com/office/drawing/2014/main" id="{274E9E96-4120-47D1-8DA4-098E75CC808C}"/>
              </a:ext>
            </a:extLst>
          </p:cNvPr>
          <p:cNvSpPr/>
          <p:nvPr/>
        </p:nvSpPr>
        <p:spPr>
          <a:xfrm>
            <a:off x="814733" y="1519034"/>
            <a:ext cx="3600400" cy="1200329"/>
          </a:xfrm>
          <a:prstGeom prst="rect">
            <a:avLst/>
          </a:prstGeom>
        </p:spPr>
        <p:txBody>
          <a:bodyPr wrap="square">
            <a:spAutoFit/>
          </a:bodyPr>
          <a:lstStyle/>
          <a:p>
            <a:pPr algn="just"/>
            <a:r>
              <a:rPr lang="en-US" altLang="zh-CN" sz="2400" dirty="0"/>
              <a:t>8 cavities with BAC and COM method for efficiency improvement.</a:t>
            </a:r>
          </a:p>
        </p:txBody>
      </p:sp>
      <p:sp>
        <p:nvSpPr>
          <p:cNvPr id="36" name="矩形 35">
            <a:extLst>
              <a:ext uri="{FF2B5EF4-FFF2-40B4-BE49-F238E27FC236}">
                <a16:creationId xmlns:a16="http://schemas.microsoft.com/office/drawing/2014/main" id="{93EAEEA7-5393-4530-8432-8A93B302497E}"/>
              </a:ext>
            </a:extLst>
          </p:cNvPr>
          <p:cNvSpPr/>
          <p:nvPr/>
        </p:nvSpPr>
        <p:spPr>
          <a:xfrm>
            <a:off x="2165347" y="5842733"/>
            <a:ext cx="7698570" cy="400110"/>
          </a:xfrm>
          <a:prstGeom prst="rect">
            <a:avLst/>
          </a:prstGeom>
        </p:spPr>
        <p:txBody>
          <a:bodyPr wrap="square">
            <a:spAutoFit/>
          </a:bodyPr>
          <a:lstStyle/>
          <a:p>
            <a:pPr algn="ctr"/>
            <a:r>
              <a:rPr lang="en-US" altLang="zh-CN" sz="2000" dirty="0"/>
              <a:t>2-D simulation, the efficiency is 57% and the output power is 83 MW</a:t>
            </a:r>
            <a:endParaRPr lang="zh-CN" altLang="en-US" sz="2000" dirty="0"/>
          </a:p>
        </p:txBody>
      </p:sp>
    </p:spTree>
    <p:extLst>
      <p:ext uri="{BB962C8B-B14F-4D97-AF65-F5344CB8AC3E}">
        <p14:creationId xmlns:p14="http://schemas.microsoft.com/office/powerpoint/2010/main" val="14806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27</a:t>
            </a:fld>
            <a:endParaRPr lang="zh-CN" altLang="en-US" dirty="0"/>
          </a:p>
        </p:txBody>
      </p:sp>
      <p:sp>
        <p:nvSpPr>
          <p:cNvPr id="7" name="标题 2"/>
          <p:cNvSpPr txBox="1">
            <a:spLocks/>
          </p:cNvSpPr>
          <p:nvPr/>
        </p:nvSpPr>
        <p:spPr>
          <a:xfrm>
            <a:off x="804627" y="3068960"/>
            <a:ext cx="10763325" cy="72547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000" b="1" kern="1200" baseline="0">
                <a:solidFill>
                  <a:srgbClr val="C0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4800" dirty="0"/>
              <a:t>RF power sources distributions</a:t>
            </a:r>
          </a:p>
        </p:txBody>
      </p:sp>
    </p:spTree>
    <p:extLst>
      <p:ext uri="{BB962C8B-B14F-4D97-AF65-F5344CB8AC3E}">
        <p14:creationId xmlns:p14="http://schemas.microsoft.com/office/powerpoint/2010/main" val="812291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F635C8A-A102-4FF5-AFE0-ABB9BAF37D87}"/>
              </a:ext>
            </a:extLst>
          </p:cNvPr>
          <p:cNvPicPr>
            <a:picLocks noChangeAspect="1"/>
          </p:cNvPicPr>
          <p:nvPr/>
        </p:nvPicPr>
        <p:blipFill>
          <a:blip r:embed="rId3"/>
          <a:stretch>
            <a:fillRect/>
          </a:stretch>
        </p:blipFill>
        <p:spPr>
          <a:xfrm>
            <a:off x="4766489" y="2564904"/>
            <a:ext cx="7306175" cy="3744415"/>
          </a:xfrm>
          <a:prstGeom prst="rect">
            <a:avLst/>
          </a:prstGeom>
        </p:spPr>
      </p:pic>
      <p:pic>
        <p:nvPicPr>
          <p:cNvPr id="6" name="图片 5">
            <a:extLst>
              <a:ext uri="{FF2B5EF4-FFF2-40B4-BE49-F238E27FC236}">
                <a16:creationId xmlns:a16="http://schemas.microsoft.com/office/drawing/2014/main" id="{F05E5AAA-F6C9-43EB-8CC7-E40F5BC8264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0552" y="1124744"/>
            <a:ext cx="5405791" cy="2304256"/>
          </a:xfrm>
          <a:prstGeom prst="rect">
            <a:avLst/>
          </a:prstGeom>
          <a:noFill/>
          <a:ln>
            <a:noFill/>
          </a:ln>
        </p:spPr>
      </p:pic>
      <p:sp>
        <p:nvSpPr>
          <p:cNvPr id="3" name="日期占位符 2">
            <a:extLst>
              <a:ext uri="{FF2B5EF4-FFF2-40B4-BE49-F238E27FC236}">
                <a16:creationId xmlns:a16="http://schemas.microsoft.com/office/drawing/2014/main" id="{FB45CE7C-E472-4711-A58C-46D87A31580E}"/>
              </a:ext>
            </a:extLst>
          </p:cNvPr>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灯片编号占位符 3">
            <a:extLst>
              <a:ext uri="{FF2B5EF4-FFF2-40B4-BE49-F238E27FC236}">
                <a16:creationId xmlns:a16="http://schemas.microsoft.com/office/drawing/2014/main" id="{33AEFA02-6E41-459C-B476-F1AFC8DCE9DA}"/>
              </a:ext>
            </a:extLst>
          </p:cNvPr>
          <p:cNvSpPr>
            <a:spLocks noGrp="1"/>
          </p:cNvSpPr>
          <p:nvPr>
            <p:ph type="sldNum" sz="quarter" idx="12"/>
          </p:nvPr>
        </p:nvSpPr>
        <p:spPr/>
        <p:txBody>
          <a:bodyPr/>
          <a:lstStyle/>
          <a:p>
            <a:pPr algn="r"/>
            <a:fld id="{F15E9139-A00B-4B2A-98A6-095DC08F1345}" type="slidenum">
              <a:rPr lang="zh-CN" altLang="en-US" smtClean="0"/>
              <a:pPr algn="r"/>
              <a:t>28</a:t>
            </a:fld>
            <a:endParaRPr lang="zh-CN" altLang="en-US" dirty="0"/>
          </a:p>
        </p:txBody>
      </p:sp>
      <p:sp>
        <p:nvSpPr>
          <p:cNvPr id="5" name="标题 4">
            <a:extLst>
              <a:ext uri="{FF2B5EF4-FFF2-40B4-BE49-F238E27FC236}">
                <a16:creationId xmlns:a16="http://schemas.microsoft.com/office/drawing/2014/main" id="{9D4F6D75-C00A-4372-A91A-16428DD90705}"/>
              </a:ext>
            </a:extLst>
          </p:cNvPr>
          <p:cNvSpPr>
            <a:spLocks noGrp="1"/>
          </p:cNvSpPr>
          <p:nvPr>
            <p:ph type="title"/>
          </p:nvPr>
        </p:nvSpPr>
        <p:spPr/>
        <p:txBody>
          <a:bodyPr/>
          <a:lstStyle/>
          <a:p>
            <a:r>
              <a:rPr lang="en-US" altLang="zh-CN" dirty="0"/>
              <a:t>Collider power sources distributions</a:t>
            </a:r>
            <a:endParaRPr lang="zh-CN" altLang="en-US" dirty="0"/>
          </a:p>
        </p:txBody>
      </p:sp>
      <p:sp>
        <p:nvSpPr>
          <p:cNvPr id="10" name="矩形 9">
            <a:extLst>
              <a:ext uri="{FF2B5EF4-FFF2-40B4-BE49-F238E27FC236}">
                <a16:creationId xmlns:a16="http://schemas.microsoft.com/office/drawing/2014/main" id="{B0EA64CF-C0F8-4F0B-BE19-EA5E113A4493}"/>
              </a:ext>
            </a:extLst>
          </p:cNvPr>
          <p:cNvSpPr/>
          <p:nvPr/>
        </p:nvSpPr>
        <p:spPr>
          <a:xfrm>
            <a:off x="191344" y="4010288"/>
            <a:ext cx="4392488" cy="1938992"/>
          </a:xfrm>
          <a:prstGeom prst="rect">
            <a:avLst/>
          </a:prstGeom>
        </p:spPr>
        <p:txBody>
          <a:bodyPr wrap="square">
            <a:spAutoFit/>
          </a:bodyPr>
          <a:lstStyle/>
          <a:p>
            <a:pPr marL="342900" indent="-342900" algn="just">
              <a:buFont typeface="Wingdings" panose="05000000000000000000" pitchFamily="2" charset="2"/>
              <a:buChar char="l"/>
            </a:pPr>
            <a:r>
              <a:rPr lang="en-US" altLang="zh-CN" sz="2400" dirty="0"/>
              <a:t>High voltage power supply are placed on the ground. </a:t>
            </a:r>
          </a:p>
          <a:p>
            <a:pPr marL="342900" indent="-342900" algn="just">
              <a:buFont typeface="Wingdings" panose="05000000000000000000" pitchFamily="2" charset="2"/>
              <a:buChar char="l"/>
            </a:pPr>
            <a:r>
              <a:rPr lang="en-US" altLang="zh-CN" sz="2400" dirty="0"/>
              <a:t>For space savings, transmission system in part are placed in RF tunnel.</a:t>
            </a:r>
          </a:p>
        </p:txBody>
      </p:sp>
    </p:spTree>
    <p:extLst>
      <p:ext uri="{BB962C8B-B14F-4D97-AF65-F5344CB8AC3E}">
        <p14:creationId xmlns:p14="http://schemas.microsoft.com/office/powerpoint/2010/main" val="3849661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2749445F-11D7-4277-8F3D-CDDE74AA0D68}"/>
              </a:ext>
            </a:extLst>
          </p:cNvPr>
          <p:cNvPicPr>
            <a:picLocks noChangeAspect="1"/>
          </p:cNvPicPr>
          <p:nvPr/>
        </p:nvPicPr>
        <p:blipFill>
          <a:blip r:embed="rId3"/>
          <a:stretch>
            <a:fillRect/>
          </a:stretch>
        </p:blipFill>
        <p:spPr>
          <a:xfrm>
            <a:off x="4943872" y="2612747"/>
            <a:ext cx="7056784" cy="3607541"/>
          </a:xfrm>
          <a:prstGeom prst="rect">
            <a:avLst/>
          </a:prstGeom>
        </p:spPr>
      </p:pic>
      <p:sp>
        <p:nvSpPr>
          <p:cNvPr id="3" name="日期占位符 2">
            <a:extLst>
              <a:ext uri="{FF2B5EF4-FFF2-40B4-BE49-F238E27FC236}">
                <a16:creationId xmlns:a16="http://schemas.microsoft.com/office/drawing/2014/main" id="{FB45CE7C-E472-4711-A58C-46D87A31580E}"/>
              </a:ext>
            </a:extLst>
          </p:cNvPr>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灯片编号占位符 3">
            <a:extLst>
              <a:ext uri="{FF2B5EF4-FFF2-40B4-BE49-F238E27FC236}">
                <a16:creationId xmlns:a16="http://schemas.microsoft.com/office/drawing/2014/main" id="{33AEFA02-6E41-459C-B476-F1AFC8DCE9DA}"/>
              </a:ext>
            </a:extLst>
          </p:cNvPr>
          <p:cNvSpPr>
            <a:spLocks noGrp="1"/>
          </p:cNvSpPr>
          <p:nvPr>
            <p:ph type="sldNum" sz="quarter" idx="12"/>
          </p:nvPr>
        </p:nvSpPr>
        <p:spPr/>
        <p:txBody>
          <a:bodyPr/>
          <a:lstStyle/>
          <a:p>
            <a:pPr algn="r"/>
            <a:fld id="{F15E9139-A00B-4B2A-98A6-095DC08F1345}" type="slidenum">
              <a:rPr lang="zh-CN" altLang="en-US" smtClean="0"/>
              <a:pPr algn="r"/>
              <a:t>29</a:t>
            </a:fld>
            <a:endParaRPr lang="zh-CN" altLang="en-US" dirty="0"/>
          </a:p>
        </p:txBody>
      </p:sp>
      <p:sp>
        <p:nvSpPr>
          <p:cNvPr id="5" name="标题 4">
            <a:extLst>
              <a:ext uri="{FF2B5EF4-FFF2-40B4-BE49-F238E27FC236}">
                <a16:creationId xmlns:a16="http://schemas.microsoft.com/office/drawing/2014/main" id="{9D4F6D75-C00A-4372-A91A-16428DD90705}"/>
              </a:ext>
            </a:extLst>
          </p:cNvPr>
          <p:cNvSpPr>
            <a:spLocks noGrp="1"/>
          </p:cNvSpPr>
          <p:nvPr>
            <p:ph type="title"/>
          </p:nvPr>
        </p:nvSpPr>
        <p:spPr/>
        <p:txBody>
          <a:bodyPr/>
          <a:lstStyle/>
          <a:p>
            <a:r>
              <a:rPr lang="en-US" altLang="zh-CN" dirty="0"/>
              <a:t>Booster power sources distributions</a:t>
            </a:r>
            <a:endParaRPr lang="zh-CN" altLang="en-US" dirty="0"/>
          </a:p>
        </p:txBody>
      </p:sp>
      <p:sp>
        <p:nvSpPr>
          <p:cNvPr id="10" name="矩形 9">
            <a:extLst>
              <a:ext uri="{FF2B5EF4-FFF2-40B4-BE49-F238E27FC236}">
                <a16:creationId xmlns:a16="http://schemas.microsoft.com/office/drawing/2014/main" id="{B0EA64CF-C0F8-4F0B-BE19-EA5E113A4493}"/>
              </a:ext>
            </a:extLst>
          </p:cNvPr>
          <p:cNvSpPr/>
          <p:nvPr/>
        </p:nvSpPr>
        <p:spPr>
          <a:xfrm>
            <a:off x="333020" y="2996952"/>
            <a:ext cx="4464496" cy="3046988"/>
          </a:xfrm>
          <a:prstGeom prst="rect">
            <a:avLst/>
          </a:prstGeom>
        </p:spPr>
        <p:txBody>
          <a:bodyPr wrap="square">
            <a:spAutoFit/>
          </a:bodyPr>
          <a:lstStyle/>
          <a:p>
            <a:pPr marL="342900" indent="-342900" algn="just">
              <a:buFont typeface="Wingdings" panose="05000000000000000000" pitchFamily="2" charset="2"/>
              <a:buChar char="l"/>
            </a:pPr>
            <a:r>
              <a:rPr lang="en-US" altLang="zh-CN" sz="2400" dirty="0"/>
              <a:t>The Booster RF system consists of 1.3 GHz superconducting RF cavities. There are 12 cryo-modules for Higgs operation, each containing eight  9-cell superconducting cavities. </a:t>
            </a:r>
          </a:p>
          <a:p>
            <a:pPr marL="342900" indent="-342900" algn="just">
              <a:buFont typeface="Wingdings" panose="05000000000000000000" pitchFamily="2" charset="2"/>
              <a:buChar char="l"/>
            </a:pPr>
            <a:r>
              <a:rPr lang="en-US" altLang="zh-CN" sz="2400" dirty="0"/>
              <a:t>These cavities need 96 set 25kW power sources. </a:t>
            </a:r>
          </a:p>
        </p:txBody>
      </p:sp>
      <p:pic>
        <p:nvPicPr>
          <p:cNvPr id="8" name="图片 7">
            <a:extLst>
              <a:ext uri="{FF2B5EF4-FFF2-40B4-BE49-F238E27FC236}">
                <a16:creationId xmlns:a16="http://schemas.microsoft.com/office/drawing/2014/main" id="{5A2539B0-D6F1-45C1-B091-637738C34D8C}"/>
              </a:ext>
            </a:extLst>
          </p:cNvPr>
          <p:cNvPicPr>
            <a:picLocks noChangeAspect="1"/>
          </p:cNvPicPr>
          <p:nvPr/>
        </p:nvPicPr>
        <p:blipFill>
          <a:blip r:embed="rId4"/>
          <a:stretch>
            <a:fillRect/>
          </a:stretch>
        </p:blipFill>
        <p:spPr>
          <a:xfrm>
            <a:off x="551384" y="1372106"/>
            <a:ext cx="7344816" cy="1069377"/>
          </a:xfrm>
          <a:prstGeom prst="rect">
            <a:avLst/>
          </a:prstGeom>
        </p:spPr>
      </p:pic>
    </p:spTree>
    <p:extLst>
      <p:ext uri="{BB962C8B-B14F-4D97-AF65-F5344CB8AC3E}">
        <p14:creationId xmlns:p14="http://schemas.microsoft.com/office/powerpoint/2010/main" val="1170310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pPr algn="just"/>
            <a:r>
              <a:rPr lang="en-US" altLang="zh-CN" sz="2400" dirty="0">
                <a:latin typeface="Microsoft YaHei UI" panose="020B0503020204020204" pitchFamily="34" charset="-122"/>
                <a:ea typeface="Microsoft YaHei UI" panose="020B0503020204020204" pitchFamily="34" charset="-122"/>
              </a:rPr>
              <a:t>Considering klystron lifetime, power redundancy and cost, the 2 cavities will be powered with one CW klystron capable to deliver more than 800 kW. </a:t>
            </a:r>
          </a:p>
          <a:p>
            <a:pPr algn="just"/>
            <a:r>
              <a:rPr lang="en-US" altLang="zh-CN" sz="2400" dirty="0">
                <a:latin typeface="Microsoft YaHei UI" panose="020B0503020204020204" pitchFamily="34" charset="-122"/>
                <a:ea typeface="Microsoft YaHei UI" panose="020B0503020204020204" pitchFamily="34" charset="-122"/>
              </a:rPr>
              <a:t>High voltage DC power supply has multi-operation modes for different klystron type(Single beam and multi-beam klystron).</a:t>
            </a:r>
          </a:p>
          <a:p>
            <a:pPr algn="just"/>
            <a:r>
              <a:rPr lang="en-US" altLang="zh-CN" sz="2400" dirty="0">
                <a:latin typeface="Microsoft YaHei UI" panose="020B0503020204020204" pitchFamily="34" charset="-122"/>
                <a:ea typeface="Microsoft YaHei UI" panose="020B0503020204020204" pitchFamily="34" charset="-122"/>
              </a:rPr>
              <a:t>Distributions of RF power to the cavities, including waveguide, power divider, phase shifter, circulator and load.</a:t>
            </a:r>
          </a:p>
          <a:p>
            <a:pPr algn="just"/>
            <a:r>
              <a:rPr lang="en-US" altLang="zh-CN" sz="2400" dirty="0">
                <a:latin typeface="Microsoft YaHei UI" panose="020B0503020204020204" pitchFamily="34" charset="-122"/>
                <a:ea typeface="Microsoft YaHei UI" panose="020B0503020204020204" pitchFamily="34" charset="-122"/>
              </a:rPr>
              <a:t>Other Auxiliary PS, interlock and controls, LLRF, pre-amplifier are also included in RF power source system.</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3</a:t>
            </a:fld>
            <a:endParaRPr lang="zh-CN" altLang="en-US" dirty="0"/>
          </a:p>
        </p:txBody>
      </p:sp>
    </p:spTree>
    <p:extLst>
      <p:ext uri="{BB962C8B-B14F-4D97-AF65-F5344CB8AC3E}">
        <p14:creationId xmlns:p14="http://schemas.microsoft.com/office/powerpoint/2010/main" val="4138555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B45CE7C-E472-4711-A58C-46D87A31580E}"/>
              </a:ext>
            </a:extLst>
          </p:cNvPr>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灯片编号占位符 3">
            <a:extLst>
              <a:ext uri="{FF2B5EF4-FFF2-40B4-BE49-F238E27FC236}">
                <a16:creationId xmlns:a16="http://schemas.microsoft.com/office/drawing/2014/main" id="{33AEFA02-6E41-459C-B476-F1AFC8DCE9DA}"/>
              </a:ext>
            </a:extLst>
          </p:cNvPr>
          <p:cNvSpPr>
            <a:spLocks noGrp="1"/>
          </p:cNvSpPr>
          <p:nvPr>
            <p:ph type="sldNum" sz="quarter" idx="12"/>
          </p:nvPr>
        </p:nvSpPr>
        <p:spPr/>
        <p:txBody>
          <a:bodyPr/>
          <a:lstStyle/>
          <a:p>
            <a:pPr algn="r"/>
            <a:fld id="{F15E9139-A00B-4B2A-98A6-095DC08F1345}" type="slidenum">
              <a:rPr lang="zh-CN" altLang="en-US" smtClean="0"/>
              <a:pPr algn="r"/>
              <a:t>30</a:t>
            </a:fld>
            <a:endParaRPr lang="zh-CN" altLang="en-US" dirty="0"/>
          </a:p>
        </p:txBody>
      </p:sp>
      <p:sp>
        <p:nvSpPr>
          <p:cNvPr id="5" name="标题 4">
            <a:extLst>
              <a:ext uri="{FF2B5EF4-FFF2-40B4-BE49-F238E27FC236}">
                <a16:creationId xmlns:a16="http://schemas.microsoft.com/office/drawing/2014/main" id="{9D4F6D75-C00A-4372-A91A-16428DD90705}"/>
              </a:ext>
            </a:extLst>
          </p:cNvPr>
          <p:cNvSpPr>
            <a:spLocks noGrp="1"/>
          </p:cNvSpPr>
          <p:nvPr>
            <p:ph type="title"/>
          </p:nvPr>
        </p:nvSpPr>
        <p:spPr/>
        <p:txBody>
          <a:bodyPr/>
          <a:lstStyle/>
          <a:p>
            <a:r>
              <a:rPr lang="en-US" altLang="zh-CN" dirty="0"/>
              <a:t>Damping ring power sources distributions</a:t>
            </a:r>
            <a:endParaRPr lang="zh-CN" altLang="en-US" dirty="0"/>
          </a:p>
        </p:txBody>
      </p:sp>
      <p:sp>
        <p:nvSpPr>
          <p:cNvPr id="9" name="矩形 11">
            <a:extLst>
              <a:ext uri="{FF2B5EF4-FFF2-40B4-BE49-F238E27FC236}">
                <a16:creationId xmlns:a16="http://schemas.microsoft.com/office/drawing/2014/main" id="{0EA4B580-C721-4B78-8808-91A9400F7176}"/>
              </a:ext>
            </a:extLst>
          </p:cNvPr>
          <p:cNvSpPr>
            <a:spLocks noChangeArrowheads="1"/>
          </p:cNvSpPr>
          <p:nvPr/>
        </p:nvSpPr>
        <p:spPr bwMode="auto">
          <a:xfrm>
            <a:off x="838200" y="1324574"/>
            <a:ext cx="86842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charset="0"/>
              <a:buChar char="•"/>
              <a:defRPr kumimoji="1" sz="3200">
                <a:solidFill>
                  <a:schemeClr val="tx1"/>
                </a:solidFill>
                <a:latin typeface="Calibri" pitchFamily="34" charset="0"/>
                <a:ea typeface="宋体" pitchFamily="2" charset="-122"/>
              </a:defRPr>
            </a:lvl1pPr>
            <a:lvl2pPr marL="742950" indent="-285750">
              <a:spcBef>
                <a:spcPct val="20000"/>
              </a:spcBef>
              <a:buFont typeface="Arial" charset="0"/>
              <a:buChar char="–"/>
              <a:defRPr kumimoji="1" sz="2800">
                <a:solidFill>
                  <a:schemeClr val="tx1"/>
                </a:solidFill>
                <a:latin typeface="Calibri" pitchFamily="34" charset="0"/>
                <a:ea typeface="宋体" pitchFamily="2" charset="-122"/>
              </a:defRPr>
            </a:lvl2pPr>
            <a:lvl3pPr marL="1143000" indent="-228600">
              <a:spcBef>
                <a:spcPct val="20000"/>
              </a:spcBef>
              <a:buFont typeface="Arial" charset="0"/>
              <a:buChar char="•"/>
              <a:defRPr kumimoji="1" sz="2400">
                <a:solidFill>
                  <a:schemeClr val="tx1"/>
                </a:solidFill>
                <a:latin typeface="Calibri" pitchFamily="34" charset="0"/>
                <a:ea typeface="宋体" pitchFamily="2" charset="-122"/>
              </a:defRPr>
            </a:lvl3pPr>
            <a:lvl4pPr marL="1600200" indent="-228600">
              <a:spcBef>
                <a:spcPct val="20000"/>
              </a:spcBef>
              <a:buFont typeface="Arial" charset="0"/>
              <a:buChar char="–"/>
              <a:defRPr kumimoji="1" sz="2000">
                <a:solidFill>
                  <a:schemeClr val="tx1"/>
                </a:solidFill>
                <a:latin typeface="Calibri" pitchFamily="34" charset="0"/>
                <a:ea typeface="宋体" pitchFamily="2" charset="-122"/>
              </a:defRPr>
            </a:lvl4pPr>
            <a:lvl5pPr marL="2057400" indent="-228600">
              <a:spcBef>
                <a:spcPct val="20000"/>
              </a:spcBef>
              <a:buFont typeface="Arial"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9pPr>
          </a:lstStyle>
          <a:p>
            <a:pPr algn="just" eaLnBrk="1" hangingPunct="1">
              <a:spcBef>
                <a:spcPct val="0"/>
              </a:spcBef>
              <a:buFont typeface="Wingdings" pitchFamily="2" charset="2"/>
              <a:buChar char="l"/>
            </a:pPr>
            <a:r>
              <a:rPr kumimoji="0" lang="en-US" altLang="zh-CN" sz="2400" dirty="0">
                <a:latin typeface="Times New Roman" panose="02020603050405020304" pitchFamily="18" charset="0"/>
                <a:cs typeface="Times New Roman" panose="02020603050405020304" pitchFamily="18" charset="0"/>
              </a:rPr>
              <a:t>There are 2 RF stations, RF power is 650MHz/90kW/station.</a:t>
            </a:r>
          </a:p>
        </p:txBody>
      </p:sp>
      <p:pic>
        <p:nvPicPr>
          <p:cNvPr id="11" name="图片 10">
            <a:extLst>
              <a:ext uri="{FF2B5EF4-FFF2-40B4-BE49-F238E27FC236}">
                <a16:creationId xmlns:a16="http://schemas.microsoft.com/office/drawing/2014/main" id="{D6AE45F3-A8E3-43CC-8FB0-665312202372}"/>
              </a:ext>
            </a:extLst>
          </p:cNvPr>
          <p:cNvPicPr>
            <a:picLocks noChangeAspect="1"/>
          </p:cNvPicPr>
          <p:nvPr/>
        </p:nvPicPr>
        <p:blipFill>
          <a:blip r:embed="rId3"/>
          <a:stretch>
            <a:fillRect/>
          </a:stretch>
        </p:blipFill>
        <p:spPr>
          <a:xfrm>
            <a:off x="838200" y="1925742"/>
            <a:ext cx="3897886" cy="4143253"/>
          </a:xfrm>
          <a:prstGeom prst="rect">
            <a:avLst/>
          </a:prstGeom>
        </p:spPr>
      </p:pic>
      <p:graphicFrame>
        <p:nvGraphicFramePr>
          <p:cNvPr id="12" name="表格 11">
            <a:extLst>
              <a:ext uri="{FF2B5EF4-FFF2-40B4-BE49-F238E27FC236}">
                <a16:creationId xmlns:a16="http://schemas.microsoft.com/office/drawing/2014/main" id="{436AE8D8-1A70-4BB1-839F-58267E0C7069}"/>
              </a:ext>
            </a:extLst>
          </p:cNvPr>
          <p:cNvGraphicFramePr>
            <a:graphicFrameLocks noGrp="1"/>
          </p:cNvGraphicFramePr>
          <p:nvPr>
            <p:extLst>
              <p:ext uri="{D42A27DB-BD31-4B8C-83A1-F6EECF244321}">
                <p14:modId xmlns:p14="http://schemas.microsoft.com/office/powerpoint/2010/main" val="3155575699"/>
              </p:ext>
            </p:extLst>
          </p:nvPr>
        </p:nvGraphicFramePr>
        <p:xfrm>
          <a:off x="5679872" y="2272977"/>
          <a:ext cx="5076995" cy="3657600"/>
        </p:xfrm>
        <a:graphic>
          <a:graphicData uri="http://schemas.openxmlformats.org/drawingml/2006/table">
            <a:tbl>
              <a:tblPr/>
              <a:tblGrid>
                <a:gridCol w="2590673">
                  <a:extLst>
                    <a:ext uri="{9D8B030D-6E8A-4147-A177-3AD203B41FA5}">
                      <a16:colId xmlns:a16="http://schemas.microsoft.com/office/drawing/2014/main" val="20000"/>
                    </a:ext>
                  </a:extLst>
                </a:gridCol>
                <a:gridCol w="2486322">
                  <a:extLst>
                    <a:ext uri="{9D8B030D-6E8A-4147-A177-3AD203B41FA5}">
                      <a16:colId xmlns:a16="http://schemas.microsoft.com/office/drawing/2014/main" val="20001"/>
                    </a:ext>
                  </a:extLst>
                </a:gridCol>
              </a:tblGrid>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Parameters</a:t>
                      </a:r>
                      <a:endParaRPr kumimoji="0" lang="zh-CN" altLang="zh-CN" sz="2800" b="1"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Values</a:t>
                      </a:r>
                      <a:endParaRPr kumimoji="0" lang="zh-CN" altLang="zh-CN" sz="2800" b="1"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Frequency </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650MHz</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Power </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90 kW</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Gain</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≥65 dB</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Bandwidth (1dB)</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 1 MHz</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Amplitude stability</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≤0.1% RMS</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MS Mincho" pitchFamily="49" charset="-128"/>
                          <a:cs typeface="Times New Roman" pitchFamily="18" charset="0"/>
                        </a:rPr>
                        <a:t>Phase stability</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≤0.1°RMS</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Phase Variation</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≤10°</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Harmonic </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&lt; </a:t>
                      </a: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r>
                        <a:rPr kumimoji="0" lang="en-GB"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30 </a:t>
                      </a:r>
                      <a:r>
                        <a:rPr kumimoji="0" lang="en-GB" altLang="zh-CN" sz="2400" b="0" i="0" u="none" strike="noStrike" cap="none" normalizeH="0" baseline="0" dirty="0" err="1">
                          <a:ln>
                            <a:noFill/>
                          </a:ln>
                          <a:solidFill>
                            <a:schemeClr val="tx1"/>
                          </a:solidFill>
                          <a:effectLst/>
                          <a:latin typeface="Times New Roman" pitchFamily="18" charset="0"/>
                          <a:ea typeface="宋体" pitchFamily="2" charset="-122"/>
                          <a:cs typeface="Times New Roman" pitchFamily="18" charset="0"/>
                        </a:rPr>
                        <a:t>dBc</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271">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Spurious</a:t>
                      </a:r>
                      <a:endParaRPr kumimoji="0" lang="zh-CN" altLang="zh-CN" sz="2800" b="0" i="0" u="none" strike="noStrike" cap="none" normalizeH="0" baseline="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kumimoji="1" sz="2800">
                          <a:solidFill>
                            <a:schemeClr val="tx1"/>
                          </a:solidFill>
                          <a:latin typeface="Calibri" pitchFamily="34" charset="0"/>
                          <a:ea typeface="宋体" pitchFamily="2" charset="-122"/>
                        </a:defRPr>
                      </a:lvl1pPr>
                      <a:lvl2pPr marL="742950" indent="-285750">
                        <a:spcBef>
                          <a:spcPct val="20000"/>
                        </a:spcBef>
                        <a:buFont typeface="Arial" pitchFamily="34" charset="0"/>
                        <a:defRPr kumimoji="1" sz="2400">
                          <a:solidFill>
                            <a:schemeClr val="tx1"/>
                          </a:solidFill>
                          <a:latin typeface="Calibri" pitchFamily="34" charset="0"/>
                          <a:ea typeface="宋体" pitchFamily="2" charset="-122"/>
                        </a:defRPr>
                      </a:lvl2pPr>
                      <a:lvl3pPr marL="1143000" indent="-228600">
                        <a:spcBef>
                          <a:spcPct val="20000"/>
                        </a:spcBef>
                        <a:buFont typeface="Arial" pitchFamily="34" charset="0"/>
                        <a:defRPr kumimoji="1" sz="2000">
                          <a:solidFill>
                            <a:schemeClr val="tx1"/>
                          </a:solidFill>
                          <a:latin typeface="Calibri" pitchFamily="34" charset="0"/>
                          <a:ea typeface="宋体" pitchFamily="2" charset="-122"/>
                        </a:defRPr>
                      </a:lvl3pPr>
                      <a:lvl4pPr marL="1600200" indent="-228600">
                        <a:spcBef>
                          <a:spcPct val="20000"/>
                        </a:spcBef>
                        <a:buFont typeface="Arial" pitchFamily="34" charset="0"/>
                        <a:defRPr kumimoji="1">
                          <a:solidFill>
                            <a:schemeClr val="tx1"/>
                          </a:solidFill>
                          <a:latin typeface="Calibri" pitchFamily="34" charset="0"/>
                          <a:ea typeface="宋体" pitchFamily="2" charset="-122"/>
                        </a:defRPr>
                      </a:lvl4pPr>
                      <a:lvl5pPr marL="2057400" indent="-228600">
                        <a:spcBef>
                          <a:spcPct val="20000"/>
                        </a:spcBef>
                        <a:buFont typeface="Arial" pitchFamily="34" charset="0"/>
                        <a:defRPr kumimoji="1">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&lt; </a:t>
                      </a:r>
                      <a:r>
                        <a:rPr kumimoji="0" lang="en-GB" altLang="zh-CN" sz="2400" b="0" i="0" u="none" strike="noStrike" cap="none" normalizeH="0" baseline="0" dirty="0">
                          <a:ln>
                            <a:noFill/>
                          </a:ln>
                          <a:solidFill>
                            <a:schemeClr val="tx1"/>
                          </a:solidFill>
                          <a:effectLst/>
                          <a:latin typeface="Times New Roman" pitchFamily="18" charset="0"/>
                          <a:ea typeface="MS Mincho" pitchFamily="49" charset="-128"/>
                          <a:cs typeface="Times New Roman" pitchFamily="18" charset="0"/>
                        </a:rPr>
                        <a:t>-</a:t>
                      </a:r>
                      <a:r>
                        <a:rPr kumimoji="0" lang="en-GB"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60 </a:t>
                      </a:r>
                      <a:r>
                        <a:rPr kumimoji="0" lang="en-GB" altLang="zh-CN" sz="2400" b="0" i="0" u="none" strike="noStrike" cap="none" normalizeH="0" baseline="0" dirty="0" err="1">
                          <a:ln>
                            <a:noFill/>
                          </a:ln>
                          <a:solidFill>
                            <a:schemeClr val="tx1"/>
                          </a:solidFill>
                          <a:effectLst/>
                          <a:latin typeface="Times New Roman" pitchFamily="18" charset="0"/>
                          <a:ea typeface="宋体" pitchFamily="2" charset="-122"/>
                          <a:cs typeface="Times New Roman" pitchFamily="18" charset="0"/>
                        </a:rPr>
                        <a:t>dBc</a:t>
                      </a:r>
                      <a:endParaRPr kumimoji="0" lang="zh-CN" altLang="zh-CN" sz="2800" b="0" i="0" u="none" strike="noStrike" cap="none" normalizeH="0" baseline="0" dirty="0">
                        <a:ln>
                          <a:noFill/>
                        </a:ln>
                        <a:solidFill>
                          <a:schemeClr val="tx1"/>
                        </a:solidFill>
                        <a:effectLst/>
                        <a:latin typeface="Times New Roman" pitchFamily="18" charset="0"/>
                        <a:ea typeface="MS Mincho" pitchFamily="49"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3" name="矩形 3">
            <a:extLst>
              <a:ext uri="{FF2B5EF4-FFF2-40B4-BE49-F238E27FC236}">
                <a16:creationId xmlns:a16="http://schemas.microsoft.com/office/drawing/2014/main" id="{0A6780FD-9CD4-494E-B562-283233EB1EE4}"/>
              </a:ext>
            </a:extLst>
          </p:cNvPr>
          <p:cNvSpPr>
            <a:spLocks noChangeArrowheads="1"/>
          </p:cNvSpPr>
          <p:nvPr/>
        </p:nvSpPr>
        <p:spPr bwMode="auto">
          <a:xfrm>
            <a:off x="6276712" y="1811312"/>
            <a:ext cx="3763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宋体" pitchFamily="2" charset="-122"/>
              </a:defRPr>
            </a:lvl1pPr>
            <a:lvl2pPr marL="742950" indent="-285750">
              <a:spcBef>
                <a:spcPct val="20000"/>
              </a:spcBef>
              <a:buFont typeface="Arial" charset="0"/>
              <a:buChar char="–"/>
              <a:defRPr kumimoji="1" sz="2800">
                <a:solidFill>
                  <a:schemeClr val="tx1"/>
                </a:solidFill>
                <a:latin typeface="Calibri" pitchFamily="34" charset="0"/>
                <a:ea typeface="宋体" pitchFamily="2" charset="-122"/>
              </a:defRPr>
            </a:lvl2pPr>
            <a:lvl3pPr marL="1143000" indent="-228600">
              <a:spcBef>
                <a:spcPct val="20000"/>
              </a:spcBef>
              <a:buFont typeface="Arial" charset="0"/>
              <a:buChar char="•"/>
              <a:defRPr kumimoji="1" sz="2400">
                <a:solidFill>
                  <a:schemeClr val="tx1"/>
                </a:solidFill>
                <a:latin typeface="Calibri" pitchFamily="34" charset="0"/>
                <a:ea typeface="宋体" pitchFamily="2" charset="-122"/>
              </a:defRPr>
            </a:lvl3pPr>
            <a:lvl4pPr marL="1600200" indent="-228600">
              <a:spcBef>
                <a:spcPct val="20000"/>
              </a:spcBef>
              <a:buFont typeface="Arial" charset="0"/>
              <a:buChar char="–"/>
              <a:defRPr kumimoji="1" sz="2000">
                <a:solidFill>
                  <a:schemeClr val="tx1"/>
                </a:solidFill>
                <a:latin typeface="Calibri" pitchFamily="34" charset="0"/>
                <a:ea typeface="宋体" pitchFamily="2" charset="-122"/>
              </a:defRPr>
            </a:lvl4pPr>
            <a:lvl5pPr marL="2057400" indent="-228600">
              <a:spcBef>
                <a:spcPct val="20000"/>
              </a:spcBef>
              <a:buFont typeface="Arial" charset="0"/>
              <a:buChar char="»"/>
              <a:defRPr kumimoji="1"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宋体" pitchFamily="2" charset="-122"/>
              </a:defRPr>
            </a:lvl9pPr>
          </a:lstStyle>
          <a:p>
            <a:pPr>
              <a:spcBef>
                <a:spcPct val="0"/>
              </a:spcBef>
              <a:buFontTx/>
              <a:buNone/>
            </a:pPr>
            <a:r>
              <a:rPr kumimoji="0" lang="en-GB" altLang="zh-CN" sz="2000" b="1" dirty="0"/>
              <a:t>650MHz</a:t>
            </a:r>
            <a:r>
              <a:rPr kumimoji="0" lang="zh-CN" altLang="en-US" sz="2000" b="1" dirty="0"/>
              <a:t>/</a:t>
            </a:r>
            <a:r>
              <a:rPr kumimoji="0" lang="en-US" altLang="zh-CN" sz="2000" b="1" dirty="0"/>
              <a:t>90kW</a:t>
            </a:r>
            <a:r>
              <a:rPr kumimoji="0" lang="en-GB" altLang="zh-CN" sz="2000" b="1" dirty="0"/>
              <a:t> SSA Specifications</a:t>
            </a:r>
            <a:endParaRPr kumimoji="0" lang="zh-CN" altLang="en-US" sz="2000" b="1" dirty="0"/>
          </a:p>
        </p:txBody>
      </p:sp>
    </p:spTree>
    <p:extLst>
      <p:ext uri="{BB962C8B-B14F-4D97-AF65-F5344CB8AC3E}">
        <p14:creationId xmlns:p14="http://schemas.microsoft.com/office/powerpoint/2010/main" val="340632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B45CE7C-E472-4711-A58C-46D87A31580E}"/>
              </a:ext>
            </a:extLst>
          </p:cNvPr>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灯片编号占位符 3">
            <a:extLst>
              <a:ext uri="{FF2B5EF4-FFF2-40B4-BE49-F238E27FC236}">
                <a16:creationId xmlns:a16="http://schemas.microsoft.com/office/drawing/2014/main" id="{33AEFA02-6E41-459C-B476-F1AFC8DCE9DA}"/>
              </a:ext>
            </a:extLst>
          </p:cNvPr>
          <p:cNvSpPr>
            <a:spLocks noGrp="1"/>
          </p:cNvSpPr>
          <p:nvPr>
            <p:ph type="sldNum" sz="quarter" idx="12"/>
          </p:nvPr>
        </p:nvSpPr>
        <p:spPr/>
        <p:txBody>
          <a:bodyPr/>
          <a:lstStyle/>
          <a:p>
            <a:pPr algn="r"/>
            <a:fld id="{F15E9139-A00B-4B2A-98A6-095DC08F1345}" type="slidenum">
              <a:rPr lang="zh-CN" altLang="en-US" smtClean="0"/>
              <a:pPr algn="r"/>
              <a:t>31</a:t>
            </a:fld>
            <a:endParaRPr lang="zh-CN" altLang="en-US" dirty="0"/>
          </a:p>
        </p:txBody>
      </p:sp>
      <p:sp>
        <p:nvSpPr>
          <p:cNvPr id="5" name="标题 4">
            <a:extLst>
              <a:ext uri="{FF2B5EF4-FFF2-40B4-BE49-F238E27FC236}">
                <a16:creationId xmlns:a16="http://schemas.microsoft.com/office/drawing/2014/main" id="{9D4F6D75-C00A-4372-A91A-16428DD90705}"/>
              </a:ext>
            </a:extLst>
          </p:cNvPr>
          <p:cNvSpPr>
            <a:spLocks noGrp="1"/>
          </p:cNvSpPr>
          <p:nvPr>
            <p:ph type="title"/>
          </p:nvPr>
        </p:nvSpPr>
        <p:spPr/>
        <p:txBody>
          <a:bodyPr/>
          <a:lstStyle/>
          <a:p>
            <a:r>
              <a:rPr lang="en-US" altLang="zh-CN" dirty="0" err="1"/>
              <a:t>Linac</a:t>
            </a:r>
            <a:r>
              <a:rPr lang="en-US" altLang="zh-CN" dirty="0"/>
              <a:t> power sources distributions</a:t>
            </a:r>
            <a:endParaRPr lang="zh-CN" altLang="en-US" dirty="0"/>
          </a:p>
        </p:txBody>
      </p:sp>
      <p:pic>
        <p:nvPicPr>
          <p:cNvPr id="10" name="图片 9">
            <a:extLst>
              <a:ext uri="{FF2B5EF4-FFF2-40B4-BE49-F238E27FC236}">
                <a16:creationId xmlns:a16="http://schemas.microsoft.com/office/drawing/2014/main" id="{5E69888D-6312-41BC-BCF4-86755B9F1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772" y="3183831"/>
            <a:ext cx="8123185" cy="3139501"/>
          </a:xfrm>
          <a:prstGeom prst="rect">
            <a:avLst/>
          </a:prstGeom>
        </p:spPr>
      </p:pic>
      <p:graphicFrame>
        <p:nvGraphicFramePr>
          <p:cNvPr id="14" name="表格 13">
            <a:extLst>
              <a:ext uri="{FF2B5EF4-FFF2-40B4-BE49-F238E27FC236}">
                <a16:creationId xmlns:a16="http://schemas.microsoft.com/office/drawing/2014/main" id="{88D749F7-CE6A-4B7E-B8FC-CC993C03E66A}"/>
              </a:ext>
            </a:extLst>
          </p:cNvPr>
          <p:cNvGraphicFramePr>
            <a:graphicFrameLocks noGrp="1"/>
          </p:cNvGraphicFramePr>
          <p:nvPr>
            <p:extLst>
              <p:ext uri="{D42A27DB-BD31-4B8C-83A1-F6EECF244321}">
                <p14:modId xmlns:p14="http://schemas.microsoft.com/office/powerpoint/2010/main" val="2038074271"/>
              </p:ext>
            </p:extLst>
          </p:nvPr>
        </p:nvGraphicFramePr>
        <p:xfrm>
          <a:off x="256261" y="1154078"/>
          <a:ext cx="7930923" cy="2029753"/>
        </p:xfrm>
        <a:graphic>
          <a:graphicData uri="http://schemas.openxmlformats.org/drawingml/2006/table">
            <a:tbl>
              <a:tblPr>
                <a:tableStyleId>{5C22544A-7EE6-4342-B048-85BDC9FD1C3A}</a:tableStyleId>
              </a:tblPr>
              <a:tblGrid>
                <a:gridCol w="2140276">
                  <a:extLst>
                    <a:ext uri="{9D8B030D-6E8A-4147-A177-3AD203B41FA5}">
                      <a16:colId xmlns:a16="http://schemas.microsoft.com/office/drawing/2014/main" val="236692892"/>
                    </a:ext>
                  </a:extLst>
                </a:gridCol>
                <a:gridCol w="5790647">
                  <a:extLst>
                    <a:ext uri="{9D8B030D-6E8A-4147-A177-3AD203B41FA5}">
                      <a16:colId xmlns:a16="http://schemas.microsoft.com/office/drawing/2014/main" val="1186689547"/>
                    </a:ext>
                  </a:extLst>
                </a:gridCol>
              </a:tblGrid>
              <a:tr h="408671">
                <a:tc>
                  <a:txBody>
                    <a:bodyPr/>
                    <a:lstStyle/>
                    <a:p>
                      <a:pPr algn="ctr" fontAlgn="ctr"/>
                      <a:r>
                        <a:rPr lang="en-US" altLang="zh-CN" sz="2000" b="0" u="none" strike="noStrike" dirty="0">
                          <a:solidFill>
                            <a:schemeClr val="tx1"/>
                          </a:solidFill>
                          <a:effectLst/>
                          <a:latin typeface="Microsoft YaHei UI" panose="020B0503020204020204" pitchFamily="34" charset="-122"/>
                          <a:ea typeface="Microsoft YaHei UI" panose="020B0503020204020204" pitchFamily="34" charset="-122"/>
                        </a:rPr>
                        <a:t>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i="0" u="none" strike="noStrike" dirty="0">
                          <a:solidFill>
                            <a:schemeClr val="tx1"/>
                          </a:solidFill>
                          <a:effectLst/>
                          <a:latin typeface="Microsoft YaHei UI" panose="020B0503020204020204" pitchFamily="34" charset="-122"/>
                          <a:ea typeface="Microsoft YaHei UI" panose="020B0503020204020204" pitchFamily="34" charset="-122"/>
                        </a:rPr>
                        <a:t>Structure 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a16="http://schemas.microsoft.com/office/drawing/2014/main" val="3658728990"/>
                  </a:ext>
                </a:extLst>
              </a:tr>
              <a:tr h="673577">
                <a:tc>
                  <a:txBody>
                    <a:bodyPr/>
                    <a:lstStyle/>
                    <a:p>
                      <a:pPr algn="ctr" fontAlgn="ctr"/>
                      <a:r>
                        <a:rPr lang="en-US" sz="2000" u="none" strike="noStrike" dirty="0">
                          <a:effectLst/>
                          <a:latin typeface="Microsoft YaHei UI" panose="020B0503020204020204" pitchFamily="34" charset="-122"/>
                          <a:ea typeface="Microsoft YaHei UI" panose="020B0503020204020204" pitchFamily="34" charset="-122"/>
                        </a:rPr>
                        <a:t>S-band klystron</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1-to-1</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standard-bunch</a:t>
                      </a:r>
                      <a:br>
                        <a:rPr lang="zh-CN" altLang="en-US"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3</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 acc. structure.</a:t>
                      </a:r>
                      <a:br>
                        <a:rPr lang="en-US" altLang="zh-CN"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8 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large aperture acc. structure</a:t>
                      </a:r>
                    </a:p>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21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1-to-4, standard acc. structure.</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a16="http://schemas.microsoft.com/office/drawing/2014/main" val="474455149"/>
                  </a:ext>
                </a:extLst>
              </a:tr>
              <a:tr h="392448">
                <a:tc>
                  <a:txBody>
                    <a:bodyPr/>
                    <a:lstStyle/>
                    <a:p>
                      <a:pPr algn="ctr" fontAlgn="ctr"/>
                      <a:r>
                        <a:rPr 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C-band</a:t>
                      </a:r>
                      <a:r>
                        <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 </a:t>
                      </a: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klystron</a:t>
                      </a:r>
                      <a:endPar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endParaRPr>
                    </a:p>
                  </a:txBody>
                  <a:tcPr marL="9434" marR="9434" marT="9434" marB="0" anchor="ctr"/>
                </a:tc>
                <a:tc>
                  <a:txBody>
                    <a:bodyPr/>
                    <a:lstStyle/>
                    <a:p>
                      <a:pPr algn="ctr" fontAlgn="ct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1-to-2</a:t>
                      </a:r>
                      <a:r>
                        <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a:t>
                      </a: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standard acc. structure.</a:t>
                      </a:r>
                      <a:endPar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endParaRPr>
                    </a:p>
                  </a:txBody>
                  <a:tcPr marL="9434" marR="9434" marT="9434" marB="0" anchor="ctr"/>
                </a:tc>
                <a:extLst>
                  <a:ext uri="{0D108BD9-81ED-4DB2-BD59-A6C34878D82A}">
                    <a16:rowId xmlns:a16="http://schemas.microsoft.com/office/drawing/2014/main" val="2462531200"/>
                  </a:ext>
                </a:extLst>
              </a:tr>
            </a:tbl>
          </a:graphicData>
        </a:graphic>
      </p:graphicFrame>
    </p:spTree>
    <p:extLst>
      <p:ext uri="{BB962C8B-B14F-4D97-AF65-F5344CB8AC3E}">
        <p14:creationId xmlns:p14="http://schemas.microsoft.com/office/powerpoint/2010/main" val="218078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just"/>
            <a:r>
              <a:rPr lang="en-US" altLang="zh-CN" dirty="0">
                <a:latin typeface="Microsoft YaHei UI" panose="020B0503020204020204" pitchFamily="34" charset="-122"/>
                <a:ea typeface="Microsoft YaHei UI" panose="020B0503020204020204" pitchFamily="34" charset="-122"/>
              </a:rPr>
              <a:t>Much higher efficiency and much less power consumption and cost.</a:t>
            </a:r>
          </a:p>
          <a:p>
            <a:pPr algn="just"/>
            <a:r>
              <a:rPr lang="en-US" altLang="zh-CN" dirty="0">
                <a:latin typeface="Microsoft YaHei UI" panose="020B0503020204020204" pitchFamily="34" charset="-122"/>
                <a:ea typeface="Microsoft YaHei UI" panose="020B0503020204020204" pitchFamily="34" charset="-122"/>
              </a:rPr>
              <a:t>650MHz high efficiency klystron will be tested this year.</a:t>
            </a:r>
          </a:p>
          <a:p>
            <a:pPr algn="just"/>
            <a:r>
              <a:rPr lang="en-US" altLang="zh-CN" dirty="0">
                <a:latin typeface="Microsoft YaHei UI" panose="020B0503020204020204" pitchFamily="34" charset="-122"/>
                <a:ea typeface="Microsoft YaHei UI" panose="020B0503020204020204" pitchFamily="34" charset="-122"/>
              </a:rPr>
              <a:t>C band and S band klystron are also being developed with higher power level and higher efficiency.</a:t>
            </a:r>
          </a:p>
          <a:p>
            <a:pPr algn="just"/>
            <a:r>
              <a:rPr lang="en-US" altLang="zh-CN" dirty="0">
                <a:latin typeface="Microsoft YaHei UI" panose="020B0503020204020204" pitchFamily="34" charset="-122"/>
                <a:ea typeface="Microsoft YaHei UI" panose="020B0503020204020204" pitchFamily="34" charset="-122"/>
              </a:rPr>
              <a:t>RF power source distributions are also under consideration.</a:t>
            </a:r>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Summary</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32</a:t>
            </a:fld>
            <a:endParaRPr lang="zh-CN" altLang="en-US" dirty="0"/>
          </a:p>
        </p:txBody>
      </p:sp>
    </p:spTree>
    <p:extLst>
      <p:ext uri="{BB962C8B-B14F-4D97-AF65-F5344CB8AC3E}">
        <p14:creationId xmlns:p14="http://schemas.microsoft.com/office/powerpoint/2010/main" val="715613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33</a:t>
            </a:fld>
            <a:endParaRPr lang="zh-CN" altLang="en-US" dirty="0"/>
          </a:p>
        </p:txBody>
      </p:sp>
      <p:sp>
        <p:nvSpPr>
          <p:cNvPr id="7" name="标题 1"/>
          <p:cNvSpPr txBox="1">
            <a:spLocks/>
          </p:cNvSpPr>
          <p:nvPr/>
        </p:nvSpPr>
        <p:spPr>
          <a:xfrm>
            <a:off x="2226468" y="2530483"/>
            <a:ext cx="7739064" cy="70607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cs typeface="+mj-cs"/>
              </a:defRPr>
            </a:lvl1pPr>
          </a:lstStyle>
          <a:p>
            <a:pPr algn="ctr"/>
            <a:r>
              <a:rPr lang="en-US" altLang="zh-CN" sz="4000">
                <a:solidFill>
                  <a:srgbClr val="C00000"/>
                </a:solidFill>
              </a:rPr>
              <a:t>Thanks for your attention!</a:t>
            </a:r>
            <a:endParaRPr lang="zh-CN" altLang="en-US" sz="4000" dirty="0">
              <a:solidFill>
                <a:srgbClr val="C00000"/>
              </a:solidFill>
            </a:endParaRPr>
          </a:p>
        </p:txBody>
      </p:sp>
    </p:spTree>
    <p:extLst>
      <p:ext uri="{BB962C8B-B14F-4D97-AF65-F5344CB8AC3E}">
        <p14:creationId xmlns:p14="http://schemas.microsoft.com/office/powerpoint/2010/main" val="103605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4</a:t>
            </a:fld>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962555800"/>
              </p:ext>
            </p:extLst>
          </p:nvPr>
        </p:nvGraphicFramePr>
        <p:xfrm>
          <a:off x="767408" y="2060848"/>
          <a:ext cx="11125669" cy="3317240"/>
        </p:xfrm>
        <a:graphic>
          <a:graphicData uri="http://schemas.openxmlformats.org/drawingml/2006/table">
            <a:tbl>
              <a:tblPr/>
              <a:tblGrid>
                <a:gridCol w="283095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574632">
                  <a:extLst>
                    <a:ext uri="{9D8B030D-6E8A-4147-A177-3AD203B41FA5}">
                      <a16:colId xmlns:a16="http://schemas.microsoft.com/office/drawing/2014/main" val="20002"/>
                    </a:ext>
                  </a:extLst>
                </a:gridCol>
              </a:tblGrid>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Klystron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PSM Power Supply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130kV/16A or 55kV/22A</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Circulator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Load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Phase shift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Waveguide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Power divider/directional</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coupler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LLRF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Phase stabilization &lt;0.1 degree, </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a:t>
                      </a:r>
                    </a:p>
                    <a:p>
                      <a:pPr algn="l" fontAlgn="ct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Amplitude stabilization &lt;0.1% </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Pre-amplifier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650MHz/200W</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2532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5</a:t>
            </a:fld>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930677387"/>
              </p:ext>
            </p:extLst>
          </p:nvPr>
        </p:nvGraphicFramePr>
        <p:xfrm>
          <a:off x="767408" y="2060848"/>
          <a:ext cx="11125669" cy="3317240"/>
        </p:xfrm>
        <a:graphic>
          <a:graphicData uri="http://schemas.openxmlformats.org/drawingml/2006/table">
            <a:tbl>
              <a:tblPr/>
              <a:tblGrid>
                <a:gridCol w="283095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047405">
                  <a:extLst>
                    <a:ext uri="{9D8B030D-6E8A-4147-A177-3AD203B41FA5}">
                      <a16:colId xmlns:a16="http://schemas.microsoft.com/office/drawing/2014/main" val="20002"/>
                    </a:ext>
                  </a:extLst>
                </a:gridCol>
                <a:gridCol w="2527227">
                  <a:extLst>
                    <a:ext uri="{9D8B030D-6E8A-4147-A177-3AD203B41FA5}">
                      <a16:colId xmlns:a16="http://schemas.microsoft.com/office/drawing/2014/main" val="20003"/>
                    </a:ext>
                  </a:extLst>
                </a:gridCol>
              </a:tblGrid>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Klystron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Higher</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efficiency</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PSM Power Supply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130kV/16A or 55kV/22A</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Circulator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Load</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84150">
                <a:tc>
                  <a:txBody>
                    <a:bodyPr/>
                    <a:lstStyle/>
                    <a:p>
                      <a:pPr algn="l" fontAlgn="ctr"/>
                      <a:r>
                        <a:rPr lang="en-US" sz="2400" b="0" i="0" u="none" strike="noStrike">
                          <a:solidFill>
                            <a:srgbClr val="000000"/>
                          </a:solidFill>
                          <a:effectLst/>
                          <a:latin typeface="Microsoft YaHei UI" panose="020B0503020204020204" pitchFamily="34" charset="-122"/>
                          <a:ea typeface="Microsoft YaHei UI" panose="020B0503020204020204" pitchFamily="34" charset="-122"/>
                        </a:rPr>
                        <a:t>Phase shift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650MHz/700kW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Waveguide</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Power divider/directional</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coupler</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LLRF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Phase stabilization &lt;0.1 degree, </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a:t>
                      </a:r>
                    </a:p>
                    <a:p>
                      <a:pPr algn="l" fontAlgn="ct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Amplitude stabilization &lt;0.1% </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Pre-amplifier</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96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650MHz/200W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a:t>
                      </a:r>
                      <a:r>
                        <a:rPr lang="en-US" altLang="zh-CN"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product</a:t>
                      </a:r>
                      <a:endPar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7525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Cost consumption</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Collider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6</a:t>
            </a:fld>
            <a:endParaRPr lang="zh-CN" altLang="en-US" dirty="0"/>
          </a:p>
        </p:txBody>
      </p:sp>
      <p:graphicFrame>
        <p:nvGraphicFramePr>
          <p:cNvPr id="8" name="图表 7"/>
          <p:cNvGraphicFramePr>
            <a:graphicFrameLocks/>
          </p:cNvGraphicFramePr>
          <p:nvPr>
            <p:extLst>
              <p:ext uri="{D42A27DB-BD31-4B8C-83A1-F6EECF244321}">
                <p14:modId xmlns:p14="http://schemas.microsoft.com/office/powerpoint/2010/main" val="453438938"/>
              </p:ext>
            </p:extLst>
          </p:nvPr>
        </p:nvGraphicFramePr>
        <p:xfrm>
          <a:off x="4889501" y="2132856"/>
          <a:ext cx="6446688" cy="28844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35"/>
          <p:cNvSpPr txBox="1">
            <a:spLocks noChangeArrowheads="1"/>
          </p:cNvSpPr>
          <p:nvPr/>
        </p:nvSpPr>
        <p:spPr bwMode="auto">
          <a:xfrm>
            <a:off x="5788746" y="1709216"/>
            <a:ext cx="498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2000" dirty="0">
                <a:solidFill>
                  <a:srgbClr val="00B050"/>
                </a:solidFill>
              </a:rPr>
              <a:t>CEPC at 800 RMB/MWh and 6000 hours/year</a:t>
            </a:r>
          </a:p>
        </p:txBody>
      </p:sp>
      <p:sp>
        <p:nvSpPr>
          <p:cNvPr id="10" name="TextBox 40"/>
          <p:cNvSpPr txBox="1">
            <a:spLocks noChangeArrowheads="1"/>
          </p:cNvSpPr>
          <p:nvPr/>
        </p:nvSpPr>
        <p:spPr bwMode="auto">
          <a:xfrm rot="-5400000">
            <a:off x="3149526" y="3307034"/>
            <a:ext cx="323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Excessive electricity bill, M RMB</a:t>
            </a:r>
          </a:p>
        </p:txBody>
      </p:sp>
      <p:sp>
        <p:nvSpPr>
          <p:cNvPr id="11" name="TextBox 41"/>
          <p:cNvSpPr txBox="1">
            <a:spLocks noChangeArrowheads="1"/>
          </p:cNvSpPr>
          <p:nvPr/>
        </p:nvSpPr>
        <p:spPr bwMode="auto">
          <a:xfrm>
            <a:off x="10267083" y="2383458"/>
            <a:ext cx="77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1 year</a:t>
            </a:r>
          </a:p>
        </p:txBody>
      </p:sp>
      <p:sp>
        <p:nvSpPr>
          <p:cNvPr id="12" name="TextBox 42"/>
          <p:cNvSpPr txBox="1">
            <a:spLocks noChangeArrowheads="1"/>
          </p:cNvSpPr>
          <p:nvPr/>
        </p:nvSpPr>
        <p:spPr bwMode="auto">
          <a:xfrm>
            <a:off x="10284545" y="4910024"/>
            <a:ext cx="1357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dirty="0">
                <a:solidFill>
                  <a:srgbClr val="00B050"/>
                </a:solidFill>
              </a:rPr>
              <a:t>Efficiency, %</a:t>
            </a:r>
          </a:p>
        </p:txBody>
      </p:sp>
      <p:cxnSp>
        <p:nvCxnSpPr>
          <p:cNvPr id="13" name="直接连接符 12"/>
          <p:cNvCxnSpPr>
            <a:cxnSpLocks noChangeShapeType="1"/>
          </p:cNvCxnSpPr>
          <p:nvPr/>
        </p:nvCxnSpPr>
        <p:spPr bwMode="auto">
          <a:xfrm flipH="1" flipV="1">
            <a:off x="7445778" y="2373108"/>
            <a:ext cx="11113" cy="2406650"/>
          </a:xfrm>
          <a:prstGeom prst="line">
            <a:avLst/>
          </a:prstGeom>
          <a:noFill/>
          <a:ln w="19050" algn="ctr">
            <a:solidFill>
              <a:srgbClr val="00B05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十字星 13"/>
          <p:cNvSpPr>
            <a:spLocks noChangeArrowheads="1"/>
          </p:cNvSpPr>
          <p:nvPr/>
        </p:nvSpPr>
        <p:spPr bwMode="auto">
          <a:xfrm>
            <a:off x="7333154" y="3364781"/>
            <a:ext cx="228600" cy="228600"/>
          </a:xfrm>
          <a:prstGeom prst="star4">
            <a:avLst>
              <a:gd name="adj" fmla="val 12500"/>
            </a:avLst>
          </a:prstGeom>
          <a:solidFill>
            <a:schemeClr val="accent1"/>
          </a:solidFill>
          <a:ln w="9525" algn="ctr">
            <a:solidFill>
              <a:srgbClr val="00B05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eaLnBrk="1" hangingPunct="1">
              <a:buFont typeface="Arial" charset="0"/>
              <a:buNone/>
            </a:pPr>
            <a:endParaRPr lang="zh-CN" altLang="en-US"/>
          </a:p>
        </p:txBody>
      </p:sp>
      <p:cxnSp>
        <p:nvCxnSpPr>
          <p:cNvPr id="15" name="直接连接符 14"/>
          <p:cNvCxnSpPr>
            <a:cxnSpLocks noChangeShapeType="1"/>
          </p:cNvCxnSpPr>
          <p:nvPr/>
        </p:nvCxnSpPr>
        <p:spPr bwMode="auto">
          <a:xfrm flipV="1">
            <a:off x="8698632" y="2861742"/>
            <a:ext cx="0" cy="1906587"/>
          </a:xfrm>
          <a:prstGeom prst="line">
            <a:avLst/>
          </a:prstGeom>
          <a:noFill/>
          <a:ln w="19050" algn="ctr">
            <a:solidFill>
              <a:srgbClr val="FFC000"/>
            </a:solidFill>
            <a:prstDash val="sys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十字星 15"/>
          <p:cNvSpPr>
            <a:spLocks noChangeArrowheads="1"/>
          </p:cNvSpPr>
          <p:nvPr/>
        </p:nvSpPr>
        <p:spPr bwMode="auto">
          <a:xfrm>
            <a:off x="8582311" y="3586435"/>
            <a:ext cx="228600" cy="228600"/>
          </a:xfrm>
          <a:prstGeom prst="star4">
            <a:avLst>
              <a:gd name="adj" fmla="val 12500"/>
            </a:avLst>
          </a:prstGeom>
          <a:solidFill>
            <a:srgbClr val="FFC000"/>
          </a:solidFill>
          <a:ln w="9525" algn="ctr">
            <a:solidFill>
              <a:srgbClr val="00B050"/>
            </a:solidFill>
            <a:round/>
            <a:headEnd/>
            <a:tailEnd/>
          </a:ln>
        </p:spPr>
        <p:txBody>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eaLnBrk="1" hangingPunct="1">
              <a:buFont typeface="Arial" charset="0"/>
              <a:buNone/>
            </a:pPr>
            <a:endParaRPr lang="zh-CN" altLang="en-US"/>
          </a:p>
        </p:txBody>
      </p:sp>
      <p:cxnSp>
        <p:nvCxnSpPr>
          <p:cNvPr id="17" name="直接连接符 16"/>
          <p:cNvCxnSpPr/>
          <p:nvPr/>
        </p:nvCxnSpPr>
        <p:spPr bwMode="auto">
          <a:xfrm flipH="1" flipV="1">
            <a:off x="9184725" y="2380729"/>
            <a:ext cx="0" cy="2409825"/>
          </a:xfrm>
          <a:prstGeom prst="line">
            <a:avLst/>
          </a:prstGeom>
          <a:solidFill>
            <a:schemeClr val="accent1"/>
          </a:solidFill>
          <a:ln w="19050" cap="flat" cmpd="sng" algn="ctr">
            <a:solidFill>
              <a:schemeClr val="accent2">
                <a:lumMod val="75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十字星 17"/>
          <p:cNvSpPr/>
          <p:nvPr/>
        </p:nvSpPr>
        <p:spPr bwMode="auto">
          <a:xfrm>
            <a:off x="9070425" y="3661841"/>
            <a:ext cx="228600" cy="228600"/>
          </a:xfrm>
          <a:prstGeom prst="star4">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a:extLst/>
        </p:spPr>
        <p:txBody>
          <a:bodyPr/>
          <a:lstStyle/>
          <a:p>
            <a:pPr eaLnBrk="1" hangingPunct="1">
              <a:buFont typeface="Arial" pitchFamily="34" charset="0"/>
              <a:buNone/>
              <a:defRPr/>
            </a:pPr>
            <a:endParaRPr lang="zh-CN" altLang="en-US"/>
          </a:p>
        </p:txBody>
      </p:sp>
      <p:cxnSp>
        <p:nvCxnSpPr>
          <p:cNvPr id="19" name="直接箭头连接符 18"/>
          <p:cNvCxnSpPr>
            <a:cxnSpLocks/>
          </p:cNvCxnSpPr>
          <p:nvPr/>
        </p:nvCxnSpPr>
        <p:spPr bwMode="auto">
          <a:xfrm>
            <a:off x="7445778" y="3180828"/>
            <a:ext cx="1252854" cy="0"/>
          </a:xfrm>
          <a:prstGeom prst="straightConnector1">
            <a:avLst/>
          </a:prstGeom>
          <a:solidFill>
            <a:schemeClr val="accent1"/>
          </a:solidFill>
          <a:ln w="9525" cap="flat" cmpd="sng" algn="ctr">
            <a:solidFill>
              <a:schemeClr val="accent5">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48"/>
          <p:cNvSpPr txBox="1">
            <a:spLocks noChangeArrowheads="1"/>
          </p:cNvSpPr>
          <p:nvPr/>
        </p:nvSpPr>
        <p:spPr bwMode="auto">
          <a:xfrm>
            <a:off x="7582072" y="2861033"/>
            <a:ext cx="963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t>65 M RMB</a:t>
            </a:r>
          </a:p>
        </p:txBody>
      </p:sp>
      <p:cxnSp>
        <p:nvCxnSpPr>
          <p:cNvPr id="21" name="直接箭头连接符 20"/>
          <p:cNvCxnSpPr>
            <a:cxnSpLocks/>
          </p:cNvCxnSpPr>
          <p:nvPr/>
        </p:nvCxnSpPr>
        <p:spPr bwMode="auto">
          <a:xfrm>
            <a:off x="7445778" y="2685528"/>
            <a:ext cx="1746568" cy="0"/>
          </a:xfrm>
          <a:prstGeom prst="straightConnector1">
            <a:avLst/>
          </a:prstGeom>
          <a:solidFill>
            <a:schemeClr val="accent1"/>
          </a:solidFill>
          <a:ln w="9525" cap="flat" cmpd="sng" algn="ctr">
            <a:solidFill>
              <a:schemeClr val="accent5">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50"/>
          <p:cNvSpPr txBox="1">
            <a:spLocks noChangeArrowheads="1"/>
          </p:cNvSpPr>
          <p:nvPr/>
        </p:nvSpPr>
        <p:spPr bwMode="auto">
          <a:xfrm>
            <a:off x="7858982" y="2369394"/>
            <a:ext cx="9236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t>84M RMB</a:t>
            </a:r>
          </a:p>
        </p:txBody>
      </p:sp>
      <p:sp>
        <p:nvSpPr>
          <p:cNvPr id="23" name="TextBox 53"/>
          <p:cNvSpPr txBox="1">
            <a:spLocks noChangeArrowheads="1"/>
          </p:cNvSpPr>
          <p:nvPr/>
        </p:nvSpPr>
        <p:spPr bwMode="auto">
          <a:xfrm>
            <a:off x="635513" y="2132856"/>
            <a:ext cx="38231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just"/>
            <a:r>
              <a:rPr lang="en-GB" altLang="zh-CN" sz="2400" i="1" dirty="0">
                <a:latin typeface="Microsoft YaHei UI" panose="020B0503020204020204" pitchFamily="34" charset="-122"/>
                <a:ea typeface="Microsoft YaHei UI" panose="020B0503020204020204" pitchFamily="34" charset="-122"/>
                <a:cs typeface="Times New Roman" panose="02020603050405020304" pitchFamily="18" charset="0"/>
              </a:rPr>
              <a:t>Efficiency impact on operation cost </a:t>
            </a:r>
            <a:r>
              <a:rPr lang="en-GB" altLang="zh-CN" sz="2400" i="1" dirty="0">
                <a:solidFill>
                  <a:srgbClr val="7030A0"/>
                </a:solidFill>
                <a:latin typeface="Microsoft YaHei UI" panose="020B0503020204020204" pitchFamily="34" charset="-122"/>
                <a:ea typeface="Microsoft YaHei UI" panose="020B0503020204020204" pitchFamily="34" charset="-122"/>
                <a:cs typeface="Times New Roman" panose="02020603050405020304" pitchFamily="18" charset="0"/>
              </a:rPr>
              <a:t>(Only considering operation efficiency of klystrons)</a:t>
            </a:r>
          </a:p>
        </p:txBody>
      </p:sp>
      <p:sp>
        <p:nvSpPr>
          <p:cNvPr id="24" name="TextBox 54"/>
          <p:cNvSpPr txBox="1">
            <a:spLocks noChangeArrowheads="1"/>
          </p:cNvSpPr>
          <p:nvPr/>
        </p:nvSpPr>
        <p:spPr bwMode="auto">
          <a:xfrm>
            <a:off x="7081196" y="4897255"/>
            <a:ext cx="7491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1400" dirty="0">
                <a:solidFill>
                  <a:srgbClr val="00B050"/>
                </a:solidFill>
              </a:rPr>
              <a:t>PAST</a:t>
            </a:r>
          </a:p>
          <a:p>
            <a:pPr algn="ctr"/>
            <a:r>
              <a:rPr lang="en-GB" altLang="zh-CN" sz="1400" dirty="0">
                <a:solidFill>
                  <a:srgbClr val="00B050"/>
                </a:solidFill>
              </a:rPr>
              <a:t>1</a:t>
            </a:r>
            <a:r>
              <a:rPr lang="en-US" altLang="zh-CN" sz="1400" baseline="30000" dirty="0" err="1">
                <a:solidFill>
                  <a:srgbClr val="00B050"/>
                </a:solidFill>
              </a:rPr>
              <a:t>st</a:t>
            </a:r>
            <a:r>
              <a:rPr lang="en-US" altLang="zh-CN" sz="1400" dirty="0">
                <a:solidFill>
                  <a:srgbClr val="00B050"/>
                </a:solidFill>
              </a:rPr>
              <a:t> tube</a:t>
            </a:r>
          </a:p>
          <a:p>
            <a:pPr algn="ctr"/>
            <a:r>
              <a:rPr lang="en-US" altLang="zh-CN" sz="1400" dirty="0">
                <a:solidFill>
                  <a:srgbClr val="00B050"/>
                </a:solidFill>
              </a:rPr>
              <a:t>62%</a:t>
            </a:r>
            <a:endParaRPr lang="en-GB" altLang="zh-CN" sz="1400" dirty="0">
              <a:solidFill>
                <a:srgbClr val="00B050"/>
              </a:solidFill>
            </a:endParaRPr>
          </a:p>
        </p:txBody>
      </p:sp>
      <p:sp>
        <p:nvSpPr>
          <p:cNvPr id="25" name="TextBox 55"/>
          <p:cNvSpPr txBox="1">
            <a:spLocks noChangeArrowheads="1"/>
          </p:cNvSpPr>
          <p:nvPr/>
        </p:nvSpPr>
        <p:spPr bwMode="auto">
          <a:xfrm>
            <a:off x="8268814" y="4906422"/>
            <a:ext cx="86433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GB" altLang="zh-CN" sz="1400" dirty="0">
                <a:solidFill>
                  <a:srgbClr val="FFC000"/>
                </a:solidFill>
              </a:rPr>
              <a:t>COMING</a:t>
            </a:r>
          </a:p>
          <a:p>
            <a:pPr algn="ctr"/>
            <a:r>
              <a:rPr lang="en-GB" altLang="zh-CN" sz="1400" dirty="0">
                <a:solidFill>
                  <a:srgbClr val="FFC000"/>
                </a:solidFill>
              </a:rPr>
              <a:t>2</a:t>
            </a:r>
            <a:r>
              <a:rPr lang="en-US" altLang="zh-CN" sz="1400" baseline="30000" dirty="0" err="1">
                <a:solidFill>
                  <a:srgbClr val="FFC000"/>
                </a:solidFill>
              </a:rPr>
              <a:t>nd</a:t>
            </a:r>
            <a:r>
              <a:rPr lang="en-US" altLang="zh-CN" sz="1400" dirty="0">
                <a:solidFill>
                  <a:srgbClr val="FFC000"/>
                </a:solidFill>
              </a:rPr>
              <a:t> tube</a:t>
            </a:r>
          </a:p>
          <a:p>
            <a:pPr algn="ctr"/>
            <a:r>
              <a:rPr lang="en-US" altLang="zh-CN" sz="1400" dirty="0">
                <a:solidFill>
                  <a:srgbClr val="FFC000"/>
                </a:solidFill>
              </a:rPr>
              <a:t>75%</a:t>
            </a:r>
            <a:endParaRPr lang="en-GB" altLang="zh-CN" sz="1400" dirty="0">
              <a:solidFill>
                <a:srgbClr val="FFC000"/>
              </a:solidFill>
            </a:endParaRPr>
          </a:p>
        </p:txBody>
      </p:sp>
      <p:sp>
        <p:nvSpPr>
          <p:cNvPr id="26" name="TextBox 56"/>
          <p:cNvSpPr txBox="1">
            <a:spLocks noChangeArrowheads="1"/>
          </p:cNvSpPr>
          <p:nvPr/>
        </p:nvSpPr>
        <p:spPr bwMode="auto">
          <a:xfrm>
            <a:off x="8793981" y="5504542"/>
            <a:ext cx="8067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pPr algn="ctr"/>
            <a:r>
              <a:rPr lang="en-GB" altLang="zh-CN" sz="1400" dirty="0">
                <a:solidFill>
                  <a:srgbClr val="7030A0"/>
                </a:solidFill>
              </a:rPr>
              <a:t>FUTURE</a:t>
            </a:r>
          </a:p>
          <a:p>
            <a:pPr algn="ctr"/>
            <a:r>
              <a:rPr lang="en-GB" altLang="zh-CN" sz="1400" dirty="0">
                <a:solidFill>
                  <a:srgbClr val="7030A0"/>
                </a:solidFill>
              </a:rPr>
              <a:t>3</a:t>
            </a:r>
            <a:r>
              <a:rPr lang="en-GB" altLang="zh-CN" sz="1400" baseline="30000" dirty="0">
                <a:solidFill>
                  <a:srgbClr val="7030A0"/>
                </a:solidFill>
              </a:rPr>
              <a:t>rd</a:t>
            </a:r>
            <a:r>
              <a:rPr lang="en-GB" altLang="zh-CN" sz="1400" dirty="0">
                <a:solidFill>
                  <a:srgbClr val="7030A0"/>
                </a:solidFill>
              </a:rPr>
              <a:t>  tube</a:t>
            </a:r>
          </a:p>
          <a:p>
            <a:pPr algn="ctr"/>
            <a:r>
              <a:rPr lang="en-GB" altLang="zh-CN" sz="1400" dirty="0">
                <a:solidFill>
                  <a:srgbClr val="7030A0"/>
                </a:solidFill>
              </a:rPr>
              <a:t>80%</a:t>
            </a:r>
          </a:p>
        </p:txBody>
      </p:sp>
      <p:sp>
        <p:nvSpPr>
          <p:cNvPr id="27" name="TextBox 47"/>
          <p:cNvSpPr txBox="1">
            <a:spLocks noChangeArrowheads="1"/>
          </p:cNvSpPr>
          <p:nvPr/>
        </p:nvSpPr>
        <p:spPr bwMode="auto">
          <a:xfrm>
            <a:off x="5361708" y="2347391"/>
            <a:ext cx="134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Calibri" pitchFamily="34" charset="0"/>
                <a:ea typeface="宋体" pitchFamily="2" charset="-122"/>
              </a:defRPr>
            </a:lvl1pPr>
            <a:lvl2pPr marL="742950" indent="-285750">
              <a:defRPr b="1">
                <a:solidFill>
                  <a:schemeClr val="tx1"/>
                </a:solidFill>
                <a:latin typeface="Calibri" pitchFamily="34" charset="0"/>
                <a:ea typeface="宋体" pitchFamily="2" charset="-122"/>
              </a:defRPr>
            </a:lvl2pPr>
            <a:lvl3pPr marL="1143000" indent="-228600">
              <a:defRPr b="1">
                <a:solidFill>
                  <a:schemeClr val="tx1"/>
                </a:solidFill>
                <a:latin typeface="Calibri" pitchFamily="34" charset="0"/>
                <a:ea typeface="宋体" pitchFamily="2" charset="-122"/>
              </a:defRPr>
            </a:lvl3pPr>
            <a:lvl4pPr marL="1600200" indent="-228600">
              <a:defRPr b="1">
                <a:solidFill>
                  <a:schemeClr val="tx1"/>
                </a:solidFill>
                <a:latin typeface="Calibri" pitchFamily="34" charset="0"/>
                <a:ea typeface="宋体" pitchFamily="2" charset="-122"/>
              </a:defRPr>
            </a:lvl4pPr>
            <a:lvl5pPr marL="2057400" indent="-228600">
              <a:defRPr b="1">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b="1">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b="1">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b="1">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b="1">
                <a:solidFill>
                  <a:schemeClr val="tx1"/>
                </a:solidFill>
                <a:latin typeface="Calibri" pitchFamily="34" charset="0"/>
                <a:ea typeface="宋体" pitchFamily="2" charset="-122"/>
              </a:defRPr>
            </a:lvl9pPr>
          </a:lstStyle>
          <a:p>
            <a:r>
              <a:rPr lang="en-US" altLang="zh-CN" dirty="0"/>
              <a:t>Save Money</a:t>
            </a:r>
            <a:endParaRPr lang="zh-CN" altLang="en-US" dirty="0"/>
          </a:p>
        </p:txBody>
      </p:sp>
    </p:spTree>
    <p:extLst>
      <p:ext uri="{BB962C8B-B14F-4D97-AF65-F5344CB8AC3E}">
        <p14:creationId xmlns:p14="http://schemas.microsoft.com/office/powerpoint/2010/main" val="365009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4622304" cy="2583403"/>
          </a:xfrm>
        </p:spPr>
        <p:txBody>
          <a:bodyPr>
            <a:noAutofit/>
          </a:bodyPr>
          <a:lstStyle/>
          <a:p>
            <a:pPr algn="just"/>
            <a:r>
              <a:rPr lang="en-US" altLang="zh-CN" sz="2400" dirty="0">
                <a:latin typeface="Microsoft YaHei UI" panose="020B0503020204020204" pitchFamily="34" charset="-122"/>
                <a:ea typeface="Microsoft YaHei UI" panose="020B0503020204020204" pitchFamily="34" charset="-122"/>
              </a:rPr>
              <a:t>The main high power RF sources components are 33 units of 80MW S-band klystron, 236 units of 50MW C-band klystron and related modulators. </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a:t>
            </a:r>
            <a:r>
              <a:rPr lang="en-US" altLang="zh-CN" dirty="0" err="1"/>
              <a:t>Linac</a:t>
            </a:r>
            <a:r>
              <a:rPr lang="en-US" altLang="zh-CN" dirty="0"/>
              <a:t>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7</a:t>
            </a:fld>
            <a:endParaRPr lang="zh-CN" altLang="en-US" dirty="0"/>
          </a:p>
        </p:txBody>
      </p:sp>
      <p:pic>
        <p:nvPicPr>
          <p:cNvPr id="7" name="图片 6">
            <a:extLst>
              <a:ext uri="{FF2B5EF4-FFF2-40B4-BE49-F238E27FC236}">
                <a16:creationId xmlns:a16="http://schemas.microsoft.com/office/drawing/2014/main" id="{80D8D569-137A-42C4-9FDF-2231AD208A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1580" y="1341224"/>
            <a:ext cx="6541084" cy="2528040"/>
          </a:xfrm>
          <a:prstGeom prst="rect">
            <a:avLst/>
          </a:prstGeom>
        </p:spPr>
      </p:pic>
      <p:graphicFrame>
        <p:nvGraphicFramePr>
          <p:cNvPr id="8" name="表格 7">
            <a:extLst>
              <a:ext uri="{FF2B5EF4-FFF2-40B4-BE49-F238E27FC236}">
                <a16:creationId xmlns:a16="http://schemas.microsoft.com/office/drawing/2014/main" id="{3DF47774-2B82-45B8-ABE8-AC2611473D89}"/>
              </a:ext>
            </a:extLst>
          </p:cNvPr>
          <p:cNvGraphicFramePr>
            <a:graphicFrameLocks noGrp="1"/>
          </p:cNvGraphicFramePr>
          <p:nvPr>
            <p:extLst>
              <p:ext uri="{D42A27DB-BD31-4B8C-83A1-F6EECF244321}">
                <p14:modId xmlns:p14="http://schemas.microsoft.com/office/powerpoint/2010/main" val="3826014864"/>
              </p:ext>
            </p:extLst>
          </p:nvPr>
        </p:nvGraphicFramePr>
        <p:xfrm>
          <a:off x="747078" y="4077072"/>
          <a:ext cx="10821530" cy="2029753"/>
        </p:xfrm>
        <a:graphic>
          <a:graphicData uri="http://schemas.openxmlformats.org/drawingml/2006/table">
            <a:tbl>
              <a:tblPr>
                <a:tableStyleId>{5C22544A-7EE6-4342-B048-85BDC9FD1C3A}</a:tableStyleId>
              </a:tblPr>
              <a:tblGrid>
                <a:gridCol w="2140276">
                  <a:extLst>
                    <a:ext uri="{9D8B030D-6E8A-4147-A177-3AD203B41FA5}">
                      <a16:colId xmlns:a16="http://schemas.microsoft.com/office/drawing/2014/main" val="236692892"/>
                    </a:ext>
                  </a:extLst>
                </a:gridCol>
                <a:gridCol w="938386">
                  <a:extLst>
                    <a:ext uri="{9D8B030D-6E8A-4147-A177-3AD203B41FA5}">
                      <a16:colId xmlns:a16="http://schemas.microsoft.com/office/drawing/2014/main" val="2560353489"/>
                    </a:ext>
                  </a:extLst>
                </a:gridCol>
                <a:gridCol w="1952221">
                  <a:extLst>
                    <a:ext uri="{9D8B030D-6E8A-4147-A177-3AD203B41FA5}">
                      <a16:colId xmlns:a16="http://schemas.microsoft.com/office/drawing/2014/main" val="1291594480"/>
                    </a:ext>
                  </a:extLst>
                </a:gridCol>
                <a:gridCol w="5790647">
                  <a:extLst>
                    <a:ext uri="{9D8B030D-6E8A-4147-A177-3AD203B41FA5}">
                      <a16:colId xmlns:a16="http://schemas.microsoft.com/office/drawing/2014/main" val="1186689547"/>
                    </a:ext>
                  </a:extLst>
                </a:gridCol>
              </a:tblGrid>
              <a:tr h="408671">
                <a:tc>
                  <a:txBody>
                    <a:bodyPr/>
                    <a:lstStyle/>
                    <a:p>
                      <a:pPr algn="ctr" fontAlgn="ctr"/>
                      <a:r>
                        <a:rPr lang="en-US" altLang="zh-CN" sz="2000" b="0" u="none" strike="noStrike" dirty="0">
                          <a:solidFill>
                            <a:schemeClr val="tx1"/>
                          </a:solidFill>
                          <a:effectLst/>
                          <a:latin typeface="Microsoft YaHei UI" panose="020B0503020204020204" pitchFamily="34" charset="-122"/>
                          <a:ea typeface="Microsoft YaHei UI" panose="020B0503020204020204" pitchFamily="34" charset="-122"/>
                        </a:rPr>
                        <a:t>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i="0" u="none" strike="noStrike" dirty="0">
                          <a:solidFill>
                            <a:schemeClr val="tx1"/>
                          </a:solidFill>
                          <a:effectLst/>
                          <a:latin typeface="Microsoft YaHei UI" panose="020B0503020204020204" pitchFamily="34" charset="-122"/>
                          <a:ea typeface="Microsoft YaHei UI" panose="020B0503020204020204" pitchFamily="34" charset="-122"/>
                        </a:rPr>
                        <a:t>QTY</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u="none" strike="noStrike" dirty="0">
                          <a:solidFill>
                            <a:schemeClr val="tx1"/>
                          </a:solidFill>
                          <a:effectLst/>
                          <a:latin typeface="Microsoft YaHei UI" panose="020B0503020204020204" pitchFamily="34" charset="-122"/>
                          <a:ea typeface="Microsoft YaHei UI" panose="020B0503020204020204" pitchFamily="34" charset="-122"/>
                        </a:rPr>
                        <a:t>Freq.(</a:t>
                      </a:r>
                      <a:r>
                        <a:rPr lang="en-US" sz="2000" b="0" u="none" strike="noStrike" dirty="0">
                          <a:solidFill>
                            <a:schemeClr val="tx1"/>
                          </a:solidFill>
                          <a:effectLst/>
                          <a:latin typeface="Microsoft YaHei UI" panose="020B0503020204020204" pitchFamily="34" charset="-122"/>
                          <a:ea typeface="Microsoft YaHei UI" panose="020B0503020204020204" pitchFamily="34" charset="-122"/>
                        </a:rPr>
                        <a:t>MHz)</a:t>
                      </a:r>
                      <a:endParaRPr 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b="0" i="0" u="none" strike="noStrike" dirty="0">
                          <a:solidFill>
                            <a:schemeClr val="tx1"/>
                          </a:solidFill>
                          <a:effectLst/>
                          <a:latin typeface="Microsoft YaHei UI" panose="020B0503020204020204" pitchFamily="34" charset="-122"/>
                          <a:ea typeface="Microsoft YaHei UI" panose="020B0503020204020204" pitchFamily="34" charset="-122"/>
                        </a:rPr>
                        <a:t>Structure type</a:t>
                      </a:r>
                      <a:endParaRPr lang="zh-CN" altLang="en-US" sz="2000" b="0" i="0" u="none" strike="noStrike" dirty="0">
                        <a:solidFill>
                          <a:schemeClr val="tx1"/>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a16="http://schemas.microsoft.com/office/drawing/2014/main" val="3658728990"/>
                  </a:ext>
                </a:extLst>
              </a:tr>
              <a:tr h="673577">
                <a:tc>
                  <a:txBody>
                    <a:bodyPr/>
                    <a:lstStyle/>
                    <a:p>
                      <a:pPr algn="ctr" fontAlgn="ctr"/>
                      <a:r>
                        <a:rPr lang="en-US" sz="2000" u="none" strike="noStrike" dirty="0">
                          <a:effectLst/>
                          <a:latin typeface="Microsoft YaHei UI" panose="020B0503020204020204" pitchFamily="34" charset="-122"/>
                          <a:ea typeface="Microsoft YaHei UI" panose="020B0503020204020204" pitchFamily="34" charset="-122"/>
                        </a:rPr>
                        <a:t>S-band klystron</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a:effectLst/>
                          <a:latin typeface="Microsoft YaHei UI" panose="020B0503020204020204" pitchFamily="34" charset="-122"/>
                          <a:ea typeface="Microsoft YaHei UI" panose="020B0503020204020204" pitchFamily="34" charset="-122"/>
                        </a:rPr>
                        <a:t>33</a:t>
                      </a:r>
                      <a:endParaRPr lang="en-US" altLang="zh-CN" sz="2000" b="0" i="0" u="none" strike="noStrike">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2860</a:t>
                      </a:r>
                      <a:endParaRPr lang="en-US" altLang="zh-CN"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tc>
                  <a:txBody>
                    <a:bodyPr/>
                    <a:lstStyle/>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1-to-1</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standard-bunch</a:t>
                      </a:r>
                      <a:br>
                        <a:rPr lang="zh-CN" altLang="en-US"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3</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standard acc. structure.</a:t>
                      </a:r>
                      <a:br>
                        <a:rPr lang="en-US" altLang="zh-CN" sz="2000" u="none" strike="noStrike" dirty="0">
                          <a:effectLst/>
                          <a:latin typeface="Microsoft YaHei UI" panose="020B0503020204020204" pitchFamily="34" charset="-122"/>
                          <a:ea typeface="Microsoft YaHei UI" panose="020B0503020204020204" pitchFamily="34" charset="-122"/>
                        </a:rPr>
                      </a:br>
                      <a:r>
                        <a:rPr lang="en-US" altLang="zh-CN" sz="2000" u="none" strike="noStrike" dirty="0">
                          <a:effectLst/>
                          <a:latin typeface="Microsoft YaHei UI" panose="020B0503020204020204" pitchFamily="34" charset="-122"/>
                          <a:ea typeface="Microsoft YaHei UI" panose="020B0503020204020204" pitchFamily="34" charset="-122"/>
                        </a:rPr>
                        <a:t>8 1-to-2</a:t>
                      </a:r>
                      <a:r>
                        <a:rPr lang="zh-CN" altLang="en-US" sz="2000" u="none" strike="noStrike" dirty="0">
                          <a:effectLst/>
                          <a:latin typeface="Microsoft YaHei UI" panose="020B0503020204020204" pitchFamily="34" charset="-122"/>
                          <a:ea typeface="Microsoft YaHei UI" panose="020B0503020204020204" pitchFamily="34" charset="-122"/>
                        </a:rPr>
                        <a:t>，</a:t>
                      </a:r>
                      <a:r>
                        <a:rPr lang="en-US" altLang="zh-CN" sz="2000" u="none" strike="noStrike" dirty="0">
                          <a:effectLst/>
                          <a:latin typeface="Microsoft YaHei UI" panose="020B0503020204020204" pitchFamily="34" charset="-122"/>
                          <a:ea typeface="Microsoft YaHei UI" panose="020B0503020204020204" pitchFamily="34" charset="-122"/>
                        </a:rPr>
                        <a:t>large aperture acc. structure</a:t>
                      </a:r>
                    </a:p>
                    <a:p>
                      <a:pPr algn="ctr" fontAlgn="ctr"/>
                      <a:r>
                        <a:rPr lang="en-US" altLang="zh-CN" sz="2000" u="none" strike="noStrike" dirty="0">
                          <a:effectLst/>
                          <a:latin typeface="Microsoft YaHei UI" panose="020B0503020204020204" pitchFamily="34" charset="-122"/>
                          <a:ea typeface="Microsoft YaHei UI" panose="020B0503020204020204" pitchFamily="34" charset="-122"/>
                        </a:rPr>
                        <a:t>21</a:t>
                      </a:r>
                      <a:r>
                        <a:rPr lang="zh-CN" altLang="en-US" sz="2000" u="none" strike="noStrike" dirty="0">
                          <a:effectLst/>
                          <a:latin typeface="Microsoft YaHei UI" panose="020B0503020204020204" pitchFamily="34" charset="-122"/>
                          <a:ea typeface="Microsoft YaHei UI" panose="020B0503020204020204" pitchFamily="34" charset="-122"/>
                        </a:rPr>
                        <a:t> </a:t>
                      </a:r>
                      <a:r>
                        <a:rPr lang="en-US" altLang="zh-CN" sz="2000" u="none" strike="noStrike" dirty="0">
                          <a:effectLst/>
                          <a:latin typeface="Microsoft YaHei UI" panose="020B0503020204020204" pitchFamily="34" charset="-122"/>
                          <a:ea typeface="Microsoft YaHei UI" panose="020B0503020204020204" pitchFamily="34" charset="-122"/>
                        </a:rPr>
                        <a:t>1-to-4, standard acc. structure.</a:t>
                      </a:r>
                      <a:endParaRPr lang="zh-CN" altLang="en-US" sz="20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9434" marR="9434" marT="9434" marB="0" anchor="ctr"/>
                </a:tc>
                <a:extLst>
                  <a:ext uri="{0D108BD9-81ED-4DB2-BD59-A6C34878D82A}">
                    <a16:rowId xmlns:a16="http://schemas.microsoft.com/office/drawing/2014/main" val="474455149"/>
                  </a:ext>
                </a:extLst>
              </a:tr>
              <a:tr h="392448">
                <a:tc>
                  <a:txBody>
                    <a:bodyPr/>
                    <a:lstStyle/>
                    <a:p>
                      <a:pPr algn="ctr" fontAlgn="ctr"/>
                      <a:r>
                        <a:rPr 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C-band</a:t>
                      </a:r>
                      <a:r>
                        <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 </a:t>
                      </a: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klystron</a:t>
                      </a:r>
                      <a:endPar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endParaRPr>
                    </a:p>
                  </a:txBody>
                  <a:tcPr marL="9434" marR="9434" marT="9434" marB="0" anchor="ctr"/>
                </a:tc>
                <a:tc>
                  <a:txBody>
                    <a:bodyPr/>
                    <a:lstStyle/>
                    <a:p>
                      <a:pPr algn="ctr" fontAlgn="ct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236</a:t>
                      </a:r>
                    </a:p>
                  </a:txBody>
                  <a:tcPr marL="9434" marR="9434" marT="9434" marB="0" anchor="ctr"/>
                </a:tc>
                <a:tc>
                  <a:txBody>
                    <a:bodyPr/>
                    <a:lstStyle/>
                    <a:p>
                      <a:pPr algn="ctr" fontAlgn="ct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5720</a:t>
                      </a:r>
                    </a:p>
                  </a:txBody>
                  <a:tcPr marL="9434" marR="9434" marT="9434" marB="0" anchor="ctr"/>
                </a:tc>
                <a:tc>
                  <a:txBody>
                    <a:bodyPr/>
                    <a:lstStyle/>
                    <a:p>
                      <a:pPr algn="ctr" fontAlgn="ct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1-to-2</a:t>
                      </a:r>
                      <a:r>
                        <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a:t>
                      </a:r>
                      <a:r>
                        <a:rPr lang="en-US" altLang="zh-CN"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rPr>
                        <a:t>standard acc. structure.</a:t>
                      </a:r>
                      <a:endParaRPr lang="zh-CN" altLang="en-US" sz="2000" u="none" strike="noStrike" kern="1200" dirty="0">
                        <a:solidFill>
                          <a:schemeClr val="dk1"/>
                        </a:solidFill>
                        <a:effectLst/>
                        <a:latin typeface="Microsoft YaHei UI" panose="020B0503020204020204" pitchFamily="34" charset="-122"/>
                        <a:ea typeface="Microsoft YaHei UI" panose="020B0503020204020204" pitchFamily="34" charset="-122"/>
                        <a:cs typeface="+mn-cs"/>
                      </a:endParaRPr>
                    </a:p>
                  </a:txBody>
                  <a:tcPr marL="9434" marR="9434" marT="9434" marB="0" anchor="ctr"/>
                </a:tc>
                <a:extLst>
                  <a:ext uri="{0D108BD9-81ED-4DB2-BD59-A6C34878D82A}">
                    <a16:rowId xmlns:a16="http://schemas.microsoft.com/office/drawing/2014/main" val="2462531200"/>
                  </a:ext>
                </a:extLst>
              </a:tr>
            </a:tbl>
          </a:graphicData>
        </a:graphic>
      </p:graphicFrame>
    </p:spTree>
    <p:extLst>
      <p:ext uri="{BB962C8B-B14F-4D97-AF65-F5344CB8AC3E}">
        <p14:creationId xmlns:p14="http://schemas.microsoft.com/office/powerpoint/2010/main" val="81991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a:t>
            </a:r>
            <a:r>
              <a:rPr lang="en-US" altLang="zh-CN" dirty="0" err="1"/>
              <a:t>Linac</a:t>
            </a:r>
            <a:r>
              <a:rPr lang="en-US" altLang="zh-CN" dirty="0"/>
              <a:t>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8</a:t>
            </a:fld>
            <a:endParaRPr lang="zh-CN" altLang="en-US" dirty="0"/>
          </a:p>
        </p:txBody>
      </p:sp>
      <p:graphicFrame>
        <p:nvGraphicFramePr>
          <p:cNvPr id="7" name="表格 6">
            <a:extLst>
              <a:ext uri="{FF2B5EF4-FFF2-40B4-BE49-F238E27FC236}">
                <a16:creationId xmlns:a16="http://schemas.microsoft.com/office/drawing/2014/main" id="{60F60EA5-984E-4503-BDDA-364158184F95}"/>
              </a:ext>
            </a:extLst>
          </p:cNvPr>
          <p:cNvGraphicFramePr>
            <a:graphicFrameLocks noGrp="1"/>
          </p:cNvGraphicFramePr>
          <p:nvPr>
            <p:extLst>
              <p:ext uri="{D42A27DB-BD31-4B8C-83A1-F6EECF244321}">
                <p14:modId xmlns:p14="http://schemas.microsoft.com/office/powerpoint/2010/main" val="1609480049"/>
              </p:ext>
            </p:extLst>
          </p:nvPr>
        </p:nvGraphicFramePr>
        <p:xfrm>
          <a:off x="767408" y="1988840"/>
          <a:ext cx="7994626" cy="1475740"/>
        </p:xfrm>
        <a:graphic>
          <a:graphicData uri="http://schemas.openxmlformats.org/drawingml/2006/table">
            <a:tbl>
              <a:tblPr/>
              <a:tblGrid>
                <a:gridCol w="446449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882058">
                  <a:extLst>
                    <a:ext uri="{9D8B030D-6E8A-4147-A177-3AD203B41FA5}">
                      <a16:colId xmlns:a16="http://schemas.microsoft.com/office/drawing/2014/main" val="20002"/>
                    </a:ext>
                  </a:extLst>
                </a:gridCol>
              </a:tblGrid>
              <a:tr h="296927">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S band</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2860MHz/80MW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of S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400kV/500A</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C band</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236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5720MHz/50MW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of C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236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350kV/400A</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5204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285861"/>
            <a:ext cx="10972800" cy="774987"/>
          </a:xfrm>
        </p:spPr>
        <p:txBody>
          <a:bodyPr/>
          <a:lstStyle/>
          <a:p>
            <a:pPr algn="just"/>
            <a:r>
              <a:rPr lang="en-US" altLang="zh-CN" dirty="0">
                <a:latin typeface="Microsoft YaHei UI" panose="020B0503020204020204" pitchFamily="34" charset="-122"/>
                <a:ea typeface="Microsoft YaHei UI" panose="020B0503020204020204" pitchFamily="34" charset="-122"/>
              </a:rPr>
              <a:t>Requirement list:</a:t>
            </a:r>
          </a:p>
        </p:txBody>
      </p:sp>
      <p:sp>
        <p:nvSpPr>
          <p:cNvPr id="3" name="日期占位符 2"/>
          <p:cNvSpPr>
            <a:spLocks noGrp="1"/>
          </p:cNvSpPr>
          <p:nvPr>
            <p:ph type="dt" sz="half" idx="10"/>
          </p:nvPr>
        </p:nvSpPr>
        <p:spPr/>
        <p:txBody>
          <a:bodyPr/>
          <a:lstStyle/>
          <a:p>
            <a:fld id="{97D0C212-7161-4C52-9319-4EBC86D2F962}" type="datetime1">
              <a:rPr lang="zh-CN" altLang="en-US" smtClean="0"/>
              <a:t>2023/10/25</a:t>
            </a:fld>
            <a:endParaRPr lang="zh-CN" altLang="en-US"/>
          </a:p>
        </p:txBody>
      </p:sp>
      <p:sp>
        <p:nvSpPr>
          <p:cNvPr id="4" name="标题 3"/>
          <p:cNvSpPr>
            <a:spLocks noGrp="1"/>
          </p:cNvSpPr>
          <p:nvPr>
            <p:ph type="title"/>
          </p:nvPr>
        </p:nvSpPr>
        <p:spPr>
          <a:xfrm>
            <a:off x="666712" y="142852"/>
            <a:ext cx="10763325" cy="725470"/>
          </a:xfrm>
        </p:spPr>
        <p:txBody>
          <a:bodyPr>
            <a:normAutofit/>
          </a:bodyPr>
          <a:lstStyle/>
          <a:p>
            <a:r>
              <a:rPr lang="en-US" altLang="zh-CN" dirty="0"/>
              <a:t>Design consideration for </a:t>
            </a:r>
            <a:r>
              <a:rPr lang="en-US" altLang="zh-CN" dirty="0" err="1"/>
              <a:t>Linac</a:t>
            </a:r>
            <a:r>
              <a:rPr lang="en-US" altLang="zh-CN" dirty="0"/>
              <a:t> RF sources</a:t>
            </a:r>
            <a:endParaRPr lang="zh-CN" altLang="en-US" dirty="0"/>
          </a:p>
        </p:txBody>
      </p:sp>
      <p:sp>
        <p:nvSpPr>
          <p:cNvPr id="5" name="灯片编号占位符 4"/>
          <p:cNvSpPr>
            <a:spLocks noGrp="1"/>
          </p:cNvSpPr>
          <p:nvPr>
            <p:ph type="sldNum" sz="quarter" idx="12"/>
          </p:nvPr>
        </p:nvSpPr>
        <p:spPr/>
        <p:txBody>
          <a:bodyPr/>
          <a:lstStyle/>
          <a:p>
            <a:pPr algn="r"/>
            <a:fld id="{F15E9139-A00B-4B2A-98A6-095DC08F1345}" type="slidenum">
              <a:rPr lang="zh-CN" altLang="en-US" smtClean="0"/>
              <a:pPr algn="r"/>
              <a:t>9</a:t>
            </a:fld>
            <a:endParaRPr lang="zh-CN" altLang="en-US" dirty="0"/>
          </a:p>
        </p:txBody>
      </p:sp>
      <p:graphicFrame>
        <p:nvGraphicFramePr>
          <p:cNvPr id="8" name="表格 7"/>
          <p:cNvGraphicFramePr>
            <a:graphicFrameLocks noGrp="1"/>
          </p:cNvGraphicFramePr>
          <p:nvPr>
            <p:extLst>
              <p:ext uri="{D42A27DB-BD31-4B8C-83A1-F6EECF244321}">
                <p14:modId xmlns:p14="http://schemas.microsoft.com/office/powerpoint/2010/main" val="1122280186"/>
              </p:ext>
            </p:extLst>
          </p:nvPr>
        </p:nvGraphicFramePr>
        <p:xfrm>
          <a:off x="767408" y="1988840"/>
          <a:ext cx="10513168" cy="1475740"/>
        </p:xfrm>
        <a:graphic>
          <a:graphicData uri="http://schemas.openxmlformats.org/drawingml/2006/table">
            <a:tbl>
              <a:tblPr/>
              <a:tblGrid>
                <a:gridCol w="4464496">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882058">
                  <a:extLst>
                    <a:ext uri="{9D8B030D-6E8A-4147-A177-3AD203B41FA5}">
                      <a16:colId xmlns:a16="http://schemas.microsoft.com/office/drawing/2014/main" val="20002"/>
                    </a:ext>
                  </a:extLst>
                </a:gridCol>
                <a:gridCol w="2518542">
                  <a:extLst>
                    <a:ext uri="{9D8B030D-6E8A-4147-A177-3AD203B41FA5}">
                      <a16:colId xmlns:a16="http://schemas.microsoft.com/office/drawing/2014/main" val="20003"/>
                    </a:ext>
                  </a:extLst>
                </a:gridCol>
              </a:tblGrid>
              <a:tr h="296927">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S band</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2860MHz/80MW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Mature product</a:t>
                      </a: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of S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33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400kV/500A</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Mature product</a:t>
                      </a: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C band</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k</a:t>
                      </a: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lystron</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236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5720MHz/50MW</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Mature product</a:t>
                      </a: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84150">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Modulator</a:t>
                      </a:r>
                      <a:r>
                        <a:rPr lang="en-US" sz="2400" b="0" i="0" u="none" strike="noStrike" baseline="0" dirty="0">
                          <a:solidFill>
                            <a:srgbClr val="000000"/>
                          </a:solidFill>
                          <a:effectLst/>
                          <a:latin typeface="Microsoft YaHei UI" panose="020B0503020204020204" pitchFamily="34" charset="-122"/>
                          <a:ea typeface="Microsoft YaHei UI" panose="020B0503020204020204" pitchFamily="34" charset="-122"/>
                        </a:rPr>
                        <a:t> of C band klystron </a:t>
                      </a:r>
                      <a:endParaRPr lang="en-US" sz="2400" b="0" i="0" u="none" strike="noStrike" dirty="0">
                        <a:solidFill>
                          <a:srgbClr val="000000"/>
                        </a:solidFill>
                        <a:effectLst/>
                        <a:latin typeface="Microsoft YaHei UI" panose="020B0503020204020204" pitchFamily="34" charset="-122"/>
                        <a:ea typeface="Microsoft YaHei UI" panose="020B0503020204020204" pitchFamily="34" charset="-122"/>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altLang="zh-CN" sz="2400" b="0" i="0" u="none" strike="noStrike" dirty="0">
                          <a:solidFill>
                            <a:srgbClr val="000000"/>
                          </a:solidFill>
                          <a:effectLst/>
                          <a:latin typeface="Microsoft YaHei UI" panose="020B0503020204020204" pitchFamily="34" charset="-122"/>
                          <a:ea typeface="Microsoft YaHei UI" panose="020B0503020204020204" pitchFamily="34" charset="-122"/>
                        </a:rPr>
                        <a:t>236</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350kV/400A</a:t>
                      </a:r>
                    </a:p>
                  </a:txBody>
                  <a:tcPr marL="3175" marR="3175" marT="317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2400" b="0" i="0" u="none" strike="noStrike" dirty="0">
                          <a:solidFill>
                            <a:srgbClr val="000000"/>
                          </a:solidFill>
                          <a:effectLst/>
                          <a:latin typeface="Microsoft YaHei UI" panose="020B0503020204020204" pitchFamily="34" charset="-122"/>
                          <a:ea typeface="Microsoft YaHei UI" panose="020B0503020204020204" pitchFamily="34" charset="-122"/>
                        </a:rPr>
                        <a:t>Mature product</a:t>
                      </a:r>
                    </a:p>
                  </a:txBody>
                  <a:tcPr marL="3175" marR="3175" marT="317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295902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34839</TotalTime>
  <Words>1584</Words>
  <Application>Microsoft Office PowerPoint</Application>
  <PresentationFormat>宽屏</PresentationFormat>
  <Paragraphs>442</Paragraphs>
  <Slides>33</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Microsoft YaHei UI</vt:lpstr>
      <vt:lpstr>MS Mincho</vt:lpstr>
      <vt:lpstr>等线</vt:lpstr>
      <vt:lpstr>宋体</vt:lpstr>
      <vt:lpstr>微软雅黑</vt:lpstr>
      <vt:lpstr>Arial</vt:lpstr>
      <vt:lpstr>Arial Black</vt:lpstr>
      <vt:lpstr>Calibri</vt:lpstr>
      <vt:lpstr>Cambria Math</vt:lpstr>
      <vt:lpstr>Times New Roman</vt:lpstr>
      <vt:lpstr>Wingdings</vt:lpstr>
      <vt:lpstr>Office 主题</vt:lpstr>
      <vt:lpstr>PowerPoint 演示文稿</vt:lpstr>
      <vt:lpstr>Content</vt:lpstr>
      <vt:lpstr>Design consideration for Collider RF sources</vt:lpstr>
      <vt:lpstr>Design consideration for Collider RF sources</vt:lpstr>
      <vt:lpstr>Design consideration for Collider RF sources</vt:lpstr>
      <vt:lpstr>Design consideration for Collider RF sources</vt:lpstr>
      <vt:lpstr>Design consideration for Linac RF sources</vt:lpstr>
      <vt:lpstr>Design consideration for Linac RF sources</vt:lpstr>
      <vt:lpstr>Design consideration for Linac RF sources</vt:lpstr>
      <vt:lpstr>Design consideration for Linac RF sources</vt:lpstr>
      <vt:lpstr>R&amp;D Strategies</vt:lpstr>
      <vt:lpstr>PowerPoint 演示文稿</vt:lpstr>
      <vt:lpstr>650MHz klystron R&amp;D strategy and plan</vt:lpstr>
      <vt:lpstr>Design scheme</vt:lpstr>
      <vt:lpstr>1st prototype milestone</vt:lpstr>
      <vt:lpstr>Test results</vt:lpstr>
      <vt:lpstr>2nd prototype (HE design) milestone</vt:lpstr>
      <vt:lpstr>1st stage test results</vt:lpstr>
      <vt:lpstr>3rd prototype (Muti-beam design) milestone</vt:lpstr>
      <vt:lpstr>MBK beam tester conditioning</vt:lpstr>
      <vt:lpstr>PowerPoint 演示文稿</vt:lpstr>
      <vt:lpstr>Main parameters</vt:lpstr>
      <vt:lpstr>Beam dynamics</vt:lpstr>
      <vt:lpstr>PowerPoint 演示文稿</vt:lpstr>
      <vt:lpstr>Main parameters</vt:lpstr>
      <vt:lpstr>Beam dynamics</vt:lpstr>
      <vt:lpstr>PowerPoint 演示文稿</vt:lpstr>
      <vt:lpstr>Collider power sources distributions</vt:lpstr>
      <vt:lpstr>Booster power sources distributions</vt:lpstr>
      <vt:lpstr>Damping ring power sources distributions</vt:lpstr>
      <vt:lpstr>Linac power sources distributions</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Zhou</cp:lastModifiedBy>
  <cp:revision>2220</cp:revision>
  <cp:lastPrinted>2022-11-06T05:19:21Z</cp:lastPrinted>
  <dcterms:created xsi:type="dcterms:W3CDTF">2012-09-04T11:33:36Z</dcterms:created>
  <dcterms:modified xsi:type="dcterms:W3CDTF">2023-10-25T00:14:51Z</dcterms:modified>
</cp:coreProperties>
</file>