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953" r:id="rId2"/>
    <p:sldId id="907" r:id="rId3"/>
    <p:sldId id="955" r:id="rId4"/>
    <p:sldId id="954" r:id="rId5"/>
    <p:sldId id="958" r:id="rId6"/>
    <p:sldId id="981" r:id="rId7"/>
    <p:sldId id="982" r:id="rId8"/>
    <p:sldId id="985" r:id="rId9"/>
    <p:sldId id="986" r:id="rId10"/>
    <p:sldId id="987" r:id="rId11"/>
    <p:sldId id="988" r:id="rId12"/>
    <p:sldId id="990" r:id="rId13"/>
    <p:sldId id="991" r:id="rId14"/>
    <p:sldId id="993" r:id="rId15"/>
    <p:sldId id="1018" r:id="rId16"/>
    <p:sldId id="1009" r:id="rId17"/>
    <p:sldId id="966" r:id="rId18"/>
    <p:sldId id="996" r:id="rId19"/>
    <p:sldId id="1012" r:id="rId20"/>
    <p:sldId id="1019" r:id="rId21"/>
    <p:sldId id="297" r:id="rId22"/>
    <p:sldId id="944" r:id="rId23"/>
    <p:sldId id="998" r:id="rId24"/>
    <p:sldId id="1000" r:id="rId25"/>
    <p:sldId id="1013" r:id="rId26"/>
    <p:sldId id="1001" r:id="rId27"/>
    <p:sldId id="942" r:id="rId28"/>
    <p:sldId id="971" r:id="rId29"/>
    <p:sldId id="334" r:id="rId30"/>
    <p:sldId id="1011" r:id="rId31"/>
    <p:sldId id="1003" r:id="rId32"/>
    <p:sldId id="1004" r:id="rId33"/>
    <p:sldId id="1006" r:id="rId34"/>
    <p:sldId id="1007" r:id="rId35"/>
    <p:sldId id="1020" r:id="rId36"/>
    <p:sldId id="1021" r:id="rId37"/>
    <p:sldId id="964" r:id="rId38"/>
    <p:sldId id="965" r:id="rId39"/>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C0"/>
    <a:srgbClr val="FFFFFF"/>
    <a:srgbClr val="0000FF"/>
    <a:srgbClr val="003399"/>
    <a:srgbClr val="E6E6E6"/>
    <a:srgbClr val="4D8357"/>
    <a:srgbClr val="005800"/>
    <a:srgbClr val="008400"/>
    <a:srgbClr val="FDCC6D"/>
    <a:srgbClr val="00A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33" autoAdjust="0"/>
    <p:restoredTop sz="91732" autoAdjust="0"/>
  </p:normalViewPr>
  <p:slideViewPr>
    <p:cSldViewPr>
      <p:cViewPr varScale="1">
        <p:scale>
          <a:sx n="60" d="100"/>
          <a:sy n="60" d="100"/>
        </p:scale>
        <p:origin x="74" y="38"/>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2023/10/24</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pPr/>
              <a:t>2023/10/24</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a:t>
            </a:fld>
            <a:endParaRPr lang="zh-CN" altLang="en-US"/>
          </a:p>
        </p:txBody>
      </p:sp>
    </p:spTree>
    <p:extLst>
      <p:ext uri="{BB962C8B-B14F-4D97-AF65-F5344CB8AC3E}">
        <p14:creationId xmlns:p14="http://schemas.microsoft.com/office/powerpoint/2010/main" val="250138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a:t>
            </a:fld>
            <a:endParaRPr lang="zh-CN" altLang="en-US"/>
          </a:p>
        </p:txBody>
      </p:sp>
    </p:spTree>
    <p:extLst>
      <p:ext uri="{BB962C8B-B14F-4D97-AF65-F5344CB8AC3E}">
        <p14:creationId xmlns:p14="http://schemas.microsoft.com/office/powerpoint/2010/main" val="307080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4</a:t>
            </a:fld>
            <a:endParaRPr lang="zh-CN" altLang="en-US"/>
          </a:p>
        </p:txBody>
      </p:sp>
    </p:spTree>
    <p:extLst>
      <p:ext uri="{BB962C8B-B14F-4D97-AF65-F5344CB8AC3E}">
        <p14:creationId xmlns:p14="http://schemas.microsoft.com/office/powerpoint/2010/main" val="2199918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16</a:t>
            </a:fld>
            <a:endParaRPr lang="zh-CN" altLang="en-US"/>
          </a:p>
        </p:txBody>
      </p:sp>
    </p:spTree>
    <p:extLst>
      <p:ext uri="{BB962C8B-B14F-4D97-AF65-F5344CB8AC3E}">
        <p14:creationId xmlns:p14="http://schemas.microsoft.com/office/powerpoint/2010/main" val="4129814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27</a:t>
            </a:fld>
            <a:endParaRPr lang="zh-CN" altLang="en-US"/>
          </a:p>
        </p:txBody>
      </p:sp>
    </p:spTree>
    <p:extLst>
      <p:ext uri="{BB962C8B-B14F-4D97-AF65-F5344CB8AC3E}">
        <p14:creationId xmlns:p14="http://schemas.microsoft.com/office/powerpoint/2010/main" val="2737328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30</a:t>
            </a:fld>
            <a:endParaRPr lang="zh-CN" altLang="en-US"/>
          </a:p>
        </p:txBody>
      </p:sp>
    </p:spTree>
    <p:extLst>
      <p:ext uri="{BB962C8B-B14F-4D97-AF65-F5344CB8AC3E}">
        <p14:creationId xmlns:p14="http://schemas.microsoft.com/office/powerpoint/2010/main" val="562530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31</a:t>
            </a:fld>
            <a:endParaRPr lang="zh-CN" altLang="en-US"/>
          </a:p>
        </p:txBody>
      </p:sp>
    </p:spTree>
    <p:extLst>
      <p:ext uri="{BB962C8B-B14F-4D97-AF65-F5344CB8AC3E}">
        <p14:creationId xmlns:p14="http://schemas.microsoft.com/office/powerpoint/2010/main" val="2312700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32</a:t>
            </a:fld>
            <a:endParaRPr lang="zh-CN" altLang="en-US"/>
          </a:p>
        </p:txBody>
      </p:sp>
    </p:spTree>
    <p:extLst>
      <p:ext uri="{BB962C8B-B14F-4D97-AF65-F5344CB8AC3E}">
        <p14:creationId xmlns:p14="http://schemas.microsoft.com/office/powerpoint/2010/main" val="111810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33</a:t>
            </a:fld>
            <a:endParaRPr lang="zh-CN" altLang="en-US"/>
          </a:p>
        </p:txBody>
      </p:sp>
    </p:spTree>
    <p:extLst>
      <p:ext uri="{BB962C8B-B14F-4D97-AF65-F5344CB8AC3E}">
        <p14:creationId xmlns:p14="http://schemas.microsoft.com/office/powerpoint/2010/main" val="284208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2023/10/24</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ACAB315D-5845-4E10-96EE-900B6420E4E9}" type="datetime1">
              <a:rPr lang="zh-CN" altLang="en-US" smtClean="0"/>
              <a:t>2023/10/24</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8D2C3-E4EE-4507-8B92-8AE7B7B616F4}" type="datetime1">
              <a:rPr lang="zh-CN" altLang="en-US" smtClean="0"/>
              <a:t>2023/10/24</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2023/10/24</a:t>
            </a:fld>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689675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E2C9-0858-40D0-852F-2215466EB8FC}" type="datetime1">
              <a:rPr lang="zh-CN" altLang="en-US" smtClean="0"/>
              <a:t>2023/10/24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5" r:id="rId3"/>
    <p:sldLayoutId id="2147483674" r:id="rId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80.png"/></Relationships>
</file>

<file path=ppt/slides/_rels/slide28.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10.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2"/>
          <a:srcRect t="28679" b="6192"/>
          <a:stretch/>
        </p:blipFill>
        <p:spPr>
          <a:xfrm>
            <a:off x="635" y="0"/>
            <a:ext cx="12191365" cy="2118283"/>
          </a:xfrm>
          <a:prstGeom prst="rect">
            <a:avLst/>
          </a:prstGeom>
        </p:spPr>
      </p:pic>
      <p:sp>
        <p:nvSpPr>
          <p:cNvPr id="6" name="标题 3"/>
          <p:cNvSpPr txBox="1">
            <a:spLocks/>
          </p:cNvSpPr>
          <p:nvPr/>
        </p:nvSpPr>
        <p:spPr>
          <a:xfrm>
            <a:off x="1692720" y="2480570"/>
            <a:ext cx="8627534"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6000" dirty="0">
                <a:solidFill>
                  <a:srgbClr val="C00000"/>
                </a:solidFill>
              </a:rPr>
              <a:t>CEPC mechanics system</a:t>
            </a:r>
            <a:endParaRPr lang="zh-CN" altLang="en-US" sz="6000" dirty="0">
              <a:solidFill>
                <a:srgbClr val="C00000"/>
              </a:solidFill>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2621737" y="4242209"/>
            <a:ext cx="6769500" cy="523220"/>
          </a:xfrm>
          <a:prstGeom prst="rect">
            <a:avLst/>
          </a:prstGeom>
          <a:noFill/>
        </p:spPr>
        <p:txBody>
          <a:bodyPr wrap="square" rtlCol="0">
            <a:spAutoFit/>
          </a:bodyPr>
          <a:lstStyle/>
          <a:p>
            <a:pPr algn="ctr"/>
            <a:r>
              <a:rPr lang="en-US" altLang="zh-CN" sz="2800" dirty="0" err="1">
                <a:latin typeface="Times New Roman" panose="02020603050405020304" pitchFamily="18" charset="0"/>
                <a:ea typeface="微软雅黑" panose="020B0503020204020204" pitchFamily="34" charset="-122"/>
              </a:rPr>
              <a:t>Haijing</a:t>
            </a:r>
            <a:r>
              <a:rPr lang="en-US" altLang="zh-CN" sz="2800" dirty="0">
                <a:latin typeface="Times New Roman" panose="02020603050405020304" pitchFamily="18" charset="0"/>
                <a:ea typeface="微软雅黑" panose="020B0503020204020204" pitchFamily="34" charset="-122"/>
              </a:rPr>
              <a:t>  Wang </a:t>
            </a: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23-27. October, 2023,  Nanjing, The 2023 International Workshop on the High Energy Circular Electron Positron Collider</a:t>
            </a:r>
            <a:endParaRPr lang="zh-CN" altLang="en-US" dirty="0">
              <a:solidFill>
                <a:schemeClr val="bg1"/>
              </a:solidFill>
            </a:endParaRPr>
          </a:p>
        </p:txBody>
      </p:sp>
      <p:pic>
        <p:nvPicPr>
          <p:cNvPr id="10" name="Picture 2" descr="C:\Users\Administrator\Desktop\111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363" y="5398314"/>
            <a:ext cx="3552825" cy="672912"/>
          </a:xfrm>
          <a:prstGeom prst="rect">
            <a:avLst/>
          </a:prstGeom>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spTree>
    <p:extLst>
      <p:ext uri="{BB962C8B-B14F-4D97-AF65-F5344CB8AC3E}">
        <p14:creationId xmlns:p14="http://schemas.microsoft.com/office/powerpoint/2010/main" val="1692391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5CBF700-40C6-487E-8A54-EBCC29BCC1E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1682" y="3486151"/>
            <a:ext cx="4320000" cy="3292771"/>
          </a:xfrm>
          <a:prstGeom prst="rect">
            <a:avLst/>
          </a:prstGeom>
          <a:noFill/>
          <a:ln>
            <a:noFill/>
          </a:ln>
        </p:spPr>
      </p:pic>
      <p:sp>
        <p:nvSpPr>
          <p:cNvPr id="2" name="内容占位符 1">
            <a:extLst>
              <a:ext uri="{FF2B5EF4-FFF2-40B4-BE49-F238E27FC236}">
                <a16:creationId xmlns:a16="http://schemas.microsoft.com/office/drawing/2014/main" id="{7405F8FC-B8E6-4DE0-A3C2-FA55694C7D66}"/>
              </a:ext>
            </a:extLst>
          </p:cNvPr>
          <p:cNvSpPr>
            <a:spLocks noGrp="1"/>
          </p:cNvSpPr>
          <p:nvPr>
            <p:ph idx="1"/>
          </p:nvPr>
        </p:nvSpPr>
        <p:spPr/>
        <p:txBody>
          <a:bodyPr>
            <a:normAutofit/>
          </a:bodyPr>
          <a:lstStyle/>
          <a:p>
            <a:r>
              <a:rPr lang="en-US" dirty="0"/>
              <a:t>Topology optimization</a:t>
            </a:r>
          </a:p>
          <a:p>
            <a:pPr lvl="1"/>
            <a:r>
              <a:rPr lang="en-US" sz="2000" dirty="0"/>
              <a:t>To design the supporting location in the XY plane.</a:t>
            </a:r>
          </a:p>
          <a:p>
            <a:pPr lvl="1"/>
            <a:r>
              <a:rPr lang="en-US" sz="2000" dirty="0"/>
              <a:t>Constraint: volume; Objective function: structure compliance.</a:t>
            </a:r>
          </a:p>
          <a:p>
            <a:pPr lvl="1"/>
            <a:r>
              <a:rPr lang="en-US" sz="2000" dirty="0"/>
              <a:t>Applicable to all types of magnet supports hanged to the ceiling.</a:t>
            </a:r>
          </a:p>
          <a:p>
            <a:pPr lvl="1"/>
            <a:r>
              <a:rPr lang="en-US" sz="2000" dirty="0"/>
              <a:t>Vertical steel frames with horizontal ribs are adopted to achieve a simple structure and a better appearance.</a:t>
            </a:r>
          </a:p>
          <a:p>
            <a:endParaRPr lang="en-US" dirty="0"/>
          </a:p>
        </p:txBody>
      </p:sp>
      <p:sp>
        <p:nvSpPr>
          <p:cNvPr id="3" name="灯片编号占位符 2">
            <a:extLst>
              <a:ext uri="{FF2B5EF4-FFF2-40B4-BE49-F238E27FC236}">
                <a16:creationId xmlns:a16="http://schemas.microsoft.com/office/drawing/2014/main" id="{4AFD17D1-DAE5-45F8-816C-4165B82C0184}"/>
              </a:ext>
            </a:extLst>
          </p:cNvPr>
          <p:cNvSpPr>
            <a:spLocks noGrp="1"/>
          </p:cNvSpPr>
          <p:nvPr>
            <p:ph type="sldNum" sz="quarter" idx="12"/>
          </p:nvPr>
        </p:nvSpPr>
        <p:spPr>
          <a:xfrm>
            <a:off x="8737600" y="6356351"/>
            <a:ext cx="2844800" cy="365125"/>
          </a:xfrm>
        </p:spPr>
        <p:txBody>
          <a:bodyPr/>
          <a:lstStyle/>
          <a:p>
            <a:fld id="{098B4EB0-06CE-481E-B32B-52DF58230A15}" type="slidenum">
              <a:rPr lang="zh-CN" altLang="en-US" smtClean="0"/>
              <a:pPr/>
              <a:t>10</a:t>
            </a:fld>
            <a:endParaRPr lang="zh-CN" altLang="en-US" dirty="0"/>
          </a:p>
        </p:txBody>
      </p:sp>
      <p:sp>
        <p:nvSpPr>
          <p:cNvPr id="4" name="标题 3">
            <a:extLst>
              <a:ext uri="{FF2B5EF4-FFF2-40B4-BE49-F238E27FC236}">
                <a16:creationId xmlns:a16="http://schemas.microsoft.com/office/drawing/2014/main" id="{50B23A49-99F9-4871-AC28-B550C7F4BF35}"/>
              </a:ext>
            </a:extLst>
          </p:cNvPr>
          <p:cNvSpPr>
            <a:spLocks noGrp="1"/>
          </p:cNvSpPr>
          <p:nvPr>
            <p:ph type="title"/>
          </p:nvPr>
        </p:nvSpPr>
        <p:spPr/>
        <p:txBody>
          <a:bodyPr/>
          <a:lstStyle/>
          <a:p>
            <a:r>
              <a:rPr lang="en-US" dirty="0"/>
              <a:t>Supports in Booster</a:t>
            </a:r>
          </a:p>
        </p:txBody>
      </p:sp>
      <p:pic>
        <p:nvPicPr>
          <p:cNvPr id="5" name="图片 4" descr="E:\CEPC\机械系统文档文件\CDR\cepc cdr文档撰写\CDR edited180425\10_percent_toplot.bmp">
            <a:extLst>
              <a:ext uri="{FF2B5EF4-FFF2-40B4-BE49-F238E27FC236}">
                <a16:creationId xmlns:a16="http://schemas.microsoft.com/office/drawing/2014/main" id="{31C5625B-E076-4DDA-A744-8C2D93E6A9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8230" y="3694060"/>
            <a:ext cx="4320000" cy="3126647"/>
          </a:xfrm>
          <a:prstGeom prst="rect">
            <a:avLst/>
          </a:prstGeom>
          <a:noFill/>
          <a:ln>
            <a:noFill/>
          </a:ln>
        </p:spPr>
      </p:pic>
      <p:sp>
        <p:nvSpPr>
          <p:cNvPr id="7" name="文本框 6">
            <a:extLst>
              <a:ext uri="{FF2B5EF4-FFF2-40B4-BE49-F238E27FC236}">
                <a16:creationId xmlns:a16="http://schemas.microsoft.com/office/drawing/2014/main" id="{1333B986-53E8-437E-82AE-B86DE146322A}"/>
              </a:ext>
            </a:extLst>
          </p:cNvPr>
          <p:cNvSpPr txBox="1"/>
          <p:nvPr/>
        </p:nvSpPr>
        <p:spPr>
          <a:xfrm>
            <a:off x="9624392" y="3969596"/>
            <a:ext cx="1656184" cy="369332"/>
          </a:xfrm>
          <a:prstGeom prst="rect">
            <a:avLst/>
          </a:prstGeom>
          <a:noFill/>
        </p:spPr>
        <p:txBody>
          <a:bodyPr wrap="square" rtlCol="0">
            <a:spAutoFit/>
          </a:bodyPr>
          <a:lstStyle/>
          <a:p>
            <a:r>
              <a:rPr lang="en-US" altLang="zh-CN" dirty="0"/>
              <a:t>Tunnel ceiling</a:t>
            </a:r>
            <a:endParaRPr lang="zh-CN" altLang="en-US" dirty="0"/>
          </a:p>
        </p:txBody>
      </p:sp>
      <p:sp>
        <p:nvSpPr>
          <p:cNvPr id="8" name="文本框 7">
            <a:extLst>
              <a:ext uri="{FF2B5EF4-FFF2-40B4-BE49-F238E27FC236}">
                <a16:creationId xmlns:a16="http://schemas.microsoft.com/office/drawing/2014/main" id="{22203BF9-9C6D-4F9D-B456-A540D5676B58}"/>
              </a:ext>
            </a:extLst>
          </p:cNvPr>
          <p:cNvSpPr txBox="1"/>
          <p:nvPr/>
        </p:nvSpPr>
        <p:spPr>
          <a:xfrm>
            <a:off x="9624392" y="5557211"/>
            <a:ext cx="1656184" cy="369332"/>
          </a:xfrm>
          <a:prstGeom prst="rect">
            <a:avLst/>
          </a:prstGeom>
          <a:noFill/>
        </p:spPr>
        <p:txBody>
          <a:bodyPr wrap="square" rtlCol="0">
            <a:spAutoFit/>
          </a:bodyPr>
          <a:lstStyle/>
          <a:p>
            <a:r>
              <a:rPr lang="en-US" altLang="zh-CN" dirty="0"/>
              <a:t>Magnet </a:t>
            </a:r>
            <a:endParaRPr lang="zh-CN" altLang="en-US" dirty="0"/>
          </a:p>
        </p:txBody>
      </p:sp>
      <p:sp>
        <p:nvSpPr>
          <p:cNvPr id="9" name="文本框 8">
            <a:extLst>
              <a:ext uri="{FF2B5EF4-FFF2-40B4-BE49-F238E27FC236}">
                <a16:creationId xmlns:a16="http://schemas.microsoft.com/office/drawing/2014/main" id="{75473606-8DFD-49D9-A2F7-9269B8029A5B}"/>
              </a:ext>
            </a:extLst>
          </p:cNvPr>
          <p:cNvSpPr txBox="1"/>
          <p:nvPr/>
        </p:nvSpPr>
        <p:spPr>
          <a:xfrm>
            <a:off x="9624392" y="4651932"/>
            <a:ext cx="2088232" cy="646331"/>
          </a:xfrm>
          <a:prstGeom prst="rect">
            <a:avLst/>
          </a:prstGeom>
          <a:noFill/>
        </p:spPr>
        <p:txBody>
          <a:bodyPr wrap="square" rtlCol="0">
            <a:spAutoFit/>
          </a:bodyPr>
          <a:lstStyle/>
          <a:p>
            <a:r>
              <a:rPr lang="en-US" altLang="zh-CN" dirty="0"/>
              <a:t>Selected elements for support </a:t>
            </a:r>
            <a:endParaRPr lang="zh-CN" altLang="en-US" dirty="0"/>
          </a:p>
        </p:txBody>
      </p:sp>
      <p:cxnSp>
        <p:nvCxnSpPr>
          <p:cNvPr id="11" name="直接连接符 10">
            <a:extLst>
              <a:ext uri="{FF2B5EF4-FFF2-40B4-BE49-F238E27FC236}">
                <a16:creationId xmlns:a16="http://schemas.microsoft.com/office/drawing/2014/main" id="{52F1046A-30D5-4642-A8EB-606CA6819237}"/>
              </a:ext>
            </a:extLst>
          </p:cNvPr>
          <p:cNvCxnSpPr>
            <a:endCxn id="7" idx="1"/>
          </p:cNvCxnSpPr>
          <p:nvPr/>
        </p:nvCxnSpPr>
        <p:spPr>
          <a:xfrm flipV="1">
            <a:off x="7999149" y="4154262"/>
            <a:ext cx="1625243" cy="426866"/>
          </a:xfrm>
          <a:prstGeom prst="line">
            <a:avLst/>
          </a:prstGeom>
        </p:spPr>
        <p:style>
          <a:lnRef idx="1">
            <a:schemeClr val="dk1"/>
          </a:lnRef>
          <a:fillRef idx="0">
            <a:schemeClr val="dk1"/>
          </a:fillRef>
          <a:effectRef idx="0">
            <a:schemeClr val="dk1"/>
          </a:effectRef>
          <a:fontRef idx="minor">
            <a:schemeClr val="tx1"/>
          </a:fontRef>
        </p:style>
      </p:cxnSp>
      <p:cxnSp>
        <p:nvCxnSpPr>
          <p:cNvPr id="13" name="直接连接符 12">
            <a:extLst>
              <a:ext uri="{FF2B5EF4-FFF2-40B4-BE49-F238E27FC236}">
                <a16:creationId xmlns:a16="http://schemas.microsoft.com/office/drawing/2014/main" id="{1741EF9E-ADF0-419F-BD71-911D3718AF0B}"/>
              </a:ext>
            </a:extLst>
          </p:cNvPr>
          <p:cNvCxnSpPr>
            <a:endCxn id="9" idx="1"/>
          </p:cNvCxnSpPr>
          <p:nvPr/>
        </p:nvCxnSpPr>
        <p:spPr>
          <a:xfrm flipV="1">
            <a:off x="8039923" y="4975098"/>
            <a:ext cx="1584469" cy="314879"/>
          </a:xfrm>
          <a:prstGeom prst="line">
            <a:avLst/>
          </a:prstGeom>
        </p:spPr>
        <p:style>
          <a:lnRef idx="1">
            <a:schemeClr val="dk1"/>
          </a:lnRef>
          <a:fillRef idx="0">
            <a:schemeClr val="dk1"/>
          </a:fillRef>
          <a:effectRef idx="0">
            <a:schemeClr val="dk1"/>
          </a:effectRef>
          <a:fontRef idx="minor">
            <a:schemeClr val="tx1"/>
          </a:fontRef>
        </p:style>
      </p:cxnSp>
      <p:cxnSp>
        <p:nvCxnSpPr>
          <p:cNvPr id="15" name="直接连接符 14">
            <a:extLst>
              <a:ext uri="{FF2B5EF4-FFF2-40B4-BE49-F238E27FC236}">
                <a16:creationId xmlns:a16="http://schemas.microsoft.com/office/drawing/2014/main" id="{265F30AE-1B2E-4DFF-BDF0-9212FD02BF45}"/>
              </a:ext>
            </a:extLst>
          </p:cNvPr>
          <p:cNvCxnSpPr>
            <a:cxnSpLocks/>
          </p:cNvCxnSpPr>
          <p:nvPr/>
        </p:nvCxnSpPr>
        <p:spPr>
          <a:xfrm flipV="1">
            <a:off x="7896200" y="5760282"/>
            <a:ext cx="1728192" cy="308951"/>
          </a:xfrm>
          <a:prstGeom prst="line">
            <a:avLst/>
          </a:prstGeom>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481BA383-2385-4814-A6BB-06F02A84A305}"/>
              </a:ext>
            </a:extLst>
          </p:cNvPr>
          <p:cNvSpPr txBox="1"/>
          <p:nvPr/>
        </p:nvSpPr>
        <p:spPr>
          <a:xfrm>
            <a:off x="1840199" y="6410888"/>
            <a:ext cx="3358394" cy="276999"/>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Angular coordinate of 1st support point</a:t>
            </a:r>
            <a:endParaRPr lang="zh-CN" altLang="en-US" sz="1200"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7DF89AE3-DD29-4B99-8CAE-775BF1DCAFB2}"/>
              </a:ext>
            </a:extLst>
          </p:cNvPr>
          <p:cNvSpPr txBox="1"/>
          <p:nvPr/>
        </p:nvSpPr>
        <p:spPr>
          <a:xfrm rot="16200000">
            <a:off x="54047" y="4901937"/>
            <a:ext cx="2996952" cy="276999"/>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Angular coordinate of 2nd support point</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5993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2DF4280-91DC-44B6-903C-ECD78E6CB4D1}"/>
              </a:ext>
            </a:extLst>
          </p:cNvPr>
          <p:cNvPicPr>
            <a:picLocks noChangeAspect="1"/>
          </p:cNvPicPr>
          <p:nvPr/>
        </p:nvPicPr>
        <p:blipFill>
          <a:blip r:embed="rId2"/>
          <a:stretch>
            <a:fillRect/>
          </a:stretch>
        </p:blipFill>
        <p:spPr>
          <a:xfrm>
            <a:off x="335360" y="1775789"/>
            <a:ext cx="5040000" cy="2882326"/>
          </a:xfrm>
          <a:prstGeom prst="rect">
            <a:avLst/>
          </a:prstGeom>
        </p:spPr>
      </p:pic>
      <p:pic>
        <p:nvPicPr>
          <p:cNvPr id="12" name="图片 11">
            <a:extLst>
              <a:ext uri="{FF2B5EF4-FFF2-40B4-BE49-F238E27FC236}">
                <a16:creationId xmlns:a16="http://schemas.microsoft.com/office/drawing/2014/main" id="{D0EFCC8D-8510-4D24-90CE-39D4BDD739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0000" y="1736066"/>
            <a:ext cx="5400000" cy="2638484"/>
          </a:xfrm>
          <a:prstGeom prst="rect">
            <a:avLst/>
          </a:prstGeom>
          <a:noFill/>
          <a:ln>
            <a:noFill/>
          </a:ln>
        </p:spPr>
      </p:pic>
      <p:sp>
        <p:nvSpPr>
          <p:cNvPr id="2" name="内容占位符 1">
            <a:extLst>
              <a:ext uri="{FF2B5EF4-FFF2-40B4-BE49-F238E27FC236}">
                <a16:creationId xmlns:a16="http://schemas.microsoft.com/office/drawing/2014/main" id="{8D48C05D-B879-469F-9F8C-51A9BE58E393}"/>
              </a:ext>
            </a:extLst>
          </p:cNvPr>
          <p:cNvSpPr>
            <a:spLocks noGrp="1"/>
          </p:cNvSpPr>
          <p:nvPr>
            <p:ph idx="1"/>
          </p:nvPr>
        </p:nvSpPr>
        <p:spPr>
          <a:xfrm>
            <a:off x="609600" y="1285861"/>
            <a:ext cx="10972800" cy="2071131"/>
          </a:xfrm>
        </p:spPr>
        <p:txBody>
          <a:bodyPr>
            <a:normAutofit/>
          </a:bodyPr>
          <a:lstStyle/>
          <a:p>
            <a:r>
              <a:rPr lang="en-US" dirty="0"/>
              <a:t>Hanged on the ceiling by steel frames</a:t>
            </a:r>
          </a:p>
          <a:p>
            <a:pPr lvl="1"/>
            <a:endParaRPr lang="en-US" dirty="0"/>
          </a:p>
        </p:txBody>
      </p:sp>
      <p:sp>
        <p:nvSpPr>
          <p:cNvPr id="3" name="灯片编号占位符 2">
            <a:extLst>
              <a:ext uri="{FF2B5EF4-FFF2-40B4-BE49-F238E27FC236}">
                <a16:creationId xmlns:a16="http://schemas.microsoft.com/office/drawing/2014/main" id="{3219CF17-60F3-45D8-8574-9C2364552A04}"/>
              </a:ext>
            </a:extLst>
          </p:cNvPr>
          <p:cNvSpPr>
            <a:spLocks noGrp="1"/>
          </p:cNvSpPr>
          <p:nvPr>
            <p:ph type="sldNum" sz="quarter" idx="12"/>
          </p:nvPr>
        </p:nvSpPr>
        <p:spPr/>
        <p:txBody>
          <a:bodyPr/>
          <a:lstStyle/>
          <a:p>
            <a:fld id="{098B4EB0-06CE-481E-B32B-52DF58230A15}" type="slidenum">
              <a:rPr lang="zh-CN" altLang="en-US" smtClean="0"/>
              <a:pPr/>
              <a:t>11</a:t>
            </a:fld>
            <a:endParaRPr lang="zh-CN" altLang="en-US" dirty="0"/>
          </a:p>
        </p:txBody>
      </p:sp>
      <p:sp>
        <p:nvSpPr>
          <p:cNvPr id="4" name="标题 3">
            <a:extLst>
              <a:ext uri="{FF2B5EF4-FFF2-40B4-BE49-F238E27FC236}">
                <a16:creationId xmlns:a16="http://schemas.microsoft.com/office/drawing/2014/main" id="{F96C8D31-0126-4F85-8CE4-E4453384D450}"/>
              </a:ext>
            </a:extLst>
          </p:cNvPr>
          <p:cNvSpPr>
            <a:spLocks noGrp="1"/>
          </p:cNvSpPr>
          <p:nvPr>
            <p:ph type="title"/>
          </p:nvPr>
        </p:nvSpPr>
        <p:spPr/>
        <p:txBody>
          <a:bodyPr/>
          <a:lstStyle/>
          <a:p>
            <a:r>
              <a:rPr lang="en-US" dirty="0"/>
              <a:t>Supports in Booster</a:t>
            </a:r>
          </a:p>
        </p:txBody>
      </p:sp>
      <p:graphicFrame>
        <p:nvGraphicFramePr>
          <p:cNvPr id="10" name="表格 9">
            <a:extLst>
              <a:ext uri="{FF2B5EF4-FFF2-40B4-BE49-F238E27FC236}">
                <a16:creationId xmlns:a16="http://schemas.microsoft.com/office/drawing/2014/main" id="{C9917C52-4C26-4F91-8DAF-CD0237661562}"/>
              </a:ext>
            </a:extLst>
          </p:cNvPr>
          <p:cNvGraphicFramePr>
            <a:graphicFrameLocks noGrp="1"/>
          </p:cNvGraphicFramePr>
          <p:nvPr>
            <p:extLst>
              <p:ext uri="{D42A27DB-BD31-4B8C-83A1-F6EECF244321}">
                <p14:modId xmlns:p14="http://schemas.microsoft.com/office/powerpoint/2010/main" val="2895508803"/>
              </p:ext>
            </p:extLst>
          </p:nvPr>
        </p:nvGraphicFramePr>
        <p:xfrm>
          <a:off x="3302699" y="4798281"/>
          <a:ext cx="5112568" cy="1920240"/>
        </p:xfrm>
        <a:graphic>
          <a:graphicData uri="http://schemas.openxmlformats.org/drawingml/2006/table">
            <a:tbl>
              <a:tblPr firstRow="1" firstCol="1" bandRow="1">
                <a:tableStyleId>{5C22544A-7EE6-4342-B048-85BDC9FD1C3A}</a:tableStyleId>
              </a:tblPr>
              <a:tblGrid>
                <a:gridCol w="1584176">
                  <a:extLst>
                    <a:ext uri="{9D8B030D-6E8A-4147-A177-3AD203B41FA5}">
                      <a16:colId xmlns:a16="http://schemas.microsoft.com/office/drawing/2014/main" val="1231582427"/>
                    </a:ext>
                  </a:extLst>
                </a:gridCol>
                <a:gridCol w="1584176">
                  <a:extLst>
                    <a:ext uri="{9D8B030D-6E8A-4147-A177-3AD203B41FA5}">
                      <a16:colId xmlns:a16="http://schemas.microsoft.com/office/drawing/2014/main" val="311768766"/>
                    </a:ext>
                  </a:extLst>
                </a:gridCol>
                <a:gridCol w="1944216">
                  <a:extLst>
                    <a:ext uri="{9D8B030D-6E8A-4147-A177-3AD203B41FA5}">
                      <a16:colId xmlns:a16="http://schemas.microsoft.com/office/drawing/2014/main" val="3597507438"/>
                    </a:ext>
                  </a:extLst>
                </a:gridCol>
              </a:tblGrid>
              <a:tr h="0">
                <a:tc>
                  <a:txBody>
                    <a:bodyPr/>
                    <a:lstStyle/>
                    <a:p>
                      <a:pPr algn="ctr">
                        <a:lnSpc>
                          <a:spcPct val="100000"/>
                        </a:lnSpc>
                        <a:spcAft>
                          <a:spcPts val="300"/>
                        </a:spcAft>
                      </a:pPr>
                      <a:r>
                        <a:rPr lang="en-US" sz="1800">
                          <a:effectLst/>
                        </a:rPr>
                        <a:t>No. of order</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dirty="0">
                          <a:effectLst/>
                        </a:rPr>
                        <a:t>Frequency (Hz)</a:t>
                      </a:r>
                      <a:endParaRPr lang="en-US" sz="1800" dirty="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dirty="0">
                          <a:effectLst/>
                        </a:rPr>
                        <a:t>Mode </a:t>
                      </a:r>
                      <a:endParaRPr lang="en-US" sz="1800" dirty="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1661089229"/>
                  </a:ext>
                </a:extLst>
              </a:tr>
              <a:tr h="0">
                <a:tc>
                  <a:txBody>
                    <a:bodyPr/>
                    <a:lstStyle/>
                    <a:p>
                      <a:pPr algn="ctr">
                        <a:lnSpc>
                          <a:spcPct val="100000"/>
                        </a:lnSpc>
                        <a:spcAft>
                          <a:spcPts val="300"/>
                        </a:spcAft>
                      </a:pPr>
                      <a:r>
                        <a:rPr lang="en-US" sz="1800">
                          <a:effectLst/>
                        </a:rPr>
                        <a:t>1</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dirty="0">
                          <a:effectLst/>
                        </a:rPr>
                        <a:t>24.2</a:t>
                      </a:r>
                      <a:endParaRPr lang="en-US"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X translation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363058457"/>
                  </a:ext>
                </a:extLst>
              </a:tr>
              <a:tr h="0">
                <a:tc>
                  <a:txBody>
                    <a:bodyPr/>
                    <a:lstStyle/>
                    <a:p>
                      <a:pPr algn="ctr">
                        <a:lnSpc>
                          <a:spcPct val="100000"/>
                        </a:lnSpc>
                        <a:spcAft>
                          <a:spcPts val="300"/>
                        </a:spcAft>
                      </a:pPr>
                      <a:r>
                        <a:rPr lang="en-US" sz="1800">
                          <a:effectLst/>
                        </a:rPr>
                        <a:t>2</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a:effectLst/>
                        </a:rPr>
                        <a:t>26.6</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Yaw rotation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551222421"/>
                  </a:ext>
                </a:extLst>
              </a:tr>
              <a:tr h="0">
                <a:tc>
                  <a:txBody>
                    <a:bodyPr/>
                    <a:lstStyle/>
                    <a:p>
                      <a:pPr algn="ctr">
                        <a:lnSpc>
                          <a:spcPct val="100000"/>
                        </a:lnSpc>
                        <a:spcAft>
                          <a:spcPts val="300"/>
                        </a:spcAft>
                      </a:pPr>
                      <a:r>
                        <a:rPr lang="en-US" sz="1800">
                          <a:effectLst/>
                        </a:rPr>
                        <a:t>3</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a:effectLst/>
                        </a:rPr>
                        <a:t>28.9</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Z translation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727451527"/>
                  </a:ext>
                </a:extLst>
              </a:tr>
              <a:tr h="0">
                <a:tc>
                  <a:txBody>
                    <a:bodyPr/>
                    <a:lstStyle/>
                    <a:p>
                      <a:pPr algn="ctr">
                        <a:lnSpc>
                          <a:spcPct val="100000"/>
                        </a:lnSpc>
                        <a:spcAft>
                          <a:spcPts val="300"/>
                        </a:spcAft>
                      </a:pPr>
                      <a:r>
                        <a:rPr lang="en-US" sz="1800">
                          <a:effectLst/>
                        </a:rPr>
                        <a:t>4</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a:effectLst/>
                        </a:rPr>
                        <a:t>79.0</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Bend in XZ plane</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378279397"/>
                  </a:ext>
                </a:extLst>
              </a:tr>
              <a:tr h="0">
                <a:tc>
                  <a:txBody>
                    <a:bodyPr/>
                    <a:lstStyle/>
                    <a:p>
                      <a:pPr algn="ctr">
                        <a:lnSpc>
                          <a:spcPct val="100000"/>
                        </a:lnSpc>
                        <a:spcAft>
                          <a:spcPts val="300"/>
                        </a:spcAft>
                      </a:pPr>
                      <a:r>
                        <a:rPr lang="en-US" sz="1800">
                          <a:effectLst/>
                        </a:rPr>
                        <a:t>5</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a:effectLst/>
                        </a:rPr>
                        <a:t>117.4</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Roll rotation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2087869827"/>
                  </a:ext>
                </a:extLst>
              </a:tr>
              <a:tr h="0">
                <a:tc>
                  <a:txBody>
                    <a:bodyPr/>
                    <a:lstStyle/>
                    <a:p>
                      <a:pPr algn="ctr">
                        <a:lnSpc>
                          <a:spcPct val="100000"/>
                        </a:lnSpc>
                        <a:spcAft>
                          <a:spcPts val="300"/>
                        </a:spcAft>
                      </a:pPr>
                      <a:r>
                        <a:rPr lang="en-US" sz="1800">
                          <a:effectLst/>
                        </a:rPr>
                        <a:t>6</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a:effectLst/>
                        </a:rPr>
                        <a:t>122.2</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dirty="0">
                          <a:effectLst/>
                        </a:rPr>
                        <a:t>Pitch rotation</a:t>
                      </a:r>
                      <a:endParaRPr lang="en-US"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028928150"/>
                  </a:ext>
                </a:extLst>
              </a:tr>
            </a:tbl>
          </a:graphicData>
        </a:graphic>
      </p:graphicFrame>
      <p:pic>
        <p:nvPicPr>
          <p:cNvPr id="9" name="图片 8">
            <a:extLst>
              <a:ext uri="{FF2B5EF4-FFF2-40B4-BE49-F238E27FC236}">
                <a16:creationId xmlns:a16="http://schemas.microsoft.com/office/drawing/2014/main" id="{81B0C5DB-50F8-4275-96A6-F8634BF5360B}"/>
              </a:ext>
            </a:extLst>
          </p:cNvPr>
          <p:cNvPicPr/>
          <p:nvPr/>
        </p:nvPicPr>
        <p:blipFill>
          <a:blip r:embed="rId4"/>
          <a:stretch>
            <a:fillRect/>
          </a:stretch>
        </p:blipFill>
        <p:spPr>
          <a:xfrm>
            <a:off x="9241208" y="1610365"/>
            <a:ext cx="2519680" cy="2889885"/>
          </a:xfrm>
          <a:prstGeom prst="rect">
            <a:avLst/>
          </a:prstGeom>
        </p:spPr>
      </p:pic>
      <p:sp>
        <p:nvSpPr>
          <p:cNvPr id="5" name="文本框 4">
            <a:extLst>
              <a:ext uri="{FF2B5EF4-FFF2-40B4-BE49-F238E27FC236}">
                <a16:creationId xmlns:a16="http://schemas.microsoft.com/office/drawing/2014/main" id="{729AA6B6-660A-4625-A823-90A72C1663D2}"/>
              </a:ext>
            </a:extLst>
          </p:cNvPr>
          <p:cNvSpPr txBox="1"/>
          <p:nvPr/>
        </p:nvSpPr>
        <p:spPr>
          <a:xfrm>
            <a:off x="3795133" y="4434265"/>
            <a:ext cx="4536504" cy="369332"/>
          </a:xfrm>
          <a:prstGeom prst="rect">
            <a:avLst/>
          </a:prstGeom>
          <a:noFill/>
        </p:spPr>
        <p:txBody>
          <a:bodyPr wrap="square" rtlCol="0">
            <a:spAutoFit/>
          </a:bodyPr>
          <a:lstStyle/>
          <a:p>
            <a:r>
              <a:rPr lang="en-US" altLang="zh-CN" dirty="0"/>
              <a:t>Modal analyses of Booster dipole and support</a:t>
            </a:r>
            <a:endParaRPr lang="zh-CN" altLang="en-US" dirty="0"/>
          </a:p>
        </p:txBody>
      </p:sp>
    </p:spTree>
    <p:extLst>
      <p:ext uri="{BB962C8B-B14F-4D97-AF65-F5344CB8AC3E}">
        <p14:creationId xmlns:p14="http://schemas.microsoft.com/office/powerpoint/2010/main" val="223852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内容占位符 5">
            <a:extLst>
              <a:ext uri="{FF2B5EF4-FFF2-40B4-BE49-F238E27FC236}">
                <a16:creationId xmlns:a16="http://schemas.microsoft.com/office/drawing/2014/main" id="{47EA924B-0BD6-4324-AC0E-9E70B9B3410D}"/>
              </a:ext>
            </a:extLst>
          </p:cNvPr>
          <p:cNvGraphicFramePr>
            <a:graphicFrameLocks noGrp="1"/>
          </p:cNvGraphicFramePr>
          <p:nvPr>
            <p:ph idx="1"/>
            <p:extLst>
              <p:ext uri="{D42A27DB-BD31-4B8C-83A1-F6EECF244321}">
                <p14:modId xmlns:p14="http://schemas.microsoft.com/office/powerpoint/2010/main" val="2631888905"/>
              </p:ext>
            </p:extLst>
          </p:nvPr>
        </p:nvGraphicFramePr>
        <p:xfrm>
          <a:off x="1866928" y="1988840"/>
          <a:ext cx="8229600" cy="4114800"/>
        </p:xfrm>
        <a:graphic>
          <a:graphicData uri="http://schemas.openxmlformats.org/drawingml/2006/table">
            <a:tbl>
              <a:tblPr firstRow="1" firstCol="1" bandRow="1">
                <a:tableStyleId>{5C22544A-7EE6-4342-B048-85BDC9FD1C3A}</a:tableStyleId>
              </a:tblPr>
              <a:tblGrid>
                <a:gridCol w="3561771">
                  <a:extLst>
                    <a:ext uri="{9D8B030D-6E8A-4147-A177-3AD203B41FA5}">
                      <a16:colId xmlns:a16="http://schemas.microsoft.com/office/drawing/2014/main" val="3690150698"/>
                    </a:ext>
                  </a:extLst>
                </a:gridCol>
                <a:gridCol w="1217981">
                  <a:extLst>
                    <a:ext uri="{9D8B030D-6E8A-4147-A177-3AD203B41FA5}">
                      <a16:colId xmlns:a16="http://schemas.microsoft.com/office/drawing/2014/main" val="1887271307"/>
                    </a:ext>
                  </a:extLst>
                </a:gridCol>
                <a:gridCol w="3449848">
                  <a:extLst>
                    <a:ext uri="{9D8B030D-6E8A-4147-A177-3AD203B41FA5}">
                      <a16:colId xmlns:a16="http://schemas.microsoft.com/office/drawing/2014/main" val="3298683017"/>
                    </a:ext>
                  </a:extLst>
                </a:gridCol>
              </a:tblGrid>
              <a:tr h="281940">
                <a:tc>
                  <a:txBody>
                    <a:bodyPr/>
                    <a:lstStyle/>
                    <a:p>
                      <a:pPr algn="ctr">
                        <a:spcAft>
                          <a:spcPts val="0"/>
                        </a:spcAft>
                      </a:pPr>
                      <a:r>
                        <a:rPr lang="en-US" sz="1800" dirty="0">
                          <a:effectLst/>
                        </a:rPr>
                        <a:t>Supports</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Quantity (set)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dirty="0">
                          <a:effectLst/>
                        </a:rPr>
                        <a:t>Remarks</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57287641"/>
                  </a:ext>
                </a:extLst>
              </a:tr>
              <a:tr h="0">
                <a:tc>
                  <a:txBody>
                    <a:bodyPr/>
                    <a:lstStyle/>
                    <a:p>
                      <a:pPr>
                        <a:spcAft>
                          <a:spcPts val="0"/>
                        </a:spcAft>
                      </a:pPr>
                      <a:r>
                        <a:rPr lang="en-US" sz="1800" dirty="0">
                          <a:effectLst/>
                        </a:rPr>
                        <a:t>Bunching system support</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Supports of subharmonic buncher, buncher, accelerating structure, solenoid and instruments</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730885638"/>
                  </a:ext>
                </a:extLst>
              </a:tr>
              <a:tr h="0">
                <a:tc>
                  <a:txBody>
                    <a:bodyPr/>
                    <a:lstStyle/>
                    <a:p>
                      <a:pPr>
                        <a:spcAft>
                          <a:spcPts val="0"/>
                        </a:spcAft>
                      </a:pPr>
                      <a:r>
                        <a:rPr lang="en-US" sz="1800">
                          <a:effectLst/>
                        </a:rPr>
                        <a:t>EBTL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 </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443490463"/>
                  </a:ext>
                </a:extLst>
              </a:tr>
              <a:tr h="0">
                <a:tc>
                  <a:txBody>
                    <a:bodyPr/>
                    <a:lstStyle/>
                    <a:p>
                      <a:pPr>
                        <a:spcAft>
                          <a:spcPts val="0"/>
                        </a:spcAft>
                      </a:pPr>
                      <a:r>
                        <a:rPr lang="en-US" sz="1800">
                          <a:effectLst/>
                        </a:rPr>
                        <a:t>Positron accelerating structure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Supports of positron source, solenoid, accelerating structure and positron acceleration section</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47119911"/>
                  </a:ext>
                </a:extLst>
              </a:tr>
              <a:tr h="0">
                <a:tc>
                  <a:txBody>
                    <a:bodyPr/>
                    <a:lstStyle/>
                    <a:p>
                      <a:pPr>
                        <a:spcAft>
                          <a:spcPts val="0"/>
                        </a:spcAft>
                      </a:pPr>
                      <a:r>
                        <a:rPr lang="en-US" sz="1800">
                          <a:effectLst/>
                        </a:rPr>
                        <a:t>Triplet support unit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104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Support of the quadruples, correctors and instruments in the triple unit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06948901"/>
                  </a:ext>
                </a:extLst>
              </a:tr>
              <a:tr h="0">
                <a:tc>
                  <a:txBody>
                    <a:bodyPr/>
                    <a:lstStyle/>
                    <a:p>
                      <a:pPr>
                        <a:spcAft>
                          <a:spcPts val="0"/>
                        </a:spcAft>
                      </a:pPr>
                      <a:r>
                        <a:rPr lang="en-US" sz="1800">
                          <a:effectLst/>
                        </a:rPr>
                        <a:t>Dipole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19</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Supports of 6 kinds of dipoles</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739578080"/>
                  </a:ext>
                </a:extLst>
              </a:tr>
              <a:tr h="0">
                <a:tc>
                  <a:txBody>
                    <a:bodyPr/>
                    <a:lstStyle/>
                    <a:p>
                      <a:pPr>
                        <a:spcAft>
                          <a:spcPts val="0"/>
                        </a:spcAft>
                      </a:pPr>
                      <a:r>
                        <a:rPr lang="en-US" sz="1800">
                          <a:effectLst/>
                        </a:rPr>
                        <a:t>Accelerating structure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dirty="0">
                          <a:effectLst/>
                        </a:rPr>
                        <a:t>579</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dirty="0">
                          <a:effectLst/>
                        </a:rPr>
                        <a:t>Supports of S band and C band accelerating structures</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713767947"/>
                  </a:ext>
                </a:extLst>
              </a:tr>
            </a:tbl>
          </a:graphicData>
        </a:graphic>
      </p:graphicFrame>
      <p:sp>
        <p:nvSpPr>
          <p:cNvPr id="3" name="灯片编号占位符 2">
            <a:extLst>
              <a:ext uri="{FF2B5EF4-FFF2-40B4-BE49-F238E27FC236}">
                <a16:creationId xmlns:a16="http://schemas.microsoft.com/office/drawing/2014/main" id="{39F739F6-3463-46DA-B23C-950D2D9411D6}"/>
              </a:ext>
            </a:extLst>
          </p:cNvPr>
          <p:cNvSpPr>
            <a:spLocks noGrp="1"/>
          </p:cNvSpPr>
          <p:nvPr>
            <p:ph type="sldNum" sz="quarter" idx="12"/>
          </p:nvPr>
        </p:nvSpPr>
        <p:spPr/>
        <p:txBody>
          <a:bodyPr/>
          <a:lstStyle/>
          <a:p>
            <a:fld id="{098B4EB0-06CE-481E-B32B-52DF58230A15}" type="slidenum">
              <a:rPr lang="zh-CN" altLang="en-US" smtClean="0"/>
              <a:pPr/>
              <a:t>12</a:t>
            </a:fld>
            <a:endParaRPr lang="zh-CN" altLang="en-US" dirty="0"/>
          </a:p>
        </p:txBody>
      </p:sp>
      <p:sp>
        <p:nvSpPr>
          <p:cNvPr id="4" name="标题 3">
            <a:extLst>
              <a:ext uri="{FF2B5EF4-FFF2-40B4-BE49-F238E27FC236}">
                <a16:creationId xmlns:a16="http://schemas.microsoft.com/office/drawing/2014/main" id="{99801639-9F24-4CFC-8BAE-9302A3B303A4}"/>
              </a:ext>
            </a:extLst>
          </p:cNvPr>
          <p:cNvSpPr>
            <a:spLocks noGrp="1"/>
          </p:cNvSpPr>
          <p:nvPr>
            <p:ph type="title"/>
          </p:nvPr>
        </p:nvSpPr>
        <p:spPr/>
        <p:txBody>
          <a:bodyPr>
            <a:normAutofit/>
          </a:bodyPr>
          <a:lstStyle/>
          <a:p>
            <a:r>
              <a:rPr lang="en-US" dirty="0"/>
              <a:t>Supports in </a:t>
            </a:r>
            <a:r>
              <a:rPr lang="en-US" dirty="0" err="1"/>
              <a:t>Linac</a:t>
            </a:r>
            <a:r>
              <a:rPr lang="en-US" dirty="0"/>
              <a:t> and Damping Ring</a:t>
            </a:r>
          </a:p>
        </p:txBody>
      </p:sp>
      <p:sp>
        <p:nvSpPr>
          <p:cNvPr id="8" name="矩形 7">
            <a:extLst>
              <a:ext uri="{FF2B5EF4-FFF2-40B4-BE49-F238E27FC236}">
                <a16:creationId xmlns:a16="http://schemas.microsoft.com/office/drawing/2014/main" id="{50E17AE3-D813-45B4-AB74-653F5543F30B}"/>
              </a:ext>
            </a:extLst>
          </p:cNvPr>
          <p:cNvSpPr/>
          <p:nvPr/>
        </p:nvSpPr>
        <p:spPr>
          <a:xfrm>
            <a:off x="4079776" y="1588730"/>
            <a:ext cx="4562706" cy="400110"/>
          </a:xfrm>
          <a:prstGeom prst="rect">
            <a:avLst/>
          </a:prstGeom>
        </p:spPr>
        <p:txBody>
          <a:bodyPr wrap="square">
            <a:spAutoFit/>
          </a:bodyPr>
          <a:lstStyle/>
          <a:p>
            <a:r>
              <a:rPr lang="en-GB" sz="2000" dirty="0">
                <a:latin typeface="+mj-lt"/>
                <a:ea typeface="MS Mincho" panose="02020609040205080304" pitchFamily="49" charset="-128"/>
              </a:rPr>
              <a:t>Mechanical supports in the </a:t>
            </a:r>
            <a:r>
              <a:rPr lang="en-GB" sz="2000" dirty="0" err="1">
                <a:latin typeface="+mj-lt"/>
                <a:ea typeface="MS Mincho" panose="02020609040205080304" pitchFamily="49" charset="-128"/>
              </a:rPr>
              <a:t>Linac</a:t>
            </a:r>
            <a:r>
              <a:rPr lang="en-US" sz="2000" dirty="0">
                <a:latin typeface="+mj-lt"/>
                <a:ea typeface="MS Mincho" panose="02020609040205080304" pitchFamily="49" charset="-128"/>
                <a:cs typeface="Times New Roman" panose="02020603050405020304" pitchFamily="18" charset="0"/>
              </a:rPr>
              <a:t> </a:t>
            </a:r>
            <a:r>
              <a:rPr lang="en-US" sz="2000" dirty="0">
                <a:latin typeface="+mj-lt"/>
              </a:rPr>
              <a:t> </a:t>
            </a:r>
            <a:r>
              <a:rPr lang="en-US" sz="2000" dirty="0">
                <a:latin typeface="+mj-lt"/>
                <a:ea typeface="MS Mincho" panose="02020609040205080304" pitchFamily="49" charset="-128"/>
                <a:cs typeface="Times New Roman" panose="02020603050405020304" pitchFamily="18" charset="0"/>
              </a:rPr>
              <a:t> </a:t>
            </a:r>
            <a:endParaRPr lang="en-US" sz="2000" dirty="0">
              <a:latin typeface="+mj-lt"/>
              <a:ea typeface="MS Mincho" panose="02020609040205080304" pitchFamily="49" charset="-128"/>
            </a:endParaRPr>
          </a:p>
        </p:txBody>
      </p:sp>
    </p:spTree>
    <p:extLst>
      <p:ext uri="{BB962C8B-B14F-4D97-AF65-F5344CB8AC3E}">
        <p14:creationId xmlns:p14="http://schemas.microsoft.com/office/powerpoint/2010/main" val="3623614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258822C-E3F4-4E8E-9F12-B1C208128B03}"/>
              </a:ext>
            </a:extLst>
          </p:cNvPr>
          <p:cNvSpPr>
            <a:spLocks noGrp="1"/>
          </p:cNvSpPr>
          <p:nvPr>
            <p:ph idx="1"/>
          </p:nvPr>
        </p:nvSpPr>
        <p:spPr/>
        <p:txBody>
          <a:bodyPr/>
          <a:lstStyle/>
          <a:p>
            <a:r>
              <a:rPr lang="en-US" altLang="zh-CN" dirty="0" err="1"/>
              <a:t>Linac</a:t>
            </a:r>
            <a:r>
              <a:rPr lang="zh-CN" altLang="en-US" dirty="0"/>
              <a:t>：</a:t>
            </a:r>
            <a:r>
              <a:rPr lang="en-US" altLang="zh-CN" dirty="0"/>
              <a:t>Similar to the </a:t>
            </a:r>
            <a:r>
              <a:rPr lang="en-US" altLang="zh-CN" dirty="0" err="1"/>
              <a:t>Linac</a:t>
            </a:r>
            <a:r>
              <a:rPr lang="en-US" altLang="zh-CN" dirty="0"/>
              <a:t> support of HEPS </a:t>
            </a:r>
          </a:p>
        </p:txBody>
      </p:sp>
      <p:sp>
        <p:nvSpPr>
          <p:cNvPr id="3" name="灯片编号占位符 2">
            <a:extLst>
              <a:ext uri="{FF2B5EF4-FFF2-40B4-BE49-F238E27FC236}">
                <a16:creationId xmlns:a16="http://schemas.microsoft.com/office/drawing/2014/main" id="{A9501B41-5C60-4B6A-A42A-2BD5EB27E483}"/>
              </a:ext>
            </a:extLst>
          </p:cNvPr>
          <p:cNvSpPr>
            <a:spLocks noGrp="1"/>
          </p:cNvSpPr>
          <p:nvPr>
            <p:ph type="sldNum" sz="quarter" idx="12"/>
          </p:nvPr>
        </p:nvSpPr>
        <p:spPr/>
        <p:txBody>
          <a:bodyPr/>
          <a:lstStyle/>
          <a:p>
            <a:fld id="{098B4EB0-06CE-481E-B32B-52DF58230A15}" type="slidenum">
              <a:rPr lang="zh-CN" altLang="en-US" smtClean="0"/>
              <a:pPr/>
              <a:t>13</a:t>
            </a:fld>
            <a:endParaRPr lang="zh-CN" altLang="en-US" dirty="0"/>
          </a:p>
        </p:txBody>
      </p:sp>
      <p:sp>
        <p:nvSpPr>
          <p:cNvPr id="4" name="标题 3">
            <a:extLst>
              <a:ext uri="{FF2B5EF4-FFF2-40B4-BE49-F238E27FC236}">
                <a16:creationId xmlns:a16="http://schemas.microsoft.com/office/drawing/2014/main" id="{AEDAAFF4-2804-426F-95B6-3398109E4D09}"/>
              </a:ext>
            </a:extLst>
          </p:cNvPr>
          <p:cNvSpPr>
            <a:spLocks noGrp="1"/>
          </p:cNvSpPr>
          <p:nvPr>
            <p:ph type="title"/>
          </p:nvPr>
        </p:nvSpPr>
        <p:spPr/>
        <p:txBody>
          <a:bodyPr/>
          <a:lstStyle/>
          <a:p>
            <a:r>
              <a:rPr lang="en-US" dirty="0"/>
              <a:t>Supports in </a:t>
            </a:r>
            <a:r>
              <a:rPr lang="en-US" dirty="0" err="1"/>
              <a:t>Linac</a:t>
            </a:r>
            <a:r>
              <a:rPr lang="en-US" dirty="0"/>
              <a:t> and Damping Ring</a:t>
            </a:r>
          </a:p>
        </p:txBody>
      </p:sp>
      <p:pic>
        <p:nvPicPr>
          <p:cNvPr id="5" name="图片 4">
            <a:extLst>
              <a:ext uri="{FF2B5EF4-FFF2-40B4-BE49-F238E27FC236}">
                <a16:creationId xmlns:a16="http://schemas.microsoft.com/office/drawing/2014/main" id="{A54E7BAF-3E9D-4747-973C-2158896EEF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500" y="1905518"/>
            <a:ext cx="6480000" cy="3221630"/>
          </a:xfrm>
          <a:prstGeom prst="rect">
            <a:avLst/>
          </a:prstGeom>
          <a:noFill/>
        </p:spPr>
      </p:pic>
      <p:sp>
        <p:nvSpPr>
          <p:cNvPr id="6" name="内容占位符 1">
            <a:extLst>
              <a:ext uri="{FF2B5EF4-FFF2-40B4-BE49-F238E27FC236}">
                <a16:creationId xmlns:a16="http://schemas.microsoft.com/office/drawing/2014/main" id="{8A523650-A158-4719-ACC0-9C6C3F280A57}"/>
              </a:ext>
            </a:extLst>
          </p:cNvPr>
          <p:cNvSpPr txBox="1">
            <a:spLocks/>
          </p:cNvSpPr>
          <p:nvPr/>
        </p:nvSpPr>
        <p:spPr>
          <a:xfrm>
            <a:off x="6096000" y="1180391"/>
            <a:ext cx="5544616" cy="936104"/>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pic>
        <p:nvPicPr>
          <p:cNvPr id="7" name="图片 6">
            <a:extLst>
              <a:ext uri="{FF2B5EF4-FFF2-40B4-BE49-F238E27FC236}">
                <a16:creationId xmlns:a16="http://schemas.microsoft.com/office/drawing/2014/main" id="{841F6218-EEDE-4A96-92DD-207786F0A4C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7909" y="3119744"/>
            <a:ext cx="3599815" cy="3330575"/>
          </a:xfrm>
          <a:prstGeom prst="rect">
            <a:avLst/>
          </a:prstGeom>
          <a:noFill/>
        </p:spPr>
      </p:pic>
      <p:pic>
        <p:nvPicPr>
          <p:cNvPr id="8" name="图片 7" descr="Diagram, engineering drawing&#10;&#10;Description automatically generated">
            <a:extLst>
              <a:ext uri="{FF2B5EF4-FFF2-40B4-BE49-F238E27FC236}">
                <a16:creationId xmlns:a16="http://schemas.microsoft.com/office/drawing/2014/main" id="{E170F696-5D26-4CD3-B048-A729D05C65F9}"/>
              </a:ext>
            </a:extLst>
          </p:cNvPr>
          <p:cNvPicPr/>
          <p:nvPr/>
        </p:nvPicPr>
        <p:blipFill>
          <a:blip r:embed="rId4"/>
          <a:stretch>
            <a:fillRect/>
          </a:stretch>
        </p:blipFill>
        <p:spPr>
          <a:xfrm>
            <a:off x="7968724" y="1055674"/>
            <a:ext cx="3372485" cy="2075180"/>
          </a:xfrm>
          <a:prstGeom prst="rect">
            <a:avLst/>
          </a:prstGeom>
        </p:spPr>
      </p:pic>
      <p:sp>
        <p:nvSpPr>
          <p:cNvPr id="11" name="矩形 10">
            <a:extLst>
              <a:ext uri="{FF2B5EF4-FFF2-40B4-BE49-F238E27FC236}">
                <a16:creationId xmlns:a16="http://schemas.microsoft.com/office/drawing/2014/main" id="{3B168B65-1BC6-4A00-B922-BC810198336A}"/>
              </a:ext>
            </a:extLst>
          </p:cNvPr>
          <p:cNvSpPr/>
          <p:nvPr/>
        </p:nvSpPr>
        <p:spPr>
          <a:xfrm>
            <a:off x="2135560" y="5193048"/>
            <a:ext cx="2545762" cy="369332"/>
          </a:xfrm>
          <a:prstGeom prst="rect">
            <a:avLst/>
          </a:prstGeom>
        </p:spPr>
        <p:txBody>
          <a:bodyPr wrap="none">
            <a:spAutoFit/>
          </a:bodyPr>
          <a:lstStyle/>
          <a:p>
            <a:r>
              <a:rPr lang="en-US" altLang="zh-CN" dirty="0"/>
              <a:t>Bunching system support</a:t>
            </a:r>
          </a:p>
        </p:txBody>
      </p:sp>
      <p:sp>
        <p:nvSpPr>
          <p:cNvPr id="12" name="矩形 11">
            <a:extLst>
              <a:ext uri="{FF2B5EF4-FFF2-40B4-BE49-F238E27FC236}">
                <a16:creationId xmlns:a16="http://schemas.microsoft.com/office/drawing/2014/main" id="{F4879D92-CD26-4B2F-9C71-4F6292BF493E}"/>
              </a:ext>
            </a:extLst>
          </p:cNvPr>
          <p:cNvSpPr/>
          <p:nvPr/>
        </p:nvSpPr>
        <p:spPr>
          <a:xfrm>
            <a:off x="8976320" y="2883174"/>
            <a:ext cx="3036793" cy="369332"/>
          </a:xfrm>
          <a:prstGeom prst="rect">
            <a:avLst/>
          </a:prstGeom>
        </p:spPr>
        <p:txBody>
          <a:bodyPr wrap="none">
            <a:spAutoFit/>
          </a:bodyPr>
          <a:lstStyle/>
          <a:p>
            <a:r>
              <a:rPr lang="en-US" altLang="zh-CN" dirty="0"/>
              <a:t>Accelerating structure support</a:t>
            </a:r>
          </a:p>
        </p:txBody>
      </p:sp>
      <p:sp>
        <p:nvSpPr>
          <p:cNvPr id="13" name="矩形 12">
            <a:extLst>
              <a:ext uri="{FF2B5EF4-FFF2-40B4-BE49-F238E27FC236}">
                <a16:creationId xmlns:a16="http://schemas.microsoft.com/office/drawing/2014/main" id="{6BBAB22B-81D6-41B7-857C-0E8193CB6964}"/>
              </a:ext>
            </a:extLst>
          </p:cNvPr>
          <p:cNvSpPr/>
          <p:nvPr/>
        </p:nvSpPr>
        <p:spPr>
          <a:xfrm>
            <a:off x="7008354" y="6376489"/>
            <a:ext cx="1994970" cy="369332"/>
          </a:xfrm>
          <a:prstGeom prst="rect">
            <a:avLst/>
          </a:prstGeom>
        </p:spPr>
        <p:txBody>
          <a:bodyPr wrap="none">
            <a:spAutoFit/>
          </a:bodyPr>
          <a:lstStyle/>
          <a:p>
            <a:r>
              <a:rPr lang="en-US" altLang="zh-CN" dirty="0"/>
              <a:t>Triplet unit support</a:t>
            </a:r>
          </a:p>
        </p:txBody>
      </p:sp>
    </p:spTree>
    <p:extLst>
      <p:ext uri="{BB962C8B-B14F-4D97-AF65-F5344CB8AC3E}">
        <p14:creationId xmlns:p14="http://schemas.microsoft.com/office/powerpoint/2010/main" val="241684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D37A688-2FC7-4B18-B487-5856E6EB22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483" y="1744481"/>
            <a:ext cx="3240000" cy="2691332"/>
          </a:xfrm>
          <a:prstGeom prst="rect">
            <a:avLst/>
          </a:prstGeom>
          <a:noFill/>
        </p:spPr>
      </p:pic>
      <p:pic>
        <p:nvPicPr>
          <p:cNvPr id="11" name="图片 10">
            <a:extLst>
              <a:ext uri="{FF2B5EF4-FFF2-40B4-BE49-F238E27FC236}">
                <a16:creationId xmlns:a16="http://schemas.microsoft.com/office/drawing/2014/main" id="{CC0B6297-51AC-4EE0-B42D-E14B35B74E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376" y="1966139"/>
            <a:ext cx="4320000" cy="1124008"/>
          </a:xfrm>
          <a:prstGeom prst="rect">
            <a:avLst/>
          </a:prstGeom>
          <a:noFill/>
        </p:spPr>
      </p:pic>
      <p:graphicFrame>
        <p:nvGraphicFramePr>
          <p:cNvPr id="6" name="内容占位符 5">
            <a:extLst>
              <a:ext uri="{FF2B5EF4-FFF2-40B4-BE49-F238E27FC236}">
                <a16:creationId xmlns:a16="http://schemas.microsoft.com/office/drawing/2014/main" id="{F7776878-0368-4165-97F5-466F07543457}"/>
              </a:ext>
            </a:extLst>
          </p:cNvPr>
          <p:cNvGraphicFramePr>
            <a:graphicFrameLocks noGrp="1"/>
          </p:cNvGraphicFramePr>
          <p:nvPr>
            <p:ph idx="1"/>
            <p:extLst>
              <p:ext uri="{D42A27DB-BD31-4B8C-83A1-F6EECF244321}">
                <p14:modId xmlns:p14="http://schemas.microsoft.com/office/powerpoint/2010/main" val="920305785"/>
              </p:ext>
            </p:extLst>
          </p:nvPr>
        </p:nvGraphicFramePr>
        <p:xfrm>
          <a:off x="335360" y="3614371"/>
          <a:ext cx="5256584" cy="3017520"/>
        </p:xfrm>
        <a:graphic>
          <a:graphicData uri="http://schemas.openxmlformats.org/drawingml/2006/table">
            <a:tbl>
              <a:tblPr firstRow="1" firstCol="1" bandRow="1">
                <a:tableStyleId>{5C22544A-7EE6-4342-B048-85BDC9FD1C3A}</a:tableStyleId>
              </a:tblPr>
              <a:tblGrid>
                <a:gridCol w="2145722">
                  <a:extLst>
                    <a:ext uri="{9D8B030D-6E8A-4147-A177-3AD203B41FA5}">
                      <a16:colId xmlns:a16="http://schemas.microsoft.com/office/drawing/2014/main" val="3766476954"/>
                    </a:ext>
                  </a:extLst>
                </a:gridCol>
                <a:gridCol w="1042949">
                  <a:extLst>
                    <a:ext uri="{9D8B030D-6E8A-4147-A177-3AD203B41FA5}">
                      <a16:colId xmlns:a16="http://schemas.microsoft.com/office/drawing/2014/main" val="722053392"/>
                    </a:ext>
                  </a:extLst>
                </a:gridCol>
                <a:gridCol w="2067913">
                  <a:extLst>
                    <a:ext uri="{9D8B030D-6E8A-4147-A177-3AD203B41FA5}">
                      <a16:colId xmlns:a16="http://schemas.microsoft.com/office/drawing/2014/main" val="1525249825"/>
                    </a:ext>
                  </a:extLst>
                </a:gridCol>
              </a:tblGrid>
              <a:tr h="276225">
                <a:tc>
                  <a:txBody>
                    <a:bodyPr/>
                    <a:lstStyle/>
                    <a:p>
                      <a:pPr algn="ctr">
                        <a:spcAft>
                          <a:spcPts val="0"/>
                        </a:spcAft>
                      </a:pPr>
                      <a:r>
                        <a:rPr lang="en-US" sz="1800">
                          <a:effectLst/>
                        </a:rPr>
                        <a:t>Supports </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dirty="0">
                          <a:effectLst/>
                        </a:rPr>
                        <a:t>Quantity (set)</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dirty="0">
                          <a:effectLst/>
                        </a:rPr>
                        <a:t>Remarks</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408500843"/>
                  </a:ext>
                </a:extLst>
              </a:tr>
              <a:tr h="0">
                <a:tc>
                  <a:txBody>
                    <a:bodyPr/>
                    <a:lstStyle/>
                    <a:p>
                      <a:pPr>
                        <a:spcAft>
                          <a:spcPts val="0"/>
                        </a:spcAft>
                      </a:pPr>
                      <a:r>
                        <a:rPr lang="en-US" sz="1800">
                          <a:effectLst/>
                        </a:rPr>
                        <a:t>Quadrupole &amp; sextuple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72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Common girder for one quadrupole and one sextuple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13457419"/>
                  </a:ext>
                </a:extLst>
              </a:tr>
              <a:tr h="0">
                <a:tc>
                  <a:txBody>
                    <a:bodyPr/>
                    <a:lstStyle/>
                    <a:p>
                      <a:pPr>
                        <a:spcAft>
                          <a:spcPts val="0"/>
                        </a:spcAft>
                      </a:pPr>
                      <a:r>
                        <a:rPr lang="en-US" sz="1800">
                          <a:effectLst/>
                        </a:rPr>
                        <a:t>Quadrupole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32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Supports of 2 kinds of quadrupoles</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058826272"/>
                  </a:ext>
                </a:extLst>
              </a:tr>
              <a:tr h="0">
                <a:tc>
                  <a:txBody>
                    <a:bodyPr/>
                    <a:lstStyle/>
                    <a:p>
                      <a:pPr>
                        <a:spcAft>
                          <a:spcPts val="0"/>
                        </a:spcAft>
                      </a:pPr>
                      <a:r>
                        <a:rPr lang="en-US" sz="1800">
                          <a:effectLst/>
                        </a:rPr>
                        <a:t>Dipole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80</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Supports of 2 kinds of dipoles</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741260221"/>
                  </a:ext>
                </a:extLst>
              </a:tr>
              <a:tr h="0">
                <a:tc>
                  <a:txBody>
                    <a:bodyPr/>
                    <a:lstStyle/>
                    <a:p>
                      <a:pPr>
                        <a:spcAft>
                          <a:spcPts val="0"/>
                        </a:spcAft>
                      </a:pPr>
                      <a:r>
                        <a:rPr lang="en-US" sz="1800">
                          <a:effectLst/>
                        </a:rPr>
                        <a:t>Lambertson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 </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792404584"/>
                  </a:ext>
                </a:extLst>
              </a:tr>
              <a:tr h="0">
                <a:tc>
                  <a:txBody>
                    <a:bodyPr/>
                    <a:lstStyle/>
                    <a:p>
                      <a:pPr>
                        <a:spcAft>
                          <a:spcPts val="0"/>
                        </a:spcAft>
                      </a:pPr>
                      <a:r>
                        <a:rPr lang="en-US" sz="1800">
                          <a:effectLst/>
                        </a:rPr>
                        <a:t>Kicker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dirty="0">
                          <a:effectLst/>
                        </a:rPr>
                        <a:t> </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813829430"/>
                  </a:ext>
                </a:extLst>
              </a:tr>
            </a:tbl>
          </a:graphicData>
        </a:graphic>
      </p:graphicFrame>
      <p:sp>
        <p:nvSpPr>
          <p:cNvPr id="3" name="灯片编号占位符 2">
            <a:extLst>
              <a:ext uri="{FF2B5EF4-FFF2-40B4-BE49-F238E27FC236}">
                <a16:creationId xmlns:a16="http://schemas.microsoft.com/office/drawing/2014/main" id="{D3B073AD-D024-404B-9EF9-3C35276AAA00}"/>
              </a:ext>
            </a:extLst>
          </p:cNvPr>
          <p:cNvSpPr>
            <a:spLocks noGrp="1"/>
          </p:cNvSpPr>
          <p:nvPr>
            <p:ph type="sldNum" sz="quarter" idx="12"/>
          </p:nvPr>
        </p:nvSpPr>
        <p:spPr/>
        <p:txBody>
          <a:bodyPr/>
          <a:lstStyle/>
          <a:p>
            <a:fld id="{098B4EB0-06CE-481E-B32B-52DF58230A15}" type="slidenum">
              <a:rPr lang="zh-CN" altLang="en-US" smtClean="0"/>
              <a:pPr/>
              <a:t>14</a:t>
            </a:fld>
            <a:endParaRPr lang="zh-CN" altLang="en-US" dirty="0"/>
          </a:p>
        </p:txBody>
      </p:sp>
      <p:sp>
        <p:nvSpPr>
          <p:cNvPr id="4" name="标题 3">
            <a:extLst>
              <a:ext uri="{FF2B5EF4-FFF2-40B4-BE49-F238E27FC236}">
                <a16:creationId xmlns:a16="http://schemas.microsoft.com/office/drawing/2014/main" id="{0DB34A72-50D7-4630-80C8-D171A99B7D87}"/>
              </a:ext>
            </a:extLst>
          </p:cNvPr>
          <p:cNvSpPr>
            <a:spLocks noGrp="1"/>
          </p:cNvSpPr>
          <p:nvPr>
            <p:ph type="title"/>
          </p:nvPr>
        </p:nvSpPr>
        <p:spPr/>
        <p:txBody>
          <a:bodyPr/>
          <a:lstStyle/>
          <a:p>
            <a:r>
              <a:rPr lang="en-US" dirty="0"/>
              <a:t>Supports in </a:t>
            </a:r>
            <a:r>
              <a:rPr lang="en-US" dirty="0" err="1"/>
              <a:t>Linac</a:t>
            </a:r>
            <a:r>
              <a:rPr lang="en-US" dirty="0"/>
              <a:t> and Damping Ring</a:t>
            </a:r>
          </a:p>
        </p:txBody>
      </p:sp>
      <p:sp>
        <p:nvSpPr>
          <p:cNvPr id="10" name="内容占位符 1">
            <a:extLst>
              <a:ext uri="{FF2B5EF4-FFF2-40B4-BE49-F238E27FC236}">
                <a16:creationId xmlns:a16="http://schemas.microsoft.com/office/drawing/2014/main" id="{D91BFE60-0F38-472A-AAA7-F7B3346B4A40}"/>
              </a:ext>
            </a:extLst>
          </p:cNvPr>
          <p:cNvSpPr txBox="1">
            <a:spLocks/>
          </p:cNvSpPr>
          <p:nvPr/>
        </p:nvSpPr>
        <p:spPr>
          <a:xfrm>
            <a:off x="666712" y="1392525"/>
            <a:ext cx="10829888" cy="2632789"/>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800" dirty="0"/>
              <a:t>Damping Ring: </a:t>
            </a:r>
            <a:r>
              <a:rPr lang="en-US" sz="2800" dirty="0"/>
              <a:t>Similar to the transport line supports of HEPS</a:t>
            </a:r>
            <a:endParaRPr lang="en-US" sz="1800" dirty="0"/>
          </a:p>
        </p:txBody>
      </p:sp>
      <p:sp>
        <p:nvSpPr>
          <p:cNvPr id="7" name="矩形 6">
            <a:extLst>
              <a:ext uri="{FF2B5EF4-FFF2-40B4-BE49-F238E27FC236}">
                <a16:creationId xmlns:a16="http://schemas.microsoft.com/office/drawing/2014/main" id="{FCFE1F04-CE3C-42CC-BEE8-9244E8D94AED}"/>
              </a:ext>
            </a:extLst>
          </p:cNvPr>
          <p:cNvSpPr/>
          <p:nvPr/>
        </p:nvSpPr>
        <p:spPr>
          <a:xfrm>
            <a:off x="551384" y="3108977"/>
            <a:ext cx="4890688" cy="400110"/>
          </a:xfrm>
          <a:prstGeom prst="rect">
            <a:avLst/>
          </a:prstGeom>
        </p:spPr>
        <p:txBody>
          <a:bodyPr wrap="square">
            <a:spAutoFit/>
          </a:bodyPr>
          <a:lstStyle/>
          <a:p>
            <a:r>
              <a:rPr lang="en-GB" sz="2000" dirty="0">
                <a:latin typeface="+mj-lt"/>
                <a:ea typeface="MS Mincho" panose="02020609040205080304" pitchFamily="49" charset="-128"/>
              </a:rPr>
              <a:t>Mechanical supports in the Damping Ring</a:t>
            </a:r>
            <a:r>
              <a:rPr lang="en-US" sz="2000" dirty="0">
                <a:latin typeface="+mj-lt"/>
                <a:ea typeface="MS Mincho" panose="02020609040205080304" pitchFamily="49" charset="-128"/>
                <a:cs typeface="Times New Roman" panose="02020603050405020304" pitchFamily="18" charset="0"/>
              </a:rPr>
              <a:t> </a:t>
            </a:r>
            <a:r>
              <a:rPr lang="en-US" sz="2000" dirty="0">
                <a:latin typeface="+mj-lt"/>
              </a:rPr>
              <a:t> </a:t>
            </a:r>
            <a:r>
              <a:rPr lang="en-US" sz="2000" dirty="0">
                <a:latin typeface="+mj-lt"/>
                <a:ea typeface="MS Mincho" panose="02020609040205080304" pitchFamily="49" charset="-128"/>
                <a:cs typeface="Times New Roman" panose="02020603050405020304" pitchFamily="18" charset="0"/>
              </a:rPr>
              <a:t> </a:t>
            </a:r>
            <a:endParaRPr lang="en-US" sz="2000" dirty="0">
              <a:latin typeface="+mj-lt"/>
              <a:ea typeface="MS Mincho" panose="02020609040205080304" pitchFamily="49" charset="-128"/>
            </a:endParaRPr>
          </a:p>
        </p:txBody>
      </p:sp>
      <p:pic>
        <p:nvPicPr>
          <p:cNvPr id="9" name="图片 8">
            <a:extLst>
              <a:ext uri="{FF2B5EF4-FFF2-40B4-BE49-F238E27FC236}">
                <a16:creationId xmlns:a16="http://schemas.microsoft.com/office/drawing/2014/main" id="{980F631E-D41B-4721-8859-257129F3BB0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6600" y="3076302"/>
            <a:ext cx="2160000" cy="2389173"/>
          </a:xfrm>
          <a:prstGeom prst="rect">
            <a:avLst/>
          </a:prstGeom>
          <a:noFill/>
        </p:spPr>
      </p:pic>
      <p:pic>
        <p:nvPicPr>
          <p:cNvPr id="12" name="图片 11">
            <a:extLst>
              <a:ext uri="{FF2B5EF4-FFF2-40B4-BE49-F238E27FC236}">
                <a16:creationId xmlns:a16="http://schemas.microsoft.com/office/drawing/2014/main" id="{ECCD0861-428B-466D-83A4-85C53A9A0FA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8833" y="1966139"/>
            <a:ext cx="2520000" cy="2643916"/>
          </a:xfrm>
          <a:prstGeom prst="rect">
            <a:avLst/>
          </a:prstGeom>
          <a:noFill/>
        </p:spPr>
      </p:pic>
      <p:sp>
        <p:nvSpPr>
          <p:cNvPr id="13" name="矩形 12">
            <a:extLst>
              <a:ext uri="{FF2B5EF4-FFF2-40B4-BE49-F238E27FC236}">
                <a16:creationId xmlns:a16="http://schemas.microsoft.com/office/drawing/2014/main" id="{6BF0D830-CCB9-4D52-AB9D-A9F6B4BC7E2E}"/>
              </a:ext>
            </a:extLst>
          </p:cNvPr>
          <p:cNvSpPr/>
          <p:nvPr/>
        </p:nvSpPr>
        <p:spPr>
          <a:xfrm>
            <a:off x="5696803" y="4488979"/>
            <a:ext cx="1917359" cy="923330"/>
          </a:xfrm>
          <a:prstGeom prst="rect">
            <a:avLst/>
          </a:prstGeom>
        </p:spPr>
        <p:txBody>
          <a:bodyPr wrap="square">
            <a:spAutoFit/>
          </a:bodyPr>
          <a:lstStyle/>
          <a:p>
            <a:r>
              <a:rPr lang="en-US" dirty="0">
                <a:ea typeface="MS Mincho" panose="02020609040205080304" pitchFamily="49" charset="-128"/>
              </a:rPr>
              <a:t>Support of </a:t>
            </a:r>
            <a:r>
              <a:rPr lang="en-US" dirty="0" err="1">
                <a:ea typeface="MS Mincho" panose="02020609040205080304" pitchFamily="49" charset="-128"/>
              </a:rPr>
              <a:t>adjcent</a:t>
            </a:r>
            <a:r>
              <a:rPr lang="en-US" dirty="0">
                <a:ea typeface="MS Mincho" panose="02020609040205080304" pitchFamily="49" charset="-128"/>
              </a:rPr>
              <a:t> quadrupole and </a:t>
            </a:r>
            <a:r>
              <a:rPr lang="en-US" dirty="0" err="1">
                <a:ea typeface="MS Mincho" panose="02020609040205080304" pitchFamily="49" charset="-128"/>
              </a:rPr>
              <a:t>sextupole</a:t>
            </a:r>
            <a:endParaRPr lang="en-US" dirty="0"/>
          </a:p>
        </p:txBody>
      </p:sp>
      <p:sp>
        <p:nvSpPr>
          <p:cNvPr id="14" name="矩形 13">
            <a:extLst>
              <a:ext uri="{FF2B5EF4-FFF2-40B4-BE49-F238E27FC236}">
                <a16:creationId xmlns:a16="http://schemas.microsoft.com/office/drawing/2014/main" id="{FA57CAEC-A06A-477D-AC11-68164BDAB491}"/>
              </a:ext>
            </a:extLst>
          </p:cNvPr>
          <p:cNvSpPr/>
          <p:nvPr/>
        </p:nvSpPr>
        <p:spPr>
          <a:xfrm>
            <a:off x="7680176" y="5647501"/>
            <a:ext cx="2264513" cy="646331"/>
          </a:xfrm>
          <a:prstGeom prst="rect">
            <a:avLst/>
          </a:prstGeom>
        </p:spPr>
        <p:txBody>
          <a:bodyPr wrap="square">
            <a:spAutoFit/>
          </a:bodyPr>
          <a:lstStyle/>
          <a:p>
            <a:r>
              <a:rPr lang="en-US" dirty="0">
                <a:ea typeface="MS Mincho" panose="02020609040205080304" pitchFamily="49" charset="-128"/>
              </a:rPr>
              <a:t>Individual support of quadrupole magnet</a:t>
            </a:r>
            <a:endParaRPr lang="en-US" dirty="0"/>
          </a:p>
        </p:txBody>
      </p:sp>
      <p:sp>
        <p:nvSpPr>
          <p:cNvPr id="15" name="矩形 14">
            <a:extLst>
              <a:ext uri="{FF2B5EF4-FFF2-40B4-BE49-F238E27FC236}">
                <a16:creationId xmlns:a16="http://schemas.microsoft.com/office/drawing/2014/main" id="{58094E09-01E2-4DA1-BAC0-3CE17CC289D6}"/>
              </a:ext>
            </a:extLst>
          </p:cNvPr>
          <p:cNvSpPr/>
          <p:nvPr/>
        </p:nvSpPr>
        <p:spPr>
          <a:xfrm>
            <a:off x="10080911" y="4714599"/>
            <a:ext cx="1997922" cy="646331"/>
          </a:xfrm>
          <a:prstGeom prst="rect">
            <a:avLst/>
          </a:prstGeom>
        </p:spPr>
        <p:txBody>
          <a:bodyPr wrap="square">
            <a:spAutoFit/>
          </a:bodyPr>
          <a:lstStyle/>
          <a:p>
            <a:r>
              <a:rPr lang="en-US" dirty="0">
                <a:ea typeface="MS Mincho" panose="02020609040205080304" pitchFamily="49" charset="-128"/>
              </a:rPr>
              <a:t>Individual support of dipole magnet </a:t>
            </a:r>
            <a:endParaRPr lang="en-US" dirty="0"/>
          </a:p>
        </p:txBody>
      </p:sp>
    </p:spTree>
    <p:extLst>
      <p:ext uri="{BB962C8B-B14F-4D97-AF65-F5344CB8AC3E}">
        <p14:creationId xmlns:p14="http://schemas.microsoft.com/office/powerpoint/2010/main" val="1032286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8010D5E2-2746-4360-A566-153B32EBE474}"/>
              </a:ext>
            </a:extLst>
          </p:cNvPr>
          <p:cNvSpPr>
            <a:spLocks noGrp="1"/>
          </p:cNvSpPr>
          <p:nvPr>
            <p:ph idx="1"/>
          </p:nvPr>
        </p:nvSpPr>
        <p:spPr/>
        <p:txBody>
          <a:bodyPr/>
          <a:lstStyle/>
          <a:p>
            <a:r>
              <a:rPr lang="en-US" altLang="zh-CN" dirty="0"/>
              <a:t>Future work:</a:t>
            </a:r>
          </a:p>
          <a:p>
            <a:pPr lvl="1"/>
            <a:r>
              <a:rPr lang="en-US" dirty="0"/>
              <a:t>Number of supports for dipole magnets in Collider and Booster will be checked with the magnet colleagues, the magnetic field quality, stability and cost will be integrated into account.</a:t>
            </a:r>
          </a:p>
          <a:p>
            <a:pPr lvl="1"/>
            <a:r>
              <a:rPr lang="en-US" dirty="0"/>
              <a:t>A semi-automatic adjusting mechanism will be considered with the alignment colleagues, aiming at much higher alignment efficiency.</a:t>
            </a:r>
          </a:p>
        </p:txBody>
      </p:sp>
      <p:sp>
        <p:nvSpPr>
          <p:cNvPr id="3" name="标题 2">
            <a:extLst>
              <a:ext uri="{FF2B5EF4-FFF2-40B4-BE49-F238E27FC236}">
                <a16:creationId xmlns:a16="http://schemas.microsoft.com/office/drawing/2014/main" id="{4D845843-EA09-48BD-8CB2-BD81ACA3EE74}"/>
              </a:ext>
            </a:extLst>
          </p:cNvPr>
          <p:cNvSpPr>
            <a:spLocks noGrp="1"/>
          </p:cNvSpPr>
          <p:nvPr>
            <p:ph type="title"/>
          </p:nvPr>
        </p:nvSpPr>
        <p:spPr/>
        <p:txBody>
          <a:bodyPr/>
          <a:lstStyle/>
          <a:p>
            <a:r>
              <a:rPr lang="en-US" dirty="0"/>
              <a:t>Supports for regular magnets</a:t>
            </a:r>
          </a:p>
        </p:txBody>
      </p:sp>
      <p:sp>
        <p:nvSpPr>
          <p:cNvPr id="4" name="灯片编号占位符 3">
            <a:extLst>
              <a:ext uri="{FF2B5EF4-FFF2-40B4-BE49-F238E27FC236}">
                <a16:creationId xmlns:a16="http://schemas.microsoft.com/office/drawing/2014/main" id="{E6309A2B-6BCB-4D55-A7AA-F0CEF267D578}"/>
              </a:ext>
            </a:extLst>
          </p:cNvPr>
          <p:cNvSpPr>
            <a:spLocks noGrp="1"/>
          </p:cNvSpPr>
          <p:nvPr>
            <p:ph type="sldNum" sz="quarter" idx="12"/>
          </p:nvPr>
        </p:nvSpPr>
        <p:spPr/>
        <p:txBody>
          <a:bodyPr/>
          <a:lstStyle/>
          <a:p>
            <a:fld id="{F15E9139-A00B-4B2A-98A6-095DC08F1345}" type="slidenum">
              <a:rPr lang="zh-CN" altLang="en-US" smtClean="0"/>
              <a:pPr/>
              <a:t>15</a:t>
            </a:fld>
            <a:endParaRPr lang="zh-CN" altLang="en-US"/>
          </a:p>
        </p:txBody>
      </p:sp>
    </p:spTree>
    <p:extLst>
      <p:ext uri="{BB962C8B-B14F-4D97-AF65-F5344CB8AC3E}">
        <p14:creationId xmlns:p14="http://schemas.microsoft.com/office/powerpoint/2010/main" val="1792638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335360" y="1412776"/>
            <a:ext cx="10578570"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Supports for regular magnets</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MDI mechanics</a:t>
            </a:r>
          </a:p>
          <a:p>
            <a:pPr lvl="1">
              <a:lnSpc>
                <a:spcPct val="120000"/>
              </a:lnSpc>
            </a:pPr>
            <a:r>
              <a:rPr lang="en-US" altLang="zh-CN" sz="2100" dirty="0">
                <a:latin typeface="Arial" panose="020B0604020202020204" pitchFamily="34" charset="0"/>
                <a:ea typeface="微软雅黑" panose="020B0503020204020204" pitchFamily="34" charset="-122"/>
                <a:cs typeface="Arial" panose="020B0604020202020204" pitchFamily="34" charset="0"/>
              </a:rPr>
              <a:t>MDI Layouts</a:t>
            </a:r>
          </a:p>
          <a:p>
            <a:pPr lvl="1">
              <a:lnSpc>
                <a:spcPct val="120000"/>
              </a:lnSpc>
            </a:pPr>
            <a:r>
              <a:rPr lang="en-US" altLang="zh-CN" sz="2100" dirty="0">
                <a:latin typeface="Arial" panose="020B0604020202020204" pitchFamily="34" charset="0"/>
                <a:ea typeface="微软雅黑" panose="020B0503020204020204" pitchFamily="34" charset="-122"/>
                <a:cs typeface="Arial" panose="020B0604020202020204" pitchFamily="34" charset="0"/>
              </a:rPr>
              <a:t>SC magnet support system</a:t>
            </a:r>
          </a:p>
          <a:p>
            <a:pPr lvl="1">
              <a:lnSpc>
                <a:spcPct val="120000"/>
              </a:lnSpc>
            </a:pPr>
            <a:r>
              <a:rPr lang="en-US" altLang="zh-CN" sz="2100" dirty="0">
                <a:latin typeface="Arial" panose="020B0604020202020204" pitchFamily="34" charset="0"/>
                <a:ea typeface="微软雅黑" panose="020B0503020204020204" pitchFamily="34" charset="-122"/>
                <a:cs typeface="Arial" panose="020B0604020202020204" pitchFamily="34" charset="0"/>
              </a:rPr>
              <a:t>Remote vacuum connector</a:t>
            </a:r>
          </a:p>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Collimators</a:t>
            </a:r>
          </a:p>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1022918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45CE6A-1A87-4605-9CB3-E39C88351C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774510" y="219294"/>
            <a:ext cx="6120000" cy="8650980"/>
          </a:xfrm>
          <a:prstGeom prst="rect">
            <a:avLst/>
          </a:prstGeom>
        </p:spPr>
      </p:pic>
      <p:sp>
        <p:nvSpPr>
          <p:cNvPr id="3" name="灯片编号占位符 2">
            <a:extLst>
              <a:ext uri="{FF2B5EF4-FFF2-40B4-BE49-F238E27FC236}">
                <a16:creationId xmlns:a16="http://schemas.microsoft.com/office/drawing/2014/main" id="{6A6A2292-6B49-4D58-86AE-F3F0816FFDCF}"/>
              </a:ext>
            </a:extLst>
          </p:cNvPr>
          <p:cNvSpPr>
            <a:spLocks noGrp="1"/>
          </p:cNvSpPr>
          <p:nvPr>
            <p:ph type="sldNum" sz="quarter" idx="12"/>
          </p:nvPr>
        </p:nvSpPr>
        <p:spPr/>
        <p:txBody>
          <a:bodyPr/>
          <a:lstStyle/>
          <a:p>
            <a:fld id="{098B4EB0-06CE-481E-B32B-52DF58230A15}" type="slidenum">
              <a:rPr lang="zh-CN" altLang="en-US" smtClean="0"/>
              <a:pPr/>
              <a:t>17</a:t>
            </a:fld>
            <a:endParaRPr lang="zh-CN" altLang="en-US" dirty="0"/>
          </a:p>
        </p:txBody>
      </p:sp>
      <p:sp>
        <p:nvSpPr>
          <p:cNvPr id="4" name="标题 3">
            <a:extLst>
              <a:ext uri="{FF2B5EF4-FFF2-40B4-BE49-F238E27FC236}">
                <a16:creationId xmlns:a16="http://schemas.microsoft.com/office/drawing/2014/main" id="{BC9CD3D9-8DB2-45C4-AB8C-94B90BA9696D}"/>
              </a:ext>
            </a:extLst>
          </p:cNvPr>
          <p:cNvSpPr>
            <a:spLocks noGrp="1"/>
          </p:cNvSpPr>
          <p:nvPr>
            <p:ph type="title"/>
          </p:nvPr>
        </p:nvSpPr>
        <p:spPr/>
        <p:txBody>
          <a:bodyPr/>
          <a:lstStyle/>
          <a:p>
            <a:r>
              <a:rPr lang="en-US" dirty="0"/>
              <a:t>MDI layouts</a:t>
            </a:r>
          </a:p>
        </p:txBody>
      </p:sp>
      <p:sp>
        <p:nvSpPr>
          <p:cNvPr id="17" name="内容占位符 16">
            <a:extLst>
              <a:ext uri="{FF2B5EF4-FFF2-40B4-BE49-F238E27FC236}">
                <a16:creationId xmlns:a16="http://schemas.microsoft.com/office/drawing/2014/main" id="{FD2CD72E-A3CD-418A-B956-9DA95B673B4C}"/>
              </a:ext>
            </a:extLst>
          </p:cNvPr>
          <p:cNvSpPr>
            <a:spLocks noGrp="1"/>
          </p:cNvSpPr>
          <p:nvPr>
            <p:ph idx="1"/>
          </p:nvPr>
        </p:nvSpPr>
        <p:spPr>
          <a:xfrm>
            <a:off x="1161884" y="1268760"/>
            <a:ext cx="7958452" cy="1800200"/>
          </a:xfrm>
        </p:spPr>
        <p:txBody>
          <a:bodyPr>
            <a:normAutofit/>
          </a:bodyPr>
          <a:lstStyle/>
          <a:p>
            <a:r>
              <a:rPr lang="en-US" dirty="0"/>
              <a:t>Detective angle: acos0.99</a:t>
            </a:r>
          </a:p>
          <a:p>
            <a:r>
              <a:rPr lang="en-US" altLang="zh-CN" dirty="0"/>
              <a:t>Detector York length: 9620mm</a:t>
            </a:r>
            <a:endParaRPr lang="en-US" dirty="0"/>
          </a:p>
        </p:txBody>
      </p:sp>
      <p:sp>
        <p:nvSpPr>
          <p:cNvPr id="10" name="内容占位符 16">
            <a:extLst>
              <a:ext uri="{FF2B5EF4-FFF2-40B4-BE49-F238E27FC236}">
                <a16:creationId xmlns:a16="http://schemas.microsoft.com/office/drawing/2014/main" id="{B1BA1390-A315-4BC1-83B6-CC548472EF22}"/>
              </a:ext>
            </a:extLst>
          </p:cNvPr>
          <p:cNvSpPr txBox="1">
            <a:spLocks/>
          </p:cNvSpPr>
          <p:nvPr/>
        </p:nvSpPr>
        <p:spPr>
          <a:xfrm>
            <a:off x="6528048" y="1271836"/>
            <a:ext cx="5616624" cy="1800200"/>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IP chamber:-700mm~700mm</a:t>
            </a:r>
          </a:p>
        </p:txBody>
      </p:sp>
    </p:spTree>
    <p:extLst>
      <p:ext uri="{BB962C8B-B14F-4D97-AF65-F5344CB8AC3E}">
        <p14:creationId xmlns:p14="http://schemas.microsoft.com/office/powerpoint/2010/main" val="3507145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774400FB-C75F-45D2-91BE-F37C0AC6E3BA}"/>
              </a:ext>
            </a:extLst>
          </p:cNvPr>
          <p:cNvSpPr>
            <a:spLocks noGrp="1"/>
          </p:cNvSpPr>
          <p:nvPr>
            <p:ph type="sldNum" sz="quarter" idx="12"/>
          </p:nvPr>
        </p:nvSpPr>
        <p:spPr/>
        <p:txBody>
          <a:bodyPr/>
          <a:lstStyle/>
          <a:p>
            <a:fld id="{098B4EB0-06CE-481E-B32B-52DF58230A15}" type="slidenum">
              <a:rPr lang="zh-CN" altLang="en-US" smtClean="0"/>
              <a:pPr/>
              <a:t>18</a:t>
            </a:fld>
            <a:endParaRPr lang="zh-CN" altLang="en-US" dirty="0"/>
          </a:p>
        </p:txBody>
      </p:sp>
      <p:sp>
        <p:nvSpPr>
          <p:cNvPr id="22" name="标题 3">
            <a:extLst>
              <a:ext uri="{FF2B5EF4-FFF2-40B4-BE49-F238E27FC236}">
                <a16:creationId xmlns:a16="http://schemas.microsoft.com/office/drawing/2014/main" id="{FA33C703-CBE1-41F4-8BF9-193A9B3B6FF4}"/>
              </a:ext>
            </a:extLst>
          </p:cNvPr>
          <p:cNvSpPr>
            <a:spLocks noGrp="1"/>
          </p:cNvSpPr>
          <p:nvPr>
            <p:ph type="title"/>
          </p:nvPr>
        </p:nvSpPr>
        <p:spPr>
          <a:xfrm>
            <a:off x="666712" y="142852"/>
            <a:ext cx="10763325" cy="725470"/>
          </a:xfrm>
        </p:spPr>
        <p:txBody>
          <a:bodyPr/>
          <a:lstStyle/>
          <a:p>
            <a:r>
              <a:rPr lang="en-US" dirty="0"/>
              <a:t>MDI layouts</a:t>
            </a:r>
          </a:p>
        </p:txBody>
      </p:sp>
      <p:pic>
        <p:nvPicPr>
          <p:cNvPr id="21" name="图片 20">
            <a:extLst>
              <a:ext uri="{FF2B5EF4-FFF2-40B4-BE49-F238E27FC236}">
                <a16:creationId xmlns:a16="http://schemas.microsoft.com/office/drawing/2014/main" id="{A46D73D2-6E2C-40F9-8EB3-15E8B12DB9E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840805"/>
            <a:ext cx="9000000" cy="5176389"/>
          </a:xfrm>
          <a:prstGeom prst="rect">
            <a:avLst/>
          </a:prstGeom>
          <a:noFill/>
        </p:spPr>
      </p:pic>
      <p:sp>
        <p:nvSpPr>
          <p:cNvPr id="23" name="内容占位符 1">
            <a:extLst>
              <a:ext uri="{FF2B5EF4-FFF2-40B4-BE49-F238E27FC236}">
                <a16:creationId xmlns:a16="http://schemas.microsoft.com/office/drawing/2014/main" id="{6F95906C-D579-49BE-8A72-8B9E86213823}"/>
              </a:ext>
            </a:extLst>
          </p:cNvPr>
          <p:cNvSpPr txBox="1">
            <a:spLocks/>
          </p:cNvSpPr>
          <p:nvPr/>
        </p:nvSpPr>
        <p:spPr>
          <a:xfrm>
            <a:off x="335338" y="5706611"/>
            <a:ext cx="11144782" cy="1008537"/>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400" dirty="0"/>
              <a:t>Distance to detective angle</a:t>
            </a:r>
          </a:p>
          <a:p>
            <a:pPr lvl="1"/>
            <a:r>
              <a:rPr lang="en-US" altLang="zh-CN" sz="1800" dirty="0"/>
              <a:t>IP chamber flange: 5.3mm   RVC: 14.9mm (pressure tube)   Shielding outside cryostat: 16.5mm</a:t>
            </a:r>
          </a:p>
          <a:p>
            <a:endParaRPr lang="zh-CN" altLang="en-US" sz="2000" dirty="0"/>
          </a:p>
        </p:txBody>
      </p:sp>
    </p:spTree>
    <p:extLst>
      <p:ext uri="{BB962C8B-B14F-4D97-AF65-F5344CB8AC3E}">
        <p14:creationId xmlns:p14="http://schemas.microsoft.com/office/powerpoint/2010/main" val="3982886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73FC4FCE-AA9D-49F9-8029-692715B8D673}"/>
              </a:ext>
            </a:extLst>
          </p:cNvPr>
          <p:cNvGrpSpPr>
            <a:grpSpLocks noChangeAspect="1"/>
          </p:cNvGrpSpPr>
          <p:nvPr/>
        </p:nvGrpSpPr>
        <p:grpSpPr>
          <a:xfrm>
            <a:off x="558151" y="2000893"/>
            <a:ext cx="4673752" cy="2637259"/>
            <a:chOff x="1487488" y="2852936"/>
            <a:chExt cx="5453316" cy="3077143"/>
          </a:xfrm>
        </p:grpSpPr>
        <p:pic>
          <p:nvPicPr>
            <p:cNvPr id="6" name="图片 5">
              <a:extLst>
                <a:ext uri="{FF2B5EF4-FFF2-40B4-BE49-F238E27FC236}">
                  <a16:creationId xmlns:a16="http://schemas.microsoft.com/office/drawing/2014/main" id="{0722F516-8A05-4EEF-99CC-2042DFC82229}"/>
                </a:ext>
              </a:extLst>
            </p:cNvPr>
            <p:cNvPicPr>
              <a:picLocks noChangeAspect="1"/>
            </p:cNvPicPr>
            <p:nvPr/>
          </p:nvPicPr>
          <p:blipFill>
            <a:blip r:embed="rId2"/>
            <a:stretch>
              <a:fillRect/>
            </a:stretch>
          </p:blipFill>
          <p:spPr>
            <a:xfrm>
              <a:off x="1487488" y="2852936"/>
              <a:ext cx="3600000" cy="3077143"/>
            </a:xfrm>
            <a:prstGeom prst="rect">
              <a:avLst/>
            </a:prstGeom>
          </p:spPr>
        </p:pic>
        <p:sp>
          <p:nvSpPr>
            <p:cNvPr id="9" name="文本框 8">
              <a:extLst>
                <a:ext uri="{FF2B5EF4-FFF2-40B4-BE49-F238E27FC236}">
                  <a16:creationId xmlns:a16="http://schemas.microsoft.com/office/drawing/2014/main" id="{5DDDA5F3-E302-4008-ACBC-6CCA6173AE3D}"/>
                </a:ext>
              </a:extLst>
            </p:cNvPr>
            <p:cNvSpPr txBox="1"/>
            <p:nvPr/>
          </p:nvSpPr>
          <p:spPr>
            <a:xfrm>
              <a:off x="4655840" y="2852936"/>
              <a:ext cx="2200946" cy="430935"/>
            </a:xfrm>
            <a:prstGeom prst="rect">
              <a:avLst/>
            </a:prstGeom>
            <a:noFill/>
          </p:spPr>
          <p:txBody>
            <a:bodyPr wrap="square" rtlCol="0">
              <a:spAutoFit/>
            </a:bodyPr>
            <a:lstStyle/>
            <a:p>
              <a:r>
                <a:rPr lang="en-US" dirty="0"/>
                <a:t>Vacuum vessel</a:t>
              </a:r>
            </a:p>
          </p:txBody>
        </p:sp>
        <p:sp>
          <p:nvSpPr>
            <p:cNvPr id="10" name="文本框 9">
              <a:extLst>
                <a:ext uri="{FF2B5EF4-FFF2-40B4-BE49-F238E27FC236}">
                  <a16:creationId xmlns:a16="http://schemas.microsoft.com/office/drawing/2014/main" id="{1836A41B-C155-46D0-800D-6E14CEBB3393}"/>
                </a:ext>
              </a:extLst>
            </p:cNvPr>
            <p:cNvSpPr txBox="1"/>
            <p:nvPr/>
          </p:nvSpPr>
          <p:spPr>
            <a:xfrm>
              <a:off x="4668889" y="3333774"/>
              <a:ext cx="1728192" cy="369332"/>
            </a:xfrm>
            <a:prstGeom prst="rect">
              <a:avLst/>
            </a:prstGeom>
            <a:noFill/>
          </p:spPr>
          <p:txBody>
            <a:bodyPr wrap="square" rtlCol="0">
              <a:spAutoFit/>
            </a:bodyPr>
            <a:lstStyle/>
            <a:p>
              <a:r>
                <a:rPr lang="en-US" dirty="0"/>
                <a:t>Helium vessel</a:t>
              </a:r>
            </a:p>
          </p:txBody>
        </p:sp>
        <p:sp>
          <p:nvSpPr>
            <p:cNvPr id="11" name="文本框 10">
              <a:extLst>
                <a:ext uri="{FF2B5EF4-FFF2-40B4-BE49-F238E27FC236}">
                  <a16:creationId xmlns:a16="http://schemas.microsoft.com/office/drawing/2014/main" id="{B0401800-5E08-4C66-8AB9-13AA303DDFE1}"/>
                </a:ext>
              </a:extLst>
            </p:cNvPr>
            <p:cNvSpPr txBox="1"/>
            <p:nvPr/>
          </p:nvSpPr>
          <p:spPr>
            <a:xfrm>
              <a:off x="4655840" y="3814612"/>
              <a:ext cx="1728192" cy="369332"/>
            </a:xfrm>
            <a:prstGeom prst="rect">
              <a:avLst/>
            </a:prstGeom>
            <a:noFill/>
          </p:spPr>
          <p:txBody>
            <a:bodyPr wrap="square" rtlCol="0">
              <a:spAutoFit/>
            </a:bodyPr>
            <a:lstStyle/>
            <a:p>
              <a:r>
                <a:rPr lang="en-US" dirty="0"/>
                <a:t>Anti solenoid</a:t>
              </a:r>
            </a:p>
          </p:txBody>
        </p:sp>
        <p:sp>
          <p:nvSpPr>
            <p:cNvPr id="12" name="文本框 11">
              <a:extLst>
                <a:ext uri="{FF2B5EF4-FFF2-40B4-BE49-F238E27FC236}">
                  <a16:creationId xmlns:a16="http://schemas.microsoft.com/office/drawing/2014/main" id="{615D9708-B1FE-4421-A99B-B99EC5724269}"/>
                </a:ext>
              </a:extLst>
            </p:cNvPr>
            <p:cNvSpPr txBox="1"/>
            <p:nvPr/>
          </p:nvSpPr>
          <p:spPr>
            <a:xfrm>
              <a:off x="4665303" y="4280774"/>
              <a:ext cx="2275501" cy="430935"/>
            </a:xfrm>
            <a:prstGeom prst="rect">
              <a:avLst/>
            </a:prstGeom>
            <a:noFill/>
          </p:spPr>
          <p:txBody>
            <a:bodyPr wrap="square" rtlCol="0">
              <a:spAutoFit/>
            </a:bodyPr>
            <a:lstStyle/>
            <a:p>
              <a:r>
                <a:rPr lang="en-US" dirty="0"/>
                <a:t>Skeleton supports</a:t>
              </a:r>
            </a:p>
          </p:txBody>
        </p:sp>
        <p:cxnSp>
          <p:nvCxnSpPr>
            <p:cNvPr id="14" name="直接连接符 13">
              <a:extLst>
                <a:ext uri="{FF2B5EF4-FFF2-40B4-BE49-F238E27FC236}">
                  <a16:creationId xmlns:a16="http://schemas.microsoft.com/office/drawing/2014/main" id="{DD91D04E-7185-4A51-A9D7-775728B19EDD}"/>
                </a:ext>
              </a:extLst>
            </p:cNvPr>
            <p:cNvCxnSpPr>
              <a:cxnSpLocks/>
              <a:stCxn id="9" idx="1"/>
            </p:cNvCxnSpPr>
            <p:nvPr/>
          </p:nvCxnSpPr>
          <p:spPr>
            <a:xfrm flipH="1">
              <a:off x="4079776" y="3068404"/>
              <a:ext cx="576064" cy="265371"/>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a:extLst>
                <a:ext uri="{FF2B5EF4-FFF2-40B4-BE49-F238E27FC236}">
                  <a16:creationId xmlns:a16="http://schemas.microsoft.com/office/drawing/2014/main" id="{9D235461-ACF2-48B5-80F4-D8462481F53F}"/>
                </a:ext>
              </a:extLst>
            </p:cNvPr>
            <p:cNvCxnSpPr>
              <a:stCxn id="10" idx="1"/>
            </p:cNvCxnSpPr>
            <p:nvPr/>
          </p:nvCxnSpPr>
          <p:spPr>
            <a:xfrm flipH="1">
              <a:off x="3935760" y="3518440"/>
              <a:ext cx="733129" cy="296172"/>
            </a:xfrm>
            <a:prstGeom prst="line">
              <a:avLst/>
            </a:prstGeom>
          </p:spPr>
          <p:style>
            <a:lnRef idx="1">
              <a:schemeClr val="dk1"/>
            </a:lnRef>
            <a:fillRef idx="0">
              <a:schemeClr val="dk1"/>
            </a:fillRef>
            <a:effectRef idx="0">
              <a:schemeClr val="dk1"/>
            </a:effectRef>
            <a:fontRef idx="minor">
              <a:schemeClr val="tx1"/>
            </a:fontRef>
          </p:style>
        </p:cxnSp>
        <p:cxnSp>
          <p:nvCxnSpPr>
            <p:cNvPr id="18" name="直接连接符 17">
              <a:extLst>
                <a:ext uri="{FF2B5EF4-FFF2-40B4-BE49-F238E27FC236}">
                  <a16:creationId xmlns:a16="http://schemas.microsoft.com/office/drawing/2014/main" id="{7F686FBD-15E3-437F-85D9-607E8910D251}"/>
                </a:ext>
              </a:extLst>
            </p:cNvPr>
            <p:cNvCxnSpPr>
              <a:cxnSpLocks/>
            </p:cNvCxnSpPr>
            <p:nvPr/>
          </p:nvCxnSpPr>
          <p:spPr>
            <a:xfrm flipH="1">
              <a:off x="3863752" y="4005064"/>
              <a:ext cx="792088" cy="178880"/>
            </a:xfrm>
            <a:prstGeom prst="line">
              <a:avLst/>
            </a:prstGeom>
          </p:spPr>
          <p:style>
            <a:lnRef idx="1">
              <a:schemeClr val="dk1"/>
            </a:lnRef>
            <a:fillRef idx="0">
              <a:schemeClr val="dk1"/>
            </a:fillRef>
            <a:effectRef idx="0">
              <a:schemeClr val="dk1"/>
            </a:effectRef>
            <a:fontRef idx="minor">
              <a:schemeClr val="tx1"/>
            </a:fontRef>
          </p:style>
        </p:cxnSp>
        <p:cxnSp>
          <p:nvCxnSpPr>
            <p:cNvPr id="21" name="直接连接符 20">
              <a:extLst>
                <a:ext uri="{FF2B5EF4-FFF2-40B4-BE49-F238E27FC236}">
                  <a16:creationId xmlns:a16="http://schemas.microsoft.com/office/drawing/2014/main" id="{C4D7838B-6107-4C52-A733-57D75523DDA9}"/>
                </a:ext>
              </a:extLst>
            </p:cNvPr>
            <p:cNvCxnSpPr>
              <a:cxnSpLocks/>
              <a:stCxn id="12" idx="1"/>
            </p:cNvCxnSpPr>
            <p:nvPr/>
          </p:nvCxnSpPr>
          <p:spPr>
            <a:xfrm flipH="1">
              <a:off x="3791746" y="4496242"/>
              <a:ext cx="873557" cy="153864"/>
            </a:xfrm>
            <a:prstGeom prst="line">
              <a:avLst/>
            </a:prstGeom>
          </p:spPr>
          <p:style>
            <a:lnRef idx="1">
              <a:schemeClr val="dk1"/>
            </a:lnRef>
            <a:fillRef idx="0">
              <a:schemeClr val="dk1"/>
            </a:fillRef>
            <a:effectRef idx="0">
              <a:schemeClr val="dk1"/>
            </a:effectRef>
            <a:fontRef idx="minor">
              <a:schemeClr val="tx1"/>
            </a:fontRef>
          </p:style>
        </p:cxnSp>
        <p:cxnSp>
          <p:nvCxnSpPr>
            <p:cNvPr id="23" name="直接连接符 22">
              <a:extLst>
                <a:ext uri="{FF2B5EF4-FFF2-40B4-BE49-F238E27FC236}">
                  <a16:creationId xmlns:a16="http://schemas.microsoft.com/office/drawing/2014/main" id="{744B47CD-B708-4D5F-8A0E-273A82E6A03C}"/>
                </a:ext>
              </a:extLst>
            </p:cNvPr>
            <p:cNvCxnSpPr>
              <a:cxnSpLocks/>
              <a:stCxn id="12" idx="1"/>
            </p:cNvCxnSpPr>
            <p:nvPr/>
          </p:nvCxnSpPr>
          <p:spPr>
            <a:xfrm flipH="1">
              <a:off x="3503713" y="4496242"/>
              <a:ext cx="1161590" cy="12878"/>
            </a:xfrm>
            <a:prstGeom prst="line">
              <a:avLst/>
            </a:prstGeom>
          </p:spPr>
          <p:style>
            <a:lnRef idx="1">
              <a:schemeClr val="dk1"/>
            </a:lnRef>
            <a:fillRef idx="0">
              <a:schemeClr val="dk1"/>
            </a:fillRef>
            <a:effectRef idx="0">
              <a:schemeClr val="dk1"/>
            </a:effectRef>
            <a:fontRef idx="minor">
              <a:schemeClr val="tx1"/>
            </a:fontRef>
          </p:style>
        </p:cxnSp>
      </p:grpSp>
      <p:sp>
        <p:nvSpPr>
          <p:cNvPr id="3" name="标题 2">
            <a:extLst>
              <a:ext uri="{FF2B5EF4-FFF2-40B4-BE49-F238E27FC236}">
                <a16:creationId xmlns:a16="http://schemas.microsoft.com/office/drawing/2014/main" id="{3383EFBA-9DA9-4C10-BA80-4FC993C6DB7C}"/>
              </a:ext>
            </a:extLst>
          </p:cNvPr>
          <p:cNvSpPr>
            <a:spLocks noGrp="1"/>
          </p:cNvSpPr>
          <p:nvPr>
            <p:ph type="title"/>
          </p:nvPr>
        </p:nvSpPr>
        <p:spPr/>
        <p:txBody>
          <a:bodyPr/>
          <a:lstStyle/>
          <a:p>
            <a:r>
              <a:rPr lang="en-US" altLang="zh-CN" dirty="0"/>
              <a:t>MDI layouts</a:t>
            </a:r>
            <a:endParaRPr lang="en-US" dirty="0"/>
          </a:p>
        </p:txBody>
      </p:sp>
      <p:sp>
        <p:nvSpPr>
          <p:cNvPr id="4" name="页脚占位符 3">
            <a:extLst>
              <a:ext uri="{FF2B5EF4-FFF2-40B4-BE49-F238E27FC236}">
                <a16:creationId xmlns:a16="http://schemas.microsoft.com/office/drawing/2014/main" id="{5215522C-4094-4953-9058-7F686C7A9734}"/>
              </a:ext>
            </a:extLst>
          </p:cNvPr>
          <p:cNvSpPr>
            <a:spLocks noGrp="1"/>
          </p:cNvSpPr>
          <p:nvPr>
            <p:ph type="ftr" sz="quarter" idx="4294967295"/>
          </p:nvPr>
        </p:nvSpPr>
        <p:spPr>
          <a:xfrm>
            <a:off x="3586586" y="6386391"/>
            <a:ext cx="5040560" cy="354977"/>
          </a:xfrm>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EF65199F-CEF1-4A77-B4E2-F83BB87B5153}"/>
              </a:ext>
            </a:extLst>
          </p:cNvPr>
          <p:cNvSpPr>
            <a:spLocks noGrp="1"/>
          </p:cNvSpPr>
          <p:nvPr>
            <p:ph type="sldNum" sz="quarter" idx="12"/>
          </p:nvPr>
        </p:nvSpPr>
        <p:spPr/>
        <p:txBody>
          <a:bodyPr/>
          <a:lstStyle/>
          <a:p>
            <a:fld id="{F15E9139-A00B-4B2A-98A6-095DC08F1345}" type="slidenum">
              <a:rPr lang="zh-CN" altLang="en-US" smtClean="0"/>
              <a:pPr/>
              <a:t>19</a:t>
            </a:fld>
            <a:endParaRPr lang="zh-CN" altLang="en-US"/>
          </a:p>
        </p:txBody>
      </p:sp>
      <p:pic>
        <p:nvPicPr>
          <p:cNvPr id="25" name="图片 24">
            <a:extLst>
              <a:ext uri="{FF2B5EF4-FFF2-40B4-BE49-F238E27FC236}">
                <a16:creationId xmlns:a16="http://schemas.microsoft.com/office/drawing/2014/main" id="{654C2CE0-DFA4-4E44-9A7B-2ABF8A575526}"/>
              </a:ext>
            </a:extLst>
          </p:cNvPr>
          <p:cNvPicPr>
            <a:picLocks noChangeAspect="1"/>
          </p:cNvPicPr>
          <p:nvPr/>
        </p:nvPicPr>
        <p:blipFill>
          <a:blip r:embed="rId3"/>
          <a:stretch>
            <a:fillRect/>
          </a:stretch>
        </p:blipFill>
        <p:spPr>
          <a:xfrm>
            <a:off x="5009691" y="2197685"/>
            <a:ext cx="4680000" cy="3583530"/>
          </a:xfrm>
          <a:prstGeom prst="rect">
            <a:avLst/>
          </a:prstGeom>
        </p:spPr>
      </p:pic>
      <p:sp>
        <p:nvSpPr>
          <p:cNvPr id="26" name="内容占位符 1">
            <a:extLst>
              <a:ext uri="{FF2B5EF4-FFF2-40B4-BE49-F238E27FC236}">
                <a16:creationId xmlns:a16="http://schemas.microsoft.com/office/drawing/2014/main" id="{5C1F6CF5-FE58-45F6-809E-DB44A6CF1A09}"/>
              </a:ext>
            </a:extLst>
          </p:cNvPr>
          <p:cNvSpPr>
            <a:spLocks noGrp="1"/>
          </p:cNvSpPr>
          <p:nvPr>
            <p:ph idx="1"/>
          </p:nvPr>
        </p:nvSpPr>
        <p:spPr>
          <a:xfrm>
            <a:off x="755091" y="1294979"/>
            <a:ext cx="5078242" cy="725471"/>
          </a:xfrm>
        </p:spPr>
        <p:txBody>
          <a:bodyPr>
            <a:normAutofit/>
          </a:bodyPr>
          <a:lstStyle/>
          <a:p>
            <a:r>
              <a:rPr lang="en-US" altLang="zh-CN" dirty="0"/>
              <a:t>Cross section at Q1a</a:t>
            </a:r>
          </a:p>
        </p:txBody>
      </p:sp>
      <p:sp>
        <p:nvSpPr>
          <p:cNvPr id="30" name="内容占位符 1">
            <a:extLst>
              <a:ext uri="{FF2B5EF4-FFF2-40B4-BE49-F238E27FC236}">
                <a16:creationId xmlns:a16="http://schemas.microsoft.com/office/drawing/2014/main" id="{DECAB82B-B5F5-4320-B6A2-DEE230D0DB20}"/>
              </a:ext>
            </a:extLst>
          </p:cNvPr>
          <p:cNvSpPr txBox="1">
            <a:spLocks/>
          </p:cNvSpPr>
          <p:nvPr/>
        </p:nvSpPr>
        <p:spPr>
          <a:xfrm>
            <a:off x="5774582" y="1305592"/>
            <a:ext cx="6010050" cy="971280"/>
          </a:xfrm>
          <a:prstGeom prst="rect">
            <a:avLst/>
          </a:prstGeom>
        </p:spPr>
        <p:txBody>
          <a:bodyPr vert="horz" lIns="91440" tIns="45720" rIns="91440" bIns="45720" rtlCol="0">
            <a:normAutofit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a:t>SKEKB experience is greatly helpful for the integration</a:t>
            </a:r>
          </a:p>
        </p:txBody>
      </p:sp>
      <p:pic>
        <p:nvPicPr>
          <p:cNvPr id="31" name="图片 30">
            <a:extLst>
              <a:ext uri="{FF2B5EF4-FFF2-40B4-BE49-F238E27FC236}">
                <a16:creationId xmlns:a16="http://schemas.microsoft.com/office/drawing/2014/main" id="{383258D0-F5A7-4A51-B1E6-A5A0F5F8294A}"/>
              </a:ext>
            </a:extLst>
          </p:cNvPr>
          <p:cNvPicPr>
            <a:picLocks noChangeAspect="1"/>
          </p:cNvPicPr>
          <p:nvPr/>
        </p:nvPicPr>
        <p:blipFill>
          <a:blip r:embed="rId4"/>
          <a:stretch>
            <a:fillRect/>
          </a:stretch>
        </p:blipFill>
        <p:spPr>
          <a:xfrm>
            <a:off x="8904312" y="4077072"/>
            <a:ext cx="3102015" cy="2191657"/>
          </a:xfrm>
          <a:prstGeom prst="rect">
            <a:avLst/>
          </a:prstGeom>
        </p:spPr>
      </p:pic>
      <p:pic>
        <p:nvPicPr>
          <p:cNvPr id="2" name="图片 1">
            <a:extLst>
              <a:ext uri="{FF2B5EF4-FFF2-40B4-BE49-F238E27FC236}">
                <a16:creationId xmlns:a16="http://schemas.microsoft.com/office/drawing/2014/main" id="{4D18A8DE-87C1-49C0-9862-4129F95D7EBE}"/>
              </a:ext>
            </a:extLst>
          </p:cNvPr>
          <p:cNvPicPr>
            <a:picLocks noChangeAspect="1"/>
          </p:cNvPicPr>
          <p:nvPr/>
        </p:nvPicPr>
        <p:blipFill>
          <a:blip r:embed="rId5"/>
          <a:stretch>
            <a:fillRect/>
          </a:stretch>
        </p:blipFill>
        <p:spPr>
          <a:xfrm>
            <a:off x="856437" y="4363021"/>
            <a:ext cx="3600000" cy="2400000"/>
          </a:xfrm>
          <a:prstGeom prst="rect">
            <a:avLst/>
          </a:prstGeom>
        </p:spPr>
      </p:pic>
    </p:spTree>
    <p:extLst>
      <p:ext uri="{BB962C8B-B14F-4D97-AF65-F5344CB8AC3E}">
        <p14:creationId xmlns:p14="http://schemas.microsoft.com/office/powerpoint/2010/main" val="609142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335360" y="1412776"/>
            <a:ext cx="10578570"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Supports for regular magnets</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MDI mechanics</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Collimators</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1610262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1754B22-05FF-48F2-8465-62AA000F14AE}"/>
              </a:ext>
            </a:extLst>
          </p:cNvPr>
          <p:cNvSpPr>
            <a:spLocks noGrp="1"/>
          </p:cNvSpPr>
          <p:nvPr>
            <p:ph idx="1"/>
          </p:nvPr>
        </p:nvSpPr>
        <p:spPr>
          <a:xfrm>
            <a:off x="609600" y="1285861"/>
            <a:ext cx="10972800" cy="5239483"/>
          </a:xfrm>
        </p:spPr>
        <p:txBody>
          <a:bodyPr>
            <a:normAutofit fontScale="85000" lnSpcReduction="20000"/>
          </a:bodyPr>
          <a:lstStyle/>
          <a:p>
            <a:pPr>
              <a:spcBef>
                <a:spcPts val="600"/>
              </a:spcBef>
              <a:spcAft>
                <a:spcPts val="600"/>
              </a:spcAft>
            </a:pPr>
            <a:r>
              <a:rPr lang="en-US" dirty="0"/>
              <a:t>Assuming the detectors are assembled, and the IP chamber is installed and aligned, the assembly sequence for the accelerator devices in the MDI region proceeds as follows:</a:t>
            </a:r>
          </a:p>
          <a:p>
            <a:pPr lvl="1">
              <a:spcBef>
                <a:spcPts val="600"/>
              </a:spcBef>
              <a:spcAft>
                <a:spcPts val="600"/>
              </a:spcAft>
            </a:pPr>
            <a:r>
              <a:rPr lang="en-US" dirty="0"/>
              <a:t>Secure the SC magnets with the supports inside the helium vessel.</a:t>
            </a:r>
          </a:p>
          <a:p>
            <a:pPr lvl="1">
              <a:spcBef>
                <a:spcPts val="600"/>
              </a:spcBef>
              <a:spcAft>
                <a:spcPts val="600"/>
              </a:spcAft>
            </a:pPr>
            <a:r>
              <a:rPr lang="en-US" dirty="0"/>
              <a:t>Assemble the helium vessel to the vacuum vessel of the cryostat and perform pre-alignment in the lab.</a:t>
            </a:r>
          </a:p>
          <a:p>
            <a:pPr lvl="1">
              <a:spcBef>
                <a:spcPts val="600"/>
              </a:spcBef>
              <a:spcAft>
                <a:spcPts val="600"/>
              </a:spcAft>
            </a:pPr>
            <a:r>
              <a:rPr lang="en-US" dirty="0"/>
              <a:t>Assemble the vacuum chambers inside the cryostat and align them with the cryostat in the lab.</a:t>
            </a:r>
          </a:p>
          <a:p>
            <a:pPr lvl="1">
              <a:spcBef>
                <a:spcPts val="600"/>
              </a:spcBef>
              <a:spcAft>
                <a:spcPts val="600"/>
              </a:spcAft>
            </a:pPr>
            <a:r>
              <a:rPr lang="en-US" dirty="0"/>
              <a:t>Assemble the </a:t>
            </a:r>
            <a:r>
              <a:rPr lang="en-US" dirty="0" err="1"/>
              <a:t>Lumical</a:t>
            </a:r>
            <a:r>
              <a:rPr lang="en-US" dirty="0"/>
              <a:t> crystal, Y chamber with IP BPM, and perform alignment in the lab.</a:t>
            </a:r>
          </a:p>
          <a:p>
            <a:pPr lvl="1">
              <a:spcBef>
                <a:spcPts val="600"/>
              </a:spcBef>
              <a:spcAft>
                <a:spcPts val="600"/>
              </a:spcAft>
            </a:pPr>
            <a:r>
              <a:rPr lang="en-US" dirty="0"/>
              <a:t>Assemble the cryostat to the cryostat support system on-site, adjusting the cryostat using the adjusting mechanism with alignment, and then attach the RVC.</a:t>
            </a:r>
          </a:p>
          <a:p>
            <a:pPr lvl="1">
              <a:spcBef>
                <a:spcPts val="600"/>
              </a:spcBef>
              <a:spcAft>
                <a:spcPts val="600"/>
              </a:spcAft>
            </a:pPr>
            <a:r>
              <a:rPr lang="en-US" dirty="0"/>
              <a:t>Move the cryostat into the detector using the moving mechanism of the cryostat support system to its designated location, connecting the Y chamber with the IP chamber using the RVC.</a:t>
            </a:r>
          </a:p>
          <a:p>
            <a:pPr lvl="1">
              <a:spcBef>
                <a:spcPts val="600"/>
              </a:spcBef>
              <a:spcAft>
                <a:spcPts val="600"/>
              </a:spcAft>
            </a:pPr>
            <a:r>
              <a:rPr lang="en-US" dirty="0"/>
              <a:t>Perform the final alignment.</a:t>
            </a:r>
          </a:p>
        </p:txBody>
      </p:sp>
      <p:sp>
        <p:nvSpPr>
          <p:cNvPr id="3" name="标题 2">
            <a:extLst>
              <a:ext uri="{FF2B5EF4-FFF2-40B4-BE49-F238E27FC236}">
                <a16:creationId xmlns:a16="http://schemas.microsoft.com/office/drawing/2014/main" id="{3BA22606-9092-4DCD-B327-BD745442E27D}"/>
              </a:ext>
            </a:extLst>
          </p:cNvPr>
          <p:cNvSpPr>
            <a:spLocks noGrp="1"/>
          </p:cNvSpPr>
          <p:nvPr>
            <p:ph type="title"/>
          </p:nvPr>
        </p:nvSpPr>
        <p:spPr/>
        <p:txBody>
          <a:bodyPr/>
          <a:lstStyle/>
          <a:p>
            <a:r>
              <a:rPr lang="en-US" dirty="0"/>
              <a:t>MDI Layouts</a:t>
            </a:r>
          </a:p>
        </p:txBody>
      </p:sp>
      <p:sp>
        <p:nvSpPr>
          <p:cNvPr id="4" name="灯片编号占位符 3">
            <a:extLst>
              <a:ext uri="{FF2B5EF4-FFF2-40B4-BE49-F238E27FC236}">
                <a16:creationId xmlns:a16="http://schemas.microsoft.com/office/drawing/2014/main" id="{0FF578F9-9958-47D3-9EB8-D42BC8B29AB2}"/>
              </a:ext>
            </a:extLst>
          </p:cNvPr>
          <p:cNvSpPr>
            <a:spLocks noGrp="1"/>
          </p:cNvSpPr>
          <p:nvPr>
            <p:ph type="sldNum" sz="quarter" idx="12"/>
          </p:nvPr>
        </p:nvSpPr>
        <p:spPr/>
        <p:txBody>
          <a:bodyPr/>
          <a:lstStyle/>
          <a:p>
            <a:fld id="{F15E9139-A00B-4B2A-98A6-095DC08F1345}" type="slidenum">
              <a:rPr lang="zh-CN" altLang="en-US" smtClean="0"/>
              <a:pPr/>
              <a:t>20</a:t>
            </a:fld>
            <a:endParaRPr lang="zh-CN" altLang="en-US"/>
          </a:p>
        </p:txBody>
      </p:sp>
    </p:spTree>
    <p:extLst>
      <p:ext uri="{BB962C8B-B14F-4D97-AF65-F5344CB8AC3E}">
        <p14:creationId xmlns:p14="http://schemas.microsoft.com/office/powerpoint/2010/main" val="1578934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99038CA9-D51A-4B1B-8CAD-31D3C9D1C125}"/>
              </a:ext>
            </a:extLst>
          </p:cNvPr>
          <p:cNvSpPr>
            <a:spLocks noGrp="1"/>
          </p:cNvSpPr>
          <p:nvPr>
            <p:ph type="sldNum" sz="quarter" idx="12"/>
          </p:nvPr>
        </p:nvSpPr>
        <p:spPr/>
        <p:txBody>
          <a:bodyPr/>
          <a:lstStyle/>
          <a:p>
            <a:fld id="{098B4EB0-06CE-481E-B32B-52DF58230A15}" type="slidenum">
              <a:rPr lang="zh-CN" altLang="en-US" smtClean="0"/>
              <a:pPr/>
              <a:t>21</a:t>
            </a:fld>
            <a:endParaRPr lang="zh-CN" altLang="en-US" dirty="0"/>
          </a:p>
        </p:txBody>
      </p:sp>
      <p:sp>
        <p:nvSpPr>
          <p:cNvPr id="4" name="标题 3">
            <a:extLst>
              <a:ext uri="{FF2B5EF4-FFF2-40B4-BE49-F238E27FC236}">
                <a16:creationId xmlns:a16="http://schemas.microsoft.com/office/drawing/2014/main" id="{46B3F5AA-E3FB-4305-B495-6E6D888C107D}"/>
              </a:ext>
            </a:extLst>
          </p:cNvPr>
          <p:cNvSpPr>
            <a:spLocks noGrp="1"/>
          </p:cNvSpPr>
          <p:nvPr>
            <p:ph type="title"/>
          </p:nvPr>
        </p:nvSpPr>
        <p:spPr/>
        <p:txBody>
          <a:bodyPr/>
          <a:lstStyle/>
          <a:p>
            <a:r>
              <a:rPr lang="en-US" altLang="zh-CN" dirty="0"/>
              <a:t>SC magnet support system</a:t>
            </a:r>
            <a:endParaRPr lang="zh-CN" altLang="en-US" dirty="0"/>
          </a:p>
        </p:txBody>
      </p:sp>
      <p:sp>
        <p:nvSpPr>
          <p:cNvPr id="8" name="内容占位符 2">
            <a:extLst>
              <a:ext uri="{FF2B5EF4-FFF2-40B4-BE49-F238E27FC236}">
                <a16:creationId xmlns:a16="http://schemas.microsoft.com/office/drawing/2014/main" id="{917B8B55-2D04-4F45-8C3E-4D7D078CC47F}"/>
              </a:ext>
            </a:extLst>
          </p:cNvPr>
          <p:cNvSpPr txBox="1">
            <a:spLocks/>
          </p:cNvSpPr>
          <p:nvPr/>
        </p:nvSpPr>
        <p:spPr>
          <a:xfrm>
            <a:off x="815041" y="1520830"/>
            <a:ext cx="5969836" cy="4392532"/>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500"/>
              </a:spcBef>
            </a:pPr>
            <a:r>
              <a:rPr lang="en-US" altLang="zh-CN" sz="2800" dirty="0"/>
              <a:t>Key points</a:t>
            </a:r>
          </a:p>
          <a:p>
            <a:pPr lvl="1">
              <a:spcAft>
                <a:spcPts val="200"/>
              </a:spcAft>
              <a:buSzPct val="80000"/>
              <a:buFont typeface="Arial" pitchFamily="34" charset="0"/>
              <a:buChar char="–"/>
            </a:pPr>
            <a:r>
              <a:rPr lang="en-US" altLang="zh-CN" dirty="0"/>
              <a:t>Stability (static and dynamic)</a:t>
            </a:r>
          </a:p>
          <a:p>
            <a:pPr lvl="1">
              <a:spcAft>
                <a:spcPts val="200"/>
              </a:spcAft>
              <a:buSzPct val="80000"/>
              <a:buFont typeface="Arial" pitchFamily="34" charset="0"/>
              <a:buChar char="–"/>
            </a:pPr>
            <a:r>
              <a:rPr lang="en-US" altLang="zh-CN" dirty="0"/>
              <a:t>Accuracy</a:t>
            </a:r>
          </a:p>
          <a:p>
            <a:pPr lvl="1">
              <a:spcAft>
                <a:spcPts val="200"/>
              </a:spcAft>
              <a:buSzPct val="80000"/>
              <a:buFont typeface="Arial" pitchFamily="34" charset="0"/>
              <a:buChar char="–"/>
            </a:pPr>
            <a:r>
              <a:rPr lang="en-US" altLang="zh-CN" dirty="0"/>
              <a:t>Easy-operating</a:t>
            </a:r>
          </a:p>
          <a:p>
            <a:pPr lvl="1">
              <a:spcAft>
                <a:spcPts val="200"/>
              </a:spcAft>
              <a:buSzPct val="80000"/>
              <a:buFont typeface="Arial" pitchFamily="34" charset="0"/>
              <a:buChar char="–"/>
            </a:pPr>
            <a:r>
              <a:rPr lang="en-US" altLang="zh-CN" dirty="0"/>
              <a:t>Dimensions </a:t>
            </a:r>
          </a:p>
          <a:p>
            <a:r>
              <a:rPr lang="en-US" altLang="zh-CN" sz="2800" dirty="0"/>
              <a:t>Alignment requirements: </a:t>
            </a:r>
            <a:r>
              <a:rPr lang="zh-CN" altLang="en-US" sz="2800" dirty="0"/>
              <a:t>≤</a:t>
            </a:r>
            <a:r>
              <a:rPr lang="en-US" altLang="zh-CN" sz="2800" dirty="0"/>
              <a:t>100 </a:t>
            </a:r>
            <a:r>
              <a:rPr lang="el-GR" altLang="zh-CN" sz="2800" dirty="0"/>
              <a:t>μ</a:t>
            </a:r>
            <a:r>
              <a:rPr lang="en-US" altLang="zh-CN" sz="2800" dirty="0"/>
              <a:t>m.</a:t>
            </a:r>
          </a:p>
          <a:p>
            <a:pPr lvl="1">
              <a:spcAft>
                <a:spcPts val="200"/>
              </a:spcAft>
              <a:buSzPct val="80000"/>
              <a:buFont typeface="Arial" pitchFamily="34" charset="0"/>
              <a:buChar char="–"/>
            </a:pPr>
            <a:r>
              <a:rPr lang="en-US" altLang="zh-CN" dirty="0"/>
              <a:t>High resolution: </a:t>
            </a:r>
            <a:r>
              <a:rPr lang="zh-CN" altLang="en-US" dirty="0"/>
              <a:t>≤ </a:t>
            </a:r>
            <a:r>
              <a:rPr lang="en-US" altLang="zh-CN" dirty="0"/>
              <a:t>5 </a:t>
            </a:r>
            <a:r>
              <a:rPr lang="el-GR" altLang="zh-CN" dirty="0"/>
              <a:t>μ</a:t>
            </a:r>
            <a:r>
              <a:rPr lang="en-US" altLang="zh-CN" dirty="0"/>
              <a:t>m</a:t>
            </a:r>
          </a:p>
          <a:p>
            <a:pPr lvl="1">
              <a:spcAft>
                <a:spcPts val="200"/>
              </a:spcAft>
              <a:buSzPct val="80000"/>
              <a:buFont typeface="Arial" pitchFamily="34" charset="0"/>
              <a:buChar char="–"/>
            </a:pPr>
            <a:r>
              <a:rPr lang="en-US" altLang="zh-CN" dirty="0"/>
              <a:t>Small uneven deformation</a:t>
            </a:r>
          </a:p>
          <a:p>
            <a:r>
              <a:rPr lang="en-US" altLang="zh-CN" sz="2800" dirty="0"/>
              <a:t>Cryostat length: ~5.6 m</a:t>
            </a:r>
          </a:p>
          <a:p>
            <a:pPr lvl="1">
              <a:spcAft>
                <a:spcPts val="200"/>
              </a:spcAft>
              <a:buSzPct val="80000"/>
              <a:buFont typeface="Arial" pitchFamily="34" charset="0"/>
              <a:buChar char="–"/>
            </a:pPr>
            <a:endParaRPr lang="en-US" altLang="zh-CN" dirty="0"/>
          </a:p>
        </p:txBody>
      </p:sp>
      <p:pic>
        <p:nvPicPr>
          <p:cNvPr id="10" name="图片 9">
            <a:extLst>
              <a:ext uri="{FF2B5EF4-FFF2-40B4-BE49-F238E27FC236}">
                <a16:creationId xmlns:a16="http://schemas.microsoft.com/office/drawing/2014/main" id="{16CF2BC5-17CB-4B56-88C0-86CFD88E40F2}"/>
              </a:ext>
            </a:extLst>
          </p:cNvPr>
          <p:cNvPicPr>
            <a:picLocks noChangeAspect="1"/>
          </p:cNvPicPr>
          <p:nvPr/>
        </p:nvPicPr>
        <p:blipFill>
          <a:blip r:embed="rId2" cstate="print"/>
          <a:srcRect/>
          <a:stretch>
            <a:fillRect/>
          </a:stretch>
        </p:blipFill>
        <p:spPr bwMode="auto">
          <a:xfrm>
            <a:off x="9768408" y="1018913"/>
            <a:ext cx="2160000" cy="1394431"/>
          </a:xfrm>
          <a:prstGeom prst="rect">
            <a:avLst/>
          </a:prstGeom>
          <a:noFill/>
          <a:ln w="9525">
            <a:noFill/>
            <a:miter lim="800000"/>
            <a:headEnd/>
            <a:tailEnd/>
          </a:ln>
        </p:spPr>
      </p:pic>
      <p:pic>
        <p:nvPicPr>
          <p:cNvPr id="11" name="图片 10">
            <a:extLst>
              <a:ext uri="{FF2B5EF4-FFF2-40B4-BE49-F238E27FC236}">
                <a16:creationId xmlns:a16="http://schemas.microsoft.com/office/drawing/2014/main" id="{BE5C563F-02DD-4D6C-9F5E-4455A586C356}"/>
              </a:ext>
            </a:extLst>
          </p:cNvPr>
          <p:cNvPicPr>
            <a:picLocks noChangeAspect="1"/>
          </p:cNvPicPr>
          <p:nvPr/>
        </p:nvPicPr>
        <p:blipFill rotWithShape="1">
          <a:blip r:embed="rId3" cstate="print"/>
          <a:srcRect l="19978" r="26802"/>
          <a:stretch/>
        </p:blipFill>
        <p:spPr bwMode="auto">
          <a:xfrm>
            <a:off x="10704512" y="2275965"/>
            <a:ext cx="1080000" cy="1714310"/>
          </a:xfrm>
          <a:prstGeom prst="rect">
            <a:avLst/>
          </a:prstGeom>
          <a:noFill/>
          <a:ln w="9525">
            <a:noFill/>
            <a:miter lim="800000"/>
            <a:headEnd/>
            <a:tailEnd/>
          </a:ln>
        </p:spPr>
      </p:pic>
      <p:pic>
        <p:nvPicPr>
          <p:cNvPr id="12" name="图片 11">
            <a:extLst>
              <a:ext uri="{FF2B5EF4-FFF2-40B4-BE49-F238E27FC236}">
                <a16:creationId xmlns:a16="http://schemas.microsoft.com/office/drawing/2014/main" id="{24F14F53-8D45-4673-8839-B9E3FE79DA4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8408" y="862661"/>
            <a:ext cx="4320000" cy="3056539"/>
          </a:xfrm>
          <a:prstGeom prst="rect">
            <a:avLst/>
          </a:prstGeom>
          <a:noFill/>
        </p:spPr>
      </p:pic>
      <p:pic>
        <p:nvPicPr>
          <p:cNvPr id="13" name="图片 12">
            <a:extLst>
              <a:ext uri="{FF2B5EF4-FFF2-40B4-BE49-F238E27FC236}">
                <a16:creationId xmlns:a16="http://schemas.microsoft.com/office/drawing/2014/main" id="{5B20A55D-6DC1-4DBE-8A90-CD61C614F4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92000" y="4145324"/>
            <a:ext cx="7200000" cy="2139952"/>
          </a:xfrm>
          <a:prstGeom prst="rect">
            <a:avLst/>
          </a:prstGeom>
          <a:noFill/>
        </p:spPr>
      </p:pic>
    </p:spTree>
    <p:extLst>
      <p:ext uri="{BB962C8B-B14F-4D97-AF65-F5344CB8AC3E}">
        <p14:creationId xmlns:p14="http://schemas.microsoft.com/office/powerpoint/2010/main" val="365498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a:extLst>
                  <a:ext uri="{FF2B5EF4-FFF2-40B4-BE49-F238E27FC236}">
                    <a16:creationId xmlns:a16="http://schemas.microsoft.com/office/drawing/2014/main" id="{7F7EE287-FD12-4817-8981-89F85BA7AC00}"/>
                  </a:ext>
                </a:extLst>
              </p:cNvPr>
              <p:cNvSpPr>
                <a:spLocks noGrp="1"/>
              </p:cNvSpPr>
              <p:nvPr>
                <p:ph idx="1"/>
              </p:nvPr>
            </p:nvSpPr>
            <p:spPr>
              <a:xfrm>
                <a:off x="988206" y="1328298"/>
                <a:ext cx="6187914" cy="4981022"/>
              </a:xfrm>
            </p:spPr>
            <p:txBody>
              <a:bodyPr>
                <a:noAutofit/>
              </a:bodyPr>
              <a:lstStyle/>
              <a:p>
                <a:r>
                  <a:rPr lang="en-US" altLang="zh-CN" sz="2400" dirty="0"/>
                  <a:t>For cylinder cantilever under gravity</a:t>
                </a:r>
              </a:p>
              <a:p>
                <a:r>
                  <a:rPr lang="en-US" altLang="zh-CN" sz="2400" dirty="0"/>
                  <a:t>For concentric cylindrical cantilever under gravity</a:t>
                </a:r>
              </a:p>
              <a:p>
                <a:pPr lvl="1"/>
                <a:r>
                  <a:rPr lang="en-US" altLang="zh-CN" dirty="0"/>
                  <a:t>Shape factors</a:t>
                </a:r>
                <a:r>
                  <a:rPr lang="en-US" altLang="zh-CN" dirty="0">
                    <a:solidFill>
                      <a:srgbClr val="FF0000"/>
                    </a:solidFill>
                  </a:rPr>
                  <a:t>: </a:t>
                </a:r>
                <a14:m>
                  <m:oMath xmlns:m="http://schemas.openxmlformats.org/officeDocument/2006/math">
                    <m:r>
                      <a:rPr lang="en-US" altLang="zh-CN" i="1">
                        <a:solidFill>
                          <a:srgbClr val="FF0000"/>
                        </a:solidFill>
                        <a:latin typeface="Cambria Math" panose="02040503050406030204" pitchFamily="18" charset="0"/>
                      </a:rPr>
                      <m:t>𝑙</m:t>
                    </m:r>
                    <m:r>
                      <a:rPr lang="en-US" altLang="zh-CN" i="1">
                        <a:solidFill>
                          <a:srgbClr val="FF0000"/>
                        </a:solidFill>
                        <a:latin typeface="Cambria Math" panose="02040503050406030204" pitchFamily="18" charset="0"/>
                      </a:rPr>
                      <m:t>, </m:t>
                    </m:r>
                    <m:r>
                      <a:rPr lang="en-US" altLang="zh-CN" i="1">
                        <a:solidFill>
                          <a:srgbClr val="FF0000"/>
                        </a:solidFill>
                        <a:latin typeface="Cambria Math" panose="02040503050406030204" pitchFamily="18" charset="0"/>
                      </a:rPr>
                      <m:t>𝐷</m:t>
                    </m:r>
                  </m:oMath>
                </a14:m>
                <a:r>
                  <a:rPr lang="en-US" altLang="zh-CN" dirty="0"/>
                  <a:t>; material factors: </a:t>
                </a:r>
                <a14:m>
                  <m:oMath xmlns:m="http://schemas.openxmlformats.org/officeDocument/2006/math">
                    <m:r>
                      <a:rPr lang="en-US" altLang="zh-CN" i="1">
                        <a:solidFill>
                          <a:srgbClr val="FF0000"/>
                        </a:solidFill>
                        <a:latin typeface="Cambria Math" panose="02040503050406030204" pitchFamily="18" charset="0"/>
                      </a:rPr>
                      <m:t>𝐸</m:t>
                    </m:r>
                  </m:oMath>
                </a14:m>
                <a:r>
                  <a:rPr lang="en-US" altLang="zh-CN" dirty="0">
                    <a:solidFill>
                      <a:srgbClr val="FF0000"/>
                    </a:solidFill>
                  </a:rPr>
                  <a:t>/</a:t>
                </a:r>
                <a14:m>
                  <m:oMath xmlns:m="http://schemas.openxmlformats.org/officeDocument/2006/math">
                    <m:r>
                      <a:rPr lang="zh-CN" altLang="en-US" i="1">
                        <a:solidFill>
                          <a:srgbClr val="FF0000"/>
                        </a:solidFill>
                        <a:latin typeface="Cambria Math" panose="02040503050406030204" pitchFamily="18" charset="0"/>
                      </a:rPr>
                      <m:t>𝜌</m:t>
                    </m:r>
                  </m:oMath>
                </a14:m>
                <a:r>
                  <a:rPr lang="en-US" altLang="zh-CN" dirty="0"/>
                  <a:t>, </a:t>
                </a:r>
                <a14:m>
                  <m:oMath xmlns:m="http://schemas.openxmlformats.org/officeDocument/2006/math">
                    <m:sSup>
                      <m:sSupPr>
                        <m:ctrlPr>
                          <a:rPr lang="en-US" altLang="zh-CN" i="1">
                            <a:solidFill>
                              <a:srgbClr val="FF0000"/>
                            </a:solidFill>
                            <a:latin typeface="Cambria Math" panose="02040503050406030204" pitchFamily="18" charset="0"/>
                            <a:ea typeface="Cambria Math" panose="02040503050406030204" pitchFamily="18" charset="0"/>
                          </a:rPr>
                        </m:ctrlPr>
                      </m:sSupPr>
                      <m:e>
                        <m:r>
                          <a:rPr lang="zh-CN" altLang="en-US" i="1">
                            <a:solidFill>
                              <a:srgbClr val="FF0000"/>
                            </a:solidFill>
                            <a:latin typeface="Cambria Math" panose="02040503050406030204" pitchFamily="18" charset="0"/>
                            <a:ea typeface="Cambria Math" panose="02040503050406030204" pitchFamily="18" charset="0"/>
                          </a:rPr>
                          <m:t>𝜌</m:t>
                        </m:r>
                      </m:e>
                      <m:sup>
                        <m:r>
                          <a:rPr lang="en-US" altLang="zh-CN" i="1">
                            <a:solidFill>
                              <a:srgbClr val="FF0000"/>
                            </a:solidFill>
                            <a:latin typeface="Cambria Math" panose="02040503050406030204" pitchFamily="18" charset="0"/>
                            <a:ea typeface="Cambria Math" panose="02040503050406030204" pitchFamily="18" charset="0"/>
                          </a:rPr>
                          <m:t>′</m:t>
                        </m:r>
                      </m:sup>
                    </m:sSup>
                    <m:r>
                      <a:rPr lang="en-US" altLang="zh-CN" i="1">
                        <a:solidFill>
                          <a:srgbClr val="FF0000"/>
                        </a:solidFill>
                        <a:latin typeface="Cambria Math" panose="02040503050406030204" pitchFamily="18" charset="0"/>
                        <a:ea typeface="Cambria Math" panose="02040503050406030204" pitchFamily="18" charset="0"/>
                      </a:rPr>
                      <m:t> </m:t>
                    </m:r>
                  </m:oMath>
                </a14:m>
                <a:r>
                  <a:rPr lang="en-US" altLang="zh-CN" dirty="0">
                    <a:solidFill>
                      <a:srgbClr val="FF0000"/>
                    </a:solidFill>
                  </a:rPr>
                  <a:t>/</a:t>
                </a:r>
                <a14:m>
                  <m:oMath xmlns:m="http://schemas.openxmlformats.org/officeDocument/2006/math">
                    <m:r>
                      <a:rPr lang="zh-CN" altLang="en-US" i="1">
                        <a:solidFill>
                          <a:srgbClr val="FF0000"/>
                        </a:solidFill>
                        <a:latin typeface="Cambria Math" panose="02040503050406030204" pitchFamily="18" charset="0"/>
                      </a:rPr>
                      <m:t>𝜌</m:t>
                    </m:r>
                  </m:oMath>
                </a14:m>
                <a:endParaRPr lang="en-US" altLang="zh-CN" dirty="0"/>
              </a:p>
              <a:p>
                <a:r>
                  <a:rPr lang="en-US" altLang="zh-CN" sz="2400" dirty="0"/>
                  <a:t>The goal is to minimize the uneven deformation of the SC magnets.</a:t>
                </a:r>
              </a:p>
              <a:p>
                <a:r>
                  <a:rPr lang="en-US" altLang="zh-CN" sz="2400" dirty="0"/>
                  <a:t>After the optimization, the total weight of the cryostat and the devices inside is 2790 Kg.</a:t>
                </a:r>
                <a:endParaRPr lang="en-US" altLang="zh-CN" dirty="0"/>
              </a:p>
              <a:p>
                <a:pPr lvl="1"/>
                <a:endParaRPr lang="en-US" altLang="zh-CN" dirty="0"/>
              </a:p>
              <a:p>
                <a:pPr lvl="1"/>
                <a:endParaRPr lang="en-US" altLang="zh-CN" dirty="0"/>
              </a:p>
              <a:p>
                <a:endParaRPr lang="en-US" altLang="zh-CN" dirty="0"/>
              </a:p>
              <a:p>
                <a:pPr lvl="1"/>
                <a:endParaRPr lang="en-US" altLang="zh-CN" sz="2800" dirty="0"/>
              </a:p>
              <a:p>
                <a:pPr lvl="1"/>
                <a:endParaRPr lang="en-US" altLang="zh-CN" sz="2800" dirty="0"/>
              </a:p>
            </p:txBody>
          </p:sp>
        </mc:Choice>
        <mc:Fallback xmlns="">
          <p:sp>
            <p:nvSpPr>
              <p:cNvPr id="2" name="内容占位符 1">
                <a:extLst>
                  <a:ext uri="{FF2B5EF4-FFF2-40B4-BE49-F238E27FC236}">
                    <a16:creationId xmlns:a16="http://schemas.microsoft.com/office/drawing/2014/main" id="{7F7EE287-FD12-4817-8981-89F85BA7AC00}"/>
                  </a:ext>
                </a:extLst>
              </p:cNvPr>
              <p:cNvSpPr>
                <a:spLocks noGrp="1" noRot="1" noChangeAspect="1" noMove="1" noResize="1" noEditPoints="1" noAdjustHandles="1" noChangeArrowheads="1" noChangeShapeType="1" noTextEdit="1"/>
              </p:cNvSpPr>
              <p:nvPr>
                <p:ph idx="1"/>
              </p:nvPr>
            </p:nvSpPr>
            <p:spPr>
              <a:xfrm>
                <a:off x="988206" y="1328298"/>
                <a:ext cx="6187914" cy="4981022"/>
              </a:xfrm>
              <a:blipFill>
                <a:blip r:embed="rId2"/>
                <a:stretch>
                  <a:fillRect l="-690" t="-734" r="-2167"/>
                </a:stretch>
              </a:blipFill>
            </p:spPr>
            <p:txBody>
              <a:bodyPr/>
              <a:lstStyle/>
              <a:p>
                <a:r>
                  <a:rPr lang="en-US">
                    <a:noFill/>
                  </a:rPr>
                  <a:t> </a:t>
                </a:r>
              </a:p>
            </p:txBody>
          </p:sp>
        </mc:Fallback>
      </mc:AlternateContent>
      <p:sp>
        <p:nvSpPr>
          <p:cNvPr id="3" name="灯片编号占位符 2">
            <a:extLst>
              <a:ext uri="{FF2B5EF4-FFF2-40B4-BE49-F238E27FC236}">
                <a16:creationId xmlns:a16="http://schemas.microsoft.com/office/drawing/2014/main" id="{3123A1F6-EAB1-47CB-B89B-899BCCD61C1F}"/>
              </a:ext>
            </a:extLst>
          </p:cNvPr>
          <p:cNvSpPr>
            <a:spLocks noGrp="1"/>
          </p:cNvSpPr>
          <p:nvPr>
            <p:ph type="sldNum" sz="quarter" idx="12"/>
          </p:nvPr>
        </p:nvSpPr>
        <p:spPr/>
        <p:txBody>
          <a:bodyPr/>
          <a:lstStyle/>
          <a:p>
            <a:fld id="{098B4EB0-06CE-481E-B32B-52DF58230A15}" type="slidenum">
              <a:rPr lang="zh-CN" altLang="en-US" smtClean="0"/>
              <a:pPr/>
              <a:t>22</a:t>
            </a:fld>
            <a:endParaRPr lang="zh-CN" altLang="en-US" dirty="0"/>
          </a:p>
        </p:txBody>
      </p:sp>
      <p:sp>
        <p:nvSpPr>
          <p:cNvPr id="4" name="标题 3">
            <a:extLst>
              <a:ext uri="{FF2B5EF4-FFF2-40B4-BE49-F238E27FC236}">
                <a16:creationId xmlns:a16="http://schemas.microsoft.com/office/drawing/2014/main" id="{0CD08D87-1F7C-458F-B8B2-F1B41A8AB479}"/>
              </a:ext>
            </a:extLst>
          </p:cNvPr>
          <p:cNvSpPr>
            <a:spLocks noGrp="1"/>
          </p:cNvSpPr>
          <p:nvPr>
            <p:ph type="title"/>
          </p:nvPr>
        </p:nvSpPr>
        <p:spPr/>
        <p:txBody>
          <a:bodyPr/>
          <a:lstStyle/>
          <a:p>
            <a:r>
              <a:rPr lang="en-US" altLang="zh-CN" dirty="0"/>
              <a:t>SC magnet support system</a:t>
            </a:r>
            <a:endParaRPr lang="zh-CN" altLang="en-US" dirty="0"/>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00339E62-7FF3-4035-9726-5019F245815D}"/>
                  </a:ext>
                </a:extLst>
              </p:cNvPr>
              <p:cNvSpPr txBox="1"/>
              <p:nvPr/>
            </p:nvSpPr>
            <p:spPr>
              <a:xfrm>
                <a:off x="6464357" y="1289611"/>
                <a:ext cx="2259721" cy="5547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m:rPr>
                              <m:sty m:val="p"/>
                            </m:rPr>
                            <a:rPr lang="en-US" altLang="zh-CN" i="1">
                              <a:latin typeface="Cambria Math" panose="02040503050406030204" pitchFamily="18" charset="0"/>
                            </a:rPr>
                            <m:t>max</m:t>
                          </m:r>
                        </m:sub>
                      </m:sSub>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𝑞</m:t>
                          </m:r>
                          <m:sSup>
                            <m:sSupPr>
                              <m:ctrlPr>
                                <a:rPr lang="en-US" altLang="zh-CN" i="1">
                                  <a:latin typeface="Cambria Math" panose="02040503050406030204" pitchFamily="18" charset="0"/>
                                </a:rPr>
                              </m:ctrlPr>
                            </m:sSupPr>
                            <m:e>
                              <m:r>
                                <a:rPr lang="en-US" altLang="zh-CN" i="1">
                                  <a:latin typeface="Cambria Math" panose="02040503050406030204" pitchFamily="18" charset="0"/>
                                </a:rPr>
                                <m:t>𝑙</m:t>
                              </m:r>
                            </m:e>
                            <m:sup>
                              <m:r>
                                <a:rPr lang="en-US" altLang="zh-CN" i="1">
                                  <a:latin typeface="Cambria Math" panose="02040503050406030204" pitchFamily="18" charset="0"/>
                                </a:rPr>
                                <m:t>4</m:t>
                              </m:r>
                            </m:sup>
                          </m:sSup>
                        </m:num>
                        <m:den>
                          <m:r>
                            <a:rPr lang="en-US" altLang="zh-CN" i="1">
                              <a:latin typeface="Cambria Math" panose="02040503050406030204" pitchFamily="18" charset="0"/>
                            </a:rPr>
                            <m:t>8</m:t>
                          </m:r>
                          <m:r>
                            <a:rPr lang="en-US" altLang="zh-CN" i="1">
                              <a:latin typeface="Cambria Math" panose="02040503050406030204" pitchFamily="18" charset="0"/>
                            </a:rPr>
                            <m:t>𝐸𝐼</m:t>
                          </m:r>
                        </m:den>
                      </m:f>
                      <m:r>
                        <a:rPr lang="en-US" altLang="zh-CN" i="1">
                          <a:latin typeface="Cambria Math" panose="02040503050406030204" pitchFamily="18" charset="0"/>
                        </a:rPr>
                        <m:t>=</m:t>
                      </m:r>
                      <m:f>
                        <m:fPr>
                          <m:ctrlPr>
                            <a:rPr lang="en-US" altLang="zh-CN" i="1">
                              <a:latin typeface="Cambria Math" panose="02040503050406030204" pitchFamily="18" charset="0"/>
                            </a:rPr>
                          </m:ctrlPr>
                        </m:fPr>
                        <m:num>
                          <m:sSup>
                            <m:sSupPr>
                              <m:ctrlPr>
                                <a:rPr lang="en-US" altLang="zh-CN" i="1">
                                  <a:latin typeface="Cambria Math" panose="02040503050406030204" pitchFamily="18" charset="0"/>
                                </a:rPr>
                              </m:ctrlPr>
                            </m:sSupPr>
                            <m:e>
                              <m:r>
                                <a:rPr lang="en-US" altLang="zh-CN" i="1">
                                  <a:latin typeface="Cambria Math" panose="02040503050406030204" pitchFamily="18" charset="0"/>
                                </a:rPr>
                                <m:t>𝑙</m:t>
                              </m:r>
                            </m:e>
                            <m:sup>
                              <m:r>
                                <a:rPr lang="en-US" altLang="zh-CN" i="1">
                                  <a:latin typeface="Cambria Math" panose="02040503050406030204" pitchFamily="18" charset="0"/>
                                </a:rPr>
                                <m:t>4</m:t>
                              </m:r>
                            </m:sup>
                          </m:sSup>
                          <m:r>
                            <a:rPr lang="zh-CN" altLang="en-US" i="1">
                              <a:latin typeface="Cambria Math" panose="02040503050406030204" pitchFamily="18" charset="0"/>
                            </a:rPr>
                            <m:t>𝜌</m:t>
                          </m:r>
                        </m:num>
                        <m:den>
                          <m:r>
                            <a:rPr lang="zh-CN" altLang="en-US" i="1">
                              <a:latin typeface="Cambria Math" panose="02040503050406030204" pitchFamily="18" charset="0"/>
                            </a:rPr>
                            <m:t>𝜋</m:t>
                          </m:r>
                          <m:r>
                            <a:rPr lang="en-US" altLang="zh-CN" i="1">
                              <a:latin typeface="Cambria Math" panose="02040503050406030204" pitchFamily="18" charset="0"/>
                            </a:rPr>
                            <m:t>𝐸</m:t>
                          </m:r>
                          <m:sSup>
                            <m:sSupPr>
                              <m:ctrlPr>
                                <a:rPr lang="en-US" altLang="zh-CN" i="1">
                                  <a:latin typeface="Cambria Math" panose="02040503050406030204" pitchFamily="18" charset="0"/>
                                </a:rPr>
                              </m:ctrlPr>
                            </m:sSupPr>
                            <m:e>
                              <m:r>
                                <a:rPr lang="en-US" altLang="zh-CN" i="1">
                                  <a:latin typeface="Cambria Math" panose="02040503050406030204" pitchFamily="18" charset="0"/>
                                </a:rPr>
                                <m:t>𝐷</m:t>
                              </m:r>
                            </m:e>
                            <m:sup>
                              <m:r>
                                <a:rPr lang="en-US" altLang="zh-CN" i="1">
                                  <a:latin typeface="Cambria Math" panose="02040503050406030204" pitchFamily="18" charset="0"/>
                                </a:rPr>
                                <m:t>2</m:t>
                              </m:r>
                            </m:sup>
                          </m:sSup>
                        </m:den>
                      </m:f>
                    </m:oMath>
                  </m:oMathPara>
                </a14:m>
                <a:endParaRPr lang="zh-CN" altLang="en-US" dirty="0"/>
              </a:p>
            </p:txBody>
          </p:sp>
        </mc:Choice>
        <mc:Fallback xmlns="">
          <p:sp>
            <p:nvSpPr>
              <p:cNvPr id="6" name="文本框 5">
                <a:extLst>
                  <a:ext uri="{FF2B5EF4-FFF2-40B4-BE49-F238E27FC236}">
                    <a16:creationId xmlns:a16="http://schemas.microsoft.com/office/drawing/2014/main" id="{00339E62-7FF3-4035-9726-5019F245815D}"/>
                  </a:ext>
                </a:extLst>
              </p:cNvPr>
              <p:cNvSpPr txBox="1">
                <a:spLocks noRot="1" noChangeAspect="1" noMove="1" noResize="1" noEditPoints="1" noAdjustHandles="1" noChangeArrowheads="1" noChangeShapeType="1" noTextEdit="1"/>
              </p:cNvSpPr>
              <p:nvPr/>
            </p:nvSpPr>
            <p:spPr>
              <a:xfrm>
                <a:off x="6464357" y="1289611"/>
                <a:ext cx="2259721" cy="55470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2C066F5C-3BE1-4EC9-A5D8-E452B8958299}"/>
                  </a:ext>
                </a:extLst>
              </p:cNvPr>
              <p:cNvSpPr txBox="1"/>
              <p:nvPr/>
            </p:nvSpPr>
            <p:spPr>
              <a:xfrm>
                <a:off x="9046592" y="1171519"/>
                <a:ext cx="2710101"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𝜔</m:t>
                          </m:r>
                        </m:e>
                        <m:sub>
                          <m:r>
                            <a:rPr lang="en-US" altLang="zh-CN" i="1">
                              <a:latin typeface="Cambria Math" panose="02040503050406030204" pitchFamily="18" charset="0"/>
                            </a:rPr>
                            <m:t>1</m:t>
                          </m:r>
                        </m:sub>
                      </m:sSub>
                      <m:r>
                        <a:rPr lang="en-US" altLang="zh-CN" i="1">
                          <a:latin typeface="Cambria Math" panose="02040503050406030204" pitchFamily="18" charset="0"/>
                        </a:rPr>
                        <m:t>=3.5</m:t>
                      </m:r>
                      <m:rad>
                        <m:radPr>
                          <m:degHide m:val="on"/>
                          <m:ctrlPr>
                            <a:rPr lang="en-US" altLang="zh-CN" i="1">
                              <a:latin typeface="Cambria Math" panose="02040503050406030204" pitchFamily="18" charset="0"/>
                            </a:rPr>
                          </m:ctrlPr>
                        </m:radPr>
                        <m:deg/>
                        <m:e>
                          <m:f>
                            <m:fPr>
                              <m:ctrlPr>
                                <a:rPr lang="en-US" altLang="zh-CN" i="1">
                                  <a:latin typeface="Cambria Math" panose="02040503050406030204" pitchFamily="18" charset="0"/>
                                </a:rPr>
                              </m:ctrlPr>
                            </m:fPr>
                            <m:num>
                              <m:r>
                                <a:rPr lang="en-US" altLang="zh-CN" i="1">
                                  <a:latin typeface="Cambria Math" panose="02040503050406030204" pitchFamily="18" charset="0"/>
                                </a:rPr>
                                <m:t>𝐸𝐼</m:t>
                              </m:r>
                            </m:num>
                            <m:den>
                              <m:r>
                                <a:rPr lang="zh-CN" altLang="en-US" i="1">
                                  <a:latin typeface="Cambria Math" panose="02040503050406030204" pitchFamily="18" charset="0"/>
                                </a:rPr>
                                <m:t>𝜌</m:t>
                              </m:r>
                              <m:r>
                                <a:rPr lang="en-US" altLang="zh-CN" i="1">
                                  <a:latin typeface="Cambria Math" panose="02040503050406030204" pitchFamily="18" charset="0"/>
                                </a:rPr>
                                <m:t>𝐴</m:t>
                              </m:r>
                              <m:sSup>
                                <m:sSupPr>
                                  <m:ctrlPr>
                                    <a:rPr lang="en-US" altLang="zh-CN" i="1">
                                      <a:latin typeface="Cambria Math" panose="02040503050406030204" pitchFamily="18" charset="0"/>
                                    </a:rPr>
                                  </m:ctrlPr>
                                </m:sSupPr>
                                <m:e>
                                  <m:r>
                                    <a:rPr lang="en-US" altLang="zh-CN" i="1">
                                      <a:latin typeface="Cambria Math" panose="02040503050406030204" pitchFamily="18" charset="0"/>
                                    </a:rPr>
                                    <m:t>𝑙</m:t>
                                  </m:r>
                                </m:e>
                                <m:sup>
                                  <m:r>
                                    <a:rPr lang="en-US" altLang="zh-CN" i="1">
                                      <a:latin typeface="Cambria Math" panose="02040503050406030204" pitchFamily="18" charset="0"/>
                                    </a:rPr>
                                    <m:t>4</m:t>
                                  </m:r>
                                </m:sup>
                              </m:sSup>
                            </m:den>
                          </m:f>
                        </m:e>
                      </m:rad>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3.5</m:t>
                          </m:r>
                          <m:r>
                            <a:rPr lang="en-US" altLang="zh-CN" i="1">
                              <a:latin typeface="Cambria Math" panose="02040503050406030204" pitchFamily="18" charset="0"/>
                            </a:rPr>
                            <m:t>𝐷</m:t>
                          </m:r>
                        </m:num>
                        <m:den>
                          <m:r>
                            <a:rPr lang="en-US" altLang="zh-CN" i="1">
                              <a:latin typeface="Cambria Math" panose="02040503050406030204" pitchFamily="18" charset="0"/>
                            </a:rPr>
                            <m:t>4</m:t>
                          </m:r>
                          <m:sSup>
                            <m:sSupPr>
                              <m:ctrlPr>
                                <a:rPr lang="en-US" altLang="zh-CN" i="1">
                                  <a:latin typeface="Cambria Math" panose="02040503050406030204" pitchFamily="18" charset="0"/>
                                </a:rPr>
                              </m:ctrlPr>
                            </m:sSupPr>
                            <m:e>
                              <m:r>
                                <a:rPr lang="en-US" altLang="zh-CN" i="1">
                                  <a:latin typeface="Cambria Math" panose="02040503050406030204" pitchFamily="18" charset="0"/>
                                </a:rPr>
                                <m:t>𝑙</m:t>
                              </m:r>
                            </m:e>
                            <m:sup>
                              <m:r>
                                <a:rPr lang="en-US" altLang="zh-CN" i="1">
                                  <a:latin typeface="Cambria Math" panose="02040503050406030204" pitchFamily="18" charset="0"/>
                                </a:rPr>
                                <m:t>2</m:t>
                              </m:r>
                            </m:sup>
                          </m:sSup>
                        </m:den>
                      </m:f>
                      <m:rad>
                        <m:radPr>
                          <m:degHide m:val="on"/>
                          <m:ctrlPr>
                            <a:rPr lang="en-US" altLang="zh-CN" i="1">
                              <a:latin typeface="Cambria Math" panose="02040503050406030204" pitchFamily="18" charset="0"/>
                            </a:rPr>
                          </m:ctrlPr>
                        </m:radPr>
                        <m:deg/>
                        <m:e>
                          <m:f>
                            <m:fPr>
                              <m:ctrlPr>
                                <a:rPr lang="en-US" altLang="zh-CN" i="1">
                                  <a:latin typeface="Cambria Math" panose="02040503050406030204" pitchFamily="18" charset="0"/>
                                </a:rPr>
                              </m:ctrlPr>
                            </m:fPr>
                            <m:num>
                              <m:r>
                                <a:rPr lang="en-US" altLang="zh-CN" i="1">
                                  <a:latin typeface="Cambria Math" panose="02040503050406030204" pitchFamily="18" charset="0"/>
                                </a:rPr>
                                <m:t>𝐸</m:t>
                              </m:r>
                            </m:num>
                            <m:den>
                              <m:r>
                                <a:rPr lang="zh-CN" altLang="en-US" i="1">
                                  <a:latin typeface="Cambria Math" panose="02040503050406030204" pitchFamily="18" charset="0"/>
                                </a:rPr>
                                <m:t>𝜌</m:t>
                              </m:r>
                            </m:den>
                          </m:f>
                        </m:e>
                      </m:rad>
                    </m:oMath>
                  </m:oMathPara>
                </a14:m>
                <a:endParaRPr lang="zh-CN" altLang="en-US" dirty="0"/>
              </a:p>
            </p:txBody>
          </p:sp>
        </mc:Choice>
        <mc:Fallback xmlns="">
          <p:sp>
            <p:nvSpPr>
              <p:cNvPr id="9" name="文本框 8">
                <a:extLst>
                  <a:ext uri="{FF2B5EF4-FFF2-40B4-BE49-F238E27FC236}">
                    <a16:creationId xmlns:a16="http://schemas.microsoft.com/office/drawing/2014/main" id="{2C066F5C-3BE1-4EC9-A5D8-E452B8958299}"/>
                  </a:ext>
                </a:extLst>
              </p:cNvPr>
              <p:cNvSpPr txBox="1">
                <a:spLocks noRot="1" noChangeAspect="1" noMove="1" noResize="1" noEditPoints="1" noAdjustHandles="1" noChangeArrowheads="1" noChangeShapeType="1" noTextEdit="1"/>
              </p:cNvSpPr>
              <p:nvPr/>
            </p:nvSpPr>
            <p:spPr>
              <a:xfrm>
                <a:off x="9046592" y="1171519"/>
                <a:ext cx="2710101" cy="818366"/>
              </a:xfrm>
              <a:prstGeom prst="rect">
                <a:avLst/>
              </a:prstGeom>
              <a:blipFill>
                <a:blip r:embed="rId4"/>
                <a:stretch>
                  <a:fillRect b="-1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B02E956-E270-46DE-8052-75DE5BD97E1C}"/>
                  </a:ext>
                </a:extLst>
              </p:cNvPr>
              <p:cNvSpPr txBox="1"/>
              <p:nvPr/>
            </p:nvSpPr>
            <p:spPr>
              <a:xfrm>
                <a:off x="6528048" y="2344962"/>
                <a:ext cx="2644635" cy="5347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𝑦</m:t>
                          </m:r>
                        </m:e>
                        <m:sub>
                          <m:r>
                            <m:rPr>
                              <m:sty m:val="p"/>
                            </m:rPr>
                            <a:rPr lang="en-US" altLang="zh-CN" sz="1600" i="1">
                              <a:latin typeface="Cambria Math" panose="02040503050406030204" pitchFamily="18" charset="0"/>
                            </a:rPr>
                            <m:t>max</m:t>
                          </m:r>
                        </m:sub>
                      </m:sSub>
                      <m:r>
                        <a:rPr lang="en-US" altLang="zh-CN" sz="1600" i="1">
                          <a:latin typeface="Cambria Math" panose="02040503050406030204" pitchFamily="18" charset="0"/>
                          <a:ea typeface="Cambria Math" panose="02040503050406030204" pitchFamily="18" charset="0"/>
                        </a:rPr>
                        <m:t>~</m:t>
                      </m:r>
                      <m:f>
                        <m:fPr>
                          <m:ctrlPr>
                            <a:rPr lang="en-US" altLang="zh-CN" sz="1600" i="1">
                              <a:latin typeface="Cambria Math" panose="02040503050406030204" pitchFamily="18" charset="0"/>
                              <a:ea typeface="Cambria Math" panose="02040503050406030204" pitchFamily="18" charset="0"/>
                            </a:rPr>
                          </m:ctrlPr>
                        </m:fPr>
                        <m:num>
                          <m:r>
                            <a:rPr lang="zh-CN" altLang="en-US" sz="1600" i="1">
                              <a:latin typeface="Cambria Math" panose="02040503050406030204" pitchFamily="18" charset="0"/>
                              <a:ea typeface="Cambria Math" panose="02040503050406030204" pitchFamily="18" charset="0"/>
                            </a:rPr>
                            <m:t>𝜌</m:t>
                          </m:r>
                          <m:sSup>
                            <m:sSupPr>
                              <m:ctrlPr>
                                <a:rPr lang="en-US" altLang="zh-CN" sz="1600" i="1">
                                  <a:latin typeface="Cambria Math" panose="02040503050406030204" pitchFamily="18" charset="0"/>
                                  <a:ea typeface="Cambria Math" panose="02040503050406030204" pitchFamily="18" charset="0"/>
                                </a:rPr>
                              </m:ctrlPr>
                            </m:sSupPr>
                            <m:e>
                              <m:r>
                                <m:rPr>
                                  <m:sty m:val="p"/>
                                </m:rPr>
                                <a:rPr lang="en-US" altLang="zh-CN" sz="1600" i="1">
                                  <a:latin typeface="Cambria Math" panose="02040503050406030204" pitchFamily="18" charset="0"/>
                                  <a:ea typeface="Cambria Math" panose="02040503050406030204" pitchFamily="18" charset="0"/>
                                </a:rPr>
                                <m:t>l</m:t>
                              </m:r>
                            </m:e>
                            <m:sup>
                              <m:r>
                                <a:rPr lang="en-US" altLang="zh-CN" sz="1600" i="1">
                                  <a:latin typeface="Cambria Math" panose="02040503050406030204" pitchFamily="18" charset="0"/>
                                  <a:ea typeface="Cambria Math" panose="02040503050406030204" pitchFamily="18" charset="0"/>
                                </a:rPr>
                                <m:t>4</m:t>
                              </m:r>
                            </m:sup>
                          </m:sSup>
                        </m:num>
                        <m:den>
                          <m:r>
                            <a:rPr lang="en-US" altLang="zh-CN" sz="1600" i="1">
                              <a:latin typeface="Cambria Math" panose="02040503050406030204" pitchFamily="18" charset="0"/>
                              <a:ea typeface="Cambria Math" panose="02040503050406030204" pitchFamily="18" charset="0"/>
                            </a:rPr>
                            <m:t>32</m:t>
                          </m:r>
                          <m:r>
                            <m:rPr>
                              <m:sty m:val="p"/>
                            </m:rPr>
                            <a:rPr lang="en-US" altLang="zh-CN" sz="1600" i="1">
                              <a:latin typeface="Cambria Math" panose="02040503050406030204" pitchFamily="18" charset="0"/>
                              <a:ea typeface="Cambria Math" panose="02040503050406030204" pitchFamily="18" charset="0"/>
                            </a:rPr>
                            <m:t>EI</m:t>
                          </m:r>
                        </m:den>
                      </m:f>
                      <m:r>
                        <a:rPr lang="en-US" altLang="zh-CN" sz="1600" i="1">
                          <a:latin typeface="Cambria Math" panose="02040503050406030204" pitchFamily="18" charset="0"/>
                          <a:ea typeface="Cambria Math" panose="02040503050406030204" pitchFamily="18" charset="0"/>
                        </a:rPr>
                        <m:t>(</m:t>
                      </m:r>
                      <m:sSup>
                        <m:sSupPr>
                          <m:ctrlPr>
                            <a:rPr lang="en-US" altLang="zh-CN" sz="1600" i="1">
                              <a:latin typeface="Cambria Math" panose="02040503050406030204" pitchFamily="18" charset="0"/>
                              <a:ea typeface="Cambria Math" panose="02040503050406030204" pitchFamily="18" charset="0"/>
                            </a:rPr>
                          </m:ctrlPr>
                        </m:sSupPr>
                        <m:e>
                          <m:r>
                            <a:rPr lang="en-US" altLang="zh-CN" sz="1600" i="1">
                              <a:latin typeface="Cambria Math" panose="02040503050406030204" pitchFamily="18" charset="0"/>
                              <a:ea typeface="Cambria Math" panose="02040503050406030204" pitchFamily="18" charset="0"/>
                            </a:rPr>
                            <m:t>𝐷</m:t>
                          </m:r>
                        </m:e>
                        <m:sup>
                          <m:r>
                            <a:rPr lang="en-US" altLang="zh-CN" sz="1600" i="1">
                              <a:latin typeface="Cambria Math" panose="02040503050406030204" pitchFamily="18" charset="0"/>
                              <a:ea typeface="Cambria Math" panose="02040503050406030204" pitchFamily="18" charset="0"/>
                            </a:rPr>
                            <m:t>2</m:t>
                          </m:r>
                        </m:sup>
                      </m:sSup>
                      <m:r>
                        <a:rPr lang="en-US" altLang="zh-CN" sz="1600" i="1">
                          <a:latin typeface="Cambria Math" panose="02040503050406030204" pitchFamily="18" charset="0"/>
                          <a:ea typeface="Cambria Math" panose="02040503050406030204" pitchFamily="18" charset="0"/>
                        </a:rPr>
                        <m:t>−</m:t>
                      </m:r>
                      <m:sSup>
                        <m:sSupPr>
                          <m:ctrlPr>
                            <a:rPr lang="en-US" altLang="zh-CN" sz="1600" i="1">
                              <a:latin typeface="Cambria Math" panose="02040503050406030204" pitchFamily="18" charset="0"/>
                              <a:ea typeface="Cambria Math" panose="02040503050406030204" pitchFamily="18" charset="0"/>
                            </a:rPr>
                          </m:ctrlPr>
                        </m:sSupPr>
                        <m:e>
                          <m:r>
                            <a:rPr lang="en-US" altLang="zh-CN" sz="1600" i="1">
                              <a:latin typeface="Cambria Math" panose="02040503050406030204" pitchFamily="18" charset="0"/>
                              <a:ea typeface="Cambria Math" panose="02040503050406030204" pitchFamily="18" charset="0"/>
                            </a:rPr>
                            <m:t>𝑑</m:t>
                          </m:r>
                        </m:e>
                        <m:sup>
                          <m:r>
                            <a:rPr lang="en-US" altLang="zh-CN" sz="1600" i="1">
                              <a:latin typeface="Cambria Math" panose="02040503050406030204" pitchFamily="18" charset="0"/>
                              <a:ea typeface="Cambria Math" panose="02040503050406030204" pitchFamily="18" charset="0"/>
                            </a:rPr>
                            <m:t>2</m:t>
                          </m:r>
                        </m:sup>
                      </m:sSup>
                      <m:r>
                        <a:rPr lang="en-US" altLang="zh-CN" sz="1600" i="1">
                          <a:latin typeface="Cambria Math" panose="02040503050406030204" pitchFamily="18" charset="0"/>
                          <a:ea typeface="Cambria Math" panose="02040503050406030204" pitchFamily="18" charset="0"/>
                        </a:rPr>
                        <m:t>+</m:t>
                      </m:r>
                      <m:f>
                        <m:fPr>
                          <m:ctrlPr>
                            <a:rPr lang="en-US" altLang="zh-CN" sz="1600" i="1">
                              <a:solidFill>
                                <a:srgbClr val="FF0000"/>
                              </a:solidFill>
                              <a:latin typeface="Cambria Math" panose="02040503050406030204" pitchFamily="18" charset="0"/>
                              <a:ea typeface="Cambria Math" panose="02040503050406030204" pitchFamily="18" charset="0"/>
                            </a:rPr>
                          </m:ctrlPr>
                        </m:fPr>
                        <m:num>
                          <m:sSup>
                            <m:sSupPr>
                              <m:ctrlPr>
                                <a:rPr lang="en-US" altLang="zh-CN" sz="1600" i="1">
                                  <a:solidFill>
                                    <a:srgbClr val="FF0000"/>
                                  </a:solidFill>
                                  <a:latin typeface="Cambria Math" panose="02040503050406030204" pitchFamily="18" charset="0"/>
                                  <a:ea typeface="Cambria Math" panose="02040503050406030204" pitchFamily="18" charset="0"/>
                                </a:rPr>
                              </m:ctrlPr>
                            </m:sSupPr>
                            <m:e>
                              <m:r>
                                <a:rPr lang="zh-CN" altLang="en-US" sz="1600" i="1">
                                  <a:solidFill>
                                    <a:srgbClr val="FF0000"/>
                                  </a:solidFill>
                                  <a:latin typeface="Cambria Math" panose="02040503050406030204" pitchFamily="18" charset="0"/>
                                  <a:ea typeface="Cambria Math" panose="02040503050406030204" pitchFamily="18" charset="0"/>
                                </a:rPr>
                                <m:t>𝜌</m:t>
                              </m:r>
                            </m:e>
                            <m:sup>
                              <m:r>
                                <a:rPr lang="en-US" altLang="zh-CN" sz="1600" i="1">
                                  <a:solidFill>
                                    <a:srgbClr val="FF0000"/>
                                  </a:solidFill>
                                  <a:latin typeface="Cambria Math" panose="02040503050406030204" pitchFamily="18" charset="0"/>
                                  <a:ea typeface="Cambria Math" panose="02040503050406030204" pitchFamily="18" charset="0"/>
                                </a:rPr>
                                <m:t>′</m:t>
                              </m:r>
                            </m:sup>
                          </m:sSup>
                        </m:num>
                        <m:den>
                          <m:r>
                            <a:rPr lang="zh-CN" altLang="en-US" sz="1600" i="1">
                              <a:solidFill>
                                <a:srgbClr val="FF0000"/>
                              </a:solidFill>
                              <a:latin typeface="Cambria Math" panose="02040503050406030204" pitchFamily="18" charset="0"/>
                              <a:ea typeface="Cambria Math" panose="02040503050406030204" pitchFamily="18" charset="0"/>
                            </a:rPr>
                            <m:t>𝜌</m:t>
                          </m:r>
                        </m:den>
                      </m:f>
                      <m:sSup>
                        <m:sSupPr>
                          <m:ctrlPr>
                            <a:rPr lang="en-US" altLang="zh-CN" sz="1600" i="1">
                              <a:latin typeface="Cambria Math" panose="02040503050406030204" pitchFamily="18" charset="0"/>
                              <a:ea typeface="Cambria Math" panose="02040503050406030204" pitchFamily="18" charset="0"/>
                            </a:rPr>
                          </m:ctrlPr>
                        </m:sSupPr>
                        <m:e>
                          <m:r>
                            <a:rPr lang="en-US" altLang="zh-CN" sz="1600" i="1">
                              <a:latin typeface="Cambria Math" panose="02040503050406030204" pitchFamily="18" charset="0"/>
                              <a:ea typeface="Cambria Math" panose="02040503050406030204" pitchFamily="18" charset="0"/>
                            </a:rPr>
                            <m:t>𝑑</m:t>
                          </m:r>
                        </m:e>
                        <m:sup>
                          <m:r>
                            <a:rPr lang="en-US" altLang="zh-CN" sz="1600" i="1">
                              <a:latin typeface="Cambria Math" panose="02040503050406030204" pitchFamily="18" charset="0"/>
                              <a:ea typeface="Cambria Math" panose="02040503050406030204" pitchFamily="18" charset="0"/>
                            </a:rPr>
                            <m:t>2</m:t>
                          </m:r>
                        </m:sup>
                      </m:sSup>
                      <m:r>
                        <a:rPr lang="en-US" altLang="zh-CN" sz="1600" i="1">
                          <a:latin typeface="Cambria Math" panose="02040503050406030204" pitchFamily="18" charset="0"/>
                          <a:ea typeface="Cambria Math" panose="02040503050406030204" pitchFamily="18" charset="0"/>
                        </a:rPr>
                        <m:t>)</m:t>
                      </m:r>
                    </m:oMath>
                  </m:oMathPara>
                </a14:m>
                <a:endParaRPr lang="zh-CN" altLang="en-US" sz="1600" dirty="0"/>
              </a:p>
            </p:txBody>
          </p:sp>
        </mc:Choice>
        <mc:Fallback xmlns="">
          <p:sp>
            <p:nvSpPr>
              <p:cNvPr id="19" name="文本框 18">
                <a:extLst>
                  <a:ext uri="{FF2B5EF4-FFF2-40B4-BE49-F238E27FC236}">
                    <a16:creationId xmlns:a16="http://schemas.microsoft.com/office/drawing/2014/main" id="{6B02E956-E270-46DE-8052-75DE5BD97E1C}"/>
                  </a:ext>
                </a:extLst>
              </p:cNvPr>
              <p:cNvSpPr txBox="1">
                <a:spLocks noRot="1" noChangeAspect="1" noMove="1" noResize="1" noEditPoints="1" noAdjustHandles="1" noChangeArrowheads="1" noChangeShapeType="1" noTextEdit="1"/>
              </p:cNvSpPr>
              <p:nvPr/>
            </p:nvSpPr>
            <p:spPr>
              <a:xfrm>
                <a:off x="6528048" y="2344962"/>
                <a:ext cx="2644635" cy="53476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表格 6">
                <a:extLst>
                  <a:ext uri="{FF2B5EF4-FFF2-40B4-BE49-F238E27FC236}">
                    <a16:creationId xmlns:a16="http://schemas.microsoft.com/office/drawing/2014/main" id="{F38F5425-4C70-4732-BF55-0EF433668F69}"/>
                  </a:ext>
                </a:extLst>
              </p:cNvPr>
              <p:cNvGraphicFramePr>
                <a:graphicFrameLocks noGrp="1"/>
              </p:cNvGraphicFramePr>
              <p:nvPr>
                <p:extLst>
                  <p:ext uri="{D42A27DB-BD31-4B8C-83A1-F6EECF244321}">
                    <p14:modId xmlns:p14="http://schemas.microsoft.com/office/powerpoint/2010/main" val="1113433436"/>
                  </p:ext>
                </p:extLst>
              </p:nvPr>
            </p:nvGraphicFramePr>
            <p:xfrm>
              <a:off x="7032104" y="3689393"/>
              <a:ext cx="4938391" cy="2240407"/>
            </p:xfrm>
            <a:graphic>
              <a:graphicData uri="http://schemas.openxmlformats.org/drawingml/2006/table">
                <a:tbl>
                  <a:tblPr firstRow="1" firstCol="1" bandRow="1">
                    <a:tableStyleId>{5C22544A-7EE6-4342-B048-85BDC9FD1C3A}</a:tableStyleId>
                  </a:tblPr>
                  <a:tblGrid>
                    <a:gridCol w="1347169">
                      <a:extLst>
                        <a:ext uri="{9D8B030D-6E8A-4147-A177-3AD203B41FA5}">
                          <a16:colId xmlns:a16="http://schemas.microsoft.com/office/drawing/2014/main" val="1871802792"/>
                        </a:ext>
                      </a:extLst>
                    </a:gridCol>
                    <a:gridCol w="1347169">
                      <a:extLst>
                        <a:ext uri="{9D8B030D-6E8A-4147-A177-3AD203B41FA5}">
                          <a16:colId xmlns:a16="http://schemas.microsoft.com/office/drawing/2014/main" val="3487150484"/>
                        </a:ext>
                      </a:extLst>
                    </a:gridCol>
                    <a:gridCol w="2244053">
                      <a:extLst>
                        <a:ext uri="{9D8B030D-6E8A-4147-A177-3AD203B41FA5}">
                          <a16:colId xmlns:a16="http://schemas.microsoft.com/office/drawing/2014/main" val="1064600669"/>
                        </a:ext>
                      </a:extLst>
                    </a:gridCol>
                  </a:tblGrid>
                  <a:tr h="40005">
                    <a:tc>
                      <a:txBody>
                        <a:bodyPr/>
                        <a:lstStyle/>
                        <a:p>
                          <a:pPr algn="ctr">
                            <a:lnSpc>
                              <a:spcPct val="107000"/>
                            </a:lnSpc>
                            <a:spcAft>
                              <a:spcPts val="300"/>
                            </a:spcAft>
                          </a:pPr>
                          <a:r>
                            <a:rPr lang="en-US" sz="2000">
                              <a:effectLst/>
                            </a:rPr>
                            <a:t>Material </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2000" dirty="0">
                              <a:effectLst/>
                            </a:rPr>
                            <a:t>Density (kg/m3)</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2000" dirty="0">
                              <a:effectLst/>
                            </a:rPr>
                            <a:t>Specific stiffness </a:t>
                          </a:r>
                        </a:p>
                        <a:p>
                          <a:pPr algn="ctr">
                            <a:lnSpc>
                              <a:spcPct val="107000"/>
                            </a:lnSpc>
                            <a:spcAft>
                              <a:spcPts val="300"/>
                            </a:spcAft>
                          </a:pPr>
                          <a:r>
                            <a:rPr lang="en-US" sz="2000" dirty="0">
                              <a:effectLst/>
                            </a:rPr>
                            <a:t>(Nm/kg </a:t>
                          </a:r>
                          <a14:m>
                            <m:oMath xmlns:m="http://schemas.openxmlformats.org/officeDocument/2006/math">
                              <m:r>
                                <a:rPr lang="en-US" sz="2000">
                                  <a:effectLst/>
                                  <a:latin typeface="Cambria Math" panose="02040503050406030204" pitchFamily="18" charset="0"/>
                                </a:rPr>
                                <m:t>×</m:t>
                              </m:r>
                            </m:oMath>
                          </a14:m>
                          <a:r>
                            <a:rPr lang="en-US" sz="2000" dirty="0">
                              <a:effectLst/>
                            </a:rPr>
                            <a:t>10</a:t>
                          </a:r>
                          <a:r>
                            <a:rPr lang="en-US" sz="2000" baseline="30000" dirty="0">
                              <a:effectLst/>
                            </a:rPr>
                            <a:t>3</a:t>
                          </a:r>
                          <a:r>
                            <a:rPr lang="en-US" sz="2000" dirty="0">
                              <a:effectLst/>
                            </a:rPr>
                            <a:t>)</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extLst>
                      <a:ext uri="{0D108BD9-81ED-4DB2-BD59-A6C34878D82A}">
                        <a16:rowId xmlns:a16="http://schemas.microsoft.com/office/drawing/2014/main" val="451271780"/>
                      </a:ext>
                    </a:extLst>
                  </a:tr>
                  <a:tr h="69215">
                    <a:tc>
                      <a:txBody>
                        <a:bodyPr/>
                        <a:lstStyle/>
                        <a:p>
                          <a:pPr algn="ctr">
                            <a:lnSpc>
                              <a:spcPct val="107000"/>
                            </a:lnSpc>
                            <a:spcAft>
                              <a:spcPts val="300"/>
                            </a:spcAft>
                          </a:pPr>
                          <a:r>
                            <a:rPr lang="en-US" sz="2000">
                              <a:effectLst/>
                            </a:rPr>
                            <a:t>Stainless steel</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2000">
                              <a:effectLst/>
                            </a:rPr>
                            <a:t>8000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25</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2231225621"/>
                      </a:ext>
                    </a:extLst>
                  </a:tr>
                  <a:tr h="69215">
                    <a:tc>
                      <a:txBody>
                        <a:bodyPr/>
                        <a:lstStyle/>
                        <a:p>
                          <a:pPr algn="ctr">
                            <a:lnSpc>
                              <a:spcPct val="107000"/>
                            </a:lnSpc>
                            <a:spcAft>
                              <a:spcPts val="300"/>
                            </a:spcAft>
                          </a:pPr>
                          <a:r>
                            <a:rPr lang="en-US" sz="2000">
                              <a:effectLst/>
                            </a:rPr>
                            <a:t>Ti-6Al-4V</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4430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25.7</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1324839539"/>
                      </a:ext>
                    </a:extLst>
                  </a:tr>
                  <a:tr h="69215">
                    <a:tc>
                      <a:txBody>
                        <a:bodyPr/>
                        <a:lstStyle/>
                        <a:p>
                          <a:pPr algn="ctr">
                            <a:lnSpc>
                              <a:spcPct val="107000"/>
                            </a:lnSpc>
                            <a:spcAft>
                              <a:spcPts val="300"/>
                            </a:spcAft>
                          </a:pPr>
                          <a:r>
                            <a:rPr lang="en-US" sz="2000">
                              <a:effectLst/>
                            </a:rPr>
                            <a:t>A6061 (Al)</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2700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25.5</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3461734296"/>
                      </a:ext>
                    </a:extLst>
                  </a:tr>
                  <a:tr h="69215">
                    <a:tc>
                      <a:txBody>
                        <a:bodyPr/>
                        <a:lstStyle/>
                        <a:p>
                          <a:pPr algn="ctr">
                            <a:lnSpc>
                              <a:spcPct val="107000"/>
                            </a:lnSpc>
                            <a:spcAft>
                              <a:spcPts val="300"/>
                            </a:spcAft>
                          </a:pPr>
                          <a:r>
                            <a:rPr lang="en-US" sz="2000">
                              <a:effectLst/>
                            </a:rPr>
                            <a:t>Copper (Cu)</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8960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dirty="0">
                              <a:effectLst/>
                            </a:rPr>
                            <a:t>12.3</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3134618747"/>
                      </a:ext>
                    </a:extLst>
                  </a:tr>
                </a:tbl>
              </a:graphicData>
            </a:graphic>
          </p:graphicFrame>
        </mc:Choice>
        <mc:Fallback xmlns="">
          <p:graphicFrame>
            <p:nvGraphicFramePr>
              <p:cNvPr id="7" name="表格 6">
                <a:extLst>
                  <a:ext uri="{FF2B5EF4-FFF2-40B4-BE49-F238E27FC236}">
                    <a16:creationId xmlns:a16="http://schemas.microsoft.com/office/drawing/2014/main" id="{F38F5425-4C70-4732-BF55-0EF433668F69}"/>
                  </a:ext>
                </a:extLst>
              </p:cNvPr>
              <p:cNvGraphicFramePr>
                <a:graphicFrameLocks noGrp="1"/>
              </p:cNvGraphicFramePr>
              <p:nvPr>
                <p:extLst>
                  <p:ext uri="{D42A27DB-BD31-4B8C-83A1-F6EECF244321}">
                    <p14:modId xmlns:p14="http://schemas.microsoft.com/office/powerpoint/2010/main" val="1113433436"/>
                  </p:ext>
                </p:extLst>
              </p:nvPr>
            </p:nvGraphicFramePr>
            <p:xfrm>
              <a:off x="7032104" y="3689393"/>
              <a:ext cx="4938391" cy="2240407"/>
            </p:xfrm>
            <a:graphic>
              <a:graphicData uri="http://schemas.openxmlformats.org/drawingml/2006/table">
                <a:tbl>
                  <a:tblPr firstRow="1" firstCol="1" bandRow="1">
                    <a:tableStyleId>{5C22544A-7EE6-4342-B048-85BDC9FD1C3A}</a:tableStyleId>
                  </a:tblPr>
                  <a:tblGrid>
                    <a:gridCol w="1347169">
                      <a:extLst>
                        <a:ext uri="{9D8B030D-6E8A-4147-A177-3AD203B41FA5}">
                          <a16:colId xmlns:a16="http://schemas.microsoft.com/office/drawing/2014/main" val="1871802792"/>
                        </a:ext>
                      </a:extLst>
                    </a:gridCol>
                    <a:gridCol w="1347169">
                      <a:extLst>
                        <a:ext uri="{9D8B030D-6E8A-4147-A177-3AD203B41FA5}">
                          <a16:colId xmlns:a16="http://schemas.microsoft.com/office/drawing/2014/main" val="3487150484"/>
                        </a:ext>
                      </a:extLst>
                    </a:gridCol>
                    <a:gridCol w="2244053">
                      <a:extLst>
                        <a:ext uri="{9D8B030D-6E8A-4147-A177-3AD203B41FA5}">
                          <a16:colId xmlns:a16="http://schemas.microsoft.com/office/drawing/2014/main" val="1064600669"/>
                        </a:ext>
                      </a:extLst>
                    </a:gridCol>
                  </a:tblGrid>
                  <a:tr h="674243">
                    <a:tc>
                      <a:txBody>
                        <a:bodyPr/>
                        <a:lstStyle/>
                        <a:p>
                          <a:pPr algn="ctr">
                            <a:lnSpc>
                              <a:spcPct val="107000"/>
                            </a:lnSpc>
                            <a:spcAft>
                              <a:spcPts val="300"/>
                            </a:spcAft>
                          </a:pPr>
                          <a:r>
                            <a:rPr lang="en-US" sz="2000">
                              <a:effectLst/>
                            </a:rPr>
                            <a:t>Material </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2000" dirty="0">
                              <a:effectLst/>
                            </a:rPr>
                            <a:t>Density (kg/m3)</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endParaRPr lang="en-US"/>
                        </a:p>
                      </a:txBody>
                      <a:tcPr marL="0" marR="0" marT="0" marB="0">
                        <a:blipFill>
                          <a:blip r:embed="rId6"/>
                          <a:stretch>
                            <a:fillRect l="-120054" t="-10811" r="-1084" b="-254054"/>
                          </a:stretch>
                        </a:blipFill>
                      </a:tcPr>
                    </a:tc>
                    <a:extLst>
                      <a:ext uri="{0D108BD9-81ED-4DB2-BD59-A6C34878D82A}">
                        <a16:rowId xmlns:a16="http://schemas.microsoft.com/office/drawing/2014/main" val="451271780"/>
                      </a:ext>
                    </a:extLst>
                  </a:tr>
                  <a:tr h="636143">
                    <a:tc>
                      <a:txBody>
                        <a:bodyPr/>
                        <a:lstStyle/>
                        <a:p>
                          <a:pPr algn="ctr">
                            <a:lnSpc>
                              <a:spcPct val="107000"/>
                            </a:lnSpc>
                            <a:spcAft>
                              <a:spcPts val="300"/>
                            </a:spcAft>
                          </a:pPr>
                          <a:r>
                            <a:rPr lang="en-US" sz="2000">
                              <a:effectLst/>
                            </a:rPr>
                            <a:t>Stainless steel</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2000">
                              <a:effectLst/>
                            </a:rPr>
                            <a:t>8000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25</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2231225621"/>
                      </a:ext>
                    </a:extLst>
                  </a:tr>
                  <a:tr h="310007">
                    <a:tc>
                      <a:txBody>
                        <a:bodyPr/>
                        <a:lstStyle/>
                        <a:p>
                          <a:pPr algn="ctr">
                            <a:lnSpc>
                              <a:spcPct val="107000"/>
                            </a:lnSpc>
                            <a:spcAft>
                              <a:spcPts val="300"/>
                            </a:spcAft>
                          </a:pPr>
                          <a:r>
                            <a:rPr lang="en-US" sz="2000">
                              <a:effectLst/>
                            </a:rPr>
                            <a:t>Ti-6Al-4V</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4430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25.7</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1324839539"/>
                      </a:ext>
                    </a:extLst>
                  </a:tr>
                  <a:tr h="310007">
                    <a:tc>
                      <a:txBody>
                        <a:bodyPr/>
                        <a:lstStyle/>
                        <a:p>
                          <a:pPr algn="ctr">
                            <a:lnSpc>
                              <a:spcPct val="107000"/>
                            </a:lnSpc>
                            <a:spcAft>
                              <a:spcPts val="300"/>
                            </a:spcAft>
                          </a:pPr>
                          <a:r>
                            <a:rPr lang="en-US" sz="2000">
                              <a:effectLst/>
                            </a:rPr>
                            <a:t>A6061 (Al)</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2700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25.5</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3461734296"/>
                      </a:ext>
                    </a:extLst>
                  </a:tr>
                  <a:tr h="310007">
                    <a:tc>
                      <a:txBody>
                        <a:bodyPr/>
                        <a:lstStyle/>
                        <a:p>
                          <a:pPr algn="ctr">
                            <a:lnSpc>
                              <a:spcPct val="107000"/>
                            </a:lnSpc>
                            <a:spcAft>
                              <a:spcPts val="300"/>
                            </a:spcAft>
                          </a:pPr>
                          <a:r>
                            <a:rPr lang="en-US" sz="2000">
                              <a:effectLst/>
                            </a:rPr>
                            <a:t>Copper (Cu)</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8960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dirty="0">
                              <a:effectLst/>
                            </a:rPr>
                            <a:t>12.3</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3134618747"/>
                      </a:ext>
                    </a:extLst>
                  </a:tr>
                </a:tbl>
              </a:graphicData>
            </a:graphic>
          </p:graphicFrame>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BF9C72C6-A50C-4BDB-B33E-56E757538AB2}"/>
                  </a:ext>
                </a:extLst>
              </p:cNvPr>
              <p:cNvSpPr/>
              <p:nvPr/>
            </p:nvSpPr>
            <p:spPr>
              <a:xfrm>
                <a:off x="9336360" y="2277347"/>
                <a:ext cx="2498184" cy="669992"/>
              </a:xfrm>
              <a:prstGeom prst="rect">
                <a:avLst/>
              </a:prstGeom>
            </p:spPr>
            <p:txBody>
              <a:bodyPr wrap="square">
                <a:spAutoFit/>
              </a:bodyPr>
              <a:lstStyle/>
              <a:p>
                <a14:m>
                  <m:oMath xmlns:m="http://schemas.openxmlformats.org/officeDocument/2006/math">
                    <m:sSup>
                      <m:sSupPr>
                        <m:ctrlPr>
                          <a:rPr lang="en-US" altLang="zh-CN" i="1" smtClean="0">
                            <a:solidFill>
                              <a:schemeClr val="tx1"/>
                            </a:solidFill>
                            <a:latin typeface="Cambria Math" panose="02040503050406030204" pitchFamily="18" charset="0"/>
                            <a:ea typeface="Cambria Math" panose="02040503050406030204" pitchFamily="18" charset="0"/>
                          </a:rPr>
                        </m:ctrlPr>
                      </m:sSupPr>
                      <m:e>
                        <m:r>
                          <a:rPr lang="zh-CN" altLang="en-US" i="1">
                            <a:solidFill>
                              <a:schemeClr val="tx1"/>
                            </a:solidFill>
                            <a:latin typeface="Cambria Math" panose="02040503050406030204" pitchFamily="18" charset="0"/>
                            <a:ea typeface="Cambria Math" panose="02040503050406030204" pitchFamily="18" charset="0"/>
                          </a:rPr>
                          <m:t>𝜌</m:t>
                        </m:r>
                      </m:e>
                      <m:sup>
                        <m:r>
                          <a:rPr lang="en-US" altLang="zh-CN" i="1">
                            <a:solidFill>
                              <a:schemeClr val="tx1"/>
                            </a:solidFill>
                            <a:latin typeface="Cambria Math" panose="02040503050406030204" pitchFamily="18" charset="0"/>
                            <a:ea typeface="Cambria Math" panose="02040503050406030204" pitchFamily="18" charset="0"/>
                          </a:rPr>
                          <m:t>′</m:t>
                        </m:r>
                      </m:sup>
                    </m:sSup>
                    <m:r>
                      <a:rPr lang="en-US" altLang="zh-CN">
                        <a:solidFill>
                          <a:schemeClr val="tx1"/>
                        </a:solidFill>
                        <a:latin typeface="Cambria Math" panose="02040503050406030204" pitchFamily="18" charset="0"/>
                        <a:ea typeface="Cambria Math" panose="02040503050406030204" pitchFamily="18" charset="0"/>
                      </a:rPr>
                      <m:t>: </m:t>
                    </m:r>
                  </m:oMath>
                </a14:m>
                <a:r>
                  <a:rPr lang="en-US" altLang="zh-CN" dirty="0">
                    <a:solidFill>
                      <a:schemeClr val="tx1"/>
                    </a:solidFill>
                  </a:rPr>
                  <a:t>equivalent density of inside cylinder</a:t>
                </a:r>
                <a:endParaRPr lang="zh-CN" altLang="en-US" dirty="0">
                  <a:solidFill>
                    <a:schemeClr val="tx1"/>
                  </a:solidFill>
                </a:endParaRPr>
              </a:p>
            </p:txBody>
          </p:sp>
        </mc:Choice>
        <mc:Fallback xmlns="">
          <p:sp>
            <p:nvSpPr>
              <p:cNvPr id="5" name="矩形 4">
                <a:extLst>
                  <a:ext uri="{FF2B5EF4-FFF2-40B4-BE49-F238E27FC236}">
                    <a16:creationId xmlns:a16="http://schemas.microsoft.com/office/drawing/2014/main" id="{BF9C72C6-A50C-4BDB-B33E-56E757538AB2}"/>
                  </a:ext>
                </a:extLst>
              </p:cNvPr>
              <p:cNvSpPr>
                <a:spLocks noRot="1" noChangeAspect="1" noMove="1" noResize="1" noEditPoints="1" noAdjustHandles="1" noChangeArrowheads="1" noChangeShapeType="1" noTextEdit="1"/>
              </p:cNvSpPr>
              <p:nvPr/>
            </p:nvSpPr>
            <p:spPr>
              <a:xfrm>
                <a:off x="9336360" y="2277347"/>
                <a:ext cx="2498184" cy="669992"/>
              </a:xfrm>
              <a:prstGeom prst="rect">
                <a:avLst/>
              </a:prstGeom>
              <a:blipFill>
                <a:blip r:embed="rId7"/>
                <a:stretch>
                  <a:fillRect l="-2200" t="-5505" r="-2200" b="-11009"/>
                </a:stretch>
              </a:blipFill>
            </p:spPr>
            <p:txBody>
              <a:bodyPr/>
              <a:lstStyle/>
              <a:p>
                <a:r>
                  <a:rPr lang="en-US">
                    <a:noFill/>
                  </a:rPr>
                  <a:t> </a:t>
                </a:r>
              </a:p>
            </p:txBody>
          </p:sp>
        </mc:Fallback>
      </mc:AlternateContent>
    </p:spTree>
    <p:extLst>
      <p:ext uri="{BB962C8B-B14F-4D97-AF65-F5344CB8AC3E}">
        <p14:creationId xmlns:p14="http://schemas.microsoft.com/office/powerpoint/2010/main" val="1167599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08E3FEF-8E97-4508-8F5D-0CBF4926AE1F}"/>
              </a:ext>
            </a:extLst>
          </p:cNvPr>
          <p:cNvPicPr>
            <a:picLocks noChangeAspect="1"/>
          </p:cNvPicPr>
          <p:nvPr/>
        </p:nvPicPr>
        <p:blipFill>
          <a:blip r:embed="rId2"/>
          <a:stretch>
            <a:fillRect/>
          </a:stretch>
        </p:blipFill>
        <p:spPr>
          <a:xfrm>
            <a:off x="7896200" y="2780928"/>
            <a:ext cx="3600000" cy="1948491"/>
          </a:xfrm>
          <a:prstGeom prst="rect">
            <a:avLst/>
          </a:prstGeom>
        </p:spPr>
      </p:pic>
      <p:sp>
        <p:nvSpPr>
          <p:cNvPr id="3" name="灯片编号占位符 2">
            <a:extLst>
              <a:ext uri="{FF2B5EF4-FFF2-40B4-BE49-F238E27FC236}">
                <a16:creationId xmlns:a16="http://schemas.microsoft.com/office/drawing/2014/main" id="{DD8D97E6-7D5E-44A7-ACB6-022C8B48D81D}"/>
              </a:ext>
            </a:extLst>
          </p:cNvPr>
          <p:cNvSpPr>
            <a:spLocks noGrp="1"/>
          </p:cNvSpPr>
          <p:nvPr>
            <p:ph type="sldNum" sz="quarter" idx="12"/>
          </p:nvPr>
        </p:nvSpPr>
        <p:spPr/>
        <p:txBody>
          <a:bodyPr/>
          <a:lstStyle/>
          <a:p>
            <a:fld id="{098B4EB0-06CE-481E-B32B-52DF58230A15}" type="slidenum">
              <a:rPr lang="zh-CN" altLang="en-US" smtClean="0"/>
              <a:pPr/>
              <a:t>23</a:t>
            </a:fld>
            <a:endParaRPr lang="zh-CN" altLang="en-US" dirty="0"/>
          </a:p>
        </p:txBody>
      </p:sp>
      <p:sp>
        <p:nvSpPr>
          <p:cNvPr id="4" name="标题 3">
            <a:extLst>
              <a:ext uri="{FF2B5EF4-FFF2-40B4-BE49-F238E27FC236}">
                <a16:creationId xmlns:a16="http://schemas.microsoft.com/office/drawing/2014/main" id="{60D64589-55A9-4817-8B01-99D437A5FE59}"/>
              </a:ext>
            </a:extLst>
          </p:cNvPr>
          <p:cNvSpPr>
            <a:spLocks noGrp="1"/>
          </p:cNvSpPr>
          <p:nvPr>
            <p:ph type="title"/>
          </p:nvPr>
        </p:nvSpPr>
        <p:spPr/>
        <p:txBody>
          <a:bodyPr/>
          <a:lstStyle/>
          <a:p>
            <a:r>
              <a:rPr lang="en-US" altLang="zh-CN" dirty="0"/>
              <a:t>SC magnet support system</a:t>
            </a:r>
            <a:endParaRPr lang="zh-CN" altLang="en-US" dirty="0"/>
          </a:p>
        </p:txBody>
      </p:sp>
      <p:grpSp>
        <p:nvGrpSpPr>
          <p:cNvPr id="30" name="组合 29">
            <a:extLst>
              <a:ext uri="{FF2B5EF4-FFF2-40B4-BE49-F238E27FC236}">
                <a16:creationId xmlns:a16="http://schemas.microsoft.com/office/drawing/2014/main" id="{AEA7C3A3-AAAF-4BDF-858B-1080C155B74F}"/>
              </a:ext>
            </a:extLst>
          </p:cNvPr>
          <p:cNvGrpSpPr/>
          <p:nvPr/>
        </p:nvGrpSpPr>
        <p:grpSpPr>
          <a:xfrm>
            <a:off x="997045" y="2855201"/>
            <a:ext cx="6239712" cy="1435912"/>
            <a:chOff x="919082" y="5166947"/>
            <a:chExt cx="5375527" cy="1155975"/>
          </a:xfrm>
        </p:grpSpPr>
        <p:pic>
          <p:nvPicPr>
            <p:cNvPr id="31" name="图片 30">
              <a:extLst>
                <a:ext uri="{FF2B5EF4-FFF2-40B4-BE49-F238E27FC236}">
                  <a16:creationId xmlns:a16="http://schemas.microsoft.com/office/drawing/2014/main" id="{A57ACF15-0DAB-4782-A0D7-617D3595CE3E}"/>
                </a:ext>
              </a:extLst>
            </p:cNvPr>
            <p:cNvPicPr>
              <a:picLocks noChangeAspect="1"/>
            </p:cNvPicPr>
            <p:nvPr/>
          </p:nvPicPr>
          <p:blipFill rotWithShape="1">
            <a:blip r:embed="rId3"/>
            <a:srcRect l="4071" t="88459" r="2602" b="815"/>
            <a:stretch/>
          </p:blipFill>
          <p:spPr>
            <a:xfrm>
              <a:off x="919082" y="5983556"/>
              <a:ext cx="5375527" cy="339366"/>
            </a:xfrm>
            <a:prstGeom prst="rect">
              <a:avLst/>
            </a:prstGeom>
          </p:spPr>
        </p:pic>
        <p:pic>
          <p:nvPicPr>
            <p:cNvPr id="32" name="图片 31">
              <a:extLst>
                <a:ext uri="{FF2B5EF4-FFF2-40B4-BE49-F238E27FC236}">
                  <a16:creationId xmlns:a16="http://schemas.microsoft.com/office/drawing/2014/main" id="{9AF6392D-5C4D-423F-8DFF-5FE66B359F20}"/>
                </a:ext>
              </a:extLst>
            </p:cNvPr>
            <p:cNvPicPr>
              <a:picLocks noChangeAspect="1"/>
            </p:cNvPicPr>
            <p:nvPr/>
          </p:nvPicPr>
          <p:blipFill rotWithShape="1">
            <a:blip r:embed="rId3"/>
            <a:srcRect l="4071" r="2602" b="73736"/>
            <a:stretch/>
          </p:blipFill>
          <p:spPr>
            <a:xfrm>
              <a:off x="919082" y="5166947"/>
              <a:ext cx="5375526" cy="830889"/>
            </a:xfrm>
            <a:prstGeom prst="rect">
              <a:avLst/>
            </a:prstGeom>
          </p:spPr>
        </p:pic>
      </p:grpSp>
      <p:sp>
        <p:nvSpPr>
          <p:cNvPr id="28" name="内容占位符 1">
            <a:extLst>
              <a:ext uri="{FF2B5EF4-FFF2-40B4-BE49-F238E27FC236}">
                <a16:creationId xmlns:a16="http://schemas.microsoft.com/office/drawing/2014/main" id="{2F30B9D4-630B-4D7A-9AC2-5600E14EBDCF}"/>
              </a:ext>
            </a:extLst>
          </p:cNvPr>
          <p:cNvSpPr txBox="1">
            <a:spLocks/>
          </p:cNvSpPr>
          <p:nvPr/>
        </p:nvSpPr>
        <p:spPr>
          <a:xfrm>
            <a:off x="997902" y="1340766"/>
            <a:ext cx="10282673" cy="2088233"/>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3000" dirty="0"/>
              <a:t>Integral FEA</a:t>
            </a:r>
          </a:p>
          <a:p>
            <a:pPr lvl="1">
              <a:spcBef>
                <a:spcPts val="0"/>
              </a:spcBef>
              <a:buFont typeface="Arial" pitchFamily="34" charset="0"/>
              <a:buChar char="–"/>
            </a:pPr>
            <a:r>
              <a:rPr lang="en-US" altLang="zh-CN" dirty="0"/>
              <a:t>Loads</a:t>
            </a:r>
            <a:r>
              <a:rPr lang="zh-CN" altLang="en-US" dirty="0"/>
              <a:t>：</a:t>
            </a:r>
            <a:r>
              <a:rPr lang="en-US" altLang="zh-CN" dirty="0"/>
              <a:t>gravity, Lorentz force </a:t>
            </a:r>
            <a:r>
              <a:rPr lang="en-US" altLang="zh-CN" dirty="0" err="1"/>
              <a:t>Fz</a:t>
            </a:r>
            <a:r>
              <a:rPr lang="en-US" altLang="zh-CN" dirty="0"/>
              <a:t> with detector solenoid operation</a:t>
            </a:r>
          </a:p>
          <a:p>
            <a:pPr lvl="1">
              <a:spcBef>
                <a:spcPts val="0"/>
              </a:spcBef>
              <a:buFont typeface="Arial" pitchFamily="34" charset="0"/>
              <a:buChar char="–"/>
            </a:pPr>
            <a:r>
              <a:rPr lang="en-US" altLang="zh-CN" dirty="0"/>
              <a:t>Alignment cannot based on the displacement.</a:t>
            </a:r>
          </a:p>
          <a:p>
            <a:pPr lvl="1">
              <a:spcBef>
                <a:spcPts val="0"/>
              </a:spcBef>
              <a:buFont typeface="Arial" pitchFamily="34" charset="0"/>
              <a:buChar char="–"/>
            </a:pPr>
            <a:r>
              <a:rPr lang="en-US" altLang="zh-CN" dirty="0"/>
              <a:t>To pre-align the magnet to compensate the absolute displacement.</a:t>
            </a:r>
          </a:p>
          <a:p>
            <a:endParaRPr lang="zh-CN" altLang="en-US" sz="2000" dirty="0"/>
          </a:p>
        </p:txBody>
      </p:sp>
      <p:pic>
        <p:nvPicPr>
          <p:cNvPr id="27" name="图片 26">
            <a:extLst>
              <a:ext uri="{FF2B5EF4-FFF2-40B4-BE49-F238E27FC236}">
                <a16:creationId xmlns:a16="http://schemas.microsoft.com/office/drawing/2014/main" id="{F1FD3172-76D7-4D39-9BCB-9293A4395D8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352" y="4649201"/>
            <a:ext cx="5039995" cy="1453515"/>
          </a:xfrm>
          <a:prstGeom prst="rect">
            <a:avLst/>
          </a:prstGeom>
          <a:noFill/>
        </p:spPr>
      </p:pic>
      <p:graphicFrame>
        <p:nvGraphicFramePr>
          <p:cNvPr id="11" name="表格 10">
            <a:extLst>
              <a:ext uri="{FF2B5EF4-FFF2-40B4-BE49-F238E27FC236}">
                <a16:creationId xmlns:a16="http://schemas.microsoft.com/office/drawing/2014/main" id="{531A2F2F-C396-4A5B-A55F-D15B1EB3DB76}"/>
              </a:ext>
            </a:extLst>
          </p:cNvPr>
          <p:cNvGraphicFramePr>
            <a:graphicFrameLocks noGrp="1"/>
          </p:cNvGraphicFramePr>
          <p:nvPr>
            <p:extLst>
              <p:ext uri="{D42A27DB-BD31-4B8C-83A1-F6EECF244321}">
                <p14:modId xmlns:p14="http://schemas.microsoft.com/office/powerpoint/2010/main" val="2422551379"/>
              </p:ext>
            </p:extLst>
          </p:nvPr>
        </p:nvGraphicFramePr>
        <p:xfrm>
          <a:off x="5375920" y="4682590"/>
          <a:ext cx="6394922" cy="1752600"/>
        </p:xfrm>
        <a:graphic>
          <a:graphicData uri="http://schemas.openxmlformats.org/drawingml/2006/table">
            <a:tbl>
              <a:tblPr firstRow="1" bandRow="1">
                <a:tableStyleId>{5C22544A-7EE6-4342-B048-85BDC9FD1C3A}</a:tableStyleId>
              </a:tblPr>
              <a:tblGrid>
                <a:gridCol w="1399020">
                  <a:extLst>
                    <a:ext uri="{9D8B030D-6E8A-4147-A177-3AD203B41FA5}">
                      <a16:colId xmlns:a16="http://schemas.microsoft.com/office/drawing/2014/main" val="3362621275"/>
                    </a:ext>
                  </a:extLst>
                </a:gridCol>
                <a:gridCol w="759631">
                  <a:extLst>
                    <a:ext uri="{9D8B030D-6E8A-4147-A177-3AD203B41FA5}">
                      <a16:colId xmlns:a16="http://schemas.microsoft.com/office/drawing/2014/main" val="2533399765"/>
                    </a:ext>
                  </a:extLst>
                </a:gridCol>
                <a:gridCol w="760646">
                  <a:extLst>
                    <a:ext uri="{9D8B030D-6E8A-4147-A177-3AD203B41FA5}">
                      <a16:colId xmlns:a16="http://schemas.microsoft.com/office/drawing/2014/main" val="1797164176"/>
                    </a:ext>
                  </a:extLst>
                </a:gridCol>
                <a:gridCol w="760646">
                  <a:extLst>
                    <a:ext uri="{9D8B030D-6E8A-4147-A177-3AD203B41FA5}">
                      <a16:colId xmlns:a16="http://schemas.microsoft.com/office/drawing/2014/main" val="2639845139"/>
                    </a:ext>
                  </a:extLst>
                </a:gridCol>
                <a:gridCol w="760646">
                  <a:extLst>
                    <a:ext uri="{9D8B030D-6E8A-4147-A177-3AD203B41FA5}">
                      <a16:colId xmlns:a16="http://schemas.microsoft.com/office/drawing/2014/main" val="983070184"/>
                    </a:ext>
                  </a:extLst>
                </a:gridCol>
                <a:gridCol w="912775">
                  <a:extLst>
                    <a:ext uri="{9D8B030D-6E8A-4147-A177-3AD203B41FA5}">
                      <a16:colId xmlns:a16="http://schemas.microsoft.com/office/drawing/2014/main" val="20005"/>
                    </a:ext>
                  </a:extLst>
                </a:gridCol>
                <a:gridCol w="1041558">
                  <a:extLst>
                    <a:ext uri="{9D8B030D-6E8A-4147-A177-3AD203B41FA5}">
                      <a16:colId xmlns:a16="http://schemas.microsoft.com/office/drawing/2014/main" val="20006"/>
                    </a:ext>
                  </a:extLst>
                </a:gridCol>
              </a:tblGrid>
              <a:tr h="370840">
                <a:tc rowSpan="2">
                  <a:txBody>
                    <a:bodyPr/>
                    <a:lstStyle/>
                    <a:p>
                      <a:r>
                        <a:rPr lang="en-US" altLang="zh-CN" sz="1800" dirty="0"/>
                        <a:t>Temperature</a:t>
                      </a:r>
                      <a:endParaRPr lang="zh-CN" altLang="en-US" sz="1800" dirty="0"/>
                    </a:p>
                  </a:txBody>
                  <a:tcPr/>
                </a:tc>
                <a:tc gridSpan="3">
                  <a:txBody>
                    <a:bodyPr/>
                    <a:lstStyle/>
                    <a:p>
                      <a:r>
                        <a:rPr lang="en-US" altLang="zh-CN" sz="1800" dirty="0"/>
                        <a:t>uneven deformation in Y direction (um)</a:t>
                      </a:r>
                      <a:endParaRPr lang="zh-CN" altLang="en-US" sz="1800" dirty="0"/>
                    </a:p>
                  </a:txBody>
                  <a:tcPr/>
                </a:tc>
                <a:tc hMerge="1">
                  <a:txBody>
                    <a:bodyPr/>
                    <a:lstStyle/>
                    <a:p>
                      <a:endParaRPr lang="zh-CN" altLang="en-US"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600" b="1" kern="1200" dirty="0">
                        <a:solidFill>
                          <a:schemeClr val="lt1"/>
                        </a:solidFill>
                        <a:latin typeface="+mn-lt"/>
                        <a:ea typeface="+mn-ea"/>
                        <a:cs typeface="+mn-cs"/>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kern="1200" dirty="0">
                          <a:solidFill>
                            <a:schemeClr val="lt1"/>
                          </a:solidFill>
                          <a:latin typeface="+mn-lt"/>
                          <a:ea typeface="+mn-ea"/>
                          <a:cs typeface="+mn-cs"/>
                        </a:rPr>
                        <a:t>Displacement in Z direction (mm)</a:t>
                      </a:r>
                      <a:endParaRPr lang="zh-CN" altLang="en-US" sz="1800" b="1" kern="1200" dirty="0">
                        <a:solidFill>
                          <a:schemeClr val="lt1"/>
                        </a:solidFill>
                        <a:latin typeface="+mn-lt"/>
                        <a:ea typeface="+mn-ea"/>
                        <a:cs typeface="+mn-cs"/>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600" b="1" kern="1200" dirty="0">
                        <a:solidFill>
                          <a:schemeClr val="lt1"/>
                        </a:solidFill>
                        <a:latin typeface="+mn-lt"/>
                        <a:ea typeface="+mn-ea"/>
                        <a:cs typeface="+mn-cs"/>
                      </a:endParaRPr>
                    </a:p>
                  </a:txBody>
                  <a:tcPr/>
                </a:tc>
                <a:tc hMerge="1">
                  <a:txBody>
                    <a:bodyPr/>
                    <a:lstStyle/>
                    <a:p>
                      <a:endParaRPr lang="zh-CN" altLang="en-US" dirty="0"/>
                    </a:p>
                  </a:txBody>
                  <a:tcPr/>
                </a:tc>
                <a:extLst>
                  <a:ext uri="{0D108BD9-81ED-4DB2-BD59-A6C34878D82A}">
                    <a16:rowId xmlns:a16="http://schemas.microsoft.com/office/drawing/2014/main" val="1237922775"/>
                  </a:ext>
                </a:extLst>
              </a:tr>
              <a:tr h="370840">
                <a:tc vMerge="1">
                  <a:txBody>
                    <a:bodyPr/>
                    <a:lstStyle/>
                    <a:p>
                      <a:endParaRPr lang="zh-CN" altLang="en-US" dirty="0"/>
                    </a:p>
                  </a:txBody>
                  <a:tcPr/>
                </a:tc>
                <a:tc>
                  <a:txBody>
                    <a:bodyPr/>
                    <a:lstStyle/>
                    <a:p>
                      <a:r>
                        <a:rPr lang="en-US" altLang="zh-CN" sz="1800" dirty="0"/>
                        <a:t>Q1a</a:t>
                      </a:r>
                      <a:endParaRPr lang="zh-CN" altLang="en-US" sz="1800" dirty="0"/>
                    </a:p>
                  </a:txBody>
                  <a:tcPr/>
                </a:tc>
                <a:tc>
                  <a:txBody>
                    <a:bodyPr/>
                    <a:lstStyle/>
                    <a:p>
                      <a:r>
                        <a:rPr lang="en-US" altLang="zh-CN" sz="1800" dirty="0"/>
                        <a:t>Q1b</a:t>
                      </a:r>
                      <a:endParaRPr lang="zh-CN" altLang="en-US" sz="1800" dirty="0"/>
                    </a:p>
                  </a:txBody>
                  <a:tcPr/>
                </a:tc>
                <a:tc>
                  <a:txBody>
                    <a:bodyPr/>
                    <a:lstStyle/>
                    <a:p>
                      <a:r>
                        <a:rPr lang="en-US" altLang="zh-CN" sz="1800" dirty="0"/>
                        <a:t>Q2</a:t>
                      </a:r>
                      <a:endParaRPr lang="zh-CN" altLang="en-US" sz="1800" dirty="0"/>
                    </a:p>
                  </a:txBody>
                  <a:tcPr/>
                </a:tc>
                <a:tc>
                  <a:txBody>
                    <a:bodyPr/>
                    <a:lstStyle/>
                    <a:p>
                      <a:r>
                        <a:rPr lang="en-US" altLang="zh-CN" sz="1800" dirty="0"/>
                        <a:t>Q1a</a:t>
                      </a:r>
                      <a:endParaRPr lang="en-US" sz="1800" dirty="0"/>
                    </a:p>
                  </a:txBody>
                  <a:tcPr/>
                </a:tc>
                <a:tc>
                  <a:txBody>
                    <a:bodyPr/>
                    <a:lstStyle/>
                    <a:p>
                      <a:r>
                        <a:rPr lang="en-US" altLang="zh-CN" sz="1800" dirty="0"/>
                        <a:t>Q1b</a:t>
                      </a:r>
                      <a:endParaRPr lang="zh-CN" altLang="en-US" sz="1800" dirty="0"/>
                    </a:p>
                  </a:txBody>
                  <a:tcPr/>
                </a:tc>
                <a:tc>
                  <a:txBody>
                    <a:bodyPr/>
                    <a:lstStyle/>
                    <a:p>
                      <a:r>
                        <a:rPr lang="en-US" altLang="zh-CN" sz="1800" dirty="0"/>
                        <a:t>Q2</a:t>
                      </a:r>
                      <a:endParaRPr lang="zh-CN" altLang="en-US" sz="1800" dirty="0"/>
                    </a:p>
                  </a:txBody>
                  <a:tcPr/>
                </a:tc>
                <a:extLst>
                  <a:ext uri="{0D108BD9-81ED-4DB2-BD59-A6C34878D82A}">
                    <a16:rowId xmlns:a16="http://schemas.microsoft.com/office/drawing/2014/main" val="1564838926"/>
                  </a:ext>
                </a:extLst>
              </a:tr>
              <a:tr h="370840">
                <a:tc>
                  <a:txBody>
                    <a:bodyPr/>
                    <a:lstStyle/>
                    <a:p>
                      <a:r>
                        <a:rPr lang="en-US" altLang="zh-CN" sz="1800" dirty="0"/>
                        <a:t>295K</a:t>
                      </a:r>
                      <a:endParaRPr lang="zh-CN" altLang="en-US" sz="1800" dirty="0"/>
                    </a:p>
                  </a:txBody>
                  <a:tcPr/>
                </a:tc>
                <a:tc>
                  <a:txBody>
                    <a:bodyPr/>
                    <a:lstStyle/>
                    <a:p>
                      <a:pPr algn="ctr"/>
                      <a:r>
                        <a:rPr lang="en-US" altLang="zh-CN" sz="1800" dirty="0"/>
                        <a:t>5</a:t>
                      </a:r>
                      <a:endParaRPr lang="zh-CN" altLang="en-US" sz="1800" dirty="0"/>
                    </a:p>
                  </a:txBody>
                  <a:tcPr anchor="ctr"/>
                </a:tc>
                <a:tc>
                  <a:txBody>
                    <a:bodyPr/>
                    <a:lstStyle/>
                    <a:p>
                      <a:pPr algn="ctr"/>
                      <a:r>
                        <a:rPr lang="en-US" altLang="zh-CN" sz="1800" dirty="0"/>
                        <a:t>31</a:t>
                      </a:r>
                      <a:endParaRPr lang="zh-CN" altLang="en-US" sz="1800" dirty="0"/>
                    </a:p>
                  </a:txBody>
                  <a:tcPr anchor="ctr"/>
                </a:tc>
                <a:tc>
                  <a:txBody>
                    <a:bodyPr/>
                    <a:lstStyle/>
                    <a:p>
                      <a:pPr algn="ctr"/>
                      <a:r>
                        <a:rPr lang="en-US" altLang="zh-CN" sz="1800" dirty="0"/>
                        <a:t>14</a:t>
                      </a:r>
                      <a:endParaRPr lang="zh-CN" altLang="en-US" sz="1800" dirty="0"/>
                    </a:p>
                  </a:txBody>
                  <a:tcPr anchor="ctr"/>
                </a:tc>
                <a:tc>
                  <a:txBody>
                    <a:bodyPr/>
                    <a:lstStyle/>
                    <a:p>
                      <a:r>
                        <a:rPr lang="en-US" altLang="zh-CN" sz="1800" dirty="0"/>
                        <a:t>0.3</a:t>
                      </a:r>
                      <a:endParaRPr lang="en-US" sz="1800" dirty="0"/>
                    </a:p>
                  </a:txBody>
                  <a:tcPr anchor="ctr"/>
                </a:tc>
                <a:tc>
                  <a:txBody>
                    <a:bodyPr/>
                    <a:lstStyle/>
                    <a:p>
                      <a:pPr algn="ctr"/>
                      <a:r>
                        <a:rPr lang="en-US" altLang="zh-CN" sz="1800" dirty="0"/>
                        <a:t>0.26</a:t>
                      </a:r>
                      <a:endParaRPr lang="zh-CN" altLang="en-US" sz="1800" dirty="0"/>
                    </a:p>
                  </a:txBody>
                  <a:tcPr anchor="ctr"/>
                </a:tc>
                <a:tc>
                  <a:txBody>
                    <a:bodyPr/>
                    <a:lstStyle/>
                    <a:p>
                      <a:pPr algn="ctr"/>
                      <a:r>
                        <a:rPr lang="en-US" altLang="zh-CN" sz="1800" dirty="0"/>
                        <a:t>0.24</a:t>
                      </a:r>
                      <a:endParaRPr lang="zh-CN" altLang="en-US" sz="1800" dirty="0"/>
                    </a:p>
                  </a:txBody>
                  <a:tcPr anchor="ctr"/>
                </a:tc>
                <a:extLst>
                  <a:ext uri="{0D108BD9-81ED-4DB2-BD59-A6C34878D82A}">
                    <a16:rowId xmlns:a16="http://schemas.microsoft.com/office/drawing/2014/main" val="10002"/>
                  </a:ext>
                </a:extLst>
              </a:tr>
              <a:tr h="370840">
                <a:tc>
                  <a:txBody>
                    <a:bodyPr/>
                    <a:lstStyle/>
                    <a:p>
                      <a:r>
                        <a:rPr lang="en-US" altLang="zh-CN" sz="1800" dirty="0"/>
                        <a:t>4.2K*</a:t>
                      </a:r>
                      <a:endParaRPr lang="zh-CN" altLang="en-US" sz="1800" dirty="0"/>
                    </a:p>
                  </a:txBody>
                  <a:tcPr/>
                </a:tc>
                <a:tc>
                  <a:txBody>
                    <a:bodyPr/>
                    <a:lstStyle/>
                    <a:p>
                      <a:pPr algn="ctr"/>
                      <a:r>
                        <a:rPr lang="en-US" altLang="zh-CN" sz="1800" dirty="0"/>
                        <a:t>7</a:t>
                      </a:r>
                      <a:endParaRPr lang="zh-CN" altLang="en-US" sz="1800" dirty="0"/>
                    </a:p>
                  </a:txBody>
                  <a:tcPr anchor="ctr"/>
                </a:tc>
                <a:tc>
                  <a:txBody>
                    <a:bodyPr/>
                    <a:lstStyle/>
                    <a:p>
                      <a:pPr algn="ctr"/>
                      <a:r>
                        <a:rPr lang="en-US" altLang="zh-CN" sz="1800" dirty="0"/>
                        <a:t>30</a:t>
                      </a:r>
                      <a:endParaRPr lang="zh-CN" altLang="en-US" sz="1800" dirty="0"/>
                    </a:p>
                  </a:txBody>
                  <a:tcPr anchor="ctr"/>
                </a:tc>
                <a:tc>
                  <a:txBody>
                    <a:bodyPr/>
                    <a:lstStyle/>
                    <a:p>
                      <a:pPr algn="ctr"/>
                      <a:r>
                        <a:rPr lang="en-US" altLang="zh-CN" sz="1800" dirty="0"/>
                        <a:t>12</a:t>
                      </a:r>
                      <a:endParaRPr lang="zh-CN" altLang="en-US" sz="1800" dirty="0"/>
                    </a:p>
                  </a:txBody>
                  <a:tcPr anchor="ctr"/>
                </a:tc>
                <a:tc gridSpan="3">
                  <a:txBody>
                    <a:bodyPr/>
                    <a:lstStyle/>
                    <a:p>
                      <a:r>
                        <a:rPr lang="en-US" sz="1800" dirty="0"/>
                        <a:t>Contract with temperature</a:t>
                      </a:r>
                    </a:p>
                  </a:txBody>
                  <a:tcPr anchor="ctr"/>
                </a:tc>
                <a:tc hMerge="1">
                  <a:txBody>
                    <a:bodyPr/>
                    <a:lstStyle/>
                    <a:p>
                      <a:pPr algn="ctr"/>
                      <a:endParaRPr lang="zh-CN" altLang="en-US" sz="1600" dirty="0"/>
                    </a:p>
                  </a:txBody>
                  <a:tcPr anchor="ctr"/>
                </a:tc>
                <a:tc hMerge="1">
                  <a:txBody>
                    <a:bodyPr/>
                    <a:lstStyle/>
                    <a:p>
                      <a:pPr algn="ctr"/>
                      <a:endParaRPr lang="zh-CN" altLang="en-US" sz="1600" dirty="0"/>
                    </a:p>
                  </a:txBody>
                  <a:tcPr anchor="ctr"/>
                </a:tc>
                <a:extLst>
                  <a:ext uri="{0D108BD9-81ED-4DB2-BD59-A6C34878D82A}">
                    <a16:rowId xmlns:a16="http://schemas.microsoft.com/office/drawing/2014/main" val="1087729616"/>
                  </a:ext>
                </a:extLst>
              </a:tr>
            </a:tbl>
          </a:graphicData>
        </a:graphic>
      </p:graphicFrame>
      <p:sp>
        <p:nvSpPr>
          <p:cNvPr id="5" name="矩形 4">
            <a:extLst>
              <a:ext uri="{FF2B5EF4-FFF2-40B4-BE49-F238E27FC236}">
                <a16:creationId xmlns:a16="http://schemas.microsoft.com/office/drawing/2014/main" id="{DB72088A-861D-40C8-865F-F1879D07578C}"/>
              </a:ext>
            </a:extLst>
          </p:cNvPr>
          <p:cNvSpPr/>
          <p:nvPr/>
        </p:nvSpPr>
        <p:spPr>
          <a:xfrm>
            <a:off x="4511824" y="6381111"/>
            <a:ext cx="6768752" cy="369332"/>
          </a:xfrm>
          <a:prstGeom prst="rect">
            <a:avLst/>
          </a:prstGeom>
        </p:spPr>
        <p:txBody>
          <a:bodyPr wrap="square">
            <a:spAutoFit/>
          </a:bodyPr>
          <a:lstStyle/>
          <a:p>
            <a:pPr lvl="1">
              <a:spcBef>
                <a:spcPts val="0"/>
              </a:spcBef>
            </a:pPr>
            <a:r>
              <a:rPr lang="en-US" altLang="zh-CN" dirty="0"/>
              <a:t>*Thermal expansions are assumed constants for this estimation.</a:t>
            </a:r>
          </a:p>
        </p:txBody>
      </p:sp>
    </p:spTree>
    <p:extLst>
      <p:ext uri="{BB962C8B-B14F-4D97-AF65-F5344CB8AC3E}">
        <p14:creationId xmlns:p14="http://schemas.microsoft.com/office/powerpoint/2010/main" val="1729855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内容占位符 7">
            <a:extLst>
              <a:ext uri="{FF2B5EF4-FFF2-40B4-BE49-F238E27FC236}">
                <a16:creationId xmlns:a16="http://schemas.microsoft.com/office/drawing/2014/main" id="{591B1AC5-7CCF-4CC9-AF03-6A230FA757B6}"/>
              </a:ext>
            </a:extLst>
          </p:cNvPr>
          <p:cNvGraphicFramePr>
            <a:graphicFrameLocks noGrp="1"/>
          </p:cNvGraphicFramePr>
          <p:nvPr>
            <p:ph idx="1"/>
            <p:extLst>
              <p:ext uri="{D42A27DB-BD31-4B8C-83A1-F6EECF244321}">
                <p14:modId xmlns:p14="http://schemas.microsoft.com/office/powerpoint/2010/main" val="2426259719"/>
              </p:ext>
            </p:extLst>
          </p:nvPr>
        </p:nvGraphicFramePr>
        <p:xfrm>
          <a:off x="335360" y="3284984"/>
          <a:ext cx="7521533" cy="2133600"/>
        </p:xfrm>
        <a:graphic>
          <a:graphicData uri="http://schemas.openxmlformats.org/drawingml/2006/table">
            <a:tbl>
              <a:tblPr firstRow="1" firstCol="1" bandRow="1">
                <a:tableStyleId>{5C22544A-7EE6-4342-B048-85BDC9FD1C3A}</a:tableStyleId>
              </a:tblPr>
              <a:tblGrid>
                <a:gridCol w="1876232">
                  <a:extLst>
                    <a:ext uri="{9D8B030D-6E8A-4147-A177-3AD203B41FA5}">
                      <a16:colId xmlns:a16="http://schemas.microsoft.com/office/drawing/2014/main" val="251847356"/>
                    </a:ext>
                  </a:extLst>
                </a:gridCol>
                <a:gridCol w="1876232">
                  <a:extLst>
                    <a:ext uri="{9D8B030D-6E8A-4147-A177-3AD203B41FA5}">
                      <a16:colId xmlns:a16="http://schemas.microsoft.com/office/drawing/2014/main" val="1068635078"/>
                    </a:ext>
                  </a:extLst>
                </a:gridCol>
                <a:gridCol w="3769069">
                  <a:extLst>
                    <a:ext uri="{9D8B030D-6E8A-4147-A177-3AD203B41FA5}">
                      <a16:colId xmlns:a16="http://schemas.microsoft.com/office/drawing/2014/main" val="1973494974"/>
                    </a:ext>
                  </a:extLst>
                </a:gridCol>
              </a:tblGrid>
              <a:tr h="0">
                <a:tc>
                  <a:txBody>
                    <a:bodyPr/>
                    <a:lstStyle/>
                    <a:p>
                      <a:pPr algn="ctr">
                        <a:lnSpc>
                          <a:spcPct val="100000"/>
                        </a:lnSpc>
                        <a:spcAft>
                          <a:spcPts val="300"/>
                        </a:spcAft>
                      </a:pPr>
                      <a:r>
                        <a:rPr lang="en-US" sz="2000">
                          <a:effectLst/>
                        </a:rPr>
                        <a:t>No. of order</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Frequency (Hz)</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Mode </a:t>
                      </a:r>
                      <a:endParaRPr lang="en-US" sz="200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1082144052"/>
                  </a:ext>
                </a:extLst>
              </a:tr>
              <a:tr h="0">
                <a:tc>
                  <a:txBody>
                    <a:bodyPr/>
                    <a:lstStyle/>
                    <a:p>
                      <a:pPr algn="ctr">
                        <a:lnSpc>
                          <a:spcPct val="100000"/>
                        </a:lnSpc>
                        <a:spcAft>
                          <a:spcPts val="300"/>
                        </a:spcAft>
                      </a:pPr>
                      <a:r>
                        <a:rPr lang="en-US" sz="2000">
                          <a:effectLst/>
                        </a:rPr>
                        <a:t>1</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14.5</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dirty="0">
                          <a:effectLst/>
                        </a:rPr>
                        <a:t>Integral vertical sway </a:t>
                      </a:r>
                      <a:endParaRPr lang="en-US" sz="2000" dirty="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1289742019"/>
                  </a:ext>
                </a:extLst>
              </a:tr>
              <a:tr h="0">
                <a:tc>
                  <a:txBody>
                    <a:bodyPr/>
                    <a:lstStyle/>
                    <a:p>
                      <a:pPr algn="ctr">
                        <a:lnSpc>
                          <a:spcPct val="100000"/>
                        </a:lnSpc>
                        <a:spcAft>
                          <a:spcPts val="300"/>
                        </a:spcAft>
                      </a:pPr>
                      <a:r>
                        <a:rPr lang="en-US" sz="2000">
                          <a:effectLst/>
                        </a:rPr>
                        <a:t>2</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14.9</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Integral horizontal sway</a:t>
                      </a:r>
                      <a:endParaRPr lang="en-US" sz="200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2424804704"/>
                  </a:ext>
                </a:extLst>
              </a:tr>
              <a:tr h="0">
                <a:tc>
                  <a:txBody>
                    <a:bodyPr/>
                    <a:lstStyle/>
                    <a:p>
                      <a:pPr algn="ctr">
                        <a:lnSpc>
                          <a:spcPct val="100000"/>
                        </a:lnSpc>
                        <a:spcAft>
                          <a:spcPts val="300"/>
                        </a:spcAft>
                      </a:pPr>
                      <a:r>
                        <a:rPr lang="en-US" sz="2000">
                          <a:effectLst/>
                        </a:rPr>
                        <a:t>3</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51.7</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Integral vertical wave</a:t>
                      </a:r>
                      <a:endParaRPr lang="en-US" sz="200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600476482"/>
                  </a:ext>
                </a:extLst>
              </a:tr>
              <a:tr h="0">
                <a:tc>
                  <a:txBody>
                    <a:bodyPr/>
                    <a:lstStyle/>
                    <a:p>
                      <a:pPr algn="ctr">
                        <a:lnSpc>
                          <a:spcPct val="100000"/>
                        </a:lnSpc>
                        <a:spcAft>
                          <a:spcPts val="300"/>
                        </a:spcAft>
                      </a:pPr>
                      <a:r>
                        <a:rPr lang="en-US" sz="2000">
                          <a:effectLst/>
                        </a:rPr>
                        <a:t>4</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53.7</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Integral horizontal wave</a:t>
                      </a:r>
                      <a:endParaRPr lang="en-US" sz="200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1231481870"/>
                  </a:ext>
                </a:extLst>
              </a:tr>
              <a:tr h="0">
                <a:tc>
                  <a:txBody>
                    <a:bodyPr/>
                    <a:lstStyle/>
                    <a:p>
                      <a:pPr algn="ctr">
                        <a:lnSpc>
                          <a:spcPct val="100000"/>
                        </a:lnSpc>
                        <a:spcAft>
                          <a:spcPts val="300"/>
                        </a:spcAft>
                      </a:pPr>
                      <a:r>
                        <a:rPr lang="en-US" sz="2000">
                          <a:effectLst/>
                        </a:rPr>
                        <a:t>5</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89.7</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Vertical wave of helium vessel</a:t>
                      </a:r>
                      <a:endParaRPr lang="en-US" sz="200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1840368582"/>
                  </a:ext>
                </a:extLst>
              </a:tr>
              <a:tr h="0">
                <a:tc>
                  <a:txBody>
                    <a:bodyPr/>
                    <a:lstStyle/>
                    <a:p>
                      <a:pPr algn="ctr">
                        <a:lnSpc>
                          <a:spcPct val="100000"/>
                        </a:lnSpc>
                        <a:spcAft>
                          <a:spcPts val="300"/>
                        </a:spcAft>
                      </a:pPr>
                      <a:r>
                        <a:rPr lang="en-US" sz="2000">
                          <a:effectLst/>
                        </a:rPr>
                        <a:t>6</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dirty="0">
                          <a:effectLst/>
                        </a:rPr>
                        <a:t>91.4</a:t>
                      </a:r>
                      <a:endParaRPr lang="en-US" sz="2000" dirty="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dirty="0">
                          <a:effectLst/>
                        </a:rPr>
                        <a:t>Horizon wave of helium vessel</a:t>
                      </a:r>
                      <a:endParaRPr lang="en-US" sz="2000" dirty="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169964897"/>
                  </a:ext>
                </a:extLst>
              </a:tr>
            </a:tbl>
          </a:graphicData>
        </a:graphic>
      </p:graphicFrame>
      <p:sp>
        <p:nvSpPr>
          <p:cNvPr id="3" name="灯片编号占位符 2">
            <a:extLst>
              <a:ext uri="{FF2B5EF4-FFF2-40B4-BE49-F238E27FC236}">
                <a16:creationId xmlns:a16="http://schemas.microsoft.com/office/drawing/2014/main" id="{0B5AF871-04B1-465F-AB50-0E1E51DF7127}"/>
              </a:ext>
            </a:extLst>
          </p:cNvPr>
          <p:cNvSpPr>
            <a:spLocks noGrp="1"/>
          </p:cNvSpPr>
          <p:nvPr>
            <p:ph type="sldNum" sz="quarter" idx="12"/>
          </p:nvPr>
        </p:nvSpPr>
        <p:spPr/>
        <p:txBody>
          <a:bodyPr/>
          <a:lstStyle/>
          <a:p>
            <a:fld id="{098B4EB0-06CE-481E-B32B-52DF58230A15}" type="slidenum">
              <a:rPr lang="zh-CN" altLang="en-US" smtClean="0"/>
              <a:pPr/>
              <a:t>24</a:t>
            </a:fld>
            <a:endParaRPr lang="zh-CN" altLang="en-US" dirty="0"/>
          </a:p>
        </p:txBody>
      </p:sp>
      <p:sp>
        <p:nvSpPr>
          <p:cNvPr id="4" name="标题 3">
            <a:extLst>
              <a:ext uri="{FF2B5EF4-FFF2-40B4-BE49-F238E27FC236}">
                <a16:creationId xmlns:a16="http://schemas.microsoft.com/office/drawing/2014/main" id="{2882C99A-7A60-45DC-9D2D-9CF747C6A9B8}"/>
              </a:ext>
            </a:extLst>
          </p:cNvPr>
          <p:cNvSpPr>
            <a:spLocks noGrp="1"/>
          </p:cNvSpPr>
          <p:nvPr>
            <p:ph type="title"/>
          </p:nvPr>
        </p:nvSpPr>
        <p:spPr/>
        <p:txBody>
          <a:bodyPr/>
          <a:lstStyle/>
          <a:p>
            <a:r>
              <a:rPr lang="en-US" altLang="zh-CN" dirty="0"/>
              <a:t>SC magnet support system</a:t>
            </a:r>
            <a:endParaRPr lang="en-US" dirty="0"/>
          </a:p>
        </p:txBody>
      </p:sp>
      <p:pic>
        <p:nvPicPr>
          <p:cNvPr id="5" name="图片 4" descr="C:\Users\wangh\AppData\Local\Temp\WeChat Files\5c1cc3ba90205473335fe4518dbe4d5.png">
            <a:extLst>
              <a:ext uri="{FF2B5EF4-FFF2-40B4-BE49-F238E27FC236}">
                <a16:creationId xmlns:a16="http://schemas.microsoft.com/office/drawing/2014/main" id="{E99780A7-7D2B-4008-9887-BFDC1F6E594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2000" y="1059470"/>
            <a:ext cx="4320000" cy="2729396"/>
          </a:xfrm>
          <a:prstGeom prst="rect">
            <a:avLst/>
          </a:prstGeom>
          <a:noFill/>
          <a:ln>
            <a:noFill/>
          </a:ln>
        </p:spPr>
      </p:pic>
      <p:sp>
        <p:nvSpPr>
          <p:cNvPr id="9" name="内容占位符 1">
            <a:extLst>
              <a:ext uri="{FF2B5EF4-FFF2-40B4-BE49-F238E27FC236}">
                <a16:creationId xmlns:a16="http://schemas.microsoft.com/office/drawing/2014/main" id="{BF23B1E1-E848-485A-A2CF-F7E9866CF2F8}"/>
              </a:ext>
            </a:extLst>
          </p:cNvPr>
          <p:cNvSpPr txBox="1">
            <a:spLocks/>
          </p:cNvSpPr>
          <p:nvPr/>
        </p:nvSpPr>
        <p:spPr>
          <a:xfrm>
            <a:off x="1127448" y="1368715"/>
            <a:ext cx="8229600" cy="4840303"/>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Dynamic stability</a:t>
            </a:r>
          </a:p>
          <a:p>
            <a:pPr lvl="1">
              <a:spcBef>
                <a:spcPts val="0"/>
              </a:spcBef>
              <a:buFont typeface="Arial" pitchFamily="34" charset="0"/>
              <a:buChar char="–"/>
            </a:pPr>
            <a:r>
              <a:rPr lang="en-US" dirty="0"/>
              <a:t>Assume the </a:t>
            </a:r>
            <a:r>
              <a:rPr lang="en-US" altLang="zh-CN" dirty="0"/>
              <a:t>cryostat is fixed at the end.</a:t>
            </a:r>
          </a:p>
          <a:p>
            <a:pPr lvl="1">
              <a:spcBef>
                <a:spcPts val="0"/>
              </a:spcBef>
              <a:buFont typeface="Arial" pitchFamily="34" charset="0"/>
              <a:buChar char="–"/>
            </a:pPr>
            <a:r>
              <a:rPr lang="en-US" dirty="0"/>
              <a:t>The 1st natural frequency is 14.5 Hz.</a:t>
            </a:r>
          </a:p>
        </p:txBody>
      </p:sp>
      <p:pic>
        <p:nvPicPr>
          <p:cNvPr id="7" name="图片 6" descr="C:\Users\wangh\AppData\Local\Temp\WeChat Files\7e63939a1f4aecb3221458c4f7b0a5f.png">
            <a:extLst>
              <a:ext uri="{FF2B5EF4-FFF2-40B4-BE49-F238E27FC236}">
                <a16:creationId xmlns:a16="http://schemas.microsoft.com/office/drawing/2014/main" id="{12ED33FD-8AC8-4620-AA4A-2A90F32DB6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2000" y="3707911"/>
            <a:ext cx="4320000" cy="2729395"/>
          </a:xfrm>
          <a:prstGeom prst="rect">
            <a:avLst/>
          </a:prstGeom>
          <a:noFill/>
          <a:ln>
            <a:noFill/>
          </a:ln>
        </p:spPr>
      </p:pic>
    </p:spTree>
    <p:extLst>
      <p:ext uri="{BB962C8B-B14F-4D97-AF65-F5344CB8AC3E}">
        <p14:creationId xmlns:p14="http://schemas.microsoft.com/office/powerpoint/2010/main" val="1233579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5E11665-EE66-4AD8-8F5C-47F33573B63C}"/>
              </a:ext>
            </a:extLst>
          </p:cNvPr>
          <p:cNvSpPr>
            <a:spLocks noGrp="1"/>
          </p:cNvSpPr>
          <p:nvPr>
            <p:ph idx="1"/>
          </p:nvPr>
        </p:nvSpPr>
        <p:spPr>
          <a:xfrm>
            <a:off x="609600" y="1285862"/>
            <a:ext cx="10972800" cy="3566712"/>
          </a:xfrm>
        </p:spPr>
        <p:txBody>
          <a:bodyPr>
            <a:normAutofit/>
          </a:bodyPr>
          <a:lstStyle/>
          <a:p>
            <a:r>
              <a:rPr lang="en-US" altLang="zh-CN" sz="2400" dirty="0"/>
              <a:t>Enhancing the </a:t>
            </a:r>
            <a:r>
              <a:rPr lang="en-US" altLang="zh-CN" sz="2400" dirty="0">
                <a:solidFill>
                  <a:srgbClr val="FF0000"/>
                </a:solidFill>
              </a:rPr>
              <a:t>natural frequency </a:t>
            </a:r>
            <a:r>
              <a:rPr lang="en-US" altLang="zh-CN" sz="2400" dirty="0"/>
              <a:t>is an effective method to decrease vibration.</a:t>
            </a:r>
          </a:p>
          <a:p>
            <a:endParaRPr lang="en-US" sz="2400" dirty="0"/>
          </a:p>
          <a:p>
            <a:endParaRPr lang="en-US" sz="2400" dirty="0"/>
          </a:p>
          <a:p>
            <a:endParaRPr lang="en-US" sz="2400" dirty="0"/>
          </a:p>
          <a:p>
            <a:endParaRPr lang="en-US" sz="2400" dirty="0"/>
          </a:p>
          <a:p>
            <a:pPr marL="0" indent="0">
              <a:buNone/>
            </a:pPr>
            <a:endParaRPr lang="en-US" sz="2400" dirty="0"/>
          </a:p>
        </p:txBody>
      </p:sp>
      <p:sp>
        <p:nvSpPr>
          <p:cNvPr id="3" name="标题 2">
            <a:extLst>
              <a:ext uri="{FF2B5EF4-FFF2-40B4-BE49-F238E27FC236}">
                <a16:creationId xmlns:a16="http://schemas.microsoft.com/office/drawing/2014/main" id="{75325FE0-D3C4-497E-A66B-0A9067A623C7}"/>
              </a:ext>
            </a:extLst>
          </p:cNvPr>
          <p:cNvSpPr>
            <a:spLocks noGrp="1"/>
          </p:cNvSpPr>
          <p:nvPr>
            <p:ph type="title"/>
          </p:nvPr>
        </p:nvSpPr>
        <p:spPr/>
        <p:txBody>
          <a:bodyPr/>
          <a:lstStyle/>
          <a:p>
            <a:r>
              <a:rPr lang="en-US" altLang="zh-CN" dirty="0"/>
              <a:t>SC magnet support system</a:t>
            </a:r>
            <a:endParaRPr lang="en-US" dirty="0"/>
          </a:p>
        </p:txBody>
      </p:sp>
      <p:sp>
        <p:nvSpPr>
          <p:cNvPr id="4" name="页脚占位符 3">
            <a:extLst>
              <a:ext uri="{FF2B5EF4-FFF2-40B4-BE49-F238E27FC236}">
                <a16:creationId xmlns:a16="http://schemas.microsoft.com/office/drawing/2014/main" id="{059C3963-6CCB-4E64-92C2-87D71596DD6A}"/>
              </a:ext>
            </a:extLst>
          </p:cNvPr>
          <p:cNvSpPr>
            <a:spLocks noGrp="1"/>
          </p:cNvSpPr>
          <p:nvPr>
            <p:ph type="ftr" sz="quarter" idx="4294967295"/>
          </p:nvPr>
        </p:nvSpPr>
        <p:spPr>
          <a:xfrm>
            <a:off x="3586586" y="6386391"/>
            <a:ext cx="5040560" cy="354977"/>
          </a:xfrm>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7432CBC8-49C7-47A0-B478-99F22B976F3C}"/>
              </a:ext>
            </a:extLst>
          </p:cNvPr>
          <p:cNvSpPr>
            <a:spLocks noGrp="1"/>
          </p:cNvSpPr>
          <p:nvPr>
            <p:ph type="sldNum" sz="quarter" idx="12"/>
          </p:nvPr>
        </p:nvSpPr>
        <p:spPr/>
        <p:txBody>
          <a:bodyPr/>
          <a:lstStyle/>
          <a:p>
            <a:fld id="{F15E9139-A00B-4B2A-98A6-095DC08F1345}" type="slidenum">
              <a:rPr lang="zh-CN" altLang="en-US" smtClean="0"/>
              <a:pPr/>
              <a:t>25</a:t>
            </a:fld>
            <a:endParaRPr lang="zh-CN" altLang="en-US"/>
          </a:p>
        </p:txBody>
      </p:sp>
      <p:pic>
        <p:nvPicPr>
          <p:cNvPr id="6" name="图片 5">
            <a:extLst>
              <a:ext uri="{FF2B5EF4-FFF2-40B4-BE49-F238E27FC236}">
                <a16:creationId xmlns:a16="http://schemas.microsoft.com/office/drawing/2014/main" id="{B5F3952B-DE2F-482E-8252-1AF224FC6E6A}"/>
              </a:ext>
            </a:extLst>
          </p:cNvPr>
          <p:cNvPicPr>
            <a:picLocks noChangeAspect="1"/>
          </p:cNvPicPr>
          <p:nvPr/>
        </p:nvPicPr>
        <p:blipFill>
          <a:blip r:embed="rId2"/>
          <a:stretch>
            <a:fillRect/>
          </a:stretch>
        </p:blipFill>
        <p:spPr>
          <a:xfrm>
            <a:off x="578082" y="1746691"/>
            <a:ext cx="3600000" cy="2550279"/>
          </a:xfrm>
          <a:prstGeom prst="rect">
            <a:avLst/>
          </a:prstGeom>
        </p:spPr>
      </p:pic>
      <p:pic>
        <p:nvPicPr>
          <p:cNvPr id="7" name="图片 6">
            <a:extLst>
              <a:ext uri="{FF2B5EF4-FFF2-40B4-BE49-F238E27FC236}">
                <a16:creationId xmlns:a16="http://schemas.microsoft.com/office/drawing/2014/main" id="{A61AF939-B7E0-4055-8F9A-D843FBC5968C}"/>
              </a:ext>
            </a:extLst>
          </p:cNvPr>
          <p:cNvPicPr>
            <a:picLocks noChangeAspect="1"/>
          </p:cNvPicPr>
          <p:nvPr/>
        </p:nvPicPr>
        <p:blipFill>
          <a:blip r:embed="rId3"/>
          <a:stretch>
            <a:fillRect/>
          </a:stretch>
        </p:blipFill>
        <p:spPr>
          <a:xfrm>
            <a:off x="4303044" y="1745342"/>
            <a:ext cx="3600000" cy="2638248"/>
          </a:xfrm>
          <a:prstGeom prst="rect">
            <a:avLst/>
          </a:prstGeom>
        </p:spPr>
      </p:pic>
      <p:pic>
        <p:nvPicPr>
          <p:cNvPr id="8" name="Picture 5">
            <a:extLst>
              <a:ext uri="{FF2B5EF4-FFF2-40B4-BE49-F238E27FC236}">
                <a16:creationId xmlns:a16="http://schemas.microsoft.com/office/drawing/2014/main" id="{05E867CA-02B8-434C-B9BF-18BC04246910}"/>
              </a:ext>
            </a:extLst>
          </p:cNvPr>
          <p:cNvPicPr>
            <a:picLocks noChangeAspect="1" noChangeArrowheads="1"/>
          </p:cNvPicPr>
          <p:nvPr/>
        </p:nvPicPr>
        <p:blipFill>
          <a:blip r:embed="rId4" cstate="print"/>
          <a:srcRect/>
          <a:stretch>
            <a:fillRect/>
          </a:stretch>
        </p:blipFill>
        <p:spPr bwMode="auto">
          <a:xfrm>
            <a:off x="8103540" y="1823979"/>
            <a:ext cx="3600000" cy="2757149"/>
          </a:xfrm>
          <a:prstGeom prst="rect">
            <a:avLst/>
          </a:prstGeom>
          <a:noFill/>
          <a:ln w="9525">
            <a:noFill/>
            <a:miter lim="800000"/>
            <a:headEnd/>
            <a:tailEnd/>
          </a:ln>
          <a:effectLst/>
        </p:spPr>
      </p:pic>
      <p:sp>
        <p:nvSpPr>
          <p:cNvPr id="9" name="Rectangle 5">
            <a:extLst>
              <a:ext uri="{FF2B5EF4-FFF2-40B4-BE49-F238E27FC236}">
                <a16:creationId xmlns:a16="http://schemas.microsoft.com/office/drawing/2014/main" id="{01D771D3-B12E-4C86-81CA-177B578502F1}"/>
              </a:ext>
            </a:extLst>
          </p:cNvPr>
          <p:cNvSpPr>
            <a:spLocks noChangeArrowheads="1"/>
          </p:cNvSpPr>
          <p:nvPr/>
        </p:nvSpPr>
        <p:spPr bwMode="auto">
          <a:xfrm>
            <a:off x="7997949" y="4674439"/>
            <a:ext cx="4105275" cy="1655762"/>
          </a:xfrm>
          <a:prstGeom prst="rect">
            <a:avLst/>
          </a:prstGeom>
          <a:noFill/>
          <a:ln w="9525">
            <a:noFill/>
            <a:miter lim="800000"/>
            <a:headEnd/>
            <a:tailEnd/>
          </a:ln>
          <a:effectLst/>
        </p:spPr>
        <p:txBody>
          <a:bodyPr/>
          <a:lstStyle/>
          <a:p>
            <a:pPr fontAlgn="base">
              <a:spcBef>
                <a:spcPct val="30000"/>
              </a:spcBef>
              <a:spcAft>
                <a:spcPct val="0"/>
              </a:spcAft>
              <a:buClr>
                <a:srgbClr val="7DA9DA"/>
              </a:buClr>
              <a:tabLst>
                <a:tab pos="446088" algn="l"/>
              </a:tabLst>
            </a:pPr>
            <a:r>
              <a:rPr lang="en-US" sz="2000" b="1" dirty="0">
                <a:solidFill>
                  <a:srgbClr val="000000"/>
                </a:solidFill>
                <a:sym typeface="Wingdings" pitchFamily="2" charset="2"/>
              </a:rPr>
              <a:t>Ground vibration decreases with increase in frequency :</a:t>
            </a:r>
          </a:p>
          <a:p>
            <a:pPr marL="450850" lvl="1" indent="-271463" fontAlgn="base">
              <a:spcBef>
                <a:spcPct val="15000"/>
              </a:spcBef>
              <a:spcAft>
                <a:spcPct val="0"/>
              </a:spcAft>
              <a:buClr>
                <a:srgbClr val="000000"/>
              </a:buClr>
              <a:buFont typeface="Wingdings" pitchFamily="2" charset="2"/>
              <a:buChar char="Ø"/>
              <a:tabLst>
                <a:tab pos="446088" algn="l"/>
              </a:tabLst>
            </a:pPr>
            <a:r>
              <a:rPr lang="en-US" dirty="0">
                <a:solidFill>
                  <a:srgbClr val="000000"/>
                </a:solidFill>
                <a:sym typeface="Wingdings" pitchFamily="2" charset="2"/>
              </a:rPr>
              <a:t>Displacement </a:t>
            </a:r>
            <a:r>
              <a:rPr lang="en-US" b="1" dirty="0">
                <a:solidFill>
                  <a:srgbClr val="000000"/>
                </a:solidFill>
                <a:sym typeface="Wingdings" pitchFamily="2" charset="2"/>
              </a:rPr>
              <a:t>PSD</a:t>
            </a:r>
            <a:r>
              <a:rPr lang="en-US" dirty="0">
                <a:solidFill>
                  <a:srgbClr val="000000"/>
                </a:solidFill>
                <a:sym typeface="Wingdings" pitchFamily="2" charset="2"/>
              </a:rPr>
              <a:t> ~ f</a:t>
            </a:r>
            <a:r>
              <a:rPr lang="en-US" baseline="50000" dirty="0">
                <a:solidFill>
                  <a:srgbClr val="000000"/>
                </a:solidFill>
                <a:sym typeface="Wingdings" pitchFamily="2" charset="2"/>
              </a:rPr>
              <a:t>-4</a:t>
            </a:r>
          </a:p>
          <a:p>
            <a:pPr marL="450850" lvl="1" indent="-271463" fontAlgn="base">
              <a:spcBef>
                <a:spcPct val="15000"/>
              </a:spcBef>
              <a:spcAft>
                <a:spcPct val="0"/>
              </a:spcAft>
              <a:buClr>
                <a:srgbClr val="000000"/>
              </a:buClr>
              <a:buFont typeface="Wingdings" pitchFamily="2" charset="2"/>
              <a:buChar char="Ø"/>
              <a:tabLst>
                <a:tab pos="446088" algn="l"/>
              </a:tabLst>
            </a:pPr>
            <a:r>
              <a:rPr lang="en-US" dirty="0">
                <a:solidFill>
                  <a:srgbClr val="000000"/>
                </a:solidFill>
                <a:sym typeface="Wingdings" pitchFamily="2" charset="2"/>
              </a:rPr>
              <a:t>Spectral </a:t>
            </a:r>
            <a:r>
              <a:rPr lang="en-US" b="1" dirty="0">
                <a:solidFill>
                  <a:srgbClr val="000000"/>
                </a:solidFill>
                <a:sym typeface="Wingdings" pitchFamily="2" charset="2"/>
              </a:rPr>
              <a:t>displacement</a:t>
            </a:r>
            <a:r>
              <a:rPr lang="en-US" dirty="0">
                <a:solidFill>
                  <a:srgbClr val="000000"/>
                </a:solidFill>
                <a:sym typeface="Wingdings" pitchFamily="2" charset="2"/>
              </a:rPr>
              <a:t> ~ f</a:t>
            </a:r>
            <a:r>
              <a:rPr lang="en-US" baseline="50000" dirty="0">
                <a:solidFill>
                  <a:srgbClr val="000000"/>
                </a:solidFill>
                <a:sym typeface="Wingdings" pitchFamily="2" charset="2"/>
              </a:rPr>
              <a:t>-2</a:t>
            </a:r>
          </a:p>
        </p:txBody>
      </p:sp>
      <p:sp>
        <p:nvSpPr>
          <p:cNvPr id="11" name="文本框 10">
            <a:extLst>
              <a:ext uri="{FF2B5EF4-FFF2-40B4-BE49-F238E27FC236}">
                <a16:creationId xmlns:a16="http://schemas.microsoft.com/office/drawing/2014/main" id="{A6C47A6E-B595-4E74-8B67-67D9A459BFB1}"/>
              </a:ext>
            </a:extLst>
          </p:cNvPr>
          <p:cNvSpPr txBox="1"/>
          <p:nvPr/>
        </p:nvSpPr>
        <p:spPr>
          <a:xfrm>
            <a:off x="2779810" y="2499422"/>
            <a:ext cx="1152128" cy="369332"/>
          </a:xfrm>
          <a:prstGeom prst="rect">
            <a:avLst/>
          </a:prstGeom>
          <a:noFill/>
        </p:spPr>
        <p:txBody>
          <a:bodyPr wrap="square" rtlCol="0">
            <a:spAutoFit/>
          </a:bodyPr>
          <a:lstStyle/>
          <a:p>
            <a:r>
              <a:rPr lang="en-US" dirty="0"/>
              <a:t>HEPS site</a:t>
            </a:r>
          </a:p>
        </p:txBody>
      </p:sp>
      <p:sp>
        <p:nvSpPr>
          <p:cNvPr id="12" name="内容占位符 1">
            <a:extLst>
              <a:ext uri="{FF2B5EF4-FFF2-40B4-BE49-F238E27FC236}">
                <a16:creationId xmlns:a16="http://schemas.microsoft.com/office/drawing/2014/main" id="{C22C5041-3FC0-4382-A713-7F1B99FA2A38}"/>
              </a:ext>
            </a:extLst>
          </p:cNvPr>
          <p:cNvSpPr txBox="1">
            <a:spLocks/>
          </p:cNvSpPr>
          <p:nvPr/>
        </p:nvSpPr>
        <p:spPr>
          <a:xfrm>
            <a:off x="558152" y="4345956"/>
            <a:ext cx="7545388" cy="225139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Mechanical dynamic stability (vibration)</a:t>
            </a:r>
          </a:p>
          <a:p>
            <a:pPr lvl="1"/>
            <a:r>
              <a:rPr lang="en-US" sz="2000" dirty="0"/>
              <a:t>Ground vibration</a:t>
            </a:r>
          </a:p>
          <a:p>
            <a:pPr lvl="1"/>
            <a:r>
              <a:rPr lang="en-US" sz="2000" dirty="0"/>
              <a:t>Magnet-support assembly</a:t>
            </a:r>
          </a:p>
          <a:p>
            <a:pPr lvl="1"/>
            <a:r>
              <a:rPr lang="en-US" sz="2000" dirty="0"/>
              <a:t>Damping devices </a:t>
            </a:r>
          </a:p>
          <a:p>
            <a:pPr lvl="1"/>
            <a:r>
              <a:rPr lang="en-US" sz="2000" dirty="0"/>
              <a:t>Slab and pedestal</a:t>
            </a:r>
            <a:endParaRPr lang="en-US" sz="2400" dirty="0"/>
          </a:p>
          <a:p>
            <a:endParaRPr lang="en-US" sz="2400" dirty="0"/>
          </a:p>
          <a:p>
            <a:endParaRPr lang="en-US" sz="2400" dirty="0"/>
          </a:p>
          <a:p>
            <a:pPr marL="0" indent="0">
              <a:buFont typeface="Wingdings" pitchFamily="2" charset="2"/>
              <a:buNone/>
            </a:pPr>
            <a:endParaRPr lang="en-US" sz="2400" dirty="0"/>
          </a:p>
        </p:txBody>
      </p:sp>
    </p:spTree>
    <p:extLst>
      <p:ext uri="{BB962C8B-B14F-4D97-AF65-F5344CB8AC3E}">
        <p14:creationId xmlns:p14="http://schemas.microsoft.com/office/powerpoint/2010/main" val="289205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D8D97E6-7D5E-44A7-ACB6-022C8B48D81D}"/>
              </a:ext>
            </a:extLst>
          </p:cNvPr>
          <p:cNvSpPr>
            <a:spLocks noGrp="1"/>
          </p:cNvSpPr>
          <p:nvPr>
            <p:ph type="sldNum" sz="quarter" idx="12"/>
          </p:nvPr>
        </p:nvSpPr>
        <p:spPr/>
        <p:txBody>
          <a:bodyPr/>
          <a:lstStyle/>
          <a:p>
            <a:fld id="{098B4EB0-06CE-481E-B32B-52DF58230A15}" type="slidenum">
              <a:rPr lang="zh-CN" altLang="en-US" smtClean="0"/>
              <a:pPr/>
              <a:t>26</a:t>
            </a:fld>
            <a:endParaRPr lang="zh-CN" altLang="en-US" dirty="0"/>
          </a:p>
        </p:txBody>
      </p:sp>
      <p:sp>
        <p:nvSpPr>
          <p:cNvPr id="4" name="标题 3">
            <a:extLst>
              <a:ext uri="{FF2B5EF4-FFF2-40B4-BE49-F238E27FC236}">
                <a16:creationId xmlns:a16="http://schemas.microsoft.com/office/drawing/2014/main" id="{60D64589-55A9-4817-8B01-99D437A5FE59}"/>
              </a:ext>
            </a:extLst>
          </p:cNvPr>
          <p:cNvSpPr>
            <a:spLocks noGrp="1"/>
          </p:cNvSpPr>
          <p:nvPr>
            <p:ph type="title"/>
          </p:nvPr>
        </p:nvSpPr>
        <p:spPr/>
        <p:txBody>
          <a:bodyPr/>
          <a:lstStyle/>
          <a:p>
            <a:r>
              <a:rPr lang="en-US" altLang="zh-CN" dirty="0"/>
              <a:t>SC magnet support system</a:t>
            </a:r>
            <a:endParaRPr lang="zh-CN" altLang="en-US" dirty="0"/>
          </a:p>
        </p:txBody>
      </p:sp>
      <p:pic>
        <p:nvPicPr>
          <p:cNvPr id="9" name="图片 8">
            <a:extLst>
              <a:ext uri="{FF2B5EF4-FFF2-40B4-BE49-F238E27FC236}">
                <a16:creationId xmlns:a16="http://schemas.microsoft.com/office/drawing/2014/main" id="{D8B4B615-EE0D-4A4C-ABAB-3D532DA78C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3912" y="4018913"/>
            <a:ext cx="5040000" cy="2520000"/>
          </a:xfrm>
          <a:prstGeom prst="rect">
            <a:avLst/>
          </a:prstGeom>
        </p:spPr>
      </p:pic>
      <p:pic>
        <p:nvPicPr>
          <p:cNvPr id="5" name="图片 4">
            <a:extLst>
              <a:ext uri="{FF2B5EF4-FFF2-40B4-BE49-F238E27FC236}">
                <a16:creationId xmlns:a16="http://schemas.microsoft.com/office/drawing/2014/main" id="{0ABC08F2-52C1-44C0-8AD8-5DB57570D685}"/>
              </a:ext>
            </a:extLst>
          </p:cNvPr>
          <p:cNvPicPr>
            <a:picLocks noChangeAspect="1"/>
          </p:cNvPicPr>
          <p:nvPr/>
        </p:nvPicPr>
        <p:blipFill>
          <a:blip r:embed="rId3"/>
          <a:stretch>
            <a:fillRect/>
          </a:stretch>
        </p:blipFill>
        <p:spPr>
          <a:xfrm>
            <a:off x="1113003" y="3993494"/>
            <a:ext cx="3600000" cy="2469511"/>
          </a:xfrm>
          <a:prstGeom prst="rect">
            <a:avLst/>
          </a:prstGeom>
        </p:spPr>
      </p:pic>
      <p:sp>
        <p:nvSpPr>
          <p:cNvPr id="2" name="内容占位符 1">
            <a:extLst>
              <a:ext uri="{FF2B5EF4-FFF2-40B4-BE49-F238E27FC236}">
                <a16:creationId xmlns:a16="http://schemas.microsoft.com/office/drawing/2014/main" id="{2F56147A-1686-4CE2-860A-485365F0B737}"/>
              </a:ext>
            </a:extLst>
          </p:cNvPr>
          <p:cNvSpPr>
            <a:spLocks noGrp="1"/>
          </p:cNvSpPr>
          <p:nvPr>
            <p:ph idx="1"/>
          </p:nvPr>
        </p:nvSpPr>
        <p:spPr>
          <a:xfrm>
            <a:off x="1023379" y="1526607"/>
            <a:ext cx="10406657" cy="2249328"/>
          </a:xfrm>
        </p:spPr>
        <p:txBody>
          <a:bodyPr>
            <a:normAutofit/>
          </a:bodyPr>
          <a:lstStyle/>
          <a:p>
            <a:r>
              <a:rPr lang="en-US" altLang="zh-CN" dirty="0"/>
              <a:t>Auxiliary support of cryostat</a:t>
            </a:r>
          </a:p>
          <a:p>
            <a:pPr lvl="1"/>
            <a:r>
              <a:rPr lang="en-US" altLang="zh-CN" sz="2000" dirty="0"/>
              <a:t>Auxiliary constraint: V groove, </a:t>
            </a:r>
            <a:r>
              <a:rPr lang="en-US" altLang="zh-CN" sz="2000" dirty="0">
                <a:solidFill>
                  <a:srgbClr val="FF0000"/>
                </a:solidFill>
              </a:rPr>
              <a:t>translational</a:t>
            </a:r>
            <a:r>
              <a:rPr lang="en-US" altLang="zh-CN" sz="2000" dirty="0"/>
              <a:t> in beam direction</a:t>
            </a:r>
          </a:p>
          <a:p>
            <a:pPr lvl="1"/>
            <a:r>
              <a:rPr lang="en-US" altLang="zh-CN" sz="2000" dirty="0"/>
              <a:t>1</a:t>
            </a:r>
            <a:r>
              <a:rPr lang="en-US" altLang="zh-CN" sz="2000" baseline="30000" dirty="0"/>
              <a:t>st</a:t>
            </a:r>
            <a:r>
              <a:rPr lang="zh-CN" altLang="en-US" sz="2000" dirty="0"/>
              <a:t> </a:t>
            </a:r>
            <a:r>
              <a:rPr lang="en-US" altLang="zh-CN" sz="2000" dirty="0"/>
              <a:t>natural</a:t>
            </a:r>
            <a:r>
              <a:rPr lang="zh-CN" altLang="en-US" sz="2000" dirty="0"/>
              <a:t> </a:t>
            </a:r>
            <a:r>
              <a:rPr lang="en-US" altLang="zh-CN" sz="2000" dirty="0"/>
              <a:t>frequency:</a:t>
            </a:r>
            <a:r>
              <a:rPr lang="zh-CN" altLang="en-US" sz="2000" dirty="0"/>
              <a:t> </a:t>
            </a:r>
            <a:r>
              <a:rPr lang="en-US" altLang="zh-CN" sz="2000" dirty="0"/>
              <a:t>14</a:t>
            </a:r>
            <a:r>
              <a:rPr lang="en-US" altLang="zh-CN" sz="2000" dirty="0">
                <a:sym typeface="Wingdings" panose="05000000000000000000" pitchFamily="2" charset="2"/>
              </a:rPr>
              <a:t>29</a:t>
            </a:r>
            <a:r>
              <a:rPr lang="zh-CN" altLang="en-US" sz="2000" dirty="0">
                <a:sym typeface="Wingdings" panose="05000000000000000000" pitchFamily="2" charset="2"/>
              </a:rPr>
              <a:t> </a:t>
            </a:r>
            <a:r>
              <a:rPr lang="en-US" altLang="zh-CN" sz="2000" dirty="0">
                <a:sym typeface="Wingdings" panose="05000000000000000000" pitchFamily="2" charset="2"/>
              </a:rPr>
              <a:t>Hz</a:t>
            </a:r>
            <a:endParaRPr lang="en-US" altLang="zh-CN" sz="2000" dirty="0"/>
          </a:p>
          <a:p>
            <a:pPr lvl="1"/>
            <a:r>
              <a:rPr lang="en-US" altLang="zh-CN" sz="2000" dirty="0"/>
              <a:t>Harmonic response (1-50 Hz) , the response amplitude decreased largely.</a:t>
            </a:r>
          </a:p>
          <a:p>
            <a:pPr lvl="1"/>
            <a:r>
              <a:rPr lang="en-US" altLang="zh-CN" sz="2000" dirty="0"/>
              <a:t>Can </a:t>
            </a:r>
            <a:r>
              <a:rPr lang="en-US" altLang="zh-CN" sz="2000" dirty="0">
                <a:solidFill>
                  <a:srgbClr val="FF0000"/>
                </a:solidFill>
              </a:rPr>
              <a:t>decrease the cryostat deformation</a:t>
            </a:r>
            <a:r>
              <a:rPr lang="en-US" altLang="zh-CN" sz="2000" dirty="0"/>
              <a:t> as well.</a:t>
            </a:r>
          </a:p>
          <a:p>
            <a:pPr lvl="1"/>
            <a:endParaRPr lang="en-US" altLang="zh-CN" sz="1600" dirty="0"/>
          </a:p>
        </p:txBody>
      </p:sp>
      <p:sp>
        <p:nvSpPr>
          <p:cNvPr id="15" name="矩形 14">
            <a:extLst>
              <a:ext uri="{FF2B5EF4-FFF2-40B4-BE49-F238E27FC236}">
                <a16:creationId xmlns:a16="http://schemas.microsoft.com/office/drawing/2014/main" id="{070CDFE4-62A4-4A7C-A07D-7BCBA57CF8C2}"/>
              </a:ext>
            </a:extLst>
          </p:cNvPr>
          <p:cNvSpPr/>
          <p:nvPr/>
        </p:nvSpPr>
        <p:spPr>
          <a:xfrm>
            <a:off x="1631504" y="6464369"/>
            <a:ext cx="2764924" cy="276999"/>
          </a:xfrm>
          <a:prstGeom prst="rect">
            <a:avLst/>
          </a:prstGeom>
        </p:spPr>
        <p:txBody>
          <a:bodyPr wrap="none">
            <a:spAutoFit/>
          </a:bodyPr>
          <a:lstStyle/>
          <a:p>
            <a:r>
              <a:rPr lang="en-US" altLang="zh-CN" sz="1200" dirty="0"/>
              <a:t>Uneven deformation VS support location </a:t>
            </a:r>
            <a:endParaRPr lang="zh-CN" altLang="en-US" sz="1200" dirty="0"/>
          </a:p>
        </p:txBody>
      </p:sp>
      <p:pic>
        <p:nvPicPr>
          <p:cNvPr id="10" name="图片 9">
            <a:extLst>
              <a:ext uri="{FF2B5EF4-FFF2-40B4-BE49-F238E27FC236}">
                <a16:creationId xmlns:a16="http://schemas.microsoft.com/office/drawing/2014/main" id="{F8F56F75-7429-449C-AA87-96D874926B8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4049" y="620688"/>
            <a:ext cx="2879725" cy="2324100"/>
          </a:xfrm>
          <a:prstGeom prst="rect">
            <a:avLst/>
          </a:prstGeom>
          <a:noFill/>
        </p:spPr>
      </p:pic>
    </p:spTree>
    <p:extLst>
      <p:ext uri="{BB962C8B-B14F-4D97-AF65-F5344CB8AC3E}">
        <p14:creationId xmlns:p14="http://schemas.microsoft.com/office/powerpoint/2010/main" val="2713865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2C343458-029C-419F-AED1-4BA3CFC6D014}"/>
              </a:ext>
            </a:extLst>
          </p:cNvPr>
          <p:cNvSpPr>
            <a:spLocks noGrp="1"/>
          </p:cNvSpPr>
          <p:nvPr>
            <p:ph type="sldNum" sz="quarter" idx="12"/>
          </p:nvPr>
        </p:nvSpPr>
        <p:spPr/>
        <p:txBody>
          <a:bodyPr/>
          <a:lstStyle/>
          <a:p>
            <a:fld id="{098B4EB0-06CE-481E-B32B-52DF58230A15}" type="slidenum">
              <a:rPr lang="zh-CN" altLang="en-US" smtClean="0"/>
              <a:pPr/>
              <a:t>27</a:t>
            </a:fld>
            <a:endParaRPr lang="zh-CN" altLang="en-US" dirty="0"/>
          </a:p>
        </p:txBody>
      </p:sp>
      <p:sp>
        <p:nvSpPr>
          <p:cNvPr id="20" name="内容占位符 1">
            <a:extLst>
              <a:ext uri="{FF2B5EF4-FFF2-40B4-BE49-F238E27FC236}">
                <a16:creationId xmlns:a16="http://schemas.microsoft.com/office/drawing/2014/main" id="{73EE2DB1-CD09-476B-94F6-9611EF248AD9}"/>
              </a:ext>
            </a:extLst>
          </p:cNvPr>
          <p:cNvSpPr txBox="1">
            <a:spLocks/>
          </p:cNvSpPr>
          <p:nvPr/>
        </p:nvSpPr>
        <p:spPr>
          <a:xfrm>
            <a:off x="623392" y="1197089"/>
            <a:ext cx="11665296" cy="2880320"/>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800" dirty="0"/>
              <a:t>Used to connect the IP chamber and the vacuum tubes of accelerator.</a:t>
            </a:r>
          </a:p>
          <a:p>
            <a:r>
              <a:rPr lang="en-US" altLang="zh-CN" sz="2800" dirty="0"/>
              <a:t>Leak rate requirement: 2.7</a:t>
            </a:r>
            <a:r>
              <a:rPr lang="en-US" sz="2800" dirty="0">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 </a:t>
            </a:r>
            <a:r>
              <a:rPr lang="en-US" altLang="zh-CN" sz="2800" dirty="0"/>
              <a:t>10</a:t>
            </a:r>
            <a:r>
              <a:rPr lang="en-US" altLang="zh-CN" sz="2800" baseline="30000" dirty="0"/>
              <a:t>–11</a:t>
            </a:r>
            <a:r>
              <a:rPr lang="en-US" altLang="zh-CN" sz="2800" dirty="0"/>
              <a:t> Pa·m</a:t>
            </a:r>
            <a:r>
              <a:rPr lang="en-US" altLang="zh-CN" sz="2800" baseline="30000" dirty="0"/>
              <a:t>3</a:t>
            </a:r>
            <a:r>
              <a:rPr lang="en-US" altLang="zh-CN" sz="2800" dirty="0"/>
              <a:t>/s</a:t>
            </a:r>
          </a:p>
          <a:p>
            <a:endParaRPr lang="en-US" altLang="zh-CN" sz="2000" dirty="0"/>
          </a:p>
        </p:txBody>
      </p:sp>
      <mc:AlternateContent xmlns:mc="http://schemas.openxmlformats.org/markup-compatibility/2006" xmlns:a14="http://schemas.microsoft.com/office/drawing/2010/main">
        <mc:Choice Requires="a14">
          <p:sp>
            <p:nvSpPr>
              <p:cNvPr id="35" name="内容占位符 1">
                <a:extLst>
                  <a:ext uri="{FF2B5EF4-FFF2-40B4-BE49-F238E27FC236}">
                    <a16:creationId xmlns:a16="http://schemas.microsoft.com/office/drawing/2014/main" id="{01A55240-7272-471A-99B8-F6C88DE4C97C}"/>
                  </a:ext>
                </a:extLst>
              </p:cNvPr>
              <p:cNvSpPr txBox="1">
                <a:spLocks/>
              </p:cNvSpPr>
              <p:nvPr/>
            </p:nvSpPr>
            <p:spPr>
              <a:xfrm>
                <a:off x="609600" y="4775340"/>
                <a:ext cx="5921056" cy="207908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800" dirty="0"/>
                  <a:t>Leak rate: </a:t>
                </a:r>
                <a14:m>
                  <m:oMath xmlns:m="http://schemas.openxmlformats.org/officeDocument/2006/math">
                    <m:r>
                      <a:rPr lang="en-US" altLang="zh-CN" sz="2800" i="1">
                        <a:latin typeface="Cambria Math" panose="02040503050406030204" pitchFamily="18" charset="0"/>
                      </a:rPr>
                      <m:t>𝑄</m:t>
                    </m:r>
                    <m:r>
                      <a:rPr lang="en-US" altLang="zh-CN" sz="2800">
                        <a:latin typeface="Cambria Math" panose="02040503050406030204" pitchFamily="18" charset="0"/>
                      </a:rPr>
                      <m:t>=</m:t>
                    </m:r>
                    <m:r>
                      <a:rPr lang="en-US" altLang="zh-CN" sz="2800" i="1">
                        <a:latin typeface="Cambria Math" panose="02040503050406030204" pitchFamily="18" charset="0"/>
                      </a:rPr>
                      <m:t>𝐶</m:t>
                    </m:r>
                    <m:r>
                      <a:rPr lang="en-US" altLang="zh-CN" sz="2800">
                        <a:latin typeface="Cambria Math" panose="02040503050406030204" pitchFamily="18" charset="0"/>
                      </a:rPr>
                      <m:t>∙∆</m:t>
                    </m:r>
                    <m:r>
                      <a:rPr lang="en-US" altLang="zh-CN" sz="2800" i="1">
                        <a:latin typeface="Cambria Math" panose="02040503050406030204" pitchFamily="18" charset="0"/>
                      </a:rPr>
                      <m:t>𝑃</m:t>
                    </m:r>
                  </m:oMath>
                </a14:m>
                <a:endParaRPr lang="en-US" altLang="zh-CN" sz="2800" dirty="0"/>
              </a:p>
              <a:p>
                <a:pPr lvl="1">
                  <a:buFont typeface="Arial" pitchFamily="34" charset="0"/>
                  <a:buChar char="–"/>
                </a:pPr>
                <a:r>
                  <a:rPr lang="en-US" altLang="zh-CN" dirty="0"/>
                  <a:t>Decrease the pressure difference </a:t>
                </a:r>
                <a14:m>
                  <m:oMath xmlns:m="http://schemas.openxmlformats.org/officeDocument/2006/math">
                    <m:r>
                      <a:rPr lang="en-US" altLang="zh-CN">
                        <a:latin typeface="Cambria Math" panose="02040503050406030204" pitchFamily="18" charset="0"/>
                      </a:rPr>
                      <m:t>∆</m:t>
                    </m:r>
                    <m:r>
                      <a:rPr lang="en-US" altLang="zh-CN">
                        <a:latin typeface="Cambria Math" panose="02040503050406030204" pitchFamily="18" charset="0"/>
                      </a:rPr>
                      <m:t>𝑃</m:t>
                    </m:r>
                  </m:oMath>
                </a14:m>
                <a:r>
                  <a:rPr lang="en-US" altLang="zh-CN" dirty="0"/>
                  <a:t>. </a:t>
                </a:r>
              </a:p>
              <a:p>
                <a:pPr lvl="1">
                  <a:buFont typeface="Arial" pitchFamily="34" charset="0"/>
                  <a:buChar char="–"/>
                </a:pPr>
                <a:r>
                  <a:rPr lang="en-US" altLang="zh-CN" dirty="0"/>
                  <a:t>Decrease the conductance </a:t>
                </a:r>
                <a14:m>
                  <m:oMath xmlns:m="http://schemas.openxmlformats.org/officeDocument/2006/math">
                    <m:r>
                      <a:rPr lang="en-US" altLang="zh-CN">
                        <a:latin typeface="Cambria Math" panose="02040503050406030204" pitchFamily="18" charset="0"/>
                      </a:rPr>
                      <m:t>𝐶</m:t>
                    </m:r>
                  </m:oMath>
                </a14:m>
                <a:r>
                  <a:rPr lang="en-US" altLang="zh-CN" dirty="0"/>
                  <a:t> </a:t>
                </a:r>
              </a:p>
              <a:p>
                <a:pPr lvl="1"/>
                <a:endParaRPr lang="en-US" altLang="zh-CN" sz="2400" dirty="0"/>
              </a:p>
              <a:p>
                <a:endParaRPr lang="en-US" altLang="zh-CN" sz="2800" dirty="0"/>
              </a:p>
              <a:p>
                <a:pPr lvl="1"/>
                <a:endParaRPr lang="en-US" sz="2800" dirty="0"/>
              </a:p>
              <a:p>
                <a:endParaRPr lang="en-US" altLang="zh-CN" sz="2800" dirty="0"/>
              </a:p>
              <a:p>
                <a:endParaRPr lang="en-US" altLang="zh-CN" sz="2800" dirty="0"/>
              </a:p>
            </p:txBody>
          </p:sp>
        </mc:Choice>
        <mc:Fallback xmlns="">
          <p:sp>
            <p:nvSpPr>
              <p:cNvPr id="35" name="内容占位符 1">
                <a:extLst>
                  <a:ext uri="{FF2B5EF4-FFF2-40B4-BE49-F238E27FC236}">
                    <a16:creationId xmlns:a16="http://schemas.microsoft.com/office/drawing/2014/main" id="{01A55240-7272-471A-99B8-F6C88DE4C97C}"/>
                  </a:ext>
                </a:extLst>
              </p:cNvPr>
              <p:cNvSpPr txBox="1">
                <a:spLocks noRot="1" noChangeAspect="1" noMove="1" noResize="1" noEditPoints="1" noAdjustHandles="1" noChangeArrowheads="1" noChangeShapeType="1" noTextEdit="1"/>
              </p:cNvSpPr>
              <p:nvPr/>
            </p:nvSpPr>
            <p:spPr>
              <a:xfrm>
                <a:off x="609600" y="4775340"/>
                <a:ext cx="5921056" cy="2079085"/>
              </a:xfrm>
              <a:prstGeom prst="rect">
                <a:avLst/>
              </a:prstGeom>
              <a:blipFill>
                <a:blip r:embed="rId3"/>
                <a:stretch>
                  <a:fillRect l="-1133" t="-2639"/>
                </a:stretch>
              </a:blipFill>
            </p:spPr>
            <p:txBody>
              <a:bodyPr/>
              <a:lstStyle/>
              <a:p>
                <a:r>
                  <a:rPr lang="zh-CN" altLang="en-US">
                    <a:noFill/>
                  </a:rPr>
                  <a:t> </a:t>
                </a:r>
              </a:p>
            </p:txBody>
          </p:sp>
        </mc:Fallback>
      </mc:AlternateContent>
      <p:grpSp>
        <p:nvGrpSpPr>
          <p:cNvPr id="27" name="组合 26">
            <a:extLst>
              <a:ext uri="{FF2B5EF4-FFF2-40B4-BE49-F238E27FC236}">
                <a16:creationId xmlns:a16="http://schemas.microsoft.com/office/drawing/2014/main" id="{36C56532-0C7A-4EFD-9DA1-24AE3FEEF62E}"/>
              </a:ext>
            </a:extLst>
          </p:cNvPr>
          <p:cNvGrpSpPr/>
          <p:nvPr/>
        </p:nvGrpSpPr>
        <p:grpSpPr>
          <a:xfrm>
            <a:off x="695400" y="2540365"/>
            <a:ext cx="10147997" cy="1893086"/>
            <a:chOff x="146890" y="991825"/>
            <a:chExt cx="8748775" cy="1893086"/>
          </a:xfrm>
        </p:grpSpPr>
        <p:sp>
          <p:nvSpPr>
            <p:cNvPr id="28" name="圆角矩形 24">
              <a:extLst>
                <a:ext uri="{FF2B5EF4-FFF2-40B4-BE49-F238E27FC236}">
                  <a16:creationId xmlns:a16="http://schemas.microsoft.com/office/drawing/2014/main" id="{BE20E524-FC2C-4C46-B700-DECCBF34801A}"/>
                </a:ext>
              </a:extLst>
            </p:cNvPr>
            <p:cNvSpPr/>
            <p:nvPr/>
          </p:nvSpPr>
          <p:spPr bwMode="auto">
            <a:xfrm>
              <a:off x="3725454" y="1017845"/>
              <a:ext cx="1291109" cy="78319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r>
                <a:rPr lang="en-US" altLang="zh-CN" sz="2000" dirty="0">
                  <a:solidFill>
                    <a:srgbClr val="000000"/>
                  </a:solidFill>
                  <a:latin typeface="微软雅黑" pitchFamily="34" charset="-122"/>
                  <a:ea typeface="微软雅黑" pitchFamily="34" charset="-122"/>
                </a:rPr>
                <a:t>Anti-radiation</a:t>
              </a:r>
              <a:endParaRPr lang="zh-CN" altLang="en-US" sz="2000" dirty="0">
                <a:solidFill>
                  <a:srgbClr val="000000"/>
                </a:solidFill>
                <a:latin typeface="微软雅黑" pitchFamily="34" charset="-122"/>
                <a:ea typeface="微软雅黑" pitchFamily="34" charset="-122"/>
              </a:endParaRPr>
            </a:p>
          </p:txBody>
        </p:sp>
        <p:sp>
          <p:nvSpPr>
            <p:cNvPr id="30" name="圆角矩形 25">
              <a:extLst>
                <a:ext uri="{FF2B5EF4-FFF2-40B4-BE49-F238E27FC236}">
                  <a16:creationId xmlns:a16="http://schemas.microsoft.com/office/drawing/2014/main" id="{0C7D8D32-7C03-4B4C-B52E-1CE03AD7D8D8}"/>
                </a:ext>
              </a:extLst>
            </p:cNvPr>
            <p:cNvSpPr/>
            <p:nvPr/>
          </p:nvSpPr>
          <p:spPr bwMode="auto">
            <a:xfrm>
              <a:off x="1428444" y="991825"/>
              <a:ext cx="2141686" cy="797141"/>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r>
                <a:rPr lang="en-US" altLang="zh-CN" sz="2000" dirty="0">
                  <a:solidFill>
                    <a:srgbClr val="FF0000"/>
                  </a:solidFill>
                  <a:latin typeface="微软雅黑" pitchFamily="34" charset="-122"/>
                  <a:ea typeface="微软雅黑" pitchFamily="34" charset="-122"/>
                </a:rPr>
                <a:t>Limited operation space</a:t>
              </a:r>
              <a:endParaRPr lang="zh-CN" altLang="en-US" sz="2000" dirty="0">
                <a:solidFill>
                  <a:srgbClr val="FF0000"/>
                </a:solidFill>
                <a:latin typeface="微软雅黑" pitchFamily="34" charset="-122"/>
                <a:ea typeface="微软雅黑" pitchFamily="34" charset="-122"/>
              </a:endParaRPr>
            </a:p>
          </p:txBody>
        </p:sp>
        <p:sp>
          <p:nvSpPr>
            <p:cNvPr id="31" name="圆角矩形 26">
              <a:extLst>
                <a:ext uri="{FF2B5EF4-FFF2-40B4-BE49-F238E27FC236}">
                  <a16:creationId xmlns:a16="http://schemas.microsoft.com/office/drawing/2014/main" id="{28680131-60E7-41C2-A9AC-B418B10AF067}"/>
                </a:ext>
              </a:extLst>
            </p:cNvPr>
            <p:cNvSpPr/>
            <p:nvPr/>
          </p:nvSpPr>
          <p:spPr bwMode="auto">
            <a:xfrm>
              <a:off x="5340578" y="1017844"/>
              <a:ext cx="1709663" cy="78319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r>
                <a:rPr lang="en-US" altLang="zh-CN" sz="2000" dirty="0">
                  <a:solidFill>
                    <a:srgbClr val="000000"/>
                  </a:solidFill>
                  <a:latin typeface="微软雅黑" pitchFamily="34" charset="-122"/>
                  <a:ea typeface="微软雅黑" pitchFamily="34" charset="-122"/>
                </a:rPr>
                <a:t>High leak rate requirement</a:t>
              </a:r>
              <a:endParaRPr lang="zh-CN" altLang="en-US" sz="2000" dirty="0">
                <a:solidFill>
                  <a:srgbClr val="000000"/>
                </a:solidFill>
                <a:latin typeface="微软雅黑" pitchFamily="34" charset="-122"/>
                <a:ea typeface="微软雅黑" pitchFamily="34" charset="-122"/>
              </a:endParaRPr>
            </a:p>
          </p:txBody>
        </p:sp>
        <p:sp>
          <p:nvSpPr>
            <p:cNvPr id="33" name="圆角矩形 28">
              <a:extLst>
                <a:ext uri="{FF2B5EF4-FFF2-40B4-BE49-F238E27FC236}">
                  <a16:creationId xmlns:a16="http://schemas.microsoft.com/office/drawing/2014/main" id="{43430EA0-019C-423B-AF66-B81077B18075}"/>
                </a:ext>
              </a:extLst>
            </p:cNvPr>
            <p:cNvSpPr/>
            <p:nvPr/>
          </p:nvSpPr>
          <p:spPr bwMode="auto">
            <a:xfrm>
              <a:off x="1683101" y="2101718"/>
              <a:ext cx="1642203" cy="78319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r>
                <a:rPr lang="en-US" altLang="zh-CN" sz="2000" dirty="0">
                  <a:solidFill>
                    <a:srgbClr val="000000"/>
                  </a:solidFill>
                  <a:latin typeface="微软雅黑" pitchFamily="34" charset="-122"/>
                  <a:ea typeface="微软雅黑" pitchFamily="34" charset="-122"/>
                </a:rPr>
                <a:t>Remote connection</a:t>
              </a:r>
              <a:endParaRPr lang="zh-CN" altLang="en-US" sz="2000" dirty="0">
                <a:solidFill>
                  <a:srgbClr val="000000"/>
                </a:solidFill>
                <a:latin typeface="微软雅黑" pitchFamily="34" charset="-122"/>
                <a:ea typeface="微软雅黑" pitchFamily="34" charset="-122"/>
              </a:endParaRPr>
            </a:p>
          </p:txBody>
        </p:sp>
        <p:sp>
          <p:nvSpPr>
            <p:cNvPr id="34" name="圆角矩形 29">
              <a:extLst>
                <a:ext uri="{FF2B5EF4-FFF2-40B4-BE49-F238E27FC236}">
                  <a16:creationId xmlns:a16="http://schemas.microsoft.com/office/drawing/2014/main" id="{80187302-893B-4A41-8353-B7EAF0847F20}"/>
                </a:ext>
              </a:extLst>
            </p:cNvPr>
            <p:cNvSpPr/>
            <p:nvPr/>
          </p:nvSpPr>
          <p:spPr bwMode="auto">
            <a:xfrm>
              <a:off x="3725454" y="2101185"/>
              <a:ext cx="1291109" cy="78319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r>
                <a:rPr lang="en-US" altLang="zh-CN" sz="2000" dirty="0">
                  <a:solidFill>
                    <a:srgbClr val="000000"/>
                  </a:solidFill>
                  <a:latin typeface="微软雅黑" pitchFamily="34" charset="-122"/>
                  <a:ea typeface="微软雅黑" pitchFamily="34" charset="-122"/>
                </a:rPr>
                <a:t>All-metal sealing</a:t>
              </a:r>
              <a:endParaRPr lang="zh-CN" altLang="en-US" sz="2000" dirty="0">
                <a:solidFill>
                  <a:srgbClr val="000000"/>
                </a:solidFill>
                <a:latin typeface="微软雅黑" pitchFamily="34" charset="-122"/>
                <a:ea typeface="微软雅黑" pitchFamily="34" charset="-122"/>
              </a:endParaRPr>
            </a:p>
          </p:txBody>
        </p:sp>
        <mc:AlternateContent xmlns:mc="http://schemas.openxmlformats.org/markup-compatibility/2006" xmlns:a14="http://schemas.microsoft.com/office/drawing/2010/main">
          <mc:Choice Requires="a14">
            <p:sp>
              <p:nvSpPr>
                <p:cNvPr id="36" name="圆角矩形 30">
                  <a:extLst>
                    <a:ext uri="{FF2B5EF4-FFF2-40B4-BE49-F238E27FC236}">
                      <a16:creationId xmlns:a16="http://schemas.microsoft.com/office/drawing/2014/main" id="{591826EB-74F0-4C89-B775-6EB44BC8A658}"/>
                    </a:ext>
                  </a:extLst>
                </p:cNvPr>
                <p:cNvSpPr/>
                <p:nvPr/>
              </p:nvSpPr>
              <p:spPr bwMode="auto">
                <a:xfrm>
                  <a:off x="5464335" y="2082594"/>
                  <a:ext cx="1427858" cy="78319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r>
                    <a:rPr lang="en-US" altLang="zh-CN" sz="2000" dirty="0">
                      <a:solidFill>
                        <a:srgbClr val="000000"/>
                      </a:solidFill>
                      <a:latin typeface="微软雅黑" pitchFamily="34" charset="-122"/>
                      <a:ea typeface="微软雅黑" pitchFamily="34" charset="-122"/>
                    </a:rPr>
                    <a:t>Improve C and </a:t>
                  </a:r>
                  <a14:m>
                    <m:oMath xmlns:m="http://schemas.openxmlformats.org/officeDocument/2006/math">
                      <m:r>
                        <a:rPr lang="en-US" sz="2000">
                          <a:latin typeface="Cambria Math" panose="02040503050406030204" pitchFamily="18" charset="0"/>
                        </a:rPr>
                        <m:t>∆</m:t>
                      </m:r>
                      <m:r>
                        <a:rPr lang="en-US" sz="2000">
                          <a:latin typeface="Cambria Math" panose="02040503050406030204" pitchFamily="18" charset="0"/>
                        </a:rPr>
                        <m:t>𝑃</m:t>
                      </m:r>
                    </m:oMath>
                  </a14:m>
                  <a:endParaRPr lang="zh-CN" altLang="en-US" sz="2000" dirty="0">
                    <a:solidFill>
                      <a:srgbClr val="000000"/>
                    </a:solidFill>
                    <a:latin typeface="微软雅黑" pitchFamily="34" charset="-122"/>
                    <a:ea typeface="微软雅黑" pitchFamily="34" charset="-122"/>
                  </a:endParaRPr>
                </a:p>
              </p:txBody>
            </p:sp>
          </mc:Choice>
          <mc:Fallback xmlns="">
            <p:sp>
              <p:nvSpPr>
                <p:cNvPr id="36" name="圆角矩形 30">
                  <a:extLst>
                    <a:ext uri="{FF2B5EF4-FFF2-40B4-BE49-F238E27FC236}">
                      <a16:creationId xmlns:a16="http://schemas.microsoft.com/office/drawing/2014/main" id="{591826EB-74F0-4C89-B775-6EB44BC8A658}"/>
                    </a:ext>
                  </a:extLst>
                </p:cNvPr>
                <p:cNvSpPr>
                  <a:spLocks noRot="1" noChangeAspect="1" noMove="1" noResize="1" noEditPoints="1" noAdjustHandles="1" noChangeArrowheads="1" noChangeShapeType="1" noTextEdit="1"/>
                </p:cNvSpPr>
                <p:nvPr/>
              </p:nvSpPr>
              <p:spPr bwMode="auto">
                <a:xfrm>
                  <a:off x="5464335" y="2082594"/>
                  <a:ext cx="1427858" cy="783193"/>
                </a:xfrm>
                <a:prstGeom prst="roundRect">
                  <a:avLst/>
                </a:prstGeom>
                <a:blipFill>
                  <a:blip r:embed="rId4"/>
                  <a:stretch>
                    <a:fillRect l="-1068"/>
                  </a:stretch>
                </a:blip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a:lstStyle/>
                <a:p>
                  <a:r>
                    <a:rPr lang="zh-CN" altLang="en-US">
                      <a:noFill/>
                    </a:rPr>
                    <a:t> </a:t>
                  </a:r>
                </a:p>
              </p:txBody>
            </p:sp>
          </mc:Fallback>
        </mc:AlternateContent>
        <p:sp>
          <p:nvSpPr>
            <p:cNvPr id="37" name="圆角矩形 31">
              <a:extLst>
                <a:ext uri="{FF2B5EF4-FFF2-40B4-BE49-F238E27FC236}">
                  <a16:creationId xmlns:a16="http://schemas.microsoft.com/office/drawing/2014/main" id="{FCB21D4C-7235-43A4-8129-DE5B815D4272}"/>
                </a:ext>
              </a:extLst>
            </p:cNvPr>
            <p:cNvSpPr/>
            <p:nvPr/>
          </p:nvSpPr>
          <p:spPr bwMode="auto">
            <a:xfrm>
              <a:off x="7534341" y="1019030"/>
              <a:ext cx="1163972" cy="78319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r>
                <a:rPr lang="en-US" altLang="zh-CN" sz="2000" dirty="0">
                  <a:solidFill>
                    <a:srgbClr val="000000"/>
                  </a:solidFill>
                  <a:latin typeface="微软雅黑" pitchFamily="34" charset="-122"/>
                  <a:ea typeface="微软雅黑" pitchFamily="34" charset="-122"/>
                </a:rPr>
                <a:t>Special location</a:t>
              </a:r>
              <a:endParaRPr lang="zh-CN" altLang="en-US" sz="2000" dirty="0">
                <a:solidFill>
                  <a:srgbClr val="000000"/>
                </a:solidFill>
                <a:latin typeface="微软雅黑" pitchFamily="34" charset="-122"/>
                <a:ea typeface="微软雅黑" pitchFamily="34" charset="-122"/>
              </a:endParaRPr>
            </a:p>
          </p:txBody>
        </p:sp>
        <p:sp>
          <p:nvSpPr>
            <p:cNvPr id="38" name="圆角矩形 32">
              <a:extLst>
                <a:ext uri="{FF2B5EF4-FFF2-40B4-BE49-F238E27FC236}">
                  <a16:creationId xmlns:a16="http://schemas.microsoft.com/office/drawing/2014/main" id="{884B472E-CC41-4ADD-9B8A-46F97EC9C389}"/>
                </a:ext>
              </a:extLst>
            </p:cNvPr>
            <p:cNvSpPr/>
            <p:nvPr/>
          </p:nvSpPr>
          <p:spPr bwMode="auto">
            <a:xfrm>
              <a:off x="7238104" y="2082594"/>
              <a:ext cx="1657561" cy="78319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r>
                <a:rPr lang="en-US" altLang="zh-CN" sz="2000" dirty="0">
                  <a:solidFill>
                    <a:srgbClr val="000000"/>
                  </a:solidFill>
                  <a:latin typeface="微软雅黑" pitchFamily="34" charset="-122"/>
                  <a:ea typeface="微软雅黑" pitchFamily="34" charset="-122"/>
                </a:rPr>
                <a:t>High safety and reliability</a:t>
              </a:r>
              <a:endParaRPr lang="zh-CN" altLang="en-US" sz="2000" dirty="0">
                <a:solidFill>
                  <a:srgbClr val="000000"/>
                </a:solidFill>
                <a:latin typeface="微软雅黑" pitchFamily="34" charset="-122"/>
                <a:ea typeface="微软雅黑" pitchFamily="34" charset="-122"/>
              </a:endParaRPr>
            </a:p>
          </p:txBody>
        </p:sp>
        <p:sp>
          <p:nvSpPr>
            <p:cNvPr id="39" name="文本框 38">
              <a:extLst>
                <a:ext uri="{FF2B5EF4-FFF2-40B4-BE49-F238E27FC236}">
                  <a16:creationId xmlns:a16="http://schemas.microsoft.com/office/drawing/2014/main" id="{5A36F673-E621-4518-A158-91996FD6DB57}"/>
                </a:ext>
              </a:extLst>
            </p:cNvPr>
            <p:cNvSpPr txBox="1"/>
            <p:nvPr/>
          </p:nvSpPr>
          <p:spPr>
            <a:xfrm>
              <a:off x="146890" y="1342113"/>
              <a:ext cx="1336881" cy="830997"/>
            </a:xfrm>
            <a:prstGeom prst="rect">
              <a:avLst/>
            </a:prstGeom>
            <a:noFill/>
          </p:spPr>
          <p:txBody>
            <a:bodyPr wrap="square" rtlCol="0">
              <a:spAutoFit/>
            </a:bodyPr>
            <a:lstStyle/>
            <a:p>
              <a:r>
                <a:rPr lang="en-US" altLang="zh-CN" sz="2400" dirty="0">
                  <a:solidFill>
                    <a:srgbClr val="000000"/>
                  </a:solidFill>
                  <a:latin typeface="Calibri"/>
                  <a:ea typeface="微软雅黑"/>
                </a:rPr>
                <a:t>Difficulties</a:t>
              </a:r>
              <a:endParaRPr lang="zh-CN" altLang="en-US" sz="2400" dirty="0">
                <a:solidFill>
                  <a:srgbClr val="000000"/>
                </a:solidFill>
                <a:latin typeface="Calibri"/>
                <a:ea typeface="微软雅黑"/>
              </a:endParaRPr>
            </a:p>
          </p:txBody>
        </p:sp>
        <p:sp>
          <p:nvSpPr>
            <p:cNvPr id="40" name="文本框 39">
              <a:extLst>
                <a:ext uri="{FF2B5EF4-FFF2-40B4-BE49-F238E27FC236}">
                  <a16:creationId xmlns:a16="http://schemas.microsoft.com/office/drawing/2014/main" id="{85030A14-F814-4B45-8429-4A2660694D00}"/>
                </a:ext>
              </a:extLst>
            </p:cNvPr>
            <p:cNvSpPr txBox="1"/>
            <p:nvPr/>
          </p:nvSpPr>
          <p:spPr>
            <a:xfrm>
              <a:off x="163826" y="2068315"/>
              <a:ext cx="1154597" cy="461665"/>
            </a:xfrm>
            <a:prstGeom prst="rect">
              <a:avLst/>
            </a:prstGeom>
            <a:noFill/>
          </p:spPr>
          <p:txBody>
            <a:bodyPr wrap="square" rtlCol="0">
              <a:spAutoFit/>
            </a:bodyPr>
            <a:lstStyle/>
            <a:p>
              <a:r>
                <a:rPr lang="en-US" altLang="zh-CN" sz="2400" dirty="0">
                  <a:solidFill>
                    <a:srgbClr val="000000"/>
                  </a:solidFill>
                  <a:latin typeface="Calibri"/>
                  <a:ea typeface="微软雅黑"/>
                </a:rPr>
                <a:t>Solutions </a:t>
              </a:r>
              <a:endParaRPr lang="zh-CN" altLang="en-US" sz="2400" dirty="0">
                <a:solidFill>
                  <a:srgbClr val="000000"/>
                </a:solidFill>
                <a:latin typeface="Calibri"/>
                <a:ea typeface="微软雅黑"/>
              </a:endParaRPr>
            </a:p>
          </p:txBody>
        </p:sp>
        <p:cxnSp>
          <p:nvCxnSpPr>
            <p:cNvPr id="41" name="直接连接符 40">
              <a:extLst>
                <a:ext uri="{FF2B5EF4-FFF2-40B4-BE49-F238E27FC236}">
                  <a16:creationId xmlns:a16="http://schemas.microsoft.com/office/drawing/2014/main" id="{737E8522-378C-4D25-9648-BD6B15741C8E}"/>
                </a:ext>
              </a:extLst>
            </p:cNvPr>
            <p:cNvCxnSpPr/>
            <p:nvPr/>
          </p:nvCxnSpPr>
          <p:spPr>
            <a:xfrm>
              <a:off x="488731" y="1883299"/>
              <a:ext cx="8133659" cy="0"/>
            </a:xfrm>
            <a:prstGeom prst="line">
              <a:avLst/>
            </a:prstGeom>
            <a:noFill/>
            <a:ln w="12700" cap="flat" cmpd="sng" algn="ctr">
              <a:solidFill>
                <a:srgbClr val="40BAD2"/>
              </a:solidFill>
              <a:prstDash val="dash"/>
            </a:ln>
            <a:effectLst/>
          </p:spPr>
        </p:cxnSp>
        <p:sp>
          <p:nvSpPr>
            <p:cNvPr id="42" name="下箭头 36">
              <a:extLst>
                <a:ext uri="{FF2B5EF4-FFF2-40B4-BE49-F238E27FC236}">
                  <a16:creationId xmlns:a16="http://schemas.microsoft.com/office/drawing/2014/main" id="{611EB544-9A87-4B05-8CEC-C25F86B41671}"/>
                </a:ext>
              </a:extLst>
            </p:cNvPr>
            <p:cNvSpPr/>
            <p:nvPr/>
          </p:nvSpPr>
          <p:spPr bwMode="auto">
            <a:xfrm>
              <a:off x="4207057" y="1692497"/>
              <a:ext cx="323351" cy="477500"/>
            </a:xfrm>
            <a:prstGeom prst="downArrow">
              <a:avLst/>
            </a:prstGeom>
            <a:solidFill>
              <a:srgbClr val="00B0F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defRPr/>
              </a:pPr>
              <a:endParaRPr lang="zh-CN" altLang="en-US" sz="2000" kern="0">
                <a:solidFill>
                  <a:srgbClr val="000000"/>
                </a:solidFill>
              </a:endParaRPr>
            </a:p>
          </p:txBody>
        </p:sp>
        <p:sp>
          <p:nvSpPr>
            <p:cNvPr id="43" name="下箭头 37">
              <a:extLst>
                <a:ext uri="{FF2B5EF4-FFF2-40B4-BE49-F238E27FC236}">
                  <a16:creationId xmlns:a16="http://schemas.microsoft.com/office/drawing/2014/main" id="{3FED4F0B-CA2A-47B3-9F31-6F147D1A6A6B}"/>
                </a:ext>
              </a:extLst>
            </p:cNvPr>
            <p:cNvSpPr/>
            <p:nvPr/>
          </p:nvSpPr>
          <p:spPr bwMode="auto">
            <a:xfrm>
              <a:off x="6016589" y="1677747"/>
              <a:ext cx="323351" cy="477500"/>
            </a:xfrm>
            <a:prstGeom prst="downArrow">
              <a:avLst/>
            </a:prstGeom>
            <a:solidFill>
              <a:srgbClr val="00B0F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defRPr/>
              </a:pPr>
              <a:endParaRPr lang="zh-CN" altLang="en-US" sz="2000" kern="0">
                <a:solidFill>
                  <a:srgbClr val="000000"/>
                </a:solidFill>
              </a:endParaRPr>
            </a:p>
          </p:txBody>
        </p:sp>
        <p:sp>
          <p:nvSpPr>
            <p:cNvPr id="44" name="下箭头 38">
              <a:extLst>
                <a:ext uri="{FF2B5EF4-FFF2-40B4-BE49-F238E27FC236}">
                  <a16:creationId xmlns:a16="http://schemas.microsoft.com/office/drawing/2014/main" id="{E7E62FA1-FBFB-4E36-9DFC-031871A5FF77}"/>
                </a:ext>
              </a:extLst>
            </p:cNvPr>
            <p:cNvSpPr/>
            <p:nvPr/>
          </p:nvSpPr>
          <p:spPr bwMode="auto">
            <a:xfrm>
              <a:off x="7905897" y="1691504"/>
              <a:ext cx="323351" cy="477500"/>
            </a:xfrm>
            <a:prstGeom prst="downArrow">
              <a:avLst/>
            </a:prstGeom>
            <a:solidFill>
              <a:srgbClr val="00B0F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defRPr/>
              </a:pPr>
              <a:endParaRPr lang="zh-CN" altLang="en-US" sz="2000" kern="0">
                <a:solidFill>
                  <a:srgbClr val="000000"/>
                </a:solidFill>
              </a:endParaRPr>
            </a:p>
          </p:txBody>
        </p:sp>
        <p:sp>
          <p:nvSpPr>
            <p:cNvPr id="32" name="下箭头 27">
              <a:extLst>
                <a:ext uri="{FF2B5EF4-FFF2-40B4-BE49-F238E27FC236}">
                  <a16:creationId xmlns:a16="http://schemas.microsoft.com/office/drawing/2014/main" id="{A17E5C0E-1320-4687-AB83-DCEE393AE501}"/>
                </a:ext>
              </a:extLst>
            </p:cNvPr>
            <p:cNvSpPr/>
            <p:nvPr/>
          </p:nvSpPr>
          <p:spPr bwMode="auto">
            <a:xfrm>
              <a:off x="2299929" y="1689756"/>
              <a:ext cx="323351" cy="477500"/>
            </a:xfrm>
            <a:prstGeom prst="downArrow">
              <a:avLst/>
            </a:prstGeom>
            <a:solidFill>
              <a:srgbClr val="00B0F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defRPr/>
              </a:pPr>
              <a:endParaRPr lang="zh-CN" altLang="en-US" sz="2000" kern="0">
                <a:solidFill>
                  <a:srgbClr val="000000"/>
                </a:solidFill>
              </a:endParaRPr>
            </a:p>
          </p:txBody>
        </p:sp>
      </p:grpSp>
      <p:sp>
        <p:nvSpPr>
          <p:cNvPr id="45" name="标题 1">
            <a:extLst>
              <a:ext uri="{FF2B5EF4-FFF2-40B4-BE49-F238E27FC236}">
                <a16:creationId xmlns:a16="http://schemas.microsoft.com/office/drawing/2014/main" id="{1275C209-E2E6-4547-A5FE-962D63F8C77C}"/>
              </a:ext>
            </a:extLst>
          </p:cNvPr>
          <p:cNvSpPr>
            <a:spLocks noGrp="1"/>
          </p:cNvSpPr>
          <p:nvPr>
            <p:ph type="title"/>
          </p:nvPr>
        </p:nvSpPr>
        <p:spPr>
          <a:xfrm>
            <a:off x="666712" y="142852"/>
            <a:ext cx="10763325" cy="725470"/>
          </a:xfrm>
        </p:spPr>
        <p:txBody>
          <a:bodyPr>
            <a:normAutofit/>
          </a:bodyPr>
          <a:lstStyle/>
          <a:p>
            <a:r>
              <a:rPr lang="en-US" altLang="zh-CN" dirty="0"/>
              <a:t>Remote vacuum connector</a:t>
            </a:r>
            <a:endParaRPr lang="zh-CN" altLang="en-US" dirty="0"/>
          </a:p>
        </p:txBody>
      </p:sp>
    </p:spTree>
    <p:extLst>
      <p:ext uri="{BB962C8B-B14F-4D97-AF65-F5344CB8AC3E}">
        <p14:creationId xmlns:p14="http://schemas.microsoft.com/office/powerpoint/2010/main" val="1219814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8ED1C4AF-04DA-4AAF-9287-0CAB23E1B613}"/>
                  </a:ext>
                </a:extLst>
              </p:cNvPr>
              <p:cNvSpPr/>
              <p:nvPr/>
            </p:nvSpPr>
            <p:spPr>
              <a:xfrm>
                <a:off x="623392" y="1328087"/>
                <a:ext cx="6796508" cy="243137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540000" lvl="2" indent="-342900">
                  <a:lnSpc>
                    <a:spcPct val="110000"/>
                  </a:lnSpc>
                  <a:spcBef>
                    <a:spcPts val="800"/>
                  </a:spcBef>
                  <a:spcAft>
                    <a:spcPts val="500"/>
                  </a:spcAft>
                  <a:buClr>
                    <a:srgbClr val="FFC000"/>
                  </a:buClr>
                  <a:buSzPct val="80000"/>
                  <a:buFont typeface="Wingdings" pitchFamily="2" charset="2"/>
                  <a:buChar char="n"/>
                </a:pPr>
                <a:r>
                  <a:rPr lang="en-US" altLang="zh-CN" sz="2800" dirty="0"/>
                  <a:t>Decrease</a:t>
                </a:r>
                <a:r>
                  <a:rPr lang="en-US" sz="2800" dirty="0"/>
                  <a:t> </a:t>
                </a:r>
                <a14:m>
                  <m:oMath xmlns:m="http://schemas.openxmlformats.org/officeDocument/2006/math">
                    <m:r>
                      <a:rPr lang="en-US" sz="2800">
                        <a:latin typeface="Cambria Math" panose="02040503050406030204" pitchFamily="18" charset="0"/>
                      </a:rPr>
                      <m:t>∆</m:t>
                    </m:r>
                    <m:r>
                      <a:rPr lang="en-US" sz="2800">
                        <a:latin typeface="Cambria Math" panose="02040503050406030204" pitchFamily="18" charset="0"/>
                      </a:rPr>
                      <m:t>𝑃</m:t>
                    </m:r>
                  </m:oMath>
                </a14:m>
                <a:r>
                  <a:rPr lang="en-US" altLang="zh-CN" sz="2800" dirty="0"/>
                  <a:t> (experience from CSNS)</a:t>
                </a:r>
              </a:p>
              <a:p>
                <a:pPr marL="742950" lvl="1" indent="-285750">
                  <a:lnSpc>
                    <a:spcPct val="110000"/>
                  </a:lnSpc>
                  <a:spcBef>
                    <a:spcPct val="20000"/>
                  </a:spcBef>
                  <a:spcAft>
                    <a:spcPts val="500"/>
                  </a:spcAft>
                  <a:buClr>
                    <a:srgbClr val="FFC000"/>
                  </a:buClr>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Single-layer </a:t>
                </a:r>
                <a:r>
                  <a:rPr lang="en-US" altLang="zh-CN" sz="2000" dirty="0">
                    <a:solidFill>
                      <a:schemeClr val="tx1"/>
                    </a:solidFill>
                    <a:latin typeface="Arial" panose="020B0604020202020204" pitchFamily="34" charset="0"/>
                    <a:ea typeface="微软雅黑" pitchFamily="34" charset="-122"/>
                    <a:sym typeface="Wingdings" panose="05000000000000000000" pitchFamily="2" charset="2"/>
                  </a:rPr>
                  <a:t> double layer, leak rate can be improved from 1e-6 Pa.m3/s to 8.5e-10 Pa.m3/s.</a:t>
                </a:r>
              </a:p>
              <a:p>
                <a:pPr marL="540000" lvl="2" indent="-342900">
                  <a:lnSpc>
                    <a:spcPct val="110000"/>
                  </a:lnSpc>
                  <a:spcBef>
                    <a:spcPts val="800"/>
                  </a:spcBef>
                  <a:spcAft>
                    <a:spcPts val="500"/>
                  </a:spcAft>
                  <a:buClr>
                    <a:srgbClr val="FFC000"/>
                  </a:buClr>
                  <a:buSzPct val="80000"/>
                  <a:buFont typeface="Wingdings" pitchFamily="2" charset="2"/>
                  <a:buChar char="n"/>
                </a:pPr>
                <a:r>
                  <a:rPr lang="zh-CN" altLang="en-US" sz="2800" dirty="0">
                    <a:sym typeface="Wingdings" panose="05000000000000000000" pitchFamily="2" charset="2"/>
                  </a:rPr>
                  <a:t> </a:t>
                </a:r>
                <a:r>
                  <a:rPr lang="en-US" altLang="zh-CN" sz="2800" dirty="0"/>
                  <a:t>Decrease conductance C</a:t>
                </a:r>
              </a:p>
              <a:p>
                <a:pPr marL="742950" lvl="1" indent="-285750">
                  <a:lnSpc>
                    <a:spcPct val="110000"/>
                  </a:lnSpc>
                  <a:spcBef>
                    <a:spcPct val="20000"/>
                  </a:spcBef>
                  <a:spcAft>
                    <a:spcPts val="500"/>
                  </a:spcAft>
                  <a:buClr>
                    <a:srgbClr val="FFC000"/>
                  </a:buClr>
                  <a:buSzPct val="80000"/>
                  <a:buFont typeface="Wingdings" panose="05000000000000000000" pitchFamily="2" charset="2"/>
                  <a:buChar char="Ø"/>
                </a:pPr>
                <a:endParaRPr lang="en-US" altLang="zh-CN" sz="2000" dirty="0">
                  <a:solidFill>
                    <a:schemeClr val="tx1"/>
                  </a:solidFill>
                  <a:latin typeface="Arial" panose="020B0604020202020204" pitchFamily="34" charset="0"/>
                  <a:ea typeface="微软雅黑" pitchFamily="34" charset="-122"/>
                </a:endParaRPr>
              </a:p>
            </p:txBody>
          </p:sp>
        </mc:Choice>
        <mc:Fallback xmlns="">
          <p:sp>
            <p:nvSpPr>
              <p:cNvPr id="11" name="矩形 10">
                <a:extLst>
                  <a:ext uri="{FF2B5EF4-FFF2-40B4-BE49-F238E27FC236}">
                    <a16:creationId xmlns:a16="http://schemas.microsoft.com/office/drawing/2014/main" id="{8ED1C4AF-04DA-4AAF-9287-0CAB23E1B613}"/>
                  </a:ext>
                </a:extLst>
              </p:cNvPr>
              <p:cNvSpPr>
                <a:spLocks noRot="1" noChangeAspect="1" noMove="1" noResize="1" noEditPoints="1" noAdjustHandles="1" noChangeArrowheads="1" noChangeShapeType="1" noTextEdit="1"/>
              </p:cNvSpPr>
              <p:nvPr/>
            </p:nvSpPr>
            <p:spPr>
              <a:xfrm>
                <a:off x="623392" y="1328087"/>
                <a:ext cx="6796508" cy="2431371"/>
              </a:xfrm>
              <a:prstGeom prst="rect">
                <a:avLst/>
              </a:prstGeom>
              <a:blipFill>
                <a:blip r:embed="rId2"/>
                <a:stretch>
                  <a:fillRect t="-1754"/>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1B3CFDC8-6761-42A3-BFC5-48950EFC0CED}"/>
                  </a:ext>
                </a:extLst>
              </p:cNvPr>
              <p:cNvSpPr/>
              <p:nvPr/>
            </p:nvSpPr>
            <p:spPr>
              <a:xfrm>
                <a:off x="1199456" y="3476258"/>
                <a:ext cx="4575868" cy="439736"/>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𝐶</m:t>
                          </m:r>
                          <m:r>
                            <a:rPr lang="en-US" sz="2000">
                              <a:latin typeface="Cambria Math" panose="02040503050406030204" pitchFamily="18" charset="0"/>
                            </a:rPr>
                            <m:t>=34</m:t>
                          </m:r>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a:latin typeface="Cambria Math" panose="02040503050406030204" pitchFamily="18" charset="0"/>
                                </a:rPr>
                                <m:t>2</m:t>
                              </m:r>
                            </m:sup>
                          </m:sSup>
                          <m:r>
                            <a:rPr lang="en-US" sz="2000">
                              <a:latin typeface="Cambria Math" panose="02040503050406030204" pitchFamily="18" charset="0"/>
                            </a:rPr>
                            <m:t>（</m:t>
                          </m:r>
                          <m:f>
                            <m:fPr>
                              <m:type m:val="lin"/>
                              <m:ctrlPr>
                                <a:rPr lang="en-US" sz="2000" i="1">
                                  <a:latin typeface="Cambria Math" panose="02040503050406030204" pitchFamily="18" charset="0"/>
                                </a:rPr>
                              </m:ctrlPr>
                            </m:fPr>
                            <m:num>
                              <m:r>
                                <a:rPr lang="en-US" sz="2000" i="1">
                                  <a:latin typeface="Cambria Math" panose="02040503050406030204" pitchFamily="18" charset="0"/>
                                </a:rPr>
                                <m:t>𝐿</m:t>
                              </m:r>
                            </m:num>
                            <m:den>
                              <m:r>
                                <a:rPr lang="en-US" sz="2000" i="1">
                                  <a:latin typeface="Cambria Math" panose="02040503050406030204" pitchFamily="18" charset="0"/>
                                </a:rPr>
                                <m:t>𝑤</m:t>
                              </m:r>
                            </m:den>
                          </m:f>
                          <m:r>
                            <a:rPr lang="en-US" sz="2000">
                              <a:latin typeface="Cambria Math" panose="02040503050406030204" pitchFamily="18" charset="0"/>
                            </a:rPr>
                            <m:t>）</m:t>
                          </m:r>
                          <m:r>
                            <a:rPr lang="en-US" sz="2000" i="1">
                              <a:latin typeface="Cambria Math" panose="02040503050406030204" pitchFamily="18" charset="0"/>
                            </a:rPr>
                            <m:t>𝑒𝑥</m:t>
                          </m:r>
                          <m:func>
                            <m:funcPr>
                              <m:ctrlPr>
                                <a:rPr lang="en-US" sz="2000" i="1">
                                  <a:latin typeface="Cambria Math" panose="02040503050406030204" pitchFamily="18" charset="0"/>
                                </a:rPr>
                              </m:ctrlPr>
                            </m:funcPr>
                            <m:fName>
                              <m:r>
                                <a:rPr lang="en-US" sz="2000" i="1">
                                  <a:latin typeface="Cambria Math" panose="02040503050406030204" pitchFamily="18" charset="0"/>
                                </a:rPr>
                                <m:t>𝑝</m:t>
                              </m:r>
                            </m:fName>
                            <m:e>
                              <m:r>
                                <a:rPr lang="en-US" sz="2000">
                                  <a:latin typeface="Cambria Math" panose="02040503050406030204" pitchFamily="18" charset="0"/>
                                </a:rPr>
                                <m:t>[</m:t>
                              </m:r>
                            </m:e>
                          </m:func>
                          <m:r>
                            <a:rPr lang="en-US" sz="2000">
                              <a:latin typeface="Cambria Math" panose="02040503050406030204" pitchFamily="18" charset="0"/>
                            </a:rPr>
                            <m:t>−3</m:t>
                          </m:r>
                          <m:f>
                            <m:fPr>
                              <m:type m:val="lin"/>
                              <m:ctrlPr>
                                <a:rPr lang="en-US" sz="2000" i="1">
                                  <a:latin typeface="Cambria Math" panose="02040503050406030204" pitchFamily="18" charset="0"/>
                                </a:rPr>
                              </m:ctrlPr>
                            </m:fPr>
                            <m:num>
                              <m:r>
                                <a:rPr lang="en-US" sz="2000" i="1">
                                  <a:latin typeface="Cambria Math" panose="02040503050406030204" pitchFamily="18" charset="0"/>
                                </a:rPr>
                                <m:t>𝐹</m:t>
                              </m:r>
                            </m:num>
                            <m:den>
                              <m:r>
                                <a:rPr lang="en-US" sz="2000">
                                  <a:latin typeface="Cambria Math" panose="02040503050406030204" pitchFamily="18" charset="0"/>
                                </a:rPr>
                                <m:t>(</m:t>
                              </m:r>
                            </m:den>
                          </m:f>
                          <m:r>
                            <a:rPr lang="en-US" sz="2000" i="1">
                              <a:latin typeface="Cambria Math" panose="02040503050406030204" pitchFamily="18" charset="0"/>
                            </a:rPr>
                            <m:t>𝐿𝑤𝑅</m:t>
                          </m:r>
                          <m:r>
                            <a:rPr lang="en-US" sz="2000">
                              <a:latin typeface="Cambria Math" panose="02040503050406030204" pitchFamily="18" charset="0"/>
                            </a:rPr>
                            <m:t>)</m:t>
                          </m:r>
                        </m:e>
                      </m:d>
                    </m:oMath>
                  </m:oMathPara>
                </a14:m>
                <a:endParaRPr lang="en-US" sz="2000" dirty="0"/>
              </a:p>
            </p:txBody>
          </p:sp>
        </mc:Choice>
        <mc:Fallback xmlns="">
          <p:sp>
            <p:nvSpPr>
              <p:cNvPr id="19" name="矩形 18">
                <a:extLst>
                  <a:ext uri="{FF2B5EF4-FFF2-40B4-BE49-F238E27FC236}">
                    <a16:creationId xmlns:a16="http://schemas.microsoft.com/office/drawing/2014/main" id="{1B3CFDC8-6761-42A3-BFC5-48950EFC0CED}"/>
                  </a:ext>
                </a:extLst>
              </p:cNvPr>
              <p:cNvSpPr>
                <a:spLocks noRot="1" noChangeAspect="1" noMove="1" noResize="1" noEditPoints="1" noAdjustHandles="1" noChangeArrowheads="1" noChangeShapeType="1" noTextEdit="1"/>
              </p:cNvSpPr>
              <p:nvPr/>
            </p:nvSpPr>
            <p:spPr>
              <a:xfrm>
                <a:off x="1199456" y="3476258"/>
                <a:ext cx="4575868" cy="439736"/>
              </a:xfrm>
              <a:prstGeom prst="rect">
                <a:avLst/>
              </a:prstGeom>
              <a:blipFill>
                <a:blip r:embed="rId3"/>
                <a:stretch>
                  <a:fillRect t="-146053" r="-13263" b="-2157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内容占位符 1">
                <a:extLst>
                  <a:ext uri="{FF2B5EF4-FFF2-40B4-BE49-F238E27FC236}">
                    <a16:creationId xmlns:a16="http://schemas.microsoft.com/office/drawing/2014/main" id="{13D24B0C-B00F-4BAD-B880-8887B725D5F8}"/>
                  </a:ext>
                </a:extLst>
              </p:cNvPr>
              <p:cNvSpPr txBox="1">
                <a:spLocks/>
              </p:cNvSpPr>
              <p:nvPr/>
            </p:nvSpPr>
            <p:spPr>
              <a:xfrm>
                <a:off x="263352" y="4403403"/>
                <a:ext cx="7464737" cy="185633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dirty="0">
                    <a:cs typeface="Arial" panose="020B0604020202020204" pitchFamily="34" charset="0"/>
                  </a:rPr>
                  <a:t>For sealings with the same </a:t>
                </a:r>
                <a:r>
                  <a:rPr lang="en-US" i="1" dirty="0">
                    <a:cs typeface="Arial" panose="020B0604020202020204" pitchFamily="34" charset="0"/>
                  </a:rPr>
                  <a:t>F/L</a:t>
                </a:r>
              </a:p>
              <a:p>
                <a:pPr marL="0" lvl="1">
                  <a:buFont typeface="Arial" panose="020B0604020202020204" pitchFamily="34" charset="0"/>
                  <a:buChar char="•"/>
                </a:pPr>
                <a:r>
                  <a:rPr lang="en-US" dirty="0">
                    <a:cs typeface="Arial" panose="020B0604020202020204" pitchFamily="34" charset="0"/>
                  </a:rPr>
                  <a:t>Decrease roughness A, demonstrated by J-PARC</a:t>
                </a:r>
              </a:p>
              <a:p>
                <a:pPr marL="0" lvl="1">
                  <a:buFont typeface="Arial" panose="020B0604020202020204" pitchFamily="34" charset="0"/>
                  <a:buChar char="•"/>
                </a:pPr>
                <a:r>
                  <a:rPr lang="en-US" dirty="0">
                    <a:cs typeface="Arial" panose="020B0604020202020204" pitchFamily="34" charset="0"/>
                  </a:rPr>
                  <a:t>Decease the perimeter L </a:t>
                </a:r>
                <a:r>
                  <a:rPr lang="en-US" dirty="0">
                    <a:cs typeface="Arial" panose="020B0604020202020204" pitchFamily="34" charset="0"/>
                    <a:sym typeface="Wingdings" panose="05000000000000000000" pitchFamily="2" charset="2"/>
                  </a:rPr>
                  <a:t>almost determined by layout</a:t>
                </a:r>
                <a:endParaRPr lang="en-US" dirty="0">
                  <a:cs typeface="Arial" panose="020B0604020202020204" pitchFamily="34" charset="0"/>
                </a:endParaRPr>
              </a:p>
              <a:p>
                <a:pPr marL="0" lvl="1">
                  <a:buFont typeface="Arial" panose="020B0604020202020204" pitchFamily="34" charset="0"/>
                  <a:buChar char="•"/>
                </a:pPr>
                <a:r>
                  <a:rPr lang="en-US" dirty="0">
                    <a:cs typeface="Arial" panose="020B0604020202020204" pitchFamily="34" charset="0"/>
                  </a:rPr>
                  <a:t>Decrease the hardness of gasket materials</a:t>
                </a:r>
                <a14:m>
                  <m:oMath xmlns:m="http://schemas.openxmlformats.org/officeDocument/2006/math">
                    <m:r>
                      <a:rPr lang="en-US">
                        <a:latin typeface="Cambria Math" panose="02040503050406030204" pitchFamily="18" charset="0"/>
                      </a:rPr>
                      <m:t> </m:t>
                    </m:r>
                    <m:r>
                      <a:rPr lang="en-US" i="1">
                        <a:latin typeface="Cambria Math" panose="02040503050406030204" pitchFamily="18" charset="0"/>
                      </a:rPr>
                      <m:t>𝑅</m:t>
                    </m:r>
                  </m:oMath>
                </a14:m>
                <a:r>
                  <a:rPr lang="en-US" dirty="0">
                    <a:cs typeface="Arial" panose="020B0604020202020204" pitchFamily="34" charset="0"/>
                    <a:sym typeface="Wingdings" panose="05000000000000000000" pitchFamily="2" charset="2"/>
                  </a:rPr>
                  <a:t>using copper</a:t>
                </a:r>
                <a:endParaRPr lang="en-US" dirty="0">
                  <a:cs typeface="Arial" panose="020B0604020202020204" pitchFamily="34" charset="0"/>
                </a:endParaRPr>
              </a:p>
              <a:p>
                <a:pPr marL="0" lvl="1">
                  <a:buFont typeface="Arial" panose="020B0604020202020204" pitchFamily="34" charset="0"/>
                  <a:buChar char="•"/>
                </a:pPr>
                <a:r>
                  <a:rPr lang="en-US" dirty="0">
                    <a:cs typeface="Arial" panose="020B0604020202020204" pitchFamily="34" charset="0"/>
                  </a:rPr>
                  <a:t>Decrease the seal width </a:t>
                </a:r>
                <a14:m>
                  <m:oMath xmlns:m="http://schemas.openxmlformats.org/officeDocument/2006/math">
                    <m:r>
                      <a:rPr lang="en-US" i="1">
                        <a:latin typeface="Cambria Math" panose="02040503050406030204" pitchFamily="18" charset="0"/>
                      </a:rPr>
                      <m:t>𝑤</m:t>
                    </m:r>
                  </m:oMath>
                </a14:m>
                <a:r>
                  <a:rPr lang="en-US" dirty="0">
                    <a:cs typeface="Arial" panose="020B0604020202020204" pitchFamily="34" charset="0"/>
                    <a:sym typeface="Wingdings" panose="05000000000000000000" pitchFamily="2" charset="2"/>
                  </a:rPr>
                  <a:t>knife-edge seal</a:t>
                </a:r>
                <a:endParaRPr lang="en-US" dirty="0">
                  <a:cs typeface="Arial" panose="020B0604020202020204" pitchFamily="34" charset="0"/>
                </a:endParaRPr>
              </a:p>
              <a:p>
                <a:endParaRPr lang="en-US" altLang="zh-CN" sz="2000" dirty="0">
                  <a:cs typeface="Arial" panose="020B0604020202020204" pitchFamily="34" charset="0"/>
                </a:endParaRPr>
              </a:p>
            </p:txBody>
          </p:sp>
        </mc:Choice>
        <mc:Fallback xmlns="">
          <p:sp>
            <p:nvSpPr>
              <p:cNvPr id="30" name="内容占位符 1">
                <a:extLst>
                  <a:ext uri="{FF2B5EF4-FFF2-40B4-BE49-F238E27FC236}">
                    <a16:creationId xmlns:a16="http://schemas.microsoft.com/office/drawing/2014/main" id="{13D24B0C-B00F-4BAD-B880-8887B725D5F8}"/>
                  </a:ext>
                </a:extLst>
              </p:cNvPr>
              <p:cNvSpPr txBox="1">
                <a:spLocks noRot="1" noChangeAspect="1" noMove="1" noResize="1" noEditPoints="1" noAdjustHandles="1" noChangeArrowheads="1" noChangeShapeType="1" noTextEdit="1"/>
              </p:cNvSpPr>
              <p:nvPr/>
            </p:nvSpPr>
            <p:spPr>
              <a:xfrm>
                <a:off x="263352" y="4403403"/>
                <a:ext cx="7464737" cy="1856332"/>
              </a:xfrm>
              <a:prstGeom prst="rect">
                <a:avLst/>
              </a:prstGeom>
              <a:blipFill>
                <a:blip r:embed="rId4"/>
                <a:stretch>
                  <a:fillRect l="-651" t="-647" b="-5502"/>
                </a:stretch>
              </a:blipFill>
            </p:spPr>
            <p:txBody>
              <a:bodyPr/>
              <a:lstStyle/>
              <a:p>
                <a:r>
                  <a:rPr lang="zh-CN" altLang="en-US">
                    <a:noFill/>
                  </a:rPr>
                  <a:t> </a:t>
                </a:r>
              </a:p>
            </p:txBody>
          </p:sp>
        </mc:Fallback>
      </mc:AlternateContent>
      <p:sp>
        <p:nvSpPr>
          <p:cNvPr id="22" name="箭头: 下 21">
            <a:extLst>
              <a:ext uri="{FF2B5EF4-FFF2-40B4-BE49-F238E27FC236}">
                <a16:creationId xmlns:a16="http://schemas.microsoft.com/office/drawing/2014/main" id="{BB0FB712-FAF9-44F3-90CD-95D39199FD7E}"/>
              </a:ext>
            </a:extLst>
          </p:cNvPr>
          <p:cNvSpPr/>
          <p:nvPr/>
        </p:nvSpPr>
        <p:spPr>
          <a:xfrm>
            <a:off x="3361214" y="3952722"/>
            <a:ext cx="385333" cy="4476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图片 31">
            <a:extLst>
              <a:ext uri="{FF2B5EF4-FFF2-40B4-BE49-F238E27FC236}">
                <a16:creationId xmlns:a16="http://schemas.microsoft.com/office/drawing/2014/main" id="{75AF1416-A6E4-44F1-A414-7F8D267A4017}"/>
              </a:ext>
            </a:extLst>
          </p:cNvPr>
          <p:cNvPicPr>
            <a:picLocks noChangeAspect="1"/>
          </p:cNvPicPr>
          <p:nvPr/>
        </p:nvPicPr>
        <p:blipFill rotWithShape="1">
          <a:blip r:embed="rId5"/>
          <a:srcRect r="4482"/>
          <a:stretch/>
        </p:blipFill>
        <p:spPr>
          <a:xfrm>
            <a:off x="7910891" y="4128092"/>
            <a:ext cx="3600000" cy="2406953"/>
          </a:xfrm>
          <a:prstGeom prst="rect">
            <a:avLst/>
          </a:prstGeom>
        </p:spPr>
      </p:pic>
      <p:sp>
        <p:nvSpPr>
          <p:cNvPr id="12" name="文本框 11">
            <a:extLst>
              <a:ext uri="{FF2B5EF4-FFF2-40B4-BE49-F238E27FC236}">
                <a16:creationId xmlns:a16="http://schemas.microsoft.com/office/drawing/2014/main" id="{94D68E7A-C31D-4EF7-839E-FB9C8DF8FE87}"/>
              </a:ext>
            </a:extLst>
          </p:cNvPr>
          <p:cNvSpPr txBox="1"/>
          <p:nvPr/>
        </p:nvSpPr>
        <p:spPr>
          <a:xfrm>
            <a:off x="8555204" y="1355772"/>
            <a:ext cx="1541297"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solidFill>
                  <a:schemeClr val="tx1"/>
                </a:solidFill>
              </a:rPr>
              <a:t>Inflatable seal</a:t>
            </a:r>
            <a:endParaRPr lang="zh-CN" altLang="en-US" dirty="0">
              <a:solidFill>
                <a:schemeClr val="tx1"/>
              </a:solidFill>
            </a:endParaRPr>
          </a:p>
        </p:txBody>
      </p:sp>
      <p:pic>
        <p:nvPicPr>
          <p:cNvPr id="13" name="图片 12">
            <a:extLst>
              <a:ext uri="{FF2B5EF4-FFF2-40B4-BE49-F238E27FC236}">
                <a16:creationId xmlns:a16="http://schemas.microsoft.com/office/drawing/2014/main" id="{E925DA2E-088A-445D-9F65-A82F2FBE6CC3}"/>
              </a:ext>
            </a:extLst>
          </p:cNvPr>
          <p:cNvPicPr>
            <a:picLocks noChangeAspect="1"/>
          </p:cNvPicPr>
          <p:nvPr/>
        </p:nvPicPr>
        <p:blipFill>
          <a:blip r:embed="rId6"/>
          <a:stretch>
            <a:fillRect/>
          </a:stretch>
        </p:blipFill>
        <p:spPr>
          <a:xfrm>
            <a:off x="7608168" y="1817895"/>
            <a:ext cx="3600000" cy="2351825"/>
          </a:xfrm>
          <a:prstGeom prst="rect">
            <a:avLst/>
          </a:prstGeom>
        </p:spPr>
      </p:pic>
      <p:sp>
        <p:nvSpPr>
          <p:cNvPr id="3" name="文本框 2">
            <a:extLst>
              <a:ext uri="{FF2B5EF4-FFF2-40B4-BE49-F238E27FC236}">
                <a16:creationId xmlns:a16="http://schemas.microsoft.com/office/drawing/2014/main" id="{9CAE3759-1D4B-45F9-B2F9-71242AC7C58F}"/>
              </a:ext>
            </a:extLst>
          </p:cNvPr>
          <p:cNvSpPr txBox="1"/>
          <p:nvPr/>
        </p:nvSpPr>
        <p:spPr>
          <a:xfrm>
            <a:off x="8069198" y="6453336"/>
            <a:ext cx="3744416" cy="369332"/>
          </a:xfrm>
          <a:prstGeom prst="rect">
            <a:avLst/>
          </a:prstGeom>
          <a:noFill/>
        </p:spPr>
        <p:txBody>
          <a:bodyPr wrap="square" rtlCol="0">
            <a:spAutoFit/>
          </a:bodyPr>
          <a:lstStyle/>
          <a:p>
            <a:r>
              <a:rPr lang="en-US" altLang="zh-CN" dirty="0"/>
              <a:t>Roughness and conductance, J-PARC</a:t>
            </a:r>
            <a:endParaRPr lang="zh-CN" altLang="en-US" dirty="0"/>
          </a:p>
        </p:txBody>
      </p:sp>
      <p:sp>
        <p:nvSpPr>
          <p:cNvPr id="17" name="标题 1">
            <a:extLst>
              <a:ext uri="{FF2B5EF4-FFF2-40B4-BE49-F238E27FC236}">
                <a16:creationId xmlns:a16="http://schemas.microsoft.com/office/drawing/2014/main" id="{1C8C5A07-81E5-410F-BFC8-608BFA4B17E2}"/>
              </a:ext>
            </a:extLst>
          </p:cNvPr>
          <p:cNvSpPr>
            <a:spLocks noGrp="1"/>
          </p:cNvSpPr>
          <p:nvPr>
            <p:ph type="title"/>
          </p:nvPr>
        </p:nvSpPr>
        <p:spPr>
          <a:xfrm>
            <a:off x="666712" y="142852"/>
            <a:ext cx="10763325" cy="725470"/>
          </a:xfrm>
        </p:spPr>
        <p:txBody>
          <a:bodyPr>
            <a:normAutofit/>
          </a:bodyPr>
          <a:lstStyle/>
          <a:p>
            <a:r>
              <a:rPr lang="en-US" altLang="zh-CN" dirty="0"/>
              <a:t>Remote vacuum connector</a:t>
            </a:r>
            <a:endParaRPr lang="zh-CN" altLang="en-US" dirty="0"/>
          </a:p>
        </p:txBody>
      </p:sp>
    </p:spTree>
    <p:extLst>
      <p:ext uri="{BB962C8B-B14F-4D97-AF65-F5344CB8AC3E}">
        <p14:creationId xmlns:p14="http://schemas.microsoft.com/office/powerpoint/2010/main" val="3498562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Remote vacuum connector</a:t>
            </a:r>
            <a:endParaRPr lang="zh-CN" altLang="en-US" dirty="0"/>
          </a:p>
        </p:txBody>
      </p:sp>
      <p:sp>
        <p:nvSpPr>
          <p:cNvPr id="19" name="文本框 18">
            <a:extLst>
              <a:ext uri="{FF2B5EF4-FFF2-40B4-BE49-F238E27FC236}">
                <a16:creationId xmlns:a16="http://schemas.microsoft.com/office/drawing/2014/main" id="{088FFCF7-40AA-40A7-9A2F-BAF935F7E283}"/>
              </a:ext>
            </a:extLst>
          </p:cNvPr>
          <p:cNvSpPr txBox="1"/>
          <p:nvPr/>
        </p:nvSpPr>
        <p:spPr>
          <a:xfrm>
            <a:off x="666712" y="1303667"/>
            <a:ext cx="7907468" cy="2631490"/>
          </a:xfrm>
          <a:prstGeom prst="rect">
            <a:avLst/>
          </a:prstGeom>
          <a:noFill/>
        </p:spPr>
        <p:txBody>
          <a:bodyPr wrap="square" rtlCol="0">
            <a:spAutoFit/>
          </a:bodyPr>
          <a:lstStyle/>
          <a:p>
            <a:pPr marL="540000" lvl="2" indent="-342900">
              <a:spcAft>
                <a:spcPts val="200"/>
              </a:spcAft>
              <a:buClr>
                <a:srgbClr val="FFC000"/>
              </a:buClr>
              <a:buSzPct val="80000"/>
              <a:buFont typeface="Wingdings" pitchFamily="2" charset="2"/>
              <a:buChar char="n"/>
            </a:pPr>
            <a:r>
              <a:rPr lang="en-US" altLang="zh-CN" sz="2400" dirty="0">
                <a:solidFill>
                  <a:schemeClr val="dk1"/>
                </a:solidFill>
              </a:rPr>
              <a:t>Leak rate estimation</a:t>
            </a:r>
          </a:p>
          <a:p>
            <a:pPr marL="742950" lvl="1" indent="-285750">
              <a:spcBef>
                <a:spcPct val="20000"/>
              </a:spcBef>
              <a:spcAft>
                <a:spcPts val="200"/>
              </a:spcAft>
              <a:buSzPct val="80000"/>
              <a:buFont typeface="Arial" pitchFamily="34" charset="0"/>
              <a:buChar char="–"/>
            </a:pPr>
            <a:r>
              <a:rPr lang="en-US" altLang="zh-CN" sz="2000" dirty="0">
                <a:latin typeface="Arial" panose="020B0604020202020204" pitchFamily="34" charset="0"/>
                <a:ea typeface="微软雅黑" pitchFamily="34" charset="-122"/>
              </a:rPr>
              <a:t>Leak rate obtained in CSNS: 3.9e-10</a:t>
            </a:r>
            <a:r>
              <a:rPr lang="en-US" altLang="zh-CN" sz="2000" dirty="0">
                <a:latin typeface="Arial" panose="020B0604020202020204" pitchFamily="34" charset="0"/>
                <a:ea typeface="微软雅黑" pitchFamily="34" charset="-122"/>
                <a:sym typeface="Wingdings" panose="05000000000000000000" pitchFamily="2" charset="2"/>
              </a:rPr>
              <a:t> Pa.m3/s (inner diameter 320mm)</a:t>
            </a:r>
          </a:p>
          <a:p>
            <a:pPr marL="742950" lvl="1" indent="-285750">
              <a:spcBef>
                <a:spcPct val="20000"/>
              </a:spcBef>
              <a:spcAft>
                <a:spcPts val="200"/>
              </a:spcAft>
              <a:buSzPct val="80000"/>
              <a:buFont typeface="Arial" pitchFamily="34" charset="0"/>
              <a:buChar char="–"/>
            </a:pPr>
            <a:r>
              <a:rPr lang="en-US" altLang="zh-CN" sz="2000" dirty="0">
                <a:latin typeface="Arial" panose="020B0604020202020204" pitchFamily="34" charset="0"/>
                <a:ea typeface="微软雅黑" pitchFamily="34" charset="-122"/>
                <a:sym typeface="Wingdings" panose="05000000000000000000" pitchFamily="2" charset="2"/>
              </a:rPr>
              <a:t>It is possible to obtain the requirement of </a:t>
            </a:r>
            <a:r>
              <a:rPr lang="en-US" altLang="zh-CN" sz="2000" dirty="0">
                <a:latin typeface="Arial" panose="020B0604020202020204" pitchFamily="34" charset="0"/>
                <a:ea typeface="微软雅黑" pitchFamily="34" charset="-122"/>
              </a:rPr>
              <a:t>2.7e-11Pa.m3/s (inner dimensions 35-20mm, racetrack)</a:t>
            </a:r>
          </a:p>
          <a:p>
            <a:pPr marL="540000" lvl="2" indent="-342900">
              <a:spcAft>
                <a:spcPts val="200"/>
              </a:spcAft>
              <a:buClr>
                <a:srgbClr val="FFC000"/>
              </a:buClr>
              <a:buSzPct val="80000"/>
              <a:buFont typeface="Wingdings" pitchFamily="2" charset="2"/>
              <a:buChar char="n"/>
            </a:pPr>
            <a:r>
              <a:rPr lang="en-US" altLang="zh-CN" sz="2400" dirty="0">
                <a:solidFill>
                  <a:schemeClr val="dk1"/>
                </a:solidFill>
              </a:rPr>
              <a:t>Can endure a heat flux of 1 W/cm</a:t>
            </a:r>
            <a:r>
              <a:rPr lang="en-US" altLang="zh-CN" sz="2400" baseline="30000" dirty="0">
                <a:solidFill>
                  <a:schemeClr val="dk1"/>
                </a:solidFill>
              </a:rPr>
              <a:t>2</a:t>
            </a:r>
            <a:r>
              <a:rPr lang="en-US" altLang="zh-CN" sz="2400" dirty="0">
                <a:solidFill>
                  <a:schemeClr val="dk1"/>
                </a:solidFill>
              </a:rPr>
              <a:t>, the HOM power is acceptable.</a:t>
            </a:r>
          </a:p>
        </p:txBody>
      </p:sp>
      <p:pic>
        <p:nvPicPr>
          <p:cNvPr id="28" name="图片 27">
            <a:extLst>
              <a:ext uri="{FF2B5EF4-FFF2-40B4-BE49-F238E27FC236}">
                <a16:creationId xmlns:a16="http://schemas.microsoft.com/office/drawing/2014/main" id="{1B25DAB1-2712-4A2C-A5FE-3B95F01BCE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0256" y="1556792"/>
            <a:ext cx="3240000" cy="2712782"/>
          </a:xfrm>
          <a:prstGeom prst="rect">
            <a:avLst/>
          </a:prstGeom>
        </p:spPr>
      </p:pic>
      <p:grpSp>
        <p:nvGrpSpPr>
          <p:cNvPr id="37" name="组合 36">
            <a:extLst>
              <a:ext uri="{FF2B5EF4-FFF2-40B4-BE49-F238E27FC236}">
                <a16:creationId xmlns:a16="http://schemas.microsoft.com/office/drawing/2014/main" id="{35AE1BE3-A770-4AD2-9798-D8F44D4CE834}"/>
              </a:ext>
            </a:extLst>
          </p:cNvPr>
          <p:cNvGrpSpPr>
            <a:grpSpLocks noChangeAspect="1"/>
          </p:cNvGrpSpPr>
          <p:nvPr/>
        </p:nvGrpSpPr>
        <p:grpSpPr>
          <a:xfrm>
            <a:off x="8279560" y="4269575"/>
            <a:ext cx="3582319" cy="2147587"/>
            <a:chOff x="5653083" y="4760909"/>
            <a:chExt cx="3269295" cy="1959930"/>
          </a:xfrm>
        </p:grpSpPr>
        <p:pic>
          <p:nvPicPr>
            <p:cNvPr id="32" name="图片 31">
              <a:extLst>
                <a:ext uri="{FF2B5EF4-FFF2-40B4-BE49-F238E27FC236}">
                  <a16:creationId xmlns:a16="http://schemas.microsoft.com/office/drawing/2014/main" id="{56F3B924-7B0E-4104-B2E6-98C8682D7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1959" y="5108123"/>
              <a:ext cx="2520000" cy="1417500"/>
            </a:xfrm>
            <a:prstGeom prst="rect">
              <a:avLst/>
            </a:prstGeom>
          </p:spPr>
        </p:pic>
        <p:sp>
          <p:nvSpPr>
            <p:cNvPr id="35" name="文本框 34">
              <a:extLst>
                <a:ext uri="{FF2B5EF4-FFF2-40B4-BE49-F238E27FC236}">
                  <a16:creationId xmlns:a16="http://schemas.microsoft.com/office/drawing/2014/main" id="{91501E5E-3D1E-4F93-8248-A6480153FFC5}"/>
                </a:ext>
              </a:extLst>
            </p:cNvPr>
            <p:cNvSpPr txBox="1"/>
            <p:nvPr/>
          </p:nvSpPr>
          <p:spPr>
            <a:xfrm rot="16200000">
              <a:off x="4921513" y="5492479"/>
              <a:ext cx="1800200" cy="337060"/>
            </a:xfrm>
            <a:prstGeom prst="rect">
              <a:avLst/>
            </a:prstGeom>
            <a:noFill/>
          </p:spPr>
          <p:txBody>
            <a:bodyPr wrap="square" rtlCol="0">
              <a:spAutoFit/>
            </a:bodyPr>
            <a:lstStyle/>
            <a:p>
              <a:r>
                <a:rPr lang="en-US" dirty="0"/>
                <a:t>temperature</a:t>
              </a:r>
            </a:p>
          </p:txBody>
        </p:sp>
        <p:sp>
          <p:nvSpPr>
            <p:cNvPr id="36" name="文本框 35">
              <a:extLst>
                <a:ext uri="{FF2B5EF4-FFF2-40B4-BE49-F238E27FC236}">
                  <a16:creationId xmlns:a16="http://schemas.microsoft.com/office/drawing/2014/main" id="{47FD9D95-A86D-47AE-9134-4B4050908B51}"/>
                </a:ext>
              </a:extLst>
            </p:cNvPr>
            <p:cNvSpPr txBox="1"/>
            <p:nvPr/>
          </p:nvSpPr>
          <p:spPr>
            <a:xfrm>
              <a:off x="6695513" y="6383779"/>
              <a:ext cx="2226865" cy="337060"/>
            </a:xfrm>
            <a:prstGeom prst="rect">
              <a:avLst/>
            </a:prstGeom>
            <a:noFill/>
          </p:spPr>
          <p:txBody>
            <a:bodyPr wrap="square" rtlCol="0">
              <a:spAutoFit/>
            </a:bodyPr>
            <a:lstStyle/>
            <a:p>
              <a:r>
                <a:rPr lang="en-US" dirty="0"/>
                <a:t>Heat flux</a:t>
              </a:r>
            </a:p>
          </p:txBody>
        </p:sp>
      </p:grpSp>
      <p:pic>
        <p:nvPicPr>
          <p:cNvPr id="22" name="图片 21" descr="Graphical user interface&#10;&#10;Description automatically generated with medium confidence">
            <a:extLst>
              <a:ext uri="{FF2B5EF4-FFF2-40B4-BE49-F238E27FC236}">
                <a16:creationId xmlns:a16="http://schemas.microsoft.com/office/drawing/2014/main" id="{19D2AA63-2A08-4FB0-8211-940DF0E218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8195" y="3645024"/>
            <a:ext cx="4320000" cy="3000148"/>
          </a:xfrm>
          <a:prstGeom prst="rect">
            <a:avLst/>
          </a:prstGeom>
          <a:noFill/>
        </p:spPr>
      </p:pic>
    </p:spTree>
    <p:extLst>
      <p:ext uri="{BB962C8B-B14F-4D97-AF65-F5344CB8AC3E}">
        <p14:creationId xmlns:p14="http://schemas.microsoft.com/office/powerpoint/2010/main" val="23307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335360" y="1412776"/>
            <a:ext cx="10578570"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Supports for regular magnets</a:t>
            </a:r>
          </a:p>
          <a:p>
            <a:pPr lvl="1">
              <a:lnSpc>
                <a:spcPct val="120000"/>
              </a:lnSpc>
            </a:pPr>
            <a:r>
              <a:rPr lang="en-US" altLang="zh-CN" sz="2000" dirty="0">
                <a:latin typeface="Arial" panose="020B0604020202020204" pitchFamily="34" charset="0"/>
                <a:ea typeface="微软雅黑" panose="020B0503020204020204" pitchFamily="34" charset="-122"/>
                <a:cs typeface="Arial" panose="020B0604020202020204" pitchFamily="34" charset="0"/>
              </a:rPr>
              <a:t>Supports in Collider</a:t>
            </a:r>
          </a:p>
          <a:p>
            <a:pPr lvl="1">
              <a:lnSpc>
                <a:spcPct val="120000"/>
              </a:lnSpc>
            </a:pPr>
            <a:r>
              <a:rPr lang="en-US" altLang="zh-CN" sz="2000" dirty="0">
                <a:latin typeface="Arial" panose="020B0604020202020204" pitchFamily="34" charset="0"/>
                <a:ea typeface="微软雅黑" panose="020B0503020204020204" pitchFamily="34" charset="-122"/>
                <a:cs typeface="Arial" panose="020B0604020202020204" pitchFamily="34" charset="0"/>
              </a:rPr>
              <a:t>Supports in Booster</a:t>
            </a:r>
          </a:p>
          <a:p>
            <a:pPr lvl="1">
              <a:lnSpc>
                <a:spcPct val="120000"/>
              </a:lnSpc>
            </a:pPr>
            <a:r>
              <a:rPr lang="en-US" altLang="zh-CN" sz="2000" dirty="0">
                <a:latin typeface="Arial" panose="020B0604020202020204" pitchFamily="34" charset="0"/>
                <a:ea typeface="微软雅黑" panose="020B0503020204020204" pitchFamily="34" charset="-122"/>
                <a:cs typeface="Arial" panose="020B0604020202020204" pitchFamily="34" charset="0"/>
              </a:rPr>
              <a:t>Supports in </a:t>
            </a:r>
            <a:r>
              <a:rPr lang="en-US" altLang="zh-CN" sz="2000" dirty="0" err="1">
                <a:latin typeface="Arial" panose="020B0604020202020204" pitchFamily="34" charset="0"/>
                <a:ea typeface="微软雅黑" panose="020B0503020204020204" pitchFamily="34" charset="-122"/>
                <a:cs typeface="Arial" panose="020B0604020202020204" pitchFamily="34" charset="0"/>
              </a:rPr>
              <a:t>Linac</a:t>
            </a:r>
            <a:r>
              <a:rPr lang="en-US" altLang="zh-CN" sz="2000" dirty="0">
                <a:latin typeface="Arial" panose="020B0604020202020204" pitchFamily="34" charset="0"/>
                <a:ea typeface="微软雅黑" panose="020B0503020204020204" pitchFamily="34" charset="-122"/>
                <a:cs typeface="Arial" panose="020B0604020202020204" pitchFamily="34" charset="0"/>
              </a:rPr>
              <a:t> and Damping Ring</a:t>
            </a:r>
          </a:p>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MDI mechanics</a:t>
            </a:r>
          </a:p>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Moveable Collimators</a:t>
            </a:r>
          </a:p>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227594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335360" y="1412776"/>
            <a:ext cx="10578570"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Supports for regular magnets</a:t>
            </a:r>
          </a:p>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MDI mechanics</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Collimators</a:t>
            </a:r>
          </a:p>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2593004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7CC38F3-4A8F-4236-881E-7B70D8FF639A}"/>
              </a:ext>
            </a:extLst>
          </p:cNvPr>
          <p:cNvSpPr>
            <a:spLocks noGrp="1"/>
          </p:cNvSpPr>
          <p:nvPr>
            <p:ph idx="1"/>
          </p:nvPr>
        </p:nvSpPr>
        <p:spPr>
          <a:xfrm>
            <a:off x="1001880" y="1412776"/>
            <a:ext cx="11142792" cy="4840303"/>
          </a:xfrm>
        </p:spPr>
        <p:txBody>
          <a:bodyPr>
            <a:normAutofit/>
          </a:bodyPr>
          <a:lstStyle/>
          <a:p>
            <a:r>
              <a:rPr lang="en-US" altLang="zh-CN" sz="2400" dirty="0"/>
              <a:t>CEPC has two kinds of collimators. One is for background decreasing. The other is for machine protection (will begin in EDR).</a:t>
            </a:r>
          </a:p>
          <a:p>
            <a:r>
              <a:rPr lang="en-US" altLang="zh-CN" sz="2400" dirty="0"/>
              <a:t>9 collimators per IP per ring for background decreasing.</a:t>
            </a:r>
          </a:p>
          <a:p>
            <a:endParaRPr lang="en-US" altLang="zh-CN" sz="2400" dirty="0"/>
          </a:p>
        </p:txBody>
      </p:sp>
      <p:sp>
        <p:nvSpPr>
          <p:cNvPr id="3" name="灯片编号占位符 2">
            <a:extLst>
              <a:ext uri="{FF2B5EF4-FFF2-40B4-BE49-F238E27FC236}">
                <a16:creationId xmlns:a16="http://schemas.microsoft.com/office/drawing/2014/main" id="{B7CA324F-9BBD-4CEB-976E-80F692F4FAE1}"/>
              </a:ext>
            </a:extLst>
          </p:cNvPr>
          <p:cNvSpPr>
            <a:spLocks noGrp="1"/>
          </p:cNvSpPr>
          <p:nvPr>
            <p:ph type="sldNum" sz="quarter" idx="12"/>
          </p:nvPr>
        </p:nvSpPr>
        <p:spPr/>
        <p:txBody>
          <a:bodyPr/>
          <a:lstStyle/>
          <a:p>
            <a:fld id="{098B4EB0-06CE-481E-B32B-52DF58230A15}" type="slidenum">
              <a:rPr lang="zh-CN" altLang="en-US" smtClean="0"/>
              <a:pPr/>
              <a:t>31</a:t>
            </a:fld>
            <a:endParaRPr lang="zh-CN" altLang="en-US" dirty="0"/>
          </a:p>
        </p:txBody>
      </p:sp>
      <p:sp>
        <p:nvSpPr>
          <p:cNvPr id="4" name="标题 3">
            <a:extLst>
              <a:ext uri="{FF2B5EF4-FFF2-40B4-BE49-F238E27FC236}">
                <a16:creationId xmlns:a16="http://schemas.microsoft.com/office/drawing/2014/main" id="{E695B006-AECC-4BF4-991C-09C4D587A146}"/>
              </a:ext>
            </a:extLst>
          </p:cNvPr>
          <p:cNvSpPr>
            <a:spLocks noGrp="1"/>
          </p:cNvSpPr>
          <p:nvPr>
            <p:ph type="title"/>
          </p:nvPr>
        </p:nvSpPr>
        <p:spPr/>
        <p:txBody>
          <a:bodyPr>
            <a:normAutofit/>
          </a:bodyPr>
          <a:lstStyle/>
          <a:p>
            <a:r>
              <a:rPr lang="en-US" altLang="zh-CN" dirty="0"/>
              <a:t>Collimators</a:t>
            </a:r>
            <a:endParaRPr lang="zh-CN" altLang="en-US" dirty="0"/>
          </a:p>
        </p:txBody>
      </p:sp>
      <p:graphicFrame>
        <p:nvGraphicFramePr>
          <p:cNvPr id="25" name="内容占位符 5">
            <a:extLst>
              <a:ext uri="{FF2B5EF4-FFF2-40B4-BE49-F238E27FC236}">
                <a16:creationId xmlns:a16="http://schemas.microsoft.com/office/drawing/2014/main" id="{A439B7ED-31A8-41D5-AC5B-7F9911B67B63}"/>
              </a:ext>
            </a:extLst>
          </p:cNvPr>
          <p:cNvGraphicFramePr>
            <a:graphicFrameLocks/>
          </p:cNvGraphicFramePr>
          <p:nvPr>
            <p:extLst>
              <p:ext uri="{D42A27DB-BD31-4B8C-83A1-F6EECF244321}">
                <p14:modId xmlns:p14="http://schemas.microsoft.com/office/powerpoint/2010/main" val="337693426"/>
              </p:ext>
            </p:extLst>
          </p:nvPr>
        </p:nvGraphicFramePr>
        <p:xfrm>
          <a:off x="1223838" y="2996952"/>
          <a:ext cx="9649071" cy="3757959"/>
        </p:xfrm>
        <a:graphic>
          <a:graphicData uri="http://schemas.openxmlformats.org/drawingml/2006/table">
            <a:tbl>
              <a:tblPr firstRow="1" firstCol="1" bandRow="1">
                <a:tableStyleId>{5C22544A-7EE6-4342-B048-85BDC9FD1C3A}</a:tableStyleId>
              </a:tblPr>
              <a:tblGrid>
                <a:gridCol w="935515">
                  <a:extLst>
                    <a:ext uri="{9D8B030D-6E8A-4147-A177-3AD203B41FA5}">
                      <a16:colId xmlns:a16="http://schemas.microsoft.com/office/drawing/2014/main" val="2172848597"/>
                    </a:ext>
                  </a:extLst>
                </a:gridCol>
                <a:gridCol w="1602271">
                  <a:extLst>
                    <a:ext uri="{9D8B030D-6E8A-4147-A177-3AD203B41FA5}">
                      <a16:colId xmlns:a16="http://schemas.microsoft.com/office/drawing/2014/main" val="1397187641"/>
                    </a:ext>
                  </a:extLst>
                </a:gridCol>
                <a:gridCol w="1044162">
                  <a:extLst>
                    <a:ext uri="{9D8B030D-6E8A-4147-A177-3AD203B41FA5}">
                      <a16:colId xmlns:a16="http://schemas.microsoft.com/office/drawing/2014/main" val="829630938"/>
                    </a:ext>
                  </a:extLst>
                </a:gridCol>
                <a:gridCol w="1260313">
                  <a:extLst>
                    <a:ext uri="{9D8B030D-6E8A-4147-A177-3AD203B41FA5}">
                      <a16:colId xmlns:a16="http://schemas.microsoft.com/office/drawing/2014/main" val="2453753977"/>
                    </a:ext>
                  </a:extLst>
                </a:gridCol>
                <a:gridCol w="1476465">
                  <a:extLst>
                    <a:ext uri="{9D8B030D-6E8A-4147-A177-3AD203B41FA5}">
                      <a16:colId xmlns:a16="http://schemas.microsoft.com/office/drawing/2014/main" val="1590951136"/>
                    </a:ext>
                  </a:extLst>
                </a:gridCol>
                <a:gridCol w="863465">
                  <a:extLst>
                    <a:ext uri="{9D8B030D-6E8A-4147-A177-3AD203B41FA5}">
                      <a16:colId xmlns:a16="http://schemas.microsoft.com/office/drawing/2014/main" val="486657998"/>
                    </a:ext>
                  </a:extLst>
                </a:gridCol>
                <a:gridCol w="1079617">
                  <a:extLst>
                    <a:ext uri="{9D8B030D-6E8A-4147-A177-3AD203B41FA5}">
                      <a16:colId xmlns:a16="http://schemas.microsoft.com/office/drawing/2014/main" val="3147954451"/>
                    </a:ext>
                  </a:extLst>
                </a:gridCol>
                <a:gridCol w="1387263">
                  <a:extLst>
                    <a:ext uri="{9D8B030D-6E8A-4147-A177-3AD203B41FA5}">
                      <a16:colId xmlns:a16="http://schemas.microsoft.com/office/drawing/2014/main" val="943946921"/>
                    </a:ext>
                  </a:extLst>
                </a:gridCol>
              </a:tblGrid>
              <a:tr h="691757">
                <a:tc>
                  <a:txBody>
                    <a:bodyPr/>
                    <a:lstStyle/>
                    <a:p>
                      <a:r>
                        <a:rPr lang="en-US" sz="1600" kern="100">
                          <a:effectLst/>
                        </a:rPr>
                        <a:t>name</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Position</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Distance to IP/m</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Beta function/m</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dirty="0">
                          <a:effectLst/>
                        </a:rPr>
                        <a:t>Horizontal Dispersion/m</a:t>
                      </a:r>
                      <a:endParaRPr lang="en-US" sz="1600" kern="1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Phase</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dirty="0">
                          <a:effectLst/>
                        </a:rPr>
                        <a:t>BSC/2/m</a:t>
                      </a:r>
                      <a:endParaRPr lang="en-US" sz="1600" kern="1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dirty="0">
                          <a:effectLst/>
                        </a:rPr>
                        <a:t>Range of half width allowed/mm</a:t>
                      </a:r>
                      <a:endParaRPr lang="en-US" sz="1600" kern="1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1689684402"/>
                  </a:ext>
                </a:extLst>
              </a:tr>
              <a:tr h="336271">
                <a:tc>
                  <a:txBody>
                    <a:bodyPr/>
                    <a:lstStyle/>
                    <a:p>
                      <a:r>
                        <a:rPr lang="en-US" sz="1600" kern="100">
                          <a:effectLst/>
                        </a:rPr>
                        <a:t>APTX1</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D1I.785</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44611</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20.7</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dirty="0">
                          <a:effectLst/>
                        </a:rPr>
                        <a:t>0.12</a:t>
                      </a:r>
                      <a:endParaRPr lang="en-US" sz="1600" kern="1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164.00</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0.006</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1~6</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2124451466"/>
                  </a:ext>
                </a:extLst>
              </a:tr>
              <a:tr h="336271">
                <a:tc>
                  <a:txBody>
                    <a:bodyPr/>
                    <a:lstStyle/>
                    <a:p>
                      <a:r>
                        <a:rPr lang="en-US" sz="1600" kern="100">
                          <a:effectLst/>
                        </a:rPr>
                        <a:t>APTX2</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D1I.788</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44680</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20.7</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0.12</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164.25</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0.006</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1~6</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3259388500"/>
                  </a:ext>
                </a:extLst>
              </a:tr>
              <a:tr h="336271">
                <a:tc>
                  <a:txBody>
                    <a:bodyPr/>
                    <a:lstStyle/>
                    <a:p>
                      <a:r>
                        <a:rPr lang="en-US" sz="1600" kern="100">
                          <a:effectLst/>
                        </a:rPr>
                        <a:t>APTY1</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D1I.791</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44745</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105.37</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0.12</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165.18</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0.0036</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0.156~3.6</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2226356789"/>
                  </a:ext>
                </a:extLst>
              </a:tr>
              <a:tr h="336271">
                <a:tc>
                  <a:txBody>
                    <a:bodyPr/>
                    <a:lstStyle/>
                    <a:p>
                      <a:r>
                        <a:rPr lang="en-US" sz="1600" kern="100">
                          <a:effectLst/>
                        </a:rPr>
                        <a:t>APTY2</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dirty="0">
                          <a:effectLst/>
                        </a:rPr>
                        <a:t>D1I.794</a:t>
                      </a:r>
                      <a:endParaRPr lang="en-US" sz="1600" kern="1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44817</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dirty="0">
                          <a:effectLst/>
                        </a:rPr>
                        <a:t>113.83</a:t>
                      </a:r>
                      <a:endParaRPr lang="en-US" sz="1600" kern="1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0.12</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165.43</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0.0036</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0.156~3.6</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941620260"/>
                  </a:ext>
                </a:extLst>
              </a:tr>
              <a:tr h="336271">
                <a:tc>
                  <a:txBody>
                    <a:bodyPr/>
                    <a:lstStyle/>
                    <a:p>
                      <a:r>
                        <a:rPr lang="en-US" sz="1600" kern="100">
                          <a:effectLst/>
                        </a:rPr>
                        <a:t>APTX3</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D1O.5</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1729.66</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20.7</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0.06</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6.85</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0.00182</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1~6</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685068950"/>
                  </a:ext>
                </a:extLst>
              </a:tr>
              <a:tr h="336271">
                <a:tc>
                  <a:txBody>
                    <a:bodyPr/>
                    <a:lstStyle/>
                    <a:p>
                      <a:r>
                        <a:rPr lang="en-US" sz="1600" kern="100">
                          <a:effectLst/>
                        </a:rPr>
                        <a:t>APTX4</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D1O.8</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1798.24</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20.7</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0.12</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7.10</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0.00182</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1~6</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751589592"/>
                  </a:ext>
                </a:extLst>
              </a:tr>
              <a:tr h="336271">
                <a:tc>
                  <a:txBody>
                    <a:bodyPr/>
                    <a:lstStyle/>
                    <a:p>
                      <a:r>
                        <a:rPr lang="en-US" sz="1600" kern="100">
                          <a:effectLst/>
                        </a:rPr>
                        <a:t>APTY3</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D1O.10</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1832.52</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20.7</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0.25</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7.22</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0.00182</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0.069~3.3</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3967096962"/>
                  </a:ext>
                </a:extLst>
              </a:tr>
              <a:tr h="336271">
                <a:tc>
                  <a:txBody>
                    <a:bodyPr/>
                    <a:lstStyle/>
                    <a:p>
                      <a:r>
                        <a:rPr lang="en-US" sz="1600" kern="100">
                          <a:effectLst/>
                        </a:rPr>
                        <a:t>APTY4</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D1O.14</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1901.1</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20.7</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0.25</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7.47</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0.00182</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0.069~3.3</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522167408"/>
                  </a:ext>
                </a:extLst>
              </a:tr>
              <a:tr h="336271">
                <a:tc>
                  <a:txBody>
                    <a:bodyPr/>
                    <a:lstStyle/>
                    <a:p>
                      <a:r>
                        <a:rPr lang="en-US" sz="1600" kern="100">
                          <a:effectLst/>
                        </a:rPr>
                        <a:t>APTX5</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DMBV01IRU0</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56.3</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196.59</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362.86</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a:effectLst/>
                        </a:rPr>
                        <a:t>0.01178</a:t>
                      </a:r>
                      <a:endParaRPr lang="en-US" sz="16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600" kern="100" dirty="0">
                          <a:effectLst/>
                        </a:rPr>
                        <a:t>2.9~11.78</a:t>
                      </a:r>
                      <a:endParaRPr lang="en-US" sz="1600" kern="1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3875516992"/>
                  </a:ext>
                </a:extLst>
              </a:tr>
            </a:tbl>
          </a:graphicData>
        </a:graphic>
      </p:graphicFrame>
    </p:spTree>
    <p:extLst>
      <p:ext uri="{BB962C8B-B14F-4D97-AF65-F5344CB8AC3E}">
        <p14:creationId xmlns:p14="http://schemas.microsoft.com/office/powerpoint/2010/main" val="3669698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Diagram&#10;&#10;Description automatically generated">
            <a:extLst>
              <a:ext uri="{FF2B5EF4-FFF2-40B4-BE49-F238E27FC236}">
                <a16:creationId xmlns:a16="http://schemas.microsoft.com/office/drawing/2014/main" id="{A5644AFF-5B88-4D96-926C-9463689A9B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68" y="4159363"/>
            <a:ext cx="5040000" cy="2379550"/>
          </a:xfrm>
          <a:prstGeom prst="rect">
            <a:avLst/>
          </a:prstGeom>
          <a:noFill/>
          <a:ln>
            <a:noFill/>
          </a:ln>
        </p:spPr>
      </p:pic>
      <p:pic>
        <p:nvPicPr>
          <p:cNvPr id="29" name="图片 28">
            <a:extLst>
              <a:ext uri="{FF2B5EF4-FFF2-40B4-BE49-F238E27FC236}">
                <a16:creationId xmlns:a16="http://schemas.microsoft.com/office/drawing/2014/main" id="{828B87E8-B4AC-4BD9-9A27-D3CC0DBC040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2264" y="4216376"/>
            <a:ext cx="2880000" cy="2117735"/>
          </a:xfrm>
          <a:prstGeom prst="rect">
            <a:avLst/>
          </a:prstGeom>
          <a:noFill/>
        </p:spPr>
      </p:pic>
      <p:sp>
        <p:nvSpPr>
          <p:cNvPr id="2" name="内容占位符 1">
            <a:extLst>
              <a:ext uri="{FF2B5EF4-FFF2-40B4-BE49-F238E27FC236}">
                <a16:creationId xmlns:a16="http://schemas.microsoft.com/office/drawing/2014/main" id="{D7CC38F3-4A8F-4236-881E-7B70D8FF639A}"/>
              </a:ext>
            </a:extLst>
          </p:cNvPr>
          <p:cNvSpPr>
            <a:spLocks noGrp="1"/>
          </p:cNvSpPr>
          <p:nvPr>
            <p:ph idx="1"/>
          </p:nvPr>
        </p:nvSpPr>
        <p:spPr>
          <a:xfrm>
            <a:off x="1055440" y="1536450"/>
            <a:ext cx="10526960" cy="3908773"/>
          </a:xfrm>
        </p:spPr>
        <p:txBody>
          <a:bodyPr>
            <a:normAutofit/>
          </a:bodyPr>
          <a:lstStyle/>
          <a:p>
            <a:r>
              <a:rPr lang="en-US" altLang="zh-CN" dirty="0"/>
              <a:t>Horizontal movable collimator for background decreasing</a:t>
            </a:r>
          </a:p>
          <a:p>
            <a:pPr lvl="1">
              <a:spcBef>
                <a:spcPts val="800"/>
              </a:spcBef>
              <a:spcAft>
                <a:spcPts val="500"/>
              </a:spcAft>
            </a:pPr>
            <a:r>
              <a:rPr lang="en-US" altLang="zh-CN" sz="2000" dirty="0"/>
              <a:t>Inner profile is gradually altered from a circular to a rectangle to minimize impedance. </a:t>
            </a:r>
          </a:p>
          <a:p>
            <a:pPr lvl="1">
              <a:spcBef>
                <a:spcPts val="800"/>
              </a:spcBef>
              <a:spcAft>
                <a:spcPts val="500"/>
              </a:spcAft>
            </a:pPr>
            <a:r>
              <a:rPr lang="en-US" altLang="zh-CN" sz="2000" dirty="0"/>
              <a:t>Material of vacuum vessel and the jaws is  GlidCopAl-15</a:t>
            </a:r>
            <a:r>
              <a:rPr lang="zh-CN" altLang="en-US" sz="2000" dirty="0"/>
              <a:t>， </a:t>
            </a:r>
            <a:r>
              <a:rPr lang="en-US" altLang="zh-CN" sz="2000" dirty="0"/>
              <a:t>and SS for flanges.</a:t>
            </a:r>
          </a:p>
          <a:p>
            <a:pPr lvl="1">
              <a:spcBef>
                <a:spcPts val="800"/>
              </a:spcBef>
              <a:spcAft>
                <a:spcPts val="500"/>
              </a:spcAft>
            </a:pPr>
            <a:r>
              <a:rPr lang="en-US" altLang="zh-CN" sz="2000" dirty="0"/>
              <a:t>Half aperture 4mm for normal operation. </a:t>
            </a:r>
          </a:p>
          <a:p>
            <a:pPr lvl="1">
              <a:spcBef>
                <a:spcPts val="800"/>
              </a:spcBef>
              <a:spcAft>
                <a:spcPts val="500"/>
              </a:spcAft>
            </a:pPr>
            <a:r>
              <a:rPr lang="en-US" altLang="zh-CN" sz="2000" dirty="0"/>
              <a:t>Open-loop accuracy 10 µm (can be obtained for HEPS).</a:t>
            </a:r>
          </a:p>
          <a:p>
            <a:endParaRPr lang="en-US" altLang="zh-CN" sz="2000" dirty="0"/>
          </a:p>
        </p:txBody>
      </p:sp>
      <p:sp>
        <p:nvSpPr>
          <p:cNvPr id="3" name="灯片编号占位符 2">
            <a:extLst>
              <a:ext uri="{FF2B5EF4-FFF2-40B4-BE49-F238E27FC236}">
                <a16:creationId xmlns:a16="http://schemas.microsoft.com/office/drawing/2014/main" id="{B7CA324F-9BBD-4CEB-976E-80F692F4FAE1}"/>
              </a:ext>
            </a:extLst>
          </p:cNvPr>
          <p:cNvSpPr>
            <a:spLocks noGrp="1"/>
          </p:cNvSpPr>
          <p:nvPr>
            <p:ph type="sldNum" sz="quarter" idx="12"/>
          </p:nvPr>
        </p:nvSpPr>
        <p:spPr/>
        <p:txBody>
          <a:bodyPr/>
          <a:lstStyle/>
          <a:p>
            <a:fld id="{098B4EB0-06CE-481E-B32B-52DF58230A15}" type="slidenum">
              <a:rPr lang="zh-CN" altLang="en-US" smtClean="0"/>
              <a:pPr/>
              <a:t>32</a:t>
            </a:fld>
            <a:endParaRPr lang="zh-CN" altLang="en-US" dirty="0"/>
          </a:p>
        </p:txBody>
      </p:sp>
      <p:sp>
        <p:nvSpPr>
          <p:cNvPr id="4" name="标题 3">
            <a:extLst>
              <a:ext uri="{FF2B5EF4-FFF2-40B4-BE49-F238E27FC236}">
                <a16:creationId xmlns:a16="http://schemas.microsoft.com/office/drawing/2014/main" id="{E695B006-AECC-4BF4-991C-09C4D587A146}"/>
              </a:ext>
            </a:extLst>
          </p:cNvPr>
          <p:cNvSpPr>
            <a:spLocks noGrp="1"/>
          </p:cNvSpPr>
          <p:nvPr>
            <p:ph type="title"/>
          </p:nvPr>
        </p:nvSpPr>
        <p:spPr/>
        <p:txBody>
          <a:bodyPr>
            <a:normAutofit/>
          </a:bodyPr>
          <a:lstStyle/>
          <a:p>
            <a:r>
              <a:rPr lang="en-US" altLang="zh-CN" dirty="0"/>
              <a:t>Collimators</a:t>
            </a:r>
            <a:endParaRPr lang="zh-CN" altLang="en-US" dirty="0"/>
          </a:p>
        </p:txBody>
      </p:sp>
      <p:pic>
        <p:nvPicPr>
          <p:cNvPr id="28" name="图片 27" descr="Diagram&#10;&#10;Description automatically generated">
            <a:extLst>
              <a:ext uri="{FF2B5EF4-FFF2-40B4-BE49-F238E27FC236}">
                <a16:creationId xmlns:a16="http://schemas.microsoft.com/office/drawing/2014/main" id="{D21FC3DB-A9C0-4D60-9E00-D28CB9E3E22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2264" y="4483056"/>
            <a:ext cx="3600000" cy="1676987"/>
          </a:xfrm>
          <a:prstGeom prst="rect">
            <a:avLst/>
          </a:prstGeom>
          <a:noFill/>
        </p:spPr>
      </p:pic>
      <p:sp>
        <p:nvSpPr>
          <p:cNvPr id="7" name="矩形 6">
            <a:extLst>
              <a:ext uri="{FF2B5EF4-FFF2-40B4-BE49-F238E27FC236}">
                <a16:creationId xmlns:a16="http://schemas.microsoft.com/office/drawing/2014/main" id="{EA815038-27F8-4B87-AED2-D2D128C0FACB}"/>
              </a:ext>
            </a:extLst>
          </p:cNvPr>
          <p:cNvSpPr/>
          <p:nvPr/>
        </p:nvSpPr>
        <p:spPr>
          <a:xfrm>
            <a:off x="1752600" y="4049732"/>
            <a:ext cx="4572000" cy="2475613"/>
          </a:xfrm>
          <a:prstGeom prst="rect">
            <a:avLst/>
          </a:prstGeom>
        </p:spPr>
        <p:txBody>
          <a:bodyPr vert="horz" lIns="91440" tIns="45720" rIns="91440" bIns="45720" rtlCol="0">
            <a:normAutofit/>
          </a:bodyPr>
          <a:lstStyle/>
          <a:p>
            <a:pPr marL="342900" indent="-342900">
              <a:lnSpc>
                <a:spcPct val="110000"/>
              </a:lnSpc>
              <a:spcBef>
                <a:spcPts val="800"/>
              </a:spcBef>
              <a:spcAft>
                <a:spcPts val="500"/>
              </a:spcAft>
              <a:buClr>
                <a:srgbClr val="FFC000"/>
              </a:buClr>
              <a:buSzPct val="80000"/>
              <a:buFont typeface="Wingdings" pitchFamily="2" charset="2"/>
              <a:buChar char="n"/>
            </a:pPr>
            <a:endParaRPr lang="en-US" sz="2000" dirty="0">
              <a:latin typeface="Arial" panose="020B0604020202020204" pitchFamily="34" charset="0"/>
              <a:ea typeface="微软雅黑" pitchFamily="34" charset="-122"/>
            </a:endParaRPr>
          </a:p>
        </p:txBody>
      </p:sp>
    </p:spTree>
    <p:extLst>
      <p:ext uri="{BB962C8B-B14F-4D97-AF65-F5344CB8AC3E}">
        <p14:creationId xmlns:p14="http://schemas.microsoft.com/office/powerpoint/2010/main" val="1697431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8776F5-3EA2-4A2F-967B-F6F871751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9976" y="2775584"/>
            <a:ext cx="3600000" cy="1456875"/>
          </a:xfrm>
          <a:prstGeom prst="rect">
            <a:avLst/>
          </a:prstGeom>
        </p:spPr>
      </p:pic>
      <p:sp>
        <p:nvSpPr>
          <p:cNvPr id="2" name="内容占位符 1">
            <a:extLst>
              <a:ext uri="{FF2B5EF4-FFF2-40B4-BE49-F238E27FC236}">
                <a16:creationId xmlns:a16="http://schemas.microsoft.com/office/drawing/2014/main" id="{D7CC38F3-4A8F-4236-881E-7B70D8FF639A}"/>
              </a:ext>
            </a:extLst>
          </p:cNvPr>
          <p:cNvSpPr>
            <a:spLocks noGrp="1"/>
          </p:cNvSpPr>
          <p:nvPr>
            <p:ph idx="1"/>
          </p:nvPr>
        </p:nvSpPr>
        <p:spPr>
          <a:xfrm>
            <a:off x="983432" y="1459566"/>
            <a:ext cx="10369152" cy="4840303"/>
          </a:xfrm>
        </p:spPr>
        <p:txBody>
          <a:bodyPr>
            <a:normAutofit/>
          </a:bodyPr>
          <a:lstStyle/>
          <a:p>
            <a:r>
              <a:rPr lang="en-US" altLang="zh-CN" dirty="0"/>
              <a:t>Structure Optimization</a:t>
            </a:r>
          </a:p>
          <a:p>
            <a:pPr lvl="1"/>
            <a:r>
              <a:rPr lang="en-US" altLang="zh-CN" sz="2000" dirty="0"/>
              <a:t>Impedance varies with the offset of the tip. </a:t>
            </a:r>
          </a:p>
          <a:p>
            <a:pPr lvl="1"/>
            <a:r>
              <a:rPr lang="en-US" altLang="zh-CN" sz="2000" dirty="0"/>
              <a:t>About 70% of the synchrotron radiation energy (7.5 kW @ 30MW Higgs) is deposited in the block.</a:t>
            </a:r>
          </a:p>
          <a:p>
            <a:pPr lvl="1"/>
            <a:endParaRPr lang="en-US" altLang="zh-CN" sz="1600" dirty="0"/>
          </a:p>
        </p:txBody>
      </p:sp>
      <p:sp>
        <p:nvSpPr>
          <p:cNvPr id="3" name="灯片编号占位符 2">
            <a:extLst>
              <a:ext uri="{FF2B5EF4-FFF2-40B4-BE49-F238E27FC236}">
                <a16:creationId xmlns:a16="http://schemas.microsoft.com/office/drawing/2014/main" id="{B7CA324F-9BBD-4CEB-976E-80F692F4FAE1}"/>
              </a:ext>
            </a:extLst>
          </p:cNvPr>
          <p:cNvSpPr>
            <a:spLocks noGrp="1"/>
          </p:cNvSpPr>
          <p:nvPr>
            <p:ph type="sldNum" sz="quarter" idx="12"/>
          </p:nvPr>
        </p:nvSpPr>
        <p:spPr/>
        <p:txBody>
          <a:bodyPr/>
          <a:lstStyle/>
          <a:p>
            <a:fld id="{098B4EB0-06CE-481E-B32B-52DF58230A15}" type="slidenum">
              <a:rPr lang="zh-CN" altLang="en-US" smtClean="0"/>
              <a:pPr/>
              <a:t>33</a:t>
            </a:fld>
            <a:endParaRPr lang="zh-CN" altLang="en-US" dirty="0"/>
          </a:p>
        </p:txBody>
      </p:sp>
      <p:sp>
        <p:nvSpPr>
          <p:cNvPr id="4" name="标题 3">
            <a:extLst>
              <a:ext uri="{FF2B5EF4-FFF2-40B4-BE49-F238E27FC236}">
                <a16:creationId xmlns:a16="http://schemas.microsoft.com/office/drawing/2014/main" id="{E695B006-AECC-4BF4-991C-09C4D587A146}"/>
              </a:ext>
            </a:extLst>
          </p:cNvPr>
          <p:cNvSpPr>
            <a:spLocks noGrp="1"/>
          </p:cNvSpPr>
          <p:nvPr>
            <p:ph type="title"/>
          </p:nvPr>
        </p:nvSpPr>
        <p:spPr/>
        <p:txBody>
          <a:bodyPr>
            <a:normAutofit/>
          </a:bodyPr>
          <a:lstStyle/>
          <a:p>
            <a:r>
              <a:rPr lang="en-US" altLang="zh-CN" dirty="0"/>
              <a:t>Collimators</a:t>
            </a:r>
            <a:endParaRPr lang="zh-CN" altLang="en-US" dirty="0"/>
          </a:p>
        </p:txBody>
      </p:sp>
      <p:pic>
        <p:nvPicPr>
          <p:cNvPr id="9" name="图片 8">
            <a:extLst>
              <a:ext uri="{FF2B5EF4-FFF2-40B4-BE49-F238E27FC236}">
                <a16:creationId xmlns:a16="http://schemas.microsoft.com/office/drawing/2014/main" id="{31BBBC90-3FC4-427B-9EAF-2D96D79BD14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5480" y="3284984"/>
            <a:ext cx="3599815" cy="1405890"/>
          </a:xfrm>
          <a:prstGeom prst="rect">
            <a:avLst/>
          </a:prstGeom>
          <a:noFill/>
          <a:ln>
            <a:noFill/>
          </a:ln>
        </p:spPr>
      </p:pic>
      <p:pic>
        <p:nvPicPr>
          <p:cNvPr id="10" name="图片 9" descr="Diagram&#10;&#10;Description automatically generated">
            <a:extLst>
              <a:ext uri="{FF2B5EF4-FFF2-40B4-BE49-F238E27FC236}">
                <a16:creationId xmlns:a16="http://schemas.microsoft.com/office/drawing/2014/main" id="{DF628E02-0727-4604-B507-342C3C13AFA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5479" y="4507491"/>
            <a:ext cx="3599815" cy="1957070"/>
          </a:xfrm>
          <a:prstGeom prst="rect">
            <a:avLst/>
          </a:prstGeom>
          <a:noFill/>
        </p:spPr>
      </p:pic>
      <p:pic>
        <p:nvPicPr>
          <p:cNvPr id="11" name="图片 10">
            <a:extLst>
              <a:ext uri="{FF2B5EF4-FFF2-40B4-BE49-F238E27FC236}">
                <a16:creationId xmlns:a16="http://schemas.microsoft.com/office/drawing/2014/main" id="{F9AC8E58-B506-4017-B0AD-B0100B3B641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3992" y="4058965"/>
            <a:ext cx="3599815" cy="1006475"/>
          </a:xfrm>
          <a:prstGeom prst="rect">
            <a:avLst/>
          </a:prstGeom>
          <a:noFill/>
          <a:ln>
            <a:noFill/>
          </a:ln>
        </p:spPr>
      </p:pic>
      <p:pic>
        <p:nvPicPr>
          <p:cNvPr id="12" name="图片 11" descr="Chart&#10;&#10;Description automatically generated">
            <a:extLst>
              <a:ext uri="{FF2B5EF4-FFF2-40B4-BE49-F238E27FC236}">
                <a16:creationId xmlns:a16="http://schemas.microsoft.com/office/drawing/2014/main" id="{5E0882B0-3019-4C6A-9092-7284E71179B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9976" y="4735858"/>
            <a:ext cx="3599815" cy="2181225"/>
          </a:xfrm>
          <a:prstGeom prst="rect">
            <a:avLst/>
          </a:prstGeom>
          <a:noFill/>
          <a:ln>
            <a:noFill/>
          </a:ln>
        </p:spPr>
      </p:pic>
    </p:spTree>
    <p:extLst>
      <p:ext uri="{BB962C8B-B14F-4D97-AF65-F5344CB8AC3E}">
        <p14:creationId xmlns:p14="http://schemas.microsoft.com/office/powerpoint/2010/main" val="724052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B7CA324F-9BBD-4CEB-976E-80F692F4FAE1}"/>
              </a:ext>
            </a:extLst>
          </p:cNvPr>
          <p:cNvSpPr>
            <a:spLocks noGrp="1"/>
          </p:cNvSpPr>
          <p:nvPr>
            <p:ph type="sldNum" sz="quarter" idx="12"/>
          </p:nvPr>
        </p:nvSpPr>
        <p:spPr/>
        <p:txBody>
          <a:bodyPr/>
          <a:lstStyle/>
          <a:p>
            <a:fld id="{098B4EB0-06CE-481E-B32B-52DF58230A15}" type="slidenum">
              <a:rPr lang="zh-CN" altLang="en-US" smtClean="0"/>
              <a:pPr/>
              <a:t>34</a:t>
            </a:fld>
            <a:endParaRPr lang="zh-CN" altLang="en-US" dirty="0"/>
          </a:p>
        </p:txBody>
      </p:sp>
      <p:sp>
        <p:nvSpPr>
          <p:cNvPr id="4" name="标题 3">
            <a:extLst>
              <a:ext uri="{FF2B5EF4-FFF2-40B4-BE49-F238E27FC236}">
                <a16:creationId xmlns:a16="http://schemas.microsoft.com/office/drawing/2014/main" id="{E695B006-AECC-4BF4-991C-09C4D587A146}"/>
              </a:ext>
            </a:extLst>
          </p:cNvPr>
          <p:cNvSpPr>
            <a:spLocks noGrp="1"/>
          </p:cNvSpPr>
          <p:nvPr>
            <p:ph type="title"/>
          </p:nvPr>
        </p:nvSpPr>
        <p:spPr/>
        <p:txBody>
          <a:bodyPr>
            <a:normAutofit/>
          </a:bodyPr>
          <a:lstStyle/>
          <a:p>
            <a:r>
              <a:rPr lang="en-US" altLang="zh-CN" dirty="0"/>
              <a:t>Collimators</a:t>
            </a:r>
            <a:endParaRPr lang="zh-CN" altLang="en-US" dirty="0"/>
          </a:p>
        </p:txBody>
      </p:sp>
      <p:sp>
        <p:nvSpPr>
          <p:cNvPr id="11" name="内容占位符 1">
            <a:extLst>
              <a:ext uri="{FF2B5EF4-FFF2-40B4-BE49-F238E27FC236}">
                <a16:creationId xmlns:a16="http://schemas.microsoft.com/office/drawing/2014/main" id="{633AFF47-C5DD-4DAA-8AD4-BA78359380F0}"/>
              </a:ext>
            </a:extLst>
          </p:cNvPr>
          <p:cNvSpPr txBox="1">
            <a:spLocks/>
          </p:cNvSpPr>
          <p:nvPr/>
        </p:nvSpPr>
        <p:spPr>
          <a:xfrm>
            <a:off x="1217292" y="1397995"/>
            <a:ext cx="10855372" cy="1619286"/>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800" dirty="0"/>
              <a:t>Thermal mechanical analyses @30MW Higgs</a:t>
            </a:r>
          </a:p>
          <a:p>
            <a:pPr lvl="1">
              <a:buFont typeface="Arial" pitchFamily="34" charset="0"/>
              <a:buChar char="–"/>
            </a:pPr>
            <a:r>
              <a:rPr lang="en-US" altLang="zh-CN" dirty="0"/>
              <a:t>Jaw: highest temperature 147 </a:t>
            </a:r>
            <a:r>
              <a:rPr lang="zh-CN" altLang="en-US" dirty="0"/>
              <a:t>℃，</a:t>
            </a:r>
            <a:r>
              <a:rPr lang="en-US" altLang="zh-CN" dirty="0"/>
              <a:t>Maximum von Mises stress89.7 MPa</a:t>
            </a:r>
          </a:p>
          <a:p>
            <a:pPr lvl="1">
              <a:buFont typeface="Arial" pitchFamily="34" charset="0"/>
              <a:buChar char="–"/>
            </a:pPr>
            <a:r>
              <a:rPr lang="en-US" altLang="zh-CN" dirty="0"/>
              <a:t>Vacuum chamber: highest temperature 124 </a:t>
            </a:r>
            <a:r>
              <a:rPr lang="zh-CN" altLang="en-US" dirty="0"/>
              <a:t>℃，</a:t>
            </a:r>
            <a:r>
              <a:rPr lang="en-US" altLang="zh-CN" dirty="0"/>
              <a:t>Maximum von Mises stress 110.4 MPa</a:t>
            </a:r>
          </a:p>
          <a:p>
            <a:pPr lvl="1"/>
            <a:endParaRPr lang="en-US" altLang="zh-CN" sz="1600" dirty="0"/>
          </a:p>
          <a:p>
            <a:endParaRPr lang="en-US" altLang="zh-CN" sz="2000" dirty="0"/>
          </a:p>
          <a:p>
            <a:endParaRPr lang="zh-CN" altLang="en-US" sz="2000" dirty="0"/>
          </a:p>
        </p:txBody>
      </p:sp>
      <p:pic>
        <p:nvPicPr>
          <p:cNvPr id="12" name="图片 11" descr="A picture containing logo&#10;&#10;Description automatically generated">
            <a:extLst>
              <a:ext uri="{FF2B5EF4-FFF2-40B4-BE49-F238E27FC236}">
                <a16:creationId xmlns:a16="http://schemas.microsoft.com/office/drawing/2014/main" id="{C79CC813-BF5F-4A8A-B015-5AE2D15E743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9225" y="2924944"/>
            <a:ext cx="3600000" cy="1550600"/>
          </a:xfrm>
          <a:prstGeom prst="rect">
            <a:avLst/>
          </a:prstGeom>
          <a:noFill/>
          <a:ln>
            <a:noFill/>
          </a:ln>
        </p:spPr>
      </p:pic>
      <p:pic>
        <p:nvPicPr>
          <p:cNvPr id="16" name="图片 15">
            <a:extLst>
              <a:ext uri="{FF2B5EF4-FFF2-40B4-BE49-F238E27FC236}">
                <a16:creationId xmlns:a16="http://schemas.microsoft.com/office/drawing/2014/main" id="{C0736AFF-5BFC-4378-BBA0-C1357FA8CA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6528" y="2852937"/>
            <a:ext cx="2880000" cy="1739347"/>
          </a:xfrm>
          <a:prstGeom prst="rect">
            <a:avLst/>
          </a:prstGeom>
          <a:noFill/>
          <a:ln>
            <a:noFill/>
          </a:ln>
        </p:spPr>
      </p:pic>
      <p:pic>
        <p:nvPicPr>
          <p:cNvPr id="17" name="图片 16" descr="A picture containing text&#10;&#10;Description automatically generated">
            <a:extLst>
              <a:ext uri="{FF2B5EF4-FFF2-40B4-BE49-F238E27FC236}">
                <a16:creationId xmlns:a16="http://schemas.microsoft.com/office/drawing/2014/main" id="{4B9F2164-CE0A-4F57-9070-63C3FB45AE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9225" y="4605726"/>
            <a:ext cx="2880000" cy="2030081"/>
          </a:xfrm>
          <a:prstGeom prst="rect">
            <a:avLst/>
          </a:prstGeom>
          <a:noFill/>
          <a:ln>
            <a:noFill/>
          </a:ln>
        </p:spPr>
      </p:pic>
      <p:pic>
        <p:nvPicPr>
          <p:cNvPr id="18" name="图片 17">
            <a:extLst>
              <a:ext uri="{FF2B5EF4-FFF2-40B4-BE49-F238E27FC236}">
                <a16:creationId xmlns:a16="http://schemas.microsoft.com/office/drawing/2014/main" id="{AD87D3E6-CE19-472C-BBF0-E0328582DC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7200" y="4650362"/>
            <a:ext cx="2880000" cy="1940806"/>
          </a:xfrm>
          <a:prstGeom prst="rect">
            <a:avLst/>
          </a:prstGeom>
          <a:noFill/>
          <a:ln>
            <a:noFill/>
          </a:ln>
        </p:spPr>
      </p:pic>
    </p:spTree>
    <p:extLst>
      <p:ext uri="{BB962C8B-B14F-4D97-AF65-F5344CB8AC3E}">
        <p14:creationId xmlns:p14="http://schemas.microsoft.com/office/powerpoint/2010/main" val="2601458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2F7C392-922C-4139-A30A-6560B6249F56}"/>
              </a:ext>
            </a:extLst>
          </p:cNvPr>
          <p:cNvSpPr>
            <a:spLocks noGrp="1"/>
          </p:cNvSpPr>
          <p:nvPr>
            <p:ph idx="1"/>
          </p:nvPr>
        </p:nvSpPr>
        <p:spPr/>
        <p:txBody>
          <a:bodyPr>
            <a:normAutofit/>
          </a:bodyPr>
          <a:lstStyle/>
          <a:p>
            <a:r>
              <a:rPr lang="en-US" sz="2400" dirty="0"/>
              <a:t>For the collimators used for MPS, drawing from the experiences such as </a:t>
            </a:r>
            <a:r>
              <a:rPr lang="en-US" sz="2400" dirty="0" err="1"/>
              <a:t>SuperKEKB</a:t>
            </a:r>
            <a:r>
              <a:rPr lang="en-US" sz="2400" dirty="0"/>
              <a:t> or HEPS, low-Z, high-melting-point carbon-based materials need to be taken into consideration. </a:t>
            </a:r>
          </a:p>
          <a:p>
            <a:r>
              <a:rPr lang="en-US" sz="2400" dirty="0"/>
              <a:t>We have accumulated relevant experience from the HEPS. </a:t>
            </a:r>
          </a:p>
        </p:txBody>
      </p:sp>
      <p:sp>
        <p:nvSpPr>
          <p:cNvPr id="3" name="标题 2">
            <a:extLst>
              <a:ext uri="{FF2B5EF4-FFF2-40B4-BE49-F238E27FC236}">
                <a16:creationId xmlns:a16="http://schemas.microsoft.com/office/drawing/2014/main" id="{79385F9B-DAB2-4E81-9706-A892824619DF}"/>
              </a:ext>
            </a:extLst>
          </p:cNvPr>
          <p:cNvSpPr>
            <a:spLocks noGrp="1"/>
          </p:cNvSpPr>
          <p:nvPr>
            <p:ph type="title"/>
          </p:nvPr>
        </p:nvSpPr>
        <p:spPr/>
        <p:txBody>
          <a:bodyPr/>
          <a:lstStyle/>
          <a:p>
            <a:r>
              <a:rPr lang="en-US" dirty="0"/>
              <a:t>Collimators</a:t>
            </a:r>
          </a:p>
        </p:txBody>
      </p:sp>
      <p:sp>
        <p:nvSpPr>
          <p:cNvPr id="4" name="灯片编号占位符 3">
            <a:extLst>
              <a:ext uri="{FF2B5EF4-FFF2-40B4-BE49-F238E27FC236}">
                <a16:creationId xmlns:a16="http://schemas.microsoft.com/office/drawing/2014/main" id="{18F92F07-A68B-479F-A089-BB05B7DD4816}"/>
              </a:ext>
            </a:extLst>
          </p:cNvPr>
          <p:cNvSpPr>
            <a:spLocks noGrp="1"/>
          </p:cNvSpPr>
          <p:nvPr>
            <p:ph type="sldNum" sz="quarter" idx="12"/>
          </p:nvPr>
        </p:nvSpPr>
        <p:spPr/>
        <p:txBody>
          <a:bodyPr/>
          <a:lstStyle/>
          <a:p>
            <a:fld id="{F15E9139-A00B-4B2A-98A6-095DC08F1345}" type="slidenum">
              <a:rPr lang="zh-CN" altLang="en-US" smtClean="0"/>
              <a:pPr/>
              <a:t>35</a:t>
            </a:fld>
            <a:endParaRPr lang="zh-CN" altLang="en-US" dirty="0"/>
          </a:p>
        </p:txBody>
      </p:sp>
      <p:pic>
        <p:nvPicPr>
          <p:cNvPr id="7" name="图片 6">
            <a:extLst>
              <a:ext uri="{FF2B5EF4-FFF2-40B4-BE49-F238E27FC236}">
                <a16:creationId xmlns:a16="http://schemas.microsoft.com/office/drawing/2014/main" id="{3E22C5C9-5B0C-4975-BBB8-F3B15DB473D0}"/>
              </a:ext>
            </a:extLst>
          </p:cNvPr>
          <p:cNvPicPr>
            <a:picLocks noChangeAspect="1"/>
          </p:cNvPicPr>
          <p:nvPr/>
        </p:nvPicPr>
        <p:blipFill>
          <a:blip r:embed="rId2"/>
          <a:stretch>
            <a:fillRect/>
          </a:stretch>
        </p:blipFill>
        <p:spPr>
          <a:xfrm>
            <a:off x="589100" y="3439464"/>
            <a:ext cx="3600000" cy="2686700"/>
          </a:xfrm>
          <a:prstGeom prst="rect">
            <a:avLst/>
          </a:prstGeom>
        </p:spPr>
      </p:pic>
      <p:pic>
        <p:nvPicPr>
          <p:cNvPr id="8" name="图片 7">
            <a:extLst>
              <a:ext uri="{FF2B5EF4-FFF2-40B4-BE49-F238E27FC236}">
                <a16:creationId xmlns:a16="http://schemas.microsoft.com/office/drawing/2014/main" id="{F2FBF1B2-0F8F-446A-A837-69F1AB54C38B}"/>
              </a:ext>
            </a:extLst>
          </p:cNvPr>
          <p:cNvPicPr>
            <a:picLocks noChangeAspect="1"/>
          </p:cNvPicPr>
          <p:nvPr/>
        </p:nvPicPr>
        <p:blipFill rotWithShape="1">
          <a:blip r:embed="rId3"/>
          <a:srcRect r="44994"/>
          <a:stretch/>
        </p:blipFill>
        <p:spPr>
          <a:xfrm>
            <a:off x="4583832" y="3439464"/>
            <a:ext cx="2376264" cy="2904248"/>
          </a:xfrm>
          <a:prstGeom prst="rect">
            <a:avLst/>
          </a:prstGeom>
        </p:spPr>
      </p:pic>
      <p:pic>
        <p:nvPicPr>
          <p:cNvPr id="10" name="图片 9">
            <a:extLst>
              <a:ext uri="{FF2B5EF4-FFF2-40B4-BE49-F238E27FC236}">
                <a16:creationId xmlns:a16="http://schemas.microsoft.com/office/drawing/2014/main" id="{6A6CA0DE-149E-42EA-A61D-52B021A6FF51}"/>
              </a:ext>
            </a:extLst>
          </p:cNvPr>
          <p:cNvPicPr>
            <a:picLocks noChangeAspect="1"/>
          </p:cNvPicPr>
          <p:nvPr/>
        </p:nvPicPr>
        <p:blipFill>
          <a:blip r:embed="rId4"/>
          <a:stretch>
            <a:fillRect/>
          </a:stretch>
        </p:blipFill>
        <p:spPr>
          <a:xfrm>
            <a:off x="7413552" y="3142785"/>
            <a:ext cx="4320000" cy="3213566"/>
          </a:xfrm>
          <a:prstGeom prst="rect">
            <a:avLst/>
          </a:prstGeom>
        </p:spPr>
      </p:pic>
      <p:sp>
        <p:nvSpPr>
          <p:cNvPr id="11" name="文本框 10">
            <a:extLst>
              <a:ext uri="{FF2B5EF4-FFF2-40B4-BE49-F238E27FC236}">
                <a16:creationId xmlns:a16="http://schemas.microsoft.com/office/drawing/2014/main" id="{91504F2F-1298-4224-8520-9AC04E1A3F1D}"/>
              </a:ext>
            </a:extLst>
          </p:cNvPr>
          <p:cNvSpPr txBox="1"/>
          <p:nvPr/>
        </p:nvSpPr>
        <p:spPr>
          <a:xfrm>
            <a:off x="677883" y="3382846"/>
            <a:ext cx="3041853" cy="646331"/>
          </a:xfrm>
          <a:prstGeom prst="rect">
            <a:avLst/>
          </a:prstGeom>
          <a:noFill/>
        </p:spPr>
        <p:txBody>
          <a:bodyPr wrap="square" rtlCol="0">
            <a:spAutoFit/>
          </a:bodyPr>
          <a:lstStyle/>
          <a:p>
            <a:r>
              <a:rPr lang="en-US" dirty="0"/>
              <a:t>Jointing prototype of copper, graphite and graphene film </a:t>
            </a:r>
          </a:p>
        </p:txBody>
      </p:sp>
      <p:sp>
        <p:nvSpPr>
          <p:cNvPr id="12" name="文本框 11">
            <a:extLst>
              <a:ext uri="{FF2B5EF4-FFF2-40B4-BE49-F238E27FC236}">
                <a16:creationId xmlns:a16="http://schemas.microsoft.com/office/drawing/2014/main" id="{7294AE2A-CCDD-4BD2-85B9-8C957FF6B20B}"/>
              </a:ext>
            </a:extLst>
          </p:cNvPr>
          <p:cNvSpPr txBox="1"/>
          <p:nvPr/>
        </p:nvSpPr>
        <p:spPr>
          <a:xfrm>
            <a:off x="4336959" y="6050713"/>
            <a:ext cx="3041853" cy="646331"/>
          </a:xfrm>
          <a:prstGeom prst="rect">
            <a:avLst/>
          </a:prstGeom>
          <a:noFill/>
        </p:spPr>
        <p:txBody>
          <a:bodyPr wrap="square" rtlCol="0">
            <a:spAutoFit/>
          </a:bodyPr>
          <a:lstStyle/>
          <a:p>
            <a:r>
              <a:rPr lang="en-US" dirty="0"/>
              <a:t>Jaw of HEPS collimator with copper body and graphite tip</a:t>
            </a:r>
          </a:p>
        </p:txBody>
      </p:sp>
      <p:sp>
        <p:nvSpPr>
          <p:cNvPr id="13" name="文本框 12">
            <a:extLst>
              <a:ext uri="{FF2B5EF4-FFF2-40B4-BE49-F238E27FC236}">
                <a16:creationId xmlns:a16="http://schemas.microsoft.com/office/drawing/2014/main" id="{35FFAF5C-84A5-41C3-8126-F2B1EF940539}"/>
              </a:ext>
            </a:extLst>
          </p:cNvPr>
          <p:cNvSpPr txBox="1"/>
          <p:nvPr/>
        </p:nvSpPr>
        <p:spPr>
          <a:xfrm>
            <a:off x="7492073" y="5769570"/>
            <a:ext cx="3614098" cy="923330"/>
          </a:xfrm>
          <a:prstGeom prst="rect">
            <a:avLst/>
          </a:prstGeom>
          <a:noFill/>
        </p:spPr>
        <p:txBody>
          <a:bodyPr wrap="square" rtlCol="0">
            <a:spAutoFit/>
          </a:bodyPr>
          <a:lstStyle/>
          <a:p>
            <a:r>
              <a:rPr lang="en-US" dirty="0"/>
              <a:t>2D adjusting mechanism:</a:t>
            </a:r>
          </a:p>
          <a:p>
            <a:r>
              <a:rPr lang="en-US" dirty="0"/>
              <a:t>X for collimation and Y for fresh surface in case of failure  </a:t>
            </a:r>
          </a:p>
        </p:txBody>
      </p:sp>
    </p:spTree>
    <p:extLst>
      <p:ext uri="{BB962C8B-B14F-4D97-AF65-F5344CB8AC3E}">
        <p14:creationId xmlns:p14="http://schemas.microsoft.com/office/powerpoint/2010/main" val="1297958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2F7C392-922C-4139-A30A-6560B6249F56}"/>
              </a:ext>
            </a:extLst>
          </p:cNvPr>
          <p:cNvSpPr>
            <a:spLocks noGrp="1"/>
          </p:cNvSpPr>
          <p:nvPr>
            <p:ph idx="1"/>
          </p:nvPr>
        </p:nvSpPr>
        <p:spPr/>
        <p:txBody>
          <a:bodyPr>
            <a:normAutofit/>
          </a:bodyPr>
          <a:lstStyle/>
          <a:p>
            <a:r>
              <a:rPr lang="en-US" sz="2400" dirty="0"/>
              <a:t>We have accumulated relevant experience from the HEPS. </a:t>
            </a:r>
          </a:p>
          <a:p>
            <a:pPr lvl="1"/>
            <a:r>
              <a:rPr lang="en-US" sz="2000" dirty="0"/>
              <a:t>Shear strength: 38.7 </a:t>
            </a:r>
            <a:r>
              <a:rPr lang="en-US" sz="2000" dirty="0" err="1"/>
              <a:t>Mpa</a:t>
            </a:r>
            <a:r>
              <a:rPr lang="en-US" sz="2000" dirty="0"/>
              <a:t> between graphite and copper</a:t>
            </a:r>
          </a:p>
          <a:p>
            <a:pPr lvl="1"/>
            <a:r>
              <a:rPr lang="en-US" sz="2000" dirty="0"/>
              <a:t>Copper coating to improve conductivity about one level.</a:t>
            </a:r>
          </a:p>
          <a:p>
            <a:pPr lvl="1"/>
            <a:r>
              <a:rPr lang="en-US" sz="2000" dirty="0"/>
              <a:t>Endure more than 100 thermal shocks higher than 2000 </a:t>
            </a:r>
            <a:r>
              <a:rPr lang="zh-CN" altLang="en-US" sz="2000" dirty="0"/>
              <a:t>℃</a:t>
            </a:r>
            <a:r>
              <a:rPr lang="en-US" altLang="zh-CN" sz="2000" dirty="0"/>
              <a:t>.</a:t>
            </a:r>
            <a:endParaRPr lang="en-US" sz="2000" dirty="0"/>
          </a:p>
        </p:txBody>
      </p:sp>
      <p:sp>
        <p:nvSpPr>
          <p:cNvPr id="3" name="标题 2">
            <a:extLst>
              <a:ext uri="{FF2B5EF4-FFF2-40B4-BE49-F238E27FC236}">
                <a16:creationId xmlns:a16="http://schemas.microsoft.com/office/drawing/2014/main" id="{79385F9B-DAB2-4E81-9706-A892824619DF}"/>
              </a:ext>
            </a:extLst>
          </p:cNvPr>
          <p:cNvSpPr>
            <a:spLocks noGrp="1"/>
          </p:cNvSpPr>
          <p:nvPr>
            <p:ph type="title"/>
          </p:nvPr>
        </p:nvSpPr>
        <p:spPr/>
        <p:txBody>
          <a:bodyPr/>
          <a:lstStyle/>
          <a:p>
            <a:r>
              <a:rPr lang="en-US" dirty="0"/>
              <a:t>Collimators</a:t>
            </a:r>
          </a:p>
        </p:txBody>
      </p:sp>
      <p:sp>
        <p:nvSpPr>
          <p:cNvPr id="4" name="灯片编号占位符 3">
            <a:extLst>
              <a:ext uri="{FF2B5EF4-FFF2-40B4-BE49-F238E27FC236}">
                <a16:creationId xmlns:a16="http://schemas.microsoft.com/office/drawing/2014/main" id="{18F92F07-A68B-479F-A089-BB05B7DD4816}"/>
              </a:ext>
            </a:extLst>
          </p:cNvPr>
          <p:cNvSpPr>
            <a:spLocks noGrp="1"/>
          </p:cNvSpPr>
          <p:nvPr>
            <p:ph type="sldNum" sz="quarter" idx="12"/>
          </p:nvPr>
        </p:nvSpPr>
        <p:spPr/>
        <p:txBody>
          <a:bodyPr/>
          <a:lstStyle/>
          <a:p>
            <a:fld id="{F15E9139-A00B-4B2A-98A6-095DC08F1345}" type="slidenum">
              <a:rPr lang="zh-CN" altLang="en-US" smtClean="0"/>
              <a:pPr/>
              <a:t>36</a:t>
            </a:fld>
            <a:endParaRPr lang="zh-CN" altLang="en-US" dirty="0"/>
          </a:p>
        </p:txBody>
      </p:sp>
      <p:pic>
        <p:nvPicPr>
          <p:cNvPr id="6" name="图片 5">
            <a:extLst>
              <a:ext uri="{FF2B5EF4-FFF2-40B4-BE49-F238E27FC236}">
                <a16:creationId xmlns:a16="http://schemas.microsoft.com/office/drawing/2014/main" id="{C5E80100-324A-405F-BA1D-F1CF7BF6A151}"/>
              </a:ext>
            </a:extLst>
          </p:cNvPr>
          <p:cNvPicPr/>
          <p:nvPr/>
        </p:nvPicPr>
        <p:blipFill>
          <a:blip r:embed="rId2">
            <a:extLst>
              <a:ext uri="{28A0092B-C50C-407E-A947-70E740481C1C}">
                <a14:useLocalDpi xmlns:a14="http://schemas.microsoft.com/office/drawing/2010/main" val="0"/>
              </a:ext>
            </a:extLst>
          </a:blip>
          <a:stretch>
            <a:fillRect/>
          </a:stretch>
        </p:blipFill>
        <p:spPr>
          <a:xfrm>
            <a:off x="662319" y="3308115"/>
            <a:ext cx="3227070" cy="2159635"/>
          </a:xfrm>
          <a:prstGeom prst="rect">
            <a:avLst/>
          </a:prstGeom>
        </p:spPr>
      </p:pic>
      <p:pic>
        <p:nvPicPr>
          <p:cNvPr id="7" name="Picture 2" descr="C:\Users\zhou\Desktop\Cu_q002.tif">
            <a:extLst>
              <a:ext uri="{FF2B5EF4-FFF2-40B4-BE49-F238E27FC236}">
                <a16:creationId xmlns:a16="http://schemas.microsoft.com/office/drawing/2014/main" id="{6AE8E398-39C3-44DE-BFE8-0EC4B63A24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4616" y="3307750"/>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2284C336-CD6E-4BBC-9D5E-AEC721DD4461}"/>
              </a:ext>
            </a:extLst>
          </p:cNvPr>
          <p:cNvPicPr>
            <a:picLocks noChangeAspect="1"/>
          </p:cNvPicPr>
          <p:nvPr/>
        </p:nvPicPr>
        <p:blipFill>
          <a:blip r:embed="rId4"/>
          <a:stretch>
            <a:fillRect/>
          </a:stretch>
        </p:blipFill>
        <p:spPr>
          <a:xfrm>
            <a:off x="7384516" y="3630306"/>
            <a:ext cx="4320000" cy="1598400"/>
          </a:xfrm>
          <a:prstGeom prst="rect">
            <a:avLst/>
          </a:prstGeom>
        </p:spPr>
      </p:pic>
      <p:sp>
        <p:nvSpPr>
          <p:cNvPr id="13" name="文本框 12">
            <a:extLst>
              <a:ext uri="{FF2B5EF4-FFF2-40B4-BE49-F238E27FC236}">
                <a16:creationId xmlns:a16="http://schemas.microsoft.com/office/drawing/2014/main" id="{88410FE8-B031-4F18-89A2-7CF3E7634CDD}"/>
              </a:ext>
            </a:extLst>
          </p:cNvPr>
          <p:cNvSpPr txBox="1"/>
          <p:nvPr/>
        </p:nvSpPr>
        <p:spPr>
          <a:xfrm>
            <a:off x="8335056" y="5270250"/>
            <a:ext cx="2880000" cy="369332"/>
          </a:xfrm>
          <a:prstGeom prst="rect">
            <a:avLst/>
          </a:prstGeom>
          <a:noFill/>
        </p:spPr>
        <p:txBody>
          <a:bodyPr wrap="square" rtlCol="0">
            <a:spAutoFit/>
          </a:bodyPr>
          <a:lstStyle/>
          <a:p>
            <a:r>
              <a:rPr lang="en-US" dirty="0"/>
              <a:t>Before/</a:t>
            </a:r>
            <a:r>
              <a:rPr lang="en-US" altLang="zh-CN" dirty="0"/>
              <a:t>after thermal shock</a:t>
            </a:r>
            <a:endParaRPr lang="en-US" dirty="0"/>
          </a:p>
        </p:txBody>
      </p:sp>
      <p:sp>
        <p:nvSpPr>
          <p:cNvPr id="14" name="文本框 13">
            <a:extLst>
              <a:ext uri="{FF2B5EF4-FFF2-40B4-BE49-F238E27FC236}">
                <a16:creationId xmlns:a16="http://schemas.microsoft.com/office/drawing/2014/main" id="{B8C24AB5-BFAC-4857-9B4D-B990EC234DCC}"/>
              </a:ext>
            </a:extLst>
          </p:cNvPr>
          <p:cNvSpPr txBox="1"/>
          <p:nvPr/>
        </p:nvSpPr>
        <p:spPr>
          <a:xfrm>
            <a:off x="4369137" y="5576730"/>
            <a:ext cx="2880000" cy="369332"/>
          </a:xfrm>
          <a:prstGeom prst="rect">
            <a:avLst/>
          </a:prstGeom>
          <a:noFill/>
        </p:spPr>
        <p:txBody>
          <a:bodyPr wrap="square" rtlCol="0">
            <a:spAutoFit/>
          </a:bodyPr>
          <a:lstStyle/>
          <a:p>
            <a:r>
              <a:rPr lang="en-US" dirty="0"/>
              <a:t>Copper coating on graphite</a:t>
            </a:r>
          </a:p>
        </p:txBody>
      </p:sp>
      <p:sp>
        <p:nvSpPr>
          <p:cNvPr id="15" name="文本框 14">
            <a:extLst>
              <a:ext uri="{FF2B5EF4-FFF2-40B4-BE49-F238E27FC236}">
                <a16:creationId xmlns:a16="http://schemas.microsoft.com/office/drawing/2014/main" id="{E70D3190-1A4A-4650-86FE-DEC57E3D5033}"/>
              </a:ext>
            </a:extLst>
          </p:cNvPr>
          <p:cNvSpPr txBox="1"/>
          <p:nvPr/>
        </p:nvSpPr>
        <p:spPr>
          <a:xfrm>
            <a:off x="750676" y="5488961"/>
            <a:ext cx="2880000" cy="646331"/>
          </a:xfrm>
          <a:prstGeom prst="rect">
            <a:avLst/>
          </a:prstGeom>
          <a:noFill/>
        </p:spPr>
        <p:txBody>
          <a:bodyPr wrap="square" rtlCol="0">
            <a:spAutoFit/>
          </a:bodyPr>
          <a:lstStyle/>
          <a:p>
            <a:r>
              <a:rPr lang="en-US" dirty="0"/>
              <a:t>Microscopic observation of copper-graphite brazing</a:t>
            </a:r>
          </a:p>
        </p:txBody>
      </p:sp>
    </p:spTree>
    <p:extLst>
      <p:ext uri="{BB962C8B-B14F-4D97-AF65-F5344CB8AC3E}">
        <p14:creationId xmlns:p14="http://schemas.microsoft.com/office/powerpoint/2010/main" val="1709397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BB84F1C-C842-4D62-835B-1A35DE0A58E0}"/>
              </a:ext>
            </a:extLst>
          </p:cNvPr>
          <p:cNvSpPr>
            <a:spLocks noGrp="1"/>
          </p:cNvSpPr>
          <p:nvPr>
            <p:ph idx="1"/>
          </p:nvPr>
        </p:nvSpPr>
        <p:spPr/>
        <p:txBody>
          <a:bodyPr>
            <a:normAutofit fontScale="92500" lnSpcReduction="20000"/>
          </a:bodyPr>
          <a:lstStyle/>
          <a:p>
            <a:r>
              <a:rPr lang="en-US" altLang="zh-CN" dirty="0"/>
              <a:t>The magnet supports for the majority of magnets in Collider, Booster, </a:t>
            </a:r>
            <a:r>
              <a:rPr lang="en-US" altLang="zh-CN" dirty="0" err="1"/>
              <a:t>Linac</a:t>
            </a:r>
            <a:r>
              <a:rPr lang="en-US" altLang="zh-CN" dirty="0"/>
              <a:t> and Damping Ring have been designed and analyzed. Other support should have similar structure. </a:t>
            </a:r>
          </a:p>
          <a:p>
            <a:r>
              <a:rPr lang="en-US" altLang="zh-CN" dirty="0"/>
              <a:t>The MDI layout can fulfill the space requirements. The general support structure design and analyses have been done for the SC magnets and cryostat. The adjusting resolution and uneven deformation of magnets can fulfill the alignment requirement. The structure design and leak rate estimation have been done for the remote vacuum connector.</a:t>
            </a:r>
          </a:p>
          <a:p>
            <a:r>
              <a:rPr lang="en-US" altLang="zh-CN" dirty="0"/>
              <a:t> Structure design and analyses have been done for the horizontal movable collimators used for background decreasing. And some copper-graphite jointing experience for MPS collimator has been </a:t>
            </a:r>
            <a:r>
              <a:rPr lang="en-US" altLang="zh-CN"/>
              <a:t>obtained from HEPS.</a:t>
            </a:r>
            <a:endParaRPr lang="en-US" altLang="zh-CN" dirty="0"/>
          </a:p>
          <a:p>
            <a:endParaRPr lang="zh-CN" altLang="en-US" dirty="0"/>
          </a:p>
        </p:txBody>
      </p:sp>
      <p:sp>
        <p:nvSpPr>
          <p:cNvPr id="3" name="灯片编号占位符 2">
            <a:extLst>
              <a:ext uri="{FF2B5EF4-FFF2-40B4-BE49-F238E27FC236}">
                <a16:creationId xmlns:a16="http://schemas.microsoft.com/office/drawing/2014/main" id="{761E7BDE-D425-42DD-92B0-46C5C8FB4980}"/>
              </a:ext>
            </a:extLst>
          </p:cNvPr>
          <p:cNvSpPr>
            <a:spLocks noGrp="1"/>
          </p:cNvSpPr>
          <p:nvPr>
            <p:ph type="sldNum" sz="quarter" idx="12"/>
          </p:nvPr>
        </p:nvSpPr>
        <p:spPr/>
        <p:txBody>
          <a:bodyPr/>
          <a:lstStyle/>
          <a:p>
            <a:fld id="{098B4EB0-06CE-481E-B32B-52DF58230A15}" type="slidenum">
              <a:rPr lang="zh-CN" altLang="en-US" smtClean="0"/>
              <a:pPr/>
              <a:t>37</a:t>
            </a:fld>
            <a:endParaRPr lang="zh-CN" altLang="en-US" dirty="0"/>
          </a:p>
        </p:txBody>
      </p:sp>
      <p:sp>
        <p:nvSpPr>
          <p:cNvPr id="4" name="标题 3">
            <a:extLst>
              <a:ext uri="{FF2B5EF4-FFF2-40B4-BE49-F238E27FC236}">
                <a16:creationId xmlns:a16="http://schemas.microsoft.com/office/drawing/2014/main" id="{759F0DC3-583A-4344-BA15-E5B8C5668612}"/>
              </a:ext>
            </a:extLst>
          </p:cNvPr>
          <p:cNvSpPr>
            <a:spLocks noGrp="1"/>
          </p:cNvSpPr>
          <p:nvPr>
            <p:ph type="title"/>
          </p:nvPr>
        </p:nvSpPr>
        <p:spPr/>
        <p:txBody>
          <a:bodyPr/>
          <a:lstStyle/>
          <a:p>
            <a:r>
              <a:rPr lang="en-US" altLang="zh-CN" dirty="0"/>
              <a:t>Summary</a:t>
            </a:r>
            <a:endParaRPr lang="zh-CN" altLang="en-US" dirty="0"/>
          </a:p>
        </p:txBody>
      </p:sp>
    </p:spTree>
    <p:extLst>
      <p:ext uri="{BB962C8B-B14F-4D97-AF65-F5344CB8AC3E}">
        <p14:creationId xmlns:p14="http://schemas.microsoft.com/office/powerpoint/2010/main" val="2851631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552E51C-C857-4742-9E54-2225BAD88772}"/>
              </a:ext>
            </a:extLst>
          </p:cNvPr>
          <p:cNvSpPr>
            <a:spLocks noGrp="1"/>
          </p:cNvSpPr>
          <p:nvPr>
            <p:ph idx="1"/>
          </p:nvPr>
        </p:nvSpPr>
        <p:spPr/>
        <p:txBody>
          <a:bodyPr>
            <a:normAutofit/>
          </a:bodyPr>
          <a:lstStyle/>
          <a:p>
            <a:pPr marL="0" indent="0">
              <a:buNone/>
            </a:pPr>
            <a:endParaRPr lang="en-US" altLang="zh-CN" sz="5400" dirty="0"/>
          </a:p>
          <a:p>
            <a:pPr marL="0" indent="0" algn="ctr">
              <a:buNone/>
            </a:pPr>
            <a:r>
              <a:rPr lang="en-US" altLang="zh-CN" sz="5400" dirty="0"/>
              <a:t>Thanks for your attention!</a:t>
            </a:r>
            <a:endParaRPr lang="zh-CN" altLang="en-US" sz="5400" dirty="0"/>
          </a:p>
        </p:txBody>
      </p:sp>
      <p:sp>
        <p:nvSpPr>
          <p:cNvPr id="3" name="灯片编号占位符 2">
            <a:extLst>
              <a:ext uri="{FF2B5EF4-FFF2-40B4-BE49-F238E27FC236}">
                <a16:creationId xmlns:a16="http://schemas.microsoft.com/office/drawing/2014/main" id="{E83196D5-4B5F-4AB6-B750-929D99E5A63F}"/>
              </a:ext>
            </a:extLst>
          </p:cNvPr>
          <p:cNvSpPr>
            <a:spLocks noGrp="1"/>
          </p:cNvSpPr>
          <p:nvPr>
            <p:ph type="sldNum" sz="quarter" idx="12"/>
          </p:nvPr>
        </p:nvSpPr>
        <p:spPr/>
        <p:txBody>
          <a:bodyPr/>
          <a:lstStyle/>
          <a:p>
            <a:fld id="{098B4EB0-06CE-481E-B32B-52DF58230A15}" type="slidenum">
              <a:rPr lang="zh-CN" altLang="en-US" smtClean="0"/>
              <a:pPr/>
              <a:t>38</a:t>
            </a:fld>
            <a:endParaRPr lang="zh-CN" altLang="en-US" dirty="0"/>
          </a:p>
        </p:txBody>
      </p:sp>
      <p:sp>
        <p:nvSpPr>
          <p:cNvPr id="4" name="标题 3">
            <a:extLst>
              <a:ext uri="{FF2B5EF4-FFF2-40B4-BE49-F238E27FC236}">
                <a16:creationId xmlns:a16="http://schemas.microsoft.com/office/drawing/2014/main" id="{F482EB43-8267-470E-BA6F-B37A05FF8F54}"/>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983488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4</a:t>
            </a:fld>
            <a:endParaRPr lang="zh-CN" altLang="en-US" dirty="0"/>
          </a:p>
        </p:txBody>
      </p:sp>
      <p:sp>
        <p:nvSpPr>
          <p:cNvPr id="4" name="Content Placeholder 3"/>
          <p:cNvSpPr>
            <a:spLocks noGrp="1"/>
          </p:cNvSpPr>
          <p:nvPr>
            <p:ph idx="1"/>
          </p:nvPr>
        </p:nvSpPr>
        <p:spPr>
          <a:xfrm>
            <a:off x="609600" y="1285861"/>
            <a:ext cx="10972800" cy="4840303"/>
          </a:xfrm>
        </p:spPr>
        <p:txBody>
          <a:bodyPr/>
          <a:lstStyle/>
          <a:p>
            <a:r>
              <a:rPr lang="en-US" altLang="zh-CN" dirty="0"/>
              <a:t>Over 90% of the 100 km ring is covered by magnets.</a:t>
            </a:r>
          </a:p>
          <a:p>
            <a:endParaRPr lang="zh-CN" altLang="en-US" dirty="0"/>
          </a:p>
        </p:txBody>
      </p:sp>
      <p:grpSp>
        <p:nvGrpSpPr>
          <p:cNvPr id="6" name="组合 5">
            <a:extLst>
              <a:ext uri="{FF2B5EF4-FFF2-40B4-BE49-F238E27FC236}">
                <a16:creationId xmlns:a16="http://schemas.microsoft.com/office/drawing/2014/main" id="{F69F66A0-91E3-45F7-A2EF-E1B8A4900BFC}"/>
              </a:ext>
            </a:extLst>
          </p:cNvPr>
          <p:cNvGrpSpPr/>
          <p:nvPr/>
        </p:nvGrpSpPr>
        <p:grpSpPr>
          <a:xfrm>
            <a:off x="7843365" y="2096852"/>
            <a:ext cx="3744416" cy="2664296"/>
            <a:chOff x="3131840" y="4725144"/>
            <a:chExt cx="2989232" cy="1859516"/>
          </a:xfrm>
        </p:grpSpPr>
        <p:pic>
          <p:nvPicPr>
            <p:cNvPr id="8" name="图片 7">
              <a:extLst>
                <a:ext uri="{FF2B5EF4-FFF2-40B4-BE49-F238E27FC236}">
                  <a16:creationId xmlns:a16="http://schemas.microsoft.com/office/drawing/2014/main" id="{5DC75798-D248-4B74-8F5B-8D07FF1C5D9A}"/>
                </a:ext>
              </a:extLst>
            </p:cNvPr>
            <p:cNvPicPr>
              <a:picLocks noChangeAspect="1"/>
            </p:cNvPicPr>
            <p:nvPr/>
          </p:nvPicPr>
          <p:blipFill>
            <a:blip r:embed="rId3"/>
            <a:stretch>
              <a:fillRect/>
            </a:stretch>
          </p:blipFill>
          <p:spPr>
            <a:xfrm>
              <a:off x="3131840" y="4725144"/>
              <a:ext cx="2160000" cy="1859516"/>
            </a:xfrm>
            <a:prstGeom prst="rect">
              <a:avLst/>
            </a:prstGeom>
          </p:spPr>
        </p:pic>
        <p:sp>
          <p:nvSpPr>
            <p:cNvPr id="9" name="文本框 8">
              <a:extLst>
                <a:ext uri="{FF2B5EF4-FFF2-40B4-BE49-F238E27FC236}">
                  <a16:creationId xmlns:a16="http://schemas.microsoft.com/office/drawing/2014/main" id="{BCC080AE-D261-416C-B7D1-DF992CA43DF7}"/>
                </a:ext>
              </a:extLst>
            </p:cNvPr>
            <p:cNvSpPr txBox="1"/>
            <p:nvPr/>
          </p:nvSpPr>
          <p:spPr>
            <a:xfrm>
              <a:off x="5405264" y="5209636"/>
              <a:ext cx="667201" cy="236290"/>
            </a:xfrm>
            <a:prstGeom prst="rect">
              <a:avLst/>
            </a:prstGeom>
            <a:noFill/>
          </p:spPr>
          <p:txBody>
            <a:bodyPr wrap="square" rtlCol="0">
              <a:spAutoFit/>
            </a:bodyPr>
            <a:lstStyle/>
            <a:p>
              <a:r>
                <a:rPr lang="en-US" altLang="zh-CN" sz="1600" dirty="0">
                  <a:solidFill>
                    <a:schemeClr val="tx1"/>
                  </a:solidFill>
                </a:rPr>
                <a:t>Booster</a:t>
              </a:r>
              <a:endParaRPr lang="zh-CN" altLang="en-US" sz="1600" dirty="0">
                <a:solidFill>
                  <a:schemeClr val="tx1"/>
                </a:solidFill>
              </a:endParaRPr>
            </a:p>
          </p:txBody>
        </p:sp>
        <p:sp>
          <p:nvSpPr>
            <p:cNvPr id="10" name="文本框 9">
              <a:extLst>
                <a:ext uri="{FF2B5EF4-FFF2-40B4-BE49-F238E27FC236}">
                  <a16:creationId xmlns:a16="http://schemas.microsoft.com/office/drawing/2014/main" id="{475CFCDE-1146-4A36-92D1-6F614CEA05BB}"/>
                </a:ext>
              </a:extLst>
            </p:cNvPr>
            <p:cNvSpPr txBox="1"/>
            <p:nvPr/>
          </p:nvSpPr>
          <p:spPr>
            <a:xfrm>
              <a:off x="5453871" y="5924019"/>
              <a:ext cx="667201" cy="236290"/>
            </a:xfrm>
            <a:prstGeom prst="rect">
              <a:avLst/>
            </a:prstGeom>
            <a:noFill/>
          </p:spPr>
          <p:txBody>
            <a:bodyPr wrap="square" rtlCol="0">
              <a:spAutoFit/>
            </a:bodyPr>
            <a:lstStyle/>
            <a:p>
              <a:r>
                <a:rPr lang="en-US" altLang="zh-CN" sz="1600" dirty="0">
                  <a:solidFill>
                    <a:schemeClr val="tx1"/>
                  </a:solidFill>
                </a:rPr>
                <a:t>Collider</a:t>
              </a:r>
              <a:endParaRPr lang="zh-CN" altLang="en-US" sz="1600" dirty="0">
                <a:solidFill>
                  <a:schemeClr val="tx1"/>
                </a:solidFill>
              </a:endParaRPr>
            </a:p>
          </p:txBody>
        </p:sp>
        <p:cxnSp>
          <p:nvCxnSpPr>
            <p:cNvPr id="11" name="直接连接符 10">
              <a:extLst>
                <a:ext uri="{FF2B5EF4-FFF2-40B4-BE49-F238E27FC236}">
                  <a16:creationId xmlns:a16="http://schemas.microsoft.com/office/drawing/2014/main" id="{47AED0B9-45EC-44A0-A372-5BFF7BA0A446}"/>
                </a:ext>
              </a:extLst>
            </p:cNvPr>
            <p:cNvCxnSpPr/>
            <p:nvPr/>
          </p:nvCxnSpPr>
          <p:spPr bwMode="auto">
            <a:xfrm flipV="1">
              <a:off x="4644008" y="5378913"/>
              <a:ext cx="845974" cy="210328"/>
            </a:xfrm>
            <a:prstGeom prst="line">
              <a:avLst/>
            </a:prstGeom>
            <a:solidFill>
              <a:srgbClr val="FF0000"/>
            </a:solidFill>
            <a:ln w="19050" cap="flat" cmpd="sng" algn="ctr">
              <a:solidFill>
                <a:srgbClr val="FF0000"/>
              </a:solidFill>
              <a:prstDash val="solid"/>
              <a:round/>
              <a:headEnd type="none" w="med" len="med"/>
              <a:tailEnd type="none" w="med" len="med"/>
            </a:ln>
            <a:effectLst/>
          </p:spPr>
        </p:cxnSp>
        <p:cxnSp>
          <p:nvCxnSpPr>
            <p:cNvPr id="12" name="直接连接符 11">
              <a:extLst>
                <a:ext uri="{FF2B5EF4-FFF2-40B4-BE49-F238E27FC236}">
                  <a16:creationId xmlns:a16="http://schemas.microsoft.com/office/drawing/2014/main" id="{3A8D06BB-0DFA-45D2-80D9-D0B57459B91D}"/>
                </a:ext>
              </a:extLst>
            </p:cNvPr>
            <p:cNvCxnSpPr/>
            <p:nvPr/>
          </p:nvCxnSpPr>
          <p:spPr bwMode="auto">
            <a:xfrm>
              <a:off x="4644008" y="6093296"/>
              <a:ext cx="809970" cy="0"/>
            </a:xfrm>
            <a:prstGeom prst="line">
              <a:avLst/>
            </a:prstGeom>
            <a:solidFill>
              <a:srgbClr val="FF0000"/>
            </a:solidFill>
            <a:ln w="19050" cap="flat" cmpd="sng" algn="ctr">
              <a:solidFill>
                <a:srgbClr val="FF0000"/>
              </a:solidFill>
              <a:prstDash val="solid"/>
              <a:round/>
              <a:headEnd type="none" w="med" len="med"/>
              <a:tailEnd type="none" w="med" len="med"/>
            </a:ln>
            <a:effectLst/>
          </p:spPr>
        </p:cxnSp>
      </p:grpSp>
      <p:sp>
        <p:nvSpPr>
          <p:cNvPr id="13" name="内容占位符 2">
            <a:extLst>
              <a:ext uri="{FF2B5EF4-FFF2-40B4-BE49-F238E27FC236}">
                <a16:creationId xmlns:a16="http://schemas.microsoft.com/office/drawing/2014/main" id="{C75AB746-21B5-46BF-BE06-8CB0D396CBCE}"/>
              </a:ext>
            </a:extLst>
          </p:cNvPr>
          <p:cNvSpPr txBox="1">
            <a:spLocks/>
          </p:cNvSpPr>
          <p:nvPr/>
        </p:nvSpPr>
        <p:spPr>
          <a:xfrm>
            <a:off x="610707" y="1798090"/>
            <a:ext cx="6975293" cy="2772308"/>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altLang="zh-CN" sz="2800" dirty="0"/>
              <a:t>Requirements</a:t>
            </a:r>
          </a:p>
          <a:p>
            <a:pPr lvl="1">
              <a:buFont typeface="Arial" pitchFamily="34" charset="0"/>
              <a:buChar char="–"/>
            </a:pPr>
            <a:r>
              <a:rPr lang="en-US" altLang="zh-CN" dirty="0">
                <a:solidFill>
                  <a:srgbClr val="FF0000"/>
                </a:solidFill>
              </a:rPr>
              <a:t>Stability</a:t>
            </a:r>
            <a:r>
              <a:rPr lang="en-US" altLang="zh-CN" dirty="0"/>
              <a:t> with large time constants to avoid creep and fatigue deformation, </a:t>
            </a:r>
          </a:p>
          <a:p>
            <a:pPr lvl="1">
              <a:buFont typeface="Arial" pitchFamily="34" charset="0"/>
              <a:buChar char="–"/>
            </a:pPr>
            <a:r>
              <a:rPr lang="en-US" altLang="zh-CN" dirty="0">
                <a:solidFill>
                  <a:srgbClr val="FF0000"/>
                </a:solidFill>
              </a:rPr>
              <a:t>Simple and reliable structures </a:t>
            </a:r>
            <a:r>
              <a:rPr lang="en-US" altLang="zh-CN" dirty="0"/>
              <a:t>for safe mounting and easy alignment. </a:t>
            </a:r>
          </a:p>
          <a:p>
            <a:pPr lvl="1">
              <a:buFont typeface="Arial" pitchFamily="34" charset="0"/>
              <a:buChar char="–"/>
            </a:pPr>
            <a:r>
              <a:rPr lang="en-US" altLang="zh-CN" dirty="0"/>
              <a:t>Good </a:t>
            </a:r>
            <a:r>
              <a:rPr lang="en-US" altLang="zh-CN" dirty="0">
                <a:solidFill>
                  <a:srgbClr val="FF0000"/>
                </a:solidFill>
              </a:rPr>
              <a:t>vibration performance</a:t>
            </a:r>
            <a:r>
              <a:rPr lang="en-US" altLang="zh-CN" dirty="0"/>
              <a:t>.</a:t>
            </a:r>
          </a:p>
          <a:p>
            <a:endParaRPr lang="en-US" altLang="zh-CN" sz="3200" dirty="0"/>
          </a:p>
          <a:p>
            <a:endParaRPr lang="zh-CN" altLang="en-US" sz="3200" dirty="0"/>
          </a:p>
        </p:txBody>
      </p:sp>
      <p:sp>
        <p:nvSpPr>
          <p:cNvPr id="16" name="标题 2">
            <a:extLst>
              <a:ext uri="{FF2B5EF4-FFF2-40B4-BE49-F238E27FC236}">
                <a16:creationId xmlns:a16="http://schemas.microsoft.com/office/drawing/2014/main" id="{2AF13014-BBA2-41B6-9853-D7EBA92C5ACE}"/>
              </a:ext>
            </a:extLst>
          </p:cNvPr>
          <p:cNvSpPr>
            <a:spLocks noGrp="1"/>
          </p:cNvSpPr>
          <p:nvPr>
            <p:ph type="title"/>
          </p:nvPr>
        </p:nvSpPr>
        <p:spPr>
          <a:xfrm>
            <a:off x="666712" y="142852"/>
            <a:ext cx="10763325" cy="725470"/>
          </a:xfrm>
        </p:spPr>
        <p:txBody>
          <a:bodyPr vert="horz" lIns="91440" tIns="45720" rIns="91440" bIns="45720" rtlCol="0" anchor="ctr">
            <a:normAutofit/>
          </a:bodyPr>
          <a:lstStyle/>
          <a:p>
            <a:r>
              <a:rPr lang="en-US" altLang="zh-CN" dirty="0"/>
              <a:t>Supports for regular magnets</a:t>
            </a:r>
            <a:endParaRPr lang="en-US" dirty="0"/>
          </a:p>
        </p:txBody>
      </p:sp>
      <p:graphicFrame>
        <p:nvGraphicFramePr>
          <p:cNvPr id="17" name="表格 16">
            <a:extLst>
              <a:ext uri="{FF2B5EF4-FFF2-40B4-BE49-F238E27FC236}">
                <a16:creationId xmlns:a16="http://schemas.microsoft.com/office/drawing/2014/main" id="{0375DEAA-B3A4-4391-B6A3-847F188D7DC4}"/>
              </a:ext>
            </a:extLst>
          </p:cNvPr>
          <p:cNvGraphicFramePr>
            <a:graphicFrameLocks noGrp="1"/>
          </p:cNvGraphicFramePr>
          <p:nvPr>
            <p:extLst>
              <p:ext uri="{D42A27DB-BD31-4B8C-83A1-F6EECF244321}">
                <p14:modId xmlns:p14="http://schemas.microsoft.com/office/powerpoint/2010/main" val="601961295"/>
              </p:ext>
            </p:extLst>
          </p:nvPr>
        </p:nvGraphicFramePr>
        <p:xfrm>
          <a:off x="1775520" y="5311827"/>
          <a:ext cx="6273316" cy="995934"/>
        </p:xfrm>
        <a:graphic>
          <a:graphicData uri="http://schemas.openxmlformats.org/drawingml/2006/table">
            <a:tbl>
              <a:tblPr firstRow="1" firstCol="1" bandRow="1">
                <a:tableStyleId>{5C22544A-7EE6-4342-B048-85BDC9FD1C3A}</a:tableStyleId>
              </a:tblPr>
              <a:tblGrid>
                <a:gridCol w="987420">
                  <a:extLst>
                    <a:ext uri="{9D8B030D-6E8A-4147-A177-3AD203B41FA5}">
                      <a16:colId xmlns:a16="http://schemas.microsoft.com/office/drawing/2014/main" val="3486924364"/>
                    </a:ext>
                  </a:extLst>
                </a:gridCol>
                <a:gridCol w="2149238">
                  <a:extLst>
                    <a:ext uri="{9D8B030D-6E8A-4147-A177-3AD203B41FA5}">
                      <a16:colId xmlns:a16="http://schemas.microsoft.com/office/drawing/2014/main" val="1494668654"/>
                    </a:ext>
                  </a:extLst>
                </a:gridCol>
                <a:gridCol w="987420">
                  <a:extLst>
                    <a:ext uri="{9D8B030D-6E8A-4147-A177-3AD203B41FA5}">
                      <a16:colId xmlns:a16="http://schemas.microsoft.com/office/drawing/2014/main" val="1971934767"/>
                    </a:ext>
                  </a:extLst>
                </a:gridCol>
                <a:gridCol w="2149238">
                  <a:extLst>
                    <a:ext uri="{9D8B030D-6E8A-4147-A177-3AD203B41FA5}">
                      <a16:colId xmlns:a16="http://schemas.microsoft.com/office/drawing/2014/main" val="2172365298"/>
                    </a:ext>
                  </a:extLst>
                </a:gridCol>
              </a:tblGrid>
              <a:tr h="40005">
                <a:tc>
                  <a:txBody>
                    <a:bodyPr/>
                    <a:lstStyle/>
                    <a:p>
                      <a:pPr algn="ctr">
                        <a:lnSpc>
                          <a:spcPct val="107000"/>
                        </a:lnSpc>
                        <a:spcAft>
                          <a:spcPts val="300"/>
                        </a:spcAft>
                      </a:pPr>
                      <a:r>
                        <a:rPr lang="en-US" sz="1600">
                          <a:effectLst/>
                        </a:rPr>
                        <a:t>Direction </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1600" dirty="0">
                          <a:effectLst/>
                        </a:rPr>
                        <a:t>Range of adjustment</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1600" dirty="0">
                          <a:effectLst/>
                        </a:rPr>
                        <a:t>Direction</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1600" dirty="0">
                          <a:effectLst/>
                        </a:rPr>
                        <a:t>Resolution </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extLst>
                  <a:ext uri="{0D108BD9-81ED-4DB2-BD59-A6C34878D82A}">
                    <a16:rowId xmlns:a16="http://schemas.microsoft.com/office/drawing/2014/main" val="3450755195"/>
                  </a:ext>
                </a:extLst>
              </a:tr>
              <a:tr h="69215">
                <a:tc>
                  <a:txBody>
                    <a:bodyPr/>
                    <a:lstStyle/>
                    <a:p>
                      <a:pPr algn="ctr">
                        <a:lnSpc>
                          <a:spcPct val="107000"/>
                        </a:lnSpc>
                        <a:spcAft>
                          <a:spcPts val="300"/>
                        </a:spcAft>
                      </a:pPr>
                      <a:r>
                        <a:rPr lang="en-US" sz="1600">
                          <a:effectLst/>
                        </a:rPr>
                        <a:t>X</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1600" dirty="0">
                          <a:effectLst/>
                        </a:rPr>
                        <a:t>≥±20 mm</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1600" dirty="0">
                          <a:effectLst/>
                        </a:rPr>
                        <a:t>X</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marL="0" algn="ctr" defTabSz="914400" rtl="0" eaLnBrk="1" latinLnBrk="0" hangingPunct="1">
                        <a:lnSpc>
                          <a:spcPct val="107000"/>
                        </a:lnSpc>
                        <a:spcAft>
                          <a:spcPts val="300"/>
                        </a:spcAft>
                      </a:pPr>
                      <a:r>
                        <a:rPr lang="zh-CN" altLang="en-US" sz="1600" kern="1200" dirty="0">
                          <a:solidFill>
                            <a:schemeClr val="dk1"/>
                          </a:solidFill>
                          <a:effectLst/>
                          <a:latin typeface="+mn-lt"/>
                          <a:ea typeface="+mn-ea"/>
                          <a:cs typeface="+mn-cs"/>
                        </a:rPr>
                        <a:t>≤</a:t>
                      </a:r>
                      <a:r>
                        <a:rPr lang="en-US" altLang="zh-CN" sz="1600" kern="1200" dirty="0">
                          <a:solidFill>
                            <a:schemeClr val="dk1"/>
                          </a:solidFill>
                          <a:effectLst/>
                          <a:latin typeface="+mn-lt"/>
                          <a:ea typeface="+mn-ea"/>
                          <a:cs typeface="+mn-cs"/>
                        </a:rPr>
                        <a:t>10μm</a:t>
                      </a:r>
                      <a:endParaRPr lang="en-US" sz="1600" kern="1200" dirty="0">
                        <a:solidFill>
                          <a:schemeClr val="dk1"/>
                        </a:solidFill>
                        <a:effectLst/>
                        <a:latin typeface="+mn-lt"/>
                        <a:ea typeface="+mn-ea"/>
                        <a:cs typeface="+mn-cs"/>
                      </a:endParaRPr>
                    </a:p>
                  </a:txBody>
                  <a:tcPr marL="0" marR="0" marT="0" marB="0"/>
                </a:tc>
                <a:extLst>
                  <a:ext uri="{0D108BD9-81ED-4DB2-BD59-A6C34878D82A}">
                    <a16:rowId xmlns:a16="http://schemas.microsoft.com/office/drawing/2014/main" val="1150968113"/>
                  </a:ext>
                </a:extLst>
              </a:tr>
              <a:tr h="69215">
                <a:tc>
                  <a:txBody>
                    <a:bodyPr/>
                    <a:lstStyle/>
                    <a:p>
                      <a:pPr algn="ctr">
                        <a:lnSpc>
                          <a:spcPct val="107000"/>
                        </a:lnSpc>
                        <a:spcAft>
                          <a:spcPts val="300"/>
                        </a:spcAft>
                      </a:pPr>
                      <a:r>
                        <a:rPr lang="en-US" sz="1600">
                          <a:effectLst/>
                        </a:rPr>
                        <a:t>Y</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1600" dirty="0">
                          <a:effectLst/>
                        </a:rPr>
                        <a:t>≥±30 mm</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1600">
                          <a:effectLst/>
                        </a:rPr>
                        <a:t>Y</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marL="0" marR="0" lvl="0" indent="0" algn="ctr" defTabSz="914400" rtl="0" eaLnBrk="1" fontAlgn="auto" latinLnBrk="0" hangingPunct="1">
                        <a:lnSpc>
                          <a:spcPct val="107000"/>
                        </a:lnSpc>
                        <a:spcBef>
                          <a:spcPts val="0"/>
                        </a:spcBef>
                        <a:spcAft>
                          <a:spcPts val="300"/>
                        </a:spcAft>
                        <a:buClrTx/>
                        <a:buSzTx/>
                        <a:buFontTx/>
                        <a:buNone/>
                        <a:tabLst/>
                        <a:defRPr/>
                      </a:pPr>
                      <a:r>
                        <a:rPr lang="zh-CN" altLang="en-US" sz="1600" kern="1200" dirty="0">
                          <a:solidFill>
                            <a:schemeClr val="dk1"/>
                          </a:solidFill>
                          <a:effectLst/>
                          <a:latin typeface="+mn-lt"/>
                          <a:ea typeface="+mn-ea"/>
                          <a:cs typeface="+mn-cs"/>
                        </a:rPr>
                        <a:t>≤</a:t>
                      </a:r>
                      <a:r>
                        <a:rPr lang="en-US" altLang="zh-CN" sz="1600" kern="1200" dirty="0">
                          <a:solidFill>
                            <a:schemeClr val="dk1"/>
                          </a:solidFill>
                          <a:effectLst/>
                          <a:latin typeface="+mn-lt"/>
                          <a:ea typeface="+mn-ea"/>
                          <a:cs typeface="+mn-cs"/>
                        </a:rPr>
                        <a:t>10μm</a:t>
                      </a:r>
                      <a:endParaRPr lang="en-US" sz="1600" kern="1200" dirty="0">
                        <a:solidFill>
                          <a:schemeClr val="dk1"/>
                        </a:solidFill>
                        <a:effectLst/>
                        <a:latin typeface="+mn-lt"/>
                        <a:ea typeface="+mn-ea"/>
                        <a:cs typeface="+mn-cs"/>
                      </a:endParaRPr>
                    </a:p>
                  </a:txBody>
                  <a:tcPr marL="0" marR="0" marT="0" marB="0"/>
                </a:tc>
                <a:extLst>
                  <a:ext uri="{0D108BD9-81ED-4DB2-BD59-A6C34878D82A}">
                    <a16:rowId xmlns:a16="http://schemas.microsoft.com/office/drawing/2014/main" val="229124421"/>
                  </a:ext>
                </a:extLst>
              </a:tr>
              <a:tr h="69215">
                <a:tc>
                  <a:txBody>
                    <a:bodyPr/>
                    <a:lstStyle/>
                    <a:p>
                      <a:pPr algn="ctr">
                        <a:lnSpc>
                          <a:spcPct val="107000"/>
                        </a:lnSpc>
                        <a:spcAft>
                          <a:spcPts val="300"/>
                        </a:spcAft>
                      </a:pPr>
                      <a:r>
                        <a:rPr lang="en-US" sz="1600" dirty="0">
                          <a:effectLst/>
                        </a:rPr>
                        <a:t>Z</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1600" dirty="0">
                          <a:effectLst/>
                        </a:rPr>
                        <a:t>≥±20 mm</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1600" dirty="0">
                          <a:effectLst/>
                        </a:rPr>
                        <a:t>Z</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marL="0" marR="0" lvl="0" indent="0" algn="ctr" defTabSz="914400" rtl="0" eaLnBrk="1" fontAlgn="auto" latinLnBrk="0" hangingPunct="1">
                        <a:lnSpc>
                          <a:spcPct val="107000"/>
                        </a:lnSpc>
                        <a:spcBef>
                          <a:spcPts val="0"/>
                        </a:spcBef>
                        <a:spcAft>
                          <a:spcPts val="300"/>
                        </a:spcAft>
                        <a:buClrTx/>
                        <a:buSzTx/>
                        <a:buFontTx/>
                        <a:buNone/>
                        <a:tabLst/>
                        <a:defRPr/>
                      </a:pPr>
                      <a:r>
                        <a:rPr lang="zh-CN" altLang="en-US" sz="1600" kern="1200" dirty="0">
                          <a:solidFill>
                            <a:schemeClr val="dk1"/>
                          </a:solidFill>
                          <a:effectLst/>
                          <a:latin typeface="+mn-lt"/>
                          <a:ea typeface="+mn-ea"/>
                          <a:cs typeface="+mn-cs"/>
                        </a:rPr>
                        <a:t>≤</a:t>
                      </a:r>
                      <a:r>
                        <a:rPr lang="en-US" altLang="zh-CN" sz="1600" kern="1200" dirty="0">
                          <a:solidFill>
                            <a:schemeClr val="dk1"/>
                          </a:solidFill>
                          <a:effectLst/>
                          <a:latin typeface="+mn-lt"/>
                          <a:ea typeface="+mn-ea"/>
                          <a:cs typeface="+mn-cs"/>
                        </a:rPr>
                        <a:t>10μm</a:t>
                      </a:r>
                      <a:endParaRPr lang="en-US" sz="1600" kern="1200" dirty="0">
                        <a:solidFill>
                          <a:schemeClr val="dk1"/>
                        </a:solidFill>
                        <a:effectLst/>
                        <a:latin typeface="+mn-lt"/>
                        <a:ea typeface="+mn-ea"/>
                        <a:cs typeface="+mn-cs"/>
                      </a:endParaRPr>
                    </a:p>
                  </a:txBody>
                  <a:tcPr marL="0" marR="0" marT="0" marB="0"/>
                </a:tc>
                <a:extLst>
                  <a:ext uri="{0D108BD9-81ED-4DB2-BD59-A6C34878D82A}">
                    <a16:rowId xmlns:a16="http://schemas.microsoft.com/office/drawing/2014/main" val="913498937"/>
                  </a:ext>
                </a:extLst>
              </a:tr>
            </a:tbl>
          </a:graphicData>
        </a:graphic>
      </p:graphicFrame>
      <p:sp>
        <p:nvSpPr>
          <p:cNvPr id="18" name="矩形 17">
            <a:extLst>
              <a:ext uri="{FF2B5EF4-FFF2-40B4-BE49-F238E27FC236}">
                <a16:creationId xmlns:a16="http://schemas.microsoft.com/office/drawing/2014/main" id="{4C4156D8-374B-4401-97CF-3FD0AA5684E4}"/>
              </a:ext>
            </a:extLst>
          </p:cNvPr>
          <p:cNvSpPr/>
          <p:nvPr/>
        </p:nvSpPr>
        <p:spPr>
          <a:xfrm>
            <a:off x="2279576" y="4563428"/>
            <a:ext cx="5081086" cy="661720"/>
          </a:xfrm>
          <a:prstGeom prst="rect">
            <a:avLst/>
          </a:prstGeom>
        </p:spPr>
        <p:txBody>
          <a:bodyPr wrap="square">
            <a:spAutoFit/>
          </a:bodyPr>
          <a:lstStyle/>
          <a:p>
            <a:pPr algn="ctr">
              <a:spcAft>
                <a:spcPts val="600"/>
              </a:spcAft>
            </a:pPr>
            <a:r>
              <a:rPr lang="en-US" sz="1600" dirty="0">
                <a:latin typeface="Times New Roman" panose="02020603050405020304" pitchFamily="18" charset="0"/>
                <a:ea typeface="MS Mincho" panose="02020609040205080304" pitchFamily="49" charset="-128"/>
              </a:rPr>
              <a:t>Adjustment range and </a:t>
            </a:r>
            <a:r>
              <a:rPr lang="en-US" altLang="zh-CN" sz="1600" dirty="0">
                <a:latin typeface="Times New Roman" panose="02020603050405020304" pitchFamily="18" charset="0"/>
                <a:ea typeface="MS Mincho" panose="02020609040205080304" pitchFamily="49" charset="-128"/>
              </a:rPr>
              <a:t>resolution</a:t>
            </a:r>
            <a:r>
              <a:rPr lang="en-US" sz="1600" dirty="0">
                <a:latin typeface="Times New Roman" panose="02020603050405020304" pitchFamily="18" charset="0"/>
                <a:ea typeface="MS Mincho" panose="02020609040205080304" pitchFamily="49" charset="-128"/>
              </a:rPr>
              <a:t> of supports </a:t>
            </a:r>
            <a:r>
              <a:rPr lang="en-US" altLang="zh-CN" sz="1600" dirty="0">
                <a:latin typeface="Times New Roman" panose="02020603050405020304" pitchFamily="18" charset="0"/>
                <a:ea typeface="MS Mincho" panose="02020609040205080304" pitchFamily="49" charset="-128"/>
              </a:rPr>
              <a:t>in </a:t>
            </a:r>
          </a:p>
          <a:p>
            <a:pPr algn="ctr">
              <a:spcAft>
                <a:spcPts val="600"/>
              </a:spcAft>
            </a:pPr>
            <a:r>
              <a:rPr lang="en-US" altLang="zh-CN" sz="1600" dirty="0">
                <a:latin typeface="Times New Roman" panose="02020603050405020304" pitchFamily="18" charset="0"/>
                <a:ea typeface="MS Mincho" panose="02020609040205080304" pitchFamily="49" charset="-128"/>
              </a:rPr>
              <a:t>Collider, Booster, </a:t>
            </a:r>
            <a:r>
              <a:rPr lang="en-US" altLang="zh-CN" sz="1600" dirty="0" err="1">
                <a:latin typeface="Times New Roman" panose="02020603050405020304" pitchFamily="18" charset="0"/>
                <a:ea typeface="MS Mincho" panose="02020609040205080304" pitchFamily="49" charset="-128"/>
              </a:rPr>
              <a:t>Linac</a:t>
            </a:r>
            <a:r>
              <a:rPr lang="en-US" altLang="zh-CN" sz="1600" dirty="0">
                <a:latin typeface="Times New Roman" panose="02020603050405020304" pitchFamily="18" charset="0"/>
                <a:ea typeface="MS Mincho" panose="02020609040205080304" pitchFamily="49" charset="-128"/>
              </a:rPr>
              <a:t>, Damping ring and transport lines</a:t>
            </a:r>
            <a:endParaRPr lang="en-US" dirty="0">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2311489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2CA88D6-6F29-452C-A9C2-F0C5B652783A}"/>
              </a:ext>
            </a:extLst>
          </p:cNvPr>
          <p:cNvSpPr>
            <a:spLocks noGrp="1"/>
          </p:cNvSpPr>
          <p:nvPr>
            <p:ph idx="1"/>
          </p:nvPr>
        </p:nvSpPr>
        <p:spPr/>
        <p:txBody>
          <a:bodyPr/>
          <a:lstStyle/>
          <a:p>
            <a:endParaRPr lang="en-US" dirty="0"/>
          </a:p>
        </p:txBody>
      </p:sp>
      <p:sp>
        <p:nvSpPr>
          <p:cNvPr id="3" name="标题 2">
            <a:extLst>
              <a:ext uri="{FF2B5EF4-FFF2-40B4-BE49-F238E27FC236}">
                <a16:creationId xmlns:a16="http://schemas.microsoft.com/office/drawing/2014/main" id="{9A6D2E3C-64D8-4BC4-BB2D-E23222D16F31}"/>
              </a:ext>
            </a:extLst>
          </p:cNvPr>
          <p:cNvSpPr>
            <a:spLocks noGrp="1"/>
          </p:cNvSpPr>
          <p:nvPr>
            <p:ph type="title"/>
          </p:nvPr>
        </p:nvSpPr>
        <p:spPr/>
        <p:txBody>
          <a:bodyPr vert="horz" lIns="91440" tIns="45720" rIns="91440" bIns="45720" rtlCol="0" anchor="ctr">
            <a:normAutofit/>
          </a:bodyPr>
          <a:lstStyle/>
          <a:p>
            <a:r>
              <a:rPr lang="en-US" altLang="zh-CN" dirty="0"/>
              <a:t>Supports for regular magnets</a:t>
            </a:r>
            <a:endParaRPr lang="en-US" dirty="0"/>
          </a:p>
        </p:txBody>
      </p:sp>
      <p:sp>
        <p:nvSpPr>
          <p:cNvPr id="5" name="灯片编号占位符 4">
            <a:extLst>
              <a:ext uri="{FF2B5EF4-FFF2-40B4-BE49-F238E27FC236}">
                <a16:creationId xmlns:a16="http://schemas.microsoft.com/office/drawing/2014/main" id="{AA0FCF06-94CB-4ACB-8CC0-ADC8F641FBC3}"/>
              </a:ext>
            </a:extLst>
          </p:cNvPr>
          <p:cNvSpPr>
            <a:spLocks noGrp="1"/>
          </p:cNvSpPr>
          <p:nvPr>
            <p:ph type="sldNum" sz="quarter" idx="12"/>
          </p:nvPr>
        </p:nvSpPr>
        <p:spPr/>
        <p:txBody>
          <a:bodyPr/>
          <a:lstStyle/>
          <a:p>
            <a:fld id="{F15E9139-A00B-4B2A-98A6-095DC08F1345}" type="slidenum">
              <a:rPr lang="zh-CN" altLang="en-US" smtClean="0"/>
              <a:pPr/>
              <a:t>5</a:t>
            </a:fld>
            <a:endParaRPr lang="zh-CN" altLang="en-US"/>
          </a:p>
        </p:txBody>
      </p:sp>
      <p:sp>
        <p:nvSpPr>
          <p:cNvPr id="6" name="文本框 5">
            <a:extLst>
              <a:ext uri="{FF2B5EF4-FFF2-40B4-BE49-F238E27FC236}">
                <a16:creationId xmlns:a16="http://schemas.microsoft.com/office/drawing/2014/main" id="{E00548D4-7C55-460E-AF6C-6F7B906AA115}"/>
              </a:ext>
            </a:extLst>
          </p:cNvPr>
          <p:cNvSpPr txBox="1"/>
          <p:nvPr/>
        </p:nvSpPr>
        <p:spPr>
          <a:xfrm>
            <a:off x="2794498" y="1870974"/>
            <a:ext cx="6624736" cy="400110"/>
          </a:xfrm>
          <a:prstGeom prst="rect">
            <a:avLst/>
          </a:prstGeom>
          <a:noFill/>
        </p:spPr>
        <p:txBody>
          <a:bodyPr wrap="square" rtlCol="0">
            <a:spAutoFit/>
          </a:bodyPr>
          <a:lstStyle/>
          <a:p>
            <a:r>
              <a:rPr lang="en-US" sz="2000" dirty="0"/>
              <a:t>Quantities of magnets and their supports in the collider</a:t>
            </a:r>
          </a:p>
        </p:txBody>
      </p:sp>
      <p:graphicFrame>
        <p:nvGraphicFramePr>
          <p:cNvPr id="7" name="内容占位符 4">
            <a:extLst>
              <a:ext uri="{FF2B5EF4-FFF2-40B4-BE49-F238E27FC236}">
                <a16:creationId xmlns:a16="http://schemas.microsoft.com/office/drawing/2014/main" id="{B80C6861-1BB9-4956-ABDB-CF0147D8F0EC}"/>
              </a:ext>
            </a:extLst>
          </p:cNvPr>
          <p:cNvGraphicFramePr>
            <a:graphicFrameLocks/>
          </p:cNvGraphicFramePr>
          <p:nvPr>
            <p:extLst>
              <p:ext uri="{D42A27DB-BD31-4B8C-83A1-F6EECF244321}">
                <p14:modId xmlns:p14="http://schemas.microsoft.com/office/powerpoint/2010/main" val="304055832"/>
              </p:ext>
            </p:extLst>
          </p:nvPr>
        </p:nvGraphicFramePr>
        <p:xfrm>
          <a:off x="1415480" y="2331256"/>
          <a:ext cx="9289032" cy="3566160"/>
        </p:xfrm>
        <a:graphic>
          <a:graphicData uri="http://schemas.openxmlformats.org/drawingml/2006/table">
            <a:tbl>
              <a:tblPr firstRow="1" firstCol="1" bandRow="1">
                <a:tableStyleId>{5C22544A-7EE6-4342-B048-85BDC9FD1C3A}</a:tableStyleId>
              </a:tblPr>
              <a:tblGrid>
                <a:gridCol w="1420806">
                  <a:extLst>
                    <a:ext uri="{9D8B030D-6E8A-4147-A177-3AD203B41FA5}">
                      <a16:colId xmlns:a16="http://schemas.microsoft.com/office/drawing/2014/main" val="2703884930"/>
                    </a:ext>
                  </a:extLst>
                </a:gridCol>
                <a:gridCol w="1337229">
                  <a:extLst>
                    <a:ext uri="{9D8B030D-6E8A-4147-A177-3AD203B41FA5}">
                      <a16:colId xmlns:a16="http://schemas.microsoft.com/office/drawing/2014/main" val="2431967400"/>
                    </a:ext>
                  </a:extLst>
                </a:gridCol>
                <a:gridCol w="3175919">
                  <a:extLst>
                    <a:ext uri="{9D8B030D-6E8A-4147-A177-3AD203B41FA5}">
                      <a16:colId xmlns:a16="http://schemas.microsoft.com/office/drawing/2014/main" val="874608986"/>
                    </a:ext>
                  </a:extLst>
                </a:gridCol>
                <a:gridCol w="1671536">
                  <a:extLst>
                    <a:ext uri="{9D8B030D-6E8A-4147-A177-3AD203B41FA5}">
                      <a16:colId xmlns:a16="http://schemas.microsoft.com/office/drawing/2014/main" val="3707794866"/>
                    </a:ext>
                  </a:extLst>
                </a:gridCol>
                <a:gridCol w="1683542">
                  <a:extLst>
                    <a:ext uri="{9D8B030D-6E8A-4147-A177-3AD203B41FA5}">
                      <a16:colId xmlns:a16="http://schemas.microsoft.com/office/drawing/2014/main" val="2358156542"/>
                    </a:ext>
                  </a:extLst>
                </a:gridCol>
              </a:tblGrid>
              <a:tr h="0">
                <a:tc>
                  <a:txBody>
                    <a:bodyPr/>
                    <a:lstStyle/>
                    <a:p>
                      <a:pPr algn="ctr">
                        <a:spcAft>
                          <a:spcPts val="0"/>
                        </a:spcAft>
                      </a:pPr>
                      <a:r>
                        <a:rPr lang="en-US" sz="1800">
                          <a:effectLst/>
                        </a:rPr>
                        <a:t>Magnet type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Quantity</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dirty="0">
                          <a:effectLst/>
                        </a:rPr>
                        <a:t>Magnet length (mm)</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Core number</a:t>
                      </a:r>
                    </a:p>
                    <a:p>
                      <a:pPr algn="ctr">
                        <a:spcAft>
                          <a:spcPts val="0"/>
                        </a:spcAft>
                      </a:pPr>
                      <a:r>
                        <a:rPr lang="en-US" sz="1800">
                          <a:effectLst/>
                        </a:rPr>
                        <a:t>per magnet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No. of supports per core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73561557"/>
                  </a:ext>
                </a:extLst>
              </a:tr>
              <a:tr h="0">
                <a:tc rowSpan="4">
                  <a:txBody>
                    <a:bodyPr/>
                    <a:lstStyle/>
                    <a:p>
                      <a:pPr>
                        <a:spcAft>
                          <a:spcPts val="0"/>
                        </a:spcAft>
                      </a:pPr>
                      <a:r>
                        <a:rPr lang="en-US" sz="1800" dirty="0">
                          <a:effectLst/>
                        </a:rPr>
                        <a:t>Dipole</a:t>
                      </a:r>
                    </a:p>
                    <a:p>
                      <a:pPr>
                        <a:spcAft>
                          <a:spcPts val="0"/>
                        </a:spcAft>
                      </a:pPr>
                      <a: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t>(13250 magnet cores)</a:t>
                      </a:r>
                    </a:p>
                  </a:txBody>
                  <a:tcPr marL="68580" marR="68580" marT="0" marB="0" anchor="ctr"/>
                </a:tc>
                <a:tc>
                  <a:txBody>
                    <a:bodyPr/>
                    <a:lstStyle/>
                    <a:p>
                      <a:pPr algn="ctr">
                        <a:spcAft>
                          <a:spcPts val="0"/>
                        </a:spcAft>
                      </a:pPr>
                      <a:r>
                        <a:rPr lang="en-US" sz="1800">
                          <a:effectLst/>
                        </a:rPr>
                        <a:t>1024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19743 (twin-aperture)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75345376"/>
                  </a:ext>
                </a:extLst>
              </a:tr>
              <a:tr h="0">
                <a:tc vMerge="1">
                  <a:txBody>
                    <a:bodyPr/>
                    <a:lstStyle/>
                    <a:p>
                      <a:endParaRPr lang="en-US"/>
                    </a:p>
                  </a:txBody>
                  <a:tcPr/>
                </a:tc>
                <a:tc>
                  <a:txBody>
                    <a:bodyPr/>
                    <a:lstStyle/>
                    <a:p>
                      <a:pPr algn="ctr">
                        <a:spcAft>
                          <a:spcPts val="0"/>
                        </a:spcAft>
                      </a:pPr>
                      <a:r>
                        <a:rPr lang="en-US" sz="1800">
                          <a:effectLst/>
                        </a:rPr>
                        <a:t>1920</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23142(twin-aperture)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519586897"/>
                  </a:ext>
                </a:extLst>
              </a:tr>
              <a:tr h="0">
                <a:tc vMerge="1">
                  <a:txBody>
                    <a:bodyPr/>
                    <a:lstStyle/>
                    <a:p>
                      <a:endParaRPr lang="en-US"/>
                    </a:p>
                  </a:txBody>
                  <a:tcPr/>
                </a:tc>
                <a:tc>
                  <a:txBody>
                    <a:bodyPr/>
                    <a:lstStyle/>
                    <a:p>
                      <a:pPr algn="ctr">
                        <a:spcAft>
                          <a:spcPts val="0"/>
                        </a:spcAft>
                      </a:pPr>
                      <a:r>
                        <a:rPr lang="en-US" sz="1800">
                          <a:effectLst/>
                        </a:rPr>
                        <a:t>64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21700(twin-aperture)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5</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367614915"/>
                  </a:ext>
                </a:extLst>
              </a:tr>
              <a:tr h="0">
                <a:tc vMerge="1">
                  <a:txBody>
                    <a:bodyPr/>
                    <a:lstStyle/>
                    <a:p>
                      <a:endParaRPr lang="en-US"/>
                    </a:p>
                  </a:txBody>
                  <a:tcPr/>
                </a:tc>
                <a:tc>
                  <a:txBody>
                    <a:bodyPr/>
                    <a:lstStyle/>
                    <a:p>
                      <a:pPr algn="ctr">
                        <a:spcAft>
                          <a:spcPts val="0"/>
                        </a:spcAft>
                      </a:pPr>
                      <a:r>
                        <a:rPr lang="en-US" sz="1800">
                          <a:effectLst/>
                        </a:rPr>
                        <a:t>162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28450~93378 (single aperture)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5~17</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81369452"/>
                  </a:ext>
                </a:extLst>
              </a:tr>
              <a:tr h="0">
                <a:tc rowSpan="3">
                  <a:txBody>
                    <a:bodyPr/>
                    <a:lstStyle/>
                    <a:p>
                      <a:pPr>
                        <a:spcAft>
                          <a:spcPts val="0"/>
                        </a:spcAft>
                      </a:pPr>
                      <a:r>
                        <a:rPr lang="en-US" sz="1800">
                          <a:effectLst/>
                        </a:rPr>
                        <a:t>Quadrupole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3008</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3000(twin-aperture)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3</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47636813"/>
                  </a:ext>
                </a:extLst>
              </a:tr>
              <a:tr h="0">
                <a:tc vMerge="1">
                  <a:txBody>
                    <a:bodyPr/>
                    <a:lstStyle/>
                    <a:p>
                      <a:endParaRPr lang="en-US"/>
                    </a:p>
                  </a:txBody>
                  <a:tcPr/>
                </a:tc>
                <a:tc>
                  <a:txBody>
                    <a:bodyPr/>
                    <a:lstStyle/>
                    <a:p>
                      <a:pPr algn="ctr">
                        <a:spcAft>
                          <a:spcPts val="0"/>
                        </a:spcAft>
                      </a:pPr>
                      <a:r>
                        <a:rPr lang="en-US" sz="1800">
                          <a:effectLst/>
                        </a:rPr>
                        <a:t>8</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1500 (twin-aperture)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501443104"/>
                  </a:ext>
                </a:extLst>
              </a:tr>
              <a:tr h="0">
                <a:tc vMerge="1">
                  <a:txBody>
                    <a:bodyPr/>
                    <a:lstStyle/>
                    <a:p>
                      <a:endParaRPr lang="en-US"/>
                    </a:p>
                  </a:txBody>
                  <a:tcPr/>
                </a:tc>
                <a:tc>
                  <a:txBody>
                    <a:bodyPr/>
                    <a:lstStyle/>
                    <a:p>
                      <a:pPr algn="ctr">
                        <a:spcAft>
                          <a:spcPts val="0"/>
                        </a:spcAft>
                      </a:pPr>
                      <a:r>
                        <a:rPr lang="en-US" sz="1800">
                          <a:effectLst/>
                        </a:rPr>
                        <a:t>1124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500~3500 (single aperture)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1~3</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714758924"/>
                  </a:ext>
                </a:extLst>
              </a:tr>
              <a:tr h="0">
                <a:tc rowSpan="2">
                  <a:txBody>
                    <a:bodyPr/>
                    <a:lstStyle/>
                    <a:p>
                      <a:pPr>
                        <a:spcAft>
                          <a:spcPts val="0"/>
                        </a:spcAft>
                      </a:pPr>
                      <a:r>
                        <a:rPr lang="en-US" sz="1800">
                          <a:effectLst/>
                        </a:rPr>
                        <a:t>Sextupole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dirty="0">
                          <a:effectLst/>
                        </a:rPr>
                        <a:t>3072</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1400</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3 in common girder</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433264097"/>
                  </a:ext>
                </a:extLst>
              </a:tr>
              <a:tr h="0">
                <a:tc vMerge="1">
                  <a:txBody>
                    <a:bodyPr/>
                    <a:lstStyle/>
                    <a:p>
                      <a:endParaRPr lang="en-US"/>
                    </a:p>
                  </a:txBody>
                  <a:tcPr/>
                </a:tc>
                <a:tc>
                  <a:txBody>
                    <a:bodyPr/>
                    <a:lstStyle/>
                    <a:p>
                      <a:pPr algn="ctr">
                        <a:spcAft>
                          <a:spcPts val="0"/>
                        </a:spcAft>
                      </a:pPr>
                      <a:r>
                        <a:rPr lang="en-US" sz="1800">
                          <a:effectLst/>
                        </a:rPr>
                        <a:t>104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300~1000</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22555518"/>
                  </a:ext>
                </a:extLst>
              </a:tr>
              <a:tr h="0">
                <a:tc>
                  <a:txBody>
                    <a:bodyPr/>
                    <a:lstStyle/>
                    <a:p>
                      <a:pPr>
                        <a:spcAft>
                          <a:spcPts val="0"/>
                        </a:spcAft>
                      </a:pPr>
                      <a:r>
                        <a:rPr lang="en-US" sz="1800">
                          <a:effectLst/>
                        </a:rPr>
                        <a:t>Corrector</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7088</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875</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dirty="0">
                          <a:effectLst/>
                        </a:rPr>
                        <a:t>1</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dirty="0">
                          <a:effectLst/>
                        </a:rPr>
                        <a:t>1</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446840539"/>
                  </a:ext>
                </a:extLst>
              </a:tr>
            </a:tbl>
          </a:graphicData>
        </a:graphic>
      </p:graphicFrame>
    </p:spTree>
    <p:extLst>
      <p:ext uri="{BB962C8B-B14F-4D97-AF65-F5344CB8AC3E}">
        <p14:creationId xmlns:p14="http://schemas.microsoft.com/office/powerpoint/2010/main" val="2913615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E:\小论文\ipac2017\preliminary design of magnet support system for CEPC\图片\受力图.PNG">
            <a:extLst>
              <a:ext uri="{FF2B5EF4-FFF2-40B4-BE49-F238E27FC236}">
                <a16:creationId xmlns:a16="http://schemas.microsoft.com/office/drawing/2014/main" id="{88C776D4-E4B1-492C-B64F-95D9108D16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9456" y="2915641"/>
            <a:ext cx="4464496" cy="3118140"/>
          </a:xfrm>
          <a:prstGeom prst="rect">
            <a:avLst/>
          </a:prstGeom>
          <a:noFill/>
          <a:ln>
            <a:noFill/>
          </a:ln>
        </p:spPr>
      </p:pic>
      <p:sp>
        <p:nvSpPr>
          <p:cNvPr id="2" name="内容占位符 1">
            <a:extLst>
              <a:ext uri="{FF2B5EF4-FFF2-40B4-BE49-F238E27FC236}">
                <a16:creationId xmlns:a16="http://schemas.microsoft.com/office/drawing/2014/main" id="{355FB168-F5D9-4D10-AC00-8951DC28E241}"/>
              </a:ext>
            </a:extLst>
          </p:cNvPr>
          <p:cNvSpPr>
            <a:spLocks noGrp="1"/>
          </p:cNvSpPr>
          <p:nvPr>
            <p:ph idx="1"/>
          </p:nvPr>
        </p:nvSpPr>
        <p:spPr>
          <a:xfrm>
            <a:off x="666712" y="1316036"/>
            <a:ext cx="11045912" cy="2160239"/>
          </a:xfrm>
        </p:spPr>
        <p:txBody>
          <a:bodyPr vert="horz" lIns="91440" tIns="45720" rIns="91440" bIns="45720" rtlCol="0">
            <a:normAutofit/>
          </a:bodyPr>
          <a:lstStyle/>
          <a:p>
            <a:r>
              <a:rPr lang="en-US" dirty="0"/>
              <a:t>Deformation optimization for dipole magnets</a:t>
            </a:r>
          </a:p>
          <a:p>
            <a:pPr lvl="1"/>
            <a:r>
              <a:rPr lang="en-US" sz="2000" dirty="0"/>
              <a:t>Methods: theoretical derivation &amp; Workbench Response surface</a:t>
            </a:r>
          </a:p>
          <a:p>
            <a:pPr lvl="1"/>
            <a:r>
              <a:rPr lang="en-US" sz="2000" dirty="0"/>
              <a:t>The maximum uneven deformation of the 5,594 mm long dipole core is 7μm, induced by gravity and support. </a:t>
            </a:r>
          </a:p>
        </p:txBody>
      </p:sp>
      <p:sp>
        <p:nvSpPr>
          <p:cNvPr id="3" name="灯片编号占位符 2">
            <a:extLst>
              <a:ext uri="{FF2B5EF4-FFF2-40B4-BE49-F238E27FC236}">
                <a16:creationId xmlns:a16="http://schemas.microsoft.com/office/drawing/2014/main" id="{8BD41AA2-FE4D-48B9-918E-5E4218B096EE}"/>
              </a:ext>
            </a:extLst>
          </p:cNvPr>
          <p:cNvSpPr>
            <a:spLocks noGrp="1"/>
          </p:cNvSpPr>
          <p:nvPr>
            <p:ph type="sldNum" sz="quarter" idx="12"/>
          </p:nvPr>
        </p:nvSpPr>
        <p:spPr/>
        <p:txBody>
          <a:bodyPr/>
          <a:lstStyle/>
          <a:p>
            <a:fld id="{098B4EB0-06CE-481E-B32B-52DF58230A15}" type="slidenum">
              <a:rPr lang="zh-CN" altLang="en-US" smtClean="0"/>
              <a:pPr/>
              <a:t>6</a:t>
            </a:fld>
            <a:endParaRPr lang="zh-CN" altLang="en-US" dirty="0"/>
          </a:p>
        </p:txBody>
      </p:sp>
      <p:sp>
        <p:nvSpPr>
          <p:cNvPr id="4" name="标题 3">
            <a:extLst>
              <a:ext uri="{FF2B5EF4-FFF2-40B4-BE49-F238E27FC236}">
                <a16:creationId xmlns:a16="http://schemas.microsoft.com/office/drawing/2014/main" id="{BD064CAD-4D8B-4CCA-B728-29557E5FF78D}"/>
              </a:ext>
            </a:extLst>
          </p:cNvPr>
          <p:cNvSpPr>
            <a:spLocks noGrp="1"/>
          </p:cNvSpPr>
          <p:nvPr>
            <p:ph type="title"/>
          </p:nvPr>
        </p:nvSpPr>
        <p:spPr/>
        <p:txBody>
          <a:bodyPr/>
          <a:lstStyle/>
          <a:p>
            <a:r>
              <a:rPr lang="en-US" dirty="0"/>
              <a:t>Supports in Collider</a:t>
            </a:r>
          </a:p>
        </p:txBody>
      </p:sp>
      <p:pic>
        <p:nvPicPr>
          <p:cNvPr id="9" name="图片 8">
            <a:extLst>
              <a:ext uri="{FF2B5EF4-FFF2-40B4-BE49-F238E27FC236}">
                <a16:creationId xmlns:a16="http://schemas.microsoft.com/office/drawing/2014/main" id="{FFB20676-D3C6-4DD9-89CC-0FF6D972F44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7642" y="5523594"/>
            <a:ext cx="5040000" cy="1105535"/>
          </a:xfrm>
          <a:prstGeom prst="rect">
            <a:avLst/>
          </a:prstGeom>
          <a:noFill/>
        </p:spPr>
      </p:pic>
      <p:graphicFrame>
        <p:nvGraphicFramePr>
          <p:cNvPr id="19" name="表格 18">
            <a:extLst>
              <a:ext uri="{FF2B5EF4-FFF2-40B4-BE49-F238E27FC236}">
                <a16:creationId xmlns:a16="http://schemas.microsoft.com/office/drawing/2014/main" id="{E4C7F3C3-82DA-4557-9D7C-891B384A8191}"/>
              </a:ext>
            </a:extLst>
          </p:cNvPr>
          <p:cNvGraphicFramePr>
            <a:graphicFrameLocks noGrp="1"/>
          </p:cNvGraphicFramePr>
          <p:nvPr>
            <p:extLst>
              <p:ext uri="{D42A27DB-BD31-4B8C-83A1-F6EECF244321}">
                <p14:modId xmlns:p14="http://schemas.microsoft.com/office/powerpoint/2010/main" val="382685330"/>
              </p:ext>
            </p:extLst>
          </p:nvPr>
        </p:nvGraphicFramePr>
        <p:xfrm>
          <a:off x="191344" y="5685549"/>
          <a:ext cx="4551226" cy="918453"/>
        </p:xfrm>
        <a:graphic>
          <a:graphicData uri="http://schemas.openxmlformats.org/drawingml/2006/table">
            <a:tbl>
              <a:tblPr firstRow="1" firstCol="1" bandRow="1">
                <a:tableStyleId>{5C22544A-7EE6-4342-B048-85BDC9FD1C3A}</a:tableStyleId>
              </a:tblPr>
              <a:tblGrid>
                <a:gridCol w="2062786">
                  <a:extLst>
                    <a:ext uri="{9D8B030D-6E8A-4147-A177-3AD203B41FA5}">
                      <a16:colId xmlns:a16="http://schemas.microsoft.com/office/drawing/2014/main" val="2571332095"/>
                    </a:ext>
                  </a:extLst>
                </a:gridCol>
                <a:gridCol w="829480">
                  <a:extLst>
                    <a:ext uri="{9D8B030D-6E8A-4147-A177-3AD203B41FA5}">
                      <a16:colId xmlns:a16="http://schemas.microsoft.com/office/drawing/2014/main" val="3471716943"/>
                    </a:ext>
                  </a:extLst>
                </a:gridCol>
                <a:gridCol w="829480">
                  <a:extLst>
                    <a:ext uri="{9D8B030D-6E8A-4147-A177-3AD203B41FA5}">
                      <a16:colId xmlns:a16="http://schemas.microsoft.com/office/drawing/2014/main" val="2546745694"/>
                    </a:ext>
                  </a:extLst>
                </a:gridCol>
                <a:gridCol w="829480">
                  <a:extLst>
                    <a:ext uri="{9D8B030D-6E8A-4147-A177-3AD203B41FA5}">
                      <a16:colId xmlns:a16="http://schemas.microsoft.com/office/drawing/2014/main" val="807536607"/>
                    </a:ext>
                  </a:extLst>
                </a:gridCol>
              </a:tblGrid>
              <a:tr h="300937">
                <a:tc>
                  <a:txBody>
                    <a:bodyPr/>
                    <a:lstStyle/>
                    <a:p>
                      <a:pPr>
                        <a:lnSpc>
                          <a:spcPct val="107000"/>
                        </a:lnSpc>
                        <a:spcAft>
                          <a:spcPts val="300"/>
                        </a:spcAft>
                      </a:pPr>
                      <a:r>
                        <a:rPr lang="en-US" sz="1800">
                          <a:effectLst/>
                        </a:rPr>
                        <a:t>Number of supports</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1800">
                          <a:effectLst/>
                        </a:rPr>
                        <a:t>3</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1800" dirty="0">
                          <a:effectLst/>
                        </a:rPr>
                        <a:t>4</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1800">
                          <a:effectLst/>
                        </a:rPr>
                        <a:t>5</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2040541910"/>
                  </a:ext>
                </a:extLst>
              </a:tr>
              <a:tr h="617516">
                <a:tc>
                  <a:txBody>
                    <a:bodyPr/>
                    <a:lstStyle/>
                    <a:p>
                      <a:pPr>
                        <a:lnSpc>
                          <a:spcPct val="107000"/>
                        </a:lnSpc>
                        <a:spcAft>
                          <a:spcPts val="300"/>
                        </a:spcAft>
                      </a:pPr>
                      <a:r>
                        <a:rPr lang="en-US" sz="1800">
                          <a:effectLst/>
                        </a:rPr>
                        <a:t>Max. deformation (µm)</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1800" dirty="0">
                          <a:effectLst/>
                        </a:rPr>
                        <a:t>19</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1800">
                          <a:effectLst/>
                        </a:rPr>
                        <a:t>7</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1800" dirty="0">
                          <a:effectLst/>
                        </a:rPr>
                        <a:t>5</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3782040197"/>
                  </a:ext>
                </a:extLst>
              </a:tr>
            </a:tbl>
          </a:graphicData>
        </a:graphic>
      </p:graphicFrame>
      <p:pic>
        <p:nvPicPr>
          <p:cNvPr id="10" name="图片 9">
            <a:extLst>
              <a:ext uri="{FF2B5EF4-FFF2-40B4-BE49-F238E27FC236}">
                <a16:creationId xmlns:a16="http://schemas.microsoft.com/office/drawing/2014/main" id="{C57EC0C3-4424-481B-A68E-7B6620661E4F}"/>
              </a:ext>
            </a:extLst>
          </p:cNvPr>
          <p:cNvPicPr>
            <a:picLocks noChangeAspect="1"/>
          </p:cNvPicPr>
          <p:nvPr/>
        </p:nvPicPr>
        <p:blipFill>
          <a:blip r:embed="rId4"/>
          <a:stretch>
            <a:fillRect/>
          </a:stretch>
        </p:blipFill>
        <p:spPr>
          <a:xfrm>
            <a:off x="6816080" y="2915641"/>
            <a:ext cx="3600000" cy="2395660"/>
          </a:xfrm>
          <a:prstGeom prst="rect">
            <a:avLst/>
          </a:prstGeom>
        </p:spPr>
      </p:pic>
      <p:sp>
        <p:nvSpPr>
          <p:cNvPr id="11" name="文本框 10">
            <a:extLst>
              <a:ext uri="{FF2B5EF4-FFF2-40B4-BE49-F238E27FC236}">
                <a16:creationId xmlns:a16="http://schemas.microsoft.com/office/drawing/2014/main" id="{DDE90808-FCAB-41B9-99C5-9C6F25063C52}"/>
              </a:ext>
            </a:extLst>
          </p:cNvPr>
          <p:cNvSpPr txBox="1"/>
          <p:nvPr/>
        </p:nvSpPr>
        <p:spPr>
          <a:xfrm>
            <a:off x="7104112" y="3068960"/>
            <a:ext cx="2304256" cy="369332"/>
          </a:xfrm>
          <a:prstGeom prst="rect">
            <a:avLst/>
          </a:prstGeom>
          <a:noFill/>
        </p:spPr>
        <p:txBody>
          <a:bodyPr wrap="square" rtlCol="0">
            <a:spAutoFit/>
          </a:bodyPr>
          <a:lstStyle/>
          <a:p>
            <a:r>
              <a:rPr lang="en-US" dirty="0"/>
              <a:t>Model for analyzing</a:t>
            </a:r>
          </a:p>
        </p:txBody>
      </p:sp>
    </p:spTree>
    <p:extLst>
      <p:ext uri="{BB962C8B-B14F-4D97-AF65-F5344CB8AC3E}">
        <p14:creationId xmlns:p14="http://schemas.microsoft.com/office/powerpoint/2010/main" val="541694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6">
            <a:extLst>
              <a:ext uri="{FF2B5EF4-FFF2-40B4-BE49-F238E27FC236}">
                <a16:creationId xmlns:a16="http://schemas.microsoft.com/office/drawing/2014/main" id="{AFF2B3CE-02B5-4B5C-9BBF-16FD9D3C2D6F}"/>
              </a:ext>
            </a:extLst>
          </p:cNvPr>
          <p:cNvGraphicFramePr>
            <a:graphicFrameLocks noGrp="1"/>
          </p:cNvGraphicFramePr>
          <p:nvPr>
            <p:ph idx="1"/>
            <p:extLst>
              <p:ext uri="{D42A27DB-BD31-4B8C-83A1-F6EECF244321}">
                <p14:modId xmlns:p14="http://schemas.microsoft.com/office/powerpoint/2010/main" val="1435274180"/>
              </p:ext>
            </p:extLst>
          </p:nvPr>
        </p:nvGraphicFramePr>
        <p:xfrm>
          <a:off x="893638" y="4591449"/>
          <a:ext cx="5400601" cy="1920240"/>
        </p:xfrm>
        <a:graphic>
          <a:graphicData uri="http://schemas.openxmlformats.org/drawingml/2006/table">
            <a:tbl>
              <a:tblPr firstRow="1" firstCol="1" bandRow="1">
                <a:tableStyleId>{5C22544A-7EE6-4342-B048-85BDC9FD1C3A}</a:tableStyleId>
              </a:tblPr>
              <a:tblGrid>
                <a:gridCol w="1347170">
                  <a:extLst>
                    <a:ext uri="{9D8B030D-6E8A-4147-A177-3AD203B41FA5}">
                      <a16:colId xmlns:a16="http://schemas.microsoft.com/office/drawing/2014/main" val="823517061"/>
                    </a:ext>
                  </a:extLst>
                </a:gridCol>
                <a:gridCol w="1605158">
                  <a:extLst>
                    <a:ext uri="{9D8B030D-6E8A-4147-A177-3AD203B41FA5}">
                      <a16:colId xmlns:a16="http://schemas.microsoft.com/office/drawing/2014/main" val="3080116649"/>
                    </a:ext>
                  </a:extLst>
                </a:gridCol>
                <a:gridCol w="2448273">
                  <a:extLst>
                    <a:ext uri="{9D8B030D-6E8A-4147-A177-3AD203B41FA5}">
                      <a16:colId xmlns:a16="http://schemas.microsoft.com/office/drawing/2014/main" val="2467802524"/>
                    </a:ext>
                  </a:extLst>
                </a:gridCol>
              </a:tblGrid>
              <a:tr h="0">
                <a:tc>
                  <a:txBody>
                    <a:bodyPr/>
                    <a:lstStyle/>
                    <a:p>
                      <a:pPr algn="ctr">
                        <a:lnSpc>
                          <a:spcPct val="100000"/>
                        </a:lnSpc>
                        <a:spcAft>
                          <a:spcPts val="300"/>
                        </a:spcAft>
                      </a:pPr>
                      <a:r>
                        <a:rPr lang="en-US" sz="1800">
                          <a:effectLst/>
                        </a:rPr>
                        <a:t>No. of order</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dirty="0">
                          <a:effectLst/>
                        </a:rPr>
                        <a:t>Frequency (Hz)</a:t>
                      </a:r>
                      <a:endParaRPr lang="en-US" sz="1800" dirty="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dirty="0">
                          <a:effectLst/>
                        </a:rPr>
                        <a:t>Mode </a:t>
                      </a:r>
                      <a:endParaRPr lang="en-US" sz="1800" dirty="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2221515428"/>
                  </a:ext>
                </a:extLst>
              </a:tr>
              <a:tr h="0">
                <a:tc>
                  <a:txBody>
                    <a:bodyPr/>
                    <a:lstStyle/>
                    <a:p>
                      <a:pPr algn="ctr">
                        <a:lnSpc>
                          <a:spcPct val="100000"/>
                        </a:lnSpc>
                        <a:spcAft>
                          <a:spcPts val="300"/>
                        </a:spcAft>
                      </a:pPr>
                      <a:r>
                        <a:rPr lang="en-US" sz="1800">
                          <a:effectLst/>
                        </a:rPr>
                        <a:t>1</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50.2</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Z translation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237911695"/>
                  </a:ext>
                </a:extLst>
              </a:tr>
              <a:tr h="0">
                <a:tc>
                  <a:txBody>
                    <a:bodyPr/>
                    <a:lstStyle/>
                    <a:p>
                      <a:pPr algn="ctr">
                        <a:lnSpc>
                          <a:spcPct val="100000"/>
                        </a:lnSpc>
                        <a:spcAft>
                          <a:spcPts val="300"/>
                        </a:spcAft>
                      </a:pPr>
                      <a:r>
                        <a:rPr lang="en-US" sz="1800">
                          <a:effectLst/>
                        </a:rPr>
                        <a:t>2</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51.3</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X translation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430842902"/>
                  </a:ext>
                </a:extLst>
              </a:tr>
              <a:tr h="0">
                <a:tc>
                  <a:txBody>
                    <a:bodyPr/>
                    <a:lstStyle/>
                    <a:p>
                      <a:pPr algn="ctr">
                        <a:lnSpc>
                          <a:spcPct val="100000"/>
                        </a:lnSpc>
                        <a:spcAft>
                          <a:spcPts val="300"/>
                        </a:spcAft>
                      </a:pPr>
                      <a:r>
                        <a:rPr lang="en-US" sz="1800">
                          <a:effectLst/>
                        </a:rPr>
                        <a:t>3</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59.7</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dirty="0">
                          <a:effectLst/>
                        </a:rPr>
                        <a:t>Yaw rotation</a:t>
                      </a:r>
                      <a:endParaRPr lang="en-US"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449690211"/>
                  </a:ext>
                </a:extLst>
              </a:tr>
              <a:tr h="0">
                <a:tc>
                  <a:txBody>
                    <a:bodyPr/>
                    <a:lstStyle/>
                    <a:p>
                      <a:pPr algn="ctr">
                        <a:lnSpc>
                          <a:spcPct val="100000"/>
                        </a:lnSpc>
                        <a:spcAft>
                          <a:spcPts val="300"/>
                        </a:spcAft>
                      </a:pPr>
                      <a:r>
                        <a:rPr lang="en-US" sz="1800">
                          <a:effectLst/>
                        </a:rPr>
                        <a:t>4</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89.0</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Bend in XZ plane</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032403842"/>
                  </a:ext>
                </a:extLst>
              </a:tr>
              <a:tr h="0">
                <a:tc>
                  <a:txBody>
                    <a:bodyPr/>
                    <a:lstStyle/>
                    <a:p>
                      <a:pPr algn="ctr">
                        <a:lnSpc>
                          <a:spcPct val="100000"/>
                        </a:lnSpc>
                        <a:spcAft>
                          <a:spcPts val="300"/>
                        </a:spcAft>
                      </a:pPr>
                      <a:r>
                        <a:rPr lang="en-US" sz="1800">
                          <a:effectLst/>
                        </a:rPr>
                        <a:t>5</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117.2</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1st order bend YZ plane</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2269877753"/>
                  </a:ext>
                </a:extLst>
              </a:tr>
              <a:tr h="0">
                <a:tc>
                  <a:txBody>
                    <a:bodyPr/>
                    <a:lstStyle/>
                    <a:p>
                      <a:pPr algn="ctr">
                        <a:lnSpc>
                          <a:spcPct val="100000"/>
                        </a:lnSpc>
                        <a:spcAft>
                          <a:spcPts val="300"/>
                        </a:spcAft>
                      </a:pPr>
                      <a:r>
                        <a:rPr lang="en-US" sz="1800">
                          <a:effectLst/>
                        </a:rPr>
                        <a:t>6</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123.8</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dirty="0">
                          <a:effectLst/>
                        </a:rPr>
                        <a:t>2nd order bend YZ plane</a:t>
                      </a:r>
                      <a:endParaRPr lang="en-US"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342863842"/>
                  </a:ext>
                </a:extLst>
              </a:tr>
            </a:tbl>
          </a:graphicData>
        </a:graphic>
      </p:graphicFrame>
      <p:sp>
        <p:nvSpPr>
          <p:cNvPr id="3" name="灯片编号占位符 2">
            <a:extLst>
              <a:ext uri="{FF2B5EF4-FFF2-40B4-BE49-F238E27FC236}">
                <a16:creationId xmlns:a16="http://schemas.microsoft.com/office/drawing/2014/main" id="{F1F3D988-9EC8-4E88-936F-BB803AAC6D03}"/>
              </a:ext>
            </a:extLst>
          </p:cNvPr>
          <p:cNvSpPr>
            <a:spLocks noGrp="1"/>
          </p:cNvSpPr>
          <p:nvPr>
            <p:ph type="sldNum" sz="quarter" idx="12"/>
          </p:nvPr>
        </p:nvSpPr>
        <p:spPr/>
        <p:txBody>
          <a:bodyPr/>
          <a:lstStyle/>
          <a:p>
            <a:fld id="{098B4EB0-06CE-481E-B32B-52DF58230A15}" type="slidenum">
              <a:rPr lang="zh-CN" altLang="en-US" smtClean="0"/>
              <a:pPr/>
              <a:t>7</a:t>
            </a:fld>
            <a:endParaRPr lang="zh-CN" altLang="en-US" dirty="0"/>
          </a:p>
        </p:txBody>
      </p:sp>
      <p:sp>
        <p:nvSpPr>
          <p:cNvPr id="4" name="标题 3">
            <a:extLst>
              <a:ext uri="{FF2B5EF4-FFF2-40B4-BE49-F238E27FC236}">
                <a16:creationId xmlns:a16="http://schemas.microsoft.com/office/drawing/2014/main" id="{306C084B-202E-4103-8E13-AB4FB5DB5D3F}"/>
              </a:ext>
            </a:extLst>
          </p:cNvPr>
          <p:cNvSpPr>
            <a:spLocks noGrp="1"/>
          </p:cNvSpPr>
          <p:nvPr>
            <p:ph type="title"/>
          </p:nvPr>
        </p:nvSpPr>
        <p:spPr/>
        <p:txBody>
          <a:bodyPr/>
          <a:lstStyle/>
          <a:p>
            <a:r>
              <a:rPr lang="en-US" dirty="0"/>
              <a:t>Supports in Collider</a:t>
            </a:r>
          </a:p>
        </p:txBody>
      </p:sp>
      <p:pic>
        <p:nvPicPr>
          <p:cNvPr id="5" name="图片 4">
            <a:extLst>
              <a:ext uri="{FF2B5EF4-FFF2-40B4-BE49-F238E27FC236}">
                <a16:creationId xmlns:a16="http://schemas.microsoft.com/office/drawing/2014/main" id="{6A80DBEB-03EF-40B4-A750-B2A34AE11D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5560" y="2816321"/>
            <a:ext cx="2520000" cy="1820604"/>
          </a:xfrm>
          <a:prstGeom prst="rect">
            <a:avLst/>
          </a:prstGeom>
          <a:noFill/>
          <a:ln>
            <a:noFill/>
          </a:ln>
        </p:spPr>
      </p:pic>
      <p:sp>
        <p:nvSpPr>
          <p:cNvPr id="11" name="内容占位符 1">
            <a:extLst>
              <a:ext uri="{FF2B5EF4-FFF2-40B4-BE49-F238E27FC236}">
                <a16:creationId xmlns:a16="http://schemas.microsoft.com/office/drawing/2014/main" id="{3CE26397-BD26-4599-A665-8F97BDE30AE6}"/>
              </a:ext>
            </a:extLst>
          </p:cNvPr>
          <p:cNvSpPr txBox="1">
            <a:spLocks/>
          </p:cNvSpPr>
          <p:nvPr/>
        </p:nvSpPr>
        <p:spPr>
          <a:xfrm>
            <a:off x="901642" y="1306431"/>
            <a:ext cx="11099014" cy="4840303"/>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Dynamic stability</a:t>
            </a:r>
          </a:p>
          <a:p>
            <a:pPr lvl="1"/>
            <a:r>
              <a:rPr lang="en-US" dirty="0"/>
              <a:t>Assume the natural frequency of the pedestals is above 150 Hz according to the experience of HEPS.</a:t>
            </a:r>
          </a:p>
          <a:p>
            <a:pPr lvl="1"/>
            <a:r>
              <a:rPr lang="en-US" dirty="0"/>
              <a:t>The 1</a:t>
            </a:r>
            <a:r>
              <a:rPr lang="en-US" baseline="30000" dirty="0"/>
              <a:t>st</a:t>
            </a:r>
            <a:r>
              <a:rPr lang="en-US" dirty="0"/>
              <a:t> natural frequency is 50.2 Hz for dipole and 27.3 Hz for quadrupole.</a:t>
            </a:r>
          </a:p>
        </p:txBody>
      </p:sp>
      <p:pic>
        <p:nvPicPr>
          <p:cNvPr id="9" name="图片 8">
            <a:extLst>
              <a:ext uri="{FF2B5EF4-FFF2-40B4-BE49-F238E27FC236}">
                <a16:creationId xmlns:a16="http://schemas.microsoft.com/office/drawing/2014/main" id="{BD8A7666-0A94-4310-94D0-4D0B31782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0000" y="2951229"/>
            <a:ext cx="2520000" cy="1640220"/>
          </a:xfrm>
          <a:prstGeom prst="rect">
            <a:avLst/>
          </a:prstGeom>
        </p:spPr>
      </p:pic>
      <p:graphicFrame>
        <p:nvGraphicFramePr>
          <p:cNvPr id="12" name="内容占位符 19">
            <a:extLst>
              <a:ext uri="{FF2B5EF4-FFF2-40B4-BE49-F238E27FC236}">
                <a16:creationId xmlns:a16="http://schemas.microsoft.com/office/drawing/2014/main" id="{CE19BEB2-E8EE-4AD7-8E88-456100489AB8}"/>
              </a:ext>
            </a:extLst>
          </p:cNvPr>
          <p:cNvGraphicFramePr>
            <a:graphicFrameLocks/>
          </p:cNvGraphicFramePr>
          <p:nvPr>
            <p:extLst>
              <p:ext uri="{D42A27DB-BD31-4B8C-83A1-F6EECF244321}">
                <p14:modId xmlns:p14="http://schemas.microsoft.com/office/powerpoint/2010/main" val="1052077977"/>
              </p:ext>
            </p:extLst>
          </p:nvPr>
        </p:nvGraphicFramePr>
        <p:xfrm>
          <a:off x="6447147" y="4646838"/>
          <a:ext cx="5400600" cy="1920240"/>
        </p:xfrm>
        <a:graphic>
          <a:graphicData uri="http://schemas.openxmlformats.org/drawingml/2006/table">
            <a:tbl>
              <a:tblPr firstRow="1" firstCol="1" bandRow="1">
                <a:tableStyleId>{5C22544A-7EE6-4342-B048-85BDC9FD1C3A}</a:tableStyleId>
              </a:tblPr>
              <a:tblGrid>
                <a:gridCol w="1347170">
                  <a:extLst>
                    <a:ext uri="{9D8B030D-6E8A-4147-A177-3AD203B41FA5}">
                      <a16:colId xmlns:a16="http://schemas.microsoft.com/office/drawing/2014/main" val="719272537"/>
                    </a:ext>
                  </a:extLst>
                </a:gridCol>
                <a:gridCol w="1785769">
                  <a:extLst>
                    <a:ext uri="{9D8B030D-6E8A-4147-A177-3AD203B41FA5}">
                      <a16:colId xmlns:a16="http://schemas.microsoft.com/office/drawing/2014/main" val="2006930302"/>
                    </a:ext>
                  </a:extLst>
                </a:gridCol>
                <a:gridCol w="2267661">
                  <a:extLst>
                    <a:ext uri="{9D8B030D-6E8A-4147-A177-3AD203B41FA5}">
                      <a16:colId xmlns:a16="http://schemas.microsoft.com/office/drawing/2014/main" val="3154384241"/>
                    </a:ext>
                  </a:extLst>
                </a:gridCol>
              </a:tblGrid>
              <a:tr h="0">
                <a:tc>
                  <a:txBody>
                    <a:bodyPr/>
                    <a:lstStyle/>
                    <a:p>
                      <a:pPr algn="ctr">
                        <a:lnSpc>
                          <a:spcPct val="100000"/>
                        </a:lnSpc>
                        <a:spcAft>
                          <a:spcPts val="300"/>
                        </a:spcAft>
                      </a:pPr>
                      <a:r>
                        <a:rPr lang="en-US" sz="1800">
                          <a:effectLst/>
                        </a:rPr>
                        <a:t>No. of order</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dirty="0">
                          <a:effectLst/>
                        </a:rPr>
                        <a:t>Frequency (Hz)</a:t>
                      </a:r>
                      <a:endParaRPr lang="en-US" sz="1800" dirty="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dirty="0">
                          <a:effectLst/>
                        </a:rPr>
                        <a:t>Mode </a:t>
                      </a:r>
                      <a:endParaRPr lang="en-US" sz="1800" dirty="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520867780"/>
                  </a:ext>
                </a:extLst>
              </a:tr>
              <a:tr h="0">
                <a:tc>
                  <a:txBody>
                    <a:bodyPr/>
                    <a:lstStyle/>
                    <a:p>
                      <a:pPr algn="ctr">
                        <a:lnSpc>
                          <a:spcPct val="100000"/>
                        </a:lnSpc>
                        <a:spcAft>
                          <a:spcPts val="300"/>
                        </a:spcAft>
                      </a:pPr>
                      <a:r>
                        <a:rPr lang="en-US" sz="1800">
                          <a:effectLst/>
                        </a:rPr>
                        <a:t>1</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27.3</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X translation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572096518"/>
                  </a:ext>
                </a:extLst>
              </a:tr>
              <a:tr h="0">
                <a:tc>
                  <a:txBody>
                    <a:bodyPr/>
                    <a:lstStyle/>
                    <a:p>
                      <a:pPr algn="ctr">
                        <a:lnSpc>
                          <a:spcPct val="100000"/>
                        </a:lnSpc>
                        <a:spcAft>
                          <a:spcPts val="300"/>
                        </a:spcAft>
                      </a:pPr>
                      <a:r>
                        <a:rPr lang="en-US" sz="1800">
                          <a:effectLst/>
                        </a:rPr>
                        <a:t>2</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31.5</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dirty="0">
                          <a:effectLst/>
                        </a:rPr>
                        <a:t>Z translation</a:t>
                      </a:r>
                      <a:endParaRPr lang="en-US"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890711794"/>
                  </a:ext>
                </a:extLst>
              </a:tr>
              <a:tr h="0">
                <a:tc>
                  <a:txBody>
                    <a:bodyPr/>
                    <a:lstStyle/>
                    <a:p>
                      <a:pPr algn="ctr">
                        <a:lnSpc>
                          <a:spcPct val="100000"/>
                        </a:lnSpc>
                        <a:spcAft>
                          <a:spcPts val="300"/>
                        </a:spcAft>
                      </a:pPr>
                      <a:r>
                        <a:rPr lang="en-US" sz="1800">
                          <a:effectLst/>
                        </a:rPr>
                        <a:t>3</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dirty="0">
                          <a:effectLst/>
                        </a:rPr>
                        <a:t>33.2</a:t>
                      </a:r>
                      <a:endParaRPr lang="en-US"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Yaw rotation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4187107426"/>
                  </a:ext>
                </a:extLst>
              </a:tr>
              <a:tr h="0">
                <a:tc>
                  <a:txBody>
                    <a:bodyPr/>
                    <a:lstStyle/>
                    <a:p>
                      <a:pPr algn="ctr">
                        <a:lnSpc>
                          <a:spcPct val="100000"/>
                        </a:lnSpc>
                        <a:spcAft>
                          <a:spcPts val="300"/>
                        </a:spcAft>
                      </a:pPr>
                      <a:r>
                        <a:rPr lang="en-US" sz="1800">
                          <a:effectLst/>
                        </a:rPr>
                        <a:t>4</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65.8</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Pitch rotation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102301858"/>
                  </a:ext>
                </a:extLst>
              </a:tr>
              <a:tr h="0">
                <a:tc>
                  <a:txBody>
                    <a:bodyPr/>
                    <a:lstStyle/>
                    <a:p>
                      <a:pPr algn="ctr">
                        <a:lnSpc>
                          <a:spcPct val="100000"/>
                        </a:lnSpc>
                        <a:spcAft>
                          <a:spcPts val="300"/>
                        </a:spcAft>
                      </a:pPr>
                      <a:r>
                        <a:rPr lang="en-US" sz="1800">
                          <a:effectLst/>
                        </a:rPr>
                        <a:t>5</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67.3</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Y translation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373772590"/>
                  </a:ext>
                </a:extLst>
              </a:tr>
              <a:tr h="0">
                <a:tc>
                  <a:txBody>
                    <a:bodyPr/>
                    <a:lstStyle/>
                    <a:p>
                      <a:pPr algn="ctr">
                        <a:lnSpc>
                          <a:spcPct val="100000"/>
                        </a:lnSpc>
                        <a:spcAft>
                          <a:spcPts val="300"/>
                        </a:spcAft>
                      </a:pPr>
                      <a:r>
                        <a:rPr lang="en-US" sz="1800">
                          <a:effectLst/>
                        </a:rPr>
                        <a:t>6</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80.4</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dirty="0">
                          <a:effectLst/>
                        </a:rPr>
                        <a:t>Roll rotation</a:t>
                      </a:r>
                      <a:endParaRPr lang="en-US"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50622602"/>
                  </a:ext>
                </a:extLst>
              </a:tr>
            </a:tbl>
          </a:graphicData>
        </a:graphic>
      </p:graphicFrame>
    </p:spTree>
    <p:extLst>
      <p:ext uri="{BB962C8B-B14F-4D97-AF65-F5344CB8AC3E}">
        <p14:creationId xmlns:p14="http://schemas.microsoft.com/office/powerpoint/2010/main" val="676663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3C00D63-BC8B-4292-8CD2-FE5AF8848923}"/>
              </a:ext>
            </a:extLst>
          </p:cNvPr>
          <p:cNvSpPr>
            <a:spLocks noGrp="1"/>
          </p:cNvSpPr>
          <p:nvPr>
            <p:ph idx="1"/>
          </p:nvPr>
        </p:nvSpPr>
        <p:spPr/>
        <p:txBody>
          <a:bodyPr/>
          <a:lstStyle/>
          <a:p>
            <a:r>
              <a:rPr lang="en-US" dirty="0" err="1"/>
              <a:t>Sextupole</a:t>
            </a:r>
            <a:r>
              <a:rPr lang="en-US" dirty="0"/>
              <a:t> support</a:t>
            </a:r>
          </a:p>
          <a:p>
            <a:pPr lvl="1"/>
            <a:r>
              <a:rPr lang="en-US" sz="2000" dirty="0"/>
              <a:t>Common girder for the adjacent three </a:t>
            </a:r>
            <a:r>
              <a:rPr lang="en-US" sz="2000" dirty="0" err="1"/>
              <a:t>sextupoles</a:t>
            </a:r>
            <a:r>
              <a:rPr lang="en-US" sz="2000" dirty="0"/>
              <a:t>.</a:t>
            </a:r>
          </a:p>
          <a:p>
            <a:pPr lvl="1"/>
            <a:r>
              <a:rPr lang="en-US" sz="2000" dirty="0"/>
              <a:t>Magnet length: 1.4 m; girder length: 3 m.</a:t>
            </a:r>
          </a:p>
          <a:p>
            <a:pPr lvl="1"/>
            <a:r>
              <a:rPr lang="en-US" sz="2000" dirty="0"/>
              <a:t>Needs pre-alignment.</a:t>
            </a:r>
          </a:p>
        </p:txBody>
      </p:sp>
      <p:sp>
        <p:nvSpPr>
          <p:cNvPr id="3" name="灯片编号占位符 2">
            <a:extLst>
              <a:ext uri="{FF2B5EF4-FFF2-40B4-BE49-F238E27FC236}">
                <a16:creationId xmlns:a16="http://schemas.microsoft.com/office/drawing/2014/main" id="{3EB2421A-2DE5-4F2E-80FD-DAA3E9232F0E}"/>
              </a:ext>
            </a:extLst>
          </p:cNvPr>
          <p:cNvSpPr>
            <a:spLocks noGrp="1"/>
          </p:cNvSpPr>
          <p:nvPr>
            <p:ph type="sldNum" sz="quarter" idx="12"/>
          </p:nvPr>
        </p:nvSpPr>
        <p:spPr/>
        <p:txBody>
          <a:bodyPr/>
          <a:lstStyle/>
          <a:p>
            <a:fld id="{098B4EB0-06CE-481E-B32B-52DF58230A15}" type="slidenum">
              <a:rPr lang="zh-CN" altLang="en-US" smtClean="0"/>
              <a:pPr/>
              <a:t>8</a:t>
            </a:fld>
            <a:endParaRPr lang="zh-CN" altLang="en-US" dirty="0"/>
          </a:p>
        </p:txBody>
      </p:sp>
      <p:sp>
        <p:nvSpPr>
          <p:cNvPr id="4" name="标题 3">
            <a:extLst>
              <a:ext uri="{FF2B5EF4-FFF2-40B4-BE49-F238E27FC236}">
                <a16:creationId xmlns:a16="http://schemas.microsoft.com/office/drawing/2014/main" id="{2C61687B-21BD-4925-9D39-092E863FA933}"/>
              </a:ext>
            </a:extLst>
          </p:cNvPr>
          <p:cNvSpPr>
            <a:spLocks noGrp="1"/>
          </p:cNvSpPr>
          <p:nvPr>
            <p:ph type="title"/>
          </p:nvPr>
        </p:nvSpPr>
        <p:spPr/>
        <p:txBody>
          <a:bodyPr/>
          <a:lstStyle/>
          <a:p>
            <a:r>
              <a:rPr lang="en-US" dirty="0"/>
              <a:t>Supports in Collider</a:t>
            </a:r>
          </a:p>
        </p:txBody>
      </p:sp>
      <p:pic>
        <p:nvPicPr>
          <p:cNvPr id="5" name="图片 4" descr="C:\Users\wangh\AppData\Local\Temp\WeChat Files\a98d4455dad087d9886ea1d10312954.jpg">
            <a:extLst>
              <a:ext uri="{FF2B5EF4-FFF2-40B4-BE49-F238E27FC236}">
                <a16:creationId xmlns:a16="http://schemas.microsoft.com/office/drawing/2014/main" id="{9078F075-E62B-482B-96A4-99E5CB71CCC5}"/>
              </a:ext>
            </a:extLst>
          </p:cNvPr>
          <p:cNvPicPr>
            <a:picLocks noChangeAspect="1"/>
          </p:cNvPicPr>
          <p:nvPr/>
        </p:nvPicPr>
        <p:blipFill rotWithShape="1">
          <a:blip r:embed="rId2">
            <a:extLst>
              <a:ext uri="{28A0092B-C50C-407E-A947-70E740481C1C}">
                <a14:useLocalDpi xmlns:a14="http://schemas.microsoft.com/office/drawing/2010/main" val="0"/>
              </a:ext>
            </a:extLst>
          </a:blip>
          <a:srcRect l="10542" t="13324" r="10517" b="12095"/>
          <a:stretch/>
        </p:blipFill>
        <p:spPr bwMode="auto">
          <a:xfrm>
            <a:off x="3791744" y="3255778"/>
            <a:ext cx="5760000" cy="287034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6847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8729E9D9-FD7A-45ED-8ECB-EF54EA60BC44}"/>
              </a:ext>
            </a:extLst>
          </p:cNvPr>
          <p:cNvSpPr>
            <a:spLocks noGrp="1"/>
          </p:cNvSpPr>
          <p:nvPr>
            <p:ph idx="1"/>
          </p:nvPr>
        </p:nvSpPr>
        <p:spPr/>
        <p:txBody>
          <a:bodyPr/>
          <a:lstStyle/>
          <a:p>
            <a:r>
              <a:rPr lang="en-US" dirty="0"/>
              <a:t>Support structures are similar to those of the Collider, with the exception that its pedestal is made of steel frames attached to the tunnel ceiling.</a:t>
            </a:r>
          </a:p>
        </p:txBody>
      </p:sp>
      <p:sp>
        <p:nvSpPr>
          <p:cNvPr id="3" name="灯片编号占位符 2">
            <a:extLst>
              <a:ext uri="{FF2B5EF4-FFF2-40B4-BE49-F238E27FC236}">
                <a16:creationId xmlns:a16="http://schemas.microsoft.com/office/drawing/2014/main" id="{A9EB7AE0-4EF2-482E-BFD1-D3BC7F784098}"/>
              </a:ext>
            </a:extLst>
          </p:cNvPr>
          <p:cNvSpPr>
            <a:spLocks noGrp="1"/>
          </p:cNvSpPr>
          <p:nvPr>
            <p:ph type="sldNum" sz="quarter" idx="12"/>
          </p:nvPr>
        </p:nvSpPr>
        <p:spPr/>
        <p:txBody>
          <a:bodyPr/>
          <a:lstStyle/>
          <a:p>
            <a:fld id="{098B4EB0-06CE-481E-B32B-52DF58230A15}" type="slidenum">
              <a:rPr lang="zh-CN" altLang="en-US" smtClean="0"/>
              <a:pPr/>
              <a:t>9</a:t>
            </a:fld>
            <a:endParaRPr lang="zh-CN" altLang="en-US" dirty="0"/>
          </a:p>
        </p:txBody>
      </p:sp>
      <p:sp>
        <p:nvSpPr>
          <p:cNvPr id="4" name="标题 3">
            <a:extLst>
              <a:ext uri="{FF2B5EF4-FFF2-40B4-BE49-F238E27FC236}">
                <a16:creationId xmlns:a16="http://schemas.microsoft.com/office/drawing/2014/main" id="{CE8922CF-D03C-4E3E-B862-C058A08A0E3E}"/>
              </a:ext>
            </a:extLst>
          </p:cNvPr>
          <p:cNvSpPr>
            <a:spLocks noGrp="1"/>
          </p:cNvSpPr>
          <p:nvPr>
            <p:ph type="title"/>
          </p:nvPr>
        </p:nvSpPr>
        <p:spPr/>
        <p:txBody>
          <a:bodyPr/>
          <a:lstStyle/>
          <a:p>
            <a:r>
              <a:rPr lang="en-US" dirty="0"/>
              <a:t>Supports in Booster</a:t>
            </a:r>
          </a:p>
        </p:txBody>
      </p:sp>
      <p:graphicFrame>
        <p:nvGraphicFramePr>
          <p:cNvPr id="10" name="表格 9">
            <a:extLst>
              <a:ext uri="{FF2B5EF4-FFF2-40B4-BE49-F238E27FC236}">
                <a16:creationId xmlns:a16="http://schemas.microsoft.com/office/drawing/2014/main" id="{57E56183-28B2-4925-B6DF-12D0F2F00C3A}"/>
              </a:ext>
            </a:extLst>
          </p:cNvPr>
          <p:cNvGraphicFramePr>
            <a:graphicFrameLocks noGrp="1"/>
          </p:cNvGraphicFramePr>
          <p:nvPr>
            <p:extLst>
              <p:ext uri="{D42A27DB-BD31-4B8C-83A1-F6EECF244321}">
                <p14:modId xmlns:p14="http://schemas.microsoft.com/office/powerpoint/2010/main" val="1558613009"/>
              </p:ext>
            </p:extLst>
          </p:nvPr>
        </p:nvGraphicFramePr>
        <p:xfrm>
          <a:off x="2567609" y="3429000"/>
          <a:ext cx="7488830" cy="2438400"/>
        </p:xfrm>
        <a:graphic>
          <a:graphicData uri="http://schemas.openxmlformats.org/drawingml/2006/table">
            <a:tbl>
              <a:tblPr firstRow="1" firstCol="1" bandRow="1">
                <a:tableStyleId>{5C22544A-7EE6-4342-B048-85BDC9FD1C3A}</a:tableStyleId>
              </a:tblPr>
              <a:tblGrid>
                <a:gridCol w="2013126">
                  <a:extLst>
                    <a:ext uri="{9D8B030D-6E8A-4147-A177-3AD203B41FA5}">
                      <a16:colId xmlns:a16="http://schemas.microsoft.com/office/drawing/2014/main" val="3355404948"/>
                    </a:ext>
                  </a:extLst>
                </a:gridCol>
                <a:gridCol w="1771551">
                  <a:extLst>
                    <a:ext uri="{9D8B030D-6E8A-4147-A177-3AD203B41FA5}">
                      <a16:colId xmlns:a16="http://schemas.microsoft.com/office/drawing/2014/main" val="2594813693"/>
                    </a:ext>
                  </a:extLst>
                </a:gridCol>
                <a:gridCol w="1771551">
                  <a:extLst>
                    <a:ext uri="{9D8B030D-6E8A-4147-A177-3AD203B41FA5}">
                      <a16:colId xmlns:a16="http://schemas.microsoft.com/office/drawing/2014/main" val="3370500540"/>
                    </a:ext>
                  </a:extLst>
                </a:gridCol>
                <a:gridCol w="1932602">
                  <a:extLst>
                    <a:ext uri="{9D8B030D-6E8A-4147-A177-3AD203B41FA5}">
                      <a16:colId xmlns:a16="http://schemas.microsoft.com/office/drawing/2014/main" val="1269857962"/>
                    </a:ext>
                  </a:extLst>
                </a:gridCol>
              </a:tblGrid>
              <a:tr h="327660">
                <a:tc>
                  <a:txBody>
                    <a:bodyPr/>
                    <a:lstStyle/>
                    <a:p>
                      <a:pPr algn="ctr">
                        <a:spcAft>
                          <a:spcPts val="0"/>
                        </a:spcAft>
                      </a:pPr>
                      <a:r>
                        <a:rPr lang="en-GB" sz="2000">
                          <a:effectLst/>
                        </a:rPr>
                        <a:t>Magnet type</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Quantity</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dirty="0">
                          <a:effectLst/>
                        </a:rPr>
                        <a:t>Core length (mm)</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No. of supports per core</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982223344"/>
                  </a:ext>
                </a:extLst>
              </a:tr>
              <a:tr h="0">
                <a:tc rowSpan="2">
                  <a:txBody>
                    <a:bodyPr/>
                    <a:lstStyle/>
                    <a:p>
                      <a:pPr>
                        <a:spcAft>
                          <a:spcPts val="0"/>
                        </a:spcAft>
                      </a:pPr>
                      <a:r>
                        <a:rPr lang="en-GB" sz="2000">
                          <a:effectLst/>
                        </a:rPr>
                        <a:t>Dipole</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14226</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4700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4</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29474225"/>
                  </a:ext>
                </a:extLst>
              </a:tr>
              <a:tr h="0">
                <a:tc vMerge="1">
                  <a:txBody>
                    <a:bodyPr/>
                    <a:lstStyle/>
                    <a:p>
                      <a:endParaRPr lang="en-US"/>
                    </a:p>
                  </a:txBody>
                  <a:tcPr/>
                </a:tc>
                <a:tc>
                  <a:txBody>
                    <a:bodyPr/>
                    <a:lstStyle/>
                    <a:p>
                      <a:pPr algn="ctr">
                        <a:spcAft>
                          <a:spcPts val="0"/>
                        </a:spcAft>
                      </a:pPr>
                      <a:r>
                        <a:rPr lang="en-GB" sz="2000">
                          <a:effectLst/>
                        </a:rPr>
                        <a:t>640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2350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2</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92858839"/>
                  </a:ext>
                </a:extLst>
              </a:tr>
              <a:tr h="0">
                <a:tc rowSpan="2">
                  <a:txBody>
                    <a:bodyPr/>
                    <a:lstStyle/>
                    <a:p>
                      <a:pPr>
                        <a:spcAft>
                          <a:spcPts val="0"/>
                        </a:spcAft>
                      </a:pPr>
                      <a:r>
                        <a:rPr lang="en-GB" sz="2000">
                          <a:effectLst/>
                        </a:rPr>
                        <a:t>Quadrupole</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2314</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1000/700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2 (common frame)</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75083162"/>
                  </a:ext>
                </a:extLst>
              </a:tr>
              <a:tr h="0">
                <a:tc vMerge="1">
                  <a:txBody>
                    <a:bodyPr/>
                    <a:lstStyle/>
                    <a:p>
                      <a:endParaRPr lang="en-US"/>
                    </a:p>
                  </a:txBody>
                  <a:tcPr/>
                </a:tc>
                <a:tc>
                  <a:txBody>
                    <a:bodyPr/>
                    <a:lstStyle/>
                    <a:p>
                      <a:pPr algn="ctr">
                        <a:spcAft>
                          <a:spcPts val="0"/>
                        </a:spcAft>
                      </a:pPr>
                      <a:r>
                        <a:rPr lang="en-GB" sz="2000">
                          <a:effectLst/>
                        </a:rPr>
                        <a:t>1144</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2000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2</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014572238"/>
                  </a:ext>
                </a:extLst>
              </a:tr>
              <a:tr h="0">
                <a:tc>
                  <a:txBody>
                    <a:bodyPr/>
                    <a:lstStyle/>
                    <a:p>
                      <a:pPr>
                        <a:spcAft>
                          <a:spcPts val="0"/>
                        </a:spcAft>
                      </a:pPr>
                      <a:r>
                        <a:rPr lang="en-GB" sz="2000">
                          <a:effectLst/>
                        </a:rPr>
                        <a:t>Corrector</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1200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583</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dirty="0">
                          <a:effectLst/>
                        </a:rPr>
                        <a:t>1</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231387058"/>
                  </a:ext>
                </a:extLst>
              </a:tr>
            </a:tbl>
          </a:graphicData>
        </a:graphic>
      </p:graphicFrame>
      <p:sp>
        <p:nvSpPr>
          <p:cNvPr id="12" name="矩形 11">
            <a:extLst>
              <a:ext uri="{FF2B5EF4-FFF2-40B4-BE49-F238E27FC236}">
                <a16:creationId xmlns:a16="http://schemas.microsoft.com/office/drawing/2014/main" id="{5C76841A-6049-41C9-8F90-96EFCE64618B}"/>
              </a:ext>
            </a:extLst>
          </p:cNvPr>
          <p:cNvSpPr/>
          <p:nvPr/>
        </p:nvSpPr>
        <p:spPr>
          <a:xfrm>
            <a:off x="3261096" y="2927865"/>
            <a:ext cx="6219279" cy="400110"/>
          </a:xfrm>
          <a:prstGeom prst="rect">
            <a:avLst/>
          </a:prstGeom>
        </p:spPr>
        <p:txBody>
          <a:bodyPr wrap="square">
            <a:spAutoFit/>
          </a:bodyPr>
          <a:lstStyle/>
          <a:p>
            <a:r>
              <a:rPr lang="en-GB" sz="2000" dirty="0">
                <a:ea typeface="MS Mincho" panose="02020609040205080304" pitchFamily="49" charset="-128"/>
              </a:rPr>
              <a:t>Quantities of magnets and their supports in the Booster</a:t>
            </a:r>
            <a:r>
              <a:rPr lang="en-US" sz="2000" dirty="0">
                <a:ea typeface="MS Mincho" panose="02020609040205080304" pitchFamily="49" charset="-128"/>
                <a:cs typeface="Times New Roman" panose="02020603050405020304" pitchFamily="18" charset="0"/>
              </a:rPr>
              <a:t> </a:t>
            </a:r>
            <a:endParaRPr lang="en-US" sz="2000" dirty="0">
              <a:ea typeface="MS Mincho" panose="02020609040205080304" pitchFamily="49" charset="-128"/>
            </a:endParaRPr>
          </a:p>
        </p:txBody>
      </p:sp>
    </p:spTree>
    <p:extLst>
      <p:ext uri="{BB962C8B-B14F-4D97-AF65-F5344CB8AC3E}">
        <p14:creationId xmlns:p14="http://schemas.microsoft.com/office/powerpoint/2010/main" val="45065931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34620</TotalTime>
  <Words>2384</Words>
  <Application>Microsoft Office PowerPoint</Application>
  <PresentationFormat>宽屏</PresentationFormat>
  <Paragraphs>624</Paragraphs>
  <Slides>38</Slides>
  <Notes>9</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38</vt:i4>
      </vt:variant>
    </vt:vector>
  </HeadingPairs>
  <TitlesOfParts>
    <vt:vector size="50" baseType="lpstr">
      <vt:lpstr>MS Mincho</vt:lpstr>
      <vt:lpstr>等线</vt:lpstr>
      <vt:lpstr>宋体</vt:lpstr>
      <vt:lpstr>微软雅黑</vt:lpstr>
      <vt:lpstr>Arial</vt:lpstr>
      <vt:lpstr>Arial Black</vt:lpstr>
      <vt:lpstr>Calibri</vt:lpstr>
      <vt:lpstr>Cambria Math</vt:lpstr>
      <vt:lpstr>Symbol</vt:lpstr>
      <vt:lpstr>Times New Roman</vt:lpstr>
      <vt:lpstr>Wingdings</vt:lpstr>
      <vt:lpstr>Office 主题</vt:lpstr>
      <vt:lpstr>PowerPoint 演示文稿</vt:lpstr>
      <vt:lpstr>Content</vt:lpstr>
      <vt:lpstr>Content</vt:lpstr>
      <vt:lpstr>Supports for regular magnets</vt:lpstr>
      <vt:lpstr>Supports for regular magnets</vt:lpstr>
      <vt:lpstr>Supports in Collider</vt:lpstr>
      <vt:lpstr>Supports in Collider</vt:lpstr>
      <vt:lpstr>Supports in Collider</vt:lpstr>
      <vt:lpstr>Supports in Booster</vt:lpstr>
      <vt:lpstr>Supports in Booster</vt:lpstr>
      <vt:lpstr>Supports in Booster</vt:lpstr>
      <vt:lpstr>Supports in Linac and Damping Ring</vt:lpstr>
      <vt:lpstr>Supports in Linac and Damping Ring</vt:lpstr>
      <vt:lpstr>Supports in Linac and Damping Ring</vt:lpstr>
      <vt:lpstr>Supports for regular magnets</vt:lpstr>
      <vt:lpstr>Content</vt:lpstr>
      <vt:lpstr>MDI layouts</vt:lpstr>
      <vt:lpstr>MDI layouts</vt:lpstr>
      <vt:lpstr>MDI layouts</vt:lpstr>
      <vt:lpstr>MDI Layouts</vt:lpstr>
      <vt:lpstr>SC magnet support system</vt:lpstr>
      <vt:lpstr>SC magnet support system</vt:lpstr>
      <vt:lpstr>SC magnet support system</vt:lpstr>
      <vt:lpstr>SC magnet support system</vt:lpstr>
      <vt:lpstr>SC magnet support system</vt:lpstr>
      <vt:lpstr>SC magnet support system</vt:lpstr>
      <vt:lpstr>Remote vacuum connector</vt:lpstr>
      <vt:lpstr>Remote vacuum connector</vt:lpstr>
      <vt:lpstr>Remote vacuum connector</vt:lpstr>
      <vt:lpstr>Content</vt:lpstr>
      <vt:lpstr>Collimators</vt:lpstr>
      <vt:lpstr>Collimators</vt:lpstr>
      <vt:lpstr>Collimators</vt:lpstr>
      <vt:lpstr>Collimators</vt:lpstr>
      <vt:lpstr>Collimators</vt:lpstr>
      <vt:lpstr>Collimators</vt:lpstr>
      <vt:lpstr>Summary</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wanghaijing@ihep.ac.cn</cp:lastModifiedBy>
  <cp:revision>2134</cp:revision>
  <cp:lastPrinted>2022-11-06T05:19:21Z</cp:lastPrinted>
  <dcterms:created xsi:type="dcterms:W3CDTF">2012-09-04T11:33:36Z</dcterms:created>
  <dcterms:modified xsi:type="dcterms:W3CDTF">2023-10-24T09:03:08Z</dcterms:modified>
</cp:coreProperties>
</file>