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2"/>
  </p:notesMasterIdLst>
  <p:handoutMasterIdLst>
    <p:handoutMasterId r:id="rId33"/>
  </p:handoutMasterIdLst>
  <p:sldIdLst>
    <p:sldId id="284" r:id="rId3"/>
    <p:sldId id="285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80" r:id="rId18"/>
    <p:sldId id="481" r:id="rId19"/>
    <p:sldId id="482" r:id="rId20"/>
    <p:sldId id="441" r:id="rId21"/>
    <p:sldId id="456" r:id="rId22"/>
    <p:sldId id="457" r:id="rId23"/>
    <p:sldId id="458" r:id="rId24"/>
    <p:sldId id="461" r:id="rId25"/>
    <p:sldId id="463" r:id="rId26"/>
    <p:sldId id="442" r:id="rId27"/>
    <p:sldId id="446" r:id="rId28"/>
    <p:sldId id="464" r:id="rId29"/>
    <p:sldId id="465" r:id="rId30"/>
    <p:sldId id="452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4BE504D-EC6B-4B50-8EFB-965CF97E46AD}">
          <p14:sldIdLst>
            <p14:sldId id="284"/>
            <p14:sldId id="285"/>
          </p14:sldIdLst>
        </p14:section>
        <p14:section name="high quality injection" id="{DD68B02D-E03E-4ED7-A215-3664ADEE7839}">
          <p14:sldIdLst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80"/>
            <p14:sldId id="481"/>
          </p14:sldIdLst>
        </p14:section>
        <p14:section name="Betatron oscillation and radiation reaction" id="{6D8F0FA8-1DF7-4DE5-85EB-1E99C9087DB0}">
          <p14:sldIdLst>
            <p14:sldId id="482"/>
            <p14:sldId id="441"/>
            <p14:sldId id="456"/>
            <p14:sldId id="457"/>
            <p14:sldId id="458"/>
            <p14:sldId id="461"/>
            <p14:sldId id="463"/>
            <p14:sldId id="442"/>
            <p14:sldId id="446"/>
            <p14:sldId id="464"/>
            <p14:sldId id="465"/>
            <p14:sldId id="45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FFA3A3"/>
    <a:srgbClr val="AA58D8"/>
    <a:srgbClr val="548235"/>
    <a:srgbClr val="ED7D31"/>
    <a:srgbClr val="8FAADC"/>
    <a:srgbClr val="1F4E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008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C25E54C-4212-4061-91BE-8A83FC97AE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D7BAF0-B419-4BF0-9492-1135C34423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59E036D-88AA-4E2E-BC42-10447D384CFF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0FCBC6-1683-428F-9825-37B7CE145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EB1F72F-4A64-4041-92A3-16CC06BE4C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4CCB9BD-62E7-4499-994D-4CA0512DD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6F36336-1DED-4A9E-94C0-5F13D16FFC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AA59C0-10C6-495F-87B3-3F1DAE7952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835002-0BE9-4A35-8E8C-017B559C4F5E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FB4F5885-C0D7-41A2-B3C0-C783D5E733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4C9B83EB-5AC8-4F48-B964-98BC0DAE1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EB9905-0266-4B63-A5C2-224F51F58F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35D177-3D39-439C-BBA9-E4A0256E3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1E05EE0-AF73-45FB-BE50-AD0C12F1B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313D55AF-3625-47D3-BA1B-BAA1D1440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6773E4D3-8416-4E2E-99F4-1D5F730D4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FE0478AD-9535-4EB5-BC42-F5E5DA2D2E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53ABE1-806E-429B-9732-9CB887ECBA48}" type="slidenum">
              <a:rPr lang="en-US" altLang="zh-CN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CE6C1A98-165B-4632-B1A9-842408A10E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3233D32F-97FB-42C1-9617-94E04F3DF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BEAE5AB8-5C38-4697-A1A8-FF7430EB0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B750C8-26F2-469E-8708-E4BF61A276FF}" type="slidenum">
              <a:rPr lang="en-US" altLang="zh-CN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CE6C1A98-165B-4632-B1A9-842408A10E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3233D32F-97FB-42C1-9617-94E04F3DF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BEAE5AB8-5C38-4697-A1A8-FF7430EB0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B750C8-26F2-469E-8708-E4BF61A276FF}" type="slidenum">
              <a:rPr lang="en-US" altLang="zh-CN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8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>
            <a:extLst>
              <a:ext uri="{FF2B5EF4-FFF2-40B4-BE49-F238E27FC236}">
                <a16:creationId xmlns:a16="http://schemas.microsoft.com/office/drawing/2014/main" id="{48D3DAAB-DE70-4CE8-B04B-984DDB0BC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sz="4500" b="1">
                <a:solidFill>
                  <a:srgbClr val="FF00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2639616" y="4581528"/>
            <a:ext cx="6624736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A03B2-393F-4FE3-B524-443F6BF6FAEE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B7C1-CC69-4BC9-8570-56981A292924}" type="datetime1">
              <a:rPr lang="zh-CN" altLang="en-US"/>
              <a:pPr>
                <a:defRPr/>
              </a:pPr>
              <a:t>2023/10/24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10E60-C82D-4418-8EE9-7FB2A7888AFE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71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1F003F-2EDF-4D65-B9AD-AD55E0D85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FDF7-3D41-42F9-A52B-02BE4A338BAB}" type="datetime1">
              <a:rPr lang="zh-CN" altLang="en-US"/>
              <a:pPr>
                <a:defRPr/>
              </a:pPr>
              <a:t>2023/10/24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DA3A13-B800-42DB-8A44-07DE98775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60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02A553-4438-457D-987E-A7165A89A6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07214-98D9-47AC-B57A-89AA0880CEE5}" type="datetime1">
              <a:rPr lang="zh-CN" altLang="en-US"/>
              <a:pPr>
                <a:defRPr/>
              </a:pPr>
              <a:t>2023/10/24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17121F-4F39-414E-B5D9-CA5134794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60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>
            <a:extLst>
              <a:ext uri="{FF2B5EF4-FFF2-40B4-BE49-F238E27FC236}">
                <a16:creationId xmlns:a16="http://schemas.microsoft.com/office/drawing/2014/main" id="{A30B5E59-1AC7-449F-954C-B1B60547E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3" r="34193" b="51509"/>
          <a:stretch>
            <a:fillRect/>
          </a:stretch>
        </p:blipFill>
        <p:spPr bwMode="auto">
          <a:xfrm>
            <a:off x="79375" y="60325"/>
            <a:ext cx="21431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63B66BE-48FB-4098-B1FE-BD1558D6E639}"/>
              </a:ext>
            </a:extLst>
          </p:cNvPr>
          <p:cNvCxnSpPr/>
          <p:nvPr userDrawn="1"/>
        </p:nvCxnSpPr>
        <p:spPr>
          <a:xfrm flipV="1">
            <a:off x="0" y="6718300"/>
            <a:ext cx="12192000" cy="4763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图片 8">
            <a:extLst>
              <a:ext uri="{FF2B5EF4-FFF2-40B4-BE49-F238E27FC236}">
                <a16:creationId xmlns:a16="http://schemas.microsoft.com/office/drawing/2014/main" id="{89E573AF-595E-4990-B39D-2F6E1795D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217488"/>
            <a:ext cx="64119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F1695CB-E367-4E85-BDFA-0AF4B65FDC12}"/>
              </a:ext>
            </a:extLst>
          </p:cNvPr>
          <p:cNvGrpSpPr/>
          <p:nvPr userDrawn="1"/>
        </p:nvGrpSpPr>
        <p:grpSpPr>
          <a:xfrm>
            <a:off x="7758752" y="6409060"/>
            <a:ext cx="4433248" cy="298746"/>
            <a:chOff x="3891916" y="6461760"/>
            <a:chExt cx="5252086" cy="342970"/>
          </a:xfrm>
          <a:solidFill>
            <a:srgbClr val="1F4E79"/>
          </a:solidFill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DF2E36A-EC2F-4640-B8C5-560D749D6A5E}"/>
                </a:ext>
              </a:extLst>
            </p:cNvPr>
            <p:cNvSpPr txBox="1"/>
            <p:nvPr/>
          </p:nvSpPr>
          <p:spPr>
            <a:xfrm>
              <a:off x="3891916" y="6461760"/>
              <a:ext cx="5252086" cy="34297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直角三角形 8">
              <a:extLst>
                <a:ext uri="{FF2B5EF4-FFF2-40B4-BE49-F238E27FC236}">
                  <a16:creationId xmlns:a16="http://schemas.microsoft.com/office/drawing/2014/main" id="{5E3EA29A-7F17-4F9E-A04F-9CDEA98F870F}"/>
                </a:ext>
              </a:extLst>
            </p:cNvPr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5247BDA-CC2B-4390-9F90-4979153B44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02575" y="6411913"/>
            <a:ext cx="4289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中  国  科  学  院  高  能  物  理  研  究  所</a:t>
            </a:r>
            <a:endParaRPr lang="en-US" altLang="zh-CN" sz="1600" b="1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02E63706-F19F-4266-BEF8-14DB48E5C579}"/>
              </a:ext>
            </a:extLst>
          </p:cNvPr>
          <p:cNvSpPr txBox="1">
            <a:spLocks/>
          </p:cNvSpPr>
          <p:nvPr userDrawn="1"/>
        </p:nvSpPr>
        <p:spPr>
          <a:xfrm>
            <a:off x="0" y="6403975"/>
            <a:ext cx="7232650" cy="301625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anose="05000000000000000000" pitchFamily="2" charset="2"/>
              <a:buNone/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89FBB5B7-5F6A-4800-89A8-ADC6B0F93F2F}"/>
              </a:ext>
            </a:extLst>
          </p:cNvPr>
          <p:cNvSpPr/>
          <p:nvPr userDrawn="1"/>
        </p:nvSpPr>
        <p:spPr>
          <a:xfrm rot="5400000">
            <a:off x="7977982" y="6185694"/>
            <a:ext cx="280987" cy="7207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404" y="1852251"/>
            <a:ext cx="12178596" cy="1813492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56348" y="3839308"/>
            <a:ext cx="9144000" cy="14058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416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8">
            <a:extLst>
              <a:ext uri="{FF2B5EF4-FFF2-40B4-BE49-F238E27FC236}">
                <a16:creationId xmlns:a16="http://schemas.microsoft.com/office/drawing/2014/main" id="{C86D1EBA-6031-48EA-9EC7-8276C211E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3" r="34193" b="51509"/>
          <a:stretch>
            <a:fillRect/>
          </a:stretch>
        </p:blipFill>
        <p:spPr bwMode="auto">
          <a:xfrm>
            <a:off x="10588625" y="6053138"/>
            <a:ext cx="15859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611" y="500064"/>
            <a:ext cx="5588191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05200" y="2112228"/>
            <a:ext cx="8245523" cy="658268"/>
          </a:xfrm>
        </p:spPr>
        <p:txBody>
          <a:bodyPr anchor="ctr"/>
          <a:lstStyle>
            <a:lvl1pPr marL="385763" indent="-385763">
              <a:buFont typeface="+mj-lt"/>
              <a:buAutoNum type="arabicPeriod"/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18848" y="2906971"/>
            <a:ext cx="8231875" cy="723331"/>
          </a:xfrm>
        </p:spPr>
        <p:txBody>
          <a:bodyPr anchor="ctr"/>
          <a:lstStyle>
            <a:lvl1pPr marL="385763" indent="-385763">
              <a:buFont typeface="+mj-lt"/>
              <a:buAutoNum type="arabicPeriod" startAt="2"/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13"/>
          </p:nvPr>
        </p:nvSpPr>
        <p:spPr>
          <a:xfrm>
            <a:off x="3534768" y="3728112"/>
            <a:ext cx="8215955" cy="723331"/>
          </a:xfrm>
        </p:spPr>
        <p:txBody>
          <a:bodyPr anchor="ctr"/>
          <a:lstStyle>
            <a:lvl1pPr marL="385763" indent="-385763">
              <a:buFont typeface="+mj-lt"/>
              <a:buAutoNum type="arabicPeriod" startAt="3"/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>
            <a:spLocks noGrp="1"/>
          </p:cNvSpPr>
          <p:nvPr>
            <p:ph sz="half" idx="14"/>
          </p:nvPr>
        </p:nvSpPr>
        <p:spPr>
          <a:xfrm>
            <a:off x="3534768" y="4574275"/>
            <a:ext cx="8215955" cy="723331"/>
          </a:xfrm>
        </p:spPr>
        <p:txBody>
          <a:bodyPr anchor="ctr"/>
          <a:lstStyle>
            <a:lvl1pPr marL="385763" indent="-385763">
              <a:buFont typeface="+mj-lt"/>
              <a:buAutoNum type="arabicPeriod" startAt="4"/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内容占位符 3"/>
          <p:cNvSpPr>
            <a:spLocks noGrp="1"/>
          </p:cNvSpPr>
          <p:nvPr>
            <p:ph sz="half" idx="15"/>
          </p:nvPr>
        </p:nvSpPr>
        <p:spPr>
          <a:xfrm>
            <a:off x="3534768" y="5420431"/>
            <a:ext cx="8215955" cy="723331"/>
          </a:xfrm>
        </p:spPr>
        <p:txBody>
          <a:bodyPr anchor="ctr"/>
          <a:lstStyle>
            <a:lvl1pPr marL="385763" indent="-385763">
              <a:buFont typeface="+mj-lt"/>
              <a:buAutoNum type="arabicPeriod" startAt="5"/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9183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3545748-B98E-4EF7-B9DE-E0B1B69C56CE}"/>
              </a:ext>
            </a:extLst>
          </p:cNvPr>
          <p:cNvCxnSpPr>
            <a:cxnSpLocks/>
          </p:cNvCxnSpPr>
          <p:nvPr/>
        </p:nvCxnSpPr>
        <p:spPr>
          <a:xfrm>
            <a:off x="0" y="6296025"/>
            <a:ext cx="12192000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副标题 2">
            <a:extLst>
              <a:ext uri="{FF2B5EF4-FFF2-40B4-BE49-F238E27FC236}">
                <a16:creationId xmlns:a16="http://schemas.microsoft.com/office/drawing/2014/main" id="{DFB6312C-9FDB-4396-B311-B65C062FBE2D}"/>
              </a:ext>
            </a:extLst>
          </p:cNvPr>
          <p:cNvSpPr txBox="1">
            <a:spLocks/>
          </p:cNvSpPr>
          <p:nvPr userDrawn="1"/>
        </p:nvSpPr>
        <p:spPr>
          <a:xfrm>
            <a:off x="0" y="6362700"/>
            <a:ext cx="10501313" cy="4191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anose="05000000000000000000" pitchFamily="2" charset="2"/>
              <a:buNone/>
              <a:defRPr/>
            </a:pPr>
            <a:r>
              <a:rPr lang="en-US" altLang="zh-CN" sz="2000" b="1" kern="1200" baseline="0" dirty="0">
                <a:solidFill>
                  <a:srgbClr val="1F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zengming@ihep.ac.cn</a:t>
            </a:r>
            <a:endParaRPr lang="en-US" altLang="zh-CN" sz="20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103"/>
            <a:ext cx="10515600" cy="80858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740" y="954252"/>
            <a:ext cx="10685060" cy="5222714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>
              <a:buFont typeface="微软雅黑" panose="020B0503020204020204" pitchFamily="34" charset="-122"/>
              <a:buChar char="−"/>
              <a:defRPr sz="220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857250" indent="-171450"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E380683-ABF5-4CBB-B970-210BD7CB67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2167" y="6424613"/>
            <a:ext cx="604837" cy="365125"/>
          </a:xfrm>
        </p:spPr>
        <p:txBody>
          <a:bodyPr/>
          <a:lstStyle>
            <a:lvl1pPr algn="ct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E5A3603-706E-4FB4-83C3-3060966C890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376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>
            <a:extLst>
              <a:ext uri="{FF2B5EF4-FFF2-40B4-BE49-F238E27FC236}">
                <a16:creationId xmlns:a16="http://schemas.microsoft.com/office/drawing/2014/main" id="{037DC3C4-8DE1-49B2-95FA-107ADA240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3" r="34193" b="51509"/>
          <a:stretch>
            <a:fillRect/>
          </a:stretch>
        </p:blipFill>
        <p:spPr bwMode="auto">
          <a:xfrm>
            <a:off x="10588625" y="6053138"/>
            <a:ext cx="15859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24" y="1632831"/>
            <a:ext cx="5588191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01337" y="3156281"/>
            <a:ext cx="8245523" cy="2746376"/>
          </a:xfrm>
        </p:spPr>
        <p:txBody>
          <a:bodyPr anchor="ctr"/>
          <a:lstStyle>
            <a:lvl1pPr marL="385763" indent="-385763">
              <a:buFont typeface="+mj-lt"/>
              <a:buAutoNum type="arabicPeriod"/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5243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BBF0B5-E60B-49D5-AB7D-B5DAAE3790E6}"/>
              </a:ext>
            </a:extLst>
          </p:cNvPr>
          <p:cNvSpPr txBox="1"/>
          <p:nvPr userDrawn="1"/>
        </p:nvSpPr>
        <p:spPr>
          <a:xfrm>
            <a:off x="8478838" y="6245225"/>
            <a:ext cx="33813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A2945F5-DD61-4763-834A-F44044F1EBA3}" type="slidenum">
              <a:rPr lang="en-US" sz="1350">
                <a:latin typeface="+mn-lt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CAC2D-6F30-47F9-8840-46FC6DA3C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D419-3677-4E72-AF17-02D5B79D0758}" type="datetime1">
              <a:rPr lang="zh-CN" altLang="en-US"/>
              <a:pPr>
                <a:defRPr/>
              </a:pPr>
              <a:t>2023/10/24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5ABC75-07B5-4321-AF8D-48910105F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336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8A51EC-D0A5-4046-83D4-13C1CAA5C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A8B4-2327-4E0B-91AF-1F5D43A9D1C2}" type="datetime1">
              <a:rPr lang="zh-CN" altLang="en-US"/>
              <a:pPr>
                <a:defRPr/>
              </a:pPr>
              <a:t>2023/10/24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826E0-B7E7-4F3D-9DE3-3BD7F2389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38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91BAE-25ED-4E66-83A2-C88B3CAD7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B4AC-564C-44F5-A2EE-CBE47DE547DC}" type="datetime1">
              <a:rPr lang="zh-CN" altLang="en-US"/>
              <a:pPr>
                <a:defRPr/>
              </a:pPr>
              <a:t>2023/10/24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14BE0E-9BE7-4C03-86DD-906C4AD8A2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350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19F38B-5F33-4544-996B-615BC85F9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7EB36-DDBD-4539-B831-EFCBBEC9D7E5}" type="datetime1">
              <a:rPr lang="zh-CN" altLang="en-US"/>
              <a:pPr>
                <a:defRPr/>
              </a:pPr>
              <a:t>2023/10/24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828358-A64B-4878-BFA6-7FCA7BD09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27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AAFE6D-EBAE-45F4-96AD-2D20B3D2A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FDED-F229-45D7-BD1C-C4EA8440E016}" type="datetime1">
              <a:rPr lang="zh-CN" altLang="en-US"/>
              <a:pPr>
                <a:defRPr/>
              </a:pPr>
              <a:t>2023/10/24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C8A785-39DB-464F-839F-216813F99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13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27401A-A44D-48B2-B6FE-9BB91A90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2868-B35D-4167-A349-9D72B32B8DBA}" type="datetime1">
              <a:rPr lang="zh-CN" altLang="en-US"/>
              <a:pPr>
                <a:defRPr/>
              </a:pPr>
              <a:t>2023/10/24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FF3F60-AFC6-40BD-AB57-D8D7005B6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05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A38485-3E8F-40E2-B171-D50779242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AE0FC-6341-4E18-884F-18A3A6C84385}" type="datetime1">
              <a:rPr lang="zh-CN" altLang="en-US"/>
              <a:pPr>
                <a:defRPr/>
              </a:pPr>
              <a:t>2023/10/24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DD5A31-6865-4747-9E67-2E6593621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3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5F010E-0BD8-4726-90D0-A03944A83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0D2E-B4D2-41CC-B094-039D31E7727A}" type="datetime1">
              <a:rPr lang="zh-CN" altLang="en-US"/>
              <a:pPr>
                <a:defRPr/>
              </a:pPr>
              <a:t>2023/10/24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6E123-B3E2-474C-A180-7A09A278F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487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D6D19668-FF7C-4BDC-8FAE-280167703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53975"/>
            <a:ext cx="951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E041C71-CC84-4DA6-AEB0-91B9EB923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endParaRPr lang="zh-CN" altLang="en-US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9EF373B6-0CED-4515-883E-AC098A9909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050">
                <a:latin typeface="+mn-lt"/>
                <a:ea typeface="+mn-ea"/>
              </a:defRPr>
            </a:lvl1pPr>
          </a:lstStyle>
          <a:p>
            <a:pPr>
              <a:defRPr/>
            </a:pPr>
            <a:fld id="{6417227B-8102-4505-BFB6-37F8DD5AD3C1}" type="datetime1">
              <a:rPr lang="zh-CN" altLang="en-US"/>
              <a:pPr>
                <a:defRPr/>
              </a:pPr>
              <a:t>2023/10/24</a:t>
            </a:fld>
            <a:endParaRPr lang="en-US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58C67D3-729C-4C71-A3B8-3D8BBF05D7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05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矩形 9">
            <a:extLst>
              <a:ext uri="{FF2B5EF4-FFF2-40B4-BE49-F238E27FC236}">
                <a16:creationId xmlns:a16="http://schemas.microsoft.com/office/drawing/2014/main" id="{FB1C6161-1DED-41B0-ACE0-37923F0B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9088"/>
            <a:ext cx="12192000" cy="485775"/>
          </a:xfrm>
          <a:prstGeom prst="rect">
            <a:avLst/>
          </a:prstGeom>
          <a:solidFill>
            <a:srgbClr val="C3C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700" b="1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1031" name="Picture 2">
            <a:extLst>
              <a:ext uri="{FF2B5EF4-FFF2-40B4-BE49-F238E27FC236}">
                <a16:creationId xmlns:a16="http://schemas.microsoft.com/office/drawing/2014/main" id="{E0D1C2DA-B9ED-4149-ABC5-1B26F8FE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18716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90F2"/>
          </a:solidFill>
          <a:latin typeface="Arial" charset="0"/>
          <a:ea typeface="黑体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90F2"/>
          </a:solidFill>
          <a:latin typeface="Arial" charset="0"/>
          <a:ea typeface="黑体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90F2"/>
          </a:solidFill>
          <a:latin typeface="Arial" charset="0"/>
          <a:ea typeface="黑体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1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399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003399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rgbClr val="003399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rgbClr val="003399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rgbClr val="003399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rgbClr val="003399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0F30BF37-66FC-46E4-BF81-D92719C40E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02E47285-717A-4888-AC1C-8D28E9B1E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E9EAC9-D425-4DDD-AC65-1A20A4276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C6280C-584F-4021-98AD-C057BD05B91E}" type="datetime1">
              <a:rPr lang="zh-CN" altLang="en-US"/>
              <a:pPr>
                <a:defRPr/>
              </a:pPr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530A13-6868-4A97-A24D-0DEFC55C3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BDB23-D912-46E1-B2A4-CE8853B42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EC1F94-43AA-4102-955B-82F20D55D3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6" r:id="rId3"/>
    <p:sldLayoutId id="2147483885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48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3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7" Type="http://schemas.openxmlformats.org/officeDocument/2006/relationships/image" Target="../media/image8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8.png"/><Relationship Id="rId5" Type="http://schemas.openxmlformats.org/officeDocument/2006/relationships/image" Target="../media/image87.gif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8.png"/><Relationship Id="rId4" Type="http://schemas.openxmlformats.org/officeDocument/2006/relationships/image" Target="../media/image8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A0CEB5-7296-45F7-8DF6-6F5DE595F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" y="1852613"/>
            <a:ext cx="12179300" cy="18129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Studies of Injection Mechanism and Radiation Reaction in Plasma Wakefield Accelerators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123" name="副标题 2">
            <a:extLst>
              <a:ext uri="{FF2B5EF4-FFF2-40B4-BE49-F238E27FC236}">
                <a16:creationId xmlns:a16="http://schemas.microsoft.com/office/drawing/2014/main" id="{A6B851AF-98F6-494D-85EC-5A8CF16EC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526" y="3856330"/>
            <a:ext cx="10266948" cy="20637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Ming Zeng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Institute of High Energy Physics, Chinese Academy of Sciences</a:t>
            </a:r>
          </a:p>
          <a:p>
            <a:pPr eaLnBrk="1" hangingPunct="1">
              <a:defRPr/>
            </a:pP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CEPC</a:t>
            </a:r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International</a:t>
            </a:r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Workshop</a:t>
            </a:r>
          </a:p>
          <a:p>
            <a:pPr eaLnBrk="1" hangingPunct="1">
              <a:defRPr/>
            </a:pP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2023.10.26</a:t>
            </a:r>
            <a:endParaRPr lang="zh-CN" alt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06664C-A0D8-497D-B57C-F78FE46F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Optimized ponderomotive injection: acute angle collision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63C13EE-59D0-4146-B076-28D1E6DF90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Even if the driver is not strong enough, e.g.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sz="2000" dirty="0"/>
                  <a:t> with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3 kA beam driver, this scheme can produce high quality injection</a:t>
                </a:r>
                <a:endParaRPr lang="zh-CN" altLang="en-US" sz="20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The injection threshold is a filter, and only high-quality part of the injected beam remains in the wakefield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63C13EE-59D0-4146-B076-28D1E6DF90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3" t="-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2C99F4-E918-41FB-8BCD-447DE9360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39A3FA-BBA8-42CD-8DB8-B75196A79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62" y="2433641"/>
            <a:ext cx="53244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8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7503A-D2BD-4874-A6BA-9DF2B830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Ionization injection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DD76DF-A2D0-4BDA-86B5-49EC10C665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740" y="954252"/>
                <a:ext cx="6930545" cy="522271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For strong enough drivers,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/>
                  <a:t> exists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Plasma is doped with high-Z gas element such as N and O, which releases inner-shell electrons inside the wakefield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These electrons are trapped at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/>
                  <a:t>-M. Chen et al., J. Appl. Phys. 99, 056109 (2006);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/>
                  <a:t>-</a:t>
                </a:r>
                <a:r>
                  <a:rPr lang="nb-NO" altLang="zh-CN" sz="1200" dirty="0"/>
                  <a:t>C. McGuffey et al., Phys. Rev. Lett. 104, 025004 (2010);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b-NO" altLang="zh-CN" sz="1200" dirty="0"/>
                  <a:t>-</a:t>
                </a:r>
                <a:r>
                  <a:rPr lang="en-US" altLang="zh-CN" sz="1200" dirty="0"/>
                  <a:t>A. Pak et al., Phys. Rev. Lett. 104, 025003 (2010);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/>
                  <a:t>-C. E. Clayton et al., Phys. Rev. Lett. 105, 105003 (2010);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/>
                  <a:t>-B. </a:t>
                </a:r>
                <a:r>
                  <a:rPr lang="en-US" altLang="zh-CN" sz="1200" dirty="0" err="1"/>
                  <a:t>Hiddinget</a:t>
                </a:r>
                <a:r>
                  <a:rPr lang="en-US" altLang="zh-CN" sz="1200" dirty="0"/>
                  <a:t> al., Phys. Rev. Lett. 108, 035001 (2012);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/>
                  <a:t>-</a:t>
                </a:r>
                <a:r>
                  <a:rPr lang="nb-NO" altLang="zh-CN" sz="1200" dirty="0"/>
                  <a:t>B. B. Pollock et al., Phys. Rev. Lett. 107, 045001 (2011);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b-NO" altLang="zh-CN" sz="1200" dirty="0"/>
                  <a:t>-J. S. Liu et al., Phys. Rev. Lett. 107, 035001 (2011)</a:t>
                </a:r>
                <a:r>
                  <a:rPr lang="en-US" altLang="zh-CN" sz="12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Pros: easy to see injection, highly reproducible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Cons: continuous injection and continuous energy spectrum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DD76DF-A2D0-4BDA-86B5-49EC10C66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740" y="954252"/>
                <a:ext cx="6930545" cy="5222714"/>
              </a:xfrm>
              <a:blipFill>
                <a:blip r:embed="rId2"/>
                <a:stretch>
                  <a:fillRect l="-792" t="-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9DBBA8-1422-46FF-899F-ABE10D7BD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159154-8BC7-47D5-944F-DEBFAF764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713" y="4076524"/>
            <a:ext cx="3745892" cy="21004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F3C0036-585F-4DA4-96F8-102BF298D52E}"/>
              </a:ext>
            </a:extLst>
          </p:cNvPr>
          <p:cNvSpPr txBox="1"/>
          <p:nvPr/>
        </p:nvSpPr>
        <p:spPr>
          <a:xfrm>
            <a:off x="4802819" y="5924331"/>
            <a:ext cx="3280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A. Pak et al., Phys. Rev. Lett. 104, 025003 (2010)</a:t>
            </a:r>
            <a:endParaRPr lang="zh-CN" altLang="en-US" sz="11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9747581-F166-4DAE-9F81-83C4FB602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523" y="70723"/>
            <a:ext cx="3536272" cy="38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4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88E75CF-D218-4AEC-BEF1-B3FD00640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587" y="378727"/>
            <a:ext cx="3584405" cy="278086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A18E237-D5B7-4EA9-9AD5-70BAF582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recent optimization: Scissor-cross ionization injection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CE54AC-AD80-4FA0-9338-25155C45E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40" y="954252"/>
            <a:ext cx="7578615" cy="52227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000" dirty="0"/>
              <a:t>The trigger laser collide with the drive laser with an acute angle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The instant E-field exceeds the ionization threshold when the two lasers overlap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injection</a:t>
            </a:r>
            <a:r>
              <a:rPr lang="zh-CN" altLang="en-US" sz="2000" dirty="0"/>
              <a:t> </a:t>
            </a:r>
            <a:r>
              <a:rPr lang="en-US" altLang="zh-CN" sz="2000" dirty="0"/>
              <a:t>length and beam quality</a:t>
            </a:r>
            <a:r>
              <a:rPr lang="zh-CN" altLang="en-US" sz="2000" dirty="0"/>
              <a:t> </a:t>
            </a:r>
            <a:r>
              <a:rPr lang="en-US" altLang="zh-CN" sz="2000" dirty="0"/>
              <a:t>can be controlled by the collision angle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Very</a:t>
            </a:r>
            <a:r>
              <a:rPr lang="zh-CN" altLang="en-US" sz="2000" dirty="0"/>
              <a:t> </a:t>
            </a:r>
            <a:r>
              <a:rPr lang="en-US" altLang="zh-CN" sz="2000" dirty="0"/>
              <a:t>small angle (&lt;20</a:t>
            </a:r>
            <a:r>
              <a:rPr lang="en-US" altLang="zh-CN" sz="2000" baseline="40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o</a:t>
            </a:r>
            <a:r>
              <a:rPr lang="en-US" altLang="zh-CN" sz="2000" dirty="0"/>
              <a:t>), long injection length, large energy spread and large charge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Moderate</a:t>
            </a:r>
            <a:r>
              <a:rPr lang="zh-CN" altLang="en-US" sz="2000" dirty="0"/>
              <a:t> </a:t>
            </a:r>
            <a:r>
              <a:rPr lang="en-US" altLang="zh-CN" sz="2000" dirty="0"/>
              <a:t>angle</a:t>
            </a:r>
            <a:r>
              <a:rPr lang="zh-CN" altLang="en-US" sz="2000" dirty="0"/>
              <a:t> </a:t>
            </a:r>
            <a:r>
              <a:rPr lang="en-US" altLang="zh-CN" sz="2000" dirty="0"/>
              <a:t>(~30</a:t>
            </a:r>
            <a:r>
              <a:rPr lang="en-US" altLang="zh-CN" sz="2000" baseline="40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o</a:t>
            </a:r>
            <a:r>
              <a:rPr lang="en-US" altLang="zh-CN" sz="2000" dirty="0"/>
              <a:t>), small energy spread and moderate charge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large</a:t>
            </a:r>
            <a:r>
              <a:rPr lang="zh-CN" altLang="en-US" sz="2000" dirty="0"/>
              <a:t> </a:t>
            </a:r>
            <a:r>
              <a:rPr lang="en-US" altLang="zh-CN" sz="2000" dirty="0"/>
              <a:t>angle (&gt;60</a:t>
            </a:r>
            <a:r>
              <a:rPr lang="en-US" altLang="zh-CN" sz="2000" baseline="40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o</a:t>
            </a:r>
            <a:r>
              <a:rPr lang="en-US" altLang="zh-CN" sz="2000" dirty="0"/>
              <a:t>), large energy spread and large charge,</a:t>
            </a:r>
            <a:r>
              <a:rPr lang="zh-CN" altLang="en-US" sz="2000" dirty="0"/>
              <a:t> </a:t>
            </a:r>
            <a:r>
              <a:rPr lang="en-US" altLang="zh-CN" sz="2000" dirty="0"/>
              <a:t>gradually turns to optical injection, and ionization injection is suppressed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40 </a:t>
            </a:r>
            <a:r>
              <a:rPr lang="en-US" altLang="zh-CN" sz="2000" dirty="0" err="1"/>
              <a:t>pC</a:t>
            </a:r>
            <a:r>
              <a:rPr lang="en-US" altLang="zh-CN" sz="2000" dirty="0"/>
              <a:t>, 1.6% energy spread beam can be produced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FF479E-10C8-4F44-B891-CA0A1345D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C3E1FEE-878B-41DD-9F53-5619061DE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398" y="3159595"/>
            <a:ext cx="3687192" cy="306785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5C204E3-093D-4A73-B4D6-2AA462D2EFD1}"/>
              </a:ext>
            </a:extLst>
          </p:cNvPr>
          <p:cNvSpPr/>
          <p:nvPr/>
        </p:nvSpPr>
        <p:spPr>
          <a:xfrm>
            <a:off x="3740225" y="6374125"/>
            <a:ext cx="797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Jia Wang, Ming Zeng et al., Plasma Phys. Control. Fusion 64 (2022) 045012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368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81324-297A-41B7-8A5F-B23F3DAF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with reduced phase velocity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8BA18D-3173-496A-A550-3ED192321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40" y="954252"/>
            <a:ext cx="6724684" cy="52227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000" dirty="0"/>
              <a:t>Phase velocity can be changed commonly by plasma density gradient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-S. Bulanov et al., Phys. Rev. E 58, 5257 (1998);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-A. Buck et al., Phys. Rev. Lett. 110, 185006 (2013);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-W. T. Wang et al., Phys. Rev. Lett. 117, 124801 (2016); -X. L. Xu et al., Phys. Rev. Accel. Beams 20, 111303 (2017);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-A. Martinez de la Ossa et al., Phys. Rev. Accel. Beams 20, 091301 (2017);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-L. T. </a:t>
            </a:r>
            <a:r>
              <a:rPr lang="en-US" altLang="zh-CN" sz="1800" dirty="0" err="1"/>
              <a:t>Ke</a:t>
            </a:r>
            <a:r>
              <a:rPr lang="en-US" altLang="zh-CN" sz="1800" dirty="0"/>
              <a:t> et al., Phys. Rev. Lett. 126, 214801 (2021); 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Also possible by drivers with flying-focus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-F. Li et al., Phys. Rev. Lett. 128, 174803 (2022)</a:t>
            </a:r>
          </a:p>
          <a:p>
            <a:pPr>
              <a:lnSpc>
                <a:spcPct val="100000"/>
              </a:lnSpc>
            </a:pP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A07944-F5B5-489F-86A3-6C71EE4EC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53413C-2F07-4276-9FAB-B711574C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424" y="2553497"/>
            <a:ext cx="4713580" cy="2975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BAA4104-7BA6-431A-8616-11808B602773}"/>
              </a:ext>
            </a:extLst>
          </p:cNvPr>
          <p:cNvSpPr txBox="1"/>
          <p:nvPr/>
        </p:nvSpPr>
        <p:spPr>
          <a:xfrm>
            <a:off x="6203440" y="5699043"/>
            <a:ext cx="6082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A. Martinez de la Ossa et al., Phys. Rev. Accel. Beams 20, 091301 (2017)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4620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E46A05-F0A1-4972-8286-0B8F7AA3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40" y="954252"/>
            <a:ext cx="6690848" cy="52227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000" dirty="0"/>
              <a:t>Drive laser is relatively loosely focused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Trigger laser is tightly focused and coaxially propagates, forming Onion-like wakefield structure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The inner bubble expands during the propagation because of the defocusing of the trigger laser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The innermost bubble radius is</a:t>
            </a:r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r>
              <a:rPr lang="en-US" altLang="zh-CN" sz="2000" dirty="0"/>
              <a:t>The innermost bubble length is also elongated, so that the phase velocity is reduced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780534-D84C-4A85-A83C-90E8CAB95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78E16D-BA34-449A-AA3F-BC3851C2C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843" y="0"/>
            <a:ext cx="4388020" cy="22584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E45AEFC-4925-423C-A3A3-F82C62345E1C}"/>
              </a:ext>
            </a:extLst>
          </p:cNvPr>
          <p:cNvSpPr txBox="1"/>
          <p:nvPr/>
        </p:nvSpPr>
        <p:spPr>
          <a:xfrm>
            <a:off x="6927525" y="5953800"/>
            <a:ext cx="480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Jia Wang et al., Matter </a:t>
            </a:r>
            <a:r>
              <a:rPr lang="en-US" altLang="zh-CN" sz="1400" dirty="0" err="1"/>
              <a:t>Radiat</a:t>
            </a:r>
            <a:r>
              <a:rPr lang="en-US" altLang="zh-CN" sz="1400" dirty="0"/>
              <a:t>. Extremes 7, 054001 (2022)</a:t>
            </a:r>
            <a:endParaRPr lang="zh-CN" altLang="en-US" sz="1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6B2160-9B41-41B0-8955-62869A8E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206" y="2536272"/>
            <a:ext cx="3901678" cy="34175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218DC5-D1B8-4FEF-A29F-F0692D093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714" y="3236996"/>
            <a:ext cx="3181350" cy="6572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2F71A43-4ACE-4066-BCF4-88811B1F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scheme: interference by coaxial lasers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51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71A43-4ACE-4066-BCF4-88811B1F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Interference by coaxial lasers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E46A05-F0A1-4972-8286-0B8F7AA3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39" y="954252"/>
            <a:ext cx="7054833" cy="52227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000" dirty="0"/>
              <a:t>Large charge due to long injection length, but low slice energy spread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After self-</a:t>
            </a:r>
            <a:r>
              <a:rPr lang="en-US" altLang="zh-CN" sz="2000" dirty="0" err="1"/>
              <a:t>dechirping</a:t>
            </a:r>
            <a:r>
              <a:rPr lang="en-US" altLang="zh-CN" sz="2000" dirty="0"/>
              <a:t>, energy spread of the whole beam is reduced to the same level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A breakthrough of simultaneous optimization of energy spread and charge 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780534-D84C-4A85-A83C-90E8CAB95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45AEFC-4925-423C-A3A3-F82C62345E1C}"/>
              </a:ext>
            </a:extLst>
          </p:cNvPr>
          <p:cNvSpPr txBox="1"/>
          <p:nvPr/>
        </p:nvSpPr>
        <p:spPr>
          <a:xfrm>
            <a:off x="7389339" y="5976771"/>
            <a:ext cx="480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Jia Wang et al., Matter </a:t>
            </a:r>
            <a:r>
              <a:rPr lang="en-US" altLang="zh-CN" sz="1400" dirty="0" err="1"/>
              <a:t>Radiat</a:t>
            </a:r>
            <a:r>
              <a:rPr lang="en-US" altLang="zh-CN" sz="1400" dirty="0"/>
              <a:t>. Extremes 7, 054001 (2022)</a:t>
            </a:r>
            <a:endParaRPr lang="zh-CN" altLang="en-US" sz="1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B771736-5252-4EAD-8BC0-394DAF9E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915" y="0"/>
            <a:ext cx="3332085" cy="600242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0A43A4D-5D69-47F8-BF65-DCA671BC32BA}"/>
              </a:ext>
            </a:extLst>
          </p:cNvPr>
          <p:cNvSpPr txBox="1"/>
          <p:nvPr/>
        </p:nvSpPr>
        <p:spPr>
          <a:xfrm>
            <a:off x="1149357" y="5957210"/>
            <a:ext cx="515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A collection of energy spread vs. charge from published results</a:t>
            </a:r>
            <a:endParaRPr lang="zh-CN" altLang="en-US" sz="1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4BA8191-E33D-4E01-A5DD-AA73A5C90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3" y="3281069"/>
            <a:ext cx="3657607" cy="274320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25DB74-D4EA-4E09-8E76-9B320C64EB7F}"/>
              </a:ext>
            </a:extLst>
          </p:cNvPr>
          <p:cNvGrpSpPr/>
          <p:nvPr/>
        </p:nvGrpSpPr>
        <p:grpSpPr>
          <a:xfrm>
            <a:off x="4347576" y="4723694"/>
            <a:ext cx="1191069" cy="672740"/>
            <a:chOff x="10276676" y="5026250"/>
            <a:chExt cx="1085481" cy="63123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DF5ED8-BCD1-4F6C-9540-BEAD6EFDC9E8}"/>
                </a:ext>
              </a:extLst>
            </p:cNvPr>
            <p:cNvSpPr/>
            <p:nvPr/>
          </p:nvSpPr>
          <p:spPr>
            <a:xfrm>
              <a:off x="10276676" y="5451004"/>
              <a:ext cx="359861" cy="206476"/>
            </a:xfrm>
            <a:prstGeom prst="ellipse">
              <a:avLst/>
            </a:prstGeom>
            <a:noFill/>
            <a:ln w="28575">
              <a:solidFill>
                <a:srgbClr val="FF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82545496-C592-49D0-8F93-C216D236DDBD}"/>
                </a:ext>
              </a:extLst>
            </p:cNvPr>
            <p:cNvCxnSpPr/>
            <p:nvPr/>
          </p:nvCxnSpPr>
          <p:spPr>
            <a:xfrm flipH="1">
              <a:off x="10630637" y="5026250"/>
              <a:ext cx="731520" cy="466049"/>
            </a:xfrm>
            <a:prstGeom prst="straightConnector1">
              <a:avLst/>
            </a:prstGeom>
            <a:ln w="38100">
              <a:solidFill>
                <a:srgbClr val="FF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41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4D329-EE5B-4942-90B3-A1BCD3AB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 scheme: Injection by tightly-focused drive laser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7D733D-426A-414F-8650-FC44D979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000" dirty="0"/>
              <a:t>Bubble may also expand during laser defocusing, so that phase velocity decreases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This may be achieved by using tightly-focused drive laser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160833-E246-4F90-9D3C-3E2650FDBF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455FA0-8335-4286-B75E-6D54417CD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716" y="2927901"/>
            <a:ext cx="3369284" cy="32490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0845F6-F471-4430-A319-B91CA167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25" y="2927901"/>
            <a:ext cx="4023781" cy="3141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D8E43E-1D52-46AA-BC85-59CA879F40C4}"/>
                  </a:ext>
                </a:extLst>
              </p:cNvPr>
              <p:cNvSpPr txBox="1"/>
              <p:nvPr/>
            </p:nvSpPr>
            <p:spPr>
              <a:xfrm>
                <a:off x="389208" y="5700561"/>
                <a:ext cx="40237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=12,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(120 TW)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D8E43E-1D52-46AA-BC85-59CA879F4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8" y="5700561"/>
                <a:ext cx="4023781" cy="369332"/>
              </a:xfrm>
              <a:prstGeom prst="rect">
                <a:avLst/>
              </a:prstGeom>
              <a:blipFill>
                <a:blip r:embed="rId4"/>
                <a:stretch>
                  <a:fillRect l="-1970" t="-22951" r="-758" b="-50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6B32E6E-5F5C-4669-AF6B-F26B885A6BA4}"/>
                  </a:ext>
                </a:extLst>
              </p:cNvPr>
              <p:cNvSpPr txBox="1"/>
              <p:nvPr/>
            </p:nvSpPr>
            <p:spPr>
              <a:xfrm>
                <a:off x="1388414" y="4970572"/>
                <a:ext cx="3155056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6B32E6E-5F5C-4669-AF6B-F26B885A6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414" y="4970572"/>
                <a:ext cx="3155056" cy="497637"/>
              </a:xfrm>
              <a:prstGeom prst="rect">
                <a:avLst/>
              </a:prstGeom>
              <a:blipFill>
                <a:blip r:embed="rId5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8A608313-76BA-4548-A5D8-634436E4A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8" y="2180699"/>
            <a:ext cx="3743883" cy="26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84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4D329-EE5B-4942-90B3-A1BCD3AB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 scheme: Injection by tightly-focused drive laser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7D733D-426A-414F-8650-FC44D979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000" dirty="0"/>
              <a:t>Low energy spread and high charge beam can be obtained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May be tested with very simple experimental configuration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160833-E246-4F90-9D3C-3E2650FDBF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44AAE9F-6B46-4DAA-8C2C-D08721707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07" y="1889327"/>
            <a:ext cx="5904776" cy="3904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9A3D8A1-9A25-451E-97E0-7193804B319B}"/>
                  </a:ext>
                </a:extLst>
              </p:cNvPr>
              <p:cNvSpPr txBox="1"/>
              <p:nvPr/>
            </p:nvSpPr>
            <p:spPr>
              <a:xfrm>
                <a:off x="1951371" y="3134791"/>
                <a:ext cx="755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𝟓𝟔𝟎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𝐩𝐂</m:t>
                      </m:r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9A3D8A1-9A25-451E-97E0-7193804B3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371" y="3134791"/>
                <a:ext cx="755015" cy="276999"/>
              </a:xfrm>
              <a:prstGeom prst="rect">
                <a:avLst/>
              </a:prstGeom>
              <a:blipFill>
                <a:blip r:embed="rId3"/>
                <a:stretch>
                  <a:fillRect l="-6452" r="-10484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D2FC2F7-595D-46D7-92DA-C04A3EF21D27}"/>
                  </a:ext>
                </a:extLst>
              </p:cNvPr>
              <p:cNvSpPr txBox="1"/>
              <p:nvPr/>
            </p:nvSpPr>
            <p:spPr>
              <a:xfrm>
                <a:off x="2939968" y="3143086"/>
                <a:ext cx="755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𝟕𝟐𝟎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𝐩𝐂</m:t>
                      </m:r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D2FC2F7-595D-46D7-92DA-C04A3EF21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968" y="3143086"/>
                <a:ext cx="755015" cy="276999"/>
              </a:xfrm>
              <a:prstGeom prst="rect">
                <a:avLst/>
              </a:prstGeom>
              <a:blipFill>
                <a:blip r:embed="rId4"/>
                <a:stretch>
                  <a:fillRect l="-5645" r="-10484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6274502-489E-43BE-A011-A3DE00E8871B}"/>
                  </a:ext>
                </a:extLst>
              </p:cNvPr>
              <p:cNvSpPr txBox="1"/>
              <p:nvPr/>
            </p:nvSpPr>
            <p:spPr>
              <a:xfrm>
                <a:off x="3928565" y="3134789"/>
                <a:ext cx="755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𝟖𝟏𝟎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𝐩𝐂</m:t>
                      </m:r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6274502-489E-43BE-A011-A3DE00E88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65" y="3134789"/>
                <a:ext cx="755015" cy="276999"/>
              </a:xfrm>
              <a:prstGeom prst="rect">
                <a:avLst/>
              </a:prstGeom>
              <a:blipFill>
                <a:blip r:embed="rId5"/>
                <a:stretch>
                  <a:fillRect l="-5645" r="-10484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3877D52-1EDA-4D1C-AFBE-506C23485B3A}"/>
                  </a:ext>
                </a:extLst>
              </p:cNvPr>
              <p:cNvSpPr txBox="1"/>
              <p:nvPr/>
            </p:nvSpPr>
            <p:spPr>
              <a:xfrm>
                <a:off x="4917162" y="3134790"/>
                <a:ext cx="755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𝟖𝟖𝟎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𝐩𝐂</m:t>
                      </m:r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3877D52-1EDA-4D1C-AFBE-506C23485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62" y="3134790"/>
                <a:ext cx="755015" cy="276999"/>
              </a:xfrm>
              <a:prstGeom prst="rect">
                <a:avLst/>
              </a:prstGeom>
              <a:blipFill>
                <a:blip r:embed="rId6"/>
                <a:stretch>
                  <a:fillRect l="-6504" r="-10569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A73942F-5F15-4FB7-91C6-6CB7965DF81D}"/>
                  </a:ext>
                </a:extLst>
              </p:cNvPr>
              <p:cNvSpPr txBox="1"/>
              <p:nvPr/>
            </p:nvSpPr>
            <p:spPr>
              <a:xfrm>
                <a:off x="5831202" y="3134788"/>
                <a:ext cx="755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𝟗𝟒𝟎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𝐩𝐂</m:t>
                      </m:r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A73942F-5F15-4FB7-91C6-6CB7965DF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202" y="3134788"/>
                <a:ext cx="755015" cy="276999"/>
              </a:xfrm>
              <a:prstGeom prst="rect">
                <a:avLst/>
              </a:prstGeom>
              <a:blipFill>
                <a:blip r:embed="rId7"/>
                <a:stretch>
                  <a:fillRect l="-6504" r="-10569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3C59C2A-04EE-4E4B-ABC4-9F20E59BA8B6}"/>
                  </a:ext>
                </a:extLst>
              </p:cNvPr>
              <p:cNvSpPr txBox="1"/>
              <p:nvPr/>
            </p:nvSpPr>
            <p:spPr>
              <a:xfrm>
                <a:off x="1951370" y="4991871"/>
                <a:ext cx="755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𝟐𝟖𝟎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𝐩𝐂</m:t>
                      </m:r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3C59C2A-04EE-4E4B-ABC4-9F20E59BA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370" y="4991871"/>
                <a:ext cx="755015" cy="276999"/>
              </a:xfrm>
              <a:prstGeom prst="rect">
                <a:avLst/>
              </a:prstGeom>
              <a:blipFill>
                <a:blip r:embed="rId8"/>
                <a:stretch>
                  <a:fillRect l="-5645" r="-10484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F0B8E12-FADD-4FA6-AE48-029D9E38FF75}"/>
                  </a:ext>
                </a:extLst>
              </p:cNvPr>
              <p:cNvSpPr txBox="1"/>
              <p:nvPr/>
            </p:nvSpPr>
            <p:spPr>
              <a:xfrm>
                <a:off x="2950264" y="4997266"/>
                <a:ext cx="755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𝟑𝟔𝟎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𝐩𝐂</m:t>
                      </m:r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F0B8E12-FADD-4FA6-AE48-029D9E3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64" y="4997266"/>
                <a:ext cx="755015" cy="276999"/>
              </a:xfrm>
              <a:prstGeom prst="rect">
                <a:avLst/>
              </a:prstGeom>
              <a:blipFill>
                <a:blip r:embed="rId9"/>
                <a:stretch>
                  <a:fillRect l="-6452" r="-9677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70F616E-E67B-4FE4-99E2-FF1405BB4369}"/>
                  </a:ext>
                </a:extLst>
              </p:cNvPr>
              <p:cNvSpPr txBox="1"/>
              <p:nvPr/>
            </p:nvSpPr>
            <p:spPr>
              <a:xfrm>
                <a:off x="3949158" y="4991871"/>
                <a:ext cx="755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𝟒𝟐𝟎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𝐩𝐂</m:t>
                      </m:r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70F616E-E67B-4FE4-99E2-FF1405BB4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158" y="4991871"/>
                <a:ext cx="755015" cy="276999"/>
              </a:xfrm>
              <a:prstGeom prst="rect">
                <a:avLst/>
              </a:prstGeom>
              <a:blipFill>
                <a:blip r:embed="rId10"/>
                <a:stretch>
                  <a:fillRect l="-6452" r="-9677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A3371AC-7FFC-433E-B1B6-546CE3AC170A}"/>
                  </a:ext>
                </a:extLst>
              </p:cNvPr>
              <p:cNvSpPr txBox="1"/>
              <p:nvPr/>
            </p:nvSpPr>
            <p:spPr>
              <a:xfrm>
                <a:off x="4917162" y="4978412"/>
                <a:ext cx="755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𝟒𝟖𝟎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𝐩𝐂</m:t>
                      </m:r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A3371AC-7FFC-433E-B1B6-546CE3AC1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62" y="4978412"/>
                <a:ext cx="755015" cy="276999"/>
              </a:xfrm>
              <a:prstGeom prst="rect">
                <a:avLst/>
              </a:prstGeom>
              <a:blipFill>
                <a:blip r:embed="rId11"/>
                <a:stretch>
                  <a:fillRect l="-6504" r="-10569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B1AFAD6-E9A9-4EEE-A673-B4DE37718F8B}"/>
                  </a:ext>
                </a:extLst>
              </p:cNvPr>
              <p:cNvSpPr txBox="1"/>
              <p:nvPr/>
            </p:nvSpPr>
            <p:spPr>
              <a:xfrm>
                <a:off x="5885166" y="4987839"/>
                <a:ext cx="755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𝟓𝟐𝟎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𝐩𝐂</m:t>
                      </m:r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B1AFAD6-E9A9-4EEE-A673-B4DE37718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166" y="4987839"/>
                <a:ext cx="755015" cy="276999"/>
              </a:xfrm>
              <a:prstGeom prst="rect">
                <a:avLst/>
              </a:prstGeom>
              <a:blipFill>
                <a:blip r:embed="rId12"/>
                <a:stretch>
                  <a:fillRect l="-6452" r="-10484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5BF4BB2-1958-46C4-9C1C-CB84B02716C9}"/>
                  </a:ext>
                </a:extLst>
              </p:cNvPr>
              <p:cNvSpPr txBox="1"/>
              <p:nvPr/>
            </p:nvSpPr>
            <p:spPr>
              <a:xfrm>
                <a:off x="2315438" y="5794278"/>
                <a:ext cx="3893271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=2−6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5BF4BB2-1958-46C4-9C1C-CB84B0271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38" y="5794278"/>
                <a:ext cx="3893271" cy="497637"/>
              </a:xfrm>
              <a:prstGeom prst="rect">
                <a:avLst/>
              </a:prstGeom>
              <a:blipFill>
                <a:blip r:embed="rId1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6D355E16-6780-48C3-B0EA-D442FC02E742}"/>
              </a:ext>
            </a:extLst>
          </p:cNvPr>
          <p:cNvSpPr txBox="1"/>
          <p:nvPr/>
        </p:nvSpPr>
        <p:spPr>
          <a:xfrm>
            <a:off x="0" y="2614494"/>
            <a:ext cx="120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120TW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E22D7A0-CD10-48A7-BBA7-33A1CF502F45}"/>
              </a:ext>
            </a:extLst>
          </p:cNvPr>
          <p:cNvSpPr txBox="1"/>
          <p:nvPr/>
        </p:nvSpPr>
        <p:spPr>
          <a:xfrm>
            <a:off x="95897" y="4350596"/>
            <a:ext cx="100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60TW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12B0C47-5EBF-4B64-A248-EE982066D161}"/>
                  </a:ext>
                </a:extLst>
              </p:cNvPr>
              <p:cNvSpPr txBox="1"/>
              <p:nvPr/>
            </p:nvSpPr>
            <p:spPr>
              <a:xfrm>
                <a:off x="-106655" y="5675813"/>
                <a:ext cx="18897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12B0C47-5EBF-4B64-A248-EE982066D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655" y="5675813"/>
                <a:ext cx="1889710" cy="461665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9072C14A-22DE-40C6-8D58-D42CC50F31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25" y="1889327"/>
            <a:ext cx="3657607" cy="2743205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B9EFA326-7CDF-4A3B-84C0-311478FD3984}"/>
              </a:ext>
            </a:extLst>
          </p:cNvPr>
          <p:cNvGrpSpPr/>
          <p:nvPr/>
        </p:nvGrpSpPr>
        <p:grpSpPr>
          <a:xfrm>
            <a:off x="10792304" y="2865407"/>
            <a:ext cx="1191069" cy="672740"/>
            <a:chOff x="10276676" y="5026250"/>
            <a:chExt cx="1085481" cy="631230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DAFA30D-328E-44FE-9921-78DF1527F7A0}"/>
                </a:ext>
              </a:extLst>
            </p:cNvPr>
            <p:cNvSpPr/>
            <p:nvPr/>
          </p:nvSpPr>
          <p:spPr>
            <a:xfrm>
              <a:off x="10276676" y="5451004"/>
              <a:ext cx="359861" cy="206476"/>
            </a:xfrm>
            <a:prstGeom prst="ellipse">
              <a:avLst/>
            </a:prstGeom>
            <a:noFill/>
            <a:ln w="28575">
              <a:solidFill>
                <a:srgbClr val="FF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C562CE3F-3A1C-494D-8A5C-11A94C95E7F0}"/>
                </a:ext>
              </a:extLst>
            </p:cNvPr>
            <p:cNvCxnSpPr/>
            <p:nvPr/>
          </p:nvCxnSpPr>
          <p:spPr>
            <a:xfrm flipH="1">
              <a:off x="10630637" y="5026250"/>
              <a:ext cx="731520" cy="466049"/>
            </a:xfrm>
            <a:prstGeom prst="straightConnector1">
              <a:avLst/>
            </a:prstGeom>
            <a:ln w="38100">
              <a:solidFill>
                <a:srgbClr val="FF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箭头: 右 29">
            <a:extLst>
              <a:ext uri="{FF2B5EF4-FFF2-40B4-BE49-F238E27FC236}">
                <a16:creationId xmlns:a16="http://schemas.microsoft.com/office/drawing/2014/main" id="{E614EA1A-B1C9-44F1-A3C7-5D1F3CF3EE92}"/>
              </a:ext>
            </a:extLst>
          </p:cNvPr>
          <p:cNvSpPr/>
          <p:nvPr/>
        </p:nvSpPr>
        <p:spPr>
          <a:xfrm rot="2450808">
            <a:off x="10581406" y="3519659"/>
            <a:ext cx="643300" cy="5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RF</a:t>
            </a:r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AF10F21-AE37-454D-A009-A26769654DED}"/>
              </a:ext>
            </a:extLst>
          </p:cNvPr>
          <p:cNvSpPr/>
          <p:nvPr/>
        </p:nvSpPr>
        <p:spPr>
          <a:xfrm>
            <a:off x="7284887" y="5886074"/>
            <a:ext cx="4907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cmr10" panose="020B0500000000000000" pitchFamily="34" charset="0"/>
              </a:rPr>
              <a:t>Jia Wang et al., Phys. Rev. Accel. Beams 26, 091303 (2023)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8865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F87E5-8393-4BB8-B8BE-76305F30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00063"/>
            <a:ext cx="558800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000" b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altLang="zh-CN" sz="3600" b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zh-CN" altLang="en-US" b="1" dirty="0">
              <a:ln w="1905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53D3C-A88A-408E-860A-99FC5D232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1063" y="2441575"/>
            <a:ext cx="8186737" cy="3313113"/>
          </a:xfrm>
        </p:spPr>
        <p:txBody>
          <a:bodyPr anchor="t"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of high quality injection in plasma accelerators</a:t>
            </a:r>
            <a:endParaRPr lang="en-US" altLang="zh-CN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Betatron oscillation and radiation reaction in plasma accelerators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69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0FB99-D00A-4DE8-894A-A65DEAAE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03"/>
            <a:ext cx="12107004" cy="808582"/>
          </a:xfrm>
        </p:spPr>
        <p:txBody>
          <a:bodyPr>
            <a:normAutofit/>
          </a:bodyPr>
          <a:lstStyle/>
          <a:p>
            <a:r>
              <a:rPr lang="en-US" altLang="zh-CN" dirty="0"/>
              <a:t>Betatron oscillation in plasma accelerators: long-term radiation reaction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CBEF63-E74B-4452-AFA4-5BE40CEA2C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1800" dirty="0"/>
                  <a:t>The restoring force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800" dirty="0"/>
                  <a:t>with the parameter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1800" dirty="0"/>
                  <a:t> in blowout regime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1800" dirty="0"/>
                  <a:t>The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transverse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motion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of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single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electron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num>
                        <m:den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1800" dirty="0"/>
                  <a:t>In the limit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1800" dirty="0"/>
                  <a:t>, betatron frequency is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1800" dirty="0"/>
                  <a:t>Radiation reaction reduces the acceleration, and has transverse cooling effect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1800" dirty="0"/>
                  <a:t>There is asymptotic solution with extremely long acceleration and extremely high energy: longitudinal radiation reaction force=acceleration force×2/3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100" dirty="0"/>
                  <a:t>-A. Deng et al., Phys. Rev. ST Accel. Beams 15, 081303 (2012);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100" dirty="0"/>
                  <a:t>-I. Yu. </a:t>
                </a:r>
                <a:r>
                  <a:rPr lang="en-US" altLang="zh-CN" sz="1100" dirty="0" err="1"/>
                  <a:t>Kostyukov</a:t>
                </a:r>
                <a:r>
                  <a:rPr lang="en-US" altLang="zh-CN" sz="1100" dirty="0"/>
                  <a:t> et al., Phys. Rev. ST Accel. Beams 15, 111001 (2012)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1800" dirty="0"/>
                  <a:t>How about before reaching asymptotic solution? A important question for large scale plasma accelerator design.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CBEF63-E74B-4452-AFA4-5BE40CEA2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3" t="-701" r="-114" b="-2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1F5B6-E8CC-4BA3-9D5A-367EB00EF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692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F87E5-8393-4BB8-B8BE-76305F30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00063"/>
            <a:ext cx="558800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000" b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altLang="zh-CN" sz="3600" b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zh-CN" altLang="en-US" b="1" dirty="0">
              <a:ln w="1905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53D3C-A88A-408E-860A-99FC5D232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1063" y="2441575"/>
            <a:ext cx="8186737" cy="3313113"/>
          </a:xfrm>
        </p:spPr>
        <p:txBody>
          <a:bodyPr anchor="t"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of high quality injection in plasma accelerators</a:t>
            </a:r>
            <a:endParaRPr lang="en-US" altLang="zh-CN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Betatron oscillation and radiation reaction in plasma accelerators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E30FD0-C9A3-4436-9ADF-4BE57F3B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3D betatron</a:t>
            </a:r>
            <a:r>
              <a:rPr lang="zh-CN" altLang="en-US" dirty="0"/>
              <a:t> </a:t>
            </a:r>
            <a:r>
              <a:rPr lang="en-US" altLang="zh-CN" dirty="0"/>
              <a:t>oscillation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2F9FEFA-31CB-442B-A75D-34F0FCF52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740" y="954252"/>
                <a:ext cx="7658514" cy="522271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In transverse space, electron trajectory is an ellipse in general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Consider the general form of E- and B-field in a blowout wakefield</a:t>
                </a:r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the averaged longitudinal E-field,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the high-frequency component of the comoving coordinate,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the slop of longitudinal E-field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The forces including the radiation reaction are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2F9FEFA-31CB-442B-A75D-34F0FCF52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740" y="954252"/>
                <a:ext cx="7658514" cy="5222714"/>
              </a:xfrm>
              <a:blipFill>
                <a:blip r:embed="rId2"/>
                <a:stretch>
                  <a:fillRect l="-876" t="-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C4AFA6-FA32-4B67-8156-0BD2D1F23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AE72DF-6B65-4AAB-8545-A4C4A0B8A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11370" r="9451" b="10582"/>
          <a:stretch/>
        </p:blipFill>
        <p:spPr>
          <a:xfrm>
            <a:off x="8565471" y="72406"/>
            <a:ext cx="3613212" cy="26810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AD521A-8698-402E-B033-DC562C88E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871" y="2953041"/>
            <a:ext cx="3546133" cy="26307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54C64F-4F3E-4D1C-8861-90D42F1C3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196" y="2239112"/>
            <a:ext cx="2133600" cy="1028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C65348-CC8D-4AA3-B1FB-DF5CCA1F6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8183" y="4808373"/>
            <a:ext cx="4619625" cy="1095375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DCBBA53-0519-44F6-AF90-5C9C5879BF0E}"/>
              </a:ext>
            </a:extLst>
          </p:cNvPr>
          <p:cNvCxnSpPr>
            <a:cxnSpLocks/>
          </p:cNvCxnSpPr>
          <p:nvPr/>
        </p:nvCxnSpPr>
        <p:spPr>
          <a:xfrm flipH="1">
            <a:off x="9716238" y="1055985"/>
            <a:ext cx="106188" cy="11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27E1331-1245-40FD-9586-5BDBE984BFD3}"/>
              </a:ext>
            </a:extLst>
          </p:cNvPr>
          <p:cNvCxnSpPr/>
          <p:nvPr/>
        </p:nvCxnSpPr>
        <p:spPr>
          <a:xfrm>
            <a:off x="9307773" y="3429000"/>
            <a:ext cx="103723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E27397E-9952-4562-A3E7-A0793B5A50B7}"/>
                  </a:ext>
                </a:extLst>
              </p:cNvPr>
              <p:cNvSpPr txBox="1"/>
              <p:nvPr/>
            </p:nvSpPr>
            <p:spPr>
              <a:xfrm>
                <a:off x="9633184" y="3380943"/>
                <a:ext cx="446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E27397E-9952-4562-A3E7-A0793B5A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184" y="3380943"/>
                <a:ext cx="446724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18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66FC7-5F57-495D-AA7E-638BA5FD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3D betatron</a:t>
            </a:r>
            <a:r>
              <a:rPr lang="zh-CN" altLang="en-US" dirty="0"/>
              <a:t> </a:t>
            </a:r>
            <a:r>
              <a:rPr lang="en-US" altLang="zh-CN" dirty="0"/>
              <a:t>oscillation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D63BBA-8481-47D3-8B91-681C4D13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000" dirty="0"/>
              <a:t>The radiation reaction force in LAD form</a:t>
            </a:r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r>
              <a:rPr lang="en-US" altLang="zh-CN" sz="2000" dirty="0"/>
              <a:t>The longitudinal oscillations can be expressed by the transverse terms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The equations of motion become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772ED6-5206-4119-8E94-3E72BB484E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512F78-A093-41E1-A9E7-CC2B31C8B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7" y="1449572"/>
            <a:ext cx="4086225" cy="6191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40805FA-B79A-4B0E-91C7-67736551A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3565609"/>
            <a:ext cx="7753350" cy="2486025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7B4CE7EC-324A-475D-A837-36AA3EB1EC6B}"/>
              </a:ext>
            </a:extLst>
          </p:cNvPr>
          <p:cNvSpPr/>
          <p:nvPr/>
        </p:nvSpPr>
        <p:spPr>
          <a:xfrm>
            <a:off x="4154749" y="3565609"/>
            <a:ext cx="3338003" cy="6191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4107679-9CC1-4D45-BD63-A662C303E720}"/>
              </a:ext>
            </a:extLst>
          </p:cNvPr>
          <p:cNvSpPr/>
          <p:nvPr/>
        </p:nvSpPr>
        <p:spPr>
          <a:xfrm>
            <a:off x="3752342" y="4189496"/>
            <a:ext cx="2568560" cy="6191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C559FB7-8D43-4009-904F-879DAADE6BFA}"/>
              </a:ext>
            </a:extLst>
          </p:cNvPr>
          <p:cNvSpPr/>
          <p:nvPr/>
        </p:nvSpPr>
        <p:spPr>
          <a:xfrm>
            <a:off x="3752343" y="4813383"/>
            <a:ext cx="2648458" cy="6191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65F56F3-A0BC-4005-A416-1748FDF300EF}"/>
              </a:ext>
            </a:extLst>
          </p:cNvPr>
          <p:cNvSpPr/>
          <p:nvPr/>
        </p:nvSpPr>
        <p:spPr>
          <a:xfrm>
            <a:off x="3752343" y="5442032"/>
            <a:ext cx="2648458" cy="6191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46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C4B16-0E6A-4BCB-8779-7199910F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averaging of the 3D betatron oscillations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E52F570-BC97-4573-AEF1-C294F677DE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740" y="898605"/>
                <a:ext cx="10685060" cy="522271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We use the same averaging method as in I. Y. </a:t>
                </a:r>
                <a:r>
                  <a:rPr lang="en-US" altLang="zh-CN" sz="2000" dirty="0" err="1"/>
                  <a:t>Kostyuk</a:t>
                </a:r>
                <a:r>
                  <a:rPr lang="en-US" altLang="zh-CN" sz="2000" dirty="0"/>
                  <a:t> et al., PRAB </a:t>
                </a:r>
                <a:r>
                  <a:rPr lang="en-US" altLang="zh-CN" sz="2000" b="1" dirty="0"/>
                  <a:t>15</a:t>
                </a:r>
                <a:r>
                  <a:rPr lang="en-US" altLang="zh-CN" sz="2000" dirty="0"/>
                  <a:t>, 111001 (2012), and introduce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two complex variables</a:t>
                </a:r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where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can be expressed by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2000" dirty="0"/>
                  <a:t>, and averaged equations can be obtained</a:t>
                </a:r>
              </a:p>
              <a:p>
                <a:pPr>
                  <a:lnSpc>
                    <a:spcPct val="100000"/>
                  </a:lnSpc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E52F570-BC97-4573-AEF1-C294F677DE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740" y="898605"/>
                <a:ext cx="10685060" cy="5222714"/>
              </a:xfrm>
              <a:blipFill>
                <a:blip r:embed="rId2"/>
                <a:stretch>
                  <a:fillRect l="-627" t="-583" r="-1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D45F35-A078-4028-88DB-4BD88EE48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40382C-25EC-496F-8B3B-DAFF5B99A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1876148"/>
            <a:ext cx="2628900" cy="9239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789137-C30A-45E9-BE77-901E24D60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504" y="2800072"/>
            <a:ext cx="2409825" cy="5429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A8278DF-1AFF-48F4-8821-CE119E72E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097" y="5305191"/>
            <a:ext cx="8429625" cy="914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74FDD7-F8B5-402F-9A61-354B22EAB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621" y="4057927"/>
            <a:ext cx="3838575" cy="5429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B455C32-4D2B-4515-90ED-4EFD9E370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885" y="4666542"/>
            <a:ext cx="4210050" cy="4857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062BB12-BBDE-4935-9D2B-8D58974464B5}"/>
              </a:ext>
            </a:extLst>
          </p:cNvPr>
          <p:cNvSpPr txBox="1"/>
          <p:nvPr/>
        </p:nvSpPr>
        <p:spPr>
          <a:xfrm>
            <a:off x="8820735" y="414472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Energy change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446A443-B7CE-4C54-804C-72A6400EA916}"/>
              </a:ext>
            </a:extLst>
          </p:cNvPr>
          <p:cNvSpPr txBox="1"/>
          <p:nvPr/>
        </p:nvSpPr>
        <p:spPr>
          <a:xfrm>
            <a:off x="8820735" y="472495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Longitudinal phase change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DB1782A-F848-44E1-9075-456DEE47BE4D}"/>
              </a:ext>
            </a:extLst>
          </p:cNvPr>
          <p:cNvSpPr txBox="1"/>
          <p:nvPr/>
        </p:nvSpPr>
        <p:spPr>
          <a:xfrm>
            <a:off x="7783592" y="5747029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betatron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amplitude and phase change</a:t>
            </a:r>
          </a:p>
        </p:txBody>
      </p:sp>
    </p:spTree>
    <p:extLst>
      <p:ext uri="{BB962C8B-B14F-4D97-AF65-F5344CB8AC3E}">
        <p14:creationId xmlns:p14="http://schemas.microsoft.com/office/powerpoint/2010/main" val="2868830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FF6A66-9CE3-45F2-B6E1-B3E059BC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Simplifying the averaged equations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07340E-67B5-4C51-B09A-9C214EBE59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Decompose the complex variables</a:t>
                </a:r>
                <a:endParaRPr lang="zh-CN" altLang="en-US" sz="2000" dirty="0"/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Introduce new variables (areas in the transverse phase spaces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0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2000" dirty="0"/>
                  <a:t>)</a:t>
                </a:r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Simplified averaged equations are obtained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07340E-67B5-4C51-B09A-9C214EBE5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3" t="-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202B5B-5064-49C9-9DE9-DAC0960B7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A65AFF-3222-40D5-9EC6-B1D5A88F2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4" y="1507456"/>
            <a:ext cx="1352550" cy="8286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9FC72B7-265C-47A4-898B-55568AEBC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11" y="3242136"/>
            <a:ext cx="16287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0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31082-CAFC-4308-A7BF-87121FE4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03"/>
            <a:ext cx="10515600" cy="808582"/>
          </a:xfrm>
        </p:spPr>
        <p:txBody>
          <a:bodyPr/>
          <a:lstStyle/>
          <a:p>
            <a:r>
              <a:rPr lang="en-US" altLang="zh-CN" dirty="0"/>
              <a:t>Simplified averaged equations (long-term equations)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C90528-AAC7-423E-8698-D0B333A953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8CE640-D399-4D1F-AF95-DC46DC9A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970765"/>
            <a:ext cx="7896225" cy="41052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6C99C32-DC3C-4258-957B-ED34FDADFFFF}"/>
              </a:ext>
            </a:extLst>
          </p:cNvPr>
          <p:cNvSpPr txBox="1"/>
          <p:nvPr/>
        </p:nvSpPr>
        <p:spPr>
          <a:xfrm>
            <a:off x="9730770" y="104355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Energy change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B63AF3-3538-495F-BC4B-829E81420AFF}"/>
              </a:ext>
            </a:extLst>
          </p:cNvPr>
          <p:cNvSpPr txBox="1"/>
          <p:nvPr/>
        </p:nvSpPr>
        <p:spPr>
          <a:xfrm>
            <a:off x="9231385" y="165141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Longitudinal phase change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1751CC4-9622-4885-BBD1-6A2E56097804}"/>
              </a:ext>
            </a:extLst>
          </p:cNvPr>
          <p:cNvSpPr txBox="1"/>
          <p:nvPr/>
        </p:nvSpPr>
        <p:spPr>
          <a:xfrm>
            <a:off x="9379199" y="2814483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Phase space area change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BE9CE-F9FD-4FE1-B302-80486E318E90}"/>
              </a:ext>
            </a:extLst>
          </p:cNvPr>
          <p:cNvSpPr txBox="1"/>
          <p:nvPr/>
        </p:nvSpPr>
        <p:spPr>
          <a:xfrm>
            <a:off x="9417333" y="367418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Betatron phase change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B7AA08D-8FEB-4DAE-9FDB-2C9A6FEDBB99}"/>
                  </a:ext>
                </a:extLst>
              </p:cNvPr>
              <p:cNvSpPr txBox="1"/>
              <p:nvPr/>
            </p:nvSpPr>
            <p:spPr>
              <a:xfrm>
                <a:off x="7133743" y="4964166"/>
                <a:ext cx="4958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>
                    <a:solidFill>
                      <a:srgbClr val="FF0000"/>
                    </a:solidFill>
                  </a:rPr>
                  <a:t>Betatron phase difference in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directions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B7AA08D-8FEB-4DAE-9FDB-2C9A6FEDB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743" y="4964166"/>
                <a:ext cx="4958793" cy="369332"/>
              </a:xfrm>
              <a:prstGeom prst="rect">
                <a:avLst/>
              </a:prstGeom>
              <a:blipFill>
                <a:blip r:embed="rId3"/>
                <a:stretch>
                  <a:fillRect l="-983" t="-8197" r="-49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680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E65912-0113-4C03-81FD-867097D4B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Previously found phenomena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D90FF5-A7AD-4A82-8C10-26C0DDB97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740" y="954252"/>
                <a:ext cx="7638711" cy="522271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betatron amplitude scale with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Longitudinal deceleration due to radiation reaction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800" dirty="0"/>
                  <a:t>P. Michel et al.,</a:t>
                </a:r>
                <a:r>
                  <a:rPr lang="pt-BR" altLang="zh-CN" sz="1800" dirty="0"/>
                  <a:t> Phys. Rev. E </a:t>
                </a:r>
                <a:r>
                  <a:rPr lang="pt-BR" altLang="zh-CN" sz="1800" b="1" dirty="0"/>
                  <a:t>74</a:t>
                </a:r>
                <a:r>
                  <a:rPr lang="pt-BR" altLang="zh-CN" sz="1800" dirty="0"/>
                  <a:t>, 026501 (2006)</a:t>
                </a:r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Transverse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cooling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800" dirty="0"/>
                  <a:t>A. Deng et al., Phys. Rev. ST Accel. Beams </a:t>
                </a:r>
                <a:r>
                  <a:rPr lang="en-US" altLang="zh-CN" sz="1800" b="1" dirty="0"/>
                  <a:t>15</a:t>
                </a:r>
                <a:r>
                  <a:rPr lang="en-US" altLang="zh-CN" sz="1800" dirty="0"/>
                  <a:t>, 081303 (2012)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000" dirty="0"/>
                  <a:t>I. Y. </a:t>
                </a:r>
                <a:r>
                  <a:rPr lang="en-US" altLang="zh-CN" sz="2000" dirty="0" err="1"/>
                  <a:t>Kostyuk</a:t>
                </a:r>
                <a:r>
                  <a:rPr lang="en-US" altLang="zh-CN" sz="2000" dirty="0"/>
                  <a:t> et al., Phys. Rev. ST Accel. Beams </a:t>
                </a:r>
                <a:r>
                  <a:rPr lang="en-US" altLang="zh-CN" sz="2000" b="1" dirty="0"/>
                  <a:t>15</a:t>
                </a:r>
                <a:r>
                  <a:rPr lang="en-US" altLang="zh-CN" sz="2000" dirty="0"/>
                  <a:t>, 111001 (2012)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000" dirty="0"/>
                  <a:t>M. Zeng and K. </a:t>
                </a:r>
                <a:r>
                  <a:rPr lang="en-US" altLang="zh-CN" sz="2000" dirty="0" err="1"/>
                  <a:t>Seto</a:t>
                </a:r>
                <a:r>
                  <a:rPr lang="en-US" altLang="zh-CN" sz="2000" dirty="0"/>
                  <a:t>, New J. Phys. </a:t>
                </a:r>
                <a:r>
                  <a:rPr lang="en-US" altLang="zh-CN" sz="2000" b="1" dirty="0"/>
                  <a:t>23</a:t>
                </a:r>
                <a:r>
                  <a:rPr lang="en-US" altLang="zh-CN" sz="2000" dirty="0"/>
                  <a:t> 075008 (2021)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Longitudinal phase drift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800" dirty="0"/>
                  <a:t>A. </a:t>
                </a:r>
                <a:r>
                  <a:rPr lang="en-US" altLang="zh-CN" sz="1800" dirty="0" err="1"/>
                  <a:t>Ferran</a:t>
                </a:r>
                <a:r>
                  <a:rPr lang="en-US" altLang="zh-CN" sz="1800" dirty="0"/>
                  <a:t> </a:t>
                </a:r>
                <a:r>
                  <a:rPr lang="en-US" altLang="zh-CN" sz="1800" dirty="0" err="1"/>
                  <a:t>Pousa</a:t>
                </a:r>
                <a:r>
                  <a:rPr lang="en-US" altLang="zh-CN" sz="1800" dirty="0"/>
                  <a:t> et al., Sci. Rep. 9, 10.1038/s41598-019-53887-8 (2019)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D90FF5-A7AD-4A82-8C10-26C0DDB97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740" y="954252"/>
                <a:ext cx="7638711" cy="5222714"/>
              </a:xfrm>
              <a:blipFill>
                <a:blip r:embed="rId2"/>
                <a:stretch>
                  <a:fillRect l="-718" r="-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E65342-A69A-4D06-8184-2B0CB51D8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0241CF-D6AC-4279-990E-7DCE02B52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992" y="68262"/>
            <a:ext cx="2720529" cy="207725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34CC6FB3-3044-4169-9AAD-65B55EF5C878}"/>
              </a:ext>
            </a:extLst>
          </p:cNvPr>
          <p:cNvGrpSpPr/>
          <p:nvPr/>
        </p:nvGrpSpPr>
        <p:grpSpPr>
          <a:xfrm>
            <a:off x="9076028" y="2206579"/>
            <a:ext cx="2927493" cy="2077251"/>
            <a:chOff x="6753495" y="3848886"/>
            <a:chExt cx="2325812" cy="1668744"/>
          </a:xfrm>
          <a:effectLst/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6430332-CD4A-4BF9-8A13-F43E3B8F2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3495" y="3848886"/>
              <a:ext cx="2325812" cy="1668744"/>
            </a:xfrm>
            <a:prstGeom prst="rect">
              <a:avLst/>
            </a:prstGeom>
            <a:effectLst/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CF05A48-26F2-4ECF-9128-59CAA43C7411}"/>
                </a:ext>
              </a:extLst>
            </p:cNvPr>
            <p:cNvSpPr txBox="1"/>
            <p:nvPr/>
          </p:nvSpPr>
          <p:spPr>
            <a:xfrm>
              <a:off x="8493180" y="4031230"/>
              <a:ext cx="507820" cy="2719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Simplified</a:t>
              </a:r>
              <a:endParaRPr lang="en-US" altLang="zh-CN" sz="900" dirty="0"/>
            </a:p>
            <a:p>
              <a:r>
                <a:rPr lang="en-US" altLang="zh-CN" sz="800" dirty="0"/>
                <a:t>Strict</a:t>
              </a:r>
              <a:endParaRPr lang="zh-CN" altLang="en-US" sz="900" dirty="0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C76D8F6A-5DF7-4A73-8DAA-62DE7EC2C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934" y="4283830"/>
            <a:ext cx="3696070" cy="19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1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8F647-A1B7-4A72-9AC7-C20DF314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Typical values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9C8DFE-DB0F-4F39-AE8D-5ADD68DD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40" y="5690586"/>
            <a:ext cx="10685060" cy="48638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600" dirty="0"/>
              <a:t>M. Zeng and K. </a:t>
            </a:r>
            <a:r>
              <a:rPr lang="en-US" altLang="zh-CN" sz="1600" dirty="0" err="1"/>
              <a:t>Seto</a:t>
            </a:r>
            <a:r>
              <a:rPr lang="en-US" altLang="zh-CN" sz="1600" dirty="0"/>
              <a:t>, </a:t>
            </a:r>
            <a:r>
              <a:rPr lang="en-US" altLang="zh-CN" sz="1600" i="1" dirty="0"/>
              <a:t>New J. Phys. </a:t>
            </a:r>
            <a:r>
              <a:rPr lang="en-US" altLang="zh-CN" sz="1600" b="1" dirty="0"/>
              <a:t>23 </a:t>
            </a:r>
            <a:r>
              <a:rPr lang="en-US" altLang="zh-CN" sz="1600" dirty="0"/>
              <a:t>(2021) 075008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4AE711-83A7-423A-B159-E90143393B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90533F-A781-40C0-9250-07C148A3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4" y="1782423"/>
            <a:ext cx="8286750" cy="28670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4E0EAD9-425A-4AC3-8AD9-49F530EA9410}"/>
              </a:ext>
            </a:extLst>
          </p:cNvPr>
          <p:cNvSpPr/>
          <p:nvPr/>
        </p:nvSpPr>
        <p:spPr>
          <a:xfrm>
            <a:off x="3676074" y="1119388"/>
            <a:ext cx="483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Typical values of betatron amplitude damping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3365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2A7E5-B0C3-4876-BBF7-50E9EA62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Newly found phenomena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716896B-9384-4996-8679-92E8D34A54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Longitudinal drift: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/>
                  <a:t>Electron velocity matches phase velocity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/>
                  <a:t>Electron drifts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position with the frequency</a:t>
                </a:r>
              </a:p>
              <a:p>
                <a:pPr>
                  <a:lnSpc>
                    <a:spcPct val="100000"/>
                  </a:lnSpc>
                </a:pPr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Two regimes: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/>
                  <a:t>betatron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phase shift dominate regime: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/>
                  <a:t>betatron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radiation reaction dominate regime: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716896B-9384-4996-8679-92E8D34A5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9" t="-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B6A6F0-7817-41FD-8AD0-78C1CE6B50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27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71C118-EABC-4522-9732-53A57AC51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987" y="2303570"/>
            <a:ext cx="32480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39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1ED01-7007-4129-A07E-634E5D12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phenomena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6F9F01-65F3-46F2-95B1-DC860D1CD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740" y="954252"/>
                <a:ext cx="5427260" cy="522271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altLang="zh-CN" sz="2000" dirty="0"/>
                  <a:t>, elliptical betatron oscillation has precession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6F9F01-65F3-46F2-95B1-DC860D1CD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740" y="954252"/>
                <a:ext cx="5427260" cy="522271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94042A-081C-4AFD-BB5C-AA2BD534D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BBFCB1-0EF3-4DF0-A600-CC2A56EF8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06" y="2363752"/>
            <a:ext cx="3810000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3A699998-2DA9-4DEC-BADB-BEAC51E5CD8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20118" y="954252"/>
                <a:ext cx="5427260" cy="5222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71450" indent="-171450" algn="l" rtl="0" eaLnBrk="0" fontAlgn="base" hangingPunct="0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514350" indent="-171450" algn="l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微软雅黑" panose="020B0503020204020204" pitchFamily="34" charset="-122"/>
                  <a:buChar char="−"/>
                  <a:defRPr sz="2200" kern="120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2pPr>
                <a:lvl3pPr marL="857250" indent="-171450" algn="l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3pPr>
                <a:lvl4pPr marL="1200150" indent="-171450" algn="l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altLang="zh-CN" sz="2000" dirty="0"/>
                  <a:t>, elliptical betatron oscillation approaches linear polarization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3A699998-2DA9-4DEC-BADB-BEAC51E5C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0118" y="954252"/>
                <a:ext cx="5427260" cy="5222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CB9B814B-1A24-446D-A97C-868B89F00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93" y="2366966"/>
            <a:ext cx="3810000" cy="381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DD906D-B0DE-4773-AECA-50D77A873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295" y="1906572"/>
            <a:ext cx="4248150" cy="6572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D768A3-844B-44AB-A38A-563144D87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848" y="2082764"/>
            <a:ext cx="3733800" cy="5619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DF08F79-AAEE-4DF4-8728-D6655B6960C8}"/>
              </a:ext>
            </a:extLst>
          </p:cNvPr>
          <p:cNvSpPr txBox="1"/>
          <p:nvPr/>
        </p:nvSpPr>
        <p:spPr>
          <a:xfrm>
            <a:off x="4731656" y="5936201"/>
            <a:ext cx="75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Yulong Liu and Ming Zeng, Phys. Rev. Accel. Beams </a:t>
            </a:r>
            <a:r>
              <a:rPr lang="en-US" altLang="zh-CN" b="1" dirty="0"/>
              <a:t>26</a:t>
            </a:r>
            <a:r>
              <a:rPr lang="en-US" altLang="zh-CN" dirty="0"/>
              <a:t>, 031301 (2023)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166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212C1-2E6A-45AF-9CF7-8AAEB7FA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03"/>
            <a:ext cx="10515600" cy="808582"/>
          </a:xfrm>
        </p:spPr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85C77D-CE98-4BBB-9247-791CE1E9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20" y="954252"/>
            <a:ext cx="7694025" cy="52227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1800" dirty="0"/>
              <a:t>IHEP is doing several plasma acceleration researches</a:t>
            </a:r>
          </a:p>
          <a:p>
            <a:pPr>
              <a:lnSpc>
                <a:spcPct val="100000"/>
              </a:lnSpc>
            </a:pPr>
            <a:r>
              <a:rPr lang="en-US" altLang="zh-CN" sz="1800" dirty="0"/>
              <a:t>High-quality injection in plasma accelerators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Ponderomotive assistant ionization injection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Scissor-cross ionization injection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Interference injection by coaxial lasers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Injection by tightly focused drive laser</a:t>
            </a:r>
            <a:endParaRPr lang="en-US" altLang="zh-CN" sz="1600" dirty="0"/>
          </a:p>
          <a:p>
            <a:pPr>
              <a:lnSpc>
                <a:spcPct val="100000"/>
              </a:lnSpc>
            </a:pPr>
            <a:r>
              <a:rPr lang="en-US" altLang="zh-CN" sz="1800" dirty="0"/>
              <a:t>Betatron oscillation and radiation reaction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3D betatron oscillation model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Averaged</a:t>
            </a:r>
            <a:r>
              <a:rPr lang="zh-CN" altLang="en-US" sz="1800" dirty="0"/>
              <a:t> </a:t>
            </a:r>
            <a:r>
              <a:rPr lang="en-US" altLang="zh-CN" sz="1800" dirty="0"/>
              <a:t>equations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Reproduce previous results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Find 3 new phenomena for long-distance plasma accelerators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/>
              <a:t>Longitudinal drift oscillation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/>
              <a:t>Trajectory precession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/>
              <a:t>Polarization linearization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/>
              <a:t>Can be applied to optimization of future large-scale plasma accelerators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ABC74D-068A-4D79-A4A8-24C398502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29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EC5C91-6A6B-46A1-9F8F-E18D0F517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683" y="17103"/>
            <a:ext cx="1844861" cy="20103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4D55AD8-77A4-4188-9E84-DCBD59ACA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52" y="4176290"/>
            <a:ext cx="2093174" cy="20931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153B79-8080-4580-A33C-A25EEE5CC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6" y="4176290"/>
            <a:ext cx="2093174" cy="20931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603C5B-1C42-4A3B-AE6C-5A8360059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38" y="1947560"/>
            <a:ext cx="3078123" cy="23085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887DE62-4FC3-4AEE-9BB9-CC5B60F5E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54" y="134561"/>
            <a:ext cx="2662846" cy="1892861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C1E96B48-FF56-4FCF-86E3-8AC1F5D563A7}"/>
              </a:ext>
            </a:extLst>
          </p:cNvPr>
          <p:cNvSpPr/>
          <p:nvPr/>
        </p:nvSpPr>
        <p:spPr>
          <a:xfrm rot="2450808">
            <a:off x="11380422" y="3245969"/>
            <a:ext cx="643300" cy="5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164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6A15945-2629-4603-84C8-FDD31F370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57" y="4234628"/>
            <a:ext cx="3468460" cy="1942338"/>
          </a:xfrm>
          <a:prstGeom prst="rect">
            <a:avLst/>
          </a:prstGeom>
        </p:spPr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0FEABE93-8E1E-45D1-AD67-D041A0E2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 of Plasma Acceleration</a:t>
            </a:r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4F665A73-34B9-475E-B116-B65CD24C4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41" y="825686"/>
            <a:ext cx="7189200" cy="53512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1600" dirty="0"/>
              <a:t>In 1979,</a:t>
            </a:r>
            <a:r>
              <a:rPr lang="zh-CN" altLang="en-US" sz="1600" dirty="0"/>
              <a:t> </a:t>
            </a:r>
            <a:r>
              <a:rPr lang="en-US" altLang="zh-CN" sz="1600" dirty="0"/>
              <a:t>Tajima &amp; Dawson proposed laser-plasma acceleration, which has 1000 higher gradient compared with RF accelerators</a:t>
            </a:r>
          </a:p>
          <a:p>
            <a:pPr>
              <a:lnSpc>
                <a:spcPct val="100000"/>
              </a:lnSpc>
            </a:pPr>
            <a:r>
              <a:rPr lang="en-US" altLang="zh-CN" sz="1600" dirty="0"/>
              <a:t>In 1985, P. Chen et al. proposed similar acceleration mechanism driven by charged</a:t>
            </a:r>
            <a:r>
              <a:rPr lang="zh-CN" altLang="en-US" sz="1600" dirty="0"/>
              <a:t> </a:t>
            </a:r>
            <a:r>
              <a:rPr lang="en-US" altLang="zh-CN" sz="1600" dirty="0"/>
              <a:t>particles</a:t>
            </a:r>
          </a:p>
          <a:p>
            <a:pPr>
              <a:lnSpc>
                <a:spcPct val="100000"/>
              </a:lnSpc>
            </a:pPr>
            <a:r>
              <a:rPr lang="en-US" altLang="zh-CN" sz="1600" dirty="0"/>
              <a:t>In 2004, three groups obtained mono-energetic beams from laser driven plasma wakefield accelerators (LWFA)</a:t>
            </a:r>
          </a:p>
          <a:p>
            <a:pPr>
              <a:lnSpc>
                <a:spcPct val="100000"/>
              </a:lnSpc>
            </a:pPr>
            <a:r>
              <a:rPr lang="en-US" altLang="zh-CN" sz="1600" dirty="0"/>
              <a:t>In 2019, LWFA has reached the energy gain of ~8 GeV</a:t>
            </a:r>
          </a:p>
          <a:p>
            <a:pPr>
              <a:lnSpc>
                <a:spcPct val="100000"/>
              </a:lnSpc>
            </a:pPr>
            <a:r>
              <a:rPr lang="en-US" altLang="zh-CN" sz="1600" dirty="0"/>
              <a:t>In 2021, the low energy spread record has reached ~0.3%</a:t>
            </a:r>
          </a:p>
          <a:p>
            <a:pPr>
              <a:lnSpc>
                <a:spcPct val="100000"/>
              </a:lnSpc>
            </a:pPr>
            <a:r>
              <a:rPr lang="en-US" altLang="zh-CN" sz="1600" dirty="0"/>
              <a:t>Now, plasma acceleration studies are mainly aiming for real applications</a:t>
            </a:r>
            <a:endParaRPr lang="zh-CN" altLang="en-US" sz="1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384A76-5B76-40FE-B399-F4BC1C65A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1" y="4234628"/>
            <a:ext cx="1503892" cy="19423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F68562-AFB2-4AA9-98A4-26AE00B19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231" y="421394"/>
            <a:ext cx="4186493" cy="6699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719DA5-4BED-474A-B838-713ABED21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230" y="1507855"/>
            <a:ext cx="4198393" cy="970483"/>
          </a:xfrm>
          <a:prstGeom prst="rect">
            <a:avLst/>
          </a:prstGeom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905A2389-72BC-42DA-95C9-7B595250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77" y="4234628"/>
            <a:ext cx="1478596" cy="19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4A5AEF9-86C7-4CD0-9F77-FF4ED3B954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17" y="4234628"/>
            <a:ext cx="1465916" cy="1942338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B8105000-A432-4A68-9A64-90AC6682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93" y="4234628"/>
            <a:ext cx="1387384" cy="194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2B1B88F-69D1-4D11-BA89-048C059C4C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8230" y="2542622"/>
            <a:ext cx="4198420" cy="161452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BAFDE0-6FA4-407B-98FD-E912A9BBFE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8230" y="4221434"/>
            <a:ext cx="4168812" cy="15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7E25F0-F5A4-496A-92FC-A84D0D0C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8582"/>
          </a:xfrm>
        </p:spPr>
        <p:txBody>
          <a:bodyPr/>
          <a:lstStyle/>
          <a:p>
            <a:r>
              <a:rPr lang="en-US" altLang="zh-CN" dirty="0"/>
              <a:t>High quality injection: a key issue for the optimization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0A129E-948C-49AC-8EA2-81EFE0691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EDA71AC-1A02-44A6-AEC3-1929D3E31792}"/>
              </a:ext>
            </a:extLst>
          </p:cNvPr>
          <p:cNvGrpSpPr/>
          <p:nvPr/>
        </p:nvGrpSpPr>
        <p:grpSpPr>
          <a:xfrm>
            <a:off x="9940471" y="4399789"/>
            <a:ext cx="2231254" cy="1119809"/>
            <a:chOff x="9852991" y="1696278"/>
            <a:chExt cx="2231254" cy="1119809"/>
          </a:xfrm>
        </p:grpSpPr>
        <p:sp>
          <p:nvSpPr>
            <p:cNvPr id="9" name="右大括号 8">
              <a:extLst>
                <a:ext uri="{FF2B5EF4-FFF2-40B4-BE49-F238E27FC236}">
                  <a16:creationId xmlns:a16="http://schemas.microsoft.com/office/drawing/2014/main" id="{62F0E9FA-838F-431C-9063-BA584BA9550E}"/>
                </a:ext>
              </a:extLst>
            </p:cNvPr>
            <p:cNvSpPr/>
            <p:nvPr/>
          </p:nvSpPr>
          <p:spPr>
            <a:xfrm>
              <a:off x="9852991" y="1696278"/>
              <a:ext cx="271670" cy="1119809"/>
            </a:xfrm>
            <a:prstGeom prst="rightBrace">
              <a:avLst>
                <a:gd name="adj1" fmla="val 8333"/>
                <a:gd name="adj2" fmla="val 4822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B2D203D-E0C8-407E-A36B-640DD9FA85CD}"/>
                </a:ext>
              </a:extLst>
            </p:cNvPr>
            <p:cNvSpPr txBox="1"/>
            <p:nvPr/>
          </p:nvSpPr>
          <p:spPr>
            <a:xfrm>
              <a:off x="10283687" y="2066608"/>
              <a:ext cx="1800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To be optimized</a:t>
              </a:r>
              <a:endParaRPr lang="zh-CN" altLang="en-US" dirty="0"/>
            </a:p>
          </p:txBody>
        </p:sp>
      </p:grpSp>
      <p:sp>
        <p:nvSpPr>
          <p:cNvPr id="11" name="内容占位符 8">
            <a:extLst>
              <a:ext uri="{FF2B5EF4-FFF2-40B4-BE49-F238E27FC236}">
                <a16:creationId xmlns:a16="http://schemas.microsoft.com/office/drawing/2014/main" id="{0A1CBEC2-89D8-4038-9CA2-4F04DBC133C4}"/>
              </a:ext>
            </a:extLst>
          </p:cNvPr>
          <p:cNvSpPr txBox="1">
            <a:spLocks/>
          </p:cNvSpPr>
          <p:nvPr/>
        </p:nvSpPr>
        <p:spPr bwMode="auto">
          <a:xfrm>
            <a:off x="668741" y="954252"/>
            <a:ext cx="7960354" cy="52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微软雅黑" panose="020B0503020204020204" pitchFamily="34" charset="-122"/>
              <a:buChar char="−"/>
              <a:defRPr sz="2200" kern="120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1800" dirty="0"/>
              <a:t>Optimization of multiple parameters is required in plasma accelerators</a:t>
            </a:r>
          </a:p>
          <a:p>
            <a:pPr>
              <a:lnSpc>
                <a:spcPct val="100000"/>
              </a:lnSpc>
            </a:pPr>
            <a:r>
              <a:rPr lang="en-US" altLang="zh-CN" sz="1800" dirty="0"/>
              <a:t>Energy spread and charge mainly depend on the injection process</a:t>
            </a:r>
          </a:p>
          <a:p>
            <a:pPr>
              <a:lnSpc>
                <a:spcPct val="100000"/>
              </a:lnSpc>
            </a:pPr>
            <a:r>
              <a:rPr lang="en-US" altLang="zh-CN" sz="1800" dirty="0"/>
              <a:t>Energy spread and charge are contradictory parameters</a:t>
            </a:r>
          </a:p>
          <a:p>
            <a:pPr>
              <a:lnSpc>
                <a:spcPct val="100000"/>
              </a:lnSpc>
            </a:pPr>
            <a:r>
              <a:rPr lang="en-US" altLang="zh-CN" sz="1800" dirty="0"/>
              <a:t>Optimized injection mechanism is required to alleviate the contradiction</a:t>
            </a:r>
          </a:p>
          <a:p>
            <a:pPr>
              <a:lnSpc>
                <a:spcPct val="100000"/>
              </a:lnSpc>
            </a:pPr>
            <a:endParaRPr lang="zh-CN" altLang="en-US" sz="1800" dirty="0"/>
          </a:p>
        </p:txBody>
      </p:sp>
      <p:graphicFrame>
        <p:nvGraphicFramePr>
          <p:cNvPr id="7" name="内容占位符 4">
            <a:extLst>
              <a:ext uri="{FF2B5EF4-FFF2-40B4-BE49-F238E27FC236}">
                <a16:creationId xmlns:a16="http://schemas.microsoft.com/office/drawing/2014/main" id="{4481A302-51DC-4B7E-B2DA-358993B3E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87081"/>
              </p:ext>
            </p:extLst>
          </p:nvPr>
        </p:nvGraphicFramePr>
        <p:xfrm>
          <a:off x="850408" y="3657599"/>
          <a:ext cx="902562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653">
                  <a:extLst>
                    <a:ext uri="{9D8B030D-6E8A-4147-A177-3AD203B41FA5}">
                      <a16:colId xmlns:a16="http://schemas.microsoft.com/office/drawing/2014/main" val="3892863249"/>
                    </a:ext>
                  </a:extLst>
                </a:gridCol>
                <a:gridCol w="2994992">
                  <a:extLst>
                    <a:ext uri="{9D8B030D-6E8A-4147-A177-3AD203B41FA5}">
                      <a16:colId xmlns:a16="http://schemas.microsoft.com/office/drawing/2014/main" val="2320497225"/>
                    </a:ext>
                  </a:extLst>
                </a:gridCol>
                <a:gridCol w="2941982">
                  <a:extLst>
                    <a:ext uri="{9D8B030D-6E8A-4147-A177-3AD203B41FA5}">
                      <a16:colId xmlns:a16="http://schemas.microsoft.com/office/drawing/2014/main" val="382748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RF accelerators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Plasma accelerators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306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Acceleration gradient (MeV/m)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 ~ 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r>
                        <a:rPr lang="en-US" altLang="zh-CN" baseline="30000" dirty="0"/>
                        <a:t>3</a:t>
                      </a:r>
                      <a:r>
                        <a:rPr lang="en-US" altLang="zh-CN" dirty="0"/>
                        <a:t> ~ 10</a:t>
                      </a:r>
                      <a:r>
                        <a:rPr lang="en-US" altLang="zh-CN" baseline="30000" dirty="0"/>
                        <a:t>5</a:t>
                      </a:r>
                      <a:endParaRPr lang="zh-CN" alt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147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Maximum energy (GeV)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~ 6000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~ 10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03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Energy spread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&lt;0.1%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10% ~ 0.3%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1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Bunch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charge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nC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&lt;1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64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Normalized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emittance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(mm </a:t>
                      </a:r>
                      <a:r>
                        <a:rPr lang="en-US" altLang="zh-CN" dirty="0" err="1"/>
                        <a:t>mrad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&lt;100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&lt;10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6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06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27989-453E-46DC-919C-7CE02467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1D injection theory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6DC025-1E79-4CE6-AD6D-CB9EA92E1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740" y="954252"/>
                <a:ext cx="4569887" cy="522271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Constant of motion in wakefield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 dirty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2000" i="1" dirty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dirty="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where the pseudo-potential is defined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dirty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l-GR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For 1D cases,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solution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one branch of the hyperbola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6DC025-1E79-4CE6-AD6D-CB9EA92E1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740" y="954252"/>
                <a:ext cx="4569887" cy="5222714"/>
              </a:xfrm>
              <a:blipFill>
                <a:blip r:embed="rId2"/>
                <a:stretch>
                  <a:fillRect l="-1469" t="-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C87F25-9655-4D69-B068-76AE2D11D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C98451-9B54-4EF6-9427-2491120A8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70" y="68262"/>
            <a:ext cx="4355252" cy="32664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B82F58C-9ABB-44F8-B5E7-F1A46B9D7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12" y="3523301"/>
            <a:ext cx="3636088" cy="27270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8B790B-A95D-403A-A6CE-D9A0DF0A1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912" y="3523301"/>
            <a:ext cx="3636088" cy="272706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C506F65-DDB9-4421-A69F-54549329E21D}"/>
              </a:ext>
            </a:extLst>
          </p:cNvPr>
          <p:cNvSpPr txBox="1"/>
          <p:nvPr/>
        </p:nvSpPr>
        <p:spPr>
          <a:xfrm>
            <a:off x="5927835" y="95425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Linear wakefield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908B820-6425-4642-9DAE-59D855218A4A}"/>
              </a:ext>
            </a:extLst>
          </p:cNvPr>
          <p:cNvSpPr txBox="1"/>
          <p:nvPr/>
        </p:nvSpPr>
        <p:spPr>
          <a:xfrm>
            <a:off x="2839790" y="571908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Nonlinear wakefield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282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0D276-27B3-419C-9B9F-E9AF2CC1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3D injection theory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F96737B-3548-4067-9D23-6D7923EDF5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740" y="954252"/>
                <a:ext cx="10685060" cy="522271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The constant of motion is the same, but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Subscript 0 stands for the initial value, and subscript 1 stands for the instant value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When injection occurs,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zh-CN" sz="2000" dirty="0"/>
                  <a:t>, so that</a:t>
                </a:r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Use the constant of motion we obtain</a:t>
                </a:r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where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So the injection can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 discriminated by the initial state of the particle and the property of the wakefield</a:t>
                </a:r>
              </a:p>
              <a:p>
                <a:pPr>
                  <a:lnSpc>
                    <a:spcPct val="100000"/>
                  </a:lnSpc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F96737B-3548-4067-9D23-6D7923EDF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740" y="954252"/>
                <a:ext cx="10685060" cy="5222714"/>
              </a:xfrm>
              <a:blipFill>
                <a:blip r:embed="rId2"/>
                <a:stretch>
                  <a:fillRect l="-627" t="-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E27694-681D-4ABA-A361-04817BEF99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90F0E0-8134-4B9C-A010-BC33BBFF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69" y="858138"/>
            <a:ext cx="2267565" cy="449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88F11F-A641-4CF3-9362-C87F5AF86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964" y="2158774"/>
            <a:ext cx="3140809" cy="4873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25E3BD1-FC28-4613-965D-03AD0C711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473" y="3783097"/>
            <a:ext cx="5961054" cy="8587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99A827-FD1B-43F8-8C38-DADB2A82F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5975" y="4587826"/>
            <a:ext cx="1960856" cy="36512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B6A5FFA-45F9-43BC-B16A-593C49D77E4C}"/>
              </a:ext>
            </a:extLst>
          </p:cNvPr>
          <p:cNvSpPr txBox="1"/>
          <p:nvPr/>
        </p:nvSpPr>
        <p:spPr>
          <a:xfrm>
            <a:off x="7172677" y="5903748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M. Zeng et al., New J. Phys. 22, 123003 (2020)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496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5CC91B-DD5C-4DF0-B2FD-06589C0F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injection categories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CD6DB9-6EA6-47EC-A350-A172304BEB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740" y="2414726"/>
                <a:ext cx="10685060" cy="376224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Ionization injection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/>
                  <a:t>In the wakefield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exists, so we can release electrons (with 0 initial momentum) in there wakefield 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satisfied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Optical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injection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/>
                  <a:t>No need to have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. Use laser colliding or beating to pre-accelerate the electrons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Injection with reduced phase velocity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/>
                  <a:t>Reduce the phase velocity of the wakefield (reduce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zh-CN" dirty="0"/>
                  <a:t>), so that there can be RHS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CD6DB9-6EA6-47EC-A350-A172304BEB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740" y="2414726"/>
                <a:ext cx="10685060" cy="3762240"/>
              </a:xfrm>
              <a:blipFill>
                <a:blip r:embed="rId2"/>
                <a:stretch>
                  <a:fillRect l="-799" t="-1297" r="-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1FB8DB-D89A-4667-AF3E-BD6E26300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71E52D-1322-47D7-B85B-C3C6078A2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73" y="1190843"/>
            <a:ext cx="5961054" cy="8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6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861F62-C4D5-414B-9D34-E3974AB0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Ponderomotive injections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874403-B788-4C04-BAD1-12C1AD105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40" y="954252"/>
            <a:ext cx="4631229" cy="52227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000" dirty="0"/>
              <a:t>Pre-accelerate the electrons by a transverse colliding laser pulse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Initially proposed by using a laser from 90° direction</a:t>
            </a:r>
          </a:p>
          <a:p>
            <a:pPr>
              <a:lnSpc>
                <a:spcPct val="100000"/>
              </a:lnSpc>
            </a:pPr>
            <a:r>
              <a:rPr lang="en-US" altLang="zh-CN" sz="2000" dirty="0"/>
              <a:t>Recently mostly realized by 90° to 180° collision angle (commonly accompanied by other injection mechanisms)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181285-3E29-473C-9CBE-F8269CDA2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432610-4ACE-4E7D-A4F3-64663CE76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"/>
            <a:ext cx="6096000" cy="21366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DB3B4F-CC61-4B9E-8B76-26E7CBB9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60981"/>
            <a:ext cx="6096000" cy="29492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07B6A7-4FA9-496D-B4BA-08EDDDA7C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474346"/>
            <a:ext cx="8059353" cy="17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5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FA977-B221-4FF8-9324-C4DF327A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Optimized ponderomotive injection: acute angle collision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2A17BA8-04FA-49A1-BB5F-648BCB37D3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740" y="901702"/>
                <a:ext cx="10685060" cy="234843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An acute angle collision provides more forward momentum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Use high-Z gas to provide electron in the blowout wakefield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Our study shows that the optimal angle is mostly between 70</a:t>
                </a:r>
                <a:r>
                  <a:rPr lang="en-US" altLang="zh-CN" sz="2000" baseline="40000" dirty="0"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o</a:t>
                </a:r>
                <a:r>
                  <a:rPr lang="en-US" altLang="zh-CN" sz="2000" dirty="0"/>
                  <a:t>-80</a:t>
                </a:r>
                <a:r>
                  <a:rPr lang="en-US" altLang="zh-CN" sz="2000" baseline="40000" dirty="0"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o</a:t>
                </a:r>
                <a:r>
                  <a:rPr lang="en-US" altLang="zh-CN" sz="2000" dirty="0"/>
                  <a:t>, and is not significantly depends on the aspect ratio of the laser pulse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With the laser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~1</m:t>
                    </m:r>
                  </m:oMath>
                </a14:m>
                <a:r>
                  <a:rPr lang="en-US" altLang="zh-CN" sz="2000" dirty="0"/>
                  <a:t>, the injection threshold can already be largely reduced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2A17BA8-04FA-49A1-BB5F-648BCB37D3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740" y="901702"/>
                <a:ext cx="10685060" cy="2348435"/>
              </a:xfrm>
              <a:blipFill>
                <a:blip r:embed="rId2"/>
                <a:stretch>
                  <a:fillRect l="-513" t="-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708C9D-47B1-46DB-ACDC-29CA53AD30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A3603-706E-4FB4-83C3-3060966C890B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63E066-339E-4E78-94B7-53ECD755D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0137"/>
            <a:ext cx="7191375" cy="27717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F36C4F0-E8E9-4FFD-B238-6A1A2EDD02E9}"/>
              </a:ext>
            </a:extLst>
          </p:cNvPr>
          <p:cNvSpPr txBox="1"/>
          <p:nvPr/>
        </p:nvSpPr>
        <p:spPr>
          <a:xfrm>
            <a:off x="3586338" y="5914773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M. Zeng et al., New J. Phys. 22, 123003 (2020)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E847AE-E19C-427E-808D-E1224010A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290" y="3250137"/>
            <a:ext cx="46672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60306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S-1" id="{7BA7BF03-B25C-40D1-B8A2-F255763EDBAA}" vid="{F12EB5DB-64C4-41BA-AFBF-0F7C16C286C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IHEP_PPT_Template</Template>
  <TotalTime>44106</TotalTime>
  <Words>2170</Words>
  <PresentationFormat>宽屏</PresentationFormat>
  <Paragraphs>282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等线</vt:lpstr>
      <vt:lpstr>黑体</vt:lpstr>
      <vt:lpstr>华文中宋</vt:lpstr>
      <vt:lpstr>楷体</vt:lpstr>
      <vt:lpstr>宋体</vt:lpstr>
      <vt:lpstr>微软雅黑</vt:lpstr>
      <vt:lpstr>Arial</vt:lpstr>
      <vt:lpstr>Calibri</vt:lpstr>
      <vt:lpstr>Calibri Light</vt:lpstr>
      <vt:lpstr>Cambria Math</vt:lpstr>
      <vt:lpstr>cmr10</vt:lpstr>
      <vt:lpstr>Segoe UI Symbol</vt:lpstr>
      <vt:lpstr>Times New Roman</vt:lpstr>
      <vt:lpstr>Wingdings</vt:lpstr>
      <vt:lpstr>自定义设计方案</vt:lpstr>
      <vt:lpstr>Office 主题</vt:lpstr>
      <vt:lpstr>Studies of Injection Mechanism and Radiation Reaction in Plasma Wakefield Accelerators</vt:lpstr>
      <vt:lpstr>  Contents</vt:lpstr>
      <vt:lpstr>Review of Plasma Acceleration</vt:lpstr>
      <vt:lpstr>High quality injection: a key issue for the optimization</vt:lpstr>
      <vt:lpstr>1D injection theory</vt:lpstr>
      <vt:lpstr>3D injection theory</vt:lpstr>
      <vt:lpstr>Main injection categories</vt:lpstr>
      <vt:lpstr>Ponderomotive injections</vt:lpstr>
      <vt:lpstr>Optimized ponderomotive injection: acute angle collision</vt:lpstr>
      <vt:lpstr>Optimized ponderomotive injection: acute angle collision</vt:lpstr>
      <vt:lpstr>Ionization injection</vt:lpstr>
      <vt:lpstr>Our recent optimization: Scissor-cross ionization injection</vt:lpstr>
      <vt:lpstr>Injection with reduced phase velocity</vt:lpstr>
      <vt:lpstr>Our scheme: interference by coaxial lasers</vt:lpstr>
      <vt:lpstr>Interference by coaxial lasers</vt:lpstr>
      <vt:lpstr>Another scheme: Injection by tightly-focused drive laser</vt:lpstr>
      <vt:lpstr>Another scheme: Injection by tightly-focused drive laser</vt:lpstr>
      <vt:lpstr>  Contents</vt:lpstr>
      <vt:lpstr>Betatron oscillation in plasma accelerators: long-term radiation reaction</vt:lpstr>
      <vt:lpstr>3D betatron oscillation model</vt:lpstr>
      <vt:lpstr>3D betatron oscillation model</vt:lpstr>
      <vt:lpstr>The averaging of the 3D betatron oscillations</vt:lpstr>
      <vt:lpstr>Simplifying the averaged equations</vt:lpstr>
      <vt:lpstr>Simplified averaged equations (long-term equations)</vt:lpstr>
      <vt:lpstr>Previously found phenomena</vt:lpstr>
      <vt:lpstr>Typical values</vt:lpstr>
      <vt:lpstr>Newly found phenomena</vt:lpstr>
      <vt:lpstr>New phenomena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2017-09-07T09:04:06Z</dcterms:created>
  <dcterms:modified xsi:type="dcterms:W3CDTF">2023-10-24T02:31:06Z</dcterms:modified>
</cp:coreProperties>
</file>