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844" r:id="rId2"/>
  </p:sldMasterIdLst>
  <p:notesMasterIdLst>
    <p:notesMasterId r:id="rId39"/>
  </p:notesMasterIdLst>
  <p:handoutMasterIdLst>
    <p:handoutMasterId r:id="rId40"/>
  </p:handoutMasterIdLst>
  <p:sldIdLst>
    <p:sldId id="583" r:id="rId3"/>
    <p:sldId id="580" r:id="rId4"/>
    <p:sldId id="626" r:id="rId5"/>
    <p:sldId id="627" r:id="rId6"/>
    <p:sldId id="639" r:id="rId7"/>
    <p:sldId id="628" r:id="rId8"/>
    <p:sldId id="629" r:id="rId9"/>
    <p:sldId id="671" r:id="rId10"/>
    <p:sldId id="943" r:id="rId11"/>
    <p:sldId id="640" r:id="rId12"/>
    <p:sldId id="672" r:id="rId13"/>
    <p:sldId id="635" r:id="rId14"/>
    <p:sldId id="636" r:id="rId15"/>
    <p:sldId id="932" r:id="rId16"/>
    <p:sldId id="938" r:id="rId17"/>
    <p:sldId id="912" r:id="rId18"/>
    <p:sldId id="939" r:id="rId19"/>
    <p:sldId id="940" r:id="rId20"/>
    <p:sldId id="919" r:id="rId21"/>
    <p:sldId id="920" r:id="rId22"/>
    <p:sldId id="942" r:id="rId23"/>
    <p:sldId id="794" r:id="rId24"/>
    <p:sldId id="907" r:id="rId25"/>
    <p:sldId id="908" r:id="rId26"/>
    <p:sldId id="929" r:id="rId27"/>
    <p:sldId id="660" r:id="rId28"/>
    <p:sldId id="659" r:id="rId29"/>
    <p:sldId id="661" r:id="rId30"/>
    <p:sldId id="662" r:id="rId31"/>
    <p:sldId id="668" r:id="rId32"/>
    <p:sldId id="663" r:id="rId33"/>
    <p:sldId id="669" r:id="rId34"/>
    <p:sldId id="670" r:id="rId35"/>
    <p:sldId id="666" r:id="rId36"/>
    <p:sldId id="667" r:id="rId37"/>
    <p:sldId id="334" r:id="rId38"/>
  </p:sldIdLst>
  <p:sldSz cx="9144000" cy="6858000" type="screen4x3"/>
  <p:notesSz cx="6797675" cy="9926638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800080"/>
        </a:solidFill>
        <a:latin typeface="Times New Roman" panose="02020603050405020304" pitchFamily="18" charset="0"/>
        <a:ea typeface="楷体_GB2312" pitchFamily="49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800080"/>
        </a:solidFill>
        <a:latin typeface="Times New Roman" panose="02020603050405020304" pitchFamily="18" charset="0"/>
        <a:ea typeface="楷体_GB2312" pitchFamily="49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800080"/>
        </a:solidFill>
        <a:latin typeface="Times New Roman" panose="02020603050405020304" pitchFamily="18" charset="0"/>
        <a:ea typeface="楷体_GB2312" pitchFamily="49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800080"/>
        </a:solidFill>
        <a:latin typeface="Times New Roman" panose="02020603050405020304" pitchFamily="18" charset="0"/>
        <a:ea typeface="楷体_GB2312" pitchFamily="49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800080"/>
        </a:solidFill>
        <a:latin typeface="Times New Roman" panose="02020603050405020304" pitchFamily="18" charset="0"/>
        <a:ea typeface="楷体_GB2312" pitchFamily="49" charset="-122"/>
        <a:cs typeface="+mn-cs"/>
      </a:defRPr>
    </a:lvl5pPr>
    <a:lvl6pPr marL="2286000" algn="l" defTabSz="914400" rtl="0" eaLnBrk="1" latinLnBrk="0" hangingPunct="1">
      <a:defRPr kumimoji="1" sz="4000" kern="1200">
        <a:solidFill>
          <a:srgbClr val="800080"/>
        </a:solidFill>
        <a:latin typeface="Times New Roman" panose="02020603050405020304" pitchFamily="18" charset="0"/>
        <a:ea typeface="楷体_GB2312" pitchFamily="49" charset="-122"/>
        <a:cs typeface="+mn-cs"/>
      </a:defRPr>
    </a:lvl6pPr>
    <a:lvl7pPr marL="2743200" algn="l" defTabSz="914400" rtl="0" eaLnBrk="1" latinLnBrk="0" hangingPunct="1">
      <a:defRPr kumimoji="1" sz="4000" kern="1200">
        <a:solidFill>
          <a:srgbClr val="800080"/>
        </a:solidFill>
        <a:latin typeface="Times New Roman" panose="02020603050405020304" pitchFamily="18" charset="0"/>
        <a:ea typeface="楷体_GB2312" pitchFamily="49" charset="-122"/>
        <a:cs typeface="+mn-cs"/>
      </a:defRPr>
    </a:lvl7pPr>
    <a:lvl8pPr marL="3200400" algn="l" defTabSz="914400" rtl="0" eaLnBrk="1" latinLnBrk="0" hangingPunct="1">
      <a:defRPr kumimoji="1" sz="4000" kern="1200">
        <a:solidFill>
          <a:srgbClr val="800080"/>
        </a:solidFill>
        <a:latin typeface="Times New Roman" panose="02020603050405020304" pitchFamily="18" charset="0"/>
        <a:ea typeface="楷体_GB2312" pitchFamily="49" charset="-122"/>
        <a:cs typeface="+mn-cs"/>
      </a:defRPr>
    </a:lvl8pPr>
    <a:lvl9pPr marL="3657600" algn="l" defTabSz="914400" rtl="0" eaLnBrk="1" latinLnBrk="0" hangingPunct="1">
      <a:defRPr kumimoji="1" sz="4000" kern="1200">
        <a:solidFill>
          <a:srgbClr val="800080"/>
        </a:solidFill>
        <a:latin typeface="Times New Roman" panose="02020603050405020304" pitchFamily="18" charset="0"/>
        <a:ea typeface="楷体_GB2312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 Yingchao" initials="DY" lastIdx="1" clrIdx="0">
    <p:extLst>
      <p:ext uri="{19B8F6BF-5375-455C-9EA6-DF929625EA0E}">
        <p15:presenceInfo xmlns:p15="http://schemas.microsoft.com/office/powerpoint/2012/main" userId="Du Yingcha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D2D2F4"/>
    <a:srgbClr val="F2DCDB"/>
    <a:srgbClr val="E08140"/>
    <a:srgbClr val="ED7A33"/>
    <a:srgbClr val="FF7C80"/>
    <a:srgbClr val="FF3300"/>
    <a:srgbClr val="CC3300"/>
    <a:srgbClr val="0000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8" autoAdjust="0"/>
    <p:restoredTop sz="76677" autoAdjust="0"/>
  </p:normalViewPr>
  <p:slideViewPr>
    <p:cSldViewPr>
      <p:cViewPr varScale="1">
        <p:scale>
          <a:sx n="83" d="100"/>
          <a:sy n="83" d="100"/>
        </p:scale>
        <p:origin x="12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7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507"/>
    </p:cViewPr>
  </p:sorterViewPr>
  <p:notesViewPr>
    <p:cSldViewPr>
      <p:cViewPr varScale="1">
        <p:scale>
          <a:sx n="62" d="100"/>
          <a:sy n="62" d="100"/>
        </p:scale>
        <p:origin x="32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10EEE2EB-07B1-49E1-9AA0-D72BC4F1EE7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4988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A3CA8FAA-4AC4-4E41-9ED0-608B97BC6CE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04997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fld id="{0787FAB8-96A5-4A63-905D-0C4E8CFC15CA}" type="slidenum">
              <a:rPr kumimoji="0" lang="en-US" altLang="zh-CN" sz="1200" smtClean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/>
              <a:t>1</a:t>
            </a:fld>
            <a:endParaRPr kumimoji="0" lang="en-US" altLang="zh-CN" sz="12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0915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CA8FAA-4AC4-4E41-9ED0-608B97BC6CEB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32801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CA8FAA-4AC4-4E41-9ED0-608B97BC6CEB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4208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CA8FAA-4AC4-4E41-9ED0-608B97BC6CEB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1558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CA8FAA-4AC4-4E41-9ED0-608B97BC6CEB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9947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CA8FAA-4AC4-4E41-9ED0-608B97BC6CEB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65126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CA8FAA-4AC4-4E41-9ED0-608B97BC6CEB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4662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CA8FAA-4AC4-4E41-9ED0-608B97BC6CEB}" type="slidenum">
              <a:rPr lang="en-US" altLang="zh-CN" smtClean="0"/>
              <a:pPr>
                <a:defRPr/>
              </a:pPr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55493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00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31686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m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5563"/>
            <a:ext cx="254793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LABMAR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45125"/>
            <a:ext cx="13716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276600" y="5949950"/>
            <a:ext cx="5653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algn="ctr"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algn="ctr"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algn="ctr"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algn="ctr"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CN" sz="2000" b="1" dirty="0">
                <a:latin typeface="Palatino Linotype" panose="020405020503050A0304" pitchFamily="18" charset="0"/>
                <a:ea typeface="宋体" panose="02010600030101010101" pitchFamily="2" charset="-122"/>
              </a:rPr>
              <a:t>Accelerator Laboratory of Tsinghua University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>
            <a:off x="323850" y="1341438"/>
            <a:ext cx="8424863" cy="0"/>
          </a:xfrm>
          <a:prstGeom prst="line">
            <a:avLst/>
          </a:prstGeom>
          <a:noFill/>
          <a:ln w="38100">
            <a:pattFill prst="ltHorz">
              <a:fgClr>
                <a:srgbClr val="800080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4213" y="1989138"/>
            <a:ext cx="7772400" cy="1143000"/>
          </a:xfrm>
        </p:spPr>
        <p:txBody>
          <a:bodyPr/>
          <a:lstStyle>
            <a:lvl1pPr>
              <a:defRPr sz="4000"/>
            </a:lvl1pPr>
          </a:lstStyle>
          <a:p>
            <a:pPr lvl="0"/>
            <a:endParaRPr lang="en-US" altLang="en-US" noProof="0"/>
          </a:p>
        </p:txBody>
      </p:sp>
      <p:sp>
        <p:nvSpPr>
          <p:cNvPr id="2561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9886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endParaRPr lang="en-US" altLang="en-US" noProof="0"/>
          </a:p>
        </p:txBody>
      </p:sp>
    </p:spTree>
    <p:extLst>
      <p:ext uri="{BB962C8B-B14F-4D97-AF65-F5344CB8AC3E}">
        <p14:creationId xmlns:p14="http://schemas.microsoft.com/office/powerpoint/2010/main" val="978613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E40A7-B9E9-4173-9137-B7C8F7A606E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232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21145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1912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55A39-CDAB-4524-8BF8-B6E6A3F32B4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05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5551488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143000"/>
            <a:ext cx="41529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143000"/>
            <a:ext cx="41529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F501D-CA51-4DCE-BD30-BB813A4471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250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828800" y="304800"/>
            <a:ext cx="5551488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143000"/>
            <a:ext cx="41529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143000"/>
            <a:ext cx="41529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3695700"/>
            <a:ext cx="41529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695700"/>
            <a:ext cx="41529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6A892-36A0-419E-A7FA-7923F3A2C5D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601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5551488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143000"/>
            <a:ext cx="8458200" cy="4953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ADD40-C74C-4564-A344-A5B32C7ADB5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9323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475963BF-FE9D-48D0-AAE5-D973D9836441}"/>
              </a:ext>
            </a:extLst>
          </p:cNvPr>
          <p:cNvSpPr/>
          <p:nvPr userDrawn="1"/>
        </p:nvSpPr>
        <p:spPr>
          <a:xfrm>
            <a:off x="2274" y="6794295"/>
            <a:ext cx="9143449" cy="72000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F9DC240E-4767-41D6-AD9C-3C2F4AAB7B4B}" type="datetime1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1629971A-A7F4-4413-8293-260B27FD2F8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68C2E9D-6BAD-4C36-B4DA-C9D1F6FAE51C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00"/>
                    </a14:imgEffect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" t="11263" r="-25" b="11263"/>
          <a:stretch/>
        </p:blipFill>
        <p:spPr>
          <a:xfrm>
            <a:off x="0" y="0"/>
            <a:ext cx="9152792" cy="8855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BE5224-BCF7-471B-B2CE-7BD7C18089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9" y="136526"/>
            <a:ext cx="1402936" cy="6096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01341" y="151603"/>
            <a:ext cx="6667035" cy="582333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47435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978091"/>
            <a:ext cx="7886700" cy="5198872"/>
          </a:xfrm>
        </p:spPr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34648-F4AD-4DBA-ADE4-DDD1B9DD7540}" type="datetime1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50">
                <a:latin typeface="+mn-lt"/>
              </a:defRPr>
            </a:lvl1pPr>
          </a:lstStyle>
          <a:p>
            <a:fld id="{1629971A-A7F4-4413-8293-260B27FD2F8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-900" y="6786675"/>
            <a:ext cx="9143449" cy="72000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796272D-8114-43B5-B49D-B9F591CFAEBC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00"/>
                    </a14:imgEffect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" t="11263" r="-25" b="11263"/>
          <a:stretch/>
        </p:blipFill>
        <p:spPr>
          <a:xfrm>
            <a:off x="0" y="0"/>
            <a:ext cx="9152792" cy="88553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E56203-72C3-4276-ABD2-C09AC23BDC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9" y="136526"/>
            <a:ext cx="1402936" cy="609671"/>
          </a:xfrm>
          <a:prstGeom prst="rect">
            <a:avLst/>
          </a:prstGeom>
        </p:spPr>
      </p:pic>
      <p:sp>
        <p:nvSpPr>
          <p:cNvPr id="18" name="标题 1">
            <a:extLst>
              <a:ext uri="{FF2B5EF4-FFF2-40B4-BE49-F238E27FC236}">
                <a16:creationId xmlns:a16="http://schemas.microsoft.com/office/drawing/2014/main" id="{E295C89A-ED44-4578-9D34-695B3DB3E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341" y="151603"/>
            <a:ext cx="6615391" cy="582333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42321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7801A0AD-A4D9-2B48-AB5E-2388481E37AE}"/>
              </a:ext>
            </a:extLst>
          </p:cNvPr>
          <p:cNvGrpSpPr/>
          <p:nvPr userDrawn="1"/>
        </p:nvGrpSpPr>
        <p:grpSpPr>
          <a:xfrm>
            <a:off x="449419" y="1736371"/>
            <a:ext cx="8245162" cy="1903301"/>
            <a:chOff x="599225" y="1921565"/>
            <a:chExt cx="10993549" cy="1903301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7A9D506-C91D-DF44-8641-48F37CD3C15A}"/>
                </a:ext>
              </a:extLst>
            </p:cNvPr>
            <p:cNvSpPr/>
            <p:nvPr userDrawn="1"/>
          </p:nvSpPr>
          <p:spPr>
            <a:xfrm>
              <a:off x="599225" y="1921565"/>
              <a:ext cx="10993549" cy="19033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8" name="半闭框 17">
              <a:extLst>
                <a:ext uri="{FF2B5EF4-FFF2-40B4-BE49-F238E27FC236}">
                  <a16:creationId xmlns:a16="http://schemas.microsoft.com/office/drawing/2014/main" id="{A1E2328B-A4C4-764E-ACC8-998B2E63C537}"/>
                </a:ext>
              </a:extLst>
            </p:cNvPr>
            <p:cNvSpPr/>
            <p:nvPr userDrawn="1"/>
          </p:nvSpPr>
          <p:spPr>
            <a:xfrm>
              <a:off x="599225" y="1921565"/>
              <a:ext cx="1071531" cy="867934"/>
            </a:xfrm>
            <a:prstGeom prst="halfFrame">
              <a:avLst>
                <a:gd name="adj1" fmla="val 23474"/>
                <a:gd name="adj2" fmla="val 2347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0533506A-6FCC-464D-8406-9673E74408CF}"/>
                </a:ext>
              </a:extLst>
            </p:cNvPr>
            <p:cNvSpPr/>
            <p:nvPr userDrawn="1"/>
          </p:nvSpPr>
          <p:spPr>
            <a:xfrm>
              <a:off x="9708443" y="3658705"/>
              <a:ext cx="1884329" cy="1661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194A483F-9AA2-A24C-BA23-AD5256267A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565" y="408389"/>
            <a:ext cx="2540842" cy="10728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3FE9298-60C2-9548-BC1E-E8694904B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377" y="2028084"/>
            <a:ext cx="7699248" cy="1356406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 algn="l">
              <a:defRPr lang="en-US" altLang="en-US" sz="3600" b="0" kern="1200" cap="all" dirty="0">
                <a:solidFill>
                  <a:srgbClr val="5C3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03A73B5-4CCB-264A-803E-B46FEDFF9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377" y="3819055"/>
            <a:ext cx="7699248" cy="134099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B6C974-93C8-E54E-BB6E-3C1FE4521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4D234-0D1D-4932-A4FE-51864CF355D5}" type="datetime1">
              <a:rPr kumimoji="1" lang="zh-CN" altLang="en-US" smtClean="0"/>
              <a:t>2023/10/26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214F29B-65DE-874C-8CAC-555B12D96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C4AD2F4-C9C1-DF44-9EAC-2625A390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14" name="图片 12">
            <a:extLst>
              <a:ext uri="{FF2B5EF4-FFF2-40B4-BE49-F238E27FC236}">
                <a16:creationId xmlns:a16="http://schemas.microsoft.com/office/drawing/2014/main" id="{E48E3783-64E7-48EB-807F-1DFBD96457B9}"/>
              </a:ext>
            </a:extLst>
          </p:cNvPr>
          <p:cNvPicPr/>
          <p:nvPr userDrawn="1"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5548" y="6026904"/>
            <a:ext cx="4200525" cy="47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87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033" y="2180499"/>
            <a:ext cx="7891040" cy="367830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B3414000-0475-7845-9508-337FFFC1B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1" name="日期占位符 10">
            <a:extLst>
              <a:ext uri="{FF2B5EF4-FFF2-40B4-BE49-F238E27FC236}">
                <a16:creationId xmlns:a16="http://schemas.microsoft.com/office/drawing/2014/main" id="{2265DA69-D9B6-384B-91FC-5C225D983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4107" y="6497201"/>
            <a:ext cx="1892460" cy="365125"/>
          </a:xfrm>
        </p:spPr>
        <p:txBody>
          <a:bodyPr/>
          <a:lstStyle/>
          <a:p>
            <a:fld id="{96C1134C-B9B4-4C8F-BDE9-FA69F5143A50}" type="datetime1">
              <a:rPr kumimoji="1" lang="zh-CN" altLang="en-US" smtClean="0"/>
              <a:t>2023/10/26</a:t>
            </a:fld>
            <a:endParaRPr kumimoji="1" lang="zh-CN" altLang="en-US"/>
          </a:p>
        </p:txBody>
      </p:sp>
      <p:sp>
        <p:nvSpPr>
          <p:cNvPr id="12" name="页脚占位符 11">
            <a:extLst>
              <a:ext uri="{FF2B5EF4-FFF2-40B4-BE49-F238E27FC236}">
                <a16:creationId xmlns:a16="http://schemas.microsoft.com/office/drawing/2014/main" id="{198CD9FF-6143-0B4F-B35B-FC5B48F3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6481" y="6492875"/>
            <a:ext cx="4939125" cy="365125"/>
          </a:xfrm>
        </p:spPr>
        <p:txBody>
          <a:bodyPr/>
          <a:lstStyle/>
          <a:p>
            <a:endParaRPr kumimoji="1" lang="zh-CN" altLang="en-US" dirty="0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B99E00C6-785E-8740-9B07-6D282AB5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15068" y="6497201"/>
            <a:ext cx="902453" cy="365125"/>
          </a:xfrm>
        </p:spPr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8553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727754-C851-C341-8EC8-C90F9BC75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912" y="2118168"/>
            <a:ext cx="7634195" cy="3602477"/>
          </a:xfrm>
        </p:spPr>
        <p:txBody>
          <a:bodyPr anchor="ctr">
            <a:normAutofit/>
          </a:bodyPr>
          <a:lstStyle>
            <a:lvl1pPr algn="l">
              <a:defRPr sz="3200"/>
            </a:lvl1pPr>
            <a:lvl2pPr algn="l">
              <a:defRPr sz="2800"/>
            </a:lvl2pPr>
            <a:lvl3pPr algn="l">
              <a:defRPr sz="2400"/>
            </a:lvl3pPr>
            <a:lvl4pPr algn="l">
              <a:defRPr sz="2000"/>
            </a:lvl4pPr>
            <a:lvl5pPr algn="l">
              <a:defRPr sz="20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F81271-2815-9B4A-9DE1-54434A60C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12182" y="6486551"/>
            <a:ext cx="2133599" cy="365125"/>
          </a:xfrm>
        </p:spPr>
        <p:txBody>
          <a:bodyPr/>
          <a:lstStyle/>
          <a:p>
            <a:fld id="{A6E6C4E7-18EB-44AE-B711-3E3915F2193D}" type="datetime1">
              <a:rPr kumimoji="1" lang="zh-CN" altLang="en-US" smtClean="0"/>
              <a:t>2023/10/26</a:t>
            </a:fld>
            <a:endParaRPr kumimoji="1" lang="zh-CN" alt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57A6457-265E-454A-8DEA-AC0A1AAC3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1630" y="6482225"/>
            <a:ext cx="4549889" cy="365125"/>
          </a:xfrm>
        </p:spPr>
        <p:txBody>
          <a:bodyPr/>
          <a:lstStyle/>
          <a:p>
            <a:endParaRPr kumimoji="1" lang="zh-CN" alt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7055F7E-60B7-6A43-A3E4-C6F9DC89F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6443" y="6486551"/>
            <a:ext cx="789381" cy="365125"/>
          </a:xfrm>
        </p:spPr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D989D6D-F1B5-F54E-813A-CCB6A463D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12" y="490439"/>
            <a:ext cx="7634194" cy="135145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23D49990-DD79-AF4A-809C-C7A68D94B066}"/>
              </a:ext>
            </a:extLst>
          </p:cNvPr>
          <p:cNvSpPr/>
          <p:nvPr userDrawn="1"/>
        </p:nvSpPr>
        <p:spPr>
          <a:xfrm rot="5400000">
            <a:off x="-2876353" y="3304529"/>
            <a:ext cx="6858000" cy="24894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FF32880-473D-074E-B873-310394DC145B}"/>
              </a:ext>
            </a:extLst>
          </p:cNvPr>
          <p:cNvPicPr/>
          <p:nvPr userDrawn="1"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5548" y="6026904"/>
            <a:ext cx="4200525" cy="47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22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4B3FA-4E5B-4F4C-B6A5-E27547530FB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107504" y="5661248"/>
            <a:ext cx="9036496" cy="1008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4000" b="0" i="0" u="none" strike="noStrike" cap="none" normalizeH="0" baseline="0">
              <a:ln>
                <a:noFill/>
              </a:ln>
              <a:solidFill>
                <a:srgbClr val="800080"/>
              </a:solidFill>
              <a:effectLst/>
              <a:latin typeface="Times New Roman" panose="02020603050405020304" pitchFamily="18" charset="0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117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A6CC6FD-0536-1042-94FB-7B29BCD323E4}"/>
              </a:ext>
            </a:extLst>
          </p:cNvPr>
          <p:cNvGrpSpPr/>
          <p:nvPr userDrawn="1"/>
        </p:nvGrpSpPr>
        <p:grpSpPr>
          <a:xfrm>
            <a:off x="449419" y="1736371"/>
            <a:ext cx="8245162" cy="1903301"/>
            <a:chOff x="599225" y="1921565"/>
            <a:chExt cx="10993549" cy="1903301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BB59113-F03A-6147-A467-92DB82160BCD}"/>
                </a:ext>
              </a:extLst>
            </p:cNvPr>
            <p:cNvSpPr/>
            <p:nvPr userDrawn="1"/>
          </p:nvSpPr>
          <p:spPr>
            <a:xfrm>
              <a:off x="599225" y="1921565"/>
              <a:ext cx="10993549" cy="19033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C3E5866-268A-1A4A-BD63-7247C0C32E7C}"/>
                </a:ext>
              </a:extLst>
            </p:cNvPr>
            <p:cNvSpPr/>
            <p:nvPr userDrawn="1"/>
          </p:nvSpPr>
          <p:spPr>
            <a:xfrm>
              <a:off x="599227" y="1921566"/>
              <a:ext cx="192900" cy="19033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800"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B3AEDE27-05BC-DA44-AA23-81C54830A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377" y="2028084"/>
            <a:ext cx="7699248" cy="1376851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defRPr lang="en-US" altLang="en-US" sz="3600" b="0" kern="1200" cap="all" dirty="0">
                <a:solidFill>
                  <a:srgbClr val="5C3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8DDB4CB7-B75A-CF44-8C12-E3DE32CE3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377" y="3830630"/>
            <a:ext cx="7699248" cy="134099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27" name="日期占位符 10">
            <a:extLst>
              <a:ext uri="{FF2B5EF4-FFF2-40B4-BE49-F238E27FC236}">
                <a16:creationId xmlns:a16="http://schemas.microsoft.com/office/drawing/2014/main" id="{2D4038F2-9086-4849-856C-3F44B96DA1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2659" y="5597324"/>
            <a:ext cx="1892460" cy="365125"/>
          </a:xfrm>
        </p:spPr>
        <p:txBody>
          <a:bodyPr/>
          <a:lstStyle/>
          <a:p>
            <a:fld id="{B48B5CDD-032B-481A-902B-1B4502BB6150}" type="datetime1">
              <a:rPr kumimoji="1" lang="zh-CN" altLang="en-US" smtClean="0"/>
              <a:t>2023/10/26</a:t>
            </a:fld>
            <a:endParaRPr kumimoji="1" lang="zh-CN" altLang="en-US"/>
          </a:p>
        </p:txBody>
      </p:sp>
      <p:sp>
        <p:nvSpPr>
          <p:cNvPr id="28" name="页脚占位符 11">
            <a:extLst>
              <a:ext uri="{FF2B5EF4-FFF2-40B4-BE49-F238E27FC236}">
                <a16:creationId xmlns:a16="http://schemas.microsoft.com/office/drawing/2014/main" id="{0ED79189-463D-A34A-93FE-02DAF3CA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5033" y="5592998"/>
            <a:ext cx="4939125" cy="365125"/>
          </a:xfrm>
        </p:spPr>
        <p:txBody>
          <a:bodyPr/>
          <a:lstStyle/>
          <a:p>
            <a:endParaRPr kumimoji="1" lang="zh-CN" altLang="en-US" dirty="0"/>
          </a:p>
        </p:txBody>
      </p:sp>
      <p:sp>
        <p:nvSpPr>
          <p:cNvPr id="29" name="灯片编号占位符 12">
            <a:extLst>
              <a:ext uri="{FF2B5EF4-FFF2-40B4-BE49-F238E27FC236}">
                <a16:creationId xmlns:a16="http://schemas.microsoft.com/office/drawing/2014/main" id="{81D88334-B4F7-F340-8AA4-0865A0C0C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13620" y="5597324"/>
            <a:ext cx="902453" cy="365125"/>
          </a:xfrm>
        </p:spPr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8550395-E882-3647-B449-C8E87F86C53D}"/>
              </a:ext>
            </a:extLst>
          </p:cNvPr>
          <p:cNvPicPr/>
          <p:nvPr userDrawn="1"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5548" y="6026904"/>
            <a:ext cx="4200525" cy="47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35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6" y="2228004"/>
            <a:ext cx="4066793" cy="363304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2228004"/>
            <a:ext cx="4066794" cy="363304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42659" y="6484757"/>
            <a:ext cx="1892460" cy="365125"/>
          </a:xfrm>
        </p:spPr>
        <p:txBody>
          <a:bodyPr/>
          <a:lstStyle/>
          <a:p>
            <a:fld id="{BABA7FA3-16EA-44AD-A768-445E20006D7B}" type="datetime1">
              <a:rPr kumimoji="1" lang="zh-CN" altLang="en-US" smtClean="0"/>
              <a:t>2023/10/26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5033" y="6480431"/>
            <a:ext cx="4939125" cy="365125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13620" y="6484757"/>
            <a:ext cx="902453" cy="365125"/>
          </a:xfrm>
        </p:spPr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90C7D26-A2BB-CE43-BB2A-2808F22C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98591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6" y="2250895"/>
            <a:ext cx="3815306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926055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3" y="2250895"/>
            <a:ext cx="3815305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3" y="2926055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95155F9-0BCA-F049-9D40-4CF28F90A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7089071-C437-48EE-9CE6-535F2F9FA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4107" y="6465585"/>
            <a:ext cx="1892460" cy="365125"/>
          </a:xfrm>
        </p:spPr>
        <p:txBody>
          <a:bodyPr/>
          <a:lstStyle/>
          <a:p>
            <a:fld id="{6F99E433-BDBD-478D-A58F-1759D13C1E0C}" type="datetime1">
              <a:rPr kumimoji="1" lang="zh-CN" altLang="en-US" smtClean="0"/>
              <a:t>2023/10/26</a:t>
            </a:fld>
            <a:endParaRPr kumimoji="1" lang="zh-CN" alt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987599E-80BE-4F09-8A43-24F9BCDDE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6481" y="6461259"/>
            <a:ext cx="4939125" cy="365125"/>
          </a:xfrm>
        </p:spPr>
        <p:txBody>
          <a:bodyPr/>
          <a:lstStyle/>
          <a:p>
            <a:endParaRPr kumimoji="1"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85E12D-A866-48B7-A570-D7E93C22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15068" y="6465585"/>
            <a:ext cx="902453" cy="365125"/>
          </a:xfrm>
        </p:spPr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2511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72689" y="6486557"/>
            <a:ext cx="1892460" cy="365125"/>
          </a:xfrm>
        </p:spPr>
        <p:txBody>
          <a:bodyPr/>
          <a:lstStyle/>
          <a:p>
            <a:fld id="{BAE5943B-8719-41B6-A45D-7969F58CF56D}" type="datetime1">
              <a:rPr kumimoji="1" lang="zh-CN" altLang="en-US" smtClean="0"/>
              <a:t>2023/10/26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55063" y="6482231"/>
            <a:ext cx="4939125" cy="365125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43650" y="6486557"/>
            <a:ext cx="902453" cy="365125"/>
          </a:xfrm>
        </p:spPr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C31502A-7294-9848-AFF1-6116ACE14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86006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6A76-6162-471E-B4D9-128C20046484}" type="datetime1">
              <a:rPr kumimoji="1" lang="zh-CN" altLang="en-US" smtClean="0"/>
              <a:t>2023/10/26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9270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DD0108F8-765A-DF43-9CAF-934132882EE3}"/>
              </a:ext>
            </a:extLst>
          </p:cNvPr>
          <p:cNvSpPr>
            <a:spLocks noChangeAspect="1"/>
          </p:cNvSpPr>
          <p:nvPr userDrawn="1"/>
        </p:nvSpPr>
        <p:spPr>
          <a:xfrm>
            <a:off x="335862" y="4914809"/>
            <a:ext cx="289171" cy="10322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098" y="4928762"/>
            <a:ext cx="7749976" cy="6531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0">
                <a:solidFill>
                  <a:srgbClr val="5C307D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601200"/>
            <a:ext cx="846963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6098" y="5581910"/>
            <a:ext cx="7749976" cy="365126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rgbClr val="5C307D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42659" y="6060171"/>
            <a:ext cx="1892460" cy="365125"/>
          </a:xfrm>
        </p:spPr>
        <p:txBody>
          <a:bodyPr/>
          <a:lstStyle>
            <a:lvl1pPr>
              <a:defRPr>
                <a:solidFill>
                  <a:srgbClr val="5C307D"/>
                </a:solidFill>
              </a:defRPr>
            </a:lvl1pPr>
          </a:lstStyle>
          <a:p>
            <a:fld id="{7D6BFEA4-22EE-47F3-9783-2084546F7E6E}" type="datetime1">
              <a:rPr kumimoji="1" lang="zh-CN" altLang="en-US" smtClean="0"/>
              <a:t>2023/10/26</a:t>
            </a:fld>
            <a:endParaRPr kumimoji="1"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5033" y="6055845"/>
            <a:ext cx="4939125" cy="365125"/>
          </a:xfrm>
        </p:spPr>
        <p:txBody>
          <a:bodyPr/>
          <a:lstStyle>
            <a:lvl1pPr>
              <a:defRPr>
                <a:solidFill>
                  <a:srgbClr val="5C307D"/>
                </a:solidFill>
              </a:defRPr>
            </a:lvl1pPr>
          </a:lstStyle>
          <a:p>
            <a:endParaRPr kumimoji="1"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13620" y="6060171"/>
            <a:ext cx="902453" cy="365125"/>
          </a:xfrm>
        </p:spPr>
        <p:txBody>
          <a:bodyPr/>
          <a:lstStyle>
            <a:lvl1pPr>
              <a:defRPr>
                <a:solidFill>
                  <a:srgbClr val="5C307D"/>
                </a:solidFill>
              </a:defRPr>
            </a:lvl1pPr>
          </a:lstStyle>
          <a:p>
            <a:fld id="{977BA8E6-E826-B147-AA17-E3D76A29629C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6912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4395677"/>
            <a:ext cx="8272212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599725"/>
            <a:ext cx="8468144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5" y="4962418"/>
            <a:ext cx="8272213" cy="598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3C09-8ADF-4BD8-B1D0-16CC6BDB998E}" type="datetime1">
              <a:rPr kumimoji="1" lang="zh-CN" altLang="en-US" smtClean="0"/>
              <a:t>2023/10/26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7985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E34F0-51B1-4B1E-AF73-4168E652B132}" type="datetime1">
              <a:rPr kumimoji="1" lang="zh-CN" altLang="en-US" smtClean="0"/>
              <a:t>2023/10/26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D92ADC6-CE60-BE46-B46D-E72C08A66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608687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5BC0A53C-150C-A541-93A8-A5B4C7EFDD96}"/>
              </a:ext>
            </a:extLst>
          </p:cNvPr>
          <p:cNvSpPr>
            <a:spLocks noChangeAspect="1"/>
          </p:cNvSpPr>
          <p:nvPr userDrawn="1"/>
        </p:nvSpPr>
        <p:spPr>
          <a:xfrm>
            <a:off x="6663023" y="675726"/>
            <a:ext cx="66732" cy="79183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Vertical Title 1">
            <a:extLst>
              <a:ext uri="{FF2B5EF4-FFF2-40B4-BE49-F238E27FC236}">
                <a16:creationId xmlns:a16="http://schemas.microsoft.com/office/drawing/2014/main" id="{9D3F700B-2D07-A448-9622-360F28D96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77237" y="675727"/>
            <a:ext cx="1424622" cy="5183073"/>
          </a:xfrm>
          <a:prstGeom prst="rect">
            <a:avLst/>
          </a:prstGeom>
        </p:spPr>
        <p:txBody>
          <a:bodyPr vert="eaVert" anchor="b"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2" name="Vertical Text Placeholder 2">
            <a:extLst>
              <a:ext uri="{FF2B5EF4-FFF2-40B4-BE49-F238E27FC236}">
                <a16:creationId xmlns:a16="http://schemas.microsoft.com/office/drawing/2014/main" id="{5F0B6C42-B8E7-1C45-A053-18F7FE5B2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81193" y="675727"/>
            <a:ext cx="5843708" cy="5183073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EC89D33-28DC-B746-AE7D-E6085CC30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AE5D-A921-4500-B15D-1B730A4104F8}" type="datetime1">
              <a:rPr kumimoji="1" lang="zh-CN" altLang="en-US" smtClean="0"/>
              <a:t>2023/10/26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E1EF53-0E9B-E243-B4F1-B1C7F0BD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3DA247-823F-034B-AEC0-494674B60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2650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94D65-21CD-41B5-82AE-B92420156B6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79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41529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143000"/>
            <a:ext cx="41529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6B636-5007-4717-BDFF-F9A0AB624E7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041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177E1-1FA4-445B-B590-9BB808DB6C7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10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0ED47-EE00-419B-A644-4C2791174C6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446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07591-FF29-472D-A4AD-1D8ACFAD734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997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A383E-782D-4DD7-AAB9-FE45C994ED5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220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C09B0-F9E9-4C99-B8D7-82CE4761432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814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004a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187166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Box 5"/>
          <p:cNvSpPr txBox="1">
            <a:spLocks noChangeArrowheads="1"/>
          </p:cNvSpPr>
          <p:nvPr/>
        </p:nvSpPr>
        <p:spPr bwMode="auto">
          <a:xfrm>
            <a:off x="5003800" y="6292850"/>
            <a:ext cx="4032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algn="ctr"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algn="ctr"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algn="ctr"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algn="ctr"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CN" sz="1400" b="1">
                <a:latin typeface="Palatino Linotype" panose="020405020503050A0304" pitchFamily="18" charset="0"/>
                <a:ea typeface="宋体" panose="02010600030101010101" pitchFamily="2" charset="-122"/>
              </a:rPr>
              <a:t>Accelerator Laboratory of Tsinghua University</a:t>
            </a:r>
          </a:p>
        </p:txBody>
      </p:sp>
      <p:pic>
        <p:nvPicPr>
          <p:cNvPr id="1028" name="Picture 3" descr="mai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05488"/>
            <a:ext cx="16573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9"/>
          <p:cNvSpPr>
            <a:spLocks noChangeShapeType="1"/>
          </p:cNvSpPr>
          <p:nvPr/>
        </p:nvSpPr>
        <p:spPr bwMode="auto">
          <a:xfrm flipH="1">
            <a:off x="323850" y="981075"/>
            <a:ext cx="8569325" cy="0"/>
          </a:xfrm>
          <a:prstGeom prst="line">
            <a:avLst/>
          </a:prstGeom>
          <a:noFill/>
          <a:ln w="38100">
            <a:pattFill prst="ltHorz">
              <a:fgClr>
                <a:srgbClr val="800080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0" name="Line 10"/>
          <p:cNvSpPr>
            <a:spLocks noChangeShapeType="1"/>
          </p:cNvSpPr>
          <p:nvPr/>
        </p:nvSpPr>
        <p:spPr bwMode="auto">
          <a:xfrm flipH="1">
            <a:off x="3059113" y="6237288"/>
            <a:ext cx="5834062" cy="0"/>
          </a:xfrm>
          <a:prstGeom prst="line">
            <a:avLst/>
          </a:prstGeom>
          <a:noFill/>
          <a:ln w="38100">
            <a:pattFill prst="ltHorz">
              <a:fgClr>
                <a:srgbClr val="800080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304800"/>
            <a:ext cx="5551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32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43000"/>
            <a:ext cx="8458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24750" y="260350"/>
            <a:ext cx="6477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600" b="1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AFD71A5E-8276-4B53-BC9F-DEA1D97A171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172450" y="260350"/>
            <a:ext cx="6477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600" b="1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57" r:id="rId15"/>
    <p:sldLayoutId id="2147483858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 b="1" kern="1200">
          <a:solidFill>
            <a:srgbClr val="80008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800080"/>
          </a:solidFill>
          <a:latin typeface="Times New Roman" panose="02020603050405020304" pitchFamily="18" charset="0"/>
          <a:ea typeface="楷体_GB2312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800080"/>
          </a:solidFill>
          <a:latin typeface="Times New Roman" panose="02020603050405020304" pitchFamily="18" charset="0"/>
          <a:ea typeface="楷体_GB2312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800080"/>
          </a:solidFill>
          <a:latin typeface="Times New Roman" panose="02020603050405020304" pitchFamily="18" charset="0"/>
          <a:ea typeface="楷体_GB2312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800080"/>
          </a:solidFill>
          <a:latin typeface="Times New Roman" panose="02020603050405020304" pitchFamily="18" charset="0"/>
          <a:ea typeface="楷体_GB2312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800" b="1">
          <a:solidFill>
            <a:srgbClr val="800080"/>
          </a:solidFill>
          <a:latin typeface="Times New Roman" panose="02020603050405020304" pitchFamily="18" charset="0"/>
          <a:ea typeface="楷体_GB2312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800" b="1">
          <a:solidFill>
            <a:srgbClr val="800080"/>
          </a:solidFill>
          <a:latin typeface="Times New Roman" panose="02020603050405020304" pitchFamily="18" charset="0"/>
          <a:ea typeface="楷体_GB2312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800" b="1">
          <a:solidFill>
            <a:srgbClr val="800080"/>
          </a:solidFill>
          <a:latin typeface="Times New Roman" panose="02020603050405020304" pitchFamily="18" charset="0"/>
          <a:ea typeface="楷体_GB2312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800" b="1">
          <a:solidFill>
            <a:srgbClr val="800080"/>
          </a:solidFill>
          <a:latin typeface="Times New Roman" panose="02020603050405020304" pitchFamily="18" charset="0"/>
          <a:ea typeface="楷体_GB2312" pitchFamily="49" charset="-122"/>
        </a:defRPr>
      </a:lvl9pPr>
    </p:titleStyle>
    <p:bodyStyle>
      <a:lvl1pPr marL="342900" indent="-342900" algn="just" rtl="0" eaLnBrk="0" fontAlgn="base" hangingPunct="0">
        <a:spcBef>
          <a:spcPct val="20000"/>
        </a:spcBef>
        <a:spcAft>
          <a:spcPct val="0"/>
        </a:spcAft>
        <a:buChar char="•"/>
        <a:defRPr kumimoji="1" sz="3200" b="1" kern="1200">
          <a:solidFill>
            <a:srgbClr val="800080"/>
          </a:solidFill>
          <a:latin typeface="+mn-lt"/>
          <a:ea typeface="+mn-ea"/>
          <a:cs typeface="+mn-cs"/>
        </a:defRPr>
      </a:lvl1pPr>
      <a:lvl2pPr marL="742950" indent="-285750" algn="just" rtl="0" eaLnBrk="0" fontAlgn="base" hangingPunct="0">
        <a:spcBef>
          <a:spcPct val="20000"/>
        </a:spcBef>
        <a:spcAft>
          <a:spcPct val="0"/>
        </a:spcAft>
        <a:buChar char="–"/>
        <a:defRPr kumimoji="1" sz="2800" b="1" kern="1200">
          <a:solidFill>
            <a:srgbClr val="800080"/>
          </a:solidFill>
          <a:latin typeface="+mn-lt"/>
          <a:ea typeface="+mn-ea"/>
          <a:cs typeface="+mn-cs"/>
        </a:defRPr>
      </a:lvl2pPr>
      <a:lvl3pPr marL="1143000" indent="-228600" algn="just" rtl="0" eaLnBrk="0" fontAlgn="base" hangingPunct="0">
        <a:spcBef>
          <a:spcPct val="20000"/>
        </a:spcBef>
        <a:spcAft>
          <a:spcPct val="0"/>
        </a:spcAft>
        <a:buChar char="•"/>
        <a:defRPr kumimoji="1" sz="2400" b="1" kern="1200">
          <a:solidFill>
            <a:srgbClr val="800080"/>
          </a:solidFill>
          <a:latin typeface="+mn-lt"/>
          <a:ea typeface="+mn-ea"/>
          <a:cs typeface="+mn-cs"/>
        </a:defRPr>
      </a:lvl3pPr>
      <a:lvl4pPr marL="1600200" indent="-228600" algn="just" rtl="0" eaLnBrk="0" fontAlgn="base" hangingPunct="0">
        <a:spcBef>
          <a:spcPct val="20000"/>
        </a:spcBef>
        <a:spcAft>
          <a:spcPct val="0"/>
        </a:spcAft>
        <a:buChar char="–"/>
        <a:defRPr kumimoji="1" sz="2000" b="1" kern="1200">
          <a:solidFill>
            <a:srgbClr val="800080"/>
          </a:solidFill>
          <a:latin typeface="+mn-lt"/>
          <a:ea typeface="+mn-ea"/>
          <a:cs typeface="+mn-cs"/>
        </a:defRPr>
      </a:lvl4pPr>
      <a:lvl5pPr marL="2057400" indent="-228600" algn="just" rtl="0" eaLnBrk="0" fontAlgn="base" hangingPunct="0">
        <a:spcBef>
          <a:spcPct val="20000"/>
        </a:spcBef>
        <a:spcAft>
          <a:spcPct val="0"/>
        </a:spcAft>
        <a:buChar char="»"/>
        <a:defRPr kumimoji="1" sz="2000" b="1" kern="1200">
          <a:solidFill>
            <a:srgbClr val="80008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6">
            <a:extLst>
              <a:ext uri="{FF2B5EF4-FFF2-40B4-BE49-F238E27FC236}">
                <a16:creationId xmlns:a16="http://schemas.microsoft.com/office/drawing/2014/main" id="{386CB2C2-B0CA-6B4C-9D67-BC3A516A2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80" y="593424"/>
            <a:ext cx="7891041" cy="101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5032" y="2336003"/>
            <a:ext cx="7891041" cy="31548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2659" y="5597324"/>
            <a:ext cx="189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6F99E433-BDBD-478D-A58F-1759D13C1E0C}" type="datetime1">
              <a:rPr kumimoji="1" lang="zh-CN" altLang="en-US" smtClean="0"/>
              <a:t>2023/10/26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033" y="5592998"/>
            <a:ext cx="4939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kumimoji="1"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13620" y="5597324"/>
            <a:ext cx="9024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77BA8E6-E826-B147-AA17-E3D76A29629C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281EDAD2-3671-BF43-AEFB-C5625113F562}"/>
              </a:ext>
            </a:extLst>
          </p:cNvPr>
          <p:cNvSpPr/>
          <p:nvPr userDrawn="1"/>
        </p:nvSpPr>
        <p:spPr>
          <a:xfrm>
            <a:off x="440003" y="651024"/>
            <a:ext cx="60446" cy="900000"/>
          </a:xfrm>
          <a:prstGeom prst="roundRect">
            <a:avLst>
              <a:gd name="adj" fmla="val 0"/>
            </a:avLst>
          </a:prstGeom>
          <a:solidFill>
            <a:srgbClr val="5C30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99306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2800" b="0" kern="1200" cap="all">
          <a:solidFill>
            <a:srgbClr val="5C307D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5992" indent="-305992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29984" indent="-305992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99978" indent="-269993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1969" indent="-2339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1960" indent="-2339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9995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199945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499938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79993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m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7.tiff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tiff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emf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7544" y="3781069"/>
            <a:ext cx="8496944" cy="28882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Yingchao Du</a:t>
            </a: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 the behalf of Accelerator laboratory</a:t>
            </a: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dych@tsinghua.edu.cn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Department of engineering physics Tsinghua University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2023-10-27</a:t>
            </a:r>
            <a:endParaRPr lang="zh-CN" altLang="en-US" sz="24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1B972F5-76D9-4C89-B3E9-8B88760DE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57090"/>
            <a:ext cx="9144000" cy="1871910"/>
          </a:xfrm>
        </p:spPr>
        <p:txBody>
          <a:bodyPr/>
          <a:lstStyle/>
          <a:p>
            <a:r>
              <a:rPr lang="en-US" altLang="zh-CN" dirty="0"/>
              <a:t>Accelerator Activities at Tsinghua University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4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1"/>
    </mc:Choice>
    <mc:Fallback xmlns="">
      <p:transition spd="slow" advTm="1303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3BCBC563-E575-470F-9483-3FF0F904E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656" y="260350"/>
            <a:ext cx="5551488" cy="609600"/>
          </a:xfrm>
        </p:spPr>
        <p:txBody>
          <a:bodyPr/>
          <a:lstStyle/>
          <a:p>
            <a:r>
              <a:rPr lang="en-US" altLang="zh-CN" dirty="0"/>
              <a:t>VHF photocathode RF gun</a:t>
            </a:r>
            <a:endParaRPr lang="zh-CN" altLang="en-US" dirty="0"/>
          </a:p>
        </p:txBody>
      </p:sp>
      <p:sp>
        <p:nvSpPr>
          <p:cNvPr id="13" name="灯片编号占位符 3">
            <a:extLst>
              <a:ext uri="{FF2B5EF4-FFF2-40B4-BE49-F238E27FC236}">
                <a16:creationId xmlns:a16="http://schemas.microsoft.com/office/drawing/2014/main" id="{8C60CFA6-D45D-48BD-A71C-2053212E7D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44408" y="143297"/>
            <a:ext cx="647700" cy="333375"/>
          </a:xfrm>
        </p:spPr>
        <p:txBody>
          <a:bodyPr/>
          <a:lstStyle/>
          <a:p>
            <a:pPr>
              <a:defRPr/>
            </a:pPr>
            <a:fld id="{D4A4B3FA-4E5B-4F4C-B6A5-E27547530FBA}" type="slidenum">
              <a:rPr lang="en-US" altLang="zh-CN" smtClean="0"/>
              <a:pPr>
                <a:defRPr/>
              </a:pPr>
              <a:t>10</a:t>
            </a:fld>
            <a:endParaRPr lang="en-US" altLang="zh-CN" dirty="0"/>
          </a:p>
        </p:txBody>
      </p:sp>
      <p:pic>
        <p:nvPicPr>
          <p:cNvPr id="4" name="Picture 1" descr="page7image46867600">
            <a:extLst>
              <a:ext uri="{FF2B5EF4-FFF2-40B4-BE49-F238E27FC236}">
                <a16:creationId xmlns:a16="http://schemas.microsoft.com/office/drawing/2014/main" id="{976756DD-7ACA-9DAF-C9BD-3FE2767A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2" y="2495871"/>
            <a:ext cx="3030858" cy="240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D790C38-18D7-A6F5-08C0-4373C63777AC}"/>
              </a:ext>
            </a:extLst>
          </p:cNvPr>
          <p:cNvSpPr txBox="1"/>
          <p:nvPr/>
        </p:nvSpPr>
        <p:spPr>
          <a:xfrm>
            <a:off x="467544" y="5671954"/>
            <a:ext cx="2317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APEX-gun@LBNL</a:t>
            </a:r>
            <a:endPara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C661572F-98DB-2AD6-A406-D4333FF14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7599" y="1740686"/>
            <a:ext cx="5805605" cy="4395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457200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Advantages:</a:t>
            </a:r>
          </a:p>
          <a:p>
            <a:pPr marL="914400" lvl="1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Normal conducting</a:t>
            </a:r>
          </a:p>
          <a:p>
            <a:pPr marL="914400" lvl="1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Long wavelength, big size, low temperature increase </a:t>
            </a:r>
          </a:p>
          <a:p>
            <a:pPr marL="914400" lvl="1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High cathode gradient</a:t>
            </a:r>
            <a:r>
              <a:rPr lang="zh-CN" altLang="en-US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and cavity voltage</a:t>
            </a:r>
          </a:p>
          <a:p>
            <a:pPr marL="914400" lvl="1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Good</a:t>
            </a:r>
            <a:r>
              <a:rPr lang="zh-CN" altLang="en-US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vacuum</a:t>
            </a:r>
            <a:r>
              <a:rPr lang="zh-CN" altLang="en-US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performance, successfully operated with semiconductor cathode  </a:t>
            </a:r>
          </a:p>
          <a:p>
            <a:pPr marL="914400" lvl="1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Demonstrated for stable CW operation and MHz repetition rate beam generation at LBNL and SLAC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2A44FAC-43FB-802C-2F43-FF2F779AC548}"/>
              </a:ext>
            </a:extLst>
          </p:cNvPr>
          <p:cNvSpPr txBox="1"/>
          <p:nvPr/>
        </p:nvSpPr>
        <p:spPr>
          <a:xfrm>
            <a:off x="81700" y="1115344"/>
            <a:ext cx="8701136" cy="499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VHF photocathode gun: Baseline for SHINE project</a:t>
            </a:r>
          </a:p>
        </p:txBody>
      </p:sp>
    </p:spTree>
    <p:extLst>
      <p:ext uri="{BB962C8B-B14F-4D97-AF65-F5344CB8AC3E}">
        <p14:creationId xmlns:p14="http://schemas.microsoft.com/office/powerpoint/2010/main" val="1935682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67985B-268F-CF68-188E-64E31CE6FA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A4B3FA-4E5B-4F4C-B6A5-E27547530FBA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  <p:sp>
        <p:nvSpPr>
          <p:cNvPr id="5" name="标题 2">
            <a:extLst>
              <a:ext uri="{FF2B5EF4-FFF2-40B4-BE49-F238E27FC236}">
                <a16:creationId xmlns:a16="http://schemas.microsoft.com/office/drawing/2014/main" id="{F51EEAC1-2ACB-2909-73E0-A215B9559162}"/>
              </a:ext>
            </a:extLst>
          </p:cNvPr>
          <p:cNvSpPr txBox="1">
            <a:spLocks/>
          </p:cNvSpPr>
          <p:nvPr/>
        </p:nvSpPr>
        <p:spPr bwMode="auto">
          <a:xfrm>
            <a:off x="1886535" y="256070"/>
            <a:ext cx="5447130" cy="58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r>
              <a:rPr lang="en-US" altLang="zh-CN"/>
              <a:t> R&amp;D timeline of SHINE</a:t>
            </a:r>
            <a:r>
              <a:rPr lang="zh-CN" altLang="en-US"/>
              <a:t> </a:t>
            </a:r>
            <a:r>
              <a:rPr lang="en-US" altLang="zh-CN"/>
              <a:t>VHF gun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18AA07D-0E86-F34D-AD9D-EB3D3487378F}"/>
              </a:ext>
            </a:extLst>
          </p:cNvPr>
          <p:cNvSpPr txBox="1"/>
          <p:nvPr/>
        </p:nvSpPr>
        <p:spPr>
          <a:xfrm>
            <a:off x="397124" y="1077783"/>
            <a:ext cx="8746876" cy="5548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2019.3  MOU signed between Tsinghua and SHINE project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2019.12  Finish gun design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start manufacturing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2021.1 Finish the manufacturing of the prototype gun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2021.12 Achieve 30 kW CW operation of the prototype gun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2022.4 Finish the manufacturing of the second gun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2022.8 Achieve 70 kW CW operation of the second gun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2022.8 Generate the first photoelectron beam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2023.1 Beam emittance optimized and achieved good beam performance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2023.4 Delivered to SHINE project and installed in tunnel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2023.9 Vacuum ready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low energy beam line for beam commissioning </a:t>
            </a:r>
          </a:p>
        </p:txBody>
      </p:sp>
    </p:spTree>
    <p:extLst>
      <p:ext uri="{BB962C8B-B14F-4D97-AF65-F5344CB8AC3E}">
        <p14:creationId xmlns:p14="http://schemas.microsoft.com/office/powerpoint/2010/main" val="2379647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70B2FD88-EB44-452A-8222-ED3650BC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656" y="260350"/>
            <a:ext cx="6606872" cy="609600"/>
          </a:xfrm>
        </p:spPr>
        <p:txBody>
          <a:bodyPr/>
          <a:lstStyle/>
          <a:p>
            <a:r>
              <a:rPr kumimoji="1" lang="en-US" altLang="zh-CN" dirty="0"/>
              <a:t>Basic considerations on VHF gun design</a:t>
            </a:r>
            <a:endParaRPr lang="zh-CN" altLang="en-US" dirty="0"/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A9041A17-4850-40C1-A51A-71BDF6A399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16416" y="143297"/>
            <a:ext cx="647700" cy="333375"/>
          </a:xfrm>
        </p:spPr>
        <p:txBody>
          <a:bodyPr/>
          <a:lstStyle/>
          <a:p>
            <a:pPr>
              <a:defRPr/>
            </a:pPr>
            <a:fld id="{D4A4B3FA-4E5B-4F4C-B6A5-E27547530FBA}" type="slidenum">
              <a:rPr lang="en-US" altLang="zh-CN" smtClean="0"/>
              <a:pPr>
                <a:defRPr/>
              </a:pPr>
              <a:t>12</a:t>
            </a:fld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2">
                <a:extLst>
                  <a:ext uri="{FF2B5EF4-FFF2-40B4-BE49-F238E27FC236}">
                    <a16:creationId xmlns:a16="http://schemas.microsoft.com/office/drawing/2014/main" id="{9D5253BC-CC78-EACB-910D-AD8FDB75C19E}"/>
                  </a:ext>
                </a:extLst>
              </p:cNvPr>
              <p:cNvSpPr txBox="1"/>
              <p:nvPr/>
            </p:nvSpPr>
            <p:spPr>
              <a:xfrm>
                <a:off x="287710" y="1318579"/>
                <a:ext cx="8676406" cy="5269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defTabSz="45689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6893" algn="l" defTabSz="45689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3790" algn="l" defTabSz="45689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0690" algn="l" defTabSz="45689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7585" algn="l" defTabSz="456893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4479" algn="l" defTabSz="9137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1378" algn="l" defTabSz="9137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198268" algn="l" defTabSz="9137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5169" algn="l" defTabSz="91379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marL="285750" indent="-285750">
                  <a:buFont typeface="Wingdings" pitchFamily="2" charset="2"/>
                  <a:buChar char="l"/>
                </a:pPr>
                <a:r>
                  <a:rPr lang="en-US" altLang="zh-CN" sz="1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Gun resonant frequency:  216.7 MHz </a:t>
                </a:r>
              </a:p>
              <a:p>
                <a:r>
                  <a:rPr lang="en-US" altLang="zh-CN" sz="16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  216.7 MHz (1300MHz/6) or 162 MHz (1300MHz/8) is compatible with SHINE timing system. </a:t>
                </a:r>
              </a:p>
              <a:p>
                <a:r>
                  <a:rPr lang="en-US" altLang="zh-CN" sz="16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  The gun with higher frequency is more compact and possible higher cathode gradient . </a:t>
                </a:r>
              </a:p>
              <a:p>
                <a:endParaRPr lang="zh-CN" altLang="en-US" sz="16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285750" indent="-285750">
                  <a:buFont typeface="Wingdings" pitchFamily="2" charset="2"/>
                  <a:buChar char="l"/>
                </a:pPr>
                <a:r>
                  <a:rPr lang="en-US" altLang="zh-CN" sz="1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Cathode gradient: up to 30 MV/m </a:t>
                </a:r>
              </a:p>
              <a:p>
                <a:r>
                  <a:rPr lang="en-US" altLang="zh-CN" sz="16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  Higher gradient and beam brightness are expected. Higher gradient means higher dark current</a:t>
                </a:r>
              </a:p>
              <a:p>
                <a:endParaRPr lang="en-US" altLang="zh-CN" sz="16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285750" indent="-285750">
                  <a:buFont typeface="Wingdings" pitchFamily="2" charset="2"/>
                  <a:buChar char="l"/>
                </a:pPr>
                <a:r>
                  <a:rPr lang="en-US" altLang="zh-CN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Gun voltage</a:t>
                </a:r>
                <a:r>
                  <a:rPr lang="zh-CN" altLang="en-US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：</a:t>
                </a:r>
                <a:r>
                  <a:rPr lang="en-US" altLang="zh-CN" sz="1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CN" sz="20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750 kV</a:t>
                </a:r>
                <a:r>
                  <a:rPr lang="en-US" altLang="zh-CN" sz="1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 </a:t>
                </a:r>
                <a:r>
                  <a:rPr lang="en-US" altLang="zh-CN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as higher as possible</a:t>
                </a:r>
              </a:p>
              <a:p>
                <a:endParaRPr lang="en-US" altLang="zh-CN" sz="18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285750" indent="-285750">
                  <a:buFont typeface="Wingdings" pitchFamily="2" charset="2"/>
                  <a:buChar char="l"/>
                </a:pPr>
                <a:r>
                  <a:rPr lang="en-US" altLang="zh-CN" sz="1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Max. surface electric field: &lt;38 MV/m</a:t>
                </a:r>
                <a:endParaRPr lang="zh-CN" altLang="en-US" sz="1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r>
                  <a:rPr lang="en-US" altLang="zh-CN" sz="16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 Breakdown possibility limits the max. surface electric field. 38 MV/m corresponding to 2.5*</a:t>
                </a:r>
                <a:r>
                  <a:rPr lang="en-US" altLang="zh-CN" sz="1600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Ek</a:t>
                </a:r>
                <a:endParaRPr lang="en-US" altLang="zh-CN" sz="16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endParaRPr lang="zh-CN" altLang="en-US" sz="16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285750" indent="-285750">
                  <a:buFont typeface="Wingdings" pitchFamily="2" charset="2"/>
                  <a:buChar char="l"/>
                </a:pPr>
                <a:r>
                  <a:rPr lang="en-US" altLang="zh-CN" sz="1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RF power: &lt; 100 kW</a:t>
                </a:r>
                <a:r>
                  <a:rPr lang="en-US" altLang="zh-CN" sz="16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  limited by RF</a:t>
                </a:r>
                <a:r>
                  <a:rPr lang="zh-CN" altLang="en-US" sz="16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16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power source and windows, achieved in APEX gun</a:t>
                </a:r>
              </a:p>
              <a:p>
                <a:endParaRPr lang="en-US" altLang="zh-CN" sz="16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285750" indent="-285750">
                  <a:buFont typeface="Wingdings" pitchFamily="2" charset="2"/>
                  <a:buChar char="l"/>
                </a:pPr>
                <a:r>
                  <a:rPr lang="en-US" altLang="zh-CN" sz="1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Max. wall power density: &lt;30 W/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1" i="0" smtClean="0"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altLang="zh-CN" sz="18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16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limited by water cooling</a:t>
                </a:r>
                <a:r>
                  <a:rPr lang="zh-CN" altLang="en-US" sz="16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16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capacity </a:t>
                </a:r>
              </a:p>
            </p:txBody>
          </p:sp>
        </mc:Choice>
        <mc:Fallback xmlns="">
          <p:sp>
            <p:nvSpPr>
              <p:cNvPr id="2" name="文本框 2">
                <a:extLst>
                  <a:ext uri="{FF2B5EF4-FFF2-40B4-BE49-F238E27FC236}">
                    <a16:creationId xmlns:a16="http://schemas.microsoft.com/office/drawing/2014/main" id="{9D5253BC-CC78-EACB-910D-AD8FDB75C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10" y="1318579"/>
                <a:ext cx="8676406" cy="5269199"/>
              </a:xfrm>
              <a:prstGeom prst="rect">
                <a:avLst/>
              </a:prstGeom>
              <a:blipFill>
                <a:blip r:embed="rId2"/>
                <a:stretch>
                  <a:fillRect l="-585" t="-481" r="-146" b="-7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3878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DE95DF5B-6866-4782-88E5-8A0C2A1E0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656" y="260350"/>
            <a:ext cx="5551488" cy="609600"/>
          </a:xfrm>
        </p:spPr>
        <p:txBody>
          <a:bodyPr/>
          <a:lstStyle/>
          <a:p>
            <a:r>
              <a:rPr lang="en-US" altLang="zh-CN" dirty="0"/>
              <a:t>VHF photocathode RF gun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947038E-3264-42BE-A01F-AB5D21A66CF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74317"/>
            <a:ext cx="3096344" cy="2470707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EA17BA09-62AD-4017-8BC4-B1C14B6861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1285833"/>
                  </p:ext>
                </p:extLst>
              </p:nvPr>
            </p:nvGraphicFramePr>
            <p:xfrm>
              <a:off x="3779912" y="1062000"/>
              <a:ext cx="5184000" cy="3017520"/>
            </p:xfrm>
            <a:graphic>
              <a:graphicData uri="http://schemas.openxmlformats.org/drawingml/2006/table">
                <a:tbl>
                  <a:tblPr firstRow="1" bandRow="1">
                    <a:tableStyleId>{EB9631B5-78F2-41C9-869B-9F39066F8104}</a:tableStyleId>
                  </a:tblPr>
                  <a:tblGrid>
                    <a:gridCol w="2863273">
                      <a:extLst>
                        <a:ext uri="{9D8B030D-6E8A-4147-A177-3AD203B41FA5}">
                          <a16:colId xmlns:a16="http://schemas.microsoft.com/office/drawing/2014/main" val="2503801077"/>
                        </a:ext>
                      </a:extLst>
                    </a:gridCol>
                    <a:gridCol w="2320727">
                      <a:extLst>
                        <a:ext uri="{9D8B030D-6E8A-4147-A177-3AD203B41FA5}">
                          <a16:colId xmlns:a16="http://schemas.microsoft.com/office/drawing/2014/main" val="4090258259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RF parameters in design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2009958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Frequency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216.67 MHz</a:t>
                          </a:r>
                          <a:endParaRPr lang="en-US" altLang="zh-CN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9838721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Cathode gradient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30 MV/m</a:t>
                          </a:r>
                          <a:endParaRPr lang="en-US" altLang="zh-CN" sz="14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6318261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Input power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90.4</a:t>
                          </a: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kW</a:t>
                          </a:r>
                          <a:endParaRPr lang="en-US" altLang="zh-CN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551154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Maximum surface electric field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36.99 MV/m (2.5kilp) 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8359475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Maximum surface power density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28.45 W/cm^2</a:t>
                          </a:r>
                          <a:endParaRPr lang="en-US" altLang="zh-CN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4472096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Voltage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868</a:t>
                          </a: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  <a:r>
                            <a:rPr lang="en-US" altLang="zh-CN" sz="1400" dirty="0" err="1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keV</a:t>
                          </a: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  <a:endParaRPr lang="en-US" altLang="zh-CN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4813695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Quality factor Q</a:t>
                          </a:r>
                          <a:r>
                            <a:rPr lang="en-US" altLang="zh-CN" sz="1400" baseline="-250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0 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33717</a:t>
                          </a:r>
                          <a:endParaRPr lang="en-US" altLang="zh-CN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88453333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Shunt impedance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8.34 M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altLang="zh-CN" sz="140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oMath>
                          </a14:m>
                          <a:endParaRPr lang="en-US" altLang="zh-CN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216899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EA17BA09-62AD-4017-8BC4-B1C14B6861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1285833"/>
                  </p:ext>
                </p:extLst>
              </p:nvPr>
            </p:nvGraphicFramePr>
            <p:xfrm>
              <a:off x="3779912" y="1062000"/>
              <a:ext cx="5184000" cy="3017520"/>
            </p:xfrm>
            <a:graphic>
              <a:graphicData uri="http://schemas.openxmlformats.org/drawingml/2006/table">
                <a:tbl>
                  <a:tblPr firstRow="1" bandRow="1">
                    <a:tableStyleId>{EB9631B5-78F2-41C9-869B-9F39066F8104}</a:tableStyleId>
                  </a:tblPr>
                  <a:tblGrid>
                    <a:gridCol w="2863273">
                      <a:extLst>
                        <a:ext uri="{9D8B030D-6E8A-4147-A177-3AD203B41FA5}">
                          <a16:colId xmlns:a16="http://schemas.microsoft.com/office/drawing/2014/main" val="2503801077"/>
                        </a:ext>
                      </a:extLst>
                    </a:gridCol>
                    <a:gridCol w="2320727">
                      <a:extLst>
                        <a:ext uri="{9D8B030D-6E8A-4147-A177-3AD203B41FA5}">
                          <a16:colId xmlns:a16="http://schemas.microsoft.com/office/drawing/2014/main" val="4090258259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RF parameters in design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200995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Frequency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216.67 MHz</a:t>
                          </a:r>
                          <a:endParaRPr lang="en-US" altLang="zh-CN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983872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Cathode gradient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30 MV/m</a:t>
                          </a:r>
                          <a:endParaRPr lang="en-US" altLang="zh-CN" sz="1400" b="1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631826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Input power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90.4</a:t>
                          </a: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kW</a:t>
                          </a:r>
                          <a:endParaRPr lang="en-US" altLang="zh-CN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55115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Maximum surface electric field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36.99 MV/m (2.5kilp) 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835947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Maximum surface power density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28.45 W/cm^2</a:t>
                          </a:r>
                          <a:endParaRPr lang="en-US" altLang="zh-CN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447209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Voltage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868</a:t>
                          </a: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  <a:r>
                            <a:rPr lang="en-US" altLang="zh-CN" sz="1400" dirty="0" err="1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keV</a:t>
                          </a: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  <a:endParaRPr lang="en-US" altLang="zh-CN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481369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Quality factor Q</a:t>
                          </a:r>
                          <a:r>
                            <a:rPr lang="en-US" altLang="zh-CN" sz="1400" baseline="-250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0 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33717</a:t>
                          </a:r>
                          <a:endParaRPr lang="en-US" altLang="zh-CN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8845333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Shunt impedance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23360" t="-896000" r="-525" b="-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168994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577C88D5-08EA-4419-8ADF-5F71B1333EE6}"/>
              </a:ext>
            </a:extLst>
          </p:cNvPr>
          <p:cNvSpPr txBox="1"/>
          <p:nvPr/>
        </p:nvSpPr>
        <p:spPr>
          <a:xfrm>
            <a:off x="536164" y="3749336"/>
            <a:ext cx="936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 field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FF55B1-9365-428C-8F12-670601F3042A}"/>
              </a:ext>
            </a:extLst>
          </p:cNvPr>
          <p:cNvSpPr txBox="1"/>
          <p:nvPr/>
        </p:nvSpPr>
        <p:spPr>
          <a:xfrm>
            <a:off x="2156900" y="3749336"/>
            <a:ext cx="994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 field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5C50359-5BAD-4006-9E67-8CC252F5BB4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28" y="4622893"/>
            <a:ext cx="3891264" cy="138820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92C3740-461C-42A3-8C66-8157A0882CB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43" y="4522614"/>
            <a:ext cx="3803129" cy="182259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119FDF79-4CF2-4105-AC69-B73F880B626B}"/>
              </a:ext>
            </a:extLst>
          </p:cNvPr>
          <p:cNvSpPr txBox="1"/>
          <p:nvPr/>
        </p:nvSpPr>
        <p:spPr>
          <a:xfrm>
            <a:off x="763867" y="6309320"/>
            <a:ext cx="7120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Gun shape optimization to reduce the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multipacting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ED81BE56-0AD7-475E-99A5-5C2F0FCAC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16416" y="143297"/>
            <a:ext cx="647700" cy="333375"/>
          </a:xfrm>
        </p:spPr>
        <p:txBody>
          <a:bodyPr/>
          <a:lstStyle/>
          <a:p>
            <a:pPr>
              <a:defRPr/>
            </a:pPr>
            <a:fld id="{D4A4B3FA-4E5B-4F4C-B6A5-E27547530FBA}" type="slidenum">
              <a:rPr lang="en-US" altLang="zh-CN" smtClean="0"/>
              <a:pPr>
                <a:defRPr/>
              </a:pPr>
              <a:t>13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06171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58848-6A02-D864-B4AA-09D00F310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Machining of the VHF gun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26DC3E-D232-301E-8851-E3677C6837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A4B3FA-4E5B-4F4C-B6A5-E27547530FBA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913BD7A-BF96-C74E-ACDB-27C41FEE6F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4851" r="12216"/>
          <a:stretch/>
        </p:blipFill>
        <p:spPr>
          <a:xfrm>
            <a:off x="184611" y="2262759"/>
            <a:ext cx="3004985" cy="2521397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E13F711-1A1C-B06B-393D-F56583EBF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68" y="1382928"/>
            <a:ext cx="8965708" cy="87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3 guns have been made for process testing</a:t>
            </a:r>
            <a:r>
              <a:rPr lang="zh-CN" altLang="en-US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lang="en-US" altLang="zh-CN" sz="20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and beam commissioning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E7D1052-91A5-72F4-80C6-6865B1DD8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180"/>
          <a:stretch/>
        </p:blipFill>
        <p:spPr>
          <a:xfrm>
            <a:off x="3426488" y="2247519"/>
            <a:ext cx="2670210" cy="25213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E5CD194-371C-A335-B290-C25BC71D27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1131" b="18500"/>
          <a:stretch/>
        </p:blipFill>
        <p:spPr>
          <a:xfrm>
            <a:off x="6333590" y="2247518"/>
            <a:ext cx="2294988" cy="252139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A42FECB3-CC06-9408-3029-7DC556C58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68" y="5288114"/>
            <a:ext cx="3086928" cy="71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Prototype gun</a:t>
            </a:r>
            <a:r>
              <a:rPr lang="zh-CN" altLang="en-US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for machining process testing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CECC3ED-F8AD-2C90-C1BF-76CCD2FD9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8893" y="5302831"/>
            <a:ext cx="5752439" cy="71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Gun 2 and 3</a:t>
            </a:r>
            <a:r>
              <a:rPr lang="zh-CN" altLang="en-US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，</a:t>
            </a: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&gt;75kW CW stable operation(limited by AC power supply system)</a:t>
            </a:r>
            <a:r>
              <a:rPr lang="zh-CN" altLang="en-US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with</a:t>
            </a:r>
            <a:r>
              <a:rPr lang="zh-CN" altLang="en-US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low dark current</a:t>
            </a:r>
          </a:p>
        </p:txBody>
      </p:sp>
    </p:spTree>
    <p:extLst>
      <p:ext uri="{BB962C8B-B14F-4D97-AF65-F5344CB8AC3E}">
        <p14:creationId xmlns:p14="http://schemas.microsoft.com/office/powerpoint/2010/main" val="779903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ABAA102-7A49-1B45-9194-A73F221B4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99982F8-BC43-DA49-B8A5-60E1B4062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 power testing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28EAD7-CE18-0344-96A6-F76DBF10F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61" y="3559917"/>
            <a:ext cx="2967515" cy="22265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8119ED-3DA2-3A46-AF1C-B7876D982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95" y="3363107"/>
            <a:ext cx="5447954" cy="2535249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18338D8-A847-B344-887B-1BFDA6249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146" y="1450496"/>
            <a:ext cx="6121007" cy="182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30MeV beamline for gun beam testing</a:t>
            </a: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One 400kV Buncher powered by 20kW SSA   </a:t>
            </a: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Two tubes and one deflecting cavity powered by  a 20MW klystron operated in pulse mode.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FF83E63-1A78-F64B-AEAA-3AE001AF5A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3" r="3733"/>
          <a:stretch/>
        </p:blipFill>
        <p:spPr>
          <a:xfrm rot="5400000">
            <a:off x="6625034" y="1053349"/>
            <a:ext cx="1674012" cy="298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85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800FEA6-059C-2D4E-96DA-76E3841B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767D670-3E46-7744-9212-5EC4AB32B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 power testing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CA922ED-49C1-C444-B519-23FD3BDDE591}"/>
              </a:ext>
            </a:extLst>
          </p:cNvPr>
          <p:cNvSpPr txBox="1"/>
          <p:nvPr/>
        </p:nvSpPr>
        <p:spPr>
          <a:xfrm>
            <a:off x="121196" y="1195868"/>
            <a:ext cx="8901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After ~20hours RF commissioning, successfully operated in CW mode at 216.667 MHz with ~75 kW input power(limited by power supply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system), or ~800kV voltage</a:t>
            </a:r>
          </a:p>
          <a:p>
            <a:endParaRPr lang="en-US" altLang="zh-CN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0C5146A-A11C-3D4E-B9AF-4AD58EFAB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"/>
          <a:stretch/>
        </p:blipFill>
        <p:spPr>
          <a:xfrm>
            <a:off x="3405722" y="2626940"/>
            <a:ext cx="2521392" cy="1556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D5B35AA-518C-174B-925D-5B4A910A47B0}"/>
                  </a:ext>
                </a:extLst>
              </p:cNvPr>
              <p:cNvSpPr txBox="1"/>
              <p:nvPr/>
            </p:nvSpPr>
            <p:spPr>
              <a:xfrm>
                <a:off x="3405721" y="2727126"/>
                <a:ext cx="247694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3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CN" sz="13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altLang="zh-CN" sz="13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altLang="zh-CN" sz="13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𝟑𝟎𝟎</m:t>
                      </m:r>
                      <m:r>
                        <a:rPr lang="en-US" altLang="zh-CN" sz="135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𝑯𝒛</m:t>
                      </m:r>
                    </m:oMath>
                  </m:oMathPara>
                </a14:m>
                <a:endParaRPr lang="zh-CN" altLang="en-US" sz="135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D5B35AA-518C-174B-925D-5B4A910A4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721" y="2727126"/>
                <a:ext cx="2476940" cy="300082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5D6A7FE0-3064-3641-B08E-C7802164A6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2" b="6533"/>
          <a:stretch/>
        </p:blipFill>
        <p:spPr>
          <a:xfrm>
            <a:off x="461364" y="2626939"/>
            <a:ext cx="2649762" cy="166615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99BAD06-D628-AD46-BF57-9921F0158D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t="11478" b="5995"/>
          <a:stretch/>
        </p:blipFill>
        <p:spPr>
          <a:xfrm>
            <a:off x="6151515" y="2634425"/>
            <a:ext cx="2567466" cy="15980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FB5E36E-036B-214A-9270-C618E2923FAA}"/>
                  </a:ext>
                </a:extLst>
              </p:cNvPr>
              <p:cNvSpPr txBox="1"/>
              <p:nvPr/>
            </p:nvSpPr>
            <p:spPr>
              <a:xfrm>
                <a:off x="614274" y="2687568"/>
                <a:ext cx="238125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35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Amplitude jitter </a:t>
                </a:r>
                <a:r>
                  <a:rPr lang="en-US" altLang="zh-CN" sz="1500" b="1" dirty="0">
                    <a:solidFill>
                      <a:schemeClr val="tx1"/>
                    </a:solidFill>
                  </a:rPr>
                  <a:t>1.1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500" b="1">
                        <a:solidFill>
                          <a:schemeClr val="tx1"/>
                        </a:solidFill>
                      </a:rPr>
                      <m:t>‱</m:t>
                    </m:r>
                  </m:oMath>
                </a14:m>
                <a:endParaRPr lang="zh-CN" altLang="en-US" sz="1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FB5E36E-036B-214A-9270-C618E2923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74" y="2687568"/>
                <a:ext cx="2381256" cy="323165"/>
              </a:xfrm>
              <a:prstGeom prst="rect">
                <a:avLst/>
              </a:prstGeom>
              <a:blipFill>
                <a:blip r:embed="rId6"/>
                <a:stretch>
                  <a:fillRect t="-3704" b="-185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0EB239C1-5C7F-454A-87F1-103EB3A81642}"/>
              </a:ext>
            </a:extLst>
          </p:cNvPr>
          <p:cNvSpPr txBox="1"/>
          <p:nvPr/>
        </p:nvSpPr>
        <p:spPr>
          <a:xfrm>
            <a:off x="6340770" y="2677142"/>
            <a:ext cx="21889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Phase jitter 0.0148 deg</a:t>
            </a:r>
            <a:endParaRPr lang="zh-CN" altLang="en-US" sz="13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860D221-9DD0-44C5-2EA7-ADF638ED1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96" y="4179617"/>
            <a:ext cx="9095320" cy="87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Multipacting is observed with RF power lower than 25kW, which is in</a:t>
            </a:r>
            <a:r>
              <a:rPr lang="zh-CN" altLang="en-US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consistent with the simulation results.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868E4B9-773C-FDE0-7008-0A2C07A1F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96" y="5078656"/>
            <a:ext cx="8901608" cy="87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Good vacuum achieved in testing:  </a:t>
            </a:r>
            <a:r>
              <a:rPr lang="zh-CN" altLang="en-US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～</a:t>
            </a: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2.0x10</a:t>
            </a:r>
            <a:r>
              <a:rPr lang="en-US" altLang="zh-CN" sz="1800" kern="0" baseline="30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-8</a:t>
            </a: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pa without RF, ~9x10</a:t>
            </a:r>
            <a:r>
              <a:rPr lang="en-US" altLang="zh-CN" sz="1800" kern="0" baseline="30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-8</a:t>
            </a: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pa with 75kW CW RF power.</a:t>
            </a:r>
          </a:p>
        </p:txBody>
      </p:sp>
    </p:spTree>
    <p:extLst>
      <p:ext uri="{BB962C8B-B14F-4D97-AF65-F5344CB8AC3E}">
        <p14:creationId xmlns:p14="http://schemas.microsoft.com/office/powerpoint/2010/main" val="1518987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>
            <a:extLst>
              <a:ext uri="{FF2B5EF4-FFF2-40B4-BE49-F238E27FC236}">
                <a16:creationId xmlns:a16="http://schemas.microsoft.com/office/drawing/2014/main" id="{23CAFD04-C9B6-0445-9101-8FC610B9E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 power testing</a:t>
            </a:r>
            <a:endParaRPr kumimoji="1" lang="zh-CN" alt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61455AF-D89F-4747-A5C7-A75368DC9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2516" y="1164053"/>
            <a:ext cx="9216516" cy="279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342900" indent="-342900" algn="l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Dark current</a:t>
            </a:r>
          </a:p>
          <a:p>
            <a:pPr marL="685800" lvl="1" indent="-342900" algn="l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High dark current in 2</a:t>
            </a:r>
            <a:r>
              <a:rPr lang="en-US" altLang="zh-CN" sz="1800" kern="0" baseline="30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nd</a:t>
            </a: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gun during the first round running,  1-10uA </a:t>
            </a:r>
          </a:p>
          <a:p>
            <a:pPr marL="685800" lvl="1" indent="-342900" algn="l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Significantly reduced after re-cleaning, less than 10nA with plug in. </a:t>
            </a:r>
          </a:p>
          <a:p>
            <a:pPr marL="685800" lvl="1" indent="-342900" algn="l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Obvious dark current increasing from 10nA-&gt;~400nA during CW operation in about two months. And it also reduced to very low after re-processed. </a:t>
            </a:r>
          </a:p>
          <a:p>
            <a:pPr marL="685800" lvl="1" indent="-342900" algn="l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Contamination (or dust) from cathode plug or downstream beam pipe</a:t>
            </a:r>
            <a:r>
              <a:rPr lang="zh-CN" altLang="en-US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？</a:t>
            </a:r>
            <a:endParaRPr lang="en-US" altLang="zh-CN" sz="18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685800" lvl="1" indent="-342900" algn="l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In-situ cleaning technologies are necessary for long term running.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C2A4B427-671C-DA4B-BCAB-60AE65E1FA62}"/>
              </a:ext>
            </a:extLst>
          </p:cNvPr>
          <p:cNvGrpSpPr/>
          <p:nvPr/>
        </p:nvGrpSpPr>
        <p:grpSpPr>
          <a:xfrm>
            <a:off x="754008" y="3949696"/>
            <a:ext cx="1972792" cy="1739146"/>
            <a:chOff x="574377" y="4004092"/>
            <a:chExt cx="2578172" cy="265332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2D8D1BF-7C16-B448-BE08-736FF8C77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377" y="4004092"/>
              <a:ext cx="2578172" cy="2653320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7DB3C582-A44A-5042-AFDB-C8C0164EA35B}"/>
                </a:ext>
              </a:extLst>
            </p:cNvPr>
            <p:cNvSpPr txBox="1"/>
            <p:nvPr/>
          </p:nvSpPr>
          <p:spPr>
            <a:xfrm>
              <a:off x="765522" y="4004092"/>
              <a:ext cx="2195883" cy="1091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350" dirty="0">
                  <a:solidFill>
                    <a:schemeClr val="bg1"/>
                  </a:solidFill>
                </a:rPr>
                <a:t>dark current w/o plug</a:t>
              </a:r>
            </a:p>
            <a:p>
              <a:pPr algn="ctr"/>
              <a:r>
                <a:rPr lang="en-US" altLang="zh-CN" sz="1350" dirty="0" err="1">
                  <a:solidFill>
                    <a:schemeClr val="bg1"/>
                  </a:solidFill>
                </a:rPr>
                <a:t>Epeak</a:t>
              </a:r>
              <a:r>
                <a:rPr lang="en-US" altLang="zh-CN" sz="1350" dirty="0">
                  <a:solidFill>
                    <a:schemeClr val="bg1"/>
                  </a:solidFill>
                </a:rPr>
                <a:t>: ~43MV/m</a:t>
              </a:r>
            </a:p>
            <a:p>
              <a:pPr algn="ctr"/>
              <a:r>
                <a:rPr lang="en-US" altLang="zh-CN" sz="1350" dirty="0">
                  <a:solidFill>
                    <a:schemeClr val="bg1"/>
                  </a:solidFill>
                </a:rPr>
                <a:t>~10uA</a:t>
              </a:r>
              <a:endParaRPr lang="zh-CN" altLang="en-US" sz="13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814F96B-D9B6-8347-B5B9-E873E06D7D54}"/>
              </a:ext>
            </a:extLst>
          </p:cNvPr>
          <p:cNvGrpSpPr/>
          <p:nvPr/>
        </p:nvGrpSpPr>
        <p:grpSpPr>
          <a:xfrm>
            <a:off x="3275856" y="3945434"/>
            <a:ext cx="1972791" cy="1739147"/>
            <a:chOff x="3577594" y="4004092"/>
            <a:chExt cx="2518406" cy="265332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996A62E-0B82-C749-8F9D-0CDBC7297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7594" y="4004092"/>
              <a:ext cx="2518406" cy="265332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BD729E08-0D55-7848-90FB-79D7756E9E80}"/>
                </a:ext>
              </a:extLst>
            </p:cNvPr>
            <p:cNvSpPr txBox="1"/>
            <p:nvPr/>
          </p:nvSpPr>
          <p:spPr>
            <a:xfrm>
              <a:off x="3765671" y="4004092"/>
              <a:ext cx="2206370" cy="109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350" dirty="0">
                  <a:solidFill>
                    <a:schemeClr val="bg1"/>
                  </a:solidFill>
                </a:rPr>
                <a:t>dark current with plug</a:t>
              </a:r>
            </a:p>
            <a:p>
              <a:pPr algn="ctr"/>
              <a:r>
                <a:rPr lang="en-US" altLang="zh-CN" sz="1350" dirty="0" err="1">
                  <a:solidFill>
                    <a:schemeClr val="bg1"/>
                  </a:solidFill>
                </a:rPr>
                <a:t>Epeak</a:t>
              </a:r>
              <a:r>
                <a:rPr lang="en-US" altLang="zh-CN" sz="1350" dirty="0">
                  <a:solidFill>
                    <a:schemeClr val="bg1"/>
                  </a:solidFill>
                </a:rPr>
                <a:t>: ~30MV/m</a:t>
              </a:r>
            </a:p>
            <a:p>
              <a:pPr algn="ctr"/>
              <a:r>
                <a:rPr lang="en-US" altLang="zh-CN" sz="1350" dirty="0">
                  <a:solidFill>
                    <a:schemeClr val="bg1"/>
                  </a:solidFill>
                </a:rPr>
                <a:t>~1-4uA</a:t>
              </a:r>
              <a:endParaRPr lang="zh-CN" altLang="en-US" sz="135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CFD3D645-80D6-6540-9E4B-F542EC978387}"/>
              </a:ext>
            </a:extLst>
          </p:cNvPr>
          <p:cNvSpPr/>
          <p:nvPr/>
        </p:nvSpPr>
        <p:spPr>
          <a:xfrm>
            <a:off x="1018324" y="5697253"/>
            <a:ext cx="65904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Dark current of the 2</a:t>
            </a:r>
            <a:r>
              <a:rPr lang="en-US" altLang="zh-CN" sz="1200" baseline="30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nd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gun, without(left) or with plug in(mid), and after re-processed 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31C05432-3B97-364C-B58C-DDD0CE42CADC}"/>
              </a:ext>
            </a:extLst>
          </p:cNvPr>
          <p:cNvGrpSpPr/>
          <p:nvPr/>
        </p:nvGrpSpPr>
        <p:grpSpPr>
          <a:xfrm>
            <a:off x="5729017" y="3950686"/>
            <a:ext cx="2147722" cy="1839534"/>
            <a:chOff x="5937356" y="2993583"/>
            <a:chExt cx="3076331" cy="2801605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AED5998-958D-F74F-A71F-E5ABC4CC8557}"/>
                </a:ext>
              </a:extLst>
            </p:cNvPr>
            <p:cNvGrpSpPr/>
            <p:nvPr/>
          </p:nvGrpSpPr>
          <p:grpSpPr>
            <a:xfrm>
              <a:off x="5954940" y="3025954"/>
              <a:ext cx="3058747" cy="2769234"/>
              <a:chOff x="5644786" y="353207"/>
              <a:chExt cx="3310200" cy="3619490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09B005BB-7523-6047-A974-7E4B870449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10" t="5516" r="28788" b="7212"/>
              <a:stretch/>
            </p:blipFill>
            <p:spPr>
              <a:xfrm>
                <a:off x="5644786" y="353207"/>
                <a:ext cx="3191831" cy="3467986"/>
              </a:xfrm>
              <a:prstGeom prst="rect">
                <a:avLst/>
              </a:prstGeom>
            </p:spPr>
          </p:pic>
          <p:cxnSp>
            <p:nvCxnSpPr>
              <p:cNvPr id="16" name="直接箭头连接符 11">
                <a:extLst>
                  <a:ext uri="{FF2B5EF4-FFF2-40B4-BE49-F238E27FC236}">
                    <a16:creationId xmlns:a16="http://schemas.microsoft.com/office/drawing/2014/main" id="{291BAB63-505D-4340-8764-D0DA46BAE78A}"/>
                  </a:ext>
                </a:extLst>
              </p:cNvPr>
              <p:cNvCxnSpPr>
                <a:cxnSpLocks/>
                <a:stCxn id="17" idx="0"/>
              </p:cNvCxnSpPr>
              <p:nvPr/>
            </p:nvCxnSpPr>
            <p:spPr>
              <a:xfrm flipV="1">
                <a:off x="7945890" y="2545232"/>
                <a:ext cx="345237" cy="41657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8ED30638-D691-054D-BA20-2F816BA59E1E}"/>
                  </a:ext>
                </a:extLst>
              </p:cNvPr>
              <p:cNvSpPr txBox="1"/>
              <p:nvPr/>
            </p:nvSpPr>
            <p:spPr>
              <a:xfrm>
                <a:off x="6936792" y="2961802"/>
                <a:ext cx="2018194" cy="1010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350" dirty="0">
                    <a:solidFill>
                      <a:schemeClr val="bg1"/>
                    </a:solidFill>
                  </a:rPr>
                  <a:t>Photoelectron </a:t>
                </a:r>
              </a:p>
              <a:p>
                <a:r>
                  <a:rPr lang="en-US" altLang="zh-CN" sz="1350" dirty="0">
                    <a:solidFill>
                      <a:schemeClr val="bg1"/>
                    </a:solidFill>
                  </a:rPr>
                  <a:t>Beam (~100pC)</a:t>
                </a:r>
                <a:endParaRPr lang="zh-CN" altLang="en-US" sz="135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6EF70C7-F4D8-5B40-8E89-DEB87AF35D8F}"/>
                </a:ext>
              </a:extLst>
            </p:cNvPr>
            <p:cNvSpPr txBox="1"/>
            <p:nvPr/>
          </p:nvSpPr>
          <p:spPr>
            <a:xfrm>
              <a:off x="5937356" y="2993583"/>
              <a:ext cx="3038963" cy="1406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50" dirty="0">
                  <a:solidFill>
                    <a:schemeClr val="bg1"/>
                  </a:solidFill>
                </a:rPr>
                <a:t>dark current and photoelectron</a:t>
              </a:r>
            </a:p>
            <a:p>
              <a:pPr algn="ctr"/>
              <a:r>
                <a:rPr lang="en-US" altLang="zh-CN" sz="1350" dirty="0" err="1">
                  <a:solidFill>
                    <a:schemeClr val="bg1"/>
                  </a:solidFill>
                </a:rPr>
                <a:t>Epeak</a:t>
              </a:r>
              <a:r>
                <a:rPr lang="en-US" altLang="zh-CN" sz="1350" dirty="0">
                  <a:solidFill>
                    <a:schemeClr val="bg1"/>
                  </a:solidFill>
                </a:rPr>
                <a:t>: ~30MV/m</a:t>
              </a:r>
            </a:p>
            <a:p>
              <a:pPr algn="ctr"/>
              <a:r>
                <a:rPr lang="en-US" altLang="zh-CN" sz="1350" dirty="0">
                  <a:solidFill>
                    <a:schemeClr val="bg1"/>
                  </a:solidFill>
                </a:rPr>
                <a:t>&lt;10 - 100nA</a:t>
              </a:r>
              <a:endParaRPr lang="zh-CN" altLang="en-US" sz="13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8467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73BC858-E297-4241-A3B9-7C4360B33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986360"/>
            <a:ext cx="2057400" cy="273844"/>
          </a:xfrm>
        </p:spPr>
        <p:txBody>
          <a:bodyPr/>
          <a:lstStyle/>
          <a:p>
            <a:fld id="{1629971A-A7F4-4413-8293-260B27FD2F8F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C18B3E4-CEDA-FB40-8176-7AEAA42F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889" y="2082883"/>
            <a:ext cx="2242687" cy="168201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1BE7BC1-BA75-9F48-8EC1-36B8886FD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83" y="4314618"/>
            <a:ext cx="1918651" cy="143898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6A2665F-0EE9-A449-9928-638B52D01FB0}"/>
              </a:ext>
            </a:extLst>
          </p:cNvPr>
          <p:cNvSpPr txBox="1"/>
          <p:nvPr/>
        </p:nvSpPr>
        <p:spPr>
          <a:xfrm>
            <a:off x="706563" y="5213737"/>
            <a:ext cx="2349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First photoelectron beam on  23 August, 2022 , QE: ~1%</a:t>
            </a:r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DFEB561-360D-1E46-AC75-B85097ACC3EF}"/>
              </a:ext>
            </a:extLst>
          </p:cNvPr>
          <p:cNvSpPr txBox="1"/>
          <p:nvPr/>
        </p:nvSpPr>
        <p:spPr>
          <a:xfrm>
            <a:off x="4061736" y="3764898"/>
            <a:ext cx="23495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Bean profile after low energy bend magnet</a:t>
            </a:r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BA911D1-EE0F-154D-99C5-D26696DA1C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86" y="2108659"/>
            <a:ext cx="2434507" cy="1825880"/>
          </a:xfrm>
          <a:prstGeom prst="rect">
            <a:avLst/>
          </a:prstGeom>
        </p:spPr>
      </p:pic>
      <p:pic>
        <p:nvPicPr>
          <p:cNvPr id="17" name="WeChat_20220823134749">
            <a:hlinkClick r:id="" action="ppaction://media"/>
            <a:extLst>
              <a:ext uri="{FF2B5EF4-FFF2-40B4-BE49-F238E27FC236}">
                <a16:creationId xmlns:a16="http://schemas.microsoft.com/office/drawing/2014/main" id="{44A3F6ED-727B-E645-9305-83F0DAF722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3225" t="30701" r="32670" b="10500"/>
          <a:stretch/>
        </p:blipFill>
        <p:spPr>
          <a:xfrm>
            <a:off x="250849" y="2204937"/>
            <a:ext cx="3619532" cy="271424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4DA0466-2F94-2D47-B4CD-9589385D60D5}"/>
              </a:ext>
            </a:extLst>
          </p:cNvPr>
          <p:cNvSpPr txBox="1"/>
          <p:nvPr/>
        </p:nvSpPr>
        <p:spPr>
          <a:xfrm>
            <a:off x="6582348" y="3769419"/>
            <a:ext cx="230623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Gun phase scan(70kW)</a:t>
            </a:r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462E040-383F-7942-9306-4C32875C2542}"/>
              </a:ext>
            </a:extLst>
          </p:cNvPr>
          <p:cNvSpPr txBox="1"/>
          <p:nvPr/>
        </p:nvSpPr>
        <p:spPr>
          <a:xfrm>
            <a:off x="4157287" y="5699488"/>
            <a:ext cx="2349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Buncher on@~6kW</a:t>
            </a:r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F7BD6F3-9E45-5D40-915C-D40EA0C43843}"/>
              </a:ext>
            </a:extLst>
          </p:cNvPr>
          <p:cNvGrpSpPr/>
          <p:nvPr/>
        </p:nvGrpSpPr>
        <p:grpSpPr>
          <a:xfrm>
            <a:off x="6582348" y="4118921"/>
            <a:ext cx="2171712" cy="1810395"/>
            <a:chOff x="7248897" y="4137093"/>
            <a:chExt cx="3132726" cy="2611146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717100F-9DD3-F843-97CD-4538F8DDBCA2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0136" y="4137093"/>
              <a:ext cx="2990248" cy="20737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C85754D4-462D-344E-902A-4D80FB3E5253}"/>
                </a:ext>
              </a:extLst>
            </p:cNvPr>
            <p:cNvSpPr txBox="1"/>
            <p:nvPr/>
          </p:nvSpPr>
          <p:spPr>
            <a:xfrm>
              <a:off x="7248897" y="6348721"/>
              <a:ext cx="3132726" cy="399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Deflecting cavity ON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标题 2">
            <a:extLst>
              <a:ext uri="{FF2B5EF4-FFF2-40B4-BE49-F238E27FC236}">
                <a16:creationId xmlns:a16="http://schemas.microsoft.com/office/drawing/2014/main" id="{A6D82596-2870-DE4C-8812-DADEA9DE6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Beam testing</a:t>
            </a:r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2E061A9-6C60-C252-2415-CDF734EEDF8D}"/>
              </a:ext>
            </a:extLst>
          </p:cNvPr>
          <p:cNvSpPr txBox="1"/>
          <p:nvPr/>
        </p:nvSpPr>
        <p:spPr>
          <a:xfrm>
            <a:off x="35496" y="1591523"/>
            <a:ext cx="8996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First photoelectron beam generated with  Cs</a:t>
            </a:r>
            <a:r>
              <a:rPr lang="en-US" altLang="zh-CN" sz="1800" baseline="-25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 cathode  on August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23, 2022. </a:t>
            </a:r>
          </a:p>
        </p:txBody>
      </p:sp>
    </p:spTree>
    <p:extLst>
      <p:ext uri="{BB962C8B-B14F-4D97-AF65-F5344CB8AC3E}">
        <p14:creationId xmlns:p14="http://schemas.microsoft.com/office/powerpoint/2010/main" val="255615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F025B6C-58B1-1A44-9E0F-F8A72936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747445"/>
            <a:ext cx="2057400" cy="273844"/>
          </a:xfrm>
        </p:spPr>
        <p:txBody>
          <a:bodyPr/>
          <a:lstStyle/>
          <a:p>
            <a:fld id="{1629971A-A7F4-4413-8293-260B27FD2F8F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0408374-F589-A84B-938C-8B70D2E00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Beam testing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EA53A5D6-2CE2-5C47-B2A5-1CDFFD6838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6173708"/>
                  </p:ext>
                </p:extLst>
              </p:nvPr>
            </p:nvGraphicFramePr>
            <p:xfrm>
              <a:off x="509357" y="2329615"/>
              <a:ext cx="7983287" cy="1920240"/>
            </p:xfrm>
            <a:graphic>
              <a:graphicData uri="http://schemas.openxmlformats.org/drawingml/2006/table">
                <a:tbl>
                  <a:tblPr firstRow="1" bandRow="1">
                    <a:tableStyleId>{74C1A8A3-306A-4EB7-A6B1-4F7E0EB9C5D6}</a:tableStyleId>
                  </a:tblPr>
                  <a:tblGrid>
                    <a:gridCol w="1442908">
                      <a:extLst>
                        <a:ext uri="{9D8B030D-6E8A-4147-A177-3AD203B41FA5}">
                          <a16:colId xmlns:a16="http://schemas.microsoft.com/office/drawing/2014/main" val="2503801077"/>
                        </a:ext>
                      </a:extLst>
                    </a:gridCol>
                    <a:gridCol w="2769560">
                      <a:extLst>
                        <a:ext uri="{9D8B030D-6E8A-4147-A177-3AD203B41FA5}">
                          <a16:colId xmlns:a16="http://schemas.microsoft.com/office/drawing/2014/main" val="4090258259"/>
                        </a:ext>
                      </a:extLst>
                    </a:gridCol>
                    <a:gridCol w="2376264">
                      <a:extLst>
                        <a:ext uri="{9D8B030D-6E8A-4147-A177-3AD203B41FA5}">
                          <a16:colId xmlns:a16="http://schemas.microsoft.com/office/drawing/2014/main" val="4879360"/>
                        </a:ext>
                      </a:extLst>
                    </a:gridCol>
                    <a:gridCol w="1394555">
                      <a:extLst>
                        <a:ext uri="{9D8B030D-6E8A-4147-A177-3AD203B41FA5}">
                          <a16:colId xmlns:a16="http://schemas.microsoft.com/office/drawing/2014/main" val="1390750400"/>
                        </a:ext>
                      </a:extLst>
                    </a:gridCol>
                  </a:tblGrid>
                  <a:tr h="8915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/>
                            <a:t>Bunch charge</a:t>
                          </a:r>
                          <a:endParaRPr lang="zh-CN" altLang="en-US" sz="18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/>
                            <a:t>Projected emittance</a:t>
                          </a:r>
                          <a:r>
                            <a:rPr lang="zh-CN" altLang="en-US" sz="1800" dirty="0"/>
                            <a:t>（</a:t>
                          </a:r>
                          <a:r>
                            <a:rPr lang="en-US" altLang="zh-CN" sz="1800" dirty="0"/>
                            <a:t>95%</a:t>
                          </a:r>
                          <a:r>
                            <a:rPr lang="zh-CN" altLang="en-US" sz="1800" dirty="0"/>
                            <a:t>）（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𝒖𝒎</m:t>
                              </m:r>
                              <m:r>
                                <a:rPr lang="en-US" altLang="zh-CN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CN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𝒓𝒂𝒅</m:t>
                              </m:r>
                            </m:oMath>
                          </a14:m>
                          <a:r>
                            <a:rPr lang="zh-CN" altLang="en-US" sz="1800" dirty="0"/>
                            <a:t>）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/>
                            <a:t>Slice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emittance</a:t>
                          </a:r>
                          <a:r>
                            <a:rPr lang="zh-CN" altLang="en-US" sz="1800" dirty="0"/>
                            <a:t>（</a:t>
                          </a:r>
                          <a:r>
                            <a:rPr lang="en-US" altLang="zh-CN" sz="1800" dirty="0"/>
                            <a:t>95%</a:t>
                          </a:r>
                          <a:r>
                            <a:rPr lang="zh-CN" altLang="en-US" sz="1800" dirty="0"/>
                            <a:t>）（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𝒖𝒎</m:t>
                              </m:r>
                              <m:r>
                                <a:rPr lang="en-US" altLang="zh-CN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CN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𝒓𝒂𝒅</m:t>
                              </m:r>
                            </m:oMath>
                          </a14:m>
                          <a:r>
                            <a:rPr lang="zh-CN" altLang="en-US" sz="1800" dirty="0"/>
                            <a:t>）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/>
                            <a:t>Bunch length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(mm rms)</a:t>
                          </a:r>
                          <a:endParaRPr lang="zh-CN" altLang="en-US" sz="18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832009958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/>
                            <a:t>10 </a:t>
                          </a:r>
                          <a:r>
                            <a:rPr lang="en-US" altLang="zh-CN" sz="1800" b="1" dirty="0" err="1"/>
                            <a:t>pC</a:t>
                          </a:r>
                          <a:endParaRPr lang="zh-CN" altLang="en-US" sz="18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latin typeface="+mn-ea"/>
                              <a:ea typeface="+mn-ea"/>
                              <a:cs typeface="Arial" panose="020B0604020202020204" pitchFamily="34" charset="0"/>
                            </a:rPr>
                            <a:t>0.16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latin typeface="+mn-ea"/>
                              <a:ea typeface="+mn-ea"/>
                              <a:cs typeface="Arial" panose="020B0604020202020204" pitchFamily="34" charset="0"/>
                            </a:rPr>
                            <a:t>0.15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latin typeface="+mn-ea"/>
                              <a:ea typeface="+mn-ea"/>
                              <a:cs typeface="+mn-cs"/>
                            </a:rPr>
                            <a:t>0.49 </a:t>
                          </a:r>
                          <a:endParaRPr lang="en-US" altLang="zh-CN" sz="1800" b="1" dirty="0"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049838721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/>
                            <a:t>50 </a:t>
                          </a:r>
                          <a:r>
                            <a:rPr lang="en-US" altLang="zh-CN" sz="1800" b="1" dirty="0" err="1"/>
                            <a:t>pC</a:t>
                          </a:r>
                          <a:endParaRPr lang="zh-CN" altLang="en-US" sz="18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latin typeface="+mn-ea"/>
                              <a:ea typeface="+mn-ea"/>
                              <a:cs typeface="+mn-cs"/>
                            </a:rPr>
                            <a:t>0.41 </a:t>
                          </a:r>
                          <a:endParaRPr lang="en-US" altLang="zh-CN" sz="1800" b="1" dirty="0"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latin typeface="+mn-ea"/>
                              <a:ea typeface="+mn-ea"/>
                              <a:cs typeface="Arial" panose="020B0604020202020204" pitchFamily="34" charset="0"/>
                            </a:rPr>
                            <a:t>0.38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latin typeface="+mn-ea"/>
                              <a:ea typeface="+mn-ea"/>
                              <a:cs typeface="Arial" panose="020B0604020202020204" pitchFamily="34" charset="0"/>
                            </a:rPr>
                            <a:t>1.15 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826318261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/>
                            <a:t>100 </a:t>
                          </a:r>
                          <a:r>
                            <a:rPr lang="en-US" altLang="zh-CN" sz="1800" b="1" dirty="0" err="1"/>
                            <a:t>pC</a:t>
                          </a:r>
                          <a:endParaRPr lang="zh-CN" altLang="en-US" sz="18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latin typeface="+mn-ea"/>
                              <a:ea typeface="+mn-ea"/>
                              <a:cs typeface="+mn-cs"/>
                            </a:rPr>
                            <a:t>0.85 </a:t>
                          </a:r>
                          <a:endParaRPr lang="en-US" altLang="zh-CN" sz="1800" b="1" dirty="0"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latin typeface="+mn-ea"/>
                              <a:ea typeface="+mn-ea"/>
                              <a:cs typeface="Arial" panose="020B0604020202020204" pitchFamily="34" charset="0"/>
                            </a:rPr>
                            <a:t>0.72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latin typeface="+mn-ea"/>
                              <a:ea typeface="+mn-ea"/>
                            </a:rPr>
                            <a:t>1.44 </a:t>
                          </a:r>
                          <a:endParaRPr lang="en-US" altLang="zh-CN" sz="1800" b="1" dirty="0"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665511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EA53A5D6-2CE2-5C47-B2A5-1CDFFD6838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6173708"/>
                  </p:ext>
                </p:extLst>
              </p:nvPr>
            </p:nvGraphicFramePr>
            <p:xfrm>
              <a:off x="509357" y="2329615"/>
              <a:ext cx="7983287" cy="1920240"/>
            </p:xfrm>
            <a:graphic>
              <a:graphicData uri="http://schemas.openxmlformats.org/drawingml/2006/table">
                <a:tbl>
                  <a:tblPr firstRow="1" bandRow="1">
                    <a:tableStyleId>{74C1A8A3-306A-4EB7-A6B1-4F7E0EB9C5D6}</a:tableStyleId>
                  </a:tblPr>
                  <a:tblGrid>
                    <a:gridCol w="1442908">
                      <a:extLst>
                        <a:ext uri="{9D8B030D-6E8A-4147-A177-3AD203B41FA5}">
                          <a16:colId xmlns:a16="http://schemas.microsoft.com/office/drawing/2014/main" val="2503801077"/>
                        </a:ext>
                      </a:extLst>
                    </a:gridCol>
                    <a:gridCol w="2769560">
                      <a:extLst>
                        <a:ext uri="{9D8B030D-6E8A-4147-A177-3AD203B41FA5}">
                          <a16:colId xmlns:a16="http://schemas.microsoft.com/office/drawing/2014/main" val="4090258259"/>
                        </a:ext>
                      </a:extLst>
                    </a:gridCol>
                    <a:gridCol w="2376264">
                      <a:extLst>
                        <a:ext uri="{9D8B030D-6E8A-4147-A177-3AD203B41FA5}">
                          <a16:colId xmlns:a16="http://schemas.microsoft.com/office/drawing/2014/main" val="4879360"/>
                        </a:ext>
                      </a:extLst>
                    </a:gridCol>
                    <a:gridCol w="1394555">
                      <a:extLst>
                        <a:ext uri="{9D8B030D-6E8A-4147-A177-3AD203B41FA5}">
                          <a16:colId xmlns:a16="http://schemas.microsoft.com/office/drawing/2014/main" val="1390750400"/>
                        </a:ext>
                      </a:extLst>
                    </a:gridCol>
                  </a:tblGrid>
                  <a:tr h="8915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/>
                            <a:t>Bunch charge</a:t>
                          </a:r>
                          <a:endParaRPr lang="zh-CN" altLang="en-US" sz="18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52752" t="-4225" r="-137156" b="-1253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l="-178075" t="-4225" r="-59893" b="-1253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/>
                            <a:t>Bunch length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(mm rms)</a:t>
                          </a:r>
                          <a:endParaRPr lang="zh-CN" altLang="en-US" sz="18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832009958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/>
                            <a:t>10 </a:t>
                          </a:r>
                          <a:r>
                            <a:rPr lang="en-US" altLang="zh-CN" sz="1800" b="1" dirty="0" err="1"/>
                            <a:t>pC</a:t>
                          </a:r>
                          <a:endParaRPr lang="zh-CN" altLang="en-US" sz="18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latin typeface="+mn-ea"/>
                              <a:ea typeface="+mn-ea"/>
                              <a:cs typeface="Arial" panose="020B0604020202020204" pitchFamily="34" charset="0"/>
                            </a:rPr>
                            <a:t>0.16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latin typeface="+mn-ea"/>
                              <a:ea typeface="+mn-ea"/>
                              <a:cs typeface="Arial" panose="020B0604020202020204" pitchFamily="34" charset="0"/>
                            </a:rPr>
                            <a:t>0.15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latin typeface="+mn-ea"/>
                              <a:ea typeface="+mn-ea"/>
                              <a:cs typeface="+mn-cs"/>
                            </a:rPr>
                            <a:t>0.49 </a:t>
                          </a:r>
                          <a:endParaRPr lang="en-US" altLang="zh-CN" sz="1800" b="1" dirty="0"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049838721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/>
                            <a:t>50 </a:t>
                          </a:r>
                          <a:r>
                            <a:rPr lang="en-US" altLang="zh-CN" sz="1800" b="1" dirty="0" err="1"/>
                            <a:t>pC</a:t>
                          </a:r>
                          <a:endParaRPr lang="zh-CN" altLang="en-US" sz="18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latin typeface="+mn-ea"/>
                              <a:ea typeface="+mn-ea"/>
                              <a:cs typeface="+mn-cs"/>
                            </a:rPr>
                            <a:t>0.41 </a:t>
                          </a:r>
                          <a:endParaRPr lang="en-US" altLang="zh-CN" sz="1800" b="1" dirty="0"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latin typeface="+mn-ea"/>
                              <a:ea typeface="+mn-ea"/>
                              <a:cs typeface="Arial" panose="020B0604020202020204" pitchFamily="34" charset="0"/>
                            </a:rPr>
                            <a:t>0.38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latin typeface="+mn-ea"/>
                              <a:ea typeface="+mn-ea"/>
                              <a:cs typeface="Arial" panose="020B0604020202020204" pitchFamily="34" charset="0"/>
                            </a:rPr>
                            <a:t>1.15 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826318261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/>
                            <a:t>100 </a:t>
                          </a:r>
                          <a:r>
                            <a:rPr lang="en-US" altLang="zh-CN" sz="1800" b="1" dirty="0" err="1"/>
                            <a:t>pC</a:t>
                          </a:r>
                          <a:endParaRPr lang="zh-CN" altLang="en-US" sz="1800" b="1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latin typeface="+mn-ea"/>
                              <a:ea typeface="+mn-ea"/>
                              <a:cs typeface="+mn-cs"/>
                            </a:rPr>
                            <a:t>0.85 </a:t>
                          </a:r>
                          <a:endParaRPr lang="en-US" altLang="zh-CN" sz="1800" b="1" dirty="0"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latin typeface="+mn-ea"/>
                              <a:ea typeface="+mn-ea"/>
                              <a:cs typeface="Arial" panose="020B0604020202020204" pitchFamily="34" charset="0"/>
                            </a:rPr>
                            <a:t>0.72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latin typeface="+mn-ea"/>
                              <a:ea typeface="+mn-ea"/>
                            </a:rPr>
                            <a:t>1.44 </a:t>
                          </a:r>
                          <a:endParaRPr lang="en-US" altLang="zh-CN" sz="1800" b="1" dirty="0"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6655115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AFB1F92D-EFD0-AF48-BDAA-70AD2784E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67" y="4443232"/>
            <a:ext cx="1738176" cy="15010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00FE9B1-8842-5845-9A94-6E1DCD32C3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7" t="53429" r="32828" b="3214"/>
          <a:stretch/>
        </p:blipFill>
        <p:spPr>
          <a:xfrm>
            <a:off x="3631913" y="4412190"/>
            <a:ext cx="1738176" cy="15320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949A2-77E0-5445-ADF3-9237BD7EE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405" y="4384506"/>
            <a:ext cx="1923207" cy="1581703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65CBC920-CAB5-DD4A-9C35-252C729D2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9" y="984845"/>
            <a:ext cx="9108504" cy="126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6" tIns="34289" rIns="68576" bIns="34289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Emittance measurement and optimization(preliminary results )</a:t>
            </a: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No-ideal distribution of laser, dipole and quadrupole field in solenoid and RF structures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3B5C710-DA4B-C946-A8F3-CD63E10000F7}"/>
              </a:ext>
            </a:extLst>
          </p:cNvPr>
          <p:cNvSpPr txBox="1"/>
          <p:nvPr/>
        </p:nvSpPr>
        <p:spPr>
          <a:xfrm>
            <a:off x="1618005" y="4587529"/>
            <a:ext cx="6126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10pC</a:t>
            </a:r>
            <a:endParaRPr lang="zh-CN" altLang="en-US" sz="13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5E74CC5-744C-F54B-9AA0-BE1B02361B97}"/>
              </a:ext>
            </a:extLst>
          </p:cNvPr>
          <p:cNvSpPr txBox="1"/>
          <p:nvPr/>
        </p:nvSpPr>
        <p:spPr>
          <a:xfrm>
            <a:off x="4306497" y="4642719"/>
            <a:ext cx="6126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50pC</a:t>
            </a:r>
            <a:endParaRPr lang="zh-CN" altLang="en-US" sz="13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561B1E7-A993-F742-B97E-C9C1CE8480BA}"/>
              </a:ext>
            </a:extLst>
          </p:cNvPr>
          <p:cNvSpPr txBox="1"/>
          <p:nvPr/>
        </p:nvSpPr>
        <p:spPr>
          <a:xfrm>
            <a:off x="6948264" y="4463065"/>
            <a:ext cx="7136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100pC</a:t>
            </a:r>
            <a:endParaRPr lang="zh-CN" altLang="en-US" sz="13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5076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C7609F-5383-40C8-BDC2-1403D9B00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288925"/>
            <a:ext cx="4680496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eaLnBrk="1" hangingPunct="1"/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96D0B92-F8D9-47CA-9B0E-DCBA659B75A1}"/>
              </a:ext>
            </a:extLst>
          </p:cNvPr>
          <p:cNvSpPr txBox="1"/>
          <p:nvPr/>
        </p:nvSpPr>
        <p:spPr>
          <a:xfrm>
            <a:off x="251520" y="1694638"/>
            <a:ext cx="8712968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800" dirty="0"/>
              <a:t>Introduction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800" dirty="0"/>
              <a:t>Highlights of accelerator activities at THU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800" dirty="0"/>
              <a:t>Advanced photocathode RF gun developments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800" dirty="0"/>
              <a:t>VIGAS: </a:t>
            </a:r>
            <a:r>
              <a:rPr lang="en-US" altLang="zh-CN" sz="2800" b="1" i="1" dirty="0"/>
              <a:t>V</a:t>
            </a:r>
            <a:r>
              <a:rPr lang="en-US" altLang="zh-CN" sz="2800" dirty="0"/>
              <a:t>ery compact </a:t>
            </a:r>
            <a:r>
              <a:rPr lang="en-US" altLang="zh-CN" sz="2800" b="1" i="1" dirty="0"/>
              <a:t>I</a:t>
            </a:r>
            <a:r>
              <a:rPr lang="en-US" altLang="zh-CN" sz="2800" dirty="0"/>
              <a:t>nverse Compton </a:t>
            </a:r>
            <a:r>
              <a:rPr lang="en-US" altLang="zh-CN" sz="2800" b="1" i="1" dirty="0" err="1"/>
              <a:t>GA</a:t>
            </a:r>
            <a:r>
              <a:rPr lang="en-US" altLang="zh-CN" sz="2800" dirty="0" err="1"/>
              <a:t>mma</a:t>
            </a:r>
            <a:r>
              <a:rPr lang="en-US" altLang="zh-CN" sz="2800" dirty="0"/>
              <a:t>-ray </a:t>
            </a:r>
            <a:r>
              <a:rPr lang="en-US" altLang="zh-CN" sz="2800" b="1" i="1" dirty="0"/>
              <a:t>S</a:t>
            </a:r>
            <a:r>
              <a:rPr lang="en-US" altLang="zh-CN" sz="2800" dirty="0"/>
              <a:t>ource</a:t>
            </a:r>
          </a:p>
        </p:txBody>
      </p:sp>
    </p:spTree>
    <p:extLst>
      <p:ext uri="{BB962C8B-B14F-4D97-AF65-F5344CB8AC3E}">
        <p14:creationId xmlns:p14="http://schemas.microsoft.com/office/powerpoint/2010/main" val="333894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2"/>
    </mc:Choice>
    <mc:Fallback xmlns="">
      <p:transition spd="slow" advTm="56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98B35D9-81B5-B440-AD3A-73EAC3C21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20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F65B36-2B51-9142-B98D-4D05025514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11" y="3090036"/>
            <a:ext cx="2123982" cy="28308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AA84C0-A145-D44C-B581-B86E0FDC3F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68" b="9584"/>
          <a:stretch/>
        </p:blipFill>
        <p:spPr>
          <a:xfrm>
            <a:off x="2897814" y="3058899"/>
            <a:ext cx="2430270" cy="129402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8D79DAE-E7FA-984A-A687-49551E74B3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98"/>
          <a:stretch/>
        </p:blipFill>
        <p:spPr>
          <a:xfrm>
            <a:off x="2897814" y="4418035"/>
            <a:ext cx="2430270" cy="1495241"/>
          </a:xfrm>
          <a:prstGeom prst="rect">
            <a:avLst/>
          </a:prstGeom>
        </p:spPr>
      </p:pic>
      <p:sp>
        <p:nvSpPr>
          <p:cNvPr id="9" name="标题 2">
            <a:extLst>
              <a:ext uri="{FF2B5EF4-FFF2-40B4-BE49-F238E27FC236}">
                <a16:creationId xmlns:a16="http://schemas.microsoft.com/office/drawing/2014/main" id="{D3DA6ADA-8203-17F8-1195-925289840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341" y="208662"/>
            <a:ext cx="6667035" cy="43675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SHINE VHF gun Progress</a:t>
            </a:r>
            <a:endParaRPr lang="zh-CN" alt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0E38EBA-7AE0-D6C4-AC06-19D53C9B8C08}"/>
              </a:ext>
            </a:extLst>
          </p:cNvPr>
          <p:cNvGrpSpPr/>
          <p:nvPr/>
        </p:nvGrpSpPr>
        <p:grpSpPr>
          <a:xfrm>
            <a:off x="5544108" y="3078056"/>
            <a:ext cx="3085202" cy="2830870"/>
            <a:chOff x="3780533" y="1653720"/>
            <a:chExt cx="4608000" cy="3456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6FEEFDC-4827-32F0-90F0-96A46C5C6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0533" y="1653720"/>
              <a:ext cx="4608000" cy="3456000"/>
            </a:xfrm>
            <a:prstGeom prst="rect">
              <a:avLst/>
            </a:prstGeom>
          </p:spPr>
        </p:pic>
        <p:pic>
          <p:nvPicPr>
            <p:cNvPr id="13" name="图片 12" descr="图片包含 室内, 照片, 小, 橙子&#10;&#10;描述已自动生成">
              <a:extLst>
                <a:ext uri="{FF2B5EF4-FFF2-40B4-BE49-F238E27FC236}">
                  <a16:creationId xmlns:a16="http://schemas.microsoft.com/office/drawing/2014/main" id="{D4497B08-A9B0-F876-78E0-32B52441F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80533" y="1653720"/>
              <a:ext cx="1278213" cy="1022571"/>
            </a:xfrm>
            <a:prstGeom prst="rect">
              <a:avLst/>
            </a:prstGeom>
          </p:spPr>
        </p:pic>
      </p:grp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9E32285B-8A23-F2ED-B202-17A865D3FF55}"/>
              </a:ext>
            </a:extLst>
          </p:cNvPr>
          <p:cNvSpPr txBox="1">
            <a:spLocks/>
          </p:cNvSpPr>
          <p:nvPr/>
        </p:nvSpPr>
        <p:spPr>
          <a:xfrm>
            <a:off x="75624" y="1084791"/>
            <a:ext cx="9068376" cy="194157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04.2023</a:t>
            </a:r>
            <a:r>
              <a:rPr kumimoji="0"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kumimoji="0"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Tsinghua VHF gun delivered to SHINE project</a:t>
            </a:r>
            <a:r>
              <a:rPr kumimoji="0"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and installed as the first beam line component.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08.2023</a:t>
            </a:r>
            <a:r>
              <a:rPr kumimoji="0"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kumimoji="0"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SHINE injector low energy beamline installed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09.2023</a:t>
            </a:r>
            <a:r>
              <a:rPr kumimoji="0"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kumimoji="0"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Vacuum ready for beam commissioning(~8x10</a:t>
            </a:r>
            <a:r>
              <a:rPr kumimoji="0" lang="en-US" altLang="zh-CN" sz="1800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-9</a:t>
            </a:r>
            <a:r>
              <a:rPr kumimoji="0"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</a:t>
            </a:r>
            <a:r>
              <a:rPr kumimoji="0"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0"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w/o RF)</a:t>
            </a:r>
            <a:endParaRPr kumimoji="0"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416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1ED212-D683-6D2F-8B29-3818175B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960" y="348208"/>
            <a:ext cx="7363544" cy="609600"/>
          </a:xfrm>
          <a:solidFill>
            <a:schemeClr val="bg1"/>
          </a:solidFill>
        </p:spPr>
        <p:txBody>
          <a:bodyPr/>
          <a:lstStyle/>
          <a:p>
            <a:r>
              <a:rPr lang="en-US" altLang="zh-CN" sz="2800" dirty="0"/>
              <a:t>Advanced photocathode RF gun developments</a:t>
            </a:r>
            <a:endParaRPr kumimoji="1" lang="zh-CN" altLang="en-US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B84FBD7B-8C5E-6005-F187-24A79E010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180" y="1556792"/>
            <a:ext cx="8712324" cy="4953000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Very</a:t>
            </a:r>
            <a:r>
              <a:rPr kumimoji="1" lang="zh-CN" alt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high</a:t>
            </a:r>
            <a:r>
              <a:rPr kumimoji="1" lang="zh-CN" alt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frequency(VHF)</a:t>
            </a:r>
            <a:r>
              <a:rPr kumimoji="1" lang="zh-CN" alt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gun</a:t>
            </a:r>
          </a:p>
          <a:p>
            <a:pPr lvl="1"/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CW operation with high vacuum</a:t>
            </a:r>
          </a:p>
          <a:p>
            <a:pPr lvl="1"/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High beam repetition to 1MHz</a:t>
            </a:r>
          </a:p>
          <a:p>
            <a:pPr lvl="1"/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High cathode gradient to 30MV/m</a:t>
            </a:r>
          </a:p>
          <a:p>
            <a:pPr lvl="1"/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Excellent beam source for CW XFEL/CW UED</a:t>
            </a:r>
          </a:p>
          <a:p>
            <a:r>
              <a:rPr lang="en-US" altLang="zh-CN" dirty="0"/>
              <a:t>High</a:t>
            </a:r>
            <a:r>
              <a:rPr lang="zh-CN" altLang="en-US" dirty="0"/>
              <a:t>  </a:t>
            </a:r>
            <a:r>
              <a:rPr lang="en-US" altLang="zh-CN" dirty="0"/>
              <a:t>vacuum</a:t>
            </a:r>
            <a:r>
              <a:rPr lang="zh-CN" altLang="en-US" dirty="0"/>
              <a:t> </a:t>
            </a:r>
            <a:r>
              <a:rPr lang="en-US" altLang="zh-CN" dirty="0"/>
              <a:t>S-band</a:t>
            </a:r>
            <a:r>
              <a:rPr lang="zh-CN" altLang="en-US" dirty="0"/>
              <a:t> </a:t>
            </a:r>
            <a:r>
              <a:rPr lang="en-US" altLang="zh-CN" dirty="0"/>
              <a:t>photocathode</a:t>
            </a:r>
            <a:r>
              <a:rPr lang="zh-CN" altLang="en-US" dirty="0"/>
              <a:t> </a:t>
            </a:r>
            <a:r>
              <a:rPr lang="en-US" altLang="zh-CN" dirty="0"/>
              <a:t>RF</a:t>
            </a:r>
            <a:r>
              <a:rPr lang="zh-CN" altLang="en-US" dirty="0"/>
              <a:t> </a:t>
            </a:r>
            <a:r>
              <a:rPr lang="en-US" altLang="zh-CN" dirty="0"/>
              <a:t>gun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Ultrahigh vacuum to 10</a:t>
            </a:r>
            <a:r>
              <a:rPr lang="en-US" altLang="zh-CN" baseline="30000" dirty="0"/>
              <a:t>-9</a:t>
            </a:r>
            <a:r>
              <a:rPr lang="en-US" altLang="zh-CN" dirty="0"/>
              <a:t>pa</a:t>
            </a:r>
          </a:p>
          <a:p>
            <a:pPr lvl="1"/>
            <a:r>
              <a:rPr lang="en-US" altLang="zh-CN" dirty="0"/>
              <a:t>Testing platform for advanced semiconductor photocathode</a:t>
            </a:r>
          </a:p>
        </p:txBody>
      </p:sp>
    </p:spTree>
    <p:extLst>
      <p:ext uri="{BB962C8B-B14F-4D97-AF65-F5344CB8AC3E}">
        <p14:creationId xmlns:p14="http://schemas.microsoft.com/office/powerpoint/2010/main" val="1827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FCF8DAE-B699-4412-B3BC-6E920D130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A8F796F0-C22F-40E4-A850-AB72746A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Ultrahigh</a:t>
            </a:r>
            <a:r>
              <a:rPr lang="zh-CN" altLang="en-US" dirty="0"/>
              <a:t> </a:t>
            </a:r>
            <a:r>
              <a:rPr lang="en-US" altLang="zh-CN" dirty="0"/>
              <a:t>vacuum</a:t>
            </a:r>
            <a:r>
              <a:rPr lang="zh-CN" altLang="en-US" dirty="0"/>
              <a:t> </a:t>
            </a:r>
            <a:r>
              <a:rPr lang="en-US" altLang="zh-CN" dirty="0"/>
              <a:t>gun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endParaRPr lang="zh-CN" alt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729584-C384-E1B2-1CF1-2AF99D208C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24"/>
          <a:stretch/>
        </p:blipFill>
        <p:spPr>
          <a:xfrm>
            <a:off x="260770" y="2329932"/>
            <a:ext cx="4556666" cy="30193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F59AD4-B928-1D1D-5AC9-5115C0A56C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2" t="18392" r="24602" b="15962"/>
          <a:stretch/>
        </p:blipFill>
        <p:spPr>
          <a:xfrm flipH="1">
            <a:off x="5137775" y="1678180"/>
            <a:ext cx="3505556" cy="40832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4F42582-70AD-4FD2-5542-D550CC71BB69}"/>
              </a:ext>
            </a:extLst>
          </p:cNvPr>
          <p:cNvSpPr txBox="1"/>
          <p:nvPr/>
        </p:nvSpPr>
        <p:spPr>
          <a:xfrm>
            <a:off x="603450" y="1678180"/>
            <a:ext cx="387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&gt;10 fold improvement in vacuum at cathode surface</a:t>
            </a:r>
            <a:endParaRPr lang="en-CN" sz="1800" b="1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5EB686-4856-4AFD-931A-394B54FDE09F}"/>
              </a:ext>
            </a:extLst>
          </p:cNvPr>
          <p:cNvSpPr txBox="1"/>
          <p:nvPr/>
        </p:nvSpPr>
        <p:spPr>
          <a:xfrm>
            <a:off x="435022" y="5506620"/>
            <a:ext cx="430629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b="1" dirty="0">
                <a:ea typeface="Microsoft YaHei" panose="020B0503020204020204" pitchFamily="34" charset="-122"/>
              </a:rPr>
              <a:t>P. W. Huang et al., NIMA 1051,</a:t>
            </a:r>
            <a:r>
              <a:rPr lang="en-US" sz="1500" b="1" dirty="0">
                <a:ea typeface="Microsoft YaHei" panose="020B0503020204020204" pitchFamily="34" charset="-122"/>
              </a:rPr>
              <a:t> 168251 (2023)</a:t>
            </a:r>
            <a:endParaRPr lang="en-CN" sz="1500" b="1" dirty="0"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5010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2F05B4-6374-FF57-1BEB-9553A0A5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512D33-753E-BDD4-0363-F4EE544D4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New gun installed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5F14FF-32FE-A4BD-4332-DFAC5A25D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3438" t="46751" r="16936" b="26501"/>
          <a:stretch/>
        </p:blipFill>
        <p:spPr>
          <a:xfrm>
            <a:off x="104215" y="1703437"/>
            <a:ext cx="8964161" cy="4015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2FF5B3-82DE-4704-DACE-5C3306217FED}"/>
              </a:ext>
            </a:extLst>
          </p:cNvPr>
          <p:cNvSpPr txBox="1"/>
          <p:nvPr/>
        </p:nvSpPr>
        <p:spPr>
          <a:xfrm>
            <a:off x="1620203" y="4076167"/>
            <a:ext cx="1276532" cy="415498"/>
          </a:xfrm>
          <a:prstGeom prst="rect">
            <a:avLst/>
          </a:prstGeom>
          <a:solidFill>
            <a:srgbClr val="40404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</a:t>
            </a:r>
            <a:r>
              <a:rPr lang="en-CN" sz="21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ull cell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25E0ED-46CC-C746-E14D-C039E7478BCB}"/>
              </a:ext>
            </a:extLst>
          </p:cNvPr>
          <p:cNvSpPr txBox="1"/>
          <p:nvPr/>
        </p:nvSpPr>
        <p:spPr>
          <a:xfrm>
            <a:off x="2830904" y="4818167"/>
            <a:ext cx="1312352" cy="415498"/>
          </a:xfrm>
          <a:prstGeom prst="rect">
            <a:avLst/>
          </a:prstGeom>
          <a:solidFill>
            <a:srgbClr val="40404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</a:t>
            </a:r>
            <a:r>
              <a:rPr lang="en-CN" sz="21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alf cell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DB08E1-CE55-2172-5CD1-EC06FA436FC8}"/>
              </a:ext>
            </a:extLst>
          </p:cNvPr>
          <p:cNvSpPr txBox="1"/>
          <p:nvPr/>
        </p:nvSpPr>
        <p:spPr>
          <a:xfrm>
            <a:off x="4572000" y="5038063"/>
            <a:ext cx="1897575" cy="415498"/>
          </a:xfrm>
          <a:prstGeom prst="rect">
            <a:avLst/>
          </a:prstGeom>
          <a:solidFill>
            <a:srgbClr val="404040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sz="2100" dirty="0"/>
              <a:t>Vacuum </a:t>
            </a:r>
            <a:r>
              <a:rPr lang="en-CN" sz="2100" dirty="0"/>
              <a:t>cell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0D246F-DF70-D3C6-D68B-6464E77C7870}"/>
              </a:ext>
            </a:extLst>
          </p:cNvPr>
          <p:cNvSpPr txBox="1"/>
          <p:nvPr/>
        </p:nvSpPr>
        <p:spPr>
          <a:xfrm>
            <a:off x="7406640" y="4991896"/>
            <a:ext cx="1555648" cy="415498"/>
          </a:xfrm>
          <a:prstGeom prst="rect">
            <a:avLst/>
          </a:prstGeom>
          <a:solidFill>
            <a:srgbClr val="40404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</a:t>
            </a:r>
            <a:r>
              <a:rPr lang="en-CN" sz="21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oad-lock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F1CA8F-16C3-9F63-4E7D-A1E1115B988C}"/>
              </a:ext>
            </a:extLst>
          </p:cNvPr>
          <p:cNvCxnSpPr>
            <a:cxnSpLocks/>
          </p:cNvCxnSpPr>
          <p:nvPr/>
        </p:nvCxnSpPr>
        <p:spPr>
          <a:xfrm flipV="1">
            <a:off x="2896735" y="3777431"/>
            <a:ext cx="1129575" cy="37616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F96C92-1FB7-CA27-B187-A6D1B80E4E1F}"/>
              </a:ext>
            </a:extLst>
          </p:cNvPr>
          <p:cNvCxnSpPr>
            <a:cxnSpLocks/>
          </p:cNvCxnSpPr>
          <p:nvPr/>
        </p:nvCxnSpPr>
        <p:spPr>
          <a:xfrm flipV="1">
            <a:off x="4026310" y="4540661"/>
            <a:ext cx="490502" cy="277507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5A8CD5F-C66E-34FB-0E62-637628186B7B}"/>
              </a:ext>
            </a:extLst>
          </p:cNvPr>
          <p:cNvCxnSpPr>
            <a:cxnSpLocks/>
          </p:cNvCxnSpPr>
          <p:nvPr/>
        </p:nvCxnSpPr>
        <p:spPr>
          <a:xfrm flipV="1">
            <a:off x="5548041" y="4648207"/>
            <a:ext cx="51659" cy="31857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2">
            <a:extLst>
              <a:ext uri="{FF2B5EF4-FFF2-40B4-BE49-F238E27FC236}">
                <a16:creationId xmlns:a16="http://schemas.microsoft.com/office/drawing/2014/main" id="{0A6A953D-9C6C-BF40-5E45-2FDAEC450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4" y="1590643"/>
            <a:ext cx="2588856" cy="123557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6246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25F82BAF-56BC-4BB6-AC86-3607AA516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"/>
          <a:stretch/>
        </p:blipFill>
        <p:spPr>
          <a:xfrm>
            <a:off x="6698360" y="4180742"/>
            <a:ext cx="2324648" cy="167534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00C54C-9850-6C94-9ACD-C84156609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>
                <a:latin typeface="+mj-lt"/>
              </a:rPr>
              <a:t>24</a:t>
            </a:fld>
            <a:endParaRPr lang="zh-CN" altLang="en-US"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6F92BE-E601-03D7-CBAF-A618CE538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conditioning</a:t>
            </a:r>
            <a:endParaRPr lang="en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8C896C-F6E1-4009-EC0B-6666A059F2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5" t="29577" r="30869" b="3651"/>
          <a:stretch/>
        </p:blipFill>
        <p:spPr>
          <a:xfrm>
            <a:off x="737337" y="2025881"/>
            <a:ext cx="2928970" cy="3852785"/>
          </a:xfrm>
          <a:prstGeom prst="rect">
            <a:avLst/>
          </a:prstGeom>
        </p:spPr>
      </p:pic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6582F0A8-C5D3-FD4E-7C23-6938B9C328A5}"/>
              </a:ext>
            </a:extLst>
          </p:cNvPr>
          <p:cNvCxnSpPr>
            <a:cxnSpLocks/>
          </p:cNvCxnSpPr>
          <p:nvPr/>
        </p:nvCxnSpPr>
        <p:spPr>
          <a:xfrm>
            <a:off x="846185" y="2632918"/>
            <a:ext cx="502799" cy="5776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1BD4F747-1B9E-FE0A-4C99-1F337F408E77}"/>
              </a:ext>
            </a:extLst>
          </p:cNvPr>
          <p:cNvSpPr txBox="1"/>
          <p:nvPr/>
        </p:nvSpPr>
        <p:spPr>
          <a:xfrm>
            <a:off x="216264" y="2102003"/>
            <a:ext cx="10421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solidFill>
                  <a:srgbClr val="C00000"/>
                </a:solidFill>
                <a:latin typeface="+mj-lt"/>
                <a:ea typeface="Microsoft YaHei" panose="020B0503020204020204" pitchFamily="34" charset="-122"/>
              </a:rPr>
              <a:t>1.5e-8 Pa</a:t>
            </a:r>
          </a:p>
          <a:p>
            <a:r>
              <a:rPr lang="en-US" altLang="zh-CN" sz="1500" b="1" dirty="0">
                <a:solidFill>
                  <a:srgbClr val="0381F5"/>
                </a:solidFill>
                <a:latin typeface="+mj-lt"/>
                <a:ea typeface="Microsoft YaHei" panose="020B0503020204020204" pitchFamily="34" charset="-122"/>
              </a:rPr>
              <a:t>5.5e-8</a:t>
            </a:r>
            <a:r>
              <a:rPr lang="zh-CN" altLang="en-US" sz="1500" b="1" dirty="0">
                <a:solidFill>
                  <a:srgbClr val="0381F5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zh-CN" sz="1500" b="1" dirty="0">
                <a:solidFill>
                  <a:srgbClr val="0381F5"/>
                </a:solidFill>
                <a:latin typeface="+mj-lt"/>
                <a:ea typeface="Microsoft YaHei" panose="020B0503020204020204" pitchFamily="34" charset="-122"/>
              </a:rPr>
              <a:t>Pa</a:t>
            </a:r>
            <a:endParaRPr lang="zh-CN" altLang="en-US" sz="1500" b="1" dirty="0">
              <a:solidFill>
                <a:srgbClr val="0381F5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0E6A40C-CE1A-55F5-05AC-11C7B105C019}"/>
              </a:ext>
            </a:extLst>
          </p:cNvPr>
          <p:cNvSpPr txBox="1"/>
          <p:nvPr/>
        </p:nvSpPr>
        <p:spPr>
          <a:xfrm>
            <a:off x="80920" y="4179904"/>
            <a:ext cx="13240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solidFill>
                  <a:srgbClr val="C00000"/>
                </a:solidFill>
                <a:latin typeface="+mj-lt"/>
                <a:ea typeface="Microsoft YaHei" panose="020B0503020204020204" pitchFamily="34" charset="-122"/>
              </a:rPr>
              <a:t>&lt;2.1e-9 Pa</a:t>
            </a:r>
          </a:p>
          <a:p>
            <a:r>
              <a:rPr lang="en-US" altLang="zh-CN" sz="1500" b="1" dirty="0">
                <a:solidFill>
                  <a:srgbClr val="0381F5"/>
                </a:solidFill>
                <a:latin typeface="+mj-lt"/>
                <a:ea typeface="Microsoft YaHei" panose="020B0503020204020204" pitchFamily="34" charset="-122"/>
              </a:rPr>
              <a:t>&lt;2.1e-9 Pa</a:t>
            </a:r>
            <a:endParaRPr lang="zh-CN" altLang="en-US" sz="1500" b="1" dirty="0">
              <a:solidFill>
                <a:srgbClr val="0381F5"/>
              </a:solidFill>
              <a:latin typeface="+mj-lt"/>
              <a:ea typeface="Microsoft YaHei" panose="020B0503020204020204" pitchFamily="34" charset="-122"/>
            </a:endParaRPr>
          </a:p>
          <a:p>
            <a:endParaRPr lang="zh-CN" altLang="en-US" sz="1500" b="1" dirty="0">
              <a:latin typeface="+mj-lt"/>
              <a:ea typeface="Microsoft YaHei" panose="020B0503020204020204" pitchFamily="34" charset="-122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27A04929-901D-A1AB-C9EA-4EEF2EE5C056}"/>
              </a:ext>
            </a:extLst>
          </p:cNvPr>
          <p:cNvCxnSpPr>
            <a:cxnSpLocks/>
          </p:cNvCxnSpPr>
          <p:nvPr/>
        </p:nvCxnSpPr>
        <p:spPr>
          <a:xfrm>
            <a:off x="852578" y="4722001"/>
            <a:ext cx="245006" cy="2068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978BC4E2-2494-B806-2E0C-A6EE6AD847A6}"/>
              </a:ext>
            </a:extLst>
          </p:cNvPr>
          <p:cNvSpPr txBox="1"/>
          <p:nvPr/>
        </p:nvSpPr>
        <p:spPr>
          <a:xfrm>
            <a:off x="3242723" y="3914446"/>
            <a:ext cx="12706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solidFill>
                  <a:srgbClr val="C00000"/>
                </a:solidFill>
                <a:latin typeface="+mj-lt"/>
                <a:ea typeface="Microsoft YaHei" panose="020B0503020204020204" pitchFamily="34" charset="-122"/>
              </a:rPr>
              <a:t>&lt;2.1e-9 Pa</a:t>
            </a:r>
          </a:p>
          <a:p>
            <a:r>
              <a:rPr lang="en-US" altLang="zh-CN" sz="1500" b="1" dirty="0">
                <a:solidFill>
                  <a:srgbClr val="0381F5"/>
                </a:solidFill>
                <a:latin typeface="+mj-lt"/>
                <a:ea typeface="Microsoft YaHei" panose="020B0503020204020204" pitchFamily="34" charset="-122"/>
              </a:rPr>
              <a:t>1.4e-8 Pa</a:t>
            </a:r>
            <a:endParaRPr lang="zh-CN" altLang="en-US" sz="1500" b="1" dirty="0">
              <a:solidFill>
                <a:srgbClr val="0381F5"/>
              </a:solidFill>
              <a:latin typeface="+mj-lt"/>
              <a:ea typeface="Microsoft YaHei" panose="020B0503020204020204" pitchFamily="34" charset="-122"/>
            </a:endParaRPr>
          </a:p>
        </p:txBody>
      </p:sp>
      <p:cxnSp>
        <p:nvCxnSpPr>
          <p:cNvPr id="11" name="直接箭头连接符 12">
            <a:extLst>
              <a:ext uri="{FF2B5EF4-FFF2-40B4-BE49-F238E27FC236}">
                <a16:creationId xmlns:a16="http://schemas.microsoft.com/office/drawing/2014/main" id="{5561B2A9-CF94-C4DB-0EF4-AA4119423B0B}"/>
              </a:ext>
            </a:extLst>
          </p:cNvPr>
          <p:cNvCxnSpPr>
            <a:cxnSpLocks/>
          </p:cNvCxnSpPr>
          <p:nvPr/>
        </p:nvCxnSpPr>
        <p:spPr>
          <a:xfrm flipH="1" flipV="1">
            <a:off x="2952693" y="3623111"/>
            <a:ext cx="373379" cy="2879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4">
            <a:extLst>
              <a:ext uri="{FF2B5EF4-FFF2-40B4-BE49-F238E27FC236}">
                <a16:creationId xmlns:a16="http://schemas.microsoft.com/office/drawing/2014/main" id="{E06E60D4-2891-151D-747B-FBB22A6AE4E7}"/>
              </a:ext>
            </a:extLst>
          </p:cNvPr>
          <p:cNvSpPr txBox="1"/>
          <p:nvPr/>
        </p:nvSpPr>
        <p:spPr>
          <a:xfrm>
            <a:off x="3326072" y="2096068"/>
            <a:ext cx="12706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solidFill>
                  <a:srgbClr val="C00000"/>
                </a:solidFill>
                <a:latin typeface="+mj-lt"/>
                <a:ea typeface="Microsoft YaHei" panose="020B0503020204020204" pitchFamily="34" charset="-122"/>
              </a:rPr>
              <a:t>&lt;2.1e-9 Pa</a:t>
            </a:r>
          </a:p>
          <a:p>
            <a:r>
              <a:rPr lang="en-US" altLang="zh-CN" sz="1500" b="1" dirty="0">
                <a:solidFill>
                  <a:srgbClr val="0381F5"/>
                </a:solidFill>
                <a:latin typeface="+mj-lt"/>
                <a:ea typeface="Microsoft YaHei" panose="020B0503020204020204" pitchFamily="34" charset="-122"/>
              </a:rPr>
              <a:t>2.8e-8</a:t>
            </a:r>
            <a:r>
              <a:rPr lang="zh-CN" altLang="en-US" sz="1500" b="1" dirty="0">
                <a:solidFill>
                  <a:srgbClr val="0381F5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zh-CN" sz="1500" b="1" dirty="0">
                <a:solidFill>
                  <a:srgbClr val="0381F5"/>
                </a:solidFill>
                <a:latin typeface="+mj-lt"/>
                <a:ea typeface="Microsoft YaHei" panose="020B0503020204020204" pitchFamily="34" charset="-122"/>
              </a:rPr>
              <a:t>Pa</a:t>
            </a:r>
            <a:endParaRPr lang="zh-CN" altLang="en-US" sz="1500" b="1" dirty="0">
              <a:solidFill>
                <a:srgbClr val="0381F5"/>
              </a:solidFill>
              <a:latin typeface="+mj-lt"/>
              <a:ea typeface="Microsoft YaHei" panose="020B0503020204020204" pitchFamily="34" charset="-122"/>
            </a:endParaRPr>
          </a:p>
        </p:txBody>
      </p:sp>
      <p:cxnSp>
        <p:nvCxnSpPr>
          <p:cNvPr id="13" name="直接箭头连接符 15">
            <a:extLst>
              <a:ext uri="{FF2B5EF4-FFF2-40B4-BE49-F238E27FC236}">
                <a16:creationId xmlns:a16="http://schemas.microsoft.com/office/drawing/2014/main" id="{9BF8FCAC-97AB-8057-444C-1637AE7971A0}"/>
              </a:ext>
            </a:extLst>
          </p:cNvPr>
          <p:cNvCxnSpPr>
            <a:cxnSpLocks/>
          </p:cNvCxnSpPr>
          <p:nvPr/>
        </p:nvCxnSpPr>
        <p:spPr>
          <a:xfrm flipH="1">
            <a:off x="3366441" y="2612859"/>
            <a:ext cx="131436" cy="1732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内容占位符 7">
            <a:extLst>
              <a:ext uri="{FF2B5EF4-FFF2-40B4-BE49-F238E27FC236}">
                <a16:creationId xmlns:a16="http://schemas.microsoft.com/office/drawing/2014/main" id="{53775AAB-7E9A-7FFA-BDA6-5F808436E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3" b="4498"/>
          <a:stretch/>
        </p:blipFill>
        <p:spPr>
          <a:xfrm>
            <a:off x="4802545" y="1879280"/>
            <a:ext cx="2493242" cy="1903083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4F7E88-A160-5AF4-9A8F-7374E5C3E2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834"/>
          <a:stretch/>
        </p:blipFill>
        <p:spPr>
          <a:xfrm>
            <a:off x="4649421" y="4445361"/>
            <a:ext cx="1476375" cy="1367390"/>
          </a:xfrm>
          <a:prstGeom prst="rect">
            <a:avLst/>
          </a:prstGeom>
        </p:spPr>
      </p:pic>
      <p:sp>
        <p:nvSpPr>
          <p:cNvPr id="17" name="文本框 14">
            <a:extLst>
              <a:ext uri="{FF2B5EF4-FFF2-40B4-BE49-F238E27FC236}">
                <a16:creationId xmlns:a16="http://schemas.microsoft.com/office/drawing/2014/main" id="{8F1663B0-EA28-2BDA-9A50-7DCA83FBED1B}"/>
              </a:ext>
            </a:extLst>
          </p:cNvPr>
          <p:cNvSpPr txBox="1"/>
          <p:nvPr/>
        </p:nvSpPr>
        <p:spPr>
          <a:xfrm>
            <a:off x="7652972" y="2008356"/>
            <a:ext cx="161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1EA6C8"/>
                </a:solidFill>
                <a:latin typeface="+mj-lt"/>
                <a:ea typeface="Microsoft YaHei" panose="020B0503020204020204" pitchFamily="34" charset="-122"/>
              </a:rPr>
              <a:t>Faraday</a:t>
            </a:r>
            <a:r>
              <a:rPr lang="zh-CN" altLang="en-US" sz="1800" b="1" dirty="0">
                <a:solidFill>
                  <a:srgbClr val="1EA6C8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zh-CN" sz="1800" b="1" dirty="0">
                <a:solidFill>
                  <a:srgbClr val="1EA6C8"/>
                </a:solidFill>
                <a:latin typeface="+mj-lt"/>
                <a:ea typeface="Microsoft YaHei" panose="020B0503020204020204" pitchFamily="34" charset="-122"/>
              </a:rPr>
              <a:t>cup</a:t>
            </a:r>
            <a:endParaRPr lang="zh-CN" altLang="en-US" sz="1800" b="1" dirty="0">
              <a:solidFill>
                <a:srgbClr val="1EA6C8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18" name="文本框 14">
            <a:extLst>
              <a:ext uri="{FF2B5EF4-FFF2-40B4-BE49-F238E27FC236}">
                <a16:creationId xmlns:a16="http://schemas.microsoft.com/office/drawing/2014/main" id="{7CAB1AB2-4FE7-6DAF-A2D0-B762C1A69339}"/>
              </a:ext>
            </a:extLst>
          </p:cNvPr>
          <p:cNvSpPr txBox="1"/>
          <p:nvPr/>
        </p:nvSpPr>
        <p:spPr>
          <a:xfrm>
            <a:off x="7652972" y="2458967"/>
            <a:ext cx="1270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92C81F"/>
                </a:solidFill>
                <a:latin typeface="+mj-lt"/>
                <a:ea typeface="Microsoft YaHei" panose="020B0503020204020204" pitchFamily="34" charset="-122"/>
              </a:rPr>
              <a:t>rf</a:t>
            </a:r>
            <a:r>
              <a:rPr lang="zh-CN" altLang="en-US" sz="1800" b="1" dirty="0">
                <a:solidFill>
                  <a:srgbClr val="92C81F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zh-CN" sz="1800" b="1" dirty="0">
                <a:solidFill>
                  <a:srgbClr val="92C81F"/>
                </a:solidFill>
                <a:latin typeface="+mj-lt"/>
                <a:ea typeface="Microsoft YaHei" panose="020B0503020204020204" pitchFamily="34" charset="-122"/>
              </a:rPr>
              <a:t>in</a:t>
            </a:r>
            <a:endParaRPr lang="zh-CN" altLang="en-US" sz="1800" b="1" dirty="0">
              <a:solidFill>
                <a:srgbClr val="92C81F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id="{75C0853B-A732-DE70-732E-8F53746AA9F3}"/>
              </a:ext>
            </a:extLst>
          </p:cNvPr>
          <p:cNvSpPr txBox="1"/>
          <p:nvPr/>
        </p:nvSpPr>
        <p:spPr>
          <a:xfrm>
            <a:off x="7652972" y="2950586"/>
            <a:ext cx="1270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B2093B"/>
                </a:solidFill>
                <a:latin typeface="+mj-lt"/>
                <a:ea typeface="Microsoft YaHei" panose="020B0503020204020204" pitchFamily="34" charset="-122"/>
              </a:rPr>
              <a:t>rf</a:t>
            </a:r>
            <a:r>
              <a:rPr lang="zh-CN" altLang="en-US" sz="1800" b="1" dirty="0">
                <a:solidFill>
                  <a:srgbClr val="B2093B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zh-CN" sz="1800" b="1" dirty="0" err="1">
                <a:solidFill>
                  <a:srgbClr val="B2093B"/>
                </a:solidFill>
                <a:latin typeface="+mj-lt"/>
                <a:ea typeface="Microsoft YaHei" panose="020B0503020204020204" pitchFamily="34" charset="-122"/>
              </a:rPr>
              <a:t>reflec</a:t>
            </a:r>
            <a:r>
              <a:rPr lang="en-US" altLang="zh-CN" sz="1800" b="1" dirty="0">
                <a:solidFill>
                  <a:srgbClr val="B2093B"/>
                </a:solidFill>
                <a:latin typeface="+mj-lt"/>
                <a:ea typeface="Microsoft YaHei" panose="020B0503020204020204" pitchFamily="34" charset="-122"/>
              </a:rPr>
              <a:t>.</a:t>
            </a:r>
            <a:endParaRPr lang="zh-CN" altLang="en-US" sz="1800" b="1" dirty="0">
              <a:solidFill>
                <a:srgbClr val="B2093B"/>
              </a:solidFill>
              <a:latin typeface="+mj-lt"/>
              <a:ea typeface="Microsoft YaHei" panose="020B0503020204020204" pitchFamily="34" charset="-122"/>
            </a:endParaRPr>
          </a:p>
        </p:txBody>
      </p:sp>
      <p:cxnSp>
        <p:nvCxnSpPr>
          <p:cNvPr id="20" name="直接箭头连接符 15">
            <a:extLst>
              <a:ext uri="{FF2B5EF4-FFF2-40B4-BE49-F238E27FC236}">
                <a16:creationId xmlns:a16="http://schemas.microsoft.com/office/drawing/2014/main" id="{A4F91797-0C8B-E032-81D9-45E8814053CD}"/>
              </a:ext>
            </a:extLst>
          </p:cNvPr>
          <p:cNvCxnSpPr>
            <a:cxnSpLocks/>
          </p:cNvCxnSpPr>
          <p:nvPr/>
        </p:nvCxnSpPr>
        <p:spPr>
          <a:xfrm flipH="1">
            <a:off x="6053609" y="2173969"/>
            <a:ext cx="1611794" cy="139627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15">
            <a:extLst>
              <a:ext uri="{FF2B5EF4-FFF2-40B4-BE49-F238E27FC236}">
                <a16:creationId xmlns:a16="http://schemas.microsoft.com/office/drawing/2014/main" id="{22C52F92-ED92-2AE5-811C-730E275CCCE9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5956605" y="3135252"/>
            <a:ext cx="1696367" cy="242284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15">
            <a:extLst>
              <a:ext uri="{FF2B5EF4-FFF2-40B4-BE49-F238E27FC236}">
                <a16:creationId xmlns:a16="http://schemas.microsoft.com/office/drawing/2014/main" id="{EB4ED924-05E1-892D-8EE1-E3924B918448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6241242" y="2643633"/>
            <a:ext cx="1411730" cy="216438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">
            <a:extLst>
              <a:ext uri="{FF2B5EF4-FFF2-40B4-BE49-F238E27FC236}">
                <a16:creationId xmlns:a16="http://schemas.microsoft.com/office/drawing/2014/main" id="{2B12528C-029C-35A1-578A-B921CDCFC4FD}"/>
              </a:ext>
            </a:extLst>
          </p:cNvPr>
          <p:cNvSpPr txBox="1"/>
          <p:nvPr/>
        </p:nvSpPr>
        <p:spPr>
          <a:xfrm>
            <a:off x="659130" y="1573690"/>
            <a:ext cx="3085384" cy="39574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257168" indent="-257168" defTabSz="685783">
              <a:lnSpc>
                <a:spcPct val="120000"/>
              </a:lnSpc>
              <a:spcBef>
                <a:spcPts val="1200"/>
              </a:spcBef>
              <a:buSzPct val="50000"/>
              <a:buFont typeface="Wingdings" panose="05000000000000000000" pitchFamily="2" charset="2"/>
              <a:buChar char="u"/>
              <a:defRPr kumimoji="1" sz="2200" b="1">
                <a:solidFill>
                  <a:srgbClr val="582E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spcBef>
                <a:spcPts val="450"/>
              </a:spcBef>
              <a:buNone/>
            </a:pPr>
            <a:r>
              <a:rPr lang="en-US" altLang="zh-CN" sz="1800" dirty="0">
                <a:solidFill>
                  <a:srgbClr val="C00000"/>
                </a:solidFill>
                <a:latin typeface="+mj-lt"/>
              </a:rPr>
              <a:t>Base/</a:t>
            </a:r>
            <a:r>
              <a:rPr lang="en-US" altLang="zh-CN" sz="1800" dirty="0">
                <a:solidFill>
                  <a:srgbClr val="0381F5"/>
                </a:solidFill>
                <a:latin typeface="+mj-lt"/>
                <a:cs typeface="+mn-cs"/>
              </a:rPr>
              <a:t>operation</a:t>
            </a:r>
            <a:r>
              <a:rPr lang="en-US" altLang="zh-CN" sz="1800" dirty="0">
                <a:solidFill>
                  <a:srgbClr val="C00000"/>
                </a:solidFill>
                <a:latin typeface="+mj-lt"/>
              </a:rPr>
              <a:t> pressure</a:t>
            </a:r>
            <a:endParaRPr lang="zh-CN" altLang="en-US" sz="1800" dirty="0">
              <a:latin typeface="+mj-lt"/>
            </a:endParaRPr>
          </a:p>
        </p:txBody>
      </p:sp>
      <p:sp>
        <p:nvSpPr>
          <p:cNvPr id="24" name="文本框 2">
            <a:extLst>
              <a:ext uri="{FF2B5EF4-FFF2-40B4-BE49-F238E27FC236}">
                <a16:creationId xmlns:a16="http://schemas.microsoft.com/office/drawing/2014/main" id="{667AB4AF-D328-FFEC-1962-1AC70754FE34}"/>
              </a:ext>
            </a:extLst>
          </p:cNvPr>
          <p:cNvSpPr txBox="1"/>
          <p:nvPr/>
        </p:nvSpPr>
        <p:spPr>
          <a:xfrm>
            <a:off x="4623952" y="1519906"/>
            <a:ext cx="2850427" cy="3451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257168" indent="-257168" defTabSz="685783">
              <a:lnSpc>
                <a:spcPct val="120000"/>
              </a:lnSpc>
              <a:spcBef>
                <a:spcPts val="1200"/>
              </a:spcBef>
              <a:buSzPct val="50000"/>
              <a:buFont typeface="Wingdings" panose="05000000000000000000" pitchFamily="2" charset="2"/>
              <a:buChar char="u"/>
              <a:defRPr kumimoji="1" sz="2200" b="1">
                <a:solidFill>
                  <a:srgbClr val="582E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>
              <a:spcBef>
                <a:spcPts val="450"/>
              </a:spcBef>
              <a:buNone/>
            </a:pPr>
            <a:r>
              <a:rPr lang="en-US" altLang="zh-CN" sz="1500" dirty="0">
                <a:solidFill>
                  <a:srgbClr val="C00000"/>
                </a:solidFill>
                <a:latin typeface="+mj-lt"/>
              </a:rPr>
              <a:t>rf</a:t>
            </a:r>
            <a:r>
              <a:rPr lang="zh-CN" altLang="en-US" sz="1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1500" dirty="0">
                <a:solidFill>
                  <a:srgbClr val="C00000"/>
                </a:solidFill>
                <a:latin typeface="+mj-lt"/>
              </a:rPr>
              <a:t>conditioning</a:t>
            </a:r>
            <a:r>
              <a:rPr lang="zh-CN" altLang="en-US" sz="1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1500" dirty="0">
                <a:solidFill>
                  <a:srgbClr val="C00000"/>
                </a:solidFill>
                <a:latin typeface="+mj-lt"/>
              </a:rPr>
              <a:t>after</a:t>
            </a:r>
            <a:r>
              <a:rPr lang="zh-CN" altLang="en-US" sz="1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1500" dirty="0">
                <a:solidFill>
                  <a:srgbClr val="C00000"/>
                </a:solidFill>
                <a:latin typeface="+mj-lt"/>
              </a:rPr>
              <a:t>24</a:t>
            </a:r>
            <a:r>
              <a:rPr lang="zh-CN" altLang="en-US" sz="1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1500" dirty="0" err="1">
                <a:solidFill>
                  <a:srgbClr val="C00000"/>
                </a:solidFill>
                <a:latin typeface="+mj-lt"/>
              </a:rPr>
              <a:t>hrs</a:t>
            </a:r>
            <a:endParaRPr lang="zh-CN" altLang="en-US" sz="1500" dirty="0">
              <a:latin typeface="+mj-lt"/>
            </a:endParaRP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32D14B08-D11B-EB24-5329-1733CE570D09}"/>
              </a:ext>
            </a:extLst>
          </p:cNvPr>
          <p:cNvSpPr txBox="1"/>
          <p:nvPr/>
        </p:nvSpPr>
        <p:spPr>
          <a:xfrm>
            <a:off x="4513362" y="3864939"/>
            <a:ext cx="2179424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257168" indent="-257168" defTabSz="685783">
              <a:lnSpc>
                <a:spcPct val="120000"/>
              </a:lnSpc>
              <a:spcBef>
                <a:spcPts val="1200"/>
              </a:spcBef>
              <a:buSzPct val="50000"/>
              <a:buFont typeface="Wingdings" panose="05000000000000000000" pitchFamily="2" charset="2"/>
              <a:buChar char="u"/>
              <a:defRPr kumimoji="1" sz="2200" b="1">
                <a:solidFill>
                  <a:srgbClr val="582E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en-US" altLang="zh-CN" sz="1500" dirty="0">
                <a:solidFill>
                  <a:srgbClr val="C00000"/>
                </a:solidFill>
                <a:latin typeface="+mj-lt"/>
              </a:rPr>
              <a:t>Dark current 0.5</a:t>
            </a:r>
            <a:r>
              <a:rPr lang="zh-CN" altLang="en-US" sz="1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1500" dirty="0" err="1">
                <a:solidFill>
                  <a:srgbClr val="C00000"/>
                </a:solidFill>
                <a:latin typeface="+mj-lt"/>
              </a:rPr>
              <a:t>nC</a:t>
            </a:r>
            <a:r>
              <a:rPr lang="en-US" altLang="zh-CN" sz="1500" dirty="0">
                <a:solidFill>
                  <a:srgbClr val="C00000"/>
                </a:solidFill>
                <a:latin typeface="+mj-lt"/>
              </a:rPr>
              <a:t> @ </a:t>
            </a:r>
            <a:r>
              <a:rPr lang="en-US" altLang="zh-CN" sz="1500" dirty="0" err="1">
                <a:solidFill>
                  <a:srgbClr val="C00000"/>
                </a:solidFill>
                <a:latin typeface="+mj-lt"/>
              </a:rPr>
              <a:t>E</a:t>
            </a:r>
            <a:r>
              <a:rPr lang="en-US" altLang="zh-CN" sz="1500" baseline="-25000" dirty="0" err="1">
                <a:solidFill>
                  <a:srgbClr val="C00000"/>
                </a:solidFill>
                <a:latin typeface="+mj-lt"/>
              </a:rPr>
              <a:t>z</a:t>
            </a:r>
            <a:r>
              <a:rPr lang="zh-CN" altLang="en-US" sz="1500" dirty="0">
                <a:solidFill>
                  <a:srgbClr val="C00000"/>
                </a:solidFill>
                <a:latin typeface="+mj-lt"/>
              </a:rPr>
              <a:t>～</a:t>
            </a:r>
            <a:r>
              <a:rPr lang="en-US" altLang="zh-CN" sz="1500" dirty="0">
                <a:solidFill>
                  <a:srgbClr val="C00000"/>
                </a:solidFill>
                <a:latin typeface="+mj-lt"/>
              </a:rPr>
              <a:t>105</a:t>
            </a:r>
            <a:r>
              <a:rPr lang="zh-CN" altLang="en-US" sz="1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1500" dirty="0">
                <a:solidFill>
                  <a:srgbClr val="C00000"/>
                </a:solidFill>
                <a:latin typeface="+mj-lt"/>
              </a:rPr>
              <a:t>MV/m</a:t>
            </a:r>
            <a:endParaRPr lang="zh-CN" altLang="en-US" sz="1500" dirty="0"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F3515D-AD1E-3473-821A-42F739CFC909}"/>
              </a:ext>
            </a:extLst>
          </p:cNvPr>
          <p:cNvSpPr txBox="1"/>
          <p:nvPr/>
        </p:nvSpPr>
        <p:spPr>
          <a:xfrm>
            <a:off x="8182699" y="5134030"/>
            <a:ext cx="819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C00000"/>
                </a:solidFill>
                <a:latin typeface="+mj-lt"/>
              </a:rPr>
              <a:t>Cs</a:t>
            </a:r>
            <a:r>
              <a:rPr lang="en-US" altLang="zh-CN" sz="1800" b="1" baseline="-25000" dirty="0">
                <a:solidFill>
                  <a:srgbClr val="C00000"/>
                </a:solidFill>
                <a:latin typeface="+mj-lt"/>
              </a:rPr>
              <a:t>2</a:t>
            </a:r>
            <a:r>
              <a:rPr lang="en-US" altLang="zh-CN" sz="1800" b="1" dirty="0">
                <a:solidFill>
                  <a:srgbClr val="C00000"/>
                </a:solidFill>
                <a:latin typeface="+mj-lt"/>
              </a:rPr>
              <a:t>Te</a:t>
            </a:r>
            <a:endParaRPr lang="en-CN" sz="1800" b="1" dirty="0"/>
          </a:p>
        </p:txBody>
      </p:sp>
      <p:sp>
        <p:nvSpPr>
          <p:cNvPr id="27" name="文本框 2">
            <a:extLst>
              <a:ext uri="{FF2B5EF4-FFF2-40B4-BE49-F238E27FC236}">
                <a16:creationId xmlns:a16="http://schemas.microsoft.com/office/drawing/2014/main" id="{A4A4CB51-3BD7-4D6B-AA62-138B0CCB310D}"/>
              </a:ext>
            </a:extLst>
          </p:cNvPr>
          <p:cNvSpPr txBox="1"/>
          <p:nvPr/>
        </p:nvSpPr>
        <p:spPr>
          <a:xfrm>
            <a:off x="6873728" y="3864939"/>
            <a:ext cx="2179424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257168" indent="-257168" defTabSz="685783">
              <a:lnSpc>
                <a:spcPct val="120000"/>
              </a:lnSpc>
              <a:spcBef>
                <a:spcPts val="1200"/>
              </a:spcBef>
              <a:buSzPct val="50000"/>
              <a:buFont typeface="Wingdings" panose="05000000000000000000" pitchFamily="2" charset="2"/>
              <a:buChar char="u"/>
              <a:defRPr kumimoji="1" sz="2200" b="1">
                <a:solidFill>
                  <a:srgbClr val="582E7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en-US" altLang="zh-CN" sz="1500" dirty="0">
                <a:solidFill>
                  <a:srgbClr val="C00000"/>
                </a:solidFill>
                <a:latin typeface="+mj-lt"/>
              </a:rPr>
              <a:t>QE&gt;~5% over a month</a:t>
            </a:r>
            <a:endParaRPr lang="zh-CN" altLang="en-US" sz="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8901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4C09F12-BFCC-4629-ADBF-FCDA69B3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971A-A7F4-4413-8293-260B27FD2F8F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7C4DB424-C8EF-4C86-92F5-727B5C00B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Every rf cycle operation</a:t>
            </a:r>
            <a:endParaRPr lang="zh-CN" altLang="en-US" dirty="0">
              <a:latin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C6B1C25-5EB4-4B34-AAA3-3698E1C36281}"/>
              </a:ext>
            </a:extLst>
          </p:cNvPr>
          <p:cNvSpPr txBox="1"/>
          <p:nvPr/>
        </p:nvSpPr>
        <p:spPr>
          <a:xfrm>
            <a:off x="2421004" y="5480129"/>
            <a:ext cx="83171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50" b="1" spc="75" dirty="0">
                <a:solidFill>
                  <a:srgbClr val="660874"/>
                </a:solidFill>
                <a:ea typeface="Adobe 黑体 Std R" panose="020B0400000000000000" pitchFamily="34" charset="-122"/>
              </a:rPr>
              <a:t>0.35 mm rms</a:t>
            </a:r>
            <a:endParaRPr lang="zh-CN" altLang="en-US" sz="1050" b="1" spc="75" dirty="0">
              <a:solidFill>
                <a:srgbClr val="660874"/>
              </a:solidFill>
              <a:ea typeface="Adobe 黑体 Std R" panose="020B0400000000000000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9367B0E8-D7DB-414B-B438-9110B36FFA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6" b="17698"/>
          <a:stretch/>
        </p:blipFill>
        <p:spPr>
          <a:xfrm>
            <a:off x="3370750" y="4219864"/>
            <a:ext cx="2402498" cy="153566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8665B151-A9F9-4D30-8B87-BFCC7AC9B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69" y="4102847"/>
            <a:ext cx="2141672" cy="17696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0234C0-6761-446C-821D-BB3C68EBA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875" y="4712623"/>
            <a:ext cx="965031" cy="7008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8">
            <a:extLst>
              <a:ext uri="{FF2B5EF4-FFF2-40B4-BE49-F238E27FC236}">
                <a16:creationId xmlns:a16="http://schemas.microsoft.com/office/drawing/2014/main" id="{F414CD7A-BD02-45B8-964A-DBFF16A2EE50}"/>
              </a:ext>
            </a:extLst>
          </p:cNvPr>
          <p:cNvSpPr txBox="1"/>
          <p:nvPr/>
        </p:nvSpPr>
        <p:spPr>
          <a:xfrm>
            <a:off x="92140" y="1627876"/>
            <a:ext cx="5793683" cy="229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US" altLang="zh-CN" sz="1500" b="1" dirty="0">
                <a:solidFill>
                  <a:srgbClr val="682D7E"/>
                </a:solidFill>
              </a:rPr>
              <a:t>For several applications, highest possible </a:t>
            </a:r>
            <a:r>
              <a:rPr lang="en-US" altLang="zh-CN" sz="1500" b="1" dirty="0" err="1">
                <a:solidFill>
                  <a:srgbClr val="682D7E"/>
                </a:solidFill>
              </a:rPr>
              <a:t>marco</a:t>
            </a:r>
            <a:r>
              <a:rPr lang="en-US" altLang="zh-CN" sz="1500" b="1" dirty="0">
                <a:solidFill>
                  <a:srgbClr val="682D7E"/>
                </a:solidFill>
              </a:rPr>
              <a:t>-pulse current is desirable</a:t>
            </a:r>
          </a:p>
          <a:p>
            <a:pPr marL="257175" indent="-257175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682D7E"/>
                </a:solidFill>
              </a:rPr>
              <a:t>Need to fill every rf cycle</a:t>
            </a:r>
          </a:p>
          <a:p>
            <a:pPr marL="257175" indent="-257175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US" altLang="zh-CN" sz="1500" b="1" dirty="0">
                <a:solidFill>
                  <a:srgbClr val="682D7E"/>
                </a:solidFill>
              </a:rPr>
              <a:t>Laser pulse train generation (stacking or </a:t>
            </a:r>
            <a:r>
              <a:rPr lang="en-US" altLang="zh-CN" sz="1500" b="1" dirty="0" err="1">
                <a:solidFill>
                  <a:srgbClr val="682D7E"/>
                </a:solidFill>
              </a:rPr>
              <a:t>marco</a:t>
            </a:r>
            <a:r>
              <a:rPr lang="en-US" altLang="zh-CN" sz="1500" b="1" dirty="0">
                <a:solidFill>
                  <a:srgbClr val="682D7E"/>
                </a:solidFill>
              </a:rPr>
              <a:t>-pulse mode laser) and LLRF control</a:t>
            </a:r>
          </a:p>
          <a:p>
            <a:pPr marL="257175" indent="-257175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682D7E"/>
                </a:solidFill>
              </a:rPr>
              <a:t>Beam control supported by precise beam characterization</a:t>
            </a:r>
          </a:p>
          <a:p>
            <a:pPr marL="257175" indent="-257175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682D7E"/>
                </a:solidFill>
              </a:rPr>
              <a:t>Preliminary data shows QE differences for single versus multiple pulses, more systematic measurement underway</a:t>
            </a:r>
            <a:endParaRPr lang="en-CN" sz="1500" b="1" dirty="0">
              <a:solidFill>
                <a:srgbClr val="682D7E"/>
              </a:solidFill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0B84331F-661E-4D6D-9A6E-85298617E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1007" y="3885870"/>
            <a:ext cx="2717934" cy="20516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43370E6-2B3A-47EC-93CC-61C65C7C15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398" y="1678933"/>
            <a:ext cx="3111656" cy="211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05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C7609F-5383-40C8-BDC2-1403D9B00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288925"/>
            <a:ext cx="4680496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eaLnBrk="1" hangingPunct="1"/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FB3311A-B7BC-4A2C-B942-F6C80A8E64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16416" y="215305"/>
            <a:ext cx="647700" cy="333375"/>
          </a:xfrm>
        </p:spPr>
        <p:txBody>
          <a:bodyPr/>
          <a:lstStyle/>
          <a:p>
            <a:pPr>
              <a:defRPr/>
            </a:pPr>
            <a:fld id="{D4A4B3FA-4E5B-4F4C-B6A5-E27547530FBA}" type="slidenum">
              <a:rPr lang="en-US" altLang="zh-CN" smtClean="0"/>
              <a:pPr>
                <a:defRPr/>
              </a:pPr>
              <a:t>26</a:t>
            </a:fld>
            <a:endParaRPr lang="en-US" altLang="zh-CN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6282BEE-03EC-FE54-7D7B-4D83B45E746B}"/>
              </a:ext>
            </a:extLst>
          </p:cNvPr>
          <p:cNvSpPr txBox="1"/>
          <p:nvPr/>
        </p:nvSpPr>
        <p:spPr>
          <a:xfrm>
            <a:off x="251520" y="1694638"/>
            <a:ext cx="8712968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Introduction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Highlights of  accelerator activities at THU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Advanced photocathode RF gun developments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800" dirty="0"/>
              <a:t>VIGAS: </a:t>
            </a:r>
            <a:r>
              <a:rPr lang="en-US" altLang="zh-CN" sz="2800" b="1" i="1" dirty="0"/>
              <a:t>V</a:t>
            </a:r>
            <a:r>
              <a:rPr lang="en-US" altLang="zh-CN" sz="2800" dirty="0"/>
              <a:t>ery compact </a:t>
            </a:r>
            <a:r>
              <a:rPr lang="en-US" altLang="zh-CN" sz="2800" b="1" i="1" dirty="0"/>
              <a:t>I</a:t>
            </a:r>
            <a:r>
              <a:rPr lang="en-US" altLang="zh-CN" sz="2800" dirty="0"/>
              <a:t>nverse Compton </a:t>
            </a:r>
            <a:r>
              <a:rPr lang="en-US" altLang="zh-CN" sz="2800" b="1" i="1" dirty="0" err="1"/>
              <a:t>GA</a:t>
            </a:r>
            <a:r>
              <a:rPr lang="en-US" altLang="zh-CN" sz="2800" dirty="0" err="1"/>
              <a:t>ma</a:t>
            </a:r>
            <a:r>
              <a:rPr lang="en-US" altLang="zh-CN" sz="2800" dirty="0"/>
              <a:t>-ray </a:t>
            </a:r>
            <a:r>
              <a:rPr lang="en-US" altLang="zh-CN" sz="2800" b="1" i="1" dirty="0"/>
              <a:t>S</a:t>
            </a:r>
            <a:r>
              <a:rPr lang="en-US" altLang="zh-CN" sz="2800" dirty="0"/>
              <a:t>ource</a:t>
            </a:r>
          </a:p>
        </p:txBody>
      </p:sp>
    </p:spTree>
    <p:extLst>
      <p:ext uri="{BB962C8B-B14F-4D97-AF65-F5344CB8AC3E}">
        <p14:creationId xmlns:p14="http://schemas.microsoft.com/office/powerpoint/2010/main" val="31938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2"/>
    </mc:Choice>
    <mc:Fallback xmlns="">
      <p:transition spd="slow" advTm="569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BCBFA3-C4F4-E13C-7B0D-DB3B64341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85" y="3140968"/>
            <a:ext cx="5062405" cy="342561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9811B6E2-BF88-6797-299B-1E9B34370891}"/>
              </a:ext>
            </a:extLst>
          </p:cNvPr>
          <p:cNvGrpSpPr/>
          <p:nvPr/>
        </p:nvGrpSpPr>
        <p:grpSpPr>
          <a:xfrm>
            <a:off x="5805217" y="3675079"/>
            <a:ext cx="3069180" cy="2514093"/>
            <a:chOff x="53150" y="898151"/>
            <a:chExt cx="4957972" cy="3471558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D681491B-D1D0-837E-304B-BD2FA8F3A0E6}"/>
                </a:ext>
              </a:extLst>
            </p:cNvPr>
            <p:cNvGrpSpPr/>
            <p:nvPr/>
          </p:nvGrpSpPr>
          <p:grpSpPr>
            <a:xfrm>
              <a:off x="53150" y="898151"/>
              <a:ext cx="4957972" cy="3471558"/>
              <a:chOff x="53150" y="898151"/>
              <a:chExt cx="4957972" cy="3471558"/>
            </a:xfrm>
            <a:solidFill>
              <a:schemeClr val="bg1"/>
            </a:solidFill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1B0D24FC-1E12-1CB7-16D1-4AD1215AAD7C}"/>
                  </a:ext>
                </a:extLst>
              </p:cNvPr>
              <p:cNvGrpSpPr/>
              <p:nvPr/>
            </p:nvGrpSpPr>
            <p:grpSpPr>
              <a:xfrm>
                <a:off x="53150" y="898151"/>
                <a:ext cx="4957972" cy="3471558"/>
                <a:chOff x="116521" y="916257"/>
                <a:chExt cx="4957972" cy="3471558"/>
              </a:xfrm>
              <a:grpFill/>
            </p:grpSpPr>
            <p:pic>
              <p:nvPicPr>
                <p:cNvPr id="15" name="Picture 5">
                  <a:extLst>
                    <a:ext uri="{FF2B5EF4-FFF2-40B4-BE49-F238E27FC236}">
                      <a16:creationId xmlns:a16="http://schemas.microsoft.com/office/drawing/2014/main" id="{6E0F6F48-0B0D-A6C7-A6CD-4BDA84F14F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4210" y="922430"/>
                  <a:ext cx="4642348" cy="346538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D9527D0B-8A8A-654F-16A4-3F52FC9DB503}"/>
                    </a:ext>
                  </a:extLst>
                </p:cNvPr>
                <p:cNvSpPr/>
                <p:nvPr/>
              </p:nvSpPr>
              <p:spPr>
                <a:xfrm>
                  <a:off x="561315" y="922430"/>
                  <a:ext cx="1376127" cy="22736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69F9F10C-5E9D-A36F-70A4-192A348ED29E}"/>
                    </a:ext>
                  </a:extLst>
                </p:cNvPr>
                <p:cNvSpPr/>
                <p:nvPr/>
              </p:nvSpPr>
              <p:spPr>
                <a:xfrm>
                  <a:off x="931001" y="1082985"/>
                  <a:ext cx="1146388" cy="22736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7D19E23F-EA58-ACA6-33EC-18CA8E0288DE}"/>
                    </a:ext>
                  </a:extLst>
                </p:cNvPr>
                <p:cNvSpPr txBox="1"/>
                <p:nvPr/>
              </p:nvSpPr>
              <p:spPr>
                <a:xfrm>
                  <a:off x="116521" y="994310"/>
                  <a:ext cx="1986932" cy="3824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高亮度电子束</a:t>
                  </a:r>
                </a:p>
              </p:txBody>
            </p:sp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650D24A9-2715-8896-88C3-EACF8F9EB78D}"/>
                    </a:ext>
                  </a:extLst>
                </p:cNvPr>
                <p:cNvSpPr/>
                <p:nvPr/>
              </p:nvSpPr>
              <p:spPr>
                <a:xfrm>
                  <a:off x="3349782" y="3974471"/>
                  <a:ext cx="1222218" cy="413344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943A6CC6-D959-96E2-93AA-668C0112FC40}"/>
                    </a:ext>
                  </a:extLst>
                </p:cNvPr>
                <p:cNvSpPr txBox="1"/>
                <p:nvPr/>
              </p:nvSpPr>
              <p:spPr>
                <a:xfrm>
                  <a:off x="2771583" y="3927035"/>
                  <a:ext cx="2080039" cy="38249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准单能</a:t>
                  </a:r>
                  <a:r>
                    <a:rPr lang="zh-CN" altLang="en-US" sz="12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伽马</a:t>
                  </a:r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射线</a:t>
                  </a:r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0439E6AE-56CA-3CF8-5221-2753FF6C0491}"/>
                    </a:ext>
                  </a:extLst>
                </p:cNvPr>
                <p:cNvSpPr/>
                <p:nvPr/>
              </p:nvSpPr>
              <p:spPr>
                <a:xfrm>
                  <a:off x="2710110" y="916258"/>
                  <a:ext cx="2364383" cy="568503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279D0CD2-34F7-B877-E443-FEA6B0DA9D00}"/>
                    </a:ext>
                  </a:extLst>
                </p:cNvPr>
                <p:cNvSpPr txBox="1"/>
                <p:nvPr/>
              </p:nvSpPr>
              <p:spPr>
                <a:xfrm>
                  <a:off x="3181694" y="916257"/>
                  <a:ext cx="1319060" cy="63748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高功率</a:t>
                  </a:r>
                  <a:endPara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脉冲激光</a:t>
                  </a:r>
                </a:p>
              </p:txBody>
            </p:sp>
          </p:grp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04582A3-7462-498A-A827-2BE742BBD10C}"/>
                  </a:ext>
                </a:extLst>
              </p:cNvPr>
              <p:cNvSpPr/>
              <p:nvPr/>
            </p:nvSpPr>
            <p:spPr>
              <a:xfrm>
                <a:off x="3639493" y="2679826"/>
                <a:ext cx="697117" cy="389299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9F2FC575-53B8-3C95-C509-3416AC87466A}"/>
                  </a:ext>
                </a:extLst>
              </p:cNvPr>
              <p:cNvSpPr/>
              <p:nvPr/>
            </p:nvSpPr>
            <p:spPr>
              <a:xfrm rot="1200000">
                <a:off x="3422703" y="3654117"/>
                <a:ext cx="166885" cy="241724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" name="等腰三角形 9">
              <a:extLst>
                <a:ext uri="{FF2B5EF4-FFF2-40B4-BE49-F238E27FC236}">
                  <a16:creationId xmlns:a16="http://schemas.microsoft.com/office/drawing/2014/main" id="{97EF5E29-11BD-319B-3674-B9AA40408590}"/>
                </a:ext>
              </a:extLst>
            </p:cNvPr>
            <p:cNvSpPr/>
            <p:nvPr/>
          </p:nvSpPr>
          <p:spPr>
            <a:xfrm>
              <a:off x="2350295" y="2859306"/>
              <a:ext cx="1060704" cy="73377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等腰三角形 10">
              <a:extLst>
                <a:ext uri="{FF2B5EF4-FFF2-40B4-BE49-F238E27FC236}">
                  <a16:creationId xmlns:a16="http://schemas.microsoft.com/office/drawing/2014/main" id="{09C775D0-897C-4D22-EA01-FBED2FA08829}"/>
                </a:ext>
              </a:extLst>
            </p:cNvPr>
            <p:cNvSpPr/>
            <p:nvPr/>
          </p:nvSpPr>
          <p:spPr>
            <a:xfrm rot="10800000">
              <a:off x="2628424" y="2266772"/>
              <a:ext cx="481769" cy="517935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像" descr="图像">
            <a:extLst>
              <a:ext uri="{FF2B5EF4-FFF2-40B4-BE49-F238E27FC236}">
                <a16:creationId xmlns:a16="http://schemas.microsoft.com/office/drawing/2014/main" id="{CCA2EEA3-36F4-B796-B1F0-A4E4DADA6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660" y="4901353"/>
            <a:ext cx="2664842" cy="638854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内容占位符 2">
            <a:extLst>
              <a:ext uri="{FF2B5EF4-FFF2-40B4-BE49-F238E27FC236}">
                <a16:creationId xmlns:a16="http://schemas.microsoft.com/office/drawing/2014/main" id="{54B6560D-CD10-D0D9-59C4-D2A59CBD2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42999"/>
            <a:ext cx="8458200" cy="1633324"/>
          </a:xfrm>
        </p:spPr>
        <p:txBody>
          <a:bodyPr/>
          <a:lstStyle/>
          <a:p>
            <a:r>
              <a:rPr lang="en-US" altLang="zh-CN" sz="2400" b="0" dirty="0"/>
              <a:t>Inverse Compton scattering X/γ-ray source</a:t>
            </a:r>
          </a:p>
          <a:p>
            <a:pPr lvl="1"/>
            <a:r>
              <a:rPr lang="en-US" altLang="zh-CN" sz="2000" b="0" dirty="0"/>
              <a:t>Relativistic electron interacted with high power laser </a:t>
            </a:r>
          </a:p>
          <a:p>
            <a:pPr lvl="1"/>
            <a:r>
              <a:rPr lang="en-US" altLang="zh-CN" sz="2000" b="0" dirty="0"/>
              <a:t>Highest peak brightness at high photon energy</a:t>
            </a:r>
          </a:p>
          <a:p>
            <a:pPr lvl="1"/>
            <a:r>
              <a:rPr lang="en-US" altLang="zh-CN" sz="2000" b="0" dirty="0"/>
              <a:t>Compact and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lower</a:t>
            </a:r>
            <a:r>
              <a:rPr lang="zh-CN" altLang="en-US" sz="2000" b="0" dirty="0"/>
              <a:t> </a:t>
            </a:r>
            <a:r>
              <a:rPr lang="en-US" altLang="zh-CN" sz="2000" b="0" dirty="0"/>
              <a:t>cost</a:t>
            </a:r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98A69103-F462-ED57-C1CE-BDE2FBFB1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122237"/>
            <a:ext cx="6912768" cy="609600"/>
          </a:xfrm>
        </p:spPr>
        <p:txBody>
          <a:bodyPr/>
          <a:lstStyle/>
          <a:p>
            <a:r>
              <a:rPr lang="en-US" altLang="zh-CN" dirty="0"/>
              <a:t>Inverse Compton scattering X/γ-ray Source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7491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074F2409-9307-3B0D-5375-AFD91DC61740}"/>
              </a:ext>
            </a:extLst>
          </p:cNvPr>
          <p:cNvGrpSpPr/>
          <p:nvPr/>
        </p:nvGrpSpPr>
        <p:grpSpPr>
          <a:xfrm>
            <a:off x="215516" y="908720"/>
            <a:ext cx="8712968" cy="5683027"/>
            <a:chOff x="152568" y="614856"/>
            <a:chExt cx="8875076" cy="609904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EF0F44D-7676-C2C7-A263-F5992E97B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713" y="897035"/>
              <a:ext cx="2737186" cy="2052888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691D6D8-DC7E-C973-5ED5-B9E005BC8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548" y="899686"/>
              <a:ext cx="2737186" cy="2052888"/>
            </a:xfrm>
            <a:prstGeom prst="rect">
              <a:avLst/>
            </a:prstGeom>
          </p:spPr>
        </p:pic>
        <p:sp>
          <p:nvSpPr>
            <p:cNvPr id="8" name="圆角矩形 82">
              <a:extLst>
                <a:ext uri="{FF2B5EF4-FFF2-40B4-BE49-F238E27FC236}">
                  <a16:creationId xmlns:a16="http://schemas.microsoft.com/office/drawing/2014/main" id="{39B4AE51-9705-4006-B1CD-FF700BBD3347}"/>
                </a:ext>
              </a:extLst>
            </p:cNvPr>
            <p:cNvSpPr/>
            <p:nvPr/>
          </p:nvSpPr>
          <p:spPr>
            <a:xfrm>
              <a:off x="2087737" y="957235"/>
              <a:ext cx="2855671" cy="1938657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23380-8CD7-387E-F9C1-718D4A0D5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68" y="614856"/>
              <a:ext cx="8875076" cy="6099043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8F9B45C-04E9-C331-3BD2-BFACD7EAB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7739" y="1213929"/>
              <a:ext cx="1989950" cy="1238609"/>
            </a:xfrm>
            <a:prstGeom prst="rect">
              <a:avLst/>
            </a:prstGeom>
          </p:spPr>
        </p:pic>
      </p:grpSp>
      <p:sp>
        <p:nvSpPr>
          <p:cNvPr id="11" name="标题 1">
            <a:extLst>
              <a:ext uri="{FF2B5EF4-FFF2-40B4-BE49-F238E27FC236}">
                <a16:creationId xmlns:a16="http://schemas.microsoft.com/office/drawing/2014/main" id="{BAD08CB3-CE1D-6238-1FD4-14CA276C3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716" y="79038"/>
            <a:ext cx="6912768" cy="609600"/>
          </a:xfrm>
        </p:spPr>
        <p:txBody>
          <a:bodyPr/>
          <a:lstStyle/>
          <a:p>
            <a:r>
              <a:rPr lang="en-US" altLang="zh-CN" dirty="0"/>
              <a:t>ICS studies at THU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3310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E7D989-8B71-B3D2-9B7E-B2ED4649C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115" y="44624"/>
            <a:ext cx="7200389" cy="609600"/>
          </a:xfrm>
        </p:spPr>
        <p:txBody>
          <a:bodyPr/>
          <a:lstStyle/>
          <a:p>
            <a:r>
              <a:rPr lang="en-US" altLang="zh-CN" dirty="0"/>
              <a:t>VIGAS: Very Compact ICS Gama-ray source</a:t>
            </a:r>
            <a:endParaRPr lang="zh-CN" altLang="en-US" dirty="0"/>
          </a:p>
        </p:txBody>
      </p:sp>
      <p:pic>
        <p:nvPicPr>
          <p:cNvPr id="5" name="图像" descr="图像">
            <a:extLst>
              <a:ext uri="{FF2B5EF4-FFF2-40B4-BE49-F238E27FC236}">
                <a16:creationId xmlns:a16="http://schemas.microsoft.com/office/drawing/2014/main" id="{E99974A4-3152-E25A-9E62-DD6204A79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924722"/>
            <a:ext cx="7046758" cy="3617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图像" descr="图像">
            <a:extLst>
              <a:ext uri="{FF2B5EF4-FFF2-40B4-BE49-F238E27FC236}">
                <a16:creationId xmlns:a16="http://schemas.microsoft.com/office/drawing/2014/main" id="{DB9EA573-3FD0-93E4-AA52-FAD4D52B1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59" y="1937181"/>
            <a:ext cx="2483975" cy="1382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γ-ray energy: 0.2-4.8MeV…" descr="γ-ray energy: 0.2-4.8MeV…">
            <a:extLst>
              <a:ext uri="{FF2B5EF4-FFF2-40B4-BE49-F238E27FC236}">
                <a16:creationId xmlns:a16="http://schemas.microsoft.com/office/drawing/2014/main" id="{26F9885A-DD18-A6E8-1755-613E9F17BFC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11392" y="5180052"/>
            <a:ext cx="8552685" cy="1849348"/>
          </a:xfrm>
          <a:prstGeom prst="rect">
            <a:avLst/>
          </a:prstGeom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7236183A-0851-A922-C1B9-0735167BF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600" y="995319"/>
            <a:ext cx="8458200" cy="1633324"/>
          </a:xfrm>
        </p:spPr>
        <p:txBody>
          <a:bodyPr/>
          <a:lstStyle/>
          <a:p>
            <a:r>
              <a:rPr lang="en-US" altLang="zh-CN" sz="2000" b="0" dirty="0"/>
              <a:t>Funded by NSFC, 2021-2025</a:t>
            </a:r>
          </a:p>
          <a:p>
            <a:r>
              <a:rPr lang="en-US" altLang="zh-CN" sz="2000" b="0" dirty="0"/>
              <a:t>The first compact MeV ICS γ-ray source</a:t>
            </a:r>
          </a:p>
        </p:txBody>
      </p:sp>
    </p:spTree>
    <p:extLst>
      <p:ext uri="{BB962C8B-B14F-4D97-AF65-F5344CB8AC3E}">
        <p14:creationId xmlns:p14="http://schemas.microsoft.com/office/powerpoint/2010/main" val="4081207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911F0F-7A52-4F6A-B2F3-B77F64330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0147EAD-4DFB-438A-86C7-3AF99C6F7703}"/>
              </a:ext>
            </a:extLst>
          </p:cNvPr>
          <p:cNvSpPr txBox="1">
            <a:spLocks noChangeArrowheads="1"/>
          </p:cNvSpPr>
          <p:nvPr/>
        </p:nvSpPr>
        <p:spPr>
          <a:xfrm>
            <a:off x="107504" y="1052736"/>
            <a:ext cx="8784976" cy="1277380"/>
          </a:xfrm>
          <a:prstGeom prst="rect">
            <a:avLst/>
          </a:prstGeom>
        </p:spPr>
        <p:txBody>
          <a:bodyPr vert="horz" lIns="130039" tIns="65020" rIns="130039" bIns="650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solidFill>
                  <a:srgbClr val="800080"/>
                </a:solidFill>
                <a:latin typeface="+mn-lt"/>
                <a:ea typeface="+mn-ea"/>
                <a:cs typeface="+mn-cs"/>
              </a:rPr>
              <a:t>Accelerator Laboratory,</a:t>
            </a:r>
            <a:r>
              <a:rPr lang="zh-CN" altLang="en-US" sz="2400" dirty="0">
                <a:solidFill>
                  <a:srgbClr val="80008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2400" dirty="0">
                <a:solidFill>
                  <a:srgbClr val="800080"/>
                </a:solidFill>
                <a:latin typeface="+mn-lt"/>
                <a:ea typeface="+mn-ea"/>
                <a:cs typeface="+mn-cs"/>
              </a:rPr>
              <a:t>Department</a:t>
            </a:r>
            <a:r>
              <a:rPr lang="zh-CN" altLang="en-US" sz="2400" dirty="0">
                <a:solidFill>
                  <a:srgbClr val="80008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2400" dirty="0">
                <a:solidFill>
                  <a:srgbClr val="800080"/>
                </a:solidFill>
                <a:latin typeface="+mn-lt"/>
                <a:ea typeface="+mn-ea"/>
                <a:cs typeface="+mn-cs"/>
              </a:rPr>
              <a:t>of</a:t>
            </a:r>
            <a:r>
              <a:rPr lang="zh-CN" altLang="en-US" sz="2400" dirty="0">
                <a:solidFill>
                  <a:srgbClr val="80008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2400" dirty="0">
                <a:solidFill>
                  <a:srgbClr val="800080"/>
                </a:solidFill>
                <a:latin typeface="+mn-lt"/>
                <a:ea typeface="+mn-ea"/>
                <a:cs typeface="+mn-cs"/>
              </a:rPr>
              <a:t>engineering</a:t>
            </a:r>
            <a:r>
              <a:rPr lang="zh-CN" altLang="en-US" sz="2400" dirty="0">
                <a:solidFill>
                  <a:srgbClr val="80008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2400" dirty="0">
                <a:solidFill>
                  <a:srgbClr val="800080"/>
                </a:solidFill>
                <a:latin typeface="+mn-lt"/>
                <a:ea typeface="+mn-ea"/>
                <a:cs typeface="+mn-cs"/>
              </a:rPr>
              <a:t>physics, THU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altLang="zh-CN" sz="2400" dirty="0">
                <a:solidFill>
                  <a:srgbClr val="800080"/>
                </a:solidFill>
                <a:latin typeface="+mn-lt"/>
                <a:ea typeface="+mn-ea"/>
                <a:cs typeface="+mn-cs"/>
              </a:rPr>
              <a:t>    </a:t>
            </a:r>
            <a:r>
              <a:rPr lang="en-US" altLang="zh-CN" sz="2400">
                <a:solidFill>
                  <a:srgbClr val="800080"/>
                </a:solidFill>
                <a:latin typeface="+mn-lt"/>
                <a:ea typeface="+mn-ea"/>
                <a:cs typeface="+mn-cs"/>
              </a:rPr>
              <a:t>-17 </a:t>
            </a:r>
            <a:r>
              <a:rPr lang="en-US" altLang="zh-CN" sz="2400" dirty="0">
                <a:solidFill>
                  <a:srgbClr val="800080"/>
                </a:solidFill>
                <a:latin typeface="+mn-lt"/>
                <a:ea typeface="+mn-ea"/>
                <a:cs typeface="+mn-cs"/>
              </a:rPr>
              <a:t>faculties and more employees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n-US" altLang="zh-CN" sz="2400" dirty="0">
                <a:solidFill>
                  <a:srgbClr val="800080"/>
                </a:solidFill>
                <a:latin typeface="+mn-lt"/>
                <a:ea typeface="+mn-ea"/>
                <a:cs typeface="+mn-cs"/>
              </a:rPr>
              <a:t>    -About 60 graduate students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3EEBFC7-0F1C-4BBD-B234-B6331A39D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" b="2219"/>
          <a:stretch/>
        </p:blipFill>
        <p:spPr>
          <a:xfrm>
            <a:off x="1331640" y="2492896"/>
            <a:ext cx="6716354" cy="4048475"/>
          </a:xfrm>
          <a:prstGeom prst="rect">
            <a:avLst/>
          </a:prstGeom>
        </p:spPr>
      </p:pic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2C60B4C4-78E2-4105-8474-F2026E77BC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44408" y="215305"/>
            <a:ext cx="647700" cy="333375"/>
          </a:xfrm>
        </p:spPr>
        <p:txBody>
          <a:bodyPr/>
          <a:lstStyle/>
          <a:p>
            <a:pPr>
              <a:defRPr/>
            </a:pPr>
            <a:fld id="{D4A4B3FA-4E5B-4F4C-B6A5-E27547530FBA}" type="slidenum">
              <a:rPr lang="en-US" altLang="zh-CN" smtClean="0"/>
              <a:pPr>
                <a:defRPr/>
              </a:pPr>
              <a:t>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35410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C06F80F-A31C-D6DF-D57F-709A416016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22" y="4205496"/>
            <a:ext cx="5117651" cy="258548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1E58AC7D-4BD4-7C92-8182-8E0FB3093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184961"/>
            <a:ext cx="4175923" cy="3666721"/>
          </a:xfrm>
          <a:prstGeom prst="rect">
            <a:avLst/>
          </a:prstGeom>
        </p:spPr>
      </p:pic>
      <p:pic>
        <p:nvPicPr>
          <p:cNvPr id="7" name="图片 22">
            <a:extLst>
              <a:ext uri="{FF2B5EF4-FFF2-40B4-BE49-F238E27FC236}">
                <a16:creationId xmlns:a16="http://schemas.microsoft.com/office/drawing/2014/main" id="{041DFB7B-4485-245B-46CA-124345B2AB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642" y="2211406"/>
            <a:ext cx="2739728" cy="2054796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2BC2BB7E-B14B-3E41-A394-520D0BCE2D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59" y="2209731"/>
            <a:ext cx="2739728" cy="20547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6">
                <a:extLst>
                  <a:ext uri="{FF2B5EF4-FFF2-40B4-BE49-F238E27FC236}">
                    <a16:creationId xmlns:a16="http://schemas.microsoft.com/office/drawing/2014/main" id="{4D821B69-2ACF-463D-3FC7-A1A0758AFF2D}"/>
                  </a:ext>
                </a:extLst>
              </p:cNvPr>
              <p:cNvSpPr txBox="1"/>
              <p:nvPr/>
            </p:nvSpPr>
            <p:spPr>
              <a:xfrm>
                <a:off x="108046" y="1004535"/>
                <a:ext cx="417592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Building area ~ 4800m</a:t>
                </a:r>
                <a:r>
                  <a:rPr lang="en-US" sz="2400" baseline="30000" dirty="0"/>
                  <a:t>2</a:t>
                </a:r>
              </a:p>
              <a:p>
                <a:r>
                  <a:rPr lang="en-US" altLang="zh-CN" sz="2400" dirty="0"/>
                  <a:t>Bunker for VIGAS accelerator:</a:t>
                </a:r>
              </a:p>
              <a:p>
                <a:r>
                  <a:rPr lang="en-US" sz="2400" dirty="0"/>
                  <a:t>21m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 10 m</a:t>
                </a:r>
              </a:p>
            </p:txBody>
          </p:sp>
        </mc:Choice>
        <mc:Fallback xmlns="">
          <p:sp>
            <p:nvSpPr>
              <p:cNvPr id="9" name="TextBox 16">
                <a:extLst>
                  <a:ext uri="{FF2B5EF4-FFF2-40B4-BE49-F238E27FC236}">
                    <a16:creationId xmlns:a16="http://schemas.microsoft.com/office/drawing/2014/main" id="{4D821B69-2ACF-463D-3FC7-A1A0758AF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46" y="1004535"/>
                <a:ext cx="4175922" cy="1200329"/>
              </a:xfrm>
              <a:prstGeom prst="rect">
                <a:avLst/>
              </a:prstGeom>
              <a:blipFill>
                <a:blip r:embed="rId6"/>
                <a:stretch>
                  <a:fillRect l="-2336" t="-4061" b="-10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标题 1">
            <a:extLst>
              <a:ext uri="{FF2B5EF4-FFF2-40B4-BE49-F238E27FC236}">
                <a16:creationId xmlns:a16="http://schemas.microsoft.com/office/drawing/2014/main" id="{718FBCB3-2B24-63F4-5CF4-C5CFEF298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192" y="0"/>
            <a:ext cx="7200389" cy="609600"/>
          </a:xfrm>
        </p:spPr>
        <p:txBody>
          <a:bodyPr/>
          <a:lstStyle/>
          <a:p>
            <a:r>
              <a:rPr lang="en-US" altLang="zh-CN" dirty="0"/>
              <a:t>VIGAS: Very Compact ICS Gama-ray source</a:t>
            </a:r>
            <a:endParaRPr lang="zh-CN" altLang="en-US" dirty="0"/>
          </a:p>
        </p:txBody>
      </p:sp>
      <p:sp>
        <p:nvSpPr>
          <p:cNvPr id="11" name="Star: 5 Points 11">
            <a:extLst>
              <a:ext uri="{FF2B5EF4-FFF2-40B4-BE49-F238E27FC236}">
                <a16:creationId xmlns:a16="http://schemas.microsoft.com/office/drawing/2014/main" id="{67FB766E-CCB3-F7D8-9A60-2129F46CFC64}"/>
              </a:ext>
            </a:extLst>
          </p:cNvPr>
          <p:cNvSpPr/>
          <p:nvPr/>
        </p:nvSpPr>
        <p:spPr>
          <a:xfrm>
            <a:off x="997870" y="3559803"/>
            <a:ext cx="166255" cy="16625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2">
            <a:extLst>
              <a:ext uri="{FF2B5EF4-FFF2-40B4-BE49-F238E27FC236}">
                <a16:creationId xmlns:a16="http://schemas.microsoft.com/office/drawing/2014/main" id="{584031D7-8099-29DF-3838-F331F2E2E7B3}"/>
              </a:ext>
            </a:extLst>
          </p:cNvPr>
          <p:cNvSpPr/>
          <p:nvPr/>
        </p:nvSpPr>
        <p:spPr>
          <a:xfrm>
            <a:off x="1399652" y="4935193"/>
            <a:ext cx="166255" cy="166255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4">
            <a:extLst>
              <a:ext uri="{FF2B5EF4-FFF2-40B4-BE49-F238E27FC236}">
                <a16:creationId xmlns:a16="http://schemas.microsoft.com/office/drawing/2014/main" id="{5C66B050-77DF-C52B-CB72-176ED28EE3E1}"/>
              </a:ext>
            </a:extLst>
          </p:cNvPr>
          <p:cNvCxnSpPr>
            <a:cxnSpLocks/>
          </p:cNvCxnSpPr>
          <p:nvPr/>
        </p:nvCxnSpPr>
        <p:spPr>
          <a:xfrm flipV="1">
            <a:off x="1164125" y="3070819"/>
            <a:ext cx="2148517" cy="5721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159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296C5B-9682-EF7D-4000-3F863C3C30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A4B3FA-4E5B-4F4C-B6A5-E27547530FBA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3789116-44E5-37F3-044D-4024CC288E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4099"/>
            <a:ext cx="8875076" cy="4311073"/>
          </a:xfrm>
          <a:prstGeom prst="rect">
            <a:avLst/>
          </a:prstGeom>
        </p:spPr>
      </p:pic>
      <p:grpSp>
        <p:nvGrpSpPr>
          <p:cNvPr id="6" name="组 8">
            <a:extLst>
              <a:ext uri="{FF2B5EF4-FFF2-40B4-BE49-F238E27FC236}">
                <a16:creationId xmlns:a16="http://schemas.microsoft.com/office/drawing/2014/main" id="{26A6371E-BFDD-F828-A735-7C8EF6EC635F}"/>
              </a:ext>
            </a:extLst>
          </p:cNvPr>
          <p:cNvGrpSpPr/>
          <p:nvPr/>
        </p:nvGrpSpPr>
        <p:grpSpPr>
          <a:xfrm>
            <a:off x="5585092" y="4881353"/>
            <a:ext cx="3527916" cy="707886"/>
            <a:chOff x="5624143" y="5223097"/>
            <a:chExt cx="3068877" cy="707886"/>
          </a:xfrm>
        </p:grpSpPr>
        <p:sp>
          <p:nvSpPr>
            <p:cNvPr id="7" name="右箭头 3">
              <a:extLst>
                <a:ext uri="{FF2B5EF4-FFF2-40B4-BE49-F238E27FC236}">
                  <a16:creationId xmlns:a16="http://schemas.microsoft.com/office/drawing/2014/main" id="{53F6E4D8-AF86-F466-18BD-4618526B6BD3}"/>
                </a:ext>
              </a:extLst>
            </p:cNvPr>
            <p:cNvSpPr/>
            <p:nvPr/>
          </p:nvSpPr>
          <p:spPr>
            <a:xfrm>
              <a:off x="5624143" y="5457389"/>
              <a:ext cx="700718" cy="37958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7E14A54-2ABB-34B7-49D8-A158044D14BE}"/>
                </a:ext>
              </a:extLst>
            </p:cNvPr>
            <p:cNvSpPr txBox="1"/>
            <p:nvPr/>
          </p:nvSpPr>
          <p:spPr>
            <a:xfrm>
              <a:off x="6559908" y="5223097"/>
              <a:ext cx="2133112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Heiti SC Light"/>
                </a:rPr>
                <a:t>Compact</a:t>
              </a:r>
            </a:p>
            <a:p>
              <a:pPr algn="ctr"/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Heiti SC Light"/>
                </a:rPr>
                <a:t>High performance</a:t>
              </a:r>
              <a:endParaRPr kumimoji="1"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Heiti SC Light"/>
              </a:endParaRPr>
            </a:p>
          </p:txBody>
        </p:sp>
      </p:grpSp>
      <p:grpSp>
        <p:nvGrpSpPr>
          <p:cNvPr id="9" name="组 5">
            <a:extLst>
              <a:ext uri="{FF2B5EF4-FFF2-40B4-BE49-F238E27FC236}">
                <a16:creationId xmlns:a16="http://schemas.microsoft.com/office/drawing/2014/main" id="{AEE85A18-BF32-8763-E6E4-DF6305ACDD1D}"/>
              </a:ext>
            </a:extLst>
          </p:cNvPr>
          <p:cNvGrpSpPr/>
          <p:nvPr/>
        </p:nvGrpSpPr>
        <p:grpSpPr>
          <a:xfrm>
            <a:off x="182610" y="3146685"/>
            <a:ext cx="2383006" cy="2442555"/>
            <a:chOff x="141098" y="3512299"/>
            <a:chExt cx="2383006" cy="2442555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9B311F67-33CE-26B4-22F6-198EFF46741B}"/>
                </a:ext>
              </a:extLst>
            </p:cNvPr>
            <p:cNvSpPr txBox="1"/>
            <p:nvPr/>
          </p:nvSpPr>
          <p:spPr>
            <a:xfrm>
              <a:off x="346109" y="5246968"/>
              <a:ext cx="1972983" cy="70788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Heiti SC Light"/>
                </a:rPr>
                <a:t>S-band photo-injector</a:t>
              </a:r>
              <a:endPara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Heiti SC Light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E01137F-4EBD-EDBC-AE5E-424C0B48EB1E}"/>
                </a:ext>
              </a:extLst>
            </p:cNvPr>
            <p:cNvSpPr/>
            <p:nvPr/>
          </p:nvSpPr>
          <p:spPr>
            <a:xfrm>
              <a:off x="141098" y="3512299"/>
              <a:ext cx="2383006" cy="1050554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4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 7">
            <a:extLst>
              <a:ext uri="{FF2B5EF4-FFF2-40B4-BE49-F238E27FC236}">
                <a16:creationId xmlns:a16="http://schemas.microsoft.com/office/drawing/2014/main" id="{03BA2C34-53AC-9FC4-DC4D-09B6FF9909D6}"/>
              </a:ext>
            </a:extLst>
          </p:cNvPr>
          <p:cNvGrpSpPr/>
          <p:nvPr/>
        </p:nvGrpSpPr>
        <p:grpSpPr>
          <a:xfrm>
            <a:off x="2623949" y="3142285"/>
            <a:ext cx="3500498" cy="2446955"/>
            <a:chOff x="2582437" y="3507899"/>
            <a:chExt cx="3500498" cy="2446955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3754564-1690-566A-E8E0-F0E04D6A7D25}"/>
                </a:ext>
              </a:extLst>
            </p:cNvPr>
            <p:cNvSpPr txBox="1"/>
            <p:nvPr/>
          </p:nvSpPr>
          <p:spPr>
            <a:xfrm>
              <a:off x="3398396" y="5246968"/>
              <a:ext cx="1868580" cy="70788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effectLst>
              <a:outerShdw blurRad="50800" dist="635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Heiti SC Light"/>
                </a:rPr>
                <a:t>X-band high gradient linac</a:t>
              </a:r>
              <a:endPara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Heiti SC Light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F8E843A-DE96-53AD-94B9-94F7777689F7}"/>
                </a:ext>
              </a:extLst>
            </p:cNvPr>
            <p:cNvSpPr/>
            <p:nvPr/>
          </p:nvSpPr>
          <p:spPr>
            <a:xfrm>
              <a:off x="2582437" y="3507899"/>
              <a:ext cx="3500498" cy="1070633"/>
            </a:xfrm>
            <a:prstGeom prst="rect">
              <a:avLst/>
            </a:prstGeom>
            <a:solidFill>
              <a:srgbClr val="F8CBAD">
                <a:alpha val="43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Text Box 4">
            <a:extLst>
              <a:ext uri="{FF2B5EF4-FFF2-40B4-BE49-F238E27FC236}">
                <a16:creationId xmlns:a16="http://schemas.microsoft.com/office/drawing/2014/main" id="{EE55EB11-8F3C-2428-6E1C-7E70AEDB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17" y="5839583"/>
            <a:ext cx="380966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Bandwidth</a:t>
            </a:r>
            <a:r>
              <a:rPr lang="zh-CN" alt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：≤</a:t>
            </a:r>
            <a:r>
              <a:rPr lang="en-US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1.5%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Photon energy</a:t>
            </a:r>
            <a:r>
              <a:rPr lang="zh-CN" alt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0.2-4.8MeV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79281F0-315F-6CB5-BB51-F778A0F658F4}"/>
              </a:ext>
            </a:extLst>
          </p:cNvPr>
          <p:cNvSpPr/>
          <p:nvPr/>
        </p:nvSpPr>
        <p:spPr>
          <a:xfrm>
            <a:off x="5084065" y="5835442"/>
            <a:ext cx="392618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flux</a:t>
            </a:r>
            <a:r>
              <a:rPr lang="zh-CN" alt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&gt;1.0×10</a:t>
            </a:r>
            <a:r>
              <a:rPr lang="en-US" altLang="zh-CN" sz="2000" baseline="30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lang="en-US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photons/s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Polarization</a:t>
            </a:r>
            <a:r>
              <a:rPr lang="zh-CN" alt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linear to circular </a:t>
            </a:r>
            <a:endParaRPr lang="de-DE" altLang="zh-CN" sz="2000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59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3">
            <a:extLst>
              <a:ext uri="{FF2B5EF4-FFF2-40B4-BE49-F238E27FC236}">
                <a16:creationId xmlns:a16="http://schemas.microsoft.com/office/drawing/2014/main" id="{E1C27B22-5038-63E8-E964-7F0FF1136B0C}"/>
              </a:ext>
            </a:extLst>
          </p:cNvPr>
          <p:cNvGrpSpPr/>
          <p:nvPr/>
        </p:nvGrpSpPr>
        <p:grpSpPr>
          <a:xfrm>
            <a:off x="25035" y="1700808"/>
            <a:ext cx="5598099" cy="5029200"/>
            <a:chOff x="53230" y="1755422"/>
            <a:chExt cx="5598099" cy="5029200"/>
          </a:xfrm>
        </p:grpSpPr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7B16F707-94D4-408B-8BCC-74D64E88D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230" y="1755422"/>
              <a:ext cx="5598099" cy="5029200"/>
            </a:xfrm>
            <a:prstGeom prst="rect">
              <a:avLst/>
            </a:prstGeom>
          </p:spPr>
        </p:pic>
        <p:cxnSp>
          <p:nvCxnSpPr>
            <p:cNvPr id="25" name="Straight Arrow Connector 5">
              <a:extLst>
                <a:ext uri="{FF2B5EF4-FFF2-40B4-BE49-F238E27FC236}">
                  <a16:creationId xmlns:a16="http://schemas.microsoft.com/office/drawing/2014/main" id="{955DDC07-10EC-6F0D-70AD-03E99178AFEA}"/>
                </a:ext>
              </a:extLst>
            </p:cNvPr>
            <p:cNvCxnSpPr/>
            <p:nvPr/>
          </p:nvCxnSpPr>
          <p:spPr>
            <a:xfrm>
              <a:off x="3540244" y="2669852"/>
              <a:ext cx="850832" cy="112467"/>
            </a:xfrm>
            <a:prstGeom prst="straightConnector1">
              <a:avLst/>
            </a:prstGeom>
            <a:noFill/>
            <a:ln w="12700" cap="rnd" cmpd="sng" algn="ctr">
              <a:solidFill>
                <a:srgbClr val="5B2F7C">
                  <a:lumMod val="90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B5C68B4E-4AC6-A5D8-7C67-1930EBD73A06}"/>
                </a:ext>
              </a:extLst>
            </p:cNvPr>
            <p:cNvSpPr txBox="1"/>
            <p:nvPr/>
          </p:nvSpPr>
          <p:spPr>
            <a:xfrm>
              <a:off x="4391076" y="2597653"/>
              <a:ext cx="10829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</a:rPr>
                <a:t>circulator</a:t>
              </a:r>
            </a:p>
          </p:txBody>
        </p:sp>
        <p:cxnSp>
          <p:nvCxnSpPr>
            <p:cNvPr id="27" name="Straight Arrow Connector 7">
              <a:extLst>
                <a:ext uri="{FF2B5EF4-FFF2-40B4-BE49-F238E27FC236}">
                  <a16:creationId xmlns:a16="http://schemas.microsoft.com/office/drawing/2014/main" id="{FE36456E-3420-318E-C822-B585B97DF7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5544" y="2709785"/>
              <a:ext cx="1213211" cy="72534"/>
            </a:xfrm>
            <a:prstGeom prst="straightConnector1">
              <a:avLst/>
            </a:prstGeom>
            <a:noFill/>
            <a:ln w="12700" cap="rnd" cmpd="sng" algn="ctr">
              <a:solidFill>
                <a:srgbClr val="5B2F7C">
                  <a:lumMod val="90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28" name="TextBox 9">
              <a:extLst>
                <a:ext uri="{FF2B5EF4-FFF2-40B4-BE49-F238E27FC236}">
                  <a16:creationId xmlns:a16="http://schemas.microsoft.com/office/drawing/2014/main" id="{C467F722-6300-E02A-5B77-7EB4AE0A1B0B}"/>
                </a:ext>
              </a:extLst>
            </p:cNvPr>
            <p:cNvSpPr txBox="1"/>
            <p:nvPr/>
          </p:nvSpPr>
          <p:spPr>
            <a:xfrm>
              <a:off x="295899" y="2386619"/>
              <a:ext cx="10005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</a:rPr>
                <a:t>Power splitter</a:t>
              </a:r>
            </a:p>
          </p:txBody>
        </p:sp>
        <p:cxnSp>
          <p:nvCxnSpPr>
            <p:cNvPr id="29" name="Straight Arrow Connector 10">
              <a:extLst>
                <a:ext uri="{FF2B5EF4-FFF2-40B4-BE49-F238E27FC236}">
                  <a16:creationId xmlns:a16="http://schemas.microsoft.com/office/drawing/2014/main" id="{652D299A-1E8D-3D0B-600A-CC37D9E3D5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8409" y="4062044"/>
              <a:ext cx="685924" cy="529515"/>
            </a:xfrm>
            <a:prstGeom prst="straightConnector1">
              <a:avLst/>
            </a:prstGeom>
            <a:noFill/>
            <a:ln w="12700" cap="rnd" cmpd="sng" algn="ctr">
              <a:solidFill>
                <a:srgbClr val="5B2F7C">
                  <a:lumMod val="90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id="{E5BC7D8A-ACEB-C7CB-9D4B-4EA3C592BD2C}"/>
                </a:ext>
              </a:extLst>
            </p:cNvPr>
            <p:cNvSpPr txBox="1"/>
            <p:nvPr/>
          </p:nvSpPr>
          <p:spPr>
            <a:xfrm>
              <a:off x="195594" y="4572143"/>
              <a:ext cx="11603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</a:rPr>
                <a:t>Power attenuator</a:t>
              </a:r>
            </a:p>
          </p:txBody>
        </p:sp>
        <p:cxnSp>
          <p:nvCxnSpPr>
            <p:cNvPr id="31" name="Straight Arrow Connector 14">
              <a:extLst>
                <a:ext uri="{FF2B5EF4-FFF2-40B4-BE49-F238E27FC236}">
                  <a16:creationId xmlns:a16="http://schemas.microsoft.com/office/drawing/2014/main" id="{EFB1156F-3FDF-F36D-6324-F7E73E177F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0110" y="3329981"/>
              <a:ext cx="1215550" cy="571513"/>
            </a:xfrm>
            <a:prstGeom prst="straightConnector1">
              <a:avLst/>
            </a:prstGeom>
            <a:noFill/>
            <a:ln w="12700" cap="rnd" cmpd="sng" algn="ctr">
              <a:solidFill>
                <a:srgbClr val="5B2F7C">
                  <a:lumMod val="90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32" name="TextBox 17">
              <a:extLst>
                <a:ext uri="{FF2B5EF4-FFF2-40B4-BE49-F238E27FC236}">
                  <a16:creationId xmlns:a16="http://schemas.microsoft.com/office/drawing/2014/main" id="{E5AEA9E9-86E2-CB52-A7CA-FE795125E319}"/>
                </a:ext>
              </a:extLst>
            </p:cNvPr>
            <p:cNvSpPr txBox="1"/>
            <p:nvPr/>
          </p:nvSpPr>
          <p:spPr>
            <a:xfrm>
              <a:off x="3928831" y="3149160"/>
              <a:ext cx="1369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</a:rPr>
                <a:t>Phase shifter</a:t>
              </a:r>
            </a:p>
          </p:txBody>
        </p:sp>
        <p:cxnSp>
          <p:nvCxnSpPr>
            <p:cNvPr id="33" name="Straight Arrow Connector 18">
              <a:extLst>
                <a:ext uri="{FF2B5EF4-FFF2-40B4-BE49-F238E27FC236}">
                  <a16:creationId xmlns:a16="http://schemas.microsoft.com/office/drawing/2014/main" id="{75546632-E7C2-ADA9-C80E-EE01CA0CF1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8494" y="5504231"/>
              <a:ext cx="395842" cy="544501"/>
            </a:xfrm>
            <a:prstGeom prst="straightConnector1">
              <a:avLst/>
            </a:prstGeom>
            <a:noFill/>
            <a:ln w="12700" cap="rnd" cmpd="sng" algn="ctr">
              <a:solidFill>
                <a:srgbClr val="5B2F7C">
                  <a:lumMod val="90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34" name="TextBox 20">
              <a:extLst>
                <a:ext uri="{FF2B5EF4-FFF2-40B4-BE49-F238E27FC236}">
                  <a16:creationId xmlns:a16="http://schemas.microsoft.com/office/drawing/2014/main" id="{5E74F4E4-B5C7-81D5-2103-C193829071A0}"/>
                </a:ext>
              </a:extLst>
            </p:cNvPr>
            <p:cNvSpPr txBox="1"/>
            <p:nvPr/>
          </p:nvSpPr>
          <p:spPr>
            <a:xfrm>
              <a:off x="350407" y="6048732"/>
              <a:ext cx="1470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</a:rPr>
                <a:t>photoinjector</a:t>
              </a:r>
            </a:p>
          </p:txBody>
        </p:sp>
        <p:cxnSp>
          <p:nvCxnSpPr>
            <p:cNvPr id="35" name="Straight Arrow Connector 21">
              <a:extLst>
                <a:ext uri="{FF2B5EF4-FFF2-40B4-BE49-F238E27FC236}">
                  <a16:creationId xmlns:a16="http://schemas.microsoft.com/office/drawing/2014/main" id="{97FC1947-BB40-4005-EF9B-1DBE949C13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42717" y="5622402"/>
              <a:ext cx="299706" cy="544501"/>
            </a:xfrm>
            <a:prstGeom prst="straightConnector1">
              <a:avLst/>
            </a:prstGeom>
            <a:noFill/>
            <a:ln w="12700" cap="rnd" cmpd="sng" algn="ctr">
              <a:solidFill>
                <a:srgbClr val="5B2F7C">
                  <a:lumMod val="90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36" name="TextBox 23">
              <a:extLst>
                <a:ext uri="{FF2B5EF4-FFF2-40B4-BE49-F238E27FC236}">
                  <a16:creationId xmlns:a16="http://schemas.microsoft.com/office/drawing/2014/main" id="{05036224-981A-4D07-3854-FD321E1524D5}"/>
                </a:ext>
              </a:extLst>
            </p:cNvPr>
            <p:cNvSpPr txBox="1"/>
            <p:nvPr/>
          </p:nvSpPr>
          <p:spPr>
            <a:xfrm>
              <a:off x="2100626" y="6129035"/>
              <a:ext cx="949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</a:rPr>
                <a:t>buncher</a:t>
              </a:r>
            </a:p>
          </p:txBody>
        </p:sp>
        <p:cxnSp>
          <p:nvCxnSpPr>
            <p:cNvPr id="37" name="Straight Arrow Connector 24">
              <a:extLst>
                <a:ext uri="{FF2B5EF4-FFF2-40B4-BE49-F238E27FC236}">
                  <a16:creationId xmlns:a16="http://schemas.microsoft.com/office/drawing/2014/main" id="{D94A00A8-93CE-5CB7-F48C-B51CB03612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34332" y="4728475"/>
              <a:ext cx="97944" cy="694258"/>
            </a:xfrm>
            <a:prstGeom prst="straightConnector1">
              <a:avLst/>
            </a:prstGeom>
            <a:noFill/>
            <a:ln w="12700" cap="rnd" cmpd="sng" algn="ctr">
              <a:solidFill>
                <a:srgbClr val="5B2F7C">
                  <a:lumMod val="90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38" name="TextBox 26">
              <a:extLst>
                <a:ext uri="{FF2B5EF4-FFF2-40B4-BE49-F238E27FC236}">
                  <a16:creationId xmlns:a16="http://schemas.microsoft.com/office/drawing/2014/main" id="{1DAFB4F3-24C0-889C-D624-F480FA505707}"/>
                </a:ext>
              </a:extLst>
            </p:cNvPr>
            <p:cNvSpPr txBox="1"/>
            <p:nvPr/>
          </p:nvSpPr>
          <p:spPr>
            <a:xfrm>
              <a:off x="4457920" y="4359143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</a:rPr>
                <a:t>S acc</a:t>
              </a:r>
            </a:p>
          </p:txBody>
        </p:sp>
      </p:grpSp>
      <p:sp>
        <p:nvSpPr>
          <p:cNvPr id="39" name="TextBox 8">
            <a:extLst>
              <a:ext uri="{FF2B5EF4-FFF2-40B4-BE49-F238E27FC236}">
                <a16:creationId xmlns:a16="http://schemas.microsoft.com/office/drawing/2014/main" id="{4B3408A0-A7BD-E7C1-6E95-98ADD38D34AF}"/>
              </a:ext>
            </a:extLst>
          </p:cNvPr>
          <p:cNvSpPr txBox="1"/>
          <p:nvPr/>
        </p:nvSpPr>
        <p:spPr>
          <a:xfrm>
            <a:off x="5541602" y="1700808"/>
            <a:ext cx="36565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800" dirty="0">
                <a:solidFill>
                  <a:srgbClr val="000000"/>
                </a:solidFill>
                <a:latin typeface="Gill Sans MT" panose="020B0502020104020203"/>
                <a:ea typeface="+mn-ea"/>
              </a:rPr>
              <a:t>50 MW power from Canon E3730A feeds for RF gun and S acc</a:t>
            </a:r>
          </a:p>
          <a:p>
            <a:pPr marL="742950" lvl="1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800" dirty="0">
                <a:solidFill>
                  <a:srgbClr val="000000"/>
                </a:solidFill>
                <a:latin typeface="Gill Sans MT" panose="020B0502020104020203"/>
                <a:ea typeface="+mn-ea"/>
              </a:rPr>
              <a:t>5d</a:t>
            </a:r>
            <a:r>
              <a:rPr kumimoji="0" lang="en-US" altLang="zh-CN" sz="1800" dirty="0">
                <a:solidFill>
                  <a:srgbClr val="000000"/>
                </a:solidFill>
                <a:latin typeface="Gill Sans MT" panose="020B0502020104020203"/>
                <a:ea typeface="华文中宋" panose="02010600040101010101" pitchFamily="2" charset="-122"/>
              </a:rPr>
              <a:t>B power splitter</a:t>
            </a:r>
          </a:p>
          <a:p>
            <a:pPr marL="742950" lvl="1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800" dirty="0">
                <a:solidFill>
                  <a:srgbClr val="000000"/>
                </a:solidFill>
                <a:latin typeface="Gill Sans MT" panose="020B0502020104020203"/>
                <a:ea typeface="+mn-ea"/>
              </a:rPr>
              <a:t>Phase shifter for S acc phase control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800" dirty="0">
                <a:solidFill>
                  <a:srgbClr val="000000"/>
                </a:solidFill>
                <a:latin typeface="Gill Sans MT" panose="020B0502020104020203"/>
                <a:ea typeface="+mn-ea"/>
              </a:rPr>
              <a:t>7.5 MW power from Canon E3772A feeds for buncher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1800" dirty="0">
                <a:solidFill>
                  <a:srgbClr val="000000"/>
                </a:solidFill>
                <a:latin typeface="Gill Sans MT" panose="020B0502020104020203"/>
                <a:ea typeface="+mn-ea"/>
              </a:rPr>
              <a:t>Consider RF loss due to waveguides and components: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en-US" sz="1800" dirty="0">
              <a:solidFill>
                <a:srgbClr val="000000"/>
              </a:solidFill>
              <a:latin typeface="Gill Sans MT" panose="020B0502020104020203"/>
              <a:ea typeface="+mn-ea"/>
            </a:endParaRPr>
          </a:p>
        </p:txBody>
      </p:sp>
      <p:graphicFrame>
        <p:nvGraphicFramePr>
          <p:cNvPr id="40" name="Table 13">
            <a:extLst>
              <a:ext uri="{FF2B5EF4-FFF2-40B4-BE49-F238E27FC236}">
                <a16:creationId xmlns:a16="http://schemas.microsoft.com/office/drawing/2014/main" id="{CF92A59B-1DC0-FB39-E7EE-AEB22DF6D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73848"/>
              </p:ext>
            </p:extLst>
          </p:nvPr>
        </p:nvGraphicFramePr>
        <p:xfrm>
          <a:off x="5661612" y="4794528"/>
          <a:ext cx="3352453" cy="1935480"/>
        </p:xfrm>
        <a:graphic>
          <a:graphicData uri="http://schemas.openxmlformats.org/drawingml/2006/table">
            <a:tbl>
              <a:tblPr firstRow="1" bandRow="1"/>
              <a:tblGrid>
                <a:gridCol w="1328779">
                  <a:extLst>
                    <a:ext uri="{9D8B030D-6E8A-4147-A177-3AD203B41FA5}">
                      <a16:colId xmlns:a16="http://schemas.microsoft.com/office/drawing/2014/main" val="4110610915"/>
                    </a:ext>
                  </a:extLst>
                </a:gridCol>
                <a:gridCol w="1165679">
                  <a:extLst>
                    <a:ext uri="{9D8B030D-6E8A-4147-A177-3AD203B41FA5}">
                      <a16:colId xmlns:a16="http://schemas.microsoft.com/office/drawing/2014/main" val="1135631255"/>
                    </a:ext>
                  </a:extLst>
                </a:gridCol>
                <a:gridCol w="857995">
                  <a:extLst>
                    <a:ext uri="{9D8B030D-6E8A-4147-A177-3AD203B41FA5}">
                      <a16:colId xmlns:a16="http://schemas.microsoft.com/office/drawing/2014/main" val="261009086"/>
                    </a:ext>
                  </a:extLst>
                </a:gridCol>
              </a:tblGrid>
              <a:tr h="3920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endParaRPr lang="en-US" sz="1600" b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2F7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r>
                        <a:rPr lang="en-US" sz="1600" b="0" dirty="0"/>
                        <a:t>Transmitted power (MW)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2F7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r>
                        <a:rPr lang="en-US" sz="1600" b="0" dirty="0"/>
                        <a:t>Needed power</a:t>
                      </a:r>
                    </a:p>
                    <a:p>
                      <a:r>
                        <a:rPr lang="en-US" sz="1600" b="0" dirty="0"/>
                        <a:t>(MW)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2F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703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r>
                        <a:rPr lang="en-US" sz="1600" dirty="0"/>
                        <a:t>RF-Gun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2F7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r>
                        <a:rPr lang="en-US" sz="1600" dirty="0"/>
                        <a:t>11.7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2F7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r>
                        <a:rPr lang="en-US" sz="1600" dirty="0"/>
                        <a:t>7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2F7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80527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r>
                        <a:rPr lang="en-US" altLang="zh-CN" sz="1600" dirty="0"/>
                        <a:t>S acc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2F7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r>
                        <a:rPr lang="en-US" sz="1600" dirty="0"/>
                        <a:t>29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2F7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r>
                        <a:rPr lang="en-US" sz="1600" dirty="0"/>
                        <a:t>21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2F7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33656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r>
                        <a:rPr lang="en-US" altLang="zh-CN" sz="1600" dirty="0"/>
                        <a:t>buncher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2F7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r>
                        <a:rPr lang="en-US" sz="1600" dirty="0"/>
                        <a:t>6.4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2F7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r>
                        <a:rPr lang="en-US" sz="1600" dirty="0"/>
                        <a:t>3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2F7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016938"/>
                  </a:ext>
                </a:extLst>
              </a:tr>
            </a:tbl>
          </a:graphicData>
        </a:graphic>
      </p:graphicFrame>
      <p:sp>
        <p:nvSpPr>
          <p:cNvPr id="41" name="内容占位符 2">
            <a:extLst>
              <a:ext uri="{FF2B5EF4-FFF2-40B4-BE49-F238E27FC236}">
                <a16:creationId xmlns:a16="http://schemas.microsoft.com/office/drawing/2014/main" id="{D087A0F8-186C-97F0-7431-C72685601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150" y="1073287"/>
            <a:ext cx="8458200" cy="520823"/>
          </a:xfrm>
        </p:spPr>
        <p:txBody>
          <a:bodyPr/>
          <a:lstStyle/>
          <a:p>
            <a:r>
              <a:rPr lang="en-US" altLang="zh-CN" sz="2400" b="0" dirty="0"/>
              <a:t>S-band photoinjector</a:t>
            </a:r>
          </a:p>
        </p:txBody>
      </p:sp>
    </p:spTree>
    <p:extLst>
      <p:ext uri="{BB962C8B-B14F-4D97-AF65-F5344CB8AC3E}">
        <p14:creationId xmlns:p14="http://schemas.microsoft.com/office/powerpoint/2010/main" val="254882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5">
            <a:extLst>
              <a:ext uri="{FF2B5EF4-FFF2-40B4-BE49-F238E27FC236}">
                <a16:creationId xmlns:a16="http://schemas.microsoft.com/office/drawing/2014/main" id="{24565E0E-5882-4665-6A8F-CF76B54A25CA}"/>
              </a:ext>
            </a:extLst>
          </p:cNvPr>
          <p:cNvSpPr txBox="1"/>
          <p:nvPr/>
        </p:nvSpPr>
        <p:spPr>
          <a:xfrm>
            <a:off x="5211329" y="1701963"/>
            <a:ext cx="38971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Three X-</a:t>
            </a:r>
            <a:r>
              <a:rPr kumimoji="0" lang="en-US" altLang="zh-CN" sz="1800" dirty="0">
                <a:solidFill>
                  <a:srgbClr val="000000"/>
                </a:solidFill>
                <a:latin typeface="Gill Sans MT" panose="020B0502020104020203"/>
                <a:ea typeface="+mn-ea"/>
              </a:rPr>
              <a:t>band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modules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One klystron for one module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50 MW, 1.5us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ne pulse compressor (SLED I type)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Two X band high gradient structures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Average gradient &gt;= 80 MV/m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Energy gain per structure &gt; 50 MeV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Filling time &lt; 150 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Maximum rf loss due to waveguides and rf components from klystron to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Xacc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is about 0.9dB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Peak power at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Xacc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input is about 91 MW if power compressor gives gain factor as 4.5 </a:t>
            </a:r>
          </a:p>
        </p:txBody>
      </p:sp>
      <p:grpSp>
        <p:nvGrpSpPr>
          <p:cNvPr id="6" name="Group 61">
            <a:extLst>
              <a:ext uri="{FF2B5EF4-FFF2-40B4-BE49-F238E27FC236}">
                <a16:creationId xmlns:a16="http://schemas.microsoft.com/office/drawing/2014/main" id="{D6A5200F-9874-D63B-48AE-DC628331C842}"/>
              </a:ext>
            </a:extLst>
          </p:cNvPr>
          <p:cNvGrpSpPr/>
          <p:nvPr/>
        </p:nvGrpSpPr>
        <p:grpSpPr>
          <a:xfrm>
            <a:off x="107504" y="1628800"/>
            <a:ext cx="5100377" cy="5150874"/>
            <a:chOff x="-44472" y="1608624"/>
            <a:chExt cx="4942775" cy="5249376"/>
          </a:xfrm>
        </p:grpSpPr>
        <p:pic>
          <p:nvPicPr>
            <p:cNvPr id="7" name="Picture 54">
              <a:extLst>
                <a:ext uri="{FF2B5EF4-FFF2-40B4-BE49-F238E27FC236}">
                  <a16:creationId xmlns:a16="http://schemas.microsoft.com/office/drawing/2014/main" id="{A76FFFD3-8A00-4ADF-4F64-3B4E2ADC3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08624"/>
              <a:ext cx="4898303" cy="5249376"/>
            </a:xfrm>
            <a:prstGeom prst="rect">
              <a:avLst/>
            </a:prstGeom>
          </p:spPr>
        </p:pic>
        <p:cxnSp>
          <p:nvCxnSpPr>
            <p:cNvPr id="8" name="Straight Arrow Connector 5">
              <a:extLst>
                <a:ext uri="{FF2B5EF4-FFF2-40B4-BE49-F238E27FC236}">
                  <a16:creationId xmlns:a16="http://schemas.microsoft.com/office/drawing/2014/main" id="{C4CB0974-AD1D-B516-BD98-6A070D54FE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0324" y="2829585"/>
              <a:ext cx="274490" cy="3592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90EA735F-7EAC-24FD-5086-7EB7349B6B73}"/>
                </a:ext>
              </a:extLst>
            </p:cNvPr>
            <p:cNvSpPr txBox="1"/>
            <p:nvPr/>
          </p:nvSpPr>
          <p:spPr>
            <a:xfrm>
              <a:off x="2682617" y="2857754"/>
              <a:ext cx="1369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Phase shifter</a:t>
              </a:r>
            </a:p>
          </p:txBody>
        </p:sp>
        <p:cxnSp>
          <p:nvCxnSpPr>
            <p:cNvPr id="10" name="Straight Arrow Connector 7">
              <a:extLst>
                <a:ext uri="{FF2B5EF4-FFF2-40B4-BE49-F238E27FC236}">
                  <a16:creationId xmlns:a16="http://schemas.microsoft.com/office/drawing/2014/main" id="{EA79E10F-B7FD-96B8-CEF8-695C5C9D76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2617" y="3209745"/>
              <a:ext cx="314569" cy="1808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A5E77BA9-B234-A1EE-9840-C171E25C3D83}"/>
                </a:ext>
              </a:extLst>
            </p:cNvPr>
            <p:cNvSpPr txBox="1"/>
            <p:nvPr/>
          </p:nvSpPr>
          <p:spPr>
            <a:xfrm>
              <a:off x="1069347" y="2455533"/>
              <a:ext cx="1843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Pulse compressor</a:t>
              </a:r>
            </a:p>
          </p:txBody>
        </p:sp>
        <p:cxnSp>
          <p:nvCxnSpPr>
            <p:cNvPr id="12" name="Straight Arrow Connector 9">
              <a:extLst>
                <a:ext uri="{FF2B5EF4-FFF2-40B4-BE49-F238E27FC236}">
                  <a16:creationId xmlns:a16="http://schemas.microsoft.com/office/drawing/2014/main" id="{164C7B6A-4D2B-FE8D-7F60-0B1F0F7956B4}"/>
                </a:ext>
              </a:extLst>
            </p:cNvPr>
            <p:cNvCxnSpPr>
              <a:cxnSpLocks/>
            </p:cNvCxnSpPr>
            <p:nvPr/>
          </p:nvCxnSpPr>
          <p:spPr>
            <a:xfrm>
              <a:off x="1280324" y="4420912"/>
              <a:ext cx="326983" cy="2365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AA2E55B4-B5EB-2421-DC2F-F6D562A70C23}"/>
                </a:ext>
              </a:extLst>
            </p:cNvPr>
            <p:cNvSpPr txBox="1"/>
            <p:nvPr/>
          </p:nvSpPr>
          <p:spPr>
            <a:xfrm>
              <a:off x="1443816" y="4591038"/>
              <a:ext cx="12388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RF window</a:t>
              </a:r>
            </a:p>
          </p:txBody>
        </p:sp>
        <p:cxnSp>
          <p:nvCxnSpPr>
            <p:cNvPr id="14" name="Straight Arrow Connector 12">
              <a:extLst>
                <a:ext uri="{FF2B5EF4-FFF2-40B4-BE49-F238E27FC236}">
                  <a16:creationId xmlns:a16="http://schemas.microsoft.com/office/drawing/2014/main" id="{FAE48B13-E79F-ECAB-8498-03B415C92C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7068" y="3606770"/>
              <a:ext cx="143774" cy="3245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87C265-8FE9-DB3E-DF3D-C64FCDCDC22C}"/>
                </a:ext>
              </a:extLst>
            </p:cNvPr>
            <p:cNvSpPr txBox="1"/>
            <p:nvPr/>
          </p:nvSpPr>
          <p:spPr>
            <a:xfrm>
              <a:off x="1369869" y="3887742"/>
              <a:ext cx="11944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3dB hybrid</a:t>
              </a:r>
            </a:p>
          </p:txBody>
        </p:sp>
        <p:cxnSp>
          <p:nvCxnSpPr>
            <p:cNvPr id="16" name="Straight Arrow Connector 17">
              <a:extLst>
                <a:ext uri="{FF2B5EF4-FFF2-40B4-BE49-F238E27FC236}">
                  <a16:creationId xmlns:a16="http://schemas.microsoft.com/office/drawing/2014/main" id="{15E60DFF-CAB1-ABC2-CFE5-1FFDE96E1D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0324" y="5581584"/>
              <a:ext cx="326983" cy="3939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5EDC2076-87DF-15CE-9209-591DCA07FE08}"/>
                </a:ext>
              </a:extLst>
            </p:cNvPr>
            <p:cNvSpPr txBox="1"/>
            <p:nvPr/>
          </p:nvSpPr>
          <p:spPr>
            <a:xfrm>
              <a:off x="-44472" y="5927512"/>
              <a:ext cx="24428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X band high gradient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structure</a:t>
              </a:r>
            </a:p>
          </p:txBody>
        </p:sp>
        <p:sp>
          <p:nvSpPr>
            <p:cNvPr id="18" name="TextBox 23">
              <a:extLst>
                <a:ext uri="{FF2B5EF4-FFF2-40B4-BE49-F238E27FC236}">
                  <a16:creationId xmlns:a16="http://schemas.microsoft.com/office/drawing/2014/main" id="{549AD901-EBEA-2002-5997-560D9761E34E}"/>
                </a:ext>
              </a:extLst>
            </p:cNvPr>
            <p:cNvSpPr txBox="1"/>
            <p:nvPr/>
          </p:nvSpPr>
          <p:spPr>
            <a:xfrm>
              <a:off x="2947914" y="6199957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Rf load</a:t>
              </a:r>
            </a:p>
          </p:txBody>
        </p:sp>
        <p:cxnSp>
          <p:nvCxnSpPr>
            <p:cNvPr id="19" name="Straight Arrow Connector 41">
              <a:extLst>
                <a:ext uri="{FF2B5EF4-FFF2-40B4-BE49-F238E27FC236}">
                  <a16:creationId xmlns:a16="http://schemas.microsoft.com/office/drawing/2014/main" id="{0D5A17C1-E089-A47D-3368-8902213A75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721" y="1905453"/>
              <a:ext cx="451412" cy="494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43">
              <a:extLst>
                <a:ext uri="{FF2B5EF4-FFF2-40B4-BE49-F238E27FC236}">
                  <a16:creationId xmlns:a16="http://schemas.microsoft.com/office/drawing/2014/main" id="{A30D51CE-1E72-2115-5144-9A438DE9867D}"/>
                </a:ext>
              </a:extLst>
            </p:cNvPr>
            <p:cNvSpPr txBox="1"/>
            <p:nvPr/>
          </p:nvSpPr>
          <p:spPr>
            <a:xfrm>
              <a:off x="935040" y="1663613"/>
              <a:ext cx="1704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Mode converter</a:t>
              </a:r>
            </a:p>
          </p:txBody>
        </p:sp>
      </p:grp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ECB95E68-466B-5C73-C3CF-4AF910111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150" y="1073287"/>
            <a:ext cx="8458200" cy="520823"/>
          </a:xfrm>
        </p:spPr>
        <p:txBody>
          <a:bodyPr/>
          <a:lstStyle/>
          <a:p>
            <a:r>
              <a:rPr lang="en-US" altLang="zh-CN" sz="2400" b="0" dirty="0"/>
              <a:t>X-band modules</a:t>
            </a:r>
          </a:p>
        </p:txBody>
      </p:sp>
    </p:spTree>
    <p:extLst>
      <p:ext uri="{BB962C8B-B14F-4D97-AF65-F5344CB8AC3E}">
        <p14:creationId xmlns:p14="http://schemas.microsoft.com/office/powerpoint/2010/main" val="472850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>
            <a:extLst>
              <a:ext uri="{FF2B5EF4-FFF2-40B4-BE49-F238E27FC236}">
                <a16:creationId xmlns:a16="http://schemas.microsoft.com/office/drawing/2014/main" id="{C8D9515A-63B4-CB7A-DE97-696A63E9D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8892480" cy="1633324"/>
          </a:xfrm>
        </p:spPr>
        <p:txBody>
          <a:bodyPr/>
          <a:lstStyle/>
          <a:p>
            <a:r>
              <a:rPr lang="en-US" altLang="zh-CN" sz="2000" b="0" dirty="0"/>
              <a:t>X-band structure: Constant impedance structure  VS  constant gradient structure</a:t>
            </a:r>
          </a:p>
          <a:p>
            <a:pPr lvl="1"/>
            <a:r>
              <a:rPr lang="en-US" altLang="zh-CN" sz="1600" b="0" dirty="0"/>
              <a:t>CI has similar effective shunt  impedance with CG when operating with a compressor</a:t>
            </a:r>
          </a:p>
          <a:p>
            <a:pPr lvl="1"/>
            <a:r>
              <a:rPr lang="en-US" altLang="zh-CN" sz="1600" b="0" dirty="0"/>
              <a:t>The gradient almost reached 80MV/m with long time RF conditioning(months)</a:t>
            </a:r>
          </a:p>
          <a:p>
            <a:pPr lvl="1"/>
            <a:r>
              <a:rPr lang="en-US" altLang="zh-CN" sz="1600" b="0" dirty="0"/>
              <a:t>The breakdown were mostly taken placed at upstream cells.</a:t>
            </a:r>
          </a:p>
          <a:p>
            <a:pPr lvl="1"/>
            <a:r>
              <a:rPr lang="en-US" altLang="zh-CN" sz="1600" b="0" dirty="0"/>
              <a:t>The CG design is adopted for quicker conditioning and lower breakdown rate. 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C88C9D25-0901-FC0A-4ABA-DEB3E3E86A0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652193"/>
            <a:ext cx="2219273" cy="1802328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BD73A509-8C16-E75B-486D-1D652010F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564904"/>
            <a:ext cx="2883184" cy="1995467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F4F922E9-E24C-DC2A-DCB9-06E094B006C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8" y="4678454"/>
            <a:ext cx="3456384" cy="19954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CE7EA0-7BC3-50E6-E99A-D24BD3752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8989" y="2642666"/>
            <a:ext cx="3449515" cy="1819037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DAB36588-427B-CEC2-7A56-BE774924018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720615"/>
            <a:ext cx="2883185" cy="1926221"/>
          </a:xfrm>
          <a:prstGeom prst="rect">
            <a:avLst/>
          </a:prstGeom>
        </p:spPr>
      </p:pic>
      <p:pic>
        <p:nvPicPr>
          <p:cNvPr id="12" name="内容占位符 8">
            <a:extLst>
              <a:ext uri="{FF2B5EF4-FFF2-40B4-BE49-F238E27FC236}">
                <a16:creationId xmlns:a16="http://schemas.microsoft.com/office/drawing/2014/main" id="{EDBCE27D-5657-D9AB-231F-3F8E6CFC2BF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781" y="4678453"/>
            <a:ext cx="2666848" cy="1995467"/>
          </a:xfrm>
          <a:prstGeom prst="rect">
            <a:avLst/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88C402EF-174C-9FAD-569C-B70EA7225594}"/>
              </a:ext>
            </a:extLst>
          </p:cNvPr>
          <p:cNvCxnSpPr/>
          <p:nvPr/>
        </p:nvCxnSpPr>
        <p:spPr bwMode="auto">
          <a:xfrm flipH="1" flipV="1">
            <a:off x="6269418" y="3789040"/>
            <a:ext cx="534830" cy="115212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13476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82B5F1-1743-5B8C-0DBE-B451A1B80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3B2015-D01F-EBE3-FDCC-0A396BD448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A4B3FA-4E5B-4F4C-B6A5-E27547530FBA}" type="slidenum">
              <a:rPr lang="en-US" altLang="zh-CN" smtClean="0"/>
              <a:pPr>
                <a:defRPr/>
              </a:pPr>
              <a:t>35</a:t>
            </a:fld>
            <a:endParaRPr lang="en-US" altLang="zh-CN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5A1FA69-13C8-EE8D-ABB8-7803269CE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685125"/>
              </p:ext>
            </p:extLst>
          </p:nvPr>
        </p:nvGraphicFramePr>
        <p:xfrm>
          <a:off x="5391800" y="2348880"/>
          <a:ext cx="3456000" cy="31142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9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参数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值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wavelength(nm)</a:t>
                      </a:r>
                      <a:endParaRPr lang="zh-CN" altLang="en-US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800</a:t>
                      </a:r>
                      <a:endParaRPr lang="zh-CN" altLang="en-US" sz="16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400</a:t>
                      </a:r>
                      <a:endParaRPr lang="zh-CN" altLang="en-US" sz="16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Bandwidth (nm)</a:t>
                      </a:r>
                      <a:endParaRPr lang="zh-CN" altLang="en-US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&lt;15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&lt;8</a:t>
                      </a:r>
                      <a:endParaRPr lang="zh-CN" altLang="en-US" sz="16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Pulse energy(J)</a:t>
                      </a:r>
                      <a:endParaRPr lang="zh-CN" altLang="en-US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&gt;1.5</a:t>
                      </a:r>
                      <a:endParaRPr lang="zh-CN" altLang="en-US" sz="16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&gt;0.8</a:t>
                      </a:r>
                      <a:endParaRPr lang="zh-CN" altLang="en-US" sz="16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Pulse length(</a:t>
                      </a:r>
                      <a:r>
                        <a:rPr lang="en-US" altLang="zh-CN" sz="14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ps</a:t>
                      </a:r>
                      <a:r>
                        <a:rPr lang="en-US" altLang="zh-CN" sz="1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, FWHM)</a:t>
                      </a:r>
                      <a:endParaRPr lang="zh-CN" altLang="en-US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&lt;10</a:t>
                      </a:r>
                      <a:endParaRPr lang="zh-CN" altLang="en-US" sz="16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Bean size at IP(</a:t>
                      </a:r>
                      <a:r>
                        <a:rPr lang="en-US" altLang="zh-CN" sz="14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μm</a:t>
                      </a:r>
                      <a:r>
                        <a:rPr lang="en-US" altLang="zh-CN" sz="1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altLang="zh-CN" sz="1400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rms</a:t>
                      </a:r>
                      <a:r>
                        <a:rPr lang="en-US" altLang="zh-CN" sz="1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&lt;10</a:t>
                      </a:r>
                      <a:endParaRPr lang="zh-CN" altLang="en-US" sz="16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stability(%, rms)</a:t>
                      </a:r>
                      <a:endParaRPr lang="zh-CN" altLang="en-US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&lt;1</a:t>
                      </a:r>
                      <a:endParaRPr lang="zh-CN" altLang="en-US" sz="16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Pointing jitter(</a:t>
                      </a:r>
                      <a:r>
                        <a:rPr lang="en-US" altLang="zh-CN" sz="14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μrad</a:t>
                      </a:r>
                      <a:r>
                        <a:rPr lang="en-US" altLang="zh-CN" sz="1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&lt;5</a:t>
                      </a:r>
                      <a:endParaRPr lang="zh-CN" altLang="en-US" sz="16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Timing jitter(</a:t>
                      </a:r>
                      <a:r>
                        <a:rPr lang="en-US" altLang="zh-CN" sz="14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ps</a:t>
                      </a:r>
                      <a:r>
                        <a:rPr lang="en-US" altLang="zh-CN" sz="14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&lt;0.2</a:t>
                      </a:r>
                      <a:endParaRPr lang="zh-CN" altLang="en-US" sz="1600" b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6D5AAFD4-B243-8B2F-AB39-948160A37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9" y="2132856"/>
            <a:ext cx="5317201" cy="4248472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D31223C7-F5F1-B19F-8C2D-5DB595583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150" y="1073287"/>
            <a:ext cx="8458200" cy="1059569"/>
          </a:xfrm>
        </p:spPr>
        <p:txBody>
          <a:bodyPr/>
          <a:lstStyle/>
          <a:p>
            <a:r>
              <a:rPr lang="en-US" altLang="zh-CN" sz="2400" b="0" dirty="0"/>
              <a:t>Scattering laser system</a:t>
            </a:r>
          </a:p>
          <a:p>
            <a:pPr lvl="1"/>
            <a:r>
              <a:rPr lang="en-US" altLang="zh-CN" sz="2000" b="0" dirty="0"/>
              <a:t>Compact and stable laser system from commercial company (Qi-Feng)</a:t>
            </a:r>
          </a:p>
        </p:txBody>
      </p:sp>
    </p:spTree>
    <p:extLst>
      <p:ext uri="{BB962C8B-B14F-4D97-AF65-F5344CB8AC3E}">
        <p14:creationId xmlns:p14="http://schemas.microsoft.com/office/powerpoint/2010/main" val="2016105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16416" y="143297"/>
            <a:ext cx="647700" cy="333375"/>
          </a:xfrm>
          <a:noFill/>
        </p:spPr>
        <p:txBody>
          <a:bodyPr/>
          <a:lstStyle>
            <a:lvl1pPr algn="just">
              <a:spcBef>
                <a:spcPct val="20000"/>
              </a:spcBef>
              <a:buChar char="•"/>
              <a:defRPr kumimoji="1" sz="32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algn="just">
              <a:spcBef>
                <a:spcPct val="20000"/>
              </a:spcBef>
              <a:buChar char="–"/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algn="just">
              <a:spcBef>
                <a:spcPct val="20000"/>
              </a:spcBef>
              <a:buChar char="•"/>
              <a:defRPr kumimoji="1" sz="24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algn="just">
              <a:spcBef>
                <a:spcPct val="20000"/>
              </a:spcBef>
              <a:buChar char="–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algn="just">
              <a:spcBef>
                <a:spcPct val="20000"/>
              </a:spcBef>
              <a:buChar char="»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99092E82-F2BC-48A8-9213-4019BCDAA717}" type="slidenum">
              <a:rPr kumimoji="0" lang="en-US" altLang="zh-CN" sz="1600" smtClean="0">
                <a:ea typeface="宋体" panose="02010600030101010101" pitchFamily="2" charset="-122"/>
              </a:rPr>
              <a:pPr algn="r">
                <a:spcBef>
                  <a:spcPct val="0"/>
                </a:spcBef>
                <a:buFontTx/>
                <a:buNone/>
              </a:pPr>
              <a:t>36</a:t>
            </a:fld>
            <a:endParaRPr kumimoji="0" lang="en-US" altLang="zh-CN" sz="1600">
              <a:ea typeface="宋体" panose="02010600030101010101" pitchFamily="2" charset="-122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71600" y="2348880"/>
            <a:ext cx="741682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1" kern="1200">
                <a:solidFill>
                  <a:srgbClr val="800080"/>
                </a:solidFill>
                <a:latin typeface="+mn-lt"/>
                <a:ea typeface="+mn-ea"/>
                <a:cs typeface="+mn-cs"/>
              </a:defRPr>
            </a:lvl1pPr>
            <a:lvl2pPr marL="742950" indent="-28575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 b="1" kern="1200">
                <a:solidFill>
                  <a:srgbClr val="800080"/>
                </a:solidFill>
                <a:latin typeface="+mn-lt"/>
                <a:ea typeface="+mn-ea"/>
                <a:cs typeface="+mn-cs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 b="1" kern="1200">
                <a:solidFill>
                  <a:srgbClr val="800080"/>
                </a:solidFill>
                <a:latin typeface="+mn-lt"/>
                <a:ea typeface="+mn-ea"/>
                <a:cs typeface="+mn-cs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b="1" kern="1200">
                <a:solidFill>
                  <a:srgbClr val="800080"/>
                </a:solidFill>
                <a:latin typeface="+mn-lt"/>
                <a:ea typeface="+mn-ea"/>
                <a:cs typeface="+mn-cs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 kern="1200">
                <a:solidFill>
                  <a:srgbClr val="80008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zh-CN" sz="4000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Thank you for your attention!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8"/>
    </mc:Choice>
    <mc:Fallback xmlns="">
      <p:transition spd="slow" advTm="743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892195-EA72-4783-A5C9-50B18B668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672586C-B8F3-4438-9ED4-8E0D6D2FFD5A}"/>
              </a:ext>
            </a:extLst>
          </p:cNvPr>
          <p:cNvGrpSpPr/>
          <p:nvPr/>
        </p:nvGrpSpPr>
        <p:grpSpPr>
          <a:xfrm>
            <a:off x="2339752" y="1484784"/>
            <a:ext cx="4461442" cy="4392488"/>
            <a:chOff x="2339845" y="1668960"/>
            <a:chExt cx="4507213" cy="445531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A69E6717-40E4-42E7-A636-6C8E9782DAFF}"/>
                </a:ext>
              </a:extLst>
            </p:cNvPr>
            <p:cNvGrpSpPr/>
            <p:nvPr/>
          </p:nvGrpSpPr>
          <p:grpSpPr>
            <a:xfrm>
              <a:off x="2339845" y="1668960"/>
              <a:ext cx="4507213" cy="4455312"/>
              <a:chOff x="2339845" y="1668960"/>
              <a:chExt cx="4507213" cy="4455312"/>
            </a:xfrm>
          </p:grpSpPr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7439CD2F-5FE6-4ECA-9CC6-7D0AC09B088B}"/>
                  </a:ext>
                </a:extLst>
              </p:cNvPr>
              <p:cNvSpPr/>
              <p:nvPr/>
            </p:nvSpPr>
            <p:spPr>
              <a:xfrm>
                <a:off x="2339845" y="1680543"/>
                <a:ext cx="4507213" cy="444372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rgbClr val="B8ABFF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>
                  <a:solidFill>
                    <a:srgbClr val="7030A0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cxnSp>
            <p:nvCxnSpPr>
              <p:cNvPr id="15" name="直线连接符 16">
                <a:extLst>
                  <a:ext uri="{FF2B5EF4-FFF2-40B4-BE49-F238E27FC236}">
                    <a16:creationId xmlns:a16="http://schemas.microsoft.com/office/drawing/2014/main" id="{566F9ADD-9D5D-4BC4-B242-29DC12420A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4028" y="1668960"/>
                <a:ext cx="0" cy="4443729"/>
              </a:xfrm>
              <a:prstGeom prst="line">
                <a:avLst/>
              </a:prstGeom>
              <a:ln w="38100">
                <a:solidFill>
                  <a:srgbClr val="B8ABFF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线连接符 19">
                <a:extLst>
                  <a:ext uri="{FF2B5EF4-FFF2-40B4-BE49-F238E27FC236}">
                    <a16:creationId xmlns:a16="http://schemas.microsoft.com/office/drawing/2014/main" id="{E1967BC0-90D9-459A-9281-6F01F41058AE}"/>
                  </a:ext>
                </a:extLst>
              </p:cNvPr>
              <p:cNvCxnSpPr>
                <a:cxnSpLocks/>
                <a:stCxn id="12" idx="2"/>
                <a:endCxn id="12" idx="6"/>
              </p:cNvCxnSpPr>
              <p:nvPr/>
            </p:nvCxnSpPr>
            <p:spPr>
              <a:xfrm>
                <a:off x="2339845" y="3902408"/>
                <a:ext cx="4507213" cy="0"/>
              </a:xfrm>
              <a:prstGeom prst="line">
                <a:avLst/>
              </a:prstGeom>
              <a:ln w="38100">
                <a:solidFill>
                  <a:srgbClr val="B8ABFF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26E45E5C-47D2-4E90-9703-30F090E34AD8}"/>
                </a:ext>
              </a:extLst>
            </p:cNvPr>
            <p:cNvSpPr/>
            <p:nvPr/>
          </p:nvSpPr>
          <p:spPr>
            <a:xfrm>
              <a:off x="3783323" y="3410525"/>
              <a:ext cx="1611886" cy="108675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B8AB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>
                  <a:solidFill>
                    <a:srgbClr val="C00000"/>
                  </a:solidFill>
                  <a:latin typeface="Arial" panose="020B0604020202020204"/>
                  <a:ea typeface="黑体" panose="02010609060101010101" pitchFamily="49" charset="-122"/>
                </a:rPr>
                <a:t>Accelerator physics and applications</a:t>
              </a:r>
              <a:endParaRPr kumimoji="1" lang="en-US" altLang="zh-CN" sz="1200" b="1" dirty="0">
                <a:solidFill>
                  <a:srgbClr val="C00000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40CEDCF7-D253-4EA2-B12E-29D6B3697160}"/>
              </a:ext>
            </a:extLst>
          </p:cNvPr>
          <p:cNvSpPr txBox="1"/>
          <p:nvPr/>
        </p:nvSpPr>
        <p:spPr>
          <a:xfrm>
            <a:off x="2657252" y="2477124"/>
            <a:ext cx="1839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Low Energy Industrial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&amp;Medical</a:t>
            </a:r>
            <a:r>
              <a:rPr kumimoji="1"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Accelerator</a:t>
            </a:r>
            <a:endParaRPr kumimoji="1"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BBF01A3C-A536-457D-9165-771A709A90A2}"/>
              </a:ext>
            </a:extLst>
          </p:cNvPr>
          <p:cNvGrpSpPr/>
          <p:nvPr/>
        </p:nvGrpSpPr>
        <p:grpSpPr>
          <a:xfrm>
            <a:off x="179512" y="1124744"/>
            <a:ext cx="4169241" cy="2545164"/>
            <a:chOff x="179512" y="1124744"/>
            <a:chExt cx="4169241" cy="25451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5C69B5F3-FCAD-4654-AA39-FFD9E5E5C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512" y="1146476"/>
              <a:ext cx="2322472" cy="1150441"/>
            </a:xfrm>
            <a:prstGeom prst="rect">
              <a:avLst/>
            </a:prstGeom>
          </p:spPr>
        </p:pic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12152CFF-A3E4-4168-A378-B6AE359028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14" y="2310819"/>
              <a:ext cx="2204874" cy="1359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FBC7885-D305-4928-8718-CFE036D0A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7252" y="1124744"/>
              <a:ext cx="1691501" cy="1266468"/>
            </a:xfrm>
            <a:prstGeom prst="rect">
              <a:avLst/>
            </a:prstGeom>
          </p:spPr>
        </p:pic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DA8A59A0-2EBE-458B-91E3-5EA5CB1495FF}"/>
              </a:ext>
            </a:extLst>
          </p:cNvPr>
          <p:cNvSpPr txBox="1"/>
          <p:nvPr/>
        </p:nvSpPr>
        <p:spPr>
          <a:xfrm>
            <a:off x="4579480" y="4293898"/>
            <a:ext cx="1839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 brightness electron bea</a:t>
            </a: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 and applications</a:t>
            </a:r>
            <a:endParaRPr kumimoji="1"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8A90B63-82B8-47C1-AC20-42DB8A61B723}"/>
              </a:ext>
            </a:extLst>
          </p:cNvPr>
          <p:cNvSpPr txBox="1"/>
          <p:nvPr/>
        </p:nvSpPr>
        <p:spPr>
          <a:xfrm>
            <a:off x="2688451" y="4182711"/>
            <a:ext cx="1839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Compact Pulsed Hadron Source (CPHS)</a:t>
            </a:r>
            <a:endParaRPr kumimoji="1"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EA12F4D-D923-4441-B270-69A380C81D5F}"/>
              </a:ext>
            </a:extLst>
          </p:cNvPr>
          <p:cNvSpPr txBox="1"/>
          <p:nvPr/>
        </p:nvSpPr>
        <p:spPr>
          <a:xfrm>
            <a:off x="4427984" y="2348880"/>
            <a:ext cx="2042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Advanced accelerator concept </a:t>
            </a:r>
            <a:endParaRPr kumimoji="1"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28744E5B-3F9F-4C30-B8A9-EEC683FD7B1F}"/>
              </a:ext>
            </a:extLst>
          </p:cNvPr>
          <p:cNvGrpSpPr/>
          <p:nvPr/>
        </p:nvGrpSpPr>
        <p:grpSpPr>
          <a:xfrm>
            <a:off x="4638441" y="3783065"/>
            <a:ext cx="4421958" cy="2985848"/>
            <a:chOff x="4638441" y="3783065"/>
            <a:chExt cx="4421958" cy="2985848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5C5B13CA-B629-4A24-A338-04008E94D7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441" y="5517232"/>
              <a:ext cx="1944203" cy="125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13856D9C-8CD4-402F-AFE7-37A0359CF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35792" y="5614867"/>
              <a:ext cx="2160240" cy="1140234"/>
            </a:xfrm>
            <a:prstGeom prst="rect">
              <a:avLst/>
            </a:prstGeom>
          </p:spPr>
        </p:pic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4BAEA19F-2678-4158-95D8-E3E1333AFD68}"/>
                </a:ext>
              </a:extLst>
            </p:cNvPr>
            <p:cNvGrpSpPr/>
            <p:nvPr/>
          </p:nvGrpSpPr>
          <p:grpSpPr>
            <a:xfrm>
              <a:off x="6380096" y="3783065"/>
              <a:ext cx="2680303" cy="1693707"/>
              <a:chOff x="6434640" y="3802490"/>
              <a:chExt cx="2680303" cy="1693707"/>
            </a:xfrm>
          </p:grpSpPr>
          <p:pic>
            <p:nvPicPr>
              <p:cNvPr id="29" name="图片 28" descr="屏幕剪辑">
                <a:extLst>
                  <a:ext uri="{FF2B5EF4-FFF2-40B4-BE49-F238E27FC236}">
                    <a16:creationId xmlns:a16="http://schemas.microsoft.com/office/drawing/2014/main" id="{BBF9400C-3754-414C-9FBA-66DF09646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9291" y="3802490"/>
                <a:ext cx="2075652" cy="1693707"/>
              </a:xfrm>
              <a:prstGeom prst="rect">
                <a:avLst/>
              </a:prstGeom>
            </p:spPr>
          </p:pic>
          <p:pic>
            <p:nvPicPr>
              <p:cNvPr id="26" name="Picture 2">
                <a:extLst>
                  <a:ext uri="{FF2B5EF4-FFF2-40B4-BE49-F238E27FC236}">
                    <a16:creationId xmlns:a16="http://schemas.microsoft.com/office/drawing/2014/main" id="{77C6C556-6C18-455B-BABD-72DFBE7F41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224" t="16198" r="13235" b="34453"/>
              <a:stretch/>
            </p:blipFill>
            <p:spPr bwMode="auto">
              <a:xfrm>
                <a:off x="6434640" y="3836359"/>
                <a:ext cx="1029049" cy="15509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DC797626-17C5-4AA7-AEE9-85DDB9D53414}"/>
              </a:ext>
            </a:extLst>
          </p:cNvPr>
          <p:cNvGrpSpPr/>
          <p:nvPr/>
        </p:nvGrpSpPr>
        <p:grpSpPr>
          <a:xfrm>
            <a:off x="140245" y="3747730"/>
            <a:ext cx="4142064" cy="3044055"/>
            <a:chOff x="140245" y="3747730"/>
            <a:chExt cx="4142064" cy="304405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EDA5871-4DE0-4E8D-8896-7FF39218E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245" y="5421904"/>
              <a:ext cx="2401005" cy="1351423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F8F3227-D1E2-4456-9E5D-6F766ADFD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082" y="3747730"/>
              <a:ext cx="2114316" cy="1582796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9E839F12-6260-460D-AC36-06014A85F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5426"/>
            <a:stretch/>
          </p:blipFill>
          <p:spPr>
            <a:xfrm>
              <a:off x="2723695" y="5295368"/>
              <a:ext cx="1558614" cy="1496417"/>
            </a:xfrm>
            <a:prstGeom prst="rect">
              <a:avLst/>
            </a:prstGeom>
          </p:spPr>
        </p:pic>
      </p:grp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55DC10A0-7DE4-4450-A22E-CF072F8D47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16416" y="143297"/>
            <a:ext cx="647700" cy="333375"/>
          </a:xfrm>
        </p:spPr>
        <p:txBody>
          <a:bodyPr/>
          <a:lstStyle/>
          <a:p>
            <a:pPr>
              <a:defRPr/>
            </a:pPr>
            <a:fld id="{D4A4B3FA-4E5B-4F4C-B6A5-E27547530FBA}" type="slidenum">
              <a:rPr lang="en-US" altLang="zh-CN" smtClean="0"/>
              <a:pPr>
                <a:defRPr/>
              </a:pPr>
              <a:t>4</a:t>
            </a:fld>
            <a:endParaRPr lang="en-US" altLang="zh-CN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AB98230-1474-8552-DFF8-483C7821E530}"/>
              </a:ext>
            </a:extLst>
          </p:cNvPr>
          <p:cNvGrpSpPr/>
          <p:nvPr/>
        </p:nvGrpSpPr>
        <p:grpSpPr>
          <a:xfrm>
            <a:off x="4566329" y="864075"/>
            <a:ext cx="4441586" cy="2787104"/>
            <a:chOff x="4566329" y="864075"/>
            <a:chExt cx="4441586" cy="2787104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08501A83-C342-4835-8E7B-8A656B24174D}"/>
                </a:ext>
              </a:extLst>
            </p:cNvPr>
            <p:cNvGrpSpPr/>
            <p:nvPr/>
          </p:nvGrpSpPr>
          <p:grpSpPr>
            <a:xfrm>
              <a:off x="4566329" y="864075"/>
              <a:ext cx="4441586" cy="1446738"/>
              <a:chOff x="4556217" y="834777"/>
              <a:chExt cx="4441586" cy="1446738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13D2A9B-1762-45E4-9891-15D6B8FA9F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089715" y="834777"/>
                <a:ext cx="1908088" cy="1446738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E386FB97-89C7-43B3-BAEC-6A7CA148E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56217" y="1060252"/>
                <a:ext cx="2562477" cy="836728"/>
              </a:xfrm>
              <a:prstGeom prst="rect">
                <a:avLst/>
              </a:prstGeom>
            </p:spPr>
          </p:pic>
        </p:grp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D95B500-32CC-EB4E-6F5C-77F9AFB8D6FF}"/>
                </a:ext>
              </a:extLst>
            </p:cNvPr>
            <p:cNvSpPr txBox="1"/>
            <p:nvPr/>
          </p:nvSpPr>
          <p:spPr>
            <a:xfrm>
              <a:off x="6084172" y="1902109"/>
              <a:ext cx="105924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chemeClr val="tx1"/>
                  </a:solidFill>
                </a:rPr>
                <a:t>Plasma\ THz accelerator</a:t>
              </a:r>
              <a:endParaRPr lang="zh-CN" altLang="en-US" sz="1100" dirty="0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屏幕剪辑">
              <a:extLst>
                <a:ext uri="{FF2B5EF4-FFF2-40B4-BE49-F238E27FC236}">
                  <a16:creationId xmlns:a16="http://schemas.microsoft.com/office/drawing/2014/main" id="{E477A4EB-2310-CD1D-8725-8423BB9D3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3335" y="2086940"/>
              <a:ext cx="1936403" cy="1564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386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C7609F-5383-40C8-BDC2-1403D9B00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288925"/>
            <a:ext cx="4680496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800080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eaLnBrk="1" hangingPunct="1"/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FB3311A-B7BC-4A2C-B942-F6C80A8E64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16416" y="215305"/>
            <a:ext cx="647700" cy="333375"/>
          </a:xfrm>
        </p:spPr>
        <p:txBody>
          <a:bodyPr/>
          <a:lstStyle/>
          <a:p>
            <a:pPr>
              <a:defRPr/>
            </a:pPr>
            <a:fld id="{D4A4B3FA-4E5B-4F4C-B6A5-E27547530FBA}" type="slidenum">
              <a:rPr lang="en-US" altLang="zh-CN" smtClean="0"/>
              <a:pPr>
                <a:defRPr/>
              </a:pPr>
              <a:t>5</a:t>
            </a:fld>
            <a:endParaRPr lang="en-US" altLang="zh-CN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6282BEE-03EC-FE54-7D7B-4D83B45E746B}"/>
              </a:ext>
            </a:extLst>
          </p:cNvPr>
          <p:cNvSpPr txBox="1"/>
          <p:nvPr/>
        </p:nvSpPr>
        <p:spPr>
          <a:xfrm>
            <a:off x="251520" y="1694638"/>
            <a:ext cx="8712968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Introduction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800" dirty="0"/>
              <a:t>Highlights of the accelerator activities at THU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800" dirty="0"/>
              <a:t>Advanced photocathode RF gun developments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VIGAS: </a:t>
            </a:r>
            <a:r>
              <a:rPr lang="en-US" altLang="zh-CN" sz="2800" b="1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V</a:t>
            </a:r>
            <a:r>
              <a:rPr lang="en-US" altLang="zh-CN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ery compact </a:t>
            </a:r>
            <a:r>
              <a:rPr lang="en-US" altLang="zh-CN" sz="2800" b="1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</a:t>
            </a:r>
            <a:r>
              <a:rPr lang="en-US" altLang="zh-CN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nverse Compton </a:t>
            </a:r>
            <a:r>
              <a:rPr lang="en-US" altLang="zh-CN" sz="2800" b="1" i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GA</a:t>
            </a:r>
            <a:r>
              <a:rPr lang="en-US" altLang="zh-CN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mma</a:t>
            </a:r>
            <a:r>
              <a:rPr lang="en-US" altLang="zh-CN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-ray </a:t>
            </a:r>
            <a:r>
              <a:rPr lang="en-US" altLang="zh-CN" sz="2800" b="1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</a:t>
            </a:r>
            <a:r>
              <a:rPr lang="en-US" altLang="zh-CN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ource</a:t>
            </a:r>
          </a:p>
        </p:txBody>
      </p:sp>
    </p:spTree>
    <p:extLst>
      <p:ext uri="{BB962C8B-B14F-4D97-AF65-F5344CB8AC3E}">
        <p14:creationId xmlns:p14="http://schemas.microsoft.com/office/powerpoint/2010/main" val="305835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2"/>
    </mc:Choice>
    <mc:Fallback xmlns="">
      <p:transition spd="slow" advTm="569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ECEBA6-C84B-41D4-9811-E4A499A7B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227112"/>
            <a:ext cx="6924455" cy="609600"/>
          </a:xfrm>
        </p:spPr>
        <p:txBody>
          <a:bodyPr/>
          <a:lstStyle/>
          <a:p>
            <a:r>
              <a:rPr lang="en-US" altLang="zh-CN" dirty="0"/>
              <a:t>History of gun development at Tsinghua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7C5537-CC95-4215-ABE0-19212D924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703" y="1028832"/>
            <a:ext cx="8458200" cy="773832"/>
          </a:xfrm>
        </p:spPr>
        <p:txBody>
          <a:bodyPr/>
          <a:lstStyle/>
          <a:p>
            <a:r>
              <a:rPr lang="en-US" altLang="zh-CN" sz="2400" b="0" dirty="0"/>
              <a:t>Thermionic and multi-</a:t>
            </a:r>
            <a:r>
              <a:rPr lang="en-US" altLang="zh-CN" sz="2400" b="0" dirty="0" err="1"/>
              <a:t>pactor</a:t>
            </a:r>
            <a:r>
              <a:rPr lang="en-US" altLang="zh-CN" sz="2400" b="0" dirty="0"/>
              <a:t> cathode RF guns (~1990s) </a:t>
            </a:r>
          </a:p>
          <a:p>
            <a:pPr lvl="1"/>
            <a:endParaRPr lang="en-US" altLang="zh-CN" sz="2000" b="0" dirty="0"/>
          </a:p>
          <a:p>
            <a:pPr lvl="1"/>
            <a:endParaRPr lang="en-US" altLang="zh-CN" sz="2000" b="0" dirty="0"/>
          </a:p>
          <a:p>
            <a:pPr lvl="1"/>
            <a:endParaRPr lang="en-US" altLang="zh-CN" sz="2000" b="0" dirty="0"/>
          </a:p>
          <a:p>
            <a:pPr lvl="1"/>
            <a:endParaRPr lang="en-US" altLang="zh-CN" sz="2000" b="0" dirty="0"/>
          </a:p>
          <a:p>
            <a:pPr lvl="1"/>
            <a:endParaRPr lang="en-US" altLang="zh-CN" sz="2000" b="0" dirty="0"/>
          </a:p>
          <a:p>
            <a:pPr lvl="1"/>
            <a:r>
              <a:rPr lang="en-US" altLang="zh-CN" sz="2000" b="0" dirty="0"/>
              <a:t>Large emittance, for industrial applications and long wavelength FEL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BAAA02E-C39C-47C4-9E9A-0B97D16D6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76461"/>
            <a:ext cx="2237039" cy="163651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93FDEFBF-86AC-48A1-AA57-7D8A4A10C7B6}"/>
              </a:ext>
            </a:extLst>
          </p:cNvPr>
          <p:cNvGrpSpPr/>
          <p:nvPr/>
        </p:nvGrpSpPr>
        <p:grpSpPr>
          <a:xfrm>
            <a:off x="6156176" y="1576460"/>
            <a:ext cx="2160240" cy="1636515"/>
            <a:chOff x="6516216" y="2384796"/>
            <a:chExt cx="2254392" cy="1808216"/>
          </a:xfrm>
        </p:grpSpPr>
        <p:pic>
          <p:nvPicPr>
            <p:cNvPr id="6" name="图像" descr="图像">
              <a:extLst>
                <a:ext uri="{FF2B5EF4-FFF2-40B4-BE49-F238E27FC236}">
                  <a16:creationId xmlns:a16="http://schemas.microsoft.com/office/drawing/2014/main" id="{39C655AB-F303-4C20-8B2B-83892D0C9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6216" y="2384796"/>
              <a:ext cx="2237039" cy="140786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S-band Thermionic RF gun for SINAP…">
              <a:extLst>
                <a:ext uri="{FF2B5EF4-FFF2-40B4-BE49-F238E27FC236}">
                  <a16:creationId xmlns:a16="http://schemas.microsoft.com/office/drawing/2014/main" id="{C75B2812-574D-4FF1-ABAE-3C91F0454BD8}"/>
                </a:ext>
              </a:extLst>
            </p:cNvPr>
            <p:cNvSpPr txBox="1"/>
            <p:nvPr/>
          </p:nvSpPr>
          <p:spPr>
            <a:xfrm>
              <a:off x="6533568" y="3792662"/>
              <a:ext cx="2237040" cy="4003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9" tIns="26789" rIns="26789" bIns="26789" anchor="ctr">
              <a:spAutoFit/>
            </a:bodyPr>
            <a:lstStyle/>
            <a:p>
              <a:pPr marL="128588" indent="-128588" algn="ctr" defTabSz="171450">
                <a:defRPr sz="3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25" dirty="0"/>
                <a:t>S-band </a:t>
              </a:r>
              <a:r>
                <a:rPr lang="en-US" sz="1125" dirty="0" err="1"/>
                <a:t>multipactor</a:t>
              </a:r>
              <a:r>
                <a:rPr lang="en-US" sz="1125" dirty="0"/>
                <a:t> cathode</a:t>
              </a:r>
              <a:r>
                <a:rPr sz="1125" dirty="0"/>
                <a:t> RF gun (5 MeV, 40mA)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E5153B1-D09A-4BA9-A80B-4A467BC92D2F}"/>
              </a:ext>
            </a:extLst>
          </p:cNvPr>
          <p:cNvGrpSpPr/>
          <p:nvPr/>
        </p:nvGrpSpPr>
        <p:grpSpPr>
          <a:xfrm>
            <a:off x="3244734" y="1598605"/>
            <a:ext cx="2237039" cy="1562344"/>
            <a:chOff x="3548171" y="2471555"/>
            <a:chExt cx="2330589" cy="1808216"/>
          </a:xfrm>
        </p:grpSpPr>
        <p:pic>
          <p:nvPicPr>
            <p:cNvPr id="8" name="图像" descr="图像">
              <a:extLst>
                <a:ext uri="{FF2B5EF4-FFF2-40B4-BE49-F238E27FC236}">
                  <a16:creationId xmlns:a16="http://schemas.microsoft.com/office/drawing/2014/main" id="{C9418C82-42A0-414B-92BA-F71ACD148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8171" y="2471555"/>
              <a:ext cx="2330589" cy="140786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S-band Thermionic RF gun for SINAP…">
              <a:extLst>
                <a:ext uri="{FF2B5EF4-FFF2-40B4-BE49-F238E27FC236}">
                  <a16:creationId xmlns:a16="http://schemas.microsoft.com/office/drawing/2014/main" id="{F18C4D4B-B63C-44BF-A387-DD0BCC250F28}"/>
                </a:ext>
              </a:extLst>
            </p:cNvPr>
            <p:cNvSpPr txBox="1"/>
            <p:nvPr/>
          </p:nvSpPr>
          <p:spPr>
            <a:xfrm>
              <a:off x="3548171" y="3879421"/>
              <a:ext cx="2237040" cy="4003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9" tIns="26789" rIns="26789" bIns="26789" anchor="ctr">
              <a:spAutoFit/>
            </a:bodyPr>
            <a:lstStyle/>
            <a:p>
              <a:pPr marL="128588" indent="-128588" algn="ctr" defTabSz="171450">
                <a:defRPr sz="3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25" dirty="0"/>
                <a:t>S-band Thermionic RF gun for </a:t>
              </a:r>
              <a:r>
                <a:rPr lang="en-US" sz="1125" dirty="0"/>
                <a:t>BFEL </a:t>
              </a:r>
              <a:r>
                <a:rPr sz="1125" dirty="0"/>
                <a:t>(</a:t>
              </a:r>
              <a:r>
                <a:rPr lang="en-US" sz="1125" dirty="0"/>
                <a:t>1.8</a:t>
              </a:r>
              <a:r>
                <a:rPr sz="1125" dirty="0"/>
                <a:t> MeV, </a:t>
              </a:r>
              <a:r>
                <a:rPr lang="en-US" sz="1125" dirty="0"/>
                <a:t>809</a:t>
              </a:r>
              <a:r>
                <a:rPr sz="1125" dirty="0"/>
                <a:t>mA</a:t>
              </a:r>
              <a:r>
                <a:rPr lang="en-US" sz="1125" dirty="0"/>
                <a:t>, 20mm </a:t>
              </a:r>
              <a:r>
                <a:rPr lang="en-US" sz="1125" dirty="0" err="1"/>
                <a:t>mrad</a:t>
              </a:r>
              <a:r>
                <a:rPr sz="1125" dirty="0"/>
                <a:t>)</a:t>
              </a:r>
              <a:r>
                <a:rPr lang="en-US" sz="1125" dirty="0"/>
                <a:t> </a:t>
              </a:r>
              <a:endParaRPr sz="1125" dirty="0"/>
            </a:p>
          </p:txBody>
        </p:sp>
      </p:grp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FF0EF381-8CE7-427F-B25C-7C8F0E58CE11}"/>
              </a:ext>
            </a:extLst>
          </p:cNvPr>
          <p:cNvSpPr txBox="1">
            <a:spLocks/>
          </p:cNvSpPr>
          <p:nvPr/>
        </p:nvSpPr>
        <p:spPr bwMode="auto">
          <a:xfrm>
            <a:off x="3759474" y="4006114"/>
            <a:ext cx="5328592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1" kern="1200">
                <a:solidFill>
                  <a:srgbClr val="800080"/>
                </a:solidFill>
                <a:latin typeface="+mn-lt"/>
                <a:ea typeface="+mn-ea"/>
                <a:cs typeface="+mn-cs"/>
              </a:defRPr>
            </a:lvl1pPr>
            <a:lvl2pPr marL="742950" indent="-28575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 b="1" kern="1200">
                <a:solidFill>
                  <a:srgbClr val="800080"/>
                </a:solidFill>
                <a:latin typeface="+mn-lt"/>
                <a:ea typeface="+mn-ea"/>
                <a:cs typeface="+mn-cs"/>
              </a:defRPr>
            </a:lvl2pPr>
            <a:lvl3pPr marL="11430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 b="1" kern="1200">
                <a:solidFill>
                  <a:srgbClr val="800080"/>
                </a:solidFill>
                <a:latin typeface="+mn-lt"/>
                <a:ea typeface="+mn-ea"/>
                <a:cs typeface="+mn-cs"/>
              </a:defRPr>
            </a:lvl3pPr>
            <a:lvl4pPr marL="16002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b="1" kern="1200">
                <a:solidFill>
                  <a:srgbClr val="800080"/>
                </a:solidFill>
                <a:latin typeface="+mn-lt"/>
                <a:ea typeface="+mn-ea"/>
                <a:cs typeface="+mn-cs"/>
              </a:defRPr>
            </a:lvl4pPr>
            <a:lvl5pPr marL="2057400" indent="-228600" algn="just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 kern="1200">
                <a:solidFill>
                  <a:srgbClr val="80008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0" dirty="0"/>
              <a:t>Photocathode RF guns (2001-) </a:t>
            </a:r>
          </a:p>
          <a:p>
            <a:pPr lvl="1"/>
            <a:r>
              <a:rPr lang="en-US" altLang="zh-CN" sz="2000" b="0" dirty="0"/>
              <a:t>S-band photocathode RF gun</a:t>
            </a:r>
          </a:p>
          <a:p>
            <a:pPr lvl="1"/>
            <a:r>
              <a:rPr lang="en-US" altLang="zh-CN" sz="2000" b="0" dirty="0"/>
              <a:t>C-band photocathode RF gun</a:t>
            </a:r>
          </a:p>
          <a:p>
            <a:pPr lvl="1"/>
            <a:r>
              <a:rPr lang="en-US" altLang="zh-CN" sz="2000" b="0" dirty="0"/>
              <a:t>Very high frequency(VHF) continuous wave(CW) photocathode RF gun</a:t>
            </a:r>
          </a:p>
          <a:p>
            <a:pPr lvl="1"/>
            <a:r>
              <a:rPr lang="en-US" altLang="zh-CN" sz="2000" b="0" dirty="0"/>
              <a:t>L-band photocathode RF gun</a:t>
            </a:r>
          </a:p>
          <a:p>
            <a:pPr lvl="1"/>
            <a:r>
              <a:rPr lang="en-US" altLang="zh-CN" sz="2000" b="0" dirty="0"/>
              <a:t>……</a:t>
            </a:r>
          </a:p>
        </p:txBody>
      </p:sp>
      <p:sp>
        <p:nvSpPr>
          <p:cNvPr id="13" name="灯片编号占位符 3">
            <a:extLst>
              <a:ext uri="{FF2B5EF4-FFF2-40B4-BE49-F238E27FC236}">
                <a16:creationId xmlns:a16="http://schemas.microsoft.com/office/drawing/2014/main" id="{88977DD4-44C0-40A3-A761-E43A50EC25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16416" y="143297"/>
            <a:ext cx="647700" cy="333375"/>
          </a:xfrm>
        </p:spPr>
        <p:txBody>
          <a:bodyPr/>
          <a:lstStyle/>
          <a:p>
            <a:pPr>
              <a:defRPr/>
            </a:pPr>
            <a:fld id="{D4A4B3FA-4E5B-4F4C-B6A5-E27547530FBA}" type="slidenum">
              <a:rPr lang="en-US" altLang="zh-CN" smtClean="0"/>
              <a:pPr>
                <a:defRPr/>
              </a:pPr>
              <a:t>6</a:t>
            </a:fld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920806A-8389-6030-A02D-D35D3B048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4309431"/>
            <a:ext cx="3100077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41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4A9076-FA07-40A8-8284-1C1130A37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4824" y="44624"/>
            <a:ext cx="6919664" cy="821901"/>
          </a:xfrm>
        </p:spPr>
        <p:txBody>
          <a:bodyPr/>
          <a:lstStyle/>
          <a:p>
            <a:r>
              <a:rPr lang="en-US" altLang="zh-CN" dirty="0"/>
              <a:t>Brief overview of developments of S-band photocathode RF gun at THU</a:t>
            </a:r>
            <a:endParaRPr lang="zh-CN" altLang="en-US" dirty="0"/>
          </a:p>
        </p:txBody>
      </p:sp>
      <p:sp>
        <p:nvSpPr>
          <p:cNvPr id="47" name="The milestone of the THU RF gun study">
            <a:extLst>
              <a:ext uri="{FF2B5EF4-FFF2-40B4-BE49-F238E27FC236}">
                <a16:creationId xmlns:a16="http://schemas.microsoft.com/office/drawing/2014/main" id="{7B4F7B0F-6065-4A73-B583-F2E719B72E53}"/>
              </a:ext>
            </a:extLst>
          </p:cNvPr>
          <p:cNvSpPr txBox="1"/>
          <p:nvPr/>
        </p:nvSpPr>
        <p:spPr>
          <a:xfrm>
            <a:off x="189558" y="1309990"/>
            <a:ext cx="885945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6000"/>
            </a:lvl1pPr>
          </a:lstStyle>
          <a:p>
            <a:pPr marL="342900" indent="-342900">
              <a:buFont typeface="Wingdings" panose="05000000000000000000" pitchFamily="2" charset="2"/>
              <a:buChar char="l"/>
            </a:pPr>
            <a:r>
              <a:rPr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</a:t>
            </a:r>
            <a:r>
              <a:rPr 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history</a:t>
            </a:r>
            <a:r>
              <a:rPr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of </a:t>
            </a:r>
            <a:r>
              <a:rPr 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photocathode RF gun study at </a:t>
            </a:r>
            <a:r>
              <a:rPr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THU</a:t>
            </a: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2DE641D3-3AC6-E640-4F39-291BC3851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72" y="2714862"/>
            <a:ext cx="8834656" cy="3816424"/>
          </a:xfrm>
          <a:prstGeom prst="rect">
            <a:avLst/>
          </a:prstGeom>
        </p:spPr>
      </p:pic>
      <p:sp>
        <p:nvSpPr>
          <p:cNvPr id="63" name="文本框 62">
            <a:extLst>
              <a:ext uri="{FF2B5EF4-FFF2-40B4-BE49-F238E27FC236}">
                <a16:creationId xmlns:a16="http://schemas.microsoft.com/office/drawing/2014/main" id="{85DE11CE-43E2-50D6-B930-5F2D87DD5B0B}"/>
              </a:ext>
            </a:extLst>
          </p:cNvPr>
          <p:cNvSpPr txBox="1"/>
          <p:nvPr/>
        </p:nvSpPr>
        <p:spPr>
          <a:xfrm>
            <a:off x="467544" y="2042135"/>
            <a:ext cx="71287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More than 30 photocathode RF guns were made at THU </a:t>
            </a:r>
          </a:p>
        </p:txBody>
      </p:sp>
    </p:spTree>
    <p:extLst>
      <p:ext uri="{BB962C8B-B14F-4D97-AF65-F5344CB8AC3E}">
        <p14:creationId xmlns:p14="http://schemas.microsoft.com/office/powerpoint/2010/main" val="2910657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1ED212-D683-6D2F-8B29-3818175B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960" y="348208"/>
            <a:ext cx="7363544" cy="609600"/>
          </a:xfrm>
          <a:solidFill>
            <a:schemeClr val="bg1"/>
          </a:solidFill>
        </p:spPr>
        <p:txBody>
          <a:bodyPr/>
          <a:lstStyle/>
          <a:p>
            <a:r>
              <a:rPr lang="en-US" altLang="zh-CN" sz="2800" dirty="0"/>
              <a:t>Advanced photocathode RF gun developments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B5AAFD-5413-3D9A-9CDE-C95D425C2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180" y="1556792"/>
            <a:ext cx="8712324" cy="4953000"/>
          </a:xfrm>
        </p:spPr>
        <p:txBody>
          <a:bodyPr/>
          <a:lstStyle/>
          <a:p>
            <a:r>
              <a:rPr kumimoji="1" lang="en-US" altLang="zh-CN" dirty="0"/>
              <a:t>Very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high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frequency(VHF)</a:t>
            </a:r>
            <a:r>
              <a:rPr kumimoji="1" lang="zh-CN" altLang="en-US" dirty="0"/>
              <a:t> </a:t>
            </a:r>
            <a:r>
              <a:rPr kumimoji="1" lang="en-US" altLang="zh-CN" dirty="0"/>
              <a:t>gun</a:t>
            </a:r>
          </a:p>
          <a:p>
            <a:pPr lvl="1"/>
            <a:r>
              <a:rPr lang="en-US" altLang="zh-CN" dirty="0"/>
              <a:t>CW operation with high vacuum</a:t>
            </a:r>
          </a:p>
          <a:p>
            <a:pPr lvl="1"/>
            <a:r>
              <a:rPr lang="en-US" altLang="zh-CN" dirty="0"/>
              <a:t>High beam repetition to 1MHz</a:t>
            </a:r>
          </a:p>
          <a:p>
            <a:pPr lvl="1"/>
            <a:r>
              <a:rPr lang="en-US" altLang="zh-CN" dirty="0"/>
              <a:t>High cathode gradient to 30MV/m</a:t>
            </a:r>
          </a:p>
          <a:p>
            <a:pPr lvl="1"/>
            <a:r>
              <a:rPr lang="en-US" altLang="zh-CN" dirty="0"/>
              <a:t>Excellent beam source for CW XFEL/CW UED</a:t>
            </a:r>
          </a:p>
          <a:p>
            <a:r>
              <a:rPr lang="en-US" altLang="zh-CN" dirty="0"/>
              <a:t>High</a:t>
            </a:r>
            <a:r>
              <a:rPr lang="zh-CN" altLang="en-US" dirty="0"/>
              <a:t>  </a:t>
            </a:r>
            <a:r>
              <a:rPr lang="en-US" altLang="zh-CN" dirty="0"/>
              <a:t>vacuum</a:t>
            </a:r>
            <a:r>
              <a:rPr lang="zh-CN" altLang="en-US" dirty="0"/>
              <a:t> </a:t>
            </a:r>
            <a:r>
              <a:rPr lang="en-US" altLang="zh-CN" dirty="0"/>
              <a:t>S-band</a:t>
            </a:r>
            <a:r>
              <a:rPr lang="zh-CN" altLang="en-US" dirty="0"/>
              <a:t> </a:t>
            </a:r>
            <a:r>
              <a:rPr lang="en-US" altLang="zh-CN" dirty="0"/>
              <a:t>photocathode</a:t>
            </a:r>
            <a:r>
              <a:rPr lang="zh-CN" altLang="en-US" dirty="0"/>
              <a:t> </a:t>
            </a:r>
            <a:r>
              <a:rPr lang="en-US" altLang="zh-CN" dirty="0"/>
              <a:t>RF</a:t>
            </a:r>
            <a:r>
              <a:rPr lang="zh-CN" altLang="en-US" dirty="0"/>
              <a:t> </a:t>
            </a:r>
            <a:r>
              <a:rPr lang="en-US" altLang="zh-CN" dirty="0"/>
              <a:t>gun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Extreme high vacuum to 10-9pa</a:t>
            </a:r>
          </a:p>
          <a:p>
            <a:pPr lvl="1"/>
            <a:r>
              <a:rPr lang="en-US" altLang="zh-CN" dirty="0"/>
              <a:t>Testing platform for advanced semiconductor photocathode</a:t>
            </a:r>
          </a:p>
        </p:txBody>
      </p:sp>
    </p:spTree>
    <p:extLst>
      <p:ext uri="{BB962C8B-B14F-4D97-AF65-F5344CB8AC3E}">
        <p14:creationId xmlns:p14="http://schemas.microsoft.com/office/powerpoint/2010/main" val="1844995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1ED212-D683-6D2F-8B29-3818175B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960" y="348208"/>
            <a:ext cx="7363544" cy="609600"/>
          </a:xfrm>
          <a:solidFill>
            <a:schemeClr val="bg1"/>
          </a:solidFill>
        </p:spPr>
        <p:txBody>
          <a:bodyPr/>
          <a:lstStyle/>
          <a:p>
            <a:r>
              <a:rPr lang="en-US" altLang="zh-CN" sz="2800" dirty="0"/>
              <a:t>Advanced photocathode RF gun developments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B5AAFD-5413-3D9A-9CDE-C95D425C2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180" y="1556792"/>
            <a:ext cx="8712324" cy="4953000"/>
          </a:xfrm>
        </p:spPr>
        <p:txBody>
          <a:bodyPr/>
          <a:lstStyle/>
          <a:p>
            <a:r>
              <a:rPr kumimoji="1" lang="en-US" altLang="zh-CN" dirty="0"/>
              <a:t>Very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high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frequency(VHF)</a:t>
            </a:r>
            <a:r>
              <a:rPr kumimoji="1" lang="zh-CN" altLang="en-US" dirty="0"/>
              <a:t> </a:t>
            </a:r>
            <a:r>
              <a:rPr kumimoji="1" lang="en-US" altLang="zh-CN" dirty="0"/>
              <a:t>gun</a:t>
            </a:r>
          </a:p>
          <a:p>
            <a:pPr lvl="1"/>
            <a:r>
              <a:rPr lang="en-US" altLang="zh-CN" dirty="0"/>
              <a:t>CW operation with high vacuum</a:t>
            </a:r>
          </a:p>
          <a:p>
            <a:pPr lvl="1"/>
            <a:r>
              <a:rPr lang="en-US" altLang="zh-CN" dirty="0"/>
              <a:t>High beam repetition to 1MHz</a:t>
            </a:r>
          </a:p>
          <a:p>
            <a:pPr lvl="1"/>
            <a:r>
              <a:rPr lang="en-US" altLang="zh-CN" dirty="0"/>
              <a:t>High cathode gradient to 30MV/m</a:t>
            </a:r>
          </a:p>
          <a:p>
            <a:pPr lvl="1"/>
            <a:r>
              <a:rPr lang="en-US" altLang="zh-CN" dirty="0"/>
              <a:t>Excellent beam source for CW XFEL/CW UED</a:t>
            </a:r>
          </a:p>
          <a:p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High</a:t>
            </a:r>
            <a:r>
              <a:rPr lang="zh-CN" alt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</a:t>
            </a:r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vacuum</a:t>
            </a:r>
            <a:r>
              <a:rPr lang="zh-CN" alt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S-band</a:t>
            </a:r>
            <a:r>
              <a:rPr lang="zh-CN" alt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photocathode</a:t>
            </a:r>
            <a:r>
              <a:rPr lang="zh-CN" alt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RF</a:t>
            </a:r>
            <a:r>
              <a:rPr lang="zh-CN" alt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gun</a:t>
            </a:r>
            <a:r>
              <a:rPr lang="zh-CN" alt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endParaRPr lang="en-US" altLang="zh-CN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lvl="1"/>
            <a:r>
              <a:rPr kumimoji="1"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Extreme high vacuum to 10</a:t>
            </a:r>
            <a:r>
              <a:rPr kumimoji="1" lang="en-US" altLang="zh-CN" baseline="30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-9</a:t>
            </a:r>
            <a:r>
              <a:rPr kumimoji="1"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pa</a:t>
            </a:r>
          </a:p>
          <a:p>
            <a:pPr lvl="1"/>
            <a:r>
              <a:rPr kumimoji="1"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Testing platform for advanced semiconductor photocathode</a:t>
            </a:r>
          </a:p>
        </p:txBody>
      </p:sp>
    </p:spTree>
    <p:extLst>
      <p:ext uri="{BB962C8B-B14F-4D97-AF65-F5344CB8AC3E}">
        <p14:creationId xmlns:p14="http://schemas.microsoft.com/office/powerpoint/2010/main" val="4270201364"/>
      </p:ext>
    </p:extLst>
  </p:cSld>
  <p:clrMapOvr>
    <a:masterClrMapping/>
  </p:clrMapOvr>
</p:sld>
</file>

<file path=ppt/theme/theme1.xml><?xml version="1.0" encoding="utf-8"?>
<a:theme xmlns:a="http://schemas.openxmlformats.org/drawingml/2006/main" name="AccTemplate">
  <a:themeElements>
    <a:clrScheme name="Acc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ccTemplate">
      <a:majorFont>
        <a:latin typeface="Times New Roman"/>
        <a:ea typeface="楷体_GB2312"/>
        <a:cs typeface=""/>
      </a:majorFont>
      <a:minorFont>
        <a:latin typeface="Times New Roman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4000" b="0" i="0" u="none" strike="noStrike" cap="none" normalizeH="0" baseline="0" smtClean="0">
            <a:ln>
              <a:noFill/>
            </a:ln>
            <a:solidFill>
              <a:srgbClr val="800080"/>
            </a:solidFill>
            <a:effectLst/>
            <a:latin typeface="Times New Roman" panose="02020603050405020304" pitchFamily="18" charset="0"/>
            <a:ea typeface="楷体_GB2312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4000" b="0" i="0" u="none" strike="noStrike" cap="none" normalizeH="0" baseline="0" smtClean="0">
            <a:ln>
              <a:noFill/>
            </a:ln>
            <a:solidFill>
              <a:srgbClr val="800080"/>
            </a:solidFill>
            <a:effectLst/>
            <a:latin typeface="Times New Roman" panose="02020603050405020304" pitchFamily="18" charset="0"/>
            <a:ea typeface="楷体_GB2312" pitchFamily="49" charset="-122"/>
          </a:defRPr>
        </a:defPPr>
      </a:lstStyle>
    </a:lnDef>
  </a:objectDefaults>
  <a:extraClrSchemeLst>
    <a:extraClrScheme>
      <a:clrScheme name="Acc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清华简约主题-扁平-4:3">
  <a:themeElements>
    <a:clrScheme name="自定义 6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5B2F7C"/>
      </a:accent1>
      <a:accent2>
        <a:srgbClr val="5C2F7D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红利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红利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39546</TotalTime>
  <Words>1885</Words>
  <Application>Microsoft Macintosh PowerPoint</Application>
  <PresentationFormat>全屏显示(4:3)</PresentationFormat>
  <Paragraphs>363</Paragraphs>
  <Slides>36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36</vt:i4>
      </vt:variant>
    </vt:vector>
  </HeadingPairs>
  <TitlesOfParts>
    <vt:vector size="49" baseType="lpstr">
      <vt:lpstr>Microsoft YaHei</vt:lpstr>
      <vt:lpstr>Microsoft YaHei</vt:lpstr>
      <vt:lpstr>微软雅黑 Light</vt:lpstr>
      <vt:lpstr>Arial</vt:lpstr>
      <vt:lpstr>Calibri</vt:lpstr>
      <vt:lpstr>Cambria Math</vt:lpstr>
      <vt:lpstr>Gill Sans MT</vt:lpstr>
      <vt:lpstr>Palatino Linotype</vt:lpstr>
      <vt:lpstr>Times New Roman</vt:lpstr>
      <vt:lpstr>Wingdings</vt:lpstr>
      <vt:lpstr>Wingdings 2</vt:lpstr>
      <vt:lpstr>AccTemplate</vt:lpstr>
      <vt:lpstr>清华简约主题-扁平-4:3</vt:lpstr>
      <vt:lpstr>Accelerator Activities at Tsinghua University</vt:lpstr>
      <vt:lpstr>PowerPoint 演示文稿</vt:lpstr>
      <vt:lpstr>Introduction</vt:lpstr>
      <vt:lpstr>Introduction</vt:lpstr>
      <vt:lpstr>PowerPoint 演示文稿</vt:lpstr>
      <vt:lpstr>History of gun development at Tsinghua</vt:lpstr>
      <vt:lpstr>Brief overview of developments of S-band photocathode RF gun at THU</vt:lpstr>
      <vt:lpstr>Advanced photocathode RF gun developments</vt:lpstr>
      <vt:lpstr>Advanced photocathode RF gun developments</vt:lpstr>
      <vt:lpstr>VHF photocathode RF gun</vt:lpstr>
      <vt:lpstr>PowerPoint 演示文稿</vt:lpstr>
      <vt:lpstr>Basic considerations on VHF gun design</vt:lpstr>
      <vt:lpstr>VHF photocathode RF gun</vt:lpstr>
      <vt:lpstr>Machining of the VHF gun</vt:lpstr>
      <vt:lpstr>High power testing</vt:lpstr>
      <vt:lpstr>High power testing</vt:lpstr>
      <vt:lpstr>High power testing</vt:lpstr>
      <vt:lpstr>Beam testing</vt:lpstr>
      <vt:lpstr>Beam testing</vt:lpstr>
      <vt:lpstr>SHINE VHF gun Progress</vt:lpstr>
      <vt:lpstr>Advanced photocathode RF gun developments</vt:lpstr>
      <vt:lpstr>Ultrahigh vacuum gun design</vt:lpstr>
      <vt:lpstr>New gun installed</vt:lpstr>
      <vt:lpstr>rf conditioning</vt:lpstr>
      <vt:lpstr>Every rf cycle operation</vt:lpstr>
      <vt:lpstr>PowerPoint 演示文稿</vt:lpstr>
      <vt:lpstr>Inverse Compton scattering X/γ-ray Source</vt:lpstr>
      <vt:lpstr>ICS studies at THU</vt:lpstr>
      <vt:lpstr>VIGAS: Very Compact ICS Gama-ray source</vt:lpstr>
      <vt:lpstr>VIGAS: Very Compact ICS Gama-ray source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DEP, Tsinghua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高频偏转腔物理设计及应用研究</dc:title>
  <dc:creator>Jiaru Shi</dc:creator>
  <cp:lastModifiedBy>Microsoft Office User</cp:lastModifiedBy>
  <cp:revision>3179</cp:revision>
  <dcterms:created xsi:type="dcterms:W3CDTF">2007-12-13T12:28:53Z</dcterms:created>
  <dcterms:modified xsi:type="dcterms:W3CDTF">2023-10-27T00:29:10Z</dcterms:modified>
</cp:coreProperties>
</file>