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359" r:id="rId3"/>
    <p:sldId id="343" r:id="rId4"/>
    <p:sldId id="412" r:id="rId5"/>
    <p:sldId id="366" r:id="rId6"/>
    <p:sldId id="420" r:id="rId7"/>
    <p:sldId id="424" r:id="rId8"/>
    <p:sldId id="368" r:id="rId9"/>
    <p:sldId id="422" r:id="rId10"/>
    <p:sldId id="423" r:id="rId11"/>
    <p:sldId id="407" r:id="rId12"/>
    <p:sldId id="419" r:id="rId13"/>
    <p:sldId id="425" r:id="rId14"/>
    <p:sldId id="290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K-CSNS" initials="Y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BBD"/>
    <a:srgbClr val="FFFF66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5" autoAdjust="0"/>
    <p:restoredTop sz="78401" autoAdjust="0"/>
  </p:normalViewPr>
  <p:slideViewPr>
    <p:cSldViewPr>
      <p:cViewPr>
        <p:scale>
          <a:sx n="70" d="100"/>
          <a:sy n="70" d="100"/>
        </p:scale>
        <p:origin x="552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6B990-17DE-49A5-9A7A-80C011626519}" type="datetimeFigureOut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BFCC8-EAFA-4882-B2A8-77E1435323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188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39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3C11F-3F4B-4656-B826-BD0275901B2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146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Bypass</a:t>
            </a:r>
            <a:r>
              <a:rPr lang="zh-CN" altLang="en-US" dirty="0" smtClean="0"/>
              <a:t>问题：采用现在有</a:t>
            </a:r>
            <a:r>
              <a:rPr lang="en-US" altLang="zh-CN" dirty="0" smtClean="0"/>
              <a:t>CEPC Lattice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尽量绕圈，最高磁场可以适当高一些，如</a:t>
            </a:r>
            <a:r>
              <a:rPr lang="en-US" altLang="zh-CN" dirty="0" smtClean="0"/>
              <a:t>26-30T</a:t>
            </a:r>
            <a:r>
              <a:rPr lang="zh-CN" altLang="en-US" dirty="0" smtClean="0"/>
              <a:t>，或者</a:t>
            </a:r>
            <a:r>
              <a:rPr lang="en-US" altLang="zh-CN" dirty="0" smtClean="0"/>
              <a:t>24T</a:t>
            </a:r>
            <a:r>
              <a:rPr lang="zh-CN" altLang="en-US" dirty="0" smtClean="0"/>
              <a:t>磁场，对撞能量</a:t>
            </a:r>
            <a:r>
              <a:rPr lang="en-US" altLang="zh-CN" dirty="0" smtClean="0"/>
              <a:t>125TeV</a:t>
            </a:r>
            <a:r>
              <a:rPr lang="zh-CN" altLang="en-US" dirty="0" smtClean="0"/>
              <a:t>。哪个优先级高？（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区）给出具体的比较。要给一个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的总长度，而且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土建时预建一段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隧道，以避免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建造时影响全环，需要确定两个隧道分开多大后，可以认为是后建时不影响。新的讨论：尽量达到</a:t>
            </a:r>
            <a:r>
              <a:rPr lang="en-US" altLang="zh-CN" dirty="0" smtClean="0"/>
              <a:t>150TeV</a:t>
            </a:r>
            <a:r>
              <a:rPr lang="zh-CN" altLang="en-US" dirty="0" smtClean="0"/>
              <a:t>能量，两个选择：一是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30T</a:t>
            </a:r>
            <a:r>
              <a:rPr lang="zh-CN" altLang="en-US" dirty="0" smtClean="0"/>
              <a:t>，另一是原隧道采用</a:t>
            </a:r>
            <a:r>
              <a:rPr lang="en-US" altLang="zh-CN" dirty="0" smtClean="0"/>
              <a:t>24T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提供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方案的非共享隧道长度（可以不需要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的直线段：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注入和</a:t>
            </a:r>
            <a:r>
              <a:rPr lang="en-US" altLang="zh-CN" dirty="0" smtClean="0"/>
              <a:t>RF；2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pp</a:t>
            </a:r>
            <a:r>
              <a:rPr lang="zh-CN" altLang="en-US" dirty="0" smtClean="0"/>
              <a:t>对撞区、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ee</a:t>
            </a:r>
            <a:r>
              <a:rPr lang="zh-CN" altLang="en-US" dirty="0" smtClean="0"/>
              <a:t>对撞区</a:t>
            </a:r>
            <a:r>
              <a:rPr lang="en-US" altLang="zh-CN" dirty="0" smtClean="0"/>
              <a:t>-</a:t>
            </a:r>
            <a:r>
              <a:rPr lang="zh-CN" altLang="en-US" dirty="0" smtClean="0"/>
              <a:t>引出</a:t>
            </a:r>
            <a:r>
              <a:rPr lang="en-US" altLang="zh-CN" dirty="0" smtClean="0"/>
              <a:t>-</a:t>
            </a:r>
            <a:r>
              <a:rPr lang="zh-CN" altLang="en-US" dirty="0" smtClean="0"/>
              <a:t>准直、预留</a:t>
            </a:r>
            <a:r>
              <a:rPr lang="en-US" altLang="zh-CN" dirty="0" smtClean="0"/>
              <a:t>AA</a:t>
            </a:r>
            <a:r>
              <a:rPr lang="zh-CN" altLang="en-US" dirty="0" smtClean="0"/>
              <a:t>对撞区。</a:t>
            </a:r>
            <a:r>
              <a:rPr lang="en-US" altLang="zh-CN" smtClean="0"/>
              <a:t>e-p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同步辐射问题：我自己的事。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08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Bypass</a:t>
            </a:r>
            <a:r>
              <a:rPr lang="zh-CN" altLang="en-US" dirty="0" smtClean="0"/>
              <a:t>问题：采用现在有</a:t>
            </a:r>
            <a:r>
              <a:rPr lang="en-US" altLang="zh-CN" dirty="0" smtClean="0"/>
              <a:t>CEPC Lattice</a:t>
            </a:r>
            <a:r>
              <a:rPr lang="zh-CN" altLang="en-US" dirty="0" smtClean="0"/>
              <a:t>，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尽量绕圈，最高磁场可以适当高一些，如</a:t>
            </a:r>
            <a:r>
              <a:rPr lang="en-US" altLang="zh-CN" dirty="0" smtClean="0"/>
              <a:t>26-30T</a:t>
            </a:r>
            <a:r>
              <a:rPr lang="zh-CN" altLang="en-US" dirty="0" smtClean="0"/>
              <a:t>，或者</a:t>
            </a:r>
            <a:r>
              <a:rPr lang="en-US" altLang="zh-CN" dirty="0" smtClean="0"/>
              <a:t>24T</a:t>
            </a:r>
            <a:r>
              <a:rPr lang="zh-CN" altLang="en-US" dirty="0" smtClean="0"/>
              <a:t>磁场，对撞能量</a:t>
            </a:r>
            <a:r>
              <a:rPr lang="en-US" altLang="zh-CN" dirty="0" smtClean="0"/>
              <a:t>125TeV</a:t>
            </a:r>
            <a:r>
              <a:rPr lang="zh-CN" altLang="en-US" dirty="0" smtClean="0"/>
              <a:t>。哪个优先级高？（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区）给出具体的比较。要给一个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的总长度，而且</a:t>
            </a:r>
            <a:r>
              <a:rPr lang="en-US" altLang="zh-CN" dirty="0" smtClean="0"/>
              <a:t>CEPC</a:t>
            </a:r>
            <a:r>
              <a:rPr lang="zh-CN" altLang="en-US" dirty="0" smtClean="0"/>
              <a:t>土建时预建一段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隧道，以避免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建造时影响全环，需要确定两个隧道分开多大后，可以认为是后建时不影响。新的讨论：尽量达到</a:t>
            </a:r>
            <a:r>
              <a:rPr lang="en-US" altLang="zh-CN" dirty="0" smtClean="0"/>
              <a:t>150TeV</a:t>
            </a:r>
            <a:r>
              <a:rPr lang="zh-CN" altLang="en-US" dirty="0" smtClean="0"/>
              <a:t>能量，两个选择：一是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采用</a:t>
            </a:r>
            <a:r>
              <a:rPr lang="en-US" altLang="zh-CN" dirty="0" smtClean="0"/>
              <a:t>30T</a:t>
            </a:r>
            <a:r>
              <a:rPr lang="zh-CN" altLang="en-US" dirty="0" smtClean="0"/>
              <a:t>，另一是原隧道采用</a:t>
            </a:r>
            <a:r>
              <a:rPr lang="en-US" altLang="zh-CN" dirty="0" smtClean="0"/>
              <a:t>24T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提供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方案的非共享隧道长度（可以不需要</a:t>
            </a:r>
            <a:r>
              <a:rPr lang="en-US" altLang="zh-CN" dirty="0" smtClean="0"/>
              <a:t>Bypass</a:t>
            </a:r>
            <a:r>
              <a:rPr lang="zh-CN" altLang="en-US" dirty="0" smtClean="0"/>
              <a:t>的直线段：</a:t>
            </a:r>
            <a:r>
              <a:rPr lang="en-US" altLang="zh-CN" dirty="0" smtClean="0"/>
              <a:t>SPPC</a:t>
            </a:r>
            <a:r>
              <a:rPr lang="zh-CN" altLang="en-US" dirty="0" smtClean="0"/>
              <a:t>注入和</a:t>
            </a:r>
            <a:r>
              <a:rPr lang="en-US" altLang="zh-CN" dirty="0" smtClean="0"/>
              <a:t>RF；2</a:t>
            </a:r>
            <a:r>
              <a:rPr lang="zh-CN" altLang="en-US" dirty="0" smtClean="0"/>
              <a:t>个</a:t>
            </a:r>
            <a:r>
              <a:rPr lang="en-US" altLang="zh-CN" dirty="0" smtClean="0"/>
              <a:t>pp</a:t>
            </a:r>
            <a:r>
              <a:rPr lang="zh-CN" altLang="en-US" dirty="0" smtClean="0"/>
              <a:t>对撞区、</a:t>
            </a:r>
            <a:r>
              <a:rPr lang="en-US" altLang="zh-CN" dirty="0" smtClean="0"/>
              <a:t>2</a:t>
            </a:r>
            <a:r>
              <a:rPr lang="zh-CN" altLang="en-US" dirty="0" smtClean="0"/>
              <a:t>个</a:t>
            </a:r>
            <a:r>
              <a:rPr lang="en-US" altLang="zh-CN" dirty="0" err="1" smtClean="0"/>
              <a:t>ee</a:t>
            </a:r>
            <a:r>
              <a:rPr lang="zh-CN" altLang="en-US" dirty="0" smtClean="0"/>
              <a:t>对撞区</a:t>
            </a:r>
            <a:r>
              <a:rPr lang="en-US" altLang="zh-CN" dirty="0" smtClean="0"/>
              <a:t>-</a:t>
            </a:r>
            <a:r>
              <a:rPr lang="zh-CN" altLang="en-US" dirty="0" smtClean="0"/>
              <a:t>引出</a:t>
            </a:r>
            <a:r>
              <a:rPr lang="en-US" altLang="zh-CN" dirty="0" smtClean="0"/>
              <a:t>-</a:t>
            </a:r>
            <a:r>
              <a:rPr lang="zh-CN" altLang="en-US" dirty="0" smtClean="0"/>
              <a:t>准直、预留</a:t>
            </a:r>
            <a:r>
              <a:rPr lang="en-US" altLang="zh-CN" dirty="0" smtClean="0"/>
              <a:t>AA</a:t>
            </a:r>
            <a:r>
              <a:rPr lang="zh-CN" altLang="en-US" dirty="0" smtClean="0"/>
              <a:t>对撞区。</a:t>
            </a:r>
            <a:r>
              <a:rPr lang="en-US" altLang="zh-CN" smtClean="0"/>
              <a:t>e-p</a:t>
            </a:r>
            <a:r>
              <a:rPr lang="zh-CN" altLang="en-US" dirty="0" smtClean="0"/>
              <a:t>）。</a:t>
            </a:r>
            <a:endParaRPr lang="en-US" altLang="zh-CN" dirty="0" smtClean="0"/>
          </a:p>
          <a:p>
            <a:r>
              <a:rPr lang="zh-CN" altLang="en-US" dirty="0" smtClean="0"/>
              <a:t>同步辐射问题：我自己的事。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07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5277D-48C2-4F26-BA07-FFD34BFED2E3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0BCE5-1B27-4DED-89EC-E978268F94FE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589D-7FF9-4641-A478-1A4C56B683D1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2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ACC7E-0F36-4B11-94A9-C358D5DE7F38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58E-986F-4F40-8FF8-2582D3422ABD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3CCE7-E75C-4D6E-B2A5-39A4293F7D09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A0B77-1DD4-4E76-8F6E-BAD6BEB46F89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D8538-C8AB-4187-BB6A-57B19685A596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23817-4FF6-4939-AF31-FB2EF0D86419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1C640-3011-4336-9D68-85C7AACEF015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324F-BB5A-48D9-8E39-352159A2A194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FAEEB-C487-45D1-A810-5E294E698A0B}" type="datetime1">
              <a:rPr lang="zh-CN" altLang="en-US" smtClean="0"/>
              <a:t>2023/10/26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SPPC </a:t>
            </a:r>
            <a:r>
              <a:rPr lang="en-US" altLang="zh-CN" dirty="0" smtClean="0">
                <a:solidFill>
                  <a:srgbClr val="FF0000"/>
                </a:solidFill>
              </a:rPr>
              <a:t>General Study </a:t>
            </a:r>
            <a:r>
              <a:rPr lang="en-US" altLang="zh-CN" dirty="0" smtClean="0">
                <a:solidFill>
                  <a:srgbClr val="FF0000"/>
                </a:solidFill>
              </a:rPr>
              <a:t>Status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69368" y="3717032"/>
            <a:ext cx="7488832" cy="2304256"/>
          </a:xfrm>
        </p:spPr>
        <p:txBody>
          <a:bodyPr>
            <a:noAutofit/>
          </a:bodyPr>
          <a:lstStyle/>
          <a:p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TANG, Jingyu (USTC)</a:t>
            </a:r>
          </a:p>
          <a:p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SPPC study group</a:t>
            </a:r>
          </a:p>
          <a:p>
            <a:endParaRPr lang="en-US" altLang="zh-CN" sz="9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</a:t>
            </a:r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2023, </a:t>
            </a:r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Oct. </a:t>
            </a:r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23-27, 2023</a:t>
            </a:r>
            <a:endParaRPr lang="en-US" altLang="zh-CN" sz="2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Nanjing, China</a:t>
            </a:r>
            <a:endParaRPr lang="zh-CN" alt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2EF91-B5A7-BF3A-C5F0-9DE81DB96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178859"/>
            <a:ext cx="8102599" cy="896407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RF </a:t>
            </a: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beam 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ECC324C-BE05-EDE6-739D-CA37E96A8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053265"/>
              </p:ext>
            </p:extLst>
          </p:nvPr>
        </p:nvGraphicFramePr>
        <p:xfrm>
          <a:off x="251520" y="1124744"/>
          <a:ext cx="8784975" cy="3973445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782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7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7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6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5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2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480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5022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Parameter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Unit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Injection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(200MHz)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Injection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(400MHz)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Collision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(400MHz)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Collision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(800MHz)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Collision</a:t>
                      </a:r>
                    </a:p>
                    <a:p>
                      <a:pPr indent="0" algn="ctr">
                        <a:buNone/>
                      </a:pPr>
                      <a:r>
                        <a:rPr lang="en-US" sz="1600" dirty="0"/>
                        <a:t>(400+800MHz)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Proton energy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 err="1"/>
                        <a:t>TeV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3.2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3.2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62.5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62.5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62.5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zh-CN" sz="1600" dirty="0"/>
                        <a:t>Bunch intensity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10</a:t>
                      </a:r>
                      <a:endParaRPr lang="en-US" altLang="en-US" sz="1600" baseline="30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4.0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6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Longitudinal emittance (4</a:t>
                      </a:r>
                      <a:r>
                        <a:rPr lang="el-GR" sz="1600" dirty="0"/>
                        <a:t>σ)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eVs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6.0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2.9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11.9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5.5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8.2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RF frequency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MHz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200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400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400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800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400+800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RF voltage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MV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9.8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17.6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121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66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41.2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RMS bunch length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cm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20.0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10.0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6.0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5.5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6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RMS momentum spread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10</a:t>
                      </a:r>
                      <a:r>
                        <a:rPr lang="en-US" sz="1600" baseline="30000"/>
                        <a:t>-4</a:t>
                      </a:r>
                      <a:endParaRPr lang="en-US" altLang="en-US" sz="1600" baseline="300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2.24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2.15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0.76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0.53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0.57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6681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Synchrotron frequency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Hz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5.4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10.3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6.12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6.35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4.96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Bucket area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/>
                        <a:t>eVs</a:t>
                      </a:r>
                      <a:endParaRPr lang="en-US" altLang="en-US" sz="160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dirty="0"/>
                        <a:t>10.94</a:t>
                      </a: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5.18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60.02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15.67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27.51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3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Bucket half height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10</a:t>
                      </a:r>
                      <a:r>
                        <a:rPr lang="en-US" sz="1600" baseline="30000" dirty="0"/>
                        <a:t>-4</a:t>
                      </a:r>
                      <a:endParaRPr lang="en-US" altLang="en-US" sz="1600" baseline="300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5.4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5.1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3.0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1.6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dirty="0"/>
                        <a:t>1.8</a:t>
                      </a:r>
                      <a:endParaRPr lang="en-US" altLang="en-US" sz="1600" dirty="0"/>
                    </a:p>
                  </a:txBody>
                  <a:tcPr marL="36000" marR="360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5B98599-24CB-BD06-C1A3-19A069E88435}"/>
              </a:ext>
            </a:extLst>
          </p:cNvPr>
          <p:cNvSpPr txBox="1"/>
          <p:nvPr/>
        </p:nvSpPr>
        <p:spPr>
          <a:xfrm>
            <a:off x="488950" y="5156200"/>
            <a:ext cx="8102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Higher harmonic (800 MHz) or dual harmonic (400 + 800 MHz) RF system can help enhance Landau damping, thus help significantly reduce the required RF voltage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6325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258" y="1544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+mn-ea"/>
              </a:rPr>
              <a:t>Synchrotron radiation and beam screen</a:t>
            </a:r>
            <a:endParaRPr lang="en-US" altLang="zh-CN" sz="3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7594" y="1486964"/>
            <a:ext cx="8291264" cy="2592288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With </a:t>
            </a:r>
            <a:r>
              <a:rPr lang="en-US" altLang="zh-CN" dirty="0" smtClean="0"/>
              <a:t>a higher beam energy of 62.5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, the synchrotron radiation becomes more important</a:t>
            </a:r>
            <a:endParaRPr lang="en-US" altLang="zh-CN" dirty="0"/>
          </a:p>
          <a:p>
            <a:pPr lvl="1"/>
            <a:r>
              <a:rPr lang="en-US" altLang="zh-CN" sz="2000" dirty="0" smtClean="0">
                <a:solidFill>
                  <a:srgbClr val="0070C0"/>
                </a:solidFill>
              </a:rPr>
              <a:t>Higher heat load</a:t>
            </a:r>
          </a:p>
          <a:p>
            <a:pPr lvl="1"/>
            <a:r>
              <a:rPr lang="en-US" altLang="zh-CN" sz="2000" dirty="0" smtClean="0"/>
              <a:t>Higher critical photon energy</a:t>
            </a:r>
            <a:endParaRPr lang="zh-CN" altLang="en-US" sz="2000" dirty="0">
              <a:solidFill>
                <a:srgbClr val="0070C0"/>
              </a:solidFill>
            </a:endParaRPr>
          </a:p>
          <a:p>
            <a:r>
              <a:rPr lang="en-US" altLang="zh-CN" dirty="0" smtClean="0"/>
              <a:t>Beam screen scheme revisited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6948264" y="908720"/>
            <a:ext cx="184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GC </a:t>
            </a:r>
            <a:r>
              <a:rPr lang="en-US" altLang="zh-CN" sz="2000" dirty="0" smtClean="0">
                <a:solidFill>
                  <a:srgbClr val="00B050"/>
                </a:solidFill>
              </a:rPr>
              <a:t>Gerardo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rcRect r="49955" b="39689"/>
          <a:stretch>
            <a:fillRect/>
          </a:stretch>
        </p:blipFill>
        <p:spPr>
          <a:xfrm>
            <a:off x="437594" y="4559242"/>
            <a:ext cx="1872178" cy="197740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92" y="4257386"/>
            <a:ext cx="2994531" cy="217429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0550" y="3081283"/>
            <a:ext cx="3819922" cy="687879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66162" y="3832253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screen at CDR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7452320" y="5157192"/>
            <a:ext cx="169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Beam screen </a:t>
            </a:r>
            <a:r>
              <a:rPr lang="en-US" altLang="zh-CN" dirty="0" smtClean="0"/>
              <a:t>also investigated</a:t>
            </a:r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07" y="4559242"/>
            <a:ext cx="2186401" cy="1906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18000" cap="flat">
                <a:solidFill>
                  <a:srgbClr val="FFB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文本框 12"/>
          <p:cNvSpPr txBox="1"/>
          <p:nvPr/>
        </p:nvSpPr>
        <p:spPr>
          <a:xfrm>
            <a:off x="2771800" y="3861048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FCC-</a:t>
            </a:r>
            <a:r>
              <a:rPr lang="en-US" altLang="zh-CN" dirty="0" err="1" smtClean="0"/>
              <a:t>hh</a:t>
            </a:r>
            <a:r>
              <a:rPr lang="en-US" altLang="zh-CN" dirty="0" smtClean="0"/>
              <a:t> Beam screen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3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9552" y="219442"/>
            <a:ext cx="6059016" cy="606632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ea typeface="+mn-ea"/>
              </a:rPr>
              <a:t>Brief on high-field magnet R&amp;D</a:t>
            </a:r>
            <a:endParaRPr lang="en-US" altLang="zh-CN" sz="3200" dirty="0">
              <a:solidFill>
                <a:srgbClr val="FF0000"/>
              </a:solidFill>
              <a:ea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2392" y="927759"/>
            <a:ext cx="8826152" cy="2213209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R&amp;D efforts on high-field superconducting magnets continue at IHEP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70C0"/>
                </a:solidFill>
              </a:rPr>
              <a:t>Long-term efforts to meet the SPPC requirements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/>
              <a:t>Strong domestic collaboration for the advanced superconductor R&amp;D (HTS &amp; </a:t>
            </a:r>
            <a:r>
              <a:rPr lang="en-US" altLang="zh-CN" sz="2000" dirty="0" smtClean="0"/>
              <a:t>Nb</a:t>
            </a:r>
            <a:r>
              <a:rPr lang="en-US" altLang="zh-CN" sz="2000" baseline="-25000" dirty="0" smtClean="0"/>
              <a:t>3</a:t>
            </a:r>
            <a:r>
              <a:rPr lang="en-US" altLang="zh-CN" sz="2000" dirty="0" smtClean="0"/>
              <a:t>Sn)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70C0"/>
                </a:solidFill>
              </a:rPr>
              <a:t>Collaboration with CERN on the CCT magnets for HL-LHC 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70C0"/>
                </a:solidFill>
              </a:rPr>
              <a:t>Significant progresses in different prototypes</a:t>
            </a:r>
          </a:p>
          <a:p>
            <a:pPr lvl="1">
              <a:spcBef>
                <a:spcPts val="0"/>
              </a:spcBef>
            </a:pPr>
            <a:r>
              <a:rPr lang="en-US" altLang="zh-CN" sz="2000" dirty="0" smtClean="0">
                <a:solidFill>
                  <a:srgbClr val="0070C0"/>
                </a:solidFill>
              </a:rPr>
              <a:t>Target </a:t>
            </a:r>
            <a:r>
              <a:rPr lang="en-US" altLang="zh-CN" sz="2000" dirty="0" smtClean="0">
                <a:solidFill>
                  <a:srgbClr val="C00000"/>
                </a:solidFill>
              </a:rPr>
              <a:t>at IBS </a:t>
            </a:r>
            <a:r>
              <a:rPr lang="en-US" altLang="zh-CN" sz="2000" dirty="0" smtClean="0">
                <a:solidFill>
                  <a:srgbClr val="0070C0"/>
                </a:solidFill>
              </a:rPr>
              <a:t>20 T for SPPC – 125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TeV</a:t>
            </a:r>
            <a:endParaRPr lang="en-US" altLang="zh-CN" sz="20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6681653" y="203482"/>
            <a:ext cx="2005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Details see </a:t>
            </a:r>
            <a:r>
              <a:rPr lang="en-US" altLang="zh-CN" sz="2000" dirty="0" smtClean="0">
                <a:solidFill>
                  <a:srgbClr val="00B050"/>
                </a:solidFill>
              </a:rPr>
              <a:t>talk </a:t>
            </a:r>
            <a:r>
              <a:rPr lang="en-US" altLang="zh-CN" sz="2000" dirty="0" smtClean="0">
                <a:solidFill>
                  <a:srgbClr val="00B050"/>
                </a:solidFill>
              </a:rPr>
              <a:t>by Xu Qingjin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068960"/>
            <a:ext cx="6655650" cy="36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93091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In the frame of CEPC TDR and </a:t>
            </a:r>
            <a:r>
              <a:rPr lang="en-US" altLang="zh-CN" sz="3600" dirty="0" smtClean="0">
                <a:solidFill>
                  <a:srgbClr val="FF0000"/>
                </a:solidFill>
              </a:rPr>
              <a:t>EDR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99558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SPPC in TDR</a:t>
            </a:r>
          </a:p>
          <a:p>
            <a:pPr lvl="1"/>
            <a:r>
              <a:rPr lang="en-US" altLang="zh-CN" dirty="0" smtClean="0"/>
              <a:t>CEPC TDR draft completed, SPPC as a chapter</a:t>
            </a:r>
            <a:endParaRPr lang="en-US" altLang="zh-CN" dirty="0"/>
          </a:p>
          <a:p>
            <a:r>
              <a:rPr lang="en-US" altLang="zh-CN" dirty="0" smtClean="0"/>
              <a:t>SPPC work in the EDR phase from 2023-2025</a:t>
            </a:r>
          </a:p>
          <a:p>
            <a:pPr lvl="1"/>
            <a:r>
              <a:rPr lang="en-US" altLang="zh-CN" dirty="0" smtClean="0"/>
              <a:t>Optimization </a:t>
            </a:r>
            <a:r>
              <a:rPr lang="en-US" altLang="zh-CN" dirty="0"/>
              <a:t>of the SPPC lattice to follow the layout evolution of the CEPC lattice design; </a:t>
            </a:r>
          </a:p>
          <a:p>
            <a:pPr lvl="1"/>
            <a:r>
              <a:rPr lang="en-US" altLang="zh-CN" dirty="0" smtClean="0"/>
              <a:t>Study </a:t>
            </a:r>
            <a:r>
              <a:rPr lang="en-US" altLang="zh-CN" dirty="0"/>
              <a:t>of nonlinear beam dynamics with more-or-less realistic error models; </a:t>
            </a:r>
          </a:p>
          <a:p>
            <a:pPr lvl="1"/>
            <a:r>
              <a:rPr lang="en-US" altLang="zh-CN" dirty="0" smtClean="0"/>
              <a:t>Study </a:t>
            </a:r>
            <a:r>
              <a:rPr lang="en-US" altLang="zh-CN" dirty="0"/>
              <a:t>of the synchrotron radiation effects and beam screen design; </a:t>
            </a:r>
          </a:p>
          <a:p>
            <a:pPr lvl="1"/>
            <a:r>
              <a:rPr lang="en-US" altLang="zh-CN" dirty="0" smtClean="0"/>
              <a:t>Conceptual </a:t>
            </a:r>
            <a:r>
              <a:rPr lang="en-US" altLang="zh-CN" dirty="0"/>
              <a:t>design of the injector accelerators;</a:t>
            </a:r>
          </a:p>
          <a:p>
            <a:pPr lvl="1"/>
            <a:r>
              <a:rPr lang="en-US" altLang="zh-CN" dirty="0" smtClean="0"/>
              <a:t>Study </a:t>
            </a:r>
            <a:r>
              <a:rPr lang="en-US" altLang="zh-CN" dirty="0"/>
              <a:t>of possible bypass schemes for hosting entire CEPC and SPPC colliders including detectors in the same tunnel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 smtClean="0"/>
              <a:t>Further </a:t>
            </a:r>
            <a:r>
              <a:rPr lang="en-US" altLang="zh-CN" dirty="0"/>
              <a:t>studies on the beam-beam effects and longitudinal dynamics?</a:t>
            </a:r>
          </a:p>
          <a:p>
            <a:pPr lvl="1"/>
            <a:r>
              <a:rPr lang="en-US" altLang="zh-CN" dirty="0"/>
              <a:t>Update design of the beam collimation system? </a:t>
            </a:r>
          </a:p>
          <a:p>
            <a:pPr lvl="1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902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2764904"/>
          </a:xfrm>
        </p:spPr>
        <p:txBody>
          <a:bodyPr>
            <a:normAutofit fontScale="92500"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SPPC study </a:t>
            </a:r>
            <a:r>
              <a:rPr lang="en-US" altLang="zh-CN" sz="2400" dirty="0" smtClean="0">
                <a:solidFill>
                  <a:srgbClr val="0070C0"/>
                </a:solidFill>
              </a:rPr>
              <a:t>continued </a:t>
            </a:r>
            <a:r>
              <a:rPr lang="en-US" altLang="zh-CN" sz="2400" dirty="0" smtClean="0">
                <a:solidFill>
                  <a:srgbClr val="0070C0"/>
                </a:solidFill>
              </a:rPr>
              <a:t>but at a low profile to follow CEPC in the TDR </a:t>
            </a:r>
            <a:r>
              <a:rPr lang="en-US" altLang="zh-CN" sz="2400" dirty="0" smtClean="0">
                <a:solidFill>
                  <a:srgbClr val="0070C0"/>
                </a:solidFill>
              </a:rPr>
              <a:t>stage, and will continue in the CEPC EDR stage</a:t>
            </a:r>
            <a:endParaRPr lang="en-US" altLang="zh-CN" sz="2400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Some updates on the accelerator physics design: lattice, longitudinal beam dynamics, synchrotron radiation, injector chain accelerators</a:t>
            </a:r>
            <a:endParaRPr lang="en-US" altLang="zh-CN" dirty="0" smtClean="0">
              <a:solidFill>
                <a:srgbClr val="0070C0"/>
              </a:solidFill>
            </a:endParaRPr>
          </a:p>
          <a:p>
            <a:r>
              <a:rPr lang="en-US" altLang="zh-CN" dirty="0" smtClean="0">
                <a:solidFill>
                  <a:srgbClr val="0070C0"/>
                </a:solidFill>
              </a:rPr>
              <a:t>R&amp;D on high-field superconducting magnets is supported by a domestic research program and collaboration with CERN.</a:t>
            </a:r>
            <a:endParaRPr lang="en-US" altLang="zh-CN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752636" y="5229200"/>
            <a:ext cx="77724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 smtClean="0">
                <a:solidFill>
                  <a:srgbClr val="7030A0"/>
                </a:solidFill>
              </a:rPr>
              <a:t>Thank you for your attention!</a:t>
            </a:r>
            <a:endParaRPr lang="zh-CN" alt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6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1600200"/>
            <a:ext cx="7848872" cy="4525963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Brief on the main design features</a:t>
            </a:r>
          </a:p>
          <a:p>
            <a:r>
              <a:rPr lang="en-US" altLang="zh-CN" sz="2800" dirty="0" smtClean="0"/>
              <a:t>Updating of </a:t>
            </a:r>
            <a:r>
              <a:rPr lang="en-US" altLang="zh-CN" sz="2800" dirty="0" smtClean="0"/>
              <a:t>Accelerator </a:t>
            </a:r>
            <a:r>
              <a:rPr lang="en-US" altLang="zh-CN" sz="2800" dirty="0" smtClean="0"/>
              <a:t>Physics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Lattice design of the collider rings</a:t>
            </a:r>
            <a:endParaRPr lang="en-US" altLang="zh-CN" sz="2400" dirty="0">
              <a:solidFill>
                <a:srgbClr val="0070C0"/>
              </a:solidFill>
            </a:endParaRPr>
          </a:p>
          <a:p>
            <a:pPr lvl="1"/>
            <a:r>
              <a:rPr lang="en-US" altLang="zh-CN" sz="2400" dirty="0" smtClean="0"/>
              <a:t>Longitudinal beam dynamics</a:t>
            </a:r>
            <a:endParaRPr lang="en-US" altLang="zh-CN" sz="2400" dirty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Synchrotron radiation</a:t>
            </a:r>
            <a:endParaRPr lang="en-US" altLang="zh-CN" sz="2400" dirty="0">
              <a:solidFill>
                <a:srgbClr val="0070C0"/>
              </a:solidFill>
            </a:endParaRPr>
          </a:p>
          <a:p>
            <a:r>
              <a:rPr lang="en-US" altLang="zh-CN" sz="2800" dirty="0" smtClean="0"/>
              <a:t>Technical </a:t>
            </a:r>
            <a:r>
              <a:rPr lang="en-US" altLang="zh-CN" sz="2800" dirty="0"/>
              <a:t>design and R&amp;D</a:t>
            </a:r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High-field </a:t>
            </a:r>
            <a:r>
              <a:rPr lang="en-US" altLang="zh-CN" sz="2400" dirty="0">
                <a:solidFill>
                  <a:srgbClr val="0070C0"/>
                </a:solidFill>
              </a:rPr>
              <a:t>magnets and </a:t>
            </a:r>
            <a:r>
              <a:rPr lang="en-US" altLang="zh-CN" sz="2400" dirty="0" smtClean="0">
                <a:solidFill>
                  <a:srgbClr val="0070C0"/>
                </a:solidFill>
              </a:rPr>
              <a:t>R&amp;D</a:t>
            </a:r>
          </a:p>
          <a:p>
            <a:r>
              <a:rPr lang="en-US" altLang="zh-CN" sz="2800" dirty="0"/>
              <a:t>In the frame of CEPC TDR and EDR</a:t>
            </a:r>
          </a:p>
          <a:p>
            <a:r>
              <a:rPr lang="en-US" altLang="zh-CN" sz="2800" dirty="0"/>
              <a:t>Summary</a:t>
            </a:r>
            <a:endParaRPr lang="en-US" altLang="zh-CN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37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Baseline design at 125 </a:t>
            </a:r>
            <a:r>
              <a:rPr lang="en-US" altLang="zh-CN" dirty="0" err="1" smtClean="0">
                <a:solidFill>
                  <a:srgbClr val="FF0000"/>
                </a:solidFill>
              </a:rPr>
              <a:t>TeV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0324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2600" dirty="0" smtClean="0"/>
              <a:t>Since </a:t>
            </a:r>
            <a:r>
              <a:rPr lang="en-US" altLang="zh-CN" sz="2600" dirty="0"/>
              <a:t>late 2021, we have been working on the scheme of 20-T/125-TeV</a:t>
            </a:r>
          </a:p>
          <a:p>
            <a:pPr lvl="1">
              <a:lnSpc>
                <a:spcPct val="120000"/>
              </a:lnSpc>
            </a:pPr>
            <a:r>
              <a:rPr lang="en-US" altLang="zh-CN" sz="2200" dirty="0">
                <a:solidFill>
                  <a:srgbClr val="0070C0"/>
                </a:solidFill>
              </a:rPr>
              <a:t>White Paper at Snowmass </a:t>
            </a:r>
            <a:r>
              <a:rPr lang="en-US" altLang="zh-CN" dirty="0"/>
              <a:t>2021 [</a:t>
            </a:r>
            <a:r>
              <a:rPr lang="en-US" altLang="zh-CN" dirty="0" err="1">
                <a:solidFill>
                  <a:srgbClr val="C00000"/>
                </a:solidFill>
              </a:rPr>
              <a:t>arXiv</a:t>
            </a:r>
            <a:r>
              <a:rPr lang="en-US" altLang="zh-CN" dirty="0">
                <a:solidFill>
                  <a:srgbClr val="C00000"/>
                </a:solidFill>
              </a:rPr>
              <a:t>: 2203.07987, 2022</a:t>
            </a:r>
            <a:r>
              <a:rPr lang="en-US" altLang="zh-CN" dirty="0"/>
              <a:t>]</a:t>
            </a:r>
            <a:endParaRPr lang="en-US" altLang="zh-CN" sz="22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707904" y="6441635"/>
            <a:ext cx="1187152" cy="365125"/>
          </a:xfrm>
        </p:spPr>
        <p:txBody>
          <a:bodyPr/>
          <a:lstStyle/>
          <a:p>
            <a:pPr algn="ctr"/>
            <a:fld id="{347EBD07-150D-4699-82E9-2F14A6A9C917}" type="slidenum">
              <a:rPr lang="zh-CN" altLang="en-US" smtClean="0"/>
              <a:pPr algn="ctr"/>
              <a:t>3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019772" y="6093296"/>
            <a:ext cx="4104456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CDR study published in:</a:t>
            </a:r>
          </a:p>
          <a:p>
            <a:r>
              <a:rPr lang="en-US" altLang="zh-CN" dirty="0"/>
              <a:t>Frontiers in Physics, 10: 828878 (2022)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56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2931568"/>
              </p:ext>
            </p:extLst>
          </p:nvPr>
        </p:nvGraphicFramePr>
        <p:xfrm>
          <a:off x="323527" y="908720"/>
          <a:ext cx="8640961" cy="55552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4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54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8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1247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err="1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PreCDR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CDR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TDR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54.4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100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C.M.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energy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70.6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125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20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3.2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Initial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luminosity per IP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200" kern="0" baseline="30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1.2e35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1.0e35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4.3e34</a:t>
                      </a:r>
                      <a:endParaRPr lang="zh-CN" altLang="zh-CN" sz="2200" kern="1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 function at collision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0.5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Circulating beam current 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0.7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0.19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25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2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zh-CN" sz="2200" kern="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2.0e11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1.5e11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4.0e10</a:t>
                      </a:r>
                      <a:endParaRPr lang="zh-CN" altLang="zh-CN" sz="2200" kern="1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SR power per beam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effectLst/>
                          <a:latin typeface="Calibri"/>
                          <a:ea typeface="宋体"/>
                          <a:cs typeface="Times New Roman"/>
                        </a:rPr>
                        <a:t>MW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1.1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2.2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SR </a:t>
                      </a: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heat </a:t>
                      </a:r>
                      <a:r>
                        <a:rPr lang="en-US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load per aperture </a:t>
                      </a:r>
                      <a:r>
                        <a:rPr lang="en-US" altLang="zh-CN" sz="22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@arc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2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2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45 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13</a:t>
                      </a:r>
                      <a:endParaRPr lang="zh-CN" sz="22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2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宋体"/>
                          <a:cs typeface="Times New Roman"/>
                        </a:rPr>
                        <a:t>26</a:t>
                      </a:r>
                      <a:endParaRPr lang="zh-CN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31640" y="188640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SPPC main parameters (TDR)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1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Collider Ring - Parameter </a:t>
            </a: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</a:rPr>
              <a:t>ist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5</a:t>
            </a:fld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64704"/>
            <a:ext cx="4320480" cy="60268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688" y="1196752"/>
            <a:ext cx="424786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Optional Operation at 75 </a:t>
            </a:r>
            <a:r>
              <a:rPr lang="en-US" altLang="zh-CN" dirty="0" err="1" smtClean="0">
                <a:solidFill>
                  <a:srgbClr val="FF0000"/>
                </a:solidFill>
              </a:rPr>
              <a:t>TeV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18002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The design scheme of CDR with 75 </a:t>
            </a:r>
            <a:r>
              <a:rPr lang="en-US" altLang="zh-CN" dirty="0" err="1" smtClean="0"/>
              <a:t>TeV</a:t>
            </a:r>
            <a:r>
              <a:rPr lang="en-US" altLang="zh-CN" dirty="0" smtClean="0"/>
              <a:t> is kept as the </a:t>
            </a:r>
            <a:r>
              <a:rPr lang="en-US" altLang="zh-CN" dirty="0" smtClean="0"/>
              <a:t>optional operation mode </a:t>
            </a:r>
            <a:r>
              <a:rPr lang="en-US" altLang="zh-CN" dirty="0" smtClean="0"/>
              <a:t>of the SPPC project</a:t>
            </a:r>
          </a:p>
          <a:p>
            <a:pPr lvl="1"/>
            <a:r>
              <a:rPr lang="en-US" altLang="zh-CN" dirty="0" smtClean="0"/>
              <a:t>Similar to Run-I for LHC, with significantly lower energy</a:t>
            </a:r>
          </a:p>
          <a:p>
            <a:pPr lvl="1"/>
            <a:r>
              <a:rPr lang="en-US" altLang="zh-CN" dirty="0" smtClean="0"/>
              <a:t>But the luminosity goal is higher with higher beam current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6</a:t>
            </a:fld>
            <a:endParaRPr lang="zh-CN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269442"/>
              </p:ext>
            </p:extLst>
          </p:nvPr>
        </p:nvGraphicFramePr>
        <p:xfrm>
          <a:off x="827585" y="3140968"/>
          <a:ext cx="7056783" cy="3295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115497668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14793578"/>
                    </a:ext>
                  </a:extLst>
                </a:gridCol>
                <a:gridCol w="1260646">
                  <a:extLst>
                    <a:ext uri="{9D8B030D-6E8A-4147-A177-3AD203B41FA5}">
                      <a16:colId xmlns:a16="http://schemas.microsoft.com/office/drawing/2014/main" val="4025491413"/>
                    </a:ext>
                  </a:extLst>
                </a:gridCol>
                <a:gridCol w="1259633">
                  <a:extLst>
                    <a:ext uri="{9D8B030D-6E8A-4147-A177-3AD203B41FA5}">
                      <a16:colId xmlns:a16="http://schemas.microsoft.com/office/drawing/2014/main" val="583820139"/>
                    </a:ext>
                  </a:extLst>
                </a:gridCol>
              </a:tblGrid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Parameters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@75 TeV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@125 TeV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0229189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Dipole field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92379453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Initial luminosity per IP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1.0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35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4.3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34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cm</a:t>
                      </a:r>
                      <a:r>
                        <a:rPr lang="en-US" sz="1600" baseline="30000">
                          <a:effectLst/>
                        </a:rPr>
                        <a:t>-2</a:t>
                      </a:r>
                      <a:r>
                        <a:rPr lang="en-US" sz="1600">
                          <a:effectLst/>
                        </a:rPr>
                        <a:t>s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7245499"/>
                  </a:ext>
                </a:extLst>
              </a:tr>
              <a:tr h="365954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Annual integrated luminosity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1.24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0.65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ab</a:t>
                      </a:r>
                      <a:r>
                        <a:rPr lang="en-US" sz="1600" baseline="30000">
                          <a:effectLst/>
                        </a:rPr>
                        <a:t>-1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3443428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Circulating beam current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0.73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0.19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54201295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Bunch population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1.5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11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  <a:sym typeface="Symbol" panose="05050102010706020507" pitchFamily="18" charset="2"/>
                        </a:rPr>
                        <a:t></a:t>
                      </a:r>
                      <a:r>
                        <a:rPr lang="en-US" sz="1600">
                          <a:effectLst/>
                        </a:rPr>
                        <a:t>10</a:t>
                      </a:r>
                      <a:r>
                        <a:rPr lang="en-US" sz="1600" baseline="30000">
                          <a:effectLst/>
                        </a:rPr>
                        <a:t>10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8307909"/>
                  </a:ext>
                </a:extLst>
              </a:tr>
              <a:tr h="387986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Normalized emittance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2.4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1.2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mm-mrad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43261869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Stored energy per beam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9.1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4.0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GJ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80516646"/>
                  </a:ext>
                </a:extLst>
              </a:tr>
              <a:tr h="310063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 power per beam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1.1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2.2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MW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68672581"/>
                  </a:ext>
                </a:extLst>
              </a:tr>
              <a:tr h="371327"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 heat load at arc per aperture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12.8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26.3 </a:t>
                      </a:r>
                      <a:endParaRPr lang="zh-C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W/m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554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92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4989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e-p collision and injector chain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75703"/>
            <a:ext cx="8229600" cy="1800200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CEPC-SPPC e-p parameter design updated to new SPPC baseline design and reported at Snowmass 2021</a:t>
            </a:r>
          </a:p>
          <a:p>
            <a:r>
              <a:rPr lang="en-US" altLang="zh-CN" sz="2400" dirty="0" smtClean="0"/>
              <a:t>Injector chain almost unchanged except the energy of the last stage SS increased from 2.1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at CDR to </a:t>
            </a:r>
            <a:r>
              <a:rPr lang="en-US" altLang="zh-CN" sz="2400" dirty="0" smtClean="0"/>
              <a:t>3.2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58" y="2708920"/>
            <a:ext cx="6463156" cy="3312368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457200" y="5013176"/>
            <a:ext cx="4258816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p-Linac: proton superconducting linac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p-RCS: proton rapid cycling synchrotron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MSS: Medium-Stage Synchrotron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SS: Super Synchrotron</a:t>
            </a:r>
            <a:endParaRPr lang="zh-CN" altLang="en-US" dirty="0">
              <a:solidFill>
                <a:srgbClr val="0070C0"/>
              </a:solidFill>
              <a:latin typeface="Tahoma" panose="020B0604030504040204" pitchFamily="34" charset="0"/>
              <a:ea typeface="Arial Unicode MS" panose="020B0604020202020204" pitchFamily="34" charset="-122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687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6826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Lattice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2936" y="1350532"/>
            <a:ext cx="5472608" cy="1635427"/>
          </a:xfrm>
        </p:spPr>
        <p:txBody>
          <a:bodyPr>
            <a:normAutofit/>
          </a:bodyPr>
          <a:lstStyle/>
          <a:p>
            <a:r>
              <a:rPr lang="en-US" altLang="zh-CN" sz="2600" dirty="0" smtClean="0"/>
              <a:t>Orbit correction study </a:t>
            </a:r>
            <a:r>
              <a:rPr lang="en-US" altLang="zh-CN" sz="2600" dirty="0" smtClean="0"/>
              <a:t>@125 </a:t>
            </a:r>
            <a:r>
              <a:rPr lang="en-US" altLang="zh-CN" sz="2600" dirty="0" err="1" smtClean="0"/>
              <a:t>TeV</a:t>
            </a:r>
            <a:r>
              <a:rPr lang="en-US" altLang="zh-CN" sz="2600" dirty="0" smtClean="0"/>
              <a:t> </a:t>
            </a:r>
          </a:p>
          <a:p>
            <a:r>
              <a:rPr lang="en-US" altLang="zh-CN" sz="2700" dirty="0" smtClean="0"/>
              <a:t>Study on bypass scheme </a:t>
            </a:r>
            <a:r>
              <a:rPr lang="en-US" altLang="zh-CN" sz="2700" dirty="0" smtClean="0"/>
              <a:t>with </a:t>
            </a:r>
            <a:r>
              <a:rPr lang="en-US" altLang="zh-CN" sz="2700" dirty="0" smtClean="0"/>
              <a:t>respect to CEPC</a:t>
            </a:r>
            <a:endParaRPr lang="en-US" altLang="zh-CN" sz="27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5" name="TextBox 8"/>
          <p:cNvSpPr txBox="1"/>
          <p:nvPr/>
        </p:nvSpPr>
        <p:spPr>
          <a:xfrm>
            <a:off x="6840565" y="316687"/>
            <a:ext cx="1846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Xu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Haocheng</a:t>
            </a:r>
            <a:endParaRPr lang="en-US" altLang="zh-CN" sz="2000" dirty="0" smtClean="0">
              <a:solidFill>
                <a:srgbClr val="00B050"/>
              </a:solidFill>
            </a:endParaRPr>
          </a:p>
          <a:p>
            <a:pPr algn="ctr"/>
            <a:r>
              <a:rPr lang="en-US" altLang="zh-CN" sz="2000" dirty="0" smtClean="0">
                <a:solidFill>
                  <a:srgbClr val="00B050"/>
                </a:solidFill>
              </a:rPr>
              <a:t>Wang Yiwei</a:t>
            </a:r>
            <a:r>
              <a:rPr lang="en-US" altLang="zh-CN" sz="2000" dirty="0" smtClean="0">
                <a:solidFill>
                  <a:srgbClr val="00B050"/>
                </a:solidFill>
              </a:rPr>
              <a:t>,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1456" y="741354"/>
            <a:ext cx="184623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See H. Xu’s talk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45795"/>
            <a:ext cx="3353126" cy="330308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6C84A11B-9BBA-19D9-75FD-5C11C873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1279" y="1190696"/>
            <a:ext cx="3507233" cy="2630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3798482"/>
            <a:ext cx="3558168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6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>
            <a:extLst>
              <a:ext uri="{FF2B5EF4-FFF2-40B4-BE49-F238E27FC236}">
                <a16:creationId xmlns:a16="http://schemas.microsoft.com/office/drawing/2014/main" id="{08D4A746-3437-B5CE-D80D-C927F14E2E0C}"/>
              </a:ext>
            </a:extLst>
          </p:cNvPr>
          <p:cNvSpPr/>
          <p:nvPr/>
        </p:nvSpPr>
        <p:spPr>
          <a:xfrm>
            <a:off x="4529764" y="2095470"/>
            <a:ext cx="3846839" cy="34353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6012618E-2711-95D6-E128-41AC91E17E05}"/>
              </a:ext>
            </a:extLst>
          </p:cNvPr>
          <p:cNvSpPr/>
          <p:nvPr/>
        </p:nvSpPr>
        <p:spPr>
          <a:xfrm>
            <a:off x="544408" y="2082355"/>
            <a:ext cx="3846839" cy="34484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03656271-DD63-B97D-4BEF-9DA14EFAA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408" y="157862"/>
            <a:ext cx="7886700" cy="654814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SPPC RF voltage requirement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E4CF8-8D6C-0DB6-821F-C9C1619B2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51687"/>
            <a:ext cx="376236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819BADC-9955-1142-B06D-4E66F9EE5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9" y="2451687"/>
            <a:ext cx="3762367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6">
            <a:extLst>
              <a:ext uri="{FF2B5EF4-FFF2-40B4-BE49-F238E27FC236}">
                <a16:creationId xmlns:a16="http://schemas.microsoft.com/office/drawing/2014/main" id="{02B83596-2A2B-4EE2-657F-0D361895DE54}"/>
              </a:ext>
            </a:extLst>
          </p:cNvPr>
          <p:cNvSpPr txBox="1"/>
          <p:nvPr/>
        </p:nvSpPr>
        <p:spPr>
          <a:xfrm>
            <a:off x="1320656" y="2082355"/>
            <a:ext cx="2834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5% bunch length spread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右大括号 5">
            <a:extLst>
              <a:ext uri="{FF2B5EF4-FFF2-40B4-BE49-F238E27FC236}">
                <a16:creationId xmlns:a16="http://schemas.microsoft.com/office/drawing/2014/main" id="{1A5711FA-CFC1-65EB-5FC5-DD7BDFE5A55A}"/>
              </a:ext>
            </a:extLst>
          </p:cNvPr>
          <p:cNvSpPr/>
          <p:nvPr/>
        </p:nvSpPr>
        <p:spPr>
          <a:xfrm rot="16200000">
            <a:off x="2556024" y="2119606"/>
            <a:ext cx="198917" cy="77086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BC0388DA-BA36-3F10-E1F1-6D8ED841CB6C}"/>
              </a:ext>
            </a:extLst>
          </p:cNvPr>
          <p:cNvSpPr txBox="1"/>
          <p:nvPr/>
        </p:nvSpPr>
        <p:spPr>
          <a:xfrm>
            <a:off x="5332675" y="2082355"/>
            <a:ext cx="28920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5% bunch length spread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右大括号 8">
            <a:extLst>
              <a:ext uri="{FF2B5EF4-FFF2-40B4-BE49-F238E27FC236}">
                <a16:creationId xmlns:a16="http://schemas.microsoft.com/office/drawing/2014/main" id="{BB35E024-EF0C-7162-8CAD-914A6D4D3967}"/>
              </a:ext>
            </a:extLst>
          </p:cNvPr>
          <p:cNvSpPr/>
          <p:nvPr/>
        </p:nvSpPr>
        <p:spPr>
          <a:xfrm rot="16200000">
            <a:off x="6538367" y="2204221"/>
            <a:ext cx="198025" cy="6007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8DB3348-FCCF-5AFC-3783-88A5787C4A4E}"/>
              </a:ext>
            </a:extLst>
          </p:cNvPr>
          <p:cNvSpPr txBox="1"/>
          <p:nvPr/>
        </p:nvSpPr>
        <p:spPr>
          <a:xfrm>
            <a:off x="405930" y="5625275"/>
            <a:ext cx="8163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cs typeface="Arial" panose="020B0604020202020204" pitchFamily="34" charset="0"/>
              </a:rPr>
              <a:t>To meet the estimated longitudinal impedance of 0.2 </a:t>
            </a:r>
            <a:r>
              <a:rPr lang="en-US" altLang="zh-CN" dirty="0">
                <a:cs typeface="Arial" panose="020B0604020202020204" pitchFamily="34" charset="0"/>
                <a:sym typeface="Symbol" panose="05050102010706020507" pitchFamily="18" charset="2"/>
              </a:rPr>
              <a:t> for </a:t>
            </a:r>
            <a:r>
              <a:rPr lang="en-US" altLang="zh-CN" dirty="0">
                <a:solidFill>
                  <a:srgbClr val="0070C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the objective bunch length </a:t>
            </a:r>
            <a:r>
              <a:rPr lang="en-US" altLang="zh-CN" dirty="0">
                <a:cs typeface="Arial" panose="020B0604020202020204" pitchFamily="34" charset="0"/>
                <a:sym typeface="Symbol" panose="05050102010706020507" pitchFamily="18" charset="2"/>
              </a:rPr>
              <a:t>with a spread of 5%, RF voltage at the SPPC collision energy reaches 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194 MV for CDR or 121 MV for TDR</a:t>
            </a:r>
            <a:r>
              <a:rPr lang="en-US" altLang="zh-CN" dirty="0">
                <a:cs typeface="Arial" panose="020B0604020202020204" pitchFamily="34" charset="0"/>
                <a:sym typeface="Symbol" panose="05050102010706020507" pitchFamily="18" charset="2"/>
              </a:rPr>
              <a:t>. (</a:t>
            </a:r>
            <a:r>
              <a:rPr lang="en-US" altLang="zh-CN" dirty="0">
                <a:solidFill>
                  <a:srgbClr val="FF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Previous: 40 MV</a:t>
            </a:r>
            <a:r>
              <a:rPr lang="en-US" altLang="zh-CN" dirty="0"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zh-CN" altLang="en-US" dirty="0"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3F91911-FF3C-34CF-B578-D2327251D077}"/>
                  </a:ext>
                </a:extLst>
              </p:cNvPr>
              <p:cNvSpPr txBox="1"/>
              <p:nvPr/>
            </p:nvSpPr>
            <p:spPr>
              <a:xfrm>
                <a:off x="697506" y="5094759"/>
                <a:ext cx="3540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CDR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=7.55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=1.01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3F91911-FF3C-34CF-B578-D2327251D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6" y="5094759"/>
                <a:ext cx="3540641" cy="369332"/>
              </a:xfrm>
              <a:prstGeom prst="rect">
                <a:avLst/>
              </a:prstGeom>
              <a:blipFill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9936DB-F2DF-76A5-465F-823660F4B8F2}"/>
                  </a:ext>
                </a:extLst>
              </p:cNvPr>
              <p:cNvSpPr txBox="1"/>
              <p:nvPr/>
            </p:nvSpPr>
            <p:spPr>
              <a:xfrm>
                <a:off x="4684126" y="5067612"/>
                <a:ext cx="3540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TDR</a:t>
                </a:r>
                <a:r>
                  <a:rPr lang="en-US" altLang="zh-CN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=6. 0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cm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8 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ns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69936DB-F2DF-76A5-465F-823660F4B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4126" y="5067612"/>
                <a:ext cx="3540641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本框 10">
                <a:extLst>
                  <a:ext uri="{FF2B5EF4-FFF2-40B4-BE49-F238E27FC236}">
                    <a16:creationId xmlns:a16="http://schemas.microsoft.com/office/drawing/2014/main" id="{2B0A19C7-9548-7A8E-52C8-0E2EBBA545E4}"/>
                  </a:ext>
                </a:extLst>
              </p:cNvPr>
              <p:cNvSpPr txBox="1"/>
              <p:nvPr/>
            </p:nvSpPr>
            <p:spPr>
              <a:xfrm>
                <a:off x="405930" y="1032265"/>
                <a:ext cx="8163657" cy="97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altLang="zh-CN" sz="1800" dirty="0">
                    <a:solidFill>
                      <a:schemeClr val="accent1">
                        <a:lumMod val="75000"/>
                      </a:schemeClr>
                    </a:solidFill>
                  </a:rPr>
                  <a:t>New analytical threshold for loss of Landau damping (LLD) in longitudinal plane has been found, different from </a:t>
                </a:r>
                <a:r>
                  <a:rPr lang="en-GB" altLang="zh-CN" sz="1800" dirty="0" err="1">
                    <a:solidFill>
                      <a:schemeClr val="accent1">
                        <a:lumMod val="75000"/>
                      </a:schemeClr>
                    </a:solidFill>
                  </a:rPr>
                  <a:t>Sacherer’s</a:t>
                </a:r>
                <a:r>
                  <a:rPr lang="en-GB" altLang="zh-CN" sz="1800" dirty="0">
                    <a:solidFill>
                      <a:schemeClr val="accent1">
                        <a:lumMod val="75000"/>
                      </a:schemeClr>
                    </a:solidFill>
                  </a:rPr>
                  <a:t> formula: </a:t>
                </a:r>
                <a:endParaRPr lang="en-US" altLang="zh-CN" sz="18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 marL="284400"/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CN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CN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zh-CN" sz="1800" b="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00B0F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r>
                  <a:rPr lang="en-GB" altLang="zh-CN" sz="18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GB" altLang="zh-CN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(</a:t>
                </a:r>
                <a:r>
                  <a:rPr lang="en-GB" altLang="zh-CN" sz="1600" dirty="0" err="1">
                    <a:solidFill>
                      <a:srgbClr val="0000FF"/>
                    </a:solidFill>
                    <a:sym typeface="Symbol" panose="05050102010706020507" pitchFamily="18" charset="2"/>
                  </a:rPr>
                  <a:t>Sacherer’s</a:t>
                </a:r>
                <a:r>
                  <a:rPr lang="en-GB" altLang="zh-CN" sz="1600" dirty="0">
                    <a:solidFill>
                      <a:srgbClr val="0000FF"/>
                    </a:solidFill>
                    <a:sym typeface="Symbol" panose="05050102010706020507" pitchFamily="18" charset="2"/>
                  </a:rPr>
                  <a:t> formula)</a:t>
                </a:r>
                <a:r>
                  <a:rPr lang="en-GB" altLang="zh-CN" sz="1800" dirty="0">
                    <a:sym typeface="Symbol" panose="05050102010706020507" pitchFamily="18" charset="2"/>
                  </a:rPr>
                  <a:t>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altLang="zh-CN" sz="1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altLang="zh-CN" sz="1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Im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type m:val="lin"/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zh-CN" sz="1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sSubSup>
                      <m:sSubSupPr>
                        <m:ctrlPr>
                          <a:rPr lang="en-US" altLang="zh-CN" sz="1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i="1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</m:sub>
                      <m:sup>
                        <m:r>
                          <a:rPr lang="en-US" altLang="zh-CN" sz="1800" b="0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zh-CN" altLang="en-US" dirty="0">
                    <a:cs typeface="Arial" panose="020B0604020202020204" pitchFamily="34" charset="0"/>
                  </a:rPr>
                  <a:t> </a:t>
                </a:r>
                <a:r>
                  <a:rPr lang="en-US" altLang="zh-CN" sz="1600" dirty="0">
                    <a:cs typeface="Arial" panose="020B0604020202020204" pitchFamily="34" charset="0"/>
                  </a:rPr>
                  <a:t>(New formula)</a:t>
                </a:r>
                <a:endParaRPr lang="zh-CN" altLang="en-US" dirty="0"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文本框 10">
                <a:extLst>
                  <a:ext uri="{FF2B5EF4-FFF2-40B4-BE49-F238E27FC236}">
                    <a16:creationId xmlns:a16="http://schemas.microsoft.com/office/drawing/2014/main" id="{2B0A19C7-9548-7A8E-52C8-0E2EBBA545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930" y="1032265"/>
                <a:ext cx="8163657" cy="970522"/>
              </a:xfrm>
              <a:prstGeom prst="rect">
                <a:avLst/>
              </a:prstGeom>
              <a:blipFill>
                <a:blip r:embed="rId7"/>
                <a:stretch>
                  <a:fillRect l="-523" t="-3750" r="-1419" b="-62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4"/>
          <p:cNvSpPr txBox="1"/>
          <p:nvPr/>
        </p:nvSpPr>
        <p:spPr>
          <a:xfrm>
            <a:off x="7164287" y="669802"/>
            <a:ext cx="1800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B050"/>
                </a:solidFill>
              </a:rPr>
              <a:t>Zhang </a:t>
            </a:r>
            <a:r>
              <a:rPr lang="en-US" altLang="zh-CN" sz="2000" dirty="0" err="1" smtClean="0">
                <a:solidFill>
                  <a:srgbClr val="00B050"/>
                </a:solidFill>
              </a:rPr>
              <a:t>Linhao</a:t>
            </a:r>
            <a:endParaRPr lang="zh-CN" alt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433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龙腾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17579</TotalTime>
  <Words>1401</Words>
  <Application>Microsoft Office PowerPoint</Application>
  <PresentationFormat>全屏显示(4:3)</PresentationFormat>
  <Paragraphs>291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 Unicode MS</vt:lpstr>
      <vt:lpstr>华文楷体</vt:lpstr>
      <vt:lpstr>隶书</vt:lpstr>
      <vt:lpstr>宋体</vt:lpstr>
      <vt:lpstr>Arial</vt:lpstr>
      <vt:lpstr>Calibri</vt:lpstr>
      <vt:lpstr>Cambria</vt:lpstr>
      <vt:lpstr>Cambria Math</vt:lpstr>
      <vt:lpstr>Maiandra GD</vt:lpstr>
      <vt:lpstr>Symbol</vt:lpstr>
      <vt:lpstr>Tahoma</vt:lpstr>
      <vt:lpstr>Times New Roman</vt:lpstr>
      <vt:lpstr>Office 主题​​</vt:lpstr>
      <vt:lpstr>SPPC General Study Status</vt:lpstr>
      <vt:lpstr>Outline</vt:lpstr>
      <vt:lpstr>Baseline design at 125 TeV</vt:lpstr>
      <vt:lpstr>PowerPoint 演示文稿</vt:lpstr>
      <vt:lpstr>Collider Ring - Parameter List</vt:lpstr>
      <vt:lpstr>Optional Operation at 75 TeV</vt:lpstr>
      <vt:lpstr>e-p collision and injector chain</vt:lpstr>
      <vt:lpstr>Lattice Design</vt:lpstr>
      <vt:lpstr>Update on SPPC RF voltage requirement</vt:lpstr>
      <vt:lpstr>Updated RF and beam parameters</vt:lpstr>
      <vt:lpstr>Synchrotron radiation and beam screen</vt:lpstr>
      <vt:lpstr>Brief on high-field magnet R&amp;D</vt:lpstr>
      <vt:lpstr>In the frame of CEPC TDR and EDR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J.Y.Tang</cp:lastModifiedBy>
  <cp:revision>291</cp:revision>
  <dcterms:created xsi:type="dcterms:W3CDTF">2014-06-04T01:38:39Z</dcterms:created>
  <dcterms:modified xsi:type="dcterms:W3CDTF">2023-10-26T23:30:10Z</dcterms:modified>
</cp:coreProperties>
</file>