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ic" ContentType="image/pn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953" r:id="rId2"/>
    <p:sldId id="1234" r:id="rId3"/>
    <p:sldId id="291" r:id="rId4"/>
    <p:sldId id="282" r:id="rId5"/>
    <p:sldId id="1235" r:id="rId6"/>
    <p:sldId id="1236" r:id="rId7"/>
    <p:sldId id="1228" r:id="rId8"/>
    <p:sldId id="1226" r:id="rId9"/>
    <p:sldId id="1227" r:id="rId10"/>
    <p:sldId id="1237" r:id="rId11"/>
    <p:sldId id="1229" r:id="rId12"/>
    <p:sldId id="1230" r:id="rId13"/>
    <p:sldId id="1215" r:id="rId14"/>
    <p:sldId id="774" r:id="rId15"/>
    <p:sldId id="302" r:id="rId16"/>
    <p:sldId id="280" r:id="rId17"/>
    <p:sldId id="298" r:id="rId18"/>
    <p:sldId id="1216" r:id="rId19"/>
    <p:sldId id="1225" r:id="rId20"/>
    <p:sldId id="300" r:id="rId21"/>
    <p:sldId id="1217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CC6D"/>
    <a:srgbClr val="FFFFFF"/>
    <a:srgbClr val="0000FF"/>
    <a:srgbClr val="003399"/>
    <a:srgbClr val="E6E6E6"/>
    <a:srgbClr val="0070C0"/>
    <a:srgbClr val="4D8357"/>
    <a:srgbClr val="005800"/>
    <a:srgbClr val="008400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104" d="100"/>
          <a:sy n="104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026513581093314E-2"/>
          <c:y val="2.2920569164424861E-2"/>
          <c:w val="0.90226287098728042"/>
          <c:h val="0.86816911560968746"/>
        </c:manualLayout>
      </c:layout>
      <c:scatterChart>
        <c:scatterStyle val="smoothMarker"/>
        <c:varyColors val="0"/>
        <c:ser>
          <c:idx val="9"/>
          <c:order val="0"/>
          <c:tx>
            <c:v>REBCO: B ∥ Tape plane</c:v>
          </c:tx>
          <c:spPr>
            <a:ln w="34925" cap="sq">
              <a:solidFill>
                <a:srgbClr val="CEB888"/>
              </a:solidFill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>
                <a:solidFill>
                  <a:srgbClr val="CEB888"/>
                </a:solidFill>
              </a:ln>
            </c:spPr>
          </c:marker>
          <c:xVal>
            <c:numLit>
              <c:formatCode>General</c:formatCode>
              <c:ptCount val="6"/>
              <c:pt idx="0">
                <c:v>0</c:v>
              </c:pt>
              <c:pt idx="1">
                <c:v>5</c:v>
              </c:pt>
              <c:pt idx="2">
                <c:v>15</c:v>
              </c:pt>
              <c:pt idx="3">
                <c:v>20</c:v>
              </c:pt>
              <c:pt idx="4">
                <c:v>25</c:v>
              </c:pt>
              <c:pt idx="5">
                <c:v>30</c:v>
              </c:pt>
            </c:numLit>
          </c:xVal>
          <c:yVal>
            <c:numLit>
              <c:formatCode>General</c:formatCode>
              <c:ptCount val="6"/>
              <c:pt idx="0">
                <c:v>4144.6766351351353</c:v>
              </c:pt>
              <c:pt idx="1">
                <c:v>3507.9375000000005</c:v>
              </c:pt>
              <c:pt idx="2">
                <c:v>3148.333216216216</c:v>
              </c:pt>
              <c:pt idx="3">
                <c:v>2909.0554054054051</c:v>
              </c:pt>
              <c:pt idx="4">
                <c:v>2090.4933243243245</c:v>
              </c:pt>
              <c:pt idx="5">
                <c:v>1888.995202702703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F62C-455A-B476-8B5D33058F52}"/>
            </c:ext>
          </c:extLst>
        </c:ser>
        <c:ser>
          <c:idx val="7"/>
          <c:order val="1"/>
          <c:tx>
            <c:v>REBCO: B ⊥ Tape plane, 45 μm sub</c:v>
          </c:tx>
          <c:spPr>
            <a:ln w="25400">
              <a:solidFill>
                <a:srgbClr val="BB9D59"/>
              </a:solidFill>
              <a:prstDash val="dash"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23"/>
              <c:pt idx="0">
                <c:v>2.5</c:v>
              </c:pt>
              <c:pt idx="1">
                <c:v>3.0067560000000002</c:v>
              </c:pt>
              <c:pt idx="2">
                <c:v>4.0074759999999996</c:v>
              </c:pt>
              <c:pt idx="3">
                <c:v>5.0068380000000001</c:v>
              </c:pt>
              <c:pt idx="4">
                <c:v>6</c:v>
              </c:pt>
              <c:pt idx="5">
                <c:v>6.5068999999999999</c:v>
              </c:pt>
              <c:pt idx="6">
                <c:v>7.0000330000000002</c:v>
              </c:pt>
              <c:pt idx="7">
                <c:v>7.5074269999999999</c:v>
              </c:pt>
              <c:pt idx="8">
                <c:v>7.9930149999999998</c:v>
              </c:pt>
              <c:pt idx="9">
                <c:v>8.5069199999999991</c:v>
              </c:pt>
              <c:pt idx="10">
                <c:v>8.9930800000000009</c:v>
              </c:pt>
              <c:pt idx="11">
                <c:v>9.5070010000000007</c:v>
              </c:pt>
              <c:pt idx="12">
                <c:v>9.9930149999999998</c:v>
              </c:pt>
              <c:pt idx="13">
                <c:v>10.505938</c:v>
              </c:pt>
              <c:pt idx="14">
                <c:v>10.992998999999999</c:v>
              </c:pt>
              <c:pt idx="15">
                <c:v>11.507574</c:v>
              </c:pt>
              <c:pt idx="16">
                <c:v>11.992376999999999</c:v>
              </c:pt>
              <c:pt idx="17">
                <c:v>12.506985</c:v>
              </c:pt>
              <c:pt idx="18">
                <c:v>12.993653</c:v>
              </c:pt>
              <c:pt idx="19">
                <c:v>13.507051000000001</c:v>
              </c:pt>
              <c:pt idx="20">
                <c:v>13.992032999999999</c:v>
              </c:pt>
              <c:pt idx="21">
                <c:v>14.506919999999999</c:v>
              </c:pt>
              <c:pt idx="22">
                <c:v>14.992900000000001</c:v>
              </c:pt>
            </c:numLit>
          </c:xVal>
          <c:yVal>
            <c:numLit>
              <c:formatCode>General</c:formatCode>
              <c:ptCount val="23"/>
              <c:pt idx="0">
                <c:v>5478.1345420447196</c:v>
              </c:pt>
              <c:pt idx="1">
                <c:v>5053.3515179752421</c:v>
              </c:pt>
              <c:pt idx="2">
                <c:v>4372.0346136720709</c:v>
              </c:pt>
              <c:pt idx="3">
                <c:v>3812.2534205873476</c:v>
              </c:pt>
              <c:pt idx="4">
                <c:v>3348.8067658975929</c:v>
              </c:pt>
              <c:pt idx="5">
                <c:v>3146.7239956119433</c:v>
              </c:pt>
              <c:pt idx="6">
                <c:v>2964.7725588219864</c:v>
              </c:pt>
              <c:pt idx="7">
                <c:v>2801.3650029779374</c:v>
              </c:pt>
              <c:pt idx="8">
                <c:v>2663.2304719691824</c:v>
              </c:pt>
              <c:pt idx="9">
                <c:v>2530.3500335986</c:v>
              </c:pt>
              <c:pt idx="10">
                <c:v>2415.1609912708282</c:v>
              </c:pt>
              <c:pt idx="11">
                <c:v>2307.3222166223463</c:v>
              </c:pt>
              <c:pt idx="12">
                <c:v>2215.597140471235</c:v>
              </c:pt>
              <c:pt idx="13">
                <c:v>2121.427038499317</c:v>
              </c:pt>
              <c:pt idx="14">
                <c:v>2046.7953234154436</c:v>
              </c:pt>
              <c:pt idx="15">
                <c:v>1970.1838390675748</c:v>
              </c:pt>
              <c:pt idx="16">
                <c:v>1905.1216334740986</c:v>
              </c:pt>
              <c:pt idx="17">
                <c:v>1841.6282651231243</c:v>
              </c:pt>
              <c:pt idx="18">
                <c:v>1784.4675696949735</c:v>
              </c:pt>
              <c:pt idx="19">
                <c:v>1729.8653025058381</c:v>
              </c:pt>
              <c:pt idx="20">
                <c:v>1682.3663811728338</c:v>
              </c:pt>
              <c:pt idx="21">
                <c:v>1631.1403071931668</c:v>
              </c:pt>
              <c:pt idx="22">
                <c:v>1591.3007393741498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F62C-455A-B476-8B5D33058F52}"/>
            </c:ext>
          </c:extLst>
        </c:ser>
        <c:ser>
          <c:idx val="8"/>
          <c:order val="2"/>
          <c:tx>
            <c:v>REBCO: B ⊥ Tape plane</c:v>
          </c:tx>
          <c:spPr>
            <a:ln w="3492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17"/>
              <c:pt idx="0">
                <c:v>0</c:v>
              </c:pt>
              <c:pt idx="1">
                <c:v>2</c:v>
              </c:pt>
              <c:pt idx="2">
                <c:v>4</c:v>
              </c:pt>
              <c:pt idx="3">
                <c:v>6</c:v>
              </c:pt>
              <c:pt idx="4">
                <c:v>8</c:v>
              </c:pt>
              <c:pt idx="5">
                <c:v>10</c:v>
              </c:pt>
              <c:pt idx="6">
                <c:v>12</c:v>
              </c:pt>
              <c:pt idx="7">
                <c:v>14</c:v>
              </c:pt>
              <c:pt idx="8">
                <c:v>16</c:v>
              </c:pt>
              <c:pt idx="9">
                <c:v>18</c:v>
              </c:pt>
              <c:pt idx="10">
                <c:v>20</c:v>
              </c:pt>
              <c:pt idx="11">
                <c:v>22</c:v>
              </c:pt>
              <c:pt idx="12">
                <c:v>24</c:v>
              </c:pt>
              <c:pt idx="13">
                <c:v>26</c:v>
              </c:pt>
              <c:pt idx="14">
                <c:v>28</c:v>
              </c:pt>
              <c:pt idx="15">
                <c:v>30</c:v>
              </c:pt>
              <c:pt idx="16">
                <c:v>31</c:v>
              </c:pt>
            </c:numLit>
          </c:xVal>
          <c:yVal>
            <c:numLit>
              <c:formatCode>General</c:formatCode>
              <c:ptCount val="17"/>
              <c:pt idx="0">
                <c:v>4144.6766351351353</c:v>
              </c:pt>
              <c:pt idx="1">
                <c:v>1445.8385675675675</c:v>
              </c:pt>
              <c:pt idx="2">
                <c:v>975.09972972972969</c:v>
              </c:pt>
              <c:pt idx="3">
                <c:v>767.75083783783771</c:v>
              </c:pt>
              <c:pt idx="4">
                <c:v>655.66872972972965</c:v>
              </c:pt>
              <c:pt idx="5">
                <c:v>571.61144594594589</c:v>
              </c:pt>
              <c:pt idx="6">
                <c:v>526.77774324324321</c:v>
              </c:pt>
              <c:pt idx="7">
                <c:v>481.94404054054053</c:v>
              </c:pt>
              <c:pt idx="8">
                <c:v>442.71831081081081</c:v>
              </c:pt>
              <c:pt idx="9">
                <c:v>428.14617567567564</c:v>
              </c:pt>
              <c:pt idx="10">
                <c:v>403.49043243243244</c:v>
              </c:pt>
              <c:pt idx="11">
                <c:v>386.67725675675672</c:v>
              </c:pt>
              <c:pt idx="12">
                <c:v>364.26255405405414</c:v>
              </c:pt>
              <c:pt idx="13">
                <c:v>341.84570270270268</c:v>
              </c:pt>
              <c:pt idx="14">
                <c:v>328.39516216216214</c:v>
              </c:pt>
              <c:pt idx="15">
                <c:v>319.42885135135134</c:v>
              </c:pt>
              <c:pt idx="16">
                <c:v>318.30725675675677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F62C-455A-B476-8B5D33058F52}"/>
            </c:ext>
          </c:extLst>
        </c:ser>
        <c:ser>
          <c:idx val="16"/>
          <c:order val="3"/>
          <c:tx>
            <c:v>Bi-2212: OST NHMFL 50 bar OP</c:v>
          </c:tx>
          <c:spPr>
            <a:ln w="158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3.000016</c:v>
              </c:pt>
              <c:pt idx="1">
                <c:v>3.9938980000000002</c:v>
              </c:pt>
              <c:pt idx="2">
                <c:v>4.9930969999999997</c:v>
              </c:pt>
              <c:pt idx="3">
                <c:v>5.993277</c:v>
              </c:pt>
              <c:pt idx="4">
                <c:v>6.9933420000000002</c:v>
              </c:pt>
              <c:pt idx="5">
                <c:v>7.9932439999999998</c:v>
              </c:pt>
              <c:pt idx="6">
                <c:v>8.9932599999999994</c:v>
              </c:pt>
              <c:pt idx="7">
                <c:v>9.9922620000000002</c:v>
              </c:pt>
              <c:pt idx="8">
                <c:v>10.992508000000001</c:v>
              </c:pt>
              <c:pt idx="9">
                <c:v>11.992917</c:v>
              </c:pt>
              <c:pt idx="10">
                <c:v>12.992082</c:v>
              </c:pt>
              <c:pt idx="11">
                <c:v>13.992819000000001</c:v>
              </c:pt>
              <c:pt idx="12">
                <c:v>14.992393</c:v>
              </c:pt>
            </c:numLit>
          </c:xVal>
          <c:yVal>
            <c:numLit>
              <c:formatCode>General</c:formatCode>
              <c:ptCount val="13"/>
              <c:pt idx="0">
                <c:v>1243.4168577772946</c:v>
              </c:pt>
              <c:pt idx="1">
                <c:v>1159.7903740566546</c:v>
              </c:pt>
              <c:pt idx="2">
                <c:v>1097.5710302453701</c:v>
              </c:pt>
              <c:pt idx="3">
                <c:v>1051.5861085676859</c:v>
              </c:pt>
              <c:pt idx="4">
                <c:v>1014.8274960273183</c:v>
              </c:pt>
              <c:pt idx="5">
                <c:v>980.99997658928839</c:v>
              </c:pt>
              <c:pt idx="6">
                <c:v>955.07547219514697</c:v>
              </c:pt>
              <c:pt idx="7">
                <c:v>928.77764744911894</c:v>
              </c:pt>
              <c:pt idx="8">
                <c:v>905.62826469646313</c:v>
              </c:pt>
              <c:pt idx="9">
                <c:v>884.99334385734528</c:v>
              </c:pt>
              <c:pt idx="10">
                <c:v>865.47802332773517</c:v>
              </c:pt>
              <c:pt idx="11">
                <c:v>846.71805066271202</c:v>
              </c:pt>
              <c:pt idx="12">
                <c:v>827.30473876180554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F62C-455A-B476-8B5D33058F52}"/>
            </c:ext>
          </c:extLst>
        </c:ser>
        <c:ser>
          <c:idx val="5"/>
          <c:order val="4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F62C-455A-B476-8B5D33058F52}"/>
            </c:ext>
          </c:extLst>
        </c:ser>
        <c:ser>
          <c:idx val="6"/>
          <c:order val="5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F62C-455A-B476-8B5D33058F52}"/>
            </c:ext>
          </c:extLst>
        </c:ser>
        <c:ser>
          <c:idx val="1"/>
          <c:order val="6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F62C-455A-B476-8B5D33058F52}"/>
            </c:ext>
          </c:extLst>
        </c:ser>
        <c:ser>
          <c:idx val="12"/>
          <c:order val="7"/>
          <c:tx>
            <c:v>Nb-Ti: Iseult/INUMAC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7-F62C-455A-B476-8B5D33058F52}"/>
            </c:ext>
          </c:extLst>
        </c:ser>
        <c:ser>
          <c:idx val="2"/>
          <c:order val="8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62C-455A-B476-8B5D33058F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2C-455A-B476-8B5D33058F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62C-455A-B476-8B5D33058F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62C-455A-B476-8B5D33058F5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C-F62C-455A-B476-8B5D33058F52}"/>
            </c:ext>
          </c:extLst>
        </c:ser>
        <c:ser>
          <c:idx val="13"/>
          <c:order val="9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D-F62C-455A-B476-8B5D33058F52}"/>
            </c:ext>
          </c:extLst>
        </c:ser>
        <c:ser>
          <c:idx val="14"/>
          <c:order val="10"/>
          <c:tx>
            <c:v>2212 Fitted Line for 50bar ASC'16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6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pt idx="12">
                <c:v>14</c:v>
              </c:pt>
              <c:pt idx="13">
                <c:v>15</c:v>
              </c:pt>
              <c:pt idx="14">
                <c:v>20</c:v>
              </c:pt>
              <c:pt idx="15">
                <c:v>32</c:v>
              </c:pt>
            </c:numLit>
          </c:xVal>
          <c:yVal>
            <c:numLit>
              <c:formatCode>General</c:formatCode>
              <c:ptCount val="16"/>
              <c:pt idx="0">
                <c:v>1381.521671692906</c:v>
              </c:pt>
              <c:pt idx="1">
                <c:v>1248.5735436431021</c:v>
              </c:pt>
              <c:pt idx="2">
                <c:v>1162.0790361107784</c:v>
              </c:pt>
              <c:pt idx="3">
                <c:v>1099.1368612452732</c:v>
              </c:pt>
              <c:pt idx="4">
                <c:v>1050.248555516486</c:v>
              </c:pt>
              <c:pt idx="5">
                <c:v>1010.6144917731215</c:v>
              </c:pt>
              <c:pt idx="6">
                <c:v>977.49294407618822</c:v>
              </c:pt>
              <c:pt idx="7">
                <c:v>949.17986994760383</c:v>
              </c:pt>
              <c:pt idx="8">
                <c:v>924.54858323326891</c:v>
              </c:pt>
              <c:pt idx="9">
                <c:v>902.81796585639756</c:v>
              </c:pt>
              <c:pt idx="10">
                <c:v>883.42575732147486</c:v>
              </c:pt>
              <c:pt idx="11">
                <c:v>865.95470029731678</c:v>
              </c:pt>
              <c:pt idx="12">
                <c:v>850.08721798781175</c:v>
              </c:pt>
              <c:pt idx="13">
                <c:v>835.57639701968651</c:v>
              </c:pt>
              <c:pt idx="14">
                <c:v>777.69212633830318</c:v>
              </c:pt>
              <c:pt idx="15">
                <c:v>691.62321177913987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E-F62C-455A-B476-8B5D33058F52}"/>
            </c:ext>
          </c:extLst>
        </c:ser>
        <c:ser>
          <c:idx val="15"/>
          <c:order val="11"/>
          <c:tx>
            <c:v>YBCO B perp linear extrap</c:v>
          </c:tx>
          <c:spPr>
            <a:ln w="4127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31.25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312.70549891628798</c:v>
              </c:pt>
              <c:pt idx="1">
                <c:v>264.54874393000347</c:v>
              </c:pt>
              <c:pt idx="2">
                <c:v>240.43791469838433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F-F62C-455A-B476-8B5D33058F52}"/>
            </c:ext>
          </c:extLst>
        </c:ser>
        <c:ser>
          <c:idx val="10"/>
          <c:order val="12"/>
          <c:tx>
            <c:v>YBCO par linear extrap</c:v>
          </c:tx>
          <c:spPr>
            <a:ln w="41275" cap="flat">
              <a:solidFill>
                <a:srgbClr val="CEB888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20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2929.8813096935555</c:v>
              </c:pt>
              <c:pt idx="1">
                <c:v>2293.588899339109</c:v>
              </c:pt>
              <c:pt idx="2">
                <c:v>2157.4064146392602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0-F62C-455A-B476-8B5D33058F52}"/>
            </c:ext>
          </c:extLst>
        </c:ser>
        <c:ser>
          <c:idx val="0"/>
          <c:order val="13"/>
          <c:tx>
            <c:v>Iron-based Superconductor 2019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300</c:v>
              </c:pt>
              <c:pt idx="1">
                <c:v>150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F62C-455A-B476-8B5D33058F52}"/>
            </c:ext>
          </c:extLst>
        </c:ser>
        <c:ser>
          <c:idx val="3"/>
          <c:order val="14"/>
          <c:tx>
            <c:v>Iron-based Superconductor 2025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2000</c:v>
              </c:pt>
              <c:pt idx="1">
                <c:v>1000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F62C-455A-B476-8B5D33058F52}"/>
            </c:ext>
          </c:extLst>
        </c:ser>
        <c:ser>
          <c:idx val="4"/>
          <c:order val="15"/>
          <c:tx>
            <c:v>Iron-based Superconductor 2022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450</c:v>
              </c:pt>
              <c:pt idx="1">
                <c:v>225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F62C-455A-B476-8B5D33058F52}"/>
            </c:ext>
          </c:extLst>
        </c:ser>
        <c:ser>
          <c:idx val="11"/>
          <c:order val="16"/>
          <c:tx>
            <c:v>Iron-based Superconductor 2016</c:v>
          </c:tx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F62C-455A-B476-8B5D33058F52}"/>
              </c:ext>
            </c:extLst>
          </c:dPt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100</c:v>
              </c:pt>
              <c:pt idx="1">
                <c:v>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6-F62C-455A-B476-8B5D33058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>
              <a:solidFill>
                <a:schemeClr val="bg1">
                  <a:lumMod val="75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103751385202592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zh-CN"/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50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Whole Wire Critical Current Density (A/mm², 4.2 K)</a:t>
                </a:r>
              </a:p>
            </c:rich>
          </c:tx>
          <c:layout>
            <c:manualLayout>
              <c:xMode val="edge"/>
              <c:yMode val="edge"/>
              <c:x val="4.4928644440858957E-3"/>
              <c:y val="0.1277603687252723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zh-CN"/>
          </a:p>
        </c:txPr>
        <c:crossAx val="904506240"/>
        <c:crosses val="autoZero"/>
        <c:crossBetween val="midCat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71843408035534018"/>
          <c:y val="0.49569898900783177"/>
          <c:w val="0.25177295145799083"/>
          <c:h val="0.3946633298498692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00"/>
          </a:pPr>
          <a:endParaRPr lang="zh-CN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0.28873</cdr:x>
      <cdr:y>0.11109</cdr:y>
    </cdr:from>
    <cdr:to>
      <cdr:x>0.46587</cdr:x>
      <cdr:y>0.14381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2670" y="470166"/>
          <a:ext cx="153536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  <cdr:relSizeAnchor xmlns:cdr="http://schemas.openxmlformats.org/drawingml/2006/chartDrawing">
    <cdr:from>
      <cdr:x>0.33735</cdr:x>
      <cdr:y>0.20892</cdr:y>
    </cdr:from>
    <cdr:to>
      <cdr:x>0.52017</cdr:x>
      <cdr:y>0.24165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4070" y="884236"/>
          <a:ext cx="1584617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/>
              <a:ea typeface="+mn-ea"/>
              <a:cs typeface="Arial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/>
              <a:cs typeface="Arial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Tape Plane 2017</a:t>
          </a:r>
        </a:p>
      </cdr:txBody>
    </cdr:sp>
  </cdr:relSizeAnchor>
  <cdr:relSizeAnchor xmlns:cdr="http://schemas.openxmlformats.org/drawingml/2006/chartDrawing">
    <cdr:from>
      <cdr:x>0.5</cdr:x>
      <cdr:y>0.34872</cdr:y>
    </cdr:from>
    <cdr:to>
      <cdr:x>0.53107</cdr:x>
      <cdr:y>0.38326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33875" y="1475916"/>
          <a:ext cx="269304" cy="14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0.56509</cdr:x>
      <cdr:y>0.76388</cdr:y>
    </cdr:from>
    <cdr:to>
      <cdr:x>0.65497</cdr:x>
      <cdr:y>0.79661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8059" y="3233042"/>
          <a:ext cx="77905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/>
              <a:cs typeface="Arial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0.42657</cdr:x>
      <cdr:y>0.80883</cdr:y>
    </cdr:from>
    <cdr:to>
      <cdr:x>0.54882</cdr:x>
      <cdr:y>0.87428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97420" y="3423269"/>
          <a:ext cx="1059632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0.12982</cdr:x>
      <cdr:y>0.1839</cdr:y>
    </cdr:from>
    <cdr:to>
      <cdr:x>0.17148</cdr:x>
      <cdr:y>0.20975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282" y="778351"/>
          <a:ext cx="361098" cy="109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0.74193</cdr:x>
      <cdr:y>0.42722</cdr:y>
    </cdr:from>
    <cdr:to>
      <cdr:x>0.9306</cdr:x>
      <cdr:y>0.45994</cdr:y>
    </cdr:to>
    <cdr:sp macro="" textlink="">
      <cdr:nvSpPr>
        <cdr:cNvPr id="5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0864" y="1808142"/>
          <a:ext cx="1635322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30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0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7"/>
            <a:ext cx="12192001" cy="953600"/>
          </a:xfrm>
          <a:prstGeom prst="rect">
            <a:avLst/>
          </a:prstGeom>
          <a:gradFill flip="none" rotWithShape="1">
            <a:gsLst>
              <a:gs pos="21000">
                <a:srgbClr val="026BCA"/>
              </a:gs>
              <a:gs pos="86000">
                <a:srgbClr val="0000C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98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2" y="145882"/>
            <a:ext cx="7776633" cy="777240"/>
          </a:xfrm>
        </p:spPr>
        <p:txBody>
          <a:bodyPr/>
          <a:lstStyle>
            <a:lvl1pPr algn="l">
              <a:defRPr sz="2931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615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9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9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tiff"/><Relationship Id="rId10" Type="http://schemas.openxmlformats.org/officeDocument/2006/relationships/image" Target="../media/image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eg"/><Relationship Id="rId11" Type="http://schemas.openxmlformats.org/officeDocument/2006/relationships/image" Target="../media/image9.jpeg"/><Relationship Id="rId5" Type="http://schemas.openxmlformats.org/officeDocument/2006/relationships/image" Target="../media/image107.jpeg"/><Relationship Id="rId15" Type="http://schemas.openxmlformats.org/officeDocument/2006/relationships/image" Target="../media/image115.jpeg"/><Relationship Id="rId10" Type="http://schemas.openxmlformats.org/officeDocument/2006/relationships/image" Target="../media/image4.jpe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ic"/><Relationship Id="rId3" Type="http://schemas.openxmlformats.org/officeDocument/2006/relationships/image" Target="../media/image4.jpeg"/><Relationship Id="rId7" Type="http://schemas.openxmlformats.org/officeDocument/2006/relationships/image" Target="../media/image120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14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12" Type="http://schemas.openxmlformats.org/officeDocument/2006/relationships/image" Target="../media/image1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11" Type="http://schemas.openxmlformats.org/officeDocument/2006/relationships/image" Target="../media/image112.png"/><Relationship Id="rId5" Type="http://schemas.openxmlformats.org/officeDocument/2006/relationships/image" Target="../media/image124.jpeg"/><Relationship Id="rId10" Type="http://schemas.openxmlformats.org/officeDocument/2006/relationships/image" Target="../media/image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Relationship Id="rId14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9.png"/><Relationship Id="rId7" Type="http://schemas.openxmlformats.org/officeDocument/2006/relationships/image" Target="../media/image1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image" Target="../media/image4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4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9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9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" y="-27384"/>
            <a:ext cx="12191365" cy="1727234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0" y="2246697"/>
            <a:ext cx="1221668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zh-CN" sz="4800" dirty="0">
                <a:solidFill>
                  <a:srgbClr val="C00000"/>
                </a:solidFill>
              </a:rPr>
              <a:t>Progress of the High Field Magnet Program </a:t>
            </a:r>
          </a:p>
          <a:p>
            <a:pPr>
              <a:lnSpc>
                <a:spcPct val="80000"/>
              </a:lnSpc>
            </a:pPr>
            <a:r>
              <a:rPr lang="en-US" altLang="zh-CN" sz="4800" dirty="0">
                <a:solidFill>
                  <a:srgbClr val="C00000"/>
                </a:solidFill>
              </a:rPr>
              <a:t>For the Next-generation Accelerators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3480486" y="4077072"/>
            <a:ext cx="4199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Qingjin XU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for the Superconducting Magnet Group, 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Accelerator Division, IHEP-CAS 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Oct 27 2023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53" y="4248439"/>
            <a:ext cx="3865771" cy="73218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AE3571-1714-CDCA-5BF7-CE8E95B1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1026" name="Picture 2" descr="Windows共享文件管理系统（共享文件防泄密） - 睿信数盾 - 安全磁盘阵列,共享文件管理,文档安全系统,USB管理系统,设备管理系统 ...">
            <a:extLst>
              <a:ext uri="{FF2B5EF4-FFF2-40B4-BE49-F238E27FC236}">
                <a16:creationId xmlns:a16="http://schemas.microsoft.com/office/drawing/2014/main" id="{A0D784D2-AA41-A974-A6C3-DB99F110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3" y="4246198"/>
            <a:ext cx="2874183" cy="7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D0B308F-0A80-1334-F8DC-E6B493A68D82}"/>
              </a:ext>
            </a:extLst>
          </p:cNvPr>
          <p:cNvSpPr txBox="1"/>
          <p:nvPr/>
        </p:nvSpPr>
        <p:spPr>
          <a:xfrm>
            <a:off x="3863752" y="6152170"/>
            <a:ext cx="364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CEPC2023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Nanjing,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Oct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23-27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195C8-8A12-908A-E295-7665C8988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8FAC1FC-DD97-18D1-93FD-34D175DB9B3D}"/>
              </a:ext>
            </a:extLst>
          </p:cNvPr>
          <p:cNvSpPr txBox="1"/>
          <p:nvPr/>
        </p:nvSpPr>
        <p:spPr>
          <a:xfrm>
            <a:off x="2783632" y="1009377"/>
            <a:ext cx="5256584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Preliminary </a:t>
            </a:r>
            <a:r>
              <a:rPr lang="en-US" altLang="zh-CN" sz="2400" dirty="0">
                <a:solidFill>
                  <a:srgbClr val="FF0000"/>
                </a:solidFill>
              </a:rPr>
              <a:t>fresh</a:t>
            </a:r>
            <a:r>
              <a:rPr lang="en-US" altLang="zh-CN" sz="2131" dirty="0"/>
              <a:t> test results just last week!</a:t>
            </a:r>
            <a:endParaRPr lang="zh-CN" altLang="en-US" sz="1600" b="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26C49F-89B1-DCEC-4FA8-4B62F9843575}"/>
              </a:ext>
            </a:extLst>
          </p:cNvPr>
          <p:cNvSpPr txBox="1"/>
          <p:nvPr/>
        </p:nvSpPr>
        <p:spPr>
          <a:xfrm>
            <a:off x="371201" y="1417209"/>
            <a:ext cx="114492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The 1</a:t>
            </a:r>
            <a:r>
              <a:rPr lang="en-US" altLang="zh-CN" b="1" baseline="30000" dirty="0"/>
              <a:t>st</a:t>
            </a:r>
            <a:r>
              <a:rPr lang="en-US" altLang="zh-CN" b="1" dirty="0"/>
              <a:t> preliminary test carried out in the week Sep 3-8 2003. The 6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coils </a:t>
            </a:r>
            <a:r>
              <a:rPr lang="en-US" altLang="zh-CN" b="1" dirty="0"/>
              <a:t>were firstly ramped 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5 quenches occurred from 9 to 10 T, all caused by </a:t>
            </a:r>
            <a:r>
              <a:rPr lang="en-US" altLang="zh-CN" b="1" dirty="0">
                <a:solidFill>
                  <a:srgbClr val="FF0000"/>
                </a:solidFill>
              </a:rPr>
              <a:t>FLUX JUMP, </a:t>
            </a:r>
            <a:r>
              <a:rPr lang="en-US" altLang="zh-CN" b="1" dirty="0"/>
              <a:t>but with an </a:t>
            </a:r>
            <a:r>
              <a:rPr lang="en-US" altLang="zh-CN" b="1" dirty="0">
                <a:solidFill>
                  <a:srgbClr val="FF0000"/>
                </a:solidFill>
              </a:rPr>
              <a:t>encouraging upward trend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Test stopped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due to the</a:t>
            </a:r>
            <a:r>
              <a:rPr lang="en-US" altLang="zh-CN" b="1" dirty="0">
                <a:solidFill>
                  <a:srgbClr val="FF0000"/>
                </a:solidFill>
              </a:rPr>
              <a:t> limited size of He recovery gasbag, </a:t>
            </a:r>
            <a:r>
              <a:rPr lang="en-US" altLang="zh-CN" b="1" dirty="0"/>
              <a:t>&gt; 100 m</a:t>
            </a:r>
            <a:r>
              <a:rPr lang="en-US" altLang="zh-CN" b="1" baseline="30000" dirty="0"/>
              <a:t>3 </a:t>
            </a:r>
            <a:r>
              <a:rPr lang="en-US" altLang="zh-CN" b="1" dirty="0"/>
              <a:t>He gas was evaporated during the 5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 quench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HTS CCT insert was ramped independently, </a:t>
            </a:r>
            <a:r>
              <a:rPr lang="en-US" altLang="zh-CN" b="1" dirty="0">
                <a:solidFill>
                  <a:srgbClr val="FF0000"/>
                </a:solidFill>
              </a:rPr>
              <a:t>quenched at 90% of the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dirty="0">
                <a:solidFill>
                  <a:srgbClr val="FF0000"/>
                </a:solidFill>
              </a:rPr>
              <a:t> with a linearly increased voltage curve, </a:t>
            </a:r>
            <a:r>
              <a:rPr lang="en-US" altLang="zh-CN" b="1" dirty="0"/>
              <a:t>probably indicating a damage of </a:t>
            </a:r>
            <a:r>
              <a:rPr lang="en-US" altLang="zh-CN" b="1" dirty="0" err="1"/>
              <a:t>ReBCO</a:t>
            </a:r>
            <a:r>
              <a:rPr lang="en-US" altLang="zh-CN" b="1" dirty="0"/>
              <a:t> conductor </a:t>
            </a:r>
            <a:r>
              <a:rPr lang="en-US" altLang="zh-CN" b="1" dirty="0" err="1"/>
              <a:t>durting</a:t>
            </a:r>
            <a:r>
              <a:rPr lang="en-US" altLang="zh-CN" b="1" dirty="0"/>
              <a:t> the coil fabrication process 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D301DB7-57DE-C3C1-FBA7-8CE0F9879DC8}"/>
              </a:ext>
            </a:extLst>
          </p:cNvPr>
          <p:cNvGrpSpPr/>
          <p:nvPr/>
        </p:nvGrpSpPr>
        <p:grpSpPr>
          <a:xfrm>
            <a:off x="191344" y="3212976"/>
            <a:ext cx="4248472" cy="3384376"/>
            <a:chOff x="623393" y="2697761"/>
            <a:chExt cx="4968552" cy="38283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E81E37C-9AE8-D1FA-7B6F-59B324024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" t="9949" r="10151" b="4558"/>
            <a:stretch/>
          </p:blipFill>
          <p:spPr>
            <a:xfrm>
              <a:off x="623393" y="2697761"/>
              <a:ext cx="4968552" cy="38283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31CAFE1-4E09-3441-3BA6-576959E9E2EC}"/>
                </a:ext>
              </a:extLst>
            </p:cNvPr>
            <p:cNvSpPr txBox="1"/>
            <p:nvPr/>
          </p:nvSpPr>
          <p:spPr>
            <a:xfrm>
              <a:off x="2135560" y="5085184"/>
              <a:ext cx="879383" cy="417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~9 T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089D40E-9FF2-35AD-A3A8-D7E5F6843ABD}"/>
                </a:ext>
              </a:extLst>
            </p:cNvPr>
            <p:cNvSpPr txBox="1"/>
            <p:nvPr/>
          </p:nvSpPr>
          <p:spPr>
            <a:xfrm>
              <a:off x="3857070" y="3218464"/>
              <a:ext cx="894010" cy="417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~10 T</a:t>
              </a:r>
              <a:endParaRPr lang="zh-CN" altLang="en-US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625ACA-385F-042F-73FB-BF619E730092}"/>
              </a:ext>
            </a:extLst>
          </p:cNvPr>
          <p:cNvGrpSpPr/>
          <p:nvPr/>
        </p:nvGrpSpPr>
        <p:grpSpPr>
          <a:xfrm>
            <a:off x="4367808" y="3252982"/>
            <a:ext cx="4630390" cy="3286283"/>
            <a:chOff x="6095837" y="2852936"/>
            <a:chExt cx="5372348" cy="367315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E8B1931-E27C-F0EE-7337-0113F650E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837" y="2852936"/>
              <a:ext cx="5372348" cy="172819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201BD5-B92C-1932-148B-B46D03520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837" y="4437112"/>
              <a:ext cx="5357479" cy="2088975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BF5977D-4B84-56BD-261D-3B6B3A7789E7}"/>
                </a:ext>
              </a:extLst>
            </p:cNvPr>
            <p:cNvSpPr/>
            <p:nvPr/>
          </p:nvSpPr>
          <p:spPr>
            <a:xfrm>
              <a:off x="6816080" y="2993110"/>
              <a:ext cx="288032" cy="115597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7320AAA-C02E-1653-DDBF-E41439EB9A04}"/>
                </a:ext>
              </a:extLst>
            </p:cNvPr>
            <p:cNvSpPr/>
            <p:nvPr/>
          </p:nvSpPr>
          <p:spPr>
            <a:xfrm>
              <a:off x="6886550" y="4653135"/>
              <a:ext cx="2305794" cy="151216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4460924-9739-8460-E0B3-E175A68541D3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20" y="4041533"/>
              <a:ext cx="504056" cy="5395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FDDA436E-057F-1090-C158-AFCEC69D5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783724" y="3600761"/>
            <a:ext cx="3258073" cy="2584848"/>
          </a:xfrm>
          <a:prstGeom prst="rect">
            <a:avLst/>
          </a:prstGeom>
        </p:spPr>
      </p:pic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4E655789-2C59-4AAE-A545-933D849C891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10</a:t>
            </a:fld>
            <a:endParaRPr lang="en-US" sz="1199" dirty="0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49C7CB8E-244A-983B-061B-03EDA005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716BE3-94BA-C7FC-FB6F-2F2BAC51F8ED}"/>
              </a:ext>
            </a:extLst>
          </p:cNvPr>
          <p:cNvSpPr txBox="1"/>
          <p:nvPr/>
        </p:nvSpPr>
        <p:spPr>
          <a:xfrm>
            <a:off x="10560496" y="1032724"/>
            <a:ext cx="1259977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Wei Li et al</a:t>
            </a:r>
            <a:endParaRPr lang="zh-CN" altLang="en-US" sz="2000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D4E933-B662-A0C6-22C3-631D0FA0D348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136573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R&amp;D of the HTS transposed cable: X-cable</a:t>
            </a: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36162424-011C-5C84-A86F-009602835310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11</a:t>
            </a:fld>
            <a:endParaRPr lang="en-US" sz="1199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CE73715-9A12-2848-CBCF-BC8BDA951537}"/>
              </a:ext>
            </a:extLst>
          </p:cNvPr>
          <p:cNvGrpSpPr/>
          <p:nvPr/>
        </p:nvGrpSpPr>
        <p:grpSpPr>
          <a:xfrm>
            <a:off x="384410" y="1440608"/>
            <a:ext cx="11295878" cy="5084736"/>
            <a:chOff x="632322" y="832059"/>
            <a:chExt cx="10767198" cy="484675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300924-185D-9102-78B3-46EF6D2F5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7622" y="3634788"/>
              <a:ext cx="1581507" cy="128533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4F43BD0-CD7C-A6AD-E12E-94A8E6875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9743" y="3903719"/>
              <a:ext cx="1632523" cy="109726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5EE78DA-E218-22F5-B324-D202578F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22" y="1725966"/>
              <a:ext cx="2221674" cy="617862"/>
            </a:xfrm>
            <a:prstGeom prst="rect">
              <a:avLst/>
            </a:prstGeom>
          </p:spPr>
        </p:pic>
        <p:pic>
          <p:nvPicPr>
            <p:cNvPr id="15" name="Picture 4" descr="HIGH-TEMPERATURE SUPERCONDUCTORS FOR ACCELERATOR MAGNETS">
              <a:extLst>
                <a:ext uri="{FF2B5EF4-FFF2-40B4-BE49-F238E27FC236}">
                  <a16:creationId xmlns:a16="http://schemas.microsoft.com/office/drawing/2014/main" id="{27221181-7E6C-FCC1-D024-FC08A3B28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3868" y="1766979"/>
              <a:ext cx="2221673" cy="64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2503B54-5180-0CFE-F3C9-79FCD686C22F}"/>
                </a:ext>
              </a:extLst>
            </p:cNvPr>
            <p:cNvSpPr txBox="1"/>
            <p:nvPr/>
          </p:nvSpPr>
          <p:spPr>
            <a:xfrm>
              <a:off x="709557" y="1005078"/>
              <a:ext cx="1897228" cy="498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Martin N. Wilson proposed the idea in1997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AE8BF7C-0C33-E111-9B61-DEF0E88C9245}"/>
                </a:ext>
              </a:extLst>
            </p:cNvPr>
            <p:cNvSpPr txBox="1"/>
            <p:nvPr/>
          </p:nvSpPr>
          <p:spPr>
            <a:xfrm>
              <a:off x="2159817" y="4974724"/>
              <a:ext cx="2309495" cy="70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Siemens developed a transposed cable with in-plane bending Bi-2223 tapes in 2004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04E6766-F4F1-7727-4DD6-1EB822DE3BDC}"/>
                </a:ext>
              </a:extLst>
            </p:cNvPr>
            <p:cNvSpPr txBox="1"/>
            <p:nvPr/>
          </p:nvSpPr>
          <p:spPr>
            <a:xfrm>
              <a:off x="5520350" y="4974723"/>
              <a:ext cx="2248602" cy="70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proposed the transposed cable with </a:t>
              </a:r>
              <a:r>
                <a:rPr kumimoji="1"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in-plane bending of HTS tapes</a:t>
              </a:r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2017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B564699-F492-E675-4BC6-370DE5FD0E8C}"/>
                </a:ext>
              </a:extLst>
            </p:cNvPr>
            <p:cNvCxnSpPr>
              <a:cxnSpLocks/>
            </p:cNvCxnSpPr>
            <p:nvPr/>
          </p:nvCxnSpPr>
          <p:spPr>
            <a:xfrm>
              <a:off x="695598" y="3201615"/>
              <a:ext cx="10703922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376B17C-6CA0-9D50-3735-5D5024C03F23}"/>
                </a:ext>
              </a:extLst>
            </p:cNvPr>
            <p:cNvGrpSpPr/>
            <p:nvPr/>
          </p:nvGrpSpPr>
          <p:grpSpPr>
            <a:xfrm>
              <a:off x="1463936" y="3017670"/>
              <a:ext cx="373230" cy="373230"/>
              <a:chOff x="692209" y="3050849"/>
              <a:chExt cx="427289" cy="427289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F235EA-C3D1-24EF-022A-91CAA9249BEA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040C674F-32EB-E8A7-B962-5AA6EC06B582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508808C-DDA5-F709-2B97-E80B3D9B2B80}"/>
                </a:ext>
              </a:extLst>
            </p:cNvPr>
            <p:cNvGrpSpPr/>
            <p:nvPr/>
          </p:nvGrpSpPr>
          <p:grpSpPr>
            <a:xfrm>
              <a:off x="1604171" y="2339340"/>
              <a:ext cx="108000" cy="584009"/>
              <a:chOff x="6042000" y="1955196"/>
              <a:chExt cx="108000" cy="584009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7B2753B4-2622-ED12-4E72-C98C59FB1675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F23A03C0-9992-007F-460D-C9A8F1CEB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BE5495F-14CF-FCF6-2959-649B600E0139}"/>
                </a:ext>
              </a:extLst>
            </p:cNvPr>
            <p:cNvGrpSpPr/>
            <p:nvPr/>
          </p:nvGrpSpPr>
          <p:grpSpPr>
            <a:xfrm>
              <a:off x="4917746" y="3017670"/>
              <a:ext cx="373230" cy="373230"/>
              <a:chOff x="692209" y="3050849"/>
              <a:chExt cx="427289" cy="427289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6329416C-C70C-BA3C-B225-27A7FF75FF6D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46ED4C7F-06E2-2BC6-CDC2-A3ACFD9DDAAE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B388A82-251D-5456-8B54-D7FD5EBAB0CA}"/>
                </a:ext>
              </a:extLst>
            </p:cNvPr>
            <p:cNvGrpSpPr/>
            <p:nvPr/>
          </p:nvGrpSpPr>
          <p:grpSpPr>
            <a:xfrm>
              <a:off x="10098459" y="3017670"/>
              <a:ext cx="373230" cy="373230"/>
              <a:chOff x="692209" y="3050849"/>
              <a:chExt cx="427289" cy="427289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61C1392F-E88A-93E6-1583-93C1333EBD70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1475D9C8-62DC-802F-3A95-48DF502A82B5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CD150A6-0D0A-1063-3501-5978F841CEC8}"/>
                </a:ext>
              </a:extLst>
            </p:cNvPr>
            <p:cNvGrpSpPr/>
            <p:nvPr/>
          </p:nvGrpSpPr>
          <p:grpSpPr>
            <a:xfrm>
              <a:off x="3190841" y="3017670"/>
              <a:ext cx="373230" cy="373230"/>
              <a:chOff x="692209" y="3050849"/>
              <a:chExt cx="427289" cy="427289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54AC222-4230-0AB4-AAE1-7E0A1955FDB6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1D2082D3-C4F6-B01D-78BF-528A1AF5B25B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3FF8CA9-B7B8-499F-0EAB-E56A542030A7}"/>
                </a:ext>
              </a:extLst>
            </p:cNvPr>
            <p:cNvGrpSpPr/>
            <p:nvPr/>
          </p:nvGrpSpPr>
          <p:grpSpPr>
            <a:xfrm>
              <a:off x="8371556" y="3017670"/>
              <a:ext cx="373230" cy="373230"/>
              <a:chOff x="692209" y="3050849"/>
              <a:chExt cx="427289" cy="427289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532F1CB8-AF97-4EFB-F856-77C28E845C8C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16881D7F-4963-22AC-2BAE-E002664C92D5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6B520DC-3A35-AE61-F204-E90F6A380AF3}"/>
                </a:ext>
              </a:extLst>
            </p:cNvPr>
            <p:cNvGrpSpPr/>
            <p:nvPr/>
          </p:nvGrpSpPr>
          <p:grpSpPr>
            <a:xfrm>
              <a:off x="6644651" y="3017670"/>
              <a:ext cx="373230" cy="373230"/>
              <a:chOff x="692209" y="3050849"/>
              <a:chExt cx="427289" cy="427289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DFB883F5-0A97-640C-C8A7-386EBDEAA4F8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2D41D674-F339-12B1-C9EF-B7C23656D87F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1CD4AB9-0040-A0EB-1880-B79BFD5BC038}"/>
                </a:ext>
              </a:extLst>
            </p:cNvPr>
            <p:cNvGrpSpPr/>
            <p:nvPr/>
          </p:nvGrpSpPr>
          <p:grpSpPr>
            <a:xfrm rot="10800000">
              <a:off x="3323457" y="3459479"/>
              <a:ext cx="108000" cy="584009"/>
              <a:chOff x="6042000" y="1955196"/>
              <a:chExt cx="108000" cy="584009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3025FC9A-DEEE-81E3-DC57-72A594535308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FA264254-468E-FB19-2AD4-EE81BF676A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E1F19A1-329F-8F78-12F3-FC04FB319D8C}"/>
                </a:ext>
              </a:extLst>
            </p:cNvPr>
            <p:cNvGrpSpPr/>
            <p:nvPr/>
          </p:nvGrpSpPr>
          <p:grpSpPr>
            <a:xfrm>
              <a:off x="5050361" y="2339340"/>
              <a:ext cx="108000" cy="584009"/>
              <a:chOff x="6042000" y="1955196"/>
              <a:chExt cx="108000" cy="58400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004B867B-951D-B183-6B7E-176C6624F100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0CEE9730-E184-2F96-125C-131CA2F91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4CFC31D-07AF-F047-5256-CB2CB7E54A3F}"/>
                </a:ext>
              </a:extLst>
            </p:cNvPr>
            <p:cNvSpPr txBox="1"/>
            <p:nvPr/>
          </p:nvSpPr>
          <p:spPr>
            <a:xfrm>
              <a:off x="3816581" y="868979"/>
              <a:ext cx="2712904" cy="70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KIT</a:t>
              </a:r>
              <a:r>
                <a:rPr kumimoji="1"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proposed the Roebel cable concept by punching wide tapes to realize transposition in 2006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1B6742A-FFB8-E8D0-18EA-D462BD62E713}"/>
                </a:ext>
              </a:extLst>
            </p:cNvPr>
            <p:cNvGrpSpPr/>
            <p:nvPr/>
          </p:nvGrpSpPr>
          <p:grpSpPr>
            <a:xfrm rot="10800000">
              <a:off x="6772481" y="3459480"/>
              <a:ext cx="108000" cy="584009"/>
              <a:chOff x="6042000" y="1955196"/>
              <a:chExt cx="108000" cy="584009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C838DB3-6822-649B-ADE8-1E4E6E48A9EF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EF389285-688A-F03E-35A7-8BD161D5C2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C983591-7321-FC21-240A-893FAFAC1F44}"/>
                </a:ext>
              </a:extLst>
            </p:cNvPr>
            <p:cNvGrpSpPr/>
            <p:nvPr/>
          </p:nvGrpSpPr>
          <p:grpSpPr>
            <a:xfrm>
              <a:off x="8504171" y="2339340"/>
              <a:ext cx="108000" cy="584009"/>
              <a:chOff x="6042000" y="1955196"/>
              <a:chExt cx="108000" cy="584009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4D96C81-4817-32C7-DEA7-B54D51EF3397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222AD0E2-5E0F-7A49-603E-882DFCA641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CB05FEA-F039-97DC-023B-9B36C4A4D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2513" y="1758472"/>
              <a:ext cx="2331313" cy="551692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181FA39-5FED-978D-77AF-810C620964E3}"/>
                </a:ext>
              </a:extLst>
            </p:cNvPr>
            <p:cNvGrpSpPr/>
            <p:nvPr/>
          </p:nvGrpSpPr>
          <p:grpSpPr>
            <a:xfrm rot="10800000">
              <a:off x="10231074" y="3459480"/>
              <a:ext cx="108000" cy="584009"/>
              <a:chOff x="6042000" y="1955196"/>
              <a:chExt cx="108000" cy="584009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1AA733C-450E-A7F2-F46A-A5C18D83AD24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F85C106E-EA3F-C838-47F0-2BCEFC990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9BCDE69-CDB2-B231-00E9-CE2092A5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9878237" y="3998200"/>
              <a:ext cx="1396666" cy="1120341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AEBD3FB-E74C-2FE9-1F22-CA2A97246EC8}"/>
                </a:ext>
              </a:extLst>
            </p:cNvPr>
            <p:cNvSpPr txBox="1"/>
            <p:nvPr/>
          </p:nvSpPr>
          <p:spPr>
            <a:xfrm>
              <a:off x="8558172" y="3849349"/>
              <a:ext cx="1437915" cy="909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successfully fabricated the first IBS transposed cable in 2021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9FB393E-3072-6D2F-9AA8-D3B7422D6334}"/>
                </a:ext>
              </a:extLst>
            </p:cNvPr>
            <p:cNvSpPr txBox="1"/>
            <p:nvPr/>
          </p:nvSpPr>
          <p:spPr>
            <a:xfrm>
              <a:off x="7392513" y="832059"/>
              <a:ext cx="2241938" cy="70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successfully fabricated the first in-plane transposed REBCO cable in 2020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1139DB36-2612-809C-D21C-92A1EAE79F5F}"/>
              </a:ext>
            </a:extLst>
          </p:cNvPr>
          <p:cNvSpPr txBox="1"/>
          <p:nvPr/>
        </p:nvSpPr>
        <p:spPr>
          <a:xfrm>
            <a:off x="256484" y="2116655"/>
            <a:ext cx="2458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In-plane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transposed HTS cable </a:t>
            </a:r>
            <a:endParaRPr lang="zh-CN" altLang="en-US" sz="14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03D309F-D989-B8BA-EE17-62D6D0108301}"/>
              </a:ext>
            </a:extLst>
          </p:cNvPr>
          <p:cNvSpPr txBox="1"/>
          <p:nvPr/>
        </p:nvSpPr>
        <p:spPr>
          <a:xfrm>
            <a:off x="7476883" y="2090231"/>
            <a:ext cx="2469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In-plane transposed HTS cable </a:t>
            </a:r>
            <a:endParaRPr lang="zh-CN" altLang="en-US" sz="1400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AB29881-BF9E-398E-D118-A39772A4474A}"/>
              </a:ext>
            </a:extLst>
          </p:cNvPr>
          <p:cNvSpPr txBox="1"/>
          <p:nvPr/>
        </p:nvSpPr>
        <p:spPr>
          <a:xfrm>
            <a:off x="3613132" y="2181549"/>
            <a:ext cx="3057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Punch-assemble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transposed HTS cable </a:t>
            </a:r>
            <a:endParaRPr lang="zh-CN" altLang="en-US" sz="1400" dirty="0"/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1F24D6B7-C568-9FEC-2CB7-A97E4EBFF7CE}"/>
              </a:ext>
            </a:extLst>
          </p:cNvPr>
          <p:cNvSpPr txBox="1">
            <a:spLocks/>
          </p:cNvSpPr>
          <p:nvPr/>
        </p:nvSpPr>
        <p:spPr>
          <a:xfrm>
            <a:off x="1271464" y="1018123"/>
            <a:ext cx="9484771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</a:t>
            </a:r>
            <a:r>
              <a:rPr lang="en-US" altLang="zh-CN" sz="1865" dirty="0">
                <a:solidFill>
                  <a:srgbClr val="FF0000"/>
                </a:solidFill>
              </a:rPr>
              <a:t>in-plane bending </a:t>
            </a:r>
            <a:r>
              <a:rPr lang="en-US" altLang="zh-CN" sz="1865" dirty="0"/>
              <a:t>of HTS tapes</a:t>
            </a:r>
            <a:endParaRPr lang="zh-CN" altLang="en-US" sz="2131" dirty="0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7B54AEEF-570E-CA17-9190-6AE0719E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4C5CF2F0-F4AA-CAFA-CFEC-F7CD146AF861}"/>
              </a:ext>
            </a:extLst>
          </p:cNvPr>
          <p:cNvSpPr txBox="1"/>
          <p:nvPr/>
        </p:nvSpPr>
        <p:spPr>
          <a:xfrm>
            <a:off x="10315343" y="2042706"/>
            <a:ext cx="1772789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Juan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5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A315E05-FC6E-46C0-A51E-C6F4AC924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BF741338-327D-30C3-9815-32EE119F34E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12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D4627A-7F88-5C6E-1B4D-946887405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2" y="1554602"/>
            <a:ext cx="11798310" cy="42653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946162-8AA7-ED16-30E0-A926AC1E6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1"/>
          <a:stretch/>
        </p:blipFill>
        <p:spPr>
          <a:xfrm>
            <a:off x="5746697" y="5157192"/>
            <a:ext cx="1549705" cy="12304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D7C86C-DD84-3BF5-BCAC-230630B112E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32" y="5157194"/>
            <a:ext cx="1639566" cy="1230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E46935-7C55-7743-D0CC-BC28C50B6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95" y="5157193"/>
            <a:ext cx="1639566" cy="1230425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97AD5669-FF3E-4D23-55C6-94D70617C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7568" y="4442496"/>
            <a:ext cx="3449941" cy="14473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08806B-74D6-F481-F1D8-CE567AD45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462986"/>
            <a:ext cx="1917746" cy="1486294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4D1536BD-D990-71D6-EF34-88334E831AF2}"/>
              </a:ext>
            </a:extLst>
          </p:cNvPr>
          <p:cNvSpPr txBox="1">
            <a:spLocks/>
          </p:cNvSpPr>
          <p:nvPr/>
        </p:nvSpPr>
        <p:spPr>
          <a:xfrm>
            <a:off x="623392" y="1013576"/>
            <a:ext cx="9484771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</a:t>
            </a:r>
            <a:r>
              <a:rPr lang="en-US" altLang="zh-CN" sz="1865" dirty="0">
                <a:solidFill>
                  <a:srgbClr val="FF0000"/>
                </a:solidFill>
              </a:rPr>
              <a:t>in-plane bending </a:t>
            </a:r>
            <a:r>
              <a:rPr lang="en-US" altLang="zh-CN" sz="1865" dirty="0"/>
              <a:t>of HTS tapes</a:t>
            </a:r>
            <a:endParaRPr lang="zh-CN" altLang="en-US" sz="2131" dirty="0"/>
          </a:p>
        </p:txBody>
      </p:sp>
      <p:pic>
        <p:nvPicPr>
          <p:cNvPr id="7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6ED0B78-E407-A287-B8F0-47BD32E3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88BA359-9706-DE76-73AA-268CF521F3A6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R&amp;D of the HTS transposed cable: X-cable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039B37-6900-08DE-7335-71D68D0B6A71}"/>
              </a:ext>
            </a:extLst>
          </p:cNvPr>
          <p:cNvSpPr txBox="1"/>
          <p:nvPr/>
        </p:nvSpPr>
        <p:spPr>
          <a:xfrm>
            <a:off x="10128448" y="1074132"/>
            <a:ext cx="1731331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Juan Wang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CEFDF0-5547-6D14-8E18-EDDF7D532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73438"/>
              </p:ext>
            </p:extLst>
          </p:nvPr>
        </p:nvGraphicFramePr>
        <p:xfrm>
          <a:off x="322846" y="1031411"/>
          <a:ext cx="11546309" cy="549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">
            <a:extLst>
              <a:ext uri="{FF2B5EF4-FFF2-40B4-BE49-F238E27FC236}">
                <a16:creationId xmlns:a16="http://schemas.microsoft.com/office/drawing/2014/main" id="{5C4D5BA1-73E7-D4E3-A1C2-0C56E0D21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8" y="4703903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2016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44B8313-5FC0-442C-9AF4-5DA50FC2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6" y="4002317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2019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9FE55E6-B97C-5E7D-C9DD-F3EE5118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5" y="3651524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2022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54CA99B-F6FC-149B-9CB1-13F7B289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64" y="2502298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2025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3E61E6-6FB4-F962-C935-2956B4781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746" y="3754681"/>
            <a:ext cx="3193014" cy="2199818"/>
          </a:xfrm>
          <a:prstGeom prst="rect">
            <a:avLst/>
          </a:prstGeom>
        </p:spPr>
      </p:pic>
      <p:pic>
        <p:nvPicPr>
          <p:cNvPr id="2" name="Picture 2" descr="https://gss1.bdstatic.com/-vo3dSag_xI4khGkpoWK1HF6hhy/baike/w%3D268%3Bg%3D0/sign=9baf3e864ded2e73fce9812abf3ac6b6/f11f3a292df5e0fe34f058035b6034a85fdf72cc.jpg">
            <a:extLst>
              <a:ext uri="{FF2B5EF4-FFF2-40B4-BE49-F238E27FC236}">
                <a16:creationId xmlns:a16="http://schemas.microsoft.com/office/drawing/2014/main" id="{B96B6EFA-E0CF-FB88-FCE5-2E7EBDC2F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3375" y="4123525"/>
            <a:ext cx="659380" cy="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66EB77-81FD-1811-6998-FC8C776C531E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F937F857-F81B-5BB8-3FCE-C58D8CF6C5A4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13</a:t>
            </a:fld>
            <a:endParaRPr lang="en-US" sz="1199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5F96A0-2462-A3B6-D20C-6CC02EA08DB5}"/>
              </a:ext>
            </a:extLst>
          </p:cNvPr>
          <p:cNvSpPr txBox="1"/>
          <p:nvPr/>
        </p:nvSpPr>
        <p:spPr>
          <a:xfrm>
            <a:off x="2985246" y="1182098"/>
            <a:ext cx="8570853" cy="891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90% Stainless-steel &amp; 10% Sliver stabilized</a:t>
            </a: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IBS tape achieved the highest J</a:t>
            </a:r>
            <a:r>
              <a:rPr lang="en-US" altLang="zh-CN" sz="1732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2022!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reduced the cost and raised the 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properties.</a:t>
            </a:r>
          </a:p>
        </p:txBody>
      </p:sp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884CA9AB-FAF0-656C-829B-F4707A35C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B07810F-FA71-CE4E-646A-89A44C30112B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9FF657-DF81-1A30-AA63-A9F3AFABA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CCCFF12-70A7-5F83-7321-8D6BB4A5EAE3}"/>
              </a:ext>
            </a:extLst>
          </p:cNvPr>
          <p:cNvSpPr/>
          <p:nvPr/>
        </p:nvSpPr>
        <p:spPr>
          <a:xfrm>
            <a:off x="1127448" y="1625360"/>
            <a:ext cx="10208135" cy="39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998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9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Φ34mm-17 turns-DPC reached </a:t>
            </a:r>
            <a:r>
              <a:rPr lang="en-US" altLang="zh-CN" sz="19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A at 4.2 K and 32 T, world’s highest record up to now.</a:t>
            </a:r>
            <a:endParaRPr lang="zh-CN" altLang="en-US" sz="19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0E91A1-46FE-8BE6-DAA5-A2788216A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49" y="2138541"/>
            <a:ext cx="5351526" cy="41536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2F5F88-87C7-BACE-05F1-DD344C33A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" y="2057408"/>
            <a:ext cx="5351526" cy="42519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17FECC-FF40-DB8A-65A0-08350303F16A}"/>
              </a:ext>
            </a:extLst>
          </p:cNvPr>
          <p:cNvSpPr/>
          <p:nvPr/>
        </p:nvSpPr>
        <p:spPr>
          <a:xfrm>
            <a:off x="2063552" y="1107113"/>
            <a:ext cx="6048672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The First IBS Solenoid Coil at 32 T background field 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D7CE4C-6E9F-0C98-407B-063C939EF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197" y="3756230"/>
            <a:ext cx="820885" cy="8174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A62179-FC3D-569C-C208-1A68880068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30" y="2974892"/>
            <a:ext cx="808682" cy="1347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515812-D5BA-FD46-54D1-9418229D4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039" y="3731202"/>
            <a:ext cx="1018753" cy="8459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AF1EF6-C5E9-515F-97B0-FDD8FB722B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45" y="3756230"/>
            <a:ext cx="1090200" cy="8214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A3FC74-6C7D-00B9-FA8C-66A2CF2872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351" y="4145103"/>
            <a:ext cx="780242" cy="1072892"/>
          </a:xfrm>
          <a:prstGeom prst="rect">
            <a:avLst/>
          </a:prstGeom>
        </p:spPr>
      </p:pic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C6AB87C3-4916-C066-2018-A416DC73C1E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14</a:t>
            </a:fld>
            <a:endParaRPr lang="en-US" sz="1199" dirty="0"/>
          </a:p>
        </p:txBody>
      </p:sp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EED9B5A5-1579-69CA-D3AA-0B538CED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26DE1E-1FF9-E102-8AAF-7E5057BA8DE3}"/>
              </a:ext>
            </a:extLst>
          </p:cNvPr>
          <p:cNvSpPr txBox="1"/>
          <p:nvPr/>
        </p:nvSpPr>
        <p:spPr>
          <a:xfrm>
            <a:off x="9768407" y="1107113"/>
            <a:ext cx="1731331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Chunyan</a:t>
            </a:r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3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77EF8E20-6C5C-423C-9465-BE2110C954AA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29819FE-2556-4FB5-98A7-A5166659E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E3B40B77-724D-F10E-50F2-1B6CA73F3815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15</a:t>
            </a:fld>
            <a:endParaRPr lang="en-US" sz="1199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C2CFCC0-7396-1298-91D8-A029E9DA044E}"/>
              </a:ext>
            </a:extLst>
          </p:cNvPr>
          <p:cNvSpPr/>
          <p:nvPr/>
        </p:nvSpPr>
        <p:spPr>
          <a:xfrm>
            <a:off x="3476687" y="1095371"/>
            <a:ext cx="5027982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Quench propagation study of the IBS coils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10AEA9-25BC-B1BD-4A6C-ADB0553BBEE7}"/>
              </a:ext>
            </a:extLst>
          </p:cNvPr>
          <p:cNvSpPr txBox="1"/>
          <p:nvPr/>
        </p:nvSpPr>
        <p:spPr>
          <a:xfrm>
            <a:off x="1055441" y="6093296"/>
            <a:ext cx="1015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Experimental d</a:t>
            </a:r>
            <a:r>
              <a:rPr lang="zh-CN" altLang="en-US" b="1" dirty="0"/>
              <a:t>ata  </a:t>
            </a:r>
            <a:r>
              <a:rPr lang="en-US" altLang="zh-CN" b="1" dirty="0"/>
              <a:t>shows significant</a:t>
            </a:r>
            <a:r>
              <a:rPr lang="zh-CN" altLang="en-US" b="1" dirty="0"/>
              <a:t> </a:t>
            </a:r>
            <a:r>
              <a:rPr lang="en-US" altLang="zh-CN" b="1" dirty="0"/>
              <a:t>quench</a:t>
            </a:r>
            <a:r>
              <a:rPr lang="zh-CN" altLang="en-US" b="1" dirty="0"/>
              <a:t> propagation </a:t>
            </a:r>
            <a:r>
              <a:rPr lang="en-US" altLang="zh-CN" b="1" dirty="0"/>
              <a:t>in the IBS coils</a:t>
            </a:r>
            <a:r>
              <a:rPr lang="zh-CN" altLang="en-US" b="1" dirty="0"/>
              <a:t>! More testing will be carried out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67275A-C423-37B3-C130-C77613B83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20" y="1607176"/>
            <a:ext cx="1290004" cy="10941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0A0370-59A5-3B52-2503-7F2657EC6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65" y="1598684"/>
            <a:ext cx="2478135" cy="11546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1B5695-2931-AB53-D048-CF7128FC7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5" y="1598684"/>
            <a:ext cx="6812626" cy="42035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60ABAF-F04B-91BF-670C-38AED8257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20" y="2741224"/>
            <a:ext cx="3891660" cy="7855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3BA859-6212-704C-2B3D-CEBA87C45E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20" y="3542900"/>
            <a:ext cx="3891659" cy="2406380"/>
          </a:xfrm>
          <a:prstGeom prst="rect">
            <a:avLst/>
          </a:prstGeom>
        </p:spPr>
      </p:pic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BEAF496F-1976-98D7-B24E-B6ACF624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8369DF5-7105-9D52-AC57-79A31B87FAB3}"/>
              </a:ext>
            </a:extLst>
          </p:cNvPr>
          <p:cNvSpPr txBox="1"/>
          <p:nvPr/>
        </p:nvSpPr>
        <p:spPr>
          <a:xfrm>
            <a:off x="9768407" y="1107113"/>
            <a:ext cx="1731331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Chunyan</a:t>
            </a:r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CFB8BD36-1160-4637-A853-B34519D6A17A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713ACD7-372B-456D-951E-F9930F393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5" name="Right Arrow 30">
            <a:extLst>
              <a:ext uri="{FF2B5EF4-FFF2-40B4-BE49-F238E27FC236}">
                <a16:creationId xmlns:a16="http://schemas.microsoft.com/office/drawing/2014/main" id="{D9F6FB66-3E04-B73C-1AF1-83EE07C7F722}"/>
              </a:ext>
            </a:extLst>
          </p:cNvPr>
          <p:cNvSpPr/>
          <p:nvPr/>
        </p:nvSpPr>
        <p:spPr bwMode="auto">
          <a:xfrm>
            <a:off x="399204" y="3081129"/>
            <a:ext cx="4685728" cy="216926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86" name="Right Arrow 30">
            <a:extLst>
              <a:ext uri="{FF2B5EF4-FFF2-40B4-BE49-F238E27FC236}">
                <a16:creationId xmlns:a16="http://schemas.microsoft.com/office/drawing/2014/main" id="{24BA72DB-F41A-D20F-DA3C-7251CCEAEFDF}"/>
              </a:ext>
            </a:extLst>
          </p:cNvPr>
          <p:cNvSpPr/>
          <p:nvPr/>
        </p:nvSpPr>
        <p:spPr bwMode="auto">
          <a:xfrm>
            <a:off x="5627737" y="3065459"/>
            <a:ext cx="6152505" cy="245137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87" name="Group 22">
            <a:extLst>
              <a:ext uri="{FF2B5EF4-FFF2-40B4-BE49-F238E27FC236}">
                <a16:creationId xmlns:a16="http://schemas.microsoft.com/office/drawing/2014/main" id="{268D56DB-2646-CFAA-3A31-E60EDC39AC2C}"/>
              </a:ext>
            </a:extLst>
          </p:cNvPr>
          <p:cNvGrpSpPr>
            <a:grpSpLocks/>
          </p:cNvGrpSpPr>
          <p:nvPr/>
        </p:nvGrpSpPr>
        <p:grpSpPr bwMode="auto">
          <a:xfrm>
            <a:off x="2535795" y="3042703"/>
            <a:ext cx="287734" cy="287734"/>
            <a:chOff x="0" y="0"/>
            <a:chExt cx="258778" cy="256382"/>
          </a:xfrm>
        </p:grpSpPr>
        <p:sp>
          <p:nvSpPr>
            <p:cNvPr id="88" name="Oval 370">
              <a:extLst>
                <a:ext uri="{FF2B5EF4-FFF2-40B4-BE49-F238E27FC236}">
                  <a16:creationId xmlns:a16="http://schemas.microsoft.com/office/drawing/2014/main" id="{2B5DF085-08B4-83AC-BE1F-D724EB7E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9" name="Oval 371">
              <a:extLst>
                <a:ext uri="{FF2B5EF4-FFF2-40B4-BE49-F238E27FC236}">
                  <a16:creationId xmlns:a16="http://schemas.microsoft.com/office/drawing/2014/main" id="{C29B8D9F-ACA9-C1B0-914A-3B2AEAFBE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0" name="Group 19">
            <a:extLst>
              <a:ext uri="{FF2B5EF4-FFF2-40B4-BE49-F238E27FC236}">
                <a16:creationId xmlns:a16="http://schemas.microsoft.com/office/drawing/2014/main" id="{B06E9B8D-035F-5B21-82C5-771E609AE404}"/>
              </a:ext>
            </a:extLst>
          </p:cNvPr>
          <p:cNvGrpSpPr>
            <a:grpSpLocks/>
          </p:cNvGrpSpPr>
          <p:nvPr/>
        </p:nvGrpSpPr>
        <p:grpSpPr bwMode="auto">
          <a:xfrm>
            <a:off x="4106626" y="3042273"/>
            <a:ext cx="287734" cy="287734"/>
            <a:chOff x="0" y="0"/>
            <a:chExt cx="258778" cy="256382"/>
          </a:xfrm>
        </p:grpSpPr>
        <p:sp>
          <p:nvSpPr>
            <p:cNvPr id="91" name="Oval 368">
              <a:extLst>
                <a:ext uri="{FF2B5EF4-FFF2-40B4-BE49-F238E27FC236}">
                  <a16:creationId xmlns:a16="http://schemas.microsoft.com/office/drawing/2014/main" id="{A8BEEC9F-113C-8A2A-08FD-6E09F5115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" name="Oval 369">
              <a:extLst>
                <a:ext uri="{FF2B5EF4-FFF2-40B4-BE49-F238E27FC236}">
                  <a16:creationId xmlns:a16="http://schemas.microsoft.com/office/drawing/2014/main" id="{8A01D962-3DB7-0CC4-01B3-2FC0458B4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0714A302-651A-EB03-1A42-E60B6F7E27E0}"/>
              </a:ext>
            </a:extLst>
          </p:cNvPr>
          <p:cNvSpPr/>
          <p:nvPr/>
        </p:nvSpPr>
        <p:spPr>
          <a:xfrm>
            <a:off x="624324" y="3301035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DA1F38D9-19C4-241E-05C1-34F6DE70F260}"/>
              </a:ext>
            </a:extLst>
          </p:cNvPr>
          <p:cNvSpPr/>
          <p:nvPr/>
        </p:nvSpPr>
        <p:spPr>
          <a:xfrm>
            <a:off x="3633686" y="3269253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508EE061-2724-00BA-C6DA-B614D2C26F2D}"/>
              </a:ext>
            </a:extLst>
          </p:cNvPr>
          <p:cNvSpPr/>
          <p:nvPr/>
        </p:nvSpPr>
        <p:spPr>
          <a:xfrm>
            <a:off x="5833191" y="3269253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6" name="Oval 358">
            <a:extLst>
              <a:ext uri="{FF2B5EF4-FFF2-40B4-BE49-F238E27FC236}">
                <a16:creationId xmlns:a16="http://schemas.microsoft.com/office/drawing/2014/main" id="{03D0557F-6B44-AB56-0CDA-CA6A57DC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70" y="3053614"/>
            <a:ext cx="287734" cy="287734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7" name="Oval 359">
            <a:extLst>
              <a:ext uri="{FF2B5EF4-FFF2-40B4-BE49-F238E27FC236}">
                <a16:creationId xmlns:a16="http://schemas.microsoft.com/office/drawing/2014/main" id="{8AF25E0E-2BA2-E2A6-CA0A-C1B757089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95" y="3122731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8" name="Oval 368">
            <a:extLst>
              <a:ext uri="{FF2B5EF4-FFF2-40B4-BE49-F238E27FC236}">
                <a16:creationId xmlns:a16="http://schemas.microsoft.com/office/drawing/2014/main" id="{2816FC53-9FD5-A8B1-E633-B2FE248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562" y="3016896"/>
            <a:ext cx="287734" cy="2877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9" name="Oval 369">
            <a:extLst>
              <a:ext uri="{FF2B5EF4-FFF2-40B4-BE49-F238E27FC236}">
                <a16:creationId xmlns:a16="http://schemas.microsoft.com/office/drawing/2014/main" id="{E407D93F-FD86-2EF7-4E78-2B540C47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673" y="3085016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FA33BE8-BE50-6D5B-A325-6A461D201568}"/>
              </a:ext>
            </a:extLst>
          </p:cNvPr>
          <p:cNvSpPr/>
          <p:nvPr/>
        </p:nvSpPr>
        <p:spPr>
          <a:xfrm>
            <a:off x="7529870" y="3320811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01" name="TextBox 29">
            <a:extLst>
              <a:ext uri="{FF2B5EF4-FFF2-40B4-BE49-F238E27FC236}">
                <a16:creationId xmlns:a16="http://schemas.microsoft.com/office/drawing/2014/main" id="{84A9572B-7701-2D7B-83E5-7980BCEC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43" y="3606962"/>
            <a:ext cx="1569559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IBS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08B9C8E-85AC-62DC-543C-4217A6C390EA}"/>
              </a:ext>
            </a:extLst>
          </p:cNvPr>
          <p:cNvSpPr/>
          <p:nvPr/>
        </p:nvSpPr>
        <p:spPr>
          <a:xfrm>
            <a:off x="2169194" y="3320839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58CE27B-36AD-FA2F-72B5-CF666B67914A}"/>
              </a:ext>
            </a:extLst>
          </p:cNvPr>
          <p:cNvGrpSpPr/>
          <p:nvPr/>
        </p:nvGrpSpPr>
        <p:grpSpPr>
          <a:xfrm>
            <a:off x="7640226" y="3022861"/>
            <a:ext cx="287734" cy="287734"/>
            <a:chOff x="4654195" y="4152355"/>
            <a:chExt cx="258762" cy="255587"/>
          </a:xfrm>
        </p:grpSpPr>
        <p:sp>
          <p:nvSpPr>
            <p:cNvPr id="104" name="Oval 370">
              <a:extLst>
                <a:ext uri="{FF2B5EF4-FFF2-40B4-BE49-F238E27FC236}">
                  <a16:creationId xmlns:a16="http://schemas.microsoft.com/office/drawing/2014/main" id="{9E176D2C-2195-F6E5-751F-3E1025BAC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5" name="Oval 371">
              <a:extLst>
                <a:ext uri="{FF2B5EF4-FFF2-40B4-BE49-F238E27FC236}">
                  <a16:creationId xmlns:a16="http://schemas.microsoft.com/office/drawing/2014/main" id="{243B06A2-1EE7-9707-DF1C-895AD0717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06" name="TextBox 29">
            <a:extLst>
              <a:ext uri="{FF2B5EF4-FFF2-40B4-BE49-F238E27FC236}">
                <a16:creationId xmlns:a16="http://schemas.microsoft.com/office/drawing/2014/main" id="{BB809505-B470-BCEA-C881-29F4FBCF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47" y="3606961"/>
            <a:ext cx="1387842" cy="5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</a:t>
            </a:r>
          </a:p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122 phase IBS</a:t>
            </a:r>
          </a:p>
        </p:txBody>
      </p:sp>
      <p:sp>
        <p:nvSpPr>
          <p:cNvPr id="107" name="Oval 369">
            <a:extLst>
              <a:ext uri="{FF2B5EF4-FFF2-40B4-BE49-F238E27FC236}">
                <a16:creationId xmlns:a16="http://schemas.microsoft.com/office/drawing/2014/main" id="{B4C1256D-AEA5-D8B5-A9DA-3C126D98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699" y="3122731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411C6C0-335A-FBD9-5531-D06D52ED3A5B}"/>
              </a:ext>
            </a:extLst>
          </p:cNvPr>
          <p:cNvSpPr/>
          <p:nvPr/>
        </p:nvSpPr>
        <p:spPr>
          <a:xfrm>
            <a:off x="9067152" y="3301629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6780F94E-0F54-935A-0F44-D6505BD74CF6}"/>
              </a:ext>
            </a:extLst>
          </p:cNvPr>
          <p:cNvGrpSpPr/>
          <p:nvPr/>
        </p:nvGrpSpPr>
        <p:grpSpPr>
          <a:xfrm>
            <a:off x="9327679" y="3039413"/>
            <a:ext cx="287734" cy="287734"/>
            <a:chOff x="4789249" y="4115300"/>
            <a:chExt cx="258762" cy="255587"/>
          </a:xfrm>
        </p:grpSpPr>
        <p:sp>
          <p:nvSpPr>
            <p:cNvPr id="110" name="Oval 370">
              <a:extLst>
                <a:ext uri="{FF2B5EF4-FFF2-40B4-BE49-F238E27FC236}">
                  <a16:creationId xmlns:a16="http://schemas.microsoft.com/office/drawing/2014/main" id="{2CC9FCC9-20F6-478A-9FAB-92937B67D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249" y="4115300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1" name="Oval 371">
              <a:extLst>
                <a:ext uri="{FF2B5EF4-FFF2-40B4-BE49-F238E27FC236}">
                  <a16:creationId xmlns:a16="http://schemas.microsoft.com/office/drawing/2014/main" id="{C36CA184-0DD4-EA3B-5819-961271304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754" y="417501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" name="TextBox 29">
            <a:extLst>
              <a:ext uri="{FF2B5EF4-FFF2-40B4-BE49-F238E27FC236}">
                <a16:creationId xmlns:a16="http://schemas.microsoft.com/office/drawing/2014/main" id="{DB6A2B62-351D-0E4E-1BD8-EFA83DF2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721" y="1861128"/>
            <a:ext cx="2057645" cy="1089192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100-m 7-core IBS tape fabricated 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100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 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3" name="TextBox 29">
            <a:extLst>
              <a:ext uri="{FF2B5EF4-FFF2-40B4-BE49-F238E27FC236}">
                <a16:creationId xmlns:a16="http://schemas.microsoft.com/office/drawing/2014/main" id="{174B9E23-E425-EEE3-471D-F42E8662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414" y="3656386"/>
            <a:ext cx="2169530" cy="1253211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24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8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300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4" name="TextBox 29">
            <a:extLst>
              <a:ext uri="{FF2B5EF4-FFF2-40B4-BE49-F238E27FC236}">
                <a16:creationId xmlns:a16="http://schemas.microsoft.com/office/drawing/2014/main" id="{56B89B9E-2250-8E7C-C58C-13B041DC3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111" y="1585177"/>
            <a:ext cx="2165376" cy="1745397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32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10 T</a:t>
            </a:r>
          </a:p>
          <a:p>
            <a:pPr algn="ctr" eaLnBrk="1" hangingPunct="1"/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.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3 kA transposed cable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 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&gt;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450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5" name="Oval 370">
            <a:extLst>
              <a:ext uri="{FF2B5EF4-FFF2-40B4-BE49-F238E27FC236}">
                <a16:creationId xmlns:a16="http://schemas.microsoft.com/office/drawing/2014/main" id="{A700C65B-1F00-2DC3-3603-ECEA1A189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5205" y="3041012"/>
            <a:ext cx="287734" cy="2877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6" name="Oval 371">
            <a:extLst>
              <a:ext uri="{FF2B5EF4-FFF2-40B4-BE49-F238E27FC236}">
                <a16:creationId xmlns:a16="http://schemas.microsoft.com/office/drawing/2014/main" id="{A2671FBC-FD18-2204-B468-DE6F2D6E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0268" y="3108240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67428A5-194D-B405-543C-CB9A80279BCB}"/>
              </a:ext>
            </a:extLst>
          </p:cNvPr>
          <p:cNvSpPr/>
          <p:nvPr/>
        </p:nvSpPr>
        <p:spPr>
          <a:xfrm>
            <a:off x="10654188" y="3312946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pic>
        <p:nvPicPr>
          <p:cNvPr id="118" name="图片 117">
            <a:extLst>
              <a:ext uri="{FF2B5EF4-FFF2-40B4-BE49-F238E27FC236}">
                <a16:creationId xmlns:a16="http://schemas.microsoft.com/office/drawing/2014/main" id="{EAB2E450-CB18-CD21-49F7-27348941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283" y="3754334"/>
            <a:ext cx="984014" cy="1353095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B0AA983A-B98B-2E9B-0A95-F5A6C898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8827" y="3750391"/>
            <a:ext cx="873455" cy="1357039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D61571F2-193E-D0B4-02D1-104EF7AE9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61" y="1744875"/>
            <a:ext cx="1930987" cy="1130644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19A59578-BF7D-8C79-7CD5-124680155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28" y="3737912"/>
            <a:ext cx="2017637" cy="1467319"/>
          </a:xfrm>
          <a:prstGeom prst="rect">
            <a:avLst/>
          </a:prstGeom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1D201528-0365-31A5-76C4-A1176687E6C9}"/>
              </a:ext>
            </a:extLst>
          </p:cNvPr>
          <p:cNvGrpSpPr/>
          <p:nvPr/>
        </p:nvGrpSpPr>
        <p:grpSpPr>
          <a:xfrm>
            <a:off x="371012" y="4077843"/>
            <a:ext cx="2650337" cy="1340577"/>
            <a:chOff x="6726108" y="980728"/>
            <a:chExt cx="2817382" cy="1381459"/>
          </a:xfrm>
        </p:grpSpPr>
        <p:sp>
          <p:nvSpPr>
            <p:cNvPr id="123" name="TextBox 29">
              <a:extLst>
                <a:ext uri="{FF2B5EF4-FFF2-40B4-BE49-F238E27FC236}">
                  <a16:creationId xmlns:a16="http://schemas.microsoft.com/office/drawing/2014/main" id="{077090CB-4DEA-19DC-3A72-986A609A6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431" y="1126957"/>
              <a:ext cx="1693059" cy="58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65" b="1" dirty="0">
                  <a:latin typeface="Microsoft YaHei" charset="-122"/>
                  <a:ea typeface="Microsoft YaHei" charset="-122"/>
                  <a:cs typeface="Microsoft YaHei" charset="-122"/>
                </a:rPr>
                <a:t>H. </a:t>
              </a:r>
              <a:r>
                <a:rPr lang="en-US" altLang="zh-CN" sz="1465" b="1" dirty="0" err="1">
                  <a:latin typeface="Microsoft YaHei" charset="-122"/>
                  <a:ea typeface="Microsoft YaHei" charset="-122"/>
                  <a:cs typeface="Microsoft YaHei" charset="-122"/>
                </a:rPr>
                <a:t>Hosono</a:t>
              </a:r>
              <a:endParaRPr lang="en-US" altLang="zh-CN" sz="1465" b="1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algn="ctr" eaLnBrk="1" hangingPunct="1"/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IBS (T</a:t>
              </a:r>
              <a:r>
                <a:rPr lang="en-US" altLang="zh-CN" sz="1599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26K)</a:t>
              </a:r>
            </a:p>
          </p:txBody>
        </p:sp>
        <p:pic>
          <p:nvPicPr>
            <p:cNvPr id="124" name="Picture 2" descr="http://highscope.ch.ntu.edu.tw/wordpress/wp-content/uploads/2013/10/2012-hosono.jpg">
              <a:extLst>
                <a:ext uri="{FF2B5EF4-FFF2-40B4-BE49-F238E27FC236}">
                  <a16:creationId xmlns:a16="http://schemas.microsoft.com/office/drawing/2014/main" id="{47FD3570-8563-9AE3-1CC8-BCFD1883F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108" y="980728"/>
              <a:ext cx="1124325" cy="138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TextBox 29">
            <a:extLst>
              <a:ext uri="{FF2B5EF4-FFF2-40B4-BE49-F238E27FC236}">
                <a16:creationId xmlns:a16="http://schemas.microsoft.com/office/drawing/2014/main" id="{47E6BD7D-90F8-F46E-E691-A44DE7C00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63" y="2309742"/>
            <a:ext cx="1299138" cy="5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465" b="1" dirty="0">
                <a:latin typeface="Microsoft YaHei" charset="-122"/>
                <a:ea typeface="Microsoft YaHei" charset="-122"/>
              </a:rPr>
              <a:t>Z. Zhao</a:t>
            </a:r>
          </a:p>
          <a:p>
            <a:pPr algn="ctr" eaLnBrk="1" hangingPunct="1"/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IBS (T</a:t>
            </a:r>
            <a:r>
              <a:rPr lang="en-US" altLang="zh-CN" sz="1599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55K)</a:t>
            </a:r>
          </a:p>
        </p:txBody>
      </p:sp>
      <p:pic>
        <p:nvPicPr>
          <p:cNvPr id="126" name="图片 125">
            <a:extLst>
              <a:ext uri="{FF2B5EF4-FFF2-40B4-BE49-F238E27FC236}">
                <a16:creationId xmlns:a16="http://schemas.microsoft.com/office/drawing/2014/main" id="{19791CF7-EE80-BB5C-CBC0-8BBC946048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4" y="1475708"/>
            <a:ext cx="980559" cy="1307411"/>
          </a:xfrm>
          <a:prstGeom prst="rect">
            <a:avLst/>
          </a:prstGeom>
        </p:spPr>
      </p:pic>
      <p:pic>
        <p:nvPicPr>
          <p:cNvPr id="127" name="Picture 7">
            <a:extLst>
              <a:ext uri="{FF2B5EF4-FFF2-40B4-BE49-F238E27FC236}">
                <a16:creationId xmlns:a16="http://schemas.microsoft.com/office/drawing/2014/main" id="{68BD385B-4064-2A5B-5730-0EED65FB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55" y="1148509"/>
            <a:ext cx="1402897" cy="1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CF598D5-FE15-8820-3CCC-DF7C532174E6}"/>
              </a:ext>
            </a:extLst>
          </p:cNvPr>
          <p:cNvSpPr txBox="1">
            <a:spLocks/>
          </p:cNvSpPr>
          <p:nvPr/>
        </p:nvSpPr>
        <p:spPr>
          <a:xfrm>
            <a:off x="263352" y="5842659"/>
            <a:ext cx="11593288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J</a:t>
            </a:r>
            <a:r>
              <a:rPr lang="en-US" altLang="zh-CN" sz="2131" baseline="-25000" dirty="0"/>
              <a:t>e</a:t>
            </a:r>
            <a:r>
              <a:rPr lang="en-US" altLang="zh-CN" sz="2131" dirty="0"/>
              <a:t> of IBS expected to be similar as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in 5 years with better mechanical properties and lower cost</a:t>
            </a:r>
            <a:endParaRPr lang="zh-CN" altLang="en-US" sz="2131" dirty="0"/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4F56A088-BDF1-E5CE-6BBB-9AFE70E631B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16</a:t>
            </a:fld>
            <a:endParaRPr lang="en-US" sz="1199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C72956F2-0581-EBBE-7C30-4293B47E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3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4010" y="3172"/>
            <a:ext cx="7904758" cy="853706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730" dirty="0"/>
              <a:t>                                         </a:t>
            </a:r>
            <a:br>
              <a:rPr lang="en-US" altLang="zh-CN" sz="3730" dirty="0"/>
            </a:br>
            <a:br>
              <a:rPr lang="zh-CN" altLang="en-US" sz="3730" dirty="0"/>
            </a:br>
            <a:endParaRPr lang="zh-CN" altLang="en-US" sz="373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036" y="4074183"/>
            <a:ext cx="2620808" cy="21411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859EA5-3645-4AD4-AC2F-A8924009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259" y="4075536"/>
            <a:ext cx="2110574" cy="214934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30B3208-D743-4378-8234-A4874675D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1965" y="4074182"/>
            <a:ext cx="1761173" cy="1176611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C1F7160-11EA-414B-B84B-66B88CED8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086" y="5140018"/>
            <a:ext cx="1761173" cy="1097293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DC2BD0F-8DEC-4CB4-8D9F-524659B99E7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889513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7" dirty="0">
                <a:latin typeface="+mj-lt"/>
                <a:ea typeface="+mn-ea"/>
                <a:cs typeface="+mn-cs"/>
              </a:rPr>
              <a:t>Development of CCT Magnets for HL-LHC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FF66D0-A188-5ACE-88E7-633101699704}"/>
              </a:ext>
            </a:extLst>
          </p:cNvPr>
          <p:cNvSpPr txBox="1"/>
          <p:nvPr/>
        </p:nvSpPr>
        <p:spPr>
          <a:xfrm>
            <a:off x="4047834" y="2368797"/>
            <a:ext cx="419629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To be installed in the ATLAS &amp; CMS interaction regions, help to raise the luminosity by 5 times</a:t>
            </a:r>
          </a:p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The 1</a:t>
            </a:r>
            <a:r>
              <a:rPr lang="en-US" altLang="zh-CN" baseline="30000" dirty="0">
                <a:ea typeface="黑体" panose="02010609060101010101" pitchFamily="49" charset="-122"/>
              </a:rPr>
              <a:t>st</a:t>
            </a:r>
            <a:r>
              <a:rPr lang="en-US" altLang="zh-CN" dirty="0">
                <a:ea typeface="黑体" panose="02010609060101010101" pitchFamily="49" charset="-122"/>
              </a:rPr>
              <a:t> time CCT type magnets applied to an operating accelerator.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E2D520-72EF-F37E-A9AA-5A794FEE2D01}"/>
              </a:ext>
            </a:extLst>
          </p:cNvPr>
          <p:cNvSpPr txBox="1"/>
          <p:nvPr/>
        </p:nvSpPr>
        <p:spPr>
          <a:xfrm>
            <a:off x="588191" y="976052"/>
            <a:ext cx="11029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China provides 13 units CCT twin-aperture dipole magnets for HL-LHC</a:t>
            </a:r>
            <a:endParaRPr lang="en-US" altLang="zh-CN" sz="11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7" name="Picture 2" descr="查看源图像">
            <a:extLst>
              <a:ext uri="{FF2B5EF4-FFF2-40B4-BE49-F238E27FC236}">
                <a16:creationId xmlns:a16="http://schemas.microsoft.com/office/drawing/2014/main" id="{12F66C4E-58B5-0DE7-5698-47255980B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02" y="2368796"/>
            <a:ext cx="3550590" cy="22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287ED6C-37CF-1987-622C-B43126FFE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1" y="4638711"/>
            <a:ext cx="4586047" cy="15986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2006F7-DDC4-3A61-4C11-62D062DBD8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56" y="2368797"/>
            <a:ext cx="3338377" cy="165726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66534B4-9FF6-5C6D-B698-06E232E8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34" y="3728716"/>
            <a:ext cx="1064036" cy="109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AAF8B79-B16F-3871-AAF7-079B0AF76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1AB415ED-4233-F865-6FB5-929F17DE094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17</a:t>
            </a:fld>
            <a:endParaRPr lang="en-US" sz="1199"/>
          </a:p>
        </p:txBody>
      </p:sp>
      <p:pic>
        <p:nvPicPr>
          <p:cNvPr id="1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E5744F43-3032-4FDA-35F3-A0984726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0E5EC72-F330-E8C2-B14E-CC03A4301DEF}"/>
              </a:ext>
            </a:extLst>
          </p:cNvPr>
          <p:cNvGrpSpPr/>
          <p:nvPr/>
        </p:nvGrpSpPr>
        <p:grpSpPr>
          <a:xfrm>
            <a:off x="4520211" y="1501468"/>
            <a:ext cx="3375989" cy="703396"/>
            <a:chOff x="4362469" y="1383822"/>
            <a:chExt cx="3375989" cy="70339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E9158971-F575-A664-18B5-089794FA4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4362469" y="1383822"/>
              <a:ext cx="749401" cy="687364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CF978B41-1653-F0C7-BC90-903D6DF1E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1870" y="1383822"/>
              <a:ext cx="675943" cy="70339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041D5B-FD2D-5398-A46E-193113181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49467" y="1497862"/>
              <a:ext cx="1188991" cy="552460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F654546-2CC9-A2DE-584D-7F65CB656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877" y="1497862"/>
              <a:ext cx="645322" cy="51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432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112FBDEE-F608-37C3-F2FA-9E8FADEADB11}"/>
              </a:ext>
            </a:extLst>
          </p:cNvPr>
          <p:cNvGrpSpPr/>
          <p:nvPr/>
        </p:nvGrpSpPr>
        <p:grpSpPr>
          <a:xfrm>
            <a:off x="1239531" y="1598149"/>
            <a:ext cx="5645073" cy="4088959"/>
            <a:chOff x="1055624" y="1172961"/>
            <a:chExt cx="4237725" cy="306955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0EA4F43-5E33-E209-6AD9-E9E7EC27E256}"/>
                </a:ext>
              </a:extLst>
            </p:cNvPr>
            <p:cNvGrpSpPr/>
            <p:nvPr/>
          </p:nvGrpSpPr>
          <p:grpSpPr>
            <a:xfrm>
              <a:off x="1055624" y="1172961"/>
              <a:ext cx="2568209" cy="1303435"/>
              <a:chOff x="3355068" y="1231396"/>
              <a:chExt cx="2568209" cy="1303435"/>
            </a:xfrm>
          </p:grpSpPr>
          <p:sp>
            <p:nvSpPr>
              <p:cNvPr id="9" name="箭头: 左 8">
                <a:extLst>
                  <a:ext uri="{FF2B5EF4-FFF2-40B4-BE49-F238E27FC236}">
                    <a16:creationId xmlns:a16="http://schemas.microsoft.com/office/drawing/2014/main" id="{3925DD36-8DE7-6344-F52E-5A313F0079B7}"/>
                  </a:ext>
                </a:extLst>
              </p:cNvPr>
              <p:cNvSpPr/>
              <p:nvPr/>
            </p:nvSpPr>
            <p:spPr>
              <a:xfrm>
                <a:off x="4704077" y="1483533"/>
                <a:ext cx="1219200" cy="282276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5111C997-33E4-1C58-0994-6409611D57D8}"/>
                  </a:ext>
                </a:extLst>
              </p:cNvPr>
              <p:cNvSpPr/>
              <p:nvPr/>
            </p:nvSpPr>
            <p:spPr>
              <a:xfrm rot="2085553">
                <a:off x="3355068" y="1231396"/>
                <a:ext cx="532623" cy="1303435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EB16D-28FD-F3D5-A74A-24E9CFBA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138" y="3691446"/>
              <a:ext cx="3608211" cy="5177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0450506-1403-0978-E213-8211B24A0268}"/>
                </a:ext>
              </a:extLst>
            </p:cNvPr>
            <p:cNvSpPr txBox="1"/>
            <p:nvPr/>
          </p:nvSpPr>
          <p:spPr>
            <a:xfrm>
              <a:off x="1832975" y="3414447"/>
              <a:ext cx="3352316" cy="25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599" dirty="0"/>
                <a:t>HL-LHC Schedule for the Collaboration Board 2022</a:t>
              </a:r>
              <a:endParaRPr lang="zh-CN" altLang="en-US" sz="1599" dirty="0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9BD6292-40C1-9565-CB38-6CA6761C68B6}"/>
                </a:ext>
              </a:extLst>
            </p:cNvPr>
            <p:cNvSpPr/>
            <p:nvPr/>
          </p:nvSpPr>
          <p:spPr>
            <a:xfrm>
              <a:off x="1653912" y="4061121"/>
              <a:ext cx="2220729" cy="18139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D48E3A44-6EE6-4EA6-929F-135E0915653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01139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7" dirty="0">
                <a:latin typeface="+mj-lt"/>
                <a:ea typeface="+mn-ea"/>
                <a:cs typeface="+mn-cs"/>
              </a:rPr>
              <a:t>Development of CCT Magnets for HL-LHC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836203B-92C3-B818-44F3-2992EA497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F05AC23A-ACE2-EDBE-285D-A860C1FEF9E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18</a:t>
            </a:fld>
            <a:endParaRPr lang="en-US" sz="1199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D5EA2D-2162-77D5-ECF5-713F87BE7D3E}"/>
              </a:ext>
            </a:extLst>
          </p:cNvPr>
          <p:cNvSpPr txBox="1"/>
          <p:nvPr/>
        </p:nvSpPr>
        <p:spPr>
          <a:xfrm>
            <a:off x="8434964" y="1221794"/>
            <a:ext cx="3231805" cy="15688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599" b="1" dirty="0">
                <a:solidFill>
                  <a:srgbClr val="000000"/>
                </a:solidFill>
                <a:latin typeface="Roboto" panose="02000000000000000000" pitchFamily="2" charset="0"/>
              </a:rPr>
              <a:t>Successful design upgrade to solve the “long training problem”, significantly reduced the times of quench during training, ensured the project progress “on track”.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67032BB4-49BC-2FFB-A2B2-058EDE536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184" y="4524854"/>
            <a:ext cx="3250962" cy="1875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958F088-3FDB-655D-BC58-1657A0A240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965491" y="3078509"/>
            <a:ext cx="1524456" cy="12877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37719AD-7DE6-A02D-C839-FB3BB9673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964" y="2960141"/>
            <a:ext cx="632244" cy="15244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B63936-6DD9-5D13-F05F-53E8A55C03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9052" y="2964176"/>
            <a:ext cx="1287717" cy="1520419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AD46601-E018-9407-5E89-653D77D5B7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6284" r="6722" b="8109"/>
          <a:stretch/>
        </p:blipFill>
        <p:spPr>
          <a:xfrm>
            <a:off x="263968" y="1028843"/>
            <a:ext cx="8070919" cy="5568509"/>
          </a:xfrm>
          <a:prstGeom prst="rect">
            <a:avLst/>
          </a:prstGeom>
        </p:spPr>
      </p:pic>
      <p:pic>
        <p:nvPicPr>
          <p:cNvPr id="4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A92CD43C-9FBC-2141-5CB4-11879751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4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D3A4B-84A4-340F-C1FC-3989C71B65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890920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7" dirty="0">
                <a:latin typeface="+mj-lt"/>
                <a:ea typeface="+mn-ea"/>
                <a:cs typeface="+mn-cs"/>
              </a:rPr>
              <a:t>Development of CCT Magnets for HL-LHC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9DB813-EE6C-51EF-7461-BF0ABBBA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921482-6298-664D-FF86-F848ACD46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32" y="3551220"/>
            <a:ext cx="4856180" cy="28654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E96DC88-E402-323C-7964-BE8746CEB7D3}"/>
              </a:ext>
            </a:extLst>
          </p:cNvPr>
          <p:cNvSpPr txBox="1"/>
          <p:nvPr/>
        </p:nvSpPr>
        <p:spPr>
          <a:xfrm>
            <a:off x="6911032" y="1884519"/>
            <a:ext cx="4856180" cy="15273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AP1(</a:t>
            </a:r>
            <a:r>
              <a:rPr lang="en-US" altLang="zh-CN" sz="1599" dirty="0"/>
              <a:t>CB12</a:t>
            </a:r>
            <a:r>
              <a:rPr lang="zh-CN" altLang="en-US" sz="1599" dirty="0"/>
              <a:t>，</a:t>
            </a:r>
            <a:r>
              <a:rPr lang="en-US" altLang="zh-CN" sz="1599" dirty="0"/>
              <a:t>25 quenches 526A</a:t>
            </a:r>
            <a:r>
              <a:rPr lang="en-US" altLang="zh-CN" sz="1865" dirty="0"/>
              <a:t>) reached ±422A after </a:t>
            </a:r>
            <a:r>
              <a:rPr lang="en-US" altLang="zh-CN" sz="1865" dirty="0">
                <a:solidFill>
                  <a:srgbClr val="FF0000"/>
                </a:solidFill>
              </a:rPr>
              <a:t>11 quenches</a:t>
            </a:r>
            <a:r>
              <a:rPr lang="en-US" altLang="zh-CN" sz="1865" dirty="0"/>
              <a:t>.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AP2(</a:t>
            </a:r>
            <a:r>
              <a:rPr lang="en-US" altLang="zh-CN" sz="1599" dirty="0"/>
              <a:t>CB09, 33 quenches 530A; after thermal cycle </a:t>
            </a:r>
            <a:r>
              <a:rPr lang="zh-CN" altLang="en-US" sz="1599" dirty="0"/>
              <a:t>＞</a:t>
            </a:r>
            <a:r>
              <a:rPr lang="en-US" altLang="zh-CN" sz="1599" dirty="0"/>
              <a:t>500A</a:t>
            </a:r>
            <a:r>
              <a:rPr lang="en-US" altLang="zh-CN" sz="1865" dirty="0"/>
              <a:t>) reached ±422A </a:t>
            </a:r>
            <a:r>
              <a:rPr lang="en-US" altLang="zh-CN" sz="1865" dirty="0">
                <a:solidFill>
                  <a:srgbClr val="FF0000"/>
                </a:solidFill>
              </a:rPr>
              <a:t>without any quenches</a:t>
            </a:r>
            <a:r>
              <a:rPr lang="en-US" altLang="zh-CN" sz="1865" dirty="0"/>
              <a:t>. 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81D43D2-AD69-106F-5B66-967E7AF5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14" y="963794"/>
            <a:ext cx="6083505" cy="5348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664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MCBRD02 &amp; MCBRD03</a:t>
            </a:r>
            <a:endParaRPr lang="zh-CN" altLang="en-US" sz="2664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A122FC-2855-9BAC-FCC4-DDB997CC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9" y="3551220"/>
            <a:ext cx="6468854" cy="28654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1718E0-266D-8C38-A924-85E11392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14" y="1575760"/>
            <a:ext cx="1211544" cy="1951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331727-B805-9D00-F51B-5EA9F759A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87" y="1570896"/>
            <a:ext cx="1202734" cy="19519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CB4AD4-88B1-238B-1586-AA89E3E951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42" y="1570781"/>
            <a:ext cx="1463272" cy="19510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57162C2-31ED-FD9E-7FE7-EBA65880D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03" y="1571543"/>
            <a:ext cx="1463270" cy="19502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D4D7FD2-624D-3FFC-DEF6-15584BBDE6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752" y="1570781"/>
            <a:ext cx="989861" cy="1951943"/>
          </a:xfrm>
          <a:prstGeom prst="rect">
            <a:avLst/>
          </a:prstGeom>
        </p:spPr>
      </p:pic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E377E5A3-2454-18F5-E135-8DF8C5F4D19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19</a:t>
            </a:fld>
            <a:endParaRPr lang="en-US" sz="1199"/>
          </a:p>
        </p:txBody>
      </p:sp>
      <p:pic>
        <p:nvPicPr>
          <p:cNvPr id="11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4801C07-0295-5C24-D676-EBF769EF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719F7BE-22BB-A383-2253-E116388FAD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0E086178-D9B4-9E4A-FCD2-C8C1B1DF5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AD75E45-EBF7-20D5-85C5-C66DE5EFC9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7B46A67-A226-3DC9-6D4F-465C07CA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ACFA180-A123-4789-837E-1A6C5D8C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107A7D47-CBF2-FC33-5BE2-E1C78480A29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</a:t>
            </a:fld>
            <a:endParaRPr lang="en-US" sz="1199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5CE5259-3DC7-C790-346A-EBDD6AEA6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845242"/>
              </p:ext>
            </p:extLst>
          </p:nvPr>
        </p:nvGraphicFramePr>
        <p:xfrm>
          <a:off x="766660" y="1577202"/>
          <a:ext cx="10553454" cy="4876134"/>
        </p:xfrm>
        <a:graphic>
          <a:graphicData uri="http://schemas.openxmlformats.org/drawingml/2006/table">
            <a:tbl>
              <a:tblPr/>
              <a:tblGrid>
                <a:gridCol w="285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9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9341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High</a:t>
                      </a:r>
                      <a:r>
                        <a:rPr lang="en-US" altLang="zh-CN" sz="2400" b="1" baseline="0" dirty="0"/>
                        <a:t> Energy Circular Colliders for next decades</a:t>
                      </a:r>
                      <a:endParaRPr lang="zh-CN" altLang="en-US" sz="2400" b="1" dirty="0"/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    SPPC</a:t>
                      </a:r>
                      <a:endParaRPr lang="zh-CN" altLang="en-US" sz="28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FCC</a:t>
                      </a:r>
                      <a:endParaRPr lang="zh-CN" altLang="en-US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institution 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IHEP-CAS, 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CERN, 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dates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2012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2013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612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Site of the project</a:t>
                      </a:r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079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Baseline technology</a:t>
                      </a:r>
                    </a:p>
                    <a:p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IBS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20~24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125-150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 err="1"/>
                        <a:t>TeV</a:t>
                      </a:r>
                      <a:r>
                        <a:rPr lang="en-US" altLang="zh-CN" sz="2100" b="1" dirty="0"/>
                        <a:t>, Nb</a:t>
                      </a:r>
                      <a:r>
                        <a:rPr lang="en-US" altLang="zh-CN" sz="2100" b="1" baseline="-25000" dirty="0"/>
                        <a:t>3</a:t>
                      </a:r>
                      <a:r>
                        <a:rPr lang="en-US" altLang="zh-CN" sz="2100" b="1" dirty="0"/>
                        <a:t>Sn</a:t>
                      </a:r>
                      <a:r>
                        <a:rPr lang="en-US" altLang="zh-CN" sz="2100" b="1" baseline="0" dirty="0"/>
                        <a:t> </a:t>
                      </a:r>
                      <a:r>
                        <a:rPr lang="en-US" altLang="zh-CN" sz="2100" b="1" dirty="0" err="1"/>
                        <a:t>etc</a:t>
                      </a:r>
                      <a:r>
                        <a:rPr lang="en-US" altLang="zh-CN" sz="2100" b="1" dirty="0"/>
                        <a:t> as options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Nb</a:t>
                      </a:r>
                      <a:r>
                        <a:rPr lang="en-US" altLang="zh-CN" sz="2100" b="1" baseline="-25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Sn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16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100 </a:t>
                      </a:r>
                      <a:r>
                        <a:rPr lang="en-US" altLang="zh-CN" sz="2100" b="1" dirty="0" err="1"/>
                        <a:t>TeV</a:t>
                      </a:r>
                      <a:endParaRPr lang="en-US" altLang="zh-CN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205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Timeline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2040s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2050-60s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8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dirty="0"/>
                        <a:t>Cost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148" descr="Several sites in China are currently under study for a possible 100âkm-circumference collider. Image credit: IHEP">
            <a:extLst>
              <a:ext uri="{FF2B5EF4-FFF2-40B4-BE49-F238E27FC236}">
                <a16:creationId xmlns:a16="http://schemas.microsoft.com/office/drawing/2014/main" id="{361E006F-29F5-4870-31AC-E5B43E0FE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2815" y="1606229"/>
            <a:ext cx="2102178" cy="15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27699D0-F584-AC67-A9FC-CEE62EF4E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9099" y="1606229"/>
            <a:ext cx="2118236" cy="15741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B406E3-5A1B-F419-4DB7-23AA3BC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65" y="2014483"/>
            <a:ext cx="1815508" cy="1165894"/>
          </a:xfrm>
          <a:prstGeom prst="rect">
            <a:avLst/>
          </a:prstGeom>
        </p:spPr>
      </p:pic>
      <p:graphicFrame>
        <p:nvGraphicFramePr>
          <p:cNvPr id="7" name="Objet 7">
            <a:extLst>
              <a:ext uri="{FF2B5EF4-FFF2-40B4-BE49-F238E27FC236}">
                <a16:creationId xmlns:a16="http://schemas.microsoft.com/office/drawing/2014/main" id="{13A640C6-3A59-C6AB-44C5-3F27A838B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280752"/>
              </p:ext>
            </p:extLst>
          </p:nvPr>
        </p:nvGraphicFramePr>
        <p:xfrm>
          <a:off x="3935760" y="1008223"/>
          <a:ext cx="3960440" cy="47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1701720" imgH="203040" progId="Equation.3">
                  <p:embed/>
                </p:oleObj>
              </mc:Choice>
              <mc:Fallback>
                <p:oleObj name="公式" r:id="rId7" imgW="1701720" imgH="203040" progId="Equation.3">
                  <p:embed/>
                  <p:pic>
                    <p:nvPicPr>
                      <p:cNvPr id="15" name="Objet 7">
                        <a:extLst>
                          <a:ext uri="{FF2B5EF4-FFF2-40B4-BE49-F238E27FC236}">
                            <a16:creationId xmlns:a16="http://schemas.microsoft.com/office/drawing/2014/main" id="{BC9BAC9E-2010-4EE8-A558-0A650AF183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760" y="1008223"/>
                        <a:ext cx="3960440" cy="47157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B12DDD35-EE2E-D9FE-B058-6CADFA3748D3}"/>
              </a:ext>
            </a:extLst>
          </p:cNvPr>
          <p:cNvSpPr/>
          <p:nvPr/>
        </p:nvSpPr>
        <p:spPr>
          <a:xfrm>
            <a:off x="979647" y="3036"/>
            <a:ext cx="9988644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Design Scope for the Next-generation Accelerators</a:t>
            </a:r>
          </a:p>
        </p:txBody>
      </p:sp>
      <p:pic>
        <p:nvPicPr>
          <p:cNvPr id="2050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2A36C022-5967-EB94-E440-D0A4A3B9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0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28"/>
          <p:cNvSpPr txBox="1">
            <a:spLocks noChangeArrowheads="1"/>
          </p:cNvSpPr>
          <p:nvPr/>
        </p:nvSpPr>
        <p:spPr bwMode="auto">
          <a:xfrm>
            <a:off x="1647496" y="1131962"/>
            <a:ext cx="6360171" cy="420243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839"/>
              </a:spcBef>
            </a:pPr>
            <a:r>
              <a:rPr lang="en-US" altLang="zh-CN" sz="2131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Milestone of the HL-LHC CCT Magnet Project</a:t>
            </a:r>
            <a:endParaRPr lang="en-US" altLang="zh-CN" sz="1465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61573-9ACE-43D8-A699-22D4E77113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88789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7" dirty="0">
                <a:latin typeface="+mj-lt"/>
                <a:ea typeface="+mn-ea"/>
                <a:cs typeface="+mn-cs"/>
              </a:rPr>
              <a:t>Development of CCT Magnets for HL-LHC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4510D-ED7C-36A0-ED4C-10521339E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419B3E77-23B4-B316-1121-03F3B0E86C6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20</a:t>
            </a:fld>
            <a:endParaRPr lang="en-US" sz="1199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69F63E-A2A5-5727-E8E2-2723BFAE02FF}"/>
              </a:ext>
            </a:extLst>
          </p:cNvPr>
          <p:cNvGrpSpPr/>
          <p:nvPr/>
        </p:nvGrpSpPr>
        <p:grpSpPr>
          <a:xfrm>
            <a:off x="823273" y="1511171"/>
            <a:ext cx="10704939" cy="5302205"/>
            <a:chOff x="823273" y="1188502"/>
            <a:chExt cx="10704939" cy="53022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010E114-7059-82C3-15DF-87CE2F4A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3" y="1188502"/>
              <a:ext cx="10704939" cy="530220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BB17AD6-B51C-F397-3031-EE72B4A9B5D0}"/>
                </a:ext>
              </a:extLst>
            </p:cNvPr>
            <p:cNvSpPr txBox="1"/>
            <p:nvPr/>
          </p:nvSpPr>
          <p:spPr>
            <a:xfrm>
              <a:off x="1487488" y="306896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Agreement signed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btw IHEP and CERN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C213DAC-B106-0E8C-C24F-D846AE6BF74C}"/>
                </a:ext>
              </a:extLst>
            </p:cNvPr>
            <p:cNvSpPr txBox="1"/>
            <p:nvPr/>
          </p:nvSpPr>
          <p:spPr>
            <a:xfrm>
              <a:off x="2711624" y="4149079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qualified prototype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E726361-4140-6582-8CB1-66A5AC41B67F}"/>
                </a:ext>
              </a:extLst>
            </p:cNvPr>
            <p:cNvSpPr txBox="1"/>
            <p:nvPr/>
          </p:nvSpPr>
          <p:spPr>
            <a:xfrm>
              <a:off x="4295800" y="3035478"/>
              <a:ext cx="2160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CCT magnet from China under test at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E8DC92A-B5E6-24F6-EF19-C07F13612403}"/>
                </a:ext>
              </a:extLst>
            </p:cNvPr>
            <p:cNvSpPr txBox="1"/>
            <p:nvPr/>
          </p:nvSpPr>
          <p:spPr>
            <a:xfrm>
              <a:off x="5807968" y="4149080"/>
              <a:ext cx="23042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All the 12 series CCT magnets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5DFBAB-F33F-FE58-5CE8-496C955C63E7}"/>
                </a:ext>
              </a:extLst>
            </p:cNvPr>
            <p:cNvSpPr txBox="1"/>
            <p:nvPr/>
          </p:nvSpPr>
          <p:spPr>
            <a:xfrm>
              <a:off x="7320136" y="3080161"/>
              <a:ext cx="2304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Installation to tunnel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E59F13B-4ECE-08BD-6D5E-72C775E31232}"/>
                </a:ext>
              </a:extLst>
            </p:cNvPr>
            <p:cNvSpPr txBox="1"/>
            <p:nvPr/>
          </p:nvSpPr>
          <p:spPr>
            <a:xfrm>
              <a:off x="8544272" y="4232121"/>
              <a:ext cx="20882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HL-LHC commissioning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8E164AC1-02A5-417A-C2CD-C08357B0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8810710-5962-C5F7-D23B-149A2BCC8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6019DF3-D49B-5252-FC72-93FF4B94F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ADD0183-9E25-A43C-2BCF-09F3BA1D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6D122C7-ADAB-E95E-6961-3B21570C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2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Summary</a:t>
            </a:r>
            <a:endParaRPr lang="zh-CN" altLang="en-US" sz="3597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839417" y="1124744"/>
            <a:ext cx="10513168" cy="427487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01" dirty="0"/>
              <a:t>Long-term advanced superconducting magnet R&amp;D for future high-energy accelerators is ongoing at IHEP-CAS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10+ T model dipoles being developed at IHEP, reached 12.47 T at 4.2 K in mid 2021. </a:t>
            </a:r>
            <a:r>
              <a:rPr lang="en-US" altLang="zh-CN" sz="2398" dirty="0">
                <a:solidFill>
                  <a:srgbClr val="FF0000"/>
                </a:solidFill>
              </a:rPr>
              <a:t>16 T (Nb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3</a:t>
            </a:r>
            <a:r>
              <a:rPr lang="en-US" altLang="zh-CN" sz="2398" dirty="0">
                <a:solidFill>
                  <a:srgbClr val="FF0000"/>
                </a:solidFill>
              </a:rPr>
              <a:t>Sn+HTS) model dipole under</a:t>
            </a:r>
            <a:r>
              <a:rPr lang="zh-CN" altLang="en-US" sz="2398" dirty="0"/>
              <a:t> </a:t>
            </a:r>
            <a:r>
              <a:rPr lang="en-US" altLang="zh-CN" sz="2398" dirty="0"/>
              <a:t>test</a:t>
            </a:r>
            <a:r>
              <a:rPr lang="zh-CN" altLang="en-US" sz="2398" dirty="0"/>
              <a:t> </a:t>
            </a:r>
            <a:r>
              <a:rPr lang="en-US" altLang="zh-CN" sz="2398" dirty="0"/>
              <a:t>in</a:t>
            </a:r>
            <a:r>
              <a:rPr lang="zh-CN" altLang="en-US" sz="2398" dirty="0"/>
              <a:t> </a:t>
            </a:r>
            <a:r>
              <a:rPr lang="en-US" altLang="zh-CN" sz="2398" dirty="0"/>
              <a:t>2023. 20 T accelerator magnets expected to be realized in 2020s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Strong domestic collaboration for the advanced superconductor R&amp;D (HTS &amp; Nb</a:t>
            </a:r>
            <a:r>
              <a:rPr lang="en-US" altLang="zh-CN" sz="2398" baseline="-25000" dirty="0"/>
              <a:t>3</a:t>
            </a:r>
            <a:r>
              <a:rPr lang="en-US" altLang="zh-CN" sz="2398" dirty="0"/>
              <a:t>Sn): </a:t>
            </a:r>
            <a:r>
              <a:rPr lang="en-US" altLang="zh-CN" sz="2398" dirty="0">
                <a:solidFill>
                  <a:srgbClr val="FF0000"/>
                </a:solidFill>
              </a:rPr>
              <a:t>Stainless-steel-Silver stabilized IBS tape achieved the highest J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e</a:t>
            </a:r>
            <a:r>
              <a:rPr lang="en-US" altLang="zh-CN" sz="2398" dirty="0">
                <a:solidFill>
                  <a:srgbClr val="FF0000"/>
                </a:solidFill>
              </a:rPr>
              <a:t> in 2022</a:t>
            </a:r>
            <a:r>
              <a:rPr lang="en-US" altLang="zh-CN" sz="2398" dirty="0"/>
              <a:t>! Significantly reduced the cost and raised the mechanical properties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China &amp; CERN Collaboration on accelerator technology: </a:t>
            </a:r>
            <a:r>
              <a:rPr lang="en-US" altLang="zh-CN" sz="2398" dirty="0">
                <a:solidFill>
                  <a:srgbClr val="FF0000"/>
                </a:solidFill>
              </a:rPr>
              <a:t>development of</a:t>
            </a:r>
            <a:r>
              <a:rPr lang="en-US" altLang="zh-CN" sz="2398" dirty="0"/>
              <a:t> </a:t>
            </a:r>
            <a:r>
              <a:rPr lang="en-US" altLang="zh-CN" sz="2398" dirty="0">
                <a:solidFill>
                  <a:srgbClr val="FF0000"/>
                </a:solidFill>
              </a:rPr>
              <a:t>HL-LHC CCT magnets going well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Looking forward to a </a:t>
            </a:r>
            <a:r>
              <a:rPr lang="en-US" altLang="zh-CN" sz="2398" dirty="0">
                <a:solidFill>
                  <a:srgbClr val="FF0000"/>
                </a:solidFill>
              </a:rPr>
              <a:t>world wide synergy on the advanced accelerator magnet R&amp;D in future </a:t>
            </a:r>
            <a:endParaRPr lang="en-US" altLang="zh-CN" sz="2398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21</a:t>
            </a:fld>
            <a:endParaRPr lang="en-US" sz="1199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4">
            <a:extLst>
              <a:ext uri="{FF2B5EF4-FFF2-40B4-BE49-F238E27FC236}">
                <a16:creationId xmlns:a16="http://schemas.microsoft.com/office/drawing/2014/main" id="{49085F4B-2C87-D8B2-EC55-25C91B187D26}"/>
              </a:ext>
            </a:extLst>
          </p:cNvPr>
          <p:cNvSpPr txBox="1">
            <a:spLocks/>
          </p:cNvSpPr>
          <p:nvPr/>
        </p:nvSpPr>
        <p:spPr>
          <a:xfrm>
            <a:off x="4079776" y="5772752"/>
            <a:ext cx="4459553" cy="1080120"/>
          </a:xfrm>
          <a:prstGeom prst="rect">
            <a:avLst/>
          </a:prstGeom>
        </p:spPr>
        <p:txBody>
          <a:bodyPr vert="horz" lIns="121807" tIns="60904" rIns="121807" bIns="60904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197" i="1" dirty="0">
                <a:solidFill>
                  <a:srgbClr val="FF0000"/>
                </a:solidFill>
                <a:highlight>
                  <a:srgbClr val="FDCC6D"/>
                </a:highlight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23082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D4F8B91-939A-4BCE-99B1-F352F54EF7F0}"/>
              </a:ext>
            </a:extLst>
          </p:cNvPr>
          <p:cNvSpPr/>
          <p:nvPr/>
        </p:nvSpPr>
        <p:spPr>
          <a:xfrm>
            <a:off x="5639" y="3036"/>
            <a:ext cx="11995017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Roadmap of the High Field Magnet R&amp;D at IHEP 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ACFA180-A123-4789-837E-1A6C5D8C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107A7D47-CBF2-FC33-5BE2-E1C78480A29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3</a:t>
            </a:fld>
            <a:endParaRPr lang="en-US" sz="1199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3F6898-6F54-8BBC-9EA0-80CA52BA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" y="1163895"/>
            <a:ext cx="10189002" cy="55054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745087-1EB0-431C-19CA-45032CD0F604}"/>
              </a:ext>
            </a:extLst>
          </p:cNvPr>
          <p:cNvSpPr txBox="1"/>
          <p:nvPr/>
        </p:nvSpPr>
        <p:spPr>
          <a:xfrm>
            <a:off x="5961594" y="5040461"/>
            <a:ext cx="2526601" cy="83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99" b="1" dirty="0"/>
              <a:t>Challenges</a:t>
            </a:r>
            <a:r>
              <a:rPr lang="en-US" altLang="zh-CN" sz="1599" dirty="0"/>
              <a:t>: Stress control, quench protection, field quality control,……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460BC6-D0FF-DAE4-AF60-79F5D2C9D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95" y="4814049"/>
            <a:ext cx="1813674" cy="1313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AD860C-152F-D481-D142-D6F8B82AD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9" y="1988840"/>
            <a:ext cx="2590800" cy="17958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D8BFF24-834A-147D-1799-0FC83E345353}"/>
              </a:ext>
            </a:extLst>
          </p:cNvPr>
          <p:cNvSpPr txBox="1"/>
          <p:nvPr/>
        </p:nvSpPr>
        <p:spPr>
          <a:xfrm>
            <a:off x="2783632" y="1530623"/>
            <a:ext cx="2127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2018-2021, 12.47T @4.2K</a:t>
            </a: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 </a:t>
            </a:r>
            <a:r>
              <a:rPr lang="en-US" altLang="zh-CN" sz="1400" b="1" dirty="0" err="1"/>
              <a:t>NbTi</a:t>
            </a:r>
            <a:r>
              <a:rPr lang="en-US" altLang="zh-CN" sz="1400" b="1" dirty="0"/>
              <a:t> + 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</a:t>
            </a:r>
            <a:endParaRPr lang="zh-CN" altLang="en-US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A71182-8166-2F30-7F8C-EC636E277F03}"/>
              </a:ext>
            </a:extLst>
          </p:cNvPr>
          <p:cNvSpPr txBox="1"/>
          <p:nvPr/>
        </p:nvSpPr>
        <p:spPr>
          <a:xfrm>
            <a:off x="5303912" y="960983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2021-2023 16T @ 4.2K</a:t>
            </a: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</a:t>
            </a:r>
            <a:r>
              <a:rPr lang="en-US" altLang="zh-CN" sz="1400" b="1" dirty="0"/>
              <a:t>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 + HTS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78C04126-384A-1C16-60CD-F77864CE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8BACFC8-7D4A-6399-BEDF-375D2C5A21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38" y="1418199"/>
            <a:ext cx="1814682" cy="13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78849" y="1052736"/>
            <a:ext cx="11061765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16 T Model Dipole LPF3: </a:t>
            </a:r>
            <a:r>
              <a:rPr lang="en-US" altLang="zh-CN" sz="2131" b="0" dirty="0"/>
              <a:t>Nb</a:t>
            </a:r>
            <a:r>
              <a:rPr lang="en-US" altLang="zh-CN" sz="2131" b="0" baseline="-25000" dirty="0"/>
              <a:t>3</a:t>
            </a:r>
            <a:r>
              <a:rPr lang="en-US" altLang="zh-CN" sz="2131" b="0" dirty="0"/>
              <a:t>Sn 13 T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Common Coil with </a:t>
            </a:r>
            <a:r>
              <a:rPr lang="en-US" altLang="zh-CN" sz="1600" b="0" i="1" dirty="0">
                <a:solidFill>
                  <a:srgbClr val="FF0000"/>
                </a:solidFill>
              </a:rPr>
              <a:t>55 mm gap</a:t>
            </a:r>
            <a:r>
              <a:rPr lang="en-US" altLang="zh-CN" sz="1600" b="0" dirty="0"/>
              <a:t>) </a:t>
            </a:r>
            <a:r>
              <a:rPr lang="en-US" altLang="zh-CN" sz="2131" b="0" dirty="0"/>
              <a:t>+</a:t>
            </a:r>
            <a:r>
              <a:rPr lang="en-US" altLang="zh-CN" sz="2131" dirty="0"/>
              <a:t> </a:t>
            </a:r>
            <a:r>
              <a:rPr lang="en-US" altLang="zh-CN" sz="2131" b="0" dirty="0"/>
              <a:t>HTS 3 T inserts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Block &amp; CCT with </a:t>
            </a:r>
            <a:r>
              <a:rPr lang="en-US" altLang="zh-CN" sz="1600" b="0" i="1" dirty="0">
                <a:sym typeface="Symbol" panose="05050102010706020507" pitchFamily="18" charset="2"/>
              </a:rPr>
              <a:t></a:t>
            </a:r>
            <a:r>
              <a:rPr lang="en-US" altLang="zh-CN" sz="1600" b="0" i="1" dirty="0"/>
              <a:t>20 mm</a:t>
            </a:r>
            <a:r>
              <a:rPr lang="en-US" altLang="zh-CN" sz="1600" b="0" dirty="0"/>
              <a:t>)</a:t>
            </a:r>
            <a:endParaRPr lang="zh-CN" altLang="en-US" sz="1600" b="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75E757-D533-4F8D-ADEE-BD3046AA6635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C2E1172-9D2E-4365-A5A5-29965FE5F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3C51A9C4-CDB3-16E0-BA02-CFF427DC34C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4</a:t>
            </a:fld>
            <a:endParaRPr lang="en-US" sz="1199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558C3DE-50B2-DE7F-0B5B-B4CF454E1E2C}"/>
              </a:ext>
            </a:extLst>
          </p:cNvPr>
          <p:cNvGrpSpPr/>
          <p:nvPr/>
        </p:nvGrpSpPr>
        <p:grpSpPr>
          <a:xfrm>
            <a:off x="551978" y="1578709"/>
            <a:ext cx="11293710" cy="4883775"/>
            <a:chOff x="410133" y="1053600"/>
            <a:chExt cx="8478126" cy="366622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5C9FA6B-30E2-BCDE-0301-3FE11BF602C7}"/>
                </a:ext>
              </a:extLst>
            </p:cNvPr>
            <p:cNvGrpSpPr/>
            <p:nvPr/>
          </p:nvGrpSpPr>
          <p:grpSpPr>
            <a:xfrm>
              <a:off x="430306" y="1053600"/>
              <a:ext cx="8457953" cy="3666224"/>
              <a:chOff x="430306" y="1053600"/>
              <a:chExt cx="8457953" cy="366622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0306" y="1053600"/>
                <a:ext cx="8385374" cy="3666224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2B60872-2A7E-41D7-B1EC-6E593F745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6688" y="2941597"/>
                <a:ext cx="2058545" cy="175342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005CAB-2377-4071-A6C7-385E24C5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1615" y="1058758"/>
                <a:ext cx="1386644" cy="1594239"/>
              </a:xfrm>
              <a:prstGeom prst="rect">
                <a:avLst/>
              </a:prstGeom>
            </p:spPr>
          </p:pic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CB7544CD-84DB-D0CF-1959-66EF5E114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25233" y="2930024"/>
                <a:ext cx="1626041" cy="172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1F33733-67A8-65A8-6A25-15E3166ED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33" y="1058758"/>
              <a:ext cx="4074459" cy="1872631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C34C8E3-4901-E557-14BB-6305CE02A4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9104" y="4093709"/>
            <a:ext cx="1781512" cy="22843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1A7DD4-5316-3899-B418-F44D9E8EB2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297" y="5385929"/>
            <a:ext cx="915318" cy="9921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2524A86-4165-F813-DDDF-4AF9E7D948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541" y="4092266"/>
            <a:ext cx="1781512" cy="227963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E2C135C-82AA-EA3E-8095-9D7127EA3F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79" y="5661248"/>
            <a:ext cx="2800955" cy="6955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CCA7608-F2FA-17A2-7389-D1467075FC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4149080"/>
            <a:ext cx="2804582" cy="1589271"/>
          </a:xfrm>
          <a:prstGeom prst="rect">
            <a:avLst/>
          </a:prstGeom>
        </p:spPr>
      </p:pic>
      <p:pic>
        <p:nvPicPr>
          <p:cNvPr id="23" name="图片 22" descr="屏幕剪辑">
            <a:extLst>
              <a:ext uri="{FF2B5EF4-FFF2-40B4-BE49-F238E27FC236}">
                <a16:creationId xmlns:a16="http://schemas.microsoft.com/office/drawing/2014/main" id="{6554FB11-3467-40EB-80B4-44E5E3819A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" y="1700808"/>
            <a:ext cx="2733512" cy="232834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17EC713-23ED-4AE5-0A80-EB42444A36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77" y="1572262"/>
            <a:ext cx="5883104" cy="99264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469867D-F9BD-57BC-19AE-232CC12429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6" y="2564904"/>
            <a:ext cx="5790911" cy="10940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C117C44-D9D8-7C04-E00D-D4537E3712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9" y="4070561"/>
            <a:ext cx="2881374" cy="1326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B69C5F5-6617-5C8E-5FB6-25D1B4EAF1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7" y="5396733"/>
            <a:ext cx="3204617" cy="984596"/>
          </a:xfrm>
          <a:prstGeom prst="rect">
            <a:avLst/>
          </a:prstGeom>
        </p:spPr>
      </p:pic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46B7D770-D6A1-F5B0-CCBD-D4019222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5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5</a:t>
            </a:fld>
            <a:endParaRPr lang="en-US" sz="1199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19CE33-9414-575D-2C44-EABD1A6B7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24" y="3717032"/>
            <a:ext cx="4145211" cy="26642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C30FD4-E17D-C250-7EB9-9B7A1826F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36" y="3717032"/>
            <a:ext cx="1949139" cy="265082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1A4A888-8B92-670D-8E07-F94F1D5CF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516671"/>
            <a:ext cx="3094668" cy="212632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9023D42-81EA-6723-299E-35045E6E9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82" y="1516672"/>
            <a:ext cx="735246" cy="11222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283D9B-B9DF-6D16-6028-E54FB6EDDE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17" y="2713122"/>
            <a:ext cx="734398" cy="9298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2E0BAEF-A761-1F0B-B109-51FD53DB8D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7686" y="2031354"/>
            <a:ext cx="2126702" cy="10973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E5779F3-A97D-37C5-A6F1-782E68131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41" y="1504970"/>
            <a:ext cx="1545564" cy="212632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43BBF8D0-7D45-EDEB-19C3-023289C06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31" y="1516670"/>
            <a:ext cx="2770604" cy="207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67948BF-C431-AF1E-3612-5C20F8572D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47" y="1516670"/>
            <a:ext cx="898248" cy="212632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CE6B7E2-A9CA-C34D-2921-A4C176CBC5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60" y="1516809"/>
            <a:ext cx="382302" cy="212821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D8171B-A8F4-2025-44C4-2330E886CA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22206"/>
            <a:ext cx="5378233" cy="131547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72D59BC-18F4-F0B4-3669-E09DFEABD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9" y="5065638"/>
            <a:ext cx="3333894" cy="131569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4488D40-B807-FA90-0AB7-976FCDE1AA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18" y="5060669"/>
            <a:ext cx="1984976" cy="129664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E9E60A23-9449-8676-7042-6BFE5469F8D7}"/>
              </a:ext>
            </a:extLst>
          </p:cNvPr>
          <p:cNvSpPr txBox="1"/>
          <p:nvPr/>
        </p:nvSpPr>
        <p:spPr>
          <a:xfrm>
            <a:off x="4181911" y="1001312"/>
            <a:ext cx="3384376" cy="38588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 The Nb</a:t>
            </a:r>
            <a:r>
              <a:rPr lang="en-US" altLang="zh-CN" sz="2131" baseline="-25000" dirty="0"/>
              <a:t>3</a:t>
            </a:r>
            <a:r>
              <a:rPr lang="en-US" altLang="zh-CN" sz="2131" dirty="0"/>
              <a:t>Sn coils for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3132708-A93D-B511-FB37-C3E12EC4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F99A177-A405-5CB7-F680-F2E75595D570}"/>
              </a:ext>
            </a:extLst>
          </p:cNvPr>
          <p:cNvSpPr txBox="1"/>
          <p:nvPr/>
        </p:nvSpPr>
        <p:spPr>
          <a:xfrm>
            <a:off x="9445699" y="992788"/>
            <a:ext cx="2194917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AU" altLang="zh-CN" sz="1800" dirty="0" err="1">
                <a:solidFill>
                  <a:srgbClr val="002060"/>
                </a:solidFill>
              </a:rPr>
              <a:t>Chengtao</a:t>
            </a:r>
            <a:r>
              <a:rPr lang="en-AU" altLang="zh-CN" sz="1800" dirty="0">
                <a:solidFill>
                  <a:srgbClr val="002060"/>
                </a:solidFill>
              </a:rPr>
              <a:t> Wang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A736747-9709-3E33-1D87-79349DC6B453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248346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6</a:t>
            </a:fld>
            <a:endParaRPr lang="en-US" sz="1199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27BC40-84B2-3275-5C01-3BA14BA93A76}"/>
              </a:ext>
            </a:extLst>
          </p:cNvPr>
          <p:cNvSpPr txBox="1"/>
          <p:nvPr/>
        </p:nvSpPr>
        <p:spPr>
          <a:xfrm>
            <a:off x="3536892" y="1019966"/>
            <a:ext cx="4392488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The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block insert coils for LPF3</a:t>
            </a:r>
            <a:endParaRPr lang="zh-CN" altLang="en-US" sz="1600" b="0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D00A908-7FB3-E85D-0643-C0D93E2A9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137208"/>
              </p:ext>
            </p:extLst>
          </p:nvPr>
        </p:nvGraphicFramePr>
        <p:xfrm>
          <a:off x="404821" y="2621537"/>
          <a:ext cx="2640528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264">
                  <a:extLst>
                    <a:ext uri="{9D8B030D-6E8A-4147-A177-3AD203B41FA5}">
                      <a16:colId xmlns:a16="http://schemas.microsoft.com/office/drawing/2014/main" val="2860675354"/>
                    </a:ext>
                  </a:extLst>
                </a:gridCol>
                <a:gridCol w="1320264">
                  <a:extLst>
                    <a:ext uri="{9D8B030D-6E8A-4147-A177-3AD203B41FA5}">
                      <a16:colId xmlns:a16="http://schemas.microsoft.com/office/drawing/2014/main" val="267939604"/>
                    </a:ext>
                  </a:extLst>
                </a:gridCol>
              </a:tblGrid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409.6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63024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540.2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Rhard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00015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Aend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145526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09515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12949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6EB9C9D-C876-009A-E04B-556ED731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90761"/>
            <a:ext cx="1230511" cy="15399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9B83D7-8DF6-C1EC-CBA7-D2FF7B82F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08" y="1408482"/>
            <a:ext cx="8790071" cy="12130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73FA6A-E374-17E3-560D-83181C645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624816"/>
            <a:ext cx="4104456" cy="2100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4E834E-7BFA-6C33-4C79-564951B56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645585"/>
            <a:ext cx="4204589" cy="2151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070458-912B-EBFE-21F4-DFD1566F7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" y="4849052"/>
            <a:ext cx="3649540" cy="16797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02D471-BE35-1F11-3107-334650C39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63" y="4854784"/>
            <a:ext cx="8213506" cy="1679724"/>
          </a:xfrm>
          <a:prstGeom prst="rect">
            <a:avLst/>
          </a:prstGeom>
        </p:spPr>
      </p:pic>
      <p:pic>
        <p:nvPicPr>
          <p:cNvPr id="6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C520F21A-7455-12BD-27C5-CA28364D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0E424B1-63FA-9DDE-DD3D-FC7A3B414CEE}"/>
              </a:ext>
            </a:extLst>
          </p:cNvPr>
          <p:cNvSpPr txBox="1"/>
          <p:nvPr/>
        </p:nvSpPr>
        <p:spPr>
          <a:xfrm>
            <a:off x="10056440" y="992788"/>
            <a:ext cx="1482040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Ze Feng</a:t>
            </a:r>
            <a:r>
              <a:rPr lang="en-AU" altLang="zh-CN" sz="1800" dirty="0">
                <a:solidFill>
                  <a:srgbClr val="002060"/>
                </a:solidFill>
              </a:rPr>
              <a:t>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F19461-EF42-211F-7336-11F32E6CC1B7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416223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4" name="灯片编号占位符 2">
            <a:extLst>
              <a:ext uri="{FF2B5EF4-FFF2-40B4-BE49-F238E27FC236}">
                <a16:creationId xmlns:a16="http://schemas.microsoft.com/office/drawing/2014/main" id="{20662388-41C1-A760-09E7-40A18AD80FB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7</a:t>
            </a:fld>
            <a:endParaRPr lang="en-US" sz="1199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205197-A204-E9C4-A781-ABD8C10A6DEE}"/>
              </a:ext>
            </a:extLst>
          </p:cNvPr>
          <p:cNvSpPr txBox="1"/>
          <p:nvPr/>
        </p:nvSpPr>
        <p:spPr>
          <a:xfrm>
            <a:off x="3532823" y="1021580"/>
            <a:ext cx="4248472" cy="40011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The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CCT </a:t>
            </a:r>
            <a:r>
              <a:rPr lang="en-US" altLang="zh-CN" sz="2131" dirty="0" err="1"/>
              <a:t>instert</a:t>
            </a:r>
            <a:r>
              <a:rPr lang="en-US" altLang="zh-CN" sz="2131" dirty="0"/>
              <a:t> coils for LPF3</a:t>
            </a:r>
            <a:endParaRPr lang="zh-CN" altLang="en-US" sz="1600" b="0" dirty="0"/>
          </a:p>
        </p:txBody>
      </p:sp>
      <p:pic>
        <p:nvPicPr>
          <p:cNvPr id="11" name="图片 10" descr="图片包含 室内, 建筑, 厨房, 窗户&#10;&#10;描述已自动生成">
            <a:extLst>
              <a:ext uri="{FF2B5EF4-FFF2-40B4-BE49-F238E27FC236}">
                <a16:creationId xmlns:a16="http://schemas.microsoft.com/office/drawing/2014/main" id="{281B1317-2688-EBD5-A758-EC1F083D0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2" y="3461532"/>
            <a:ext cx="3897782" cy="1595665"/>
          </a:xfrm>
          <a:prstGeom prst="rect">
            <a:avLst/>
          </a:prstGeom>
        </p:spPr>
      </p:pic>
      <p:pic>
        <p:nvPicPr>
          <p:cNvPr id="12" name="图片 11" descr="图片包含 室内, 桌子, 片, 游戏机&#10;&#10;描述已自动生成">
            <a:extLst>
              <a:ext uri="{FF2B5EF4-FFF2-40B4-BE49-F238E27FC236}">
                <a16:creationId xmlns:a16="http://schemas.microsoft.com/office/drawing/2014/main" id="{F596E51B-878D-4BF9-2C85-790E70E35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3" y="5077802"/>
            <a:ext cx="3897782" cy="1167152"/>
          </a:xfrm>
          <a:prstGeom prst="rect">
            <a:avLst/>
          </a:prstGeom>
        </p:spPr>
      </p:pic>
      <p:pic>
        <p:nvPicPr>
          <p:cNvPr id="13" name="图片 12" descr="图片包含 游戏机, 鸟, 床, 食物&#10;&#10;描述已自动生成">
            <a:extLst>
              <a:ext uri="{FF2B5EF4-FFF2-40B4-BE49-F238E27FC236}">
                <a16:creationId xmlns:a16="http://schemas.microsoft.com/office/drawing/2014/main" id="{0567C9B9-B837-D877-4C93-38350CC129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124" y="3372153"/>
            <a:ext cx="4099962" cy="9280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B638ABD-2AE3-A97F-EC1F-19757CCF7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8417" y="1059886"/>
            <a:ext cx="3874909" cy="2195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66A41FF-0AE0-3E1A-AAE6-402769A20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800" y="3372153"/>
            <a:ext cx="3204356" cy="2880518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6E5DDAD-D416-F227-A086-29A2B01B4CB3}"/>
              </a:ext>
            </a:extLst>
          </p:cNvPr>
          <p:cNvGrpSpPr/>
          <p:nvPr/>
        </p:nvGrpSpPr>
        <p:grpSpPr>
          <a:xfrm>
            <a:off x="191344" y="1268760"/>
            <a:ext cx="3204356" cy="2117045"/>
            <a:chOff x="5430102" y="753979"/>
            <a:chExt cx="2636264" cy="156154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B8D42A-1BFA-614D-F397-8A8E1E6E8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02" y="753979"/>
              <a:ext cx="2611608" cy="1343496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AD6468C-0C67-7C6E-F10A-85CCFE70D2AA}"/>
                </a:ext>
              </a:extLst>
            </p:cNvPr>
            <p:cNvSpPr txBox="1"/>
            <p:nvPr/>
          </p:nvSpPr>
          <p:spPr>
            <a:xfrm>
              <a:off x="5480719" y="2053917"/>
              <a:ext cx="25856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典型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FAA5A5C-02FE-BAF7-402E-24FC0426B26A}"/>
              </a:ext>
            </a:extLst>
          </p:cNvPr>
          <p:cNvGrpSpPr/>
          <p:nvPr/>
        </p:nvGrpSpPr>
        <p:grpSpPr>
          <a:xfrm>
            <a:off x="4305447" y="1549874"/>
            <a:ext cx="3403570" cy="1751208"/>
            <a:chOff x="5448291" y="2415257"/>
            <a:chExt cx="2900296" cy="175120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5918D5C-BBC6-0CCA-CCAF-46D51F9CE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149" y="2415257"/>
              <a:ext cx="2260879" cy="1446421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A3408-7E11-3FF4-12F4-D1FFCC495BB4}"/>
                </a:ext>
              </a:extLst>
            </p:cNvPr>
            <p:cNvSpPr txBox="1"/>
            <p:nvPr/>
          </p:nvSpPr>
          <p:spPr>
            <a:xfrm>
              <a:off x="5448291" y="3904855"/>
              <a:ext cx="2900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“斜螺线管”型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1915A18-C4C1-2E6E-CCCF-BA81CFD7FC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895320" y="3322817"/>
            <a:ext cx="1727355" cy="4099960"/>
          </a:xfrm>
          <a:prstGeom prst="rect">
            <a:avLst/>
          </a:prstGeom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B150EE96-A69A-9AAA-D389-0F8059F2428E}"/>
              </a:ext>
            </a:extLst>
          </p:cNvPr>
          <p:cNvSpPr/>
          <p:nvPr/>
        </p:nvSpPr>
        <p:spPr>
          <a:xfrm>
            <a:off x="3868889" y="2104553"/>
            <a:ext cx="427511" cy="30777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6A92163B-8631-FB66-A510-B359E2AA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F2B140-FFCF-E6D7-A6B7-8A173A938089}"/>
              </a:ext>
            </a:extLst>
          </p:cNvPr>
          <p:cNvSpPr txBox="1"/>
          <p:nvPr/>
        </p:nvSpPr>
        <p:spPr>
          <a:xfrm>
            <a:off x="8832304" y="1021580"/>
            <a:ext cx="1519920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Rui Kang 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1D2821-E551-48AD-66E5-B7662A530EF2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86119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30" name="灯片编号占位符 2">
            <a:extLst>
              <a:ext uri="{FF2B5EF4-FFF2-40B4-BE49-F238E27FC236}">
                <a16:creationId xmlns:a16="http://schemas.microsoft.com/office/drawing/2014/main" id="{2525B1FC-D60F-B709-57B6-8F4E14E4988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8</a:t>
            </a:fld>
            <a:endParaRPr lang="en-US" sz="1199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CBE698-C597-CAC4-527B-937D4DFB7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" y="1231069"/>
            <a:ext cx="2587206" cy="23502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C2D4C1-8CB1-A51B-72DB-907EC2A06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7" y="1422750"/>
            <a:ext cx="4777189" cy="2265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BF2B16-2767-5FB1-CE6A-E36959D47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073" y="3717032"/>
            <a:ext cx="1363437" cy="24107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E4534AB-CF7D-180A-8A18-75CF6242A9B2}"/>
              </a:ext>
            </a:extLst>
          </p:cNvPr>
          <p:cNvSpPr txBox="1"/>
          <p:nvPr/>
        </p:nvSpPr>
        <p:spPr>
          <a:xfrm>
            <a:off x="9041669" y="6425482"/>
            <a:ext cx="2508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2023.8.29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completed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718A51-4C77-0B22-0E13-6B20E035E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12" y="954508"/>
            <a:ext cx="3688307" cy="5498828"/>
          </a:xfrm>
          <a:prstGeom prst="rect">
            <a:avLst/>
          </a:prstGeom>
        </p:spPr>
      </p:pic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DFD9BAE9-A8D4-A4F9-9869-A7C24DBD4AF1}"/>
              </a:ext>
            </a:extLst>
          </p:cNvPr>
          <p:cNvSpPr txBox="1">
            <a:spLocks/>
          </p:cNvSpPr>
          <p:nvPr/>
        </p:nvSpPr>
        <p:spPr>
          <a:xfrm>
            <a:off x="8490541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DD3DB80-B894-403A-B48E-6FDC1A72010E}" type="slidenum">
              <a:rPr lang="zh-CN" altLang="en-US" sz="10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微软雅黑"/>
              </a:rPr>
              <a:pPr algn="r">
                <a:defRPr/>
              </a:pPr>
              <a:t>8</a:t>
            </a:fld>
            <a:endParaRPr lang="zh-CN" altLang="en-US" sz="100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87061F26-7009-7E51-43F7-9F5F3C893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7" y="4072576"/>
            <a:ext cx="2959061" cy="226530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8281D32-7780-B18D-146E-15CD26B0F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" y="3573016"/>
            <a:ext cx="2633243" cy="26175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2E3FE53-3E39-9595-FEC2-3F3B1A97AB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806" y="3581316"/>
            <a:ext cx="511872" cy="2617526"/>
          </a:xfrm>
          <a:prstGeom prst="rect">
            <a:avLst/>
          </a:prstGeom>
        </p:spPr>
      </p:pic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DC31104-A91D-603B-4925-F1D85F06CB47}"/>
              </a:ext>
            </a:extLst>
          </p:cNvPr>
          <p:cNvCxnSpPr/>
          <p:nvPr/>
        </p:nvCxnSpPr>
        <p:spPr>
          <a:xfrm flipV="1">
            <a:off x="1855152" y="4581128"/>
            <a:ext cx="1277945" cy="4998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0C71B7D-0EAA-BFFD-5528-E339EE8D7290}"/>
              </a:ext>
            </a:extLst>
          </p:cNvPr>
          <p:cNvSpPr txBox="1"/>
          <p:nvPr/>
        </p:nvSpPr>
        <p:spPr>
          <a:xfrm>
            <a:off x="5518456" y="3913892"/>
            <a:ext cx="231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monitoring during </a:t>
            </a:r>
          </a:p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with FBG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076D77E-CEE8-A196-A67D-D1DE6B125F7F}"/>
              </a:ext>
            </a:extLst>
          </p:cNvPr>
          <p:cNvSpPr txBox="1"/>
          <p:nvPr/>
        </p:nvSpPr>
        <p:spPr>
          <a:xfrm>
            <a:off x="263352" y="6217567"/>
            <a:ext cx="388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Pre-stress applied with commercial </a:t>
            </a:r>
            <a:r>
              <a:rPr lang="en-AU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 jack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3CDBC3E-02F8-BF34-56F2-A88411ED495C}"/>
              </a:ext>
            </a:extLst>
          </p:cNvPr>
          <p:cNvSpPr txBox="1"/>
          <p:nvPr/>
        </p:nvSpPr>
        <p:spPr>
          <a:xfrm>
            <a:off x="767408" y="966036"/>
            <a:ext cx="3980522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Pre-stress and assembly of LPF3</a:t>
            </a:r>
            <a:endParaRPr lang="zh-CN" altLang="en-US" sz="1600" b="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543C8DAA-81E2-16A2-B36E-D7F0B393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402D355-437E-F90D-2CF5-C3BC88FF9B1B}"/>
              </a:ext>
            </a:extLst>
          </p:cNvPr>
          <p:cNvSpPr txBox="1"/>
          <p:nvPr/>
        </p:nvSpPr>
        <p:spPr>
          <a:xfrm>
            <a:off x="6096000" y="1008150"/>
            <a:ext cx="2016202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Yingzhe</a:t>
            </a:r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E3CCDC-5FF2-81F9-87E8-C46E95C3DF19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59581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0A56D50E-AB3F-D8E4-3666-78266584F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84984"/>
            <a:ext cx="5030467" cy="317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9</a:t>
            </a:fld>
            <a:endParaRPr lang="en-US" sz="1199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BB8494-D266-872D-CEBA-9586CF633F0E}"/>
              </a:ext>
            </a:extLst>
          </p:cNvPr>
          <p:cNvSpPr txBox="1"/>
          <p:nvPr/>
        </p:nvSpPr>
        <p:spPr>
          <a:xfrm>
            <a:off x="8256240" y="4292308"/>
            <a:ext cx="2280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decay curve at the operating current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FA0E4CB-361D-9EEC-3918-91721EE76D18}"/>
              </a:ext>
            </a:extLst>
          </p:cNvPr>
          <p:cNvSpPr txBox="1"/>
          <p:nvPr/>
        </p:nvSpPr>
        <p:spPr>
          <a:xfrm>
            <a:off x="326235" y="1827144"/>
            <a:ext cx="424847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Varistor plus CLIQ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to protect the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</a:t>
            </a:r>
            <a:r>
              <a:rPr lang="en-US" altLang="zh-CN" b="1" dirty="0"/>
              <a:t> coils. The maximum hot spot is ~</a:t>
            </a:r>
            <a:r>
              <a:rPr lang="zh-CN" altLang="en-US" b="1" dirty="0"/>
              <a:t> </a:t>
            </a:r>
            <a:r>
              <a:rPr lang="en-US" altLang="zh-CN" b="1" dirty="0"/>
              <a:t>230 K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NI configuration plus dump resistor </a:t>
            </a:r>
            <a:r>
              <a:rPr lang="en-US" altLang="zh-CN" b="1" dirty="0"/>
              <a:t>to protect the 2 </a:t>
            </a:r>
            <a:r>
              <a:rPr lang="en-US" altLang="zh-CN" b="1" dirty="0">
                <a:solidFill>
                  <a:srgbClr val="FF0000"/>
                </a:solidFill>
              </a:rPr>
              <a:t>HTS</a:t>
            </a:r>
            <a:r>
              <a:rPr lang="en-US" altLang="zh-CN" b="1" dirty="0"/>
              <a:t> insert coils</a:t>
            </a:r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C9F3ABB-4CC8-BC4C-AF68-47096CA90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969348"/>
            <a:ext cx="3384376" cy="219725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56313DF-7B7F-748A-F70B-FFF45E3042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155" y="3356992"/>
            <a:ext cx="4462917" cy="28919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7BEE09-2CEA-A56E-8BD2-2F98279FB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41775"/>
            <a:ext cx="3084519" cy="204384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09F4D5F-1050-48B8-5F4F-796E641D4E23}"/>
              </a:ext>
            </a:extLst>
          </p:cNvPr>
          <p:cNvSpPr txBox="1"/>
          <p:nvPr/>
        </p:nvSpPr>
        <p:spPr>
          <a:xfrm>
            <a:off x="756391" y="1074743"/>
            <a:ext cx="3388161" cy="41544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Quench protection of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103FF46F-06E5-60FE-0FB3-2F9E5ABE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2C1E01-8CF9-B9DF-900C-CBB5C1AE46C9}"/>
              </a:ext>
            </a:extLst>
          </p:cNvPr>
          <p:cNvSpPr txBox="1"/>
          <p:nvPr/>
        </p:nvSpPr>
        <p:spPr>
          <a:xfrm>
            <a:off x="375835" y="4879613"/>
            <a:ext cx="1730392" cy="92333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Rui Kang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AU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Hongjun Zhang et al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56D13E-BCF2-55DD-8D63-FF1D437BD373}"/>
              </a:ext>
            </a:extLst>
          </p:cNvPr>
          <p:cNvSpPr txBox="1"/>
          <p:nvPr/>
        </p:nvSpPr>
        <p:spPr>
          <a:xfrm>
            <a:off x="356725" y="3359867"/>
            <a:ext cx="1794221" cy="1477328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  <a:highlight>
                  <a:srgbClr val="FDCC6D"/>
                </a:highlight>
              </a:rPr>
              <a:t>Feasibility study of applying the no-insulation coil on accelerator magnets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CA8E8DE-943E-398F-3122-AB7A853ED0AA}"/>
              </a:ext>
            </a:extLst>
          </p:cNvPr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91A086-FE00-F848-F5A4-75419036E49E}"/>
              </a:ext>
            </a:extLst>
          </p:cNvPr>
          <p:cNvSpPr txBox="1"/>
          <p:nvPr/>
        </p:nvSpPr>
        <p:spPr>
          <a:xfrm>
            <a:off x="1847528" y="1516722"/>
            <a:ext cx="1512168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dirty="0" err="1">
                <a:solidFill>
                  <a:srgbClr val="002060"/>
                </a:solidFill>
              </a:rPr>
              <a:t>Jinrui</a:t>
            </a:r>
            <a:r>
              <a:rPr lang="en-US" altLang="zh-CN" sz="1800" dirty="0">
                <a:solidFill>
                  <a:srgbClr val="002060"/>
                </a:solidFill>
              </a:rPr>
              <a:t> Shi et al</a:t>
            </a:r>
            <a:endParaRPr lang="en-US" altLang="zh-C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37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28709</TotalTime>
  <Words>1246</Words>
  <Application>Microsoft Office PowerPoint</Application>
  <PresentationFormat>宽屏</PresentationFormat>
  <Paragraphs>210</Paragraphs>
  <Slides>21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宋体</vt:lpstr>
      <vt:lpstr>微软雅黑</vt:lpstr>
      <vt:lpstr>微软雅黑</vt:lpstr>
      <vt:lpstr>等线</vt:lpstr>
      <vt:lpstr>Arial</vt:lpstr>
      <vt:lpstr>Arial Black</vt:lpstr>
      <vt:lpstr>Book Antiqua</vt:lpstr>
      <vt:lpstr>Britannic Bold</vt:lpstr>
      <vt:lpstr>Calibri</vt:lpstr>
      <vt:lpstr>Roboto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           </vt:lpstr>
      <vt:lpstr>PowerPoint 演示文稿</vt:lpstr>
      <vt:lpstr>Training of MCBRD02 &amp; MCBRD03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Qingjin XU</cp:lastModifiedBy>
  <cp:revision>2076</cp:revision>
  <cp:lastPrinted>2022-11-06T05:19:21Z</cp:lastPrinted>
  <dcterms:created xsi:type="dcterms:W3CDTF">2012-09-04T11:33:36Z</dcterms:created>
  <dcterms:modified xsi:type="dcterms:W3CDTF">2023-10-27T01:06:07Z</dcterms:modified>
</cp:coreProperties>
</file>