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56" r:id="rId2"/>
    <p:sldId id="386" r:id="rId3"/>
    <p:sldId id="388" r:id="rId4"/>
    <p:sldId id="389" r:id="rId5"/>
    <p:sldId id="394" r:id="rId6"/>
    <p:sldId id="697" r:id="rId7"/>
    <p:sldId id="395" r:id="rId8"/>
    <p:sldId id="396" r:id="rId9"/>
    <p:sldId id="397" r:id="rId10"/>
    <p:sldId id="398" r:id="rId11"/>
    <p:sldId id="399" r:id="rId12"/>
    <p:sldId id="400" r:id="rId13"/>
    <p:sldId id="401" r:id="rId14"/>
    <p:sldId id="402" r:id="rId15"/>
    <p:sldId id="403" r:id="rId16"/>
    <p:sldId id="405" r:id="rId17"/>
    <p:sldId id="406" r:id="rId18"/>
    <p:sldId id="699" r:id="rId19"/>
    <p:sldId id="415" r:id="rId20"/>
    <p:sldId id="698" r:id="rId21"/>
    <p:sldId id="412" r:id="rId22"/>
    <p:sldId id="413" r:id="rId23"/>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5050"/>
    <a:srgbClr val="D10DA7"/>
    <a:srgbClr val="0000FF"/>
    <a:srgbClr val="DAA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59" autoAdjust="0"/>
  </p:normalViewPr>
  <p:slideViewPr>
    <p:cSldViewPr snapToGrid="0">
      <p:cViewPr varScale="1">
        <p:scale>
          <a:sx n="81" d="100"/>
          <a:sy n="81" d="100"/>
        </p:scale>
        <p:origin x="72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48" tIns="49524" rIns="99048" bIns="49524" rtlCol="0"/>
          <a:lstStyle>
            <a:lvl1pPr algn="r">
              <a:defRPr sz="1300"/>
            </a:lvl1pPr>
          </a:lstStyle>
          <a:p>
            <a:fld id="{45817637-105E-40B7-AB88-76C266EAD6CE}" type="datetimeFigureOut">
              <a:rPr lang="zh-CN" altLang="en-US" smtClean="0"/>
              <a:t>2023/10/26</a:t>
            </a:fld>
            <a:endParaRPr lang="zh-CN" altLang="en-US"/>
          </a:p>
        </p:txBody>
      </p:sp>
      <p:sp>
        <p:nvSpPr>
          <p:cNvPr id="4" name="幻灯片图像占位符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10407" y="4925408"/>
            <a:ext cx="5683250" cy="4029879"/>
          </a:xfrm>
          <a:prstGeom prst="rect">
            <a:avLst/>
          </a:prstGeom>
        </p:spPr>
        <p:txBody>
          <a:bodyPr vert="horz" lIns="99048" tIns="49524" rIns="99048" bIns="49524"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8"/>
            <a:ext cx="3078427" cy="513507"/>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8"/>
            <a:ext cx="3078427" cy="513507"/>
          </a:xfrm>
          <a:prstGeom prst="rect">
            <a:avLst/>
          </a:prstGeom>
        </p:spPr>
        <p:txBody>
          <a:bodyPr vert="horz" lIns="99048" tIns="49524" rIns="99048" bIns="49524" rtlCol="0" anchor="b"/>
          <a:lstStyle>
            <a:lvl1pPr algn="r">
              <a:defRPr sz="1300"/>
            </a:lvl1pPr>
          </a:lstStyle>
          <a:p>
            <a:fld id="{4E72AC8F-ED89-4880-BE1F-13D79F34DFC5}" type="slidenum">
              <a:rPr lang="zh-CN" altLang="en-US" smtClean="0"/>
              <a:t>‹#›</a:t>
            </a:fld>
            <a:endParaRPr lang="zh-CN" altLang="en-US"/>
          </a:p>
        </p:txBody>
      </p:sp>
    </p:spTree>
    <p:extLst>
      <p:ext uri="{BB962C8B-B14F-4D97-AF65-F5344CB8AC3E}">
        <p14:creationId xmlns:p14="http://schemas.microsoft.com/office/powerpoint/2010/main" val="346112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2AC8F-ED89-4880-BE1F-13D79F34DFC5}" type="slidenum">
              <a:rPr lang="zh-CN" altLang="en-US" smtClean="0"/>
              <a:t>1</a:t>
            </a:fld>
            <a:endParaRPr lang="zh-CN" altLang="en-US"/>
          </a:p>
        </p:txBody>
      </p:sp>
    </p:spTree>
    <p:extLst>
      <p:ext uri="{BB962C8B-B14F-4D97-AF65-F5344CB8AC3E}">
        <p14:creationId xmlns:p14="http://schemas.microsoft.com/office/powerpoint/2010/main" val="3644954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64C7D3-61F1-46B1-AE15-F2F6BA4A3FF1}" type="slidenum">
              <a:rPr lang="zh-CN" altLang="en-US" smtClean="0"/>
              <a:t>10</a:t>
            </a:fld>
            <a:endParaRPr lang="zh-CN" altLang="en-US"/>
          </a:p>
        </p:txBody>
      </p:sp>
    </p:spTree>
    <p:extLst>
      <p:ext uri="{BB962C8B-B14F-4D97-AF65-F5344CB8AC3E}">
        <p14:creationId xmlns:p14="http://schemas.microsoft.com/office/powerpoint/2010/main" val="2540364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11200" y="2514600"/>
            <a:ext cx="10668000" cy="914400"/>
          </a:xfrm>
        </p:spPr>
        <p:txBody>
          <a:bodyPr/>
          <a:lstStyle>
            <a:lvl1pPr>
              <a:defRPr sz="4000"/>
            </a:lvl1pPr>
          </a:lstStyle>
          <a:p>
            <a:pPr lvl="0"/>
            <a:r>
              <a:rPr lang="zh-CN" altLang="en-US" noProof="0"/>
              <a:t>单击此处编辑母版标题样式</a:t>
            </a:r>
          </a:p>
        </p:txBody>
      </p:sp>
      <p:sp>
        <p:nvSpPr>
          <p:cNvPr id="3075" name="Rectangle 3"/>
          <p:cNvSpPr>
            <a:spLocks noGrp="1" noChangeArrowheads="1"/>
          </p:cNvSpPr>
          <p:nvPr>
            <p:ph type="subTitle" idx="1"/>
          </p:nvPr>
        </p:nvSpPr>
        <p:spPr bwMode="white">
          <a:xfrm>
            <a:off x="1219200" y="3429000"/>
            <a:ext cx="9448800" cy="381000"/>
          </a:xfrm>
        </p:spPr>
        <p:txBody>
          <a:bodyPr/>
          <a:lstStyle>
            <a:lvl1pPr marL="0" indent="0" algn="ctr">
              <a:buFont typeface="Wingdings" panose="05000000000000000000" pitchFamily="2" charset="2"/>
              <a:buNone/>
              <a:defRPr sz="1600" b="0">
                <a:solidFill>
                  <a:schemeClr val="bg1"/>
                </a:solidFill>
              </a:defRPr>
            </a:lvl1pPr>
          </a:lstStyle>
          <a:p>
            <a:pPr lvl="0"/>
            <a:r>
              <a:rPr lang="zh-CN" altLang="en-US" noProof="0"/>
              <a:t>单击此处编辑母版副标题样式</a:t>
            </a:r>
          </a:p>
        </p:txBody>
      </p:sp>
    </p:spTree>
    <p:extLst>
      <p:ext uri="{BB962C8B-B14F-4D97-AF65-F5344CB8AC3E}">
        <p14:creationId xmlns:p14="http://schemas.microsoft.com/office/powerpoint/2010/main" val="393382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47420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319088"/>
            <a:ext cx="2743200" cy="60055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319088"/>
            <a:ext cx="8026400" cy="60055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1003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0" y="39624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52312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标题和两项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内容占位符 2"/>
          <p:cNvSpPr>
            <a:spLocks noGrp="1"/>
          </p:cNvSpPr>
          <p:nvPr>
            <p:ph sz="quarter" idx="1"/>
          </p:nvPr>
        </p:nvSpPr>
        <p:spPr>
          <a:xfrm>
            <a:off x="609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half" idx="3"/>
          </p:nvPr>
        </p:nvSpPr>
        <p:spPr>
          <a:xfrm>
            <a:off x="609600" y="3962400"/>
            <a:ext cx="10972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7193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40198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内容占位符 2"/>
          <p:cNvSpPr>
            <a:spLocks noGrp="1"/>
          </p:cNvSpPr>
          <p:nvPr>
            <p:ph sz="half" idx="1"/>
          </p:nvPr>
        </p:nvSpPr>
        <p:spPr>
          <a:xfrm>
            <a:off x="609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197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47410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标题，两项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内容占位符 2"/>
          <p:cNvSpPr>
            <a:spLocks noGrp="1"/>
          </p:cNvSpPr>
          <p:nvPr>
            <p:ph sz="quarter" idx="1"/>
          </p:nvPr>
        </p:nvSpPr>
        <p:spPr>
          <a:xfrm>
            <a:off x="609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09600" y="39624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half" idx="3"/>
          </p:nvPr>
        </p:nvSpPr>
        <p:spPr>
          <a:xfrm>
            <a:off x="6197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66262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319088"/>
            <a:ext cx="10972800" cy="563562"/>
          </a:xfrm>
        </p:spPr>
        <p:txBody>
          <a:bodyPr/>
          <a:lstStyle/>
          <a:p>
            <a:r>
              <a:rPr lang="zh-CN" altLang="en-US"/>
              <a:t>单击此处编辑母版标题样式</a:t>
            </a:r>
          </a:p>
        </p:txBody>
      </p:sp>
      <p:sp>
        <p:nvSpPr>
          <p:cNvPr id="3" name="内容占位符 2"/>
          <p:cNvSpPr>
            <a:spLocks noGrp="1"/>
          </p:cNvSpPr>
          <p:nvPr>
            <p:ph sz="quarter" idx="1"/>
          </p:nvPr>
        </p:nvSpPr>
        <p:spPr>
          <a:xfrm>
            <a:off x="609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09600" y="39624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6197600" y="39624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00082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表格占位符 2"/>
          <p:cNvSpPr>
            <a:spLocks noGrp="1"/>
          </p:cNvSpPr>
          <p:nvPr>
            <p:ph type="tbl" idx="1"/>
          </p:nvPr>
        </p:nvSpPr>
        <p:spPr>
          <a:xfrm>
            <a:off x="609600" y="1447800"/>
            <a:ext cx="10972800" cy="4876800"/>
          </a:xfrm>
        </p:spPr>
        <p:txBody>
          <a:bodyPr/>
          <a:lstStyle/>
          <a:p>
            <a:pPr lvl="0"/>
            <a:endParaRPr lang="zh-CN" altLang="en-US" noProof="0"/>
          </a:p>
        </p:txBody>
      </p:sp>
    </p:spTree>
    <p:extLst>
      <p:ext uri="{BB962C8B-B14F-4D97-AF65-F5344CB8AC3E}">
        <p14:creationId xmlns:p14="http://schemas.microsoft.com/office/powerpoint/2010/main" val="155175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8437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7"/>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72"/>
            <a:ext cx="105156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393971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062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9" y="1681163"/>
            <a:ext cx="5158316"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9" y="2505075"/>
            <a:ext cx="515831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9553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03701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6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23"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23" y="2057400"/>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12563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23"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34"/>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zh-CN" altLang="en-US" noProof="0"/>
          </a:p>
        </p:txBody>
      </p:sp>
      <p:sp>
        <p:nvSpPr>
          <p:cNvPr id="4" name="文本占位符 3"/>
          <p:cNvSpPr>
            <a:spLocks noGrp="1"/>
          </p:cNvSpPr>
          <p:nvPr>
            <p:ph type="body" sz="half" idx="2"/>
          </p:nvPr>
        </p:nvSpPr>
        <p:spPr>
          <a:xfrm>
            <a:off x="840323" y="2057400"/>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272380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5"/>
          <p:cNvGraphicFramePr>
            <a:graphicFrameLocks noChangeAspect="1"/>
          </p:cNvGraphicFramePr>
          <p:nvPr/>
        </p:nvGraphicFramePr>
        <p:xfrm>
          <a:off x="0" y="0"/>
          <a:ext cx="12192000" cy="1066800"/>
        </p:xfrm>
        <a:graphic>
          <a:graphicData uri="http://schemas.openxmlformats.org/presentationml/2006/ole">
            <mc:AlternateContent xmlns:mc="http://schemas.openxmlformats.org/markup-compatibility/2006">
              <mc:Choice xmlns:v="urn:schemas-microsoft-com:vml" Requires="v">
                <p:oleObj spid="_x0000_s1886" name="Image" r:id="rId21" imgW="7377778" imgH="1219048" progId="Photoshop.Image.6">
                  <p:embed/>
                </p:oleObj>
              </mc:Choice>
              <mc:Fallback>
                <p:oleObj name="Image" r:id="rId21" imgW="7377778" imgH="1219048" progId="Photoshop.Image.6">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r="2905" b="12500"/>
                      <a:stretch>
                        <a:fillRect/>
                      </a:stretch>
                    </p:blipFill>
                    <p:spPr bwMode="auto">
                      <a:xfrm>
                        <a:off x="0" y="0"/>
                        <a:ext cx="1219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body" idx="1"/>
          </p:nvPr>
        </p:nvSpPr>
        <p:spPr bwMode="auto">
          <a:xfrm>
            <a:off x="609600" y="1447800"/>
            <a:ext cx="10972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2"/>
          <p:cNvSpPr>
            <a:spLocks noGrp="1" noChangeArrowheads="1"/>
          </p:cNvSpPr>
          <p:nvPr>
            <p:ph type="title"/>
          </p:nvPr>
        </p:nvSpPr>
        <p:spPr bwMode="white">
          <a:xfrm>
            <a:off x="609600" y="319088"/>
            <a:ext cx="109728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pic>
        <p:nvPicPr>
          <p:cNvPr id="1029" name="Picture 24"/>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3551767" y="6489700"/>
            <a:ext cx="4368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3838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anose="020B0604030504040204" pitchFamily="34" charset="0"/>
        </a:defRPr>
      </a:lvl2pPr>
      <a:lvl3pPr algn="ctr" rtl="0" eaLnBrk="0" fontAlgn="base" hangingPunct="0">
        <a:spcBef>
          <a:spcPct val="0"/>
        </a:spcBef>
        <a:spcAft>
          <a:spcPct val="0"/>
        </a:spcAft>
        <a:defRPr sz="3200" b="1">
          <a:solidFill>
            <a:schemeClr val="bg1"/>
          </a:solidFill>
          <a:latin typeface="Verdana" panose="020B0604030504040204" pitchFamily="34" charset="0"/>
        </a:defRPr>
      </a:lvl3pPr>
      <a:lvl4pPr algn="ctr" rtl="0" eaLnBrk="0" fontAlgn="base" hangingPunct="0">
        <a:spcBef>
          <a:spcPct val="0"/>
        </a:spcBef>
        <a:spcAft>
          <a:spcPct val="0"/>
        </a:spcAft>
        <a:defRPr sz="3200" b="1">
          <a:solidFill>
            <a:schemeClr val="bg1"/>
          </a:solidFill>
          <a:latin typeface="Verdana" panose="020B0604030504040204" pitchFamily="34" charset="0"/>
        </a:defRPr>
      </a:lvl4pPr>
      <a:lvl5pPr algn="ctr" rtl="0" eaLnBrk="0" fontAlgn="base" hangingPunct="0">
        <a:spcBef>
          <a:spcPct val="0"/>
        </a:spcBef>
        <a:spcAft>
          <a:spcPct val="0"/>
        </a:spcAft>
        <a:defRPr sz="3200" b="1">
          <a:solidFill>
            <a:schemeClr val="bg1"/>
          </a:solidFill>
          <a:latin typeface="Verdana" panose="020B0604030504040204" pitchFamily="34" charset="0"/>
        </a:defRPr>
      </a:lvl5pPr>
      <a:lvl6pPr marL="457189" algn="ctr" rtl="0" fontAlgn="base">
        <a:spcBef>
          <a:spcPct val="0"/>
        </a:spcBef>
        <a:spcAft>
          <a:spcPct val="0"/>
        </a:spcAft>
        <a:defRPr sz="3200" b="1">
          <a:solidFill>
            <a:schemeClr val="bg1"/>
          </a:solidFill>
          <a:latin typeface="Verdana" panose="020B0604030504040204" pitchFamily="34" charset="0"/>
        </a:defRPr>
      </a:lvl6pPr>
      <a:lvl7pPr marL="914377" algn="ctr" rtl="0" fontAlgn="base">
        <a:spcBef>
          <a:spcPct val="0"/>
        </a:spcBef>
        <a:spcAft>
          <a:spcPct val="0"/>
        </a:spcAft>
        <a:defRPr sz="3200" b="1">
          <a:solidFill>
            <a:schemeClr val="bg1"/>
          </a:solidFill>
          <a:latin typeface="Verdana" panose="020B0604030504040204" pitchFamily="34" charset="0"/>
        </a:defRPr>
      </a:lvl7pPr>
      <a:lvl8pPr marL="1371566" algn="ctr" rtl="0" fontAlgn="base">
        <a:spcBef>
          <a:spcPct val="0"/>
        </a:spcBef>
        <a:spcAft>
          <a:spcPct val="0"/>
        </a:spcAft>
        <a:defRPr sz="3200" b="1">
          <a:solidFill>
            <a:schemeClr val="bg1"/>
          </a:solidFill>
          <a:latin typeface="Verdana" panose="020B0604030504040204" pitchFamily="34" charset="0"/>
        </a:defRPr>
      </a:lvl8pPr>
      <a:lvl9pPr marL="1828754" algn="ctr" rtl="0" fontAlgn="base">
        <a:spcBef>
          <a:spcPct val="0"/>
        </a:spcBef>
        <a:spcAft>
          <a:spcPct val="0"/>
        </a:spcAft>
        <a:defRPr sz="3200" b="1">
          <a:solidFill>
            <a:schemeClr val="bg1"/>
          </a:solidFill>
          <a:latin typeface="Verdana" panose="020B0604030504040204" pitchFamily="34" charset="0"/>
        </a:defRPr>
      </a:lvl9pPr>
    </p:titleStyle>
    <p:bodyStyle>
      <a:lvl1pPr marL="342891" indent="-342891"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32" indent="-285744"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2971" indent="-228594"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160" indent="-228594"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349" indent="-228594"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hyperlink" Target="https://indico.ihep.ac.cn/event/11444/session/11/contribution/213/material/slides/0.pdf" TargetMode="External"/><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20104" y="1616371"/>
            <a:ext cx="10833463" cy="1297987"/>
          </a:xfrm>
        </p:spPr>
        <p:txBody>
          <a:bodyPr>
            <a:noAutofit/>
          </a:bodyPr>
          <a:lstStyle/>
          <a:p>
            <a:r>
              <a:rPr lang="en-US" altLang="zh-CN" sz="5400" dirty="0">
                <a:latin typeface="Arial" panose="020B0604020202020204" pitchFamily="34" charset="0"/>
                <a:ea typeface="Arial Unicode MS" panose="020B0604020202020204" pitchFamily="34" charset="-122"/>
                <a:cs typeface="Arial" panose="020B0604020202020204" pitchFamily="34" charset="0"/>
              </a:rPr>
              <a:t>CEPC MDI Overview</a:t>
            </a:r>
            <a:endParaRPr lang="zh-CN" altLang="en-US" sz="5400" dirty="0">
              <a:latin typeface="Arial" panose="020B0604020202020204" pitchFamily="34" charset="0"/>
              <a:ea typeface="Arial Unicode MS" panose="020B0604020202020204" pitchFamily="34" charset="-122"/>
              <a:cs typeface="Arial" panose="020B0604020202020204" pitchFamily="34" charset="0"/>
            </a:endParaRPr>
          </a:p>
        </p:txBody>
      </p:sp>
      <p:sp>
        <p:nvSpPr>
          <p:cNvPr id="3" name="副标题 2"/>
          <p:cNvSpPr>
            <a:spLocks noGrp="1"/>
          </p:cNvSpPr>
          <p:nvPr>
            <p:ph type="subTitle" idx="1"/>
          </p:nvPr>
        </p:nvSpPr>
        <p:spPr>
          <a:xfrm>
            <a:off x="829573" y="3592992"/>
            <a:ext cx="10641689" cy="2937911"/>
          </a:xfrm>
        </p:spPr>
        <p:txBody>
          <a:bodyPr>
            <a:normAutofit fontScale="92500" lnSpcReduction="10000"/>
          </a:bodyPr>
          <a:lstStyle/>
          <a:p>
            <a:r>
              <a:rPr lang="en-US" altLang="zh-CN" sz="2600" b="1" dirty="0" err="1">
                <a:latin typeface="Arial" panose="020B0604020202020204" pitchFamily="34" charset="0"/>
                <a:cs typeface="Arial" panose="020B0604020202020204" pitchFamily="34" charset="0"/>
              </a:rPr>
              <a:t>Sha</a:t>
            </a:r>
            <a:r>
              <a:rPr lang="en-US" altLang="zh-CN" sz="2600" b="1" dirty="0">
                <a:latin typeface="Arial" panose="020B0604020202020204" pitchFamily="34" charset="0"/>
                <a:cs typeface="Arial" panose="020B0604020202020204" pitchFamily="34" charset="0"/>
              </a:rPr>
              <a:t> Bai</a:t>
            </a:r>
          </a:p>
          <a:p>
            <a:r>
              <a:rPr lang="en-US" altLang="zh-CN" sz="2600" b="1" dirty="0">
                <a:latin typeface="Arial" panose="020B0604020202020204" pitchFamily="34" charset="0"/>
                <a:cs typeface="Arial" panose="020B0604020202020204" pitchFamily="34" charset="0"/>
              </a:rPr>
              <a:t>On behalf of CEPC MDI group</a:t>
            </a:r>
            <a:endParaRPr lang="en-US" altLang="zh-CN" sz="2600" dirty="0"/>
          </a:p>
          <a:p>
            <a:endParaRPr lang="en-US" altLang="zh-CN" dirty="0"/>
          </a:p>
          <a:p>
            <a:endParaRPr lang="en-US" altLang="zh-CN" dirty="0"/>
          </a:p>
          <a:p>
            <a:endParaRPr lang="en-US" altLang="zh-CN" dirty="0"/>
          </a:p>
          <a:p>
            <a:endParaRPr lang="en-US" altLang="zh-CN" dirty="0">
              <a:latin typeface="Arial" panose="020B0604020202020204" pitchFamily="34" charset="0"/>
              <a:cs typeface="Arial" panose="020B0604020202020204" pitchFamily="34" charset="0"/>
            </a:endParaRPr>
          </a:p>
          <a:p>
            <a:r>
              <a:rPr lang="en-US" altLang="zh-CN" sz="2000" b="1" i="1" dirty="0">
                <a:solidFill>
                  <a:srgbClr val="002060"/>
                </a:solidFill>
                <a:latin typeface="+mn-ea"/>
              </a:rPr>
              <a:t>The 2023 International Workshop on the High Energy </a:t>
            </a:r>
          </a:p>
          <a:p>
            <a:r>
              <a:rPr lang="en-US" altLang="zh-CN" sz="2000" b="1" i="1" dirty="0">
                <a:solidFill>
                  <a:srgbClr val="002060"/>
                </a:solidFill>
                <a:latin typeface="+mn-ea"/>
              </a:rPr>
              <a:t>Circular Electron Positron Collider </a:t>
            </a:r>
          </a:p>
          <a:p>
            <a:r>
              <a:rPr lang="en-US" altLang="zh-CN" sz="2000" b="1" i="1" dirty="0">
                <a:solidFill>
                  <a:srgbClr val="002060"/>
                </a:solidFill>
                <a:latin typeface="+mn-ea"/>
              </a:rPr>
              <a:t>Oct 23-27, 2023</a:t>
            </a:r>
            <a:endParaRPr lang="zh-CN" altLang="en-US" sz="2000" b="1" i="1" dirty="0">
              <a:solidFill>
                <a:srgbClr val="002060"/>
              </a:solidFill>
              <a:latin typeface="+mn-ea"/>
            </a:endParaRPr>
          </a:p>
        </p:txBody>
      </p:sp>
      <p:pic>
        <p:nvPicPr>
          <p:cNvPr id="6"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1866" y="-11286"/>
            <a:ext cx="1644676" cy="969326"/>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xmlns="" id="{C03DE560-B31F-4DEA-A389-2846F97A7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58" y="263528"/>
            <a:ext cx="4357720" cy="694512"/>
          </a:xfrm>
          <a:prstGeom prst="rect">
            <a:avLst/>
          </a:prstGeom>
        </p:spPr>
      </p:pic>
    </p:spTree>
    <p:extLst>
      <p:ext uri="{BB962C8B-B14F-4D97-AF65-F5344CB8AC3E}">
        <p14:creationId xmlns:p14="http://schemas.microsoft.com/office/powerpoint/2010/main" val="8842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50825"/>
            <a:ext cx="10515600" cy="720725"/>
          </a:xfrm>
        </p:spPr>
        <p:txBody>
          <a:bodyPr>
            <a:normAutofit/>
          </a:bodyPr>
          <a:lstStyle/>
          <a:p>
            <a:r>
              <a:rPr lang="en-US" altLang="zh-CN" sz="4000" dirty="0">
                <a:solidFill>
                  <a:srgbClr val="FFFF00"/>
                </a:solidFill>
                <a:latin typeface="Arial" panose="020B0604020202020204" pitchFamily="34" charset="0"/>
                <a:cs typeface="Arial" panose="020B0604020202020204" pitchFamily="34" charset="0"/>
              </a:rPr>
              <a:t>Injection background</a:t>
            </a:r>
            <a:endParaRPr lang="zh-CN" altLang="en-US" sz="4000" dirty="0">
              <a:solidFill>
                <a:srgbClr val="FFFF00"/>
              </a:solidFill>
              <a:latin typeface="Arial" panose="020B0604020202020204" pitchFamily="34" charset="0"/>
              <a:cs typeface="Arial" panose="020B0604020202020204" pitchFamily="34" charset="0"/>
            </a:endParaRPr>
          </a:p>
        </p:txBody>
      </p:sp>
      <p:graphicFrame>
        <p:nvGraphicFramePr>
          <p:cNvPr id="4" name="表格 3">
            <a:extLst>
              <a:ext uri="{FF2B5EF4-FFF2-40B4-BE49-F238E27FC236}">
                <a16:creationId xmlns:a16="http://schemas.microsoft.com/office/drawing/2014/main" xmlns="" id="{F8029A8E-D68E-42C4-A8B3-6461DDED484A}"/>
              </a:ext>
            </a:extLst>
          </p:cNvPr>
          <p:cNvGraphicFramePr>
            <a:graphicFrameLocks noGrp="1"/>
          </p:cNvGraphicFramePr>
          <p:nvPr>
            <p:extLst/>
          </p:nvPr>
        </p:nvGraphicFramePr>
        <p:xfrm>
          <a:off x="7679590" y="1352754"/>
          <a:ext cx="4411345" cy="1737360"/>
        </p:xfrm>
        <a:graphic>
          <a:graphicData uri="http://schemas.openxmlformats.org/drawingml/2006/table">
            <a:tbl>
              <a:tblPr firstRow="1" bandRow="1">
                <a:tableStyleId>{912C8C85-51F0-491E-9774-3900AFEF0FD7}</a:tableStyleId>
              </a:tblPr>
              <a:tblGrid>
                <a:gridCol w="882269">
                  <a:extLst>
                    <a:ext uri="{9D8B030D-6E8A-4147-A177-3AD203B41FA5}">
                      <a16:colId xmlns:a16="http://schemas.microsoft.com/office/drawing/2014/main" xmlns="" val="2367602157"/>
                    </a:ext>
                  </a:extLst>
                </a:gridCol>
                <a:gridCol w="882269">
                  <a:extLst>
                    <a:ext uri="{9D8B030D-6E8A-4147-A177-3AD203B41FA5}">
                      <a16:colId xmlns:a16="http://schemas.microsoft.com/office/drawing/2014/main" xmlns="" val="2138469766"/>
                    </a:ext>
                  </a:extLst>
                </a:gridCol>
                <a:gridCol w="882269">
                  <a:extLst>
                    <a:ext uri="{9D8B030D-6E8A-4147-A177-3AD203B41FA5}">
                      <a16:colId xmlns:a16="http://schemas.microsoft.com/office/drawing/2014/main" xmlns="" val="2824587909"/>
                    </a:ext>
                  </a:extLst>
                </a:gridCol>
                <a:gridCol w="882269">
                  <a:extLst>
                    <a:ext uri="{9D8B030D-6E8A-4147-A177-3AD203B41FA5}">
                      <a16:colId xmlns:a16="http://schemas.microsoft.com/office/drawing/2014/main" xmlns="" val="818717035"/>
                    </a:ext>
                  </a:extLst>
                </a:gridCol>
                <a:gridCol w="882269">
                  <a:extLst>
                    <a:ext uri="{9D8B030D-6E8A-4147-A177-3AD203B41FA5}">
                      <a16:colId xmlns:a16="http://schemas.microsoft.com/office/drawing/2014/main" xmlns="" val="2457557946"/>
                    </a:ext>
                  </a:extLst>
                </a:gridCol>
              </a:tblGrid>
              <a:tr h="197624">
                <a:tc>
                  <a:txBody>
                    <a:bodyPr/>
                    <a:lstStyle/>
                    <a:p>
                      <a:r>
                        <a:rPr lang="en-US" altLang="zh-CN" sz="800" dirty="0">
                          <a:latin typeface="Arial" panose="020B0604020202020204" pitchFamily="34" charset="0"/>
                          <a:cs typeface="Arial" panose="020B0604020202020204" pitchFamily="34" charset="0"/>
                        </a:rPr>
                        <a:t>Mode</a:t>
                      </a:r>
                      <a:endParaRPr lang="zh-CN" altLang="en-US" sz="800" b="1" dirty="0">
                        <a:latin typeface="Arial" panose="020B0604020202020204" pitchFamily="34" charset="0"/>
                        <a:cs typeface="Arial" panose="020B0604020202020204" pitchFamily="34" charset="0"/>
                      </a:endParaRPr>
                    </a:p>
                  </a:txBody>
                  <a:tcPr/>
                </a:tc>
                <a:tc>
                  <a:txBody>
                    <a:bodyPr/>
                    <a:lstStyle/>
                    <a:p>
                      <a:r>
                        <a:rPr lang="en-US" altLang="zh-CN" sz="800" dirty="0" err="1">
                          <a:latin typeface="Arial" panose="020B0604020202020204" pitchFamily="34" charset="0"/>
                          <a:cs typeface="Arial" panose="020B0604020202020204" pitchFamily="34" charset="0"/>
                        </a:rPr>
                        <a:t>tt</a:t>
                      </a:r>
                      <a:endParaRPr lang="zh-CN" altLang="en-US" sz="800" b="1"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Higgs</a:t>
                      </a:r>
                      <a:endParaRPr lang="zh-CN" altLang="en-US" sz="800" b="1"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W</a:t>
                      </a:r>
                      <a:endParaRPr lang="zh-CN" altLang="en-US" sz="800" b="1"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Z</a:t>
                      </a:r>
                      <a:endParaRPr lang="zh-CN" altLang="en-US" sz="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86193841"/>
                  </a:ext>
                </a:extLst>
              </a:tr>
              <a:tr h="197624">
                <a:tc>
                  <a:txBody>
                    <a:bodyPr/>
                    <a:lstStyle/>
                    <a:p>
                      <a:r>
                        <a:rPr lang="en-US" altLang="zh-CN" sz="800" dirty="0">
                          <a:latin typeface="Arial" panose="020B0604020202020204" pitchFamily="34" charset="0"/>
                          <a:cs typeface="Arial" panose="020B0604020202020204" pitchFamily="34" charset="0"/>
                        </a:rPr>
                        <a:t>Bunch Number</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37</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240</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1230</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3840</a:t>
                      </a:r>
                      <a:endParaRPr lang="zh-CN" altLang="en-US"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70324306"/>
                  </a:ext>
                </a:extLst>
              </a:tr>
              <a:tr h="197624">
                <a:tc>
                  <a:txBody>
                    <a:bodyPr/>
                    <a:lstStyle/>
                    <a:p>
                      <a:r>
                        <a:rPr lang="en-US" altLang="zh-CN" sz="800" dirty="0">
                          <a:latin typeface="Arial" panose="020B0604020202020204" pitchFamily="34" charset="0"/>
                          <a:cs typeface="Arial" panose="020B0604020202020204" pitchFamily="34" charset="0"/>
                        </a:rPr>
                        <a:t>Bunch Charge</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0.96 </a:t>
                      </a:r>
                      <a:r>
                        <a:rPr lang="en-US" altLang="zh-CN" sz="800" dirty="0" err="1">
                          <a:latin typeface="Arial" panose="020B0604020202020204" pitchFamily="34" charset="0"/>
                          <a:cs typeface="Arial" panose="020B0604020202020204" pitchFamily="34" charset="0"/>
                        </a:rPr>
                        <a:t>nC</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0.7 </a:t>
                      </a:r>
                      <a:r>
                        <a:rPr lang="en-US" altLang="zh-CN" sz="800" dirty="0" err="1">
                          <a:latin typeface="Arial" panose="020B0604020202020204" pitchFamily="34" charset="0"/>
                          <a:cs typeface="Arial" panose="020B0604020202020204" pitchFamily="34" charset="0"/>
                        </a:rPr>
                        <a:t>nC</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0.73 </a:t>
                      </a:r>
                      <a:r>
                        <a:rPr lang="en-US" altLang="zh-CN" sz="800" dirty="0" err="1">
                          <a:latin typeface="Arial" panose="020B0604020202020204" pitchFamily="34" charset="0"/>
                          <a:cs typeface="Arial" panose="020B0604020202020204" pitchFamily="34" charset="0"/>
                        </a:rPr>
                        <a:t>nC</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0.8 </a:t>
                      </a:r>
                      <a:r>
                        <a:rPr lang="en-US" altLang="zh-CN" sz="800" dirty="0" err="1">
                          <a:latin typeface="Arial" panose="020B0604020202020204" pitchFamily="34" charset="0"/>
                          <a:cs typeface="Arial" panose="020B0604020202020204" pitchFamily="34" charset="0"/>
                        </a:rPr>
                        <a:t>nC</a:t>
                      </a:r>
                      <a:endParaRPr lang="zh-CN" altLang="en-US"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180418813"/>
                  </a:ext>
                </a:extLst>
              </a:tr>
              <a:tr h="305844">
                <a:tc>
                  <a:txBody>
                    <a:bodyPr/>
                    <a:lstStyle/>
                    <a:p>
                      <a:r>
                        <a:rPr lang="en-US" altLang="zh-CN" sz="800" dirty="0">
                          <a:latin typeface="Arial" panose="020B0604020202020204" pitchFamily="34" charset="0"/>
                          <a:cs typeface="Arial" panose="020B0604020202020204" pitchFamily="34" charset="0"/>
                        </a:rPr>
                        <a:t>Beam Current(mA)</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0.11 mA</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0.51 mA</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2.69mA</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9.2 mA</a:t>
                      </a:r>
                      <a:endParaRPr lang="zh-CN" altLang="en-US"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15799542"/>
                  </a:ext>
                </a:extLst>
              </a:tr>
              <a:tr h="197624">
                <a:tc>
                  <a:txBody>
                    <a:bodyPr/>
                    <a:lstStyle/>
                    <a:p>
                      <a:pPr marL="0" algn="l" defTabSz="914400" rtl="0" eaLnBrk="1" latinLnBrk="0" hangingPunct="1">
                        <a:spcAft>
                          <a:spcPts val="0"/>
                        </a:spcAft>
                      </a:pPr>
                      <a:r>
                        <a:rPr lang="en-US" sz="800" kern="1200">
                          <a:latin typeface="Arial" panose="020B0604020202020204" pitchFamily="34" charset="0"/>
                          <a:cs typeface="Arial" panose="020B0604020202020204" pitchFamily="34" charset="0"/>
                        </a:rPr>
                        <a:t>Beta_func (x/y)</a:t>
                      </a:r>
                      <a:endParaRPr lang="zh-CN" altLang="en-US" sz="800" kern="1200">
                        <a:solidFill>
                          <a:schemeClr val="tx1"/>
                        </a:solidFill>
                        <a:latin typeface="Arial" panose="020B0604020202020204" pitchFamily="34" charset="0"/>
                        <a:ea typeface="+mn-ea"/>
                        <a:cs typeface="Arial" panose="020B0604020202020204" pitchFamily="34" charset="0"/>
                      </a:endParaRPr>
                    </a:p>
                  </a:txBody>
                  <a:tcPr marL="68580" marR="68580" marT="9525" marB="0" anchor="ctr"/>
                </a:tc>
                <a:tc>
                  <a:txBody>
                    <a:bodyPr/>
                    <a:lstStyle/>
                    <a:p>
                      <a:pPr marL="0" algn="l" defTabSz="914400" rtl="0" eaLnBrk="1" latinLnBrk="0" hangingPunct="1">
                        <a:spcAft>
                          <a:spcPts val="0"/>
                        </a:spcAft>
                      </a:pPr>
                      <a:r>
                        <a:rPr lang="en-US" sz="800" kern="1200">
                          <a:latin typeface="Arial" panose="020B0604020202020204" pitchFamily="34" charset="0"/>
                          <a:cs typeface="Arial" panose="020B0604020202020204" pitchFamily="34" charset="0"/>
                        </a:rPr>
                        <a:t>200/55</a:t>
                      </a:r>
                      <a:endParaRPr lang="zh-CN" altLang="en-US" sz="800" kern="1200">
                        <a:solidFill>
                          <a:schemeClr val="tx1"/>
                        </a:solidFill>
                        <a:latin typeface="Arial" panose="020B0604020202020204" pitchFamily="34" charset="0"/>
                        <a:ea typeface="+mn-ea"/>
                        <a:cs typeface="Arial" panose="020B0604020202020204" pitchFamily="34" charset="0"/>
                      </a:endParaRPr>
                    </a:p>
                  </a:txBody>
                  <a:tcPr marL="68580" marR="68580" marT="9525" marB="0"/>
                </a:tc>
                <a:tc>
                  <a:txBody>
                    <a:bodyPr/>
                    <a:lstStyle/>
                    <a:p>
                      <a:pPr marL="0" algn="l" defTabSz="914400" rtl="0" eaLnBrk="1" latinLnBrk="0" hangingPunct="1">
                        <a:spcAft>
                          <a:spcPts val="0"/>
                        </a:spcAft>
                      </a:pPr>
                      <a:r>
                        <a:rPr lang="en-US" sz="800" kern="1200">
                          <a:latin typeface="Arial" panose="020B0604020202020204" pitchFamily="34" charset="0"/>
                          <a:cs typeface="Arial" panose="020B0604020202020204" pitchFamily="34" charset="0"/>
                        </a:rPr>
                        <a:t>200/55</a:t>
                      </a:r>
                      <a:endParaRPr lang="zh-CN" altLang="en-US" sz="800" kern="1200">
                        <a:solidFill>
                          <a:schemeClr val="tx1"/>
                        </a:solidFill>
                        <a:latin typeface="Arial" panose="020B0604020202020204" pitchFamily="34" charset="0"/>
                        <a:ea typeface="+mn-ea"/>
                        <a:cs typeface="Arial" panose="020B0604020202020204" pitchFamily="34" charset="0"/>
                      </a:endParaRPr>
                    </a:p>
                  </a:txBody>
                  <a:tcPr marL="68580" marR="68580" marT="9525" marB="0"/>
                </a:tc>
                <a:tc>
                  <a:txBody>
                    <a:bodyPr/>
                    <a:lstStyle/>
                    <a:p>
                      <a:pPr marL="0" algn="l" defTabSz="914400" rtl="0" eaLnBrk="1" latinLnBrk="0" hangingPunct="1">
                        <a:spcAft>
                          <a:spcPts val="0"/>
                        </a:spcAft>
                      </a:pPr>
                      <a:r>
                        <a:rPr lang="en-US" sz="800" kern="1200" dirty="0">
                          <a:latin typeface="Arial" panose="020B0604020202020204" pitchFamily="34" charset="0"/>
                          <a:cs typeface="Arial" panose="020B0604020202020204" pitchFamily="34" charset="0"/>
                        </a:rPr>
                        <a:t>200/55</a:t>
                      </a:r>
                      <a:endParaRPr lang="zh-CN" altLang="en-US" sz="800" kern="1200" dirty="0">
                        <a:solidFill>
                          <a:schemeClr val="tx1"/>
                        </a:solidFill>
                        <a:latin typeface="Arial" panose="020B0604020202020204" pitchFamily="34" charset="0"/>
                        <a:ea typeface="+mn-ea"/>
                        <a:cs typeface="Arial" panose="020B0604020202020204" pitchFamily="34" charset="0"/>
                      </a:endParaRPr>
                    </a:p>
                  </a:txBody>
                  <a:tcPr marL="68580" marR="68580"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latin typeface="Arial" panose="020B0604020202020204" pitchFamily="34" charset="0"/>
                          <a:cs typeface="Arial" panose="020B0604020202020204" pitchFamily="34" charset="0"/>
                        </a:rPr>
                        <a:t>200/55</a:t>
                      </a:r>
                      <a:endParaRPr lang="zh-CN" altLang="en-US" sz="8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394950226"/>
                  </a:ext>
                </a:extLst>
              </a:tr>
              <a:tr h="197624">
                <a:tc>
                  <a:txBody>
                    <a:bodyPr/>
                    <a:lstStyle/>
                    <a:p>
                      <a:r>
                        <a:rPr lang="en-US" altLang="zh-CN" sz="800" dirty="0">
                          <a:latin typeface="Arial" panose="020B0604020202020204" pitchFamily="34" charset="0"/>
                          <a:cs typeface="Arial" panose="020B0604020202020204" pitchFamily="34" charset="0"/>
                        </a:rPr>
                        <a:t>Emittance (nm)</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2.83</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1.26</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0.56</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0.19</a:t>
                      </a:r>
                      <a:endParaRPr lang="zh-CN" altLang="en-US"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197680860"/>
                  </a:ext>
                </a:extLst>
              </a:tr>
              <a:tr h="305844">
                <a:tc>
                  <a:txBody>
                    <a:bodyPr/>
                    <a:lstStyle/>
                    <a:p>
                      <a:r>
                        <a:rPr lang="en-US" altLang="zh-CN" sz="800" dirty="0">
                          <a:latin typeface="Arial" panose="020B0604020202020204" pitchFamily="34" charset="0"/>
                          <a:cs typeface="Arial" panose="020B0604020202020204" pitchFamily="34" charset="0"/>
                        </a:rPr>
                        <a:t>Bunch Length (mm)</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2.0</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2.0</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1.7</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0.96</a:t>
                      </a:r>
                      <a:endParaRPr lang="zh-CN" altLang="en-US"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34501435"/>
                  </a:ext>
                </a:extLst>
              </a:tr>
            </a:tbl>
          </a:graphicData>
        </a:graphic>
      </p:graphicFrame>
      <p:sp>
        <p:nvSpPr>
          <p:cNvPr id="5" name="文本框 4"/>
          <p:cNvSpPr txBox="1"/>
          <p:nvPr/>
        </p:nvSpPr>
        <p:spPr>
          <a:xfrm>
            <a:off x="8231677" y="1026389"/>
            <a:ext cx="3859258" cy="338554"/>
          </a:xfrm>
          <a:prstGeom prst="rect">
            <a:avLst/>
          </a:prstGeom>
          <a:noFill/>
        </p:spPr>
        <p:txBody>
          <a:bodyPr wrap="square" rtlCol="0">
            <a:spAutoFit/>
          </a:bodyPr>
          <a:lstStyle/>
          <a:p>
            <a:r>
              <a:rPr lang="en-US" altLang="zh-CN" sz="1600" dirty="0"/>
              <a:t>Injection beam parameters</a:t>
            </a:r>
            <a:endParaRPr lang="zh-CN" altLang="en-US" sz="1600" dirty="0"/>
          </a:p>
        </p:txBody>
      </p:sp>
      <p:sp>
        <p:nvSpPr>
          <p:cNvPr id="6" name="文本框 5"/>
          <p:cNvSpPr txBox="1"/>
          <p:nvPr/>
        </p:nvSpPr>
        <p:spPr>
          <a:xfrm>
            <a:off x="386499" y="1156216"/>
            <a:ext cx="6945971" cy="1815882"/>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RBB is taken into account in all cases</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A simplified model of top-up injection beam </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Tails from imperfectly corrected X-Y coupling after the injection point</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some tolerances to imperfect beams from the booster (e.g. too large </a:t>
            </a:r>
            <a:r>
              <a:rPr lang="en-US" altLang="zh-CN" sz="1600" dirty="0" err="1">
                <a:latin typeface="Arial" panose="020B0604020202020204" pitchFamily="34" charset="0"/>
                <a:cs typeface="Arial" panose="020B0604020202020204" pitchFamily="34" charset="0"/>
              </a:rPr>
              <a:t>emittances</a:t>
            </a:r>
            <a:r>
              <a:rPr lang="en-US" altLang="zh-CN" sz="16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non-Gaussian distributions existing/building up in the booster and being injected into the main rings</a:t>
            </a:r>
            <a:endParaRPr lang="zh-CN" altLang="en-US" sz="1600" dirty="0">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3"/>
          <a:stretch>
            <a:fillRect/>
          </a:stretch>
        </p:blipFill>
        <p:spPr>
          <a:xfrm>
            <a:off x="5138969" y="3243131"/>
            <a:ext cx="2723539" cy="1924541"/>
          </a:xfrm>
          <a:prstGeom prst="rect">
            <a:avLst/>
          </a:prstGeom>
        </p:spPr>
      </p:pic>
      <p:sp>
        <p:nvSpPr>
          <p:cNvPr id="8" name="文本框 7"/>
          <p:cNvSpPr txBox="1"/>
          <p:nvPr/>
        </p:nvSpPr>
        <p:spPr>
          <a:xfrm>
            <a:off x="5353813" y="3310059"/>
            <a:ext cx="3371850" cy="261610"/>
          </a:xfrm>
          <a:prstGeom prst="rect">
            <a:avLst/>
          </a:prstGeom>
          <a:noFill/>
        </p:spPr>
        <p:txBody>
          <a:bodyPr wrap="square" rtlCol="0">
            <a:spAutoFit/>
          </a:bodyPr>
          <a:lstStyle/>
          <a:p>
            <a:r>
              <a:rPr lang="en-US" altLang="zh-CN" sz="1100" dirty="0"/>
              <a:t>Gaussian beam with 3sigma</a:t>
            </a:r>
            <a:endParaRPr lang="zh-CN" altLang="en-US" sz="1100" dirty="0"/>
          </a:p>
        </p:txBody>
      </p:sp>
      <p:pic>
        <p:nvPicPr>
          <p:cNvPr id="9" name="图片 8"/>
          <p:cNvPicPr>
            <a:picLocks noChangeAspect="1"/>
          </p:cNvPicPr>
          <p:nvPr/>
        </p:nvPicPr>
        <p:blipFill>
          <a:blip r:embed="rId4"/>
          <a:stretch>
            <a:fillRect/>
          </a:stretch>
        </p:blipFill>
        <p:spPr>
          <a:xfrm>
            <a:off x="2537803" y="3263538"/>
            <a:ext cx="2797358" cy="1976704"/>
          </a:xfrm>
          <a:prstGeom prst="rect">
            <a:avLst/>
          </a:prstGeom>
        </p:spPr>
      </p:pic>
      <p:pic>
        <p:nvPicPr>
          <p:cNvPr id="11" name="图片 10"/>
          <p:cNvPicPr>
            <a:picLocks noChangeAspect="1"/>
          </p:cNvPicPr>
          <p:nvPr/>
        </p:nvPicPr>
        <p:blipFill>
          <a:blip r:embed="rId3"/>
          <a:stretch>
            <a:fillRect/>
          </a:stretch>
        </p:blipFill>
        <p:spPr>
          <a:xfrm>
            <a:off x="16259" y="3264485"/>
            <a:ext cx="2709816" cy="1914844"/>
          </a:xfrm>
          <a:prstGeom prst="rect">
            <a:avLst/>
          </a:prstGeom>
        </p:spPr>
      </p:pic>
      <p:sp>
        <p:nvSpPr>
          <p:cNvPr id="12" name="文本框 11"/>
          <p:cNvSpPr txBox="1"/>
          <p:nvPr/>
        </p:nvSpPr>
        <p:spPr>
          <a:xfrm>
            <a:off x="810368" y="3326040"/>
            <a:ext cx="1496060" cy="276999"/>
          </a:xfrm>
          <a:prstGeom prst="rect">
            <a:avLst/>
          </a:prstGeom>
          <a:noFill/>
        </p:spPr>
        <p:txBody>
          <a:bodyPr wrap="square" rtlCol="0">
            <a:spAutoFit/>
          </a:bodyPr>
          <a:lstStyle/>
          <a:p>
            <a:r>
              <a:rPr lang="en-US" altLang="zh-CN" sz="1200" dirty="0">
                <a:latin typeface="Arial" panose="020B0604020202020204" pitchFamily="34" charset="0"/>
                <a:cs typeface="Arial" panose="020B0604020202020204" pitchFamily="34" charset="0"/>
              </a:rPr>
              <a:t>Circular beam</a:t>
            </a:r>
            <a:endParaRPr lang="zh-CN" altLang="en-US" sz="1200" dirty="0">
              <a:latin typeface="Arial" panose="020B0604020202020204" pitchFamily="34" charset="0"/>
              <a:cs typeface="Arial" panose="020B0604020202020204" pitchFamily="34" charset="0"/>
            </a:endParaRPr>
          </a:p>
        </p:txBody>
      </p:sp>
      <p:pic>
        <p:nvPicPr>
          <p:cNvPr id="13" name="图片 12"/>
          <p:cNvPicPr>
            <a:picLocks noChangeAspect="1"/>
          </p:cNvPicPr>
          <p:nvPr/>
        </p:nvPicPr>
        <p:blipFill>
          <a:blip r:embed="rId3"/>
          <a:stretch>
            <a:fillRect/>
          </a:stretch>
        </p:blipFill>
        <p:spPr>
          <a:xfrm>
            <a:off x="7526420" y="3297970"/>
            <a:ext cx="2596211" cy="1834567"/>
          </a:xfrm>
          <a:prstGeom prst="rect">
            <a:avLst/>
          </a:prstGeom>
        </p:spPr>
      </p:pic>
      <p:sp>
        <p:nvSpPr>
          <p:cNvPr id="14" name="文本框 13"/>
          <p:cNvSpPr txBox="1"/>
          <p:nvPr/>
        </p:nvSpPr>
        <p:spPr>
          <a:xfrm>
            <a:off x="3300807" y="3332144"/>
            <a:ext cx="3124200" cy="276999"/>
          </a:xfrm>
          <a:prstGeom prst="rect">
            <a:avLst/>
          </a:prstGeom>
          <a:noFill/>
        </p:spPr>
        <p:txBody>
          <a:bodyPr wrap="square" rtlCol="0">
            <a:spAutoFit/>
          </a:bodyPr>
          <a:lstStyle/>
          <a:p>
            <a:r>
              <a:rPr lang="en-US" altLang="zh-CN" sz="1200" dirty="0">
                <a:latin typeface="Arial" panose="020B0604020202020204" pitchFamily="34" charset="0"/>
                <a:cs typeface="Arial" panose="020B0604020202020204" pitchFamily="34" charset="0"/>
              </a:rPr>
              <a:t>Injection beam</a:t>
            </a:r>
            <a:endParaRPr lang="zh-CN" altLang="en-US" sz="1200" dirty="0">
              <a:latin typeface="Arial" panose="020B0604020202020204" pitchFamily="34" charset="0"/>
              <a:cs typeface="Arial" panose="020B0604020202020204" pitchFamily="34" charset="0"/>
            </a:endParaRPr>
          </a:p>
        </p:txBody>
      </p:sp>
      <p:sp>
        <p:nvSpPr>
          <p:cNvPr id="15" name="文本框 14"/>
          <p:cNvSpPr txBox="1"/>
          <p:nvPr/>
        </p:nvSpPr>
        <p:spPr>
          <a:xfrm>
            <a:off x="7748055" y="3334871"/>
            <a:ext cx="3371850" cy="261610"/>
          </a:xfrm>
          <a:prstGeom prst="rect">
            <a:avLst/>
          </a:prstGeom>
          <a:noFill/>
        </p:spPr>
        <p:txBody>
          <a:bodyPr wrap="square" rtlCol="0">
            <a:spAutoFit/>
          </a:bodyPr>
          <a:lstStyle/>
          <a:p>
            <a:r>
              <a:rPr lang="en-US" altLang="zh-CN" sz="1100" dirty="0"/>
              <a:t>Gaussian beam with 40sigma</a:t>
            </a:r>
            <a:endParaRPr lang="zh-CN" altLang="en-US" sz="1100" dirty="0"/>
          </a:p>
        </p:txBody>
      </p:sp>
      <p:pic>
        <p:nvPicPr>
          <p:cNvPr id="16" name="图片 15"/>
          <p:cNvPicPr>
            <a:picLocks noChangeAspect="1"/>
          </p:cNvPicPr>
          <p:nvPr/>
        </p:nvPicPr>
        <p:blipFill>
          <a:blip r:embed="rId5"/>
          <a:stretch>
            <a:fillRect/>
          </a:stretch>
        </p:blipFill>
        <p:spPr>
          <a:xfrm>
            <a:off x="-5728" y="5049883"/>
            <a:ext cx="2594188" cy="1833139"/>
          </a:xfrm>
          <a:prstGeom prst="rect">
            <a:avLst/>
          </a:prstGeom>
        </p:spPr>
      </p:pic>
      <p:sp>
        <p:nvSpPr>
          <p:cNvPr id="17" name="文本框 16"/>
          <p:cNvSpPr txBox="1"/>
          <p:nvPr/>
        </p:nvSpPr>
        <p:spPr>
          <a:xfrm>
            <a:off x="555124" y="5089564"/>
            <a:ext cx="2514230" cy="246221"/>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Large </a:t>
            </a:r>
            <a:r>
              <a:rPr lang="en-US" altLang="zh-CN" sz="1000" dirty="0" err="1">
                <a:latin typeface="Arial" panose="020B0604020202020204" pitchFamily="34" charset="0"/>
                <a:cs typeface="Arial" panose="020B0604020202020204" pitchFamily="34" charset="0"/>
              </a:rPr>
              <a:t>emittance</a:t>
            </a:r>
            <a:r>
              <a:rPr lang="en-US" altLang="zh-CN" sz="1000" dirty="0">
                <a:latin typeface="Arial" panose="020B0604020202020204" pitchFamily="34" charset="0"/>
                <a:cs typeface="Arial" panose="020B0604020202020204" pitchFamily="34" charset="0"/>
              </a:rPr>
              <a:t> ~10times</a:t>
            </a:r>
            <a:endParaRPr lang="zh-CN" altLang="en-US" sz="1000" dirty="0">
              <a:latin typeface="Arial" panose="020B0604020202020204" pitchFamily="34" charset="0"/>
              <a:cs typeface="Arial" panose="020B0604020202020204" pitchFamily="34" charset="0"/>
            </a:endParaRPr>
          </a:p>
        </p:txBody>
      </p:sp>
      <p:pic>
        <p:nvPicPr>
          <p:cNvPr id="18" name="图片 17"/>
          <p:cNvPicPr>
            <a:picLocks noChangeAspect="1"/>
          </p:cNvPicPr>
          <p:nvPr/>
        </p:nvPicPr>
        <p:blipFill>
          <a:blip r:embed="rId6"/>
          <a:stretch>
            <a:fillRect/>
          </a:stretch>
        </p:blipFill>
        <p:spPr>
          <a:xfrm>
            <a:off x="2820702" y="5049883"/>
            <a:ext cx="2551442" cy="1802932"/>
          </a:xfrm>
          <a:prstGeom prst="rect">
            <a:avLst/>
          </a:prstGeom>
        </p:spPr>
      </p:pic>
      <p:sp>
        <p:nvSpPr>
          <p:cNvPr id="19" name="文本框 18"/>
          <p:cNvSpPr txBox="1"/>
          <p:nvPr/>
        </p:nvSpPr>
        <p:spPr>
          <a:xfrm>
            <a:off x="3287841" y="5167672"/>
            <a:ext cx="2514230" cy="246221"/>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Large </a:t>
            </a:r>
            <a:r>
              <a:rPr lang="en-US" altLang="zh-CN" sz="1000" dirty="0" err="1">
                <a:latin typeface="Arial" panose="020B0604020202020204" pitchFamily="34" charset="0"/>
                <a:cs typeface="Arial" panose="020B0604020202020204" pitchFamily="34" charset="0"/>
              </a:rPr>
              <a:t>emittance</a:t>
            </a:r>
            <a:r>
              <a:rPr lang="en-US" altLang="zh-CN" sz="1000" dirty="0">
                <a:latin typeface="Arial" panose="020B0604020202020204" pitchFamily="34" charset="0"/>
                <a:cs typeface="Arial" panose="020B0604020202020204" pitchFamily="34" charset="0"/>
              </a:rPr>
              <a:t> ~1000times</a:t>
            </a:r>
            <a:endParaRPr lang="zh-CN" altLang="en-US" sz="1000" dirty="0">
              <a:latin typeface="Arial" panose="020B0604020202020204" pitchFamily="34" charset="0"/>
              <a:cs typeface="Arial" panose="020B0604020202020204" pitchFamily="34" charset="0"/>
            </a:endParaRPr>
          </a:p>
        </p:txBody>
      </p:sp>
      <p:pic>
        <p:nvPicPr>
          <p:cNvPr id="20" name="图片 19"/>
          <p:cNvPicPr>
            <a:picLocks noChangeAspect="1"/>
          </p:cNvPicPr>
          <p:nvPr/>
        </p:nvPicPr>
        <p:blipFill>
          <a:blip r:embed="rId3"/>
          <a:stretch>
            <a:fillRect/>
          </a:stretch>
        </p:blipFill>
        <p:spPr>
          <a:xfrm>
            <a:off x="5143902" y="4956921"/>
            <a:ext cx="2712803" cy="1916955"/>
          </a:xfrm>
          <a:prstGeom prst="rect">
            <a:avLst/>
          </a:prstGeom>
        </p:spPr>
      </p:pic>
      <p:sp>
        <p:nvSpPr>
          <p:cNvPr id="21" name="文本框 20"/>
          <p:cNvSpPr txBox="1"/>
          <p:nvPr/>
        </p:nvSpPr>
        <p:spPr>
          <a:xfrm>
            <a:off x="5821015" y="5089563"/>
            <a:ext cx="1496060" cy="246221"/>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Double </a:t>
            </a:r>
            <a:r>
              <a:rPr lang="en-US" altLang="zh-CN" sz="1000" dirty="0" err="1">
                <a:latin typeface="Arial" panose="020B0604020202020204" pitchFamily="34" charset="0"/>
                <a:cs typeface="Arial" panose="020B0604020202020204" pitchFamily="34" charset="0"/>
              </a:rPr>
              <a:t>gaussian</a:t>
            </a:r>
            <a:r>
              <a:rPr lang="en-US" altLang="zh-CN" sz="1000" dirty="0">
                <a:latin typeface="Arial" panose="020B0604020202020204" pitchFamily="34" charset="0"/>
                <a:cs typeface="Arial" panose="020B0604020202020204" pitchFamily="34" charset="0"/>
              </a:rPr>
              <a:t> beam</a:t>
            </a:r>
            <a:endParaRPr lang="zh-CN" altLang="en-US" sz="1000" dirty="0">
              <a:latin typeface="Arial" panose="020B0604020202020204" pitchFamily="34" charset="0"/>
              <a:cs typeface="Arial" panose="020B0604020202020204" pitchFamily="34" charset="0"/>
            </a:endParaRPr>
          </a:p>
        </p:txBody>
      </p:sp>
      <p:pic>
        <p:nvPicPr>
          <p:cNvPr id="22" name="图片 21"/>
          <p:cNvPicPr>
            <a:picLocks noChangeAspect="1"/>
          </p:cNvPicPr>
          <p:nvPr/>
        </p:nvPicPr>
        <p:blipFill>
          <a:blip r:embed="rId7"/>
          <a:stretch>
            <a:fillRect/>
          </a:stretch>
        </p:blipFill>
        <p:spPr>
          <a:xfrm>
            <a:off x="7514852" y="4953710"/>
            <a:ext cx="2603634" cy="1839813"/>
          </a:xfrm>
          <a:prstGeom prst="rect">
            <a:avLst/>
          </a:prstGeom>
        </p:spPr>
      </p:pic>
      <p:sp>
        <p:nvSpPr>
          <p:cNvPr id="23" name="文本框 22"/>
          <p:cNvSpPr txBox="1"/>
          <p:nvPr/>
        </p:nvSpPr>
        <p:spPr>
          <a:xfrm>
            <a:off x="8342341" y="5064888"/>
            <a:ext cx="1496060" cy="246221"/>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Uniform beam</a:t>
            </a:r>
            <a:endParaRPr lang="zh-CN" altLang="en-US" sz="1000" dirty="0">
              <a:latin typeface="Arial" panose="020B0604020202020204" pitchFamily="34" charset="0"/>
              <a:cs typeface="Arial" panose="020B0604020202020204" pitchFamily="34" charset="0"/>
            </a:endParaRPr>
          </a:p>
        </p:txBody>
      </p:sp>
      <p:sp>
        <p:nvSpPr>
          <p:cNvPr id="24" name="矩形 23"/>
          <p:cNvSpPr/>
          <p:nvPr/>
        </p:nvSpPr>
        <p:spPr>
          <a:xfrm>
            <a:off x="9987815" y="3218319"/>
            <a:ext cx="2144036" cy="3477875"/>
          </a:xfrm>
          <a:prstGeom prst="rect">
            <a:avLst/>
          </a:prstGeom>
          <a:solidFill>
            <a:schemeClr val="accent6">
              <a:lumMod val="20000"/>
              <a:lumOff val="80000"/>
            </a:schemeClr>
          </a:solidFill>
        </p:spPr>
        <p:txBody>
          <a:bodyPr wrap="square">
            <a:spAutoFit/>
          </a:bodyPr>
          <a:lstStyle/>
          <a:p>
            <a:pPr marL="285750" indent="-285750">
              <a:buFont typeface="Arial" panose="020B0604020202020204" pitchFamily="34" charset="0"/>
              <a:buChar char="•"/>
            </a:pPr>
            <a:r>
              <a:rPr lang="en-US" altLang="zh-CN" sz="1100" dirty="0">
                <a:latin typeface="Arial" panose="020B0604020202020204" pitchFamily="34" charset="0"/>
                <a:ea typeface="等线"/>
                <a:cs typeface="Arial" panose="020B0604020202020204" pitchFamily="34" charset="0"/>
              </a:rPr>
              <a:t>Almost no beam loss background in the upstream of the IP, while significantly increased </a:t>
            </a:r>
            <a:r>
              <a:rPr lang="en-US" altLang="zh-CN" sz="1100" dirty="0" smtClean="0">
                <a:latin typeface="Arial" panose="020B0604020202020204" pitchFamily="34" charset="0"/>
                <a:ea typeface="等线"/>
                <a:cs typeface="Arial" panose="020B0604020202020204" pitchFamily="34" charset="0"/>
              </a:rPr>
              <a:t>downstream.</a:t>
            </a:r>
            <a:endParaRPr lang="en-US" altLang="zh-CN" sz="1100" dirty="0">
              <a:latin typeface="Arial" panose="020B0604020202020204" pitchFamily="34" charset="0"/>
              <a:ea typeface="等线"/>
              <a:cs typeface="Arial" panose="020B0604020202020204" pitchFamily="34" charset="0"/>
            </a:endParaRPr>
          </a:p>
          <a:p>
            <a:pPr marL="285750" indent="-285750">
              <a:buFont typeface="Arial" panose="020B0604020202020204" pitchFamily="34" charset="0"/>
              <a:buChar char="•"/>
            </a:pPr>
            <a:r>
              <a:rPr lang="en-US" altLang="zh-CN" sz="1100" dirty="0">
                <a:latin typeface="Arial" panose="020B0604020202020204" pitchFamily="34" charset="0"/>
                <a:ea typeface="等线"/>
                <a:cs typeface="Arial" panose="020B0604020202020204" pitchFamily="34" charset="0"/>
              </a:rPr>
              <a:t>The existed collimation system can well cope</a:t>
            </a:r>
          </a:p>
          <a:p>
            <a:pPr marL="285750" indent="-285750">
              <a:buFont typeface="Arial" panose="020B0604020202020204" pitchFamily="34" charset="0"/>
              <a:buChar char="•"/>
            </a:pPr>
            <a:r>
              <a:rPr lang="en-US" altLang="zh-CN" sz="1100" dirty="0">
                <a:latin typeface="Arial" panose="020B0604020202020204" pitchFamily="34" charset="0"/>
                <a:cs typeface="Arial" panose="020B0604020202020204" pitchFamily="34" charset="0"/>
              </a:rPr>
              <a:t>No effect on the inner layer detector but may damage the outer layer or the endcap detector</a:t>
            </a:r>
          </a:p>
          <a:p>
            <a:pPr marL="285750" indent="-285750">
              <a:buFont typeface="Arial" panose="020B0604020202020204" pitchFamily="34" charset="0"/>
              <a:buChar char="•"/>
            </a:pPr>
            <a:r>
              <a:rPr lang="en-US" altLang="zh-CN" sz="1100" dirty="0">
                <a:latin typeface="Arial" panose="020B0604020202020204" pitchFamily="34" charset="0"/>
                <a:cs typeface="Arial" panose="020B0604020202020204" pitchFamily="34" charset="0"/>
              </a:rPr>
              <a:t>BG downstream may damage the SC magnet coils and cause quench.</a:t>
            </a:r>
          </a:p>
          <a:p>
            <a:pPr marL="285750" indent="-285750">
              <a:buFont typeface="Arial" panose="020B0604020202020204" pitchFamily="34" charset="0"/>
              <a:buChar char="•"/>
            </a:pPr>
            <a:r>
              <a:rPr lang="en-US" altLang="zh-CN" sz="1100" dirty="0">
                <a:latin typeface="Arial" panose="020B0604020202020204" pitchFamily="34" charset="0"/>
                <a:cs typeface="Arial" panose="020B0604020202020204" pitchFamily="34" charset="0"/>
              </a:rPr>
              <a:t>Tungsten shielding demanded in the IR.</a:t>
            </a:r>
          </a:p>
          <a:p>
            <a:pPr marL="285750" indent="-285750">
              <a:buFont typeface="Arial" panose="020B0604020202020204" pitchFamily="34" charset="0"/>
              <a:buChar char="•"/>
            </a:pPr>
            <a:r>
              <a:rPr lang="en-US" altLang="zh-CN" sz="1100" dirty="0">
                <a:latin typeface="Arial" panose="020B0604020202020204" pitchFamily="34" charset="0"/>
                <a:cs typeface="Arial" panose="020B0604020202020204" pitchFamily="34" charset="0"/>
              </a:rPr>
              <a:t>Since the very tight space in the IP region, a tungsten-alloy beam pipe is under </a:t>
            </a:r>
            <a:r>
              <a:rPr lang="en-US" altLang="zh-CN" sz="1100" dirty="0" smtClean="0">
                <a:latin typeface="Arial" panose="020B0604020202020204" pitchFamily="34" charset="0"/>
                <a:cs typeface="Arial" panose="020B0604020202020204" pitchFamily="34" charset="0"/>
              </a:rPr>
              <a:t>design.</a:t>
            </a:r>
            <a:endParaRPr lang="zh-CN" altLang="zh-CN"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50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9625" y="-54016"/>
            <a:ext cx="10515600" cy="1325563"/>
          </a:xfrm>
        </p:spPr>
        <p:txBody>
          <a:bodyPr/>
          <a:lstStyle/>
          <a:p>
            <a:r>
              <a:rPr lang="en-US" altLang="zh-CN" dirty="0">
                <a:solidFill>
                  <a:srgbClr val="FFFF00"/>
                </a:solidFill>
                <a:latin typeface="Arial" panose="020B0604020202020204" pitchFamily="34" charset="0"/>
                <a:cs typeface="Arial" panose="020B0604020202020204" pitchFamily="34" charset="0"/>
              </a:rPr>
              <a:t>SR mitigation – mask and Au shielding</a:t>
            </a:r>
            <a:endParaRPr lang="zh-CN" altLang="en-US" dirty="0">
              <a:solidFill>
                <a:srgbClr val="FFFF00"/>
              </a:solidFill>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2"/>
          <a:stretch>
            <a:fillRect/>
          </a:stretch>
        </p:blipFill>
        <p:spPr>
          <a:xfrm>
            <a:off x="115706" y="1176257"/>
            <a:ext cx="4987830" cy="1901687"/>
          </a:xfrm>
          <a:prstGeom prst="rect">
            <a:avLst/>
          </a:prstGeom>
        </p:spPr>
      </p:pic>
      <p:sp>
        <p:nvSpPr>
          <p:cNvPr id="11" name="文本框 10"/>
          <p:cNvSpPr txBox="1"/>
          <p:nvPr/>
        </p:nvSpPr>
        <p:spPr>
          <a:xfrm>
            <a:off x="115706" y="3142021"/>
            <a:ext cx="5610346" cy="2000548"/>
          </a:xfrm>
          <a:prstGeom prst="rect">
            <a:avLst/>
          </a:prstGeom>
          <a:solidFill>
            <a:schemeClr val="accent6">
              <a:lumMod val="20000"/>
              <a:lumOff val="80000"/>
            </a:schemeClr>
          </a:solidFill>
        </p:spPr>
        <p:txBody>
          <a:bodyPr wrap="square" rtlCol="0">
            <a:spAutoFit/>
          </a:bodyPr>
          <a:lstStyle/>
          <a:p>
            <a:pPr marL="342900" indent="-34290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Masks design(two masks/IP/ring) :</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Tungsten</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One locates at -1.21m with 4mm height and 10mm long</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The other at -4.2m with 0.6mm height</a:t>
            </a:r>
          </a:p>
          <a:p>
            <a:pPr marL="342900" indent="-34290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Lots of photons are secondaries, generated within </a:t>
            </a:r>
            <a:r>
              <a:rPr lang="en-US" altLang="zh-CN" sz="2000" dirty="0" smtClean="0">
                <a:latin typeface="Arial" panose="020B0604020202020204" pitchFamily="34" charset="0"/>
                <a:cs typeface="Arial" panose="020B0604020202020204" pitchFamily="34" charset="0"/>
              </a:rPr>
              <a:t>Q1</a:t>
            </a:r>
            <a:endParaRPr lang="en-US" altLang="zh-CN" sz="2000" dirty="0">
              <a:latin typeface="Arial" panose="020B0604020202020204" pitchFamily="34" charset="0"/>
              <a:cs typeface="Arial" panose="020B0604020202020204" pitchFamily="34" charset="0"/>
            </a:endParaRPr>
          </a:p>
        </p:txBody>
      </p:sp>
      <p:graphicFrame>
        <p:nvGraphicFramePr>
          <p:cNvPr id="7" name="表格 6">
            <a:extLst>
              <a:ext uri="{FF2B5EF4-FFF2-40B4-BE49-F238E27FC236}">
                <a16:creationId xmlns:a16="http://schemas.microsoft.com/office/drawing/2014/main" xmlns="" id="{A695CC18-0CEC-6BE2-C8EB-EDB08AEA7CF5}"/>
              </a:ext>
            </a:extLst>
          </p:cNvPr>
          <p:cNvGraphicFramePr>
            <a:graphicFrameLocks noGrp="1"/>
          </p:cNvGraphicFramePr>
          <p:nvPr>
            <p:extLst/>
          </p:nvPr>
        </p:nvGraphicFramePr>
        <p:xfrm>
          <a:off x="5855855" y="1492983"/>
          <a:ext cx="6237868" cy="3118773"/>
        </p:xfrm>
        <a:graphic>
          <a:graphicData uri="http://schemas.openxmlformats.org/drawingml/2006/table">
            <a:tbl>
              <a:tblPr/>
              <a:tblGrid>
                <a:gridCol w="2185225">
                  <a:extLst>
                    <a:ext uri="{9D8B030D-6E8A-4147-A177-3AD203B41FA5}">
                      <a16:colId xmlns:a16="http://schemas.microsoft.com/office/drawing/2014/main" xmlns="" val="1840885298"/>
                    </a:ext>
                  </a:extLst>
                </a:gridCol>
                <a:gridCol w="1642257">
                  <a:extLst>
                    <a:ext uri="{9D8B030D-6E8A-4147-A177-3AD203B41FA5}">
                      <a16:colId xmlns:a16="http://schemas.microsoft.com/office/drawing/2014/main" xmlns="" val="3538966053"/>
                    </a:ext>
                  </a:extLst>
                </a:gridCol>
                <a:gridCol w="2410386">
                  <a:extLst>
                    <a:ext uri="{9D8B030D-6E8A-4147-A177-3AD203B41FA5}">
                      <a16:colId xmlns:a16="http://schemas.microsoft.com/office/drawing/2014/main" xmlns="" val="537970290"/>
                    </a:ext>
                  </a:extLst>
                </a:gridCol>
              </a:tblGrid>
              <a:tr h="1026913">
                <a:tc>
                  <a:txBody>
                    <a:bodyPr/>
                    <a:lstStyle/>
                    <a:p>
                      <a:pPr algn="l" fontAlgn="t"/>
                      <a:r>
                        <a:rPr lang="en-US" sz="1600" b="1" dirty="0">
                          <a:solidFill>
                            <a:srgbClr val="FFFFFF"/>
                          </a:solidFill>
                          <a:effectLst/>
                          <a:latin typeface="Arial" panose="020B0604020202020204" pitchFamily="34" charset="0"/>
                          <a:cs typeface="Arial" panose="020B0604020202020204" pitchFamily="34" charset="0"/>
                        </a:rPr>
                        <a:t>Methods</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096E6"/>
                    </a:solidFill>
                  </a:tcPr>
                </a:tc>
                <a:tc>
                  <a:txBody>
                    <a:bodyPr/>
                    <a:lstStyle/>
                    <a:p>
                      <a:pPr algn="l" fontAlgn="t"/>
                      <a:r>
                        <a:rPr lang="en-US" sz="1600" b="1" dirty="0">
                          <a:solidFill>
                            <a:srgbClr val="FFFFFF"/>
                          </a:solidFill>
                          <a:effectLst/>
                          <a:latin typeface="Arial" panose="020B0604020202020204" pitchFamily="34" charset="0"/>
                          <a:cs typeface="Arial" panose="020B0604020202020204" pitchFamily="34" charset="0"/>
                        </a:rPr>
                        <a:t>Photon hitting number on Be/BX</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096E6"/>
                    </a:solidFill>
                  </a:tcPr>
                </a:tc>
                <a:tc>
                  <a:txBody>
                    <a:bodyPr/>
                    <a:lstStyle/>
                    <a:p>
                      <a:pPr algn="l" fontAlgn="t"/>
                      <a:r>
                        <a:rPr lang="en-US" sz="1600" b="1" dirty="0">
                          <a:solidFill>
                            <a:srgbClr val="FFFFFF"/>
                          </a:solidFill>
                          <a:effectLst/>
                          <a:latin typeface="Arial" panose="020B0604020202020204" pitchFamily="34" charset="0"/>
                          <a:cs typeface="Arial" panose="020B0604020202020204" pitchFamily="34" charset="0"/>
                        </a:rPr>
                        <a:t>Deposition power on Be(W)</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096E6"/>
                    </a:solidFill>
                  </a:tcPr>
                </a:tc>
                <a:extLst>
                  <a:ext uri="{0D108BD9-81ED-4DB2-BD59-A6C34878D82A}">
                    <a16:rowId xmlns:a16="http://schemas.microsoft.com/office/drawing/2014/main" xmlns="" val="3825805584"/>
                  </a:ext>
                </a:extLst>
              </a:tr>
              <a:tr h="418372">
                <a:tc>
                  <a:txBody>
                    <a:bodyPr/>
                    <a:lstStyle/>
                    <a:p>
                      <a:pPr fontAlgn="t"/>
                      <a:r>
                        <a:rPr lang="en-US" sz="1600" dirty="0">
                          <a:solidFill>
                            <a:srgbClr val="000000"/>
                          </a:solidFill>
                          <a:effectLst/>
                          <a:latin typeface="Arial" panose="020B0604020202020204" pitchFamily="34" charset="0"/>
                          <a:cs typeface="Arial" panose="020B0604020202020204" pitchFamily="34" charset="0"/>
                        </a:rPr>
                        <a:t>No mask</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39400.0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sz="1600" dirty="0">
                          <a:solidFill>
                            <a:srgbClr val="000000"/>
                          </a:solidFill>
                          <a:effectLst/>
                          <a:latin typeface="Arial" panose="020B0604020202020204" pitchFamily="34" charset="0"/>
                          <a:cs typeface="Arial" panose="020B0604020202020204" pitchFamily="34" charset="0"/>
                        </a:rPr>
                        <a:t>30.57*e-5</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extLst>
                  <a:ext uri="{0D108BD9-81ED-4DB2-BD59-A6C34878D82A}">
                    <a16:rowId xmlns:a16="http://schemas.microsoft.com/office/drawing/2014/main" xmlns="" val="2762964496"/>
                  </a:ext>
                </a:extLst>
              </a:tr>
              <a:tr h="418372">
                <a:tc>
                  <a:txBody>
                    <a:bodyPr/>
                    <a:lstStyle/>
                    <a:p>
                      <a:pPr fontAlgn="t"/>
                      <a:r>
                        <a:rPr lang="en-US" sz="1600" dirty="0">
                          <a:solidFill>
                            <a:srgbClr val="000000"/>
                          </a:solidFill>
                          <a:effectLst/>
                          <a:latin typeface="Arial" panose="020B0604020202020204" pitchFamily="34" charset="0"/>
                          <a:cs typeface="Arial" panose="020B0604020202020204" pitchFamily="34" charset="0"/>
                        </a:rPr>
                        <a:t>1.21-mask-Cu</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1736.0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sz="1600" dirty="0">
                          <a:solidFill>
                            <a:srgbClr val="000000"/>
                          </a:solidFill>
                          <a:effectLst/>
                          <a:latin typeface="Arial" panose="020B0604020202020204" pitchFamily="34" charset="0"/>
                          <a:cs typeface="Arial" panose="020B0604020202020204" pitchFamily="34" charset="0"/>
                        </a:rPr>
                        <a:t>1.45*e-5</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extLst>
                  <a:ext uri="{0D108BD9-81ED-4DB2-BD59-A6C34878D82A}">
                    <a16:rowId xmlns:a16="http://schemas.microsoft.com/office/drawing/2014/main" xmlns="" val="1829091872"/>
                  </a:ext>
                </a:extLst>
              </a:tr>
              <a:tr h="418372">
                <a:tc>
                  <a:txBody>
                    <a:bodyPr/>
                    <a:lstStyle/>
                    <a:p>
                      <a:pPr fontAlgn="t"/>
                      <a:r>
                        <a:rPr lang="en-US" sz="1600">
                          <a:solidFill>
                            <a:srgbClr val="000000"/>
                          </a:solidFill>
                          <a:effectLst/>
                          <a:latin typeface="Arial" panose="020B0604020202020204" pitchFamily="34" charset="0"/>
                          <a:cs typeface="Arial" panose="020B0604020202020204" pitchFamily="34" charset="0"/>
                        </a:rPr>
                        <a:t>1.21-mask-W</a:t>
                      </a:r>
                      <a:endParaRPr lang="en-US" sz="160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1698.0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tc>
                  <a:txBody>
                    <a:bodyPr/>
                    <a:lstStyle/>
                    <a:p>
                      <a:pPr fontAlgn="t"/>
                      <a:r>
                        <a:rPr lang="en-US" sz="1600">
                          <a:solidFill>
                            <a:srgbClr val="000000"/>
                          </a:solidFill>
                          <a:effectLst/>
                          <a:latin typeface="Arial" panose="020B0604020202020204" pitchFamily="34" charset="0"/>
                          <a:cs typeface="Arial" panose="020B0604020202020204" pitchFamily="34" charset="0"/>
                        </a:rPr>
                        <a:t>1.36*e-5</a:t>
                      </a:r>
                      <a:endParaRPr lang="en-US" sz="160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extLst>
                  <a:ext uri="{0D108BD9-81ED-4DB2-BD59-A6C34878D82A}">
                    <a16:rowId xmlns:a16="http://schemas.microsoft.com/office/drawing/2014/main" xmlns="" val="1433156249"/>
                  </a:ext>
                </a:extLst>
              </a:tr>
              <a:tr h="418372">
                <a:tc>
                  <a:txBody>
                    <a:bodyPr/>
                    <a:lstStyle/>
                    <a:p>
                      <a:pPr fontAlgn="t"/>
                      <a:r>
                        <a:rPr lang="en-US" sz="1600">
                          <a:solidFill>
                            <a:srgbClr val="000000"/>
                          </a:solidFill>
                          <a:effectLst/>
                          <a:latin typeface="Arial" panose="020B0604020202020204" pitchFamily="34" charset="0"/>
                          <a:cs typeface="Arial" panose="020B0604020202020204" pitchFamily="34" charset="0"/>
                        </a:rPr>
                        <a:t>2.2-mask-Cu</a:t>
                      </a:r>
                      <a:endParaRPr lang="en-US" sz="160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1147.0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sz="1600">
                          <a:solidFill>
                            <a:srgbClr val="000000"/>
                          </a:solidFill>
                          <a:effectLst/>
                          <a:latin typeface="Arial" panose="020B0604020202020204" pitchFamily="34" charset="0"/>
                          <a:cs typeface="Arial" panose="020B0604020202020204" pitchFamily="34" charset="0"/>
                        </a:rPr>
                        <a:t>0.94*e-5</a:t>
                      </a:r>
                      <a:endParaRPr lang="en-US" sz="160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extLst>
                  <a:ext uri="{0D108BD9-81ED-4DB2-BD59-A6C34878D82A}">
                    <a16:rowId xmlns:a16="http://schemas.microsoft.com/office/drawing/2014/main" xmlns="" val="3610545423"/>
                  </a:ext>
                </a:extLst>
              </a:tr>
              <a:tr h="418372">
                <a:tc>
                  <a:txBody>
                    <a:bodyPr/>
                    <a:lstStyle/>
                    <a:p>
                      <a:pPr fontAlgn="t"/>
                      <a:r>
                        <a:rPr lang="en-US" sz="1600" dirty="0">
                          <a:solidFill>
                            <a:srgbClr val="000000"/>
                          </a:solidFill>
                          <a:effectLst/>
                          <a:latin typeface="Arial" panose="020B0604020202020204" pitchFamily="34" charset="0"/>
                          <a:cs typeface="Arial" panose="020B0604020202020204" pitchFamily="34" charset="0"/>
                        </a:rPr>
                        <a:t>1.21-mask-Cu-5㎛Au</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216.0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tc>
                  <a:txBody>
                    <a:bodyPr/>
                    <a:lstStyle/>
                    <a:p>
                      <a:pPr fontAlgn="t"/>
                      <a:r>
                        <a:rPr lang="en-US" sz="1600" dirty="0">
                          <a:solidFill>
                            <a:srgbClr val="000000"/>
                          </a:solidFill>
                          <a:effectLst/>
                          <a:latin typeface="Arial" panose="020B0604020202020204" pitchFamily="34" charset="0"/>
                          <a:cs typeface="Arial" panose="020B0604020202020204" pitchFamily="34" charset="0"/>
                        </a:rPr>
                        <a:t>0.273*e-5</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extLst>
                  <a:ext uri="{0D108BD9-81ED-4DB2-BD59-A6C34878D82A}">
                    <a16:rowId xmlns:a16="http://schemas.microsoft.com/office/drawing/2014/main" xmlns="" val="93861018"/>
                  </a:ext>
                </a:extLst>
              </a:tr>
            </a:tbl>
          </a:graphicData>
        </a:graphic>
      </p:graphicFrame>
      <p:sp>
        <p:nvSpPr>
          <p:cNvPr id="3" name="文本框 2"/>
          <p:cNvSpPr txBox="1"/>
          <p:nvPr/>
        </p:nvSpPr>
        <p:spPr>
          <a:xfrm>
            <a:off x="466387" y="5319768"/>
            <a:ext cx="11006033" cy="1015663"/>
          </a:xfrm>
          <a:prstGeom prst="rect">
            <a:avLst/>
          </a:prstGeom>
          <a:solidFill>
            <a:schemeClr val="tx2">
              <a:lumMod val="20000"/>
              <a:lumOff val="80000"/>
            </a:schemeClr>
          </a:solidFill>
        </p:spPr>
        <p:txBody>
          <a:bodyPr wrap="square" rtlCol="0">
            <a:spAutoFit/>
          </a:bodyPr>
          <a:lstStyle/>
          <a:p>
            <a:pPr marL="342900" indent="-34290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Photons hitting number on Be/BX reduced by two orders of magnitude </a:t>
            </a:r>
          </a:p>
          <a:p>
            <a:pPr marL="342900" indent="-34290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~216 photons/BX could hit Be</a:t>
            </a:r>
          </a:p>
          <a:p>
            <a:pPr marL="800100" lvl="1" indent="-34290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~2.73x10</a:t>
            </a:r>
            <a:r>
              <a:rPr lang="en-US" altLang="zh-CN" sz="2000" baseline="30000" dirty="0">
                <a:latin typeface="Arial" panose="020B0604020202020204" pitchFamily="34" charset="0"/>
                <a:cs typeface="Arial" panose="020B0604020202020204" pitchFamily="34" charset="0"/>
              </a:rPr>
              <a:t>-6</a:t>
            </a:r>
            <a:r>
              <a:rPr lang="en-US" altLang="zh-CN" sz="2000" dirty="0">
                <a:latin typeface="Arial" panose="020B0604020202020204" pitchFamily="34" charset="0"/>
                <a:cs typeface="Arial" panose="020B0604020202020204" pitchFamily="34" charset="0"/>
              </a:rPr>
              <a:t> W deposition power on Be </a:t>
            </a:r>
            <a:r>
              <a:rPr lang="en-US" altLang="zh-CN" sz="2000" dirty="0" err="1">
                <a:latin typeface="Arial" panose="020B0604020202020204" pitchFamily="34" charset="0"/>
                <a:cs typeface="Arial" panose="020B0604020202020204" pitchFamily="34" charset="0"/>
              </a:rPr>
              <a:t>beampipe</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983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0457" y="167970"/>
            <a:ext cx="10515600" cy="576077"/>
          </a:xfrm>
        </p:spPr>
        <p:txBody>
          <a:bodyPr>
            <a:noAutofit/>
          </a:bodyPr>
          <a:lstStyle/>
          <a:p>
            <a:r>
              <a:rPr lang="en-US" altLang="zh-CN" dirty="0">
                <a:solidFill>
                  <a:srgbClr val="FFFF00"/>
                </a:solidFill>
                <a:latin typeface="Arial" panose="020B0604020202020204" pitchFamily="34" charset="0"/>
                <a:cs typeface="Arial" panose="020B0604020202020204" pitchFamily="34" charset="0"/>
              </a:rPr>
              <a:t>Shielding</a:t>
            </a:r>
            <a:endParaRPr lang="zh-CN" altLang="en-US" dirty="0">
              <a:solidFill>
                <a:srgbClr val="FFFF00"/>
              </a:solidFill>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2"/>
          <a:stretch>
            <a:fillRect/>
          </a:stretch>
        </p:blipFill>
        <p:spPr>
          <a:xfrm>
            <a:off x="9047432" y="1163490"/>
            <a:ext cx="3188859" cy="1916937"/>
          </a:xfrm>
          <a:prstGeom prst="rect">
            <a:avLst/>
          </a:prstGeom>
        </p:spPr>
      </p:pic>
      <p:pic>
        <p:nvPicPr>
          <p:cNvPr id="5" name="图片 4"/>
          <p:cNvPicPr>
            <a:picLocks noChangeAspect="1"/>
          </p:cNvPicPr>
          <p:nvPr/>
        </p:nvPicPr>
        <p:blipFill>
          <a:blip r:embed="rId3"/>
          <a:stretch>
            <a:fillRect/>
          </a:stretch>
        </p:blipFill>
        <p:spPr>
          <a:xfrm>
            <a:off x="9283758" y="3080427"/>
            <a:ext cx="2696789" cy="1790241"/>
          </a:xfrm>
          <a:prstGeom prst="rect">
            <a:avLst/>
          </a:prstGeom>
        </p:spPr>
      </p:pic>
      <p:pic>
        <p:nvPicPr>
          <p:cNvPr id="6" name="图片 5"/>
          <p:cNvPicPr>
            <a:picLocks noChangeAspect="1"/>
          </p:cNvPicPr>
          <p:nvPr/>
        </p:nvPicPr>
        <p:blipFill>
          <a:blip r:embed="rId4"/>
          <a:stretch>
            <a:fillRect/>
          </a:stretch>
        </p:blipFill>
        <p:spPr>
          <a:xfrm>
            <a:off x="9283758" y="4870668"/>
            <a:ext cx="2677369" cy="1790241"/>
          </a:xfrm>
          <a:prstGeom prst="rect">
            <a:avLst/>
          </a:prstGeom>
        </p:spPr>
      </p:pic>
      <p:sp>
        <p:nvSpPr>
          <p:cNvPr id="7" name="椭圆 6"/>
          <p:cNvSpPr/>
          <p:nvPr/>
        </p:nvSpPr>
        <p:spPr bwMode="auto">
          <a:xfrm>
            <a:off x="11020139" y="1538138"/>
            <a:ext cx="805070" cy="1542289"/>
          </a:xfrm>
          <a:prstGeom prst="ellipse">
            <a:avLst/>
          </a:prstGeom>
          <a:noFill/>
          <a:ln w="9525"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8" name="椭圆 7"/>
          <p:cNvSpPr/>
          <p:nvPr/>
        </p:nvSpPr>
        <p:spPr bwMode="auto">
          <a:xfrm>
            <a:off x="11133822" y="3204403"/>
            <a:ext cx="805070" cy="1542289"/>
          </a:xfrm>
          <a:prstGeom prst="ellipse">
            <a:avLst/>
          </a:prstGeom>
          <a:noFill/>
          <a:ln w="9525"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9" name="椭圆 8"/>
          <p:cNvSpPr/>
          <p:nvPr/>
        </p:nvSpPr>
        <p:spPr bwMode="auto">
          <a:xfrm>
            <a:off x="11156057" y="5118620"/>
            <a:ext cx="805070" cy="1542289"/>
          </a:xfrm>
          <a:prstGeom prst="ellipse">
            <a:avLst/>
          </a:prstGeom>
          <a:noFill/>
          <a:ln w="9525"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1" name="右箭头 10"/>
          <p:cNvSpPr/>
          <p:nvPr/>
        </p:nvSpPr>
        <p:spPr bwMode="auto">
          <a:xfrm>
            <a:off x="4638429" y="2185042"/>
            <a:ext cx="916693" cy="289801"/>
          </a:xfrm>
          <a:prstGeom prst="rightArrow">
            <a:avLst/>
          </a:prstGeom>
          <a:solidFill>
            <a:srgbClr val="0070C0"/>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2" name="矩形 11"/>
          <p:cNvSpPr/>
          <p:nvPr/>
        </p:nvSpPr>
        <p:spPr>
          <a:xfrm>
            <a:off x="6031444" y="1793597"/>
            <a:ext cx="2972748" cy="1200329"/>
          </a:xfrm>
          <a:prstGeom prst="rect">
            <a:avLst/>
          </a:prstGeom>
        </p:spPr>
        <p:txBody>
          <a:bodyPr wrap="square">
            <a:spAutoFit/>
          </a:bodyPr>
          <a:lstStyle/>
          <a:p>
            <a:r>
              <a:rPr lang="en-GB" altLang="zh-CN" dirty="0">
                <a:solidFill>
                  <a:srgbClr val="002060"/>
                </a:solidFill>
                <a:latin typeface="Arial" panose="020B0604020202020204" pitchFamily="34" charset="0"/>
                <a:cs typeface="Arial" panose="020B0604020202020204" pitchFamily="34" charset="0"/>
              </a:rPr>
              <a:t>1. Tungsten IR beam pipe, </a:t>
            </a:r>
          </a:p>
          <a:p>
            <a:r>
              <a:rPr lang="en-GB" altLang="zh-CN" dirty="0">
                <a:solidFill>
                  <a:srgbClr val="002060"/>
                </a:solidFill>
                <a:latin typeface="Arial" panose="020B0604020202020204" pitchFamily="34" charset="0"/>
                <a:cs typeface="Arial" panose="020B0604020202020204" pitchFamily="34" charset="0"/>
              </a:rPr>
              <a:t>2. Combined iron and tungsten yoke of SC magnet</a:t>
            </a:r>
            <a:endParaRPr lang="zh-CN" altLang="en-US" dirty="0"/>
          </a:p>
        </p:txBody>
      </p:sp>
      <p:sp>
        <p:nvSpPr>
          <p:cNvPr id="13" name="圆角矩形 12"/>
          <p:cNvSpPr/>
          <p:nvPr/>
        </p:nvSpPr>
        <p:spPr bwMode="auto">
          <a:xfrm>
            <a:off x="5748632" y="1551640"/>
            <a:ext cx="3256672" cy="1642723"/>
          </a:xfrm>
          <a:prstGeom prst="roundRect">
            <a:avLst/>
          </a:prstGeom>
          <a:solidFill>
            <a:srgbClr val="00B050">
              <a:alpha val="19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5" name="圆角矩形 14"/>
          <p:cNvSpPr/>
          <p:nvPr/>
        </p:nvSpPr>
        <p:spPr bwMode="auto">
          <a:xfrm>
            <a:off x="140250" y="1199305"/>
            <a:ext cx="4399801" cy="2112067"/>
          </a:xfrm>
          <a:prstGeom prst="roundRect">
            <a:avLst/>
          </a:prstGeom>
          <a:solidFill>
            <a:srgbClr val="FFCCCC">
              <a:alpha val="46000"/>
            </a:srgbClr>
          </a:solidFill>
          <a:ln>
            <a:solidFill>
              <a:srgbClr val="FF00FF"/>
            </a:solid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6" name="文本框 15"/>
          <p:cNvSpPr txBox="1"/>
          <p:nvPr/>
        </p:nvSpPr>
        <p:spPr>
          <a:xfrm>
            <a:off x="4621240" y="1815710"/>
            <a:ext cx="1237677" cy="369332"/>
          </a:xfrm>
          <a:prstGeom prst="rect">
            <a:avLst/>
          </a:prstGeom>
          <a:noFill/>
        </p:spPr>
        <p:txBody>
          <a:bodyPr wrap="square" rtlCol="0">
            <a:spAutoFit/>
          </a:bodyPr>
          <a:lstStyle/>
          <a:p>
            <a:r>
              <a:rPr lang="en-US" altLang="zh-CN" dirty="0">
                <a:solidFill>
                  <a:srgbClr val="FF0000"/>
                </a:solidFill>
                <a:latin typeface="Arial" panose="020B0604020202020204" pitchFamily="34" charset="0"/>
                <a:cs typeface="Arial" panose="020B0604020202020204" pitchFamily="34" charset="0"/>
              </a:rPr>
              <a:t>solution</a:t>
            </a:r>
            <a:endParaRPr lang="zh-CN" altLang="en-US" dirty="0">
              <a:solidFill>
                <a:srgbClr val="FF0000"/>
              </a:solidFill>
              <a:latin typeface="Arial" panose="020B0604020202020204" pitchFamily="34" charset="0"/>
              <a:cs typeface="Arial" panose="020B0604020202020204" pitchFamily="34" charset="0"/>
            </a:endParaRPr>
          </a:p>
        </p:txBody>
      </p:sp>
      <p:pic>
        <p:nvPicPr>
          <p:cNvPr id="17" name="图片 16">
            <a:extLst>
              <a:ext uri="{FF2B5EF4-FFF2-40B4-BE49-F238E27FC236}">
                <a16:creationId xmlns:a16="http://schemas.microsoft.com/office/drawing/2014/main" xmlns="" id="{CE397114-C007-C147-9520-E6ED13720611}"/>
              </a:ext>
            </a:extLst>
          </p:cNvPr>
          <p:cNvPicPr>
            <a:picLocks noChangeAspect="1"/>
          </p:cNvPicPr>
          <p:nvPr/>
        </p:nvPicPr>
        <p:blipFill>
          <a:blip r:embed="rId5"/>
          <a:stretch>
            <a:fillRect/>
          </a:stretch>
        </p:blipFill>
        <p:spPr>
          <a:xfrm>
            <a:off x="99380" y="3666747"/>
            <a:ext cx="6887817" cy="938749"/>
          </a:xfrm>
          <a:prstGeom prst="rect">
            <a:avLst/>
          </a:prstGeom>
        </p:spPr>
      </p:pic>
      <p:sp>
        <p:nvSpPr>
          <p:cNvPr id="18" name="文本框 17">
            <a:extLst>
              <a:ext uri="{FF2B5EF4-FFF2-40B4-BE49-F238E27FC236}">
                <a16:creationId xmlns:a16="http://schemas.microsoft.com/office/drawing/2014/main" xmlns="" id="{AAC95DB6-0FEC-4D01-AF95-33B392A383C7}"/>
              </a:ext>
            </a:extLst>
          </p:cNvPr>
          <p:cNvSpPr txBox="1"/>
          <p:nvPr/>
        </p:nvSpPr>
        <p:spPr>
          <a:xfrm>
            <a:off x="796306" y="3327238"/>
            <a:ext cx="6095170" cy="307777"/>
          </a:xfrm>
          <a:prstGeom prst="rect">
            <a:avLst/>
          </a:prstGeom>
          <a:noFill/>
        </p:spPr>
        <p:txBody>
          <a:bodyPr wrap="square">
            <a:spAutoFit/>
          </a:bodyPr>
          <a:lstStyle/>
          <a:p>
            <a:r>
              <a:rPr lang="zh-CN" altLang="en-US" sz="1400" dirty="0">
                <a:latin typeface="Arial" panose="020B0604020202020204" pitchFamily="34" charset="0"/>
                <a:cs typeface="Arial" panose="020B0604020202020204" pitchFamily="34" charset="0"/>
              </a:rPr>
              <a:t>Key Issues on Calculation and Simplification of Beam pipe model</a:t>
            </a:r>
          </a:p>
        </p:txBody>
      </p:sp>
      <p:sp>
        <p:nvSpPr>
          <p:cNvPr id="20" name="矩形 19"/>
          <p:cNvSpPr/>
          <p:nvPr/>
        </p:nvSpPr>
        <p:spPr>
          <a:xfrm>
            <a:off x="6674446" y="4902400"/>
            <a:ext cx="3058496" cy="1384995"/>
          </a:xfrm>
          <a:prstGeom prst="rect">
            <a:avLst/>
          </a:prstGeom>
        </p:spPr>
        <p:txBody>
          <a:bodyPr wrap="square">
            <a:spAutoFit/>
          </a:bodyPr>
          <a:lstStyle/>
          <a:p>
            <a:r>
              <a:rPr kumimoji="1" lang="en-US" altLang="zh-CN" sz="1400" dirty="0">
                <a:latin typeface="Arial" panose="020B0604020202020204" pitchFamily="34" charset="0"/>
                <a:cs typeface="Arial" panose="020B0604020202020204" pitchFamily="34" charset="0"/>
              </a:rPr>
              <a:t>White: Vacuum</a:t>
            </a:r>
          </a:p>
          <a:p>
            <a:r>
              <a:rPr kumimoji="1" lang="en-US" altLang="zh-CN" sz="1400" dirty="0">
                <a:latin typeface="Arial" panose="020B0604020202020204" pitchFamily="34" charset="0"/>
                <a:cs typeface="Arial" panose="020B0604020202020204" pitchFamily="34" charset="0"/>
              </a:rPr>
              <a:t>Gray: Tungsten Pipe</a:t>
            </a:r>
          </a:p>
          <a:p>
            <a:r>
              <a:rPr kumimoji="1" lang="en-US" altLang="zh-CN" sz="1400" dirty="0">
                <a:latin typeface="Arial" panose="020B0604020202020204" pitchFamily="34" charset="0"/>
                <a:cs typeface="Arial" panose="020B0604020202020204" pitchFamily="34" charset="0"/>
              </a:rPr>
              <a:t>Light Green: Helium</a:t>
            </a:r>
          </a:p>
          <a:p>
            <a:r>
              <a:rPr kumimoji="1" lang="en-US" altLang="zh-CN" sz="1400" dirty="0">
                <a:latin typeface="Arial" panose="020B0604020202020204" pitchFamily="34" charset="0"/>
                <a:cs typeface="Arial" panose="020B0604020202020204" pitchFamily="34" charset="0"/>
              </a:rPr>
              <a:t>Heavy Green: Stainless Steel </a:t>
            </a:r>
            <a:r>
              <a:rPr kumimoji="1" lang="en-US" altLang="zh-CN" sz="1400" dirty="0" err="1">
                <a:latin typeface="Arial" panose="020B0604020202020204" pitchFamily="34" charset="0"/>
                <a:cs typeface="Arial" panose="020B0604020202020204" pitchFamily="34" charset="0"/>
              </a:rPr>
              <a:t>Vassel</a:t>
            </a:r>
            <a:endParaRPr kumimoji="1" lang="en-US" altLang="zh-CN" sz="1400" dirty="0">
              <a:latin typeface="Arial" panose="020B0604020202020204" pitchFamily="34" charset="0"/>
              <a:cs typeface="Arial" panose="020B0604020202020204" pitchFamily="34" charset="0"/>
            </a:endParaRPr>
          </a:p>
          <a:p>
            <a:r>
              <a:rPr kumimoji="1" lang="en-US" altLang="zh-CN" sz="1400" dirty="0">
                <a:latin typeface="Arial" panose="020B0604020202020204" pitchFamily="34" charset="0"/>
                <a:cs typeface="Arial" panose="020B0604020202020204" pitchFamily="34" charset="0"/>
              </a:rPr>
              <a:t>Pink: Coil</a:t>
            </a:r>
            <a:endParaRPr kumimoji="1" lang="zh-CN" altLang="en-US" sz="1400" dirty="0">
              <a:latin typeface="Arial" panose="020B0604020202020204" pitchFamily="34" charset="0"/>
              <a:cs typeface="Arial" panose="020B0604020202020204" pitchFamily="34" charset="0"/>
            </a:endParaRPr>
          </a:p>
        </p:txBody>
      </p:sp>
      <p:pic>
        <p:nvPicPr>
          <p:cNvPr id="22" name="图片 21">
            <a:extLst>
              <a:ext uri="{FF2B5EF4-FFF2-40B4-BE49-F238E27FC236}">
                <a16:creationId xmlns:a16="http://schemas.microsoft.com/office/drawing/2014/main" xmlns="" id="{87284FBD-47AE-7847-83ED-5D3756F3DE07}"/>
              </a:ext>
            </a:extLst>
          </p:cNvPr>
          <p:cNvPicPr>
            <a:picLocks noChangeAspect="1"/>
          </p:cNvPicPr>
          <p:nvPr/>
        </p:nvPicPr>
        <p:blipFill>
          <a:blip r:embed="rId6"/>
          <a:stretch>
            <a:fillRect/>
          </a:stretch>
        </p:blipFill>
        <p:spPr>
          <a:xfrm>
            <a:off x="7105360" y="3211736"/>
            <a:ext cx="1620078" cy="1583017"/>
          </a:xfrm>
          <a:prstGeom prst="rect">
            <a:avLst/>
          </a:prstGeom>
        </p:spPr>
      </p:pic>
      <p:sp>
        <p:nvSpPr>
          <p:cNvPr id="24" name="圆角矩形 23"/>
          <p:cNvSpPr/>
          <p:nvPr/>
        </p:nvSpPr>
        <p:spPr bwMode="auto">
          <a:xfrm>
            <a:off x="147351" y="4487410"/>
            <a:ext cx="6271351" cy="2370590"/>
          </a:xfrm>
          <a:prstGeom prst="roundRect">
            <a:avLst/>
          </a:prstGeom>
          <a:solidFill>
            <a:srgbClr val="FFC000">
              <a:alpha val="19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23" name="矩形 22"/>
          <p:cNvSpPr/>
          <p:nvPr/>
        </p:nvSpPr>
        <p:spPr>
          <a:xfrm>
            <a:off x="360565" y="1357979"/>
            <a:ext cx="4138628" cy="2092881"/>
          </a:xfrm>
          <a:prstGeom prst="rect">
            <a:avLst/>
          </a:prstGeom>
        </p:spPr>
        <p:txBody>
          <a:bodyPr wrap="square">
            <a:spAutoFit/>
          </a:bodyPr>
          <a:lstStyle/>
          <a:p>
            <a:pPr marL="285744" indent="-285744">
              <a:buClr>
                <a:srgbClr val="002060"/>
              </a:buClr>
              <a:buFont typeface="Wingdings" panose="05000000000000000000" pitchFamily="2" charset="2"/>
              <a:buChar char="Ø"/>
            </a:pPr>
            <a:r>
              <a:rPr lang="en-GB" altLang="zh-CN" sz="1600" dirty="0">
                <a:solidFill>
                  <a:srgbClr val="002060"/>
                </a:solidFill>
                <a:latin typeface="Arial" panose="020B0604020202020204" pitchFamily="34" charset="0"/>
                <a:cs typeface="Arial" panose="020B0604020202020204" pitchFamily="34" charset="0"/>
              </a:rPr>
              <a:t>Beam loss in the downstream IR with a large amount, due to the process of radiative </a:t>
            </a:r>
            <a:r>
              <a:rPr lang="en-GB" altLang="zh-CN" sz="1600" dirty="0" err="1">
                <a:solidFill>
                  <a:srgbClr val="002060"/>
                </a:solidFill>
                <a:latin typeface="Arial" panose="020B0604020202020204" pitchFamily="34" charset="0"/>
                <a:cs typeface="Arial" panose="020B0604020202020204" pitchFamily="34" charset="0"/>
              </a:rPr>
              <a:t>bhabha</a:t>
            </a:r>
            <a:r>
              <a:rPr lang="en-GB" altLang="zh-CN" sz="1600" dirty="0">
                <a:solidFill>
                  <a:srgbClr val="002060"/>
                </a:solidFill>
                <a:latin typeface="Arial" panose="020B0604020202020204" pitchFamily="34" charset="0"/>
                <a:cs typeface="Arial" panose="020B0604020202020204" pitchFamily="34" charset="0"/>
              </a:rPr>
              <a:t> scattering, </a:t>
            </a:r>
            <a:r>
              <a:rPr lang="en-GB" altLang="zh-CN" sz="1600" dirty="0" err="1">
                <a:solidFill>
                  <a:srgbClr val="002060"/>
                </a:solidFill>
                <a:latin typeface="Arial" panose="020B0604020202020204" pitchFamily="34" charset="0"/>
                <a:cs typeface="Arial" panose="020B0604020202020204" pitchFamily="34" charset="0"/>
              </a:rPr>
              <a:t>beamstrahlung</a:t>
            </a:r>
            <a:r>
              <a:rPr lang="en-GB" altLang="zh-CN" sz="1600" dirty="0">
                <a:solidFill>
                  <a:srgbClr val="002060"/>
                </a:solidFill>
                <a:latin typeface="Arial" panose="020B0604020202020204" pitchFamily="34" charset="0"/>
                <a:cs typeface="Arial" panose="020B0604020202020204" pitchFamily="34" charset="0"/>
              </a:rPr>
              <a:t>, beam-gas scattering, beam thermal photon scattering. </a:t>
            </a:r>
          </a:p>
          <a:p>
            <a:pPr marL="285744" indent="-285744">
              <a:buClr>
                <a:srgbClr val="002060"/>
              </a:buClr>
              <a:buFont typeface="Wingdings" panose="05000000000000000000" pitchFamily="2" charset="2"/>
              <a:buChar char="Ø"/>
            </a:pPr>
            <a:r>
              <a:rPr lang="en-GB" altLang="zh-CN" sz="1600" dirty="0">
                <a:solidFill>
                  <a:srgbClr val="002060"/>
                </a:solidFill>
                <a:latin typeface="Arial" panose="020B0604020202020204" pitchFamily="34" charset="0"/>
                <a:cs typeface="Arial" panose="020B0604020202020204" pitchFamily="34" charset="0"/>
              </a:rPr>
              <a:t>Radiation dose may damage the SC magnet coil and the detector.</a:t>
            </a:r>
          </a:p>
          <a:p>
            <a:pPr marL="285744" indent="-285744">
              <a:buClr>
                <a:srgbClr val="002060"/>
              </a:buClr>
              <a:buFont typeface="Wingdings" panose="05000000000000000000" pitchFamily="2" charset="2"/>
              <a:buChar char="Ø"/>
            </a:pPr>
            <a:endParaRPr lang="en-GB" altLang="zh-CN" dirty="0">
              <a:solidFill>
                <a:srgbClr val="002060"/>
              </a:solidFill>
              <a:latin typeface="Arial" panose="020B0604020202020204" pitchFamily="34" charset="0"/>
              <a:cs typeface="Arial" panose="020B0604020202020204" pitchFamily="34" charset="0"/>
            </a:endParaRPr>
          </a:p>
        </p:txBody>
      </p:sp>
      <p:sp>
        <p:nvSpPr>
          <p:cNvPr id="25" name="矩形 24">
            <a:extLst>
              <a:ext uri="{FF2B5EF4-FFF2-40B4-BE49-F238E27FC236}">
                <a16:creationId xmlns:a16="http://schemas.microsoft.com/office/drawing/2014/main" xmlns="" id="{86E81B60-5814-4851-AA12-8781A1DFDE64}"/>
              </a:ext>
            </a:extLst>
          </p:cNvPr>
          <p:cNvSpPr/>
          <p:nvPr/>
        </p:nvSpPr>
        <p:spPr>
          <a:xfrm>
            <a:off x="235026" y="4551890"/>
            <a:ext cx="6096000" cy="2308324"/>
          </a:xfrm>
          <a:prstGeom prst="rect">
            <a:avLst/>
          </a:prstGeom>
        </p:spPr>
        <p:txBody>
          <a:bodyPr>
            <a:spAutoFit/>
          </a:bodyPr>
          <a:lstStyle/>
          <a:p>
            <a:pPr marL="285750" indent="-285750">
              <a:buFont typeface="Wingdings" panose="05000000000000000000" pitchFamily="2" charset="2"/>
              <a:buChar char="Ø"/>
            </a:pPr>
            <a:r>
              <a:rPr kumimoji="1" lang="en-US" altLang="zh-CN" sz="1600" dirty="0">
                <a:latin typeface="Arial" panose="020B0604020202020204" pitchFamily="34" charset="0"/>
                <a:cs typeface="Arial" panose="020B0604020202020204" pitchFamily="34" charset="0"/>
              </a:rPr>
              <a:t>Pure tungsten IR beam pipe with 4mm thickness without cooling taken into account, simulate the Absorbed Dose on Coil (Region)</a:t>
            </a:r>
          </a:p>
          <a:p>
            <a:pPr marL="285750" indent="-285750">
              <a:buFont typeface="Wingdings" panose="05000000000000000000" pitchFamily="2" charset="2"/>
              <a:buChar char="Ø"/>
            </a:pPr>
            <a:r>
              <a:rPr kumimoji="1" lang="en-US" altLang="zh-CN" sz="1600" dirty="0" smtClean="0">
                <a:latin typeface="Arial" panose="020B0604020202020204" pitchFamily="34" charset="0"/>
                <a:cs typeface="Arial" panose="020B0604020202020204" pitchFamily="34" charset="0"/>
              </a:rPr>
              <a:t>Beam-Gas </a:t>
            </a:r>
            <a:r>
              <a:rPr kumimoji="1" lang="en-US" altLang="zh-CN" sz="1600" dirty="0">
                <a:latin typeface="Arial" panose="020B0604020202020204" pitchFamily="34" charset="0"/>
                <a:cs typeface="Arial" panose="020B0604020202020204" pitchFamily="34" charset="0"/>
              </a:rPr>
              <a:t>beam loss is taken into account until now</a:t>
            </a:r>
          </a:p>
          <a:p>
            <a:pPr marL="285750" indent="-285750">
              <a:buFont typeface="Wingdings" panose="05000000000000000000" pitchFamily="2" charset="2"/>
              <a:buChar char="Ø"/>
            </a:pPr>
            <a:r>
              <a:rPr kumimoji="1" lang="en-US" altLang="zh-CN" sz="1600" dirty="0">
                <a:latin typeface="Arial" panose="020B0604020202020204" pitchFamily="34" charset="0"/>
                <a:cs typeface="Arial" panose="020B0604020202020204" pitchFamily="34" charset="0"/>
              </a:rPr>
              <a:t>Take the loss rate calculated by SAD into account:</a:t>
            </a:r>
          </a:p>
          <a:p>
            <a:pPr marL="742950" lvl="1" indent="-285750">
              <a:buFont typeface="Wingdings" panose="05000000000000000000" pitchFamily="2" charset="2"/>
              <a:buChar char="Ø"/>
            </a:pPr>
            <a:r>
              <a:rPr kumimoji="1" lang="en-US" altLang="zh-CN" sz="1600" dirty="0">
                <a:latin typeface="Arial" panose="020B0604020202020204" pitchFamily="34" charset="0"/>
                <a:cs typeface="Arial" panose="020B0604020202020204" pitchFamily="34" charset="0"/>
              </a:rPr>
              <a:t>~0.00166 </a:t>
            </a:r>
            <a:r>
              <a:rPr kumimoji="1" lang="en-US" altLang="zh-CN" sz="1600" dirty="0" err="1">
                <a:latin typeface="Arial" panose="020B0604020202020204" pitchFamily="34" charset="0"/>
                <a:cs typeface="Arial" panose="020B0604020202020204" pitchFamily="34" charset="0"/>
              </a:rPr>
              <a:t>Gy</a:t>
            </a:r>
            <a:r>
              <a:rPr kumimoji="1" lang="en-US" altLang="zh-CN" sz="1600" dirty="0">
                <a:latin typeface="Arial" panose="020B0604020202020204" pitchFamily="34" charset="0"/>
                <a:cs typeface="Arial" panose="020B0604020202020204" pitchFamily="34" charset="0"/>
              </a:rPr>
              <a:t>/s(0.166rad/s)</a:t>
            </a:r>
          </a:p>
          <a:p>
            <a:pPr marL="742950" lvl="1" indent="-285750">
              <a:buFont typeface="Wingdings" panose="05000000000000000000" pitchFamily="2" charset="2"/>
              <a:buChar char="Ø"/>
            </a:pPr>
            <a:r>
              <a:rPr kumimoji="1" lang="en-US" altLang="zh-CN" sz="1600" dirty="0">
                <a:latin typeface="Arial" panose="020B0604020202020204" pitchFamily="34" charset="0"/>
                <a:cs typeface="Arial" panose="020B0604020202020204" pitchFamily="34" charset="0"/>
              </a:rPr>
              <a:t>~14.35 </a:t>
            </a:r>
            <a:r>
              <a:rPr kumimoji="1" lang="en-US" altLang="zh-CN" sz="1600" dirty="0" err="1">
                <a:latin typeface="Arial" panose="020B0604020202020204" pitchFamily="34" charset="0"/>
                <a:cs typeface="Arial" panose="020B0604020202020204" pitchFamily="34" charset="0"/>
              </a:rPr>
              <a:t>Gy</a:t>
            </a:r>
            <a:r>
              <a:rPr kumimoji="1" lang="en-US" altLang="zh-CN" sz="1600" dirty="0">
                <a:latin typeface="Arial" panose="020B0604020202020204" pitchFamily="34" charset="0"/>
                <a:cs typeface="Arial" panose="020B0604020202020204" pitchFamily="34" charset="0"/>
              </a:rPr>
              <a:t>/day</a:t>
            </a:r>
          </a:p>
          <a:p>
            <a:pPr marL="742950" lvl="1" indent="-285750">
              <a:buFont typeface="Wingdings" panose="05000000000000000000" pitchFamily="2" charset="2"/>
              <a:buChar char="Ø"/>
            </a:pPr>
            <a:r>
              <a:rPr kumimoji="1" lang="en-US" altLang="zh-CN" sz="1600" dirty="0">
                <a:latin typeface="Arial" panose="020B0604020202020204" pitchFamily="34" charset="0"/>
                <a:cs typeface="Arial" panose="020B0604020202020204" pitchFamily="34" charset="0"/>
              </a:rPr>
              <a:t>~36662.49 </a:t>
            </a:r>
            <a:r>
              <a:rPr kumimoji="1" lang="en-US" altLang="zh-CN" sz="1600" dirty="0" err="1">
                <a:latin typeface="Arial" panose="020B0604020202020204" pitchFamily="34" charset="0"/>
                <a:cs typeface="Arial" panose="020B0604020202020204" pitchFamily="34" charset="0"/>
              </a:rPr>
              <a:t>Gy</a:t>
            </a:r>
            <a:r>
              <a:rPr kumimoji="1" lang="en-US" altLang="zh-CN" sz="1600" dirty="0">
                <a:latin typeface="Arial" panose="020B0604020202020204" pitchFamily="34" charset="0"/>
                <a:cs typeface="Arial" panose="020B0604020202020204" pitchFamily="34" charset="0"/>
              </a:rPr>
              <a:t>/lifetime(Higgs plans to run </a:t>
            </a:r>
            <a:r>
              <a:rPr kumimoji="1" lang="en-US" altLang="zh-CN" sz="1600" dirty="0" smtClean="0">
                <a:latin typeface="Arial" panose="020B0604020202020204" pitchFamily="34" charset="0"/>
                <a:cs typeface="Arial" panose="020B0604020202020204" pitchFamily="34" charset="0"/>
              </a:rPr>
              <a:t>10 </a:t>
            </a:r>
            <a:r>
              <a:rPr kumimoji="1" lang="en-US" altLang="zh-CN" sz="1600" dirty="0">
                <a:latin typeface="Arial" panose="020B0604020202020204" pitchFamily="34" charset="0"/>
                <a:cs typeface="Arial" panose="020B0604020202020204" pitchFamily="34" charset="0"/>
              </a:rPr>
              <a:t>years)</a:t>
            </a:r>
          </a:p>
          <a:p>
            <a:pPr marL="742950" lvl="1" indent="-285750">
              <a:buFont typeface="Wingdings" panose="05000000000000000000" pitchFamily="2" charset="2"/>
              <a:buChar char="Ø"/>
            </a:pPr>
            <a:r>
              <a:rPr kumimoji="1" lang="en-US" altLang="zh-CN" sz="1600" dirty="0">
                <a:latin typeface="Arial" panose="020B0604020202020204" pitchFamily="34" charset="0"/>
                <a:cs typeface="Arial" panose="020B0604020202020204" pitchFamily="34" charset="0"/>
              </a:rPr>
              <a:t>Limit is 100000 </a:t>
            </a:r>
            <a:r>
              <a:rPr kumimoji="1" lang="en-US" altLang="zh-CN" sz="1600" dirty="0" err="1">
                <a:latin typeface="Arial" panose="020B0604020202020204" pitchFamily="34" charset="0"/>
                <a:cs typeface="Arial" panose="020B0604020202020204" pitchFamily="34" charset="0"/>
              </a:rPr>
              <a:t>Gy</a:t>
            </a:r>
            <a:r>
              <a:rPr kumimoji="1" lang="en-US" altLang="zh-CN" sz="1600" dirty="0">
                <a:latin typeface="Arial" panose="020B0604020202020204" pitchFamily="34" charset="0"/>
                <a:cs typeface="Arial" panose="020B0604020202020204" pitchFamily="34" charset="0"/>
              </a:rPr>
              <a:t>/lifetime</a:t>
            </a:r>
            <a:endParaRPr kumimoji="1"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202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FFFF00"/>
                </a:solidFill>
                <a:latin typeface="Arial" panose="020B0604020202020204" pitchFamily="34" charset="0"/>
                <a:cs typeface="Arial" panose="020B0604020202020204" pitchFamily="34" charset="0"/>
              </a:rPr>
              <a:t>Movable collimators</a:t>
            </a:r>
            <a:endParaRPr lang="zh-CN" altLang="en-US" dirty="0">
              <a:solidFill>
                <a:srgbClr val="FFFF00"/>
              </a:solidFill>
              <a:latin typeface="Arial" panose="020B0604020202020204" pitchFamily="34" charset="0"/>
              <a:cs typeface="Arial" panose="020B0604020202020204" pitchFamily="34" charset="0"/>
            </a:endParaRPr>
          </a:p>
        </p:txBody>
      </p:sp>
      <p:sp>
        <p:nvSpPr>
          <p:cNvPr id="5" name="矩形 4"/>
          <p:cNvSpPr/>
          <p:nvPr/>
        </p:nvSpPr>
        <p:spPr>
          <a:xfrm>
            <a:off x="424070" y="1224770"/>
            <a:ext cx="10866782" cy="646331"/>
          </a:xfrm>
          <a:prstGeom prst="rect">
            <a:avLst/>
          </a:prstGeom>
        </p:spPr>
        <p:txBody>
          <a:bodyPr wrap="square">
            <a:spAutoFit/>
          </a:bodyPr>
          <a:lstStyle/>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Located in straight section between two dipoles, the length is 800 mm. </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SR power: 7.5kW @Higgs, 30MW</a:t>
            </a:r>
          </a:p>
        </p:txBody>
      </p:sp>
      <p:sp>
        <p:nvSpPr>
          <p:cNvPr id="7" name="文本框 6">
            <a:extLst>
              <a:ext uri="{FF2B5EF4-FFF2-40B4-BE49-F238E27FC236}">
                <a16:creationId xmlns:a16="http://schemas.microsoft.com/office/drawing/2014/main" xmlns="" id="{B0D6A0B2-A569-421A-B781-CD6A0C041EF7}"/>
              </a:ext>
            </a:extLst>
          </p:cNvPr>
          <p:cNvSpPr txBox="1"/>
          <p:nvPr/>
        </p:nvSpPr>
        <p:spPr>
          <a:xfrm>
            <a:off x="2419548" y="4727485"/>
            <a:ext cx="240183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200" dirty="0">
                <a:latin typeface="Arial" panose="020B0604020202020204" pitchFamily="34" charset="0"/>
                <a:cs typeface="Arial" panose="020B0604020202020204" pitchFamily="34" charset="0"/>
              </a:rPr>
              <a:t>Highest temperature: 124 </a:t>
            </a:r>
            <a:r>
              <a:rPr lang="zh-CN" altLang="en-US" sz="1200" dirty="0">
                <a:solidFill>
                  <a:prstClr val="black"/>
                </a:solidFill>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p:txBody>
      </p:sp>
      <p:pic>
        <p:nvPicPr>
          <p:cNvPr id="12" name="图片 11">
            <a:extLst>
              <a:ext uri="{FF2B5EF4-FFF2-40B4-BE49-F238E27FC236}">
                <a16:creationId xmlns:a16="http://schemas.microsoft.com/office/drawing/2014/main" xmlns="" id="{72931752-965F-4E25-9D6C-23F27529A19A}"/>
              </a:ext>
            </a:extLst>
          </p:cNvPr>
          <p:cNvPicPr>
            <a:picLocks noChangeAspect="1"/>
          </p:cNvPicPr>
          <p:nvPr/>
        </p:nvPicPr>
        <p:blipFill>
          <a:blip r:embed="rId2"/>
          <a:stretch>
            <a:fillRect/>
          </a:stretch>
        </p:blipFill>
        <p:spPr>
          <a:xfrm>
            <a:off x="6256000" y="3220293"/>
            <a:ext cx="5936000" cy="3606800"/>
          </a:xfrm>
          <a:prstGeom prst="rect">
            <a:avLst/>
          </a:prstGeom>
        </p:spPr>
      </p:pic>
      <p:pic>
        <p:nvPicPr>
          <p:cNvPr id="8" name="图片 7">
            <a:extLst>
              <a:ext uri="{FF2B5EF4-FFF2-40B4-BE49-F238E27FC236}">
                <a16:creationId xmlns:a16="http://schemas.microsoft.com/office/drawing/2014/main" xmlns="" id="{09B6CC27-3F55-4253-AF37-5C4AD314FF3C}"/>
              </a:ext>
            </a:extLst>
          </p:cNvPr>
          <p:cNvPicPr>
            <a:picLocks noChangeAspect="1"/>
          </p:cNvPicPr>
          <p:nvPr/>
        </p:nvPicPr>
        <p:blipFill>
          <a:blip r:embed="rId3">
            <a:clrChange>
              <a:clrFrom>
                <a:srgbClr val="CCCCCC"/>
              </a:clrFrom>
              <a:clrTo>
                <a:srgbClr val="CCCCCC">
                  <a:alpha val="0"/>
                </a:srgbClr>
              </a:clrTo>
            </a:clrChange>
          </a:blip>
          <a:stretch>
            <a:fillRect/>
          </a:stretch>
        </p:blipFill>
        <p:spPr>
          <a:xfrm>
            <a:off x="9224000" y="1303818"/>
            <a:ext cx="2750022" cy="1916475"/>
          </a:xfrm>
          <a:prstGeom prst="rect">
            <a:avLst/>
          </a:prstGeom>
        </p:spPr>
      </p:pic>
      <p:sp>
        <p:nvSpPr>
          <p:cNvPr id="3" name="矩形 2">
            <a:extLst>
              <a:ext uri="{FF2B5EF4-FFF2-40B4-BE49-F238E27FC236}">
                <a16:creationId xmlns:a16="http://schemas.microsoft.com/office/drawing/2014/main" xmlns="" id="{9E7377EB-74AB-4129-9B81-6D6B5D95E074}"/>
              </a:ext>
            </a:extLst>
          </p:cNvPr>
          <p:cNvSpPr/>
          <p:nvPr/>
        </p:nvSpPr>
        <p:spPr>
          <a:xfrm>
            <a:off x="6256000" y="1652623"/>
            <a:ext cx="2808000" cy="1384995"/>
          </a:xfrm>
          <a:prstGeom prst="rect">
            <a:avLst/>
          </a:prstGeom>
          <a:solidFill>
            <a:schemeClr val="accent6">
              <a:lumMod val="20000"/>
              <a:lumOff val="80000"/>
            </a:schemeClr>
          </a:solidFill>
        </p:spPr>
        <p:txBody>
          <a:bodyPr wrap="square">
            <a:spAutoFit/>
          </a:bodyPr>
          <a:lstStyle/>
          <a:p>
            <a:pPr lvl="1"/>
            <a:r>
              <a:rPr lang="en-US" altLang="zh-CN" sz="1200" dirty="0">
                <a:latin typeface="Arial" panose="020B0604020202020204" pitchFamily="34" charset="0"/>
                <a:cs typeface="Arial" panose="020B0604020202020204" pitchFamily="34" charset="0"/>
              </a:rPr>
              <a:t>Particle deposition:</a:t>
            </a:r>
          </a:p>
          <a:p>
            <a:pPr marL="742950" lvl="1" indent="-285750">
              <a:buFont typeface="Wingdings" panose="05000000000000000000" pitchFamily="2" charset="2"/>
              <a:buChar char="ü"/>
            </a:pPr>
            <a:r>
              <a:rPr lang="en-US" altLang="zh-CN" sz="1200" dirty="0">
                <a:latin typeface="Arial" panose="020B0604020202020204" pitchFamily="34" charset="0"/>
                <a:cs typeface="Arial" panose="020B0604020202020204" pitchFamily="34" charset="0"/>
              </a:rPr>
              <a:t>Jaw material: Cu</a:t>
            </a:r>
          </a:p>
          <a:p>
            <a:pPr marL="742950" lvl="1" indent="-285750">
              <a:buFont typeface="Wingdings" panose="05000000000000000000" pitchFamily="2" charset="2"/>
              <a:buChar char="ü"/>
            </a:pPr>
            <a:r>
              <a:rPr lang="en-US" altLang="zh-CN" sz="1200" dirty="0">
                <a:latin typeface="Arial" panose="020B0604020202020204" pitchFamily="34" charset="0"/>
                <a:cs typeface="Arial" panose="020B0604020202020204" pitchFamily="34" charset="0"/>
              </a:rPr>
              <a:t>Total heat generation:  </a:t>
            </a:r>
            <a:r>
              <a:rPr lang="en-US" altLang="zh-CN" sz="1200" dirty="0">
                <a:solidFill>
                  <a:srgbClr val="FF0000"/>
                </a:solidFill>
                <a:latin typeface="Arial" panose="020B0604020202020204" pitchFamily="34" charset="0"/>
                <a:cs typeface="Arial" panose="020B0604020202020204" pitchFamily="34" charset="0"/>
              </a:rPr>
              <a:t>91.6 W</a:t>
            </a:r>
            <a:endParaRPr lang="en-US" altLang="zh-CN" sz="12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r>
              <a:rPr lang="en-US" altLang="zh-CN" sz="1200" dirty="0">
                <a:latin typeface="Arial" panose="020B0604020202020204" pitchFamily="34" charset="0"/>
                <a:cs typeface="Arial" panose="020B0604020202020204" pitchFamily="34" charset="0"/>
              </a:rPr>
              <a:t>Maximum temperature raise by particle-material reaction: </a:t>
            </a:r>
            <a:r>
              <a:rPr lang="en-US" altLang="zh-CN" sz="1200" dirty="0">
                <a:solidFill>
                  <a:srgbClr val="FF0000"/>
                </a:solidFill>
                <a:latin typeface="Arial" panose="020B0604020202020204" pitchFamily="34" charset="0"/>
                <a:cs typeface="Arial" panose="020B0604020202020204" pitchFamily="34" charset="0"/>
              </a:rPr>
              <a:t>2</a:t>
            </a:r>
            <a:r>
              <a:rPr lang="zh-CN" altLang="en-US" sz="1200" dirty="0">
                <a:solidFill>
                  <a:srgbClr val="FF0000"/>
                </a:solidFill>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p:txBody>
      </p:sp>
      <p:pic>
        <p:nvPicPr>
          <p:cNvPr id="10" name="图片 9">
            <a:extLst>
              <a:ext uri="{FF2B5EF4-FFF2-40B4-BE49-F238E27FC236}">
                <a16:creationId xmlns:a16="http://schemas.microsoft.com/office/drawing/2014/main" xmlns="" id="{EC870E30-62FE-479E-98FE-D4036CCF6C94}"/>
              </a:ext>
            </a:extLst>
          </p:cNvPr>
          <p:cNvPicPr>
            <a:picLocks noChangeAspect="1"/>
          </p:cNvPicPr>
          <p:nvPr/>
        </p:nvPicPr>
        <p:blipFill>
          <a:blip r:embed="rId4"/>
          <a:stretch>
            <a:fillRect/>
          </a:stretch>
        </p:blipFill>
        <p:spPr>
          <a:xfrm>
            <a:off x="367995" y="1843261"/>
            <a:ext cx="5802238" cy="3036929"/>
          </a:xfrm>
          <a:prstGeom prst="rect">
            <a:avLst/>
          </a:prstGeom>
        </p:spPr>
      </p:pic>
      <p:pic>
        <p:nvPicPr>
          <p:cNvPr id="11" name="图片 10">
            <a:extLst>
              <a:ext uri="{FF2B5EF4-FFF2-40B4-BE49-F238E27FC236}">
                <a16:creationId xmlns:a16="http://schemas.microsoft.com/office/drawing/2014/main" xmlns="" id="{B58A01A9-4127-4FF2-81C5-8191921E6088}"/>
              </a:ext>
            </a:extLst>
          </p:cNvPr>
          <p:cNvPicPr>
            <a:picLocks noChangeAspect="1"/>
          </p:cNvPicPr>
          <p:nvPr/>
        </p:nvPicPr>
        <p:blipFill>
          <a:blip r:embed="rId5"/>
          <a:stretch>
            <a:fillRect/>
          </a:stretch>
        </p:blipFill>
        <p:spPr>
          <a:xfrm>
            <a:off x="193963" y="5023693"/>
            <a:ext cx="2786204" cy="1704288"/>
          </a:xfrm>
          <a:prstGeom prst="rect">
            <a:avLst/>
          </a:prstGeom>
        </p:spPr>
      </p:pic>
      <p:pic>
        <p:nvPicPr>
          <p:cNvPr id="13" name="内容占位符 5">
            <a:extLst>
              <a:ext uri="{FF2B5EF4-FFF2-40B4-BE49-F238E27FC236}">
                <a16:creationId xmlns:a16="http://schemas.microsoft.com/office/drawing/2014/main" xmlns="" id="{7A2EFE79-0943-4937-B4B5-7D7AAAF00D35}"/>
              </a:ext>
            </a:extLst>
          </p:cNvPr>
          <p:cNvPicPr>
            <a:picLocks noGrp="1" noChangeAspect="1"/>
          </p:cNvPicPr>
          <p:nvPr>
            <p:ph idx="1"/>
          </p:nvPr>
        </p:nvPicPr>
        <p:blipFill rotWithShape="1">
          <a:blip r:embed="rId6"/>
          <a:srcRect r="1734"/>
          <a:stretch/>
        </p:blipFill>
        <p:spPr>
          <a:xfrm>
            <a:off x="3349013" y="5023693"/>
            <a:ext cx="2131544" cy="1820336"/>
          </a:xfrm>
          <a:prstGeom prst="rect">
            <a:avLst/>
          </a:prstGeom>
        </p:spPr>
      </p:pic>
    </p:spTree>
    <p:extLst>
      <p:ext uri="{BB962C8B-B14F-4D97-AF65-F5344CB8AC3E}">
        <p14:creationId xmlns:p14="http://schemas.microsoft.com/office/powerpoint/2010/main" val="182405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lstStyle/>
          <a:p>
            <a:r>
              <a:rPr lang="en-US" altLang="zh-CN" dirty="0">
                <a:solidFill>
                  <a:srgbClr val="FFFF00"/>
                </a:solidFill>
                <a:latin typeface="Arial" panose="020B0604020202020204" pitchFamily="34" charset="0"/>
                <a:cs typeface="Arial" panose="020B0604020202020204" pitchFamily="34" charset="0"/>
              </a:rPr>
              <a:t>HOM power distribution</a:t>
            </a:r>
            <a:endParaRPr lang="zh-CN" altLang="en-US" dirty="0">
              <a:solidFill>
                <a:srgbClr val="FFFF00"/>
              </a:solidFill>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xmlns="" id="{10522C1C-4103-4EC6-B04B-D9E0EF422C6D}"/>
              </a:ext>
            </a:extLst>
          </p:cNvPr>
          <p:cNvSpPr txBox="1"/>
          <p:nvPr/>
        </p:nvSpPr>
        <p:spPr>
          <a:xfrm>
            <a:off x="656230" y="1185084"/>
            <a:ext cx="9197266" cy="221599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results for MDI 20mm-20mm</a:t>
            </a:r>
          </a:p>
          <a:p>
            <a:pPr marL="285750" indent="-285750">
              <a:lnSpc>
                <a:spcPct val="150000"/>
              </a:lnSpc>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Transition region: Racetrack (including  materials)</a:t>
            </a:r>
          </a:p>
          <a:p>
            <a:pPr marL="285750" indent="-285750">
              <a:lnSpc>
                <a:spcPct val="150000"/>
              </a:lnSpc>
              <a:buFont typeface="Wingdings" panose="05000000000000000000" pitchFamily="2" charset="2"/>
              <a:buChar char="Ø"/>
            </a:pPr>
            <a:r>
              <a:rPr lang="en-US" altLang="zh-CN" sz="1600" dirty="0" err="1">
                <a:latin typeface="Arial" panose="020B0604020202020204" pitchFamily="34" charset="0"/>
                <a:cs typeface="Arial" panose="020B0604020202020204" pitchFamily="34" charset="0"/>
              </a:rPr>
              <a:t>σ</a:t>
            </a:r>
            <a:r>
              <a:rPr lang="en-US" altLang="zh-CN" sz="1600" baseline="-25000" dirty="0" err="1">
                <a:latin typeface="Arial" panose="020B0604020202020204" pitchFamily="34" charset="0"/>
                <a:cs typeface="Arial" panose="020B0604020202020204" pitchFamily="34" charset="0"/>
              </a:rPr>
              <a:t>z</a:t>
            </a:r>
            <a:r>
              <a:rPr lang="en-US" altLang="zh-CN" sz="1600" dirty="0">
                <a:latin typeface="Arial" panose="020B0604020202020204" pitchFamily="34" charset="0"/>
                <a:cs typeface="Arial" panose="020B0604020202020204" pitchFamily="34" charset="0"/>
              </a:rPr>
              <a:t>=5mm: Two beam in the IR</a:t>
            </a:r>
          </a:p>
          <a:p>
            <a:pPr marL="285750" indent="-285750">
              <a:lnSpc>
                <a:spcPct val="150000"/>
              </a:lnSpc>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Loss factor Trap in IR @</a:t>
            </a:r>
            <a:r>
              <a:rPr lang="en-US" altLang="zh-CN" sz="1600" dirty="0" err="1">
                <a:latin typeface="Arial" panose="020B0604020202020204" pitchFamily="34" charset="0"/>
                <a:cs typeface="Arial" panose="020B0604020202020204" pitchFamily="34" charset="0"/>
              </a:rPr>
              <a:t>k_trap</a:t>
            </a:r>
            <a:r>
              <a:rPr lang="en-US" altLang="zh-CN" sz="1600" dirty="0">
                <a:latin typeface="Arial" panose="020B0604020202020204" pitchFamily="34" charset="0"/>
                <a:cs typeface="Arial" panose="020B0604020202020204" pitchFamily="34" charset="0"/>
              </a:rPr>
              <a:t>: 0.032v/pc</a:t>
            </a:r>
          </a:p>
          <a:p>
            <a:pPr marL="285750" indent="-285750">
              <a:lnSpc>
                <a:spcPct val="150000"/>
              </a:lnSpc>
              <a:buFont typeface="Wingdings" panose="05000000000000000000" pitchFamily="2" charset="2"/>
              <a:buChar char="Ø"/>
            </a:pPr>
            <a:r>
              <a:rPr lang="en-US" altLang="zh-CN" sz="1600" dirty="0" err="1">
                <a:latin typeface="Arial" panose="020B0604020202020204" pitchFamily="34" charset="0"/>
                <a:cs typeface="Arial" panose="020B0604020202020204" pitchFamily="34" charset="0"/>
              </a:rPr>
              <a:t>P</a:t>
            </a:r>
            <a:r>
              <a:rPr lang="en-US" altLang="zh-CN" sz="1600" baseline="-25000" dirty="0" err="1">
                <a:latin typeface="Arial" panose="020B0604020202020204" pitchFamily="34" charset="0"/>
                <a:cs typeface="Arial" panose="020B0604020202020204" pitchFamily="34" charset="0"/>
              </a:rPr>
              <a:t>trap</a:t>
            </a:r>
            <a:r>
              <a:rPr lang="en-US" altLang="zh-CN" sz="1600" dirty="0">
                <a:latin typeface="Arial" panose="020B0604020202020204" pitchFamily="34" charset="0"/>
                <a:cs typeface="Arial" panose="020B0604020202020204" pitchFamily="34" charset="0"/>
              </a:rPr>
              <a:t>: H/W/Z/</a:t>
            </a:r>
            <a:r>
              <a:rPr lang="en-US" altLang="zh-CN" sz="1600" dirty="0" err="1">
                <a:latin typeface="Arial" panose="020B0604020202020204" pitchFamily="34" charset="0"/>
                <a:cs typeface="Arial" panose="020B0604020202020204" pitchFamily="34" charset="0"/>
              </a:rPr>
              <a:t>tt</a:t>
            </a:r>
            <a:r>
              <a:rPr lang="en-US" altLang="zh-CN" sz="1600" dirty="0">
                <a:latin typeface="Arial" panose="020B0604020202020204" pitchFamily="34" charset="0"/>
                <a:cs typeface="Arial" panose="020B0604020202020204" pitchFamily="34" charset="0"/>
              </a:rPr>
              <a:t>:  24.0w/117.1w/1160.8w/6.67w</a:t>
            </a:r>
          </a:p>
          <a:p>
            <a:pPr marL="285750" indent="-285750">
              <a:buFont typeface="Wingdings" panose="05000000000000000000" pitchFamily="2" charset="2"/>
              <a:buChar char="l"/>
            </a:pPr>
            <a:endParaRPr lang="zh-CN" altLang="en-US" dirty="0"/>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314" y="1341518"/>
            <a:ext cx="4793107" cy="2077936"/>
          </a:xfrm>
          <a:prstGeom prst="rect">
            <a:avLst/>
          </a:prstGeom>
        </p:spPr>
      </p:pic>
      <p:pic>
        <p:nvPicPr>
          <p:cNvPr id="9" name="图片 8"/>
          <p:cNvPicPr>
            <a:picLocks noChangeAspect="1"/>
          </p:cNvPicPr>
          <p:nvPr/>
        </p:nvPicPr>
        <p:blipFill rotWithShape="1">
          <a:blip r:embed="rId3"/>
          <a:srcRect r="1061"/>
          <a:stretch/>
        </p:blipFill>
        <p:spPr>
          <a:xfrm>
            <a:off x="7100577" y="3861697"/>
            <a:ext cx="5066583" cy="2338381"/>
          </a:xfrm>
          <a:prstGeom prst="rect">
            <a:avLst/>
          </a:prstGeom>
        </p:spPr>
      </p:pic>
      <p:graphicFrame>
        <p:nvGraphicFramePr>
          <p:cNvPr id="10" name="表格 9"/>
          <p:cNvGraphicFramePr>
            <a:graphicFrameLocks noGrp="1"/>
          </p:cNvGraphicFramePr>
          <p:nvPr>
            <p:extLst/>
          </p:nvPr>
        </p:nvGraphicFramePr>
        <p:xfrm>
          <a:off x="69287" y="3260596"/>
          <a:ext cx="7029065" cy="3349805"/>
        </p:xfrm>
        <a:graphic>
          <a:graphicData uri="http://schemas.openxmlformats.org/drawingml/2006/table">
            <a:tbl>
              <a:tblPr firstRow="1" bandRow="1">
                <a:tableStyleId>{93296810-A885-4BE3-A3E7-6D5BEEA58F35}</a:tableStyleId>
              </a:tblPr>
              <a:tblGrid>
                <a:gridCol w="1338027">
                  <a:extLst>
                    <a:ext uri="{9D8B030D-6E8A-4147-A177-3AD203B41FA5}">
                      <a16:colId xmlns:a16="http://schemas.microsoft.com/office/drawing/2014/main" xmlns="" val="20000"/>
                    </a:ext>
                  </a:extLst>
                </a:gridCol>
                <a:gridCol w="856849">
                  <a:extLst>
                    <a:ext uri="{9D8B030D-6E8A-4147-A177-3AD203B41FA5}">
                      <a16:colId xmlns:a16="http://schemas.microsoft.com/office/drawing/2014/main" xmlns="" val="20001"/>
                    </a:ext>
                  </a:extLst>
                </a:gridCol>
                <a:gridCol w="666958">
                  <a:extLst>
                    <a:ext uri="{9D8B030D-6E8A-4147-A177-3AD203B41FA5}">
                      <a16:colId xmlns:a16="http://schemas.microsoft.com/office/drawing/2014/main" xmlns="" val="20002"/>
                    </a:ext>
                  </a:extLst>
                </a:gridCol>
                <a:gridCol w="546198">
                  <a:extLst>
                    <a:ext uri="{9D8B030D-6E8A-4147-A177-3AD203B41FA5}">
                      <a16:colId xmlns:a16="http://schemas.microsoft.com/office/drawing/2014/main" xmlns="" val="20003"/>
                    </a:ext>
                  </a:extLst>
                </a:gridCol>
                <a:gridCol w="922374">
                  <a:extLst>
                    <a:ext uri="{9D8B030D-6E8A-4147-A177-3AD203B41FA5}">
                      <a16:colId xmlns:a16="http://schemas.microsoft.com/office/drawing/2014/main" xmlns="" val="20004"/>
                    </a:ext>
                  </a:extLst>
                </a:gridCol>
                <a:gridCol w="888675">
                  <a:extLst>
                    <a:ext uri="{9D8B030D-6E8A-4147-A177-3AD203B41FA5}">
                      <a16:colId xmlns:a16="http://schemas.microsoft.com/office/drawing/2014/main" xmlns="" val="20005"/>
                    </a:ext>
                  </a:extLst>
                </a:gridCol>
                <a:gridCol w="911268">
                  <a:extLst>
                    <a:ext uri="{9D8B030D-6E8A-4147-A177-3AD203B41FA5}">
                      <a16:colId xmlns:a16="http://schemas.microsoft.com/office/drawing/2014/main" xmlns="" val="20006"/>
                    </a:ext>
                  </a:extLst>
                </a:gridCol>
                <a:gridCol w="898716">
                  <a:extLst>
                    <a:ext uri="{9D8B030D-6E8A-4147-A177-3AD203B41FA5}">
                      <a16:colId xmlns:a16="http://schemas.microsoft.com/office/drawing/2014/main" xmlns="" val="20007"/>
                    </a:ext>
                  </a:extLst>
                </a:gridCol>
              </a:tblGrid>
              <a:tr h="534209">
                <a:tc>
                  <a:txBody>
                    <a:bodyPr/>
                    <a:lstStyle/>
                    <a:p>
                      <a:pPr marL="0" algn="l" defTabSz="914400" rtl="0" eaLnBrk="1" latinLnBrk="0" hangingPunct="1"/>
                      <a:r>
                        <a:rPr lang="en-US" altLang="zh-CN" sz="800" kern="1200" dirty="0"/>
                        <a:t>Position</a:t>
                      </a:r>
                      <a:endParaRPr lang="zh-CN" altLang="en-US" sz="8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US" altLang="zh-CN" sz="800" kern="1200" dirty="0"/>
                        <a:t>Position</a:t>
                      </a:r>
                    </a:p>
                    <a:p>
                      <a:pPr marL="0" algn="ctr" defTabSz="914400" rtl="0" eaLnBrk="1" latinLnBrk="0" hangingPunct="1"/>
                      <a:r>
                        <a:rPr lang="en-US" altLang="zh-CN" sz="800" kern="1200" dirty="0"/>
                        <a:t>Start-end</a:t>
                      </a:r>
                      <a:r>
                        <a:rPr lang="zh-CN" altLang="en-US" sz="800" kern="1200" dirty="0"/>
                        <a:t>（</a:t>
                      </a:r>
                      <a:r>
                        <a:rPr lang="en-US" altLang="zh-CN" sz="800" kern="1200" dirty="0"/>
                        <a:t>mm</a:t>
                      </a:r>
                      <a:r>
                        <a:rPr lang="zh-CN" altLang="en-US" sz="800" kern="1200" dirty="0"/>
                        <a:t>）</a:t>
                      </a:r>
                      <a:endParaRPr lang="zh-CN" altLang="en-US" sz="8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US" altLang="zh-CN" sz="800" kern="1200" dirty="0"/>
                        <a:t>material</a:t>
                      </a:r>
                      <a:endParaRPr lang="zh-CN" altLang="en-US" sz="8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US" altLang="zh-CN" sz="800" kern="1200" dirty="0"/>
                        <a:t>Length</a:t>
                      </a:r>
                    </a:p>
                    <a:p>
                      <a:pPr marL="0" algn="ctr" defTabSz="914400" rtl="0" eaLnBrk="1" latinLnBrk="0" hangingPunct="1"/>
                      <a:r>
                        <a:rPr lang="en-US" altLang="zh-CN" sz="800" kern="1200" dirty="0"/>
                        <a:t>(mm)</a:t>
                      </a:r>
                      <a:endParaRPr lang="zh-CN" altLang="en-US" sz="8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Higgs(w)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 &amp; (w/cm</a:t>
                      </a:r>
                      <a:r>
                        <a:rPr lang="en-US" altLang="zh-CN" sz="800" baseline="30000" dirty="0"/>
                        <a:t>2</a:t>
                      </a:r>
                      <a:r>
                        <a:rPr lang="en-US" altLang="zh-CN" sz="800" dirty="0"/>
                        <a:t>)</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W (w)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 &amp; (w/cm</a:t>
                      </a:r>
                      <a:r>
                        <a:rPr lang="en-US" altLang="zh-CN" sz="800" baseline="30000" dirty="0"/>
                        <a:t>2</a:t>
                      </a:r>
                      <a:r>
                        <a:rPr lang="en-US" altLang="zh-CN" sz="800" dirty="0"/>
                        <a:t>)</a:t>
                      </a:r>
                      <a:endParaRPr lang="en-US" altLang="zh-CN"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Z(w)</a:t>
                      </a:r>
                    </a:p>
                    <a:p>
                      <a:pPr algn="ctr"/>
                      <a:r>
                        <a:rPr lang="en-US" altLang="zh-CN" sz="800" dirty="0"/>
                        <a:t> &amp; (w/cm</a:t>
                      </a:r>
                      <a:r>
                        <a:rPr lang="en-US" altLang="zh-CN" sz="800" baseline="30000" dirty="0"/>
                        <a:t>2</a:t>
                      </a:r>
                      <a:r>
                        <a:rPr lang="en-US" altLang="zh-CN" sz="800" dirty="0"/>
                        <a:t>)</a:t>
                      </a:r>
                      <a:endParaRPr lang="zh-CN" altLang="en-US" sz="800" b="1"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u="none" strike="noStrike" dirty="0" err="1">
                          <a:effectLst/>
                        </a:rPr>
                        <a:t>ttbar</a:t>
                      </a:r>
                      <a:r>
                        <a:rPr lang="zh-CN" altLang="en-US" sz="800" u="none" strike="noStrike" dirty="0">
                          <a:effectLst/>
                        </a:rPr>
                        <a:t>（</a:t>
                      </a:r>
                      <a:r>
                        <a:rPr lang="en-US" altLang="zh-CN" sz="800" u="none" strike="noStrike" dirty="0">
                          <a:effectLst/>
                        </a:rPr>
                        <a:t>w</a:t>
                      </a:r>
                      <a:r>
                        <a:rPr lang="zh-CN" altLang="en-US" sz="800" u="none" strike="noStrike" dirty="0">
                          <a:effectLst/>
                        </a:rPr>
                        <a:t>）</a:t>
                      </a:r>
                      <a:endParaRPr lang="en-US" altLang="zh-CN" sz="800" u="none" strike="noStrike"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u="none" strike="noStrike" dirty="0">
                          <a:effectLst/>
                        </a:rPr>
                        <a:t>&amp; </a:t>
                      </a:r>
                      <a:r>
                        <a:rPr lang="en-US" altLang="zh-CN" sz="800" dirty="0"/>
                        <a:t>(w/cm</a:t>
                      </a:r>
                      <a:r>
                        <a:rPr lang="en-US" altLang="zh-CN" sz="800" baseline="30000" dirty="0"/>
                        <a:t>2</a:t>
                      </a:r>
                      <a:r>
                        <a:rPr lang="en-US" altLang="zh-CN" sz="800" dirty="0"/>
                        <a:t>)</a:t>
                      </a: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Be pipe (w) </a:t>
                      </a:r>
                      <a:endParaRPr lang="zh-CN" altLang="en-US" sz="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0-85</a:t>
                      </a:r>
                      <a:endParaRPr lang="zh-CN" altLang="en-US" sz="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Be</a:t>
                      </a:r>
                      <a:endParaRPr lang="zh-CN" altLang="en-US" sz="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85</a:t>
                      </a:r>
                      <a:endParaRPr lang="zh-CN" altLang="en-US" sz="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1.13 &amp; 0.021</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5.587 &amp; 0.105</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55.295 &amp; 1.35</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0.31 &amp; 0.005</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a16="http://schemas.microsoft.com/office/drawing/2014/main" xmlns="" val="10001"/>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Be</a:t>
                      </a:r>
                      <a:r>
                        <a:rPr lang="en-US" altLang="zh-CN" sz="800" baseline="0" dirty="0"/>
                        <a:t> pipe transition(w)</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85-180</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Al</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95</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0.61 &amp; 0.01</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2.950 &amp; 0.049</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29.280 &amp; 0.491</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0.172 &amp; 0.007</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a16="http://schemas.microsoft.com/office/drawing/2014/main" xmlns="" val="10002"/>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Transition pipe (w)</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180-655</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Al</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475</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6.99 &amp; 0.017</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34.48 &amp; 0.085</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341.562 &amp; 0.83</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1.958 &amp; 0.005</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a16="http://schemas.microsoft.com/office/drawing/2014/main" xmlns="" val="10003"/>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Transition </a:t>
                      </a:r>
                      <a:r>
                        <a:rPr lang="zh-CN" altLang="en-US" sz="800" dirty="0"/>
                        <a:t>（</a:t>
                      </a:r>
                      <a:r>
                        <a:rPr lang="en-US" altLang="zh-CN" sz="800" dirty="0"/>
                        <a:t>w</a:t>
                      </a:r>
                      <a:r>
                        <a:rPr lang="zh-CN" altLang="en-US" sz="800" dirty="0"/>
                        <a:t>）</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655-700</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Al</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45</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0.62 &amp; 0.015</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2.95 &amp; 0.071</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29.28 &amp; 0.701</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0.172 &amp; 0.004</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a16="http://schemas.microsoft.com/office/drawing/2014/main" xmlns="" val="10004"/>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RVC  bellow</a:t>
                      </a:r>
                      <a:r>
                        <a:rPr lang="zh-CN" altLang="en-US" sz="800" dirty="0"/>
                        <a:t>（</a:t>
                      </a:r>
                      <a:r>
                        <a:rPr lang="en-US" altLang="zh-CN" sz="800" dirty="0"/>
                        <a:t>w</a:t>
                      </a:r>
                      <a:r>
                        <a:rPr lang="zh-CN" altLang="en-US" sz="800" dirty="0"/>
                        <a:t>）</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700-780</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Cu</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80</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0.52 &amp; 0.007</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2.532 &amp; 0.034</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25.002 &amp; 0.337</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0.14 &amp; 0.002</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a16="http://schemas.microsoft.com/office/drawing/2014/main" xmlns="" val="10005"/>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Transition on Y-crotch</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780-805</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Cu</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25</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0.16 &amp; 0.007</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0.785 &amp; 0.032</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7.822 &amp; 0.316</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0.05 &amp; 0.002</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a16="http://schemas.microsoft.com/office/drawing/2014/main" xmlns="" val="10006"/>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Y- crotch (w)</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805-855</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Cu</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50</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0.33 &amp; 0.005</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1.572 &amp; 0.024</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15.626 &amp; 0.241</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0.091 &amp; 0.002</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a16="http://schemas.microsoft.com/office/drawing/2014/main" xmlns="" val="10007"/>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Quadrupole pipe(w)</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855-1100</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Cu</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245</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1.58 &amp; 0.005</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7.735 &amp; 0.024</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75.594&amp; 0.24</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0.434 &amp; 0.002</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a16="http://schemas.microsoft.com/office/drawing/2014/main" xmlns="" val="10008"/>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Total</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0-1100</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1100</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12.0 &amp;0.011</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58.594 &amp;0.056</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580.46  &amp; 0.56 </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3.331 &amp; 0.003</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486594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A15E554-206A-4252-8295-D0938CE8C4B2}"/>
              </a:ext>
            </a:extLst>
          </p:cNvPr>
          <p:cNvSpPr>
            <a:spLocks noGrp="1"/>
          </p:cNvSpPr>
          <p:nvPr>
            <p:ph type="title"/>
          </p:nvPr>
        </p:nvSpPr>
        <p:spPr/>
        <p:txBody>
          <a:bodyPr/>
          <a:lstStyle/>
          <a:p>
            <a:r>
              <a:rPr lang="en-US" altLang="zh-CN" dirty="0">
                <a:solidFill>
                  <a:srgbClr val="FFFF00"/>
                </a:solidFill>
                <a:latin typeface="Arial" panose="020B0604020202020204" pitchFamily="34" charset="0"/>
                <a:cs typeface="Arial" panose="020B0604020202020204" pitchFamily="34" charset="0"/>
              </a:rPr>
              <a:t>Heat load from SR</a:t>
            </a:r>
            <a:endParaRPr lang="zh-CN" altLang="en-US" dirty="0">
              <a:solidFill>
                <a:srgbClr val="FFFF00"/>
              </a:solidFill>
              <a:latin typeface="Arial" panose="020B0604020202020204" pitchFamily="34" charset="0"/>
              <a:cs typeface="Arial" panose="020B0604020202020204" pitchFamily="34" charset="0"/>
            </a:endParaRPr>
          </a:p>
        </p:txBody>
      </p:sp>
      <p:sp>
        <p:nvSpPr>
          <p:cNvPr id="4" name="矩形 3">
            <a:extLst>
              <a:ext uri="{FF2B5EF4-FFF2-40B4-BE49-F238E27FC236}">
                <a16:creationId xmlns:a16="http://schemas.microsoft.com/office/drawing/2014/main" xmlns="" id="{DEAC34CD-983C-4C03-BD29-DF43438DA145}"/>
              </a:ext>
            </a:extLst>
          </p:cNvPr>
          <p:cNvSpPr/>
          <p:nvPr/>
        </p:nvSpPr>
        <p:spPr>
          <a:xfrm>
            <a:off x="212436" y="1212473"/>
            <a:ext cx="5043055" cy="1077218"/>
          </a:xfrm>
          <a:prstGeom prst="rect">
            <a:avLst/>
          </a:prstGeom>
        </p:spPr>
        <p:txBody>
          <a:bodyPr wrap="square">
            <a:spAutoFit/>
          </a:bodyPr>
          <a:lstStyle/>
          <a:p>
            <a:pPr marL="342900" indent="-34290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In normal conditions, there is no SR photons hitting the central beam pipe.</a:t>
            </a:r>
          </a:p>
          <a:p>
            <a:pPr marL="342900" indent="-34290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Single layer beam pipe with water cooling, SR heat load is not a problem.</a:t>
            </a:r>
          </a:p>
        </p:txBody>
      </p:sp>
      <p:pic>
        <p:nvPicPr>
          <p:cNvPr id="5" name="图形 4">
            <a:extLst>
              <a:ext uri="{FF2B5EF4-FFF2-40B4-BE49-F238E27FC236}">
                <a16:creationId xmlns:a16="http://schemas.microsoft.com/office/drawing/2014/main" xmlns="" id="{0EF4D13B-78E6-496B-AE3B-544DEE9BE91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4795" y="2342860"/>
            <a:ext cx="3253465" cy="2025239"/>
          </a:xfrm>
          <a:prstGeom prst="rect">
            <a:avLst/>
          </a:prstGeom>
        </p:spPr>
      </p:pic>
      <p:graphicFrame>
        <p:nvGraphicFramePr>
          <p:cNvPr id="6" name="内容占位符 3">
            <a:extLst>
              <a:ext uri="{FF2B5EF4-FFF2-40B4-BE49-F238E27FC236}">
                <a16:creationId xmlns:a16="http://schemas.microsoft.com/office/drawing/2014/main" xmlns="" id="{0BC5A201-B35F-43D4-8E03-590BDBC52E4E}"/>
              </a:ext>
            </a:extLst>
          </p:cNvPr>
          <p:cNvGraphicFramePr>
            <a:graphicFrameLocks/>
          </p:cNvGraphicFramePr>
          <p:nvPr>
            <p:extLst/>
          </p:nvPr>
        </p:nvGraphicFramePr>
        <p:xfrm>
          <a:off x="397164" y="4368099"/>
          <a:ext cx="4248728" cy="2423160"/>
        </p:xfrm>
        <a:graphic>
          <a:graphicData uri="http://schemas.openxmlformats.org/drawingml/2006/table">
            <a:tbl>
              <a:tblPr firstRow="1" bandRow="1">
                <a:tableStyleId>{93296810-A885-4BE3-A3E7-6D5BEEA58F35}</a:tableStyleId>
              </a:tblPr>
              <a:tblGrid>
                <a:gridCol w="1308790">
                  <a:extLst>
                    <a:ext uri="{9D8B030D-6E8A-4147-A177-3AD203B41FA5}">
                      <a16:colId xmlns:a16="http://schemas.microsoft.com/office/drawing/2014/main" xmlns="" val="1856930886"/>
                    </a:ext>
                  </a:extLst>
                </a:gridCol>
                <a:gridCol w="907162">
                  <a:extLst>
                    <a:ext uri="{9D8B030D-6E8A-4147-A177-3AD203B41FA5}">
                      <a16:colId xmlns:a16="http://schemas.microsoft.com/office/drawing/2014/main" xmlns="" val="4205481339"/>
                    </a:ext>
                  </a:extLst>
                </a:gridCol>
                <a:gridCol w="2032776">
                  <a:extLst>
                    <a:ext uri="{9D8B030D-6E8A-4147-A177-3AD203B41FA5}">
                      <a16:colId xmlns:a16="http://schemas.microsoft.com/office/drawing/2014/main" xmlns="" val="1923305117"/>
                    </a:ext>
                  </a:extLst>
                </a:gridCol>
              </a:tblGrid>
              <a:tr h="2072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Region</a:t>
                      </a:r>
                      <a:endParaRPr lang="zh-CN" altLang="en-US" sz="90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latin typeface="Arial" panose="020B0604020202020204" pitchFamily="34" charset="0"/>
                          <a:cs typeface="Arial" panose="020B0604020202020204" pitchFamily="34" charset="0"/>
                        </a:rPr>
                        <a:t>SR heat load</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latin typeface="Arial" panose="020B0604020202020204" pitchFamily="34" charset="0"/>
                          <a:cs typeface="Arial" panose="020B0604020202020204" pitchFamily="34" charset="0"/>
                        </a:rPr>
                        <a:t>SR average power density</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a16="http://schemas.microsoft.com/office/drawing/2014/main" xmlns="" val="1632407417"/>
                  </a:ext>
                </a:extLst>
              </a:tr>
              <a:tr h="211790">
                <a:tc>
                  <a:txBody>
                    <a:bodyPr/>
                    <a:lstStyle/>
                    <a:p>
                      <a:pPr algn="ctr"/>
                      <a:r>
                        <a:rPr lang="en-US" altLang="zh-CN" sz="900" dirty="0">
                          <a:latin typeface="Arial" panose="020B0604020202020204" pitchFamily="34" charset="0"/>
                          <a:cs typeface="Arial" panose="020B0604020202020204" pitchFamily="34" charset="0"/>
                        </a:rPr>
                        <a:t>0~780mm</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latin typeface="Arial" panose="020B0604020202020204" pitchFamily="34" charset="0"/>
                          <a:cs typeface="Arial" panose="020B0604020202020204" pitchFamily="34" charset="0"/>
                        </a:rPr>
                        <a:t>0</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latin typeface="Arial" panose="020B0604020202020204" pitchFamily="34" charset="0"/>
                          <a:cs typeface="Arial" panose="020B0604020202020204" pitchFamily="34" charset="0"/>
                        </a:rPr>
                        <a:t>0</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a16="http://schemas.microsoft.com/office/drawing/2014/main" xmlns="" val="1524333021"/>
                  </a:ext>
                </a:extLst>
              </a:tr>
              <a:tr h="211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780mm~805mm</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latin typeface="Arial" panose="020B0604020202020204" pitchFamily="34" charset="0"/>
                          <a:cs typeface="Arial" panose="020B0604020202020204" pitchFamily="34" charset="0"/>
                        </a:rPr>
                        <a:t>23.04W</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256W/cm</a:t>
                      </a:r>
                      <a:r>
                        <a:rPr lang="en-US" altLang="zh-CN" sz="900" baseline="30000" dirty="0">
                          <a:latin typeface="Arial" panose="020B0604020202020204" pitchFamily="34" charset="0"/>
                          <a:cs typeface="Arial" panose="020B0604020202020204" pitchFamily="34" charset="0"/>
                        </a:rPr>
                        <a:t>2</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a16="http://schemas.microsoft.com/office/drawing/2014/main" xmlns="" val="1270378466"/>
                  </a:ext>
                </a:extLst>
              </a:tr>
              <a:tr h="211790">
                <a:tc>
                  <a:txBody>
                    <a:bodyPr/>
                    <a:lstStyle/>
                    <a:p>
                      <a:pPr algn="ctr"/>
                      <a:r>
                        <a:rPr lang="en-US" altLang="zh-CN" sz="900" dirty="0">
                          <a:latin typeface="Arial" panose="020B0604020202020204" pitchFamily="34" charset="0"/>
                          <a:cs typeface="Arial" panose="020B0604020202020204" pitchFamily="34" charset="0"/>
                        </a:rPr>
                        <a:t>805mm~855mm</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latin typeface="Arial" panose="020B0604020202020204" pitchFamily="34" charset="0"/>
                          <a:cs typeface="Arial" panose="020B0604020202020204" pitchFamily="34" charset="0"/>
                        </a:rPr>
                        <a:t>53.39W</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latin typeface="Arial" panose="020B0604020202020204" pitchFamily="34" charset="0"/>
                          <a:cs typeface="Arial" panose="020B0604020202020204" pitchFamily="34" charset="0"/>
                        </a:rPr>
                        <a:t>296.6W/cm</a:t>
                      </a:r>
                      <a:r>
                        <a:rPr lang="en-US" altLang="zh-CN" sz="900" baseline="30000" dirty="0">
                          <a:latin typeface="Arial" panose="020B0604020202020204" pitchFamily="34" charset="0"/>
                          <a:cs typeface="Arial" panose="020B0604020202020204" pitchFamily="34" charset="0"/>
                        </a:rPr>
                        <a:t>2</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a16="http://schemas.microsoft.com/office/drawing/2014/main" xmlns="" val="4099060840"/>
                  </a:ext>
                </a:extLst>
              </a:tr>
              <a:tr h="365556">
                <a:tc>
                  <a:txBody>
                    <a:bodyPr/>
                    <a:lstStyle/>
                    <a:p>
                      <a:pPr algn="ctr"/>
                      <a:r>
                        <a:rPr lang="en-US" altLang="zh-CN" sz="900" dirty="0">
                          <a:latin typeface="Arial" panose="020B0604020202020204" pitchFamily="34" charset="0"/>
                          <a:cs typeface="Arial" panose="020B0604020202020204" pitchFamily="34" charset="0"/>
                        </a:rPr>
                        <a:t>855mm~1.9m(</a:t>
                      </a:r>
                      <a:r>
                        <a:rPr lang="en-US" altLang="zh-CN" sz="900" dirty="0" err="1">
                          <a:latin typeface="Arial" panose="020B0604020202020204" pitchFamily="34" charset="0"/>
                          <a:cs typeface="Arial" panose="020B0604020202020204" pitchFamily="34" charset="0"/>
                        </a:rPr>
                        <a:t>QDa</a:t>
                      </a:r>
                      <a:r>
                        <a:rPr lang="en-US" altLang="zh-CN" sz="900" baseline="0" dirty="0">
                          <a:latin typeface="Arial" panose="020B0604020202020204" pitchFamily="34" charset="0"/>
                          <a:cs typeface="Arial" panose="020B0604020202020204" pitchFamily="34" charset="0"/>
                        </a:rPr>
                        <a:t> entrance</a:t>
                      </a:r>
                      <a:r>
                        <a:rPr lang="zh-CN" altLang="en-US" sz="900" dirty="0">
                          <a:latin typeface="Arial" panose="020B0604020202020204" pitchFamily="34" charset="0"/>
                          <a:cs typeface="Arial" panose="020B0604020202020204" pitchFamily="34" charset="0"/>
                        </a:rPr>
                        <a:t>）</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latin typeface="Arial" panose="020B0604020202020204" pitchFamily="34" charset="0"/>
                          <a:cs typeface="Arial" panose="020B0604020202020204" pitchFamily="34" charset="0"/>
                        </a:rPr>
                        <a:t>4.32W</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latin typeface="Arial" panose="020B0604020202020204" pitchFamily="34" charset="0"/>
                          <a:cs typeface="Arial" panose="020B0604020202020204" pitchFamily="34" charset="0"/>
                        </a:rPr>
                        <a:t>1.15W/cm</a:t>
                      </a:r>
                      <a:r>
                        <a:rPr lang="en-US" altLang="zh-CN" sz="900" baseline="30000" dirty="0">
                          <a:latin typeface="Arial" panose="020B0604020202020204" pitchFamily="34" charset="0"/>
                          <a:cs typeface="Arial" panose="020B0604020202020204" pitchFamily="34" charset="0"/>
                        </a:rPr>
                        <a:t>2</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a16="http://schemas.microsoft.com/office/drawing/2014/main" xmlns="" val="1274469654"/>
                  </a:ext>
                </a:extLst>
              </a:tr>
              <a:tr h="211790">
                <a:tc>
                  <a:txBody>
                    <a:bodyPr/>
                    <a:lstStyle/>
                    <a:p>
                      <a:pPr algn="ctr"/>
                      <a:r>
                        <a:rPr lang="en-US" altLang="zh-CN" sz="900" dirty="0" err="1">
                          <a:latin typeface="Arial" panose="020B0604020202020204" pitchFamily="34" charset="0"/>
                          <a:cs typeface="Arial" panose="020B0604020202020204" pitchFamily="34" charset="0"/>
                        </a:rPr>
                        <a:t>QDa</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latin typeface="Arial" panose="020B0604020202020204" pitchFamily="34" charset="0"/>
                          <a:cs typeface="Arial" panose="020B0604020202020204" pitchFamily="34" charset="0"/>
                        </a:rPr>
                        <a:t>3.28W</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latin typeface="Arial" panose="020B0604020202020204" pitchFamily="34" charset="0"/>
                          <a:cs typeface="Arial" panose="020B0604020202020204" pitchFamily="34" charset="0"/>
                        </a:rPr>
                        <a:t>0.75W/cm</a:t>
                      </a:r>
                      <a:r>
                        <a:rPr lang="en-US" altLang="zh-CN" sz="900" baseline="30000" dirty="0">
                          <a:latin typeface="Arial" panose="020B0604020202020204" pitchFamily="34" charset="0"/>
                          <a:cs typeface="Arial" panose="020B0604020202020204" pitchFamily="34" charset="0"/>
                        </a:rPr>
                        <a:t>2</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a16="http://schemas.microsoft.com/office/drawing/2014/main" xmlns="" val="636207545"/>
                  </a:ext>
                </a:extLst>
              </a:tr>
              <a:tr h="211790">
                <a:tc>
                  <a:txBody>
                    <a:bodyPr/>
                    <a:lstStyle/>
                    <a:p>
                      <a:pPr algn="ctr"/>
                      <a:r>
                        <a:rPr lang="en-US" altLang="zh-CN" sz="900" dirty="0" err="1">
                          <a:latin typeface="Arial" panose="020B0604020202020204" pitchFamily="34" charset="0"/>
                          <a:cs typeface="Arial" panose="020B0604020202020204" pitchFamily="34" charset="0"/>
                        </a:rPr>
                        <a:t>QDa~QDb</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22.92W</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latin typeface="Arial" panose="020B0604020202020204" pitchFamily="34" charset="0"/>
                          <a:cs typeface="Arial" panose="020B0604020202020204" pitchFamily="34" charset="0"/>
                        </a:rPr>
                        <a:t>79.58W/cm</a:t>
                      </a:r>
                      <a:r>
                        <a:rPr lang="en-US" altLang="zh-CN" sz="900" baseline="30000" dirty="0">
                          <a:latin typeface="Arial" panose="020B0604020202020204" pitchFamily="34" charset="0"/>
                          <a:cs typeface="Arial" panose="020B0604020202020204" pitchFamily="34" charset="0"/>
                        </a:rPr>
                        <a:t>2</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a16="http://schemas.microsoft.com/office/drawing/2014/main" xmlns="" val="800816490"/>
                  </a:ext>
                </a:extLst>
              </a:tr>
              <a:tr h="211790">
                <a:tc>
                  <a:txBody>
                    <a:bodyPr/>
                    <a:lstStyle/>
                    <a:p>
                      <a:pPr algn="ctr"/>
                      <a:r>
                        <a:rPr lang="en-US" altLang="zh-CN" sz="900" dirty="0" err="1">
                          <a:latin typeface="Arial" panose="020B0604020202020204" pitchFamily="34" charset="0"/>
                          <a:cs typeface="Arial" panose="020B0604020202020204" pitchFamily="34" charset="0"/>
                        </a:rPr>
                        <a:t>QDb</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3.96W</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0.91W/cm</a:t>
                      </a:r>
                      <a:r>
                        <a:rPr lang="en-US" altLang="zh-CN" sz="900" baseline="30000" dirty="0">
                          <a:latin typeface="Arial" panose="020B0604020202020204" pitchFamily="34" charset="0"/>
                          <a:cs typeface="Arial" panose="020B0604020202020204" pitchFamily="34" charset="0"/>
                        </a:rPr>
                        <a:t>2</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a16="http://schemas.microsoft.com/office/drawing/2014/main" xmlns="" val="4257301732"/>
                  </a:ext>
                </a:extLst>
              </a:tr>
              <a:tr h="211790">
                <a:tc>
                  <a:txBody>
                    <a:bodyPr/>
                    <a:lstStyle/>
                    <a:p>
                      <a:pPr algn="ctr"/>
                      <a:r>
                        <a:rPr lang="en-US" altLang="zh-CN" sz="900" dirty="0">
                          <a:latin typeface="Arial" panose="020B0604020202020204" pitchFamily="34" charset="0"/>
                          <a:cs typeface="Arial" panose="020B0604020202020204" pitchFamily="34" charset="0"/>
                        </a:rPr>
                        <a:t>QDb~QF1</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71.04W</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65.8W/cm</a:t>
                      </a:r>
                      <a:r>
                        <a:rPr lang="en-US" altLang="zh-CN" sz="900" baseline="30000" dirty="0">
                          <a:latin typeface="Arial" panose="020B0604020202020204" pitchFamily="34" charset="0"/>
                          <a:cs typeface="Arial" panose="020B0604020202020204" pitchFamily="34" charset="0"/>
                        </a:rPr>
                        <a:t>2</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a16="http://schemas.microsoft.com/office/drawing/2014/main" xmlns="" val="4048258882"/>
                  </a:ext>
                </a:extLst>
              </a:tr>
              <a:tr h="211790">
                <a:tc>
                  <a:txBody>
                    <a:bodyPr/>
                    <a:lstStyle/>
                    <a:p>
                      <a:pPr algn="ctr"/>
                      <a:r>
                        <a:rPr lang="en-US" altLang="zh-CN" sz="900" dirty="0">
                          <a:latin typeface="Arial" panose="020B0604020202020204" pitchFamily="34" charset="0"/>
                          <a:cs typeface="Arial" panose="020B0604020202020204" pitchFamily="34" charset="0"/>
                        </a:rPr>
                        <a:t>QF1</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7.26W</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1.34W/cm</a:t>
                      </a:r>
                      <a:r>
                        <a:rPr lang="en-US" altLang="zh-CN" sz="900" baseline="30000" dirty="0">
                          <a:latin typeface="Arial" panose="020B0604020202020204" pitchFamily="34" charset="0"/>
                          <a:cs typeface="Arial" panose="020B0604020202020204" pitchFamily="34" charset="0"/>
                        </a:rPr>
                        <a:t>2</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a16="http://schemas.microsoft.com/office/drawing/2014/main" xmlns="" val="544799934"/>
                  </a:ext>
                </a:extLst>
              </a:tr>
            </a:tbl>
          </a:graphicData>
        </a:graphic>
      </p:graphicFrame>
      <p:sp>
        <p:nvSpPr>
          <p:cNvPr id="7" name="矩形 6">
            <a:extLst>
              <a:ext uri="{FF2B5EF4-FFF2-40B4-BE49-F238E27FC236}">
                <a16:creationId xmlns:a16="http://schemas.microsoft.com/office/drawing/2014/main" xmlns="" id="{A8C7D59B-E12C-4C2B-9F58-9DCBF49FA73E}"/>
              </a:ext>
            </a:extLst>
          </p:cNvPr>
          <p:cNvSpPr/>
          <p:nvPr/>
        </p:nvSpPr>
        <p:spPr>
          <a:xfrm>
            <a:off x="5634181" y="1212473"/>
            <a:ext cx="6234545" cy="830997"/>
          </a:xfrm>
          <a:prstGeom prst="rect">
            <a:avLst/>
          </a:prstGeom>
        </p:spPr>
        <p:txBody>
          <a:bodyPr wrap="square">
            <a:spAutoFit/>
          </a:bodyPr>
          <a:lstStyle/>
          <a:p>
            <a:pPr marL="285750" indent="-285750">
              <a:buFont typeface="Wingdings" panose="05000000000000000000" pitchFamily="2" charset="2"/>
              <a:buChar char="Ø"/>
            </a:pPr>
            <a:r>
              <a:rPr lang="en-US" altLang="zh-CN" sz="1600" dirty="0">
                <a:solidFill>
                  <a:srgbClr val="002060"/>
                </a:solidFill>
                <a:latin typeface="Arial" panose="020B0604020202020204" pitchFamily="34" charset="0"/>
                <a:cs typeface="Arial" panose="020B0604020202020204" pitchFamily="34" charset="0"/>
              </a:rPr>
              <a:t>In abnormal conditions, SR photons hitting the bellows (no cooling) and </a:t>
            </a:r>
            <a:r>
              <a:rPr lang="en-US" altLang="zh-CN" sz="1600" dirty="0" err="1">
                <a:solidFill>
                  <a:srgbClr val="002060"/>
                </a:solidFill>
                <a:latin typeface="Arial" panose="020B0604020202020204" pitchFamily="34" charset="0"/>
                <a:cs typeface="Arial" panose="020B0604020202020204" pitchFamily="34" charset="0"/>
              </a:rPr>
              <a:t>berrylium</a:t>
            </a:r>
            <a:r>
              <a:rPr lang="en-US" altLang="zh-CN" sz="1600" dirty="0">
                <a:solidFill>
                  <a:srgbClr val="002060"/>
                </a:solidFill>
                <a:latin typeface="Arial" panose="020B0604020202020204" pitchFamily="34" charset="0"/>
                <a:cs typeface="Arial" panose="020B0604020202020204" pitchFamily="34" charset="0"/>
              </a:rPr>
              <a:t> pipe under the extreme beam conditions ,</a:t>
            </a:r>
            <a:r>
              <a:rPr lang="zh-CN" altLang="en-US" sz="1600" dirty="0">
                <a:solidFill>
                  <a:srgbClr val="002060"/>
                </a:solidFill>
                <a:latin typeface="Arial" panose="020B0604020202020204" pitchFamily="34" charset="0"/>
                <a:cs typeface="Arial" panose="020B0604020202020204" pitchFamily="34" charset="0"/>
              </a:rPr>
              <a:t> </a:t>
            </a:r>
            <a:r>
              <a:rPr lang="en-US" altLang="zh-CN" sz="1600" dirty="0">
                <a:solidFill>
                  <a:srgbClr val="002060"/>
                </a:solidFill>
                <a:latin typeface="Arial" panose="020B0604020202020204" pitchFamily="34" charset="0"/>
                <a:cs typeface="Arial" panose="020B0604020202020204" pitchFamily="34" charset="0"/>
              </a:rPr>
              <a:t>since it is a transient effect, heat load is not a problem. </a:t>
            </a:r>
          </a:p>
        </p:txBody>
      </p:sp>
      <p:pic>
        <p:nvPicPr>
          <p:cNvPr id="8" name="图形 7">
            <a:extLst>
              <a:ext uri="{FF2B5EF4-FFF2-40B4-BE49-F238E27FC236}">
                <a16:creationId xmlns:a16="http://schemas.microsoft.com/office/drawing/2014/main" xmlns="" id="{B0173C38-7511-42D9-A3DC-AEDB33F69D0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667696" y="2221536"/>
            <a:ext cx="3871979" cy="2414928"/>
          </a:xfrm>
          <a:prstGeom prst="rect">
            <a:avLst/>
          </a:prstGeom>
        </p:spPr>
      </p:pic>
      <p:sp>
        <p:nvSpPr>
          <p:cNvPr id="9" name="矩形 8">
            <a:extLst>
              <a:ext uri="{FF2B5EF4-FFF2-40B4-BE49-F238E27FC236}">
                <a16:creationId xmlns:a16="http://schemas.microsoft.com/office/drawing/2014/main" xmlns="" id="{F32E1FD3-B225-4B02-999A-2AA8DBA606F2}"/>
              </a:ext>
            </a:extLst>
          </p:cNvPr>
          <p:cNvSpPr/>
          <p:nvPr/>
        </p:nvSpPr>
        <p:spPr>
          <a:xfrm>
            <a:off x="5634181" y="4940664"/>
            <a:ext cx="6096000" cy="1077218"/>
          </a:xfrm>
          <a:prstGeom prst="rect">
            <a:avLst/>
          </a:prstGeom>
        </p:spPr>
        <p:txBody>
          <a:bodyPr>
            <a:spAutoFit/>
          </a:bodyPr>
          <a:lstStyle/>
          <a:p>
            <a:pPr marL="285750" indent="-285750">
              <a:buFont typeface="Wingdings" panose="05000000000000000000" pitchFamily="2" charset="2"/>
              <a:buChar char="Ø"/>
            </a:pPr>
            <a:r>
              <a:rPr lang="en-US" altLang="zh-CN" sz="1600" dirty="0">
                <a:latin typeface="Arial" panose="020B0604020202020204" pitchFamily="34" charset="0"/>
                <a:ea typeface="Arial Unicode MS" panose="020B0604020202020204" pitchFamily="34" charset="-122"/>
                <a:cs typeface="Arial" panose="020B0604020202020204" pitchFamily="34" charset="0"/>
              </a:rPr>
              <a:t>In extreme cases ~ at least 10 times per day. The beam will be stopped within 0.5ms when abnormal.</a:t>
            </a:r>
          </a:p>
          <a:p>
            <a:pPr marL="285750" indent="-285750">
              <a:buFont typeface="Wingdings" panose="05000000000000000000" pitchFamily="2" charset="2"/>
              <a:buChar char="Ø"/>
            </a:pPr>
            <a:r>
              <a:rPr lang="en-US" altLang="zh-CN" sz="1600" dirty="0">
                <a:latin typeface="Arial" panose="020B0604020202020204" pitchFamily="34" charset="0"/>
                <a:ea typeface="Arial Unicode MS" panose="020B0604020202020204" pitchFamily="34" charset="-122"/>
                <a:cs typeface="Arial" panose="020B0604020202020204" pitchFamily="34" charset="0"/>
              </a:rPr>
              <a:t> The background of the detector and radiation dose should be considered under abnormal conditions.</a:t>
            </a:r>
          </a:p>
        </p:txBody>
      </p:sp>
    </p:spTree>
    <p:extLst>
      <p:ext uri="{BB962C8B-B14F-4D97-AF65-F5344CB8AC3E}">
        <p14:creationId xmlns:p14="http://schemas.microsoft.com/office/powerpoint/2010/main" val="2143895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199" y="0"/>
            <a:ext cx="10515600" cy="1325563"/>
          </a:xfrm>
        </p:spPr>
        <p:txBody>
          <a:bodyPr>
            <a:normAutofit/>
          </a:bodyPr>
          <a:lstStyle/>
          <a:p>
            <a:r>
              <a:rPr lang="en-US" altLang="zh-CN" dirty="0">
                <a:solidFill>
                  <a:srgbClr val="FFFF00"/>
                </a:solidFill>
                <a:latin typeface="Arial" panose="020B0604020202020204" pitchFamily="34" charset="0"/>
                <a:cs typeface="Arial" panose="020B0604020202020204" pitchFamily="34" charset="0"/>
              </a:rPr>
              <a:t>Heat load in IR from beam loss background</a:t>
            </a:r>
            <a:endParaRPr lang="zh-CN" altLang="en-US" dirty="0">
              <a:solidFill>
                <a:srgbClr val="FFFF00"/>
              </a:solidFill>
              <a:latin typeface="Arial" panose="020B0604020202020204" pitchFamily="34" charset="0"/>
              <a:cs typeface="Arial" panose="020B0604020202020204" pitchFamily="34" charset="0"/>
            </a:endParaRPr>
          </a:p>
        </p:txBody>
      </p:sp>
      <p:graphicFrame>
        <p:nvGraphicFramePr>
          <p:cNvPr id="4" name="内容占位符 3">
            <a:extLst>
              <a:ext uri="{FF2B5EF4-FFF2-40B4-BE49-F238E27FC236}">
                <a16:creationId xmlns:a16="http://schemas.microsoft.com/office/drawing/2014/main" xmlns="" id="{F4E6FE6B-8623-46A7-8259-D3A74C24C86E}"/>
              </a:ext>
            </a:extLst>
          </p:cNvPr>
          <p:cNvGraphicFramePr>
            <a:graphicFrameLocks/>
          </p:cNvGraphicFramePr>
          <p:nvPr>
            <p:extLst>
              <p:ext uri="{D42A27DB-BD31-4B8C-83A1-F6EECF244321}">
                <p14:modId xmlns:p14="http://schemas.microsoft.com/office/powerpoint/2010/main" val="2251726615"/>
              </p:ext>
            </p:extLst>
          </p:nvPr>
        </p:nvGraphicFramePr>
        <p:xfrm>
          <a:off x="1454198" y="1325563"/>
          <a:ext cx="8539547" cy="2693880"/>
        </p:xfrm>
        <a:graphic>
          <a:graphicData uri="http://schemas.openxmlformats.org/drawingml/2006/table">
            <a:tbl>
              <a:tblPr firstRow="1" bandRow="1">
                <a:tableStyleId>{93296810-A885-4BE3-A3E7-6D5BEEA58F35}</a:tableStyleId>
              </a:tblPr>
              <a:tblGrid>
                <a:gridCol w="2161196">
                  <a:extLst>
                    <a:ext uri="{9D8B030D-6E8A-4147-A177-3AD203B41FA5}">
                      <a16:colId xmlns:a16="http://schemas.microsoft.com/office/drawing/2014/main" xmlns="" val="1856930886"/>
                    </a:ext>
                  </a:extLst>
                </a:gridCol>
                <a:gridCol w="1596410">
                  <a:extLst>
                    <a:ext uri="{9D8B030D-6E8A-4147-A177-3AD203B41FA5}">
                      <a16:colId xmlns:a16="http://schemas.microsoft.com/office/drawing/2014/main" xmlns="" val="4205481339"/>
                    </a:ext>
                  </a:extLst>
                </a:gridCol>
                <a:gridCol w="1619925">
                  <a:extLst>
                    <a:ext uri="{9D8B030D-6E8A-4147-A177-3AD203B41FA5}">
                      <a16:colId xmlns:a16="http://schemas.microsoft.com/office/drawing/2014/main" xmlns="" val="1923305117"/>
                    </a:ext>
                  </a:extLst>
                </a:gridCol>
                <a:gridCol w="1579377">
                  <a:extLst>
                    <a:ext uri="{9D8B030D-6E8A-4147-A177-3AD203B41FA5}">
                      <a16:colId xmlns:a16="http://schemas.microsoft.com/office/drawing/2014/main" xmlns="" val="20003"/>
                    </a:ext>
                  </a:extLst>
                </a:gridCol>
                <a:gridCol w="1582639">
                  <a:extLst>
                    <a:ext uri="{9D8B030D-6E8A-4147-A177-3AD203B41FA5}">
                      <a16:colId xmlns:a16="http://schemas.microsoft.com/office/drawing/2014/main" xmlns="" val="20004"/>
                    </a:ext>
                  </a:extLst>
                </a:gridCol>
              </a:tblGrid>
              <a:tr h="5451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Region</a:t>
                      </a:r>
                      <a:endParaRPr lang="zh-CN" altLang="en-US" sz="140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baseline="0" dirty="0">
                          <a:latin typeface="Arial" panose="020B0604020202020204" pitchFamily="34" charset="0"/>
                          <a:cs typeface="Arial" panose="020B0604020202020204" pitchFamily="34" charset="0"/>
                        </a:rPr>
                        <a:t>RBB</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err="1">
                          <a:latin typeface="Arial" panose="020B0604020202020204" pitchFamily="34" charset="0"/>
                          <a:cs typeface="Arial" panose="020B0604020202020204" pitchFamily="34" charset="0"/>
                        </a:rPr>
                        <a:t>Beamstrahlung</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Beam-Gas</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BTH</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extLst>
                  <a:ext uri="{0D108BD9-81ED-4DB2-BD59-A6C34878D82A}">
                    <a16:rowId xmlns:a16="http://schemas.microsoft.com/office/drawing/2014/main" xmlns="" val="1632407417"/>
                  </a:ext>
                </a:extLst>
              </a:tr>
              <a:tr h="320700">
                <a:tc>
                  <a:txBody>
                    <a:bodyPr/>
                    <a:lstStyle/>
                    <a:p>
                      <a:pPr algn="ctr"/>
                      <a:r>
                        <a:rPr lang="en-US" altLang="zh-CN" sz="1400" dirty="0" err="1">
                          <a:latin typeface="Arial" panose="020B0604020202020204" pitchFamily="34" charset="0"/>
                          <a:cs typeface="Arial" panose="020B0604020202020204" pitchFamily="34" charset="0"/>
                        </a:rPr>
                        <a:t>Berryllium</a:t>
                      </a:r>
                      <a:r>
                        <a:rPr lang="en-US" altLang="zh-CN" sz="1400" dirty="0">
                          <a:latin typeface="Arial" panose="020B0604020202020204" pitchFamily="34" charset="0"/>
                          <a:cs typeface="Arial" panose="020B0604020202020204" pitchFamily="34" charset="0"/>
                        </a:rPr>
                        <a:t> pipe</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latin typeface="Arial" panose="020B0604020202020204" pitchFamily="34" charset="0"/>
                          <a:cs typeface="Arial" panose="020B0604020202020204" pitchFamily="34" charset="0"/>
                        </a:rPr>
                        <a:t>6.7mW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latin typeface="Arial" panose="020B0604020202020204" pitchFamily="34" charset="0"/>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latin typeface="Arial" panose="020B0604020202020204" pitchFamily="34" charset="0"/>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latin typeface="Arial" panose="020B0604020202020204" pitchFamily="34" charset="0"/>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extLst>
                  <a:ext uri="{0D108BD9-81ED-4DB2-BD59-A6C34878D82A}">
                    <a16:rowId xmlns:a16="http://schemas.microsoft.com/office/drawing/2014/main" xmlns="" val="1524333021"/>
                  </a:ext>
                </a:extLst>
              </a:tr>
              <a:tr h="320700">
                <a:tc>
                  <a:txBody>
                    <a:bodyPr/>
                    <a:lstStyle/>
                    <a:p>
                      <a:pPr algn="ctr"/>
                      <a:r>
                        <a:rPr lang="en-US" altLang="zh-CN" sz="1400" dirty="0">
                          <a:latin typeface="Arial" panose="020B0604020202020204" pitchFamily="34" charset="0"/>
                          <a:cs typeface="Arial" panose="020B0604020202020204" pitchFamily="34" charset="0"/>
                        </a:rPr>
                        <a:t>Detector beam pipe</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latin typeface="Arial" panose="020B0604020202020204" pitchFamily="34" charset="0"/>
                          <a:cs typeface="Arial" panose="020B0604020202020204" pitchFamily="34" charset="0"/>
                        </a:rPr>
                        <a:t>0.024W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latin typeface="Arial" panose="020B0604020202020204" pitchFamily="34" charset="0"/>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latin typeface="Arial" panose="020B0604020202020204" pitchFamily="34" charset="0"/>
                          <a:cs typeface="Arial" panose="020B0604020202020204" pitchFamily="34" charset="0"/>
                        </a:rPr>
                        <a:t>4.8uW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latin typeface="Arial" panose="020B0604020202020204" pitchFamily="34" charset="0"/>
                          <a:cs typeface="Arial" panose="020B0604020202020204" pitchFamily="34" charset="0"/>
                        </a:rPr>
                        <a:t>1.2uW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extLst>
                  <a:ext uri="{0D108BD9-81ED-4DB2-BD59-A6C34878D82A}">
                    <a16:rowId xmlns:a16="http://schemas.microsoft.com/office/drawing/2014/main" xmlns="" val="4099060840"/>
                  </a:ext>
                </a:extLst>
              </a:tr>
              <a:tr h="545190">
                <a:tc>
                  <a:txBody>
                    <a:bodyPr/>
                    <a:lstStyle/>
                    <a:p>
                      <a:pPr algn="ctr"/>
                      <a:r>
                        <a:rPr lang="en-US" altLang="zh-CN" sz="1400" dirty="0">
                          <a:latin typeface="Arial" panose="020B0604020202020204" pitchFamily="34" charset="0"/>
                          <a:cs typeface="Arial" panose="020B0604020202020204" pitchFamily="34" charset="0"/>
                        </a:rPr>
                        <a:t>Accelerator beam pipe before </a:t>
                      </a:r>
                      <a:r>
                        <a:rPr lang="en-US" altLang="zh-CN" sz="1400" dirty="0" smtClean="0">
                          <a:latin typeface="Arial" panose="020B0604020202020204" pitchFamily="34" charset="0"/>
                          <a:cs typeface="Arial" panose="020B0604020202020204" pitchFamily="34" charset="0"/>
                        </a:rPr>
                        <a:t>Q1a</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latin typeface="Arial" panose="020B0604020202020204" pitchFamily="34" charset="0"/>
                          <a:cs typeface="Arial" panose="020B0604020202020204" pitchFamily="34" charset="0"/>
                        </a:rPr>
                        <a:t>0.17W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latin typeface="Arial" panose="020B0604020202020204" pitchFamily="34" charset="0"/>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latin typeface="Arial" panose="020B0604020202020204" pitchFamily="34" charset="0"/>
                          <a:cs typeface="Arial" panose="020B0604020202020204" pitchFamily="34" charset="0"/>
                        </a:rPr>
                        <a:t>4.2uW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latin typeface="Arial" panose="020B0604020202020204" pitchFamily="34" charset="0"/>
                          <a:cs typeface="Arial" panose="020B0604020202020204" pitchFamily="34" charset="0"/>
                        </a:rPr>
                        <a:t>1.2uW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extLst>
                  <a:ext uri="{0D108BD9-81ED-4DB2-BD59-A6C34878D82A}">
                    <a16:rowId xmlns:a16="http://schemas.microsoft.com/office/drawing/2014/main" xmlns="" val="1274469654"/>
                  </a:ext>
                </a:extLst>
              </a:tr>
              <a:tr h="320700">
                <a:tc>
                  <a:txBody>
                    <a:bodyPr/>
                    <a:lstStyle/>
                    <a:p>
                      <a:pPr algn="ctr"/>
                      <a:r>
                        <a:rPr lang="en-US" altLang="zh-CN" sz="1400" dirty="0" smtClean="0">
                          <a:latin typeface="Arial" panose="020B0604020202020204" pitchFamily="34" charset="0"/>
                          <a:cs typeface="Arial" panose="020B0604020202020204" pitchFamily="34" charset="0"/>
                        </a:rPr>
                        <a:t>Q1a~Q1b</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2.13W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latin typeface="Arial" panose="020B0604020202020204" pitchFamily="34" charset="0"/>
                          <a:cs typeface="Arial" panose="020B0604020202020204" pitchFamily="34" charset="0"/>
                        </a:rPr>
                        <a:t>3.8uW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latin typeface="Arial" panose="020B0604020202020204" pitchFamily="34" charset="0"/>
                          <a:cs typeface="Arial" panose="020B0604020202020204" pitchFamily="34" charset="0"/>
                        </a:rPr>
                        <a:t>5.9uW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latin typeface="Arial" panose="020B0604020202020204" pitchFamily="34" charset="0"/>
                          <a:cs typeface="Arial" panose="020B0604020202020204" pitchFamily="34" charset="0"/>
                        </a:rPr>
                        <a:t>1.8uW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extLst>
                  <a:ext uri="{0D108BD9-81ED-4DB2-BD59-A6C34878D82A}">
                    <a16:rowId xmlns:a16="http://schemas.microsoft.com/office/drawing/2014/main" xmlns="" val="800816490"/>
                  </a:ext>
                </a:extLst>
              </a:tr>
              <a:tr h="320700">
                <a:tc>
                  <a:txBody>
                    <a:bodyPr/>
                    <a:lstStyle/>
                    <a:p>
                      <a:pPr algn="ctr"/>
                      <a:r>
                        <a:rPr lang="en-US" altLang="zh-CN" sz="1400" dirty="0" smtClean="0">
                          <a:latin typeface="Arial" panose="020B0604020202020204" pitchFamily="34" charset="0"/>
                          <a:cs typeface="Arial" panose="020B0604020202020204" pitchFamily="34" charset="0"/>
                        </a:rPr>
                        <a:t>Q1b~Q2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0.01W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3.8uW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0.5uW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0.6uW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extLst>
                  <a:ext uri="{0D108BD9-81ED-4DB2-BD59-A6C34878D82A}">
                    <a16:rowId xmlns:a16="http://schemas.microsoft.com/office/drawing/2014/main" xmlns="" val="4048258882"/>
                  </a:ext>
                </a:extLst>
              </a:tr>
              <a:tr h="320700">
                <a:tc>
                  <a:txBody>
                    <a:bodyPr/>
                    <a:lstStyle/>
                    <a:p>
                      <a:pPr algn="ctr"/>
                      <a:r>
                        <a:rPr lang="en-US" altLang="zh-CN" sz="1400" dirty="0" smtClean="0">
                          <a:latin typeface="Arial" panose="020B0604020202020204" pitchFamily="34" charset="0"/>
                          <a:cs typeface="Arial" panose="020B0604020202020204" pitchFamily="34" charset="0"/>
                        </a:rPr>
                        <a:t>Q2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0.26mW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3.7uW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0.66uW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extLst>
                  <a:ext uri="{0D108BD9-81ED-4DB2-BD59-A6C34878D82A}">
                    <a16:rowId xmlns:a16="http://schemas.microsoft.com/office/drawing/2014/main" xmlns="" val="544799934"/>
                  </a:ext>
                </a:extLst>
              </a:tr>
            </a:tbl>
          </a:graphicData>
        </a:graphic>
      </p:graphicFrame>
      <p:sp>
        <p:nvSpPr>
          <p:cNvPr id="5" name="文本框 4"/>
          <p:cNvSpPr txBox="1"/>
          <p:nvPr/>
        </p:nvSpPr>
        <p:spPr>
          <a:xfrm>
            <a:off x="838199" y="4342729"/>
            <a:ext cx="10318075" cy="1754326"/>
          </a:xfrm>
          <a:prstGeom prst="rect">
            <a:avLst/>
          </a:prstGeom>
          <a:noFill/>
        </p:spPr>
        <p:txBody>
          <a:bodyPr wrap="square" rtlCol="0">
            <a:spAutoFit/>
          </a:bodyPr>
          <a:lstStyle/>
          <a:p>
            <a:pPr marL="342900" indent="-34290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Beam loss particles from the process of radiative Bhabha scattering, </a:t>
            </a:r>
            <a:r>
              <a:rPr lang="en-US" altLang="zh-CN" dirty="0" err="1">
                <a:solidFill>
                  <a:srgbClr val="002060"/>
                </a:solidFill>
                <a:latin typeface="Arial" panose="020B0604020202020204" pitchFamily="34" charset="0"/>
                <a:cs typeface="Arial" panose="020B0604020202020204" pitchFamily="34" charset="0"/>
              </a:rPr>
              <a:t>Beamstrahlung</a:t>
            </a:r>
            <a:r>
              <a:rPr lang="en-US" altLang="zh-CN" dirty="0">
                <a:solidFill>
                  <a:srgbClr val="002060"/>
                </a:solidFill>
                <a:latin typeface="Arial" panose="020B0604020202020204" pitchFamily="34" charset="0"/>
                <a:cs typeface="Arial" panose="020B0604020202020204" pitchFamily="34" charset="0"/>
              </a:rPr>
              <a:t>, Beam-Gas scattering, and beam-thermal photon scattering hitting the IR beam pipe</a:t>
            </a:r>
          </a:p>
          <a:p>
            <a:pPr marL="342900" indent="-34290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Heat load in IR from beam loss background is so small, compared to synchrotron radiation and HOM.</a:t>
            </a:r>
          </a:p>
          <a:p>
            <a:pPr marL="342900" indent="-34290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The photons generated from the process of radiative Bhabha scattering, </a:t>
            </a:r>
            <a:r>
              <a:rPr lang="en-US" altLang="zh-CN" dirty="0" err="1">
                <a:solidFill>
                  <a:srgbClr val="002060"/>
                </a:solidFill>
                <a:latin typeface="Arial" panose="020B0604020202020204" pitchFamily="34" charset="0"/>
                <a:cs typeface="Arial" panose="020B0604020202020204" pitchFamily="34" charset="0"/>
              </a:rPr>
              <a:t>Beamstrahlung</a:t>
            </a:r>
            <a:r>
              <a:rPr lang="en-US" altLang="zh-CN" dirty="0">
                <a:solidFill>
                  <a:srgbClr val="002060"/>
                </a:solidFill>
                <a:latin typeface="Arial" panose="020B0604020202020204" pitchFamily="34" charset="0"/>
                <a:cs typeface="Arial" panose="020B0604020202020204" pitchFamily="34" charset="0"/>
              </a:rPr>
              <a:t>, and Beam-Gas scattering with small angle and large energy, still under analysis.</a:t>
            </a:r>
            <a:endParaRPr lang="zh-CN" alt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230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3425" y="336663"/>
            <a:ext cx="10515600" cy="625362"/>
          </a:xfrm>
        </p:spPr>
        <p:txBody>
          <a:bodyPr>
            <a:normAutofit/>
          </a:bodyPr>
          <a:lstStyle/>
          <a:p>
            <a:r>
              <a:rPr lang="en-US" altLang="zh-CN" dirty="0">
                <a:solidFill>
                  <a:srgbClr val="FFFF00"/>
                </a:solidFill>
                <a:latin typeface="Arial" panose="020B0604020202020204" pitchFamily="34" charset="0"/>
                <a:cs typeface="Arial" panose="020B0604020202020204" pitchFamily="34" charset="0"/>
              </a:rPr>
              <a:t>Beam pipe thermal analysis</a:t>
            </a:r>
            <a:endParaRPr lang="zh-CN" altLang="en-US" dirty="0">
              <a:solidFill>
                <a:srgbClr val="FFFF00"/>
              </a:solidFill>
              <a:latin typeface="Arial" panose="020B0604020202020204" pitchFamily="34" charset="0"/>
              <a:cs typeface="Arial" panose="020B0604020202020204" pitchFamily="34" charset="0"/>
            </a:endParaRPr>
          </a:p>
        </p:txBody>
      </p:sp>
      <p:grpSp>
        <p:nvGrpSpPr>
          <p:cNvPr id="11" name="组合 10">
            <a:extLst>
              <a:ext uri="{FF2B5EF4-FFF2-40B4-BE49-F238E27FC236}">
                <a16:creationId xmlns:a16="http://schemas.microsoft.com/office/drawing/2014/main" xmlns="" id="{E764120A-48A7-4942-A0F2-A62949DA87BD}"/>
              </a:ext>
            </a:extLst>
          </p:cNvPr>
          <p:cNvGrpSpPr/>
          <p:nvPr/>
        </p:nvGrpSpPr>
        <p:grpSpPr>
          <a:xfrm>
            <a:off x="184389" y="1314489"/>
            <a:ext cx="8194826" cy="1542403"/>
            <a:chOff x="1960685" y="2086286"/>
            <a:chExt cx="8599272" cy="1447800"/>
          </a:xfrm>
        </p:grpSpPr>
        <p:pic>
          <p:nvPicPr>
            <p:cNvPr id="14" name="图片 13">
              <a:extLst>
                <a:ext uri="{FF2B5EF4-FFF2-40B4-BE49-F238E27FC236}">
                  <a16:creationId xmlns:a16="http://schemas.microsoft.com/office/drawing/2014/main" xmlns="" id="{A448C188-1B87-4D1D-A5EE-9163C1F57C07}"/>
                </a:ext>
              </a:extLst>
            </p:cNvPr>
            <p:cNvPicPr>
              <a:picLocks noChangeAspect="1"/>
            </p:cNvPicPr>
            <p:nvPr/>
          </p:nvPicPr>
          <p:blipFill>
            <a:blip r:embed="rId2"/>
            <a:stretch>
              <a:fillRect/>
            </a:stretch>
          </p:blipFill>
          <p:spPr>
            <a:xfrm>
              <a:off x="2358932" y="2086286"/>
              <a:ext cx="8201025" cy="1447800"/>
            </a:xfrm>
            <a:prstGeom prst="rect">
              <a:avLst/>
            </a:prstGeom>
          </p:spPr>
        </p:pic>
        <p:sp>
          <p:nvSpPr>
            <p:cNvPr id="15" name="箭头: 右 14">
              <a:extLst>
                <a:ext uri="{FF2B5EF4-FFF2-40B4-BE49-F238E27FC236}">
                  <a16:creationId xmlns:a16="http://schemas.microsoft.com/office/drawing/2014/main" xmlns="" id="{90CCF222-6FF1-4F73-ADFD-42EA1D09C330}"/>
                </a:ext>
              </a:extLst>
            </p:cNvPr>
            <p:cNvSpPr/>
            <p:nvPr/>
          </p:nvSpPr>
          <p:spPr>
            <a:xfrm>
              <a:off x="1960685" y="3088229"/>
              <a:ext cx="398247" cy="75556"/>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右 15">
              <a:extLst>
                <a:ext uri="{FF2B5EF4-FFF2-40B4-BE49-F238E27FC236}">
                  <a16:creationId xmlns:a16="http://schemas.microsoft.com/office/drawing/2014/main" xmlns="" id="{22581005-7AE3-47E8-AEB8-632F02E2F106}"/>
                </a:ext>
              </a:extLst>
            </p:cNvPr>
            <p:cNvSpPr/>
            <p:nvPr/>
          </p:nvSpPr>
          <p:spPr>
            <a:xfrm>
              <a:off x="2065431" y="3413471"/>
              <a:ext cx="398247" cy="75556"/>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右 16">
              <a:extLst>
                <a:ext uri="{FF2B5EF4-FFF2-40B4-BE49-F238E27FC236}">
                  <a16:creationId xmlns:a16="http://schemas.microsoft.com/office/drawing/2014/main" xmlns="" id="{A24098BD-62C5-45B5-8975-8B4D8387286D}"/>
                </a:ext>
              </a:extLst>
            </p:cNvPr>
            <p:cNvSpPr/>
            <p:nvPr/>
          </p:nvSpPr>
          <p:spPr>
            <a:xfrm rot="10573336">
              <a:off x="2355909" y="3239511"/>
              <a:ext cx="306991" cy="81583"/>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右 17">
              <a:extLst>
                <a:ext uri="{FF2B5EF4-FFF2-40B4-BE49-F238E27FC236}">
                  <a16:creationId xmlns:a16="http://schemas.microsoft.com/office/drawing/2014/main" xmlns="" id="{B116361B-A72E-4D56-814B-781C8E5D4184}"/>
                </a:ext>
              </a:extLst>
            </p:cNvPr>
            <p:cNvSpPr/>
            <p:nvPr/>
          </p:nvSpPr>
          <p:spPr>
            <a:xfrm rot="10573336">
              <a:off x="2242820" y="2845337"/>
              <a:ext cx="267162" cy="84213"/>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18">
              <a:extLst>
                <a:ext uri="{FF2B5EF4-FFF2-40B4-BE49-F238E27FC236}">
                  <a16:creationId xmlns:a16="http://schemas.microsoft.com/office/drawing/2014/main" xmlns="" id="{D2C911CB-5EFF-4B57-A883-FFD26F5DA0A0}"/>
                </a:ext>
              </a:extLst>
            </p:cNvPr>
            <p:cNvSpPr/>
            <p:nvPr/>
          </p:nvSpPr>
          <p:spPr>
            <a:xfrm rot="21179748">
              <a:off x="3466668" y="3161591"/>
              <a:ext cx="1343096" cy="76108"/>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右弧形 19">
              <a:extLst>
                <a:ext uri="{FF2B5EF4-FFF2-40B4-BE49-F238E27FC236}">
                  <a16:creationId xmlns:a16="http://schemas.microsoft.com/office/drawing/2014/main" xmlns="" id="{CFFE1919-CCE2-4C27-9C23-66B43DE76723}"/>
                </a:ext>
              </a:extLst>
            </p:cNvPr>
            <p:cNvSpPr/>
            <p:nvPr/>
          </p:nvSpPr>
          <p:spPr>
            <a:xfrm rot="10800000" flipH="1">
              <a:off x="4967410" y="2725613"/>
              <a:ext cx="272130" cy="345201"/>
            </a:xfrm>
            <a:prstGeom prst="curvedLeftArrow">
              <a:avLst/>
            </a:prstGeom>
            <a:solidFill>
              <a:srgbClr val="FFFF00"/>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箭头: 右 20">
              <a:extLst>
                <a:ext uri="{FF2B5EF4-FFF2-40B4-BE49-F238E27FC236}">
                  <a16:creationId xmlns:a16="http://schemas.microsoft.com/office/drawing/2014/main" xmlns="" id="{BC355121-8356-414D-87AD-FB94D33D3052}"/>
                </a:ext>
              </a:extLst>
            </p:cNvPr>
            <p:cNvSpPr/>
            <p:nvPr/>
          </p:nvSpPr>
          <p:spPr>
            <a:xfrm rot="10573336">
              <a:off x="3467738" y="2859421"/>
              <a:ext cx="1226107" cy="61647"/>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箭头: 右 21">
              <a:extLst>
                <a:ext uri="{FF2B5EF4-FFF2-40B4-BE49-F238E27FC236}">
                  <a16:creationId xmlns:a16="http://schemas.microsoft.com/office/drawing/2014/main" xmlns="" id="{D69C955C-E84E-4AF5-8539-B933D1B97B7C}"/>
                </a:ext>
              </a:extLst>
            </p:cNvPr>
            <p:cNvSpPr/>
            <p:nvPr/>
          </p:nvSpPr>
          <p:spPr>
            <a:xfrm rot="684641">
              <a:off x="5230020" y="2695420"/>
              <a:ext cx="269813" cy="69290"/>
            </a:xfrm>
            <a:prstGeom prst="rightArrow">
              <a:avLst/>
            </a:prstGeom>
            <a:solidFill>
              <a:srgbClr val="FFFF00"/>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a:extLst>
                <a:ext uri="{FF2B5EF4-FFF2-40B4-BE49-F238E27FC236}">
                  <a16:creationId xmlns:a16="http://schemas.microsoft.com/office/drawing/2014/main" xmlns="" id="{7C66E301-8AD2-4EF8-AE0D-440D5F7AC48A}"/>
                </a:ext>
              </a:extLst>
            </p:cNvPr>
            <p:cNvSpPr/>
            <p:nvPr/>
          </p:nvSpPr>
          <p:spPr>
            <a:xfrm rot="21333755">
              <a:off x="5616634" y="2632735"/>
              <a:ext cx="1613553" cy="99249"/>
            </a:xfrm>
            <a:prstGeom prst="rightArrow">
              <a:avLst/>
            </a:prstGeom>
            <a:solidFill>
              <a:srgbClr val="FFFF00"/>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右 23">
              <a:extLst>
                <a:ext uri="{FF2B5EF4-FFF2-40B4-BE49-F238E27FC236}">
                  <a16:creationId xmlns:a16="http://schemas.microsoft.com/office/drawing/2014/main" xmlns="" id="{FD5D3B5B-E32F-4ED0-96BD-E7456025EB87}"/>
                </a:ext>
              </a:extLst>
            </p:cNvPr>
            <p:cNvSpPr/>
            <p:nvPr/>
          </p:nvSpPr>
          <p:spPr>
            <a:xfrm rot="20846852">
              <a:off x="7354050" y="2542612"/>
              <a:ext cx="249386" cy="62813"/>
            </a:xfrm>
            <a:prstGeom prst="rightArrow">
              <a:avLst/>
            </a:prstGeom>
            <a:solidFill>
              <a:srgbClr val="FFFF00"/>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a:extLst>
              <a:ext uri="{FF2B5EF4-FFF2-40B4-BE49-F238E27FC236}">
                <a16:creationId xmlns:a16="http://schemas.microsoft.com/office/drawing/2014/main" xmlns="" id="{BC0ED027-20BF-4041-AC6D-C235205C4409}"/>
              </a:ext>
            </a:extLst>
          </p:cNvPr>
          <p:cNvSpPr txBox="1"/>
          <p:nvPr/>
        </p:nvSpPr>
        <p:spPr>
          <a:xfrm>
            <a:off x="1283855" y="1129823"/>
            <a:ext cx="3491346" cy="369332"/>
          </a:xfrm>
          <a:prstGeom prst="rect">
            <a:avLst/>
          </a:prstGeom>
          <a:solidFill>
            <a:srgbClr val="00B0F0">
              <a:alpha val="25000"/>
            </a:srgbClr>
          </a:solidFill>
        </p:spPr>
        <p:txBody>
          <a:bodyPr wrap="square" rtlCol="0">
            <a:spAutoFit/>
          </a:bodyPr>
          <a:lstStyle/>
          <a:p>
            <a:r>
              <a:rPr lang="en-US" altLang="zh-CN" dirty="0">
                <a:latin typeface="Arial" panose="020B0604020202020204" pitchFamily="34" charset="0"/>
                <a:cs typeface="Arial" panose="020B0604020202020204" pitchFamily="34" charset="0"/>
              </a:rPr>
              <a:t>Calculation model and condition</a:t>
            </a:r>
            <a:endParaRPr lang="zh-CN" altLang="en-US" dirty="0">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xmlns="" id="{DF8B2CB4-E3EA-4BE6-BAFF-6FEB43A026A8}"/>
              </a:ext>
            </a:extLst>
          </p:cNvPr>
          <p:cNvSpPr txBox="1"/>
          <p:nvPr/>
        </p:nvSpPr>
        <p:spPr>
          <a:xfrm>
            <a:off x="580552" y="2917264"/>
            <a:ext cx="2914580" cy="1169551"/>
          </a:xfrm>
          <a:prstGeom prst="rect">
            <a:avLst/>
          </a:prstGeom>
          <a:noFill/>
        </p:spPr>
        <p:txBody>
          <a:bodyPr wrap="none" rtlCol="0">
            <a:spAutoFit/>
          </a:bodyPr>
          <a:lstStyle/>
          <a:p>
            <a:r>
              <a:rPr lang="en-US" altLang="zh-CN" sz="1400" b="1" dirty="0">
                <a:latin typeface="Arial" panose="020B0604020202020204" pitchFamily="34" charset="0"/>
                <a:cs typeface="Arial" panose="020B0604020202020204" pitchFamily="34" charset="0"/>
              </a:rPr>
              <a:t>Extending pipe:</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2 inlet pipe, 2 outlet pipe</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Coolant: water</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Inlet temperature: 20</a:t>
            </a:r>
            <a:r>
              <a:rPr lang="en-US" altLang="zh-CN" sz="1400" dirty="0">
                <a:latin typeface="Arial" panose="020B0604020202020204" pitchFamily="34" charset="0"/>
                <a:ea typeface="等线" panose="02010600030101010101" pitchFamily="2" charset="-122"/>
                <a:cs typeface="Arial" panose="020B0604020202020204" pitchFamily="34" charset="0"/>
              </a:rPr>
              <a:t>℃</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Inlet velocity: 0.5m/s</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1.7L/min</a:t>
            </a: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xmlns="" id="{A7AB1C3A-ACCE-4BE8-9C7A-05D0D15CD87C}"/>
              </a:ext>
            </a:extLst>
          </p:cNvPr>
          <p:cNvSpPr txBox="1"/>
          <p:nvPr/>
        </p:nvSpPr>
        <p:spPr>
          <a:xfrm>
            <a:off x="3759232" y="2584533"/>
            <a:ext cx="3818269" cy="1169551"/>
          </a:xfrm>
          <a:prstGeom prst="rect">
            <a:avLst/>
          </a:prstGeom>
          <a:noFill/>
        </p:spPr>
        <p:txBody>
          <a:bodyPr wrap="square" rtlCol="0">
            <a:spAutoFit/>
          </a:bodyPr>
          <a:lstStyle/>
          <a:p>
            <a:r>
              <a:rPr lang="en-US" altLang="zh-CN" sz="1400" b="1" dirty="0">
                <a:latin typeface="Arial" panose="020B0604020202020204" pitchFamily="34" charset="0"/>
                <a:cs typeface="Arial" panose="020B0604020202020204" pitchFamily="34" charset="0"/>
              </a:rPr>
              <a:t>Be pipe:</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4 inlet pipe,  4 outlet pipe</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Coolant: water </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Inlet temperature: 20</a:t>
            </a:r>
            <a:r>
              <a:rPr lang="en-US" altLang="zh-CN" sz="1400" dirty="0">
                <a:latin typeface="Arial" panose="020B0604020202020204" pitchFamily="34" charset="0"/>
                <a:ea typeface="等线" panose="02010600030101010101" pitchFamily="2" charset="-122"/>
                <a:cs typeface="Arial" panose="020B0604020202020204" pitchFamily="34" charset="0"/>
              </a:rPr>
              <a:t>℃</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Inlet velocity: 0.5m/s</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0.8L/min</a:t>
            </a:r>
            <a:r>
              <a:rPr lang="zh-CN" altLang="en-US" sz="1400" dirty="0">
                <a:latin typeface="Arial" panose="020B0604020202020204" pitchFamily="34" charset="0"/>
                <a:cs typeface="Arial" panose="020B0604020202020204" pitchFamily="34" charset="0"/>
              </a:rPr>
              <a:t>）</a:t>
            </a:r>
            <a:endParaRPr lang="en-US" altLang="zh-CN" sz="1400" dirty="0">
              <a:solidFill>
                <a:srgbClr val="FF0000"/>
              </a:solidFill>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xmlns="" id="{F790F6C7-3195-4027-AC33-475E45FA3F88}"/>
              </a:ext>
            </a:extLst>
          </p:cNvPr>
          <p:cNvSpPr txBox="1"/>
          <p:nvPr/>
        </p:nvSpPr>
        <p:spPr>
          <a:xfrm>
            <a:off x="6918190" y="2314921"/>
            <a:ext cx="2914580" cy="1169551"/>
          </a:xfrm>
          <a:prstGeom prst="rect">
            <a:avLst/>
          </a:prstGeom>
          <a:noFill/>
        </p:spPr>
        <p:txBody>
          <a:bodyPr wrap="none" rtlCol="0">
            <a:spAutoFit/>
          </a:bodyPr>
          <a:lstStyle/>
          <a:p>
            <a:r>
              <a:rPr lang="en-US" altLang="zh-CN" sz="1400" b="1" dirty="0">
                <a:latin typeface="Arial" panose="020B0604020202020204" pitchFamily="34" charset="0"/>
                <a:cs typeface="Arial" panose="020B0604020202020204" pitchFamily="34" charset="0"/>
              </a:rPr>
              <a:t>Extending pipe:</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2 inlet pipe, 2 outlet pipe</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Coolant: water</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Inlet temperature: 20</a:t>
            </a:r>
            <a:r>
              <a:rPr lang="en-US" altLang="zh-CN" sz="1400" dirty="0">
                <a:latin typeface="Arial" panose="020B0604020202020204" pitchFamily="34" charset="0"/>
                <a:ea typeface="等线" panose="02010600030101010101" pitchFamily="2" charset="-122"/>
                <a:cs typeface="Arial" panose="020B0604020202020204" pitchFamily="34" charset="0"/>
              </a:rPr>
              <a:t>℃</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Inlet velocity: 0.5m/s</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1.7L/min</a:t>
            </a: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p:txBody>
      </p:sp>
      <p:pic>
        <p:nvPicPr>
          <p:cNvPr id="28" name="图片 27">
            <a:extLst>
              <a:ext uri="{FF2B5EF4-FFF2-40B4-BE49-F238E27FC236}">
                <a16:creationId xmlns:a16="http://schemas.microsoft.com/office/drawing/2014/main" xmlns="" id="{837E2B49-8F6C-4472-8638-249CEB99E13E}"/>
              </a:ext>
            </a:extLst>
          </p:cNvPr>
          <p:cNvPicPr>
            <a:picLocks noChangeAspect="1"/>
          </p:cNvPicPr>
          <p:nvPr/>
        </p:nvPicPr>
        <p:blipFill>
          <a:blip r:embed="rId3"/>
          <a:stretch>
            <a:fillRect/>
          </a:stretch>
        </p:blipFill>
        <p:spPr>
          <a:xfrm>
            <a:off x="9780309" y="1549236"/>
            <a:ext cx="2113366" cy="1745824"/>
          </a:xfrm>
          <a:prstGeom prst="rect">
            <a:avLst/>
          </a:prstGeom>
        </p:spPr>
      </p:pic>
      <p:sp>
        <p:nvSpPr>
          <p:cNvPr id="5" name="文本框 4">
            <a:extLst>
              <a:ext uri="{FF2B5EF4-FFF2-40B4-BE49-F238E27FC236}">
                <a16:creationId xmlns:a16="http://schemas.microsoft.com/office/drawing/2014/main" xmlns="" id="{728EF87F-90AC-4D5C-9C7D-A9AB6BC40F1D}"/>
              </a:ext>
            </a:extLst>
          </p:cNvPr>
          <p:cNvSpPr txBox="1"/>
          <p:nvPr/>
        </p:nvSpPr>
        <p:spPr>
          <a:xfrm>
            <a:off x="9780309" y="1159586"/>
            <a:ext cx="2113366" cy="307777"/>
          </a:xfrm>
          <a:prstGeom prst="rect">
            <a:avLst/>
          </a:prstGeom>
          <a:solidFill>
            <a:srgbClr val="FFCCCC"/>
          </a:solidFill>
        </p:spPr>
        <p:txBody>
          <a:bodyPr wrap="square" rtlCol="0">
            <a:spAutoFit/>
          </a:bodyPr>
          <a:lstStyle/>
          <a:p>
            <a:r>
              <a:rPr lang="en-US" altLang="zh-CN" sz="1400" dirty="0">
                <a:latin typeface="Arial" panose="020B0604020202020204" pitchFamily="34" charset="0"/>
                <a:cs typeface="Arial" panose="020B0604020202020204" pitchFamily="34" charset="0"/>
              </a:rPr>
              <a:t>Heat source distribution</a:t>
            </a:r>
            <a:endParaRPr lang="zh-CN" altLang="en-US" sz="1400" dirty="0">
              <a:latin typeface="Arial" panose="020B0604020202020204" pitchFamily="34" charset="0"/>
              <a:cs typeface="Arial" panose="020B0604020202020204" pitchFamily="34" charset="0"/>
            </a:endParaRPr>
          </a:p>
        </p:txBody>
      </p:sp>
      <p:pic>
        <p:nvPicPr>
          <p:cNvPr id="29" name="图片 28">
            <a:extLst>
              <a:ext uri="{FF2B5EF4-FFF2-40B4-BE49-F238E27FC236}">
                <a16:creationId xmlns:a16="http://schemas.microsoft.com/office/drawing/2014/main" xmlns="" id="{38CA3B97-9936-4E9E-83F6-2861B94CA5EA}"/>
              </a:ext>
            </a:extLst>
          </p:cNvPr>
          <p:cNvPicPr>
            <a:picLocks noChangeAspect="1"/>
          </p:cNvPicPr>
          <p:nvPr/>
        </p:nvPicPr>
        <p:blipFill>
          <a:blip r:embed="rId4"/>
          <a:stretch>
            <a:fillRect/>
          </a:stretch>
        </p:blipFill>
        <p:spPr>
          <a:xfrm>
            <a:off x="6690459" y="3684710"/>
            <a:ext cx="5477270" cy="3117418"/>
          </a:xfrm>
          <a:prstGeom prst="rect">
            <a:avLst/>
          </a:prstGeom>
        </p:spPr>
      </p:pic>
      <p:sp>
        <p:nvSpPr>
          <p:cNvPr id="31" name="文本框 30">
            <a:extLst>
              <a:ext uri="{FF2B5EF4-FFF2-40B4-BE49-F238E27FC236}">
                <a16:creationId xmlns:a16="http://schemas.microsoft.com/office/drawing/2014/main" xmlns="" id="{05C27FD2-02B5-4D47-96AB-E0455F3B5C22}"/>
              </a:ext>
            </a:extLst>
          </p:cNvPr>
          <p:cNvSpPr txBox="1"/>
          <p:nvPr/>
        </p:nvSpPr>
        <p:spPr>
          <a:xfrm>
            <a:off x="590570" y="4348697"/>
            <a:ext cx="2309067" cy="369332"/>
          </a:xfrm>
          <a:prstGeom prst="rect">
            <a:avLst/>
          </a:prstGeom>
          <a:solidFill>
            <a:srgbClr val="00B0F0">
              <a:alpha val="25000"/>
            </a:srgbClr>
          </a:solidFill>
        </p:spPr>
        <p:txBody>
          <a:bodyPr wrap="square" rtlCol="0">
            <a:spAutoFit/>
          </a:bodyPr>
          <a:lstStyle/>
          <a:p>
            <a:r>
              <a:rPr lang="en-US" altLang="zh-CN" dirty="0">
                <a:latin typeface="Arial" panose="020B0604020202020204" pitchFamily="34" charset="0"/>
                <a:cs typeface="Arial" panose="020B0604020202020204" pitchFamily="34" charset="0"/>
              </a:rPr>
              <a:t>Calculation results:</a:t>
            </a:r>
            <a:endParaRPr lang="zh-CN" altLang="en-US" dirty="0">
              <a:latin typeface="Arial" panose="020B0604020202020204" pitchFamily="34" charset="0"/>
              <a:cs typeface="Arial" panose="020B0604020202020204" pitchFamily="34" charset="0"/>
            </a:endParaRPr>
          </a:p>
        </p:txBody>
      </p:sp>
      <p:sp>
        <p:nvSpPr>
          <p:cNvPr id="32" name="文本框 31">
            <a:extLst>
              <a:ext uri="{FF2B5EF4-FFF2-40B4-BE49-F238E27FC236}">
                <a16:creationId xmlns:a16="http://schemas.microsoft.com/office/drawing/2014/main" xmlns="" id="{F5A060E8-A3F6-4034-A60B-0A30E16E99A4}"/>
              </a:ext>
            </a:extLst>
          </p:cNvPr>
          <p:cNvSpPr txBox="1"/>
          <p:nvPr/>
        </p:nvSpPr>
        <p:spPr>
          <a:xfrm>
            <a:off x="450575" y="5022761"/>
            <a:ext cx="4869083" cy="1200329"/>
          </a:xfrm>
          <a:prstGeom prst="rect">
            <a:avLst/>
          </a:prstGeom>
          <a:noFill/>
        </p:spPr>
        <p:txBody>
          <a:bodyPr wrap="square" rtlCol="0">
            <a:spAutoFit/>
          </a:bodyPr>
          <a:lstStyle/>
          <a:p>
            <a:pPr marL="285750" indent="-285750">
              <a:buFont typeface="Wingdings" panose="05000000000000000000" pitchFamily="2" charset="2"/>
              <a:buChar char="ü"/>
            </a:pPr>
            <a:r>
              <a:rPr lang="en-US" altLang="zh-CN" dirty="0">
                <a:latin typeface="Arial" panose="020B0604020202020204" pitchFamily="34" charset="0"/>
                <a:cs typeface="Arial" panose="020B0604020202020204" pitchFamily="34" charset="0"/>
              </a:rPr>
              <a:t>Temperature difference ~5.1</a:t>
            </a:r>
            <a:r>
              <a:rPr lang="en-US" altLang="zh-CN" baseline="30000" dirty="0">
                <a:latin typeface="Arial" panose="020B0604020202020204" pitchFamily="34" charset="0"/>
                <a:cs typeface="Arial" panose="020B0604020202020204" pitchFamily="34" charset="0"/>
              </a:rPr>
              <a:t>0</a:t>
            </a:r>
            <a:r>
              <a:rPr lang="en-US" altLang="zh-CN" dirty="0">
                <a:latin typeface="Arial" panose="020B0604020202020204" pitchFamily="34" charset="0"/>
                <a:cs typeface="Arial" panose="020B0604020202020204" pitchFamily="34" charset="0"/>
              </a:rPr>
              <a:t>C between two sides of the first layer detector </a:t>
            </a:r>
          </a:p>
          <a:p>
            <a:pPr marL="285750" indent="-285750">
              <a:buFont typeface="Wingdings" panose="05000000000000000000" pitchFamily="2" charset="2"/>
              <a:buChar char="ü"/>
            </a:pPr>
            <a:r>
              <a:rPr lang="en-US" altLang="zh-CN" dirty="0">
                <a:latin typeface="Arial" panose="020B0604020202020204" pitchFamily="34" charset="0"/>
                <a:cs typeface="Arial" panose="020B0604020202020204" pitchFamily="34" charset="0"/>
              </a:rPr>
              <a:t>Temperature low, temperature difference small, meet the requirement</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3201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C98873D-8765-4A0D-BE2C-807A876B8944}"/>
              </a:ext>
            </a:extLst>
          </p:cNvPr>
          <p:cNvSpPr>
            <a:spLocks noGrp="1"/>
          </p:cNvSpPr>
          <p:nvPr>
            <p:ph type="title"/>
          </p:nvPr>
        </p:nvSpPr>
        <p:spPr>
          <a:xfrm>
            <a:off x="666711" y="203908"/>
            <a:ext cx="10763325" cy="725470"/>
          </a:xfrm>
        </p:spPr>
        <p:txBody>
          <a:bodyPr>
            <a:normAutofit/>
          </a:bodyPr>
          <a:lstStyle/>
          <a:p>
            <a:pPr algn="ctr"/>
            <a:r>
              <a:rPr lang="en-US" altLang="zh-CN" sz="4000" dirty="0">
                <a:solidFill>
                  <a:srgbClr val="FFFF00"/>
                </a:solidFill>
                <a:latin typeface="Arial" panose="020B0604020202020204" pitchFamily="34" charset="0"/>
                <a:cs typeface="Arial" panose="020B0604020202020204" pitchFamily="34" charset="0"/>
              </a:rPr>
              <a:t>IP BPM</a:t>
            </a:r>
            <a:endParaRPr lang="zh-CN" altLang="en-US" sz="4000" dirty="0">
              <a:solidFill>
                <a:srgbClr val="FFFF00"/>
              </a:solidFill>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xmlns="" id="{DACC99D9-D177-42FE-83FF-F4BB9F56BA3C}"/>
              </a:ext>
            </a:extLst>
          </p:cNvPr>
          <p:cNvPicPr>
            <a:picLocks noChangeAspect="1"/>
          </p:cNvPicPr>
          <p:nvPr/>
        </p:nvPicPr>
        <p:blipFill>
          <a:blip r:embed="rId2"/>
          <a:stretch>
            <a:fillRect/>
          </a:stretch>
        </p:blipFill>
        <p:spPr>
          <a:xfrm>
            <a:off x="0" y="4940118"/>
            <a:ext cx="12192000" cy="1598794"/>
          </a:xfrm>
          <a:prstGeom prst="rect">
            <a:avLst/>
          </a:prstGeom>
        </p:spPr>
      </p:pic>
      <p:sp>
        <p:nvSpPr>
          <p:cNvPr id="11" name="椭圆 10">
            <a:extLst>
              <a:ext uri="{FF2B5EF4-FFF2-40B4-BE49-F238E27FC236}">
                <a16:creationId xmlns:a16="http://schemas.microsoft.com/office/drawing/2014/main" xmlns="" id="{8A991829-66D3-4993-A4B8-7DA336A7147F}"/>
              </a:ext>
            </a:extLst>
          </p:cNvPr>
          <p:cNvSpPr/>
          <p:nvPr/>
        </p:nvSpPr>
        <p:spPr>
          <a:xfrm>
            <a:off x="1258957" y="5332011"/>
            <a:ext cx="268356" cy="8150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a:extLst>
              <a:ext uri="{FF2B5EF4-FFF2-40B4-BE49-F238E27FC236}">
                <a16:creationId xmlns:a16="http://schemas.microsoft.com/office/drawing/2014/main" xmlns="" id="{26FA5399-E386-46B7-A65E-1CD528913F34}"/>
              </a:ext>
            </a:extLst>
          </p:cNvPr>
          <p:cNvSpPr/>
          <p:nvPr/>
        </p:nvSpPr>
        <p:spPr>
          <a:xfrm>
            <a:off x="9771361" y="5411539"/>
            <a:ext cx="268356" cy="8150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645100" y="1491771"/>
            <a:ext cx="5403274" cy="2246769"/>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en-US" altLang="zh-CN" sz="2000" kern="100" dirty="0">
                <a:latin typeface="Arial" panose="020B0604020202020204" pitchFamily="34" charset="0"/>
                <a:ea typeface="宋体" panose="02010600030101010101" pitchFamily="2" charset="-122"/>
                <a:cs typeface="Arial" panose="020B0604020202020204" pitchFamily="34" charset="0"/>
              </a:rPr>
              <a:t>Considering response time and calibration difficulty, two 4 button electrodes BPM in double pipe and one 2 button </a:t>
            </a:r>
            <a:r>
              <a:rPr lang="en-US" altLang="zh-CN" sz="2000" kern="100" dirty="0">
                <a:latin typeface="Arial" panose="020B0604020202020204" pitchFamily="34" charset="0"/>
                <a:cs typeface="Arial" panose="020B0604020202020204" pitchFamily="34" charset="0"/>
              </a:rPr>
              <a:t>electrodes BPM in single pipe at each side of CEPC IR are adopted.</a:t>
            </a:r>
          </a:p>
          <a:p>
            <a:pPr marL="285750" indent="-285750" algn="just">
              <a:spcAft>
                <a:spcPts val="0"/>
              </a:spcAft>
              <a:buFont typeface="Wingdings" panose="05000000000000000000" pitchFamily="2" charset="2"/>
              <a:buChar char="Ø"/>
            </a:pPr>
            <a:r>
              <a:rPr lang="en-US" altLang="zh-CN" sz="2000" kern="100" dirty="0">
                <a:latin typeface="Arial" panose="020B0604020202020204" pitchFamily="34" charset="0"/>
                <a:cs typeface="Arial" panose="020B0604020202020204" pitchFamily="34" charset="0"/>
              </a:rPr>
              <a:t>2 button electrodes BPM for measuring the arrival time.</a:t>
            </a:r>
            <a:endParaRPr lang="en-US" altLang="zh-CN" sz="2000" kern="100" dirty="0">
              <a:latin typeface="Arial" panose="020B0604020202020204" pitchFamily="34" charset="0"/>
              <a:ea typeface="宋体" panose="02010600030101010101" pitchFamily="2" charset="-122"/>
              <a:cs typeface="Arial" panose="020B0604020202020204" pitchFamily="34" charset="0"/>
            </a:endParaRPr>
          </a:p>
        </p:txBody>
      </p:sp>
      <p:pic>
        <p:nvPicPr>
          <p:cNvPr id="7" name="图片 6">
            <a:extLst>
              <a:ext uri="{FF2B5EF4-FFF2-40B4-BE49-F238E27FC236}">
                <a16:creationId xmlns:a16="http://schemas.microsoft.com/office/drawing/2014/main" xmlns="" id="{982E965D-E16A-4A53-A6CA-145C2F45D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478" y="1321271"/>
            <a:ext cx="4389595" cy="3350548"/>
          </a:xfrm>
          <a:prstGeom prst="rect">
            <a:avLst/>
          </a:prstGeom>
        </p:spPr>
      </p:pic>
    </p:spTree>
    <p:extLst>
      <p:ext uri="{BB962C8B-B14F-4D97-AF65-F5344CB8AC3E}">
        <p14:creationId xmlns:p14="http://schemas.microsoft.com/office/powerpoint/2010/main" val="4237121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B68101-A77A-4FF3-8B05-C2587608CADD}"/>
              </a:ext>
            </a:extLst>
          </p:cNvPr>
          <p:cNvSpPr>
            <a:spLocks noGrp="1"/>
          </p:cNvSpPr>
          <p:nvPr>
            <p:ph type="title"/>
          </p:nvPr>
        </p:nvSpPr>
        <p:spPr/>
        <p:txBody>
          <a:bodyPr/>
          <a:lstStyle/>
          <a:p>
            <a:r>
              <a:rPr lang="en-US" altLang="zh-CN" dirty="0">
                <a:solidFill>
                  <a:srgbClr val="FFFF00"/>
                </a:solidFill>
                <a:latin typeface="Arial" panose="020B0604020202020204" pitchFamily="34" charset="0"/>
                <a:cs typeface="Arial" panose="020B0604020202020204" pitchFamily="34" charset="0"/>
              </a:rPr>
              <a:t>SC magnet support system</a:t>
            </a:r>
            <a:endParaRPr lang="zh-CN" altLang="en-US" dirty="0">
              <a:solidFill>
                <a:srgbClr val="FFFF00"/>
              </a:solidFill>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xmlns="" id="{A1EED49B-E454-4BD1-806F-39404AE9F441}"/>
              </a:ext>
            </a:extLst>
          </p:cNvPr>
          <p:cNvPicPr>
            <a:picLocks noChangeAspect="1"/>
          </p:cNvPicPr>
          <p:nvPr/>
        </p:nvPicPr>
        <p:blipFill>
          <a:blip r:embed="rId2"/>
          <a:stretch>
            <a:fillRect/>
          </a:stretch>
        </p:blipFill>
        <p:spPr>
          <a:xfrm>
            <a:off x="609600" y="1978539"/>
            <a:ext cx="5012210" cy="2496495"/>
          </a:xfrm>
          <a:prstGeom prst="rect">
            <a:avLst/>
          </a:prstGeom>
        </p:spPr>
      </p:pic>
      <p:sp>
        <p:nvSpPr>
          <p:cNvPr id="5" name="内容占位符 1">
            <a:extLst>
              <a:ext uri="{FF2B5EF4-FFF2-40B4-BE49-F238E27FC236}">
                <a16:creationId xmlns:a16="http://schemas.microsoft.com/office/drawing/2014/main" xmlns="" id="{D5EC982B-DF96-48F9-AB7A-39B8FE4A424A}"/>
              </a:ext>
            </a:extLst>
          </p:cNvPr>
          <p:cNvSpPr>
            <a:spLocks noGrp="1"/>
          </p:cNvSpPr>
          <p:nvPr>
            <p:ph idx="1"/>
          </p:nvPr>
        </p:nvSpPr>
        <p:spPr>
          <a:xfrm>
            <a:off x="457200" y="1176000"/>
            <a:ext cx="11245273" cy="4840303"/>
          </a:xfrm>
        </p:spPr>
        <p:txBody>
          <a:bodyPr>
            <a:normAutofit/>
          </a:bodyPr>
          <a:lstStyle/>
          <a:p>
            <a:pPr>
              <a:spcBef>
                <a:spcPts val="0"/>
              </a:spcBef>
              <a:buClr>
                <a:srgbClr val="002060"/>
              </a:buClr>
              <a:buFont typeface="Wingdings" panose="05000000000000000000" pitchFamily="2" charset="2"/>
              <a:buChar char="Ø"/>
            </a:pPr>
            <a:r>
              <a:rPr lang="en-US" altLang="zh-CN" sz="2000" b="0" dirty="0">
                <a:latin typeface="Arial" panose="020B0604020202020204" pitchFamily="34" charset="0"/>
                <a:cs typeface="Arial" panose="020B0604020202020204" pitchFamily="34" charset="0"/>
              </a:rPr>
              <a:t>After the optimization of the supports in the cryostat, the total weight of the cryostat and the devices inside is 2790 Kg.</a:t>
            </a:r>
            <a:endParaRPr lang="zh-CN" altLang="en-US" sz="2000" b="0" dirty="0">
              <a:latin typeface="Arial" panose="020B0604020202020204" pitchFamily="34" charset="0"/>
              <a:cs typeface="Arial" panose="020B0604020202020204" pitchFamily="34" charset="0"/>
            </a:endParaRPr>
          </a:p>
        </p:txBody>
      </p:sp>
      <p:sp>
        <p:nvSpPr>
          <p:cNvPr id="6" name="矩形 5">
            <a:extLst>
              <a:ext uri="{FF2B5EF4-FFF2-40B4-BE49-F238E27FC236}">
                <a16:creationId xmlns:a16="http://schemas.microsoft.com/office/drawing/2014/main" xmlns="" id="{31411DD2-135C-4D55-B0FB-22328CF2ECE1}"/>
              </a:ext>
            </a:extLst>
          </p:cNvPr>
          <p:cNvSpPr/>
          <p:nvPr/>
        </p:nvSpPr>
        <p:spPr>
          <a:xfrm>
            <a:off x="6216073" y="2085530"/>
            <a:ext cx="5638800" cy="1387559"/>
          </a:xfrm>
          <a:prstGeom prst="rect">
            <a:avLst/>
          </a:prstGeom>
        </p:spPr>
        <p:txBody>
          <a:bodyPr wrap="square">
            <a:spAutoFit/>
          </a:bodyPr>
          <a:lstStyle/>
          <a:p>
            <a:pPr marL="285750" indent="-285750">
              <a:lnSpc>
                <a:spcPct val="100000"/>
              </a:lnSpc>
              <a:spcBef>
                <a:spcPts val="500"/>
              </a:spcBef>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The cryostat is about 5.6m long. The cantilever length is </a:t>
            </a:r>
            <a:r>
              <a:rPr lang="en-US" altLang="zh-CN" sz="2000" dirty="0">
                <a:solidFill>
                  <a:srgbClr val="FF0000"/>
                </a:solidFill>
                <a:latin typeface="Arial" panose="020B0604020202020204" pitchFamily="34" charset="0"/>
                <a:cs typeface="Arial" panose="020B0604020202020204" pitchFamily="34" charset="0"/>
              </a:rPr>
              <a:t>5283mm.</a:t>
            </a:r>
          </a:p>
          <a:p>
            <a:pPr marL="285750" indent="-285750">
              <a:spcBef>
                <a:spcPts val="500"/>
              </a:spcBef>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The resolution requirement of the adjusting mechanism &lt; 5 </a:t>
            </a:r>
            <a:r>
              <a:rPr lang="en-US" altLang="zh-CN" sz="2000" dirty="0" err="1">
                <a:latin typeface="Arial" panose="020B0604020202020204" pitchFamily="34" charset="0"/>
                <a:cs typeface="Arial" panose="020B0604020202020204" pitchFamily="34" charset="0"/>
              </a:rPr>
              <a:t>μm</a:t>
            </a:r>
            <a:r>
              <a:rPr lang="en-US" altLang="zh-CN" sz="2000" dirty="0">
                <a:latin typeface="Arial" panose="020B0604020202020204" pitchFamily="34" charset="0"/>
                <a:cs typeface="Arial" panose="020B0604020202020204" pitchFamily="34" charset="0"/>
              </a:rPr>
              <a:t>.</a:t>
            </a:r>
            <a:r>
              <a:rPr lang="en-US" altLang="zh-CN" sz="2000" dirty="0">
                <a:solidFill>
                  <a:srgbClr val="FF0000"/>
                </a:solidFill>
                <a:latin typeface="Arial" panose="020B0604020202020204" pitchFamily="34" charset="0"/>
                <a:cs typeface="Arial" panose="020B0604020202020204" pitchFamily="34" charset="0"/>
              </a:rPr>
              <a:t> </a:t>
            </a:r>
          </a:p>
        </p:txBody>
      </p:sp>
      <p:grpSp>
        <p:nvGrpSpPr>
          <p:cNvPr id="11" name="组合 10">
            <a:extLst>
              <a:ext uri="{FF2B5EF4-FFF2-40B4-BE49-F238E27FC236}">
                <a16:creationId xmlns:a16="http://schemas.microsoft.com/office/drawing/2014/main" xmlns="" id="{3072C985-82B3-4482-8CD0-BF75B5DFCC4C}"/>
              </a:ext>
            </a:extLst>
          </p:cNvPr>
          <p:cNvGrpSpPr/>
          <p:nvPr/>
        </p:nvGrpSpPr>
        <p:grpSpPr>
          <a:xfrm>
            <a:off x="2118802" y="4156154"/>
            <a:ext cx="9796128" cy="2664655"/>
            <a:chOff x="439022" y="2155257"/>
            <a:chExt cx="8174038" cy="2980476"/>
          </a:xfrm>
        </p:grpSpPr>
        <p:pic>
          <p:nvPicPr>
            <p:cNvPr id="12" name="图片 11">
              <a:extLst>
                <a:ext uri="{FF2B5EF4-FFF2-40B4-BE49-F238E27FC236}">
                  <a16:creationId xmlns:a16="http://schemas.microsoft.com/office/drawing/2014/main" xmlns="" id="{AAE80DD4-A29B-4D68-8EC4-C80F30A05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22" y="2155257"/>
              <a:ext cx="8174038" cy="2511012"/>
            </a:xfrm>
            <a:prstGeom prst="rect">
              <a:avLst/>
            </a:prstGeom>
          </p:spPr>
        </p:pic>
        <p:sp>
          <p:nvSpPr>
            <p:cNvPr id="13" name="文本框 12">
              <a:extLst>
                <a:ext uri="{FF2B5EF4-FFF2-40B4-BE49-F238E27FC236}">
                  <a16:creationId xmlns:a16="http://schemas.microsoft.com/office/drawing/2014/main" xmlns="" id="{8ADD1CF5-5DE3-4618-9EE7-594445245E59}"/>
                </a:ext>
              </a:extLst>
            </p:cNvPr>
            <p:cNvSpPr txBox="1"/>
            <p:nvPr/>
          </p:nvSpPr>
          <p:spPr>
            <a:xfrm>
              <a:off x="683568" y="2492896"/>
              <a:ext cx="936104" cy="72293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Vacuum vessel</a:t>
              </a:r>
              <a:endParaRPr lang="zh-CN" altLang="en-US" dirty="0">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xmlns="" id="{86DDECA6-EE86-490D-883A-AF2946D76202}"/>
                </a:ext>
              </a:extLst>
            </p:cNvPr>
            <p:cNvSpPr txBox="1"/>
            <p:nvPr/>
          </p:nvSpPr>
          <p:spPr>
            <a:xfrm>
              <a:off x="3996715" y="2286507"/>
              <a:ext cx="936104" cy="72293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Helium vessel</a:t>
              </a:r>
              <a:endParaRPr lang="zh-CN" altLang="en-US" dirty="0">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xmlns="" id="{B2B58341-69F2-4537-BEC6-8147292F6E2C}"/>
                </a:ext>
              </a:extLst>
            </p:cNvPr>
            <p:cNvSpPr txBox="1"/>
            <p:nvPr/>
          </p:nvSpPr>
          <p:spPr>
            <a:xfrm>
              <a:off x="4274312" y="4722627"/>
              <a:ext cx="1440159" cy="413106"/>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Support rods</a:t>
              </a:r>
              <a:endParaRPr lang="zh-CN" altLang="en-US"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xmlns="" id="{C15472FA-A69E-4AF0-BD47-56BE90327C5D}"/>
                </a:ext>
              </a:extLst>
            </p:cNvPr>
            <p:cNvSpPr txBox="1"/>
            <p:nvPr/>
          </p:nvSpPr>
          <p:spPr>
            <a:xfrm>
              <a:off x="2095205" y="2787735"/>
              <a:ext cx="558029" cy="413106"/>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Q1a</a:t>
              </a:r>
            </a:p>
          </p:txBody>
        </p:sp>
        <p:sp>
          <p:nvSpPr>
            <p:cNvPr id="17" name="文本框 16">
              <a:extLst>
                <a:ext uri="{FF2B5EF4-FFF2-40B4-BE49-F238E27FC236}">
                  <a16:creationId xmlns:a16="http://schemas.microsoft.com/office/drawing/2014/main" xmlns="" id="{7B396305-8A07-4185-A9A2-3FFEF04A7CA6}"/>
                </a:ext>
              </a:extLst>
            </p:cNvPr>
            <p:cNvSpPr txBox="1"/>
            <p:nvPr/>
          </p:nvSpPr>
          <p:spPr>
            <a:xfrm>
              <a:off x="5567548" y="2288498"/>
              <a:ext cx="620941" cy="413106"/>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Q2</a:t>
              </a:r>
              <a:endParaRPr lang="zh-CN" altLang="en-US" dirty="0">
                <a:latin typeface="Arial" panose="020B0604020202020204" pitchFamily="34" charset="0"/>
                <a:cs typeface="Arial" panose="020B0604020202020204" pitchFamily="34" charset="0"/>
              </a:endParaRPr>
            </a:p>
          </p:txBody>
        </p:sp>
        <p:sp>
          <p:nvSpPr>
            <p:cNvPr id="18" name="文本框 17">
              <a:extLst>
                <a:ext uri="{FF2B5EF4-FFF2-40B4-BE49-F238E27FC236}">
                  <a16:creationId xmlns:a16="http://schemas.microsoft.com/office/drawing/2014/main" xmlns="" id="{EE37DA7F-7C96-4FC2-8ECE-036DFCC32DEB}"/>
                </a:ext>
              </a:extLst>
            </p:cNvPr>
            <p:cNvSpPr txBox="1"/>
            <p:nvPr/>
          </p:nvSpPr>
          <p:spPr>
            <a:xfrm>
              <a:off x="1519141" y="4704774"/>
              <a:ext cx="1440160" cy="413106"/>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Anti-solenoid</a:t>
              </a:r>
              <a:endParaRPr lang="zh-CN" altLang="en-US" dirty="0">
                <a:latin typeface="Arial" panose="020B0604020202020204" pitchFamily="34" charset="0"/>
                <a:cs typeface="Arial" panose="020B0604020202020204" pitchFamily="34" charset="0"/>
              </a:endParaRPr>
            </a:p>
          </p:txBody>
        </p:sp>
        <p:cxnSp>
          <p:nvCxnSpPr>
            <p:cNvPr id="19" name="直接连接符 18">
              <a:extLst>
                <a:ext uri="{FF2B5EF4-FFF2-40B4-BE49-F238E27FC236}">
                  <a16:creationId xmlns:a16="http://schemas.microsoft.com/office/drawing/2014/main" xmlns="" id="{D34B80A9-B8BC-4CFD-962E-590BCB1D9409}"/>
                </a:ext>
              </a:extLst>
            </p:cNvPr>
            <p:cNvCxnSpPr>
              <a:cxnSpLocks/>
              <a:stCxn id="13" idx="2"/>
            </p:cNvCxnSpPr>
            <p:nvPr/>
          </p:nvCxnSpPr>
          <p:spPr>
            <a:xfrm>
              <a:off x="1151620" y="3215832"/>
              <a:ext cx="136071" cy="6835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D51B75F5-317E-4656-A941-E66ADEE7B57E}"/>
                </a:ext>
              </a:extLst>
            </p:cNvPr>
            <p:cNvCxnSpPr/>
            <p:nvPr/>
          </p:nvCxnSpPr>
          <p:spPr>
            <a:xfrm>
              <a:off x="2405675" y="3196054"/>
              <a:ext cx="0" cy="740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CBBB95E5-367E-4E33-B737-E30A4AD6D5E8}"/>
                </a:ext>
              </a:extLst>
            </p:cNvPr>
            <p:cNvCxnSpPr/>
            <p:nvPr/>
          </p:nvCxnSpPr>
          <p:spPr>
            <a:xfrm>
              <a:off x="5878019" y="2706931"/>
              <a:ext cx="177626" cy="499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7CB99202-2D73-4765-9F3D-D58FB401756C}"/>
                </a:ext>
              </a:extLst>
            </p:cNvPr>
            <p:cNvCxnSpPr>
              <a:stCxn id="14" idx="2"/>
            </p:cNvCxnSpPr>
            <p:nvPr/>
          </p:nvCxnSpPr>
          <p:spPr>
            <a:xfrm flipH="1">
              <a:off x="4111429" y="3009442"/>
              <a:ext cx="353337" cy="509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0C3152FD-9567-4F18-B652-E4B333E0B8C3}"/>
                </a:ext>
              </a:extLst>
            </p:cNvPr>
            <p:cNvCxnSpPr>
              <a:cxnSpLocks/>
              <a:stCxn id="14" idx="2"/>
            </p:cNvCxnSpPr>
            <p:nvPr/>
          </p:nvCxnSpPr>
          <p:spPr>
            <a:xfrm>
              <a:off x="4464767" y="3009442"/>
              <a:ext cx="726783" cy="186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F645FD43-A4C7-4300-8BF4-46062E5635D0}"/>
                </a:ext>
              </a:extLst>
            </p:cNvPr>
            <p:cNvCxnSpPr/>
            <p:nvPr/>
          </p:nvCxnSpPr>
          <p:spPr>
            <a:xfrm flipH="1" flipV="1">
              <a:off x="1519141" y="4423417"/>
              <a:ext cx="720080" cy="267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B3CC4BAA-07F6-41DB-80D9-9C0DDF009D8D}"/>
                </a:ext>
              </a:extLst>
            </p:cNvPr>
            <p:cNvCxnSpPr>
              <a:stCxn id="18" idx="0"/>
            </p:cNvCxnSpPr>
            <p:nvPr/>
          </p:nvCxnSpPr>
          <p:spPr>
            <a:xfrm flipV="1">
              <a:off x="2239221" y="4060432"/>
              <a:ext cx="1224136" cy="644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D1E4160-79C9-438D-8D0E-49DB3124CE35}"/>
                </a:ext>
              </a:extLst>
            </p:cNvPr>
            <p:cNvCxnSpPr>
              <a:stCxn id="18" idx="0"/>
            </p:cNvCxnSpPr>
            <p:nvPr/>
          </p:nvCxnSpPr>
          <p:spPr>
            <a:xfrm flipV="1">
              <a:off x="2239221" y="3818806"/>
              <a:ext cx="3024336" cy="885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FCE65F9B-8D86-48DB-8744-D903EE176ACF}"/>
                </a:ext>
              </a:extLst>
            </p:cNvPr>
            <p:cNvCxnSpPr>
              <a:stCxn id="15" idx="0"/>
            </p:cNvCxnSpPr>
            <p:nvPr/>
          </p:nvCxnSpPr>
          <p:spPr>
            <a:xfrm flipH="1" flipV="1">
              <a:off x="3103317" y="4334811"/>
              <a:ext cx="1891074" cy="387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E6E6F94A-9A87-476E-AE48-69600CB9D6C6}"/>
                </a:ext>
              </a:extLst>
            </p:cNvPr>
            <p:cNvCxnSpPr>
              <a:stCxn id="15" idx="0"/>
            </p:cNvCxnSpPr>
            <p:nvPr/>
          </p:nvCxnSpPr>
          <p:spPr>
            <a:xfrm flipV="1">
              <a:off x="4994392" y="3818806"/>
              <a:ext cx="1925350" cy="90382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文本框 13">
            <a:extLst>
              <a:ext uri="{FF2B5EF4-FFF2-40B4-BE49-F238E27FC236}">
                <a16:creationId xmlns:a16="http://schemas.microsoft.com/office/drawing/2014/main" xmlns="" id="{8D6A39C0-1EF7-4F77-BA6D-072DFCD698A5}"/>
              </a:ext>
            </a:extLst>
          </p:cNvPr>
          <p:cNvSpPr txBox="1"/>
          <p:nvPr/>
        </p:nvSpPr>
        <p:spPr>
          <a:xfrm>
            <a:off x="5311811" y="4420358"/>
            <a:ext cx="668767" cy="369332"/>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Q1b</a:t>
            </a:r>
          </a:p>
        </p:txBody>
      </p:sp>
      <p:cxnSp>
        <p:nvCxnSpPr>
          <p:cNvPr id="30" name="直接连接符 29">
            <a:extLst>
              <a:ext uri="{FF2B5EF4-FFF2-40B4-BE49-F238E27FC236}">
                <a16:creationId xmlns:a16="http://schemas.microsoft.com/office/drawing/2014/main" xmlns="" id="{39952C81-21E7-4CE0-9125-48011145A7C0}"/>
              </a:ext>
            </a:extLst>
          </p:cNvPr>
          <p:cNvCxnSpPr>
            <a:cxnSpLocks/>
          </p:cNvCxnSpPr>
          <p:nvPr/>
        </p:nvCxnSpPr>
        <p:spPr>
          <a:xfrm>
            <a:off x="5733958" y="4818820"/>
            <a:ext cx="176404" cy="710878"/>
          </a:xfrm>
          <a:prstGeom prst="line">
            <a:avLst/>
          </a:prstGeom>
        </p:spPr>
        <p:style>
          <a:lnRef idx="1">
            <a:schemeClr val="accent1"/>
          </a:lnRef>
          <a:fillRef idx="0">
            <a:schemeClr val="accent1"/>
          </a:fillRef>
          <a:effectRef idx="0">
            <a:schemeClr val="accent1"/>
          </a:effectRef>
          <a:fontRef idx="minor">
            <a:schemeClr val="tx1"/>
          </a:fontRef>
        </p:style>
      </p:cxnSp>
      <p:sp>
        <p:nvSpPr>
          <p:cNvPr id="32" name="文本框 14">
            <a:extLst>
              <a:ext uri="{FF2B5EF4-FFF2-40B4-BE49-F238E27FC236}">
                <a16:creationId xmlns:a16="http://schemas.microsoft.com/office/drawing/2014/main" xmlns="" id="{8A83D0D3-9D6A-4E1B-BFDD-13693ED43586}"/>
              </a:ext>
            </a:extLst>
          </p:cNvPr>
          <p:cNvSpPr txBox="1"/>
          <p:nvPr/>
        </p:nvSpPr>
        <p:spPr>
          <a:xfrm>
            <a:off x="9621790" y="3757522"/>
            <a:ext cx="1149965" cy="646331"/>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Thermal shield</a:t>
            </a:r>
            <a:endParaRPr lang="zh-CN" altLang="en-US" dirty="0">
              <a:latin typeface="Arial" panose="020B0604020202020204" pitchFamily="34" charset="0"/>
              <a:cs typeface="Arial" panose="020B0604020202020204" pitchFamily="34" charset="0"/>
            </a:endParaRPr>
          </a:p>
        </p:txBody>
      </p:sp>
      <p:cxnSp>
        <p:nvCxnSpPr>
          <p:cNvPr id="33" name="直接连接符 32">
            <a:extLst>
              <a:ext uri="{FF2B5EF4-FFF2-40B4-BE49-F238E27FC236}">
                <a16:creationId xmlns:a16="http://schemas.microsoft.com/office/drawing/2014/main" xmlns="" id="{2E201591-9015-4074-9D34-D9468E8708A6}"/>
              </a:ext>
            </a:extLst>
          </p:cNvPr>
          <p:cNvCxnSpPr/>
          <p:nvPr/>
        </p:nvCxnSpPr>
        <p:spPr>
          <a:xfrm>
            <a:off x="10196773" y="4420358"/>
            <a:ext cx="160015" cy="2894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51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FFFF00"/>
                </a:solidFill>
                <a:latin typeface="Arial" panose="020B0604020202020204" pitchFamily="34" charset="0"/>
                <a:cs typeface="Arial" panose="020B0604020202020204" pitchFamily="34" charset="0"/>
              </a:rPr>
              <a:t>Outline</a:t>
            </a:r>
            <a:endParaRPr lang="zh-CN" altLang="en-US" dirty="0">
              <a:solidFill>
                <a:srgbClr val="FFFF00"/>
              </a:solidFill>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609600" y="1201832"/>
            <a:ext cx="10972800" cy="5002696"/>
          </a:xfrm>
        </p:spPr>
        <p:txBody>
          <a:bodyPr>
            <a:normAutofit fontScale="25000" lnSpcReduction="20000"/>
          </a:bodyPr>
          <a:lstStyle/>
          <a:p>
            <a:pPr>
              <a:buClr>
                <a:srgbClr val="002060"/>
              </a:buClr>
              <a:buFont typeface="Wingdings" panose="05000000000000000000" pitchFamily="2" charset="2"/>
              <a:buChar char="Ø"/>
            </a:pPr>
            <a:r>
              <a:rPr lang="en-US" altLang="zh-CN" sz="8000" dirty="0">
                <a:solidFill>
                  <a:srgbClr val="002060"/>
                </a:solidFill>
                <a:effectLst/>
                <a:latin typeface="Arial" panose="020B0604020202020204" pitchFamily="34" charset="0"/>
                <a:cs typeface="Arial" panose="020B0604020202020204" pitchFamily="34" charset="0"/>
              </a:rPr>
              <a:t>Introduction </a:t>
            </a:r>
          </a:p>
          <a:p>
            <a:pPr>
              <a:buClr>
                <a:srgbClr val="002060"/>
              </a:buClr>
              <a:buFont typeface="Wingdings" panose="05000000000000000000" pitchFamily="2" charset="2"/>
              <a:buChar char="Ø"/>
            </a:pPr>
            <a:r>
              <a:rPr lang="en-US" altLang="zh-CN" sz="8000" dirty="0">
                <a:solidFill>
                  <a:srgbClr val="002060"/>
                </a:solidFill>
                <a:latin typeface="Arial" panose="020B0604020202020204" pitchFamily="34" charset="0"/>
                <a:cs typeface="Arial" panose="020B0604020202020204" pitchFamily="34" charset="0"/>
              </a:rPr>
              <a:t>IR beam pipe structure</a:t>
            </a:r>
          </a:p>
          <a:p>
            <a:pPr>
              <a:buClr>
                <a:srgbClr val="002060"/>
              </a:buClr>
              <a:buFont typeface="Wingdings" panose="05000000000000000000" pitchFamily="2" charset="2"/>
              <a:buChar char="Ø"/>
            </a:pPr>
            <a:r>
              <a:rPr lang="en-US" altLang="zh-CN" sz="8000" dirty="0">
                <a:solidFill>
                  <a:srgbClr val="002060"/>
                </a:solidFill>
                <a:latin typeface="Arial" panose="020B0604020202020204" pitchFamily="34" charset="0"/>
                <a:cs typeface="Arial" panose="020B0604020202020204" pitchFamily="34" charset="0"/>
              </a:rPr>
              <a:t>Background estimation</a:t>
            </a:r>
          </a:p>
          <a:p>
            <a:pPr>
              <a:buClr>
                <a:srgbClr val="002060"/>
              </a:buClr>
              <a:buFont typeface="Wingdings" panose="05000000000000000000" pitchFamily="2" charset="2"/>
              <a:buChar char="Ø"/>
            </a:pPr>
            <a:r>
              <a:rPr lang="en-US" altLang="zh-CN" sz="8000" dirty="0">
                <a:solidFill>
                  <a:srgbClr val="002060"/>
                </a:solidFill>
                <a:latin typeface="Arial" panose="020B0604020202020204" pitchFamily="34" charset="0"/>
                <a:cs typeface="Arial" panose="020B0604020202020204" pitchFamily="34" charset="0"/>
              </a:rPr>
              <a:t>Mitigation design efforts</a:t>
            </a:r>
          </a:p>
          <a:p>
            <a:pPr lvl="1">
              <a:buClr>
                <a:srgbClr val="002060"/>
              </a:buClr>
              <a:buFont typeface="Wingdings" panose="05000000000000000000" pitchFamily="2" charset="2"/>
              <a:buChar char="Ø"/>
            </a:pPr>
            <a:r>
              <a:rPr lang="en-US" altLang="zh-CN" sz="6400" dirty="0">
                <a:solidFill>
                  <a:srgbClr val="002060"/>
                </a:solidFill>
                <a:cs typeface="Arial" panose="020B0604020202020204" pitchFamily="34" charset="0"/>
              </a:rPr>
              <a:t>Masks</a:t>
            </a:r>
          </a:p>
          <a:p>
            <a:pPr lvl="1">
              <a:buClr>
                <a:srgbClr val="002060"/>
              </a:buClr>
              <a:buFont typeface="Wingdings" panose="05000000000000000000" pitchFamily="2" charset="2"/>
              <a:buChar char="Ø"/>
            </a:pPr>
            <a:r>
              <a:rPr lang="en-US" altLang="zh-CN" sz="6400" dirty="0">
                <a:solidFill>
                  <a:srgbClr val="002060"/>
                </a:solidFill>
                <a:cs typeface="Arial" panose="020B0604020202020204" pitchFamily="34" charset="0"/>
              </a:rPr>
              <a:t>Collimators</a:t>
            </a:r>
          </a:p>
          <a:p>
            <a:pPr lvl="1">
              <a:buClr>
                <a:srgbClr val="002060"/>
              </a:buClr>
              <a:buFont typeface="Wingdings" panose="05000000000000000000" pitchFamily="2" charset="2"/>
              <a:buChar char="Ø"/>
            </a:pPr>
            <a:r>
              <a:rPr lang="en-US" altLang="zh-CN" sz="6400" dirty="0">
                <a:solidFill>
                  <a:srgbClr val="002060"/>
                </a:solidFill>
                <a:cs typeface="Arial" panose="020B0604020202020204" pitchFamily="34" charset="0"/>
              </a:rPr>
              <a:t>Shielding</a:t>
            </a:r>
          </a:p>
          <a:p>
            <a:pPr>
              <a:buClr>
                <a:srgbClr val="002060"/>
              </a:buClr>
              <a:buFont typeface="Wingdings" panose="05000000000000000000" pitchFamily="2" charset="2"/>
              <a:buChar char="Ø"/>
            </a:pPr>
            <a:r>
              <a:rPr lang="en-US" altLang="zh-CN" sz="8000" dirty="0">
                <a:solidFill>
                  <a:srgbClr val="002060"/>
                </a:solidFill>
                <a:latin typeface="Arial" panose="020B0604020202020204" pitchFamily="34" charset="0"/>
                <a:cs typeface="Arial" panose="020B0604020202020204" pitchFamily="34" charset="0"/>
              </a:rPr>
              <a:t>Thermal Analysis</a:t>
            </a:r>
          </a:p>
          <a:p>
            <a:pPr lvl="1">
              <a:buClr>
                <a:srgbClr val="002060"/>
              </a:buClr>
              <a:buFont typeface="Wingdings" panose="05000000000000000000" pitchFamily="2" charset="2"/>
              <a:buChar char="Ø"/>
            </a:pPr>
            <a:r>
              <a:rPr lang="en-US" altLang="zh-CN" sz="6400" dirty="0">
                <a:solidFill>
                  <a:srgbClr val="002060"/>
                </a:solidFill>
                <a:cs typeface="Arial" panose="020B0604020202020204" pitchFamily="34" charset="0"/>
              </a:rPr>
              <a:t>HOM heating</a:t>
            </a:r>
          </a:p>
          <a:p>
            <a:pPr lvl="1">
              <a:buClr>
                <a:srgbClr val="002060"/>
              </a:buClr>
              <a:buFont typeface="Wingdings" panose="05000000000000000000" pitchFamily="2" charset="2"/>
              <a:buChar char="Ø"/>
            </a:pPr>
            <a:r>
              <a:rPr lang="en-US" altLang="zh-CN" sz="6400" dirty="0">
                <a:solidFill>
                  <a:srgbClr val="002060"/>
                </a:solidFill>
                <a:cs typeface="Arial" panose="020B0604020202020204" pitchFamily="34" charset="0"/>
              </a:rPr>
              <a:t>Synchrotron radiation</a:t>
            </a:r>
          </a:p>
          <a:p>
            <a:pPr lvl="1">
              <a:buClr>
                <a:srgbClr val="002060"/>
              </a:buClr>
              <a:buFont typeface="Wingdings" panose="05000000000000000000" pitchFamily="2" charset="2"/>
              <a:buChar char="Ø"/>
            </a:pPr>
            <a:r>
              <a:rPr lang="en-US" altLang="zh-CN" sz="6400" dirty="0">
                <a:solidFill>
                  <a:srgbClr val="002060"/>
                </a:solidFill>
                <a:cs typeface="Arial" panose="020B0604020202020204" pitchFamily="34" charset="0"/>
              </a:rPr>
              <a:t>Beam loss backgrounds </a:t>
            </a:r>
          </a:p>
          <a:p>
            <a:pPr lvl="1">
              <a:buClr>
                <a:srgbClr val="002060"/>
              </a:buClr>
              <a:buFont typeface="Wingdings" panose="05000000000000000000" pitchFamily="2" charset="2"/>
              <a:buChar char="Ø"/>
            </a:pPr>
            <a:r>
              <a:rPr lang="en-US" altLang="zh-CN" sz="6400" dirty="0">
                <a:solidFill>
                  <a:srgbClr val="002060"/>
                </a:solidFill>
                <a:cs typeface="Arial" panose="020B0604020202020204" pitchFamily="34" charset="0"/>
              </a:rPr>
              <a:t>Beam pipe thermal analysis</a:t>
            </a:r>
          </a:p>
          <a:p>
            <a:pPr>
              <a:buClr>
                <a:srgbClr val="002060"/>
              </a:buClr>
              <a:buFont typeface="Wingdings" panose="05000000000000000000" pitchFamily="2" charset="2"/>
              <a:buChar char="Ø"/>
            </a:pPr>
            <a:r>
              <a:rPr lang="en-US" altLang="zh-CN" sz="8000" dirty="0">
                <a:solidFill>
                  <a:srgbClr val="002060"/>
                </a:solidFill>
                <a:latin typeface="Arial" panose="020B0604020202020204" pitchFamily="34" charset="0"/>
                <a:cs typeface="Arial" panose="020B0604020202020204" pitchFamily="34" charset="0"/>
              </a:rPr>
              <a:t>IP BPM</a:t>
            </a:r>
          </a:p>
          <a:p>
            <a:pPr>
              <a:buClr>
                <a:srgbClr val="002060"/>
              </a:buClr>
              <a:buFont typeface="Wingdings" panose="05000000000000000000" pitchFamily="2" charset="2"/>
              <a:buChar char="Ø"/>
            </a:pPr>
            <a:r>
              <a:rPr lang="en-US" altLang="zh-CN" sz="8000" dirty="0">
                <a:solidFill>
                  <a:srgbClr val="002060"/>
                </a:solidFill>
                <a:latin typeface="Arial" panose="020B0604020202020204" pitchFamily="34" charset="0"/>
                <a:cs typeface="Arial" panose="020B0604020202020204" pitchFamily="34" charset="0"/>
              </a:rPr>
              <a:t>SC magnet supporting system</a:t>
            </a:r>
          </a:p>
          <a:p>
            <a:pPr>
              <a:buClr>
                <a:srgbClr val="002060"/>
              </a:buClr>
              <a:buFont typeface="Wingdings" panose="05000000000000000000" pitchFamily="2" charset="2"/>
              <a:buChar char="Ø"/>
            </a:pPr>
            <a:r>
              <a:rPr lang="en-US" altLang="zh-CN" sz="8000" dirty="0" smtClean="0">
                <a:solidFill>
                  <a:srgbClr val="002060"/>
                </a:solidFill>
                <a:latin typeface="Arial" panose="020B0604020202020204" pitchFamily="34" charset="0"/>
                <a:cs typeface="Arial" panose="020B0604020202020204" pitchFamily="34" charset="0"/>
              </a:rPr>
              <a:t>Fast luminosity tuning system</a:t>
            </a:r>
            <a:endParaRPr lang="en-US" altLang="zh-CN" sz="8000" dirty="0">
              <a:solidFill>
                <a:srgbClr val="002060"/>
              </a:solidFill>
              <a:latin typeface="Arial" panose="020B0604020202020204" pitchFamily="34" charset="0"/>
              <a:cs typeface="Arial" panose="020B0604020202020204" pitchFamily="34" charset="0"/>
            </a:endParaRPr>
          </a:p>
          <a:p>
            <a:pPr>
              <a:buClr>
                <a:srgbClr val="002060"/>
              </a:buClr>
              <a:buFont typeface="Wingdings" panose="05000000000000000000" pitchFamily="2" charset="2"/>
              <a:buChar char="Ø"/>
            </a:pPr>
            <a:r>
              <a:rPr lang="en-US" altLang="zh-CN" sz="8000" dirty="0">
                <a:solidFill>
                  <a:srgbClr val="002060"/>
                </a:solidFill>
                <a:latin typeface="Arial" panose="020B0604020202020204" pitchFamily="34" charset="0"/>
                <a:cs typeface="Arial" panose="020B0604020202020204" pitchFamily="34" charset="0"/>
              </a:rPr>
              <a:t>Summary</a:t>
            </a:r>
            <a:endParaRPr lang="zh-CN" altLang="zh-CN" sz="8000" dirty="0">
              <a:solidFill>
                <a:srgbClr val="002060"/>
              </a:solidFill>
              <a:latin typeface="Arial" panose="020B0604020202020204" pitchFamily="34" charset="0"/>
              <a:cs typeface="Arial" panose="020B0604020202020204" pitchFamily="34" charset="0"/>
            </a:endParaRPr>
          </a:p>
          <a:p>
            <a:endParaRPr lang="zh-CN" altLang="en-US" dirty="0"/>
          </a:p>
        </p:txBody>
      </p:sp>
    </p:spTree>
    <p:extLst>
      <p:ext uri="{BB962C8B-B14F-4D97-AF65-F5344CB8AC3E}">
        <p14:creationId xmlns:p14="http://schemas.microsoft.com/office/powerpoint/2010/main" val="3430256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FFFF00"/>
                </a:solidFill>
                <a:latin typeface="Arial" panose="020B0604020202020204" pitchFamily="34" charset="0"/>
                <a:cs typeface="Arial" panose="020B0604020202020204" pitchFamily="34" charset="0"/>
              </a:rPr>
              <a:t>Fast l</a:t>
            </a:r>
            <a:r>
              <a:rPr lang="zh-CN" altLang="zh-CN" dirty="0" smtClean="0">
                <a:solidFill>
                  <a:srgbClr val="FFFF00"/>
                </a:solidFill>
                <a:latin typeface="Arial" panose="020B0604020202020204" pitchFamily="34" charset="0"/>
                <a:cs typeface="Arial" panose="020B0604020202020204" pitchFamily="34" charset="0"/>
              </a:rPr>
              <a:t>uminosity </a:t>
            </a:r>
            <a:r>
              <a:rPr lang="en-US" altLang="zh-CN" dirty="0" smtClean="0">
                <a:solidFill>
                  <a:srgbClr val="FFFF00"/>
                </a:solidFill>
                <a:latin typeface="Arial" panose="020B0604020202020204" pitchFamily="34" charset="0"/>
                <a:cs typeface="Arial" panose="020B0604020202020204" pitchFamily="34" charset="0"/>
              </a:rPr>
              <a:t>tuning system</a:t>
            </a:r>
            <a:endParaRPr lang="zh-CN" altLang="en-US" dirty="0">
              <a:solidFill>
                <a:srgbClr val="FFFF00"/>
              </a:solidFill>
            </a:endParaRPr>
          </a:p>
        </p:txBody>
      </p:sp>
      <p:sp>
        <p:nvSpPr>
          <p:cNvPr id="3" name="圆角矩形 2"/>
          <p:cNvSpPr/>
          <p:nvPr/>
        </p:nvSpPr>
        <p:spPr bwMode="auto">
          <a:xfrm>
            <a:off x="191205" y="1160455"/>
            <a:ext cx="5781578" cy="1783100"/>
          </a:xfrm>
          <a:prstGeom prst="roundRect">
            <a:avLst/>
          </a:prstGeom>
          <a:solidFill>
            <a:srgbClr val="00B0F0">
              <a:alpha val="7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p:txBody>
      </p:sp>
      <p:sp>
        <p:nvSpPr>
          <p:cNvPr id="11" name="Text Box 4"/>
          <p:cNvSpPr txBox="1">
            <a:spLocks/>
          </p:cNvSpPr>
          <p:nvPr/>
        </p:nvSpPr>
        <p:spPr bwMode="auto">
          <a:xfrm>
            <a:off x="333473" y="1145065"/>
            <a:ext cx="5467861" cy="1764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9" tIns="35719" rIns="35719" bIns="35719" anchor="ctr">
            <a:spAutoFit/>
          </a:bodyPr>
          <a:lstStyle>
            <a:lvl1pPr marL="514350" indent="-333375">
              <a:defRPr sz="2400" b="1">
                <a:solidFill>
                  <a:srgbClr val="000000"/>
                </a:solidFill>
                <a:latin typeface="Helvetica Neue" charset="0"/>
                <a:ea typeface="Helvetica Neue" charset="0"/>
                <a:cs typeface="Helvetica Neue" charset="0"/>
                <a:sym typeface="Helvetica Neue" charset="0"/>
              </a:defRPr>
            </a:lvl1pPr>
            <a:lvl2pPr>
              <a:defRPr sz="2400" b="1">
                <a:solidFill>
                  <a:srgbClr val="000000"/>
                </a:solidFill>
                <a:latin typeface="Helvetica Neue" charset="0"/>
                <a:ea typeface="Helvetica Neue" charset="0"/>
                <a:cs typeface="Helvetica Neue" charset="0"/>
                <a:sym typeface="Helvetica Neue" charset="0"/>
              </a:defRPr>
            </a:lvl2pPr>
            <a:lvl3pPr>
              <a:defRPr sz="2400" b="1">
                <a:solidFill>
                  <a:srgbClr val="000000"/>
                </a:solidFill>
                <a:latin typeface="Helvetica Neue" charset="0"/>
                <a:ea typeface="Helvetica Neue" charset="0"/>
                <a:cs typeface="Helvetica Neue" charset="0"/>
                <a:sym typeface="Helvetica Neue" charset="0"/>
              </a:defRPr>
            </a:lvl3pPr>
            <a:lvl4pPr>
              <a:defRPr sz="2400" b="1">
                <a:solidFill>
                  <a:srgbClr val="000000"/>
                </a:solidFill>
                <a:latin typeface="Helvetica Neue" charset="0"/>
                <a:ea typeface="Helvetica Neue" charset="0"/>
                <a:cs typeface="Helvetica Neue" charset="0"/>
                <a:sym typeface="Helvetica Neue" charset="0"/>
              </a:defRPr>
            </a:lvl4pPr>
            <a:lvl5pPr>
              <a:defRPr sz="2400" b="1">
                <a:solidFill>
                  <a:srgbClr val="000000"/>
                </a:solidFill>
                <a:latin typeface="Helvetica Neue" charset="0"/>
                <a:ea typeface="Helvetica Neue" charset="0"/>
                <a:cs typeface="Helvetica Neue" charset="0"/>
                <a:sym typeface="Helvetica Neue" charset="0"/>
              </a:defRPr>
            </a:lvl5pPr>
            <a:lvl6pPr marL="457200" indent="914400" algn="ctr" defTabSz="584200" fontAlgn="base" hangingPunct="0">
              <a:spcBef>
                <a:spcPct val="0"/>
              </a:spcBef>
              <a:spcAft>
                <a:spcPct val="0"/>
              </a:spcAft>
              <a:defRPr sz="2400" b="1">
                <a:solidFill>
                  <a:srgbClr val="000000"/>
                </a:solidFill>
                <a:latin typeface="Helvetica Neue" charset="0"/>
                <a:ea typeface="Helvetica Neue" charset="0"/>
                <a:cs typeface="Helvetica Neue" charset="0"/>
                <a:sym typeface="Helvetica Neue" charset="0"/>
              </a:defRPr>
            </a:lvl6pPr>
            <a:lvl7pPr marL="914400" indent="914400" algn="ctr" defTabSz="584200" fontAlgn="base" hangingPunct="0">
              <a:spcBef>
                <a:spcPct val="0"/>
              </a:spcBef>
              <a:spcAft>
                <a:spcPct val="0"/>
              </a:spcAft>
              <a:defRPr sz="2400" b="1">
                <a:solidFill>
                  <a:srgbClr val="000000"/>
                </a:solidFill>
                <a:latin typeface="Helvetica Neue" charset="0"/>
                <a:ea typeface="Helvetica Neue" charset="0"/>
                <a:cs typeface="Helvetica Neue" charset="0"/>
                <a:sym typeface="Helvetica Neue" charset="0"/>
              </a:defRPr>
            </a:lvl7pPr>
            <a:lvl8pPr marL="1371600" indent="914400" algn="ctr" defTabSz="584200" fontAlgn="base" hangingPunct="0">
              <a:spcBef>
                <a:spcPct val="0"/>
              </a:spcBef>
              <a:spcAft>
                <a:spcPct val="0"/>
              </a:spcAft>
              <a:defRPr sz="2400" b="1">
                <a:solidFill>
                  <a:srgbClr val="000000"/>
                </a:solidFill>
                <a:latin typeface="Helvetica Neue" charset="0"/>
                <a:ea typeface="Helvetica Neue" charset="0"/>
                <a:cs typeface="Helvetica Neue" charset="0"/>
                <a:sym typeface="Helvetica Neue" charset="0"/>
              </a:defRPr>
            </a:lvl8pPr>
            <a:lvl9pPr marL="1828800" indent="914400" algn="ctr" defTabSz="584200" fontAlgn="base" hangingPunct="0">
              <a:spcBef>
                <a:spcPct val="0"/>
              </a:spcBef>
              <a:spcAft>
                <a:spcPct val="0"/>
              </a:spcAft>
              <a:defRPr sz="2400" b="1">
                <a:solidFill>
                  <a:srgbClr val="000000"/>
                </a:solidFill>
                <a:latin typeface="Helvetica Neue" charset="0"/>
                <a:ea typeface="Helvetica Neue" charset="0"/>
                <a:cs typeface="Helvetica Neue" charset="0"/>
                <a:sym typeface="Helvetica Neue" charset="0"/>
              </a:defRPr>
            </a:lvl9pPr>
          </a:lstStyle>
          <a:p>
            <a:pPr marL="180975" indent="0" algn="just"/>
            <a:r>
              <a:rPr lang="en-US" altLang="zh-CN" sz="2000" b="0" dirty="0" smtClean="0">
                <a:solidFill>
                  <a:srgbClr val="C00000"/>
                </a:solidFill>
                <a:latin typeface="Arial" panose="020B0604020202020204" pitchFamily="34" charset="0"/>
                <a:ea typeface="Times" panose="02020603050405020304" pitchFamily="18" charset="0"/>
                <a:cs typeface="Arial" panose="020B0604020202020204" pitchFamily="34" charset="0"/>
              </a:rPr>
              <a:t>Motivation</a:t>
            </a:r>
          </a:p>
          <a:p>
            <a:pPr marL="180975" indent="0" algn="just"/>
            <a:r>
              <a:rPr lang="en-US" altLang="zh-CN" sz="1800" b="0" dirty="0" smtClean="0">
                <a:solidFill>
                  <a:schemeClr val="accent4"/>
                </a:solidFill>
                <a:latin typeface="Arial" panose="020B0604020202020204" pitchFamily="34" charset="0"/>
                <a:ea typeface="Times" panose="02020603050405020304" pitchFamily="18" charset="0"/>
                <a:cs typeface="Arial" panose="020B0604020202020204" pitchFamily="34" charset="0"/>
              </a:rPr>
              <a:t>With </a:t>
            </a:r>
            <a:r>
              <a:rPr lang="en-US" altLang="zh-CN" sz="1800" b="0" dirty="0">
                <a:solidFill>
                  <a:schemeClr val="accent4"/>
                </a:solidFill>
                <a:latin typeface="Arial" panose="020B0604020202020204" pitchFamily="34" charset="0"/>
                <a:ea typeface="Times" panose="02020603050405020304" pitchFamily="18" charset="0"/>
                <a:cs typeface="Arial" panose="020B0604020202020204" pitchFamily="34" charset="0"/>
              </a:rPr>
              <a:t>very small beam sizes at IP </a:t>
            </a:r>
            <a:r>
              <a:rPr lang="en-US" altLang="zh-CN" sz="1800" b="0" dirty="0" smtClean="0">
                <a:solidFill>
                  <a:schemeClr val="accent4"/>
                </a:solidFill>
                <a:latin typeface="Arial" panose="020B0604020202020204" pitchFamily="34" charset="0"/>
                <a:ea typeface="Times" panose="02020603050405020304" pitchFamily="18" charset="0"/>
                <a:cs typeface="Arial" panose="020B0604020202020204" pitchFamily="34" charset="0"/>
              </a:rPr>
              <a:t>and </a:t>
            </a:r>
            <a:r>
              <a:rPr lang="en-US" altLang="zh-CN" sz="1800" b="0" dirty="0">
                <a:solidFill>
                  <a:schemeClr val="accent4"/>
                </a:solidFill>
                <a:latin typeface="Arial" panose="020B0604020202020204" pitchFamily="34" charset="0"/>
                <a:ea typeface="Times" panose="02020603050405020304" pitchFamily="18" charset="0"/>
                <a:cs typeface="Arial" panose="020B0604020202020204" pitchFamily="34" charset="0"/>
              </a:rPr>
              <a:t>the presence of strong FFS </a:t>
            </a:r>
            <a:r>
              <a:rPr lang="en-US" altLang="zh-CN" sz="1800" b="0" dirty="0" err="1">
                <a:solidFill>
                  <a:schemeClr val="accent4"/>
                </a:solidFill>
                <a:latin typeface="Arial" panose="020B0604020202020204" pitchFamily="34" charset="0"/>
                <a:ea typeface="Times" panose="02020603050405020304" pitchFamily="18" charset="0"/>
                <a:cs typeface="Arial" panose="020B0604020202020204" pitchFamily="34" charset="0"/>
              </a:rPr>
              <a:t>quadrupoles</a:t>
            </a:r>
            <a:r>
              <a:rPr lang="en-US" altLang="zh-CN" sz="1800" b="0" dirty="0">
                <a:solidFill>
                  <a:schemeClr val="accent4"/>
                </a:solidFill>
                <a:latin typeface="Arial" panose="020B0604020202020204" pitchFamily="34" charset="0"/>
                <a:ea typeface="Times" panose="02020603050405020304" pitchFamily="18" charset="0"/>
                <a:cs typeface="Arial" panose="020B0604020202020204" pitchFamily="34" charset="0"/>
              </a:rPr>
              <a:t> in the CEPC, the luminosity is very sensitive to the mechanical </a:t>
            </a:r>
            <a:r>
              <a:rPr lang="en-US" altLang="zh-CN" sz="1800" b="0" dirty="0">
                <a:solidFill>
                  <a:schemeClr val="accent4"/>
                </a:solidFill>
                <a:latin typeface="Arial" panose="020B0604020202020204" pitchFamily="34" charset="0"/>
                <a:cs typeface="Arial" panose="020B0604020202020204" pitchFamily="34" charset="0"/>
              </a:rPr>
              <a:t>vibrations</a:t>
            </a:r>
            <a:r>
              <a:rPr lang="en-US" altLang="zh-CN" sz="1800" b="0" dirty="0" smtClean="0">
                <a:solidFill>
                  <a:schemeClr val="accent4"/>
                </a:solidFill>
                <a:latin typeface="Arial" panose="020B0604020202020204" pitchFamily="34" charset="0"/>
                <a:cs typeface="Arial" panose="020B0604020202020204" pitchFamily="34" charset="0"/>
              </a:rPr>
              <a:t>,</a:t>
            </a:r>
            <a:r>
              <a:rPr lang="en-US" altLang="zh-CN" sz="1800" b="0" dirty="0">
                <a:solidFill>
                  <a:schemeClr val="accent4"/>
                </a:solidFill>
                <a:latin typeface="Arial" panose="020B0604020202020204" pitchFamily="34" charset="0"/>
                <a:cs typeface="Arial" panose="020B0604020202020204" pitchFamily="34" charset="0"/>
              </a:rPr>
              <a:t> </a:t>
            </a:r>
            <a:r>
              <a:rPr lang="en-US" altLang="zh-CN" sz="1800" dirty="0">
                <a:solidFill>
                  <a:schemeClr val="accent4"/>
                </a:solidFill>
                <a:latin typeface="Arial" panose="020B0604020202020204" pitchFamily="34" charset="0"/>
                <a:cs typeface="Arial" panose="020B0604020202020204" pitchFamily="34" charset="0"/>
              </a:rPr>
              <a:t>It is essential to the fast luminosity measurements and IP orbit feedback</a:t>
            </a:r>
            <a:r>
              <a:rPr lang="en-US" altLang="zh-CN" sz="1800" dirty="0" smtClean="0">
                <a:solidFill>
                  <a:schemeClr val="accent4"/>
                </a:solidFill>
                <a:latin typeface="Arial" panose="020B0604020202020204" pitchFamily="34" charset="0"/>
                <a:cs typeface="Arial" panose="020B0604020202020204" pitchFamily="34" charset="0"/>
              </a:rPr>
              <a:t>.</a:t>
            </a:r>
            <a:endParaRPr lang="en-US" altLang="zh-CN" sz="1800" dirty="0">
              <a:solidFill>
                <a:schemeClr val="accent4"/>
              </a:solidFill>
              <a:latin typeface="Arial" panose="020B0604020202020204" pitchFamily="34" charset="0"/>
              <a:cs typeface="Arial" panose="020B0604020202020204" pitchFamily="34" charset="0"/>
            </a:endParaRPr>
          </a:p>
        </p:txBody>
      </p:sp>
      <p:pic>
        <p:nvPicPr>
          <p:cNvPr id="12" name="图片 11">
            <a:extLst>
              <a:ext uri="{FF2B5EF4-FFF2-40B4-BE49-F238E27FC236}">
                <a16:creationId xmlns:a16="http://schemas.microsoft.com/office/drawing/2014/main" xmlns="" id="{9CB627DA-5078-982D-6218-36C2EEE7E701}"/>
              </a:ext>
            </a:extLst>
          </p:cNvPr>
          <p:cNvPicPr>
            <a:picLocks noChangeAspect="1"/>
          </p:cNvPicPr>
          <p:nvPr/>
        </p:nvPicPr>
        <p:blipFill>
          <a:blip r:embed="rId2"/>
          <a:stretch>
            <a:fillRect/>
          </a:stretch>
        </p:blipFill>
        <p:spPr>
          <a:xfrm>
            <a:off x="6727887" y="2842265"/>
            <a:ext cx="2369781" cy="1258000"/>
          </a:xfrm>
          <a:prstGeom prst="rect">
            <a:avLst/>
          </a:prstGeom>
        </p:spPr>
      </p:pic>
      <p:pic>
        <p:nvPicPr>
          <p:cNvPr id="13" name="图片 12">
            <a:extLst>
              <a:ext uri="{FF2B5EF4-FFF2-40B4-BE49-F238E27FC236}">
                <a16:creationId xmlns:a16="http://schemas.microsoft.com/office/drawing/2014/main" xmlns="" id="{895942D2-5FE5-0ADB-2645-4E5E36C9E52E}"/>
              </a:ext>
            </a:extLst>
          </p:cNvPr>
          <p:cNvPicPr>
            <a:picLocks noChangeAspect="1"/>
          </p:cNvPicPr>
          <p:nvPr/>
        </p:nvPicPr>
        <p:blipFill>
          <a:blip r:embed="rId3"/>
          <a:stretch>
            <a:fillRect/>
          </a:stretch>
        </p:blipFill>
        <p:spPr>
          <a:xfrm>
            <a:off x="9565808" y="2875847"/>
            <a:ext cx="1835647" cy="1190835"/>
          </a:xfrm>
          <a:prstGeom prst="rect">
            <a:avLst/>
          </a:prstGeom>
        </p:spPr>
      </p:pic>
      <p:sp>
        <p:nvSpPr>
          <p:cNvPr id="15" name="圆角矩形 14"/>
          <p:cNvSpPr/>
          <p:nvPr/>
        </p:nvSpPr>
        <p:spPr bwMode="auto">
          <a:xfrm>
            <a:off x="6231181" y="1135559"/>
            <a:ext cx="5775585" cy="1740287"/>
          </a:xfrm>
          <a:prstGeom prst="roundRect">
            <a:avLst/>
          </a:prstGeom>
          <a:solidFill>
            <a:srgbClr val="00B050">
              <a:alpha val="6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p:txBody>
      </p:sp>
      <p:sp>
        <p:nvSpPr>
          <p:cNvPr id="16" name="矩形 15"/>
          <p:cNvSpPr/>
          <p:nvPr/>
        </p:nvSpPr>
        <p:spPr>
          <a:xfrm>
            <a:off x="6269474" y="1288855"/>
            <a:ext cx="5559359" cy="1477328"/>
          </a:xfrm>
          <a:prstGeom prst="rect">
            <a:avLst/>
          </a:prstGeom>
        </p:spPr>
        <p:txBody>
          <a:bodyPr wrap="square">
            <a:spAutoFit/>
          </a:bodyPr>
          <a:lstStyle/>
          <a:p>
            <a:pPr marL="342900" indent="-342900" algn="just">
              <a:buFont typeface="Wingdings" panose="05000000000000000000" pitchFamily="2" charset="2"/>
              <a:buChar char="Ø"/>
            </a:pPr>
            <a:r>
              <a:rPr lang="en-US" altLang="zh-CN" b="1" dirty="0">
                <a:solidFill>
                  <a:schemeClr val="accent4"/>
                </a:solidFill>
                <a:latin typeface="Times New Roman" panose="02020603050405020304" pitchFamily="18" charset="0"/>
                <a:cs typeface="Times New Roman" panose="02020603050405020304" pitchFamily="18" charset="0"/>
              </a:rPr>
              <a:t>In principle, there are two possible methods used for the </a:t>
            </a:r>
            <a:r>
              <a:rPr lang="en-US" altLang="zh-CN" b="1" dirty="0" smtClean="0">
                <a:solidFill>
                  <a:schemeClr val="accent4"/>
                </a:solidFill>
                <a:latin typeface="Times New Roman" panose="02020603050405020304" pitchFamily="18" charset="0"/>
                <a:cs typeface="Times New Roman" panose="02020603050405020304" pitchFamily="18" charset="0"/>
              </a:rPr>
              <a:t>IP </a:t>
            </a:r>
            <a:r>
              <a:rPr lang="en-US" altLang="zh-CN" b="1" dirty="0">
                <a:solidFill>
                  <a:schemeClr val="accent4"/>
                </a:solidFill>
                <a:latin typeface="Times New Roman" panose="02020603050405020304" pitchFamily="18" charset="0"/>
                <a:cs typeface="Times New Roman" panose="02020603050405020304" pitchFamily="18" charset="0"/>
              </a:rPr>
              <a:t>orbit feedback system</a:t>
            </a:r>
            <a:r>
              <a:rPr lang="en-US" altLang="zh-CN" b="1" dirty="0" smtClean="0">
                <a:solidFill>
                  <a:schemeClr val="accent4"/>
                </a:solidFill>
                <a:latin typeface="Times New Roman" panose="02020603050405020304" pitchFamily="18" charset="0"/>
                <a:cs typeface="Times New Roman" panose="02020603050405020304" pitchFamily="18" charset="0"/>
              </a:rPr>
              <a:t>.</a:t>
            </a:r>
          </a:p>
          <a:p>
            <a:pPr marL="800100" lvl="1" indent="-342900" algn="just">
              <a:buFont typeface="Wingdings" panose="05000000000000000000" pitchFamily="2" charset="2"/>
              <a:buChar char="Ø"/>
            </a:pPr>
            <a:r>
              <a:rPr lang="en-US" altLang="zh-CN" b="1" dirty="0" smtClean="0">
                <a:solidFill>
                  <a:schemeClr val="tx2"/>
                </a:solidFill>
                <a:latin typeface="Times New Roman" panose="02020603050405020304" pitchFamily="18" charset="0"/>
                <a:cs typeface="Times New Roman" panose="02020603050405020304" pitchFamily="18" charset="0"/>
              </a:rPr>
              <a:t>Beam-Beam deflection driven method for vertical</a:t>
            </a:r>
          </a:p>
          <a:p>
            <a:pPr marL="800100" lvl="1" indent="-342900" algn="just">
              <a:buFont typeface="Wingdings" panose="05000000000000000000" pitchFamily="2" charset="2"/>
              <a:buChar char="Ø"/>
            </a:pPr>
            <a:r>
              <a:rPr lang="en-US" altLang="zh-CN" b="1" dirty="0" smtClean="0">
                <a:solidFill>
                  <a:srgbClr val="FF3399"/>
                </a:solidFill>
                <a:latin typeface="Times New Roman" panose="02020603050405020304" pitchFamily="18" charset="0"/>
                <a:cs typeface="Times New Roman" panose="02020603050405020304" pitchFamily="18" charset="0"/>
              </a:rPr>
              <a:t>Fast luminosity monitor for horizontal</a:t>
            </a:r>
            <a:endParaRPr lang="en-US" altLang="zh-CN" b="1" dirty="0">
              <a:solidFill>
                <a:srgbClr val="FF3399"/>
              </a:solidFill>
              <a:latin typeface="Times New Roman" panose="02020603050405020304" pitchFamily="18" charset="0"/>
              <a:cs typeface="Times New Roman" panose="02020603050405020304" pitchFamily="18" charset="0"/>
            </a:endParaRPr>
          </a:p>
        </p:txBody>
      </p:sp>
      <p:sp>
        <p:nvSpPr>
          <p:cNvPr id="17" name="圆角矩形 16"/>
          <p:cNvSpPr/>
          <p:nvPr/>
        </p:nvSpPr>
        <p:spPr bwMode="auto">
          <a:xfrm>
            <a:off x="5515582" y="4176347"/>
            <a:ext cx="6598189" cy="2627574"/>
          </a:xfrm>
          <a:prstGeom prst="roundRect">
            <a:avLst/>
          </a:prstGeom>
          <a:solidFill>
            <a:schemeClr val="accent6">
              <a:alpha val="7000"/>
            </a:scheme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p:txBody>
      </p:sp>
      <p:grpSp>
        <p:nvGrpSpPr>
          <p:cNvPr id="18" name="组合 17">
            <a:extLst>
              <a:ext uri="{FF2B5EF4-FFF2-40B4-BE49-F238E27FC236}">
                <a16:creationId xmlns:a16="http://schemas.microsoft.com/office/drawing/2014/main" xmlns="" id="{F09881E7-AA07-30B1-00D5-315BD0F08BCA}"/>
              </a:ext>
            </a:extLst>
          </p:cNvPr>
          <p:cNvGrpSpPr/>
          <p:nvPr/>
        </p:nvGrpSpPr>
        <p:grpSpPr>
          <a:xfrm>
            <a:off x="585433" y="3036833"/>
            <a:ext cx="4657078" cy="572130"/>
            <a:chOff x="2926898" y="1071822"/>
            <a:chExt cx="5722548" cy="803841"/>
          </a:xfrm>
        </p:grpSpPr>
        <p:grpSp>
          <p:nvGrpSpPr>
            <p:cNvPr id="19" name="组合 18">
              <a:extLst>
                <a:ext uri="{FF2B5EF4-FFF2-40B4-BE49-F238E27FC236}">
                  <a16:creationId xmlns:a16="http://schemas.microsoft.com/office/drawing/2014/main" xmlns="" id="{179DC15D-995D-5003-48A6-A8DBDEE2E3E7}"/>
                </a:ext>
              </a:extLst>
            </p:cNvPr>
            <p:cNvGrpSpPr/>
            <p:nvPr/>
          </p:nvGrpSpPr>
          <p:grpSpPr>
            <a:xfrm>
              <a:off x="2926898" y="1071822"/>
              <a:ext cx="5722548" cy="543029"/>
              <a:chOff x="2346414" y="713592"/>
              <a:chExt cx="6068362" cy="714449"/>
            </a:xfrm>
          </p:grpSpPr>
          <p:pic>
            <p:nvPicPr>
              <p:cNvPr id="23" name="图片 22">
                <a:extLst>
                  <a:ext uri="{FF2B5EF4-FFF2-40B4-BE49-F238E27FC236}">
                    <a16:creationId xmlns:a16="http://schemas.microsoft.com/office/drawing/2014/main" xmlns="" id="{F3B8F316-2730-83AB-2B1D-E3927528F2F9}"/>
                  </a:ext>
                </a:extLst>
              </p:cNvPr>
              <p:cNvPicPr>
                <a:picLocks noChangeAspect="1"/>
              </p:cNvPicPr>
              <p:nvPr/>
            </p:nvPicPr>
            <p:blipFill rotWithShape="1">
              <a:blip r:embed="rId4"/>
              <a:srcRect t="82717"/>
              <a:stretch/>
            </p:blipFill>
            <p:spPr>
              <a:xfrm>
                <a:off x="2346414" y="713592"/>
                <a:ext cx="6068362" cy="714449"/>
              </a:xfrm>
              <a:prstGeom prst="rect">
                <a:avLst/>
              </a:prstGeom>
            </p:spPr>
          </p:pic>
          <p:sp>
            <p:nvSpPr>
              <p:cNvPr id="24" name="文本框 23">
                <a:extLst>
                  <a:ext uri="{FF2B5EF4-FFF2-40B4-BE49-F238E27FC236}">
                    <a16:creationId xmlns:a16="http://schemas.microsoft.com/office/drawing/2014/main" xmlns="" id="{CDB8FC93-EDC5-D05F-360A-90D3E2BB51A7}"/>
                  </a:ext>
                </a:extLst>
              </p:cNvPr>
              <p:cNvSpPr txBox="1"/>
              <p:nvPr/>
            </p:nvSpPr>
            <p:spPr>
              <a:xfrm>
                <a:off x="2667563" y="986976"/>
                <a:ext cx="424249" cy="276999"/>
              </a:xfrm>
              <a:prstGeom prst="rect">
                <a:avLst/>
              </a:prstGeom>
              <a:noFill/>
            </p:spPr>
            <p:txBody>
              <a:bodyPr wrap="square" rtlCol="0">
                <a:spAutoFit/>
              </a:bodyPr>
              <a:lstStyle/>
              <a:p>
                <a:r>
                  <a:rPr lang="en-US" altLang="zh-CN" sz="1200" b="1" dirty="0">
                    <a:solidFill>
                      <a:srgbClr val="FF0000"/>
                    </a:solidFill>
                    <a:latin typeface="Times" panose="02020603050405020304" pitchFamily="18" charset="0"/>
                    <a:cs typeface="Times" panose="02020603050405020304" pitchFamily="18" charset="0"/>
                  </a:rPr>
                  <a:t>IP</a:t>
                </a:r>
                <a:endParaRPr lang="zh-CN" altLang="en-US" sz="1200" b="1" dirty="0">
                  <a:solidFill>
                    <a:srgbClr val="FF0000"/>
                  </a:solidFill>
                  <a:latin typeface="Times" panose="02020603050405020304" pitchFamily="18" charset="0"/>
                  <a:cs typeface="Times" panose="02020603050405020304" pitchFamily="18" charset="0"/>
                </a:endParaRPr>
              </a:p>
            </p:txBody>
          </p:sp>
        </p:grpSp>
        <p:sp>
          <p:nvSpPr>
            <p:cNvPr id="20" name="文本框 19">
              <a:extLst>
                <a:ext uri="{FF2B5EF4-FFF2-40B4-BE49-F238E27FC236}">
                  <a16:creationId xmlns:a16="http://schemas.microsoft.com/office/drawing/2014/main" xmlns="" id="{D344A628-803B-9951-4C37-286B0BC2BECC}"/>
                </a:ext>
              </a:extLst>
            </p:cNvPr>
            <p:cNvSpPr txBox="1"/>
            <p:nvPr/>
          </p:nvSpPr>
          <p:spPr>
            <a:xfrm>
              <a:off x="3831417" y="1567886"/>
              <a:ext cx="27924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sz="1400" b="1" dirty="0"/>
                <a:t>1</a:t>
              </a:r>
              <a:endParaRPr kumimoji="1" lang="zh-CN" altLang="en-US" sz="1400" b="1" dirty="0"/>
            </a:p>
          </p:txBody>
        </p:sp>
        <p:sp>
          <p:nvSpPr>
            <p:cNvPr id="21" name="文本框 20">
              <a:extLst>
                <a:ext uri="{FF2B5EF4-FFF2-40B4-BE49-F238E27FC236}">
                  <a16:creationId xmlns:a16="http://schemas.microsoft.com/office/drawing/2014/main" xmlns="" id="{8CD0DBB8-8270-20DB-E634-071ABDFAD889}"/>
                </a:ext>
              </a:extLst>
            </p:cNvPr>
            <p:cNvSpPr txBox="1"/>
            <p:nvPr/>
          </p:nvSpPr>
          <p:spPr>
            <a:xfrm>
              <a:off x="7770414" y="1566685"/>
              <a:ext cx="279244" cy="308977"/>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sz="1400" b="1" dirty="0"/>
                <a:t>2</a:t>
              </a:r>
              <a:endParaRPr kumimoji="1" lang="zh-CN" altLang="en-US" sz="1400" b="1" dirty="0"/>
            </a:p>
          </p:txBody>
        </p:sp>
        <p:sp>
          <p:nvSpPr>
            <p:cNvPr id="22" name="文本框 21">
              <a:extLst>
                <a:ext uri="{FF2B5EF4-FFF2-40B4-BE49-F238E27FC236}">
                  <a16:creationId xmlns:a16="http://schemas.microsoft.com/office/drawing/2014/main" xmlns="" id="{F577BAC9-EA80-1BDE-B51C-885F759EB5C8}"/>
                </a:ext>
              </a:extLst>
            </p:cNvPr>
            <p:cNvSpPr txBox="1"/>
            <p:nvPr/>
          </p:nvSpPr>
          <p:spPr>
            <a:xfrm>
              <a:off x="8140119" y="1567885"/>
              <a:ext cx="27924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sz="1400" b="1" dirty="0"/>
                <a:t>3</a:t>
              </a:r>
              <a:endParaRPr kumimoji="1" lang="zh-CN" altLang="en-US" sz="1400" b="1" dirty="0"/>
            </a:p>
          </p:txBody>
        </p:sp>
      </p:grpSp>
      <mc:AlternateContent xmlns:mc="http://schemas.openxmlformats.org/markup-compatibility/2006" xmlns:a14="http://schemas.microsoft.com/office/drawing/2010/main">
        <mc:Choice Requires="a14">
          <p:graphicFrame>
            <p:nvGraphicFramePr>
              <p:cNvPr id="25" name="内容占位符 6">
                <a:extLst>
                  <a:ext uri="{FF2B5EF4-FFF2-40B4-BE49-F238E27FC236}">
                    <a16:creationId xmlns:a16="http://schemas.microsoft.com/office/drawing/2014/main" xmlns="" id="{CECAAA11-6DA7-EA32-763B-20CADA07D7AF}"/>
                  </a:ext>
                </a:extLst>
              </p:cNvPr>
              <p:cNvGraphicFramePr>
                <a:graphicFrameLocks noGrp="1"/>
              </p:cNvGraphicFramePr>
              <p:nvPr>
                <p:ph idx="1"/>
                <p:extLst>
                  <p:ext uri="{D42A27DB-BD31-4B8C-83A1-F6EECF244321}">
                    <p14:modId xmlns:p14="http://schemas.microsoft.com/office/powerpoint/2010/main" val="2876830687"/>
                  </p:ext>
                </p:extLst>
              </p:nvPr>
            </p:nvGraphicFramePr>
            <p:xfrm>
              <a:off x="333473" y="3725441"/>
              <a:ext cx="4993119" cy="3078480"/>
            </p:xfrm>
            <a:graphic>
              <a:graphicData uri="http://schemas.openxmlformats.org/drawingml/2006/table">
                <a:tbl>
                  <a:tblPr firstRow="1" bandRow="1">
                    <a:tableStyleId>{93296810-A885-4BE3-A3E7-6D5BEEA58F35}</a:tableStyleId>
                  </a:tblPr>
                  <a:tblGrid>
                    <a:gridCol w="1461569">
                      <a:extLst>
                        <a:ext uri="{9D8B030D-6E8A-4147-A177-3AD203B41FA5}">
                          <a16:colId xmlns:a16="http://schemas.microsoft.com/office/drawing/2014/main" xmlns="" val="1872440714"/>
                        </a:ext>
                      </a:extLst>
                    </a:gridCol>
                    <a:gridCol w="1483593">
                      <a:extLst>
                        <a:ext uri="{9D8B030D-6E8A-4147-A177-3AD203B41FA5}">
                          <a16:colId xmlns:a16="http://schemas.microsoft.com/office/drawing/2014/main" xmlns="" val="1227806273"/>
                        </a:ext>
                      </a:extLst>
                    </a:gridCol>
                    <a:gridCol w="1011144">
                      <a:extLst>
                        <a:ext uri="{9D8B030D-6E8A-4147-A177-3AD203B41FA5}">
                          <a16:colId xmlns:a16="http://schemas.microsoft.com/office/drawing/2014/main" xmlns="" val="75256774"/>
                        </a:ext>
                      </a:extLst>
                    </a:gridCol>
                    <a:gridCol w="1036813">
                      <a:extLst>
                        <a:ext uri="{9D8B030D-6E8A-4147-A177-3AD203B41FA5}">
                          <a16:colId xmlns:a16="http://schemas.microsoft.com/office/drawing/2014/main" xmlns="" val="1489669027"/>
                        </a:ext>
                      </a:extLst>
                    </a:gridCol>
                  </a:tblGrid>
                  <a:tr h="209949">
                    <a:tc>
                      <a:txBody>
                        <a:bodyPr/>
                        <a:lstStyle/>
                        <a:p>
                          <a:pPr algn="ctr"/>
                          <a:endParaRPr lang="zh-CN" altLang="en-US" sz="800" dirty="0"/>
                        </a:p>
                      </a:txBody>
                      <a:tcPr anchor="ctr"/>
                    </a:tc>
                    <a:tc>
                      <a:txBody>
                        <a:bodyPr/>
                        <a:lstStyle/>
                        <a:p>
                          <a:pPr algn="ctr"/>
                          <a:r>
                            <a:rPr lang="en-US" altLang="zh-CN" sz="800" dirty="0"/>
                            <a:t>Position1</a:t>
                          </a:r>
                          <a14:m>
                            <m:oMath xmlns:m="http://schemas.openxmlformats.org/officeDocument/2006/math">
                              <m:r>
                                <a:rPr lang="en-US" altLang="zh-CN" sz="800" smtClean="0">
                                  <a:latin typeface="Cambria Math" panose="02040503050406030204" pitchFamily="18" charset="0"/>
                                </a:rPr>
                                <m:t>→</m:t>
                              </m:r>
                              <m:r>
                                <a:rPr lang="en-US" altLang="zh-CN" sz="800" smtClean="0">
                                  <a:latin typeface="Cambria Math" panose="02040503050406030204" pitchFamily="18" charset="0"/>
                                </a:rPr>
                                <m:t>𝟏𝟎</m:t>
                              </m:r>
                              <m:r>
                                <a:rPr lang="en-US" altLang="zh-CN" sz="800" smtClean="0">
                                  <a:latin typeface="Cambria Math" panose="02040503050406030204" pitchFamily="18" charset="0"/>
                                </a:rPr>
                                <m:t>𝒎</m:t>
                              </m:r>
                            </m:oMath>
                          </a14:m>
                          <a:endParaRPr lang="zh-CN" altLang="en-US" sz="800" dirty="0"/>
                        </a:p>
                      </a:txBody>
                      <a:tcPr anchor="ctr"/>
                    </a:tc>
                    <a:tc>
                      <a:txBody>
                        <a:bodyPr/>
                        <a:lstStyle/>
                        <a:p>
                          <a:pPr algn="ctr"/>
                          <a:r>
                            <a:rPr lang="en-US" altLang="zh-CN" sz="800" dirty="0"/>
                            <a:t>Position2</a:t>
                          </a:r>
                          <a14:m>
                            <m:oMath xmlns:m="http://schemas.openxmlformats.org/officeDocument/2006/math">
                              <m:r>
                                <a:rPr lang="en-US" altLang="zh-CN" sz="800" smtClean="0">
                                  <a:latin typeface="Cambria Math" panose="02040503050406030204" pitchFamily="18" charset="0"/>
                                </a:rPr>
                                <m:t>→</m:t>
                              </m:r>
                              <m:r>
                                <a:rPr lang="en-US" altLang="zh-CN" sz="800" smtClean="0">
                                  <a:latin typeface="Cambria Math" panose="02040503050406030204" pitchFamily="18" charset="0"/>
                                </a:rPr>
                                <m:t>𝟖𝟒</m:t>
                              </m:r>
                              <m:r>
                                <a:rPr lang="en-US" altLang="zh-CN" sz="800" smtClean="0">
                                  <a:latin typeface="Cambria Math" panose="02040503050406030204" pitchFamily="18" charset="0"/>
                                </a:rPr>
                                <m:t>𝒎</m:t>
                              </m:r>
                            </m:oMath>
                          </a14:m>
                          <a:endParaRPr lang="zh-CN" altLang="en-US" sz="800" dirty="0"/>
                        </a:p>
                      </a:txBody>
                      <a:tcPr anchor="ctr"/>
                    </a:tc>
                    <a:tc>
                      <a:txBody>
                        <a:bodyPr/>
                        <a:lstStyle/>
                        <a:p>
                          <a:pPr algn="ctr"/>
                          <a:r>
                            <a:rPr lang="en-US" altLang="zh-CN" sz="800" dirty="0"/>
                            <a:t>Position3</a:t>
                          </a:r>
                          <a14:m>
                            <m:oMath xmlns:m="http://schemas.openxmlformats.org/officeDocument/2006/math">
                              <m:r>
                                <a:rPr lang="en-US" altLang="zh-CN" sz="800" smtClean="0">
                                  <a:latin typeface="Cambria Math" panose="02040503050406030204" pitchFamily="18" charset="0"/>
                                </a:rPr>
                                <m:t>→</m:t>
                              </m:r>
                              <m:r>
                                <a:rPr lang="en-US" altLang="zh-CN" sz="800" smtClean="0">
                                  <a:latin typeface="Cambria Math" panose="02040503050406030204" pitchFamily="18" charset="0"/>
                                </a:rPr>
                                <m:t>𝟗𝟎</m:t>
                              </m:r>
                              <m:r>
                                <a:rPr lang="en-US" altLang="zh-CN" sz="800" smtClean="0">
                                  <a:latin typeface="Cambria Math" panose="02040503050406030204" pitchFamily="18" charset="0"/>
                                </a:rPr>
                                <m:t>.</m:t>
                              </m:r>
                              <m:r>
                                <a:rPr lang="en-US" altLang="zh-CN" sz="800" smtClean="0">
                                  <a:latin typeface="Cambria Math" panose="02040503050406030204" pitchFamily="18" charset="0"/>
                                </a:rPr>
                                <m:t>𝟓</m:t>
                              </m:r>
                              <m:r>
                                <a:rPr lang="en-US" altLang="zh-CN" sz="800" smtClean="0">
                                  <a:latin typeface="Cambria Math" panose="02040503050406030204" pitchFamily="18" charset="0"/>
                                </a:rPr>
                                <m:t>𝒎</m:t>
                              </m:r>
                            </m:oMath>
                          </a14:m>
                          <a:endParaRPr lang="zh-CN" altLang="en-US" sz="800" dirty="0">
                            <a:solidFill>
                              <a:schemeClr val="bg1"/>
                            </a:solidFill>
                          </a:endParaRPr>
                        </a:p>
                      </a:txBody>
                      <a:tcPr anchor="ctr"/>
                    </a:tc>
                    <a:extLst>
                      <a:ext uri="{0D108BD9-81ED-4DB2-BD59-A6C34878D82A}">
                        <a16:rowId xmlns:a16="http://schemas.microsoft.com/office/drawing/2014/main" xmlns="" val="3109396630"/>
                      </a:ext>
                    </a:extLst>
                  </a:tr>
                  <a:tr h="209949">
                    <a:tc>
                      <a:txBody>
                        <a:bodyPr/>
                        <a:lstStyle/>
                        <a:p>
                          <a:pPr algn="ctr"/>
                          <a:r>
                            <a:rPr lang="en-US" altLang="zh-CN" sz="800" dirty="0"/>
                            <a:t>Average Number detected/BX</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~3.4(Two sides)</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~3(One Side)</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~3.2(One Side)</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 val="3795735152"/>
                      </a:ext>
                    </a:extLst>
                  </a:tr>
                  <a:tr h="209949">
                    <a:tc>
                      <a:txBody>
                        <a:bodyPr/>
                        <a:lstStyle/>
                        <a:p>
                          <a:pPr algn="ctr"/>
                          <a:r>
                            <a:rPr lang="en-US" altLang="zh-CN" sz="800" dirty="0"/>
                            <a:t>Average Bhabha Number /1ms</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~2830</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~2500</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~2670</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 val="2572549729"/>
                      </a:ext>
                    </a:extLst>
                  </a:tr>
                  <a:tr h="209949">
                    <a:tc>
                      <a:txBody>
                        <a:bodyPr/>
                        <a:lstStyle/>
                        <a:p>
                          <a:pPr algn="ctr"/>
                          <a:r>
                            <a:rPr lang="en-US" altLang="zh-CN" sz="800" dirty="0"/>
                            <a:t>Expected measurement accuracy</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1.9%@1kHz</a:t>
                          </a:r>
                          <a:endParaRPr lang="zh-CN" altLang="en-US" sz="8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2%@1kHz</a:t>
                          </a:r>
                          <a:endParaRPr lang="zh-CN" altLang="en-US" sz="8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1.95%@1kHz</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 val="1197087224"/>
                      </a:ext>
                    </a:extLst>
                  </a:tr>
                  <a:tr h="209949">
                    <a:tc>
                      <a:txBody>
                        <a:bodyPr/>
                        <a:lstStyle/>
                        <a:p>
                          <a:pPr algn="ctr"/>
                          <a:r>
                            <a:rPr lang="en-US" altLang="zh-CN" sz="800" dirty="0"/>
                            <a:t>Average Energy of Pris</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~24 GeV</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~70 GeV</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~75.3 GeV</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 val="1804288667"/>
                      </a:ext>
                    </a:extLst>
                  </a:tr>
                  <a:tr h="209949">
                    <a:tc>
                      <a:txBody>
                        <a:bodyPr/>
                        <a:lstStyle/>
                        <a:p>
                          <a:pPr algn="ctr"/>
                          <a:r>
                            <a:rPr lang="en-US" altLang="zh-CN" sz="800" dirty="0"/>
                            <a:t>Average Hitting Angel</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~1.7E-4 rad</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~7E-4 rad</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~7E-4 rad</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 val="2751512157"/>
                      </a:ext>
                    </a:extLst>
                  </a:tr>
                  <a:tr h="209949">
                    <a:tc>
                      <a:txBody>
                        <a:bodyPr/>
                        <a:lstStyle/>
                        <a:p>
                          <a:pPr algn="ctr"/>
                          <a:r>
                            <a:rPr lang="en-US" altLang="zh-CN" sz="800" dirty="0" err="1"/>
                            <a:t>T</a:t>
                          </a:r>
                          <a:r>
                            <a:rPr lang="en-US" altLang="zh-CN" sz="800" baseline="-25000" dirty="0" err="1"/>
                            <a:t>max</a:t>
                          </a:r>
                          <a:r>
                            <a:rPr lang="en-US" altLang="zh-CN" sz="800" dirty="0"/>
                            <a:t> in mm</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88.32</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103.85</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104.91</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 val="682010641"/>
                      </a:ext>
                    </a:extLst>
                  </a:tr>
                  <a:tr h="209949">
                    <a:tc>
                      <a:txBody>
                        <a:bodyPr/>
                        <a:lstStyle/>
                        <a:p>
                          <a:pPr algn="ctr"/>
                          <a:r>
                            <a:rPr lang="en-US" altLang="zh-CN" sz="800" dirty="0"/>
                            <a:t>Detector Size assumed</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5*20 cm</a:t>
                          </a:r>
                          <a:r>
                            <a:rPr lang="en-US" altLang="zh-CN" sz="800" baseline="30000" dirty="0"/>
                            <a:t>2</a:t>
                          </a:r>
                          <a:endParaRPr lang="zh-CN" altLang="en-US" sz="800" baseline="300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3*15 cm</a:t>
                          </a:r>
                          <a:r>
                            <a:rPr lang="en-US" altLang="zh-CN" sz="800" baseline="30000" dirty="0"/>
                            <a:t>2</a:t>
                          </a:r>
                          <a:endParaRPr lang="zh-CN" altLang="en-US" sz="800" baseline="300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3*15 cm</a:t>
                          </a:r>
                          <a:r>
                            <a:rPr lang="en-US" altLang="zh-CN" sz="800" baseline="30000" dirty="0"/>
                            <a:t>2</a:t>
                          </a:r>
                          <a:endParaRPr lang="zh-CN" altLang="en-US" sz="800" baseline="300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 val="1875161219"/>
                      </a:ext>
                    </a:extLst>
                  </a:tr>
                  <a:tr h="209949">
                    <a:tc>
                      <a:txBody>
                        <a:bodyPr/>
                        <a:lstStyle/>
                        <a:p>
                          <a:pPr algn="ctr"/>
                          <a:r>
                            <a:rPr lang="en-US" altLang="zh-CN" sz="800" dirty="0"/>
                            <a:t>Backgrounds</a:t>
                          </a:r>
                          <a:endParaRPr lang="zh-CN" altLang="en-US" sz="8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a:t>SR Photons in 1 Side</a:t>
                          </a:r>
                          <a:endParaRPr lang="zh-CN" altLang="en-US" sz="800">
                            <a:latin typeface="Times" panose="02020603050405020304" pitchFamily="18" charset="0"/>
                            <a:cs typeface="Times" panose="02020603050405020304" pitchFamily="18" charset="0"/>
                          </a:endParaRPr>
                        </a:p>
                      </a:txBody>
                      <a:tcPr anchor="ctr"/>
                    </a:tc>
                    <a:tc>
                      <a:txBody>
                        <a:bodyPr/>
                        <a:lstStyle/>
                        <a:p>
                          <a:pPr algn="ctr"/>
                          <a:r>
                            <a:rPr lang="en-US" altLang="zh-CN" sz="800" dirty="0"/>
                            <a:t>-</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 val="1388455303"/>
                      </a:ext>
                    </a:extLst>
                  </a:tr>
                  <a:tr h="293352">
                    <a:tc>
                      <a:txBody>
                        <a:bodyPr/>
                        <a:lstStyle/>
                        <a:p>
                          <a:pPr algn="ctr"/>
                          <a:r>
                            <a:rPr lang="en-US" altLang="zh-CN" sz="800" dirty="0"/>
                            <a:t>Pros</a:t>
                          </a:r>
                          <a:endParaRPr lang="zh-CN" altLang="en-US" sz="800" dirty="0">
                            <a:latin typeface="Times" panose="02020603050405020304" pitchFamily="18" charset="0"/>
                            <a:cs typeface="Times"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Measurement affected by beam-beam deflection angle, two detectors</a:t>
                          </a:r>
                          <a:endParaRPr lang="zh-CN" altLang="en-US" sz="800" dirty="0">
                            <a:latin typeface="Times" panose="02020603050405020304" pitchFamily="18" charset="0"/>
                            <a:cs typeface="Times" panose="02020603050405020304"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signals only on one side, measurement quite independent of beam-beam deflection angle</a:t>
                          </a:r>
                          <a:endParaRPr lang="zh-CN" altLang="en-US" sz="8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 val="2018218079"/>
                      </a:ext>
                    </a:extLst>
                  </a:tr>
                  <a:tr h="209949">
                    <a:tc>
                      <a:txBody>
                        <a:bodyPr/>
                        <a:lstStyle/>
                        <a:p>
                          <a:pPr algn="ctr"/>
                          <a:r>
                            <a:rPr lang="en-US" altLang="zh-CN" sz="800" dirty="0"/>
                            <a:t>Detector technology</a:t>
                          </a:r>
                          <a:endParaRPr lang="zh-CN" altLang="en-US" sz="800" dirty="0">
                            <a:latin typeface="Times" panose="02020603050405020304" pitchFamily="18" charset="0"/>
                            <a:cs typeface="Times" panose="02020603050405020304" pitchFamily="18" charset="0"/>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LGAD;   SiC;  Diamond</a:t>
                          </a:r>
                          <a:endParaRPr lang="zh-CN" altLang="en-US" sz="8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 val="1853318199"/>
                      </a:ext>
                    </a:extLst>
                  </a:tr>
                </a:tbl>
              </a:graphicData>
            </a:graphic>
          </p:graphicFrame>
        </mc:Choice>
        <mc:Fallback xmlns="">
          <p:graphicFrame>
            <p:nvGraphicFramePr>
              <p:cNvPr id="25" name="内容占位符 6">
                <a:extLst>
                  <a:ext uri="{FF2B5EF4-FFF2-40B4-BE49-F238E27FC236}">
                    <a16:creationId xmlns:a16="http://schemas.microsoft.com/office/drawing/2014/main" xmlns:a14="http://schemas.microsoft.com/office/drawing/2010/main" xmlns="" id="{CECAAA11-6DA7-EA32-763B-20CADA07D7AF}"/>
                  </a:ext>
                </a:extLst>
              </p:cNvPr>
              <p:cNvGraphicFramePr>
                <a:graphicFrameLocks noGrp="1"/>
              </p:cNvGraphicFramePr>
              <p:nvPr>
                <p:ph idx="1"/>
                <p:extLst>
                  <p:ext uri="{D42A27DB-BD31-4B8C-83A1-F6EECF244321}">
                    <p14:modId xmlns:p14="http://schemas.microsoft.com/office/powerpoint/2010/main" val="2876830687"/>
                  </p:ext>
                </p:extLst>
              </p:nvPr>
            </p:nvGraphicFramePr>
            <p:xfrm>
              <a:off x="333473" y="3725441"/>
              <a:ext cx="4993119" cy="3078480"/>
            </p:xfrm>
            <a:graphic>
              <a:graphicData uri="http://schemas.openxmlformats.org/drawingml/2006/table">
                <a:tbl>
                  <a:tblPr firstRow="1" bandRow="1">
                    <a:tableStyleId>{93296810-A885-4BE3-A3E7-6D5BEEA58F35}</a:tableStyleId>
                  </a:tblPr>
                  <a:tblGrid>
                    <a:gridCol w="1461569">
                      <a:extLst>
                        <a:ext uri="{9D8B030D-6E8A-4147-A177-3AD203B41FA5}">
                          <a16:colId xmlns:a16="http://schemas.microsoft.com/office/drawing/2014/main" xmlns:a14="http://schemas.microsoft.com/office/drawing/2010/main" xmlns="" val="1872440714"/>
                        </a:ext>
                      </a:extLst>
                    </a:gridCol>
                    <a:gridCol w="1483593">
                      <a:extLst>
                        <a:ext uri="{9D8B030D-6E8A-4147-A177-3AD203B41FA5}">
                          <a16:colId xmlns:a16="http://schemas.microsoft.com/office/drawing/2014/main" xmlns:a14="http://schemas.microsoft.com/office/drawing/2010/main" xmlns="" val="1227806273"/>
                        </a:ext>
                      </a:extLst>
                    </a:gridCol>
                    <a:gridCol w="1011144">
                      <a:extLst>
                        <a:ext uri="{9D8B030D-6E8A-4147-A177-3AD203B41FA5}">
                          <a16:colId xmlns:a16="http://schemas.microsoft.com/office/drawing/2014/main" xmlns:a14="http://schemas.microsoft.com/office/drawing/2010/main" xmlns="" val="75256774"/>
                        </a:ext>
                      </a:extLst>
                    </a:gridCol>
                    <a:gridCol w="1036813">
                      <a:extLst>
                        <a:ext uri="{9D8B030D-6E8A-4147-A177-3AD203B41FA5}">
                          <a16:colId xmlns:a16="http://schemas.microsoft.com/office/drawing/2014/main" xmlns:a14="http://schemas.microsoft.com/office/drawing/2010/main" xmlns="" val="1489669027"/>
                        </a:ext>
                      </a:extLst>
                    </a:gridCol>
                  </a:tblGrid>
                  <a:tr h="335280">
                    <a:tc>
                      <a:txBody>
                        <a:bodyPr/>
                        <a:lstStyle/>
                        <a:p>
                          <a:pPr algn="ctr"/>
                          <a:endParaRPr lang="zh-CN" altLang="en-US" sz="800" dirty="0"/>
                        </a:p>
                      </a:txBody>
                      <a:tcPr anchor="ctr"/>
                    </a:tc>
                    <a:tc>
                      <a:txBody>
                        <a:bodyPr/>
                        <a:lstStyle/>
                        <a:p>
                          <a:endParaRPr lang="zh-CN"/>
                        </a:p>
                      </a:txBody>
                      <a:tcPr anchor="ctr">
                        <a:blipFill rotWithShape="0">
                          <a:blip r:embed="rId5"/>
                          <a:stretch>
                            <a:fillRect l="-98770" t="-1818" r="-139344" b="-823636"/>
                          </a:stretch>
                        </a:blipFill>
                      </a:tcPr>
                    </a:tc>
                    <a:tc>
                      <a:txBody>
                        <a:bodyPr/>
                        <a:lstStyle/>
                        <a:p>
                          <a:endParaRPr lang="zh-CN"/>
                        </a:p>
                      </a:txBody>
                      <a:tcPr anchor="ctr">
                        <a:blipFill rotWithShape="0">
                          <a:blip r:embed="rId5"/>
                          <a:stretch>
                            <a:fillRect l="-292169" t="-1818" r="-104819" b="-823636"/>
                          </a:stretch>
                        </a:blipFill>
                      </a:tcPr>
                    </a:tc>
                    <a:tc>
                      <a:txBody>
                        <a:bodyPr/>
                        <a:lstStyle/>
                        <a:p>
                          <a:endParaRPr lang="zh-CN"/>
                        </a:p>
                      </a:txBody>
                      <a:tcPr anchor="ctr">
                        <a:blipFill rotWithShape="0">
                          <a:blip r:embed="rId5"/>
                          <a:stretch>
                            <a:fillRect l="-382941" t="-1818" r="-2353" b="-823636"/>
                          </a:stretch>
                        </a:blipFill>
                      </a:tcPr>
                    </a:tc>
                    <a:extLst>
                      <a:ext uri="{0D108BD9-81ED-4DB2-BD59-A6C34878D82A}">
                        <a16:rowId xmlns:a16="http://schemas.microsoft.com/office/drawing/2014/main" xmlns:a14="http://schemas.microsoft.com/office/drawing/2010/main" xmlns="" val="3109396630"/>
                      </a:ext>
                    </a:extLst>
                  </a:tr>
                  <a:tr h="335280">
                    <a:tc>
                      <a:txBody>
                        <a:bodyPr/>
                        <a:lstStyle/>
                        <a:p>
                          <a:pPr algn="ctr"/>
                          <a:r>
                            <a:rPr lang="en-US" altLang="zh-CN" sz="800" dirty="0"/>
                            <a:t>Average Number detected/BX</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~3.4(Two sides)</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~3(One Side)</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~3.2(One Side)</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3795735152"/>
                      </a:ext>
                    </a:extLst>
                  </a:tr>
                  <a:tr h="335280">
                    <a:tc>
                      <a:txBody>
                        <a:bodyPr/>
                        <a:lstStyle/>
                        <a:p>
                          <a:pPr algn="ctr"/>
                          <a:r>
                            <a:rPr lang="en-US" altLang="zh-CN" sz="800" dirty="0"/>
                            <a:t>Average Bhabha Number /1ms</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~2830</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~2500</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~2670</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2572549729"/>
                      </a:ext>
                    </a:extLst>
                  </a:tr>
                  <a:tr h="335280">
                    <a:tc>
                      <a:txBody>
                        <a:bodyPr/>
                        <a:lstStyle/>
                        <a:p>
                          <a:pPr algn="ctr"/>
                          <a:r>
                            <a:rPr lang="en-US" altLang="zh-CN" sz="800" dirty="0"/>
                            <a:t>Expected measurement accuracy</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1.9%@1kHz</a:t>
                          </a:r>
                          <a:endParaRPr lang="zh-CN" altLang="en-US" sz="8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2%@1kHz</a:t>
                          </a:r>
                          <a:endParaRPr lang="zh-CN" altLang="en-US" sz="8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1.95%@1kHz</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1197087224"/>
                      </a:ext>
                    </a:extLst>
                  </a:tr>
                  <a:tr h="213360">
                    <a:tc>
                      <a:txBody>
                        <a:bodyPr/>
                        <a:lstStyle/>
                        <a:p>
                          <a:pPr algn="ctr"/>
                          <a:r>
                            <a:rPr lang="en-US" altLang="zh-CN" sz="800" dirty="0"/>
                            <a:t>Average Energy of Pris</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~24 GeV</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~70 GeV</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~75.3 GeV</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1804288667"/>
                      </a:ext>
                    </a:extLst>
                  </a:tr>
                  <a:tr h="213360">
                    <a:tc>
                      <a:txBody>
                        <a:bodyPr/>
                        <a:lstStyle/>
                        <a:p>
                          <a:pPr algn="ctr"/>
                          <a:r>
                            <a:rPr lang="en-US" altLang="zh-CN" sz="800" dirty="0"/>
                            <a:t>Average Hitting Angel</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~1.7E-4 rad</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~7E-4 rad</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~7E-4 rad</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2751512157"/>
                      </a:ext>
                    </a:extLst>
                  </a:tr>
                  <a:tr h="213360">
                    <a:tc>
                      <a:txBody>
                        <a:bodyPr/>
                        <a:lstStyle/>
                        <a:p>
                          <a:pPr algn="ctr"/>
                          <a:r>
                            <a:rPr lang="en-US" altLang="zh-CN" sz="800" dirty="0" err="1"/>
                            <a:t>T</a:t>
                          </a:r>
                          <a:r>
                            <a:rPr lang="en-US" altLang="zh-CN" sz="800" baseline="-25000" dirty="0" err="1"/>
                            <a:t>max</a:t>
                          </a:r>
                          <a:r>
                            <a:rPr lang="en-US" altLang="zh-CN" sz="800" dirty="0"/>
                            <a:t> in mm</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88.32</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103.85</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104.91</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682010641"/>
                      </a:ext>
                    </a:extLst>
                  </a:tr>
                  <a:tr h="213360">
                    <a:tc>
                      <a:txBody>
                        <a:bodyPr/>
                        <a:lstStyle/>
                        <a:p>
                          <a:pPr algn="ctr"/>
                          <a:r>
                            <a:rPr lang="en-US" altLang="zh-CN" sz="800" dirty="0"/>
                            <a:t>Detector Size assumed</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5*20 cm</a:t>
                          </a:r>
                          <a:r>
                            <a:rPr lang="en-US" altLang="zh-CN" sz="800" baseline="30000" dirty="0"/>
                            <a:t>2</a:t>
                          </a:r>
                          <a:endParaRPr lang="zh-CN" altLang="en-US" sz="800" baseline="300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3*15 cm</a:t>
                          </a:r>
                          <a:r>
                            <a:rPr lang="en-US" altLang="zh-CN" sz="800" baseline="30000" dirty="0"/>
                            <a:t>2</a:t>
                          </a:r>
                          <a:endParaRPr lang="zh-CN" altLang="en-US" sz="800" baseline="300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3*15 cm</a:t>
                          </a:r>
                          <a:r>
                            <a:rPr lang="en-US" altLang="zh-CN" sz="800" baseline="30000" dirty="0"/>
                            <a:t>2</a:t>
                          </a:r>
                          <a:endParaRPr lang="zh-CN" altLang="en-US" sz="800" baseline="300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1875161219"/>
                      </a:ext>
                    </a:extLst>
                  </a:tr>
                  <a:tr h="213360">
                    <a:tc>
                      <a:txBody>
                        <a:bodyPr/>
                        <a:lstStyle/>
                        <a:p>
                          <a:pPr algn="ctr"/>
                          <a:r>
                            <a:rPr lang="en-US" altLang="zh-CN" sz="800" dirty="0"/>
                            <a:t>Backgrounds</a:t>
                          </a:r>
                          <a:endParaRPr lang="zh-CN" altLang="en-US" sz="8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a:t>SR Photons in 1 Side</a:t>
                          </a:r>
                          <a:endParaRPr lang="zh-CN" altLang="en-US" sz="800">
                            <a:latin typeface="Times" panose="02020603050405020304" pitchFamily="18" charset="0"/>
                            <a:cs typeface="Times" panose="02020603050405020304" pitchFamily="18" charset="0"/>
                          </a:endParaRPr>
                        </a:p>
                      </a:txBody>
                      <a:tcPr anchor="ctr"/>
                    </a:tc>
                    <a:tc>
                      <a:txBody>
                        <a:bodyPr/>
                        <a:lstStyle/>
                        <a:p>
                          <a:pPr algn="ctr"/>
                          <a:r>
                            <a:rPr lang="en-US" altLang="zh-CN" sz="800" dirty="0"/>
                            <a:t>-</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1388455303"/>
                      </a:ext>
                    </a:extLst>
                  </a:tr>
                  <a:tr h="457200">
                    <a:tc>
                      <a:txBody>
                        <a:bodyPr/>
                        <a:lstStyle/>
                        <a:p>
                          <a:pPr algn="ctr"/>
                          <a:r>
                            <a:rPr lang="en-US" altLang="zh-CN" sz="800" dirty="0"/>
                            <a:t>Pros</a:t>
                          </a:r>
                          <a:endParaRPr lang="zh-CN" altLang="en-US" sz="800" dirty="0">
                            <a:latin typeface="Times" panose="02020603050405020304" pitchFamily="18" charset="0"/>
                            <a:cs typeface="Times"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Measurement affected by beam-beam deflection angle, two detectors</a:t>
                          </a:r>
                          <a:endParaRPr lang="zh-CN" altLang="en-US" sz="800" dirty="0">
                            <a:latin typeface="Times" panose="02020603050405020304" pitchFamily="18" charset="0"/>
                            <a:cs typeface="Times" panose="02020603050405020304"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signals only on one side, measurement quite independent of beam-beam deflection angle</a:t>
                          </a:r>
                          <a:endParaRPr lang="zh-CN" altLang="en-US" sz="8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2018218079"/>
                      </a:ext>
                    </a:extLst>
                  </a:tr>
                  <a:tr h="213360">
                    <a:tc>
                      <a:txBody>
                        <a:bodyPr/>
                        <a:lstStyle/>
                        <a:p>
                          <a:pPr algn="ctr"/>
                          <a:r>
                            <a:rPr lang="en-US" altLang="zh-CN" sz="800" dirty="0"/>
                            <a:t>Detector technology</a:t>
                          </a:r>
                          <a:endParaRPr lang="zh-CN" altLang="en-US" sz="800" dirty="0">
                            <a:latin typeface="Times" panose="02020603050405020304" pitchFamily="18" charset="0"/>
                            <a:cs typeface="Times" panose="02020603050405020304" pitchFamily="18" charset="0"/>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LGAD;   SiC;  Diamond</a:t>
                          </a:r>
                          <a:endParaRPr lang="zh-CN" altLang="en-US" sz="8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1853318199"/>
                      </a:ext>
                    </a:extLst>
                  </a:tr>
                </a:tbl>
              </a:graphicData>
            </a:graphic>
          </p:graphicFrame>
        </mc:Fallback>
      </mc:AlternateContent>
      <p:sp>
        <p:nvSpPr>
          <p:cNvPr id="26" name="矩形 25">
            <a:extLst>
              <a:ext uri="{FF2B5EF4-FFF2-40B4-BE49-F238E27FC236}">
                <a16:creationId xmlns:a16="http://schemas.microsoft.com/office/drawing/2014/main" xmlns="" id="{012D48B8-4DB1-FF16-1842-BF64370B0848}"/>
              </a:ext>
            </a:extLst>
          </p:cNvPr>
          <p:cNvSpPr/>
          <p:nvPr/>
        </p:nvSpPr>
        <p:spPr>
          <a:xfrm>
            <a:off x="4359313" y="4100265"/>
            <a:ext cx="967280" cy="1872518"/>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515583" y="4238027"/>
            <a:ext cx="6491183" cy="3046988"/>
          </a:xfrm>
          <a:prstGeom prst="rect">
            <a:avLst/>
          </a:prstGeom>
        </p:spPr>
        <p:txBody>
          <a:bodyPr wrap="square">
            <a:spAutoFit/>
          </a:bodyPr>
          <a:lstStyle/>
          <a:p>
            <a:pPr algn="just">
              <a:buFont typeface="Wingdings" panose="05000000000000000000" pitchFamily="2" charset="2"/>
              <a:buChar char="Ø"/>
            </a:pPr>
            <a:r>
              <a:rPr kumimoji="1" lang="en-US" altLang="zh-CN" sz="1600" dirty="0" smtClean="0">
                <a:latin typeface="Arial" panose="020B0604020202020204" pitchFamily="34" charset="0"/>
                <a:cs typeface="Arial" panose="020B0604020202020204" pitchFamily="34" charset="0"/>
              </a:rPr>
              <a:t> </a:t>
            </a:r>
            <a:r>
              <a:rPr kumimoji="1" lang="en-US" altLang="zh-CN" sz="1600" dirty="0" smtClean="0">
                <a:latin typeface="Times New Roman" panose="02020603050405020304" pitchFamily="18" charset="0"/>
                <a:cs typeface="Times New Roman" panose="02020603050405020304" pitchFamily="18" charset="0"/>
              </a:rPr>
              <a:t>Currently</a:t>
            </a:r>
            <a:r>
              <a:rPr kumimoji="1" lang="en-US" altLang="zh-CN" sz="1600" dirty="0">
                <a:latin typeface="Times New Roman" panose="02020603050405020304" pitchFamily="18" charset="0"/>
                <a:cs typeface="Times New Roman" panose="02020603050405020304" pitchFamily="18" charset="0"/>
              </a:rPr>
              <a:t>,</a:t>
            </a:r>
          </a:p>
          <a:p>
            <a:pPr marL="742950" lvl="1" indent="-285750" algn="just">
              <a:buFont typeface="Wingdings" panose="05000000000000000000" pitchFamily="2" charset="2"/>
              <a:buChar char="Ø"/>
            </a:pPr>
            <a:r>
              <a:rPr kumimoji="1" lang="en-US" altLang="zh-CN" sz="1600" dirty="0">
                <a:solidFill>
                  <a:schemeClr val="tx2"/>
                </a:solidFill>
                <a:latin typeface="Times New Roman" panose="02020603050405020304" pitchFamily="18" charset="0"/>
                <a:cs typeface="Times New Roman" panose="02020603050405020304" pitchFamily="18" charset="0"/>
              </a:rPr>
              <a:t>Using 4 sets of BPMs each ring and located at or near the largest beta function can be used for vertical orbit feedback in principle. </a:t>
            </a:r>
          </a:p>
          <a:p>
            <a:pPr marL="742950" lvl="1" indent="-285750" algn="just">
              <a:buFont typeface="Wingdings" panose="05000000000000000000" pitchFamily="2" charset="2"/>
              <a:buChar char="Ø"/>
            </a:pPr>
            <a:r>
              <a:rPr kumimoji="1" lang="en-US" altLang="zh-CN" sz="1600" dirty="0">
                <a:solidFill>
                  <a:srgbClr val="FF3399"/>
                </a:solidFill>
                <a:latin typeface="Times New Roman" panose="02020603050405020304" pitchFamily="18" charset="0"/>
                <a:cs typeface="Times New Roman" panose="02020603050405020304" pitchFamily="18" charset="0"/>
              </a:rPr>
              <a:t>The Fast Luminosity Monitor are needed as input to luminosity optimization and feedback. We already have some candidate positions and potential detector solutions</a:t>
            </a:r>
            <a:r>
              <a:rPr kumimoji="1" lang="en-US" altLang="zh-CN" sz="1600" dirty="0" smtClean="0">
                <a:solidFill>
                  <a:srgbClr val="FF3399"/>
                </a:solidFill>
                <a:latin typeface="Times New Roman" panose="02020603050405020304" pitchFamily="18" charset="0"/>
                <a:cs typeface="Times New Roman" panose="02020603050405020304" pitchFamily="18" charset="0"/>
              </a:rPr>
              <a:t>.</a:t>
            </a:r>
          </a:p>
          <a:p>
            <a:pPr marL="742950" lvl="1" indent="-285750" algn="just">
              <a:buFont typeface="Wingdings" panose="05000000000000000000" pitchFamily="2" charset="2"/>
              <a:buChar char="Ø"/>
            </a:pPr>
            <a:r>
              <a:rPr kumimoji="1" lang="en-US" altLang="zh-CN" sz="1600" b="1" dirty="0">
                <a:latin typeface="Times New Roman" panose="02020603050405020304" pitchFamily="18" charset="0"/>
                <a:cs typeface="Times New Roman" panose="02020603050405020304" pitchFamily="18" charset="0"/>
              </a:rPr>
              <a:t>Generate and track radiative </a:t>
            </a:r>
            <a:r>
              <a:rPr kumimoji="1" lang="en-US" altLang="zh-CN" sz="1600" b="1" dirty="0" err="1">
                <a:latin typeface="Times New Roman" panose="02020603050405020304" pitchFamily="18" charset="0"/>
                <a:cs typeface="Times New Roman" panose="02020603050405020304" pitchFamily="18" charset="0"/>
              </a:rPr>
              <a:t>Bhabha</a:t>
            </a:r>
            <a:r>
              <a:rPr kumimoji="1" lang="en-US" altLang="zh-CN" sz="1600" b="1" dirty="0">
                <a:latin typeface="Times New Roman" panose="02020603050405020304" pitchFamily="18" charset="0"/>
                <a:cs typeface="Times New Roman" panose="02020603050405020304" pitchFamily="18" charset="0"/>
              </a:rPr>
              <a:t> electrons at zero degree, find possible positions</a:t>
            </a:r>
            <a:r>
              <a:rPr kumimoji="1" lang="en-US" altLang="zh-CN" sz="1600" dirty="0">
                <a:latin typeface="Times New Roman" panose="02020603050405020304" pitchFamily="18" charset="0"/>
                <a:cs typeface="Times New Roman" panose="02020603050405020304" pitchFamily="18" charset="0"/>
              </a:rPr>
              <a:t> where the loss rate is large enough and radiative </a:t>
            </a:r>
            <a:r>
              <a:rPr kumimoji="1" lang="en-US" altLang="zh-CN" sz="1600" dirty="0" err="1">
                <a:latin typeface="Times New Roman" panose="02020603050405020304" pitchFamily="18" charset="0"/>
                <a:cs typeface="Times New Roman" panose="02020603050405020304" pitchFamily="18" charset="0"/>
              </a:rPr>
              <a:t>Bhabha</a:t>
            </a:r>
            <a:r>
              <a:rPr kumimoji="1" lang="en-US" altLang="zh-CN" sz="1600" dirty="0">
                <a:latin typeface="Times New Roman" panose="02020603050405020304" pitchFamily="18" charset="0"/>
                <a:cs typeface="Times New Roman" panose="02020603050405020304" pitchFamily="18" charset="0"/>
              </a:rPr>
              <a:t> at zero degree </a:t>
            </a:r>
            <a:r>
              <a:rPr lang="en" altLang="zh-CN" sz="1600" dirty="0">
                <a:latin typeface="Times New Roman" panose="02020603050405020304" pitchFamily="18" charset="0"/>
                <a:cs typeface="Times New Roman" panose="02020603050405020304" pitchFamily="18" charset="0"/>
              </a:rPr>
              <a:t>process dominates over the sum of other particles loss processes</a:t>
            </a:r>
            <a:r>
              <a:rPr kumimoji="1" lang="en-US" altLang="zh-CN" sz="1600" dirty="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Ø"/>
            </a:pPr>
            <a:endParaRPr kumimoji="1" lang="en-US" altLang="zh-CN" sz="1600" dirty="0" smtClean="0">
              <a:solidFill>
                <a:srgbClr val="FF3399"/>
              </a:solidFill>
              <a:latin typeface="Calibri (正文)"/>
              <a:cs typeface="Times" panose="02020603050405020304" pitchFamily="18" charset="0"/>
            </a:endParaRPr>
          </a:p>
          <a:p>
            <a:pPr marL="742950" lvl="1" indent="-285750" algn="just">
              <a:buFont typeface="Wingdings" panose="05000000000000000000" pitchFamily="2" charset="2"/>
              <a:buChar char="Ø"/>
            </a:pPr>
            <a:endParaRPr kumimoji="1" lang="en-US" altLang="zh-CN" sz="1600" dirty="0">
              <a:solidFill>
                <a:srgbClr val="FF3399"/>
              </a:solidFill>
              <a:latin typeface="Calibri (正文)"/>
              <a:cs typeface="Times" panose="02020603050405020304" pitchFamily="18" charset="0"/>
            </a:endParaRPr>
          </a:p>
        </p:txBody>
      </p:sp>
    </p:spTree>
    <p:extLst>
      <p:ext uri="{BB962C8B-B14F-4D97-AF65-F5344CB8AC3E}">
        <p14:creationId xmlns:p14="http://schemas.microsoft.com/office/powerpoint/2010/main" val="3825958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86455"/>
            <a:ext cx="10515600" cy="1325563"/>
          </a:xfrm>
        </p:spPr>
        <p:txBody>
          <a:bodyPr/>
          <a:lstStyle/>
          <a:p>
            <a:r>
              <a:rPr lang="en-US" altLang="zh-CN" dirty="0">
                <a:solidFill>
                  <a:srgbClr val="FFFF00"/>
                </a:solidFill>
                <a:latin typeface="Arial" panose="020B0604020202020204" pitchFamily="34" charset="0"/>
                <a:cs typeface="Arial" panose="020B0604020202020204" pitchFamily="34" charset="0"/>
              </a:rPr>
              <a:t>Summary </a:t>
            </a:r>
            <a:endParaRPr lang="zh-CN" altLang="en-US" dirty="0">
              <a:solidFill>
                <a:srgbClr val="FFFF00"/>
              </a:solidFill>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572655" y="1194361"/>
            <a:ext cx="11175999" cy="5446644"/>
          </a:xfrm>
        </p:spPr>
        <p:txBody>
          <a:bodyPr>
            <a:noAutofit/>
          </a:bodyPr>
          <a:lstStyle/>
          <a:p>
            <a:pPr algn="just">
              <a:spcBef>
                <a:spcPts val="600"/>
              </a:spcBef>
              <a:buClr>
                <a:schemeClr val="tx1"/>
              </a:buClr>
              <a:buFont typeface="Wingdings" panose="05000000000000000000" pitchFamily="2" charset="2"/>
              <a:buChar char="Ø"/>
              <a:defRPr/>
            </a:pPr>
            <a:r>
              <a:rPr lang="en-US" altLang="zh-CN" sz="2000" b="0" dirty="0">
                <a:solidFill>
                  <a:srgbClr val="002060"/>
                </a:solidFill>
                <a:latin typeface="Times New Roman" panose="02020603050405020304" pitchFamily="18" charset="0"/>
                <a:cs typeface="Times New Roman" panose="02020603050405020304" pitchFamily="18" charset="0"/>
              </a:rPr>
              <a:t>The MDI layout is compatible and no interference for the design.</a:t>
            </a:r>
          </a:p>
          <a:p>
            <a:pPr algn="just">
              <a:buClr>
                <a:schemeClr val="tx1"/>
              </a:buClr>
              <a:buFont typeface="Wingdings" panose="05000000000000000000" pitchFamily="2" charset="2"/>
              <a:buChar char="Ø"/>
            </a:pPr>
            <a:r>
              <a:rPr lang="el-GR" altLang="zh-CN" sz="2000" b="0" dirty="0">
                <a:solidFill>
                  <a:srgbClr val="002060"/>
                </a:solidFill>
                <a:latin typeface="Times New Roman" panose="02020603050405020304" pitchFamily="18" charset="0"/>
                <a:cs typeface="Times New Roman" panose="02020603050405020304" pitchFamily="18" charset="0"/>
              </a:rPr>
              <a:t>Φ</a:t>
            </a:r>
            <a:r>
              <a:rPr lang="en-US" altLang="zh-CN" sz="2000" b="0" dirty="0">
                <a:solidFill>
                  <a:srgbClr val="002060"/>
                </a:solidFill>
                <a:latin typeface="Times New Roman" panose="02020603050405020304" pitchFamily="18" charset="0"/>
                <a:cs typeface="Times New Roman" panose="02020603050405020304" pitchFamily="18" charset="0"/>
              </a:rPr>
              <a:t>20mm~</a:t>
            </a:r>
            <a:r>
              <a:rPr lang="el-GR" altLang="zh-CN" sz="2000" b="0" dirty="0">
                <a:solidFill>
                  <a:srgbClr val="002060"/>
                </a:solidFill>
                <a:latin typeface="Times New Roman" panose="02020603050405020304" pitchFamily="18" charset="0"/>
                <a:cs typeface="Times New Roman" panose="02020603050405020304" pitchFamily="18" charset="0"/>
              </a:rPr>
              <a:t> Φ</a:t>
            </a:r>
            <a:r>
              <a:rPr lang="en-US" altLang="zh-CN" sz="2000" b="0" dirty="0">
                <a:solidFill>
                  <a:srgbClr val="002060"/>
                </a:solidFill>
                <a:latin typeface="Times New Roman" panose="02020603050405020304" pitchFamily="18" charset="0"/>
                <a:cs typeface="Times New Roman" panose="02020603050405020304" pitchFamily="18" charset="0"/>
              </a:rPr>
              <a:t>20mm IR beam pipe is well designed.</a:t>
            </a:r>
          </a:p>
          <a:p>
            <a:pPr algn="just">
              <a:buClr>
                <a:schemeClr val="tx1"/>
              </a:buClr>
              <a:buFont typeface="Wingdings" panose="05000000000000000000" pitchFamily="2" charset="2"/>
              <a:buChar char="Ø"/>
            </a:pPr>
            <a:r>
              <a:rPr lang="en-US" altLang="zh-CN" sz="2000" b="0" dirty="0">
                <a:solidFill>
                  <a:srgbClr val="002060"/>
                </a:solidFill>
                <a:latin typeface="Times New Roman" panose="02020603050405020304" pitchFamily="18" charset="0"/>
                <a:cs typeface="Times New Roman" panose="02020603050405020304" pitchFamily="18" charset="0"/>
              </a:rPr>
              <a:t>The estimation of the radiative background from photon background, beam loss background and injection background has been estimated with real beam. </a:t>
            </a:r>
          </a:p>
          <a:p>
            <a:pPr algn="just">
              <a:buClr>
                <a:schemeClr val="tx1"/>
              </a:buClr>
              <a:buFont typeface="Wingdings" panose="05000000000000000000" pitchFamily="2" charset="2"/>
              <a:buChar char="Ø"/>
            </a:pPr>
            <a:r>
              <a:rPr lang="en-US" altLang="zh-CN" sz="2000" b="0" dirty="0">
                <a:solidFill>
                  <a:srgbClr val="002060"/>
                </a:solidFill>
                <a:latin typeface="Times New Roman" panose="02020603050405020304" pitchFamily="18" charset="0"/>
                <a:cs typeface="Times New Roman" panose="02020603050405020304" pitchFamily="18" charset="0"/>
              </a:rPr>
              <a:t>The mitigation efforts of every kinds of background dedicated to the mask, collimator and shielding has been designed.</a:t>
            </a:r>
          </a:p>
          <a:p>
            <a:pPr algn="just">
              <a:buClr>
                <a:schemeClr val="tx1"/>
              </a:buClr>
              <a:buFont typeface="Wingdings" panose="05000000000000000000" pitchFamily="2" charset="2"/>
              <a:buChar char="Ø"/>
            </a:pPr>
            <a:r>
              <a:rPr lang="en-US" altLang="zh-CN" sz="2000" b="0" dirty="0">
                <a:solidFill>
                  <a:srgbClr val="002060"/>
                </a:solidFill>
                <a:latin typeface="Times New Roman" panose="02020603050405020304" pitchFamily="18" charset="0"/>
                <a:cs typeface="Times New Roman" panose="02020603050405020304" pitchFamily="18" charset="0"/>
              </a:rPr>
              <a:t>The thermal analysis including HOM heating, synchrotron radiation, beam loss background and beam pipe thermal analysis meet the requirement.</a:t>
            </a:r>
          </a:p>
          <a:p>
            <a:pPr marL="285750" indent="-285750" algn="just">
              <a:spcAft>
                <a:spcPts val="0"/>
              </a:spcAft>
              <a:buClr>
                <a:schemeClr val="tx1"/>
              </a:buClr>
              <a:buFont typeface="Wingdings" panose="05000000000000000000" pitchFamily="2" charset="2"/>
              <a:buChar char="Ø"/>
            </a:pPr>
            <a:r>
              <a:rPr lang="en-US" altLang="zh-CN" sz="2000" b="0" dirty="0">
                <a:solidFill>
                  <a:srgbClr val="002060"/>
                </a:solidFill>
                <a:latin typeface="Times New Roman" panose="02020603050405020304" pitchFamily="18" charset="0"/>
                <a:cs typeface="Times New Roman" panose="02020603050405020304" pitchFamily="18" charset="0"/>
              </a:rPr>
              <a:t>Considering response time and calibration difficulty, </a:t>
            </a:r>
            <a:r>
              <a:rPr lang="en-US" altLang="zh-CN" sz="2000" b="0" kern="100" dirty="0">
                <a:latin typeface="Times New Roman" panose="02020603050405020304" pitchFamily="18" charset="0"/>
                <a:ea typeface="宋体" panose="02010600030101010101" pitchFamily="2" charset="-122"/>
                <a:cs typeface="Times New Roman" panose="02020603050405020304" pitchFamily="18" charset="0"/>
              </a:rPr>
              <a:t>two 4 button electrodes BPM in double pipe and one 2 button </a:t>
            </a:r>
            <a:r>
              <a:rPr lang="en-US" altLang="zh-CN" sz="2000" b="0" kern="100" dirty="0">
                <a:latin typeface="Times New Roman" panose="02020603050405020304" pitchFamily="18" charset="0"/>
                <a:cs typeface="Times New Roman" panose="02020603050405020304" pitchFamily="18" charset="0"/>
              </a:rPr>
              <a:t>electrodes BPM in single pipe at each side of CEPC IR are adopted.</a:t>
            </a:r>
          </a:p>
          <a:p>
            <a:pPr algn="just">
              <a:buClr>
                <a:schemeClr val="tx1"/>
              </a:buClr>
              <a:buFont typeface="Wingdings" panose="05000000000000000000" pitchFamily="2" charset="2"/>
              <a:buChar char="Ø"/>
            </a:pPr>
            <a:r>
              <a:rPr lang="en-US" altLang="zh-CN" sz="2000" b="0" dirty="0" smtClean="0">
                <a:solidFill>
                  <a:srgbClr val="002060"/>
                </a:solidFill>
                <a:latin typeface="Times New Roman" panose="02020603050405020304" pitchFamily="18" charset="0"/>
                <a:cs typeface="Times New Roman" panose="02020603050405020304" pitchFamily="18" charset="0"/>
              </a:rPr>
              <a:t>The </a:t>
            </a:r>
            <a:r>
              <a:rPr lang="en-US" altLang="zh-CN" sz="2000" b="0" dirty="0">
                <a:solidFill>
                  <a:srgbClr val="002060"/>
                </a:solidFill>
                <a:latin typeface="Times New Roman" panose="02020603050405020304" pitchFamily="18" charset="0"/>
                <a:cs typeface="Times New Roman" panose="02020603050405020304" pitchFamily="18" charset="0"/>
              </a:rPr>
              <a:t>SC magnet supports inside the cryostat are designed and optimized. </a:t>
            </a:r>
          </a:p>
          <a:p>
            <a:pPr algn="just">
              <a:buClr>
                <a:schemeClr val="tx1"/>
              </a:buClr>
              <a:buFont typeface="Wingdings" panose="05000000000000000000" pitchFamily="2" charset="2"/>
              <a:buChar char="Ø"/>
            </a:pPr>
            <a:r>
              <a:rPr kumimoji="1" lang="en-US" altLang="zh-CN" sz="2000" b="0" dirty="0">
                <a:latin typeface="Times New Roman" panose="02020603050405020304" pitchFamily="18" charset="0"/>
                <a:cs typeface="Times New Roman" panose="02020603050405020304" pitchFamily="18" charset="0"/>
              </a:rPr>
              <a:t>Fast Luminosity Tuning System, including fast BPMs and fast luminosity monitor, would be necessary for CEPC. </a:t>
            </a:r>
            <a:r>
              <a:rPr kumimoji="1" lang="en-US" altLang="zh-CN" sz="2000" b="0" dirty="0" smtClean="0">
                <a:latin typeface="Times New Roman" panose="02020603050405020304" pitchFamily="18" charset="0"/>
                <a:cs typeface="Times New Roman" panose="02020603050405020304" pitchFamily="18" charset="0"/>
              </a:rPr>
              <a:t>In future, more </a:t>
            </a:r>
            <a:r>
              <a:rPr kumimoji="1" lang="en-US" altLang="zh-CN" sz="2000" b="0" dirty="0">
                <a:latin typeface="Times New Roman" panose="02020603050405020304" pitchFamily="18" charset="0"/>
                <a:cs typeface="Times New Roman" panose="02020603050405020304" pitchFamily="18" charset="0"/>
              </a:rPr>
              <a:t>detailed simulations needs </a:t>
            </a:r>
            <a:r>
              <a:rPr kumimoji="1" lang="en-US" altLang="zh-CN" sz="2000" b="0" dirty="0" smtClean="0">
                <a:latin typeface="Times New Roman" panose="02020603050405020304" pitchFamily="18" charset="0"/>
                <a:cs typeface="Times New Roman" panose="02020603050405020304" pitchFamily="18" charset="0"/>
              </a:rPr>
              <a:t>to </a:t>
            </a:r>
            <a:r>
              <a:rPr kumimoji="1" lang="en-US" altLang="zh-CN" sz="2000" b="0" dirty="0">
                <a:latin typeface="Times New Roman" panose="02020603050405020304" pitchFamily="18" charset="0"/>
                <a:cs typeface="Times New Roman" panose="02020603050405020304" pitchFamily="18" charset="0"/>
              </a:rPr>
              <a:t>study more, including determine the detailed location and quantity of BPMs and the reaction between the primary </a:t>
            </a:r>
            <a:r>
              <a:rPr kumimoji="1" lang="en-US" altLang="zh-CN" sz="2000" b="0" dirty="0" err="1">
                <a:latin typeface="Times New Roman" panose="02020603050405020304" pitchFamily="18" charset="0"/>
                <a:cs typeface="Times New Roman" panose="02020603050405020304" pitchFamily="18" charset="0"/>
              </a:rPr>
              <a:t>Bhabha</a:t>
            </a:r>
            <a:r>
              <a:rPr kumimoji="1" lang="en-US" altLang="zh-CN" sz="2000" b="0" dirty="0">
                <a:latin typeface="Times New Roman" panose="02020603050405020304" pitchFamily="18" charset="0"/>
                <a:cs typeface="Times New Roman" panose="02020603050405020304" pitchFamily="18" charset="0"/>
              </a:rPr>
              <a:t> scattering electrons and beam pipe, as well as the design of detectors and </a:t>
            </a:r>
            <a:r>
              <a:rPr kumimoji="1" lang="en-US" altLang="zh-CN" sz="2000" b="0" dirty="0" smtClean="0">
                <a:latin typeface="Times New Roman" panose="02020603050405020304" pitchFamily="18" charset="0"/>
                <a:cs typeface="Times New Roman" panose="02020603050405020304" pitchFamily="18" charset="0"/>
              </a:rPr>
              <a:t>feedback. </a:t>
            </a:r>
            <a:endParaRPr kumimoji="1" lang="zh-CN" altLang="en-US" sz="2000" b="0" dirty="0">
              <a:latin typeface="Times New Roman" panose="02020603050405020304" pitchFamily="18" charset="0"/>
              <a:cs typeface="Times New Roman" panose="02020603050405020304" pitchFamily="18" charset="0"/>
            </a:endParaRPr>
          </a:p>
          <a:p>
            <a:pPr>
              <a:buClr>
                <a:schemeClr val="accent6">
                  <a:lumMod val="50000"/>
                </a:schemeClr>
              </a:buClr>
              <a:buFont typeface="Wingdings" panose="05000000000000000000" pitchFamily="2" charset="2"/>
              <a:buChar char="Ø"/>
            </a:pPr>
            <a:endParaRPr kumimoji="1" lang="en-US" altLang="zh-CN" sz="2000" b="0" dirty="0">
              <a:latin typeface="Times New Roman" panose="02020603050405020304" pitchFamily="18" charset="0"/>
              <a:cs typeface="Times New Roman" panose="02020603050405020304" pitchFamily="18" charset="0"/>
            </a:endParaRPr>
          </a:p>
          <a:p>
            <a:pPr>
              <a:buClr>
                <a:schemeClr val="accent6">
                  <a:lumMod val="50000"/>
                </a:schemeClr>
              </a:buClr>
              <a:buFont typeface="Wingdings" panose="05000000000000000000" pitchFamily="2" charset="2"/>
              <a:buChar char="Ø"/>
            </a:pPr>
            <a:endParaRPr kumimoji="1" lang="en-US" altLang="zh-CN" sz="2000" b="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kumimoji="1" lang="en-US" altLang="zh-CN" sz="1800" b="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altLang="zh-CN" sz="2400" b="0"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b="0"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1800"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1800"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1800" dirty="0">
              <a:solidFill>
                <a:schemeClr val="accent5">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1800" dirty="0">
              <a:solidFill>
                <a:schemeClr val="accent5">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1800" dirty="0">
              <a:solidFill>
                <a:schemeClr val="accent5">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zh-CN" altLang="en-US" sz="18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99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3591" y="2468311"/>
            <a:ext cx="4834978" cy="1569660"/>
          </a:xfrm>
          <a:prstGeom prst="rect">
            <a:avLst/>
          </a:prstGeom>
          <a:noFill/>
        </p:spPr>
        <p:txBody>
          <a:bodyPr wrap="none" lIns="91440" tIns="45720" rIns="91440" bIns="45720">
            <a:spAutoFit/>
          </a:bodyPr>
          <a:lstStyle/>
          <a:p>
            <a:pPr algn="ctr"/>
            <a:r>
              <a:rPr lang="en-US" altLang="zh-CN" sz="9600" b="1" i="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Thanks </a:t>
            </a:r>
            <a:endParaRPr lang="zh-CN" altLang="en-US" sz="96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786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9491" y="0"/>
            <a:ext cx="10515600" cy="1325563"/>
          </a:xfrm>
        </p:spPr>
        <p:txBody>
          <a:bodyPr/>
          <a:lstStyle/>
          <a:p>
            <a:r>
              <a:rPr lang="en-US" altLang="zh-CN" dirty="0">
                <a:solidFill>
                  <a:srgbClr val="FFFF00"/>
                </a:solidFill>
                <a:latin typeface="Arial" panose="020B0604020202020204" pitchFamily="34" charset="0"/>
                <a:cs typeface="Arial" panose="020B0604020202020204" pitchFamily="34" charset="0"/>
              </a:rPr>
              <a:t>MDI layout and IR design</a:t>
            </a:r>
            <a:endParaRPr lang="zh-CN" altLang="en-US" dirty="0">
              <a:solidFill>
                <a:srgbClr val="FFFF00"/>
              </a:solidFill>
            </a:endParaRPr>
          </a:p>
        </p:txBody>
      </p:sp>
      <p:sp>
        <p:nvSpPr>
          <p:cNvPr id="7" name="矩形 6"/>
          <p:cNvSpPr/>
          <p:nvPr/>
        </p:nvSpPr>
        <p:spPr>
          <a:xfrm>
            <a:off x="542782" y="5319117"/>
            <a:ext cx="11427324" cy="1538883"/>
          </a:xfrm>
          <a:prstGeom prst="rect">
            <a:avLst/>
          </a:prstGeom>
          <a:solidFill>
            <a:schemeClr val="accent6">
              <a:lumMod val="20000"/>
              <a:lumOff val="80000"/>
            </a:schemeClr>
          </a:solidFill>
        </p:spPr>
        <p:txBody>
          <a:bodyPr wrap="square">
            <a:spAutoFit/>
          </a:bodyPr>
          <a:lstStyle/>
          <a:p>
            <a:pPr marL="285750" indent="-285750">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Machine Detector Interface (MDI) of CEPC double ring scheme is about </a:t>
            </a:r>
            <a:r>
              <a:rPr lang="en-GB" altLang="zh-CN" sz="1600" dirty="0">
                <a:solidFill>
                  <a:srgbClr val="002060"/>
                </a:solidFill>
                <a:latin typeface="Arial" panose="020B0604020202020204" pitchFamily="34" charset="0"/>
                <a:cs typeface="Arial" panose="020B0604020202020204" pitchFamily="34" charset="0"/>
                <a:sym typeface="Symbol" panose="05050102010706020507" pitchFamily="18" charset="2"/>
              </a:rPr>
              <a:t></a:t>
            </a:r>
            <a:r>
              <a:rPr lang="en-GB" altLang="zh-CN" sz="1600" dirty="0">
                <a:solidFill>
                  <a:srgbClr val="002060"/>
                </a:solidFill>
                <a:latin typeface="Arial" panose="020B0604020202020204" pitchFamily="34" charset="0"/>
                <a:cs typeface="Arial" panose="020B0604020202020204" pitchFamily="34" charset="0"/>
              </a:rPr>
              <a:t>7m long from the IP</a:t>
            </a:r>
            <a:r>
              <a:rPr lang="en-US" altLang="zh-CN" sz="1600" dirty="0">
                <a:solidFill>
                  <a:srgbClr val="00206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altLang="zh-CN" sz="1600" dirty="0">
                <a:solidFill>
                  <a:srgbClr val="002060"/>
                </a:solidFill>
                <a:latin typeface="Arial" panose="020B0604020202020204" pitchFamily="34" charset="0"/>
                <a:cs typeface="Arial" panose="020B0604020202020204" pitchFamily="34" charset="0"/>
              </a:rPr>
              <a:t>T</a:t>
            </a:r>
            <a:r>
              <a:rPr lang="en-GB" altLang="zh-CN" sz="1600" dirty="0">
                <a:solidFill>
                  <a:srgbClr val="002060"/>
                </a:solidFill>
                <a:latin typeface="Arial" panose="020B0604020202020204" pitchFamily="34" charset="0"/>
                <a:cs typeface="Arial" panose="020B0604020202020204" pitchFamily="34" charset="0"/>
              </a:rPr>
              <a:t>he CEPC detector superconducting solenoid with 3T magnetic field</a:t>
            </a:r>
            <a:r>
              <a:rPr lang="zh-CN" altLang="en-US" sz="1600" dirty="0">
                <a:solidFill>
                  <a:srgbClr val="002060"/>
                </a:solidFill>
                <a:latin typeface="Arial" panose="020B0604020202020204" pitchFamily="34" charset="0"/>
                <a:cs typeface="Arial" panose="020B0604020202020204" pitchFamily="34" charset="0"/>
              </a:rPr>
              <a:t>（</a:t>
            </a:r>
            <a:r>
              <a:rPr lang="en-US" altLang="zh-CN" sz="1600" dirty="0">
                <a:solidFill>
                  <a:srgbClr val="002060"/>
                </a:solidFill>
                <a:latin typeface="Arial" panose="020B0604020202020204" pitchFamily="34" charset="0"/>
                <a:cs typeface="Arial" panose="020B0604020202020204" pitchFamily="34" charset="0"/>
              </a:rPr>
              <a:t>2T in Z</a:t>
            </a:r>
            <a:r>
              <a:rPr lang="zh-CN" altLang="en-US" sz="1600" dirty="0">
                <a:solidFill>
                  <a:srgbClr val="002060"/>
                </a:solidFill>
                <a:latin typeface="Arial" panose="020B0604020202020204" pitchFamily="34" charset="0"/>
                <a:cs typeface="Arial" panose="020B0604020202020204" pitchFamily="34" charset="0"/>
              </a:rPr>
              <a:t>）</a:t>
            </a:r>
            <a:r>
              <a:rPr lang="en-GB" altLang="zh-CN" sz="1600" dirty="0">
                <a:solidFill>
                  <a:srgbClr val="002060"/>
                </a:solidFill>
                <a:latin typeface="Arial" panose="020B0604020202020204" pitchFamily="34" charset="0"/>
                <a:cs typeface="Arial" panose="020B0604020202020204" pitchFamily="34" charset="0"/>
              </a:rPr>
              <a:t>and the length of 7.3m.</a:t>
            </a:r>
          </a:p>
          <a:p>
            <a:pPr marL="285744" indent="-285744">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accelerator components inside the detector </a:t>
            </a:r>
            <a:r>
              <a:rPr lang="en-GB" altLang="zh-CN" sz="1600" dirty="0" smtClean="0">
                <a:solidFill>
                  <a:srgbClr val="002060"/>
                </a:solidFill>
                <a:latin typeface="Arial" panose="020B0604020202020204" pitchFamily="34" charset="0"/>
                <a:cs typeface="Arial" panose="020B0604020202020204" pitchFamily="34" charset="0"/>
              </a:rPr>
              <a:t>are </a:t>
            </a:r>
            <a:r>
              <a:rPr lang="en-GB" altLang="zh-CN" sz="1600" dirty="0">
                <a:solidFill>
                  <a:srgbClr val="002060"/>
                </a:solidFill>
                <a:latin typeface="Arial" panose="020B0604020202020204" pitchFamily="34" charset="0"/>
                <a:cs typeface="Arial" panose="020B0604020202020204" pitchFamily="34" charset="0"/>
              </a:rPr>
              <a:t>within a conical space with an opening angle of </a:t>
            </a:r>
            <a:r>
              <a:rPr lang="en-GB" altLang="zh-CN" sz="1600" dirty="0" err="1">
                <a:solidFill>
                  <a:srgbClr val="002060"/>
                </a:solidFill>
                <a:latin typeface="Arial" panose="020B0604020202020204" pitchFamily="34" charset="0"/>
                <a:cs typeface="Arial" panose="020B0604020202020204" pitchFamily="34" charset="0"/>
              </a:rPr>
              <a:t>cosθ</a:t>
            </a:r>
            <a:r>
              <a:rPr lang="en-GB" altLang="zh-CN" sz="1600" dirty="0">
                <a:solidFill>
                  <a:srgbClr val="002060"/>
                </a:solidFill>
                <a:latin typeface="Arial" panose="020B0604020202020204" pitchFamily="34" charset="0"/>
                <a:cs typeface="Arial" panose="020B0604020202020204" pitchFamily="34" charset="0"/>
              </a:rPr>
              <a:t>=0.993. </a:t>
            </a:r>
            <a:r>
              <a:rPr lang="en-US" altLang="zh-CN" sz="1600" dirty="0">
                <a:solidFill>
                  <a:srgbClr val="002060"/>
                </a:solidFill>
                <a:latin typeface="Arial" panose="020B0604020202020204" pitchFamily="34" charset="0"/>
                <a:cs typeface="Arial" panose="020B0604020202020204" pitchFamily="34" charset="0"/>
              </a:rPr>
              <a:t>Detective angle: acos0.99</a:t>
            </a:r>
          </a:p>
          <a:p>
            <a:pPr marL="285750" indent="-285750">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a:t>
            </a:r>
            <a:r>
              <a:rPr lang="en-GB" altLang="zh-CN" sz="1600" dirty="0" err="1">
                <a:solidFill>
                  <a:srgbClr val="002060"/>
                </a:solidFill>
                <a:latin typeface="Arial" panose="020B0604020202020204" pitchFamily="34" charset="0"/>
                <a:cs typeface="Arial" panose="020B0604020202020204" pitchFamily="34" charset="0"/>
              </a:rPr>
              <a:t>e+e</a:t>
            </a:r>
            <a:r>
              <a:rPr lang="en-GB" altLang="zh-CN" sz="1600" dirty="0">
                <a:solidFill>
                  <a:srgbClr val="002060"/>
                </a:solidFill>
                <a:latin typeface="Arial" panose="020B0604020202020204" pitchFamily="34" charset="0"/>
                <a:cs typeface="Arial" panose="020B0604020202020204" pitchFamily="34" charset="0"/>
              </a:rPr>
              <a:t>- beams collide at the IP with a horizontal angle of 33mrad and the final focusing length is to 1.9m.</a:t>
            </a:r>
          </a:p>
          <a:p>
            <a:pPr algn="just"/>
            <a:endParaRPr lang="en-GB" altLang="zh-CN" sz="1400" dirty="0">
              <a:solidFill>
                <a:srgbClr val="002060"/>
              </a:solidFill>
              <a:latin typeface="Arial" panose="020B0604020202020204" pitchFamily="34" charset="0"/>
              <a:cs typeface="Arial" panose="020B0604020202020204" pitchFamily="34" charset="0"/>
            </a:endParaRPr>
          </a:p>
        </p:txBody>
      </p:sp>
      <p:pic>
        <p:nvPicPr>
          <p:cNvPr id="5" name="图片 4" descr="C:\Users\baisha\Documents\WeChat Files\wxid_yjwhuweqdngj21\FileStorage\Temp\1689837500827.pn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70426" y="-465543"/>
            <a:ext cx="4204398" cy="7364925"/>
          </a:xfrm>
          <a:prstGeom prst="rect">
            <a:avLst/>
          </a:prstGeom>
          <a:noFill/>
          <a:ln>
            <a:noFill/>
          </a:ln>
        </p:spPr>
      </p:pic>
    </p:spTree>
    <p:extLst>
      <p:ext uri="{BB962C8B-B14F-4D97-AF65-F5344CB8AC3E}">
        <p14:creationId xmlns:p14="http://schemas.microsoft.com/office/powerpoint/2010/main" val="318325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5684" y="0"/>
            <a:ext cx="10515600" cy="1177834"/>
          </a:xfrm>
        </p:spPr>
        <p:txBody>
          <a:bodyPr/>
          <a:lstStyle/>
          <a:p>
            <a:r>
              <a:rPr lang="en-US" altLang="zh-CN" dirty="0">
                <a:solidFill>
                  <a:srgbClr val="FFFF00"/>
                </a:solidFill>
                <a:latin typeface="Arial" panose="020B0604020202020204" pitchFamily="34" charset="0"/>
                <a:cs typeface="Arial" panose="020B0604020202020204" pitchFamily="34" charset="0"/>
              </a:rPr>
              <a:t>MDI parameters</a:t>
            </a:r>
            <a:endParaRPr lang="zh-CN" altLang="en-US" dirty="0">
              <a:solidFill>
                <a:srgbClr val="FFFF00"/>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1313360269"/>
              </p:ext>
            </p:extLst>
          </p:nvPr>
        </p:nvGraphicFramePr>
        <p:xfrm>
          <a:off x="59634" y="1054713"/>
          <a:ext cx="12112485" cy="5765258"/>
        </p:xfrm>
        <a:graphic>
          <a:graphicData uri="http://schemas.openxmlformats.org/drawingml/2006/table">
            <a:tbl>
              <a:tblPr firstRow="1" bandRow="1">
                <a:tableStyleId>{93296810-A885-4BE3-A3E7-6D5BEEA58F35}</a:tableStyleId>
              </a:tblPr>
              <a:tblGrid>
                <a:gridCol w="1655963">
                  <a:extLst>
                    <a:ext uri="{9D8B030D-6E8A-4147-A177-3AD203B41FA5}">
                      <a16:colId xmlns:a16="http://schemas.microsoft.com/office/drawing/2014/main" xmlns="" val="20000"/>
                    </a:ext>
                  </a:extLst>
                </a:gridCol>
                <a:gridCol w="907261">
                  <a:extLst>
                    <a:ext uri="{9D8B030D-6E8A-4147-A177-3AD203B41FA5}">
                      <a16:colId xmlns:a16="http://schemas.microsoft.com/office/drawing/2014/main" xmlns="" val="20001"/>
                    </a:ext>
                  </a:extLst>
                </a:gridCol>
                <a:gridCol w="763941">
                  <a:extLst>
                    <a:ext uri="{9D8B030D-6E8A-4147-A177-3AD203B41FA5}">
                      <a16:colId xmlns:a16="http://schemas.microsoft.com/office/drawing/2014/main" xmlns="" val="20002"/>
                    </a:ext>
                  </a:extLst>
                </a:gridCol>
                <a:gridCol w="765768">
                  <a:extLst>
                    <a:ext uri="{9D8B030D-6E8A-4147-A177-3AD203B41FA5}">
                      <a16:colId xmlns:a16="http://schemas.microsoft.com/office/drawing/2014/main" xmlns="" val="20003"/>
                    </a:ext>
                  </a:extLst>
                </a:gridCol>
                <a:gridCol w="790031">
                  <a:extLst>
                    <a:ext uri="{9D8B030D-6E8A-4147-A177-3AD203B41FA5}">
                      <a16:colId xmlns:a16="http://schemas.microsoft.com/office/drawing/2014/main" xmlns="" val="20004"/>
                    </a:ext>
                  </a:extLst>
                </a:gridCol>
                <a:gridCol w="843170">
                  <a:extLst>
                    <a:ext uri="{9D8B030D-6E8A-4147-A177-3AD203B41FA5}">
                      <a16:colId xmlns:a16="http://schemas.microsoft.com/office/drawing/2014/main" xmlns="" val="20005"/>
                    </a:ext>
                  </a:extLst>
                </a:gridCol>
                <a:gridCol w="1019215">
                  <a:extLst>
                    <a:ext uri="{9D8B030D-6E8A-4147-A177-3AD203B41FA5}">
                      <a16:colId xmlns:a16="http://schemas.microsoft.com/office/drawing/2014/main" xmlns="" val="20006"/>
                    </a:ext>
                  </a:extLst>
                </a:gridCol>
                <a:gridCol w="820396">
                  <a:extLst>
                    <a:ext uri="{9D8B030D-6E8A-4147-A177-3AD203B41FA5}">
                      <a16:colId xmlns:a16="http://schemas.microsoft.com/office/drawing/2014/main" xmlns="" val="20007"/>
                    </a:ext>
                  </a:extLst>
                </a:gridCol>
                <a:gridCol w="732759">
                  <a:extLst>
                    <a:ext uri="{9D8B030D-6E8A-4147-A177-3AD203B41FA5}">
                      <a16:colId xmlns:a16="http://schemas.microsoft.com/office/drawing/2014/main" xmlns="" val="20008"/>
                    </a:ext>
                  </a:extLst>
                </a:gridCol>
                <a:gridCol w="705281">
                  <a:extLst>
                    <a:ext uri="{9D8B030D-6E8A-4147-A177-3AD203B41FA5}">
                      <a16:colId xmlns:a16="http://schemas.microsoft.com/office/drawing/2014/main" xmlns="" val="20009"/>
                    </a:ext>
                  </a:extLst>
                </a:gridCol>
                <a:gridCol w="870153">
                  <a:extLst>
                    <a:ext uri="{9D8B030D-6E8A-4147-A177-3AD203B41FA5}">
                      <a16:colId xmlns:a16="http://schemas.microsoft.com/office/drawing/2014/main" xmlns="" val="20010"/>
                    </a:ext>
                  </a:extLst>
                </a:gridCol>
                <a:gridCol w="732759">
                  <a:extLst>
                    <a:ext uri="{9D8B030D-6E8A-4147-A177-3AD203B41FA5}">
                      <a16:colId xmlns:a16="http://schemas.microsoft.com/office/drawing/2014/main" xmlns="" val="20011"/>
                    </a:ext>
                  </a:extLst>
                </a:gridCol>
                <a:gridCol w="815196">
                  <a:extLst>
                    <a:ext uri="{9D8B030D-6E8A-4147-A177-3AD203B41FA5}">
                      <a16:colId xmlns:a16="http://schemas.microsoft.com/office/drawing/2014/main" xmlns="" val="20012"/>
                    </a:ext>
                  </a:extLst>
                </a:gridCol>
                <a:gridCol w="690592">
                  <a:extLst>
                    <a:ext uri="{9D8B030D-6E8A-4147-A177-3AD203B41FA5}">
                      <a16:colId xmlns:a16="http://schemas.microsoft.com/office/drawing/2014/main" xmlns="" val="20013"/>
                    </a:ext>
                  </a:extLst>
                </a:gridCol>
              </a:tblGrid>
              <a:tr h="826583">
                <a:tc>
                  <a:txBody>
                    <a:bodyPr/>
                    <a:lstStyle/>
                    <a:p>
                      <a:pPr algn="ctr"/>
                      <a:endParaRPr lang="zh-CN" altLang="en-US" sz="900" dirty="0">
                        <a:solidFill>
                          <a:schemeClr val="tx1"/>
                        </a:solidFill>
                      </a:endParaRPr>
                    </a:p>
                  </a:txBody>
                  <a:tcPr anchor="ctr" anchorCtr="1"/>
                </a:tc>
                <a:tc>
                  <a:txBody>
                    <a:bodyPr/>
                    <a:lstStyle/>
                    <a:p>
                      <a:pPr algn="ctr"/>
                      <a:r>
                        <a:rPr lang="en-US" altLang="zh-CN" sz="900" dirty="0"/>
                        <a:t>range</a:t>
                      </a:r>
                      <a:endParaRPr lang="zh-CN" altLang="en-US" sz="900" dirty="0">
                        <a:solidFill>
                          <a:schemeClr val="tx1"/>
                        </a:solidFill>
                      </a:endParaRPr>
                    </a:p>
                  </a:txBody>
                  <a:tcPr anchor="ctr" anchorCtr="1"/>
                </a:tc>
                <a:tc>
                  <a:txBody>
                    <a:bodyPr/>
                    <a:lstStyle/>
                    <a:p>
                      <a:pPr algn="ctr"/>
                      <a:r>
                        <a:rPr lang="en-US" altLang="zh-CN" sz="900" dirty="0"/>
                        <a:t>Peak field</a:t>
                      </a:r>
                    </a:p>
                    <a:p>
                      <a:pPr algn="ctr"/>
                      <a:r>
                        <a:rPr lang="en-US" altLang="zh-CN" sz="900" dirty="0"/>
                        <a:t> in coil</a:t>
                      </a:r>
                      <a:endParaRPr lang="zh-CN" altLang="en-US" sz="900" dirty="0">
                        <a:solidFill>
                          <a:schemeClr val="tx1"/>
                        </a:solidFill>
                      </a:endParaRPr>
                    </a:p>
                  </a:txBody>
                  <a:tcPr anchor="ctr" anchorCtr="1"/>
                </a:tc>
                <a:tc>
                  <a:txBody>
                    <a:bodyPr/>
                    <a:lstStyle/>
                    <a:p>
                      <a:pPr algn="ctr"/>
                      <a:r>
                        <a:rPr lang="en-US" altLang="zh-CN" sz="900" dirty="0"/>
                        <a:t>Central field gradient</a:t>
                      </a:r>
                      <a:endParaRPr lang="zh-CN" altLang="en-US" sz="900" dirty="0">
                        <a:solidFill>
                          <a:schemeClr val="tx1"/>
                        </a:solidFill>
                      </a:endParaRPr>
                    </a:p>
                  </a:txBody>
                  <a:tcPr anchor="ctr" anchorCtr="1"/>
                </a:tc>
                <a:tc>
                  <a:txBody>
                    <a:bodyPr/>
                    <a:lstStyle/>
                    <a:p>
                      <a:pPr algn="ctr"/>
                      <a:r>
                        <a:rPr lang="en-US" altLang="zh-CN" sz="900" dirty="0"/>
                        <a:t>Bending</a:t>
                      </a:r>
                      <a:r>
                        <a:rPr lang="en-US" altLang="zh-CN" sz="900" baseline="0" dirty="0"/>
                        <a:t> </a:t>
                      </a:r>
                    </a:p>
                    <a:p>
                      <a:pPr algn="ctr"/>
                      <a:r>
                        <a:rPr lang="en-US" altLang="zh-CN" sz="900" baseline="0" dirty="0"/>
                        <a:t>angle</a:t>
                      </a:r>
                      <a:endParaRPr lang="zh-CN" altLang="en-US" sz="900" dirty="0">
                        <a:solidFill>
                          <a:schemeClr val="tx1"/>
                        </a:solidFill>
                      </a:endParaRPr>
                    </a:p>
                  </a:txBody>
                  <a:tcPr anchor="ctr" anchorCtr="1"/>
                </a:tc>
                <a:tc>
                  <a:txBody>
                    <a:bodyPr/>
                    <a:lstStyle/>
                    <a:p>
                      <a:pPr algn="ctr"/>
                      <a:r>
                        <a:rPr lang="en-US" altLang="zh-CN" sz="900" dirty="0"/>
                        <a:t>length</a:t>
                      </a:r>
                      <a:endParaRPr lang="zh-CN" altLang="en-US" sz="900" dirty="0">
                        <a:solidFill>
                          <a:schemeClr val="tx1"/>
                        </a:solidFill>
                      </a:endParaRPr>
                    </a:p>
                  </a:txBody>
                  <a:tcPr anchor="ctr" anchorCtr="1"/>
                </a:tc>
                <a:tc>
                  <a:txBody>
                    <a:bodyPr/>
                    <a:lstStyle/>
                    <a:p>
                      <a:pPr algn="ctr"/>
                      <a:r>
                        <a:rPr lang="en-US" altLang="zh-CN" sz="900" dirty="0"/>
                        <a:t>Beam</a:t>
                      </a:r>
                      <a:r>
                        <a:rPr lang="en-US" altLang="zh-CN" sz="900" baseline="0" dirty="0"/>
                        <a:t> stay clear region</a:t>
                      </a:r>
                      <a:endParaRPr lang="zh-CN" altLang="en-US" sz="900" dirty="0">
                        <a:solidFill>
                          <a:schemeClr val="tx1"/>
                        </a:solidFill>
                      </a:endParaRPr>
                    </a:p>
                  </a:txBody>
                  <a:tcPr anchor="ctr" anchorCtr="1"/>
                </a:tc>
                <a:tc>
                  <a:txBody>
                    <a:bodyPr/>
                    <a:lstStyle/>
                    <a:p>
                      <a:pPr algn="ctr"/>
                      <a:r>
                        <a:rPr lang="en-US" altLang="zh-CN" sz="900" dirty="0"/>
                        <a:t>Minimal distance between two aperture</a:t>
                      </a:r>
                      <a:endParaRPr lang="zh-CN" altLang="en-US" sz="900" dirty="0">
                        <a:solidFill>
                          <a:schemeClr val="tx1"/>
                        </a:solidFill>
                      </a:endParaRPr>
                    </a:p>
                  </a:txBody>
                  <a:tcPr anchor="ctr" anchorCtr="1"/>
                </a:tc>
                <a:tc>
                  <a:txBody>
                    <a:bodyPr/>
                    <a:lstStyle/>
                    <a:p>
                      <a:pPr algn="ctr"/>
                      <a:r>
                        <a:rPr lang="en-US" altLang="zh-CN" sz="900" dirty="0"/>
                        <a:t>Inner diameter of beam pipe</a:t>
                      </a:r>
                      <a:endParaRPr lang="zh-CN" altLang="en-US" sz="900" dirty="0">
                        <a:solidFill>
                          <a:schemeClr val="tx1"/>
                        </a:solidFill>
                      </a:endParaRPr>
                    </a:p>
                  </a:txBody>
                  <a:tcPr anchor="ctr" anchorCtr="1"/>
                </a:tc>
                <a:tc>
                  <a:txBody>
                    <a:bodyPr/>
                    <a:lstStyle/>
                    <a:p>
                      <a:pPr algn="ctr"/>
                      <a:r>
                        <a:rPr lang="en-US" altLang="zh-CN" sz="900" dirty="0"/>
                        <a:t>Outer diameter of beam pipe</a:t>
                      </a:r>
                      <a:endParaRPr lang="zh-CN" altLang="en-US" sz="900" dirty="0">
                        <a:solidFill>
                          <a:schemeClr val="tx1"/>
                        </a:solidFill>
                      </a:endParaRPr>
                    </a:p>
                  </a:txBody>
                  <a:tcPr anchor="ctr" anchorCtr="1"/>
                </a:tc>
                <a:tc>
                  <a:txBody>
                    <a:bodyPr/>
                    <a:lstStyle/>
                    <a:p>
                      <a:pPr algn="ctr"/>
                      <a:r>
                        <a:rPr lang="en-US" altLang="zh-CN" sz="900" dirty="0"/>
                        <a:t>Critical energy</a:t>
                      </a:r>
                    </a:p>
                    <a:p>
                      <a:pPr algn="ctr"/>
                      <a:r>
                        <a:rPr lang="en-US" altLang="zh-CN" sz="900" dirty="0"/>
                        <a:t>(Horizontal)</a:t>
                      </a:r>
                      <a:endParaRPr lang="zh-CN" altLang="en-US" sz="900" dirty="0">
                        <a:solidFill>
                          <a:schemeClr val="tx1"/>
                        </a:solidFill>
                      </a:endParaRPr>
                    </a:p>
                  </a:txBody>
                  <a:tcPr anchor="ctr" anchorCtr="1"/>
                </a:tc>
                <a:tc>
                  <a:txBody>
                    <a:bodyPr/>
                    <a:lstStyle/>
                    <a:p>
                      <a:pPr algn="ctr"/>
                      <a:r>
                        <a:rPr lang="en-US" altLang="zh-CN" sz="900" dirty="0"/>
                        <a:t>Critical energy</a:t>
                      </a:r>
                    </a:p>
                    <a:p>
                      <a:pPr algn="ctr"/>
                      <a:r>
                        <a:rPr lang="en-US" altLang="zh-CN" sz="900" dirty="0"/>
                        <a:t>(Vertical)</a:t>
                      </a:r>
                      <a:endParaRPr lang="zh-CN" altLang="en-US" sz="900" dirty="0">
                        <a:solidFill>
                          <a:schemeClr val="tx1"/>
                        </a:solidFill>
                      </a:endParaRPr>
                    </a:p>
                  </a:txBody>
                  <a:tcPr anchor="ctr" anchorCtr="1"/>
                </a:tc>
                <a:tc>
                  <a:txBody>
                    <a:bodyPr/>
                    <a:lstStyle/>
                    <a:p>
                      <a:pPr algn="ctr"/>
                      <a:r>
                        <a:rPr lang="en-US" altLang="zh-CN" sz="900" dirty="0"/>
                        <a:t>SR</a:t>
                      </a:r>
                      <a:r>
                        <a:rPr lang="en-US" altLang="zh-CN" sz="900" baseline="0" dirty="0"/>
                        <a:t> power</a:t>
                      </a:r>
                    </a:p>
                    <a:p>
                      <a:pPr algn="ctr"/>
                      <a:r>
                        <a:rPr lang="en-US" altLang="zh-CN" sz="900" baseline="0" dirty="0"/>
                        <a:t>(</a:t>
                      </a:r>
                      <a:r>
                        <a:rPr lang="en-US" altLang="zh-CN" sz="900" dirty="0"/>
                        <a:t>Horizontal</a:t>
                      </a:r>
                      <a:r>
                        <a:rPr lang="en-US" altLang="zh-CN" sz="900" baseline="0" dirty="0"/>
                        <a:t>)</a:t>
                      </a:r>
                      <a:endParaRPr lang="zh-CN" altLang="en-US" sz="900" dirty="0">
                        <a:solidFill>
                          <a:schemeClr val="tx1"/>
                        </a:solidFill>
                      </a:endParaRPr>
                    </a:p>
                  </a:txBody>
                  <a:tcPr anchor="ctr" anchorCtr="1"/>
                </a:tc>
                <a:tc>
                  <a:txBody>
                    <a:bodyPr/>
                    <a:lstStyle/>
                    <a:p>
                      <a:pPr algn="ctr"/>
                      <a:r>
                        <a:rPr lang="en-US" altLang="zh-CN" sz="900" dirty="0"/>
                        <a:t>SR power</a:t>
                      </a:r>
                    </a:p>
                    <a:p>
                      <a:pPr algn="ctr"/>
                      <a:r>
                        <a:rPr lang="en-US" altLang="zh-CN" sz="900" dirty="0"/>
                        <a:t>(Vertical)</a:t>
                      </a:r>
                      <a:endParaRPr lang="zh-CN" altLang="en-US" sz="900" dirty="0">
                        <a:solidFill>
                          <a:schemeClr val="tx1"/>
                        </a:solidFill>
                      </a:endParaRPr>
                    </a:p>
                  </a:txBody>
                  <a:tcPr anchor="ctr" anchorCtr="1"/>
                </a:tc>
                <a:extLst>
                  <a:ext uri="{0D108BD9-81ED-4DB2-BD59-A6C34878D82A}">
                    <a16:rowId xmlns:a16="http://schemas.microsoft.com/office/drawing/2014/main" xmlns="" val="10000"/>
                  </a:ext>
                </a:extLst>
              </a:tr>
              <a:tr h="262586">
                <a:tc>
                  <a:txBody>
                    <a:bodyPr/>
                    <a:lstStyle/>
                    <a:p>
                      <a:r>
                        <a:rPr lang="en-US" altLang="zh-CN" sz="900" dirty="0"/>
                        <a:t>L*</a:t>
                      </a:r>
                      <a:endParaRPr lang="zh-CN" altLang="en-US" sz="900" dirty="0"/>
                    </a:p>
                  </a:txBody>
                  <a:tcPr anchor="ctr"/>
                </a:tc>
                <a:tc>
                  <a:txBody>
                    <a:bodyPr/>
                    <a:lstStyle/>
                    <a:p>
                      <a:pPr algn="ctr"/>
                      <a:r>
                        <a:rPr lang="en-US" altLang="zh-CN" sz="900" dirty="0"/>
                        <a:t>0~1.9m</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r>
                        <a:rPr lang="en-US" altLang="zh-CN" sz="900" dirty="0"/>
                        <a:t>1.9m</a:t>
                      </a: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a16="http://schemas.microsoft.com/office/drawing/2014/main" xmlns="" val="10001"/>
                  </a:ext>
                </a:extLst>
              </a:tr>
              <a:tr h="383770">
                <a:tc>
                  <a:txBody>
                    <a:bodyPr/>
                    <a:lstStyle/>
                    <a:p>
                      <a:r>
                        <a:rPr lang="en-US" altLang="zh-CN" sz="900" dirty="0"/>
                        <a:t>Crossing angle</a:t>
                      </a:r>
                      <a:endParaRPr lang="zh-CN" altLang="en-US" sz="900" dirty="0"/>
                    </a:p>
                  </a:txBody>
                  <a:tcPr anchor="ctr"/>
                </a:tc>
                <a:tc>
                  <a:txBody>
                    <a:bodyPr/>
                    <a:lstStyle/>
                    <a:p>
                      <a:pPr algn="ctr"/>
                      <a:r>
                        <a:rPr lang="en-US" altLang="zh-CN" sz="900" dirty="0"/>
                        <a:t>33mrad</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extLst>
                  <a:ext uri="{0D108BD9-81ED-4DB2-BD59-A6C34878D82A}">
                    <a16:rowId xmlns:a16="http://schemas.microsoft.com/office/drawing/2014/main" xmlns="" val="10002"/>
                  </a:ext>
                </a:extLst>
              </a:tr>
              <a:tr h="236166">
                <a:tc>
                  <a:txBody>
                    <a:bodyPr/>
                    <a:lstStyle/>
                    <a:p>
                      <a:r>
                        <a:rPr lang="en-US" altLang="zh-CN" sz="900" dirty="0"/>
                        <a:t>MDI length</a:t>
                      </a:r>
                      <a:endParaRPr lang="zh-CN" altLang="en-US" sz="900" dirty="0"/>
                    </a:p>
                  </a:txBody>
                  <a:tcPr anchor="ctr"/>
                </a:tc>
                <a:tc>
                  <a:txBody>
                    <a:bodyPr/>
                    <a:lstStyle/>
                    <a:p>
                      <a:pPr algn="ctr"/>
                      <a:r>
                        <a:rPr lang="en-US" altLang="zh-CN" sz="900" dirty="0">
                          <a:sym typeface="Symbol" panose="05050102010706020507" pitchFamily="18" charset="2"/>
                        </a:rPr>
                        <a:t></a:t>
                      </a:r>
                      <a:r>
                        <a:rPr lang="en-US" altLang="zh-CN" sz="900" dirty="0"/>
                        <a:t>7m</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a16="http://schemas.microsoft.com/office/drawing/2014/main" xmlns="" val="10003"/>
                  </a:ext>
                </a:extLst>
              </a:tr>
              <a:tr h="531374">
                <a:tc>
                  <a:txBody>
                    <a:bodyPr/>
                    <a:lstStyle/>
                    <a:p>
                      <a:r>
                        <a:rPr lang="en-US" altLang="zh-CN" sz="900" dirty="0"/>
                        <a:t>Detector requirement</a:t>
                      </a:r>
                      <a:r>
                        <a:rPr lang="en-US" altLang="zh-CN" sz="900" baseline="0" dirty="0"/>
                        <a:t> of accelerator components</a:t>
                      </a:r>
                    </a:p>
                    <a:p>
                      <a:r>
                        <a:rPr lang="en-US" altLang="zh-CN" sz="900" baseline="0" dirty="0"/>
                        <a:t>in opening angle</a:t>
                      </a:r>
                      <a:endParaRPr lang="zh-CN" altLang="en-US" sz="900" dirty="0"/>
                    </a:p>
                  </a:txBody>
                  <a:tcPr anchor="ctr"/>
                </a:tc>
                <a:tc>
                  <a:txBody>
                    <a:bodyPr/>
                    <a:lstStyle/>
                    <a:p>
                      <a:pPr algn="ctr"/>
                      <a:r>
                        <a:rPr lang="en-GB" altLang="zh-CN" sz="900" kern="1200" dirty="0">
                          <a:effectLst/>
                        </a:rPr>
                        <a:t>8.11˚</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a16="http://schemas.microsoft.com/office/drawing/2014/main" xmlns="" val="10004"/>
                  </a:ext>
                </a:extLst>
              </a:tr>
              <a:tr h="359450">
                <a:tc>
                  <a:txBody>
                    <a:bodyPr/>
                    <a:lstStyle/>
                    <a:p>
                      <a:r>
                        <a:rPr lang="en-US" altLang="zh-CN" sz="900" dirty="0" smtClean="0"/>
                        <a:t>Q1a/Q1b</a:t>
                      </a:r>
                      <a:endParaRPr lang="zh-CN" altLang="en-US" sz="900" dirty="0"/>
                    </a:p>
                  </a:txBody>
                  <a:tcPr anchor="ctr"/>
                </a:tc>
                <a:tc>
                  <a:txBody>
                    <a:bodyPr/>
                    <a:lstStyle/>
                    <a:p>
                      <a:pPr algn="ctr"/>
                      <a:endParaRPr lang="zh-CN" altLang="en-US" sz="900" dirty="0"/>
                    </a:p>
                  </a:txBody>
                  <a:tcPr anchor="ctr" anchorCtr="1"/>
                </a:tc>
                <a:tc>
                  <a:txBody>
                    <a:bodyPr/>
                    <a:lstStyle/>
                    <a:p>
                      <a:pPr algn="ctr"/>
                      <a:r>
                        <a:rPr lang="en-US" altLang="zh-CN" sz="900" dirty="0"/>
                        <a:t>3.5/2.8T</a:t>
                      </a:r>
                      <a:endParaRPr lang="zh-CN" altLang="en-US" sz="900" dirty="0"/>
                    </a:p>
                  </a:txBody>
                  <a:tcPr anchor="ctr" anchorCtr="1"/>
                </a:tc>
                <a:tc>
                  <a:txBody>
                    <a:bodyPr/>
                    <a:lstStyle/>
                    <a:p>
                      <a:pPr algn="ctr"/>
                      <a:r>
                        <a:rPr lang="en-US" altLang="zh-CN" sz="900" dirty="0"/>
                        <a:t>142/85T/m</a:t>
                      </a:r>
                      <a:endParaRPr lang="zh-CN" altLang="en-US" sz="900" dirty="0"/>
                    </a:p>
                  </a:txBody>
                  <a:tcPr anchor="ctr" anchorCtr="1"/>
                </a:tc>
                <a:tc>
                  <a:txBody>
                    <a:bodyPr/>
                    <a:lstStyle/>
                    <a:p>
                      <a:pPr algn="ctr"/>
                      <a:endParaRPr lang="zh-CN" altLang="en-US" sz="900" dirty="0"/>
                    </a:p>
                  </a:txBody>
                  <a:tcPr anchor="ctr" anchorCtr="1"/>
                </a:tc>
                <a:tc>
                  <a:txBody>
                    <a:bodyPr/>
                    <a:lstStyle/>
                    <a:p>
                      <a:pPr algn="ctr"/>
                      <a:r>
                        <a:rPr lang="en-US" altLang="zh-CN" sz="900" dirty="0"/>
                        <a:t>1.21m</a:t>
                      </a:r>
                      <a:endParaRPr lang="zh-CN" altLang="en-US" sz="900" dirty="0"/>
                    </a:p>
                  </a:txBody>
                  <a:tcPr anchor="ctr" anchorCtr="1"/>
                </a:tc>
                <a:tc>
                  <a:txBody>
                    <a:bodyPr/>
                    <a:lstStyle/>
                    <a:p>
                      <a:pPr algn="ctr"/>
                      <a:r>
                        <a:rPr lang="en-US" altLang="zh-CN" sz="900" dirty="0"/>
                        <a:t>14.9/18.2mm</a:t>
                      </a:r>
                      <a:endParaRPr lang="zh-CN" altLang="en-US" sz="900" dirty="0"/>
                    </a:p>
                  </a:txBody>
                  <a:tcPr anchor="ctr" anchorCtr="1"/>
                </a:tc>
                <a:tc>
                  <a:txBody>
                    <a:bodyPr/>
                    <a:lstStyle/>
                    <a:p>
                      <a:pPr algn="ctr"/>
                      <a:r>
                        <a:rPr lang="en-US" altLang="zh-CN" sz="900" dirty="0"/>
                        <a:t>62.71/105.28mm</a:t>
                      </a:r>
                      <a:endParaRPr lang="zh-CN" altLang="en-US" sz="900" dirty="0"/>
                    </a:p>
                  </a:txBody>
                  <a:tcPr anchor="ctr" anchorCtr="1"/>
                </a:tc>
                <a:tc>
                  <a:txBody>
                    <a:bodyPr/>
                    <a:lstStyle/>
                    <a:p>
                      <a:pPr algn="ctr"/>
                      <a:r>
                        <a:rPr lang="en-US" altLang="zh-CN" sz="900" dirty="0"/>
                        <a:t>20/23mm</a:t>
                      </a:r>
                      <a:endParaRPr lang="zh-CN" altLang="en-US" sz="900" dirty="0"/>
                    </a:p>
                  </a:txBody>
                  <a:tcPr anchor="ctr" anchorCtr="1"/>
                </a:tc>
                <a:tc>
                  <a:txBody>
                    <a:bodyPr/>
                    <a:lstStyle/>
                    <a:p>
                      <a:pPr algn="ctr"/>
                      <a:r>
                        <a:rPr lang="en-US" altLang="zh-CN" sz="900" dirty="0"/>
                        <a:t>26/29mm</a:t>
                      </a:r>
                      <a:endParaRPr lang="zh-CN" altLang="en-US" sz="900" dirty="0"/>
                    </a:p>
                  </a:txBody>
                  <a:tcPr anchor="ctr" anchorCtr="1"/>
                </a:tc>
                <a:tc>
                  <a:txBody>
                    <a:bodyPr/>
                    <a:lstStyle/>
                    <a:p>
                      <a:pPr algn="ctr"/>
                      <a:r>
                        <a:rPr lang="en-US" altLang="zh-CN" sz="900" dirty="0"/>
                        <a:t>724.7/663.1keV</a:t>
                      </a:r>
                      <a:endParaRPr lang="zh-CN" altLang="en-US" sz="900" dirty="0"/>
                    </a:p>
                  </a:txBody>
                  <a:tcPr anchor="ctr" anchorCtr="1"/>
                </a:tc>
                <a:tc>
                  <a:txBody>
                    <a:bodyPr/>
                    <a:lstStyle/>
                    <a:p>
                      <a:pPr algn="ctr"/>
                      <a:r>
                        <a:rPr lang="en-US" altLang="zh-CN" sz="900" dirty="0"/>
                        <a:t>396.3/263keV</a:t>
                      </a:r>
                      <a:endParaRPr lang="zh-CN" altLang="en-US" sz="900" dirty="0"/>
                    </a:p>
                  </a:txBody>
                  <a:tcPr anchor="ctr" anchorCtr="1"/>
                </a:tc>
                <a:tc>
                  <a:txBody>
                    <a:bodyPr/>
                    <a:lstStyle/>
                    <a:p>
                      <a:pPr algn="ctr"/>
                      <a:r>
                        <a:rPr lang="en-US" altLang="zh-CN" sz="900" dirty="0"/>
                        <a:t>212.2/239.23W</a:t>
                      </a:r>
                      <a:endParaRPr lang="zh-CN" altLang="en-US" sz="900" dirty="0"/>
                    </a:p>
                  </a:txBody>
                  <a:tcPr anchor="ctr" anchorCtr="1"/>
                </a:tc>
                <a:tc>
                  <a:txBody>
                    <a:bodyPr/>
                    <a:lstStyle/>
                    <a:p>
                      <a:pPr algn="ctr"/>
                      <a:r>
                        <a:rPr lang="en-US" altLang="zh-CN" sz="900" dirty="0"/>
                        <a:t>99.9/42.8W</a:t>
                      </a:r>
                      <a:endParaRPr lang="zh-CN" altLang="en-US" sz="900" dirty="0"/>
                    </a:p>
                  </a:txBody>
                  <a:tcPr anchor="ctr" anchorCtr="1"/>
                </a:tc>
                <a:extLst>
                  <a:ext uri="{0D108BD9-81ED-4DB2-BD59-A6C34878D82A}">
                    <a16:rowId xmlns:a16="http://schemas.microsoft.com/office/drawing/2014/main" xmlns="" val="10005"/>
                  </a:ext>
                </a:extLst>
              </a:tr>
              <a:tr h="236166">
                <a:tc>
                  <a:txBody>
                    <a:bodyPr/>
                    <a:lstStyle/>
                    <a:p>
                      <a:r>
                        <a:rPr lang="en-US" altLang="zh-CN" sz="900" dirty="0" smtClean="0"/>
                        <a:t>Q2</a:t>
                      </a:r>
                      <a:endParaRPr lang="zh-CN" altLang="en-US" sz="900" dirty="0"/>
                    </a:p>
                  </a:txBody>
                  <a:tcPr anchor="ctr"/>
                </a:tc>
                <a:tc>
                  <a:txBody>
                    <a:bodyPr/>
                    <a:lstStyle/>
                    <a:p>
                      <a:pPr algn="ctr"/>
                      <a:endParaRPr lang="zh-CN" altLang="en-US" sz="900" dirty="0"/>
                    </a:p>
                  </a:txBody>
                  <a:tcPr anchor="ctr" anchorCtr="1"/>
                </a:tc>
                <a:tc>
                  <a:txBody>
                    <a:bodyPr/>
                    <a:lstStyle/>
                    <a:p>
                      <a:pPr algn="ctr"/>
                      <a:r>
                        <a:rPr lang="en-US" altLang="zh-CN" sz="900" dirty="0"/>
                        <a:t>3.3T</a:t>
                      </a:r>
                      <a:endParaRPr lang="zh-CN" altLang="en-US" sz="900" dirty="0"/>
                    </a:p>
                  </a:txBody>
                  <a:tcPr anchor="ctr" anchorCtr="1"/>
                </a:tc>
                <a:tc>
                  <a:txBody>
                    <a:bodyPr/>
                    <a:lstStyle/>
                    <a:p>
                      <a:pPr algn="ctr"/>
                      <a:r>
                        <a:rPr lang="en-US" altLang="zh-CN" sz="900" dirty="0"/>
                        <a:t>96.7T/m</a:t>
                      </a:r>
                      <a:endParaRPr lang="zh-CN" altLang="en-US" sz="900" dirty="0"/>
                    </a:p>
                  </a:txBody>
                  <a:tcPr anchor="ctr" anchorCtr="1"/>
                </a:tc>
                <a:tc>
                  <a:txBody>
                    <a:bodyPr/>
                    <a:lstStyle/>
                    <a:p>
                      <a:pPr algn="ctr"/>
                      <a:endParaRPr lang="zh-CN" altLang="en-US" sz="900" dirty="0"/>
                    </a:p>
                  </a:txBody>
                  <a:tcPr anchor="ctr" anchorCtr="1"/>
                </a:tc>
                <a:tc>
                  <a:txBody>
                    <a:bodyPr/>
                    <a:lstStyle/>
                    <a:p>
                      <a:pPr algn="ctr"/>
                      <a:r>
                        <a:rPr lang="en-US" altLang="zh-CN" sz="900" dirty="0"/>
                        <a:t>1.5m</a:t>
                      </a:r>
                      <a:endParaRPr lang="zh-CN" altLang="en-US" sz="900" dirty="0"/>
                    </a:p>
                  </a:txBody>
                  <a:tcPr anchor="ctr" anchorCtr="1"/>
                </a:tc>
                <a:tc>
                  <a:txBody>
                    <a:bodyPr/>
                    <a:lstStyle/>
                    <a:p>
                      <a:pPr algn="ctr"/>
                      <a:r>
                        <a:rPr lang="en-US" altLang="zh-CN" sz="900" dirty="0"/>
                        <a:t>24.48mm</a:t>
                      </a:r>
                      <a:endParaRPr lang="zh-CN" altLang="en-US" sz="900" dirty="0"/>
                    </a:p>
                  </a:txBody>
                  <a:tcPr anchor="ctr" anchorCtr="1"/>
                </a:tc>
                <a:tc>
                  <a:txBody>
                    <a:bodyPr/>
                    <a:lstStyle/>
                    <a:p>
                      <a:pPr algn="ctr"/>
                      <a:r>
                        <a:rPr lang="en-US" altLang="zh-CN" sz="900" dirty="0"/>
                        <a:t>155.11mm</a:t>
                      </a:r>
                      <a:endParaRPr lang="zh-CN" altLang="en-US" sz="900" dirty="0"/>
                    </a:p>
                  </a:txBody>
                  <a:tcPr anchor="ctr" anchorCtr="1"/>
                </a:tc>
                <a:tc>
                  <a:txBody>
                    <a:bodyPr/>
                    <a:lstStyle/>
                    <a:p>
                      <a:pPr algn="ctr"/>
                      <a:r>
                        <a:rPr lang="en-US" altLang="zh-CN" sz="900" dirty="0"/>
                        <a:t>32mm</a:t>
                      </a:r>
                      <a:endParaRPr lang="zh-CN" altLang="en-US" sz="900" dirty="0"/>
                    </a:p>
                  </a:txBody>
                  <a:tcPr anchor="ctr" anchorCtr="1"/>
                </a:tc>
                <a:tc>
                  <a:txBody>
                    <a:bodyPr/>
                    <a:lstStyle/>
                    <a:p>
                      <a:pPr algn="ctr"/>
                      <a:r>
                        <a:rPr lang="en-US" altLang="zh-CN" sz="900" dirty="0"/>
                        <a:t>38mm</a:t>
                      </a:r>
                      <a:endParaRPr lang="zh-CN" altLang="en-US" sz="900" dirty="0"/>
                    </a:p>
                  </a:txBody>
                  <a:tcPr anchor="ctr" anchorCtr="1"/>
                </a:tc>
                <a:tc>
                  <a:txBody>
                    <a:bodyPr/>
                    <a:lstStyle/>
                    <a:p>
                      <a:pPr algn="ctr"/>
                      <a:r>
                        <a:rPr lang="en-US" altLang="zh-CN" sz="900" dirty="0"/>
                        <a:t>675.2keV</a:t>
                      </a:r>
                      <a:endParaRPr lang="zh-CN" altLang="en-US" sz="900" dirty="0"/>
                    </a:p>
                  </a:txBody>
                  <a:tcPr anchor="ctr" anchorCtr="1"/>
                </a:tc>
                <a:tc>
                  <a:txBody>
                    <a:bodyPr/>
                    <a:lstStyle/>
                    <a:p>
                      <a:pPr algn="ctr"/>
                      <a:r>
                        <a:rPr lang="en-US" altLang="zh-CN" sz="900" dirty="0"/>
                        <a:t>499.4keV</a:t>
                      </a:r>
                      <a:endParaRPr lang="zh-CN" altLang="en-US" sz="900" dirty="0"/>
                    </a:p>
                  </a:txBody>
                  <a:tcPr anchor="ctr" anchorCtr="1"/>
                </a:tc>
                <a:tc>
                  <a:txBody>
                    <a:bodyPr/>
                    <a:lstStyle/>
                    <a:p>
                      <a:pPr algn="ctr"/>
                      <a:r>
                        <a:rPr lang="en-US" altLang="zh-CN" sz="900" dirty="0"/>
                        <a:t>472.9W</a:t>
                      </a:r>
                      <a:endParaRPr lang="zh-CN" altLang="en-US" sz="900" dirty="0"/>
                    </a:p>
                  </a:txBody>
                  <a:tcPr anchor="ctr" anchorCtr="1"/>
                </a:tc>
                <a:tc>
                  <a:txBody>
                    <a:bodyPr/>
                    <a:lstStyle/>
                    <a:p>
                      <a:pPr algn="ctr"/>
                      <a:r>
                        <a:rPr lang="en-US" altLang="zh-CN" sz="900" dirty="0"/>
                        <a:t>135.1W</a:t>
                      </a:r>
                      <a:endParaRPr lang="zh-CN" altLang="en-US" sz="900" dirty="0"/>
                    </a:p>
                  </a:txBody>
                  <a:tcPr anchor="ctr" anchorCtr="1"/>
                </a:tc>
                <a:extLst>
                  <a:ext uri="{0D108BD9-81ED-4DB2-BD59-A6C34878D82A}">
                    <a16:rowId xmlns:a16="http://schemas.microsoft.com/office/drawing/2014/main" xmlns="" val="10006"/>
                  </a:ext>
                </a:extLst>
              </a:tr>
              <a:tr h="359450">
                <a:tc>
                  <a:txBody>
                    <a:bodyPr/>
                    <a:lstStyle/>
                    <a:p>
                      <a:r>
                        <a:rPr lang="en-US" altLang="zh-CN" sz="900" dirty="0" err="1"/>
                        <a:t>Lumical</a:t>
                      </a:r>
                      <a:endParaRPr lang="zh-CN" altLang="en-US" sz="900" dirty="0"/>
                    </a:p>
                  </a:txBody>
                  <a:tcPr anchor="ctr"/>
                </a:tc>
                <a:tc>
                  <a:txBody>
                    <a:bodyPr/>
                    <a:lstStyle/>
                    <a:p>
                      <a:pPr algn="ctr"/>
                      <a:r>
                        <a:rPr lang="en-US" altLang="zh-CN" sz="900" dirty="0"/>
                        <a:t>0.95~1.11m</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0.16m</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a16="http://schemas.microsoft.com/office/drawing/2014/main" xmlns="" val="10007"/>
                  </a:ext>
                </a:extLst>
              </a:tr>
              <a:tr h="236166">
                <a:tc>
                  <a:txBody>
                    <a:bodyPr/>
                    <a:lstStyle/>
                    <a:p>
                      <a:r>
                        <a:rPr lang="en-US" altLang="zh-CN" sz="900" dirty="0"/>
                        <a:t>Anti-solenoid before </a:t>
                      </a:r>
                      <a:r>
                        <a:rPr lang="en-US" altLang="zh-CN" sz="900" dirty="0" smtClean="0"/>
                        <a:t>Q1</a:t>
                      </a:r>
                      <a:endParaRPr lang="zh-CN" altLang="en-US" sz="900" dirty="0">
                        <a:latin typeface="+mn-lt"/>
                      </a:endParaRPr>
                    </a:p>
                  </a:txBody>
                  <a:tcPr anchor="ctr"/>
                </a:tc>
                <a:tc>
                  <a:txBody>
                    <a:bodyPr/>
                    <a:lstStyle/>
                    <a:p>
                      <a:pPr algn="ctr"/>
                      <a:endParaRPr lang="zh-CN" altLang="en-US" sz="900" dirty="0">
                        <a:latin typeface="+mn-lt"/>
                      </a:endParaRPr>
                    </a:p>
                  </a:txBody>
                  <a:tcPr anchor="ctr" anchorCtr="1"/>
                </a:tc>
                <a:tc>
                  <a:txBody>
                    <a:bodyPr/>
                    <a:lstStyle/>
                    <a:p>
                      <a:pPr algn="ctr"/>
                      <a:r>
                        <a:rPr lang="en-US" altLang="zh-CN" sz="900" dirty="0"/>
                        <a:t>8.6T</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1.1m</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a16="http://schemas.microsoft.com/office/drawing/2014/main" xmlns="" val="10008"/>
                  </a:ext>
                </a:extLst>
              </a:tr>
              <a:tr h="236166">
                <a:tc>
                  <a:txBody>
                    <a:bodyPr/>
                    <a:lstStyle/>
                    <a:p>
                      <a:r>
                        <a:rPr lang="en-US" altLang="zh-CN" sz="900" dirty="0"/>
                        <a:t>Anti-solenoid </a:t>
                      </a:r>
                      <a:r>
                        <a:rPr lang="en-US" altLang="zh-CN" sz="900" dirty="0" smtClean="0"/>
                        <a:t>Q1</a:t>
                      </a:r>
                      <a:endParaRPr lang="zh-CN" altLang="en-US" sz="900" dirty="0">
                        <a:latin typeface="+mn-lt"/>
                      </a:endParaRPr>
                    </a:p>
                  </a:txBody>
                  <a:tcPr anchor="ctr"/>
                </a:tc>
                <a:tc>
                  <a:txBody>
                    <a:bodyPr/>
                    <a:lstStyle/>
                    <a:p>
                      <a:pPr algn="ctr"/>
                      <a:endParaRPr lang="zh-CN" altLang="en-US" sz="900" dirty="0">
                        <a:latin typeface="+mn-lt"/>
                      </a:endParaRPr>
                    </a:p>
                  </a:txBody>
                  <a:tcPr anchor="ctr" anchorCtr="1"/>
                </a:tc>
                <a:tc>
                  <a:txBody>
                    <a:bodyPr/>
                    <a:lstStyle/>
                    <a:p>
                      <a:pPr algn="ctr"/>
                      <a:r>
                        <a:rPr lang="en-US" altLang="zh-CN" sz="900" dirty="0"/>
                        <a:t>3T</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2.5m</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a16="http://schemas.microsoft.com/office/drawing/2014/main" xmlns="" val="10009"/>
                  </a:ext>
                </a:extLst>
              </a:tr>
              <a:tr h="236166">
                <a:tc>
                  <a:txBody>
                    <a:bodyPr/>
                    <a:lstStyle/>
                    <a:p>
                      <a:r>
                        <a:rPr lang="en-US" altLang="zh-CN" sz="900" dirty="0"/>
                        <a:t>Anti-solenoid</a:t>
                      </a:r>
                      <a:r>
                        <a:rPr lang="en-US" altLang="zh-CN" sz="900" baseline="0" dirty="0"/>
                        <a:t> </a:t>
                      </a:r>
                      <a:r>
                        <a:rPr lang="en-US" altLang="zh-CN" sz="900" baseline="0" dirty="0" smtClean="0"/>
                        <a:t>Q2</a:t>
                      </a:r>
                      <a:endParaRPr lang="zh-CN" altLang="en-US" sz="900" dirty="0">
                        <a:latin typeface="+mn-lt"/>
                      </a:endParaRPr>
                    </a:p>
                  </a:txBody>
                  <a:tcPr anchor="ctr"/>
                </a:tc>
                <a:tc>
                  <a:txBody>
                    <a:bodyPr/>
                    <a:lstStyle/>
                    <a:p>
                      <a:pPr algn="ctr"/>
                      <a:endParaRPr lang="zh-CN" altLang="en-US" sz="900">
                        <a:latin typeface="+mn-lt"/>
                      </a:endParaRPr>
                    </a:p>
                  </a:txBody>
                  <a:tcPr anchor="ctr" anchorCtr="1"/>
                </a:tc>
                <a:tc>
                  <a:txBody>
                    <a:bodyPr/>
                    <a:lstStyle/>
                    <a:p>
                      <a:pPr algn="ctr"/>
                      <a:r>
                        <a:rPr lang="en-US" altLang="zh-CN" sz="900" dirty="0"/>
                        <a:t>3T</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1.5m</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a16="http://schemas.microsoft.com/office/drawing/2014/main" xmlns="" val="10010"/>
                  </a:ext>
                </a:extLst>
              </a:tr>
              <a:tr h="236166">
                <a:tc>
                  <a:txBody>
                    <a:bodyPr/>
                    <a:lstStyle/>
                    <a:p>
                      <a:r>
                        <a:rPr lang="en-US" altLang="zh-CN" sz="900" dirty="0"/>
                        <a:t>Beryllium pipe</a:t>
                      </a:r>
                      <a:endParaRPr lang="zh-CN" altLang="en-US" sz="900" dirty="0">
                        <a:latin typeface="+mn-lt"/>
                      </a:endParaRPr>
                    </a:p>
                  </a:txBody>
                  <a:tcPr anchor="ctr"/>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sym typeface="Symbol" panose="05050102010706020507" pitchFamily="18" charset="2"/>
                        </a:rPr>
                        <a:t>85</a:t>
                      </a:r>
                      <a:r>
                        <a:rPr lang="en-US" altLang="zh-CN" sz="900" dirty="0"/>
                        <a:t>mm</a:t>
                      </a:r>
                      <a:endParaRPr lang="zh-CN" altLang="en-US" sz="900" dirty="0"/>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20mm</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a16="http://schemas.microsoft.com/office/drawing/2014/main" xmlns="" val="10011"/>
                  </a:ext>
                </a:extLst>
              </a:tr>
              <a:tr h="359450">
                <a:tc>
                  <a:txBody>
                    <a:bodyPr/>
                    <a:lstStyle/>
                    <a:p>
                      <a:r>
                        <a:rPr lang="en-US" altLang="zh-CN" sz="900" dirty="0"/>
                        <a:t>Last</a:t>
                      </a:r>
                      <a:r>
                        <a:rPr lang="en-US" altLang="zh-CN" sz="900" baseline="0" dirty="0"/>
                        <a:t> B upstream</a:t>
                      </a:r>
                      <a:endParaRPr lang="zh-CN" altLang="en-US" sz="900" dirty="0">
                        <a:latin typeface="+mn-lt"/>
                      </a:endParaRPr>
                    </a:p>
                  </a:txBody>
                  <a:tcPr anchor="ctr"/>
                </a:tc>
                <a:tc>
                  <a:txBody>
                    <a:bodyPr/>
                    <a:lstStyle/>
                    <a:p>
                      <a:pPr algn="ctr"/>
                      <a:r>
                        <a:rPr lang="en-US" altLang="zh-CN" sz="900" dirty="0"/>
                        <a:t>64.97~153.5m</a:t>
                      </a: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r>
                        <a:rPr lang="en-US" altLang="zh-CN" sz="900" dirty="0"/>
                        <a:t>0.77mrad</a:t>
                      </a:r>
                      <a:endParaRPr lang="zh-CN" altLang="en-US" sz="900" dirty="0">
                        <a:latin typeface="+mn-lt"/>
                      </a:endParaRPr>
                    </a:p>
                  </a:txBody>
                  <a:tcPr anchor="ctr" anchorCtr="1"/>
                </a:tc>
                <a:tc>
                  <a:txBody>
                    <a:bodyPr/>
                    <a:lstStyle/>
                    <a:p>
                      <a:pPr algn="ctr"/>
                      <a:r>
                        <a:rPr lang="en-US" altLang="zh-CN" sz="900" dirty="0"/>
                        <a:t>88.5m</a:t>
                      </a: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33.3keV</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a16="http://schemas.microsoft.com/office/drawing/2014/main" xmlns="" val="10012"/>
                  </a:ext>
                </a:extLst>
              </a:tr>
              <a:tr h="278983">
                <a:tc>
                  <a:txBody>
                    <a:bodyPr/>
                    <a:lstStyle/>
                    <a:p>
                      <a:r>
                        <a:rPr lang="en-US" altLang="zh-CN" sz="900" dirty="0"/>
                        <a:t>First B downstream</a:t>
                      </a:r>
                      <a:endParaRPr lang="zh-CN" altLang="en-US" sz="900" dirty="0">
                        <a:latin typeface="+mn-lt"/>
                      </a:endParaRPr>
                    </a:p>
                  </a:txBody>
                  <a:tcPr anchor="ctr"/>
                </a:tc>
                <a:tc>
                  <a:txBody>
                    <a:bodyPr/>
                    <a:lstStyle/>
                    <a:p>
                      <a:pPr algn="ctr"/>
                      <a:r>
                        <a:rPr lang="en-US" altLang="zh-CN" sz="900" dirty="0"/>
                        <a:t>44.4~102m</a:t>
                      </a: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r>
                        <a:rPr lang="en-US" altLang="zh-CN" sz="900" dirty="0"/>
                        <a:t>1.17mrad</a:t>
                      </a:r>
                      <a:endParaRPr lang="zh-CN" altLang="en-US" sz="900" dirty="0">
                        <a:latin typeface="+mn-lt"/>
                      </a:endParaRPr>
                    </a:p>
                  </a:txBody>
                  <a:tcPr anchor="ctr" anchorCtr="1"/>
                </a:tc>
                <a:tc>
                  <a:txBody>
                    <a:bodyPr/>
                    <a:lstStyle/>
                    <a:p>
                      <a:pPr algn="ctr"/>
                      <a:r>
                        <a:rPr lang="en-US" altLang="zh-CN" sz="900" dirty="0"/>
                        <a:t>57.6m</a:t>
                      </a: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r>
                        <a:rPr lang="en-US" altLang="zh-CN" sz="900" dirty="0"/>
                        <a:t>77.9keV</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a16="http://schemas.microsoft.com/office/drawing/2014/main" xmlns="" val="10013"/>
                  </a:ext>
                </a:extLst>
              </a:tr>
              <a:tr h="359450">
                <a:tc>
                  <a:txBody>
                    <a:bodyPr/>
                    <a:lstStyle/>
                    <a:p>
                      <a:r>
                        <a:rPr lang="en-US" altLang="zh-CN" sz="900" dirty="0" err="1"/>
                        <a:t>Beampipe</a:t>
                      </a:r>
                      <a:r>
                        <a:rPr lang="en-US" altLang="zh-CN" sz="900" dirty="0"/>
                        <a:t> within </a:t>
                      </a:r>
                      <a:r>
                        <a:rPr lang="en-US" altLang="zh-CN" sz="900" dirty="0" smtClean="0"/>
                        <a:t>Q1a/Q1b</a:t>
                      </a:r>
                      <a:endParaRPr lang="zh-CN" altLang="en-US" sz="900" dirty="0">
                        <a:latin typeface="+mn-lt"/>
                      </a:endParaRPr>
                    </a:p>
                  </a:txBody>
                  <a:tcPr anchor="ctr"/>
                </a:tc>
                <a:tc>
                  <a:txBody>
                    <a:bodyPr/>
                    <a:lstStyle/>
                    <a:p>
                      <a:pPr algn="ct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1.21m</a:t>
                      </a: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1.19/1.31W</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a16="http://schemas.microsoft.com/office/drawing/2014/main" xmlns="" val="10014"/>
                  </a:ext>
                </a:extLst>
              </a:tr>
              <a:tr h="236166">
                <a:tc>
                  <a:txBody>
                    <a:bodyPr/>
                    <a:lstStyle/>
                    <a:p>
                      <a:r>
                        <a:rPr lang="en-US" altLang="zh-CN" sz="900" dirty="0" err="1"/>
                        <a:t>Beampipe</a:t>
                      </a:r>
                      <a:r>
                        <a:rPr lang="en-US" altLang="zh-CN" sz="900" dirty="0"/>
                        <a:t> within </a:t>
                      </a:r>
                      <a:r>
                        <a:rPr lang="en-US" altLang="zh-CN" sz="900" dirty="0" smtClean="0"/>
                        <a:t>Q2</a:t>
                      </a:r>
                      <a:endParaRPr lang="zh-CN" altLang="en-US" sz="900" dirty="0"/>
                    </a:p>
                  </a:txBody>
                  <a:tcPr anchor="ctr"/>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r>
                        <a:rPr lang="en-US" altLang="zh-CN" sz="900" dirty="0"/>
                        <a:t>1.5m</a:t>
                      </a: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r>
                        <a:rPr lang="en-US" altLang="zh-CN" sz="900" dirty="0"/>
                        <a:t>2.39W</a:t>
                      </a: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a16="http://schemas.microsoft.com/office/drawing/2014/main" xmlns="" val="10015"/>
                  </a:ext>
                </a:extLst>
              </a:tr>
              <a:tr h="359450">
                <a:tc>
                  <a:txBody>
                    <a:bodyPr/>
                    <a:lstStyle/>
                    <a:p>
                      <a:r>
                        <a:rPr lang="en-US" altLang="zh-CN" sz="900" dirty="0" err="1"/>
                        <a:t>Beampipe</a:t>
                      </a:r>
                      <a:r>
                        <a:rPr lang="en-US" altLang="zh-CN" sz="900" dirty="0"/>
                        <a:t> between</a:t>
                      </a:r>
                      <a:r>
                        <a:rPr lang="en-US" altLang="zh-CN" sz="900" baseline="0" dirty="0"/>
                        <a:t> </a:t>
                      </a:r>
                      <a:r>
                        <a:rPr lang="en-US" altLang="zh-CN" sz="900" baseline="0" dirty="0" smtClean="0"/>
                        <a:t>Q1/Q2</a:t>
                      </a:r>
                      <a:endParaRPr lang="zh-CN" altLang="en-US" sz="900" dirty="0"/>
                    </a:p>
                  </a:txBody>
                  <a:tcPr anchor="ctr"/>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r>
                        <a:rPr lang="en-US" altLang="zh-CN" sz="900" dirty="0"/>
                        <a:t>0.3m</a:t>
                      </a: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r>
                        <a:rPr lang="en-US" altLang="zh-CN" sz="900" dirty="0"/>
                        <a:t>26.5W</a:t>
                      </a: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171766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0450C7AF-7B9F-4D23-8F53-9D123D698F7F}"/>
              </a:ext>
            </a:extLst>
          </p:cNvPr>
          <p:cNvSpPr txBox="1"/>
          <p:nvPr/>
        </p:nvSpPr>
        <p:spPr>
          <a:xfrm>
            <a:off x="806455" y="6234987"/>
            <a:ext cx="10941597" cy="646331"/>
          </a:xfrm>
          <a:prstGeom prst="rect">
            <a:avLst/>
          </a:prstGeom>
          <a:solidFill>
            <a:schemeClr val="accent6">
              <a:lumMod val="20000"/>
              <a:lumOff val="80000"/>
            </a:schemeClr>
          </a:solidFill>
        </p:spPr>
        <p:txBody>
          <a:bodyPr wrap="square" rtlCol="0">
            <a:spAutoFit/>
          </a:bodyPr>
          <a:lstStyle/>
          <a:p>
            <a:pPr marL="285750"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Crotch point at 805mm</a:t>
            </a:r>
            <a:r>
              <a:rPr lang="zh-CN" altLang="en-US" dirty="0">
                <a:solidFill>
                  <a:srgbClr val="002060"/>
                </a:solidFill>
                <a:latin typeface="Arial" panose="020B0604020202020204" pitchFamily="34" charset="0"/>
                <a:cs typeface="Arial" panose="020B0604020202020204" pitchFamily="34" charset="0"/>
              </a:rPr>
              <a:t>，</a:t>
            </a:r>
            <a:r>
              <a:rPr lang="en-US" altLang="zh-CN" dirty="0">
                <a:solidFill>
                  <a:srgbClr val="002060"/>
                </a:solidFill>
                <a:latin typeface="Arial" panose="020B0604020202020204" pitchFamily="34" charset="0"/>
                <a:cs typeface="Arial" panose="020B0604020202020204" pitchFamily="34" charset="0"/>
              </a:rPr>
              <a:t>with slope</a:t>
            </a:r>
            <a:r>
              <a:rPr lang="zh-CN" altLang="en-US" dirty="0">
                <a:solidFill>
                  <a:srgbClr val="002060"/>
                </a:solidFill>
                <a:latin typeface="Arial" panose="020B0604020202020204" pitchFamily="34" charset="0"/>
                <a:cs typeface="Arial" panose="020B0604020202020204" pitchFamily="34" charset="0"/>
              </a:rPr>
              <a:t>，</a:t>
            </a:r>
            <a:r>
              <a:rPr lang="en-US" altLang="zh-CN" dirty="0">
                <a:solidFill>
                  <a:srgbClr val="002060"/>
                </a:solidFill>
                <a:latin typeface="Arial" panose="020B0604020202020204" pitchFamily="34" charset="0"/>
                <a:cs typeface="Arial" panose="020B0604020202020204" pitchFamily="34" charset="0"/>
              </a:rPr>
              <a:t>breeches pipe starting point at 855mm</a:t>
            </a:r>
            <a:r>
              <a:rPr lang="zh-CN" altLang="en-US" dirty="0">
                <a:solidFill>
                  <a:srgbClr val="002060"/>
                </a:solidFill>
                <a:latin typeface="Arial" panose="020B0604020202020204" pitchFamily="34" charset="0"/>
                <a:cs typeface="Arial" panose="020B0604020202020204" pitchFamily="34" charset="0"/>
              </a:rPr>
              <a:t>，</a:t>
            </a:r>
            <a:r>
              <a:rPr lang="en-US" altLang="zh-CN" dirty="0">
                <a:solidFill>
                  <a:srgbClr val="002060"/>
                </a:solidFill>
                <a:latin typeface="Arial" panose="020B0604020202020204" pitchFamily="34" charset="0"/>
                <a:cs typeface="Arial" panose="020B0604020202020204" pitchFamily="34" charset="0"/>
              </a:rPr>
              <a:t>cone</a:t>
            </a:r>
            <a:r>
              <a:rPr lang="zh-CN" altLang="en-US" dirty="0">
                <a:solidFill>
                  <a:srgbClr val="002060"/>
                </a:solidFill>
                <a:latin typeface="Arial" panose="020B0604020202020204" pitchFamily="34" charset="0"/>
                <a:cs typeface="Arial" panose="020B0604020202020204" pitchFamily="34" charset="0"/>
              </a:rPr>
              <a:t>，</a:t>
            </a:r>
            <a:r>
              <a:rPr lang="en-US" altLang="zh-CN" dirty="0">
                <a:solidFill>
                  <a:srgbClr val="002060"/>
                </a:solidFill>
                <a:latin typeface="Arial" panose="020B0604020202020204" pitchFamily="34" charset="0"/>
                <a:cs typeface="Arial" panose="020B0604020202020204" pitchFamily="34" charset="0"/>
              </a:rPr>
              <a:t>interface point at 700mm </a:t>
            </a:r>
          </a:p>
        </p:txBody>
      </p:sp>
      <p:pic>
        <p:nvPicPr>
          <p:cNvPr id="6" name="图片 5">
            <a:extLst>
              <a:ext uri="{FF2B5EF4-FFF2-40B4-BE49-F238E27FC236}">
                <a16:creationId xmlns:a16="http://schemas.microsoft.com/office/drawing/2014/main" xmlns="" id="{A4AFAB15-E805-41B7-BDE0-7C6600502982}"/>
              </a:ext>
            </a:extLst>
          </p:cNvPr>
          <p:cNvPicPr>
            <a:picLocks noChangeAspect="1"/>
          </p:cNvPicPr>
          <p:nvPr/>
        </p:nvPicPr>
        <p:blipFill>
          <a:blip r:embed="rId2"/>
          <a:stretch>
            <a:fillRect/>
          </a:stretch>
        </p:blipFill>
        <p:spPr>
          <a:xfrm>
            <a:off x="5796207" y="2789360"/>
            <a:ext cx="5547845" cy="3482838"/>
          </a:xfrm>
          <a:prstGeom prst="rect">
            <a:avLst/>
          </a:prstGeom>
        </p:spPr>
      </p:pic>
      <p:sp>
        <p:nvSpPr>
          <p:cNvPr id="3" name="矩形 2">
            <a:extLst>
              <a:ext uri="{FF2B5EF4-FFF2-40B4-BE49-F238E27FC236}">
                <a16:creationId xmlns:a16="http://schemas.microsoft.com/office/drawing/2014/main" xmlns="" id="{3C8A415B-1C90-4D0D-A167-702980866617}"/>
              </a:ext>
            </a:extLst>
          </p:cNvPr>
          <p:cNvSpPr/>
          <p:nvPr/>
        </p:nvSpPr>
        <p:spPr>
          <a:xfrm>
            <a:off x="2734837" y="191864"/>
            <a:ext cx="6545382" cy="646331"/>
          </a:xfrm>
          <a:prstGeom prst="rect">
            <a:avLst/>
          </a:prstGeom>
        </p:spPr>
        <p:txBody>
          <a:bodyPr wrap="none">
            <a:spAutoFit/>
          </a:bodyPr>
          <a:lstStyle/>
          <a:p>
            <a:pPr algn="ctr"/>
            <a:r>
              <a:rPr kumimoji="1" lang="en-US" altLang="zh-CN" sz="3600" b="1" dirty="0">
                <a:solidFill>
                  <a:srgbClr val="FFFF00"/>
                </a:solidFill>
                <a:latin typeface="Arial" panose="020B0604020202020204" pitchFamily="34" charset="0"/>
                <a:cs typeface="Arial" panose="020B0604020202020204" pitchFamily="34" charset="0"/>
              </a:rPr>
              <a:t>The central beampipe design</a:t>
            </a:r>
            <a:endParaRPr lang="zh-CN" altLang="en-US" sz="3600" b="1" dirty="0">
              <a:solidFill>
                <a:srgbClr val="FFFF00"/>
              </a:solidFill>
              <a:latin typeface="Arial" panose="020B0604020202020204" pitchFamily="34" charset="0"/>
              <a:cs typeface="Arial" panose="020B0604020202020204" pitchFamily="34" charset="0"/>
            </a:endParaRPr>
          </a:p>
        </p:txBody>
      </p:sp>
      <p:pic>
        <p:nvPicPr>
          <p:cNvPr id="8" name="图片 7">
            <a:extLst>
              <a:ext uri="{FF2B5EF4-FFF2-40B4-BE49-F238E27FC236}">
                <a16:creationId xmlns:a16="http://schemas.microsoft.com/office/drawing/2014/main" xmlns="" id="{583BA6E9-A32E-0DA3-4AD2-99C956F35162}"/>
              </a:ext>
            </a:extLst>
          </p:cNvPr>
          <p:cNvPicPr>
            <a:picLocks noChangeAspect="1"/>
          </p:cNvPicPr>
          <p:nvPr/>
        </p:nvPicPr>
        <p:blipFill>
          <a:blip r:embed="rId3"/>
          <a:stretch>
            <a:fillRect/>
          </a:stretch>
        </p:blipFill>
        <p:spPr>
          <a:xfrm>
            <a:off x="0" y="1138400"/>
            <a:ext cx="12192000" cy="1598794"/>
          </a:xfrm>
          <a:prstGeom prst="rect">
            <a:avLst/>
          </a:prstGeom>
        </p:spPr>
      </p:pic>
      <p:graphicFrame>
        <p:nvGraphicFramePr>
          <p:cNvPr id="7" name="表格 6">
            <a:extLst>
              <a:ext uri="{FF2B5EF4-FFF2-40B4-BE49-F238E27FC236}">
                <a16:creationId xmlns:a16="http://schemas.microsoft.com/office/drawing/2014/main" xmlns="" id="{28B4EE35-55E2-4D39-BAF0-BB45F46FF3B2}"/>
              </a:ext>
            </a:extLst>
          </p:cNvPr>
          <p:cNvGraphicFramePr>
            <a:graphicFrameLocks noGrp="1"/>
          </p:cNvGraphicFramePr>
          <p:nvPr>
            <p:extLst/>
          </p:nvPr>
        </p:nvGraphicFramePr>
        <p:xfrm>
          <a:off x="509997" y="3159179"/>
          <a:ext cx="5047370" cy="2743200"/>
        </p:xfrm>
        <a:graphic>
          <a:graphicData uri="http://schemas.openxmlformats.org/drawingml/2006/table">
            <a:tbl>
              <a:tblPr firstRow="1" bandRow="1">
                <a:tableStyleId>{93296810-A885-4BE3-A3E7-6D5BEEA58F35}</a:tableStyleId>
              </a:tblPr>
              <a:tblGrid>
                <a:gridCol w="1009474">
                  <a:extLst>
                    <a:ext uri="{9D8B030D-6E8A-4147-A177-3AD203B41FA5}">
                      <a16:colId xmlns:a16="http://schemas.microsoft.com/office/drawing/2014/main" xmlns="" val="20000"/>
                    </a:ext>
                  </a:extLst>
                </a:gridCol>
                <a:gridCol w="1009474">
                  <a:extLst>
                    <a:ext uri="{9D8B030D-6E8A-4147-A177-3AD203B41FA5}">
                      <a16:colId xmlns:a16="http://schemas.microsoft.com/office/drawing/2014/main" xmlns="" val="20001"/>
                    </a:ext>
                  </a:extLst>
                </a:gridCol>
                <a:gridCol w="1009474">
                  <a:extLst>
                    <a:ext uri="{9D8B030D-6E8A-4147-A177-3AD203B41FA5}">
                      <a16:colId xmlns:a16="http://schemas.microsoft.com/office/drawing/2014/main" xmlns="" val="20002"/>
                    </a:ext>
                  </a:extLst>
                </a:gridCol>
                <a:gridCol w="1009474">
                  <a:extLst>
                    <a:ext uri="{9D8B030D-6E8A-4147-A177-3AD203B41FA5}">
                      <a16:colId xmlns:a16="http://schemas.microsoft.com/office/drawing/2014/main" xmlns="" val="20003"/>
                    </a:ext>
                  </a:extLst>
                </a:gridCol>
                <a:gridCol w="1009474">
                  <a:extLst>
                    <a:ext uri="{9D8B030D-6E8A-4147-A177-3AD203B41FA5}">
                      <a16:colId xmlns:a16="http://schemas.microsoft.com/office/drawing/2014/main" xmlns="" val="20005"/>
                    </a:ext>
                  </a:extLst>
                </a:gridCol>
              </a:tblGrid>
              <a:tr h="624642">
                <a:tc>
                  <a:txBody>
                    <a:bodyPr/>
                    <a:lstStyle/>
                    <a:p>
                      <a:r>
                        <a:rPr lang="en-US" altLang="zh-CN" sz="1200" dirty="0">
                          <a:latin typeface="Arial" panose="020B0604020202020204" pitchFamily="34" charset="0"/>
                          <a:cs typeface="Arial" panose="020B0604020202020204" pitchFamily="34" charset="0"/>
                        </a:rPr>
                        <a:t>From IP(mm)</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Shape</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Inner diameter(mm)</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Material</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Marker</a:t>
                      </a:r>
                      <a:endParaRPr lang="zh-CN" altLang="en-US" sz="1200" dirty="0">
                        <a:latin typeface="Arial" panose="020B0604020202020204" pitchFamily="34" charset="0"/>
                        <a:cs typeface="Arial" panose="020B0604020202020204" pitchFamily="34" charset="0"/>
                      </a:endParaRPr>
                    </a:p>
                  </a:txBody>
                  <a:tcPr anchor="ctr" anchorCtr="1"/>
                </a:tc>
                <a:extLst>
                  <a:ext uri="{0D108BD9-81ED-4DB2-BD59-A6C34878D82A}">
                    <a16:rowId xmlns:a16="http://schemas.microsoft.com/office/drawing/2014/main" xmlns="" val="10000"/>
                  </a:ext>
                </a:extLst>
              </a:tr>
              <a:tr h="267704">
                <a:tc>
                  <a:txBody>
                    <a:bodyPr/>
                    <a:lstStyle/>
                    <a:p>
                      <a:r>
                        <a:rPr lang="en-US" altLang="zh-CN" sz="1200" dirty="0">
                          <a:latin typeface="Arial" panose="020B0604020202020204" pitchFamily="34" charset="0"/>
                          <a:cs typeface="Arial" panose="020B0604020202020204" pitchFamily="34" charset="0"/>
                        </a:rPr>
                        <a:t>0-85</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Circular</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20</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Be</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endParaRPr lang="zh-CN" altLang="en-US" sz="1200">
                        <a:latin typeface="Arial" panose="020B0604020202020204" pitchFamily="34" charset="0"/>
                        <a:cs typeface="Arial" panose="020B0604020202020204" pitchFamily="34" charset="0"/>
                      </a:endParaRPr>
                    </a:p>
                  </a:txBody>
                  <a:tcPr anchor="ctr" anchorCtr="1"/>
                </a:tc>
                <a:extLst>
                  <a:ext uri="{0D108BD9-81ED-4DB2-BD59-A6C34878D82A}">
                    <a16:rowId xmlns:a16="http://schemas.microsoft.com/office/drawing/2014/main" xmlns="" val="10001"/>
                  </a:ext>
                </a:extLst>
              </a:tr>
              <a:tr h="267704">
                <a:tc>
                  <a:txBody>
                    <a:bodyPr/>
                    <a:lstStyle/>
                    <a:p>
                      <a:r>
                        <a:rPr lang="en-US" altLang="zh-CN" sz="1200" dirty="0">
                          <a:latin typeface="Arial" panose="020B0604020202020204" pitchFamily="34" charset="0"/>
                          <a:cs typeface="Arial" panose="020B0604020202020204" pitchFamily="34" charset="0"/>
                        </a:rPr>
                        <a:t>85~180</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Circular</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20</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Al</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endParaRPr lang="zh-CN" altLang="en-US" sz="1200" dirty="0">
                        <a:latin typeface="Arial" panose="020B0604020202020204" pitchFamily="34" charset="0"/>
                        <a:cs typeface="Arial" panose="020B0604020202020204" pitchFamily="34" charset="0"/>
                      </a:endParaRPr>
                    </a:p>
                  </a:txBody>
                  <a:tcPr anchor="ctr" anchorCtr="1"/>
                </a:tc>
                <a:extLst>
                  <a:ext uri="{0D108BD9-81ED-4DB2-BD59-A6C34878D82A}">
                    <a16:rowId xmlns:a16="http://schemas.microsoft.com/office/drawing/2014/main" xmlns="" val="10002"/>
                  </a:ext>
                </a:extLst>
              </a:tr>
              <a:tr h="267704">
                <a:tc>
                  <a:txBody>
                    <a:bodyPr/>
                    <a:lstStyle/>
                    <a:p>
                      <a:r>
                        <a:rPr lang="en-US" altLang="zh-CN" sz="1200" dirty="0">
                          <a:latin typeface="Arial" panose="020B0604020202020204" pitchFamily="34" charset="0"/>
                          <a:cs typeface="Arial" panose="020B0604020202020204" pitchFamily="34" charset="0"/>
                        </a:rPr>
                        <a:t>180~655</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Cone</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20~35</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Al</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Taper: 1:70</a:t>
                      </a:r>
                      <a:endParaRPr lang="zh-CN" altLang="en-US" sz="1200" dirty="0">
                        <a:latin typeface="Arial" panose="020B0604020202020204" pitchFamily="34" charset="0"/>
                        <a:cs typeface="Arial" panose="020B0604020202020204" pitchFamily="34" charset="0"/>
                      </a:endParaRPr>
                    </a:p>
                  </a:txBody>
                  <a:tcPr anchor="ctr" anchorCtr="1"/>
                </a:tc>
                <a:extLst>
                  <a:ext uri="{0D108BD9-81ED-4DB2-BD59-A6C34878D82A}">
                    <a16:rowId xmlns:a16="http://schemas.microsoft.com/office/drawing/2014/main" xmlns="" val="10003"/>
                  </a:ext>
                </a:extLst>
              </a:tr>
              <a:tr h="267704">
                <a:tc>
                  <a:txBody>
                    <a:bodyPr/>
                    <a:lstStyle/>
                    <a:p>
                      <a:r>
                        <a:rPr lang="en-US" altLang="zh-CN" sz="1200" dirty="0">
                          <a:latin typeface="Arial" panose="020B0604020202020204" pitchFamily="34" charset="0"/>
                          <a:cs typeface="Arial" panose="020B0604020202020204" pitchFamily="34" charset="0"/>
                        </a:rPr>
                        <a:t>655~700</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Circular</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35</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Al</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endParaRPr lang="zh-CN" altLang="en-US" sz="1200" dirty="0">
                        <a:latin typeface="Arial" panose="020B0604020202020204" pitchFamily="34" charset="0"/>
                        <a:cs typeface="Arial" panose="020B0604020202020204" pitchFamily="34" charset="0"/>
                      </a:endParaRPr>
                    </a:p>
                  </a:txBody>
                  <a:tcPr anchor="ctr" anchorCtr="1"/>
                </a:tc>
                <a:extLst>
                  <a:ext uri="{0D108BD9-81ED-4DB2-BD59-A6C34878D82A}">
                    <a16:rowId xmlns:a16="http://schemas.microsoft.com/office/drawing/2014/main" xmlns="" val="3575485654"/>
                  </a:ext>
                </a:extLst>
              </a:tr>
              <a:tr h="267704">
                <a:tc>
                  <a:txBody>
                    <a:bodyPr/>
                    <a:lstStyle/>
                    <a:p>
                      <a:r>
                        <a:rPr lang="en-US" altLang="zh-CN" sz="1200" dirty="0">
                          <a:latin typeface="Arial" panose="020B0604020202020204" pitchFamily="34" charset="0"/>
                          <a:cs typeface="Arial" panose="020B0604020202020204" pitchFamily="34" charset="0"/>
                        </a:rPr>
                        <a:t>700~780</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Circular</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35</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Cu</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endParaRPr lang="zh-CN" altLang="en-US" sz="1200" dirty="0">
                        <a:latin typeface="Arial" panose="020B0604020202020204" pitchFamily="34" charset="0"/>
                        <a:cs typeface="Arial" panose="020B0604020202020204" pitchFamily="34" charset="0"/>
                      </a:endParaRPr>
                    </a:p>
                  </a:txBody>
                  <a:tcPr anchor="ctr" anchorCtr="1"/>
                </a:tc>
                <a:extLst>
                  <a:ext uri="{0D108BD9-81ED-4DB2-BD59-A6C34878D82A}">
                    <a16:rowId xmlns:a16="http://schemas.microsoft.com/office/drawing/2014/main" xmlns="" val="10004"/>
                  </a:ext>
                </a:extLst>
              </a:tr>
              <a:tr h="267704">
                <a:tc>
                  <a:txBody>
                    <a:bodyPr/>
                    <a:lstStyle/>
                    <a:p>
                      <a:r>
                        <a:rPr lang="en-US" altLang="zh-CN" sz="1200" dirty="0">
                          <a:latin typeface="Arial" panose="020B0604020202020204" pitchFamily="34" charset="0"/>
                          <a:cs typeface="Arial" panose="020B0604020202020204" pitchFamily="34" charset="0"/>
                        </a:rPr>
                        <a:t>780~805</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Cone</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35~39</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Cu</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endParaRPr lang="zh-CN" altLang="en-US" sz="1200" dirty="0">
                        <a:latin typeface="Arial" panose="020B0604020202020204" pitchFamily="34" charset="0"/>
                        <a:cs typeface="Arial" panose="020B0604020202020204" pitchFamily="34" charset="0"/>
                      </a:endParaRPr>
                    </a:p>
                  </a:txBody>
                  <a:tcPr anchor="ctr" anchorCtr="1"/>
                </a:tc>
                <a:extLst>
                  <a:ext uri="{0D108BD9-81ED-4DB2-BD59-A6C34878D82A}">
                    <a16:rowId xmlns:a16="http://schemas.microsoft.com/office/drawing/2014/main" xmlns="" val="2898622957"/>
                  </a:ext>
                </a:extLst>
              </a:tr>
              <a:tr h="267704">
                <a:tc>
                  <a:txBody>
                    <a:bodyPr/>
                    <a:lstStyle/>
                    <a:p>
                      <a:r>
                        <a:rPr lang="en-US" altLang="zh-CN" sz="1200" dirty="0">
                          <a:latin typeface="Arial" panose="020B0604020202020204" pitchFamily="34" charset="0"/>
                          <a:cs typeface="Arial" panose="020B0604020202020204" pitchFamily="34" charset="0"/>
                        </a:rPr>
                        <a:t>805~855</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Race-track</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39~20 double pipe</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latin typeface="Arial" panose="020B0604020202020204" pitchFamily="34" charset="0"/>
                          <a:cs typeface="Arial" panose="020B0604020202020204" pitchFamily="34" charset="0"/>
                        </a:rPr>
                        <a:t>Cu</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endParaRPr lang="zh-CN" altLang="en-US" sz="1200" dirty="0">
                        <a:latin typeface="Arial" panose="020B0604020202020204" pitchFamily="34" charset="0"/>
                        <a:cs typeface="Arial" panose="020B0604020202020204" pitchFamily="34" charset="0"/>
                      </a:endParaRPr>
                    </a:p>
                  </a:txBody>
                  <a:tcPr anchor="ctr" anchorCtr="1"/>
                </a:tc>
                <a:extLst>
                  <a:ext uri="{0D108BD9-81ED-4DB2-BD59-A6C34878D82A}">
                    <a16:rowId xmlns:a16="http://schemas.microsoft.com/office/drawing/2014/main" xmlns="" val="2919878566"/>
                  </a:ext>
                </a:extLst>
              </a:tr>
            </a:tbl>
          </a:graphicData>
        </a:graphic>
      </p:graphicFrame>
    </p:spTree>
    <p:extLst>
      <p:ext uri="{BB962C8B-B14F-4D97-AF65-F5344CB8AC3E}">
        <p14:creationId xmlns:p14="http://schemas.microsoft.com/office/powerpoint/2010/main" val="328247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C2A9FC1-5118-4D83-9F92-1BF56ED70C6E}"/>
              </a:ext>
            </a:extLst>
          </p:cNvPr>
          <p:cNvSpPr>
            <a:spLocks noGrp="1"/>
          </p:cNvSpPr>
          <p:nvPr>
            <p:ph type="title"/>
          </p:nvPr>
        </p:nvSpPr>
        <p:spPr/>
        <p:txBody>
          <a:bodyPr/>
          <a:lstStyle/>
          <a:p>
            <a:r>
              <a:rPr lang="en-US" altLang="zh-CN" dirty="0">
                <a:solidFill>
                  <a:srgbClr val="FFFF00"/>
                </a:solidFill>
                <a:latin typeface="Arial" panose="020B0604020202020204" pitchFamily="34" charset="0"/>
                <a:cs typeface="Arial" panose="020B0604020202020204" pitchFamily="34" charset="0"/>
              </a:rPr>
              <a:t>IR beam pipe structure</a:t>
            </a:r>
            <a:endParaRPr lang="zh-CN" altLang="en-US" dirty="0">
              <a:solidFill>
                <a:srgbClr val="FFFF00"/>
              </a:solidFill>
              <a:latin typeface="Arial" panose="020B0604020202020204" pitchFamily="34" charset="0"/>
              <a:cs typeface="Arial" panose="020B0604020202020204" pitchFamily="34" charset="0"/>
            </a:endParaRPr>
          </a:p>
        </p:txBody>
      </p:sp>
      <p:pic>
        <p:nvPicPr>
          <p:cNvPr id="4" name="图片 3" descr="图">
            <a:extLst>
              <a:ext uri="{FF2B5EF4-FFF2-40B4-BE49-F238E27FC236}">
                <a16:creationId xmlns:a16="http://schemas.microsoft.com/office/drawing/2014/main" xmlns="" id="{7C512841-122B-41A2-87B9-A7AFD002153C}"/>
              </a:ext>
            </a:extLst>
          </p:cNvPr>
          <p:cNvPicPr/>
          <p:nvPr/>
        </p:nvPicPr>
        <p:blipFill>
          <a:blip r:embed="rId2"/>
          <a:srcRect t="22875" r="2005" b="8548"/>
          <a:stretch>
            <a:fillRect/>
          </a:stretch>
        </p:blipFill>
        <p:spPr>
          <a:xfrm>
            <a:off x="609600" y="2450508"/>
            <a:ext cx="5467927" cy="1199728"/>
          </a:xfrm>
          <a:prstGeom prst="rect">
            <a:avLst/>
          </a:prstGeom>
        </p:spPr>
      </p:pic>
      <p:sp>
        <p:nvSpPr>
          <p:cNvPr id="5" name="矩形 4">
            <a:extLst>
              <a:ext uri="{FF2B5EF4-FFF2-40B4-BE49-F238E27FC236}">
                <a16:creationId xmlns:a16="http://schemas.microsoft.com/office/drawing/2014/main" xmlns="" id="{D004D379-7C1B-42C1-AEA1-C9F20E1A39E8}"/>
              </a:ext>
            </a:extLst>
          </p:cNvPr>
          <p:cNvSpPr/>
          <p:nvPr/>
        </p:nvSpPr>
        <p:spPr>
          <a:xfrm>
            <a:off x="304118" y="1127069"/>
            <a:ext cx="11777045" cy="1323439"/>
          </a:xfrm>
          <a:prstGeom prst="rect">
            <a:avLst/>
          </a:prstGeom>
        </p:spPr>
        <p:txBody>
          <a:bodyPr wrap="square">
            <a:spAutoFit/>
          </a:bodyPr>
          <a:lstStyle/>
          <a:p>
            <a:pPr marL="285750" indent="-285750">
              <a:buFont typeface="Wingdings" panose="05000000000000000000" pitchFamily="2" charset="2"/>
              <a:buChar char="Ø"/>
            </a:pPr>
            <a:r>
              <a:rPr lang="en-US" altLang="zh-CN" sz="1600" dirty="0">
                <a:latin typeface="Times New Roman" panose="02020603050405020304" pitchFamily="18" charset="0"/>
                <a:ea typeface="MS Mincho" panose="02020609040205080304" pitchFamily="49" charset="-128"/>
              </a:rPr>
              <a:t>The center of the beam pipe adopts a double-layer beryllium pipe structure, with an overall length of 350mm. </a:t>
            </a:r>
          </a:p>
          <a:p>
            <a:pPr marL="285750" indent="-285750">
              <a:buFont typeface="Wingdings" panose="05000000000000000000" pitchFamily="2" charset="2"/>
              <a:buChar char="Ø"/>
            </a:pPr>
            <a:r>
              <a:rPr lang="en-US" altLang="zh-CN" sz="1600" dirty="0">
                <a:latin typeface="Times New Roman" panose="02020603050405020304" pitchFamily="18" charset="0"/>
                <a:ea typeface="MS Mincho" panose="02020609040205080304" pitchFamily="49" charset="-128"/>
              </a:rPr>
              <a:t>The thickness of the </a:t>
            </a:r>
            <a:r>
              <a:rPr lang="en-US" altLang="zh-CN" sz="1600" dirty="0">
                <a:solidFill>
                  <a:srgbClr val="FF0000"/>
                </a:solidFill>
                <a:latin typeface="Times New Roman" panose="02020603050405020304" pitchFamily="18" charset="0"/>
                <a:ea typeface="MS Mincho" panose="02020609040205080304" pitchFamily="49" charset="-128"/>
              </a:rPr>
              <a:t>inner beryllium pipe </a:t>
            </a:r>
            <a:r>
              <a:rPr lang="en-US" altLang="zh-CN" sz="1600" dirty="0">
                <a:latin typeface="Times New Roman" panose="02020603050405020304" pitchFamily="18" charset="0"/>
                <a:ea typeface="MS Mincho" panose="02020609040205080304" pitchFamily="49" charset="-128"/>
              </a:rPr>
              <a:t>is </a:t>
            </a:r>
            <a:r>
              <a:rPr lang="en-US" altLang="zh-CN" sz="1600" dirty="0">
                <a:solidFill>
                  <a:srgbClr val="FF0000"/>
                </a:solidFill>
                <a:latin typeface="Times New Roman" panose="02020603050405020304" pitchFamily="18" charset="0"/>
                <a:ea typeface="MS Mincho" panose="02020609040205080304" pitchFamily="49" charset="-128"/>
              </a:rPr>
              <a:t>0.2mm</a:t>
            </a:r>
            <a:r>
              <a:rPr lang="en-US" altLang="zh-CN" sz="1600" dirty="0">
                <a:latin typeface="Times New Roman" panose="02020603050405020304" pitchFamily="18" charset="0"/>
                <a:ea typeface="MS Mincho" panose="02020609040205080304" pitchFamily="49" charset="-128"/>
              </a:rPr>
              <a:t>, and the </a:t>
            </a:r>
            <a:r>
              <a:rPr lang="en-US" altLang="zh-CN" sz="1600" dirty="0">
                <a:solidFill>
                  <a:srgbClr val="FF0000"/>
                </a:solidFill>
                <a:latin typeface="Times New Roman" panose="02020603050405020304" pitchFamily="18" charset="0"/>
                <a:ea typeface="MS Mincho" panose="02020609040205080304" pitchFamily="49" charset="-128"/>
              </a:rPr>
              <a:t>outer beryllium pipe </a:t>
            </a:r>
            <a:r>
              <a:rPr lang="en-US" altLang="zh-CN" sz="1600" dirty="0">
                <a:latin typeface="Times New Roman" panose="02020603050405020304" pitchFamily="18" charset="0"/>
                <a:ea typeface="MS Mincho" panose="02020609040205080304" pitchFamily="49" charset="-128"/>
              </a:rPr>
              <a:t>is </a:t>
            </a:r>
            <a:r>
              <a:rPr lang="en-US" altLang="zh-CN" sz="1600" dirty="0">
                <a:solidFill>
                  <a:srgbClr val="FF0000"/>
                </a:solidFill>
                <a:latin typeface="Times New Roman" panose="02020603050405020304" pitchFamily="18" charset="0"/>
                <a:ea typeface="MS Mincho" panose="02020609040205080304" pitchFamily="49" charset="-128"/>
              </a:rPr>
              <a:t>0.15mm</a:t>
            </a:r>
            <a:r>
              <a:rPr lang="en-US" altLang="zh-CN" sz="1600" dirty="0">
                <a:latin typeface="Times New Roman" panose="02020603050405020304" pitchFamily="18" charset="0"/>
                <a:ea typeface="MS Mincho" panose="02020609040205080304" pitchFamily="49" charset="-128"/>
              </a:rPr>
              <a:t>. </a:t>
            </a:r>
          </a:p>
          <a:p>
            <a:pPr marL="285750" indent="-285750">
              <a:buFont typeface="Wingdings" panose="05000000000000000000" pitchFamily="2" charset="2"/>
              <a:buChar char="Ø"/>
            </a:pPr>
            <a:r>
              <a:rPr lang="en-US" altLang="zh-CN" sz="1600" dirty="0">
                <a:latin typeface="Times New Roman" panose="02020603050405020304" pitchFamily="18" charset="0"/>
                <a:ea typeface="MS Mincho" panose="02020609040205080304" pitchFamily="49" charset="-128"/>
              </a:rPr>
              <a:t>A </a:t>
            </a:r>
            <a:r>
              <a:rPr lang="en-US" altLang="zh-CN" sz="1600" dirty="0">
                <a:solidFill>
                  <a:srgbClr val="FF0000"/>
                </a:solidFill>
                <a:latin typeface="Times New Roman" panose="02020603050405020304" pitchFamily="18" charset="0"/>
                <a:ea typeface="MS Mincho" panose="02020609040205080304" pitchFamily="49" charset="-128"/>
              </a:rPr>
              <a:t>0.5mm cooling gap </a:t>
            </a:r>
            <a:r>
              <a:rPr lang="en-US" altLang="zh-CN" sz="1600" dirty="0">
                <a:latin typeface="Times New Roman" panose="02020603050405020304" pitchFamily="18" charset="0"/>
                <a:ea typeface="MS Mincho" panose="02020609040205080304" pitchFamily="49" charset="-128"/>
              </a:rPr>
              <a:t>between the double layer beryllium </a:t>
            </a:r>
            <a:r>
              <a:rPr lang="en-US" altLang="zh-CN" sz="1600" dirty="0" smtClean="0">
                <a:latin typeface="Times New Roman" panose="02020603050405020304" pitchFamily="18" charset="0"/>
                <a:ea typeface="MS Mincho" panose="02020609040205080304" pitchFamily="49" charset="-128"/>
              </a:rPr>
              <a:t>pipe</a:t>
            </a:r>
            <a:r>
              <a:rPr lang="en-US" altLang="zh-CN" sz="1600" dirty="0" smtClean="0">
                <a:latin typeface="Times New Roman" panose="02020603050405020304" pitchFamily="18" charset="0"/>
                <a:ea typeface="MS Mincho" panose="02020609040205080304" pitchFamily="49" charset="-128"/>
              </a:rPr>
              <a:t>s</a:t>
            </a:r>
            <a:r>
              <a:rPr lang="en-US" altLang="zh-CN" sz="1600" dirty="0">
                <a:latin typeface="Times New Roman" panose="02020603050405020304" pitchFamily="18" charset="0"/>
                <a:ea typeface="MS Mincho" panose="02020609040205080304" pitchFamily="49" charset="-128"/>
              </a:rPr>
              <a:t>, which is filled with coolant. </a:t>
            </a:r>
          </a:p>
          <a:p>
            <a:pPr marL="285750" indent="-285750">
              <a:buFont typeface="Wingdings" panose="05000000000000000000" pitchFamily="2" charset="2"/>
              <a:buChar char="Ø"/>
            </a:pPr>
            <a:r>
              <a:rPr lang="en-US" altLang="zh-CN" sz="1600" dirty="0">
                <a:latin typeface="Times New Roman" panose="02020603050405020304" pitchFamily="18" charset="0"/>
                <a:ea typeface="MS Mincho" panose="02020609040205080304" pitchFamily="49" charset="-128"/>
              </a:rPr>
              <a:t>The coolant enters through the left amplification chamber, passes through the gap between the double layer beryllium pipes, and finally is discharged through the right amplification chamber, taking away the HOM heat from the inner wall through cooling.</a:t>
            </a:r>
            <a:endParaRPr lang="zh-CN" altLang="en-US" sz="1600" dirty="0"/>
          </a:p>
        </p:txBody>
      </p:sp>
      <p:pic>
        <p:nvPicPr>
          <p:cNvPr id="6" name="图片 5" descr="tu2">
            <a:extLst>
              <a:ext uri="{FF2B5EF4-FFF2-40B4-BE49-F238E27FC236}">
                <a16:creationId xmlns:a16="http://schemas.microsoft.com/office/drawing/2014/main" xmlns="" id="{20E91F1C-11BA-4A30-9B76-B048FA20F304}"/>
              </a:ext>
            </a:extLst>
          </p:cNvPr>
          <p:cNvPicPr/>
          <p:nvPr/>
        </p:nvPicPr>
        <p:blipFill>
          <a:blip r:embed="rId3"/>
          <a:srcRect r="2143"/>
          <a:stretch>
            <a:fillRect/>
          </a:stretch>
        </p:blipFill>
        <p:spPr>
          <a:xfrm>
            <a:off x="7065987" y="2477837"/>
            <a:ext cx="4893023" cy="1160963"/>
          </a:xfrm>
          <a:prstGeom prst="rect">
            <a:avLst/>
          </a:prstGeom>
        </p:spPr>
      </p:pic>
      <p:sp>
        <p:nvSpPr>
          <p:cNvPr id="7" name="矩形 6">
            <a:extLst>
              <a:ext uri="{FF2B5EF4-FFF2-40B4-BE49-F238E27FC236}">
                <a16:creationId xmlns:a16="http://schemas.microsoft.com/office/drawing/2014/main" xmlns="" id="{1F19AA91-95FE-44BB-85ED-2258DAF260EE}"/>
              </a:ext>
            </a:extLst>
          </p:cNvPr>
          <p:cNvSpPr/>
          <p:nvPr/>
        </p:nvSpPr>
        <p:spPr>
          <a:xfrm>
            <a:off x="8607442" y="3670823"/>
            <a:ext cx="1810111" cy="307777"/>
          </a:xfrm>
          <a:prstGeom prst="rect">
            <a:avLst/>
          </a:prstGeom>
        </p:spPr>
        <p:txBody>
          <a:bodyPr wrap="none">
            <a:spAutoFit/>
          </a:bodyPr>
          <a:lstStyle/>
          <a:p>
            <a:r>
              <a:rPr lang="en-GB" altLang="zh-CN" sz="1400" dirty="0">
                <a:solidFill>
                  <a:srgbClr val="000000"/>
                </a:solidFill>
                <a:latin typeface="Times New Roman" panose="02020603050405020304" pitchFamily="18" charset="0"/>
                <a:ea typeface="MS Mincho" panose="02020609040205080304" pitchFamily="49" charset="-128"/>
              </a:rPr>
              <a:t>Central beryllium pipe</a:t>
            </a:r>
            <a:endParaRPr lang="zh-CN" altLang="en-US" sz="1400" dirty="0"/>
          </a:p>
        </p:txBody>
      </p:sp>
      <p:pic>
        <p:nvPicPr>
          <p:cNvPr id="8" name="图片 7" descr="tu3">
            <a:extLst>
              <a:ext uri="{FF2B5EF4-FFF2-40B4-BE49-F238E27FC236}">
                <a16:creationId xmlns:a16="http://schemas.microsoft.com/office/drawing/2014/main" xmlns="" id="{B90651BE-EB28-48A3-8912-1A7A55D6A030}"/>
              </a:ext>
            </a:extLst>
          </p:cNvPr>
          <p:cNvPicPr/>
          <p:nvPr/>
        </p:nvPicPr>
        <p:blipFill>
          <a:blip r:embed="rId4"/>
          <a:stretch>
            <a:fillRect/>
          </a:stretch>
        </p:blipFill>
        <p:spPr>
          <a:xfrm>
            <a:off x="7321397" y="4132488"/>
            <a:ext cx="4618184" cy="1884693"/>
          </a:xfrm>
          <a:prstGeom prst="rect">
            <a:avLst/>
          </a:prstGeom>
        </p:spPr>
      </p:pic>
      <p:sp>
        <p:nvSpPr>
          <p:cNvPr id="9" name="矩形 8">
            <a:extLst>
              <a:ext uri="{FF2B5EF4-FFF2-40B4-BE49-F238E27FC236}">
                <a16:creationId xmlns:a16="http://schemas.microsoft.com/office/drawing/2014/main" xmlns="" id="{28AA5F3E-9D0D-40F1-8001-0EA2A60C8A27}"/>
              </a:ext>
            </a:extLst>
          </p:cNvPr>
          <p:cNvSpPr/>
          <p:nvPr/>
        </p:nvSpPr>
        <p:spPr>
          <a:xfrm>
            <a:off x="8607442" y="6017181"/>
            <a:ext cx="2632452" cy="307777"/>
          </a:xfrm>
          <a:prstGeom prst="rect">
            <a:avLst/>
          </a:prstGeom>
        </p:spPr>
        <p:txBody>
          <a:bodyPr wrap="none">
            <a:spAutoFit/>
          </a:bodyPr>
          <a:lstStyle/>
          <a:p>
            <a:r>
              <a:rPr lang="en-GB" altLang="zh-CN" sz="1400" dirty="0">
                <a:solidFill>
                  <a:schemeClr val="bg2">
                    <a:lumMod val="10000"/>
                  </a:schemeClr>
                </a:solidFill>
                <a:latin typeface="Times New Roman" panose="02020603050405020304" pitchFamily="18" charset="0"/>
                <a:ea typeface="MS Mincho" panose="02020609040205080304" pitchFamily="49" charset="-128"/>
              </a:rPr>
              <a:t>Epitaxial </a:t>
            </a:r>
            <a:r>
              <a:rPr lang="en-GB" altLang="zh-CN" sz="1400" dirty="0" err="1">
                <a:solidFill>
                  <a:schemeClr val="bg2">
                    <a:lumMod val="10000"/>
                  </a:schemeClr>
                </a:solidFill>
                <a:latin typeface="Times New Roman" panose="02020603050405020304" pitchFamily="18" charset="0"/>
                <a:ea typeface="MS Mincho" panose="02020609040205080304" pitchFamily="49" charset="-128"/>
              </a:rPr>
              <a:t>aluminum</a:t>
            </a:r>
            <a:r>
              <a:rPr lang="en-GB" altLang="zh-CN" sz="1400" dirty="0">
                <a:solidFill>
                  <a:schemeClr val="bg2">
                    <a:lumMod val="10000"/>
                  </a:schemeClr>
                </a:solidFill>
                <a:latin typeface="Times New Roman" panose="02020603050405020304" pitchFamily="18" charset="0"/>
                <a:ea typeface="MS Mincho" panose="02020609040205080304" pitchFamily="49" charset="-128"/>
              </a:rPr>
              <a:t> tube structure</a:t>
            </a:r>
            <a:endParaRPr lang="zh-CN" altLang="en-US" sz="1400" dirty="0">
              <a:solidFill>
                <a:schemeClr val="bg2">
                  <a:lumMod val="10000"/>
                </a:schemeClr>
              </a:solidFill>
            </a:endParaRPr>
          </a:p>
        </p:txBody>
      </p:sp>
      <p:pic>
        <p:nvPicPr>
          <p:cNvPr id="10" name="图片 9" descr="C:\Users\sw08n\AppData\Local\Temp\1627484976(1).png">
            <a:extLst>
              <a:ext uri="{FF2B5EF4-FFF2-40B4-BE49-F238E27FC236}">
                <a16:creationId xmlns:a16="http://schemas.microsoft.com/office/drawing/2014/main" xmlns="" id="{8CBD432A-61A9-4E1E-B8AA-90C58B719B7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a:xfrm>
            <a:off x="781050" y="4682445"/>
            <a:ext cx="5314950" cy="2249805"/>
          </a:xfrm>
          <a:prstGeom prst="rect">
            <a:avLst/>
          </a:prstGeom>
          <a:noFill/>
          <a:ln>
            <a:noFill/>
          </a:ln>
        </p:spPr>
      </p:pic>
      <p:sp>
        <p:nvSpPr>
          <p:cNvPr id="12" name="矩形 11">
            <a:extLst>
              <a:ext uri="{FF2B5EF4-FFF2-40B4-BE49-F238E27FC236}">
                <a16:creationId xmlns:a16="http://schemas.microsoft.com/office/drawing/2014/main" xmlns="" id="{4DC58836-ABEA-4F70-9B35-34A73C3EDD66}"/>
              </a:ext>
            </a:extLst>
          </p:cNvPr>
          <p:cNvSpPr/>
          <p:nvPr/>
        </p:nvSpPr>
        <p:spPr>
          <a:xfrm>
            <a:off x="536559" y="3728338"/>
            <a:ext cx="6096000" cy="738664"/>
          </a:xfrm>
          <a:prstGeom prst="rect">
            <a:avLst/>
          </a:prstGeom>
        </p:spPr>
        <p:txBody>
          <a:bodyPr>
            <a:spAutoFit/>
          </a:bodyPr>
          <a:lstStyle/>
          <a:p>
            <a:r>
              <a:rPr lang="en-GB" altLang="zh-CN" sz="1400" dirty="0">
                <a:latin typeface="Times New Roman" panose="02020603050405020304" pitchFamily="18" charset="0"/>
                <a:ea typeface="MS Mincho" panose="02020609040205080304" pitchFamily="49" charset="-128"/>
              </a:rPr>
              <a:t>when both ends of the beam pipe are supported, the maximum sink at the </a:t>
            </a:r>
            <a:r>
              <a:rPr lang="en-GB" altLang="zh-CN" sz="1400" dirty="0" err="1">
                <a:latin typeface="Times New Roman" panose="02020603050405020304" pitchFamily="18" charset="0"/>
                <a:ea typeface="MS Mincho" panose="02020609040205080304" pitchFamily="49" charset="-128"/>
              </a:rPr>
              <a:t>center</a:t>
            </a:r>
            <a:r>
              <a:rPr lang="en-GB" altLang="zh-CN" sz="1400" dirty="0">
                <a:latin typeface="Times New Roman" panose="02020603050405020304" pitchFamily="18" charset="0"/>
                <a:ea typeface="MS Mincho" panose="02020609040205080304" pitchFamily="49" charset="-128"/>
              </a:rPr>
              <a:t> during the simulated installation is 0.0025 mm, and the maximum stress is 2.7 MPa, which meets the requirements and ensures the overall structural safety.</a:t>
            </a:r>
            <a:endParaRPr lang="zh-CN" altLang="en-US" sz="1400" dirty="0"/>
          </a:p>
        </p:txBody>
      </p:sp>
      <p:sp>
        <p:nvSpPr>
          <p:cNvPr id="13" name="矩形: 圆角 12">
            <a:extLst>
              <a:ext uri="{FF2B5EF4-FFF2-40B4-BE49-F238E27FC236}">
                <a16:creationId xmlns:a16="http://schemas.microsoft.com/office/drawing/2014/main" xmlns="" id="{4507BA5D-C417-4495-AF24-FD48E60DD9F9}"/>
              </a:ext>
            </a:extLst>
          </p:cNvPr>
          <p:cNvSpPr/>
          <p:nvPr/>
        </p:nvSpPr>
        <p:spPr bwMode="auto">
          <a:xfrm>
            <a:off x="415636" y="3666226"/>
            <a:ext cx="6216923" cy="908498"/>
          </a:xfrm>
          <a:prstGeom prst="roundRect">
            <a:avLst/>
          </a:prstGeom>
          <a:solidFill>
            <a:srgbClr val="00B0F0">
              <a:alpha val="16000"/>
            </a:srgbClr>
          </a:solidFill>
          <a:ln>
            <a:solidFill>
              <a:srgbClr val="0070C0"/>
            </a:solid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77708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9150" y="0"/>
            <a:ext cx="10515600" cy="1325563"/>
          </a:xfrm>
        </p:spPr>
        <p:txBody>
          <a:bodyPr>
            <a:normAutofit/>
          </a:bodyPr>
          <a:lstStyle/>
          <a:p>
            <a:r>
              <a:rPr lang="en-US" altLang="zh-CN" sz="3600" dirty="0">
                <a:solidFill>
                  <a:srgbClr val="FFFF00"/>
                </a:solidFill>
                <a:latin typeface="Arial" panose="020B0604020202020204" pitchFamily="34" charset="0"/>
                <a:cs typeface="Arial" panose="020B0604020202020204" pitchFamily="34" charset="0"/>
              </a:rPr>
              <a:t>Background estimation</a:t>
            </a:r>
            <a:endParaRPr lang="zh-CN" altLang="en-US" sz="3600" dirty="0">
              <a:solidFill>
                <a:srgbClr val="FFFF00"/>
              </a:solidFill>
              <a:latin typeface="Arial" panose="020B0604020202020204" pitchFamily="34" charset="0"/>
              <a:cs typeface="Arial" panose="020B0604020202020204" pitchFamily="34" charset="0"/>
            </a:endParaRPr>
          </a:p>
        </p:txBody>
      </p:sp>
      <p:sp>
        <p:nvSpPr>
          <p:cNvPr id="4" name="文本框 3"/>
          <p:cNvSpPr txBox="1"/>
          <p:nvPr/>
        </p:nvSpPr>
        <p:spPr>
          <a:xfrm>
            <a:off x="612121" y="1231508"/>
            <a:ext cx="4733925" cy="535531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Background sources</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Photon backgrounds: SR, Pair production</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Beam loss backgrounds</a:t>
            </a:r>
          </a:p>
          <a:p>
            <a:pPr marL="1200150" lvl="2"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Radiative </a:t>
            </a:r>
            <a:r>
              <a:rPr lang="en-US" altLang="zh-CN" dirty="0" err="1">
                <a:latin typeface="Arial" panose="020B0604020202020204" pitchFamily="34" charset="0"/>
                <a:cs typeface="Arial" panose="020B0604020202020204" pitchFamily="34" charset="0"/>
              </a:rPr>
              <a:t>Bhabha</a:t>
            </a:r>
            <a:r>
              <a:rPr lang="en-US" altLang="zh-CN" dirty="0">
                <a:latin typeface="Arial" panose="020B0604020202020204" pitchFamily="34" charset="0"/>
                <a:cs typeface="Arial" panose="020B0604020202020204" pitchFamily="34" charset="0"/>
              </a:rPr>
              <a:t> scattering</a:t>
            </a:r>
          </a:p>
          <a:p>
            <a:pPr marL="1200150" lvl="2"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Beam Gas scattering</a:t>
            </a:r>
          </a:p>
          <a:p>
            <a:pPr marL="1200150" lvl="2"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Beam Thermal photon scattering</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Injection background</a:t>
            </a: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Real beam</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Errors</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Beam-beam effect</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Beam tail</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Solenoid</a:t>
            </a: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Multi-turn tracking</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Using built-in LOSSMAP with one step ahead output</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SR emitting on </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RF on </a:t>
            </a:r>
          </a:p>
          <a:p>
            <a:pPr marL="742950" lvl="1" indent="-285750">
              <a:buFont typeface="Arial" panose="020B0604020202020204" pitchFamily="34" charset="0"/>
              <a:buChar char="•"/>
            </a:pPr>
            <a:r>
              <a:rPr lang="en-US" altLang="zh-CN" dirty="0" err="1">
                <a:latin typeface="Arial" panose="020B0604020202020204" pitchFamily="34" charset="0"/>
                <a:cs typeface="Arial" panose="020B0604020202020204" pitchFamily="34" charset="0"/>
              </a:rPr>
              <a:t>Radtapper</a:t>
            </a:r>
            <a:r>
              <a:rPr lang="en-US" altLang="zh-CN" dirty="0">
                <a:latin typeface="Arial" panose="020B0604020202020204" pitchFamily="34" charset="0"/>
                <a:cs typeface="Arial" panose="020B0604020202020204" pitchFamily="34" charset="0"/>
              </a:rPr>
              <a:t> on</a:t>
            </a:r>
            <a:endParaRPr lang="zh-CN" altLang="en-US" dirty="0">
              <a:latin typeface="Arial" panose="020B0604020202020204" pitchFamily="34" charset="0"/>
              <a:cs typeface="Arial" panose="020B0604020202020204" pitchFamily="34" charset="0"/>
            </a:endParaRPr>
          </a:p>
        </p:txBody>
      </p:sp>
      <p:pic>
        <p:nvPicPr>
          <p:cNvPr id="5" name="图片 4"/>
          <p:cNvPicPr>
            <a:picLocks noChangeAspect="1"/>
          </p:cNvPicPr>
          <p:nvPr/>
        </p:nvPicPr>
        <p:blipFill>
          <a:blip r:embed="rId2"/>
          <a:stretch>
            <a:fillRect/>
          </a:stretch>
        </p:blipFill>
        <p:spPr>
          <a:xfrm>
            <a:off x="5553076" y="1240029"/>
            <a:ext cx="2057020" cy="1299133"/>
          </a:xfrm>
          <a:prstGeom prst="rect">
            <a:avLst/>
          </a:prstGeom>
        </p:spPr>
      </p:pic>
      <p:pic>
        <p:nvPicPr>
          <p:cNvPr id="6" name="图片 5"/>
          <p:cNvPicPr>
            <a:picLocks noChangeAspect="1"/>
          </p:cNvPicPr>
          <p:nvPr/>
        </p:nvPicPr>
        <p:blipFill>
          <a:blip r:embed="rId3"/>
          <a:stretch>
            <a:fillRect/>
          </a:stretch>
        </p:blipFill>
        <p:spPr>
          <a:xfrm>
            <a:off x="5553075" y="2592729"/>
            <a:ext cx="2057021" cy="1863524"/>
          </a:xfrm>
          <a:prstGeom prst="rect">
            <a:avLst/>
          </a:prstGeom>
        </p:spPr>
      </p:pic>
      <p:pic>
        <p:nvPicPr>
          <p:cNvPr id="7" name="图片 6"/>
          <p:cNvPicPr>
            <a:picLocks noChangeAspect="1"/>
          </p:cNvPicPr>
          <p:nvPr/>
        </p:nvPicPr>
        <p:blipFill>
          <a:blip r:embed="rId4"/>
          <a:stretch>
            <a:fillRect/>
          </a:stretch>
        </p:blipFill>
        <p:spPr>
          <a:xfrm>
            <a:off x="7796872" y="1325563"/>
            <a:ext cx="4395128" cy="2445102"/>
          </a:xfrm>
          <a:prstGeom prst="rect">
            <a:avLst/>
          </a:prstGeom>
        </p:spPr>
      </p:pic>
      <p:sp>
        <p:nvSpPr>
          <p:cNvPr id="8" name="文本框 7"/>
          <p:cNvSpPr txBox="1"/>
          <p:nvPr/>
        </p:nvSpPr>
        <p:spPr>
          <a:xfrm>
            <a:off x="5715000" y="4695825"/>
            <a:ext cx="1666875" cy="369332"/>
          </a:xfrm>
          <a:prstGeom prst="rect">
            <a:avLst/>
          </a:prstGeom>
          <a:noFill/>
        </p:spPr>
        <p:txBody>
          <a:bodyPr wrap="square" rtlCol="0">
            <a:spAutoFit/>
          </a:bodyPr>
          <a:lstStyle/>
          <a:p>
            <a:r>
              <a:rPr lang="en-US" altLang="zh-CN" dirty="0"/>
              <a:t>Photon BG</a:t>
            </a:r>
            <a:endParaRPr lang="zh-CN" altLang="en-US" dirty="0"/>
          </a:p>
        </p:txBody>
      </p:sp>
      <p:sp>
        <p:nvSpPr>
          <p:cNvPr id="9" name="文本框 8"/>
          <p:cNvSpPr txBox="1"/>
          <p:nvPr/>
        </p:nvSpPr>
        <p:spPr>
          <a:xfrm>
            <a:off x="9001125" y="3981450"/>
            <a:ext cx="1971675" cy="369332"/>
          </a:xfrm>
          <a:prstGeom prst="rect">
            <a:avLst/>
          </a:prstGeom>
          <a:noFill/>
        </p:spPr>
        <p:txBody>
          <a:bodyPr wrap="square" rtlCol="0">
            <a:spAutoFit/>
          </a:bodyPr>
          <a:lstStyle/>
          <a:p>
            <a:r>
              <a:rPr lang="en-US" altLang="zh-CN" dirty="0"/>
              <a:t>Beam loss BG</a:t>
            </a:r>
            <a:endParaRPr lang="zh-CN" altLang="en-US" dirty="0"/>
          </a:p>
        </p:txBody>
      </p:sp>
      <p:pic>
        <p:nvPicPr>
          <p:cNvPr id="10" name="图片 9"/>
          <p:cNvPicPr>
            <a:picLocks noChangeAspect="1"/>
          </p:cNvPicPr>
          <p:nvPr/>
        </p:nvPicPr>
        <p:blipFill>
          <a:blip r:embed="rId5"/>
          <a:stretch>
            <a:fillRect/>
          </a:stretch>
        </p:blipFill>
        <p:spPr>
          <a:xfrm>
            <a:off x="7815921" y="4456253"/>
            <a:ext cx="2377051" cy="2349218"/>
          </a:xfrm>
          <a:prstGeom prst="rect">
            <a:avLst/>
          </a:prstGeom>
        </p:spPr>
      </p:pic>
      <p:sp>
        <p:nvSpPr>
          <p:cNvPr id="11" name="文本框 10"/>
          <p:cNvSpPr txBox="1"/>
          <p:nvPr/>
        </p:nvSpPr>
        <p:spPr>
          <a:xfrm>
            <a:off x="10353675" y="5065157"/>
            <a:ext cx="1562100" cy="369332"/>
          </a:xfrm>
          <a:prstGeom prst="rect">
            <a:avLst/>
          </a:prstGeom>
          <a:noFill/>
        </p:spPr>
        <p:txBody>
          <a:bodyPr wrap="square" rtlCol="0">
            <a:spAutoFit/>
          </a:bodyPr>
          <a:lstStyle/>
          <a:p>
            <a:r>
              <a:rPr lang="en-US" altLang="zh-CN" dirty="0"/>
              <a:t>Injection BG</a:t>
            </a:r>
            <a:endParaRPr lang="zh-CN" altLang="en-US" dirty="0"/>
          </a:p>
        </p:txBody>
      </p:sp>
      <p:sp>
        <p:nvSpPr>
          <p:cNvPr id="12" name="文本框 11">
            <a:extLst>
              <a:ext uri="{FF2B5EF4-FFF2-40B4-BE49-F238E27FC236}">
                <a16:creationId xmlns:a16="http://schemas.microsoft.com/office/drawing/2014/main" xmlns="" id="{2EDE4961-BD96-2743-88A3-C6F55EE08AA9}"/>
              </a:ext>
            </a:extLst>
          </p:cNvPr>
          <p:cNvSpPr txBox="1"/>
          <p:nvPr/>
        </p:nvSpPr>
        <p:spPr>
          <a:xfrm>
            <a:off x="7515048" y="1298237"/>
            <a:ext cx="753732" cy="246221"/>
          </a:xfrm>
          <a:prstGeom prst="rect">
            <a:avLst/>
          </a:prstGeom>
          <a:noFill/>
        </p:spPr>
        <p:txBody>
          <a:bodyPr wrap="none" rtlCol="0">
            <a:spAutoFit/>
          </a:bodyPr>
          <a:lstStyle/>
          <a:p>
            <a:r>
              <a:rPr kumimoji="1" lang="en-US" altLang="zh-CN" sz="1000" dirty="0">
                <a:hlinkClick r:id="rId6"/>
              </a:rPr>
              <a:t>A. </a:t>
            </a:r>
            <a:r>
              <a:rPr kumimoji="1" lang="en-US" altLang="zh-CN" sz="1000" dirty="0" err="1">
                <a:hlinkClick r:id="rId6"/>
              </a:rPr>
              <a:t>Natochii</a:t>
            </a:r>
            <a:endParaRPr kumimoji="1" lang="zh-CN" altLang="en-US" sz="1000" dirty="0"/>
          </a:p>
        </p:txBody>
      </p:sp>
      <p:sp>
        <p:nvSpPr>
          <p:cNvPr id="13" name="文本框 12">
            <a:extLst>
              <a:ext uri="{FF2B5EF4-FFF2-40B4-BE49-F238E27FC236}">
                <a16:creationId xmlns:a16="http://schemas.microsoft.com/office/drawing/2014/main" xmlns="" id="{2EDE4961-BD96-2743-88A3-C6F55EE08AA9}"/>
              </a:ext>
            </a:extLst>
          </p:cNvPr>
          <p:cNvSpPr txBox="1"/>
          <p:nvPr/>
        </p:nvSpPr>
        <p:spPr>
          <a:xfrm>
            <a:off x="10192972" y="4544902"/>
            <a:ext cx="753732" cy="246221"/>
          </a:xfrm>
          <a:prstGeom prst="rect">
            <a:avLst/>
          </a:prstGeom>
          <a:noFill/>
        </p:spPr>
        <p:txBody>
          <a:bodyPr wrap="none" rtlCol="0">
            <a:spAutoFit/>
          </a:bodyPr>
          <a:lstStyle/>
          <a:p>
            <a:r>
              <a:rPr kumimoji="1" lang="en-US" altLang="zh-CN" sz="1000" dirty="0">
                <a:hlinkClick r:id="rId6"/>
              </a:rPr>
              <a:t>A. </a:t>
            </a:r>
            <a:r>
              <a:rPr kumimoji="1" lang="en-US" altLang="zh-CN" sz="1000" dirty="0" err="1">
                <a:hlinkClick r:id="rId6"/>
              </a:rPr>
              <a:t>Natochii</a:t>
            </a:r>
            <a:endParaRPr kumimoji="1" lang="zh-CN" altLang="en-US" sz="1000" dirty="0"/>
          </a:p>
        </p:txBody>
      </p:sp>
    </p:spTree>
    <p:extLst>
      <p:ext uri="{BB962C8B-B14F-4D97-AF65-F5344CB8AC3E}">
        <p14:creationId xmlns:p14="http://schemas.microsoft.com/office/powerpoint/2010/main" val="359538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6754D1C-856E-38E5-564F-B28D4706A51F}"/>
              </a:ext>
            </a:extLst>
          </p:cNvPr>
          <p:cNvSpPr>
            <a:spLocks noGrp="1"/>
          </p:cNvSpPr>
          <p:nvPr>
            <p:ph type="title"/>
          </p:nvPr>
        </p:nvSpPr>
        <p:spPr/>
        <p:txBody>
          <a:bodyPr/>
          <a:lstStyle/>
          <a:p>
            <a:r>
              <a:rPr kumimoji="1" lang="en-US" altLang="zh-CN" dirty="0">
                <a:solidFill>
                  <a:srgbClr val="FFFF00"/>
                </a:solidFill>
                <a:latin typeface="Arial" panose="020B0604020202020204" pitchFamily="34" charset="0"/>
                <a:cs typeface="Arial" panose="020B0604020202020204" pitchFamily="34" charset="0"/>
              </a:rPr>
              <a:t>Synchrotron radiation</a:t>
            </a:r>
            <a:endParaRPr kumimoji="1" lang="zh-CN" altLang="en-US" dirty="0">
              <a:solidFill>
                <a:srgbClr val="FFFF00"/>
              </a:solidFill>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xmlns="" id="{46D06F7E-1A81-790C-7F86-C7FA4ACA2B87}"/>
              </a:ext>
            </a:extLst>
          </p:cNvPr>
          <p:cNvSpPr>
            <a:spLocks noGrp="1"/>
          </p:cNvSpPr>
          <p:nvPr>
            <p:ph idx="1"/>
          </p:nvPr>
        </p:nvSpPr>
        <p:spPr>
          <a:xfrm>
            <a:off x="844825" y="1192695"/>
            <a:ext cx="10508973" cy="5377069"/>
          </a:xfrm>
        </p:spPr>
        <p:txBody>
          <a:bodyPr>
            <a:normAutofit/>
          </a:bodyPr>
          <a:lstStyle/>
          <a:p>
            <a:pPr>
              <a:spcBef>
                <a:spcPts val="0"/>
              </a:spcBef>
              <a:buClr>
                <a:schemeClr val="tx1"/>
              </a:buClr>
              <a:buFont typeface="Wingdings" panose="05000000000000000000" pitchFamily="2" charset="2"/>
              <a:buChar char="Ø"/>
            </a:pPr>
            <a:r>
              <a:rPr lang="en-US" altLang="zh-CN" sz="2000" b="0" dirty="0">
                <a:latin typeface="Arial" panose="020B0604020202020204" pitchFamily="34" charset="0"/>
                <a:cs typeface="Arial" panose="020B0604020202020204" pitchFamily="34" charset="0"/>
              </a:rPr>
              <a:t>No SR photons hitting the central beam pipe directly in normal conditions, which is generated from the last bending magnet in the upstream of IP </a:t>
            </a:r>
          </a:p>
          <a:p>
            <a:pPr>
              <a:spcBef>
                <a:spcPts val="0"/>
              </a:spcBef>
              <a:buClr>
                <a:schemeClr val="tx1"/>
              </a:buClr>
              <a:buFont typeface="Wingdings" panose="05000000000000000000" pitchFamily="2" charset="2"/>
              <a:buChar char="Ø"/>
            </a:pPr>
            <a:r>
              <a:rPr kumimoji="1" lang="en-US" altLang="zh-CN" sz="2000" b="0" dirty="0">
                <a:latin typeface="Arial" panose="020B0604020202020204" pitchFamily="34" charset="0"/>
                <a:cs typeface="Arial" panose="020B0604020202020204" pitchFamily="34" charset="0"/>
              </a:rPr>
              <a:t>However, some </a:t>
            </a:r>
            <a:r>
              <a:rPr kumimoji="1" lang="en-US" altLang="zh-CN" sz="2000" b="0" dirty="0" err="1">
                <a:latin typeface="Arial" panose="020B0604020202020204" pitchFamily="34" charset="0"/>
                <a:cs typeface="Arial" panose="020B0604020202020204" pitchFamily="34" charset="0"/>
              </a:rPr>
              <a:t>secondaries</a:t>
            </a:r>
            <a:r>
              <a:rPr kumimoji="1" lang="en-US" altLang="zh-CN" sz="2000" b="0" dirty="0">
                <a:latin typeface="Arial" panose="020B0604020202020204" pitchFamily="34" charset="0"/>
                <a:cs typeface="Arial" panose="020B0604020202020204" pitchFamily="34" charset="0"/>
              </a:rPr>
              <a:t> generated within the beam pipe of QD would hit the detector </a:t>
            </a:r>
            <a:r>
              <a:rPr kumimoji="1" lang="en-US" altLang="zh-CN" sz="2000" b="0" dirty="0" err="1">
                <a:latin typeface="Arial" panose="020B0604020202020204" pitchFamily="34" charset="0"/>
                <a:cs typeface="Arial" panose="020B0604020202020204" pitchFamily="34" charset="0"/>
              </a:rPr>
              <a:t>beampipe</a:t>
            </a:r>
            <a:r>
              <a:rPr kumimoji="1" lang="en-US" altLang="zh-CN" sz="2000" b="0" dirty="0">
                <a:latin typeface="Arial" panose="020B0604020202020204" pitchFamily="34" charset="0"/>
                <a:cs typeface="Arial" panose="020B0604020202020204" pitchFamily="34" charset="0"/>
              </a:rPr>
              <a:t>, even the beryllium part. Therefore, the mitigation methods </a:t>
            </a:r>
            <a:r>
              <a:rPr kumimoji="1" lang="en-US" altLang="zh-CN" sz="2000" b="0" dirty="0" smtClean="0">
                <a:latin typeface="Arial" panose="020B0604020202020204" pitchFamily="34" charset="0"/>
                <a:cs typeface="Arial" panose="020B0604020202020204" pitchFamily="34" charset="0"/>
              </a:rPr>
              <a:t>has been studied</a:t>
            </a:r>
            <a:r>
              <a:rPr kumimoji="1" lang="en-US" altLang="zh-CN" sz="2000" b="0" dirty="0">
                <a:latin typeface="Arial" panose="020B0604020202020204" pitchFamily="34" charset="0"/>
                <a:cs typeface="Arial" panose="020B0604020202020204" pitchFamily="34" charset="0"/>
              </a:rPr>
              <a:t>. </a:t>
            </a:r>
          </a:p>
          <a:p>
            <a:pPr>
              <a:spcBef>
                <a:spcPts val="0"/>
              </a:spcBef>
              <a:buClr>
                <a:schemeClr val="tx1"/>
              </a:buClr>
              <a:buFont typeface="Wingdings" panose="05000000000000000000" pitchFamily="2" charset="2"/>
              <a:buChar char="Ø"/>
            </a:pPr>
            <a:r>
              <a:rPr kumimoji="1" lang="en-US" altLang="zh-CN" sz="2000" b="0" dirty="0">
                <a:latin typeface="Arial" panose="020B0604020202020204" pitchFamily="34" charset="0"/>
                <a:cs typeface="Arial" panose="020B0604020202020204" pitchFamily="34" charset="0"/>
              </a:rPr>
              <a:t>SR photons generated from the FD magnets will hit downstream of the IR beam pipe, and the once-scattering photons will not go into the detector beam pipe but goes to even far away from the IP region.</a:t>
            </a:r>
            <a:endParaRPr kumimoji="1" lang="zh-CN" altLang="en-US" sz="2000" b="0" dirty="0">
              <a:latin typeface="Arial" panose="020B0604020202020204" pitchFamily="34" charset="0"/>
              <a:cs typeface="Arial" panose="020B0604020202020204" pitchFamily="34" charset="0"/>
            </a:endParaRPr>
          </a:p>
        </p:txBody>
      </p:sp>
      <p:pic>
        <p:nvPicPr>
          <p:cNvPr id="9" name="图片 8">
            <a:extLst>
              <a:ext uri="{FF2B5EF4-FFF2-40B4-BE49-F238E27FC236}">
                <a16:creationId xmlns:a16="http://schemas.microsoft.com/office/drawing/2014/main" xmlns="" id="{2A3E33F2-0B5A-50E7-EC4C-6FE4102319EA}"/>
              </a:ext>
            </a:extLst>
          </p:cNvPr>
          <p:cNvPicPr>
            <a:picLocks noChangeAspect="1"/>
          </p:cNvPicPr>
          <p:nvPr/>
        </p:nvPicPr>
        <p:blipFill>
          <a:blip r:embed="rId2"/>
          <a:stretch>
            <a:fillRect/>
          </a:stretch>
        </p:blipFill>
        <p:spPr>
          <a:xfrm>
            <a:off x="6095033" y="3816781"/>
            <a:ext cx="4652397" cy="2752983"/>
          </a:xfrm>
          <a:prstGeom prst="rect">
            <a:avLst/>
          </a:prstGeom>
        </p:spPr>
      </p:pic>
      <p:pic>
        <p:nvPicPr>
          <p:cNvPr id="10" name="图形 3">
            <a:extLst>
              <a:ext uri="{FF2B5EF4-FFF2-40B4-BE49-F238E27FC236}">
                <a16:creationId xmlns:a16="http://schemas.microsoft.com/office/drawing/2014/main" xmlns="" id="{7BBD1294-A2E2-44AC-AB66-01D449913FB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421297" y="3900221"/>
            <a:ext cx="4288513" cy="2669543"/>
          </a:xfrm>
          <a:prstGeom prst="rect">
            <a:avLst/>
          </a:prstGeom>
        </p:spPr>
      </p:pic>
    </p:spTree>
    <p:extLst>
      <p:ext uri="{BB962C8B-B14F-4D97-AF65-F5344CB8AC3E}">
        <p14:creationId xmlns:p14="http://schemas.microsoft.com/office/powerpoint/2010/main" val="2583430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FFFF00"/>
                </a:solidFill>
                <a:latin typeface="Arial" panose="020B0604020202020204" pitchFamily="34" charset="0"/>
                <a:cs typeface="Arial" panose="020B0604020202020204" pitchFamily="34" charset="0"/>
              </a:rPr>
              <a:t>Radiation background</a:t>
            </a:r>
            <a:endParaRPr lang="zh-CN" altLang="en-US" dirty="0">
              <a:solidFill>
                <a:srgbClr val="FFFF00"/>
              </a:solidFill>
              <a:latin typeface="Arial" panose="020B0604020202020204" pitchFamily="34" charset="0"/>
              <a:cs typeface="Arial" panose="020B0604020202020204" pitchFamily="34" charset="0"/>
            </a:endParaRPr>
          </a:p>
        </p:txBody>
      </p:sp>
      <p:sp>
        <p:nvSpPr>
          <p:cNvPr id="6" name="文本框 5"/>
          <p:cNvSpPr txBox="1"/>
          <p:nvPr/>
        </p:nvSpPr>
        <p:spPr>
          <a:xfrm>
            <a:off x="254281" y="1192909"/>
            <a:ext cx="11683438" cy="923330"/>
          </a:xfrm>
          <a:prstGeom prst="rect">
            <a:avLst/>
          </a:prstGeom>
          <a:solidFill>
            <a:schemeClr val="accent1">
              <a:lumMod val="20000"/>
              <a:lumOff val="80000"/>
            </a:schemeClr>
          </a:solidFill>
        </p:spPr>
        <p:txBody>
          <a:bodyPr wrap="square" rtlCol="0">
            <a:spAutoFit/>
          </a:bodyPr>
          <a:lstStyle/>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Including Radiative Bhabha scattering, Beam-Gas scattering, Beam Thermal Photon scattering. </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Beam loss background from </a:t>
            </a:r>
            <a:r>
              <a:rPr lang="en-US" altLang="zh-CN" dirty="0" err="1">
                <a:latin typeface="Arial" panose="020B0604020202020204" pitchFamily="34" charset="0"/>
                <a:cs typeface="Arial" panose="020B0604020202020204" pitchFamily="34" charset="0"/>
              </a:rPr>
              <a:t>Beamstrahlung</a:t>
            </a:r>
            <a:r>
              <a:rPr lang="en-US" altLang="zh-CN" dirty="0">
                <a:latin typeface="Arial" panose="020B0604020202020204" pitchFamily="34" charset="0"/>
                <a:cs typeface="Arial" panose="020B0604020202020204" pitchFamily="34" charset="0"/>
              </a:rPr>
              <a:t> almost no in upstream IP, but mainly from pair-production distribution.</a:t>
            </a:r>
          </a:p>
        </p:txBody>
      </p:sp>
      <p:pic>
        <p:nvPicPr>
          <p:cNvPr id="7" name="图片 6" descr="图表, 直方图&#10;&#10;描述已自动生成">
            <a:extLst>
              <a:ext uri="{FF2B5EF4-FFF2-40B4-BE49-F238E27FC236}">
                <a16:creationId xmlns:a16="http://schemas.microsoft.com/office/drawing/2014/main" xmlns="" id="{70DFFDBD-A055-4C57-ACF7-6B14B2F210A8}"/>
              </a:ext>
            </a:extLst>
          </p:cNvPr>
          <p:cNvPicPr>
            <a:picLocks noChangeAspect="1"/>
          </p:cNvPicPr>
          <p:nvPr/>
        </p:nvPicPr>
        <p:blipFill>
          <a:blip r:embed="rId2"/>
          <a:stretch>
            <a:fillRect/>
          </a:stretch>
        </p:blipFill>
        <p:spPr>
          <a:xfrm>
            <a:off x="3663156" y="2205688"/>
            <a:ext cx="3604910" cy="2694224"/>
          </a:xfrm>
          <a:prstGeom prst="rect">
            <a:avLst/>
          </a:prstGeom>
        </p:spPr>
      </p:pic>
      <p:pic>
        <p:nvPicPr>
          <p:cNvPr id="5" name="图片 4">
            <a:extLst>
              <a:ext uri="{FF2B5EF4-FFF2-40B4-BE49-F238E27FC236}">
                <a16:creationId xmlns:a16="http://schemas.microsoft.com/office/drawing/2014/main" xmlns="" id="{38FC2E74-B414-40BE-9B5E-A1428C9E0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81" y="2146055"/>
            <a:ext cx="3507375" cy="2678359"/>
          </a:xfrm>
          <a:prstGeom prst="rect">
            <a:avLst/>
          </a:prstGeom>
        </p:spPr>
      </p:pic>
      <p:sp>
        <p:nvSpPr>
          <p:cNvPr id="11" name="内容占位符 2">
            <a:extLst>
              <a:ext uri="{FF2B5EF4-FFF2-40B4-BE49-F238E27FC236}">
                <a16:creationId xmlns:a16="http://schemas.microsoft.com/office/drawing/2014/main" xmlns="" id="{92FF5B45-84C6-4A11-A910-4295057907E8}"/>
              </a:ext>
            </a:extLst>
          </p:cNvPr>
          <p:cNvSpPr>
            <a:spLocks noGrp="1"/>
          </p:cNvSpPr>
          <p:nvPr>
            <p:ph idx="1"/>
          </p:nvPr>
        </p:nvSpPr>
        <p:spPr>
          <a:xfrm>
            <a:off x="254281" y="5005633"/>
            <a:ext cx="7494552" cy="1798435"/>
          </a:xfrm>
          <a:solidFill>
            <a:schemeClr val="accent6">
              <a:lumMod val="20000"/>
              <a:lumOff val="80000"/>
              <a:alpha val="63000"/>
            </a:schemeClr>
          </a:solidFill>
        </p:spPr>
        <p:txBody>
          <a:bodyPr>
            <a:normAutofit/>
          </a:bodyPr>
          <a:lstStyle/>
          <a:p>
            <a:pPr>
              <a:buFont typeface="Wingdings" panose="05000000000000000000" pitchFamily="2" charset="2"/>
              <a:buChar char="ü"/>
            </a:pPr>
            <a:r>
              <a:rPr lang="en-US" altLang="zh-CN" sz="1400" b="0" dirty="0">
                <a:latin typeface="Arial" panose="020B0604020202020204" pitchFamily="34" charset="0"/>
                <a:cs typeface="Arial" panose="020B0604020202020204" pitchFamily="34" charset="0"/>
              </a:rPr>
              <a:t>Beam loss particle distribution with collimator design.</a:t>
            </a:r>
            <a:endParaRPr lang="en-US" altLang="zh-CN" sz="1400" b="0" dirty="0">
              <a:latin typeface="Arial" panose="020B0604020202020204" pitchFamily="34" charset="0"/>
              <a:cs typeface="Arial" panose="020B0604020202020204" pitchFamily="34" charset="0"/>
              <a:sym typeface="Symbol" panose="05050102010706020507" pitchFamily="18" charset="2"/>
            </a:endParaRPr>
          </a:p>
          <a:p>
            <a:pPr>
              <a:buFont typeface="Wingdings" panose="05000000000000000000" pitchFamily="2" charset="2"/>
              <a:buChar char="ü"/>
            </a:pPr>
            <a:r>
              <a:rPr lang="en-US" altLang="zh-CN" sz="1400" b="0" dirty="0">
                <a:latin typeface="Arial" panose="020B0604020202020204" pitchFamily="34" charset="0"/>
                <a:cs typeface="Arial" panose="020B0604020202020204" pitchFamily="34" charset="0"/>
                <a:sym typeface="Symbol" panose="05050102010706020507" pitchFamily="18" charset="2"/>
              </a:rPr>
              <a:t>Collimator design meet requirements of beam-stay-clear region, impedance, phase </a:t>
            </a:r>
            <a:r>
              <a:rPr lang="en-US" altLang="zh-CN" sz="1400" b="0" dirty="0" err="1">
                <a:latin typeface="Arial" panose="020B0604020202020204" pitchFamily="34" charset="0"/>
                <a:cs typeface="Arial" panose="020B0604020202020204" pitchFamily="34" charset="0"/>
                <a:sym typeface="Symbol" panose="05050102010706020507" pitchFamily="18" charset="2"/>
              </a:rPr>
              <a:t>etc</a:t>
            </a:r>
            <a:r>
              <a:rPr lang="en-US" altLang="zh-CN" sz="1400" b="0" dirty="0">
                <a:latin typeface="Arial" panose="020B0604020202020204" pitchFamily="34" charset="0"/>
                <a:cs typeface="Arial" panose="020B0604020202020204" pitchFamily="34" charset="0"/>
                <a:sym typeface="Symbol" panose="05050102010706020507" pitchFamily="18" charset="2"/>
              </a:rPr>
              <a:t> on.</a:t>
            </a:r>
          </a:p>
          <a:p>
            <a:pPr>
              <a:buFont typeface="Wingdings" panose="05000000000000000000" pitchFamily="2" charset="2"/>
              <a:buChar char="ü"/>
            </a:pPr>
            <a:r>
              <a:rPr kumimoji="1" lang="en-US" altLang="zh-CN" sz="1400" b="0" dirty="0">
                <a:latin typeface="Arial" panose="020B0604020202020204" pitchFamily="34" charset="0"/>
                <a:cs typeface="Arial" panose="020B0604020202020204" pitchFamily="34" charset="0"/>
              </a:rPr>
              <a:t>4 sets of collimators were implemented per IP per Ring(16 in total)</a:t>
            </a:r>
          </a:p>
          <a:p>
            <a:pPr lvl="1">
              <a:buFont typeface="Wingdings" panose="05000000000000000000" pitchFamily="2" charset="2"/>
              <a:buChar char="ü"/>
            </a:pPr>
            <a:r>
              <a:rPr kumimoji="1" lang="en-US" altLang="zh-CN" sz="1400" dirty="0">
                <a:cs typeface="Arial" panose="020B0604020202020204" pitchFamily="34" charset="0"/>
              </a:rPr>
              <a:t>2 sets are horizontal(4mm radius), 2 sets are vertical(3mm radius).</a:t>
            </a:r>
          </a:p>
          <a:p>
            <a:pPr>
              <a:buFont typeface="Wingdings" panose="05000000000000000000" pitchFamily="2" charset="2"/>
              <a:buChar char="ü"/>
            </a:pPr>
            <a:r>
              <a:rPr kumimoji="1" lang="en-US" altLang="zh-CN" sz="1400" b="0" dirty="0">
                <a:latin typeface="Arial" panose="020B0604020202020204" pitchFamily="34" charset="0"/>
                <a:cs typeface="Arial" panose="020B0604020202020204" pitchFamily="34" charset="0"/>
              </a:rPr>
              <a:t>One more upstream horizontal collimator sets were implemented to mitigate the Beam-Gas background</a:t>
            </a:r>
            <a:endParaRPr kumimoji="1" lang="zh-CN" altLang="en-US" sz="1400" b="0" dirty="0">
              <a:latin typeface="Arial" panose="020B0604020202020204" pitchFamily="34" charset="0"/>
              <a:cs typeface="Arial" panose="020B0604020202020204" pitchFamily="34" charset="0"/>
            </a:endParaRPr>
          </a:p>
        </p:txBody>
      </p:sp>
      <p:pic>
        <p:nvPicPr>
          <p:cNvPr id="8" name="图片 7"/>
          <p:cNvPicPr>
            <a:picLocks noChangeAspect="1"/>
          </p:cNvPicPr>
          <p:nvPr/>
        </p:nvPicPr>
        <p:blipFill>
          <a:blip r:embed="rId4"/>
          <a:stretch>
            <a:fillRect/>
          </a:stretch>
        </p:blipFill>
        <p:spPr>
          <a:xfrm>
            <a:off x="7850222" y="2553985"/>
            <a:ext cx="4254229" cy="4097843"/>
          </a:xfrm>
          <a:prstGeom prst="rect">
            <a:avLst/>
          </a:prstGeom>
        </p:spPr>
      </p:pic>
    </p:spTree>
    <p:extLst>
      <p:ext uri="{BB962C8B-B14F-4D97-AF65-F5344CB8AC3E}">
        <p14:creationId xmlns:p14="http://schemas.microsoft.com/office/powerpoint/2010/main" val="2478251739"/>
      </p:ext>
    </p:extLst>
  </p:cSld>
  <p:clrMapOvr>
    <a:masterClrMapping/>
  </p:clrMapOvr>
</p:sld>
</file>

<file path=ppt/theme/theme1.xml><?xml version="1.0" encoding="utf-8"?>
<a:theme xmlns:a="http://schemas.openxmlformats.org/drawingml/2006/main" name="lCEG">
  <a:themeElements>
    <a:clrScheme name="lCEG 3">
      <a:dk1>
        <a:srgbClr val="2B166E"/>
      </a:dk1>
      <a:lt1>
        <a:srgbClr val="FFFFFF"/>
      </a:lt1>
      <a:dk2>
        <a:srgbClr val="3F9D6C"/>
      </a:dk2>
      <a:lt2>
        <a:srgbClr val="DDDDDD"/>
      </a:lt2>
      <a:accent1>
        <a:srgbClr val="5BCD81"/>
      </a:accent1>
      <a:accent2>
        <a:srgbClr val="3399FF"/>
      </a:accent2>
      <a:accent3>
        <a:srgbClr val="FFFFFF"/>
      </a:accent3>
      <a:accent4>
        <a:srgbClr val="23115D"/>
      </a:accent4>
      <a:accent5>
        <a:srgbClr val="B5E3C1"/>
      </a:accent5>
      <a:accent6>
        <a:srgbClr val="2D8AE7"/>
      </a:accent6>
      <a:hlink>
        <a:srgbClr val="6666FF"/>
      </a:hlink>
      <a:folHlink>
        <a:srgbClr val="6C9BBE"/>
      </a:folHlink>
    </a:clrScheme>
    <a:fontScheme name="lCE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1">
                <a:alpha val="0"/>
              </a:schemeClr>
            </a:gs>
            <a:gs pos="50000">
              <a:srgbClr val="FF9900"/>
            </a:gs>
            <a:gs pos="100000">
              <a:schemeClr val="bg1">
                <a:alpha val="0"/>
              </a:schemeClr>
            </a:gs>
          </a:gsLst>
          <a:lin ang="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defRPr kumimoji="0" lang="en-US" altLang="zh-CN" sz="24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gradFill rotWithShape="1">
          <a:gsLst>
            <a:gs pos="0">
              <a:schemeClr val="bg1">
                <a:alpha val="0"/>
              </a:schemeClr>
            </a:gs>
            <a:gs pos="50000">
              <a:srgbClr val="FF9900"/>
            </a:gs>
            <a:gs pos="100000">
              <a:schemeClr val="bg1">
                <a:alpha val="0"/>
              </a:schemeClr>
            </a:gs>
          </a:gsLst>
          <a:lin ang="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defRPr kumimoji="0" lang="en-US" altLang="zh-CN" sz="24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defRPr>
        </a:defPPr>
      </a:lstStyle>
    </a:lnDef>
  </a:objectDefaults>
  <a:extraClrSchemeLst>
    <a:extraClrScheme>
      <a:clrScheme name="lCEG 1">
        <a:dk1>
          <a:srgbClr val="2B166E"/>
        </a:dk1>
        <a:lt1>
          <a:srgbClr val="FFFFFF"/>
        </a:lt1>
        <a:dk2>
          <a:srgbClr val="336699"/>
        </a:dk2>
        <a:lt2>
          <a:srgbClr val="DDDDDD"/>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lCEG 2">
        <a:dk1>
          <a:srgbClr val="666633"/>
        </a:dk1>
        <a:lt1>
          <a:srgbClr val="FFFFFF"/>
        </a:lt1>
        <a:dk2>
          <a:srgbClr val="000066"/>
        </a:dk2>
        <a:lt2>
          <a:srgbClr val="F7F4D5"/>
        </a:lt2>
        <a:accent1>
          <a:srgbClr val="C86C62"/>
        </a:accent1>
        <a:accent2>
          <a:srgbClr val="D3A5DF"/>
        </a:accent2>
        <a:accent3>
          <a:srgbClr val="FFFFFF"/>
        </a:accent3>
        <a:accent4>
          <a:srgbClr val="56562A"/>
        </a:accent4>
        <a:accent5>
          <a:srgbClr val="E0BAB7"/>
        </a:accent5>
        <a:accent6>
          <a:srgbClr val="BF95CA"/>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lCEG 3">
        <a:dk1>
          <a:srgbClr val="2B166E"/>
        </a:dk1>
        <a:lt1>
          <a:srgbClr val="FFFFFF"/>
        </a:lt1>
        <a:dk2>
          <a:srgbClr val="3F9D6C"/>
        </a:dk2>
        <a:lt2>
          <a:srgbClr val="DDDDDD"/>
        </a:lt2>
        <a:accent1>
          <a:srgbClr val="5BCD81"/>
        </a:accent1>
        <a:accent2>
          <a:srgbClr val="3399FF"/>
        </a:accent2>
        <a:accent3>
          <a:srgbClr val="FFFFFF"/>
        </a:accent3>
        <a:accent4>
          <a:srgbClr val="23115D"/>
        </a:accent4>
        <a:accent5>
          <a:srgbClr val="B5E3C1"/>
        </a:accent5>
        <a:accent6>
          <a:srgbClr val="2D8AE7"/>
        </a:accent6>
        <a:hlink>
          <a:srgbClr val="6666FF"/>
        </a:hlink>
        <a:folHlink>
          <a:srgbClr val="6C9BB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4792</TotalTime>
  <Words>2515</Words>
  <Application>Microsoft Office PowerPoint</Application>
  <PresentationFormat>宽屏</PresentationFormat>
  <Paragraphs>587</Paragraphs>
  <Slides>22</Slides>
  <Notes>2</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8" baseType="lpstr">
      <vt:lpstr>Arial Unicode MS</vt:lpstr>
      <vt:lpstr>Calibri (正文)</vt:lpstr>
      <vt:lpstr>Helvetica Neue</vt:lpstr>
      <vt:lpstr>MS Mincho</vt:lpstr>
      <vt:lpstr>等线</vt:lpstr>
      <vt:lpstr>宋体</vt:lpstr>
      <vt:lpstr>Arial</vt:lpstr>
      <vt:lpstr>Calibri</vt:lpstr>
      <vt:lpstr>Cambria Math</vt:lpstr>
      <vt:lpstr>Symbol</vt:lpstr>
      <vt:lpstr>Times</vt:lpstr>
      <vt:lpstr>Times New Roman</vt:lpstr>
      <vt:lpstr>Verdana</vt:lpstr>
      <vt:lpstr>Wingdings</vt:lpstr>
      <vt:lpstr>lCEG</vt:lpstr>
      <vt:lpstr>Image</vt:lpstr>
      <vt:lpstr>CEPC MDI Overview</vt:lpstr>
      <vt:lpstr>Outline</vt:lpstr>
      <vt:lpstr>MDI layout and IR design</vt:lpstr>
      <vt:lpstr>MDI parameters</vt:lpstr>
      <vt:lpstr>PowerPoint 演示文稿</vt:lpstr>
      <vt:lpstr>IR beam pipe structure</vt:lpstr>
      <vt:lpstr>Background estimation</vt:lpstr>
      <vt:lpstr>Synchrotron radiation</vt:lpstr>
      <vt:lpstr>Radiation background</vt:lpstr>
      <vt:lpstr>Injection background</vt:lpstr>
      <vt:lpstr>SR mitigation – mask and Au shielding</vt:lpstr>
      <vt:lpstr>Shielding</vt:lpstr>
      <vt:lpstr>Movable collimators</vt:lpstr>
      <vt:lpstr>HOM power distribution</vt:lpstr>
      <vt:lpstr>Heat load from SR</vt:lpstr>
      <vt:lpstr>Heat load in IR from beam loss background</vt:lpstr>
      <vt:lpstr>Beam pipe thermal analysis</vt:lpstr>
      <vt:lpstr>IP BPM</vt:lpstr>
      <vt:lpstr>SC magnet support system</vt:lpstr>
      <vt:lpstr>Fast luminosity tuning system</vt:lpstr>
      <vt:lpstr>Summary </vt:lpstr>
      <vt:lpstr>PowerPoint 演示文稿</vt:lpstr>
    </vt:vector>
  </TitlesOfParts>
  <Company>ihep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Machine-detecter Interface of CEPC double ring</dc:title>
  <dc:creator>unknown</dc:creator>
  <cp:lastModifiedBy>HP</cp:lastModifiedBy>
  <cp:revision>765</cp:revision>
  <cp:lastPrinted>2022-09-13T03:04:20Z</cp:lastPrinted>
  <dcterms:created xsi:type="dcterms:W3CDTF">2017-10-26T07:15:36Z</dcterms:created>
  <dcterms:modified xsi:type="dcterms:W3CDTF">2023-10-26T02:50:25Z</dcterms:modified>
</cp:coreProperties>
</file>