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tiff" ContentType="image/tif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56" r:id="rId3"/>
    <p:sldId id="257" r:id="rId4"/>
    <p:sldId id="272" r:id="rId5"/>
    <p:sldId id="379" r:id="rId6"/>
    <p:sldId id="295" r:id="rId7"/>
    <p:sldId id="296" r:id="rId8"/>
    <p:sldId id="297" r:id="rId9"/>
    <p:sldId id="340" r:id="rId10"/>
    <p:sldId id="360" r:id="rId11"/>
    <p:sldId id="361" r:id="rId12"/>
    <p:sldId id="380" r:id="rId13"/>
    <p:sldId id="312" r:id="rId14"/>
    <p:sldId id="326" r:id="rId15"/>
    <p:sldId id="327" r:id="rId16"/>
    <p:sldId id="381" r:id="rId17"/>
    <p:sldId id="303" r:id="rId18"/>
    <p:sldId id="362" r:id="rId19"/>
    <p:sldId id="309" r:id="rId20"/>
    <p:sldId id="382" r:id="rId21"/>
    <p:sldId id="258" r:id="rId22"/>
    <p:sldId id="259" r:id="rId23"/>
    <p:sldId id="264" r:id="rId24"/>
    <p:sldId id="262" r:id="rId25"/>
    <p:sldId id="265" r:id="rId26"/>
    <p:sldId id="267" r:id="rId27"/>
    <p:sldId id="269" r:id="rId28"/>
    <p:sldId id="359" r:id="rId29"/>
    <p:sldId id="271" r:id="rId30"/>
  </p:sldIdLst>
  <p:sldSz cx="12192000" cy="6858000"/>
  <p:notesSz cx="6858000" cy="12192000"/>
  <p:custDataLst>
    <p:tags r:id="rId36"/>
  </p:custDataLst>
  <p:defaultTex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85" d="100"/>
          <a:sy n="85" d="100"/>
        </p:scale>
        <p:origin x="147" y="39"/>
      </p:cViewPr>
      <p:guideLst>
        <p:guide orient="horz" pos="2160"/>
        <p:guide pos="289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gs" Target="tags/tag60.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81562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815623"/>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5440379"/>
            <a:ext cx="2971800" cy="81562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15440379"/>
            <a:ext cx="2971800" cy="815621"/>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81562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815623"/>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447800" y="2032000"/>
            <a:ext cx="9753600" cy="5486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7823200"/>
            <a:ext cx="5486400" cy="6400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5440379"/>
            <a:ext cx="2971800" cy="81562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15440379"/>
            <a:ext cx="2971800" cy="81562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userDrawn="1">
  <p:cSld name="标题幻灯片">
    <p:spTree>
      <p:nvGrpSpPr>
        <p:cNvPr id="1" name=""/>
        <p:cNvGrpSpPr/>
        <p:nvPr/>
      </p:nvGrpSpPr>
      <p:grpSpPr bwMode="auto">
        <a:xfrm>
          <a:off x="0" y="0"/>
          <a:ext cx="0" cy="0"/>
          <a:chOff x="0" y="0"/>
          <a:chExt cx="0" cy="0"/>
        </a:xfrm>
      </p:grpSpPr>
      <p:sp>
        <p:nvSpPr>
          <p:cNvPr id="4" name="标题 1"/>
          <p:cNvSpPr>
            <a:spLocks noGrp="1"/>
          </p:cNvSpPr>
          <p:nvPr>
            <p:ph type="ctrTitle"/>
          </p:nvPr>
        </p:nvSpPr>
        <p:spPr bwMode="auto">
          <a:xfrm>
            <a:off x="1524000" y="1122363"/>
            <a:ext cx="9144000" cy="2387600"/>
          </a:xfrm>
        </p:spPr>
        <p:txBody>
          <a:bodyPr anchor="b"/>
          <a:lstStyle>
            <a:lvl1pPr algn="ctr">
              <a:defRPr sz="6000"/>
            </a:lvl1pPr>
          </a:lstStyle>
          <a:p>
            <a:pPr>
              <a:defRPr/>
            </a:pPr>
            <a:r>
              <a:rPr lang="zh-CN"/>
              <a:t>单击此处编辑母版标题样式</a:t>
            </a:r>
            <a:endParaRPr lang="zh-CN"/>
          </a:p>
        </p:txBody>
      </p:sp>
      <p:sp>
        <p:nvSpPr>
          <p:cNvPr id="5" name="副标题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zh-CN"/>
              <a:t>单击此处编辑母版副标题样式</a:t>
            </a:r>
            <a:endParaRPr lang="zh-CN"/>
          </a:p>
        </p:txBody>
      </p:sp>
      <p:sp>
        <p:nvSpPr>
          <p:cNvPr id="6" name="日期占位符 3"/>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PhAnim="0" userDrawn="1">
  <p:cSld name="标题和竖排文字">
    <p:spTree>
      <p:nvGrpSpPr>
        <p:cNvPr id="1" name=""/>
        <p:cNvGrpSpPr/>
        <p:nvPr/>
      </p:nvGrpSpPr>
      <p:grpSpPr bwMode="auto">
        <a:xfrm>
          <a:off x="0" y="0"/>
          <a:ext cx="0" cy="0"/>
          <a:chOff x="0" y="0"/>
          <a:chExt cx="0" cy="0"/>
        </a:xfrm>
      </p:grpSpPr>
      <p:sp>
        <p:nvSpPr>
          <p:cNvPr id="4" name="标题 1"/>
          <p:cNvSpPr>
            <a:spLocks noGrp="1"/>
          </p:cNvSpPr>
          <p:nvPr>
            <p:ph type="title"/>
          </p:nvPr>
        </p:nvSpPr>
        <p:spPr bwMode="auto"/>
        <p:txBody>
          <a:bodyPr/>
          <a:lstStyle/>
          <a:p>
            <a:pPr>
              <a:defRPr/>
            </a:pPr>
            <a:r>
              <a:rPr lang="zh-CN"/>
              <a:t>单击此处编辑母版标题样式</a:t>
            </a:r>
            <a:endParaRPr lang="zh-CN"/>
          </a:p>
        </p:txBody>
      </p:sp>
      <p:sp>
        <p:nvSpPr>
          <p:cNvPr id="5" name="竖排文字占位符 2"/>
          <p:cNvSpPr>
            <a:spLocks noGrp="1"/>
          </p:cNvSpPr>
          <p:nvPr>
            <p:ph type="body" orient="vert" idx="1" hasCustomPrompt="1"/>
          </p:nvPr>
        </p:nvSpPr>
        <p:spPr bwMode="auto"/>
        <p:txBody>
          <a:bodyPr vert="eaVert"/>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日期占位符 3"/>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PhAnim="0" userDrawn="1">
  <p:cSld name="竖排标题与文本">
    <p:spTree>
      <p:nvGrpSpPr>
        <p:cNvPr id="1" name=""/>
        <p:cNvGrpSpPr/>
        <p:nvPr/>
      </p:nvGrpSpPr>
      <p:grpSpPr bwMode="auto">
        <a:xfrm>
          <a:off x="0" y="0"/>
          <a:ext cx="0" cy="0"/>
          <a:chOff x="0" y="0"/>
          <a:chExt cx="0" cy="0"/>
        </a:xfrm>
      </p:grpSpPr>
      <p:sp>
        <p:nvSpPr>
          <p:cNvPr id="4" name="竖排标题 1"/>
          <p:cNvSpPr>
            <a:spLocks noGrp="1"/>
          </p:cNvSpPr>
          <p:nvPr>
            <p:ph type="title" orient="vert"/>
          </p:nvPr>
        </p:nvSpPr>
        <p:spPr bwMode="auto">
          <a:xfrm>
            <a:off x="8724900" y="365125"/>
            <a:ext cx="2628900" cy="5811838"/>
          </a:xfrm>
        </p:spPr>
        <p:txBody>
          <a:bodyPr vert="eaVert"/>
          <a:lstStyle/>
          <a:p>
            <a:pPr>
              <a:defRPr/>
            </a:pPr>
            <a:r>
              <a:rPr lang="zh-CN"/>
              <a:t>单击此处编辑母版标题样式</a:t>
            </a:r>
            <a:endParaRPr lang="zh-CN"/>
          </a:p>
        </p:txBody>
      </p:sp>
      <p:sp>
        <p:nvSpPr>
          <p:cNvPr id="5" name="竖排文字占位符 2"/>
          <p:cNvSpPr>
            <a:spLocks noGrp="1"/>
          </p:cNvSpPr>
          <p:nvPr>
            <p:ph type="body" orient="vert" idx="1" hasCustomPrompt="1"/>
          </p:nvPr>
        </p:nvSpPr>
        <p:spPr bwMode="auto">
          <a:xfrm>
            <a:off x="838200" y="365125"/>
            <a:ext cx="7734300" cy="5811838"/>
          </a:xfrm>
        </p:spPr>
        <p:txBody>
          <a:bodyPr vert="eaVert"/>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日期占位符 3"/>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PhAnim="0" userDrawn="1">
  <p:cSld name="标题和内容">
    <p:spTree>
      <p:nvGrpSpPr>
        <p:cNvPr id="1" name=""/>
        <p:cNvGrpSpPr/>
        <p:nvPr/>
      </p:nvGrpSpPr>
      <p:grpSpPr bwMode="auto">
        <a:xfrm>
          <a:off x="0" y="0"/>
          <a:ext cx="0" cy="0"/>
          <a:chOff x="0" y="0"/>
          <a:chExt cx="0" cy="0"/>
        </a:xfrm>
      </p:grpSpPr>
      <p:sp>
        <p:nvSpPr>
          <p:cNvPr id="4" name="标题 1"/>
          <p:cNvSpPr>
            <a:spLocks noGrp="1"/>
          </p:cNvSpPr>
          <p:nvPr>
            <p:ph type="title"/>
          </p:nvPr>
        </p:nvSpPr>
        <p:spPr bwMode="auto"/>
        <p:txBody>
          <a:bodyPr/>
          <a:lstStyle/>
          <a:p>
            <a:pPr>
              <a:defRPr/>
            </a:pPr>
            <a:r>
              <a:rPr lang="zh-CN"/>
              <a:t>单击此处编辑母版标题样式</a:t>
            </a:r>
            <a:endParaRPr lang="zh-CN"/>
          </a:p>
        </p:txBody>
      </p:sp>
      <p:sp>
        <p:nvSpPr>
          <p:cNvPr id="5" name="内容占位符 2"/>
          <p:cNvSpPr>
            <a:spLocks noGrp="1"/>
          </p:cNvSpPr>
          <p:nvPr>
            <p:ph idx="1" hasCustomPrompt="1"/>
          </p:nvPr>
        </p:nvSpPr>
        <p:spPr bwMode="auto"/>
        <p:txBody>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日期占位符 3"/>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PhAnim="0" userDrawn="1">
  <p:cSld name="节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1850" y="1709738"/>
            <a:ext cx="10515600" cy="2852737"/>
          </a:xfrm>
        </p:spPr>
        <p:txBody>
          <a:bodyPr anchor="b"/>
          <a:lstStyle>
            <a:lvl1pPr>
              <a:defRPr sz="6000"/>
            </a:lvl1pPr>
          </a:lstStyle>
          <a:p>
            <a:pPr>
              <a:defRPr/>
            </a:pPr>
            <a:r>
              <a:rPr lang="zh-CN"/>
              <a:t>单击此处编辑母版标题样式</a:t>
            </a:r>
            <a:endParaRPr lang="zh-CN"/>
          </a:p>
        </p:txBody>
      </p:sp>
      <p:sp>
        <p:nvSpPr>
          <p:cNvPr id="5" name="文本占位符 2"/>
          <p:cNvSpPr>
            <a:spLocks noGrp="1"/>
          </p:cNvSpPr>
          <p:nvPr>
            <p:ph type="body" idx="1" hasCustomPrompt="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zh-CN"/>
              <a:t>编辑母版文本样式</a:t>
            </a:r>
            <a:endParaRPr lang="zh-CN"/>
          </a:p>
        </p:txBody>
      </p:sp>
      <p:sp>
        <p:nvSpPr>
          <p:cNvPr id="6" name="日期占位符 3"/>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PhAnim="0" userDrawn="1">
  <p:cSld name="两栏内容">
    <p:spTree>
      <p:nvGrpSpPr>
        <p:cNvPr id="1" name=""/>
        <p:cNvGrpSpPr/>
        <p:nvPr/>
      </p:nvGrpSpPr>
      <p:grpSpPr bwMode="auto">
        <a:xfrm>
          <a:off x="0" y="0"/>
          <a:ext cx="0" cy="0"/>
          <a:chOff x="0" y="0"/>
          <a:chExt cx="0" cy="0"/>
        </a:xfrm>
      </p:grpSpPr>
      <p:sp>
        <p:nvSpPr>
          <p:cNvPr id="4" name="标题 1"/>
          <p:cNvSpPr>
            <a:spLocks noGrp="1"/>
          </p:cNvSpPr>
          <p:nvPr>
            <p:ph type="title"/>
          </p:nvPr>
        </p:nvSpPr>
        <p:spPr bwMode="auto"/>
        <p:txBody>
          <a:bodyPr/>
          <a:lstStyle/>
          <a:p>
            <a:pPr>
              <a:defRPr/>
            </a:pPr>
            <a:r>
              <a:rPr lang="zh-CN"/>
              <a:t>单击此处编辑母版标题样式</a:t>
            </a:r>
            <a:endParaRPr lang="zh-CN"/>
          </a:p>
        </p:txBody>
      </p:sp>
      <p:sp>
        <p:nvSpPr>
          <p:cNvPr id="5" name="内容占位符 2"/>
          <p:cNvSpPr>
            <a:spLocks noGrp="1"/>
          </p:cNvSpPr>
          <p:nvPr>
            <p:ph sz="half" idx="1" hasCustomPrompt="1"/>
          </p:nvPr>
        </p:nvSpPr>
        <p:spPr bwMode="auto">
          <a:xfrm>
            <a:off x="838200" y="1825625"/>
            <a:ext cx="5181600" cy="4351338"/>
          </a:xfrm>
        </p:spPr>
        <p:txBody>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内容占位符 3"/>
          <p:cNvSpPr>
            <a:spLocks noGrp="1"/>
          </p:cNvSpPr>
          <p:nvPr>
            <p:ph sz="half" idx="2" hasCustomPrompt="1"/>
          </p:nvPr>
        </p:nvSpPr>
        <p:spPr bwMode="auto">
          <a:xfrm>
            <a:off x="6172200" y="1825625"/>
            <a:ext cx="5181600" cy="4351338"/>
          </a:xfrm>
        </p:spPr>
        <p:txBody>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7" name="日期占位符 4"/>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8" name="页脚占位符 5"/>
          <p:cNvSpPr>
            <a:spLocks noGrp="1"/>
          </p:cNvSpPr>
          <p:nvPr>
            <p:ph type="ftr" sz="quarter" idx="11"/>
          </p:nvPr>
        </p:nvSpPr>
        <p:spPr bwMode="auto"/>
        <p:txBody>
          <a:bodyPr/>
          <a:lstStyle/>
          <a:p>
            <a:pPr>
              <a:defRPr/>
            </a:pPr>
            <a:endParaRPr lang="zh-CN"/>
          </a:p>
        </p:txBody>
      </p:sp>
      <p:sp>
        <p:nvSpPr>
          <p:cNvPr id="9" name="灯片编号占位符 6"/>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PhAnim="0" userDrawn="1">
  <p:cSld name="比较">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9788" y="365125"/>
            <a:ext cx="10515600" cy="1325563"/>
          </a:xfrm>
        </p:spPr>
        <p:txBody>
          <a:bodyPr/>
          <a:lstStyle/>
          <a:p>
            <a:pPr>
              <a:defRPr/>
            </a:pPr>
            <a:r>
              <a:rPr lang="zh-CN"/>
              <a:t>单击此处编辑母版标题样式</a:t>
            </a:r>
            <a:endParaRPr lang="zh-CN"/>
          </a:p>
        </p:txBody>
      </p:sp>
      <p:sp>
        <p:nvSpPr>
          <p:cNvPr id="5" name="文本占位符 2"/>
          <p:cNvSpPr>
            <a:spLocks noGrp="1"/>
          </p:cNvSpPr>
          <p:nvPr>
            <p:ph type="body" idx="1" hasCustomPrompt="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lang="zh-CN"/>
          </a:p>
        </p:txBody>
      </p:sp>
      <p:sp>
        <p:nvSpPr>
          <p:cNvPr id="6" name="内容占位符 3"/>
          <p:cNvSpPr>
            <a:spLocks noGrp="1"/>
          </p:cNvSpPr>
          <p:nvPr>
            <p:ph sz="half" idx="2" hasCustomPrompt="1"/>
          </p:nvPr>
        </p:nvSpPr>
        <p:spPr bwMode="auto">
          <a:xfrm>
            <a:off x="839788" y="2505074"/>
            <a:ext cx="5157787" cy="3684588"/>
          </a:xfrm>
        </p:spPr>
        <p:txBody>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7" name="文本占位符 4"/>
          <p:cNvSpPr>
            <a:spLocks noGrp="1"/>
          </p:cNvSpPr>
          <p:nvPr>
            <p:ph type="body" sz="quarter" idx="3" hasCustomPrompt="1"/>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lang="zh-CN"/>
          </a:p>
        </p:txBody>
      </p:sp>
      <p:sp>
        <p:nvSpPr>
          <p:cNvPr id="8" name="内容占位符 5"/>
          <p:cNvSpPr>
            <a:spLocks noGrp="1"/>
          </p:cNvSpPr>
          <p:nvPr>
            <p:ph sz="quarter" idx="4" hasCustomPrompt="1"/>
          </p:nvPr>
        </p:nvSpPr>
        <p:spPr bwMode="auto">
          <a:xfrm>
            <a:off x="6172200" y="2505074"/>
            <a:ext cx="5183188" cy="3684588"/>
          </a:xfrm>
        </p:spPr>
        <p:txBody>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9" name="日期占位符 6"/>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10" name="页脚占位符 7"/>
          <p:cNvSpPr>
            <a:spLocks noGrp="1"/>
          </p:cNvSpPr>
          <p:nvPr>
            <p:ph type="ftr" sz="quarter" idx="11"/>
          </p:nvPr>
        </p:nvSpPr>
        <p:spPr bwMode="auto"/>
        <p:txBody>
          <a:bodyPr/>
          <a:lstStyle/>
          <a:p>
            <a:pPr>
              <a:defRPr/>
            </a:pPr>
            <a:endParaRPr lang="zh-CN"/>
          </a:p>
        </p:txBody>
      </p:sp>
      <p:sp>
        <p:nvSpPr>
          <p:cNvPr id="11" name="灯片编号占位符 8"/>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PhAnim="0" userDrawn="1">
  <p:cSld name="仅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p:txBody>
          <a:bodyPr/>
          <a:lstStyle/>
          <a:p>
            <a:pPr>
              <a:defRPr/>
            </a:pPr>
            <a:r>
              <a:rPr lang="zh-CN"/>
              <a:t>单击此处编辑母版标题样式</a:t>
            </a:r>
            <a:endParaRPr lang="zh-CN"/>
          </a:p>
        </p:txBody>
      </p:sp>
      <p:sp>
        <p:nvSpPr>
          <p:cNvPr id="5" name="日期占位符 2"/>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6" name="页脚占位符 3"/>
          <p:cNvSpPr>
            <a:spLocks noGrp="1"/>
          </p:cNvSpPr>
          <p:nvPr>
            <p:ph type="ftr" sz="quarter" idx="11"/>
          </p:nvPr>
        </p:nvSpPr>
        <p:spPr bwMode="auto"/>
        <p:txBody>
          <a:bodyPr/>
          <a:lstStyle/>
          <a:p>
            <a:pPr>
              <a:defRPr/>
            </a:pPr>
            <a:endParaRPr lang="zh-CN"/>
          </a:p>
        </p:txBody>
      </p:sp>
      <p:sp>
        <p:nvSpPr>
          <p:cNvPr id="7" name="灯片编号占位符 4"/>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PhAnim="0" userDrawn="1">
  <p:cSld name="空白">
    <p:spTree>
      <p:nvGrpSpPr>
        <p:cNvPr id="1" name=""/>
        <p:cNvGrpSpPr/>
        <p:nvPr/>
      </p:nvGrpSpPr>
      <p:grpSpPr bwMode="auto">
        <a:xfrm>
          <a:off x="0" y="0"/>
          <a:ext cx="0" cy="0"/>
          <a:chOff x="0" y="0"/>
          <a:chExt cx="0" cy="0"/>
        </a:xfrm>
      </p:grpSpPr>
      <p:sp>
        <p:nvSpPr>
          <p:cNvPr id="4" name="日期占位符 1"/>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5" name="页脚占位符 2"/>
          <p:cNvSpPr>
            <a:spLocks noGrp="1"/>
          </p:cNvSpPr>
          <p:nvPr>
            <p:ph type="ftr" sz="quarter" idx="11"/>
          </p:nvPr>
        </p:nvSpPr>
        <p:spPr bwMode="auto"/>
        <p:txBody>
          <a:bodyPr/>
          <a:lstStyle/>
          <a:p>
            <a:pPr>
              <a:defRPr/>
            </a:pPr>
            <a:endParaRPr lang="zh-CN"/>
          </a:p>
        </p:txBody>
      </p:sp>
      <p:sp>
        <p:nvSpPr>
          <p:cNvPr id="6" name="灯片编号占位符 3"/>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PhAnim="0" userDrawn="1">
  <p:cSld name="内容与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9788" y="457200"/>
            <a:ext cx="3932237" cy="1600200"/>
          </a:xfrm>
        </p:spPr>
        <p:txBody>
          <a:bodyPr anchor="b"/>
          <a:lstStyle>
            <a:lvl1pPr>
              <a:defRPr sz="3200"/>
            </a:lvl1pPr>
          </a:lstStyle>
          <a:p>
            <a:pPr>
              <a:defRPr/>
            </a:pPr>
            <a:r>
              <a:rPr lang="zh-CN"/>
              <a:t>单击此处编辑母版标题样式</a:t>
            </a:r>
            <a:endParaRPr lang="zh-CN"/>
          </a:p>
        </p:txBody>
      </p:sp>
      <p:sp>
        <p:nvSpPr>
          <p:cNvPr id="5" name="内容占位符 2"/>
          <p:cNvSpPr>
            <a:spLocks noGrp="1"/>
          </p:cNvSpPr>
          <p:nvPr>
            <p:ph idx="1" hasCustomPrompt="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文本占位符 3"/>
          <p:cNvSpPr>
            <a:spLocks noGrp="1"/>
          </p:cNvSpPr>
          <p:nvPr>
            <p:ph type="body" sz="half" idx="2" hasCustomPrompt="1"/>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lang="zh-CN"/>
          </a:p>
        </p:txBody>
      </p:sp>
      <p:sp>
        <p:nvSpPr>
          <p:cNvPr id="7" name="日期占位符 4"/>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8" name="页脚占位符 5"/>
          <p:cNvSpPr>
            <a:spLocks noGrp="1"/>
          </p:cNvSpPr>
          <p:nvPr>
            <p:ph type="ftr" sz="quarter" idx="11"/>
          </p:nvPr>
        </p:nvSpPr>
        <p:spPr bwMode="auto"/>
        <p:txBody>
          <a:bodyPr/>
          <a:lstStyle/>
          <a:p>
            <a:pPr>
              <a:defRPr/>
            </a:pPr>
            <a:endParaRPr lang="zh-CN"/>
          </a:p>
        </p:txBody>
      </p:sp>
      <p:sp>
        <p:nvSpPr>
          <p:cNvPr id="9" name="灯片编号占位符 6"/>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PhAnim="0" userDrawn="1">
  <p:cSld name="图片与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9788" y="457200"/>
            <a:ext cx="3932237" cy="1600200"/>
          </a:xfrm>
        </p:spPr>
        <p:txBody>
          <a:bodyPr anchor="b"/>
          <a:lstStyle>
            <a:lvl1pPr>
              <a:defRPr sz="3200"/>
            </a:lvl1pPr>
          </a:lstStyle>
          <a:p>
            <a:pPr>
              <a:defRPr/>
            </a:pPr>
            <a:r>
              <a:rPr lang="zh-CN"/>
              <a:t>单击此处编辑母版标题样式</a:t>
            </a:r>
            <a:endParaRPr lang="zh-CN"/>
          </a:p>
        </p:txBody>
      </p:sp>
      <p:sp>
        <p:nvSpPr>
          <p:cNvPr id="5" name="图片占位符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zh-CN"/>
          </a:p>
        </p:txBody>
      </p:sp>
      <p:sp>
        <p:nvSpPr>
          <p:cNvPr id="6" name="文本占位符 3"/>
          <p:cNvSpPr>
            <a:spLocks noGrp="1"/>
          </p:cNvSpPr>
          <p:nvPr>
            <p:ph type="body" sz="half" idx="2" hasCustomPrompt="1"/>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lang="zh-CN"/>
          </a:p>
        </p:txBody>
      </p:sp>
      <p:sp>
        <p:nvSpPr>
          <p:cNvPr id="7" name="日期占位符 4"/>
          <p:cNvSpPr>
            <a:spLocks noGrp="1"/>
          </p:cNvSpPr>
          <p:nvPr>
            <p:ph type="dt" sz="half" idx="10"/>
          </p:nvPr>
        </p:nvSpPr>
        <p:spPr bwMode="auto"/>
        <p:txBody>
          <a:bodyPr/>
          <a:lstStyle/>
          <a:p>
            <a:pPr>
              <a:defRPr/>
            </a:pPr>
            <a:fld id="{415BD937-668E-4ED7-831D-23507F346543}" type="datetimeFigureOut">
              <a:rPr lang="en-US" altLang="zh-CN"/>
            </a:fld>
            <a:endParaRPr lang="zh-CN"/>
          </a:p>
        </p:txBody>
      </p:sp>
      <p:sp>
        <p:nvSpPr>
          <p:cNvPr id="8" name="页脚占位符 5"/>
          <p:cNvSpPr>
            <a:spLocks noGrp="1"/>
          </p:cNvSpPr>
          <p:nvPr>
            <p:ph type="ftr" sz="quarter" idx="11"/>
          </p:nvPr>
        </p:nvSpPr>
        <p:spPr bwMode="auto"/>
        <p:txBody>
          <a:bodyPr/>
          <a:lstStyle/>
          <a:p>
            <a:pPr>
              <a:defRPr/>
            </a:pPr>
            <a:endParaRPr lang="zh-CN"/>
          </a:p>
        </p:txBody>
      </p:sp>
      <p:sp>
        <p:nvSpPr>
          <p:cNvPr id="9" name="灯片编号占位符 6"/>
          <p:cNvSpPr>
            <a:spLocks noGrp="1"/>
          </p:cNvSpPr>
          <p:nvPr>
            <p:ph type="sldNum" sz="quarter" idx="12"/>
          </p:nvPr>
        </p:nvSpPr>
        <p:spPr bwMode="auto"/>
        <p:txBody>
          <a:bodyPr/>
          <a:lstStyle/>
          <a:p>
            <a:pPr>
              <a:defRPr/>
            </a:pPr>
            <a:fld id="{7E89B8FD-6623-4F09-BECC-04F687FB7F27}" type="slidenum">
              <a:rPr lang="en-US" alt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标题占位符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zh-CN"/>
              <a:t>单击此处编辑母版标题样式</a:t>
            </a:r>
            <a:endParaRPr lang="zh-CN"/>
          </a:p>
        </p:txBody>
      </p:sp>
      <p:sp>
        <p:nvSpPr>
          <p:cNvPr id="5" name="文本占位符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zh-CN"/>
              <a:t>编辑母版文本样式</a:t>
            </a:r>
            <a:endParaRPr lang="zh-CN"/>
          </a:p>
          <a:p>
            <a:pPr lvl="1">
              <a:defRPr/>
            </a:pPr>
            <a:r>
              <a:rPr lang="zh-CN"/>
              <a:t>第二级</a:t>
            </a:r>
            <a:endParaRPr lang="zh-CN"/>
          </a:p>
          <a:p>
            <a:pPr lvl="2">
              <a:defRPr/>
            </a:pPr>
            <a:r>
              <a:rPr lang="zh-CN"/>
              <a:t>第三级</a:t>
            </a:r>
            <a:endParaRPr lang="zh-CN"/>
          </a:p>
          <a:p>
            <a:pPr lvl="3">
              <a:defRPr/>
            </a:pPr>
            <a:r>
              <a:rPr lang="zh-CN"/>
              <a:t>第四级</a:t>
            </a:r>
            <a:endParaRPr lang="zh-CN"/>
          </a:p>
          <a:p>
            <a:pPr lvl="4">
              <a:defRPr/>
            </a:pPr>
            <a:r>
              <a:rPr lang="zh-CN"/>
              <a:t>第五级</a:t>
            </a:r>
            <a:endParaRPr lang="zh-CN"/>
          </a:p>
        </p:txBody>
      </p:sp>
      <p:sp>
        <p:nvSpPr>
          <p:cNvPr id="6" name="日期占位符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15BD937-668E-4ED7-831D-23507F346543}" type="datetimeFigureOut">
              <a:rPr lang="en-US" altLang="zh-CN"/>
            </a:fld>
            <a:endParaRPr lang="zh-CN"/>
          </a:p>
        </p:txBody>
      </p:sp>
      <p:sp>
        <p:nvSpPr>
          <p:cNvPr id="7" name="页脚占位符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p>
        </p:txBody>
      </p:sp>
      <p:sp>
        <p:nvSpPr>
          <p:cNvPr id="8" name="灯片编号占位符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E89B8FD-6623-4F09-BECC-04F687FB7F27}" type="slidenum">
              <a:rPr lang="en-US" alt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panose="020B0604020202020204"/>
        <a:buChar char="•"/>
        <a:defRPr sz="2800">
          <a:solidFill>
            <a:schemeClr val="tx1"/>
          </a:solidFill>
          <a:latin typeface="+mn-lt"/>
          <a:ea typeface="+mn-ea"/>
          <a:cs typeface="+mn-cs"/>
        </a:defRPr>
      </a:lvl1pPr>
      <a:lvl2pPr marL="685800" indent="-228600" algn="l" defTabSz="914400">
        <a:lnSpc>
          <a:spcPct val="90000"/>
        </a:lnSpc>
        <a:spcBef>
          <a:spcPts val="500"/>
        </a:spcBef>
        <a:buFont typeface="Arial" panose="020B0604020202020204"/>
        <a:buChar char="•"/>
        <a:defRPr sz="2400">
          <a:solidFill>
            <a:schemeClr val="tx1"/>
          </a:solidFill>
          <a:latin typeface="+mn-lt"/>
          <a:ea typeface="+mn-ea"/>
          <a:cs typeface="+mn-cs"/>
        </a:defRPr>
      </a:lvl2pPr>
      <a:lvl3pPr marL="1143000" indent="-228600" algn="l" defTabSz="914400">
        <a:lnSpc>
          <a:spcPct val="90000"/>
        </a:lnSpc>
        <a:spcBef>
          <a:spcPts val="500"/>
        </a:spcBef>
        <a:buFont typeface="Arial" panose="020B0604020202020204"/>
        <a:buChar char="•"/>
        <a:defRPr sz="2000">
          <a:solidFill>
            <a:schemeClr val="tx1"/>
          </a:solidFill>
          <a:latin typeface="+mn-lt"/>
          <a:ea typeface="+mn-ea"/>
          <a:cs typeface="+mn-cs"/>
        </a:defRPr>
      </a:lvl3pPr>
      <a:lvl4pPr marL="1600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4pPr>
      <a:lvl5pPr marL="20574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5pPr>
      <a:lvl6pPr marL="25146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6pPr>
      <a:lvl7pPr marL="29718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7pPr>
      <a:lvl8pPr marL="34290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8pPr>
      <a:lvl9pPr marL="3886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9pPr>
    </p:bodyStyle>
    <p:other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image" Target="../media/image23.png"/><Relationship Id="rId4" Type="http://schemas.openxmlformats.org/officeDocument/2006/relationships/tags" Target="../tags/tag20.xml"/><Relationship Id="rId3" Type="http://schemas.openxmlformats.org/officeDocument/2006/relationships/image" Target="../media/image22.png"/><Relationship Id="rId2" Type="http://schemas.openxmlformats.org/officeDocument/2006/relationships/tags" Target="../tags/tag19.xml"/><Relationship Id="rId16" Type="http://schemas.openxmlformats.org/officeDocument/2006/relationships/slideLayout" Target="../slideLayouts/slideLayout2.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image" Target="../media/image24.png"/><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image" Target="../media/image3.tif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image" Target="../media/image27.png"/><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image" Target="../media/image26.png"/><Relationship Id="rId3" Type="http://schemas.openxmlformats.org/officeDocument/2006/relationships/tags" Target="../tags/tag31.xml"/><Relationship Id="rId2" Type="http://schemas.openxmlformats.org/officeDocument/2006/relationships/tags" Target="../tags/tag30.xml"/><Relationship Id="rId10" Type="http://schemas.openxmlformats.org/officeDocument/2006/relationships/slideLayout" Target="../slideLayouts/slideLayout2.xml"/><Relationship Id="rId1" Type="http://schemas.openxmlformats.org/officeDocument/2006/relationships/image" Target="../media/image25.tiff"/></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29.png"/><Relationship Id="rId3" Type="http://schemas.openxmlformats.org/officeDocument/2006/relationships/tags" Target="../tags/tag37.xml"/><Relationship Id="rId2" Type="http://schemas.openxmlformats.org/officeDocument/2006/relationships/image" Target="../media/image28.png"/><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image" Target="../media/image31.png"/><Relationship Id="rId3" Type="http://schemas.openxmlformats.org/officeDocument/2006/relationships/image" Target="../media/image30.wmf"/><Relationship Id="rId2" Type="http://schemas.openxmlformats.org/officeDocument/2006/relationships/oleObject" Target="../embeddings/oleObject1.bin"/><Relationship Id="rId1" Type="http://schemas.openxmlformats.org/officeDocument/2006/relationships/tags" Target="../tags/tag4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25.tiff"/></Relationships>
</file>

<file path=ppt/slides/_rels/slide1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0" Type="http://schemas.openxmlformats.org/officeDocument/2006/relationships/slideLayout" Target="../slideLayouts/slideLayout2.xml"/><Relationship Id="rId1" Type="http://schemas.openxmlformats.org/officeDocument/2006/relationships/image" Target="../media/image25.tiff"/></Relationships>
</file>

<file path=ppt/slides/_rels/slide18.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tags" Target="../tags/tag55.xml"/><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image" Target="../media/image39.png"/><Relationship Id="rId4" Type="http://schemas.openxmlformats.org/officeDocument/2006/relationships/tags" Target="../tags/tag52.xml"/><Relationship Id="rId3" Type="http://schemas.openxmlformats.org/officeDocument/2006/relationships/image" Target="../media/image38.png"/><Relationship Id="rId2" Type="http://schemas.openxmlformats.org/officeDocument/2006/relationships/tags" Target="../tags/tag51.xml"/><Relationship Id="rId12" Type="http://schemas.openxmlformats.org/officeDocument/2006/relationships/slideLayout" Target="../slideLayouts/slideLayout7.xml"/><Relationship Id="rId11" Type="http://schemas.openxmlformats.org/officeDocument/2006/relationships/tags" Target="../tags/tag58.xml"/><Relationship Id="rId10" Type="http://schemas.openxmlformats.org/officeDocument/2006/relationships/tags" Target="../tags/tag57.xml"/><Relationship Id="rId1" Type="http://schemas.openxmlformats.org/officeDocument/2006/relationships/tags" Target="../tags/tag5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tags" Target="../tags/tag59.xml"/><Relationship Id="rId2" Type="http://schemas.openxmlformats.org/officeDocument/2006/relationships/image" Target="../media/image4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1.jpeg"/><Relationship Id="rId2" Type="http://schemas.openxmlformats.org/officeDocument/2006/relationships/image" Target="../media/image52.png"/><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png"/><Relationship Id="rId2" Type="http://schemas.openxmlformats.org/officeDocument/2006/relationships/tags" Target="../tags/tag2.xml"/><Relationship Id="rId1" Type="http://schemas.openxmlformats.org/officeDocument/2006/relationships/image" Target="../media/image3.tiff"/></Relationships>
</file>

<file path=ppt/slides/_rels/slide6.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0" Type="http://schemas.openxmlformats.org/officeDocument/2006/relationships/slideLayout" Target="../slideLayouts/slideLayout2.xml"/><Relationship Id="rId1" Type="http://schemas.openxmlformats.org/officeDocument/2006/relationships/image" Target="../media/image3.tiff"/></Relationships>
</file>

<file path=ppt/slides/_rels/slide7.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0" Type="http://schemas.openxmlformats.org/officeDocument/2006/relationships/slideLayout" Target="../slideLayouts/slideLayout2.xml"/><Relationship Id="rId1" Type="http://schemas.openxmlformats.org/officeDocument/2006/relationships/image" Target="../media/image3.tiff"/></Relationships>
</file>

<file path=ppt/slides/_rels/slide8.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0" Type="http://schemas.openxmlformats.org/officeDocument/2006/relationships/slideLayout" Target="../slideLayouts/slideLayout2.xml"/><Relationship Id="rId1" Type="http://schemas.openxmlformats.org/officeDocument/2006/relationships/image" Target="../media/image3.tiff"/></Relationships>
</file>

<file path=ppt/slides/_rels/slide9.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0" Type="http://schemas.openxmlformats.org/officeDocument/2006/relationships/slideLayout" Target="../slideLayouts/slideLayout2.xml"/><Relationship Id="rId1"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1316355" y="1548130"/>
            <a:ext cx="9764395" cy="1568450"/>
          </a:xfrm>
          <a:prstGeom prst="rect">
            <a:avLst/>
          </a:prstGeom>
          <a:noFill/>
        </p:spPr>
        <p:txBody>
          <a:bodyPr wrap="square" rtlCol="0">
            <a:spAutoFit/>
          </a:bodyPr>
          <a:lstStyle/>
          <a:p>
            <a:pPr algn="ctr">
              <a:defRPr/>
            </a:pPr>
            <a:r>
              <a:rPr lang="en-US" sz="4800">
                <a:latin typeface="Times New Roman" panose="02020603050405020304"/>
                <a:ea typeface="黑体" panose="02010609060101010101" charset="-122"/>
                <a:cs typeface="Times New Roman" panose="02020603050405020304"/>
              </a:rPr>
              <a:t>Progress in the mechanical design</a:t>
            </a:r>
            <a:endParaRPr lang="en-US" sz="4800">
              <a:latin typeface="Times New Roman" panose="02020603050405020304"/>
              <a:ea typeface="黑体" panose="02010609060101010101" charset="-122"/>
              <a:cs typeface="Times New Roman" panose="02020603050405020304"/>
            </a:endParaRPr>
          </a:p>
          <a:p>
            <a:pPr algn="ctr">
              <a:defRPr/>
            </a:pPr>
            <a:r>
              <a:rPr lang="en-US" sz="4800">
                <a:latin typeface="Times New Roman" panose="02020603050405020304"/>
                <a:ea typeface="黑体" panose="02010609060101010101" charset="-122"/>
                <a:cs typeface="Times New Roman" panose="02020603050405020304"/>
              </a:rPr>
              <a:t>of </a:t>
            </a:r>
            <a:r>
              <a:rPr lang="en-US" sz="4800">
                <a:latin typeface="Times New Roman" panose="02020603050405020304"/>
                <a:ea typeface="黑体" panose="02010609060101010101" charset="-122"/>
                <a:cs typeface="Times New Roman" panose="02020603050405020304"/>
              </a:rPr>
              <a:t>CEPC /MDI detector</a:t>
            </a:r>
            <a:r>
              <a:rPr lang="en-US" sz="4800">
                <a:solidFill>
                  <a:srgbClr val="0070C0"/>
                </a:solidFill>
                <a:latin typeface="Times New Roman" panose="02020603050405020304"/>
                <a:ea typeface="黑体" panose="02010609060101010101" charset="-122"/>
                <a:cs typeface="Times New Roman" panose="02020603050405020304"/>
              </a:rPr>
              <a:t> </a:t>
            </a:r>
            <a:endParaRPr lang="en-US" sz="4800">
              <a:solidFill>
                <a:srgbClr val="0070C0"/>
              </a:solidFill>
              <a:latin typeface="Times New Roman" panose="02020603050405020304"/>
              <a:ea typeface="黑体" panose="02010609060101010101" charset="-122"/>
              <a:cs typeface="Times New Roman" panose="02020603050405020304"/>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
        <p:nvSpPr>
          <p:cNvPr id="6" name="文本框 1"/>
          <p:cNvSpPr/>
          <p:nvPr/>
        </p:nvSpPr>
        <p:spPr bwMode="auto">
          <a:xfrm>
            <a:off x="1292544" y="4325605"/>
            <a:ext cx="9606915" cy="829945"/>
          </a:xfrm>
          <a:prstGeom prst="rect">
            <a:avLst/>
          </a:prstGeom>
          <a:noFill/>
        </p:spPr>
        <p:txBody>
          <a:bodyPr wrap="none" rtlCol="0">
            <a:spAutoFit/>
          </a:bodyPr>
          <a:lstStyle/>
          <a:p>
            <a:pPr algn="ctr">
              <a:defRPr/>
            </a:pPr>
            <a:r>
              <a:rPr lang="en-US" sz="2800">
                <a:latin typeface="Times New Roman" panose="02020603050405020304"/>
                <a:ea typeface="宋体" panose="02010600030101010101" pitchFamily="2" charset="-122"/>
                <a:cs typeface="Times New Roman" panose="02020603050405020304"/>
              </a:rPr>
              <a:t>Junsong Zhang</a:t>
            </a:r>
            <a:r>
              <a:rPr lang="zh-CN" altLang="en-US" sz="2800">
                <a:latin typeface="Times New Roman" panose="02020603050405020304"/>
                <a:ea typeface="宋体" panose="02010600030101010101" pitchFamily="2" charset="-122"/>
                <a:cs typeface="Times New Roman" panose="02020603050405020304"/>
              </a:rPr>
              <a:t>，</a:t>
            </a:r>
            <a:r>
              <a:rPr lang="en-US" altLang="zh-CN" sz="2800">
                <a:latin typeface="Times New Roman" panose="02020603050405020304"/>
                <a:ea typeface="宋体" panose="02010600030101010101" pitchFamily="2" charset="-122"/>
                <a:cs typeface="Times New Roman" panose="02020603050405020304"/>
              </a:rPr>
              <a:t>Quan Ji </a:t>
            </a:r>
            <a:r>
              <a:rPr lang="zh-CN" altLang="en-US" sz="2800">
                <a:latin typeface="Times New Roman" panose="02020603050405020304"/>
                <a:ea typeface="宋体" panose="02010600030101010101" pitchFamily="2" charset="-122"/>
                <a:cs typeface="Times New Roman" panose="02020603050405020304"/>
              </a:rPr>
              <a:t>，</a:t>
            </a:r>
            <a:r>
              <a:rPr lang="en-US" altLang="zh-CN" sz="2800">
                <a:latin typeface="Times New Roman" panose="02020603050405020304"/>
                <a:ea typeface="宋体" panose="02010600030101010101" pitchFamily="2" charset="-122"/>
                <a:cs typeface="Times New Roman" panose="02020603050405020304"/>
              </a:rPr>
              <a:t>Shu Chang</a:t>
            </a:r>
            <a:r>
              <a:rPr lang="zh-CN" altLang="en-US" sz="2800">
                <a:latin typeface="Times New Roman" panose="02020603050405020304"/>
                <a:ea typeface="宋体" panose="02010600030101010101" pitchFamily="2" charset="-122"/>
                <a:cs typeface="Times New Roman" panose="02020603050405020304"/>
              </a:rPr>
              <a:t>，</a:t>
            </a:r>
            <a:r>
              <a:rPr lang="en-US" altLang="zh-CN" sz="2800">
                <a:latin typeface="Times New Roman" panose="02020603050405020304"/>
                <a:ea typeface="宋体" panose="02010600030101010101" pitchFamily="2" charset="-122"/>
                <a:cs typeface="Times New Roman" panose="02020603050405020304"/>
              </a:rPr>
              <a:t>Xia Shang, He Longyan</a:t>
            </a:r>
            <a:endParaRPr lang="en-US" sz="2800">
              <a:latin typeface="Times New Roman" panose="02020603050405020304"/>
              <a:ea typeface="宋体" panose="02010600030101010101" pitchFamily="2" charset="-122"/>
              <a:cs typeface="Times New Roman" panose="02020603050405020304"/>
            </a:endParaRPr>
          </a:p>
          <a:p>
            <a:pPr algn="ctr">
              <a:defRPr/>
            </a:pPr>
            <a:endParaRPr lang="zh-CN" sz="2000">
              <a:latin typeface="Times New Roman" panose="02020603050405020304"/>
              <a:ea typeface="宋体" panose="02010600030101010101" pitchFamily="2" charset="-122"/>
              <a:cs typeface="Times New Roman" panose="020206030504050203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1199515" y="1412240"/>
            <a:ext cx="2686050" cy="2962275"/>
          </a:xfrm>
          <a:prstGeom prst="rect">
            <a:avLst/>
          </a:prstGeom>
        </p:spPr>
      </p:pic>
      <p:grpSp>
        <p:nvGrpSpPr>
          <p:cNvPr id="8" name="组合 7"/>
          <p:cNvGrpSpPr/>
          <p:nvPr/>
        </p:nvGrpSpPr>
        <p:grpSpPr>
          <a:xfrm>
            <a:off x="4171950" y="1402080"/>
            <a:ext cx="2865755" cy="2959100"/>
            <a:chOff x="13473" y="2127"/>
            <a:chExt cx="4513" cy="4660"/>
          </a:xfrm>
        </p:grpSpPr>
        <p:pic>
          <p:nvPicPr>
            <p:cNvPr id="9" name="图片 8"/>
            <p:cNvPicPr>
              <a:picLocks noChangeAspect="1"/>
            </p:cNvPicPr>
            <p:nvPr>
              <p:custDataLst>
                <p:tags r:id="rId4"/>
              </p:custDataLst>
            </p:nvPr>
          </p:nvPicPr>
          <p:blipFill rotWithShape="1">
            <a:blip r:embed="rId5"/>
            <a:srcRect l="28350" t="20089" r="31750" b="11377"/>
            <a:stretch>
              <a:fillRect/>
            </a:stretch>
          </p:blipFill>
          <p:spPr>
            <a:xfrm>
              <a:off x="13668" y="2127"/>
              <a:ext cx="4224" cy="4081"/>
            </a:xfrm>
            <a:prstGeom prst="rect">
              <a:avLst/>
            </a:prstGeom>
          </p:spPr>
        </p:pic>
        <p:sp>
          <p:nvSpPr>
            <p:cNvPr id="18" name="上箭头 19"/>
            <p:cNvSpPr/>
            <p:nvPr>
              <p:custDataLst>
                <p:tags r:id="rId6"/>
              </p:custDataLst>
            </p:nvPr>
          </p:nvSpPr>
          <p:spPr>
            <a:xfrm>
              <a:off x="15509" y="6173"/>
              <a:ext cx="509" cy="6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sp>
          <p:nvSpPr>
            <p:cNvPr id="19" name="上箭头 19"/>
            <p:cNvSpPr/>
            <p:nvPr>
              <p:custDataLst>
                <p:tags r:id="rId7"/>
              </p:custDataLst>
            </p:nvPr>
          </p:nvSpPr>
          <p:spPr>
            <a:xfrm rot="19520710">
              <a:off x="16642" y="5860"/>
              <a:ext cx="509" cy="6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sp>
          <p:nvSpPr>
            <p:cNvPr id="20" name="上箭头 19"/>
            <p:cNvSpPr/>
            <p:nvPr>
              <p:custDataLst>
                <p:tags r:id="rId8"/>
              </p:custDataLst>
            </p:nvPr>
          </p:nvSpPr>
          <p:spPr>
            <a:xfrm rot="2278281">
              <a:off x="14313" y="5862"/>
              <a:ext cx="509" cy="6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sp>
          <p:nvSpPr>
            <p:cNvPr id="27" name="上箭头 19"/>
            <p:cNvSpPr/>
            <p:nvPr>
              <p:custDataLst>
                <p:tags r:id="rId9"/>
              </p:custDataLst>
            </p:nvPr>
          </p:nvSpPr>
          <p:spPr>
            <a:xfrm rot="18485216">
              <a:off x="17425" y="5059"/>
              <a:ext cx="509" cy="6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sp>
          <p:nvSpPr>
            <p:cNvPr id="28" name="上箭头 19"/>
            <p:cNvSpPr/>
            <p:nvPr>
              <p:custDataLst>
                <p:tags r:id="rId10"/>
              </p:custDataLst>
            </p:nvPr>
          </p:nvSpPr>
          <p:spPr>
            <a:xfrm rot="3358631">
              <a:off x="13526" y="5066"/>
              <a:ext cx="509" cy="6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endParaRPr>
            </a:p>
          </p:txBody>
        </p:sp>
      </p:grpSp>
      <p:pic>
        <p:nvPicPr>
          <p:cNvPr id="22" name="图片 21"/>
          <p:cNvPicPr>
            <a:picLocks noChangeAspect="1"/>
          </p:cNvPicPr>
          <p:nvPr>
            <p:custDataLst>
              <p:tags r:id="rId11"/>
            </p:custDataLst>
          </p:nvPr>
        </p:nvPicPr>
        <p:blipFill>
          <a:blip r:embed="rId12"/>
          <a:stretch>
            <a:fillRect/>
          </a:stretch>
        </p:blipFill>
        <p:spPr>
          <a:xfrm>
            <a:off x="1847850" y="4436745"/>
            <a:ext cx="8096250" cy="2257425"/>
          </a:xfrm>
          <a:prstGeom prst="rect">
            <a:avLst/>
          </a:prstGeom>
        </p:spPr>
      </p:pic>
      <p:sp>
        <p:nvSpPr>
          <p:cNvPr id="23" name="文本框 22"/>
          <p:cNvSpPr txBox="1"/>
          <p:nvPr/>
        </p:nvSpPr>
        <p:spPr>
          <a:xfrm>
            <a:off x="7454900" y="1509395"/>
            <a:ext cx="4121785" cy="1753235"/>
          </a:xfrm>
          <a:prstGeom prst="rect">
            <a:avLst/>
          </a:prstGeom>
          <a:noFill/>
        </p:spPr>
        <p:txBody>
          <a:bodyPr wrap="square" rtlCol="0">
            <a:spAutoFit/>
          </a:bodyPr>
          <a:p>
            <a:r>
              <a:t>The number of yoke supports will also affect the stiffness of the yoke. When</a:t>
            </a:r>
            <a:r>
              <a:rPr lang="en-US"/>
              <a:t> the number of support of </a:t>
            </a:r>
            <a:r>
              <a:t> the symmetrical yoke structure is increased to 5, the overall deformation will be greatly reduced</a:t>
            </a:r>
            <a:r>
              <a:rPr lang="en-US"/>
              <a:t>.</a:t>
            </a:r>
            <a:endParaRPr lang="en-US">
              <a:ea typeface="宋体" panose="02010600030101010101" pitchFamily="2" charset="-122"/>
            </a:endParaRPr>
          </a:p>
        </p:txBody>
      </p:sp>
      <p:cxnSp>
        <p:nvCxnSpPr>
          <p:cNvPr id="5" name="直接连接符 4"/>
          <p:cNvCxnSpPr/>
          <p:nvPr>
            <p:custDataLst>
              <p:tags r:id="rId13"/>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custDataLst>
              <p:tags r:id="rId14"/>
            </p:custDataLst>
          </p:nvPr>
        </p:nvSpPr>
        <p:spPr bwMode="auto">
          <a:xfrm>
            <a:off x="3215013" y="60924"/>
            <a:ext cx="5256530" cy="521970"/>
          </a:xfrm>
          <a:prstGeom prst="rect">
            <a:avLst/>
          </a:prstGeom>
        </p:spPr>
        <p:txBody>
          <a:bodyPr wrap="none">
            <a:spAutoFit/>
          </a:bodyPr>
          <a:p>
            <a:pPr algn="ctr">
              <a:spcBef>
                <a:spcPts val="600"/>
              </a:spcBef>
              <a:defRPr/>
            </a:pPr>
            <a:r>
              <a:rPr lang="zh-CN" altLang="en-US" sz="2800" dirty="0">
                <a:latin typeface="+mn-ea"/>
                <a:sym typeface="+mn-ea"/>
              </a:rPr>
              <a:t>Yoke iron simulation calculation</a:t>
            </a:r>
            <a:r>
              <a:rPr lang="en-US" sz="2800" dirty="0">
                <a:sym typeface="+mn-ea"/>
              </a:rPr>
              <a:t> </a:t>
            </a:r>
            <a:endParaRPr lang="en-US" sz="2800">
              <a:latin typeface="黑体" panose="02010609060101010101" charset="-122"/>
              <a:ea typeface="黑体" panose="02010609060101010101" charset="-122"/>
            </a:endParaRPr>
          </a:p>
        </p:txBody>
      </p:sp>
      <p:sp>
        <p:nvSpPr>
          <p:cNvPr id="10" name="文本框 9"/>
          <p:cNvSpPr txBox="1"/>
          <p:nvPr>
            <p:custDataLst>
              <p:tags r:id="rId15"/>
            </p:custDataLst>
          </p:nvPr>
        </p:nvSpPr>
        <p:spPr>
          <a:xfrm>
            <a:off x="1026795" y="831215"/>
            <a:ext cx="1901190" cy="460375"/>
          </a:xfrm>
          <a:prstGeom prst="rect">
            <a:avLst/>
          </a:prstGeom>
          <a:noFill/>
        </p:spPr>
        <p:txBody>
          <a:bodyPr wrap="square" rtlCol="0">
            <a:spAutoFit/>
          </a:bodyPr>
          <a:p>
            <a:r>
              <a:rPr lang="en-US" altLang="zh-CN" sz="2400" b="1">
                <a:solidFill>
                  <a:srgbClr val="FF0000"/>
                </a:solidFill>
              </a:rPr>
              <a:t>Result No.3</a:t>
            </a:r>
            <a:endParaRPr lang="en-US" altLang="zh-CN" sz="2400" b="1">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2146935" y="1566545"/>
            <a:ext cx="5586730" cy="4246245"/>
          </a:xfrm>
          <a:prstGeom prst="rect">
            <a:avLst/>
          </a:prstGeom>
          <a:noFill/>
        </p:spPr>
        <p:txBody>
          <a:bodyPr wrap="square" rtlCol="0">
            <a:spAutoFit/>
          </a:bodyPr>
          <a:lstStyle/>
          <a:p>
            <a:pPr algn="l">
              <a:defRPr/>
            </a:pPr>
            <a:r>
              <a:rPr lang="en-US" sz="3600">
                <a:solidFill>
                  <a:srgbClr val="0070C0"/>
                </a:solidFill>
                <a:latin typeface="Times New Roman" panose="02020603050405020304"/>
                <a:ea typeface="黑体" panose="02010609060101010101" charset="-122"/>
                <a:cs typeface="Times New Roman" panose="02020603050405020304"/>
              </a:rPr>
              <a:t>Content:</a:t>
            </a:r>
            <a:endParaRPr lang="en-US" sz="3600">
              <a:solidFill>
                <a:srgbClr val="0070C0"/>
              </a:solidFill>
              <a:latin typeface="Times New Roman" panose="02020603050405020304"/>
              <a:ea typeface="黑体" panose="02010609060101010101" charset="-122"/>
              <a:cs typeface="Times New Roman" panose="02020603050405020304"/>
            </a:endParaRPr>
          </a:p>
          <a:p>
            <a:pPr algn="l">
              <a:defRPr/>
            </a:pPr>
            <a:endParaRPr lang="en-US"/>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General introduction</a:t>
            </a: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a:t>
            </a:r>
            <a:r>
              <a:rPr lang="zh-CN" altLang="en-US" sz="2400">
                <a:latin typeface="Times New Roman" panose="02020603050405020304"/>
                <a:ea typeface="宋体" panose="02010600030101010101" pitchFamily="2" charset="-122"/>
                <a:cs typeface="Times New Roman" panose="02020603050405020304"/>
              </a:rPr>
              <a:t>Progress </a:t>
            </a:r>
            <a:r>
              <a:rPr lang="en-US" altLang="zh-CN" sz="2400">
                <a:latin typeface="Times New Roman" panose="02020603050405020304"/>
                <a:ea typeface="宋体" panose="02010600030101010101" pitchFamily="2" charset="-122"/>
                <a:cs typeface="Times New Roman" panose="02020603050405020304"/>
              </a:rPr>
              <a:t>of MDI design</a:t>
            </a:r>
            <a:r>
              <a:rPr lang="zh-CN" altLang="en-US"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zh-CN" altLang="en-US" sz="2400">
                <a:latin typeface="Times New Roman" panose="02020603050405020304"/>
                <a:ea typeface="宋体" panose="02010600030101010101" pitchFamily="2" charset="-122"/>
                <a:cs typeface="Times New Roman" panose="02020603050405020304"/>
              </a:rPr>
              <a:t> </a:t>
            </a: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chemeClr val="tx1"/>
                </a:solidFill>
                <a:latin typeface="Times New Roman" panose="02020603050405020304"/>
                <a:ea typeface="宋体" panose="02010600030101010101" pitchFamily="2" charset="-122"/>
                <a:cs typeface="Times New Roman" panose="02020603050405020304"/>
              </a:rPr>
              <a:t>Iron yoke</a:t>
            </a:r>
            <a:endParaRPr lang="en-US" altLang="zh-CN" sz="2400">
              <a:solidFill>
                <a:schemeClr val="tx1"/>
              </a:solidFill>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rgbClr val="FF0000"/>
                </a:solidFill>
                <a:latin typeface="Times New Roman" panose="02020603050405020304"/>
                <a:ea typeface="宋体" panose="02010600030101010101" pitchFamily="2" charset="-122"/>
                <a:cs typeface="Times New Roman" panose="02020603050405020304"/>
              </a:rPr>
              <a:t>Superconcuction    solenoid </a:t>
            </a:r>
            <a:r>
              <a:rPr lang="en-US" altLang="zh-CN" sz="2400">
                <a:latin typeface="Times New Roman" panose="02020603050405020304"/>
                <a:ea typeface="宋体" panose="02010600030101010101" pitchFamily="2" charset="-122"/>
                <a:cs typeface="Times New Roman" panose="02020603050405020304"/>
              </a:rPr>
              <a:t> </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ECAL</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Beam pipe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sym typeface="+mn-ea"/>
              </a:rPr>
              <a:t>    </a:t>
            </a:r>
            <a:endParaRPr lang="en-US" altLang="zh-CN" sz="2400">
              <a:latin typeface="Times New Roman" panose="02020603050405020304"/>
              <a:ea typeface="宋体" panose="02010600030101010101" pitchFamily="2" charset="-122"/>
              <a:cs typeface="Times New Roman" panose="02020603050405020304"/>
              <a:sym typeface="+mn-ea"/>
            </a:endParaRPr>
          </a:p>
          <a:p>
            <a:pPr marL="342900" indent="-342900" algn="l">
              <a:buFont typeface="Arial" panose="020B0604020202020204" pitchFamily="34" charset="0"/>
              <a:buChar char="•"/>
              <a:defRPr/>
            </a:pPr>
            <a:r>
              <a:rPr lang="en-US" altLang="zh-CN" sz="2400">
                <a:latin typeface="Times New Roman" panose="02020603050405020304"/>
                <a:ea typeface="宋体" panose="02010600030101010101" pitchFamily="2" charset="-122"/>
                <a:cs typeface="Times New Roman" panose="02020603050405020304"/>
                <a:sym typeface="+mn-ea"/>
              </a:rPr>
              <a:t>    summary</a:t>
            </a:r>
            <a:endParaRPr lang="en-US" altLang="zh-CN" sz="2400">
              <a:latin typeface="Times New Roman" panose="02020603050405020304"/>
              <a:ea typeface="宋体" panose="02010600030101010101" pitchFamily="2" charset="-122"/>
              <a:cs typeface="Times New Roman" panose="02020603050405020304"/>
              <a:sym typeface="+mn-ea"/>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自然, 火山口&#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864000" cy="540000"/>
          </a:xfrm>
          <a:prstGeom prst="rect">
            <a:avLst/>
          </a:prstGeom>
        </p:spPr>
      </p:pic>
      <p:cxnSp>
        <p:nvCxnSpPr>
          <p:cNvPr id="23" name="直接连接符 22"/>
          <p:cNvCxnSpPr/>
          <p:nvPr/>
        </p:nvCxnSpPr>
        <p:spPr>
          <a:xfrm>
            <a:off x="695999" y="548733"/>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2973705" y="16510"/>
            <a:ext cx="6763385" cy="521970"/>
          </a:xfrm>
          <a:prstGeom prst="rect">
            <a:avLst/>
          </a:prstGeom>
        </p:spPr>
        <p:txBody>
          <a:bodyPr wrap="square">
            <a:spAutoFit/>
          </a:bodyPr>
          <a:lstStyle/>
          <a:p>
            <a:pPr algn="ctr"/>
            <a:r>
              <a:rPr lang="en-US" altLang="zh-CN" sz="2800">
                <a:latin typeface="Times New Roman" panose="02020603050405020304"/>
                <a:ea typeface="宋体" panose="02010600030101010101" pitchFamily="2" charset="-122"/>
                <a:cs typeface="Times New Roman" panose="02020603050405020304"/>
                <a:sym typeface="+mn-ea"/>
              </a:rPr>
              <a:t>S</a:t>
            </a:r>
            <a:r>
              <a:rPr lang="zh-CN" altLang="en-US" sz="2800">
                <a:latin typeface="Times New Roman" panose="02020603050405020304"/>
                <a:ea typeface="宋体" panose="02010600030101010101" pitchFamily="2" charset="-122"/>
                <a:cs typeface="Times New Roman" panose="02020603050405020304"/>
                <a:sym typeface="+mn-ea"/>
              </a:rPr>
              <a:t>uperconducting </a:t>
            </a:r>
            <a:r>
              <a:rPr lang="en-US" sz="2800">
                <a:latin typeface="Times New Roman" panose="02020603050405020304"/>
                <a:ea typeface="宋体" panose="02010600030101010101" pitchFamily="2" charset="-122"/>
                <a:cs typeface="Times New Roman" panose="02020603050405020304"/>
                <a:sym typeface="+mn-ea"/>
              </a:rPr>
              <a:t>solenoid</a:t>
            </a:r>
            <a:r>
              <a:rPr lang="en-US" sz="2800">
                <a:latin typeface="Times New Roman" panose="02020603050405020304"/>
                <a:cs typeface="Times New Roman" panose="02020603050405020304"/>
              </a:rPr>
              <a:t> </a:t>
            </a:r>
            <a:r>
              <a:rPr lang="en-US" sz="2800">
                <a:latin typeface="Times New Roman" panose="02020603050405020304"/>
                <a:cs typeface="Times New Roman" panose="02020603050405020304"/>
                <a:sym typeface="+mn-ea"/>
              </a:rPr>
              <a:t>g</a:t>
            </a:r>
            <a:r>
              <a:rPr lang="en-US" sz="2800">
                <a:latin typeface="Times New Roman" panose="02020603050405020304"/>
                <a:cs typeface="Times New Roman" panose="02020603050405020304"/>
                <a:sym typeface="+mn-ea"/>
              </a:rPr>
              <a:t>eneral</a:t>
            </a:r>
            <a:r>
              <a:rPr lang="zh-CN" altLang="en-US" sz="2800" dirty="0">
                <a:solidFill>
                  <a:srgbClr val="0070C0"/>
                </a:solidFill>
                <a:latin typeface="黑体" panose="02010609060101010101" charset="-122"/>
                <a:ea typeface="黑体" panose="02010609060101010101" charset="-122"/>
              </a:rPr>
              <a:t> </a:t>
            </a:r>
            <a:r>
              <a:rPr lang="en-US" sz="2800">
                <a:latin typeface="Times New Roman" panose="02020603050405020304"/>
                <a:cs typeface="Times New Roman" panose="02020603050405020304"/>
              </a:rPr>
              <a:t>design</a:t>
            </a:r>
            <a:endParaRPr lang="zh-CN" altLang="en-US" sz="2800" dirty="0">
              <a:solidFill>
                <a:srgbClr val="0070C0"/>
              </a:solidFill>
              <a:latin typeface="黑体" panose="02010609060101010101" charset="-122"/>
              <a:ea typeface="黑体" panose="02010609060101010101" charset="-122"/>
            </a:endParaRPr>
          </a:p>
        </p:txBody>
      </p:sp>
      <p:sp>
        <p:nvSpPr>
          <p:cNvPr id="2" name="文本框 1"/>
          <p:cNvSpPr txBox="1"/>
          <p:nvPr>
            <p:custDataLst>
              <p:tags r:id="rId2"/>
            </p:custDataLst>
          </p:nvPr>
        </p:nvSpPr>
        <p:spPr>
          <a:xfrm>
            <a:off x="583565" y="865505"/>
            <a:ext cx="6800850" cy="922020"/>
          </a:xfrm>
          <a:prstGeom prst="rect">
            <a:avLst/>
          </a:prstGeom>
          <a:noFill/>
        </p:spPr>
        <p:txBody>
          <a:bodyPr wrap="square" rtlCol="0">
            <a:spAutoFit/>
          </a:bodyPr>
          <a:p>
            <a:r>
              <a:rPr lang="en-US" altLang="zh-CN" b="1">
                <a:solidFill>
                  <a:srgbClr val="FF0000"/>
                </a:solidFill>
              </a:rPr>
              <a:t>Design</a:t>
            </a:r>
            <a:r>
              <a:rPr lang="zh-CN" altLang="en-US" b="1">
                <a:solidFill>
                  <a:srgbClr val="FF0000"/>
                </a:solidFill>
              </a:rPr>
              <a:t> of coil hoisting structure。</a:t>
            </a:r>
            <a:endParaRPr lang="zh-CN" altLang="en-US" b="1">
              <a:solidFill>
                <a:srgbClr val="FF0000"/>
              </a:solidFill>
            </a:endParaRPr>
          </a:p>
          <a:p>
            <a:endParaRPr lang="zh-CN" altLang="en-US" b="1">
              <a:solidFill>
                <a:srgbClr val="FF0000"/>
              </a:solidFill>
            </a:endParaRPr>
          </a:p>
          <a:p>
            <a:r>
              <a:rPr lang="zh-CN" altLang="en-US" b="1">
                <a:solidFill>
                  <a:srgbClr val="FF0000"/>
                </a:solidFill>
              </a:rPr>
              <a:t>The design goal is to secure the coil inside the thermostat</a:t>
            </a:r>
            <a:endParaRPr lang="zh-CN" altLang="en-US" b="1">
              <a:solidFill>
                <a:srgbClr val="FF0000"/>
              </a:solidFill>
            </a:endParaRPr>
          </a:p>
        </p:txBody>
      </p:sp>
      <p:grpSp>
        <p:nvGrpSpPr>
          <p:cNvPr id="6" name="组合 5"/>
          <p:cNvGrpSpPr/>
          <p:nvPr/>
        </p:nvGrpSpPr>
        <p:grpSpPr>
          <a:xfrm>
            <a:off x="4451350" y="1870075"/>
            <a:ext cx="8014970" cy="3549015"/>
            <a:chOff x="6246" y="1363"/>
            <a:chExt cx="12622" cy="5589"/>
          </a:xfrm>
        </p:grpSpPr>
        <p:pic>
          <p:nvPicPr>
            <p:cNvPr id="12" name="图片 11"/>
            <p:cNvPicPr>
              <a:picLocks noChangeAspect="1"/>
            </p:cNvPicPr>
            <p:nvPr>
              <p:custDataLst>
                <p:tags r:id="rId3"/>
              </p:custDataLst>
            </p:nvPr>
          </p:nvPicPr>
          <p:blipFill>
            <a:blip r:embed="rId4"/>
            <a:stretch>
              <a:fillRect/>
            </a:stretch>
          </p:blipFill>
          <p:spPr>
            <a:xfrm>
              <a:off x="6246" y="1363"/>
              <a:ext cx="12622" cy="5589"/>
            </a:xfrm>
            <a:prstGeom prst="rect">
              <a:avLst/>
            </a:prstGeom>
          </p:spPr>
        </p:pic>
        <p:sp>
          <p:nvSpPr>
            <p:cNvPr id="4" name="圆角矩形 3"/>
            <p:cNvSpPr/>
            <p:nvPr>
              <p:custDataLst>
                <p:tags r:id="rId5"/>
              </p:custDataLst>
            </p:nvPr>
          </p:nvSpPr>
          <p:spPr>
            <a:xfrm>
              <a:off x="7243" y="2860"/>
              <a:ext cx="9508" cy="2807"/>
            </a:xfrm>
            <a:prstGeom prst="roundRect">
              <a:avLst/>
            </a:prstGeom>
            <a:noFill/>
            <a:ln w="1587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6"/>
              </p:custDataLst>
            </p:nvPr>
          </p:nvSpPr>
          <p:spPr>
            <a:xfrm>
              <a:off x="12361" y="3210"/>
              <a:ext cx="2461" cy="774"/>
            </a:xfrm>
            <a:prstGeom prst="rect">
              <a:avLst/>
            </a:prstGeom>
            <a:noFill/>
          </p:spPr>
          <p:txBody>
            <a:bodyPr wrap="square" rtlCol="0">
              <a:spAutoFit/>
            </a:bodyPr>
            <a:p>
              <a:r>
                <a:rPr lang="en-US" altLang="zh-CN" sz="2600" b="1">
                  <a:solidFill>
                    <a:srgbClr val="FF0000"/>
                  </a:solidFill>
                </a:rPr>
                <a:t>coil</a:t>
              </a:r>
              <a:endParaRPr lang="en-US" altLang="zh-CN" sz="2600" b="1">
                <a:solidFill>
                  <a:srgbClr val="FF0000"/>
                </a:solidFill>
              </a:endParaRPr>
            </a:p>
          </p:txBody>
        </p:sp>
      </p:grpSp>
      <p:pic>
        <p:nvPicPr>
          <p:cNvPr id="9" name="图片 8"/>
          <p:cNvPicPr>
            <a:picLocks noChangeAspect="1"/>
          </p:cNvPicPr>
          <p:nvPr>
            <p:custDataLst>
              <p:tags r:id="rId7"/>
            </p:custDataLst>
          </p:nvPr>
        </p:nvPicPr>
        <p:blipFill>
          <a:blip r:embed="rId8"/>
          <a:stretch>
            <a:fillRect/>
          </a:stretch>
        </p:blipFill>
        <p:spPr>
          <a:xfrm>
            <a:off x="105410" y="1843405"/>
            <a:ext cx="4346575" cy="3101975"/>
          </a:xfrm>
          <a:prstGeom prst="rect">
            <a:avLst/>
          </a:prstGeom>
        </p:spPr>
      </p:pic>
      <p:sp>
        <p:nvSpPr>
          <p:cNvPr id="3" name="文本框 2"/>
          <p:cNvSpPr txBox="1"/>
          <p:nvPr>
            <p:custDataLst>
              <p:tags r:id="rId9"/>
            </p:custDataLst>
          </p:nvPr>
        </p:nvSpPr>
        <p:spPr>
          <a:xfrm>
            <a:off x="1343660" y="5733415"/>
            <a:ext cx="9111615" cy="922020"/>
          </a:xfrm>
          <a:prstGeom prst="rect">
            <a:avLst/>
          </a:prstGeom>
          <a:noFill/>
        </p:spPr>
        <p:txBody>
          <a:bodyPr wrap="square" rtlCol="0">
            <a:spAutoFit/>
          </a:bodyPr>
          <a:p>
            <a:r>
              <a:rPr lang="zh-CN" altLang="en-US" b="1">
                <a:solidFill>
                  <a:srgbClr val="FF0000"/>
                </a:solidFill>
              </a:rPr>
              <a:t>The maximum</a:t>
            </a:r>
            <a:r>
              <a:rPr lang="en-US" altLang="zh-CN" b="1">
                <a:solidFill>
                  <a:srgbClr val="FF0000"/>
                </a:solidFill>
              </a:rPr>
              <a:t> distence from</a:t>
            </a:r>
            <a:r>
              <a:rPr lang="zh-CN" altLang="en-US" b="1">
                <a:solidFill>
                  <a:srgbClr val="FF0000"/>
                </a:solidFill>
              </a:rPr>
              <a:t> coil to </a:t>
            </a:r>
            <a:r>
              <a:rPr lang="en-US" b="1">
                <a:solidFill>
                  <a:srgbClr val="FF0000"/>
                </a:solidFill>
              </a:rPr>
              <a:t>vacuum devar</a:t>
            </a:r>
            <a:r>
              <a:rPr lang="zh-CN" altLang="en-US" b="1">
                <a:solidFill>
                  <a:srgbClr val="FF0000"/>
                </a:solidFill>
              </a:rPr>
              <a:t> is 37mm. Space is very limited. The distance from the inner surface of the coil to the surface of the vacuum inner dewar is 21mm.</a:t>
            </a:r>
            <a:r>
              <a:rPr lang="en-US" altLang="zh-CN" b="1">
                <a:solidFill>
                  <a:srgbClr val="FF0000"/>
                </a:solidFill>
              </a:rPr>
              <a:t> The design is difficult.</a:t>
            </a:r>
            <a:endParaRPr lang="en-US" altLang="zh-CN" b="1">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445770" y="1002665"/>
            <a:ext cx="6640830" cy="5175250"/>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7682865" y="877570"/>
            <a:ext cx="4370070" cy="4104005"/>
          </a:xfrm>
          <a:prstGeom prst="rect">
            <a:avLst/>
          </a:prstGeom>
        </p:spPr>
      </p:pic>
      <p:cxnSp>
        <p:nvCxnSpPr>
          <p:cNvPr id="5" name="直接箭头连接符 4"/>
          <p:cNvCxnSpPr/>
          <p:nvPr/>
        </p:nvCxnSpPr>
        <p:spPr>
          <a:xfrm flipH="1" flipV="1">
            <a:off x="3885565" y="4552315"/>
            <a:ext cx="1541145" cy="1773555"/>
          </a:xfrm>
          <a:prstGeom prst="straightConnector1">
            <a:avLst/>
          </a:prstGeom>
          <a:ln w="50800" cmpd="sng">
            <a:solidFill>
              <a:srgbClr val="FF0000"/>
            </a:solidFill>
            <a:prstDash val="solid"/>
            <a:headEnd type="arrow"/>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flipV="1">
            <a:off x="5804535" y="3893185"/>
            <a:ext cx="911225" cy="2481580"/>
          </a:xfrm>
          <a:prstGeom prst="straightConnector1">
            <a:avLst/>
          </a:prstGeom>
          <a:ln w="50800" cmpd="sng">
            <a:solidFill>
              <a:srgbClr val="FF0000"/>
            </a:solidFill>
            <a:prstDash val="solid"/>
            <a:headEnd type="arrow"/>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4041775" y="6325870"/>
            <a:ext cx="3009900" cy="368300"/>
          </a:xfrm>
          <a:prstGeom prst="rect">
            <a:avLst/>
          </a:prstGeom>
          <a:noFill/>
        </p:spPr>
        <p:txBody>
          <a:bodyPr wrap="square" rtlCol="0">
            <a:spAutoFit/>
          </a:bodyPr>
          <a:p>
            <a:r>
              <a:rPr lang="zh-CN" altLang="en-US"/>
              <a:t>Vertical support structure</a:t>
            </a:r>
            <a:endParaRPr lang="zh-CN" altLang="en-US"/>
          </a:p>
        </p:txBody>
      </p:sp>
      <p:cxnSp>
        <p:nvCxnSpPr>
          <p:cNvPr id="8" name="直接箭头连接符 7"/>
          <p:cNvCxnSpPr/>
          <p:nvPr/>
        </p:nvCxnSpPr>
        <p:spPr>
          <a:xfrm flipH="1" flipV="1">
            <a:off x="5882005" y="1431925"/>
            <a:ext cx="283845" cy="1127125"/>
          </a:xfrm>
          <a:prstGeom prst="straightConnector1">
            <a:avLst/>
          </a:prstGeom>
          <a:ln w="50800" cmpd="sng">
            <a:solidFill>
              <a:srgbClr val="FF0000"/>
            </a:solidFill>
            <a:prstDash val="solid"/>
            <a:headEnd type="arrow"/>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V="1">
            <a:off x="4667885" y="1412240"/>
            <a:ext cx="836295" cy="1341120"/>
          </a:xfrm>
          <a:prstGeom prst="straightConnector1">
            <a:avLst/>
          </a:prstGeom>
          <a:ln w="50800" cmpd="sng">
            <a:solidFill>
              <a:srgbClr val="FF0000"/>
            </a:solidFill>
            <a:prstDash val="solid"/>
            <a:headEnd type="arrow"/>
            <a:tailEnd type="arrow"/>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4397375" y="1043940"/>
            <a:ext cx="2758440" cy="368300"/>
          </a:xfrm>
          <a:prstGeom prst="rect">
            <a:avLst/>
          </a:prstGeom>
          <a:noFill/>
        </p:spPr>
        <p:txBody>
          <a:bodyPr wrap="square" rtlCol="0">
            <a:spAutoFit/>
          </a:bodyPr>
          <a:p>
            <a:r>
              <a:rPr lang="zh-CN" altLang="en-US"/>
              <a:t>Axial positioning structure</a:t>
            </a:r>
            <a:endParaRPr lang="zh-CN" altLang="en-US"/>
          </a:p>
        </p:txBody>
      </p:sp>
      <p:sp>
        <p:nvSpPr>
          <p:cNvPr id="14" name="文本框 13"/>
          <p:cNvSpPr txBox="1"/>
          <p:nvPr/>
        </p:nvSpPr>
        <p:spPr>
          <a:xfrm>
            <a:off x="7248525" y="4725670"/>
            <a:ext cx="4669790" cy="2030095"/>
          </a:xfrm>
          <a:prstGeom prst="rect">
            <a:avLst/>
          </a:prstGeom>
          <a:noFill/>
        </p:spPr>
        <p:txBody>
          <a:bodyPr wrap="square" rtlCol="0">
            <a:spAutoFit/>
          </a:bodyPr>
          <a:p>
            <a:r>
              <a:rPr lang="zh-CN" altLang="en-US"/>
              <a:t>The superconducting coil fixing scheme adopts two vertical support structures and four axial positioning structures. The vertical support structure carries the overall weight of the coil. One end of the support structure is fixed on the aluminum support barrel and the other end is fixed on the vacuum dewar.</a:t>
            </a:r>
            <a:endParaRPr lang="zh-CN" altLang="en-US"/>
          </a:p>
        </p:txBody>
      </p:sp>
      <p:cxnSp>
        <p:nvCxnSpPr>
          <p:cNvPr id="23" name="直接连接符 22"/>
          <p:cNvCxnSpPr/>
          <p:nvPr>
            <p:custDataLst>
              <p:tags r:id="rId5"/>
            </p:custDataLst>
          </p:nvPr>
        </p:nvCxnSpPr>
        <p:spPr>
          <a:xfrm>
            <a:off x="695999" y="548733"/>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6"/>
            </p:custDataLst>
          </p:nvPr>
        </p:nvSpPr>
        <p:spPr>
          <a:xfrm>
            <a:off x="1928495" y="16510"/>
            <a:ext cx="8538210" cy="521970"/>
          </a:xfrm>
          <a:prstGeom prst="rect">
            <a:avLst/>
          </a:prstGeom>
        </p:spPr>
        <p:txBody>
          <a:bodyPr wrap="square">
            <a:spAutoFit/>
          </a:bodyPr>
          <a:p>
            <a:pPr algn="ctr"/>
            <a:r>
              <a:rPr lang="en-US" sz="2800">
                <a:latin typeface="Times New Roman" panose="02020603050405020304"/>
                <a:ea typeface="宋体" panose="02010600030101010101" pitchFamily="2" charset="-122"/>
                <a:cs typeface="Times New Roman" panose="02020603050405020304"/>
                <a:sym typeface="+mn-ea"/>
              </a:rPr>
              <a:t>The coil</a:t>
            </a:r>
            <a:r>
              <a:rPr lang="en-US" sz="2800">
                <a:latin typeface="Times New Roman" panose="02020603050405020304"/>
                <a:cs typeface="Times New Roman" panose="02020603050405020304"/>
              </a:rPr>
              <a:t> </a:t>
            </a:r>
            <a:r>
              <a:rPr lang="en-US" sz="2800">
                <a:latin typeface="Times New Roman" panose="02020603050405020304"/>
                <a:cs typeface="Times New Roman" panose="02020603050405020304"/>
                <a:sym typeface="+mn-ea"/>
              </a:rPr>
              <a:t>support of the superconduction  solenoid </a:t>
            </a:r>
            <a:r>
              <a:rPr lang="en-US" sz="2800">
                <a:latin typeface="Times New Roman" panose="02020603050405020304"/>
                <a:cs typeface="Times New Roman" panose="02020603050405020304"/>
              </a:rPr>
              <a:t>design</a:t>
            </a:r>
            <a:endParaRPr lang="zh-CN" altLang="en-US" sz="2800" dirty="0">
              <a:solidFill>
                <a:srgbClr val="0070C0"/>
              </a:solidFill>
              <a:latin typeface="黑体" panose="02010609060101010101" charset="-122"/>
              <a:ea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8" name="对象 7"/>
          <p:cNvGraphicFramePr/>
          <p:nvPr>
            <p:custDataLst>
              <p:tags r:id="rId1"/>
            </p:custDataLst>
          </p:nvPr>
        </p:nvGraphicFramePr>
        <p:xfrm>
          <a:off x="980440" y="1036955"/>
          <a:ext cx="10231755" cy="1797050"/>
        </p:xfrm>
        <a:graphic>
          <a:graphicData uri="http://schemas.openxmlformats.org/presentationml/2006/ole">
            <mc:AlternateContent xmlns:mc="http://schemas.openxmlformats.org/markup-compatibility/2006">
              <mc:Choice xmlns:v="urn:schemas-microsoft-com:vml" Requires="v">
                <p:oleObj spid="_x0000_s9" name="" r:id="rId2" imgW="11172190" imgH="2181225" progId="Paint.Picture">
                  <p:embed/>
                </p:oleObj>
              </mc:Choice>
              <mc:Fallback>
                <p:oleObj name="" r:id="rId2" imgW="11172190" imgH="2181225" progId="Paint.Picture">
                  <p:embed/>
                  <p:pic>
                    <p:nvPicPr>
                      <p:cNvPr id="0" name="图片 8"/>
                      <p:cNvPicPr/>
                      <p:nvPr/>
                    </p:nvPicPr>
                    <p:blipFill>
                      <a:blip r:embed="rId3"/>
                      <a:stretch>
                        <a:fillRect/>
                      </a:stretch>
                    </p:blipFill>
                    <p:spPr>
                      <a:xfrm>
                        <a:off x="980440" y="1036955"/>
                        <a:ext cx="10231755" cy="1797050"/>
                      </a:xfrm>
                      <a:prstGeom prst="rect">
                        <a:avLst/>
                      </a:prstGeom>
                    </p:spPr>
                  </p:pic>
                </p:oleObj>
              </mc:Fallback>
            </mc:AlternateContent>
          </a:graphicData>
        </a:graphic>
      </p:graphicFrame>
      <p:pic>
        <p:nvPicPr>
          <p:cNvPr id="11" name="图片 10"/>
          <p:cNvPicPr>
            <a:picLocks noChangeAspect="1"/>
          </p:cNvPicPr>
          <p:nvPr/>
        </p:nvPicPr>
        <p:blipFill>
          <a:blip r:embed="rId4"/>
          <a:stretch>
            <a:fillRect/>
          </a:stretch>
        </p:blipFill>
        <p:spPr>
          <a:xfrm>
            <a:off x="902970" y="2997200"/>
            <a:ext cx="4153535" cy="3504565"/>
          </a:xfrm>
          <a:prstGeom prst="rect">
            <a:avLst/>
          </a:prstGeom>
        </p:spPr>
      </p:pic>
      <p:sp>
        <p:nvSpPr>
          <p:cNvPr id="12" name="右箭头 11"/>
          <p:cNvSpPr/>
          <p:nvPr/>
        </p:nvSpPr>
        <p:spPr>
          <a:xfrm>
            <a:off x="5015865" y="4005580"/>
            <a:ext cx="1870710" cy="87249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6845300" y="3429000"/>
            <a:ext cx="2458085" cy="2306955"/>
          </a:xfrm>
          <a:prstGeom prst="rect">
            <a:avLst/>
          </a:prstGeom>
          <a:noFill/>
        </p:spPr>
        <p:txBody>
          <a:bodyPr wrap="square" rtlCol="0">
            <a:spAutoFit/>
          </a:bodyPr>
          <a:p>
            <a:r>
              <a:rPr lang="zh-CN" altLang="en-US" b="1">
                <a:solidFill>
                  <a:srgbClr val="FF0000"/>
                </a:solidFill>
              </a:rPr>
              <a:t>axis of rotation</a:t>
            </a:r>
            <a:endParaRPr lang="zh-CN" altLang="en-US" b="1">
              <a:solidFill>
                <a:srgbClr val="FF0000"/>
              </a:solidFill>
            </a:endParaRPr>
          </a:p>
          <a:p>
            <a:endParaRPr lang="zh-CN" altLang="en-US" b="1">
              <a:solidFill>
                <a:srgbClr val="FF0000"/>
              </a:solidFill>
            </a:endParaRPr>
          </a:p>
          <a:p>
            <a:endParaRPr lang="zh-CN" altLang="en-US" b="1">
              <a:solidFill>
                <a:srgbClr val="FF0000"/>
              </a:solidFill>
            </a:endParaRPr>
          </a:p>
          <a:p>
            <a:r>
              <a:rPr lang="zh-CN" altLang="en-US" b="1">
                <a:solidFill>
                  <a:srgbClr val="FF0000"/>
                </a:solidFill>
              </a:rPr>
              <a:t>belleville spring</a:t>
            </a:r>
            <a:endParaRPr lang="zh-CN" altLang="en-US" b="1">
              <a:solidFill>
                <a:srgbClr val="FF0000"/>
              </a:solidFill>
            </a:endParaRPr>
          </a:p>
          <a:p>
            <a:endParaRPr lang="zh-CN" altLang="en-US" b="1">
              <a:solidFill>
                <a:srgbClr val="FF0000"/>
              </a:solidFill>
            </a:endParaRPr>
          </a:p>
          <a:p>
            <a:endParaRPr lang="zh-CN" altLang="en-US" b="1">
              <a:solidFill>
                <a:srgbClr val="FF0000"/>
              </a:solidFill>
            </a:endParaRPr>
          </a:p>
          <a:p>
            <a:endParaRPr lang="zh-CN" altLang="en-US" b="1">
              <a:solidFill>
                <a:srgbClr val="FF0000"/>
              </a:solidFill>
            </a:endParaRPr>
          </a:p>
          <a:p>
            <a:r>
              <a:rPr lang="en-US" altLang="zh-CN" b="1">
                <a:solidFill>
                  <a:srgbClr val="FF0000"/>
                </a:solidFill>
              </a:rPr>
              <a:t>link</a:t>
            </a:r>
            <a:r>
              <a:rPr lang="zh-CN" altLang="en-US" b="1">
                <a:solidFill>
                  <a:srgbClr val="FF0000"/>
                </a:solidFill>
              </a:rPr>
              <a:t> plate</a:t>
            </a:r>
            <a:endParaRPr lang="zh-CN" altLang="en-US" b="1">
              <a:solidFill>
                <a:srgbClr val="FF0000"/>
              </a:solidFill>
            </a:endParaRPr>
          </a:p>
        </p:txBody>
      </p:sp>
      <p:sp>
        <p:nvSpPr>
          <p:cNvPr id="14" name="文本框 13"/>
          <p:cNvSpPr txBox="1"/>
          <p:nvPr/>
        </p:nvSpPr>
        <p:spPr>
          <a:xfrm>
            <a:off x="8837930" y="3486785"/>
            <a:ext cx="2936875" cy="2861310"/>
          </a:xfrm>
          <a:prstGeom prst="rect">
            <a:avLst/>
          </a:prstGeom>
          <a:noFill/>
        </p:spPr>
        <p:txBody>
          <a:bodyPr wrap="square" rtlCol="0">
            <a:spAutoFit/>
          </a:bodyPr>
          <a:p>
            <a:r>
              <a:rPr lang="zh-CN" altLang="en-US"/>
              <a:t>The rotating shaft allows the support structure to adapt to the deformation of the coil at low temperature, and the disc spring and long groove are installed at the position of the mounting hole to achieve the fixation under low temperature deformation.</a:t>
            </a:r>
            <a:endParaRPr lang="zh-CN" altLang="en-US"/>
          </a:p>
        </p:txBody>
      </p:sp>
      <p:cxnSp>
        <p:nvCxnSpPr>
          <p:cNvPr id="23" name="直接连接符 22"/>
          <p:cNvCxnSpPr/>
          <p:nvPr>
            <p:custDataLst>
              <p:tags r:id="rId5"/>
            </p:custDataLst>
          </p:nvPr>
        </p:nvCxnSpPr>
        <p:spPr>
          <a:xfrm>
            <a:off x="695999" y="548733"/>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矩形 1"/>
          <p:cNvSpPr/>
          <p:nvPr>
            <p:custDataLst>
              <p:tags r:id="rId6"/>
            </p:custDataLst>
          </p:nvPr>
        </p:nvSpPr>
        <p:spPr>
          <a:xfrm>
            <a:off x="1994535" y="16510"/>
            <a:ext cx="8510905" cy="521970"/>
          </a:xfrm>
          <a:prstGeom prst="rect">
            <a:avLst/>
          </a:prstGeom>
        </p:spPr>
        <p:txBody>
          <a:bodyPr wrap="square">
            <a:spAutoFit/>
          </a:bodyPr>
          <a:lstStyle/>
          <a:p>
            <a:pPr algn="ctr"/>
            <a:r>
              <a:rPr lang="en-US" sz="2800">
                <a:latin typeface="Times New Roman" panose="02020603050405020304"/>
                <a:ea typeface="宋体" panose="02010600030101010101" pitchFamily="2" charset="-122"/>
                <a:cs typeface="Times New Roman" panose="02020603050405020304"/>
                <a:sym typeface="+mn-ea"/>
              </a:rPr>
              <a:t>The coil</a:t>
            </a:r>
            <a:r>
              <a:rPr lang="en-US" sz="2800">
                <a:latin typeface="Times New Roman" panose="02020603050405020304"/>
                <a:cs typeface="Times New Roman" panose="02020603050405020304"/>
                <a:sym typeface="+mn-ea"/>
              </a:rPr>
              <a:t> </a:t>
            </a:r>
            <a:r>
              <a:rPr lang="en-US" sz="2800">
                <a:latin typeface="Times New Roman" panose="02020603050405020304"/>
                <a:cs typeface="Times New Roman" panose="02020603050405020304"/>
                <a:sym typeface="+mn-ea"/>
              </a:rPr>
              <a:t>support of the superconduction  solenoid </a:t>
            </a:r>
            <a:r>
              <a:rPr lang="en-US" sz="2800">
                <a:latin typeface="Times New Roman" panose="02020603050405020304"/>
                <a:cs typeface="Times New Roman" panose="02020603050405020304"/>
                <a:sym typeface="+mn-ea"/>
              </a:rPr>
              <a:t>design</a:t>
            </a:r>
            <a:endParaRPr lang="zh-CN" altLang="en-US" sz="2800" dirty="0">
              <a:solidFill>
                <a:srgbClr val="0070C0"/>
              </a:solidFill>
              <a:latin typeface="黑体" panose="02010609060101010101" charset="-122"/>
              <a:ea typeface="黑体" panose="02010609060101010101"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2146935" y="1566545"/>
            <a:ext cx="5586730" cy="4246245"/>
          </a:xfrm>
          <a:prstGeom prst="rect">
            <a:avLst/>
          </a:prstGeom>
          <a:noFill/>
        </p:spPr>
        <p:txBody>
          <a:bodyPr wrap="square" rtlCol="0">
            <a:spAutoFit/>
          </a:bodyPr>
          <a:lstStyle/>
          <a:p>
            <a:pPr algn="l">
              <a:defRPr/>
            </a:pPr>
            <a:r>
              <a:rPr lang="en-US" sz="3600">
                <a:solidFill>
                  <a:srgbClr val="0070C0"/>
                </a:solidFill>
                <a:latin typeface="Times New Roman" panose="02020603050405020304"/>
                <a:ea typeface="黑体" panose="02010609060101010101" charset="-122"/>
                <a:cs typeface="Times New Roman" panose="02020603050405020304"/>
              </a:rPr>
              <a:t>Content:</a:t>
            </a:r>
            <a:endParaRPr lang="en-US" sz="3600">
              <a:solidFill>
                <a:srgbClr val="0070C0"/>
              </a:solidFill>
              <a:latin typeface="Times New Roman" panose="02020603050405020304"/>
              <a:ea typeface="黑体" panose="02010609060101010101" charset="-122"/>
              <a:cs typeface="Times New Roman" panose="02020603050405020304"/>
            </a:endParaRPr>
          </a:p>
          <a:p>
            <a:pPr algn="l">
              <a:defRPr/>
            </a:pPr>
            <a:endParaRPr lang="en-US"/>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General introduction</a:t>
            </a: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a:t>
            </a:r>
            <a:r>
              <a:rPr lang="zh-CN" altLang="en-US" sz="2400">
                <a:latin typeface="Times New Roman" panose="02020603050405020304"/>
                <a:ea typeface="宋体" panose="02010600030101010101" pitchFamily="2" charset="-122"/>
                <a:cs typeface="Times New Roman" panose="02020603050405020304"/>
              </a:rPr>
              <a:t>Progress </a:t>
            </a:r>
            <a:r>
              <a:rPr lang="en-US" altLang="zh-CN" sz="2400">
                <a:latin typeface="Times New Roman" panose="02020603050405020304"/>
                <a:ea typeface="宋体" panose="02010600030101010101" pitchFamily="2" charset="-122"/>
                <a:cs typeface="Times New Roman" panose="02020603050405020304"/>
              </a:rPr>
              <a:t>of MDI design</a:t>
            </a:r>
            <a:r>
              <a:rPr lang="zh-CN" altLang="en-US"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zh-CN" altLang="en-US" sz="2400">
                <a:latin typeface="Times New Roman" panose="02020603050405020304"/>
                <a:ea typeface="宋体" panose="02010600030101010101" pitchFamily="2" charset="-122"/>
                <a:cs typeface="Times New Roman" panose="02020603050405020304"/>
              </a:rPr>
              <a:t> </a:t>
            </a: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chemeClr val="tx1"/>
                </a:solidFill>
                <a:latin typeface="Times New Roman" panose="02020603050405020304"/>
                <a:ea typeface="宋体" panose="02010600030101010101" pitchFamily="2" charset="-122"/>
                <a:cs typeface="Times New Roman" panose="02020603050405020304"/>
              </a:rPr>
              <a:t>Iron yoke</a:t>
            </a:r>
            <a:endParaRPr lang="en-US" altLang="zh-CN" sz="2400">
              <a:solidFill>
                <a:schemeClr val="tx1"/>
              </a:solidFill>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rPr>
              <a:t>             Superconcuction    solenoid  </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rgbClr val="FF0000"/>
                </a:solidFill>
                <a:latin typeface="Times New Roman" panose="02020603050405020304"/>
                <a:ea typeface="宋体" panose="02010600030101010101" pitchFamily="2" charset="-122"/>
                <a:cs typeface="Times New Roman" panose="02020603050405020304"/>
              </a:rPr>
              <a:t>ECAL</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Beam pipe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sym typeface="+mn-ea"/>
              </a:rPr>
              <a:t>    </a:t>
            </a:r>
            <a:endParaRPr lang="en-US" altLang="zh-CN" sz="2400">
              <a:latin typeface="Times New Roman" panose="02020603050405020304"/>
              <a:ea typeface="宋体" panose="02010600030101010101" pitchFamily="2" charset="-122"/>
              <a:cs typeface="Times New Roman" panose="02020603050405020304"/>
              <a:sym typeface="+mn-ea"/>
            </a:endParaRPr>
          </a:p>
          <a:p>
            <a:pPr marL="342900" indent="-342900" algn="l">
              <a:buFont typeface="Arial" panose="020B0604020202020204" pitchFamily="34" charset="0"/>
              <a:buChar char="•"/>
              <a:defRPr/>
            </a:pPr>
            <a:r>
              <a:rPr lang="en-US" altLang="zh-CN" sz="2400">
                <a:latin typeface="Times New Roman" panose="02020603050405020304"/>
                <a:ea typeface="宋体" panose="02010600030101010101" pitchFamily="2" charset="-122"/>
                <a:cs typeface="Times New Roman" panose="02020603050405020304"/>
                <a:sym typeface="+mn-ea"/>
              </a:rPr>
              <a:t>    summary</a:t>
            </a:r>
            <a:endParaRPr lang="en-US" altLang="zh-CN" sz="2400">
              <a:latin typeface="Times New Roman" panose="02020603050405020304"/>
              <a:ea typeface="宋体" panose="02010600030101010101" pitchFamily="2" charset="-122"/>
              <a:cs typeface="Times New Roman" panose="02020603050405020304"/>
              <a:sym typeface="+mn-ea"/>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图片包含 自然, 火山口&#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864000" cy="540000"/>
          </a:xfrm>
          <a:prstGeom prst="rect">
            <a:avLst/>
          </a:prstGeom>
        </p:spPr>
      </p:pic>
      <p:cxnSp>
        <p:nvCxnSpPr>
          <p:cNvPr id="23" name="直接连接符 22"/>
          <p:cNvCxnSpPr/>
          <p:nvPr/>
        </p:nvCxnSpPr>
        <p:spPr>
          <a:xfrm>
            <a:off x="695999" y="548733"/>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379604" y="16780"/>
            <a:ext cx="3432810" cy="521970"/>
          </a:xfrm>
          <a:prstGeom prst="rect">
            <a:avLst/>
          </a:prstGeom>
        </p:spPr>
        <p:txBody>
          <a:bodyPr wrap="none">
            <a:spAutoFit/>
          </a:bodyPr>
          <a:lstStyle/>
          <a:p>
            <a:pPr algn="ctr"/>
            <a:r>
              <a:rPr lang="en-US" sz="2800">
                <a:latin typeface="Times New Roman" panose="02020603050405020304"/>
                <a:cs typeface="Times New Roman" panose="02020603050405020304"/>
              </a:rPr>
              <a:t>ECAL </a:t>
            </a:r>
            <a:r>
              <a:rPr lang="en-US" sz="2800">
                <a:latin typeface="Times New Roman" panose="02020603050405020304"/>
                <a:cs typeface="Times New Roman" panose="02020603050405020304"/>
                <a:sym typeface="+mn-ea"/>
              </a:rPr>
              <a:t>General</a:t>
            </a:r>
            <a:r>
              <a:rPr lang="zh-CN" altLang="en-US" sz="2800" dirty="0">
                <a:solidFill>
                  <a:srgbClr val="0070C0"/>
                </a:solidFill>
                <a:latin typeface="黑体" panose="02010609060101010101" charset="-122"/>
                <a:ea typeface="黑体" panose="02010609060101010101" charset="-122"/>
              </a:rPr>
              <a:t> </a:t>
            </a:r>
            <a:r>
              <a:rPr lang="en-US" sz="2800">
                <a:latin typeface="Times New Roman" panose="02020603050405020304"/>
                <a:cs typeface="Times New Roman" panose="02020603050405020304"/>
              </a:rPr>
              <a:t>design</a:t>
            </a:r>
            <a:endParaRPr lang="zh-CN" altLang="en-US" sz="2800" dirty="0">
              <a:solidFill>
                <a:srgbClr val="0070C0"/>
              </a:solidFill>
              <a:latin typeface="黑体" panose="02010609060101010101" charset="-122"/>
              <a:ea typeface="黑体" panose="02010609060101010101" charset="-122"/>
            </a:endParaRPr>
          </a:p>
        </p:txBody>
      </p:sp>
      <p:pic>
        <p:nvPicPr>
          <p:cNvPr id="25" name="图片 24"/>
          <p:cNvPicPr>
            <a:picLocks noChangeAspect="1"/>
          </p:cNvPicPr>
          <p:nvPr/>
        </p:nvPicPr>
        <p:blipFill>
          <a:blip r:embed="rId2"/>
          <a:stretch>
            <a:fillRect/>
          </a:stretch>
        </p:blipFill>
        <p:spPr>
          <a:xfrm>
            <a:off x="1487767" y="647011"/>
            <a:ext cx="5354394" cy="2700000"/>
          </a:xfrm>
          <a:prstGeom prst="rect">
            <a:avLst/>
          </a:prstGeom>
        </p:spPr>
      </p:pic>
      <p:pic>
        <p:nvPicPr>
          <p:cNvPr id="4" name="图片 3"/>
          <p:cNvPicPr>
            <a:picLocks noChangeAspect="1"/>
          </p:cNvPicPr>
          <p:nvPr/>
        </p:nvPicPr>
        <p:blipFill>
          <a:blip r:embed="rId3"/>
          <a:stretch>
            <a:fillRect/>
          </a:stretch>
        </p:blipFill>
        <p:spPr>
          <a:xfrm>
            <a:off x="1487989" y="3969267"/>
            <a:ext cx="4938052" cy="2340000"/>
          </a:xfrm>
          <a:prstGeom prst="rect">
            <a:avLst/>
          </a:prstGeom>
        </p:spPr>
      </p:pic>
      <p:sp>
        <p:nvSpPr>
          <p:cNvPr id="5" name="文本框 4"/>
          <p:cNvSpPr txBox="1"/>
          <p:nvPr>
            <p:custDataLst>
              <p:tags r:id="rId4"/>
            </p:custDataLst>
          </p:nvPr>
        </p:nvSpPr>
        <p:spPr>
          <a:xfrm>
            <a:off x="7392035" y="836930"/>
            <a:ext cx="4439920" cy="2030095"/>
          </a:xfrm>
          <a:prstGeom prst="rect">
            <a:avLst/>
          </a:prstGeom>
          <a:noFill/>
        </p:spPr>
        <p:txBody>
          <a:bodyPr wrap="square" rtlCol="0">
            <a:spAutoFit/>
          </a:bodyPr>
          <a:lstStyle/>
          <a:p>
            <a:pPr algn="l"/>
            <a:r>
              <a:rPr lang="zh-CN" altLang="en-US" dirty="0"/>
              <a:t>The composition of detector module：</a:t>
            </a:r>
            <a:endParaRPr lang="en-US" altLang="zh-CN" dirty="0"/>
          </a:p>
          <a:p>
            <a:pPr algn="l"/>
            <a:r>
              <a:rPr lang="en-US" altLang="zh-CN" b="1" dirty="0">
                <a:solidFill>
                  <a:srgbClr val="3333CC"/>
                </a:solidFill>
              </a:rPr>
              <a:t>  Horizontal and vertical crystal strips</a:t>
            </a:r>
            <a:endParaRPr lang="en-US" altLang="zh-CN" b="1" dirty="0">
              <a:solidFill>
                <a:srgbClr val="3333CC"/>
              </a:solidFill>
            </a:endParaRPr>
          </a:p>
          <a:p>
            <a:pPr algn="l"/>
            <a:endParaRPr lang="en-US" altLang="zh-CN" b="1" dirty="0">
              <a:solidFill>
                <a:srgbClr val="3333CC"/>
              </a:solidFill>
            </a:endParaRPr>
          </a:p>
          <a:p>
            <a:pPr algn="l"/>
            <a:r>
              <a:rPr lang="en-US" altLang="zh-CN" b="1" dirty="0">
                <a:solidFill>
                  <a:srgbClr val="3333CC"/>
                </a:solidFill>
              </a:rPr>
              <a:t>The detector module are fixed together in radial direction and axial direction.</a:t>
            </a:r>
            <a:endParaRPr lang="en-US" altLang="zh-CN" b="1" dirty="0">
              <a:solidFill>
                <a:srgbClr val="3333CC"/>
              </a:solidFill>
            </a:endParaRPr>
          </a:p>
          <a:p>
            <a:pPr algn="l"/>
            <a:endParaRPr lang="en-US" altLang="zh-CN" b="1" dirty="0">
              <a:solidFill>
                <a:srgbClr val="3333CC"/>
              </a:solidFill>
            </a:endParaRPr>
          </a:p>
          <a:p>
            <a:pPr algn="l"/>
            <a:endParaRPr lang="zh-CN" altLang="en-US" b="1" dirty="0">
              <a:solidFill>
                <a:srgbClr val="3333CC"/>
              </a:solidFill>
              <a:ea typeface="宋体" panose="02010600030101010101" pitchFamily="2" charset="-122"/>
            </a:endParaRPr>
          </a:p>
        </p:txBody>
      </p:sp>
      <p:cxnSp>
        <p:nvCxnSpPr>
          <p:cNvPr id="26" name="直接箭头连接符 25"/>
          <p:cNvCxnSpPr/>
          <p:nvPr/>
        </p:nvCxnSpPr>
        <p:spPr>
          <a:xfrm flipH="1">
            <a:off x="3974222" y="2925214"/>
            <a:ext cx="897890" cy="887095"/>
          </a:xfrm>
          <a:prstGeom prst="straightConnector1">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209563" y="6318000"/>
            <a:ext cx="1569660" cy="369332"/>
          </a:xfrm>
          <a:prstGeom prst="rect">
            <a:avLst/>
          </a:prstGeom>
          <a:noFill/>
        </p:spPr>
        <p:txBody>
          <a:bodyPr wrap="none" rtlCol="0">
            <a:spAutoFit/>
          </a:bodyPr>
          <a:lstStyle/>
          <a:p>
            <a:r>
              <a:rPr lang="zh-CN" altLang="en-US" dirty="0"/>
              <a:t>整体排布示意</a:t>
            </a:r>
            <a:endParaRPr lang="zh-CN" altLang="en-US" dirty="0"/>
          </a:p>
        </p:txBody>
      </p:sp>
      <p:pic>
        <p:nvPicPr>
          <p:cNvPr id="2" name="图片 1"/>
          <p:cNvPicPr>
            <a:picLocks noChangeAspect="1"/>
          </p:cNvPicPr>
          <p:nvPr>
            <p:custDataLst>
              <p:tags r:id="rId5"/>
            </p:custDataLst>
          </p:nvPr>
        </p:nvPicPr>
        <p:blipFill>
          <a:blip r:embed="rId6"/>
          <a:stretch>
            <a:fillRect/>
          </a:stretch>
        </p:blipFill>
        <p:spPr>
          <a:xfrm>
            <a:off x="6671945" y="3284855"/>
            <a:ext cx="5415280" cy="3533775"/>
          </a:xfrm>
          <a:prstGeom prst="rect">
            <a:avLst/>
          </a:prstGeom>
        </p:spPr>
      </p:pic>
      <p:cxnSp>
        <p:nvCxnSpPr>
          <p:cNvPr id="29" name="直接箭头连接符 28"/>
          <p:cNvCxnSpPr/>
          <p:nvPr/>
        </p:nvCxnSpPr>
        <p:spPr>
          <a:xfrm flipV="1">
            <a:off x="5735918" y="4652414"/>
            <a:ext cx="2880360" cy="635"/>
          </a:xfrm>
          <a:prstGeom prst="straightConnector1">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自然, 火山口&#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381" y="52534"/>
            <a:ext cx="864000" cy="540000"/>
          </a:xfrm>
          <a:prstGeom prst="rect">
            <a:avLst/>
          </a:prstGeom>
        </p:spPr>
      </p:pic>
      <p:cxnSp>
        <p:nvCxnSpPr>
          <p:cNvPr id="3" name="直接连接符 2"/>
          <p:cNvCxnSpPr/>
          <p:nvPr/>
        </p:nvCxnSpPr>
        <p:spPr>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942528" y="60924"/>
            <a:ext cx="2306955" cy="521970"/>
          </a:xfrm>
          <a:prstGeom prst="rect">
            <a:avLst/>
          </a:prstGeom>
        </p:spPr>
        <p:txBody>
          <a:bodyPr wrap="none">
            <a:spAutoFit/>
          </a:bodyPr>
          <a:lstStyle/>
          <a:p>
            <a:pPr algn="ctr"/>
            <a:r>
              <a:rPr lang="en-US" sz="2800">
                <a:latin typeface="Times New Roman" panose="02020603050405020304"/>
                <a:cs typeface="Times New Roman" panose="02020603050405020304"/>
                <a:sym typeface="+mn-ea"/>
              </a:rPr>
              <a:t>ECAL </a:t>
            </a:r>
            <a:r>
              <a:rPr lang="zh-CN" altLang="en-US" sz="2800" dirty="0">
                <a:solidFill>
                  <a:srgbClr val="0070C0"/>
                </a:solidFill>
                <a:latin typeface="黑体" panose="02010609060101010101" charset="-122"/>
                <a:ea typeface="黑体" panose="02010609060101010101" charset="-122"/>
                <a:sym typeface="+mn-ea"/>
              </a:rPr>
              <a:t> </a:t>
            </a:r>
            <a:r>
              <a:rPr lang="en-US" sz="2800">
                <a:latin typeface="Times New Roman" panose="02020603050405020304"/>
                <a:cs typeface="Times New Roman" panose="02020603050405020304"/>
                <a:sym typeface="+mn-ea"/>
              </a:rPr>
              <a:t>design</a:t>
            </a:r>
            <a:endParaRPr lang="en-US" altLang="zh-CN" sz="2800" dirty="0">
              <a:latin typeface="黑体" panose="02010609060101010101" charset="-122"/>
              <a:ea typeface="黑体" panose="02010609060101010101" charset="-122"/>
            </a:endParaRPr>
          </a:p>
        </p:txBody>
      </p:sp>
      <p:pic>
        <p:nvPicPr>
          <p:cNvPr id="20" name="图片 19"/>
          <p:cNvPicPr>
            <a:picLocks noChangeAspect="1"/>
          </p:cNvPicPr>
          <p:nvPr/>
        </p:nvPicPr>
        <p:blipFill>
          <a:blip r:embed="rId2"/>
          <a:stretch>
            <a:fillRect/>
          </a:stretch>
        </p:blipFill>
        <p:spPr>
          <a:xfrm>
            <a:off x="5821151" y="1168487"/>
            <a:ext cx="3780000" cy="3466975"/>
          </a:xfrm>
          <a:prstGeom prst="rect">
            <a:avLst/>
          </a:prstGeom>
        </p:spPr>
      </p:pic>
      <p:pic>
        <p:nvPicPr>
          <p:cNvPr id="21" name="图片 20"/>
          <p:cNvPicPr>
            <a:picLocks noChangeAspect="1"/>
          </p:cNvPicPr>
          <p:nvPr/>
        </p:nvPicPr>
        <p:blipFill>
          <a:blip r:embed="rId3"/>
          <a:stretch>
            <a:fillRect/>
          </a:stretch>
        </p:blipFill>
        <p:spPr>
          <a:xfrm>
            <a:off x="5821151" y="3267513"/>
            <a:ext cx="6300000" cy="3086781"/>
          </a:xfrm>
          <a:prstGeom prst="rect">
            <a:avLst/>
          </a:prstGeom>
        </p:spPr>
      </p:pic>
      <p:pic>
        <p:nvPicPr>
          <p:cNvPr id="22" name="图片 21"/>
          <p:cNvPicPr>
            <a:picLocks noChangeAspect="1"/>
          </p:cNvPicPr>
          <p:nvPr/>
        </p:nvPicPr>
        <p:blipFill>
          <a:blip r:embed="rId4"/>
          <a:stretch>
            <a:fillRect/>
          </a:stretch>
        </p:blipFill>
        <p:spPr>
          <a:xfrm>
            <a:off x="9291933" y="787097"/>
            <a:ext cx="2829218" cy="1260000"/>
          </a:xfrm>
          <a:prstGeom prst="rect">
            <a:avLst/>
          </a:prstGeom>
        </p:spPr>
      </p:pic>
      <p:sp>
        <p:nvSpPr>
          <p:cNvPr id="24" name="文本框 23"/>
          <p:cNvSpPr txBox="1"/>
          <p:nvPr/>
        </p:nvSpPr>
        <p:spPr>
          <a:xfrm>
            <a:off x="7782364" y="6341544"/>
            <a:ext cx="2377574" cy="369332"/>
          </a:xfrm>
          <a:prstGeom prst="rect">
            <a:avLst/>
          </a:prstGeom>
          <a:noFill/>
        </p:spPr>
        <p:txBody>
          <a:bodyPr wrap="none" rtlCol="0">
            <a:spAutoFit/>
          </a:bodyPr>
          <a:lstStyle/>
          <a:p>
            <a:pPr algn="ctr"/>
            <a:r>
              <a:rPr lang="zh-CN" altLang="en-US" dirty="0">
                <a:latin typeface="黑体" panose="02010609060101010101" charset="-122"/>
                <a:ea typeface="黑体" panose="02010609060101010101" charset="-122"/>
              </a:rPr>
              <a:t>“有”</a:t>
            </a:r>
            <a:r>
              <a:rPr lang="en-US" altLang="zh-CN" dirty="0">
                <a:latin typeface="黑体" panose="02010609060101010101" charset="-122"/>
                <a:ea typeface="黑体" panose="02010609060101010101" charset="-122"/>
              </a:rPr>
              <a:t>PCB</a:t>
            </a:r>
            <a:r>
              <a:rPr lang="zh-CN" altLang="en-US" dirty="0">
                <a:latin typeface="黑体" panose="02010609060101010101" charset="-122"/>
                <a:ea typeface="黑体" panose="02010609060101010101" charset="-122"/>
              </a:rPr>
              <a:t>的结构优化</a:t>
            </a:r>
            <a:endParaRPr lang="zh-CN" altLang="en-US" dirty="0">
              <a:latin typeface="黑体" panose="02010609060101010101" charset="-122"/>
              <a:ea typeface="黑体" panose="02010609060101010101" charset="-122"/>
            </a:endParaRPr>
          </a:p>
        </p:txBody>
      </p:sp>
      <p:cxnSp>
        <p:nvCxnSpPr>
          <p:cNvPr id="25" name="直接箭头连接符 24"/>
          <p:cNvCxnSpPr/>
          <p:nvPr/>
        </p:nvCxnSpPr>
        <p:spPr>
          <a:xfrm>
            <a:off x="5227664" y="3855656"/>
            <a:ext cx="468000" cy="0"/>
          </a:xfrm>
          <a:prstGeom prst="straightConnector1">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9291933" y="824873"/>
            <a:ext cx="1211580" cy="368300"/>
          </a:xfrm>
          <a:prstGeom prst="rect">
            <a:avLst/>
          </a:prstGeom>
          <a:noFill/>
        </p:spPr>
        <p:txBody>
          <a:bodyPr wrap="none" rtlCol="0">
            <a:spAutoFit/>
          </a:bodyPr>
          <a:lstStyle/>
          <a:p>
            <a:r>
              <a:rPr lang="en-US" altLang="zh-CN" dirty="0">
                <a:latin typeface="宋体" panose="02010600030101010101" pitchFamily="2" charset="-122"/>
                <a:ea typeface="宋体" panose="02010600030101010101" pitchFamily="2" charset="-122"/>
              </a:rPr>
              <a:t>PCB plate</a:t>
            </a:r>
            <a:endParaRPr lang="zh-CN" altLang="en-US" dirty="0">
              <a:latin typeface="宋体" panose="02010600030101010101" pitchFamily="2" charset="-122"/>
              <a:ea typeface="宋体" panose="02010600030101010101" pitchFamily="2" charset="-122"/>
            </a:endParaRPr>
          </a:p>
        </p:txBody>
      </p:sp>
      <p:sp>
        <p:nvSpPr>
          <p:cNvPr id="28" name="文本框 27"/>
          <p:cNvSpPr txBox="1"/>
          <p:nvPr>
            <p:custDataLst>
              <p:tags r:id="rId5"/>
            </p:custDataLst>
          </p:nvPr>
        </p:nvSpPr>
        <p:spPr>
          <a:xfrm>
            <a:off x="1054735" y="4518660"/>
            <a:ext cx="3769360" cy="1814830"/>
          </a:xfrm>
          <a:prstGeom prst="rect">
            <a:avLst/>
          </a:prstGeom>
          <a:noFill/>
        </p:spPr>
        <p:txBody>
          <a:bodyPr wrap="square" rtlCol="0">
            <a:spAutoFit/>
          </a:bodyPr>
          <a:p>
            <a:pPr algn="l"/>
            <a:r>
              <a:rPr sz="1600" dirty="0">
                <a:latin typeface="宋体" panose="02010600030101010101" pitchFamily="2" charset="-122"/>
                <a:ea typeface="宋体" panose="02010600030101010101" pitchFamily="2" charset="-122"/>
              </a:rPr>
              <a:t>Group 1:37X2 + 41X2 = 156</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2:37X2 + 42X2 = 158</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3:37X2 + 43X2 = 160</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4:37X2 + 44X2 = 162</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5:37X2 + 45X2 = 164</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6:37X2 + 46X2 = 166</a:t>
            </a:r>
            <a:endParaRPr sz="1600" dirty="0">
              <a:latin typeface="宋体" panose="02010600030101010101" pitchFamily="2" charset="-122"/>
              <a:ea typeface="宋体" panose="02010600030101010101" pitchFamily="2" charset="-122"/>
            </a:endParaRPr>
          </a:p>
          <a:p>
            <a:pPr algn="l"/>
            <a:r>
              <a:rPr sz="1600" dirty="0">
                <a:latin typeface="宋体" panose="02010600030101010101" pitchFamily="2" charset="-122"/>
                <a:ea typeface="宋体" panose="02010600030101010101" pitchFamily="2" charset="-122"/>
              </a:rPr>
              <a:t>Group 7:37X2 + 47X2 = 168</a:t>
            </a:r>
            <a:endParaRPr sz="1600" dirty="0">
              <a:latin typeface="宋体" panose="02010600030101010101" pitchFamily="2" charset="-122"/>
              <a:ea typeface="宋体" panose="02010600030101010101" pitchFamily="2" charset="-122"/>
            </a:endParaRPr>
          </a:p>
        </p:txBody>
      </p:sp>
      <p:sp>
        <p:nvSpPr>
          <p:cNvPr id="32" name="文本框 31"/>
          <p:cNvSpPr txBox="1"/>
          <p:nvPr>
            <p:custDataLst>
              <p:tags r:id="rId6"/>
            </p:custDataLst>
          </p:nvPr>
        </p:nvSpPr>
        <p:spPr>
          <a:xfrm>
            <a:off x="839470" y="3632200"/>
            <a:ext cx="4528185" cy="706755"/>
          </a:xfrm>
          <a:prstGeom prst="rect">
            <a:avLst/>
          </a:prstGeom>
          <a:noFill/>
        </p:spPr>
        <p:txBody>
          <a:bodyPr wrap="square" rtlCol="0">
            <a:spAutoFit/>
          </a:bodyPr>
          <a:p>
            <a:pPr algn="l">
              <a:buClrTx/>
              <a:buSzTx/>
              <a:buFontTx/>
            </a:pPr>
            <a:r>
              <a:rPr lang="zh-CN" altLang="en-US" sz="2000" dirty="0">
                <a:solidFill>
                  <a:srgbClr val="0070C0"/>
                </a:solidFill>
                <a:latin typeface="宋体" panose="02010600030101010101" pitchFamily="2" charset="-122"/>
                <a:ea typeface="宋体" panose="02010600030101010101" pitchFamily="2" charset="-122"/>
              </a:rPr>
              <a:t> Number of crystal every group</a:t>
            </a:r>
            <a:r>
              <a:rPr lang="en-US" altLang="zh-CN" sz="2000" dirty="0">
                <a:solidFill>
                  <a:srgbClr val="0070C0"/>
                </a:solidFill>
                <a:latin typeface="宋体" panose="02010600030101010101" pitchFamily="2" charset="-122"/>
                <a:ea typeface="宋体" panose="02010600030101010101" pitchFamily="2" charset="-122"/>
              </a:rPr>
              <a:t> in one module.</a:t>
            </a:r>
            <a:endParaRPr lang="en-US" altLang="zh-CN" sz="2000" dirty="0">
              <a:solidFill>
                <a:srgbClr val="0070C0"/>
              </a:solidFill>
              <a:latin typeface="宋体" panose="02010600030101010101" pitchFamily="2" charset="-122"/>
              <a:ea typeface="宋体" panose="02010600030101010101" pitchFamily="2" charset="-122"/>
            </a:endParaRPr>
          </a:p>
        </p:txBody>
      </p:sp>
      <p:sp>
        <p:nvSpPr>
          <p:cNvPr id="30" name="文本框 29"/>
          <p:cNvSpPr txBox="1"/>
          <p:nvPr>
            <p:custDataLst>
              <p:tags r:id="rId7"/>
            </p:custDataLst>
          </p:nvPr>
        </p:nvSpPr>
        <p:spPr>
          <a:xfrm>
            <a:off x="869002" y="2349455"/>
            <a:ext cx="4526280" cy="1198880"/>
          </a:xfrm>
          <a:prstGeom prst="rect">
            <a:avLst/>
          </a:prstGeom>
          <a:noFill/>
        </p:spPr>
        <p:txBody>
          <a:bodyPr wrap="none" rtlCol="0">
            <a:spAutoFit/>
          </a:bodyPr>
          <a:p>
            <a:r>
              <a:rPr lang="en-US" altLang="zh-CN" dirty="0">
                <a:latin typeface="宋体" panose="02010600030101010101" pitchFamily="2" charset="-122"/>
                <a:ea typeface="宋体" panose="02010600030101010101" pitchFamily="2" charset="-122"/>
              </a:rPr>
              <a:t>unit hight</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28X</a:t>
            </a:r>
            <a:r>
              <a:rPr lang="en-US" altLang="zh-CN" dirty="0">
                <a:solidFill>
                  <a:srgbClr val="0070C0"/>
                </a:solidFill>
                <a:latin typeface="宋体" panose="02010600030101010101" pitchFamily="2" charset="-122"/>
                <a:ea typeface="宋体" panose="02010600030101010101" pitchFamily="2" charset="-122"/>
              </a:rPr>
              <a:t>10</a:t>
            </a:r>
            <a:r>
              <a:rPr lang="en-US" altLang="zh-CN" dirty="0">
                <a:latin typeface="宋体" panose="02010600030101010101" pitchFamily="2" charset="-122"/>
                <a:ea typeface="宋体" panose="02010600030101010101" pitchFamily="2" charset="-122"/>
              </a:rPr>
              <a:t>=280mm(</a:t>
            </a:r>
            <a:r>
              <a:rPr lang="en-US" altLang="zh-CN" dirty="0">
                <a:solidFill>
                  <a:srgbClr val="0070C0"/>
                </a:solidFill>
                <a:latin typeface="宋体" panose="02010600030101010101" pitchFamily="2" charset="-122"/>
                <a:ea typeface="宋体" panose="02010600030101010101" pitchFamily="2" charset="-122"/>
              </a:rPr>
              <a:t>&lt;300</a:t>
            </a:r>
            <a:r>
              <a:rPr lang="en-US" altLang="zh-CN" dirty="0">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unit size(7</a:t>
            </a:r>
            <a:r>
              <a:rPr lang="en-US" altLang="zh-CN" dirty="0">
                <a:latin typeface="宋体" panose="02010600030101010101" pitchFamily="2" charset="-122"/>
                <a:ea typeface="宋体" panose="02010600030101010101" pitchFamily="2" charset="-122"/>
              </a:rPr>
              <a:t> group)</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413</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423</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433</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443</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                    453</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463</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473</a:t>
            </a:r>
            <a:endParaRPr lang="en-US" altLang="zh-CN" dirty="0">
              <a:latin typeface="宋体" panose="02010600030101010101" pitchFamily="2" charset="-122"/>
              <a:ea typeface="宋体" panose="02010600030101010101" pitchFamily="2" charset="-122"/>
            </a:endParaRPr>
          </a:p>
          <a:p>
            <a:r>
              <a:rPr lang="en-US" altLang="zh-CN" dirty="0">
                <a:latin typeface="宋体" panose="02010600030101010101" pitchFamily="2" charset="-122"/>
                <a:ea typeface="宋体" panose="02010600030101010101" pitchFamily="2" charset="-122"/>
              </a:rPr>
              <a:t>ECAL longth</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373 X </a:t>
            </a:r>
            <a:r>
              <a:rPr lang="en-US" altLang="zh-CN" dirty="0">
                <a:solidFill>
                  <a:srgbClr val="FF0000"/>
                </a:solidFill>
                <a:latin typeface="宋体" panose="02010600030101010101" pitchFamily="2" charset="-122"/>
                <a:ea typeface="宋体" panose="02010600030101010101" pitchFamily="2" charset="-122"/>
              </a:rPr>
              <a:t>17</a:t>
            </a:r>
            <a:endParaRPr lang="zh-CN" altLang="en-US" dirty="0">
              <a:solidFill>
                <a:srgbClr val="FF0000"/>
              </a:solidFill>
              <a:latin typeface="宋体" panose="02010600030101010101" pitchFamily="2" charset="-122"/>
              <a:ea typeface="宋体" panose="02010600030101010101" pitchFamily="2" charset="-122"/>
            </a:endParaRPr>
          </a:p>
        </p:txBody>
      </p:sp>
      <p:sp>
        <p:nvSpPr>
          <p:cNvPr id="31" name="文本框 30"/>
          <p:cNvSpPr txBox="1"/>
          <p:nvPr>
            <p:custDataLst>
              <p:tags r:id="rId8"/>
            </p:custDataLst>
          </p:nvPr>
        </p:nvSpPr>
        <p:spPr>
          <a:xfrm>
            <a:off x="911547" y="1867175"/>
            <a:ext cx="2722880" cy="398780"/>
          </a:xfrm>
          <a:prstGeom prst="rect">
            <a:avLst/>
          </a:prstGeom>
          <a:noFill/>
        </p:spPr>
        <p:txBody>
          <a:bodyPr wrap="none" rtlCol="0">
            <a:spAutoFit/>
          </a:bodyPr>
          <a:p>
            <a:pPr algn="l"/>
            <a:r>
              <a:rPr lang="en-US" altLang="zh-CN" sz="2000" dirty="0">
                <a:solidFill>
                  <a:srgbClr val="0070C0"/>
                </a:solidFill>
                <a:latin typeface="宋体" panose="02010600030101010101" pitchFamily="2" charset="-122"/>
                <a:ea typeface="宋体" panose="02010600030101010101" pitchFamily="2" charset="-122"/>
              </a:rPr>
              <a:t>detector</a:t>
            </a:r>
            <a:r>
              <a:rPr lang="zh-CN" altLang="en-US" sz="2000" dirty="0">
                <a:solidFill>
                  <a:srgbClr val="0070C0"/>
                </a:solidFill>
                <a:latin typeface="宋体" panose="02010600030101010101" pitchFamily="2" charset="-122"/>
                <a:ea typeface="宋体" panose="02010600030101010101" pitchFamily="2" charset="-122"/>
              </a:rPr>
              <a:t> module</a:t>
            </a:r>
            <a:r>
              <a:rPr lang="en-US" altLang="zh-CN" sz="2000" dirty="0">
                <a:solidFill>
                  <a:srgbClr val="0070C0"/>
                </a:solidFill>
                <a:latin typeface="宋体" panose="02010600030101010101" pitchFamily="2" charset="-122"/>
                <a:ea typeface="宋体" panose="02010600030101010101" pitchFamily="2" charset="-122"/>
              </a:rPr>
              <a:t> size</a:t>
            </a:r>
            <a:endParaRPr lang="en-US" altLang="zh-CN" sz="2000" dirty="0">
              <a:solidFill>
                <a:srgbClr val="0070C0"/>
              </a:solidFill>
              <a:latin typeface="宋体" panose="02010600030101010101" pitchFamily="2" charset="-122"/>
              <a:ea typeface="宋体" panose="02010600030101010101" pitchFamily="2" charset="-122"/>
            </a:endParaRPr>
          </a:p>
        </p:txBody>
      </p:sp>
      <p:sp>
        <p:nvSpPr>
          <p:cNvPr id="8" name="文本框 7"/>
          <p:cNvSpPr txBox="1"/>
          <p:nvPr>
            <p:custDataLst>
              <p:tags r:id="rId9"/>
            </p:custDataLst>
          </p:nvPr>
        </p:nvSpPr>
        <p:spPr>
          <a:xfrm>
            <a:off x="695325" y="720090"/>
            <a:ext cx="5340350" cy="1137285"/>
          </a:xfrm>
          <a:prstGeom prst="rect">
            <a:avLst/>
          </a:prstGeom>
          <a:noFill/>
        </p:spPr>
        <p:txBody>
          <a:bodyPr wrap="square" rtlCol="0">
            <a:spAutoFit/>
          </a:bodyPr>
          <a:p>
            <a:pPr algn="l"/>
            <a:r>
              <a:rPr lang="en-US" altLang="zh-CN" sz="2000" dirty="0">
                <a:latin typeface="黑体" panose="02010609060101010101" charset="-122"/>
                <a:ea typeface="黑体" panose="02010609060101010101" charset="-122"/>
              </a:rPr>
              <a:t>ECAL </a:t>
            </a:r>
            <a:r>
              <a:rPr lang="zh-CN" altLang="en-US" sz="2000" dirty="0">
                <a:sym typeface="+mn-ea"/>
              </a:rPr>
              <a:t>module</a:t>
            </a:r>
            <a:endParaRPr lang="en-US" altLang="zh-CN" sz="2000" dirty="0">
              <a:latin typeface="黑体" panose="02010609060101010101" charset="-122"/>
              <a:ea typeface="黑体" panose="02010609060101010101" charset="-122"/>
            </a:endParaRPr>
          </a:p>
          <a:p>
            <a:pPr algn="l">
              <a:buClrTx/>
              <a:buSzTx/>
              <a:buFontTx/>
            </a:pPr>
            <a:r>
              <a:rPr lang="zh-CN" altLang="en-US" sz="1600" dirty="0"/>
              <a:t>The installation of detector PCB board was increased, and the size of detector </a:t>
            </a:r>
            <a:r>
              <a:rPr lang="en-US" altLang="zh-CN" sz="1600" dirty="0"/>
              <a:t>module </a:t>
            </a:r>
            <a:r>
              <a:rPr lang="zh-CN" altLang="en-US" sz="1600" dirty="0"/>
              <a:t> and the number of crystal strips were adjusted accordingly</a:t>
            </a:r>
            <a:endParaRPr lang="zh-CN" alt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07670" y="671195"/>
            <a:ext cx="7787005" cy="398780"/>
          </a:xfrm>
          <a:prstGeom prst="rect">
            <a:avLst/>
          </a:prstGeom>
          <a:noFill/>
        </p:spPr>
        <p:txBody>
          <a:bodyPr wrap="square" rtlCol="0">
            <a:spAutoFit/>
          </a:bodyPr>
          <a:p>
            <a:r>
              <a:rPr sz="2000" b="1" dirty="0">
                <a:solidFill>
                  <a:srgbClr val="FF0000"/>
                </a:solidFill>
              </a:rPr>
              <a:t>Overall honeycomb structure</a:t>
            </a:r>
            <a:endParaRPr sz="2000" b="1" dirty="0">
              <a:solidFill>
                <a:srgbClr val="FF0000"/>
              </a:solidFill>
            </a:endParaRPr>
          </a:p>
        </p:txBody>
      </p:sp>
      <p:pic>
        <p:nvPicPr>
          <p:cNvPr id="12" name="图片 11"/>
          <p:cNvPicPr>
            <a:picLocks noChangeAspect="1"/>
          </p:cNvPicPr>
          <p:nvPr>
            <p:custDataLst>
              <p:tags r:id="rId2"/>
            </p:custDataLst>
          </p:nvPr>
        </p:nvPicPr>
        <p:blipFill>
          <a:blip r:embed="rId3"/>
          <a:stretch>
            <a:fillRect/>
          </a:stretch>
        </p:blipFill>
        <p:spPr>
          <a:xfrm>
            <a:off x="335280" y="1192530"/>
            <a:ext cx="5763895" cy="4100830"/>
          </a:xfrm>
          <a:prstGeom prst="rect">
            <a:avLst/>
          </a:prstGeom>
        </p:spPr>
      </p:pic>
      <p:grpSp>
        <p:nvGrpSpPr>
          <p:cNvPr id="4" name="组合 3"/>
          <p:cNvGrpSpPr/>
          <p:nvPr/>
        </p:nvGrpSpPr>
        <p:grpSpPr>
          <a:xfrm>
            <a:off x="7104380" y="981075"/>
            <a:ext cx="2788920" cy="1977390"/>
            <a:chOff x="1096" y="2285"/>
            <a:chExt cx="4392" cy="3114"/>
          </a:xfrm>
        </p:grpSpPr>
        <p:pic>
          <p:nvPicPr>
            <p:cNvPr id="5" name="图片 4"/>
            <p:cNvPicPr>
              <a:picLocks noChangeAspect="1"/>
            </p:cNvPicPr>
            <p:nvPr>
              <p:custDataLst>
                <p:tags r:id="rId4"/>
              </p:custDataLst>
            </p:nvPr>
          </p:nvPicPr>
          <p:blipFill>
            <a:blip r:embed="rId5"/>
            <a:stretch>
              <a:fillRect/>
            </a:stretch>
          </p:blipFill>
          <p:spPr>
            <a:xfrm>
              <a:off x="1096" y="2285"/>
              <a:ext cx="4393" cy="3115"/>
            </a:xfrm>
            <a:prstGeom prst="rect">
              <a:avLst/>
            </a:prstGeom>
          </p:spPr>
        </p:pic>
        <p:sp>
          <p:nvSpPr>
            <p:cNvPr id="9" name="文本框 8"/>
            <p:cNvSpPr txBox="1"/>
            <p:nvPr>
              <p:custDataLst>
                <p:tags r:id="rId6"/>
              </p:custDataLst>
            </p:nvPr>
          </p:nvSpPr>
          <p:spPr>
            <a:xfrm rot="20588274">
              <a:off x="3791" y="4668"/>
              <a:ext cx="1403" cy="485"/>
            </a:xfrm>
            <a:prstGeom prst="rect">
              <a:avLst/>
            </a:prstGeom>
            <a:noFill/>
          </p:spPr>
          <p:txBody>
            <a:bodyPr wrap="square" rtlCol="0">
              <a:spAutoFit/>
            </a:bodyPr>
            <a:p>
              <a:r>
                <a:rPr lang="en-US" altLang="zh-CN" sz="1400" b="1" dirty="0">
                  <a:solidFill>
                    <a:srgbClr val="FF0000"/>
                  </a:solidFill>
                </a:rPr>
                <a:t>400mm</a:t>
              </a:r>
              <a:endParaRPr lang="zh-CN" altLang="en-US" sz="1400" b="1" dirty="0">
                <a:solidFill>
                  <a:srgbClr val="FF0000"/>
                </a:solidFill>
              </a:endParaRPr>
            </a:p>
          </p:txBody>
        </p:sp>
        <p:sp>
          <p:nvSpPr>
            <p:cNvPr id="11" name="文本框 10"/>
            <p:cNvSpPr txBox="1"/>
            <p:nvPr>
              <p:custDataLst>
                <p:tags r:id="rId7"/>
              </p:custDataLst>
            </p:nvPr>
          </p:nvSpPr>
          <p:spPr>
            <a:xfrm rot="16200000">
              <a:off x="1180" y="3843"/>
              <a:ext cx="1262" cy="485"/>
            </a:xfrm>
            <a:prstGeom prst="rect">
              <a:avLst/>
            </a:prstGeom>
            <a:noFill/>
          </p:spPr>
          <p:txBody>
            <a:bodyPr wrap="square" rtlCol="0">
              <a:spAutoFit/>
            </a:bodyPr>
            <a:p>
              <a:r>
                <a:rPr lang="en-US" altLang="zh-CN" sz="1400" b="1" dirty="0">
                  <a:solidFill>
                    <a:srgbClr val="FF0000"/>
                  </a:solidFill>
                </a:rPr>
                <a:t>280mm</a:t>
              </a:r>
              <a:endParaRPr lang="zh-CN" altLang="en-US" sz="1400" b="1" dirty="0">
                <a:solidFill>
                  <a:srgbClr val="FF0000"/>
                </a:solidFill>
              </a:endParaRPr>
            </a:p>
          </p:txBody>
        </p:sp>
      </p:grpSp>
      <p:sp>
        <p:nvSpPr>
          <p:cNvPr id="6" name="文本框 5"/>
          <p:cNvSpPr txBox="1"/>
          <p:nvPr>
            <p:custDataLst>
              <p:tags r:id="rId8"/>
            </p:custDataLst>
          </p:nvPr>
        </p:nvSpPr>
        <p:spPr>
          <a:xfrm>
            <a:off x="6600190" y="3039110"/>
            <a:ext cx="5335905" cy="2799715"/>
          </a:xfrm>
          <a:prstGeom prst="rect">
            <a:avLst/>
          </a:prstGeom>
          <a:noFill/>
        </p:spPr>
        <p:txBody>
          <a:bodyPr wrap="square" rtlCol="0">
            <a:spAutoFit/>
          </a:bodyPr>
          <a:p>
            <a:r>
              <a:rPr lang="zh-CN" altLang="en-US" sz="1600" dirty="0"/>
              <a:t>Electromagnetic calorimeter adopts carbon fiber structure processing frame, detector </a:t>
            </a:r>
            <a:r>
              <a:rPr lang="en-US" altLang="zh-CN" sz="1600" dirty="0"/>
              <a:t>frame</a:t>
            </a:r>
            <a:r>
              <a:rPr lang="zh-CN" altLang="en-US" sz="1600" dirty="0"/>
              <a:t> structure as shown in the figure</a:t>
            </a:r>
            <a:r>
              <a:rPr lang="en-US" altLang="zh-CN" sz="1600" dirty="0"/>
              <a:t>.</a:t>
            </a:r>
            <a:endParaRPr lang="zh-CN" altLang="en-US" sz="1600" dirty="0"/>
          </a:p>
          <a:p>
            <a:r>
              <a:rPr lang="zh-CN" altLang="en-US" sz="1600" dirty="0"/>
              <a:t>When installing the detector , install the detector </a:t>
            </a:r>
            <a:r>
              <a:rPr lang="en-US" altLang="zh-CN" sz="1600" dirty="0"/>
              <a:t>module</a:t>
            </a:r>
            <a:r>
              <a:rPr lang="zh-CN" altLang="en-US" sz="1600" dirty="0"/>
              <a:t> in the top column, and then rotate the fixed </a:t>
            </a:r>
            <a:r>
              <a:rPr lang="en-US" altLang="zh-CN" sz="1600" dirty="0"/>
              <a:t>a</a:t>
            </a:r>
            <a:r>
              <a:rPr lang="zh-CN" altLang="en-US" sz="1600" dirty="0"/>
              <a:t>ngle to install the next column.</a:t>
            </a:r>
            <a:endParaRPr lang="zh-CN" altLang="en-US" sz="1600" dirty="0"/>
          </a:p>
          <a:p>
            <a:r>
              <a:rPr lang="en-US" altLang="zh-CN" sz="1600" dirty="0"/>
              <a:t>ECAL</a:t>
            </a:r>
            <a:r>
              <a:rPr lang="zh-CN" altLang="en-US" sz="1600" dirty="0"/>
              <a:t> total weight 180 tons;</a:t>
            </a:r>
            <a:endParaRPr lang="zh-CN" altLang="en-US" sz="1600" dirty="0"/>
          </a:p>
          <a:p>
            <a:endParaRPr lang="zh-CN" altLang="en-US" sz="1600" dirty="0"/>
          </a:p>
          <a:p>
            <a:r>
              <a:rPr lang="zh-CN" altLang="en-US" sz="1600" dirty="0"/>
              <a:t>There are </a:t>
            </a:r>
            <a:r>
              <a:rPr lang="zh-CN" altLang="en-US" sz="1600" dirty="0">
                <a:sym typeface="+mn-ea"/>
              </a:rPr>
              <a:t>476</a:t>
            </a:r>
            <a:r>
              <a:rPr lang="zh-CN" altLang="en-US" sz="1600" dirty="0"/>
              <a:t> crystal units;</a:t>
            </a:r>
            <a:endParaRPr lang="zh-CN" altLang="en-US" sz="1600" dirty="0"/>
          </a:p>
          <a:p>
            <a:endParaRPr lang="zh-CN" altLang="en-US" sz="1600" dirty="0"/>
          </a:p>
          <a:p>
            <a:r>
              <a:rPr lang="zh-CN" altLang="en-US" sz="1600" dirty="0"/>
              <a:t>There are </a:t>
            </a:r>
            <a:r>
              <a:rPr lang="zh-CN" altLang="en-US" sz="1600" dirty="0">
                <a:sym typeface="+mn-ea"/>
              </a:rPr>
              <a:t>539784</a:t>
            </a:r>
            <a:r>
              <a:rPr lang="zh-CN" altLang="en-US" sz="1600" dirty="0"/>
              <a:t> crystal bars in total.</a:t>
            </a:r>
            <a:endParaRPr lang="zh-CN" altLang="en-US" sz="1600" dirty="0"/>
          </a:p>
        </p:txBody>
      </p:sp>
      <p:sp>
        <p:nvSpPr>
          <p:cNvPr id="8" name="文本框 7"/>
          <p:cNvSpPr txBox="1"/>
          <p:nvPr>
            <p:custDataLst>
              <p:tags r:id="rId9"/>
            </p:custDataLst>
          </p:nvPr>
        </p:nvSpPr>
        <p:spPr>
          <a:xfrm>
            <a:off x="263525" y="5877560"/>
            <a:ext cx="9079865" cy="922020"/>
          </a:xfrm>
          <a:prstGeom prst="rect">
            <a:avLst/>
          </a:prstGeom>
          <a:noFill/>
        </p:spPr>
        <p:txBody>
          <a:bodyPr wrap="square" rtlCol="0">
            <a:spAutoFit/>
          </a:bodyPr>
          <a:p>
            <a:r>
              <a:rPr lang="en-US" altLang="zh-CN" b="1"/>
              <a:t>It will be studied w</a:t>
            </a:r>
            <a:r>
              <a:rPr lang="zh-CN" altLang="en-US" b="1"/>
              <a:t>hether the frame structure meets the load-bearing requirements</a:t>
            </a:r>
            <a:endParaRPr lang="zh-CN" altLang="en-US" b="1"/>
          </a:p>
          <a:p>
            <a:r>
              <a:rPr lang="en-US" altLang="zh-CN" b="1"/>
              <a:t>The manufactury process is very diffcult.</a:t>
            </a:r>
            <a:endParaRPr lang="zh-CN" altLang="en-US" b="1"/>
          </a:p>
          <a:p>
            <a:r>
              <a:rPr lang="en-US" altLang="zh-CN" b="1"/>
              <a:t>Can a</a:t>
            </a:r>
            <a:r>
              <a:rPr lang="zh-CN" altLang="en-US" b="1"/>
              <a:t>luminum or carbon fiber</a:t>
            </a:r>
            <a:r>
              <a:rPr lang="en-US" altLang="zh-CN" b="1"/>
              <a:t> meet the stiffiness</a:t>
            </a:r>
            <a:r>
              <a:rPr lang="zh-CN" altLang="en-US" b="1"/>
              <a:t> for the honeycomb structure</a:t>
            </a:r>
            <a:r>
              <a:rPr lang="en-US" altLang="zh-CN" b="1"/>
              <a:t> </a:t>
            </a:r>
            <a:r>
              <a:rPr lang="zh-CN" altLang="en-US" b="1"/>
              <a:t>?</a:t>
            </a:r>
            <a:endParaRPr lang="zh-CN" altLang="en-US" b="1"/>
          </a:p>
        </p:txBody>
      </p:sp>
      <p:cxnSp>
        <p:nvCxnSpPr>
          <p:cNvPr id="23" name="直接连接符 22"/>
          <p:cNvCxnSpPr/>
          <p:nvPr>
            <p:custDataLst>
              <p:tags r:id="rId10"/>
            </p:custDataLst>
          </p:nvPr>
        </p:nvCxnSpPr>
        <p:spPr>
          <a:xfrm>
            <a:off x="695999" y="548733"/>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1"/>
            </p:custDataLst>
          </p:nvPr>
        </p:nvSpPr>
        <p:spPr>
          <a:xfrm>
            <a:off x="3573154" y="16780"/>
            <a:ext cx="5045710" cy="521970"/>
          </a:xfrm>
          <a:prstGeom prst="rect">
            <a:avLst/>
          </a:prstGeom>
        </p:spPr>
        <p:txBody>
          <a:bodyPr wrap="none">
            <a:spAutoFit/>
          </a:bodyPr>
          <a:p>
            <a:pPr algn="ctr"/>
            <a:r>
              <a:rPr lang="en-US" sz="2800">
                <a:latin typeface="Times New Roman" panose="02020603050405020304"/>
                <a:cs typeface="Times New Roman" panose="02020603050405020304"/>
              </a:rPr>
              <a:t>ECAL </a:t>
            </a:r>
            <a:r>
              <a:rPr lang="en-US" sz="2800">
                <a:latin typeface="Times New Roman" panose="02020603050405020304"/>
                <a:cs typeface="Times New Roman" panose="02020603050405020304"/>
                <a:sym typeface="+mn-ea"/>
              </a:rPr>
              <a:t>installation scheme</a:t>
            </a:r>
            <a:r>
              <a:rPr lang="zh-CN" altLang="en-US" sz="2800" dirty="0">
                <a:solidFill>
                  <a:srgbClr val="0070C0"/>
                </a:solidFill>
                <a:latin typeface="黑体" panose="02010609060101010101" charset="-122"/>
                <a:ea typeface="黑体" panose="02010609060101010101" charset="-122"/>
              </a:rPr>
              <a:t> </a:t>
            </a:r>
            <a:r>
              <a:rPr lang="en-US" sz="2800">
                <a:latin typeface="Times New Roman" panose="02020603050405020304"/>
                <a:cs typeface="Times New Roman" panose="02020603050405020304"/>
              </a:rPr>
              <a:t>design</a:t>
            </a:r>
            <a:endParaRPr lang="zh-CN" altLang="en-US" sz="2800" dirty="0">
              <a:solidFill>
                <a:srgbClr val="0070C0"/>
              </a:solidFill>
              <a:latin typeface="黑体" panose="02010609060101010101" charset="-122"/>
              <a:ea typeface="黑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2146935" y="1566545"/>
            <a:ext cx="5586730" cy="4246245"/>
          </a:xfrm>
          <a:prstGeom prst="rect">
            <a:avLst/>
          </a:prstGeom>
          <a:noFill/>
        </p:spPr>
        <p:txBody>
          <a:bodyPr wrap="square" rtlCol="0">
            <a:spAutoFit/>
          </a:bodyPr>
          <a:lstStyle/>
          <a:p>
            <a:pPr algn="l">
              <a:defRPr/>
            </a:pPr>
            <a:r>
              <a:rPr lang="en-US" sz="3600">
                <a:solidFill>
                  <a:srgbClr val="0070C0"/>
                </a:solidFill>
                <a:latin typeface="Times New Roman" panose="02020603050405020304"/>
                <a:ea typeface="黑体" panose="02010609060101010101" charset="-122"/>
                <a:cs typeface="Times New Roman" panose="02020603050405020304"/>
              </a:rPr>
              <a:t>Content:</a:t>
            </a:r>
            <a:endParaRPr lang="en-US" sz="3600">
              <a:solidFill>
                <a:srgbClr val="0070C0"/>
              </a:solidFill>
              <a:latin typeface="Times New Roman" panose="02020603050405020304"/>
              <a:ea typeface="黑体" panose="02010609060101010101" charset="-122"/>
              <a:cs typeface="Times New Roman" panose="02020603050405020304"/>
            </a:endParaRPr>
          </a:p>
          <a:p>
            <a:pPr algn="l">
              <a:defRPr/>
            </a:pPr>
            <a:endParaRPr lang="en-US"/>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General introduction</a:t>
            </a: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a:t>
            </a:r>
            <a:r>
              <a:rPr lang="zh-CN" altLang="en-US" sz="2400">
                <a:latin typeface="Times New Roman" panose="02020603050405020304"/>
                <a:ea typeface="宋体" panose="02010600030101010101" pitchFamily="2" charset="-122"/>
                <a:cs typeface="Times New Roman" panose="02020603050405020304"/>
              </a:rPr>
              <a:t>Progress </a:t>
            </a:r>
            <a:r>
              <a:rPr lang="en-US" altLang="zh-CN" sz="2400">
                <a:latin typeface="Times New Roman" panose="02020603050405020304"/>
                <a:ea typeface="宋体" panose="02010600030101010101" pitchFamily="2" charset="-122"/>
                <a:cs typeface="Times New Roman" panose="02020603050405020304"/>
              </a:rPr>
              <a:t>of MDI design</a:t>
            </a:r>
            <a:r>
              <a:rPr lang="zh-CN" altLang="en-US"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zh-CN" altLang="en-US" sz="2400">
                <a:latin typeface="Times New Roman" panose="02020603050405020304"/>
                <a:ea typeface="宋体" panose="02010600030101010101" pitchFamily="2" charset="-122"/>
                <a:cs typeface="Times New Roman" panose="02020603050405020304"/>
              </a:rPr>
              <a:t> </a:t>
            </a: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chemeClr val="tx1"/>
                </a:solidFill>
                <a:latin typeface="Times New Roman" panose="02020603050405020304"/>
                <a:ea typeface="宋体" panose="02010600030101010101" pitchFamily="2" charset="-122"/>
                <a:cs typeface="Times New Roman" panose="02020603050405020304"/>
              </a:rPr>
              <a:t> Iron yoke</a:t>
            </a:r>
            <a:endParaRPr lang="en-US" altLang="zh-CN"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rPr>
              <a:t>             Superconcuction    solenoid  </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ECAL</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rgbClr val="FF0000"/>
                </a:solidFill>
                <a:latin typeface="Times New Roman" panose="02020603050405020304"/>
                <a:ea typeface="宋体" panose="02010600030101010101" pitchFamily="2" charset="-122"/>
                <a:cs typeface="Times New Roman" panose="02020603050405020304"/>
              </a:rPr>
              <a:t>Beam pipe</a:t>
            </a:r>
            <a:r>
              <a:rPr lang="en-US" altLang="zh-CN"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sym typeface="+mn-ea"/>
              </a:rPr>
              <a:t>    </a:t>
            </a:r>
            <a:endParaRPr lang="en-US" altLang="zh-CN" sz="2400">
              <a:latin typeface="Times New Roman" panose="02020603050405020304"/>
              <a:ea typeface="宋体" panose="02010600030101010101" pitchFamily="2" charset="-122"/>
              <a:cs typeface="Times New Roman" panose="02020603050405020304"/>
              <a:sym typeface="+mn-ea"/>
            </a:endParaRPr>
          </a:p>
          <a:p>
            <a:pPr marL="342900" indent="-342900" algn="l">
              <a:buFont typeface="Arial" panose="020B0604020202020204" pitchFamily="34" charset="0"/>
              <a:buChar char="•"/>
              <a:defRPr/>
            </a:pPr>
            <a:r>
              <a:rPr lang="en-US" altLang="zh-CN" sz="2400">
                <a:latin typeface="Times New Roman" panose="02020603050405020304"/>
                <a:ea typeface="宋体" panose="02010600030101010101" pitchFamily="2" charset="-122"/>
                <a:cs typeface="Times New Roman" panose="02020603050405020304"/>
                <a:sym typeface="+mn-ea"/>
              </a:rPr>
              <a:t>    summary</a:t>
            </a:r>
            <a:endParaRPr lang="en-US" altLang="zh-CN" sz="2400">
              <a:latin typeface="Times New Roman" panose="02020603050405020304"/>
              <a:ea typeface="宋体" panose="02010600030101010101" pitchFamily="2" charset="-122"/>
              <a:cs typeface="Times New Roman" panose="02020603050405020304"/>
              <a:sym typeface="+mn-ea"/>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2207895" y="1124585"/>
            <a:ext cx="5586730" cy="4246245"/>
          </a:xfrm>
          <a:prstGeom prst="rect">
            <a:avLst/>
          </a:prstGeom>
          <a:noFill/>
        </p:spPr>
        <p:txBody>
          <a:bodyPr wrap="square" rtlCol="0">
            <a:spAutoFit/>
          </a:bodyPr>
          <a:lstStyle/>
          <a:p>
            <a:pPr algn="l">
              <a:defRPr/>
            </a:pPr>
            <a:r>
              <a:rPr lang="en-US" sz="3600">
                <a:solidFill>
                  <a:srgbClr val="0070C0"/>
                </a:solidFill>
                <a:latin typeface="Times New Roman" panose="02020603050405020304"/>
                <a:ea typeface="黑体" panose="02010609060101010101" charset="-122"/>
                <a:cs typeface="Times New Roman" panose="02020603050405020304"/>
              </a:rPr>
              <a:t>Content:</a:t>
            </a:r>
            <a:endParaRPr lang="en-US" sz="3600">
              <a:solidFill>
                <a:srgbClr val="0070C0"/>
              </a:solidFill>
              <a:latin typeface="Times New Roman" panose="02020603050405020304"/>
              <a:ea typeface="黑体" panose="02010609060101010101" charset="-122"/>
              <a:cs typeface="Times New Roman" panose="02020603050405020304"/>
            </a:endParaRPr>
          </a:p>
          <a:p>
            <a:pPr algn="l">
              <a:defRPr/>
            </a:pPr>
            <a:endParaRPr lang="en-US"/>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General introduction</a:t>
            </a: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a:t>
            </a:r>
            <a:r>
              <a:rPr lang="zh-CN" altLang="en-US" sz="2400">
                <a:latin typeface="Times New Roman" panose="02020603050405020304"/>
                <a:ea typeface="宋体" panose="02010600030101010101" pitchFamily="2" charset="-122"/>
                <a:cs typeface="Times New Roman" panose="02020603050405020304"/>
              </a:rPr>
              <a:t>Progress </a:t>
            </a:r>
            <a:r>
              <a:rPr lang="en-US" altLang="zh-CN" sz="2400">
                <a:latin typeface="Times New Roman" panose="02020603050405020304"/>
                <a:ea typeface="宋体" panose="02010600030101010101" pitchFamily="2" charset="-122"/>
                <a:cs typeface="Times New Roman" panose="02020603050405020304"/>
              </a:rPr>
              <a:t>of MDI design</a:t>
            </a:r>
            <a:r>
              <a:rPr lang="zh-CN" altLang="en-US"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zh-CN" altLang="en-US" sz="2400">
                <a:latin typeface="Times New Roman" panose="02020603050405020304"/>
                <a:ea typeface="宋体" panose="02010600030101010101" pitchFamily="2" charset="-122"/>
                <a:cs typeface="Times New Roman" panose="02020603050405020304"/>
              </a:rPr>
              <a:t> </a:t>
            </a:r>
            <a:r>
              <a:rPr lang="en-US" altLang="zh-CN" sz="2400">
                <a:latin typeface="Times New Roman" panose="02020603050405020304"/>
                <a:ea typeface="宋体" panose="02010600030101010101" pitchFamily="2" charset="-122"/>
                <a:cs typeface="Times New Roman" panose="02020603050405020304"/>
              </a:rPr>
              <a:t>            Iron yoke</a:t>
            </a:r>
            <a:endParaRPr lang="en-US" altLang="zh-CN"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rPr>
              <a:t>             Superconcuction    solenoid  </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ECAL</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Beam pipe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sym typeface="+mn-ea"/>
              </a:rPr>
              <a:t>    </a:t>
            </a:r>
            <a:endParaRPr lang="en-US" altLang="zh-CN" sz="2400">
              <a:latin typeface="Times New Roman" panose="02020603050405020304"/>
              <a:ea typeface="宋体" panose="02010600030101010101" pitchFamily="2" charset="-122"/>
              <a:cs typeface="Times New Roman" panose="02020603050405020304"/>
              <a:sym typeface="+mn-ea"/>
            </a:endParaRPr>
          </a:p>
          <a:p>
            <a:pPr marL="342900" indent="-342900" algn="l">
              <a:buFont typeface="Arial" panose="020B0604020202020204" pitchFamily="34" charset="0"/>
              <a:buChar char="•"/>
              <a:defRPr/>
            </a:pPr>
            <a:r>
              <a:rPr lang="en-US" altLang="zh-CN" sz="2400">
                <a:latin typeface="Times New Roman" panose="02020603050405020304"/>
                <a:ea typeface="宋体" panose="02010600030101010101" pitchFamily="2" charset="-122"/>
                <a:cs typeface="Times New Roman" panose="02020603050405020304"/>
                <a:sym typeface="+mn-ea"/>
              </a:rPr>
              <a:t>    summary</a:t>
            </a:r>
            <a:endParaRPr lang="en-US" altLang="zh-CN" sz="2400">
              <a:latin typeface="Times New Roman" panose="02020603050405020304"/>
              <a:ea typeface="宋体" panose="02010600030101010101" pitchFamily="2" charset="-122"/>
              <a:cs typeface="Times New Roman" panose="02020603050405020304"/>
              <a:sym typeface="+mn-ea"/>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9"/>
          <p:cNvPicPr>
            <a:picLocks noChangeAspect="1"/>
          </p:cNvPicPr>
          <p:nvPr/>
        </p:nvPicPr>
        <p:blipFill>
          <a:blip r:embed="rId1"/>
          <a:stretch>
            <a:fillRect/>
          </a:stretch>
        </p:blipFill>
        <p:spPr bwMode="auto">
          <a:xfrm>
            <a:off x="0" y="1869539"/>
            <a:ext cx="12192000" cy="1692489"/>
          </a:xfrm>
          <a:prstGeom prst="rect">
            <a:avLst/>
          </a:prstGeom>
        </p:spPr>
      </p:pic>
      <p:pic>
        <p:nvPicPr>
          <p:cNvPr id="5" name="图片 1" descr="图片包含 自然, 火山口&#10;&#10;描述已自动生成"/>
          <p:cNvPicPr>
            <a:picLocks noChangeAspect="1"/>
          </p:cNvPicPr>
          <p:nvPr/>
        </p:nvPicPr>
        <p:blipFill>
          <a:blip r:embed="rId2"/>
          <a:stretch>
            <a:fillRect/>
          </a:stretch>
        </p:blipFill>
        <p:spPr bwMode="auto">
          <a:xfrm>
            <a:off x="27380" y="52533"/>
            <a:ext cx="864000" cy="540000"/>
          </a:xfrm>
          <a:prstGeom prst="rect">
            <a:avLst/>
          </a:prstGeom>
        </p:spPr>
      </p:pic>
      <p:cxnSp>
        <p:nvCxnSpPr>
          <p:cNvPr id="6"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矩形 3"/>
          <p:cNvSpPr/>
          <p:nvPr/>
        </p:nvSpPr>
        <p:spPr bwMode="auto">
          <a:xfrm>
            <a:off x="3554413" y="60924"/>
            <a:ext cx="5083175" cy="52197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General  </a:t>
            </a:r>
            <a:r>
              <a:rPr lang="en-US" sz="2800">
                <a:latin typeface="Times New Roman" panose="02020603050405020304"/>
                <a:cs typeface="Times New Roman" panose="02020603050405020304"/>
                <a:sym typeface="+mn-ea"/>
              </a:rPr>
              <a:t>introduction of </a:t>
            </a:r>
            <a:r>
              <a:rPr lang="en-US" sz="2800">
                <a:latin typeface="Times New Roman" panose="02020603050405020304"/>
                <a:cs typeface="Times New Roman" panose="02020603050405020304"/>
              </a:rPr>
              <a:t>beampipe</a:t>
            </a:r>
            <a:endParaRPr lang="en-US" sz="2800">
              <a:latin typeface="Times New Roman" panose="02020603050405020304"/>
              <a:cs typeface="Times New Roman" panose="02020603050405020304"/>
            </a:endParaRPr>
          </a:p>
        </p:txBody>
      </p:sp>
      <p:cxnSp>
        <p:nvCxnSpPr>
          <p:cNvPr id="8" name="直接箭头连接符 10"/>
          <p:cNvCxnSpPr/>
          <p:nvPr/>
        </p:nvCxnSpPr>
        <p:spPr bwMode="auto">
          <a:xfrm>
            <a:off x="2234499" y="1792498"/>
            <a:ext cx="501244" cy="863095"/>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9" name="矩形 9"/>
          <p:cNvSpPr/>
          <p:nvPr/>
        </p:nvSpPr>
        <p:spPr bwMode="auto">
          <a:xfrm>
            <a:off x="7174863" y="1463347"/>
            <a:ext cx="2281394" cy="369332"/>
          </a:xfrm>
          <a:prstGeom prst="rect">
            <a:avLst/>
          </a:prstGeom>
        </p:spPr>
        <p:txBody>
          <a:bodyPr wrap="none">
            <a:spAutoFit/>
          </a:bodyPr>
          <a:lstStyle/>
          <a:p>
            <a:pPr>
              <a:defRPr/>
            </a:pPr>
            <a:r>
              <a:rPr lang="en-US" b="1">
                <a:solidFill>
                  <a:srgbClr val="7030A0"/>
                </a:solidFill>
              </a:rPr>
              <a:t>d</a:t>
            </a:r>
            <a:r>
              <a:rPr lang="en-US">
                <a:solidFill>
                  <a:srgbClr val="7030A0"/>
                </a:solidFill>
              </a:rPr>
              <a:t>. </a:t>
            </a:r>
            <a:r>
              <a:rPr lang="en-US" sz="1600">
                <a:solidFill>
                  <a:srgbClr val="7030A0"/>
                </a:solidFill>
              </a:rPr>
              <a:t>Carbon fiber cylinder</a:t>
            </a:r>
            <a:endParaRPr lang="zh-CN" sz="1600">
              <a:solidFill>
                <a:srgbClr val="7030A0"/>
              </a:solidFill>
            </a:endParaRPr>
          </a:p>
        </p:txBody>
      </p:sp>
      <p:cxnSp>
        <p:nvCxnSpPr>
          <p:cNvPr id="10" name="直接箭头连接符 13"/>
          <p:cNvCxnSpPr/>
          <p:nvPr/>
        </p:nvCxnSpPr>
        <p:spPr bwMode="auto">
          <a:xfrm>
            <a:off x="3958750" y="1787058"/>
            <a:ext cx="1253877" cy="868535"/>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1" name="矩形 14"/>
          <p:cNvSpPr/>
          <p:nvPr/>
        </p:nvSpPr>
        <p:spPr bwMode="auto">
          <a:xfrm>
            <a:off x="5685099" y="1451515"/>
            <a:ext cx="1393330" cy="369332"/>
          </a:xfrm>
          <a:prstGeom prst="rect">
            <a:avLst/>
          </a:prstGeom>
        </p:spPr>
        <p:txBody>
          <a:bodyPr wrap="none">
            <a:spAutoFit/>
          </a:bodyPr>
          <a:lstStyle/>
          <a:p>
            <a:pPr>
              <a:defRPr/>
            </a:pPr>
            <a:r>
              <a:rPr lang="en-US" b="1">
                <a:solidFill>
                  <a:srgbClr val="7030A0"/>
                </a:solidFill>
              </a:rPr>
              <a:t>c</a:t>
            </a:r>
            <a:r>
              <a:rPr lang="en-US">
                <a:solidFill>
                  <a:srgbClr val="7030A0"/>
                </a:solidFill>
              </a:rPr>
              <a:t>. </a:t>
            </a:r>
            <a:r>
              <a:rPr lang="en-US" sz="1600">
                <a:solidFill>
                  <a:srgbClr val="7030A0"/>
                </a:solidFill>
              </a:rPr>
              <a:t>Air channel</a:t>
            </a:r>
            <a:endParaRPr lang="zh-CN" sz="1600">
              <a:solidFill>
                <a:srgbClr val="7030A0"/>
              </a:solidFill>
            </a:endParaRPr>
          </a:p>
        </p:txBody>
      </p:sp>
      <p:cxnSp>
        <p:nvCxnSpPr>
          <p:cNvPr id="12" name="直接箭头连接符 14"/>
          <p:cNvCxnSpPr/>
          <p:nvPr/>
        </p:nvCxnSpPr>
        <p:spPr bwMode="auto">
          <a:xfrm>
            <a:off x="6784081" y="1787058"/>
            <a:ext cx="1582405" cy="600238"/>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矩形 15"/>
          <p:cNvSpPr/>
          <p:nvPr/>
        </p:nvSpPr>
        <p:spPr bwMode="auto">
          <a:xfrm>
            <a:off x="2929705" y="1451766"/>
            <a:ext cx="2132315" cy="369332"/>
          </a:xfrm>
          <a:prstGeom prst="rect">
            <a:avLst/>
          </a:prstGeom>
        </p:spPr>
        <p:txBody>
          <a:bodyPr wrap="none">
            <a:spAutoFit/>
          </a:bodyPr>
          <a:lstStyle/>
          <a:p>
            <a:pPr>
              <a:defRPr/>
            </a:pPr>
            <a:r>
              <a:rPr lang="en-US" b="1">
                <a:solidFill>
                  <a:srgbClr val="FF66CC"/>
                </a:solidFill>
              </a:rPr>
              <a:t>b</a:t>
            </a:r>
            <a:r>
              <a:rPr lang="en-US">
                <a:solidFill>
                  <a:srgbClr val="FF66CC"/>
                </a:solidFill>
              </a:rPr>
              <a:t>. </a:t>
            </a:r>
            <a:r>
              <a:rPr lang="en-US" sz="1600">
                <a:solidFill>
                  <a:srgbClr val="FF66CC"/>
                </a:solidFill>
              </a:rPr>
              <a:t>The central Be pipe</a:t>
            </a:r>
            <a:endParaRPr lang="zh-CN" sz="1600">
              <a:solidFill>
                <a:srgbClr val="FF66CC"/>
              </a:solidFill>
            </a:endParaRPr>
          </a:p>
        </p:txBody>
      </p:sp>
      <p:cxnSp>
        <p:nvCxnSpPr>
          <p:cNvPr id="14" name="直接箭头连接符 16"/>
          <p:cNvCxnSpPr/>
          <p:nvPr/>
        </p:nvCxnSpPr>
        <p:spPr bwMode="auto">
          <a:xfrm flipH="1">
            <a:off x="10260731" y="1728209"/>
            <a:ext cx="528318" cy="58243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5" name="矩形 17"/>
          <p:cNvSpPr/>
          <p:nvPr/>
        </p:nvSpPr>
        <p:spPr bwMode="auto">
          <a:xfrm>
            <a:off x="478139" y="1457351"/>
            <a:ext cx="2355132" cy="369332"/>
          </a:xfrm>
          <a:prstGeom prst="rect">
            <a:avLst/>
          </a:prstGeom>
        </p:spPr>
        <p:txBody>
          <a:bodyPr wrap="none">
            <a:spAutoFit/>
          </a:bodyPr>
          <a:lstStyle/>
          <a:p>
            <a:pPr>
              <a:defRPr/>
            </a:pPr>
            <a:r>
              <a:rPr lang="en-US" b="1">
                <a:solidFill>
                  <a:srgbClr val="FF66CC"/>
                </a:solidFill>
              </a:rPr>
              <a:t>a. </a:t>
            </a:r>
            <a:r>
              <a:rPr lang="en-US" sz="1600">
                <a:solidFill>
                  <a:srgbClr val="FF66CC"/>
                </a:solidFill>
              </a:rPr>
              <a:t>The extending Al pipe</a:t>
            </a:r>
            <a:endParaRPr lang="zh-CN" sz="1600">
              <a:solidFill>
                <a:srgbClr val="FF66CC"/>
              </a:solidFill>
            </a:endParaRPr>
          </a:p>
        </p:txBody>
      </p:sp>
      <p:cxnSp>
        <p:nvCxnSpPr>
          <p:cNvPr id="16" name="直接箭头连接符 22"/>
          <p:cNvCxnSpPr/>
          <p:nvPr/>
        </p:nvCxnSpPr>
        <p:spPr bwMode="auto">
          <a:xfrm flipH="1" flipV="1">
            <a:off x="5212628" y="2847234"/>
            <a:ext cx="2076350" cy="719896"/>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直接箭头连接符 23"/>
          <p:cNvCxnSpPr/>
          <p:nvPr/>
        </p:nvCxnSpPr>
        <p:spPr bwMode="auto">
          <a:xfrm flipH="1" flipV="1">
            <a:off x="6017519" y="2955073"/>
            <a:ext cx="1271462" cy="612058"/>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直接箭头连接符 24"/>
          <p:cNvCxnSpPr/>
          <p:nvPr/>
        </p:nvCxnSpPr>
        <p:spPr bwMode="auto">
          <a:xfrm flipH="1" flipV="1">
            <a:off x="6576014" y="3126481"/>
            <a:ext cx="712963" cy="440647"/>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矩形 25"/>
          <p:cNvSpPr/>
          <p:nvPr/>
        </p:nvSpPr>
        <p:spPr bwMode="auto">
          <a:xfrm>
            <a:off x="6824774" y="3438151"/>
            <a:ext cx="1029448" cy="461665"/>
          </a:xfrm>
          <a:prstGeom prst="rect">
            <a:avLst/>
          </a:prstGeom>
        </p:spPr>
        <p:txBody>
          <a:bodyPr wrap="none">
            <a:spAutoFit/>
          </a:bodyPr>
          <a:lstStyle/>
          <a:p>
            <a:pPr>
              <a:defRPr/>
            </a:pPr>
            <a:r>
              <a:rPr lang="en-US" sz="2400">
                <a:solidFill>
                  <a:srgbClr val="7030A0"/>
                </a:solidFill>
              </a:rPr>
              <a:t>Vertex</a:t>
            </a:r>
            <a:endParaRPr lang="zh-CN" sz="2400">
              <a:solidFill>
                <a:srgbClr val="7030A0"/>
              </a:solidFill>
            </a:endParaRPr>
          </a:p>
        </p:txBody>
      </p:sp>
      <p:cxnSp>
        <p:nvCxnSpPr>
          <p:cNvPr id="20" name="直接箭头连接符 26"/>
          <p:cNvCxnSpPr/>
          <p:nvPr/>
        </p:nvCxnSpPr>
        <p:spPr bwMode="auto">
          <a:xfrm flipV="1">
            <a:off x="9062545" y="2946512"/>
            <a:ext cx="994326" cy="520517"/>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1" name="矩形 27"/>
          <p:cNvSpPr/>
          <p:nvPr/>
        </p:nvSpPr>
        <p:spPr bwMode="auto">
          <a:xfrm>
            <a:off x="8064743" y="3433336"/>
            <a:ext cx="1239442" cy="461665"/>
          </a:xfrm>
          <a:prstGeom prst="rect">
            <a:avLst/>
          </a:prstGeom>
        </p:spPr>
        <p:txBody>
          <a:bodyPr wrap="none">
            <a:spAutoFit/>
          </a:bodyPr>
          <a:lstStyle/>
          <a:p>
            <a:pPr>
              <a:defRPr/>
            </a:pPr>
            <a:r>
              <a:rPr lang="en-US" sz="2400">
                <a:solidFill>
                  <a:srgbClr val="7030A0"/>
                </a:solidFill>
              </a:rPr>
              <a:t>LumiCal</a:t>
            </a:r>
            <a:endParaRPr lang="en-US" sz="2400">
              <a:solidFill>
                <a:srgbClr val="FF0000"/>
              </a:solidFill>
            </a:endParaRPr>
          </a:p>
        </p:txBody>
      </p:sp>
      <p:cxnSp>
        <p:nvCxnSpPr>
          <p:cNvPr id="22" name="直接箭头连接符 25"/>
          <p:cNvCxnSpPr/>
          <p:nvPr/>
        </p:nvCxnSpPr>
        <p:spPr bwMode="auto">
          <a:xfrm flipV="1">
            <a:off x="9953338" y="3005651"/>
            <a:ext cx="307393" cy="46138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直接箭头连接符 33"/>
          <p:cNvCxnSpPr/>
          <p:nvPr/>
        </p:nvCxnSpPr>
        <p:spPr bwMode="auto">
          <a:xfrm flipH="1" flipV="1">
            <a:off x="767503" y="3006282"/>
            <a:ext cx="343586" cy="495476"/>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4" name="矩形 34"/>
          <p:cNvSpPr/>
          <p:nvPr/>
        </p:nvSpPr>
        <p:spPr bwMode="auto">
          <a:xfrm>
            <a:off x="2177335" y="3433336"/>
            <a:ext cx="1239442" cy="461665"/>
          </a:xfrm>
          <a:prstGeom prst="rect">
            <a:avLst/>
          </a:prstGeom>
        </p:spPr>
        <p:txBody>
          <a:bodyPr wrap="none">
            <a:spAutoFit/>
          </a:bodyPr>
          <a:lstStyle/>
          <a:p>
            <a:pPr>
              <a:defRPr/>
            </a:pPr>
            <a:r>
              <a:rPr lang="en-US" sz="2400">
                <a:solidFill>
                  <a:srgbClr val="7030A0"/>
                </a:solidFill>
              </a:rPr>
              <a:t>LumiCal</a:t>
            </a:r>
            <a:endParaRPr lang="en-US" sz="2400">
              <a:solidFill>
                <a:srgbClr val="FF0000"/>
              </a:solidFill>
            </a:endParaRPr>
          </a:p>
        </p:txBody>
      </p:sp>
      <p:cxnSp>
        <p:nvCxnSpPr>
          <p:cNvPr id="25" name="直接箭头连接符 35"/>
          <p:cNvCxnSpPr/>
          <p:nvPr/>
        </p:nvCxnSpPr>
        <p:spPr bwMode="auto">
          <a:xfrm flipH="1" flipV="1">
            <a:off x="1298626" y="2955073"/>
            <a:ext cx="878710" cy="604909"/>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6" name="矩形 34"/>
          <p:cNvSpPr/>
          <p:nvPr/>
        </p:nvSpPr>
        <p:spPr bwMode="auto">
          <a:xfrm>
            <a:off x="949656" y="3429000"/>
            <a:ext cx="792205" cy="461665"/>
          </a:xfrm>
          <a:prstGeom prst="rect">
            <a:avLst/>
          </a:prstGeom>
        </p:spPr>
        <p:txBody>
          <a:bodyPr wrap="none">
            <a:spAutoFit/>
          </a:bodyPr>
          <a:lstStyle/>
          <a:p>
            <a:pPr>
              <a:defRPr/>
            </a:pPr>
            <a:r>
              <a:rPr lang="en-US" sz="2400">
                <a:solidFill>
                  <a:srgbClr val="FF0000"/>
                </a:solidFill>
              </a:rPr>
              <a:t>BPM</a:t>
            </a:r>
            <a:endParaRPr lang="en-US" sz="2400">
              <a:solidFill>
                <a:srgbClr val="FF0000"/>
              </a:solidFill>
            </a:endParaRPr>
          </a:p>
        </p:txBody>
      </p:sp>
      <p:sp>
        <p:nvSpPr>
          <p:cNvPr id="27" name="矩形 34"/>
          <p:cNvSpPr/>
          <p:nvPr/>
        </p:nvSpPr>
        <p:spPr bwMode="auto">
          <a:xfrm>
            <a:off x="9331341" y="3433999"/>
            <a:ext cx="792205" cy="461665"/>
          </a:xfrm>
          <a:prstGeom prst="rect">
            <a:avLst/>
          </a:prstGeom>
        </p:spPr>
        <p:txBody>
          <a:bodyPr wrap="none">
            <a:spAutoFit/>
          </a:bodyPr>
          <a:lstStyle/>
          <a:p>
            <a:pPr>
              <a:defRPr/>
            </a:pPr>
            <a:r>
              <a:rPr lang="en-US" sz="2400">
                <a:solidFill>
                  <a:srgbClr val="FF0000"/>
                </a:solidFill>
              </a:rPr>
              <a:t>BPM</a:t>
            </a:r>
            <a:endParaRPr lang="en-US" sz="2400">
              <a:solidFill>
                <a:srgbClr val="FF0000"/>
              </a:solidFill>
            </a:endParaRPr>
          </a:p>
        </p:txBody>
      </p:sp>
      <p:sp>
        <p:nvSpPr>
          <p:cNvPr id="28" name="矩形 39"/>
          <p:cNvSpPr/>
          <p:nvPr/>
        </p:nvSpPr>
        <p:spPr bwMode="auto">
          <a:xfrm>
            <a:off x="316794" y="765468"/>
            <a:ext cx="3390672" cy="646331"/>
          </a:xfrm>
          <a:prstGeom prst="rect">
            <a:avLst/>
          </a:prstGeom>
        </p:spPr>
        <p:txBody>
          <a:bodyPr wrap="none">
            <a:spAutoFit/>
          </a:bodyPr>
          <a:lstStyle/>
          <a:p>
            <a:pPr>
              <a:defRPr/>
            </a:pPr>
            <a:r>
              <a:rPr lang="en-US" sz="3600">
                <a:solidFill>
                  <a:srgbClr val="0070C0"/>
                </a:solidFill>
                <a:latin typeface="Times New Roman" panose="02020603050405020304"/>
                <a:cs typeface="Times New Roman" panose="02020603050405020304"/>
              </a:rPr>
              <a:t>General drawing </a:t>
            </a:r>
            <a:endParaRPr lang="zh-CN" sz="3600">
              <a:latin typeface="Times New Roman" panose="02020603050405020304"/>
              <a:cs typeface="Times New Roman" panose="02020603050405020304"/>
            </a:endParaRPr>
          </a:p>
        </p:txBody>
      </p:sp>
      <p:sp>
        <p:nvSpPr>
          <p:cNvPr id="29" name="文本框 34"/>
          <p:cNvSpPr/>
          <p:nvPr/>
        </p:nvSpPr>
        <p:spPr bwMode="auto">
          <a:xfrm>
            <a:off x="9559708" y="3915703"/>
            <a:ext cx="2451248" cy="923330"/>
          </a:xfrm>
          <a:prstGeom prst="rect">
            <a:avLst/>
          </a:prstGeom>
          <a:noFill/>
        </p:spPr>
        <p:txBody>
          <a:bodyPr wrap="none" rtlCol="0">
            <a:spAutoFit/>
          </a:bodyPr>
          <a:lstStyle/>
          <a:p>
            <a:pPr algn="ctr">
              <a:defRPr/>
            </a:pPr>
            <a:r>
              <a:rPr lang="en-US">
                <a:solidFill>
                  <a:srgbClr val="FF00FF"/>
                </a:solidFill>
                <a:latin typeface="Times New Roman" panose="02020603050405020304"/>
                <a:cs typeface="Times New Roman" panose="02020603050405020304"/>
              </a:rPr>
              <a:t>Extending pipe</a:t>
            </a:r>
            <a:endParaRPr lang="en-US">
              <a:solidFill>
                <a:srgbClr val="FF00FF"/>
              </a:solidFill>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   Both   sides  :  Double</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Top and Bottom : Single</a:t>
            </a:r>
            <a:endParaRPr lang="zh-CN">
              <a:latin typeface="Times New Roman" panose="02020603050405020304"/>
              <a:cs typeface="Times New Roman" panose="02020603050405020304"/>
            </a:endParaRPr>
          </a:p>
        </p:txBody>
      </p:sp>
      <p:sp>
        <p:nvSpPr>
          <p:cNvPr id="30" name="文本框 5"/>
          <p:cNvSpPr/>
          <p:nvPr/>
        </p:nvSpPr>
        <p:spPr bwMode="auto">
          <a:xfrm>
            <a:off x="1055562" y="4077213"/>
            <a:ext cx="3970061" cy="1015663"/>
          </a:xfrm>
          <a:prstGeom prst="rect">
            <a:avLst/>
          </a:prstGeom>
          <a:noFill/>
        </p:spPr>
        <p:txBody>
          <a:bodyPr wrap="none" rtlCol="0">
            <a:spAutoFit/>
          </a:bodyPr>
          <a:lstStyle/>
          <a:p>
            <a:pPr>
              <a:defRPr/>
            </a:pPr>
            <a:r>
              <a:rPr lang="en-US" sz="2400">
                <a:latin typeface="Times New Roman" panose="02020603050405020304"/>
                <a:cs typeface="Times New Roman" panose="02020603050405020304"/>
              </a:rPr>
              <a:t>Basic Structure:</a:t>
            </a:r>
            <a:endParaRPr lang="en-US" sz="2400">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1) Components : </a:t>
            </a:r>
            <a:r>
              <a:rPr lang="en-US">
                <a:solidFill>
                  <a:srgbClr val="FF00FF"/>
                </a:solidFill>
                <a:latin typeface="Times New Roman" panose="02020603050405020304"/>
                <a:cs typeface="Times New Roman" panose="02020603050405020304"/>
              </a:rPr>
              <a:t>a, b, c, d </a:t>
            </a:r>
            <a:r>
              <a:rPr lang="en-US">
                <a:latin typeface="Times New Roman" panose="02020603050405020304"/>
                <a:cs typeface="Times New Roman" panose="02020603050405020304"/>
              </a:rPr>
              <a:t>and</a:t>
            </a:r>
            <a:r>
              <a:rPr lang="en-US">
                <a:solidFill>
                  <a:srgbClr val="FF00FF"/>
                </a:solidFill>
                <a:latin typeface="Times New Roman" panose="02020603050405020304"/>
                <a:cs typeface="Times New Roman" panose="02020603050405020304"/>
              </a:rPr>
              <a:t> e</a:t>
            </a:r>
            <a:endParaRPr lang="en-US">
              <a:solidFill>
                <a:srgbClr val="FF00FF"/>
              </a:solidFill>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2) Detectors : </a:t>
            </a:r>
            <a:r>
              <a:rPr lang="en-US">
                <a:solidFill>
                  <a:srgbClr val="FF0000"/>
                </a:solidFill>
                <a:latin typeface="Times New Roman" panose="02020603050405020304"/>
                <a:cs typeface="Times New Roman" panose="02020603050405020304"/>
              </a:rPr>
              <a:t>BPM</a:t>
            </a:r>
            <a:r>
              <a:rPr lang="en-US">
                <a:latin typeface="Times New Roman" panose="02020603050405020304"/>
                <a:cs typeface="Times New Roman" panose="02020603050405020304"/>
              </a:rPr>
              <a:t>,</a:t>
            </a:r>
            <a:r>
              <a:rPr lang="en-US">
                <a:solidFill>
                  <a:srgbClr val="FF0000"/>
                </a:solidFill>
                <a:latin typeface="Times New Roman" panose="02020603050405020304"/>
                <a:cs typeface="Times New Roman" panose="02020603050405020304"/>
              </a:rPr>
              <a:t> </a:t>
            </a:r>
            <a:r>
              <a:rPr lang="en-US">
                <a:solidFill>
                  <a:srgbClr val="7030A0"/>
                </a:solidFill>
                <a:latin typeface="Times New Roman" panose="02020603050405020304"/>
                <a:cs typeface="Times New Roman" panose="02020603050405020304"/>
              </a:rPr>
              <a:t>LumiCal </a:t>
            </a:r>
            <a:r>
              <a:rPr lang="en-US">
                <a:latin typeface="Times New Roman" panose="02020603050405020304"/>
                <a:cs typeface="Times New Roman" panose="02020603050405020304"/>
              </a:rPr>
              <a:t>and </a:t>
            </a:r>
            <a:r>
              <a:rPr lang="en-US">
                <a:solidFill>
                  <a:srgbClr val="7030A0"/>
                </a:solidFill>
                <a:latin typeface="Times New Roman" panose="02020603050405020304"/>
                <a:cs typeface="Times New Roman" panose="02020603050405020304"/>
              </a:rPr>
              <a:t>Vertex</a:t>
            </a:r>
            <a:endParaRPr lang="en-US">
              <a:solidFill>
                <a:srgbClr val="7030A0"/>
              </a:solidFill>
              <a:latin typeface="Times New Roman" panose="02020603050405020304"/>
              <a:cs typeface="Times New Roman" panose="02020603050405020304"/>
            </a:endParaRPr>
          </a:p>
        </p:txBody>
      </p:sp>
      <p:sp>
        <p:nvSpPr>
          <p:cNvPr id="31" name="矩形 33"/>
          <p:cNvSpPr/>
          <p:nvPr/>
        </p:nvSpPr>
        <p:spPr bwMode="auto">
          <a:xfrm>
            <a:off x="9552692" y="1463347"/>
            <a:ext cx="2161169" cy="369332"/>
          </a:xfrm>
          <a:prstGeom prst="rect">
            <a:avLst/>
          </a:prstGeom>
        </p:spPr>
        <p:txBody>
          <a:bodyPr wrap="none">
            <a:spAutoFit/>
          </a:bodyPr>
          <a:lstStyle/>
          <a:p>
            <a:pPr>
              <a:defRPr/>
            </a:pPr>
            <a:r>
              <a:rPr lang="en-US" b="1"/>
              <a:t>e</a:t>
            </a:r>
            <a:r>
              <a:rPr lang="en-US"/>
              <a:t>. </a:t>
            </a:r>
            <a:r>
              <a:rPr lang="en-US" sz="1600"/>
              <a:t>Combination flange</a:t>
            </a:r>
            <a:endParaRPr lang="zh-CN" sz="1600"/>
          </a:p>
        </p:txBody>
      </p:sp>
      <p:sp>
        <p:nvSpPr>
          <p:cNvPr id="32" name="矩形 7"/>
          <p:cNvSpPr/>
          <p:nvPr/>
        </p:nvSpPr>
        <p:spPr bwMode="auto">
          <a:xfrm>
            <a:off x="2927676" y="5229315"/>
            <a:ext cx="8253730" cy="1568450"/>
          </a:xfrm>
          <a:prstGeom prst="rect">
            <a:avLst/>
          </a:prstGeom>
        </p:spPr>
        <p:txBody>
          <a:bodyPr wrap="none">
            <a:spAutoFit/>
          </a:bodyPr>
          <a:lstStyle/>
          <a:p>
            <a:pPr algn="l">
              <a:defRPr/>
            </a:pPr>
            <a:r>
              <a:rPr lang="en-US" sz="2400">
                <a:latin typeface="Times New Roman" panose="02020603050405020304"/>
                <a:cs typeface="Times New Roman" panose="02020603050405020304"/>
              </a:rPr>
              <a:t>Updated design :</a:t>
            </a:r>
            <a:endParaRPr lang="en-US" sz="2400">
              <a:latin typeface="Times New Roman" panose="02020603050405020304"/>
              <a:cs typeface="Times New Roman" panose="02020603050405020304"/>
            </a:endParaRPr>
          </a:p>
          <a:p>
            <a:pPr algn="l">
              <a:buClrTx/>
              <a:buSzTx/>
              <a:buFontTx/>
              <a:defRPr/>
            </a:pPr>
            <a:r>
              <a:rPr lang="en-US">
                <a:latin typeface="Times New Roman" panose="02020603050405020304"/>
                <a:cs typeface="Times New Roman" panose="02020603050405020304"/>
              </a:rPr>
              <a:t>1) Added detector : BPM</a:t>
            </a:r>
            <a:endParaRPr lang="en-US">
              <a:latin typeface="Times New Roman" panose="02020603050405020304"/>
              <a:cs typeface="Times New Roman" panose="02020603050405020304"/>
            </a:endParaRPr>
          </a:p>
          <a:p>
            <a:pPr algn="l">
              <a:buClrTx/>
              <a:buSzTx/>
              <a:buFontTx/>
              <a:defRPr/>
            </a:pPr>
            <a:r>
              <a:rPr lang="en-US">
                <a:latin typeface="Times New Roman" panose="02020603050405020304"/>
                <a:cs typeface="Times New Roman" panose="02020603050405020304"/>
              </a:rPr>
              <a:t>2) Extending pipe : The Extending pipe is designed from conical pipe to  runway profile</a:t>
            </a:r>
            <a:endParaRPr lang="en-US">
              <a:latin typeface="Times New Roman" panose="02020603050405020304"/>
              <a:cs typeface="Times New Roman" panose="02020603050405020304"/>
            </a:endParaRPr>
          </a:p>
          <a:p>
            <a:pPr algn="l">
              <a:defRPr/>
            </a:pPr>
            <a:r>
              <a:rPr lang="en-US">
                <a:latin typeface="Times New Roman" panose="02020603050405020304"/>
                <a:cs typeface="Times New Roman" panose="02020603050405020304"/>
              </a:rPr>
              <a:t>3) </a:t>
            </a:r>
            <a:r>
              <a:rPr lang="en-US">
                <a:latin typeface="Times New Roman" panose="02020603050405020304"/>
                <a:cs typeface="Times New Roman" panose="02020603050405020304"/>
                <a:sym typeface="+mn-ea"/>
              </a:rPr>
              <a:t>Thermal analysis  of  Beampipe</a:t>
            </a:r>
            <a:endParaRPr lang="en-US">
              <a:latin typeface="Times New Roman" panose="02020603050405020304"/>
              <a:cs typeface="Times New Roman" panose="02020603050405020304"/>
            </a:endParaRPr>
          </a:p>
          <a:p>
            <a:pPr>
              <a:defRPr/>
            </a:pPr>
            <a:endParaRPr lang="zh-CN" altLang="en-US">
              <a:solidFill>
                <a:srgbClr val="0070C0"/>
              </a:solidFill>
              <a:latin typeface="Times New Roman" panose="02020603050405020304"/>
              <a:ea typeface="宋体" panose="02010600030101010101" pitchFamily="2" charset="-122"/>
              <a:cs typeface="Times New Roman" panose="02020603050405020304"/>
            </a:endParaRPr>
          </a:p>
        </p:txBody>
      </p:sp>
      <p:sp>
        <p:nvSpPr>
          <p:cNvPr id="33" name="文本框 6"/>
          <p:cNvSpPr/>
          <p:nvPr/>
        </p:nvSpPr>
        <p:spPr bwMode="auto">
          <a:xfrm>
            <a:off x="5808885" y="4297972"/>
            <a:ext cx="3064622" cy="461665"/>
          </a:xfrm>
          <a:prstGeom prst="rect">
            <a:avLst/>
          </a:prstGeom>
          <a:noFill/>
        </p:spPr>
        <p:txBody>
          <a:bodyPr wrap="none" rtlCol="0">
            <a:spAutoFit/>
          </a:bodyPr>
          <a:lstStyle/>
          <a:p>
            <a:pPr>
              <a:defRPr/>
            </a:pPr>
            <a:r>
              <a:rPr lang="en-US" sz="2400">
                <a:solidFill>
                  <a:srgbClr val="0070C0"/>
                </a:solidFill>
                <a:latin typeface="Times New Roman" panose="02020603050405020304"/>
                <a:cs typeface="Times New Roman" panose="02020603050405020304"/>
              </a:rPr>
              <a:t>Total length : 1400 mm</a:t>
            </a:r>
            <a:endParaRPr lang="zh-CN" sz="2400">
              <a:solidFill>
                <a:srgbClr val="0070C0"/>
              </a:solidFill>
              <a:latin typeface="Times New Roman" panose="02020603050405020304"/>
              <a:cs typeface="Times New Roman" panose="02020603050405020304"/>
            </a:endParaRPr>
          </a:p>
        </p:txBody>
      </p:sp>
      <p:cxnSp>
        <p:nvCxnSpPr>
          <p:cNvPr id="34" name="直接箭头连接符 14"/>
          <p:cNvCxnSpPr/>
          <p:nvPr/>
        </p:nvCxnSpPr>
        <p:spPr bwMode="auto">
          <a:xfrm>
            <a:off x="8168188" y="1768094"/>
            <a:ext cx="1384503" cy="471365"/>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35" name="图片 4"/>
          <p:cNvPicPr>
            <a:picLocks noChangeAspect="1"/>
          </p:cNvPicPr>
          <p:nvPr/>
        </p:nvPicPr>
        <p:blipFill>
          <a:blip r:embed="rId3"/>
          <a:stretch>
            <a:fillRect/>
          </a:stretch>
        </p:blipFill>
        <p:spPr bwMode="auto">
          <a:xfrm>
            <a:off x="10927303" y="3314031"/>
            <a:ext cx="1223626" cy="720000"/>
          </a:xfrm>
          <a:prstGeom prst="rect">
            <a:avLst/>
          </a:prstGeom>
        </p:spPr>
      </p:pic>
      <p:cxnSp>
        <p:nvCxnSpPr>
          <p:cNvPr id="36" name="直接箭头连接符 26"/>
          <p:cNvCxnSpPr/>
          <p:nvPr/>
        </p:nvCxnSpPr>
        <p:spPr bwMode="auto">
          <a:xfrm flipV="1">
            <a:off x="10438228" y="2847234"/>
            <a:ext cx="1057771" cy="1043432"/>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7" name="直接箭头连接符 26"/>
          <p:cNvCxnSpPr/>
          <p:nvPr/>
        </p:nvCxnSpPr>
        <p:spPr bwMode="auto">
          <a:xfrm flipV="1">
            <a:off x="10432457" y="3748637"/>
            <a:ext cx="571018" cy="142029"/>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5"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nvSpPr>
        <p:spPr bwMode="auto">
          <a:xfrm>
            <a:off x="4694017" y="60924"/>
            <a:ext cx="2803974"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Detailed Structure</a:t>
            </a:r>
            <a:endParaRPr lang="en-US" sz="2800">
              <a:latin typeface="黑体" panose="02010609060101010101" charset="-122"/>
              <a:ea typeface="黑体" panose="02010609060101010101" charset="-122"/>
            </a:endParaRPr>
          </a:p>
        </p:txBody>
      </p:sp>
      <p:sp>
        <p:nvSpPr>
          <p:cNvPr id="7" name="文本框 5"/>
          <p:cNvSpPr/>
          <p:nvPr/>
        </p:nvSpPr>
        <p:spPr bwMode="auto">
          <a:xfrm>
            <a:off x="601182" y="908924"/>
            <a:ext cx="6458819" cy="646331"/>
          </a:xfrm>
          <a:prstGeom prst="rect">
            <a:avLst/>
          </a:prstGeom>
          <a:noFill/>
        </p:spPr>
        <p:txBody>
          <a:bodyPr wrap="none" rtlCol="0">
            <a:spAutoFit/>
          </a:bodyPr>
          <a:lstStyle/>
          <a:p>
            <a:pPr>
              <a:defRPr/>
            </a:pPr>
            <a:r>
              <a:rPr lang="en-US" sz="2800">
                <a:latin typeface="Times New Roman" panose="02020603050405020304"/>
                <a:cs typeface="Times New Roman" panose="02020603050405020304"/>
              </a:rPr>
              <a:t>Three detectors --- </a:t>
            </a:r>
            <a:r>
              <a:rPr lang="en-US" sz="3600">
                <a:solidFill>
                  <a:srgbClr val="0070C0"/>
                </a:solidFill>
                <a:latin typeface="Times New Roman" panose="02020603050405020304"/>
                <a:cs typeface="Times New Roman" panose="02020603050405020304"/>
              </a:rPr>
              <a:t>BPM and LumiCal</a:t>
            </a:r>
            <a:endParaRPr lang="en-US" sz="3600">
              <a:solidFill>
                <a:srgbClr val="0070C0"/>
              </a:solidFill>
              <a:latin typeface="Times New Roman" panose="02020603050405020304"/>
              <a:cs typeface="Times New Roman" panose="02020603050405020304"/>
            </a:endParaRPr>
          </a:p>
        </p:txBody>
      </p:sp>
      <p:pic>
        <p:nvPicPr>
          <p:cNvPr id="8" name="图片 4"/>
          <p:cNvPicPr>
            <a:picLocks noChangeAspect="1"/>
          </p:cNvPicPr>
          <p:nvPr/>
        </p:nvPicPr>
        <p:blipFill>
          <a:blip r:embed="rId2"/>
          <a:stretch>
            <a:fillRect/>
          </a:stretch>
        </p:blipFill>
        <p:spPr bwMode="auto">
          <a:xfrm>
            <a:off x="224117" y="2081709"/>
            <a:ext cx="6987865" cy="4320000"/>
          </a:xfrm>
          <a:prstGeom prst="rect">
            <a:avLst/>
          </a:prstGeom>
        </p:spPr>
      </p:pic>
      <p:sp>
        <p:nvSpPr>
          <p:cNvPr id="9" name="文本框 9"/>
          <p:cNvSpPr/>
          <p:nvPr/>
        </p:nvSpPr>
        <p:spPr bwMode="auto">
          <a:xfrm>
            <a:off x="1287195" y="1533086"/>
            <a:ext cx="2634054" cy="461665"/>
          </a:xfrm>
          <a:prstGeom prst="rect">
            <a:avLst/>
          </a:prstGeom>
          <a:noFill/>
        </p:spPr>
        <p:txBody>
          <a:bodyPr wrap="none" rtlCol="0">
            <a:spAutoFit/>
          </a:bodyPr>
          <a:lstStyle/>
          <a:p>
            <a:pPr>
              <a:defRPr/>
            </a:pPr>
            <a:r>
              <a:rPr lang="en-US" sz="2400">
                <a:latin typeface="Times New Roman" panose="02020603050405020304"/>
                <a:cs typeface="Times New Roman" panose="02020603050405020304"/>
              </a:rPr>
              <a:t>Installation position</a:t>
            </a:r>
            <a:endParaRPr lang="en-US" sz="2400">
              <a:latin typeface="Times New Roman" panose="02020603050405020304"/>
              <a:cs typeface="Times New Roman" panose="02020603050405020304"/>
            </a:endParaRPr>
          </a:p>
        </p:txBody>
      </p:sp>
      <p:sp>
        <p:nvSpPr>
          <p:cNvPr id="10" name="矩形 6"/>
          <p:cNvSpPr/>
          <p:nvPr/>
        </p:nvSpPr>
        <p:spPr bwMode="auto">
          <a:xfrm>
            <a:off x="7680355" y="1007336"/>
            <a:ext cx="4062730" cy="2306955"/>
          </a:xfrm>
          <a:prstGeom prst="rect">
            <a:avLst/>
          </a:prstGeom>
        </p:spPr>
        <p:txBody>
          <a:bodyPr wrap="none">
            <a:spAutoFit/>
          </a:bodyPr>
          <a:lstStyle/>
          <a:p>
            <a:pPr>
              <a:defRPr/>
            </a:pPr>
            <a:r>
              <a:rPr lang="en-US">
                <a:latin typeface="Times New Roman" panose="02020603050405020304"/>
                <a:cs typeface="Times New Roman" panose="02020603050405020304"/>
              </a:rPr>
              <a:t>BPM</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1.  A </a:t>
            </a:r>
            <a:r>
              <a:rPr lang="en-US">
                <a:solidFill>
                  <a:srgbClr val="0070C0"/>
                </a:solidFill>
                <a:latin typeface="Times New Roman" panose="02020603050405020304"/>
                <a:cs typeface="Times New Roman" panose="02020603050405020304"/>
              </a:rPr>
              <a:t>2 or 4 electrode-BPM</a:t>
            </a:r>
            <a:r>
              <a:rPr lang="en-US">
                <a:latin typeface="Times New Roman" panose="02020603050405020304"/>
                <a:cs typeface="Times New Roman" panose="02020603050405020304"/>
              </a:rPr>
              <a:t> is installed in </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     each flange</a:t>
            </a:r>
            <a:endParaRPr lang="en-US">
              <a:latin typeface="Times New Roman" panose="02020603050405020304"/>
              <a:cs typeface="Times New Roman" panose="02020603050405020304"/>
            </a:endParaRPr>
          </a:p>
          <a:p>
            <a:pPr>
              <a:defRPr/>
            </a:pP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 LumiCal</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1. Near the flanges,</a:t>
            </a:r>
            <a:r>
              <a:rPr lang="zh-CN">
                <a:latin typeface="Times New Roman" panose="02020603050405020304"/>
                <a:cs typeface="Times New Roman" panose="02020603050405020304"/>
              </a:rPr>
              <a:t> </a:t>
            </a:r>
            <a:r>
              <a:rPr lang="en-US">
                <a:latin typeface="Times New Roman" panose="02020603050405020304"/>
                <a:cs typeface="Times New Roman" panose="02020603050405020304"/>
              </a:rPr>
              <a:t>axial length is 120mm</a:t>
            </a:r>
            <a:endParaRPr lang="en-US">
              <a:latin typeface="Times New Roman" panose="02020603050405020304"/>
              <a:cs typeface="Times New Roman" panose="02020603050405020304"/>
            </a:endParaRPr>
          </a:p>
          <a:p>
            <a:pPr>
              <a:defRPr/>
            </a:pPr>
            <a:endParaRPr lang="zh-CN">
              <a:latin typeface="Times New Roman" panose="02020603050405020304"/>
              <a:cs typeface="Times New Roman" panose="02020603050405020304"/>
            </a:endParaRPr>
          </a:p>
          <a:p>
            <a:pPr>
              <a:defRPr/>
            </a:pPr>
            <a:endParaRPr lang="zh-CN">
              <a:latin typeface="Times New Roman" panose="02020603050405020304"/>
              <a:cs typeface="Times New Roman" panose="02020603050405020304"/>
            </a:endParaRPr>
          </a:p>
        </p:txBody>
      </p:sp>
      <p:sp>
        <p:nvSpPr>
          <p:cNvPr id="11" name="文本框 8"/>
          <p:cNvSpPr/>
          <p:nvPr/>
        </p:nvSpPr>
        <p:spPr bwMode="auto">
          <a:xfrm>
            <a:off x="1511454" y="6398136"/>
            <a:ext cx="2367956"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BPM : 2 or 4 electrodes</a:t>
            </a:r>
            <a:endParaRPr lang="zh-CN">
              <a:latin typeface="Times New Roman" panose="02020603050405020304"/>
              <a:cs typeface="Times New Roman" panose="02020603050405020304"/>
            </a:endParaRPr>
          </a:p>
        </p:txBody>
      </p:sp>
      <p:cxnSp>
        <p:nvCxnSpPr>
          <p:cNvPr id="12" name="直接箭头连接符 35"/>
          <p:cNvCxnSpPr/>
          <p:nvPr/>
        </p:nvCxnSpPr>
        <p:spPr bwMode="auto">
          <a:xfrm flipH="1" flipV="1">
            <a:off x="601182" y="5002048"/>
            <a:ext cx="973527" cy="148662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文本框 11"/>
          <p:cNvSpPr/>
          <p:nvPr/>
        </p:nvSpPr>
        <p:spPr bwMode="auto">
          <a:xfrm>
            <a:off x="2037238" y="3553566"/>
            <a:ext cx="1005403"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LumiCal</a:t>
            </a:r>
            <a:endParaRPr lang="zh-CN">
              <a:latin typeface="Times New Roman" panose="02020603050405020304"/>
              <a:cs typeface="Times New Roman" panose="02020603050405020304"/>
            </a:endParaRPr>
          </a:p>
        </p:txBody>
      </p:sp>
      <p:pic>
        <p:nvPicPr>
          <p:cNvPr id="35" name="图片 4"/>
          <p:cNvPicPr>
            <a:picLocks noChangeAspect="1"/>
          </p:cNvPicPr>
          <p:nvPr>
            <p:custDataLst>
              <p:tags r:id="rId3"/>
            </p:custDataLst>
          </p:nvPr>
        </p:nvPicPr>
        <p:blipFill>
          <a:blip r:embed="rId4"/>
          <a:stretch>
            <a:fillRect/>
          </a:stretch>
        </p:blipFill>
        <p:spPr bwMode="auto">
          <a:xfrm>
            <a:off x="7797800" y="3141345"/>
            <a:ext cx="3698240" cy="2176145"/>
          </a:xfrm>
          <a:prstGeom prst="rect">
            <a:avLst/>
          </a:prstGeom>
        </p:spPr>
      </p:pic>
      <p:sp>
        <p:nvSpPr>
          <p:cNvPr id="2" name="文本框 1"/>
          <p:cNvSpPr txBox="1"/>
          <p:nvPr/>
        </p:nvSpPr>
        <p:spPr>
          <a:xfrm>
            <a:off x="7646035" y="5376545"/>
            <a:ext cx="4066540" cy="645160"/>
          </a:xfrm>
          <a:prstGeom prst="rect">
            <a:avLst/>
          </a:prstGeom>
          <a:noFill/>
        </p:spPr>
        <p:txBody>
          <a:bodyPr wrap="square" rtlCol="0">
            <a:spAutoFit/>
          </a:bodyPr>
          <a:p>
            <a:r>
              <a:rPr lang="en-US" altLang="zh-CN"/>
              <a:t>The runway type structure is for greater installation space for the lumical</a:t>
            </a:r>
            <a:endParaRPr lang="en-US" altLang="zh-CN"/>
          </a:p>
        </p:txBody>
      </p:sp>
      <p:sp>
        <p:nvSpPr>
          <p:cNvPr id="3" name="右箭头 2"/>
          <p:cNvSpPr/>
          <p:nvPr/>
        </p:nvSpPr>
        <p:spPr>
          <a:xfrm>
            <a:off x="7031990" y="3933190"/>
            <a:ext cx="936625" cy="64833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5"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nvSpPr>
        <p:spPr bwMode="auto">
          <a:xfrm>
            <a:off x="4694017" y="60924"/>
            <a:ext cx="2803974"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Detailed Structure</a:t>
            </a:r>
            <a:endParaRPr lang="en-US" sz="2800">
              <a:latin typeface="黑体" panose="02010609060101010101" charset="-122"/>
              <a:ea typeface="黑体" panose="02010609060101010101" charset="-122"/>
            </a:endParaRPr>
          </a:p>
        </p:txBody>
      </p:sp>
      <p:sp>
        <p:nvSpPr>
          <p:cNvPr id="7" name="文本框 5"/>
          <p:cNvSpPr/>
          <p:nvPr/>
        </p:nvSpPr>
        <p:spPr bwMode="auto">
          <a:xfrm>
            <a:off x="540220" y="759405"/>
            <a:ext cx="7675691" cy="646331"/>
          </a:xfrm>
          <a:prstGeom prst="rect">
            <a:avLst/>
          </a:prstGeom>
          <a:noFill/>
        </p:spPr>
        <p:txBody>
          <a:bodyPr wrap="none" rtlCol="0">
            <a:spAutoFit/>
          </a:bodyPr>
          <a:lstStyle/>
          <a:p>
            <a:pPr>
              <a:defRPr/>
            </a:pPr>
            <a:r>
              <a:rPr lang="en-US" sz="3600">
                <a:solidFill>
                  <a:srgbClr val="0070C0"/>
                </a:solidFill>
                <a:latin typeface="Times New Roman" panose="02020603050405020304"/>
                <a:cs typeface="Times New Roman" panose="02020603050405020304"/>
              </a:rPr>
              <a:t>The extending Al pipe </a:t>
            </a:r>
            <a:r>
              <a:rPr lang="en-US" sz="2400">
                <a:latin typeface="Times New Roman" panose="02020603050405020304"/>
                <a:cs typeface="Times New Roman" panose="02020603050405020304"/>
              </a:rPr>
              <a:t>--- Gradient runway type</a:t>
            </a:r>
            <a:endParaRPr lang="en-US" sz="2400">
              <a:latin typeface="Times New Roman" panose="02020603050405020304"/>
              <a:cs typeface="Times New Roman" panose="02020603050405020304"/>
            </a:endParaRPr>
          </a:p>
        </p:txBody>
      </p:sp>
      <p:pic>
        <p:nvPicPr>
          <p:cNvPr id="8" name="图片 6"/>
          <p:cNvPicPr>
            <a:picLocks noChangeAspect="1"/>
          </p:cNvPicPr>
          <p:nvPr/>
        </p:nvPicPr>
        <p:blipFill>
          <a:blip r:embed="rId2"/>
          <a:stretch>
            <a:fillRect/>
          </a:stretch>
        </p:blipFill>
        <p:spPr bwMode="auto">
          <a:xfrm>
            <a:off x="6289572" y="4616490"/>
            <a:ext cx="5568179" cy="2160000"/>
          </a:xfrm>
          <a:prstGeom prst="rect">
            <a:avLst/>
          </a:prstGeom>
        </p:spPr>
      </p:pic>
      <p:pic>
        <p:nvPicPr>
          <p:cNvPr id="9" name="图片 7"/>
          <p:cNvPicPr>
            <a:picLocks noChangeAspect="1"/>
          </p:cNvPicPr>
          <p:nvPr/>
        </p:nvPicPr>
        <p:blipFill>
          <a:blip r:embed="rId3"/>
          <a:stretch>
            <a:fillRect/>
          </a:stretch>
        </p:blipFill>
        <p:spPr bwMode="auto">
          <a:xfrm>
            <a:off x="5080490" y="1847097"/>
            <a:ext cx="5117208" cy="2700000"/>
          </a:xfrm>
          <a:prstGeom prst="rect">
            <a:avLst/>
          </a:prstGeom>
        </p:spPr>
      </p:pic>
      <p:sp>
        <p:nvSpPr>
          <p:cNvPr id="10" name="文本框 8"/>
          <p:cNvSpPr/>
          <p:nvPr/>
        </p:nvSpPr>
        <p:spPr bwMode="auto">
          <a:xfrm>
            <a:off x="7698481" y="4715325"/>
            <a:ext cx="2999539"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Installation space for LumiCal</a:t>
            </a:r>
            <a:endParaRPr lang="zh-CN">
              <a:latin typeface="Times New Roman" panose="02020603050405020304"/>
              <a:ea typeface="宋体" panose="02010600030101010101" pitchFamily="2" charset="-122"/>
              <a:cs typeface="Times New Roman" panose="02020603050405020304"/>
            </a:endParaRPr>
          </a:p>
        </p:txBody>
      </p:sp>
      <p:cxnSp>
        <p:nvCxnSpPr>
          <p:cNvPr id="11" name="直接箭头连接符 9"/>
          <p:cNvCxnSpPr/>
          <p:nvPr/>
        </p:nvCxnSpPr>
        <p:spPr bwMode="auto">
          <a:xfrm>
            <a:off x="9744415" y="5160054"/>
            <a:ext cx="936001" cy="204356"/>
          </a:xfrm>
          <a:prstGeom prst="straightConnector1">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12" name="图片 4"/>
          <p:cNvPicPr>
            <a:picLocks noChangeAspect="1"/>
          </p:cNvPicPr>
          <p:nvPr/>
        </p:nvPicPr>
        <p:blipFill>
          <a:blip r:embed="rId4"/>
          <a:stretch>
            <a:fillRect/>
          </a:stretch>
        </p:blipFill>
        <p:spPr bwMode="auto">
          <a:xfrm>
            <a:off x="601182" y="1847097"/>
            <a:ext cx="2563691" cy="2700000"/>
          </a:xfrm>
          <a:prstGeom prst="rect">
            <a:avLst/>
          </a:prstGeom>
        </p:spPr>
      </p:pic>
      <p:sp>
        <p:nvSpPr>
          <p:cNvPr id="13" name="矩形 10"/>
          <p:cNvSpPr/>
          <p:nvPr/>
        </p:nvSpPr>
        <p:spPr bwMode="auto">
          <a:xfrm>
            <a:off x="5080490" y="1251802"/>
            <a:ext cx="6425157" cy="461665"/>
          </a:xfrm>
          <a:prstGeom prst="rect">
            <a:avLst/>
          </a:prstGeom>
        </p:spPr>
        <p:txBody>
          <a:bodyPr wrap="none">
            <a:spAutoFit/>
          </a:bodyPr>
          <a:lstStyle/>
          <a:p>
            <a:pPr>
              <a:defRPr/>
            </a:pPr>
            <a:r>
              <a:rPr lang="en-US" sz="2400">
                <a:latin typeface="Times New Roman" panose="02020603050405020304"/>
                <a:cs typeface="Times New Roman" panose="02020603050405020304"/>
              </a:rPr>
              <a:t>Thickness of single layer beryllium sheet : </a:t>
            </a:r>
            <a:r>
              <a:rPr lang="en-US" sz="2400">
                <a:solidFill>
                  <a:srgbClr val="0070C0"/>
                </a:solidFill>
                <a:latin typeface="Times New Roman" panose="02020603050405020304"/>
                <a:cs typeface="Times New Roman" panose="02020603050405020304"/>
              </a:rPr>
              <a:t>1.5 mm</a:t>
            </a:r>
            <a:endParaRPr lang="zh-CN" sz="2400">
              <a:solidFill>
                <a:srgbClr val="0070C0"/>
              </a:solidFill>
              <a:latin typeface="Times New Roman" panose="02020603050405020304"/>
              <a:cs typeface="Times New Roman" panose="02020603050405020304"/>
            </a:endParaRPr>
          </a:p>
        </p:txBody>
      </p:sp>
      <p:cxnSp>
        <p:nvCxnSpPr>
          <p:cNvPr id="14" name="直接箭头连接符 35"/>
          <p:cNvCxnSpPr/>
          <p:nvPr/>
        </p:nvCxnSpPr>
        <p:spPr bwMode="auto">
          <a:xfrm flipH="1">
            <a:off x="7698481" y="1745620"/>
            <a:ext cx="732715" cy="348549"/>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pic>
        <p:nvPicPr>
          <p:cNvPr id="15" name="图片 12"/>
          <p:cNvPicPr>
            <a:picLocks noChangeAspect="1"/>
          </p:cNvPicPr>
          <p:nvPr/>
        </p:nvPicPr>
        <p:blipFill>
          <a:blip r:embed="rId5"/>
          <a:stretch>
            <a:fillRect/>
          </a:stretch>
        </p:blipFill>
        <p:spPr bwMode="auto">
          <a:xfrm>
            <a:off x="206954" y="4838939"/>
            <a:ext cx="6058356" cy="1620000"/>
          </a:xfrm>
          <a:prstGeom prst="rect">
            <a:avLst/>
          </a:prstGeom>
        </p:spPr>
      </p:pic>
      <p:sp>
        <p:nvSpPr>
          <p:cNvPr id="16" name="矩形 13"/>
          <p:cNvSpPr/>
          <p:nvPr/>
        </p:nvSpPr>
        <p:spPr bwMode="auto">
          <a:xfrm>
            <a:off x="2043380" y="6274273"/>
            <a:ext cx="2242986" cy="369332"/>
          </a:xfrm>
          <a:prstGeom prst="rect">
            <a:avLst/>
          </a:prstGeom>
        </p:spPr>
        <p:txBody>
          <a:bodyPr wrap="none">
            <a:spAutoFit/>
          </a:bodyPr>
          <a:lstStyle/>
          <a:p>
            <a:pPr>
              <a:defRPr/>
            </a:pPr>
            <a:r>
              <a:rPr lang="en-US">
                <a:latin typeface="Times New Roman" panose="02020603050405020304"/>
                <a:cs typeface="Times New Roman" panose="02020603050405020304"/>
              </a:rPr>
              <a:t>The extending Al pipe</a:t>
            </a:r>
            <a:endParaRPr lang="zh-CN">
              <a:latin typeface="Times New Roman" panose="02020603050405020304"/>
              <a:cs typeface="Times New Roman" panose="02020603050405020304"/>
            </a:endParaRPr>
          </a:p>
        </p:txBody>
      </p:sp>
      <p:cxnSp>
        <p:nvCxnSpPr>
          <p:cNvPr id="17" name="直接箭头连接符 35"/>
          <p:cNvCxnSpPr/>
          <p:nvPr/>
        </p:nvCxnSpPr>
        <p:spPr bwMode="auto">
          <a:xfrm flipH="1">
            <a:off x="7578022" y="1724837"/>
            <a:ext cx="1275779" cy="2682900"/>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18" name="矩形 20"/>
          <p:cNvSpPr/>
          <p:nvPr/>
        </p:nvSpPr>
        <p:spPr bwMode="auto">
          <a:xfrm>
            <a:off x="3549626" y="2810469"/>
            <a:ext cx="1473480" cy="646331"/>
          </a:xfrm>
          <a:prstGeom prst="rect">
            <a:avLst/>
          </a:prstGeom>
        </p:spPr>
        <p:txBody>
          <a:bodyPr wrap="none">
            <a:spAutoFit/>
          </a:bodyPr>
          <a:lstStyle/>
          <a:p>
            <a:pPr>
              <a:defRPr/>
            </a:pPr>
            <a:r>
              <a:rPr lang="en-US"/>
              <a:t>Double layer</a:t>
            </a:r>
            <a:endParaRPr lang="en-US"/>
          </a:p>
          <a:p>
            <a:pPr algn="ctr">
              <a:defRPr/>
            </a:pPr>
            <a:r>
              <a:rPr lang="en-US"/>
              <a:t>construction</a:t>
            </a:r>
            <a:endParaRPr lang="zh-CN"/>
          </a:p>
        </p:txBody>
      </p:sp>
      <p:sp>
        <p:nvSpPr>
          <p:cNvPr id="19" name="矩形 21"/>
          <p:cNvSpPr/>
          <p:nvPr/>
        </p:nvSpPr>
        <p:spPr bwMode="auto">
          <a:xfrm>
            <a:off x="10305418" y="2810469"/>
            <a:ext cx="1473480" cy="646331"/>
          </a:xfrm>
          <a:prstGeom prst="rect">
            <a:avLst/>
          </a:prstGeom>
        </p:spPr>
        <p:txBody>
          <a:bodyPr wrap="none">
            <a:spAutoFit/>
          </a:bodyPr>
          <a:lstStyle/>
          <a:p>
            <a:pPr>
              <a:defRPr/>
            </a:pPr>
            <a:r>
              <a:rPr lang="en-US"/>
              <a:t>Double layer</a:t>
            </a:r>
            <a:endParaRPr lang="en-US"/>
          </a:p>
          <a:p>
            <a:pPr algn="ctr">
              <a:defRPr/>
            </a:pPr>
            <a:r>
              <a:rPr lang="en-US"/>
              <a:t>construction</a:t>
            </a:r>
            <a:endParaRPr lang="zh-CN"/>
          </a:p>
        </p:txBody>
      </p:sp>
      <p:sp>
        <p:nvSpPr>
          <p:cNvPr id="20" name="文本框 22"/>
          <p:cNvSpPr/>
          <p:nvPr/>
        </p:nvSpPr>
        <p:spPr bwMode="auto">
          <a:xfrm>
            <a:off x="3661440" y="4038405"/>
            <a:ext cx="1217000" cy="369332"/>
          </a:xfrm>
          <a:prstGeom prst="rect">
            <a:avLst/>
          </a:prstGeom>
          <a:noFill/>
        </p:spPr>
        <p:txBody>
          <a:bodyPr wrap="none" rtlCol="0">
            <a:spAutoFit/>
          </a:bodyPr>
          <a:lstStyle/>
          <a:p>
            <a:pPr>
              <a:defRPr/>
            </a:pPr>
            <a:r>
              <a:rPr lang="en-US"/>
              <a:t>HOM</a:t>
            </a:r>
            <a:r>
              <a:rPr lang="zh-CN"/>
              <a:t> </a:t>
            </a:r>
            <a:r>
              <a:rPr lang="en-US"/>
              <a:t>heat</a:t>
            </a:r>
            <a:endParaRPr lang="en-US"/>
          </a:p>
        </p:txBody>
      </p:sp>
      <p:cxnSp>
        <p:nvCxnSpPr>
          <p:cNvPr id="21" name="直接箭头连接符 23"/>
          <p:cNvCxnSpPr/>
          <p:nvPr/>
        </p:nvCxnSpPr>
        <p:spPr bwMode="auto">
          <a:xfrm>
            <a:off x="4269941" y="3584521"/>
            <a:ext cx="0" cy="432000"/>
          </a:xfrm>
          <a:prstGeom prst="straightConnector1">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2" name="文本框 24"/>
          <p:cNvSpPr/>
          <p:nvPr/>
        </p:nvSpPr>
        <p:spPr bwMode="auto">
          <a:xfrm>
            <a:off x="3681072" y="3577205"/>
            <a:ext cx="1210588" cy="369332"/>
          </a:xfrm>
          <a:prstGeom prst="rect">
            <a:avLst/>
          </a:prstGeom>
          <a:noFill/>
        </p:spPr>
        <p:txBody>
          <a:bodyPr wrap="none" rtlCol="0">
            <a:spAutoFit/>
          </a:bodyPr>
          <a:lstStyle/>
          <a:p>
            <a:pPr>
              <a:defRPr/>
            </a:pPr>
            <a:r>
              <a:rPr lang="en-US"/>
              <a:t>Take away</a:t>
            </a:r>
            <a:endParaRPr lang="zh-CN"/>
          </a:p>
        </p:txBody>
      </p:sp>
      <p:sp>
        <p:nvSpPr>
          <p:cNvPr id="23" name="文本框 25"/>
          <p:cNvSpPr/>
          <p:nvPr/>
        </p:nvSpPr>
        <p:spPr bwMode="auto">
          <a:xfrm>
            <a:off x="10399747" y="4038405"/>
            <a:ext cx="1217000" cy="369332"/>
          </a:xfrm>
          <a:prstGeom prst="rect">
            <a:avLst/>
          </a:prstGeom>
          <a:noFill/>
        </p:spPr>
        <p:txBody>
          <a:bodyPr wrap="none" rtlCol="0">
            <a:spAutoFit/>
          </a:bodyPr>
          <a:lstStyle/>
          <a:p>
            <a:pPr>
              <a:defRPr/>
            </a:pPr>
            <a:r>
              <a:rPr lang="en-US"/>
              <a:t>HOM</a:t>
            </a:r>
            <a:r>
              <a:rPr lang="zh-CN"/>
              <a:t> </a:t>
            </a:r>
            <a:r>
              <a:rPr lang="en-US"/>
              <a:t>heat</a:t>
            </a:r>
            <a:endParaRPr lang="en-US"/>
          </a:p>
        </p:txBody>
      </p:sp>
      <p:cxnSp>
        <p:nvCxnSpPr>
          <p:cNvPr id="24" name="直接箭头连接符 26"/>
          <p:cNvCxnSpPr/>
          <p:nvPr/>
        </p:nvCxnSpPr>
        <p:spPr bwMode="auto">
          <a:xfrm>
            <a:off x="11008247" y="3584521"/>
            <a:ext cx="0" cy="432000"/>
          </a:xfrm>
          <a:prstGeom prst="straightConnector1">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5" name="文本框 27"/>
          <p:cNvSpPr/>
          <p:nvPr/>
        </p:nvSpPr>
        <p:spPr bwMode="auto">
          <a:xfrm>
            <a:off x="10419378" y="3577205"/>
            <a:ext cx="1210588" cy="369332"/>
          </a:xfrm>
          <a:prstGeom prst="rect">
            <a:avLst/>
          </a:prstGeom>
          <a:noFill/>
        </p:spPr>
        <p:txBody>
          <a:bodyPr wrap="none" rtlCol="0">
            <a:spAutoFit/>
          </a:bodyPr>
          <a:lstStyle/>
          <a:p>
            <a:pPr>
              <a:defRPr/>
            </a:pPr>
            <a:r>
              <a:rPr lang="en-US"/>
              <a:t>Take away</a:t>
            </a:r>
            <a:endParaRPr lang="zh-CN"/>
          </a:p>
        </p:txBody>
      </p:sp>
      <p:sp>
        <p:nvSpPr>
          <p:cNvPr id="26" name="矩形 28"/>
          <p:cNvSpPr/>
          <p:nvPr/>
        </p:nvSpPr>
        <p:spPr bwMode="auto">
          <a:xfrm>
            <a:off x="4327720" y="4620881"/>
            <a:ext cx="1505540" cy="369332"/>
          </a:xfrm>
          <a:prstGeom prst="rect">
            <a:avLst/>
          </a:prstGeom>
        </p:spPr>
        <p:txBody>
          <a:bodyPr wrap="none">
            <a:spAutoFit/>
          </a:bodyPr>
          <a:lstStyle/>
          <a:p>
            <a:pPr>
              <a:defRPr/>
            </a:pPr>
            <a:r>
              <a:rPr lang="en-US">
                <a:solidFill>
                  <a:srgbClr val="0070C0"/>
                </a:solidFill>
                <a:latin typeface="Times New Roman" panose="02020603050405020304"/>
                <a:cs typeface="Times New Roman" panose="02020603050405020304"/>
              </a:rPr>
              <a:t>Coolant : H</a:t>
            </a:r>
            <a:r>
              <a:rPr lang="en-US" baseline="-25000">
                <a:solidFill>
                  <a:srgbClr val="0070C0"/>
                </a:solidFill>
                <a:latin typeface="Times New Roman" panose="02020603050405020304"/>
                <a:cs typeface="Times New Roman" panose="02020603050405020304"/>
              </a:rPr>
              <a:t>2</a:t>
            </a:r>
            <a:r>
              <a:rPr lang="en-US">
                <a:solidFill>
                  <a:srgbClr val="0070C0"/>
                </a:solidFill>
                <a:latin typeface="Times New Roman" panose="02020603050405020304"/>
                <a:cs typeface="Times New Roman" panose="02020603050405020304"/>
              </a:rPr>
              <a:t>O</a:t>
            </a:r>
            <a:endParaRPr lang="en-US">
              <a:solidFill>
                <a:srgbClr val="0070C0"/>
              </a:solidFill>
              <a:latin typeface="Times New Roman" panose="02020603050405020304"/>
              <a:cs typeface="Times New Roman" panose="02020603050405020304"/>
            </a:endParaRPr>
          </a:p>
        </p:txBody>
      </p:sp>
      <p:sp>
        <p:nvSpPr>
          <p:cNvPr id="27" name="文本框 29"/>
          <p:cNvSpPr/>
          <p:nvPr/>
        </p:nvSpPr>
        <p:spPr bwMode="auto">
          <a:xfrm>
            <a:off x="1783284" y="5151038"/>
            <a:ext cx="2910733" cy="461665"/>
          </a:xfrm>
          <a:prstGeom prst="rect">
            <a:avLst/>
          </a:prstGeom>
          <a:noFill/>
        </p:spPr>
        <p:txBody>
          <a:bodyPr wrap="none" rtlCol="0">
            <a:spAutoFit/>
          </a:bodyPr>
          <a:lstStyle/>
          <a:p>
            <a:pPr>
              <a:defRPr/>
            </a:pPr>
            <a:r>
              <a:rPr lang="en-US" sz="2400">
                <a:solidFill>
                  <a:srgbClr val="0070C0"/>
                </a:solidFill>
                <a:latin typeface="Times New Roman" panose="02020603050405020304"/>
                <a:cs typeface="Times New Roman" panose="02020603050405020304"/>
              </a:rPr>
              <a:t>Total length : 525 mm</a:t>
            </a:r>
            <a:endParaRPr lang="zh-CN" sz="2400">
              <a:solidFill>
                <a:srgbClr val="0070C0"/>
              </a:solidFill>
              <a:latin typeface="Times New Roman" panose="02020603050405020304"/>
              <a:cs typeface="Times New Roman" panose="020206030504050203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5"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nvSpPr>
        <p:spPr bwMode="auto">
          <a:xfrm>
            <a:off x="4694017" y="60924"/>
            <a:ext cx="2803974"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Detailed Structure</a:t>
            </a:r>
            <a:endParaRPr lang="en-US" sz="2800">
              <a:latin typeface="黑体" panose="02010609060101010101" charset="-122"/>
              <a:ea typeface="黑体" panose="02010609060101010101" charset="-122"/>
            </a:endParaRPr>
          </a:p>
        </p:txBody>
      </p:sp>
      <p:sp>
        <p:nvSpPr>
          <p:cNvPr id="7" name="文本框 5"/>
          <p:cNvSpPr/>
          <p:nvPr/>
        </p:nvSpPr>
        <p:spPr bwMode="auto">
          <a:xfrm>
            <a:off x="543394" y="667646"/>
            <a:ext cx="4150623" cy="646331"/>
          </a:xfrm>
          <a:prstGeom prst="rect">
            <a:avLst/>
          </a:prstGeom>
          <a:noFill/>
        </p:spPr>
        <p:txBody>
          <a:bodyPr wrap="none" rtlCol="0">
            <a:spAutoFit/>
          </a:bodyPr>
          <a:lstStyle/>
          <a:p>
            <a:pPr>
              <a:defRPr/>
            </a:pPr>
            <a:r>
              <a:rPr lang="en-US" sz="2800">
                <a:latin typeface="Times New Roman" panose="02020603050405020304"/>
                <a:cs typeface="Times New Roman" panose="02020603050405020304"/>
              </a:rPr>
              <a:t>Three detectors --- </a:t>
            </a:r>
            <a:r>
              <a:rPr lang="en-US" sz="3600">
                <a:solidFill>
                  <a:srgbClr val="0070C0"/>
                </a:solidFill>
                <a:latin typeface="Times New Roman" panose="02020603050405020304"/>
                <a:cs typeface="Times New Roman" panose="02020603050405020304"/>
              </a:rPr>
              <a:t>Vertex</a:t>
            </a:r>
            <a:endParaRPr lang="en-US" sz="3600">
              <a:solidFill>
                <a:srgbClr val="0070C0"/>
              </a:solidFill>
              <a:latin typeface="Times New Roman" panose="02020603050405020304"/>
              <a:cs typeface="Times New Roman" panose="02020603050405020304"/>
            </a:endParaRPr>
          </a:p>
        </p:txBody>
      </p:sp>
      <p:pic>
        <p:nvPicPr>
          <p:cNvPr id="8" name="图片 4"/>
          <p:cNvPicPr>
            <a:picLocks noChangeAspect="1"/>
          </p:cNvPicPr>
          <p:nvPr/>
        </p:nvPicPr>
        <p:blipFill>
          <a:blip r:embed="rId2"/>
          <a:stretch>
            <a:fillRect/>
          </a:stretch>
        </p:blipFill>
        <p:spPr bwMode="auto">
          <a:xfrm>
            <a:off x="8898906" y="3522875"/>
            <a:ext cx="3124608" cy="3060000"/>
          </a:xfrm>
          <a:prstGeom prst="rect">
            <a:avLst/>
          </a:prstGeom>
        </p:spPr>
      </p:pic>
      <p:pic>
        <p:nvPicPr>
          <p:cNvPr id="9" name="图片 6"/>
          <p:cNvPicPr/>
          <p:nvPr/>
        </p:nvPicPr>
        <p:blipFill>
          <a:blip r:embed="rId3"/>
          <a:stretch>
            <a:fillRect/>
          </a:stretch>
        </p:blipFill>
        <p:spPr bwMode="auto">
          <a:xfrm>
            <a:off x="241846" y="1801644"/>
            <a:ext cx="11708305" cy="1368000"/>
          </a:xfrm>
          <a:prstGeom prst="rect">
            <a:avLst/>
          </a:prstGeom>
        </p:spPr>
      </p:pic>
      <p:cxnSp>
        <p:nvCxnSpPr>
          <p:cNvPr id="10" name="直接箭头连接符 7"/>
          <p:cNvCxnSpPr/>
          <p:nvPr/>
        </p:nvCxnSpPr>
        <p:spPr bwMode="auto">
          <a:xfrm>
            <a:off x="122882" y="1926456"/>
            <a:ext cx="541606"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 name="直接箭头连接符 8"/>
          <p:cNvCxnSpPr/>
          <p:nvPr/>
        </p:nvCxnSpPr>
        <p:spPr bwMode="auto">
          <a:xfrm>
            <a:off x="128271" y="3035459"/>
            <a:ext cx="541606"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直接箭头连接符 9"/>
          <p:cNvCxnSpPr/>
          <p:nvPr/>
        </p:nvCxnSpPr>
        <p:spPr bwMode="auto">
          <a:xfrm>
            <a:off x="1821766" y="2022586"/>
            <a:ext cx="321210"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bwMode="auto">
          <a:xfrm>
            <a:off x="1807699" y="2934641"/>
            <a:ext cx="321210"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bwMode="auto">
          <a:xfrm>
            <a:off x="2552230" y="1991085"/>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bwMode="auto">
          <a:xfrm>
            <a:off x="2545196" y="2985507"/>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bwMode="auto">
          <a:xfrm>
            <a:off x="5130254" y="1991085"/>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bwMode="auto">
          <a:xfrm>
            <a:off x="5133885" y="2981231"/>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bwMode="auto">
          <a:xfrm>
            <a:off x="11543757" y="1924648"/>
            <a:ext cx="541606"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bwMode="auto">
          <a:xfrm>
            <a:off x="11543757" y="3040934"/>
            <a:ext cx="541606"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bwMode="auto">
          <a:xfrm>
            <a:off x="9861685" y="2022586"/>
            <a:ext cx="321210"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bwMode="auto">
          <a:xfrm>
            <a:off x="9861685" y="2933536"/>
            <a:ext cx="321210" cy="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bwMode="auto">
          <a:xfrm>
            <a:off x="6635090" y="1991085"/>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bwMode="auto">
          <a:xfrm>
            <a:off x="6635090" y="2981231"/>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bwMode="auto">
          <a:xfrm>
            <a:off x="9229540" y="1982719"/>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bwMode="auto">
          <a:xfrm>
            <a:off x="9229540" y="2981231"/>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bwMode="auto">
          <a:xfrm>
            <a:off x="3044108" y="2165387"/>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bwMode="auto">
          <a:xfrm>
            <a:off x="3033151" y="2816042"/>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bwMode="auto">
          <a:xfrm>
            <a:off x="4602814" y="2145157"/>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bwMode="auto">
          <a:xfrm>
            <a:off x="7180838" y="2137550"/>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bwMode="auto">
          <a:xfrm>
            <a:off x="7180838" y="2816042"/>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bwMode="auto">
          <a:xfrm>
            <a:off x="4616530" y="2822266"/>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bwMode="auto">
          <a:xfrm>
            <a:off x="8718906" y="2816042"/>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bwMode="auto">
          <a:xfrm>
            <a:off x="8718906" y="2158353"/>
            <a:ext cx="360000" cy="0"/>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bwMode="auto">
          <a:xfrm>
            <a:off x="4322418" y="2286810"/>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bwMode="auto">
          <a:xfrm>
            <a:off x="4327105" y="2664298"/>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bwMode="auto">
          <a:xfrm>
            <a:off x="5951927" y="2319632"/>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bwMode="auto">
          <a:xfrm>
            <a:off x="5949581" y="2661949"/>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bwMode="auto">
          <a:xfrm>
            <a:off x="7445444" y="2673669"/>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bwMode="auto">
          <a:xfrm>
            <a:off x="7443099" y="2291489"/>
            <a:ext cx="360000" cy="0"/>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0" name="矩形 39"/>
          <p:cNvSpPr/>
          <p:nvPr/>
        </p:nvSpPr>
        <p:spPr bwMode="auto">
          <a:xfrm>
            <a:off x="3367398" y="1343456"/>
            <a:ext cx="5457200" cy="461665"/>
          </a:xfrm>
          <a:prstGeom prst="rect">
            <a:avLst/>
          </a:prstGeom>
        </p:spPr>
        <p:txBody>
          <a:bodyPr wrap="none">
            <a:spAutoFit/>
          </a:bodyPr>
          <a:lstStyle/>
          <a:p>
            <a:pPr>
              <a:defRPr/>
            </a:pPr>
            <a:r>
              <a:rPr lang="en-US" sz="2400">
                <a:latin typeface="Times New Roman" panose="02020603050405020304"/>
                <a:cs typeface="Times New Roman" panose="02020603050405020304"/>
              </a:rPr>
              <a:t>Air-cooled channels and support structures</a:t>
            </a:r>
            <a:endParaRPr lang="en-US" sz="2400">
              <a:solidFill>
                <a:srgbClr val="0070C0"/>
              </a:solidFill>
              <a:latin typeface="Times New Roman" panose="02020603050405020304"/>
              <a:cs typeface="Times New Roman" panose="02020603050405020304"/>
            </a:endParaRPr>
          </a:p>
        </p:txBody>
      </p:sp>
      <p:sp>
        <p:nvSpPr>
          <p:cNvPr id="41" name="矩形 10"/>
          <p:cNvSpPr/>
          <p:nvPr/>
        </p:nvSpPr>
        <p:spPr bwMode="auto">
          <a:xfrm>
            <a:off x="216551" y="1425291"/>
            <a:ext cx="1734770" cy="369332"/>
          </a:xfrm>
          <a:prstGeom prst="rect">
            <a:avLst/>
          </a:prstGeom>
        </p:spPr>
        <p:txBody>
          <a:bodyPr wrap="none">
            <a:spAutoFit/>
          </a:bodyPr>
          <a:lstStyle/>
          <a:p>
            <a:pPr>
              <a:defRPr/>
            </a:pPr>
            <a:r>
              <a:rPr lang="en-US"/>
              <a:t>Air-cooled </a:t>
            </a:r>
            <a:r>
              <a:rPr lang="en-US">
                <a:solidFill>
                  <a:srgbClr val="0070C0"/>
                </a:solidFill>
              </a:rPr>
              <a:t>inlet</a:t>
            </a:r>
            <a:endParaRPr lang="zh-CN">
              <a:solidFill>
                <a:srgbClr val="0070C0"/>
              </a:solidFill>
            </a:endParaRPr>
          </a:p>
        </p:txBody>
      </p:sp>
      <p:sp>
        <p:nvSpPr>
          <p:cNvPr id="42" name="矩形 40"/>
          <p:cNvSpPr/>
          <p:nvPr/>
        </p:nvSpPr>
        <p:spPr bwMode="auto">
          <a:xfrm>
            <a:off x="216551" y="3205920"/>
            <a:ext cx="1734770" cy="369332"/>
          </a:xfrm>
          <a:prstGeom prst="rect">
            <a:avLst/>
          </a:prstGeom>
        </p:spPr>
        <p:txBody>
          <a:bodyPr wrap="none">
            <a:spAutoFit/>
          </a:bodyPr>
          <a:lstStyle/>
          <a:p>
            <a:pPr>
              <a:defRPr/>
            </a:pPr>
            <a:r>
              <a:rPr lang="en-US"/>
              <a:t>Air-cooled </a:t>
            </a:r>
            <a:r>
              <a:rPr lang="en-US">
                <a:solidFill>
                  <a:srgbClr val="0070C0"/>
                </a:solidFill>
              </a:rPr>
              <a:t>inlet</a:t>
            </a:r>
            <a:endParaRPr lang="zh-CN">
              <a:solidFill>
                <a:srgbClr val="0070C0"/>
              </a:solidFill>
            </a:endParaRPr>
          </a:p>
        </p:txBody>
      </p:sp>
      <p:sp>
        <p:nvSpPr>
          <p:cNvPr id="43" name="矩形 41"/>
          <p:cNvSpPr/>
          <p:nvPr/>
        </p:nvSpPr>
        <p:spPr bwMode="auto">
          <a:xfrm>
            <a:off x="10143806" y="1425291"/>
            <a:ext cx="1941557" cy="369332"/>
          </a:xfrm>
          <a:prstGeom prst="rect">
            <a:avLst/>
          </a:prstGeom>
        </p:spPr>
        <p:txBody>
          <a:bodyPr wrap="none">
            <a:spAutoFit/>
          </a:bodyPr>
          <a:lstStyle/>
          <a:p>
            <a:pPr>
              <a:defRPr/>
            </a:pPr>
            <a:r>
              <a:rPr lang="en-US"/>
              <a:t>Air-cooled </a:t>
            </a:r>
            <a:r>
              <a:rPr lang="en-US">
                <a:solidFill>
                  <a:srgbClr val="0070C0"/>
                </a:solidFill>
              </a:rPr>
              <a:t>outlet</a:t>
            </a:r>
            <a:endParaRPr lang="zh-CN">
              <a:solidFill>
                <a:srgbClr val="0070C0"/>
              </a:solidFill>
            </a:endParaRPr>
          </a:p>
        </p:txBody>
      </p:sp>
      <p:sp>
        <p:nvSpPr>
          <p:cNvPr id="44" name="矩形 42"/>
          <p:cNvSpPr/>
          <p:nvPr/>
        </p:nvSpPr>
        <p:spPr bwMode="auto">
          <a:xfrm>
            <a:off x="10143805" y="3205920"/>
            <a:ext cx="1941557" cy="369332"/>
          </a:xfrm>
          <a:prstGeom prst="rect">
            <a:avLst/>
          </a:prstGeom>
        </p:spPr>
        <p:txBody>
          <a:bodyPr wrap="none">
            <a:spAutoFit/>
          </a:bodyPr>
          <a:lstStyle/>
          <a:p>
            <a:pPr>
              <a:defRPr/>
            </a:pPr>
            <a:r>
              <a:rPr lang="en-US"/>
              <a:t>Air-cooled </a:t>
            </a:r>
            <a:r>
              <a:rPr lang="en-US">
                <a:solidFill>
                  <a:srgbClr val="0070C0"/>
                </a:solidFill>
              </a:rPr>
              <a:t>outlet</a:t>
            </a:r>
            <a:endParaRPr lang="zh-CN">
              <a:solidFill>
                <a:srgbClr val="0070C0"/>
              </a:solidFill>
            </a:endParaRPr>
          </a:p>
        </p:txBody>
      </p:sp>
      <p:pic>
        <p:nvPicPr>
          <p:cNvPr id="45" name="图片 43"/>
          <p:cNvPicPr>
            <a:picLocks noChangeAspect="1"/>
          </p:cNvPicPr>
          <p:nvPr/>
        </p:nvPicPr>
        <p:blipFill>
          <a:blip r:embed="rId4"/>
          <a:stretch>
            <a:fillRect/>
          </a:stretch>
        </p:blipFill>
        <p:spPr bwMode="auto">
          <a:xfrm>
            <a:off x="411997" y="3762269"/>
            <a:ext cx="2124439" cy="2339499"/>
          </a:xfrm>
          <a:prstGeom prst="rect">
            <a:avLst/>
          </a:prstGeom>
        </p:spPr>
      </p:pic>
      <p:sp>
        <p:nvSpPr>
          <p:cNvPr id="46" name="文本框 11"/>
          <p:cNvSpPr/>
          <p:nvPr/>
        </p:nvSpPr>
        <p:spPr bwMode="auto">
          <a:xfrm>
            <a:off x="2839145" y="3143639"/>
            <a:ext cx="3335208" cy="646331"/>
          </a:xfrm>
          <a:prstGeom prst="rect">
            <a:avLst/>
          </a:prstGeom>
          <a:noFill/>
        </p:spPr>
        <p:txBody>
          <a:bodyPr wrap="none" rtlCol="0">
            <a:spAutoFit/>
          </a:bodyPr>
          <a:lstStyle/>
          <a:p>
            <a:pPr>
              <a:defRPr/>
            </a:pPr>
            <a:r>
              <a:rPr lang="en-US">
                <a:latin typeface="Times New Roman" panose="02020603050405020304"/>
                <a:cs typeface="Times New Roman" panose="02020603050405020304"/>
              </a:rPr>
              <a:t>Cooled structure :</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     Three layer air cooled channel </a:t>
            </a:r>
            <a:endParaRPr lang="zh-CN">
              <a:latin typeface="Times New Roman" panose="02020603050405020304"/>
              <a:cs typeface="Times New Roman" panose="02020603050405020304"/>
            </a:endParaRPr>
          </a:p>
        </p:txBody>
      </p:sp>
      <p:cxnSp>
        <p:nvCxnSpPr>
          <p:cNvPr id="47" name="直接箭头连接符 44"/>
          <p:cNvCxnSpPr/>
          <p:nvPr/>
        </p:nvCxnSpPr>
        <p:spPr bwMode="auto">
          <a:xfrm>
            <a:off x="4096535" y="3789970"/>
            <a:ext cx="0" cy="432000"/>
          </a:xfrm>
          <a:prstGeom prst="straightConnector1">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8" name="文本框 45"/>
          <p:cNvSpPr/>
          <p:nvPr/>
        </p:nvSpPr>
        <p:spPr bwMode="auto">
          <a:xfrm>
            <a:off x="4143338" y="3789970"/>
            <a:ext cx="1210588" cy="369332"/>
          </a:xfrm>
          <a:prstGeom prst="rect">
            <a:avLst/>
          </a:prstGeom>
          <a:noFill/>
        </p:spPr>
        <p:txBody>
          <a:bodyPr wrap="none" rtlCol="0">
            <a:spAutoFit/>
          </a:bodyPr>
          <a:lstStyle/>
          <a:p>
            <a:pPr>
              <a:defRPr/>
            </a:pPr>
            <a:r>
              <a:rPr lang="en-US"/>
              <a:t>Take away</a:t>
            </a:r>
            <a:endParaRPr lang="zh-CN"/>
          </a:p>
        </p:txBody>
      </p:sp>
      <p:sp>
        <p:nvSpPr>
          <p:cNvPr id="49" name="文本框 46"/>
          <p:cNvSpPr/>
          <p:nvPr/>
        </p:nvSpPr>
        <p:spPr bwMode="auto">
          <a:xfrm>
            <a:off x="3228948" y="4251635"/>
            <a:ext cx="2467342" cy="646331"/>
          </a:xfrm>
          <a:prstGeom prst="rect">
            <a:avLst/>
          </a:prstGeom>
          <a:noFill/>
        </p:spPr>
        <p:txBody>
          <a:bodyPr wrap="none" rtlCol="0">
            <a:spAutoFit/>
          </a:bodyPr>
          <a:lstStyle/>
          <a:p>
            <a:pPr algn="ctr">
              <a:defRPr/>
            </a:pPr>
            <a:r>
              <a:rPr lang="en-US">
                <a:latin typeface="Times New Roman" panose="02020603050405020304"/>
                <a:cs typeface="Times New Roman" panose="02020603050405020304"/>
              </a:rPr>
              <a:t>The heat generated </a:t>
            </a:r>
            <a:endParaRPr lang="en-US">
              <a:latin typeface="Times New Roman" panose="02020603050405020304"/>
              <a:cs typeface="Times New Roman" panose="02020603050405020304"/>
            </a:endParaRPr>
          </a:p>
          <a:p>
            <a:pPr algn="ctr">
              <a:defRPr/>
            </a:pPr>
            <a:r>
              <a:rPr lang="en-US">
                <a:latin typeface="Times New Roman" panose="02020603050405020304"/>
                <a:cs typeface="Times New Roman" panose="02020603050405020304"/>
              </a:rPr>
              <a:t>by chips and electronics </a:t>
            </a:r>
            <a:endParaRPr lang="en-US">
              <a:latin typeface="Times New Roman" panose="02020603050405020304"/>
              <a:cs typeface="Times New Roman" panose="02020603050405020304"/>
            </a:endParaRPr>
          </a:p>
        </p:txBody>
      </p:sp>
      <p:sp>
        <p:nvSpPr>
          <p:cNvPr id="50" name="文本框 47"/>
          <p:cNvSpPr/>
          <p:nvPr/>
        </p:nvSpPr>
        <p:spPr bwMode="auto">
          <a:xfrm>
            <a:off x="9409839" y="6488668"/>
            <a:ext cx="2133918" cy="369332"/>
          </a:xfrm>
          <a:prstGeom prst="rect">
            <a:avLst/>
          </a:prstGeom>
          <a:noFill/>
        </p:spPr>
        <p:txBody>
          <a:bodyPr wrap="none" rtlCol="0">
            <a:spAutoFit/>
          </a:bodyPr>
          <a:lstStyle/>
          <a:p>
            <a:pPr>
              <a:defRPr/>
            </a:pPr>
            <a:r>
              <a:rPr lang="en-US"/>
              <a:t>Three double layers</a:t>
            </a:r>
            <a:endParaRPr lang="zh-CN"/>
          </a:p>
        </p:txBody>
      </p:sp>
      <p:cxnSp>
        <p:nvCxnSpPr>
          <p:cNvPr id="51" name="直接箭头连接符 48"/>
          <p:cNvCxnSpPr/>
          <p:nvPr/>
        </p:nvCxnSpPr>
        <p:spPr bwMode="auto">
          <a:xfrm flipV="1">
            <a:off x="880416" y="4218374"/>
            <a:ext cx="468000" cy="10800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2" name="直接箭头连接符 50"/>
          <p:cNvCxnSpPr/>
          <p:nvPr/>
        </p:nvCxnSpPr>
        <p:spPr bwMode="auto">
          <a:xfrm flipV="1">
            <a:off x="1403531" y="5398621"/>
            <a:ext cx="468000" cy="10800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3" name="直接箭头连接符 51"/>
          <p:cNvCxnSpPr/>
          <p:nvPr/>
        </p:nvCxnSpPr>
        <p:spPr bwMode="auto">
          <a:xfrm flipV="1">
            <a:off x="684750" y="5894406"/>
            <a:ext cx="468000" cy="10800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4" name="直接箭头连接符 52"/>
          <p:cNvCxnSpPr/>
          <p:nvPr/>
        </p:nvCxnSpPr>
        <p:spPr bwMode="auto">
          <a:xfrm flipV="1">
            <a:off x="195446" y="4682823"/>
            <a:ext cx="432000" cy="108000"/>
          </a:xfrm>
          <a:prstGeom prst="straightConnector1">
            <a:avLst/>
          </a:prstGeom>
          <a:ln w="31750">
            <a:solidFill>
              <a:srgbClr val="002060"/>
            </a:solidFill>
            <a:tailEnd type="stealth" w="med" len="lg"/>
          </a:ln>
        </p:spPr>
        <p:style>
          <a:lnRef idx="1">
            <a:schemeClr val="accent1"/>
          </a:lnRef>
          <a:fillRef idx="0">
            <a:schemeClr val="accent1"/>
          </a:fillRef>
          <a:effectRef idx="0">
            <a:schemeClr val="accent1"/>
          </a:effectRef>
          <a:fontRef idx="minor">
            <a:schemeClr val="tx1"/>
          </a:fontRef>
        </p:style>
      </p:cxnSp>
      <p:sp>
        <p:nvSpPr>
          <p:cNvPr id="55" name="文本框 53"/>
          <p:cNvSpPr/>
          <p:nvPr/>
        </p:nvSpPr>
        <p:spPr bwMode="auto">
          <a:xfrm>
            <a:off x="195446" y="6273845"/>
            <a:ext cx="2505814" cy="369332"/>
          </a:xfrm>
          <a:prstGeom prst="rect">
            <a:avLst/>
          </a:prstGeom>
          <a:noFill/>
        </p:spPr>
        <p:txBody>
          <a:bodyPr wrap="none" rtlCol="0">
            <a:spAutoFit/>
          </a:bodyPr>
          <a:lstStyle/>
          <a:p>
            <a:pPr>
              <a:defRPr/>
            </a:pPr>
            <a:r>
              <a:rPr lang="en-US"/>
              <a:t>Four inlets , four outlets</a:t>
            </a:r>
            <a:endParaRPr lang="zh-CN"/>
          </a:p>
        </p:txBody>
      </p:sp>
      <p:sp>
        <p:nvSpPr>
          <p:cNvPr id="56" name="矩形 54"/>
          <p:cNvSpPr/>
          <p:nvPr/>
        </p:nvSpPr>
        <p:spPr bwMode="auto">
          <a:xfrm>
            <a:off x="3044232" y="5157190"/>
            <a:ext cx="3667030" cy="1292662"/>
          </a:xfrm>
          <a:prstGeom prst="rect">
            <a:avLst/>
          </a:prstGeom>
        </p:spPr>
        <p:txBody>
          <a:bodyPr wrap="none">
            <a:spAutoFit/>
          </a:bodyPr>
          <a:lstStyle/>
          <a:p>
            <a:pPr>
              <a:defRPr/>
            </a:pPr>
            <a:r>
              <a:rPr lang="en-US" sz="2400">
                <a:latin typeface="Times New Roman" panose="02020603050405020304"/>
                <a:cs typeface="Times New Roman" panose="02020603050405020304"/>
              </a:rPr>
              <a:t>Design requirement</a:t>
            </a:r>
            <a:endParaRPr lang="en-US" sz="2400">
              <a:latin typeface="Times New Roman" panose="02020603050405020304"/>
              <a:cs typeface="Times New Roman" panose="02020603050405020304"/>
            </a:endParaRPr>
          </a:p>
          <a:p>
            <a:pPr>
              <a:defRPr/>
            </a:pPr>
            <a:r>
              <a:rPr lang="en-US">
                <a:solidFill>
                  <a:srgbClr val="0070C0"/>
                </a:solidFill>
                <a:latin typeface="Times New Roman" panose="02020603050405020304"/>
                <a:cs typeface="Times New Roman" panose="02020603050405020304"/>
              </a:rPr>
              <a:t>                                T </a:t>
            </a:r>
            <a:r>
              <a:rPr lang="zh-CN">
                <a:solidFill>
                  <a:srgbClr val="0070C0"/>
                </a:solidFill>
                <a:latin typeface="Times New Roman" panose="02020603050405020304"/>
                <a:cs typeface="Times New Roman" panose="02020603050405020304"/>
              </a:rPr>
              <a:t>≤</a:t>
            </a:r>
            <a:r>
              <a:rPr lang="en-US">
                <a:solidFill>
                  <a:srgbClr val="0070C0"/>
                </a:solidFill>
                <a:latin typeface="Times New Roman" panose="02020603050405020304"/>
                <a:cs typeface="Times New Roman" panose="02020603050405020304"/>
              </a:rPr>
              <a:t> 20 °C</a:t>
            </a:r>
            <a:endParaRPr lang="en-US">
              <a:solidFill>
                <a:srgbClr val="0070C0"/>
              </a:solidFill>
              <a:latin typeface="Times New Roman" panose="02020603050405020304"/>
              <a:cs typeface="Times New Roman" panose="02020603050405020304"/>
            </a:endParaRPr>
          </a:p>
          <a:p>
            <a:pPr>
              <a:defRPr/>
            </a:pPr>
            <a:r>
              <a:rPr lang="zh-CN">
                <a:solidFill>
                  <a:srgbClr val="0070C0"/>
                </a:solidFill>
                <a:latin typeface="Times New Roman" panose="02020603050405020304"/>
                <a:cs typeface="Times New Roman" panose="02020603050405020304"/>
              </a:rPr>
              <a:t>                            △</a:t>
            </a:r>
            <a:r>
              <a:rPr lang="en-US">
                <a:solidFill>
                  <a:srgbClr val="0070C0"/>
                </a:solidFill>
                <a:latin typeface="Times New Roman" panose="02020603050405020304"/>
                <a:cs typeface="Times New Roman" panose="02020603050405020304"/>
              </a:rPr>
              <a:t>T &lt; 10 °C or </a:t>
            </a:r>
            <a:r>
              <a:rPr lang="en-US">
                <a:solidFill>
                  <a:srgbClr val="FF0000"/>
                </a:solidFill>
                <a:latin typeface="Times New Roman" panose="02020603050405020304"/>
                <a:cs typeface="Times New Roman" panose="02020603050405020304"/>
              </a:rPr>
              <a:t>7 °C</a:t>
            </a:r>
            <a:endParaRPr lang="en-US">
              <a:solidFill>
                <a:srgbClr val="FF0000"/>
              </a:solidFill>
              <a:latin typeface="Times New Roman" panose="02020603050405020304"/>
              <a:cs typeface="Times New Roman" panose="02020603050405020304"/>
            </a:endParaRPr>
          </a:p>
          <a:p>
            <a:pPr>
              <a:defRPr/>
            </a:pPr>
            <a:r>
              <a:rPr lang="en-US">
                <a:solidFill>
                  <a:srgbClr val="0070C0"/>
                </a:solidFill>
              </a:rPr>
              <a:t>                 Vibration &lt; 1</a:t>
            </a:r>
            <a:r>
              <a:rPr lang="el-GR">
                <a:solidFill>
                  <a:srgbClr val="0070C0"/>
                </a:solidFill>
              </a:rPr>
              <a:t>μ</a:t>
            </a:r>
            <a:r>
              <a:rPr lang="en-US">
                <a:solidFill>
                  <a:srgbClr val="0070C0"/>
                </a:solidFill>
              </a:rPr>
              <a:t>m </a:t>
            </a:r>
            <a:r>
              <a:rPr lang="en-US">
                <a:solidFill>
                  <a:srgbClr val="FF0000"/>
                </a:solidFill>
              </a:rPr>
              <a:t>(?)</a:t>
            </a:r>
            <a:endParaRPr lang="zh-CN">
              <a:solidFill>
                <a:srgbClr val="FF0000"/>
              </a:solidFill>
              <a:latin typeface="Times New Roman" panose="02020603050405020304"/>
              <a:cs typeface="Times New Roman" panose="02020603050405020304"/>
            </a:endParaRPr>
          </a:p>
        </p:txBody>
      </p:sp>
      <p:sp>
        <p:nvSpPr>
          <p:cNvPr id="57" name="文本框 49"/>
          <p:cNvSpPr/>
          <p:nvPr/>
        </p:nvSpPr>
        <p:spPr bwMode="auto">
          <a:xfrm>
            <a:off x="5551482" y="771939"/>
            <a:ext cx="4931863" cy="646331"/>
          </a:xfrm>
          <a:prstGeom prst="rect">
            <a:avLst/>
          </a:prstGeom>
          <a:noFill/>
        </p:spPr>
        <p:txBody>
          <a:bodyPr wrap="none" rtlCol="0">
            <a:spAutoFit/>
          </a:bodyPr>
          <a:lstStyle/>
          <a:p>
            <a:pPr>
              <a:defRPr/>
            </a:pPr>
            <a:r>
              <a:rPr lang="en-US">
                <a:latin typeface="Times New Roman" panose="02020603050405020304"/>
                <a:cs typeface="Times New Roman" panose="02020603050405020304"/>
              </a:rPr>
              <a:t>The Vertex detector contains only barrel part which</a:t>
            </a:r>
            <a:endParaRPr lang="en-US">
              <a:latin typeface="Times New Roman" panose="02020603050405020304"/>
              <a:cs typeface="Times New Roman" panose="02020603050405020304"/>
            </a:endParaRPr>
          </a:p>
          <a:p>
            <a:pPr>
              <a:defRPr/>
            </a:pPr>
            <a:r>
              <a:rPr lang="en-US">
                <a:latin typeface="Times New Roman" panose="02020603050405020304"/>
                <a:cs typeface="Times New Roman" panose="02020603050405020304"/>
              </a:rPr>
              <a:t>consists of three double layers  </a:t>
            </a:r>
            <a:endParaRPr lang="zh-CN">
              <a:latin typeface="Times New Roman" panose="02020603050405020304"/>
              <a:cs typeface="Times New Roman" panose="02020603050405020304"/>
            </a:endParaRPr>
          </a:p>
        </p:txBody>
      </p:sp>
      <p:sp>
        <p:nvSpPr>
          <p:cNvPr id="2" name="文本框 1"/>
          <p:cNvSpPr txBox="1"/>
          <p:nvPr/>
        </p:nvSpPr>
        <p:spPr>
          <a:xfrm>
            <a:off x="5921375" y="3933190"/>
            <a:ext cx="2903220" cy="1198880"/>
          </a:xfrm>
          <a:prstGeom prst="rect">
            <a:avLst/>
          </a:prstGeom>
          <a:noFill/>
        </p:spPr>
        <p:txBody>
          <a:bodyPr wrap="square" rtlCol="0" anchor="t">
            <a:spAutoFit/>
          </a:bodyPr>
          <a:p>
            <a:r>
              <a:rPr lang="zh-CN" altLang="en-US"/>
              <a:t>In the next step, we need to calculate the air cooling effect and stability of vertex detector</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5"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nvSpPr>
        <p:spPr bwMode="auto">
          <a:xfrm>
            <a:off x="4594635" y="60924"/>
            <a:ext cx="3002745"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Simulation analysis</a:t>
            </a:r>
            <a:endParaRPr lang="en-US" sz="2800">
              <a:latin typeface="黑体" panose="02010609060101010101" charset="-122"/>
              <a:ea typeface="黑体" panose="02010609060101010101" charset="-122"/>
            </a:endParaRPr>
          </a:p>
        </p:txBody>
      </p:sp>
      <p:sp>
        <p:nvSpPr>
          <p:cNvPr id="7" name="文本框 5"/>
          <p:cNvSpPr/>
          <p:nvPr/>
        </p:nvSpPr>
        <p:spPr bwMode="auto">
          <a:xfrm>
            <a:off x="601182" y="908924"/>
            <a:ext cx="5056192" cy="646331"/>
          </a:xfrm>
          <a:prstGeom prst="rect">
            <a:avLst/>
          </a:prstGeom>
          <a:noFill/>
        </p:spPr>
        <p:txBody>
          <a:bodyPr wrap="none" rtlCol="0">
            <a:spAutoFit/>
          </a:bodyPr>
          <a:lstStyle/>
          <a:p>
            <a:pPr>
              <a:defRPr/>
            </a:pPr>
            <a:r>
              <a:rPr lang="en-US" sz="2800">
                <a:latin typeface="Times New Roman" panose="02020603050405020304"/>
                <a:cs typeface="Times New Roman" panose="02020603050405020304"/>
              </a:rPr>
              <a:t>Thermal analysis --- </a:t>
            </a:r>
            <a:r>
              <a:rPr lang="en-US" sz="3600">
                <a:solidFill>
                  <a:srgbClr val="0070C0"/>
                </a:solidFill>
                <a:latin typeface="Times New Roman" panose="02020603050405020304"/>
                <a:cs typeface="Times New Roman" panose="02020603050405020304"/>
              </a:rPr>
              <a:t>Beampipe</a:t>
            </a:r>
            <a:endParaRPr lang="en-US" sz="3600">
              <a:solidFill>
                <a:srgbClr val="0070C0"/>
              </a:solidFill>
              <a:latin typeface="Times New Roman" panose="02020603050405020304"/>
              <a:cs typeface="Times New Roman" panose="02020603050405020304"/>
            </a:endParaRPr>
          </a:p>
        </p:txBody>
      </p:sp>
      <p:pic>
        <p:nvPicPr>
          <p:cNvPr id="8" name="图片 4"/>
          <p:cNvPicPr>
            <a:picLocks noChangeAspect="1"/>
          </p:cNvPicPr>
          <p:nvPr/>
        </p:nvPicPr>
        <p:blipFill>
          <a:blip r:embed="rId2"/>
          <a:stretch>
            <a:fillRect/>
          </a:stretch>
        </p:blipFill>
        <p:spPr bwMode="auto">
          <a:xfrm>
            <a:off x="0" y="1959111"/>
            <a:ext cx="12192000" cy="2644355"/>
          </a:xfrm>
          <a:prstGeom prst="rect">
            <a:avLst/>
          </a:prstGeom>
        </p:spPr>
      </p:pic>
      <p:sp>
        <p:nvSpPr>
          <p:cNvPr id="9" name="矩形 6"/>
          <p:cNvSpPr/>
          <p:nvPr/>
        </p:nvSpPr>
        <p:spPr bwMode="auto">
          <a:xfrm>
            <a:off x="910665" y="4856226"/>
            <a:ext cx="10585334" cy="1938020"/>
          </a:xfrm>
          <a:prstGeom prst="rect">
            <a:avLst/>
          </a:prstGeom>
        </p:spPr>
        <p:txBody>
          <a:bodyPr wrap="square">
            <a:spAutoFit/>
          </a:bodyPr>
          <a:lstStyle/>
          <a:p>
            <a:pPr>
              <a:defRPr/>
            </a:pPr>
            <a:r>
              <a:rPr lang="en-US" sz="2400">
                <a:latin typeface="Times New Roman" panose="02020603050405020304"/>
                <a:cs typeface="Times New Roman" panose="02020603050405020304"/>
              </a:rPr>
              <a:t>Try to decrease the surface temperature further to meet the requirements of detectors</a:t>
            </a:r>
            <a:endParaRPr lang="en-US" sz="2400">
              <a:latin typeface="Times New Roman" panose="02020603050405020304"/>
              <a:cs typeface="Times New Roman" panose="02020603050405020304"/>
            </a:endParaRPr>
          </a:p>
          <a:p>
            <a:pPr>
              <a:defRPr/>
            </a:pPr>
            <a:r>
              <a:rPr lang="en-US" sz="2400">
                <a:latin typeface="Times New Roman" panose="02020603050405020304"/>
                <a:cs typeface="Times New Roman" panose="02020603050405020304"/>
              </a:rPr>
              <a:t>Outer surface temperature of the beampipe : </a:t>
            </a:r>
            <a:r>
              <a:rPr lang="zh-CN" sz="2400">
                <a:solidFill>
                  <a:srgbClr val="0070C0"/>
                </a:solidFill>
                <a:latin typeface="Times New Roman" panose="02020603050405020304"/>
                <a:cs typeface="Times New Roman" panose="02020603050405020304"/>
              </a:rPr>
              <a:t>≤ </a:t>
            </a:r>
            <a:r>
              <a:rPr lang="en-US" sz="2400">
                <a:solidFill>
                  <a:srgbClr val="0070C0"/>
                </a:solidFill>
                <a:latin typeface="Times New Roman" panose="02020603050405020304"/>
                <a:cs typeface="Times New Roman" panose="02020603050405020304"/>
              </a:rPr>
              <a:t>20 °C</a:t>
            </a:r>
            <a:endParaRPr lang="en-US" sz="2400">
              <a:solidFill>
                <a:srgbClr val="0070C0"/>
              </a:solidFill>
              <a:latin typeface="Times New Roman" panose="02020603050405020304"/>
              <a:cs typeface="Times New Roman" panose="02020603050405020304"/>
            </a:endParaRPr>
          </a:p>
          <a:p>
            <a:pPr>
              <a:defRPr/>
            </a:pPr>
            <a:endParaRPr lang="zh-CN" sz="2400">
              <a:latin typeface="Times New Roman" panose="02020603050405020304"/>
              <a:cs typeface="Times New Roman" panose="02020603050405020304"/>
            </a:endParaRPr>
          </a:p>
          <a:p>
            <a:pPr>
              <a:defRPr/>
            </a:pPr>
            <a:r>
              <a:rPr lang="zh-CN" sz="2400">
                <a:latin typeface="Times New Roman" panose="02020603050405020304"/>
                <a:cs typeface="Times New Roman" panose="02020603050405020304"/>
              </a:rPr>
              <a:t>For the design of the new beam </a:t>
            </a:r>
            <a:r>
              <a:rPr lang="en-US" altLang="zh-CN" sz="2400">
                <a:latin typeface="Times New Roman" panose="02020603050405020304"/>
                <a:cs typeface="Times New Roman" panose="02020603050405020304"/>
              </a:rPr>
              <a:t>pipe</a:t>
            </a:r>
            <a:r>
              <a:rPr lang="zh-CN" sz="2400">
                <a:latin typeface="Times New Roman" panose="02020603050405020304"/>
                <a:cs typeface="Times New Roman" panose="02020603050405020304"/>
              </a:rPr>
              <a:t>, it is necessary to carry out temperature check calculation</a:t>
            </a:r>
            <a:endParaRPr lang="zh-CN" sz="2400">
              <a:latin typeface="Times New Roman" panose="02020603050405020304"/>
              <a:cs typeface="Times New Roman" panose="02020603050405020304"/>
            </a:endParaRPr>
          </a:p>
        </p:txBody>
      </p:sp>
      <p:sp>
        <p:nvSpPr>
          <p:cNvPr id="10" name="矩形 7"/>
          <p:cNvSpPr/>
          <p:nvPr/>
        </p:nvSpPr>
        <p:spPr bwMode="auto">
          <a:xfrm>
            <a:off x="5192060" y="1119724"/>
            <a:ext cx="6588663" cy="830997"/>
          </a:xfrm>
          <a:prstGeom prst="rect">
            <a:avLst/>
          </a:prstGeom>
        </p:spPr>
        <p:txBody>
          <a:bodyPr wrap="none">
            <a:spAutoFit/>
          </a:bodyPr>
          <a:lstStyle/>
          <a:p>
            <a:pPr algn="ctr">
              <a:defRPr/>
            </a:pPr>
            <a:r>
              <a:rPr lang="en-US" sz="2400"/>
              <a:t>The design principle is </a:t>
            </a:r>
            <a:r>
              <a:rPr lang="en-US" sz="2400">
                <a:solidFill>
                  <a:srgbClr val="0070C0"/>
                </a:solidFill>
              </a:rPr>
              <a:t>to keep </a:t>
            </a:r>
            <a:endParaRPr lang="en-US" sz="2400">
              <a:solidFill>
                <a:srgbClr val="0070C0"/>
              </a:solidFill>
            </a:endParaRPr>
          </a:p>
          <a:p>
            <a:pPr algn="ctr">
              <a:defRPr/>
            </a:pPr>
            <a:r>
              <a:rPr lang="en-US" sz="2400">
                <a:solidFill>
                  <a:srgbClr val="0070C0"/>
                </a:solidFill>
              </a:rPr>
              <a:t>the outer surface temperature as low as possible</a:t>
            </a:r>
            <a:endParaRPr lang="zh-CN" sz="2400">
              <a:solidFill>
                <a:srgbClr val="0070C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6"/>
          <p:cNvPicPr>
            <a:picLocks noChangeAspect="1"/>
          </p:cNvPicPr>
          <p:nvPr/>
        </p:nvPicPr>
        <p:blipFill>
          <a:blip r:embed="rId1"/>
          <a:stretch>
            <a:fillRect/>
          </a:stretch>
        </p:blipFill>
        <p:spPr bwMode="auto">
          <a:xfrm>
            <a:off x="2406067" y="970768"/>
            <a:ext cx="7920000" cy="2017988"/>
          </a:xfrm>
          <a:prstGeom prst="rect">
            <a:avLst/>
          </a:prstGeom>
        </p:spPr>
      </p:pic>
      <p:pic>
        <p:nvPicPr>
          <p:cNvPr id="5" name="图片 8"/>
          <p:cNvPicPr>
            <a:picLocks noChangeAspect="1"/>
          </p:cNvPicPr>
          <p:nvPr/>
        </p:nvPicPr>
        <p:blipFill>
          <a:blip r:embed="rId2"/>
          <a:stretch>
            <a:fillRect/>
          </a:stretch>
        </p:blipFill>
        <p:spPr bwMode="auto">
          <a:xfrm>
            <a:off x="3027748" y="4339586"/>
            <a:ext cx="7329800" cy="2412000"/>
          </a:xfrm>
          <a:prstGeom prst="rect">
            <a:avLst/>
          </a:prstGeom>
        </p:spPr>
      </p:pic>
      <p:pic>
        <p:nvPicPr>
          <p:cNvPr id="6" name="图片 1" descr="图片包含 自然, 火山口&#10;&#10;描述已自动生成"/>
          <p:cNvPicPr>
            <a:picLocks noChangeAspect="1"/>
          </p:cNvPicPr>
          <p:nvPr/>
        </p:nvPicPr>
        <p:blipFill>
          <a:blip r:embed="rId3"/>
          <a:stretch>
            <a:fillRect/>
          </a:stretch>
        </p:blipFill>
        <p:spPr bwMode="auto">
          <a:xfrm>
            <a:off x="27380" y="52533"/>
            <a:ext cx="864000" cy="540000"/>
          </a:xfrm>
          <a:prstGeom prst="rect">
            <a:avLst/>
          </a:prstGeom>
        </p:spPr>
      </p:pic>
      <p:cxnSp>
        <p:nvCxnSpPr>
          <p:cNvPr id="7"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矩形 3"/>
          <p:cNvSpPr/>
          <p:nvPr/>
        </p:nvSpPr>
        <p:spPr bwMode="auto">
          <a:xfrm>
            <a:off x="4594635" y="60924"/>
            <a:ext cx="3002745"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Simulation analysis</a:t>
            </a:r>
            <a:endParaRPr lang="en-US" sz="2800">
              <a:latin typeface="黑体" panose="02010609060101010101" charset="-122"/>
              <a:ea typeface="黑体" panose="02010609060101010101" charset="-122"/>
            </a:endParaRPr>
          </a:p>
        </p:txBody>
      </p:sp>
      <p:sp>
        <p:nvSpPr>
          <p:cNvPr id="9" name="文本框 5"/>
          <p:cNvSpPr/>
          <p:nvPr/>
        </p:nvSpPr>
        <p:spPr bwMode="auto">
          <a:xfrm>
            <a:off x="601182" y="908924"/>
            <a:ext cx="5056192" cy="646331"/>
          </a:xfrm>
          <a:prstGeom prst="rect">
            <a:avLst/>
          </a:prstGeom>
          <a:noFill/>
        </p:spPr>
        <p:txBody>
          <a:bodyPr wrap="none" rtlCol="0">
            <a:spAutoFit/>
          </a:bodyPr>
          <a:lstStyle/>
          <a:p>
            <a:pPr>
              <a:defRPr/>
            </a:pPr>
            <a:r>
              <a:rPr lang="en-US" sz="2800">
                <a:latin typeface="Times New Roman" panose="02020603050405020304"/>
                <a:cs typeface="Times New Roman" panose="02020603050405020304"/>
              </a:rPr>
              <a:t>Thermal analysis --- </a:t>
            </a:r>
            <a:r>
              <a:rPr lang="en-US" sz="3600">
                <a:solidFill>
                  <a:srgbClr val="0070C0"/>
                </a:solidFill>
                <a:latin typeface="Times New Roman" panose="02020603050405020304"/>
                <a:cs typeface="Times New Roman" panose="02020603050405020304"/>
              </a:rPr>
              <a:t>Beampipe</a:t>
            </a:r>
            <a:endParaRPr lang="en-US" sz="3600">
              <a:solidFill>
                <a:srgbClr val="0070C0"/>
              </a:solidFill>
              <a:latin typeface="Times New Roman" panose="02020603050405020304"/>
              <a:cs typeface="Times New Roman" panose="02020603050405020304"/>
            </a:endParaRPr>
          </a:p>
        </p:txBody>
      </p:sp>
      <p:pic>
        <p:nvPicPr>
          <p:cNvPr id="10" name="图片 9"/>
          <p:cNvPicPr>
            <a:picLocks noChangeAspect="1"/>
          </p:cNvPicPr>
          <p:nvPr/>
        </p:nvPicPr>
        <p:blipFill>
          <a:blip r:embed="rId4"/>
          <a:stretch>
            <a:fillRect/>
          </a:stretch>
        </p:blipFill>
        <p:spPr bwMode="auto">
          <a:xfrm>
            <a:off x="462783" y="1750097"/>
            <a:ext cx="1510726" cy="1087803"/>
          </a:xfrm>
          <a:prstGeom prst="rect">
            <a:avLst/>
          </a:prstGeom>
        </p:spPr>
      </p:pic>
      <p:sp>
        <p:nvSpPr>
          <p:cNvPr id="11" name="矩形 10"/>
          <p:cNvSpPr/>
          <p:nvPr/>
        </p:nvSpPr>
        <p:spPr bwMode="auto">
          <a:xfrm>
            <a:off x="5255077" y="2317944"/>
            <a:ext cx="2812180" cy="1631216"/>
          </a:xfrm>
          <a:prstGeom prst="rect">
            <a:avLst/>
          </a:prstGeom>
        </p:spPr>
        <p:txBody>
          <a:bodyPr wrap="none">
            <a:spAutoFit/>
          </a:bodyPr>
          <a:lstStyle/>
          <a:p>
            <a:pPr>
              <a:defRPr/>
            </a:pPr>
            <a:r>
              <a:rPr lang="en-US" sz="2000">
                <a:solidFill>
                  <a:srgbClr val="0070C0"/>
                </a:solidFill>
                <a:latin typeface="Times New Roman" panose="02020603050405020304"/>
                <a:cs typeface="Times New Roman" panose="02020603050405020304"/>
              </a:rPr>
              <a:t>Inlet temperature: 16℃</a:t>
            </a:r>
            <a:endParaRPr lang="en-US" sz="2000">
              <a:solidFill>
                <a:srgbClr val="0070C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Inlet velocity : 0.8 m/s</a:t>
            </a:r>
            <a:endParaRPr lang="en-US" sz="2000">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Laminar</a:t>
            </a:r>
            <a:endParaRPr lang="en-US" sz="2000">
              <a:latin typeface="Times New Roman" panose="02020603050405020304"/>
              <a:cs typeface="Times New Roman" panose="02020603050405020304"/>
            </a:endParaRPr>
          </a:p>
          <a:p>
            <a:pPr>
              <a:defRPr/>
            </a:pPr>
            <a:r>
              <a:rPr lang="en-US" sz="2000">
                <a:solidFill>
                  <a:srgbClr val="FF0000"/>
                </a:solidFill>
                <a:latin typeface="Times New Roman" panose="02020603050405020304"/>
                <a:cs typeface="Times New Roman" panose="02020603050405020304"/>
              </a:rPr>
              <a:t>Coolant : Paraffin or H</a:t>
            </a:r>
            <a:r>
              <a:rPr lang="en-US" sz="2000" baseline="-25000">
                <a:solidFill>
                  <a:srgbClr val="FF0000"/>
                </a:solidFill>
                <a:latin typeface="Times New Roman" panose="02020603050405020304"/>
                <a:cs typeface="Times New Roman" panose="02020603050405020304"/>
              </a:rPr>
              <a:t>2</a:t>
            </a:r>
            <a:r>
              <a:rPr lang="en-US" sz="2000">
                <a:solidFill>
                  <a:srgbClr val="FF0000"/>
                </a:solidFill>
                <a:latin typeface="Times New Roman" panose="02020603050405020304"/>
                <a:cs typeface="Times New Roman" panose="02020603050405020304"/>
              </a:rPr>
              <a:t>O</a:t>
            </a:r>
            <a:endParaRPr lang="en-US" sz="2000">
              <a:solidFill>
                <a:srgbClr val="FF000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4 inlet, 4 outlet</a:t>
            </a:r>
            <a:endParaRPr lang="en-US" sz="2000">
              <a:latin typeface="Times New Roman" panose="02020603050405020304"/>
              <a:cs typeface="Times New Roman" panose="02020603050405020304"/>
            </a:endParaRPr>
          </a:p>
        </p:txBody>
      </p:sp>
      <p:sp>
        <p:nvSpPr>
          <p:cNvPr id="12" name="矩形 12"/>
          <p:cNvSpPr/>
          <p:nvPr/>
        </p:nvSpPr>
        <p:spPr bwMode="auto">
          <a:xfrm>
            <a:off x="8195574" y="1850884"/>
            <a:ext cx="2592376" cy="1631216"/>
          </a:xfrm>
          <a:prstGeom prst="rect">
            <a:avLst/>
          </a:prstGeom>
        </p:spPr>
        <p:txBody>
          <a:bodyPr wrap="none">
            <a:spAutoFit/>
          </a:bodyPr>
          <a:lstStyle/>
          <a:p>
            <a:pPr>
              <a:defRPr/>
            </a:pPr>
            <a:r>
              <a:rPr lang="en-US" sz="2000">
                <a:solidFill>
                  <a:srgbClr val="0070C0"/>
                </a:solidFill>
                <a:latin typeface="Times New Roman" panose="02020603050405020304"/>
                <a:cs typeface="Times New Roman" panose="02020603050405020304"/>
              </a:rPr>
              <a:t>Inlet temperature: 16℃</a:t>
            </a:r>
            <a:endParaRPr lang="en-US" sz="2000">
              <a:solidFill>
                <a:srgbClr val="0070C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Inlet velocity : 1 m/s</a:t>
            </a:r>
            <a:endParaRPr lang="en-US" sz="2000">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Turbulent</a:t>
            </a:r>
            <a:endParaRPr lang="en-US" sz="2000">
              <a:latin typeface="Times New Roman" panose="02020603050405020304"/>
              <a:cs typeface="Times New Roman" panose="02020603050405020304"/>
            </a:endParaRPr>
          </a:p>
          <a:p>
            <a:pPr>
              <a:defRPr/>
            </a:pPr>
            <a:r>
              <a:rPr lang="en-US" sz="2000">
                <a:solidFill>
                  <a:srgbClr val="0070C0"/>
                </a:solidFill>
                <a:latin typeface="Times New Roman" panose="02020603050405020304"/>
                <a:cs typeface="Times New Roman" panose="02020603050405020304"/>
              </a:rPr>
              <a:t>Coolant : H</a:t>
            </a:r>
            <a:r>
              <a:rPr lang="en-US" sz="2000" baseline="-25000">
                <a:solidFill>
                  <a:srgbClr val="0070C0"/>
                </a:solidFill>
                <a:latin typeface="Times New Roman" panose="02020603050405020304"/>
                <a:cs typeface="Times New Roman" panose="02020603050405020304"/>
              </a:rPr>
              <a:t>2</a:t>
            </a:r>
            <a:r>
              <a:rPr lang="en-US" sz="2000">
                <a:solidFill>
                  <a:srgbClr val="0070C0"/>
                </a:solidFill>
                <a:latin typeface="Times New Roman" panose="02020603050405020304"/>
                <a:cs typeface="Times New Roman" panose="02020603050405020304"/>
              </a:rPr>
              <a:t>O </a:t>
            </a:r>
            <a:endParaRPr lang="en-US" sz="2000">
              <a:solidFill>
                <a:srgbClr val="0070C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2 inlet, 2oulet</a:t>
            </a:r>
            <a:endParaRPr lang="en-US" sz="2000">
              <a:latin typeface="Times New Roman" panose="02020603050405020304"/>
              <a:cs typeface="Times New Roman" panose="02020603050405020304"/>
            </a:endParaRPr>
          </a:p>
        </p:txBody>
      </p:sp>
      <p:sp>
        <p:nvSpPr>
          <p:cNvPr id="13" name="矩形 13"/>
          <p:cNvSpPr/>
          <p:nvPr/>
        </p:nvSpPr>
        <p:spPr bwMode="auto">
          <a:xfrm>
            <a:off x="2534384" y="2988756"/>
            <a:ext cx="2592376" cy="1631216"/>
          </a:xfrm>
          <a:prstGeom prst="rect">
            <a:avLst/>
          </a:prstGeom>
        </p:spPr>
        <p:txBody>
          <a:bodyPr wrap="none">
            <a:spAutoFit/>
          </a:bodyPr>
          <a:lstStyle/>
          <a:p>
            <a:pPr>
              <a:defRPr/>
            </a:pPr>
            <a:r>
              <a:rPr lang="en-US" sz="2000">
                <a:solidFill>
                  <a:srgbClr val="0070C0"/>
                </a:solidFill>
                <a:latin typeface="Times New Roman" panose="02020603050405020304"/>
                <a:cs typeface="Times New Roman" panose="02020603050405020304"/>
              </a:rPr>
              <a:t>Inlet temperature: 16℃</a:t>
            </a:r>
            <a:endParaRPr lang="en-US" sz="2000">
              <a:solidFill>
                <a:srgbClr val="0070C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Inlet velocity : 1 m/s</a:t>
            </a:r>
            <a:endParaRPr lang="en-US" sz="2000">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Turbulent</a:t>
            </a:r>
            <a:endParaRPr lang="en-US" sz="2000">
              <a:latin typeface="Times New Roman" panose="02020603050405020304"/>
              <a:cs typeface="Times New Roman" panose="02020603050405020304"/>
            </a:endParaRPr>
          </a:p>
          <a:p>
            <a:pPr>
              <a:defRPr/>
            </a:pPr>
            <a:r>
              <a:rPr lang="en-US" sz="2000">
                <a:solidFill>
                  <a:srgbClr val="0070C0"/>
                </a:solidFill>
                <a:latin typeface="Times New Roman" panose="02020603050405020304"/>
                <a:cs typeface="Times New Roman" panose="02020603050405020304"/>
              </a:rPr>
              <a:t>Coolant : H</a:t>
            </a:r>
            <a:r>
              <a:rPr lang="en-US" sz="2000" baseline="-25000">
                <a:solidFill>
                  <a:srgbClr val="0070C0"/>
                </a:solidFill>
                <a:latin typeface="Times New Roman" panose="02020603050405020304"/>
                <a:cs typeface="Times New Roman" panose="02020603050405020304"/>
              </a:rPr>
              <a:t>2</a:t>
            </a:r>
            <a:r>
              <a:rPr lang="en-US" sz="2000">
                <a:solidFill>
                  <a:srgbClr val="0070C0"/>
                </a:solidFill>
                <a:latin typeface="Times New Roman" panose="02020603050405020304"/>
                <a:cs typeface="Times New Roman" panose="02020603050405020304"/>
              </a:rPr>
              <a:t>O </a:t>
            </a:r>
            <a:endParaRPr lang="en-US" sz="2000">
              <a:solidFill>
                <a:srgbClr val="0070C0"/>
              </a:solidFill>
              <a:latin typeface="Times New Roman" panose="02020603050405020304"/>
              <a:cs typeface="Times New Roman" panose="02020603050405020304"/>
            </a:endParaRPr>
          </a:p>
          <a:p>
            <a:pPr>
              <a:defRPr/>
            </a:pPr>
            <a:r>
              <a:rPr lang="en-US" sz="2000">
                <a:latin typeface="Times New Roman" panose="02020603050405020304"/>
                <a:cs typeface="Times New Roman" panose="02020603050405020304"/>
              </a:rPr>
              <a:t>2 inlet, 2 outlet</a:t>
            </a:r>
            <a:endParaRPr lang="en-US" sz="2000">
              <a:latin typeface="Times New Roman" panose="02020603050405020304"/>
              <a:cs typeface="Times New Roman" panose="02020603050405020304"/>
            </a:endParaRPr>
          </a:p>
        </p:txBody>
      </p:sp>
      <p:pic>
        <p:nvPicPr>
          <p:cNvPr id="14" name="图片 14"/>
          <p:cNvPicPr>
            <a:picLocks noChangeAspect="1"/>
          </p:cNvPicPr>
          <p:nvPr/>
        </p:nvPicPr>
        <p:blipFill>
          <a:blip r:embed="rId5"/>
          <a:stretch>
            <a:fillRect/>
          </a:stretch>
        </p:blipFill>
        <p:spPr bwMode="auto">
          <a:xfrm rot="20917487">
            <a:off x="788603" y="5293586"/>
            <a:ext cx="3960000" cy="504000"/>
          </a:xfrm>
          <a:prstGeom prst="rect">
            <a:avLst/>
          </a:prstGeom>
        </p:spPr>
      </p:pic>
      <p:pic>
        <p:nvPicPr>
          <p:cNvPr id="15" name="图片 15"/>
          <p:cNvPicPr>
            <a:picLocks noChangeAspect="1"/>
          </p:cNvPicPr>
          <p:nvPr/>
        </p:nvPicPr>
        <p:blipFill>
          <a:blip r:embed="rId6"/>
          <a:stretch>
            <a:fillRect/>
          </a:stretch>
        </p:blipFill>
        <p:spPr bwMode="auto">
          <a:xfrm rot="20924147">
            <a:off x="7780899" y="5296434"/>
            <a:ext cx="3960000" cy="504825"/>
          </a:xfrm>
          <a:prstGeom prst="rect">
            <a:avLst/>
          </a:prstGeom>
        </p:spPr>
      </p:pic>
      <p:cxnSp>
        <p:nvCxnSpPr>
          <p:cNvPr id="16" name="直接箭头连接符 17"/>
          <p:cNvCxnSpPr/>
          <p:nvPr/>
        </p:nvCxnSpPr>
        <p:spPr bwMode="auto">
          <a:xfrm flipV="1">
            <a:off x="5255077" y="1809535"/>
            <a:ext cx="402297" cy="61735"/>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直接箭头连接符 19"/>
          <p:cNvCxnSpPr/>
          <p:nvPr/>
        </p:nvCxnSpPr>
        <p:spPr bwMode="auto">
          <a:xfrm flipV="1">
            <a:off x="6793144" y="1561259"/>
            <a:ext cx="402297" cy="61735"/>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直接箭头连接符 20"/>
          <p:cNvCxnSpPr/>
          <p:nvPr/>
        </p:nvCxnSpPr>
        <p:spPr bwMode="auto">
          <a:xfrm rot="10800000" flipV="1">
            <a:off x="2282384" y="2220905"/>
            <a:ext cx="252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9" name="直接箭头连接符 21"/>
          <p:cNvCxnSpPr/>
          <p:nvPr/>
        </p:nvCxnSpPr>
        <p:spPr bwMode="auto">
          <a:xfrm flipV="1">
            <a:off x="2601991" y="2716459"/>
            <a:ext cx="360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0" name="直接箭头连接符 23"/>
          <p:cNvCxnSpPr/>
          <p:nvPr/>
        </p:nvCxnSpPr>
        <p:spPr bwMode="auto">
          <a:xfrm flipV="1">
            <a:off x="2140044" y="2583015"/>
            <a:ext cx="360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1" name="直接箭头连接符 27"/>
          <p:cNvCxnSpPr/>
          <p:nvPr/>
        </p:nvCxnSpPr>
        <p:spPr bwMode="auto">
          <a:xfrm rot="10800000" flipV="1">
            <a:off x="2829050" y="2401378"/>
            <a:ext cx="252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2" name="直接箭头连接符 28"/>
          <p:cNvCxnSpPr/>
          <p:nvPr/>
        </p:nvCxnSpPr>
        <p:spPr bwMode="auto">
          <a:xfrm flipV="1">
            <a:off x="5455432" y="2299545"/>
            <a:ext cx="402297" cy="61735"/>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直接箭头连接符 29"/>
          <p:cNvCxnSpPr/>
          <p:nvPr/>
        </p:nvCxnSpPr>
        <p:spPr bwMode="auto">
          <a:xfrm flipV="1">
            <a:off x="7006258" y="2069038"/>
            <a:ext cx="402297" cy="61735"/>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4" name="直接箭头连接符 38"/>
          <p:cNvCxnSpPr/>
          <p:nvPr/>
        </p:nvCxnSpPr>
        <p:spPr bwMode="auto">
          <a:xfrm flipH="1">
            <a:off x="7900547" y="4754880"/>
            <a:ext cx="89902" cy="357368"/>
          </a:xfrm>
          <a:prstGeom prst="straightConnector1">
            <a:avLst/>
          </a:prstGeom>
          <a:ln w="317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5" name="矩形 41"/>
          <p:cNvSpPr/>
          <p:nvPr/>
        </p:nvSpPr>
        <p:spPr bwMode="auto">
          <a:xfrm>
            <a:off x="425952" y="3341466"/>
            <a:ext cx="1678665" cy="954107"/>
          </a:xfrm>
          <a:prstGeom prst="rect">
            <a:avLst/>
          </a:prstGeom>
          <a:ln>
            <a:solidFill>
              <a:schemeClr val="tx1"/>
            </a:solidFill>
          </a:ln>
        </p:spPr>
        <p:txBody>
          <a:bodyPr wrap="none">
            <a:spAutoFit/>
          </a:bodyPr>
          <a:lstStyle/>
          <a:p>
            <a:pPr algn="ctr">
              <a:defRPr/>
            </a:pPr>
            <a:r>
              <a:rPr lang="en-US" sz="3600"/>
              <a:t>Results</a:t>
            </a:r>
            <a:endParaRPr lang="en-US" sz="3600"/>
          </a:p>
          <a:p>
            <a:pPr algn="ctr">
              <a:defRPr/>
            </a:pPr>
            <a:r>
              <a:rPr lang="en-US" sz="2000"/>
              <a:t>Of the overall</a:t>
            </a:r>
            <a:endParaRPr lang="en-US" sz="2000"/>
          </a:p>
        </p:txBody>
      </p:sp>
      <p:sp>
        <p:nvSpPr>
          <p:cNvPr id="26" name="文本框 4"/>
          <p:cNvSpPr/>
          <p:nvPr/>
        </p:nvSpPr>
        <p:spPr bwMode="auto">
          <a:xfrm rot="-719999">
            <a:off x="1286290" y="4975496"/>
            <a:ext cx="1999458" cy="400110"/>
          </a:xfrm>
          <a:prstGeom prst="rect">
            <a:avLst/>
          </a:prstGeom>
          <a:noFill/>
        </p:spPr>
        <p:txBody>
          <a:bodyPr wrap="none" rtlCol="0">
            <a:spAutoFit/>
          </a:bodyPr>
          <a:lstStyle/>
          <a:p>
            <a:pPr>
              <a:defRPr/>
            </a:pPr>
            <a:r>
              <a:rPr lang="en-US" sz="2000">
                <a:solidFill>
                  <a:srgbClr val="0070C0"/>
                </a:solidFill>
                <a:latin typeface="Times New Roman" panose="02020603050405020304"/>
                <a:cs typeface="Times New Roman" panose="02020603050405020304"/>
              </a:rPr>
              <a:t>Coolant : paraffin</a:t>
            </a:r>
            <a:endParaRPr lang="zh-CN" sz="2000">
              <a:solidFill>
                <a:srgbClr val="0070C0"/>
              </a:solidFill>
              <a:latin typeface="Times New Roman" panose="02020603050405020304"/>
              <a:cs typeface="Times New Roman" panose="02020603050405020304"/>
            </a:endParaRPr>
          </a:p>
        </p:txBody>
      </p:sp>
      <p:sp>
        <p:nvSpPr>
          <p:cNvPr id="27" name="文本框 24"/>
          <p:cNvSpPr/>
          <p:nvPr/>
        </p:nvSpPr>
        <p:spPr bwMode="auto">
          <a:xfrm rot="-659999">
            <a:off x="9063922" y="5814178"/>
            <a:ext cx="1651414" cy="400110"/>
          </a:xfrm>
          <a:prstGeom prst="rect">
            <a:avLst/>
          </a:prstGeom>
          <a:noFill/>
        </p:spPr>
        <p:txBody>
          <a:bodyPr wrap="none" rtlCol="0">
            <a:spAutoFit/>
          </a:bodyPr>
          <a:lstStyle/>
          <a:p>
            <a:pPr>
              <a:defRPr/>
            </a:pPr>
            <a:r>
              <a:rPr lang="en-US" sz="2000">
                <a:solidFill>
                  <a:srgbClr val="0070C0"/>
                </a:solidFill>
                <a:latin typeface="Times New Roman" panose="02020603050405020304"/>
                <a:cs typeface="Times New Roman" panose="02020603050405020304"/>
              </a:rPr>
              <a:t>Coolant : H</a:t>
            </a:r>
            <a:r>
              <a:rPr lang="en-US" sz="2000" baseline="-25000">
                <a:solidFill>
                  <a:srgbClr val="0070C0"/>
                </a:solidFill>
                <a:latin typeface="Times New Roman" panose="02020603050405020304"/>
                <a:cs typeface="Times New Roman" panose="02020603050405020304"/>
              </a:rPr>
              <a:t>2</a:t>
            </a:r>
            <a:r>
              <a:rPr lang="en-US" sz="2000">
                <a:solidFill>
                  <a:srgbClr val="0070C0"/>
                </a:solidFill>
                <a:latin typeface="Times New Roman" panose="02020603050405020304"/>
                <a:cs typeface="Times New Roman" panose="02020603050405020304"/>
              </a:rPr>
              <a:t>O</a:t>
            </a:r>
            <a:endParaRPr lang="zh-CN" sz="2000">
              <a:solidFill>
                <a:srgbClr val="0070C0"/>
              </a:solidFill>
              <a:latin typeface="Times New Roman" panose="02020603050405020304"/>
              <a:cs typeface="Times New Roman" panose="02020603050405020304"/>
            </a:endParaRPr>
          </a:p>
        </p:txBody>
      </p:sp>
      <p:sp>
        <p:nvSpPr>
          <p:cNvPr id="28" name="矩形 6"/>
          <p:cNvSpPr/>
          <p:nvPr/>
        </p:nvSpPr>
        <p:spPr bwMode="auto">
          <a:xfrm rot="-840000">
            <a:off x="3322305" y="5671905"/>
            <a:ext cx="6791325" cy="368300"/>
          </a:xfrm>
          <a:prstGeom prst="rect">
            <a:avLst/>
          </a:prstGeom>
        </p:spPr>
        <p:txBody>
          <a:bodyPr wrap="none">
            <a:spAutoFit/>
          </a:bodyPr>
          <a:lstStyle/>
          <a:p>
            <a:pPr algn="l">
              <a:defRPr/>
            </a:pPr>
            <a:r>
              <a:rPr lang="en-US"/>
              <a:t>The temperature of the central pipe meets the design requirements</a:t>
            </a:r>
            <a:endParaRPr lang="en-US"/>
          </a:p>
        </p:txBody>
      </p:sp>
      <p:sp>
        <p:nvSpPr>
          <p:cNvPr id="29" name="文本框 7"/>
          <p:cNvSpPr/>
          <p:nvPr/>
        </p:nvSpPr>
        <p:spPr bwMode="auto">
          <a:xfrm rot="-840000">
            <a:off x="5434063" y="4395704"/>
            <a:ext cx="4671343"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Highest temperature position(Transition section)</a:t>
            </a:r>
            <a:endParaRPr lang="zh-CN" baseline="-25000">
              <a:latin typeface="Times New Roman" panose="02020603050405020304"/>
              <a:cs typeface="Times New Roman" panose="02020603050405020304"/>
            </a:endParaRPr>
          </a:p>
        </p:txBody>
      </p:sp>
      <p:sp>
        <p:nvSpPr>
          <p:cNvPr id="30" name="文本框 11"/>
          <p:cNvSpPr/>
          <p:nvPr/>
        </p:nvSpPr>
        <p:spPr bwMode="auto">
          <a:xfrm>
            <a:off x="876035" y="6220226"/>
            <a:ext cx="1721946"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T(Max) : </a:t>
            </a:r>
            <a:r>
              <a:rPr lang="en-US">
                <a:solidFill>
                  <a:srgbClr val="FF0000"/>
                </a:solidFill>
                <a:latin typeface="Times New Roman" panose="02020603050405020304"/>
                <a:cs typeface="Times New Roman" panose="02020603050405020304"/>
              </a:rPr>
              <a:t>31.1℃</a:t>
            </a:r>
            <a:endParaRPr lang="zh-CN">
              <a:solidFill>
                <a:srgbClr val="FF0000"/>
              </a:solidFill>
              <a:latin typeface="Times New Roman" panose="02020603050405020304"/>
              <a:cs typeface="Times New Roman" panose="02020603050405020304"/>
            </a:endParaRPr>
          </a:p>
        </p:txBody>
      </p:sp>
      <p:sp>
        <p:nvSpPr>
          <p:cNvPr id="31" name="文本框 30"/>
          <p:cNvSpPr/>
          <p:nvPr/>
        </p:nvSpPr>
        <p:spPr bwMode="auto">
          <a:xfrm>
            <a:off x="10178092" y="6220226"/>
            <a:ext cx="1721946"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T(Max) : </a:t>
            </a:r>
            <a:r>
              <a:rPr lang="en-US">
                <a:solidFill>
                  <a:srgbClr val="0070C0"/>
                </a:solidFill>
                <a:latin typeface="Times New Roman" panose="02020603050405020304"/>
                <a:cs typeface="Times New Roman" panose="02020603050405020304"/>
              </a:rPr>
              <a:t>26.7℃</a:t>
            </a:r>
            <a:endParaRPr lang="zh-CN">
              <a:solidFill>
                <a:srgbClr val="0070C0"/>
              </a:solidFill>
              <a:latin typeface="Times New Roman" panose="02020603050405020304"/>
              <a:cs typeface="Times New Roman" panose="02020603050405020304"/>
            </a:endParaRPr>
          </a:p>
        </p:txBody>
      </p:sp>
      <p:cxnSp>
        <p:nvCxnSpPr>
          <p:cNvPr id="32" name="直接箭头连接符 35"/>
          <p:cNvCxnSpPr/>
          <p:nvPr/>
        </p:nvCxnSpPr>
        <p:spPr bwMode="auto">
          <a:xfrm flipH="1" flipV="1">
            <a:off x="10130216" y="6144862"/>
            <a:ext cx="353518" cy="96842"/>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3" name="直接箭头连接符 35"/>
          <p:cNvCxnSpPr/>
          <p:nvPr/>
        </p:nvCxnSpPr>
        <p:spPr bwMode="auto">
          <a:xfrm flipV="1">
            <a:off x="1807180" y="5989286"/>
            <a:ext cx="332864" cy="242293"/>
          </a:xfrm>
          <a:prstGeom prst="straightConnector1">
            <a:avLst/>
          </a:prstGeom>
          <a:ln w="1905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bwMode="auto">
          <a:xfrm flipV="1">
            <a:off x="3992635" y="2552147"/>
            <a:ext cx="360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bwMode="auto">
          <a:xfrm rot="10800000" flipV="1">
            <a:off x="3812635" y="1954078"/>
            <a:ext cx="360000" cy="61735"/>
          </a:xfrm>
          <a:prstGeom prst="straightConnector1">
            <a:avLst/>
          </a:prstGeom>
          <a:ln w="31750">
            <a:solidFill>
              <a:srgbClr val="0070C0"/>
            </a:solidFill>
            <a:tailEnd type="stealth" w="med" len="lg"/>
          </a:ln>
        </p:spPr>
        <p:style>
          <a:lnRef idx="1">
            <a:schemeClr val="accent1"/>
          </a:lnRef>
          <a:fillRef idx="0">
            <a:schemeClr val="accent1"/>
          </a:fillRef>
          <a:effectRef idx="0">
            <a:schemeClr val="accent1"/>
          </a:effectRef>
          <a:fontRef idx="minor">
            <a:schemeClr val="tx1"/>
          </a:fontRef>
        </p:style>
      </p:cxnSp>
      <p:sp>
        <p:nvSpPr>
          <p:cNvPr id="36" name="箭头: 下弧形 18"/>
          <p:cNvSpPr/>
          <p:nvPr/>
        </p:nvSpPr>
        <p:spPr bwMode="auto">
          <a:xfrm rot="14999999">
            <a:off x="4626385" y="2043351"/>
            <a:ext cx="468000" cy="198538"/>
          </a:xfrm>
          <a:prstGeom prst="curvedUpArrow">
            <a:avLst>
              <a:gd name="adj1" fmla="val 25000"/>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solidFill>
                <a:schemeClr val="tx1"/>
              </a:solidFill>
            </a:endParaRPr>
          </a:p>
        </p:txBody>
      </p:sp>
      <p:sp>
        <p:nvSpPr>
          <p:cNvPr id="2" name="文本框 1"/>
          <p:cNvSpPr txBox="1"/>
          <p:nvPr/>
        </p:nvSpPr>
        <p:spPr>
          <a:xfrm>
            <a:off x="8288655" y="3429000"/>
            <a:ext cx="3578860" cy="645160"/>
          </a:xfrm>
          <a:prstGeom prst="rect">
            <a:avLst/>
          </a:prstGeom>
          <a:noFill/>
        </p:spPr>
        <p:txBody>
          <a:bodyPr wrap="square" rtlCol="0">
            <a:spAutoFit/>
          </a:bodyPr>
          <a:p>
            <a:r>
              <a:rPr lang="zh-CN" altLang="en-US"/>
              <a:t>We need to study the corrosion of water to beryllium</a:t>
            </a:r>
            <a:r>
              <a:rPr lang="en-US" altLang="zh-CN"/>
              <a:t> </a:t>
            </a:r>
            <a:r>
              <a:rPr lang="en-US" altLang="zh-CN"/>
              <a:t>next step.</a:t>
            </a:r>
            <a:endParaRPr lang="en-US" altLang="zh-C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5"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 name="矩形 3"/>
          <p:cNvSpPr/>
          <p:nvPr/>
        </p:nvSpPr>
        <p:spPr bwMode="auto">
          <a:xfrm>
            <a:off x="4594635" y="60924"/>
            <a:ext cx="3002745" cy="52322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Simulation analysis</a:t>
            </a:r>
            <a:endParaRPr lang="en-US" sz="2800">
              <a:latin typeface="黑体" panose="02010609060101010101" charset="-122"/>
              <a:ea typeface="黑体" panose="02010609060101010101" charset="-122"/>
            </a:endParaRPr>
          </a:p>
        </p:txBody>
      </p:sp>
      <p:sp>
        <p:nvSpPr>
          <p:cNvPr id="7" name="文本框 5"/>
          <p:cNvSpPr/>
          <p:nvPr/>
        </p:nvSpPr>
        <p:spPr bwMode="auto">
          <a:xfrm>
            <a:off x="601182" y="908924"/>
            <a:ext cx="5056192" cy="646331"/>
          </a:xfrm>
          <a:prstGeom prst="rect">
            <a:avLst/>
          </a:prstGeom>
          <a:noFill/>
        </p:spPr>
        <p:txBody>
          <a:bodyPr wrap="none" rtlCol="0">
            <a:spAutoFit/>
          </a:bodyPr>
          <a:lstStyle/>
          <a:p>
            <a:pPr>
              <a:defRPr/>
            </a:pPr>
            <a:r>
              <a:rPr lang="en-US" sz="2800">
                <a:latin typeface="Times New Roman" panose="02020603050405020304"/>
                <a:cs typeface="Times New Roman" panose="02020603050405020304"/>
              </a:rPr>
              <a:t>Thermal analysis --- </a:t>
            </a:r>
            <a:r>
              <a:rPr lang="en-US" sz="3600">
                <a:solidFill>
                  <a:srgbClr val="0070C0"/>
                </a:solidFill>
                <a:latin typeface="Times New Roman" panose="02020603050405020304"/>
                <a:cs typeface="Times New Roman" panose="02020603050405020304"/>
              </a:rPr>
              <a:t>Beampipe</a:t>
            </a:r>
            <a:endParaRPr lang="en-US" sz="3600">
              <a:solidFill>
                <a:srgbClr val="0070C0"/>
              </a:solidFill>
              <a:latin typeface="Times New Roman" panose="02020603050405020304"/>
              <a:cs typeface="Times New Roman" panose="02020603050405020304"/>
            </a:endParaRPr>
          </a:p>
        </p:txBody>
      </p:sp>
      <p:sp>
        <p:nvSpPr>
          <p:cNvPr id="8" name="矩形 8"/>
          <p:cNvSpPr/>
          <p:nvPr/>
        </p:nvSpPr>
        <p:spPr bwMode="auto">
          <a:xfrm>
            <a:off x="1707305" y="2004523"/>
            <a:ext cx="2887330" cy="954107"/>
          </a:xfrm>
          <a:prstGeom prst="rect">
            <a:avLst/>
          </a:prstGeom>
          <a:ln>
            <a:solidFill>
              <a:schemeClr val="tx1"/>
            </a:solidFill>
          </a:ln>
        </p:spPr>
        <p:txBody>
          <a:bodyPr wrap="none">
            <a:spAutoFit/>
          </a:bodyPr>
          <a:lstStyle/>
          <a:p>
            <a:pPr algn="ctr">
              <a:defRPr/>
            </a:pPr>
            <a:r>
              <a:rPr lang="en-US" sz="3600"/>
              <a:t>Results</a:t>
            </a:r>
            <a:endParaRPr lang="en-US" sz="3600"/>
          </a:p>
          <a:p>
            <a:pPr algn="ctr">
              <a:defRPr/>
            </a:pPr>
            <a:r>
              <a:rPr lang="en-US" sz="2000"/>
              <a:t>Of the extending Al pipe</a:t>
            </a:r>
            <a:endParaRPr lang="en-US" sz="2000"/>
          </a:p>
        </p:txBody>
      </p:sp>
      <p:pic>
        <p:nvPicPr>
          <p:cNvPr id="9" name="图片 4"/>
          <p:cNvPicPr>
            <a:picLocks noChangeAspect="1"/>
          </p:cNvPicPr>
          <p:nvPr/>
        </p:nvPicPr>
        <p:blipFill>
          <a:blip r:embed="rId2"/>
          <a:stretch>
            <a:fillRect/>
          </a:stretch>
        </p:blipFill>
        <p:spPr bwMode="auto">
          <a:xfrm>
            <a:off x="4752685" y="4940505"/>
            <a:ext cx="4457615" cy="324000"/>
          </a:xfrm>
          <a:prstGeom prst="rect">
            <a:avLst/>
          </a:prstGeom>
        </p:spPr>
      </p:pic>
      <p:pic>
        <p:nvPicPr>
          <p:cNvPr id="10" name="图片 7"/>
          <p:cNvPicPr>
            <a:picLocks noChangeAspect="1"/>
          </p:cNvPicPr>
          <p:nvPr/>
        </p:nvPicPr>
        <p:blipFill>
          <a:blip r:embed="rId3"/>
          <a:stretch>
            <a:fillRect/>
          </a:stretch>
        </p:blipFill>
        <p:spPr bwMode="auto">
          <a:xfrm>
            <a:off x="746661" y="3828264"/>
            <a:ext cx="3739835" cy="2457823"/>
          </a:xfrm>
          <a:prstGeom prst="rect">
            <a:avLst/>
          </a:prstGeom>
        </p:spPr>
      </p:pic>
      <p:pic>
        <p:nvPicPr>
          <p:cNvPr id="11" name="图片 6"/>
          <p:cNvPicPr>
            <a:picLocks noChangeAspect="1"/>
          </p:cNvPicPr>
          <p:nvPr/>
        </p:nvPicPr>
        <p:blipFill>
          <a:blip r:embed="rId4"/>
          <a:stretch>
            <a:fillRect/>
          </a:stretch>
        </p:blipFill>
        <p:spPr bwMode="auto">
          <a:xfrm>
            <a:off x="5013857" y="4335946"/>
            <a:ext cx="3935272" cy="504000"/>
          </a:xfrm>
          <a:prstGeom prst="rect">
            <a:avLst/>
          </a:prstGeom>
        </p:spPr>
      </p:pic>
      <p:pic>
        <p:nvPicPr>
          <p:cNvPr id="12" name="图片 9"/>
          <p:cNvPicPr>
            <a:picLocks noChangeAspect="1"/>
          </p:cNvPicPr>
          <p:nvPr/>
        </p:nvPicPr>
        <p:blipFill>
          <a:blip r:embed="rId5"/>
          <a:stretch>
            <a:fillRect/>
          </a:stretch>
        </p:blipFill>
        <p:spPr bwMode="auto">
          <a:xfrm>
            <a:off x="5025129" y="5365064"/>
            <a:ext cx="3924000" cy="521839"/>
          </a:xfrm>
          <a:prstGeom prst="rect">
            <a:avLst/>
          </a:prstGeom>
        </p:spPr>
      </p:pic>
      <p:grpSp>
        <p:nvGrpSpPr>
          <p:cNvPr id="13" name="组合 10"/>
          <p:cNvGrpSpPr/>
          <p:nvPr/>
        </p:nvGrpSpPr>
        <p:grpSpPr bwMode="auto">
          <a:xfrm>
            <a:off x="6267342" y="1471658"/>
            <a:ext cx="4113412" cy="1794168"/>
            <a:chOff x="6226393" y="3742516"/>
            <a:chExt cx="4953441" cy="1857375"/>
          </a:xfrm>
        </p:grpSpPr>
        <p:pic>
          <p:nvPicPr>
            <p:cNvPr id="14" name="图片 11"/>
            <p:cNvPicPr>
              <a:picLocks noChangeAspect="1"/>
            </p:cNvPicPr>
            <p:nvPr/>
          </p:nvPicPr>
          <p:blipFill>
            <a:blip r:embed="rId6"/>
            <a:stretch>
              <a:fillRect/>
            </a:stretch>
          </p:blipFill>
          <p:spPr bwMode="auto">
            <a:xfrm>
              <a:off x="6912634" y="3742516"/>
              <a:ext cx="4267200" cy="1857375"/>
            </a:xfrm>
            <a:prstGeom prst="rect">
              <a:avLst/>
            </a:prstGeom>
          </p:spPr>
        </p:pic>
        <p:pic>
          <p:nvPicPr>
            <p:cNvPr id="15" name="图片 12"/>
            <p:cNvPicPr>
              <a:picLocks noChangeAspect="1"/>
            </p:cNvPicPr>
            <p:nvPr/>
          </p:nvPicPr>
          <p:blipFill>
            <a:blip r:embed="rId7"/>
            <a:stretch>
              <a:fillRect/>
            </a:stretch>
          </p:blipFill>
          <p:spPr bwMode="auto">
            <a:xfrm rot="20620882">
              <a:off x="6226393" y="4188916"/>
              <a:ext cx="3810001" cy="485775"/>
            </a:xfrm>
            <a:prstGeom prst="rect">
              <a:avLst/>
            </a:prstGeom>
          </p:spPr>
        </p:pic>
      </p:grpSp>
      <p:sp>
        <p:nvSpPr>
          <p:cNvPr id="16" name="矩形 13"/>
          <p:cNvSpPr/>
          <p:nvPr/>
        </p:nvSpPr>
        <p:spPr bwMode="auto">
          <a:xfrm>
            <a:off x="9476489" y="4228331"/>
            <a:ext cx="2202206" cy="461665"/>
          </a:xfrm>
          <a:prstGeom prst="rect">
            <a:avLst/>
          </a:prstGeom>
        </p:spPr>
        <p:txBody>
          <a:bodyPr wrap="none">
            <a:spAutoFit/>
          </a:bodyPr>
          <a:lstStyle/>
          <a:p>
            <a:pPr>
              <a:defRPr/>
            </a:pPr>
            <a:r>
              <a:rPr lang="en-US" sz="2400">
                <a:latin typeface="Times New Roman" panose="02020603050405020304"/>
                <a:cs typeface="Times New Roman" panose="02020603050405020304"/>
              </a:rPr>
              <a:t>Top temperature</a:t>
            </a:r>
            <a:endParaRPr lang="zh-CN" sz="2400">
              <a:latin typeface="Times New Roman" panose="02020603050405020304"/>
              <a:cs typeface="Times New Roman" panose="02020603050405020304"/>
            </a:endParaRPr>
          </a:p>
        </p:txBody>
      </p:sp>
      <p:sp>
        <p:nvSpPr>
          <p:cNvPr id="17" name="矩形 14"/>
          <p:cNvSpPr/>
          <p:nvPr/>
        </p:nvSpPr>
        <p:spPr bwMode="auto">
          <a:xfrm>
            <a:off x="9476489" y="5425238"/>
            <a:ext cx="2650084" cy="461665"/>
          </a:xfrm>
          <a:prstGeom prst="rect">
            <a:avLst/>
          </a:prstGeom>
        </p:spPr>
        <p:txBody>
          <a:bodyPr wrap="none">
            <a:spAutoFit/>
          </a:bodyPr>
          <a:lstStyle/>
          <a:p>
            <a:pPr>
              <a:defRPr/>
            </a:pPr>
            <a:r>
              <a:rPr lang="en-US" sz="2400">
                <a:latin typeface="Times New Roman" panose="02020603050405020304"/>
                <a:cs typeface="Times New Roman" panose="02020603050405020304"/>
              </a:rPr>
              <a:t>Bottom temperature</a:t>
            </a:r>
            <a:endParaRPr lang="zh-CN" sz="2400">
              <a:latin typeface="Times New Roman" panose="02020603050405020304"/>
              <a:cs typeface="Times New Roman" panose="02020603050405020304"/>
            </a:endParaRPr>
          </a:p>
        </p:txBody>
      </p:sp>
      <p:sp>
        <p:nvSpPr>
          <p:cNvPr id="18" name="文本框 15"/>
          <p:cNvSpPr/>
          <p:nvPr/>
        </p:nvSpPr>
        <p:spPr bwMode="auto">
          <a:xfrm>
            <a:off x="9476489" y="4917839"/>
            <a:ext cx="2444836"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Temperature of Be sheet</a:t>
            </a:r>
            <a:endParaRPr lang="zh-CN">
              <a:latin typeface="Times New Roman" panose="02020603050405020304"/>
              <a:cs typeface="Times New Roman" panose="02020603050405020304"/>
            </a:endParaRPr>
          </a:p>
        </p:txBody>
      </p:sp>
      <p:sp>
        <p:nvSpPr>
          <p:cNvPr id="19" name="文本框 16"/>
          <p:cNvSpPr/>
          <p:nvPr/>
        </p:nvSpPr>
        <p:spPr bwMode="auto">
          <a:xfrm>
            <a:off x="601182" y="6386647"/>
            <a:ext cx="4264309" cy="369332"/>
          </a:xfrm>
          <a:prstGeom prst="rect">
            <a:avLst/>
          </a:prstGeom>
          <a:noFill/>
        </p:spPr>
        <p:txBody>
          <a:bodyPr wrap="none" rtlCol="0">
            <a:spAutoFit/>
          </a:bodyPr>
          <a:lstStyle/>
          <a:p>
            <a:pPr>
              <a:defRPr/>
            </a:pPr>
            <a:r>
              <a:rPr lang="en-US">
                <a:latin typeface="Times New Roman" panose="02020603050405020304"/>
                <a:cs typeface="Times New Roman" panose="02020603050405020304"/>
              </a:rPr>
              <a:t>Section temperature distribution(x=585mm)</a:t>
            </a:r>
            <a:endParaRPr lang="zh-CN">
              <a:latin typeface="Times New Roman" panose="02020603050405020304"/>
              <a:cs typeface="Times New Roman" panose="02020603050405020304"/>
            </a:endParaRPr>
          </a:p>
        </p:txBody>
      </p:sp>
      <p:sp>
        <p:nvSpPr>
          <p:cNvPr id="20" name="矩形 17"/>
          <p:cNvSpPr/>
          <p:nvPr/>
        </p:nvSpPr>
        <p:spPr bwMode="auto">
          <a:xfrm>
            <a:off x="7169322" y="3111002"/>
            <a:ext cx="2879314" cy="646331"/>
          </a:xfrm>
          <a:prstGeom prst="rect">
            <a:avLst/>
          </a:prstGeom>
        </p:spPr>
        <p:txBody>
          <a:bodyPr wrap="none">
            <a:spAutoFit/>
          </a:bodyPr>
          <a:lstStyle/>
          <a:p>
            <a:pPr algn="ctr">
              <a:defRPr/>
            </a:pPr>
            <a:r>
              <a:rPr lang="en-US"/>
              <a:t>Outer surface temperature</a:t>
            </a:r>
            <a:endParaRPr lang="en-US"/>
          </a:p>
          <a:p>
            <a:pPr algn="ctr">
              <a:defRPr/>
            </a:pPr>
            <a:r>
              <a:rPr lang="en-US"/>
              <a:t>of the extending Al pipe</a:t>
            </a:r>
            <a:endParaRPr lang="zh-C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67715" y="44450"/>
            <a:ext cx="10515600" cy="1325563"/>
          </a:xfrm>
        </p:spPr>
        <p:txBody>
          <a:bodyPr/>
          <a:p>
            <a:r>
              <a:rPr lang="en-US" altLang="zh-CN"/>
              <a:t>summary</a:t>
            </a:r>
            <a:endParaRPr lang="en-US" altLang="zh-CN"/>
          </a:p>
        </p:txBody>
      </p:sp>
      <p:sp>
        <p:nvSpPr>
          <p:cNvPr id="3" name="内容占位符 2"/>
          <p:cNvSpPr>
            <a:spLocks noGrp="1"/>
          </p:cNvSpPr>
          <p:nvPr>
            <p:ph idx="1"/>
          </p:nvPr>
        </p:nvSpPr>
        <p:spPr>
          <a:xfrm>
            <a:off x="839470" y="1556385"/>
            <a:ext cx="10515600" cy="4351338"/>
          </a:xfrm>
        </p:spPr>
        <p:txBody>
          <a:bodyPr>
            <a:noAutofit/>
          </a:bodyPr>
          <a:p>
            <a:r>
              <a:rPr lang="zh-CN" altLang="en-US" sz="2100">
                <a:ea typeface="+mn-lt"/>
              </a:rPr>
              <a:t>Based on the installation of </a:t>
            </a:r>
            <a:r>
              <a:rPr lang="zh-CN" altLang="en-US" sz="2100">
                <a:ea typeface="+mn-lt"/>
                <a:sym typeface="+mn-ea"/>
              </a:rPr>
              <a:t>spiral</a:t>
            </a:r>
            <a:r>
              <a:rPr lang="zh-CN" altLang="en-US" sz="2100">
                <a:ea typeface="+mn-lt"/>
              </a:rPr>
              <a:t> yoke mechanism, the next step is to optimize the design of yoke base, crane and installation station</a:t>
            </a:r>
            <a:endParaRPr lang="zh-CN" altLang="en-US" sz="2100">
              <a:ea typeface="+mn-lt"/>
            </a:endParaRPr>
          </a:p>
          <a:p>
            <a:endParaRPr lang="zh-CN" altLang="en-US" sz="2100">
              <a:ea typeface="+mn-lt"/>
            </a:endParaRPr>
          </a:p>
          <a:p>
            <a:r>
              <a:rPr lang="zh-CN" altLang="en-US" sz="2100">
                <a:ea typeface="+mn-lt"/>
              </a:rPr>
              <a:t>The structure of superconducting magnet </a:t>
            </a:r>
            <a:r>
              <a:rPr lang="en-US" altLang="zh-CN" sz="2100">
                <a:ea typeface="+mn-lt"/>
              </a:rPr>
              <a:t>must be</a:t>
            </a:r>
            <a:r>
              <a:rPr lang="zh-CN" altLang="en-US" sz="2100">
                <a:ea typeface="+mn-lt"/>
              </a:rPr>
              <a:t> calculated and optimized in more detail</a:t>
            </a:r>
            <a:endParaRPr lang="zh-CN" altLang="en-US" sz="2100">
              <a:ea typeface="+mn-lt"/>
            </a:endParaRPr>
          </a:p>
          <a:p>
            <a:endParaRPr lang="zh-CN" altLang="en-US" sz="2100">
              <a:ea typeface="+mn-lt"/>
            </a:endParaRPr>
          </a:p>
          <a:p>
            <a:r>
              <a:rPr lang="zh-CN" altLang="en-US" sz="2100">
                <a:ea typeface="+mn-lt"/>
              </a:rPr>
              <a:t>For </a:t>
            </a:r>
            <a:r>
              <a:rPr lang="en-US" altLang="zh-CN" sz="2100">
                <a:ea typeface="+mn-lt"/>
              </a:rPr>
              <a:t>ECAL</a:t>
            </a:r>
            <a:r>
              <a:rPr lang="zh-CN" altLang="en-US" sz="2100">
                <a:ea typeface="+mn-lt"/>
              </a:rPr>
              <a:t>, the material for the</a:t>
            </a:r>
            <a:r>
              <a:rPr lang="en-US" altLang="zh-CN" sz="2100">
                <a:ea typeface="+mn-lt"/>
              </a:rPr>
              <a:t> frame</a:t>
            </a:r>
            <a:r>
              <a:rPr lang="zh-CN" altLang="en-US" sz="2100">
                <a:ea typeface="+mn-lt"/>
              </a:rPr>
              <a:t> structural needs to be studied, and the thickness of the frame structure and the crystal </a:t>
            </a:r>
            <a:r>
              <a:rPr lang="en-US" altLang="zh-CN" sz="2100">
                <a:ea typeface="+mn-lt"/>
              </a:rPr>
              <a:t>module</a:t>
            </a:r>
            <a:r>
              <a:rPr lang="zh-CN" altLang="en-US" sz="2100">
                <a:ea typeface="+mn-lt"/>
              </a:rPr>
              <a:t> size need to be optimized</a:t>
            </a:r>
            <a:endParaRPr lang="zh-CN" altLang="en-US" sz="2100">
              <a:ea typeface="+mn-lt"/>
            </a:endParaRPr>
          </a:p>
          <a:p>
            <a:endParaRPr lang="zh-CN" altLang="en-US" sz="2100">
              <a:ea typeface="+mn-lt"/>
            </a:endParaRPr>
          </a:p>
          <a:p>
            <a:r>
              <a:rPr lang="zh-CN" altLang="en-US" sz="2100">
                <a:ea typeface="+mn-lt"/>
              </a:rPr>
              <a:t>The next step is to perform air-cooling simulation analysis on the vertex detector of the beam </a:t>
            </a:r>
            <a:r>
              <a:rPr lang="en-US" altLang="zh-CN" sz="2100">
                <a:ea typeface="+mn-lt"/>
              </a:rPr>
              <a:t>pipe</a:t>
            </a:r>
            <a:r>
              <a:rPr lang="zh-CN" altLang="en-US" sz="2100">
                <a:ea typeface="+mn-lt"/>
              </a:rPr>
              <a:t>, and simulate the vibration generated by air cooling </a:t>
            </a:r>
            <a:r>
              <a:rPr lang="en-US" altLang="zh-CN" sz="2100">
                <a:ea typeface="+mn-lt"/>
              </a:rPr>
              <a:t>,and</a:t>
            </a:r>
            <a:r>
              <a:rPr lang="zh-CN" altLang="en-US" sz="2100">
                <a:ea typeface="+mn-lt"/>
              </a:rPr>
              <a:t> verify the cooling effect </a:t>
            </a:r>
            <a:r>
              <a:rPr lang="en-US" altLang="zh-CN" sz="2100">
                <a:ea typeface="+mn-lt"/>
              </a:rPr>
              <a:t>,and study </a:t>
            </a:r>
            <a:r>
              <a:rPr lang="zh-CN" altLang="en-US" sz="2100">
                <a:sym typeface="+mn-ea"/>
              </a:rPr>
              <a:t>corrosion of water to beryllium</a:t>
            </a:r>
            <a:r>
              <a:rPr lang="en-US" altLang="zh-CN" sz="2100">
                <a:sym typeface="+mn-ea"/>
              </a:rPr>
              <a:t>.</a:t>
            </a:r>
            <a:endParaRPr lang="zh-CN" altLang="en-US" sz="2100">
              <a:sym typeface="+mn-ea"/>
            </a:endParaRPr>
          </a:p>
          <a:p>
            <a:endParaRPr lang="zh-CN" altLang="en-US" sz="2100">
              <a:ea typeface="+mn-lt"/>
            </a:endParaRPr>
          </a:p>
          <a:p>
            <a:r>
              <a:rPr lang="en-US" altLang="zh-CN" sz="2100">
                <a:ea typeface="+mn-lt"/>
              </a:rPr>
              <a:t>they will be disigned after the physical requirements are given</a:t>
            </a:r>
            <a:endParaRPr lang="en-US" altLang="zh-CN" sz="2100">
              <a:ea typeface="+mn-lt"/>
            </a:endParaRPr>
          </a:p>
          <a:p>
            <a:endParaRPr lang="en-US" altLang="zh-CN" sz="1200">
              <a:ea typeface="+mn-lt"/>
            </a:endParaRPr>
          </a:p>
        </p:txBody>
      </p:sp>
      <p:sp>
        <p:nvSpPr>
          <p:cNvPr id="4" name="文本框 3"/>
          <p:cNvSpPr txBox="1"/>
          <p:nvPr/>
        </p:nvSpPr>
        <p:spPr>
          <a:xfrm>
            <a:off x="900430" y="1063625"/>
            <a:ext cx="2459355" cy="429895"/>
          </a:xfrm>
          <a:prstGeom prst="rect">
            <a:avLst/>
          </a:prstGeom>
          <a:noFill/>
        </p:spPr>
        <p:txBody>
          <a:bodyPr wrap="square" rtlCol="0">
            <a:spAutoFit/>
          </a:bodyPr>
          <a:p>
            <a:r>
              <a:rPr lang="en-US" altLang="zh-CN" sz="2200" b="1">
                <a:solidFill>
                  <a:srgbClr val="7030A0"/>
                </a:solidFill>
              </a:rPr>
              <a:t>Iron yoke</a:t>
            </a:r>
            <a:endParaRPr lang="en-US" altLang="zh-CN" sz="2200" b="1">
              <a:solidFill>
                <a:srgbClr val="7030A0"/>
              </a:solidFill>
            </a:endParaRPr>
          </a:p>
        </p:txBody>
      </p:sp>
      <p:sp>
        <p:nvSpPr>
          <p:cNvPr id="5" name="文本框 4"/>
          <p:cNvSpPr txBox="1"/>
          <p:nvPr/>
        </p:nvSpPr>
        <p:spPr>
          <a:xfrm>
            <a:off x="900430" y="2204720"/>
            <a:ext cx="3974465" cy="429895"/>
          </a:xfrm>
          <a:prstGeom prst="rect">
            <a:avLst/>
          </a:prstGeom>
          <a:noFill/>
        </p:spPr>
        <p:txBody>
          <a:bodyPr wrap="square" rtlCol="0">
            <a:spAutoFit/>
          </a:bodyPr>
          <a:p>
            <a:r>
              <a:rPr lang="en-US" altLang="zh-CN" sz="2200" b="1">
                <a:solidFill>
                  <a:srgbClr val="7030A0"/>
                </a:solidFill>
              </a:rPr>
              <a:t>Superconducting soleniod</a:t>
            </a:r>
            <a:endParaRPr lang="en-US" altLang="zh-CN" sz="2200" b="1">
              <a:solidFill>
                <a:srgbClr val="7030A0"/>
              </a:solidFill>
            </a:endParaRPr>
          </a:p>
        </p:txBody>
      </p:sp>
      <p:sp>
        <p:nvSpPr>
          <p:cNvPr id="6" name="文本框 5"/>
          <p:cNvSpPr txBox="1"/>
          <p:nvPr/>
        </p:nvSpPr>
        <p:spPr>
          <a:xfrm>
            <a:off x="900430" y="3284855"/>
            <a:ext cx="2459355" cy="429895"/>
          </a:xfrm>
          <a:prstGeom prst="rect">
            <a:avLst/>
          </a:prstGeom>
          <a:noFill/>
        </p:spPr>
        <p:txBody>
          <a:bodyPr wrap="square" rtlCol="0">
            <a:spAutoFit/>
          </a:bodyPr>
          <a:p>
            <a:r>
              <a:rPr lang="en-US" altLang="zh-CN" sz="2200" b="1">
                <a:solidFill>
                  <a:srgbClr val="7030A0"/>
                </a:solidFill>
              </a:rPr>
              <a:t>ECAL</a:t>
            </a:r>
            <a:endParaRPr lang="en-US" altLang="zh-CN" sz="2200" b="1">
              <a:solidFill>
                <a:srgbClr val="7030A0"/>
              </a:solidFill>
            </a:endParaRPr>
          </a:p>
        </p:txBody>
      </p:sp>
      <p:sp>
        <p:nvSpPr>
          <p:cNvPr id="7" name="文本框 6"/>
          <p:cNvSpPr txBox="1"/>
          <p:nvPr/>
        </p:nvSpPr>
        <p:spPr>
          <a:xfrm>
            <a:off x="900430" y="4364990"/>
            <a:ext cx="2459355" cy="429895"/>
          </a:xfrm>
          <a:prstGeom prst="rect">
            <a:avLst/>
          </a:prstGeom>
          <a:noFill/>
        </p:spPr>
        <p:txBody>
          <a:bodyPr wrap="square" rtlCol="0">
            <a:spAutoFit/>
          </a:bodyPr>
          <a:p>
            <a:r>
              <a:rPr lang="en-US" altLang="zh-CN" sz="2200" b="1">
                <a:solidFill>
                  <a:srgbClr val="7030A0"/>
                </a:solidFill>
              </a:rPr>
              <a:t>Beam pipe</a:t>
            </a:r>
            <a:endParaRPr lang="en-US" altLang="zh-CN" sz="2200" b="1">
              <a:solidFill>
                <a:srgbClr val="7030A0"/>
              </a:solidFill>
            </a:endParaRPr>
          </a:p>
        </p:txBody>
      </p:sp>
      <p:sp>
        <p:nvSpPr>
          <p:cNvPr id="8" name="文本框 7"/>
          <p:cNvSpPr txBox="1"/>
          <p:nvPr/>
        </p:nvSpPr>
        <p:spPr>
          <a:xfrm>
            <a:off x="900430" y="5805170"/>
            <a:ext cx="2459355" cy="429895"/>
          </a:xfrm>
          <a:prstGeom prst="rect">
            <a:avLst/>
          </a:prstGeom>
          <a:noFill/>
        </p:spPr>
        <p:txBody>
          <a:bodyPr wrap="square" rtlCol="0">
            <a:spAutoFit/>
          </a:bodyPr>
          <a:p>
            <a:r>
              <a:rPr lang="en-US" altLang="zh-CN" sz="2200" b="1">
                <a:solidFill>
                  <a:srgbClr val="7030A0"/>
                </a:solidFill>
              </a:rPr>
              <a:t>Other detectors</a:t>
            </a:r>
            <a:endParaRPr lang="en-US" altLang="zh-CN" sz="2200" b="1">
              <a:solidFill>
                <a:srgbClr val="7030A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4310898" y="2572240"/>
            <a:ext cx="3570209" cy="1446550"/>
          </a:xfrm>
          <a:prstGeom prst="rect">
            <a:avLst/>
          </a:prstGeom>
          <a:noFill/>
        </p:spPr>
        <p:txBody>
          <a:bodyPr wrap="none" rtlCol="0">
            <a:spAutoFit/>
          </a:bodyPr>
          <a:lstStyle/>
          <a:p>
            <a:pPr algn="ctr">
              <a:defRPr/>
            </a:pPr>
            <a:r>
              <a:rPr lang="en-US" sz="8800">
                <a:solidFill>
                  <a:srgbClr val="0070C0"/>
                </a:solidFill>
                <a:latin typeface="Times New Roman" panose="02020603050405020304"/>
                <a:ea typeface="楷体" panose="02010609060101010101" charset="-122"/>
                <a:cs typeface="Times New Roman" panose="02020603050405020304"/>
              </a:rPr>
              <a:t>Thanks</a:t>
            </a:r>
            <a:endParaRPr lang="zh-CN" sz="8800">
              <a:solidFill>
                <a:srgbClr val="0070C0"/>
              </a:solidFill>
              <a:latin typeface="Times New Roman" panose="02020603050405020304"/>
              <a:ea typeface="楷体" panose="02010609060101010101" charset="-122"/>
              <a:cs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图片 1"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cxnSp>
        <p:nvCxnSpPr>
          <p:cNvPr id="6" name="直接连接符 2"/>
          <p:cNvCxnSpPr/>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7" name="矩形 3"/>
          <p:cNvSpPr/>
          <p:nvPr/>
        </p:nvSpPr>
        <p:spPr bwMode="auto">
          <a:xfrm>
            <a:off x="4438651" y="60924"/>
            <a:ext cx="3314700" cy="521970"/>
          </a:xfrm>
          <a:prstGeom prst="rect">
            <a:avLst/>
          </a:prstGeom>
        </p:spPr>
        <p:txBody>
          <a:bodyPr wrap="none">
            <a:spAutoFit/>
          </a:bodyPr>
          <a:lstStyle/>
          <a:p>
            <a:pPr algn="ctr">
              <a:spcBef>
                <a:spcPts val="600"/>
              </a:spcBef>
              <a:defRPr/>
            </a:pPr>
            <a:r>
              <a:rPr lang="en-US" sz="2800">
                <a:latin typeface="Times New Roman" panose="02020603050405020304"/>
                <a:cs typeface="Times New Roman" panose="02020603050405020304"/>
              </a:rPr>
              <a:t>General  </a:t>
            </a:r>
            <a:r>
              <a:rPr lang="en-US" sz="2800">
                <a:latin typeface="Times New Roman" panose="02020603050405020304"/>
                <a:cs typeface="Times New Roman" panose="02020603050405020304"/>
                <a:sym typeface="+mn-ea"/>
              </a:rPr>
              <a:t>introduction </a:t>
            </a:r>
            <a:endParaRPr lang="en-US" sz="2800">
              <a:latin typeface="Times New Roman" panose="02020603050405020304"/>
              <a:cs typeface="Times New Roman" panose="02020603050405020304"/>
            </a:endParaRPr>
          </a:p>
        </p:txBody>
      </p:sp>
      <p:sp>
        <p:nvSpPr>
          <p:cNvPr id="32" name="矩形 7"/>
          <p:cNvSpPr/>
          <p:nvPr/>
        </p:nvSpPr>
        <p:spPr bwMode="auto">
          <a:xfrm>
            <a:off x="7220911" y="2853145"/>
            <a:ext cx="4970780" cy="1568450"/>
          </a:xfrm>
          <a:prstGeom prst="rect">
            <a:avLst/>
          </a:prstGeom>
        </p:spPr>
        <p:txBody>
          <a:bodyPr wrap="none">
            <a:spAutoFit/>
          </a:bodyPr>
          <a:lstStyle/>
          <a:p>
            <a:pPr algn="l">
              <a:defRPr/>
            </a:pPr>
            <a:r>
              <a:rPr lang="en-US" sz="2400">
                <a:latin typeface="Times New Roman" panose="02020603050405020304"/>
                <a:cs typeface="Times New Roman" panose="02020603050405020304"/>
              </a:rPr>
              <a:t>Updated design in 2023 :</a:t>
            </a:r>
            <a:endParaRPr lang="en-US" sz="2400">
              <a:latin typeface="Times New Roman" panose="02020603050405020304"/>
              <a:cs typeface="Times New Roman" panose="02020603050405020304"/>
            </a:endParaRPr>
          </a:p>
          <a:p>
            <a:pPr algn="l">
              <a:buClrTx/>
              <a:buSzTx/>
              <a:buFontTx/>
              <a:defRPr/>
            </a:pPr>
            <a:r>
              <a:rPr lang="en-US" altLang="zh-CN">
                <a:solidFill>
                  <a:srgbClr val="0070C0"/>
                </a:solidFill>
                <a:latin typeface="Times New Roman" panose="02020603050405020304"/>
                <a:ea typeface="宋体" panose="02010600030101010101" pitchFamily="2" charset="-122"/>
                <a:cs typeface="Times New Roman" panose="02020603050405020304"/>
              </a:rPr>
              <a:t>1)  Beam pipe:</a:t>
            </a:r>
            <a:r>
              <a:rPr lang="en-US" altLang="zh-CN">
                <a:solidFill>
                  <a:srgbClr val="0070C0"/>
                </a:solidFill>
                <a:latin typeface="Times New Roman" panose="02020603050405020304"/>
                <a:ea typeface="宋体" panose="02010600030101010101" pitchFamily="2" charset="-122"/>
                <a:cs typeface="Times New Roman" panose="02020603050405020304"/>
                <a:sym typeface="+mn-ea"/>
              </a:rPr>
              <a:t>LumiCal and BPM</a:t>
            </a:r>
            <a:endParaRPr lang="en-US" altLang="zh-CN">
              <a:solidFill>
                <a:srgbClr val="0070C0"/>
              </a:solidFill>
              <a:latin typeface="Times New Roman" panose="02020603050405020304"/>
              <a:ea typeface="宋体" panose="02010600030101010101" pitchFamily="2" charset="-122"/>
              <a:cs typeface="Times New Roman" panose="02020603050405020304"/>
            </a:endParaRPr>
          </a:p>
          <a:p>
            <a:pPr algn="l">
              <a:buClrTx/>
              <a:buSzTx/>
              <a:buFontTx/>
              <a:defRPr/>
            </a:pPr>
            <a:r>
              <a:rPr lang="en-US" altLang="zh-CN">
                <a:solidFill>
                  <a:srgbClr val="0070C0"/>
                </a:solidFill>
                <a:latin typeface="Times New Roman" panose="02020603050405020304"/>
                <a:ea typeface="宋体" panose="02010600030101010101" pitchFamily="2" charset="-122"/>
                <a:cs typeface="Times New Roman" panose="02020603050405020304"/>
              </a:rPr>
              <a:t>2)  Yoke:</a:t>
            </a:r>
            <a:r>
              <a:rPr lang="en-US" altLang="zh-CN">
                <a:solidFill>
                  <a:srgbClr val="0070C0"/>
                </a:solidFill>
                <a:latin typeface="Times New Roman" panose="02020603050405020304"/>
                <a:ea typeface="宋体" panose="02010600030101010101" pitchFamily="2" charset="-122"/>
                <a:cs typeface="Times New Roman" panose="02020603050405020304"/>
                <a:sym typeface="+mn-ea"/>
              </a:rPr>
              <a:t>Muon: 7 layers</a:t>
            </a:r>
            <a:endParaRPr lang="en-US" altLang="zh-CN">
              <a:solidFill>
                <a:srgbClr val="0070C0"/>
              </a:solidFill>
              <a:latin typeface="Times New Roman" panose="02020603050405020304"/>
              <a:ea typeface="宋体" panose="02010600030101010101" pitchFamily="2" charset="-122"/>
              <a:cs typeface="Times New Roman" panose="02020603050405020304"/>
            </a:endParaRPr>
          </a:p>
          <a:p>
            <a:pPr algn="l">
              <a:buClrTx/>
              <a:buSzTx/>
              <a:buFontTx/>
              <a:defRPr/>
            </a:pPr>
            <a:r>
              <a:rPr lang="en-US" altLang="zh-CN">
                <a:solidFill>
                  <a:srgbClr val="0070C0"/>
                </a:solidFill>
                <a:latin typeface="Times New Roman" panose="02020603050405020304"/>
                <a:ea typeface="宋体" panose="02010600030101010101" pitchFamily="2" charset="-122"/>
                <a:cs typeface="Times New Roman" panose="02020603050405020304"/>
              </a:rPr>
              <a:t>3</a:t>
            </a:r>
            <a:r>
              <a:rPr lang="en-US" altLang="zh-CN">
                <a:solidFill>
                  <a:srgbClr val="0070C0"/>
                </a:solidFill>
                <a:latin typeface="Times New Roman" panose="02020603050405020304"/>
                <a:ea typeface="宋体" panose="02010600030101010101" pitchFamily="2" charset="-122"/>
                <a:cs typeface="Times New Roman" panose="02020603050405020304"/>
              </a:rPr>
              <a:t>）Structure of ECAL</a:t>
            </a:r>
            <a:endParaRPr lang="en-US" altLang="zh-CN">
              <a:solidFill>
                <a:srgbClr val="0070C0"/>
              </a:solidFill>
              <a:latin typeface="Times New Roman" panose="02020603050405020304"/>
              <a:ea typeface="宋体" panose="02010600030101010101" pitchFamily="2" charset="-122"/>
              <a:cs typeface="Times New Roman" panose="02020603050405020304"/>
            </a:endParaRPr>
          </a:p>
          <a:p>
            <a:pPr algn="l">
              <a:buClrTx/>
              <a:buSzTx/>
              <a:buFontTx/>
              <a:defRPr/>
            </a:pPr>
            <a:r>
              <a:rPr lang="en-US" altLang="zh-CN">
                <a:solidFill>
                  <a:srgbClr val="0070C0"/>
                </a:solidFill>
                <a:latin typeface="Times New Roman" panose="02020603050405020304"/>
                <a:ea typeface="宋体" panose="02010600030101010101" pitchFamily="2" charset="-122"/>
                <a:cs typeface="Times New Roman" panose="02020603050405020304"/>
              </a:rPr>
              <a:t>4</a:t>
            </a:r>
            <a:r>
              <a:rPr lang="en-US" altLang="zh-CN">
                <a:solidFill>
                  <a:srgbClr val="0070C0"/>
                </a:solidFill>
                <a:latin typeface="Times New Roman" panose="02020603050405020304"/>
                <a:ea typeface="宋体" panose="02010600030101010101" pitchFamily="2" charset="-122"/>
                <a:cs typeface="Times New Roman" panose="02020603050405020304"/>
              </a:rPr>
              <a:t>）Superconducting solenoid: coil support structure</a:t>
            </a:r>
            <a:endParaRPr lang="en-US" altLang="zh-CN">
              <a:solidFill>
                <a:srgbClr val="0070C0"/>
              </a:solidFill>
              <a:latin typeface="Times New Roman" panose="02020603050405020304"/>
              <a:ea typeface="宋体" panose="02010600030101010101" pitchFamily="2" charset="-122"/>
              <a:cs typeface="Times New Roman" panose="02020603050405020304"/>
            </a:endParaRPr>
          </a:p>
        </p:txBody>
      </p:sp>
      <p:pic>
        <p:nvPicPr>
          <p:cNvPr id="3" name="图片 2"/>
          <p:cNvPicPr>
            <a:picLocks noChangeAspect="1"/>
          </p:cNvPicPr>
          <p:nvPr>
            <p:custDataLst>
              <p:tags r:id="rId2"/>
            </p:custDataLst>
          </p:nvPr>
        </p:nvPicPr>
        <p:blipFill>
          <a:blip r:embed="rId3"/>
          <a:stretch>
            <a:fillRect/>
          </a:stretch>
        </p:blipFill>
        <p:spPr>
          <a:xfrm>
            <a:off x="479425" y="1052195"/>
            <a:ext cx="6810375" cy="5267325"/>
          </a:xfrm>
          <a:prstGeom prst="rect">
            <a:avLst/>
          </a:prstGeom>
        </p:spPr>
      </p:pic>
      <p:sp>
        <p:nvSpPr>
          <p:cNvPr id="4" name="文本框 3"/>
          <p:cNvSpPr txBox="1"/>
          <p:nvPr/>
        </p:nvSpPr>
        <p:spPr>
          <a:xfrm>
            <a:off x="2927985" y="1124585"/>
            <a:ext cx="1831340" cy="368300"/>
          </a:xfrm>
          <a:prstGeom prst="rect">
            <a:avLst/>
          </a:prstGeom>
          <a:noFill/>
        </p:spPr>
        <p:txBody>
          <a:bodyPr wrap="square" rtlCol="0">
            <a:spAutoFit/>
          </a:bodyPr>
          <a:p>
            <a:pPr algn="ctr"/>
            <a:r>
              <a:rPr lang="en-US" altLang="zh-CN"/>
              <a:t>iron yoke </a:t>
            </a:r>
            <a:endParaRPr lang="en-US" altLang="zh-CN"/>
          </a:p>
        </p:txBody>
      </p:sp>
      <p:sp>
        <p:nvSpPr>
          <p:cNvPr id="8" name="文本框 7"/>
          <p:cNvSpPr txBox="1"/>
          <p:nvPr/>
        </p:nvSpPr>
        <p:spPr>
          <a:xfrm>
            <a:off x="2927985" y="1628775"/>
            <a:ext cx="1831340" cy="368300"/>
          </a:xfrm>
          <a:prstGeom prst="rect">
            <a:avLst/>
          </a:prstGeom>
          <a:noFill/>
        </p:spPr>
        <p:txBody>
          <a:bodyPr wrap="square" rtlCol="0">
            <a:spAutoFit/>
          </a:bodyPr>
          <a:p>
            <a:pPr algn="ctr"/>
            <a:r>
              <a:rPr lang="en-US" altLang="zh-CN"/>
              <a:t>HCAL</a:t>
            </a:r>
            <a:endParaRPr lang="en-US" altLang="zh-CN"/>
          </a:p>
        </p:txBody>
      </p:sp>
      <p:sp>
        <p:nvSpPr>
          <p:cNvPr id="9" name="文本框 8"/>
          <p:cNvSpPr txBox="1"/>
          <p:nvPr/>
        </p:nvSpPr>
        <p:spPr>
          <a:xfrm>
            <a:off x="2080260" y="1986915"/>
            <a:ext cx="3272790" cy="368300"/>
          </a:xfrm>
          <a:prstGeom prst="rect">
            <a:avLst/>
          </a:prstGeom>
          <a:noFill/>
        </p:spPr>
        <p:txBody>
          <a:bodyPr wrap="square" rtlCol="0">
            <a:spAutoFit/>
          </a:bodyPr>
          <a:p>
            <a:pPr algn="ctr"/>
            <a:r>
              <a:rPr lang="en-US" altLang="zh-CN"/>
              <a:t>superconductiion solenoid </a:t>
            </a:r>
            <a:endParaRPr lang="en-US" altLang="zh-CN"/>
          </a:p>
        </p:txBody>
      </p:sp>
      <p:sp>
        <p:nvSpPr>
          <p:cNvPr id="10" name="文本框 9"/>
          <p:cNvSpPr txBox="1"/>
          <p:nvPr/>
        </p:nvSpPr>
        <p:spPr>
          <a:xfrm>
            <a:off x="2927985" y="2276475"/>
            <a:ext cx="1831340" cy="368300"/>
          </a:xfrm>
          <a:prstGeom prst="rect">
            <a:avLst/>
          </a:prstGeom>
          <a:noFill/>
        </p:spPr>
        <p:txBody>
          <a:bodyPr wrap="square" rtlCol="0">
            <a:spAutoFit/>
          </a:bodyPr>
          <a:p>
            <a:pPr algn="ctr"/>
            <a:r>
              <a:rPr lang="en-US" altLang="zh-CN"/>
              <a:t>ECAL</a:t>
            </a:r>
            <a:endParaRPr lang="en-US" altLang="zh-CN"/>
          </a:p>
        </p:txBody>
      </p:sp>
      <p:sp>
        <p:nvSpPr>
          <p:cNvPr id="11" name="文本框 10"/>
          <p:cNvSpPr txBox="1"/>
          <p:nvPr/>
        </p:nvSpPr>
        <p:spPr>
          <a:xfrm>
            <a:off x="2855595" y="3644900"/>
            <a:ext cx="1831340" cy="368300"/>
          </a:xfrm>
          <a:prstGeom prst="rect">
            <a:avLst/>
          </a:prstGeom>
          <a:noFill/>
        </p:spPr>
        <p:txBody>
          <a:bodyPr wrap="square" rtlCol="0">
            <a:spAutoFit/>
          </a:bodyPr>
          <a:p>
            <a:pPr algn="ctr"/>
            <a:r>
              <a:rPr lang="en-US" altLang="zh-CN"/>
              <a:t>beam pipe</a:t>
            </a:r>
            <a:endParaRPr lang="en-US" altLang="zh-CN"/>
          </a:p>
        </p:txBody>
      </p:sp>
      <p:sp>
        <p:nvSpPr>
          <p:cNvPr id="2" name="文本框 1"/>
          <p:cNvSpPr txBox="1"/>
          <p:nvPr/>
        </p:nvSpPr>
        <p:spPr>
          <a:xfrm>
            <a:off x="2927985" y="5805170"/>
            <a:ext cx="1831340" cy="368300"/>
          </a:xfrm>
          <a:prstGeom prst="rect">
            <a:avLst/>
          </a:prstGeom>
          <a:noFill/>
        </p:spPr>
        <p:txBody>
          <a:bodyPr wrap="square" rtlCol="0">
            <a:spAutoFit/>
          </a:bodyPr>
          <a:p>
            <a:pPr algn="ctr"/>
            <a:r>
              <a:rPr lang="en-US" altLang="zh-CN"/>
              <a:t>iron yoke </a:t>
            </a:r>
            <a:endParaRPr lang="en-US" altLang="zh-CN"/>
          </a:p>
        </p:txBody>
      </p:sp>
      <p:sp>
        <p:nvSpPr>
          <p:cNvPr id="12" name="文本框 11"/>
          <p:cNvSpPr txBox="1"/>
          <p:nvPr/>
        </p:nvSpPr>
        <p:spPr>
          <a:xfrm>
            <a:off x="2927985" y="5302885"/>
            <a:ext cx="1831340" cy="368300"/>
          </a:xfrm>
          <a:prstGeom prst="rect">
            <a:avLst/>
          </a:prstGeom>
          <a:noFill/>
        </p:spPr>
        <p:txBody>
          <a:bodyPr wrap="square" rtlCol="0">
            <a:spAutoFit/>
          </a:bodyPr>
          <a:p>
            <a:pPr algn="ctr"/>
            <a:r>
              <a:rPr lang="en-US" altLang="zh-CN"/>
              <a:t>HCAL</a:t>
            </a:r>
            <a:endParaRPr lang="en-US" altLang="zh-CN"/>
          </a:p>
        </p:txBody>
      </p:sp>
      <p:sp>
        <p:nvSpPr>
          <p:cNvPr id="13" name="文本框 12"/>
          <p:cNvSpPr txBox="1"/>
          <p:nvPr/>
        </p:nvSpPr>
        <p:spPr>
          <a:xfrm>
            <a:off x="2855595" y="4652645"/>
            <a:ext cx="1831340" cy="368300"/>
          </a:xfrm>
          <a:prstGeom prst="rect">
            <a:avLst/>
          </a:prstGeom>
          <a:noFill/>
        </p:spPr>
        <p:txBody>
          <a:bodyPr wrap="square" rtlCol="0">
            <a:spAutoFit/>
          </a:bodyPr>
          <a:p>
            <a:pPr algn="ctr"/>
            <a:r>
              <a:rPr lang="en-US" altLang="zh-CN"/>
              <a:t>ECAL</a:t>
            </a:r>
            <a:endParaRPr lang="en-US" altLang="zh-CN"/>
          </a:p>
        </p:txBody>
      </p:sp>
      <p:sp>
        <p:nvSpPr>
          <p:cNvPr id="14" name="文本框 13"/>
          <p:cNvSpPr txBox="1"/>
          <p:nvPr/>
        </p:nvSpPr>
        <p:spPr>
          <a:xfrm>
            <a:off x="2279015" y="4869180"/>
            <a:ext cx="3272790" cy="368300"/>
          </a:xfrm>
          <a:prstGeom prst="rect">
            <a:avLst/>
          </a:prstGeom>
          <a:noFill/>
        </p:spPr>
        <p:txBody>
          <a:bodyPr wrap="square" rtlCol="0">
            <a:spAutoFit/>
          </a:bodyPr>
          <a:p>
            <a:pPr algn="ctr"/>
            <a:r>
              <a:rPr lang="en-US" altLang="zh-CN"/>
              <a:t>superconductiion solenoid </a:t>
            </a:r>
            <a:endParaRPr lang="en-US" altLang="zh-CN"/>
          </a:p>
        </p:txBody>
      </p:sp>
      <p:sp>
        <p:nvSpPr>
          <p:cNvPr id="15" name="文本框 14"/>
          <p:cNvSpPr txBox="1"/>
          <p:nvPr/>
        </p:nvSpPr>
        <p:spPr>
          <a:xfrm>
            <a:off x="523875" y="1616075"/>
            <a:ext cx="459740" cy="3138170"/>
          </a:xfrm>
          <a:prstGeom prst="rect">
            <a:avLst/>
          </a:prstGeom>
          <a:noFill/>
        </p:spPr>
        <p:txBody>
          <a:bodyPr vert="eaVert" wrap="square" rtlCol="0">
            <a:spAutoFit/>
          </a:bodyPr>
          <a:p>
            <a:r>
              <a:rPr lang="en-US" altLang="zh-CN"/>
              <a:t>end-iron yoke</a:t>
            </a:r>
            <a:endParaRPr lang="en-US" altLang="zh-CN"/>
          </a:p>
        </p:txBody>
      </p:sp>
      <p:sp>
        <p:nvSpPr>
          <p:cNvPr id="16" name="文本框 15"/>
          <p:cNvSpPr txBox="1"/>
          <p:nvPr/>
        </p:nvSpPr>
        <p:spPr>
          <a:xfrm>
            <a:off x="6600190" y="1616075"/>
            <a:ext cx="459740" cy="3138170"/>
          </a:xfrm>
          <a:prstGeom prst="rect">
            <a:avLst/>
          </a:prstGeom>
          <a:noFill/>
        </p:spPr>
        <p:txBody>
          <a:bodyPr vert="eaVert" wrap="square" rtlCol="0">
            <a:spAutoFit/>
          </a:bodyPr>
          <a:p>
            <a:r>
              <a:rPr lang="en-US" altLang="zh-CN"/>
              <a:t>end-iron yoke</a:t>
            </a:r>
            <a:endParaRPr lang="en-US" alt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文本框 3"/>
          <p:cNvSpPr/>
          <p:nvPr/>
        </p:nvSpPr>
        <p:spPr bwMode="auto">
          <a:xfrm>
            <a:off x="2146935" y="1566545"/>
            <a:ext cx="5586730" cy="4246245"/>
          </a:xfrm>
          <a:prstGeom prst="rect">
            <a:avLst/>
          </a:prstGeom>
          <a:noFill/>
        </p:spPr>
        <p:txBody>
          <a:bodyPr wrap="square" rtlCol="0">
            <a:spAutoFit/>
          </a:bodyPr>
          <a:lstStyle/>
          <a:p>
            <a:pPr algn="l">
              <a:defRPr/>
            </a:pPr>
            <a:r>
              <a:rPr lang="en-US" sz="3600">
                <a:solidFill>
                  <a:srgbClr val="0070C0"/>
                </a:solidFill>
                <a:latin typeface="Times New Roman" panose="02020603050405020304"/>
                <a:ea typeface="黑体" panose="02010609060101010101" charset="-122"/>
                <a:cs typeface="Times New Roman" panose="02020603050405020304"/>
              </a:rPr>
              <a:t>Content:</a:t>
            </a:r>
            <a:endParaRPr lang="en-US" sz="3600">
              <a:solidFill>
                <a:srgbClr val="0070C0"/>
              </a:solidFill>
              <a:latin typeface="Times New Roman" panose="02020603050405020304"/>
              <a:ea typeface="黑体" panose="02010609060101010101" charset="-122"/>
              <a:cs typeface="Times New Roman" panose="02020603050405020304"/>
            </a:endParaRPr>
          </a:p>
          <a:p>
            <a:pPr algn="l">
              <a:defRPr/>
            </a:pPr>
            <a:endParaRPr lang="en-US"/>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General introduction</a:t>
            </a: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endParaRPr lang="en-US" sz="2400">
              <a:latin typeface="Times New Roman" panose="02020603050405020304"/>
              <a:cs typeface="Times New Roman" panose="02020603050405020304"/>
            </a:endParaRPr>
          </a:p>
          <a:p>
            <a:pPr marL="342900" indent="-342900" algn="l">
              <a:buFont typeface="Arial" panose="020B0604020202020204" pitchFamily="34" charset="0"/>
              <a:buChar char="•"/>
              <a:defRPr/>
            </a:pPr>
            <a:r>
              <a:rPr lang="en-US" sz="2400">
                <a:latin typeface="Times New Roman" panose="02020603050405020304"/>
                <a:cs typeface="Times New Roman" panose="02020603050405020304"/>
              </a:rPr>
              <a:t>    </a:t>
            </a:r>
            <a:r>
              <a:rPr lang="zh-CN" altLang="en-US" sz="2400">
                <a:latin typeface="Times New Roman" panose="02020603050405020304"/>
                <a:ea typeface="宋体" panose="02010600030101010101" pitchFamily="2" charset="-122"/>
                <a:cs typeface="Times New Roman" panose="02020603050405020304"/>
              </a:rPr>
              <a:t>Progress </a:t>
            </a:r>
            <a:r>
              <a:rPr lang="en-US" altLang="zh-CN" sz="2400">
                <a:latin typeface="Times New Roman" panose="02020603050405020304"/>
                <a:ea typeface="宋体" panose="02010600030101010101" pitchFamily="2" charset="-122"/>
                <a:cs typeface="Times New Roman" panose="02020603050405020304"/>
              </a:rPr>
              <a:t>of MDI design</a:t>
            </a:r>
            <a:r>
              <a:rPr lang="zh-CN" altLang="en-US" sz="2400">
                <a:latin typeface="Times New Roman" panose="02020603050405020304"/>
                <a:ea typeface="宋体" panose="02010600030101010101" pitchFamily="2" charset="-122"/>
                <a:cs typeface="Times New Roman" panose="02020603050405020304"/>
              </a:rPr>
              <a:t>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zh-CN" altLang="en-US" sz="2400">
                <a:latin typeface="Times New Roman" panose="02020603050405020304"/>
                <a:ea typeface="宋体" panose="02010600030101010101" pitchFamily="2" charset="-122"/>
                <a:cs typeface="Times New Roman" panose="02020603050405020304"/>
              </a:rPr>
              <a:t> </a:t>
            </a:r>
            <a:r>
              <a:rPr lang="en-US" altLang="zh-CN" sz="2400">
                <a:latin typeface="Times New Roman" panose="02020603050405020304"/>
                <a:ea typeface="宋体" panose="02010600030101010101" pitchFamily="2" charset="-122"/>
                <a:cs typeface="Times New Roman" panose="02020603050405020304"/>
              </a:rPr>
              <a:t>            </a:t>
            </a:r>
            <a:r>
              <a:rPr lang="en-US" altLang="zh-CN" sz="2400">
                <a:solidFill>
                  <a:srgbClr val="FF0000"/>
                </a:solidFill>
                <a:latin typeface="Times New Roman" panose="02020603050405020304"/>
                <a:ea typeface="宋体" panose="02010600030101010101" pitchFamily="2" charset="-122"/>
                <a:cs typeface="Times New Roman" panose="02020603050405020304"/>
              </a:rPr>
              <a:t>Iron yoke</a:t>
            </a:r>
            <a:endParaRPr lang="en-US" altLang="zh-CN"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rPr>
              <a:t>             Superconcuction    solenoid  </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ECAL</a:t>
            </a:r>
            <a:endParaRPr lang="en-US" altLang="zh-CN" sz="2400">
              <a:latin typeface="Times New Roman" panose="02020603050405020304"/>
              <a:ea typeface="宋体" panose="02010600030101010101" pitchFamily="2" charset="-122"/>
              <a:cs typeface="Times New Roman" panose="02020603050405020304"/>
            </a:endParaRPr>
          </a:p>
          <a:p>
            <a:pPr indent="457200" algn="l">
              <a:defRPr/>
            </a:pPr>
            <a:r>
              <a:rPr lang="en-US" altLang="zh-CN" sz="2400">
                <a:latin typeface="Times New Roman" panose="02020603050405020304"/>
                <a:ea typeface="宋体" panose="02010600030101010101" pitchFamily="2" charset="-122"/>
                <a:cs typeface="Times New Roman" panose="02020603050405020304"/>
              </a:rPr>
              <a:t>       Beam pipe </a:t>
            </a:r>
            <a:endParaRPr lang="zh-CN" altLang="en-US" sz="2400">
              <a:latin typeface="Times New Roman" panose="02020603050405020304"/>
              <a:ea typeface="宋体" panose="02010600030101010101" pitchFamily="2" charset="-122"/>
              <a:cs typeface="Times New Roman" panose="02020603050405020304"/>
            </a:endParaRPr>
          </a:p>
          <a:p>
            <a:pPr algn="l">
              <a:defRPr/>
            </a:pPr>
            <a:r>
              <a:rPr lang="en-US" altLang="zh-CN" sz="2400">
                <a:latin typeface="Times New Roman" panose="02020603050405020304"/>
                <a:ea typeface="宋体" panose="02010600030101010101" pitchFamily="2" charset="-122"/>
                <a:cs typeface="Times New Roman" panose="02020603050405020304"/>
                <a:sym typeface="+mn-ea"/>
              </a:rPr>
              <a:t>    </a:t>
            </a:r>
            <a:endParaRPr lang="en-US" altLang="zh-CN" sz="2400">
              <a:latin typeface="Times New Roman" panose="02020603050405020304"/>
              <a:ea typeface="宋体" panose="02010600030101010101" pitchFamily="2" charset="-122"/>
              <a:cs typeface="Times New Roman" panose="02020603050405020304"/>
              <a:sym typeface="+mn-ea"/>
            </a:endParaRPr>
          </a:p>
          <a:p>
            <a:pPr marL="342900" indent="-342900" algn="l">
              <a:buFont typeface="Arial" panose="020B0604020202020204" pitchFamily="34" charset="0"/>
              <a:buChar char="•"/>
              <a:defRPr/>
            </a:pPr>
            <a:r>
              <a:rPr lang="en-US" altLang="zh-CN" sz="2400">
                <a:latin typeface="Times New Roman" panose="02020603050405020304"/>
                <a:ea typeface="宋体" panose="02010600030101010101" pitchFamily="2" charset="-122"/>
                <a:cs typeface="Times New Roman" panose="02020603050405020304"/>
                <a:sym typeface="+mn-ea"/>
              </a:rPr>
              <a:t>    summary</a:t>
            </a:r>
            <a:endParaRPr lang="en-US" altLang="zh-CN" sz="2400">
              <a:latin typeface="Times New Roman" panose="02020603050405020304"/>
              <a:ea typeface="宋体" panose="02010600030101010101" pitchFamily="2" charset="-122"/>
              <a:cs typeface="Times New Roman" panose="02020603050405020304"/>
              <a:sym typeface="+mn-ea"/>
            </a:endParaRPr>
          </a:p>
        </p:txBody>
      </p:sp>
      <p:pic>
        <p:nvPicPr>
          <p:cNvPr id="5" name="图片 2" descr="图片包含 自然, 火山口&#10;&#10;描述已自动生成"/>
          <p:cNvPicPr>
            <a:picLocks noChangeAspect="1"/>
          </p:cNvPicPr>
          <p:nvPr/>
        </p:nvPicPr>
        <p:blipFill>
          <a:blip r:embed="rId1"/>
          <a:stretch>
            <a:fillRect/>
          </a:stretch>
        </p:blipFill>
        <p:spPr bwMode="auto">
          <a:xfrm>
            <a:off x="27380" y="52533"/>
            <a:ext cx="864000" cy="540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sp>
        <p:nvSpPr>
          <p:cNvPr id="5" name="文本框 4"/>
          <p:cNvSpPr txBox="1"/>
          <p:nvPr/>
        </p:nvSpPr>
        <p:spPr>
          <a:xfrm>
            <a:off x="8281878" y="2313410"/>
            <a:ext cx="2767965" cy="1568450"/>
          </a:xfrm>
          <a:prstGeom prst="rect">
            <a:avLst/>
          </a:prstGeom>
          <a:noFill/>
        </p:spPr>
        <p:txBody>
          <a:bodyPr wrap="none" rtlCol="0">
            <a:spAutoFit/>
          </a:bodyPr>
          <a:lstStyle/>
          <a:p>
            <a:pPr algn="ctr"/>
            <a:r>
              <a:rPr lang="en-US" altLang="zh-CN" sz="2400" b="1" dirty="0"/>
              <a:t>CEPC yoke</a:t>
            </a:r>
            <a:endParaRPr lang="en-US" altLang="zh-CN" sz="2400" b="1" dirty="0"/>
          </a:p>
          <a:p>
            <a:pPr algn="ctr"/>
            <a:r>
              <a:rPr lang="en-US" altLang="zh-CN" b="1" dirty="0"/>
              <a:t>height</a:t>
            </a:r>
            <a:r>
              <a:rPr lang="zh-CN" altLang="en-US" dirty="0"/>
              <a:t>：</a:t>
            </a:r>
            <a:r>
              <a:rPr lang="en-US" altLang="zh-CN" dirty="0">
                <a:solidFill>
                  <a:srgbClr val="FF0000"/>
                </a:solidFill>
              </a:rPr>
              <a:t>8.5m</a:t>
            </a:r>
            <a:endParaRPr lang="en-US" altLang="zh-CN" dirty="0">
              <a:solidFill>
                <a:srgbClr val="FF0000"/>
              </a:solidFill>
            </a:endParaRPr>
          </a:p>
          <a:p>
            <a:pPr algn="ctr"/>
            <a:r>
              <a:rPr lang="en-US" altLang="zh-CN" b="1" dirty="0"/>
              <a:t>long</a:t>
            </a:r>
            <a:r>
              <a:rPr lang="zh-CN" altLang="en-US" dirty="0"/>
              <a:t>：</a:t>
            </a:r>
            <a:r>
              <a:rPr lang="en-US" altLang="zh-CN" dirty="0">
                <a:solidFill>
                  <a:srgbClr val="FF0000"/>
                </a:solidFill>
              </a:rPr>
              <a:t>11.1m</a:t>
            </a:r>
            <a:endParaRPr lang="en-US" altLang="zh-CN" dirty="0">
              <a:solidFill>
                <a:srgbClr val="FF0000"/>
              </a:solidFill>
            </a:endParaRPr>
          </a:p>
          <a:p>
            <a:pPr algn="ctr"/>
            <a:r>
              <a:rPr lang="en-US" altLang="zh-CN" b="1" dirty="0"/>
              <a:t>MDI </a:t>
            </a:r>
            <a:r>
              <a:rPr lang="zh-CN" altLang="en-US" b="1" dirty="0"/>
              <a:t>total weight</a:t>
            </a:r>
            <a:r>
              <a:rPr lang="zh-CN" altLang="en-US" dirty="0"/>
              <a:t>：</a:t>
            </a:r>
            <a:r>
              <a:rPr lang="en-US" altLang="zh-CN" dirty="0">
                <a:solidFill>
                  <a:srgbClr val="FF0000"/>
                </a:solidFill>
              </a:rPr>
              <a:t>3000T</a:t>
            </a:r>
            <a:endParaRPr lang="en-US" altLang="zh-CN" dirty="0">
              <a:solidFill>
                <a:srgbClr val="FF0000"/>
              </a:solidFill>
            </a:endParaRPr>
          </a:p>
          <a:p>
            <a:pPr algn="ctr"/>
            <a:r>
              <a:rPr lang="en-US" altLang="zh-CN" dirty="0">
                <a:ea typeface="宋体" panose="02010600030101010101" pitchFamily="2" charset="-122"/>
              </a:rPr>
              <a:t>yoke </a:t>
            </a:r>
            <a:r>
              <a:rPr lang="zh-CN" dirty="0">
                <a:ea typeface="宋体" panose="02010600030101010101" pitchFamily="2" charset="-122"/>
              </a:rPr>
              <a:t>total weight：</a:t>
            </a:r>
            <a:r>
              <a:rPr lang="en-US" altLang="zh-CN" dirty="0">
                <a:ea typeface="宋体" panose="02010600030101010101" pitchFamily="2" charset="-122"/>
              </a:rPr>
              <a:t>1000T</a:t>
            </a:r>
            <a:endParaRPr lang="en-US" altLang="zh-CN" dirty="0">
              <a:ea typeface="宋体" panose="02010600030101010101" pitchFamily="2" charset="-122"/>
            </a:endParaRPr>
          </a:p>
        </p:txBody>
      </p:sp>
      <p:sp>
        <p:nvSpPr>
          <p:cNvPr id="6" name="文本框 5"/>
          <p:cNvSpPr txBox="1"/>
          <p:nvPr/>
        </p:nvSpPr>
        <p:spPr>
          <a:xfrm>
            <a:off x="7804150" y="4220845"/>
            <a:ext cx="3896995" cy="1568450"/>
          </a:xfrm>
          <a:prstGeom prst="rect">
            <a:avLst/>
          </a:prstGeom>
          <a:noFill/>
        </p:spPr>
        <p:txBody>
          <a:bodyPr wrap="square" rtlCol="0">
            <a:spAutoFit/>
          </a:bodyPr>
          <a:lstStyle/>
          <a:p>
            <a:pPr indent="0">
              <a:buFont typeface="Arial" panose="020B0604020202020204" pitchFamily="34" charset="0"/>
              <a:buNone/>
            </a:pPr>
            <a:r>
              <a:rPr lang="en-US" altLang="zh-CN" sz="2400" b="1" dirty="0">
                <a:solidFill>
                  <a:srgbClr val="FF0000"/>
                </a:solidFill>
              </a:rPr>
              <a:t>Design progress in 2023</a:t>
            </a:r>
            <a:endParaRPr lang="en-US" altLang="zh-CN" sz="2400" b="1" dirty="0">
              <a:solidFill>
                <a:srgbClr val="FF0000"/>
              </a:solidFill>
            </a:endParaRPr>
          </a:p>
          <a:p>
            <a:pPr marL="285750" indent="-285750">
              <a:buFont typeface="Arial" panose="020B0604020202020204" pitchFamily="34" charset="0"/>
              <a:buChar char="•"/>
            </a:pPr>
            <a:r>
              <a:rPr lang="en-US" altLang="zh-CN" sz="2400" b="1" dirty="0">
                <a:solidFill>
                  <a:srgbClr val="FF0000"/>
                </a:solidFill>
              </a:rPr>
              <a:t>a</a:t>
            </a:r>
            <a:r>
              <a:rPr lang="zh-CN" altLang="en-US" sz="2400" b="1" dirty="0">
                <a:solidFill>
                  <a:srgbClr val="FF0000"/>
                </a:solidFill>
              </a:rPr>
              <a:t>dded </a:t>
            </a:r>
            <a:r>
              <a:rPr lang="en-US" altLang="zh-CN" sz="2400" b="1" dirty="0">
                <a:solidFill>
                  <a:srgbClr val="FF0000"/>
                </a:solidFill>
              </a:rPr>
              <a:t>2</a:t>
            </a:r>
            <a:r>
              <a:rPr lang="zh-CN" altLang="en-US" sz="2400" b="1" dirty="0">
                <a:solidFill>
                  <a:srgbClr val="FF0000"/>
                </a:solidFill>
              </a:rPr>
              <a:t> muon detector</a:t>
            </a:r>
            <a:r>
              <a:rPr lang="en-US" altLang="zh-CN" sz="2400" b="1" dirty="0">
                <a:solidFill>
                  <a:srgbClr val="FF0000"/>
                </a:solidFill>
              </a:rPr>
              <a:t>s</a:t>
            </a:r>
            <a:endParaRPr lang="zh-CN" altLang="en-US" sz="2400" b="1" dirty="0">
              <a:solidFill>
                <a:srgbClr val="FF0000"/>
              </a:solidFill>
            </a:endParaRPr>
          </a:p>
          <a:p>
            <a:pPr marL="285750" indent="-285750">
              <a:buFont typeface="Arial" panose="020B0604020202020204" pitchFamily="34" charset="0"/>
              <a:buChar char="•"/>
            </a:pPr>
            <a:r>
              <a:rPr lang="zh-CN" altLang="en-US" sz="2400" b="1" dirty="0">
                <a:solidFill>
                  <a:srgbClr val="FF0000"/>
                </a:solidFill>
              </a:rPr>
              <a:t>easy to assemble</a:t>
            </a:r>
            <a:endParaRPr lang="zh-CN" altLang="en-US" sz="2400" b="1" dirty="0">
              <a:solidFill>
                <a:srgbClr val="FF0000"/>
              </a:solidFill>
            </a:endParaRPr>
          </a:p>
          <a:p>
            <a:pPr marL="285750" indent="-285750">
              <a:buFont typeface="Arial" panose="020B0604020202020204" pitchFamily="34" charset="0"/>
              <a:buChar char="•"/>
            </a:pPr>
            <a:r>
              <a:rPr lang="zh-CN" altLang="en-US" sz="2400" b="1" dirty="0">
                <a:solidFill>
                  <a:srgbClr val="FF0000"/>
                </a:solidFill>
              </a:rPr>
              <a:t>structure reliability </a:t>
            </a:r>
            <a:endParaRPr lang="zh-CN" altLang="en-US" dirty="0"/>
          </a:p>
        </p:txBody>
      </p:sp>
      <p:sp>
        <p:nvSpPr>
          <p:cNvPr id="26" name="文本框 25"/>
          <p:cNvSpPr txBox="1"/>
          <p:nvPr/>
        </p:nvSpPr>
        <p:spPr>
          <a:xfrm>
            <a:off x="2507615" y="6189345"/>
            <a:ext cx="3807460" cy="368300"/>
          </a:xfrm>
          <a:prstGeom prst="rect">
            <a:avLst/>
          </a:prstGeom>
          <a:noFill/>
        </p:spPr>
        <p:txBody>
          <a:bodyPr wrap="square" rtlCol="0">
            <a:spAutoFit/>
          </a:bodyPr>
          <a:lstStyle/>
          <a:p>
            <a:r>
              <a:rPr dirty="0"/>
              <a:t>CEPC </a:t>
            </a:r>
            <a:r>
              <a:rPr lang="en-US" dirty="0"/>
              <a:t>MDI</a:t>
            </a:r>
            <a:r>
              <a:rPr dirty="0"/>
              <a:t> profile structure</a:t>
            </a:r>
            <a:endParaRPr dirty="0"/>
          </a:p>
        </p:txBody>
      </p:sp>
      <p:pic>
        <p:nvPicPr>
          <p:cNvPr id="3" name="图片 2"/>
          <p:cNvPicPr>
            <a:picLocks noChangeAspect="1"/>
          </p:cNvPicPr>
          <p:nvPr>
            <p:custDataLst>
              <p:tags r:id="rId2"/>
            </p:custDataLst>
          </p:nvPr>
        </p:nvPicPr>
        <p:blipFill>
          <a:blip r:embed="rId3"/>
          <a:stretch>
            <a:fillRect/>
          </a:stretch>
        </p:blipFill>
        <p:spPr>
          <a:xfrm>
            <a:off x="839251" y="1412791"/>
            <a:ext cx="6544470" cy="4680000"/>
          </a:xfrm>
          <a:prstGeom prst="rect">
            <a:avLst/>
          </a:prstGeom>
        </p:spPr>
      </p:pic>
      <p:cxnSp>
        <p:nvCxnSpPr>
          <p:cNvPr id="8" name="直接连接符 2"/>
          <p:cNvCxnSpPr/>
          <p:nvPr>
            <p:custDataLst>
              <p:tags r:id="rId4"/>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 name="矩形 3"/>
          <p:cNvSpPr/>
          <p:nvPr>
            <p:custDataLst>
              <p:tags r:id="rId5"/>
            </p:custDataLst>
          </p:nvPr>
        </p:nvSpPr>
        <p:spPr bwMode="auto">
          <a:xfrm>
            <a:off x="3647765" y="60924"/>
            <a:ext cx="4391025" cy="521970"/>
          </a:xfrm>
          <a:prstGeom prst="rect">
            <a:avLst/>
          </a:prstGeom>
        </p:spPr>
        <p:txBody>
          <a:bodyPr wrap="none">
            <a:spAutoFit/>
          </a:bodyPr>
          <a:p>
            <a:pPr algn="ctr">
              <a:spcBef>
                <a:spcPts val="600"/>
              </a:spcBef>
              <a:defRPr/>
            </a:pPr>
            <a:r>
              <a:rPr lang="en-US" sz="2800">
                <a:latin typeface="Times New Roman" panose="02020603050405020304"/>
                <a:cs typeface="Times New Roman" panose="02020603050405020304"/>
                <a:sym typeface="+mn-ea"/>
              </a:rPr>
              <a:t>General  </a:t>
            </a:r>
            <a:r>
              <a:rPr lang="en-US" sz="2800">
                <a:latin typeface="Times New Roman" panose="02020603050405020304"/>
                <a:cs typeface="Times New Roman" panose="02020603050405020304"/>
                <a:sym typeface="+mn-ea"/>
              </a:rPr>
              <a:t>introduction of yoke</a:t>
            </a:r>
            <a:endParaRPr lang="en-US" sz="2800">
              <a:latin typeface="黑体" panose="02010609060101010101" charset="-122"/>
              <a:ea typeface="黑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537296" y="2486537"/>
            <a:ext cx="2184269" cy="2160000"/>
          </a:xfrm>
          <a:prstGeom prst="rect">
            <a:avLst/>
          </a:prstGeom>
        </p:spPr>
      </p:pic>
      <p:pic>
        <p:nvPicPr>
          <p:cNvPr id="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327" y="2478022"/>
            <a:ext cx="242325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391599" y="2478022"/>
            <a:ext cx="2637210" cy="2160000"/>
          </a:xfrm>
          <a:prstGeom prst="rect">
            <a:avLst/>
          </a:prstGeom>
        </p:spPr>
      </p:pic>
      <p:sp>
        <p:nvSpPr>
          <p:cNvPr id="9" name="文本框 8"/>
          <p:cNvSpPr txBox="1"/>
          <p:nvPr/>
        </p:nvSpPr>
        <p:spPr>
          <a:xfrm>
            <a:off x="668057" y="5015547"/>
            <a:ext cx="2024380" cy="1476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effectLst/>
                <a:uLnTx/>
                <a:uFillTx/>
                <a:latin typeface="+mn-ea"/>
                <a:cs typeface="+mn-cs"/>
              </a:rPr>
              <a:t>2018.12</a:t>
            </a:r>
            <a:endParaRPr kumimoji="0" lang="en-US" altLang="zh-CN" sz="1800" b="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thickness</a:t>
            </a:r>
            <a:r>
              <a:rPr kumimoji="0" lang="en-US" altLang="zh-CN" sz="1800" b="0" i="0" u="none" strike="noStrike" kern="1200" cap="none" spc="0" normalizeH="0" baseline="0" noProof="0" dirty="0">
                <a:ln>
                  <a:noFill/>
                </a:ln>
                <a:effectLst/>
                <a:uLnTx/>
                <a:uFillTx/>
                <a:latin typeface="+mn-ea"/>
                <a:cs typeface="+mn-cs"/>
              </a:rPr>
              <a:t>: 600mm</a:t>
            </a:r>
            <a:endParaRPr kumimoji="0" lang="en-US" altLang="zh-CN" sz="1800" b="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2060"/>
                </a:solidFill>
                <a:effectLst/>
                <a:uLnTx/>
                <a:uFillTx/>
                <a:latin typeface="+mn-ea"/>
                <a:cs typeface="+mn-cs"/>
              </a:rPr>
              <a:t>Muon: 3 layers</a:t>
            </a:r>
            <a:endParaRPr kumimoji="0" lang="en-US" altLang="zh-CN" sz="1800" b="0" i="0" u="none" strike="noStrike" kern="1200" cap="none" spc="0" normalizeH="0" baseline="0" noProof="0" dirty="0">
              <a:ln>
                <a:noFill/>
              </a:ln>
              <a:solidFill>
                <a:srgbClr val="002060"/>
              </a:solidFill>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height</a:t>
            </a:r>
            <a:r>
              <a:rPr kumimoji="0" lang="en-US" altLang="zh-CN" sz="1800" b="0" i="0" u="none" strike="noStrike" kern="1200" cap="none" spc="0" normalizeH="0" baseline="0" noProof="0" dirty="0">
                <a:ln>
                  <a:noFill/>
                </a:ln>
                <a:effectLst/>
                <a:uLnTx/>
                <a:uFillTx/>
                <a:latin typeface="+mn-ea"/>
                <a:cs typeface="+mn-cs"/>
              </a:rPr>
              <a:t>: 9600mm</a:t>
            </a:r>
            <a:endParaRPr kumimoji="0" lang="en-US" altLang="zh-CN" sz="1800" b="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weight</a:t>
            </a:r>
            <a:r>
              <a:rPr kumimoji="0" lang="en-US" altLang="zh-CN" sz="1800" b="0" i="0" u="none" strike="noStrike" kern="1200" cap="none" spc="0" normalizeH="0" baseline="0" noProof="0" dirty="0">
                <a:ln>
                  <a:noFill/>
                </a:ln>
                <a:effectLst/>
                <a:uLnTx/>
                <a:uFillTx/>
                <a:latin typeface="+mn-ea"/>
                <a:cs typeface="+mn-cs"/>
              </a:rPr>
              <a:t>: 920 t</a:t>
            </a:r>
            <a:endParaRPr kumimoji="0" lang="zh-CN" altLang="en-US" sz="1800" b="0" i="0" u="none" strike="noStrike" kern="1200" cap="none" spc="0" normalizeH="0" baseline="0" noProof="0" dirty="0">
              <a:ln>
                <a:noFill/>
              </a:ln>
              <a:effectLst/>
              <a:uLnTx/>
              <a:uFillTx/>
              <a:latin typeface="+mn-ea"/>
              <a:cs typeface="+mn-cs"/>
            </a:endParaRPr>
          </a:p>
        </p:txBody>
      </p:sp>
      <p:sp>
        <p:nvSpPr>
          <p:cNvPr id="10" name="文本框 9"/>
          <p:cNvSpPr txBox="1"/>
          <p:nvPr/>
        </p:nvSpPr>
        <p:spPr>
          <a:xfrm>
            <a:off x="3750824" y="5015547"/>
            <a:ext cx="2151380" cy="1476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effectLst/>
                <a:uLnTx/>
                <a:uFillTx/>
                <a:latin typeface="+mn-ea"/>
                <a:cs typeface="+mn-cs"/>
              </a:rPr>
              <a:t>2020.1</a:t>
            </a:r>
            <a:endParaRPr kumimoji="0" lang="en-US" altLang="zh-CN" sz="1800" b="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thickness</a:t>
            </a:r>
            <a:r>
              <a:rPr kumimoji="0" lang="en-US" altLang="zh-CN" sz="1800" b="0" i="0" u="none" strike="noStrike" kern="1200" cap="none" spc="0" normalizeH="0" baseline="0" noProof="0" dirty="0">
                <a:ln>
                  <a:noFill/>
                </a:ln>
                <a:effectLst/>
                <a:uLnTx/>
                <a:uFillTx/>
                <a:latin typeface="+mn-ea"/>
                <a:cs typeface="+mn-cs"/>
              </a:rPr>
              <a:t>: </a:t>
            </a:r>
            <a:r>
              <a:rPr kumimoji="0" lang="en-US" altLang="zh-CN" sz="1800" b="0" i="0" u="none" strike="noStrike" kern="1200" cap="none" spc="0" normalizeH="0" baseline="0" noProof="0" dirty="0">
                <a:ln>
                  <a:noFill/>
                </a:ln>
                <a:solidFill>
                  <a:srgbClr val="FF0000"/>
                </a:solidFill>
                <a:effectLst/>
                <a:uLnTx/>
                <a:uFillTx/>
                <a:latin typeface="+mn-ea"/>
                <a:cs typeface="+mn-cs"/>
              </a:rPr>
              <a:t>1460mm</a:t>
            </a:r>
            <a:endParaRPr kumimoji="0" lang="en-US" altLang="zh-CN" sz="1800" b="0" i="0" u="none" strike="noStrike" kern="1200" cap="none" spc="0" normalizeH="0" baseline="0" noProof="0" dirty="0">
              <a:ln>
                <a:noFill/>
              </a:ln>
              <a:solidFill>
                <a:srgbClr val="FF0000"/>
              </a:solidFill>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2060"/>
                </a:solidFill>
                <a:effectLst/>
                <a:uLnTx/>
                <a:uFillTx/>
                <a:latin typeface="+mn-ea"/>
                <a:cs typeface="+mn-cs"/>
              </a:rPr>
              <a:t>Muon: 4 layers</a:t>
            </a:r>
            <a:endParaRPr kumimoji="0" lang="en-US" altLang="zh-CN" sz="1800" b="0" i="0" u="none" strike="noStrike" kern="1200" cap="none" spc="0" normalizeH="0" baseline="0" noProof="0" dirty="0">
              <a:ln>
                <a:noFill/>
              </a:ln>
              <a:solidFill>
                <a:srgbClr val="002060"/>
              </a:solidFill>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height</a:t>
            </a:r>
            <a:r>
              <a:rPr kumimoji="0" lang="en-US" altLang="zh-CN" sz="1800" b="0" i="0" u="none" strike="noStrike" kern="1200" cap="none" spc="0" normalizeH="0" baseline="0" noProof="0" dirty="0">
                <a:ln>
                  <a:noFill/>
                </a:ln>
                <a:effectLst/>
                <a:uLnTx/>
                <a:uFillTx/>
                <a:latin typeface="+mn-ea"/>
                <a:cs typeface="+mn-cs"/>
              </a:rPr>
              <a:t>: 12120mm</a:t>
            </a:r>
            <a:endParaRPr kumimoji="0" lang="en-US" altLang="zh-CN" sz="1800" b="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effectLst/>
                <a:uLnTx/>
                <a:uFillTx/>
                <a:latin typeface="+mn-ea"/>
                <a:cs typeface="+mn-cs"/>
              </a:rPr>
              <a:t>weight</a:t>
            </a:r>
            <a:r>
              <a:rPr kumimoji="0" lang="en-US" altLang="zh-CN" sz="1800" b="0" i="0" u="none" strike="noStrike" kern="1200" cap="none" spc="0" normalizeH="0" baseline="0" noProof="0" dirty="0">
                <a:ln>
                  <a:noFill/>
                </a:ln>
                <a:effectLst/>
                <a:uLnTx/>
                <a:uFillTx/>
                <a:latin typeface="+mn-ea"/>
                <a:cs typeface="+mn-cs"/>
              </a:rPr>
              <a:t>:</a:t>
            </a:r>
            <a:r>
              <a:rPr kumimoji="0" lang="zh-CN" altLang="en-US" sz="1800" b="0" i="0" u="none" strike="noStrike" kern="1200" cap="none" spc="0" normalizeH="0" baseline="0" noProof="0" dirty="0">
                <a:ln>
                  <a:noFill/>
                </a:ln>
                <a:effectLst/>
                <a:uLnTx/>
                <a:uFillTx/>
                <a:latin typeface="+mn-ea"/>
                <a:cs typeface="+mn-cs"/>
              </a:rPr>
              <a:t> </a:t>
            </a:r>
            <a:r>
              <a:rPr kumimoji="0" lang="en-US" altLang="zh-CN" sz="1800" b="0" i="0" u="none" strike="noStrike" kern="1200" cap="none" spc="0" normalizeH="0" baseline="0" noProof="0" dirty="0">
                <a:ln>
                  <a:noFill/>
                </a:ln>
                <a:effectLst/>
                <a:uLnTx/>
                <a:uFillTx/>
                <a:latin typeface="+mn-ea"/>
                <a:cs typeface="+mn-cs"/>
              </a:rPr>
              <a:t>3180</a:t>
            </a:r>
            <a:r>
              <a:rPr kumimoji="0" lang="zh-CN" altLang="en-US" sz="1800" b="0" i="0" u="none" strike="noStrike" kern="1200" cap="none" spc="0" normalizeH="0" baseline="0" noProof="0" dirty="0">
                <a:ln>
                  <a:noFill/>
                </a:ln>
                <a:effectLst/>
                <a:uLnTx/>
                <a:uFillTx/>
                <a:latin typeface="+mn-ea"/>
                <a:cs typeface="+mn-cs"/>
              </a:rPr>
              <a:t> </a:t>
            </a:r>
            <a:r>
              <a:rPr kumimoji="0" lang="en-US" altLang="zh-CN" sz="1800" b="0" i="0" u="none" strike="noStrike" kern="1200" cap="none" spc="0" normalizeH="0" baseline="0" noProof="0" dirty="0">
                <a:ln>
                  <a:noFill/>
                </a:ln>
                <a:effectLst/>
                <a:uLnTx/>
                <a:uFillTx/>
                <a:latin typeface="+mn-ea"/>
                <a:cs typeface="+mn-cs"/>
              </a:rPr>
              <a:t>t</a:t>
            </a:r>
            <a:endParaRPr kumimoji="0" lang="en-US" altLang="zh-CN" sz="1800" b="0" i="0" u="none" strike="noStrike" kern="1200" cap="none" spc="0" normalizeH="0" baseline="0" noProof="0" dirty="0">
              <a:ln>
                <a:noFill/>
              </a:ln>
              <a:effectLst/>
              <a:uLnTx/>
              <a:uFillTx/>
              <a:latin typeface="+mn-ea"/>
              <a:cs typeface="+mn-cs"/>
            </a:endParaRPr>
          </a:p>
        </p:txBody>
      </p:sp>
      <p:sp>
        <p:nvSpPr>
          <p:cNvPr id="11" name="文本框 10"/>
          <p:cNvSpPr txBox="1"/>
          <p:nvPr/>
        </p:nvSpPr>
        <p:spPr>
          <a:xfrm>
            <a:off x="6746066" y="5015547"/>
            <a:ext cx="2024380" cy="1476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i="0" u="none" strike="noStrike" kern="1200" cap="none" spc="0" normalizeH="0" baseline="0" noProof="0" dirty="0">
                <a:ln>
                  <a:noFill/>
                </a:ln>
                <a:effectLst/>
                <a:uLnTx/>
                <a:uFillTx/>
                <a:latin typeface="+mn-ea"/>
                <a:cs typeface="+mn-cs"/>
              </a:rPr>
              <a:t>2021.</a:t>
            </a:r>
            <a:r>
              <a:rPr kumimoji="0" lang="en-US" altLang="zh-CN" sz="1800" i="0" u="none" strike="noStrike" kern="1200" cap="none" spc="0" normalizeH="0" baseline="0" noProof="0" dirty="0">
                <a:ln>
                  <a:noFill/>
                </a:ln>
                <a:effectLst/>
                <a:uLnTx/>
                <a:uFillTx/>
                <a:latin typeface="+mn-ea"/>
                <a:cs typeface="+mn-cs"/>
              </a:rPr>
              <a:t>3</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thickness</a:t>
            </a:r>
            <a:r>
              <a:rPr kumimoji="0" lang="en-US" altLang="zh-CN" sz="1800" i="0" u="none" strike="noStrike" kern="1200" cap="none" spc="0" normalizeH="0" baseline="0" noProof="0" dirty="0">
                <a:ln>
                  <a:noFill/>
                </a:ln>
                <a:effectLst/>
                <a:uLnTx/>
                <a:uFillTx/>
                <a:latin typeface="+mn-ea"/>
                <a:cs typeface="+mn-cs"/>
              </a:rPr>
              <a:t>: 600mm</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i="0" u="none" strike="noStrike" kern="1200" cap="none" spc="0" normalizeH="0" baseline="0" noProof="0" dirty="0">
                <a:ln>
                  <a:noFill/>
                </a:ln>
                <a:solidFill>
                  <a:srgbClr val="002060"/>
                </a:solidFill>
                <a:effectLst/>
                <a:uLnTx/>
                <a:uFillTx/>
                <a:latin typeface="+mn-ea"/>
                <a:cs typeface="+mn-cs"/>
              </a:rPr>
              <a:t>Muon: 5 layers</a:t>
            </a:r>
            <a:endParaRPr kumimoji="0" lang="en-US" altLang="zh-CN" sz="1800" i="0" u="none" strike="noStrike" kern="1200" cap="none" spc="0" normalizeH="0" baseline="0" noProof="0" dirty="0">
              <a:ln>
                <a:noFill/>
              </a:ln>
              <a:solidFill>
                <a:srgbClr val="002060"/>
              </a:solidFill>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height</a:t>
            </a:r>
            <a:r>
              <a:rPr kumimoji="0" lang="en-US" altLang="zh-CN" sz="1800" i="0" u="none" strike="noStrike" kern="1200" cap="none" spc="0" normalizeH="0" baseline="0" noProof="0" dirty="0">
                <a:ln>
                  <a:noFill/>
                </a:ln>
                <a:effectLst/>
                <a:uLnTx/>
                <a:uFillTx/>
                <a:latin typeface="+mn-ea"/>
                <a:cs typeface="+mn-cs"/>
              </a:rPr>
              <a:t>: 8520mm</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weight</a:t>
            </a:r>
            <a:r>
              <a:rPr kumimoji="0" lang="en-US" altLang="zh-CN" sz="1800" i="0" u="none" strike="noStrike" kern="1200" cap="none" spc="0" normalizeH="0" baseline="0" noProof="0" dirty="0">
                <a:ln>
                  <a:noFill/>
                </a:ln>
                <a:effectLst/>
                <a:uLnTx/>
                <a:uFillTx/>
                <a:latin typeface="+mn-ea"/>
                <a:cs typeface="+mn-cs"/>
              </a:rPr>
              <a:t>: 760 t</a:t>
            </a:r>
            <a:endParaRPr kumimoji="0" lang="zh-CN" altLang="en-US" sz="1800" i="0" u="none" strike="noStrike" kern="1200" cap="none" spc="0" normalizeH="0" baseline="0" noProof="0" dirty="0">
              <a:ln>
                <a:noFill/>
              </a:ln>
              <a:effectLst/>
              <a:uLnTx/>
              <a:uFillTx/>
              <a:latin typeface="+mn-ea"/>
              <a:cs typeface="+mn-cs"/>
            </a:endParaRPr>
          </a:p>
        </p:txBody>
      </p:sp>
      <p:sp>
        <p:nvSpPr>
          <p:cNvPr id="12" name="箭头: 右 11"/>
          <p:cNvSpPr/>
          <p:nvPr/>
        </p:nvSpPr>
        <p:spPr>
          <a:xfrm>
            <a:off x="9102996" y="3444906"/>
            <a:ext cx="367458" cy="263614"/>
          </a:xfrm>
          <a:prstGeom prst="rightArrow">
            <a:avLst>
              <a:gd name="adj1" fmla="val 485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楷体" panose="02010609060101010101" charset="-122"/>
              <a:cs typeface="+mn-cs"/>
            </a:endParaRPr>
          </a:p>
        </p:txBody>
      </p:sp>
      <p:sp>
        <p:nvSpPr>
          <p:cNvPr id="14" name="文本框 13"/>
          <p:cNvSpPr txBox="1"/>
          <p:nvPr/>
        </p:nvSpPr>
        <p:spPr>
          <a:xfrm>
            <a:off x="7608463" y="836806"/>
            <a:ext cx="1974626" cy="1198880"/>
          </a:xfrm>
          <a:prstGeom prst="rect">
            <a:avLst/>
          </a:prstGeom>
          <a:noFill/>
          <a:ln>
            <a:solidFill>
              <a:schemeClr val="accent1">
                <a:shade val="50000"/>
              </a:schemeClr>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altLang="zh-CN" b="1" dirty="0">
                <a:solidFill>
                  <a:srgbClr val="FF0000"/>
                </a:solidFill>
                <a:sym typeface="+mn-ea"/>
              </a:rPr>
              <a:t>a</a:t>
            </a:r>
            <a:r>
              <a:rPr lang="zh-CN" altLang="en-US" b="1" dirty="0">
                <a:solidFill>
                  <a:srgbClr val="FF0000"/>
                </a:solidFill>
                <a:sym typeface="+mn-ea"/>
              </a:rPr>
              <a:t>dded muon detector</a:t>
            </a:r>
            <a:endParaRPr lang="zh-CN" altLang="en-US" b="1" dirty="0">
              <a:solidFill>
                <a:srgbClr val="FF0000"/>
              </a:solidFill>
              <a:sym typeface="+mn-ea"/>
            </a:endParaRPr>
          </a:p>
          <a:p>
            <a:pPr marL="0" marR="0" lvl="0" indent="0" algn="ctr" defTabSz="914400" rtl="0" eaLnBrk="0" fontAlgn="base" latinLnBrk="0" hangingPunct="0">
              <a:lnSpc>
                <a:spcPct val="100000"/>
              </a:lnSpc>
              <a:spcBef>
                <a:spcPct val="0"/>
              </a:spcBef>
              <a:spcAft>
                <a:spcPct val="0"/>
              </a:spcAft>
              <a:buClrTx/>
              <a:buSzTx/>
              <a:buFontTx/>
              <a:buNone/>
              <a:defRPr/>
            </a:pPr>
            <a:endParaRPr kumimoji="0" lang="en-US" altLang="zh-CN" sz="1800" b="1" i="0" u="none" strike="noStrike" kern="1200" cap="none" spc="0" normalizeH="0" baseline="0" noProof="0" dirty="0">
              <a:ln>
                <a:noFill/>
              </a:ln>
              <a:solidFill>
                <a:srgbClr val="FF0000"/>
              </a:solidFill>
              <a:effectLst/>
              <a:uLnTx/>
              <a:uFillTx/>
              <a:latin typeface="宋体" panose="02010600030101010101" pitchFamily="2" charset="-122"/>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FF0000"/>
                </a:solidFill>
                <a:effectLst/>
                <a:uLnTx/>
                <a:uFillTx/>
                <a:latin typeface="宋体" panose="02010600030101010101" pitchFamily="2" charset="-122"/>
              </a:rPr>
              <a:t>cost reduction</a:t>
            </a:r>
            <a:endParaRPr kumimoji="0" lang="en-US" altLang="zh-CN" sz="1800" b="1" i="0" u="none" strike="noStrike" kern="1200" cap="none" spc="0" normalizeH="0" baseline="0" noProof="0" dirty="0">
              <a:ln>
                <a:noFill/>
              </a:ln>
              <a:solidFill>
                <a:srgbClr val="FF0000"/>
              </a:solidFill>
              <a:effectLst/>
              <a:uLnTx/>
              <a:uFillTx/>
              <a:latin typeface="宋体" panose="02010600030101010101" pitchFamily="2" charset="-122"/>
            </a:endParaRPr>
          </a:p>
        </p:txBody>
      </p:sp>
      <p:grpSp>
        <p:nvGrpSpPr>
          <p:cNvPr id="15" name="组合 14"/>
          <p:cNvGrpSpPr/>
          <p:nvPr/>
        </p:nvGrpSpPr>
        <p:grpSpPr>
          <a:xfrm>
            <a:off x="3749040" y="726400"/>
            <a:ext cx="3586480" cy="1661200"/>
            <a:chOff x="10447" y="699"/>
            <a:chExt cx="5648" cy="2616"/>
          </a:xfrm>
        </p:grpSpPr>
        <p:cxnSp>
          <p:nvCxnSpPr>
            <p:cNvPr id="19" name="直接箭头连接符 18"/>
            <p:cNvCxnSpPr/>
            <p:nvPr/>
          </p:nvCxnSpPr>
          <p:spPr>
            <a:xfrm>
              <a:off x="12878" y="1723"/>
              <a:ext cx="613"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文本框 19"/>
            <p:cNvSpPr txBox="1"/>
            <p:nvPr/>
          </p:nvSpPr>
          <p:spPr>
            <a:xfrm>
              <a:off x="10447" y="2735"/>
              <a:ext cx="2805" cy="580"/>
            </a:xfrm>
            <a:prstGeom prst="rect">
              <a:avLst/>
            </a:prstGeom>
            <a:noFill/>
          </p:spPr>
          <p:txBody>
            <a:bodyPr wrap="square" rtlCol="0">
              <a:spAutoFit/>
            </a:bodyPr>
            <a:lstStyle/>
            <a:p>
              <a:r>
                <a:rPr lang="zh-CN" altLang="en-US" b="1" dirty="0">
                  <a:solidFill>
                    <a:srgbClr val="FF0000"/>
                  </a:solidFill>
                </a:rPr>
                <a:t>symmetric </a:t>
              </a:r>
              <a:r>
                <a:rPr lang="en-US" altLang="zh-CN" b="1" dirty="0">
                  <a:solidFill>
                    <a:srgbClr val="FF0000"/>
                  </a:solidFill>
                </a:rPr>
                <a:t>type</a:t>
              </a:r>
              <a:endParaRPr lang="en-US" altLang="zh-CN" b="1" dirty="0">
                <a:solidFill>
                  <a:srgbClr val="FF0000"/>
                </a:solidFill>
              </a:endParaRPr>
            </a:p>
          </p:txBody>
        </p:sp>
        <p:sp>
          <p:nvSpPr>
            <p:cNvPr id="21" name="文本框 20"/>
            <p:cNvSpPr txBox="1"/>
            <p:nvPr/>
          </p:nvSpPr>
          <p:spPr>
            <a:xfrm>
              <a:off x="13682" y="2729"/>
              <a:ext cx="2413" cy="580"/>
            </a:xfrm>
            <a:prstGeom prst="rect">
              <a:avLst/>
            </a:prstGeom>
            <a:noFill/>
          </p:spPr>
          <p:txBody>
            <a:bodyPr wrap="square" rtlCol="0">
              <a:spAutoFit/>
            </a:bodyPr>
            <a:lstStyle/>
            <a:p>
              <a:r>
                <a:rPr lang="zh-CN" altLang="en-US" b="1" dirty="0">
                  <a:solidFill>
                    <a:srgbClr val="FF0000"/>
                  </a:solidFill>
                </a:rPr>
                <a:t>spiral type</a:t>
              </a:r>
              <a:endParaRPr lang="zh-CN" altLang="en-US" b="1" dirty="0">
                <a:solidFill>
                  <a:srgbClr val="FF0000"/>
                </a:solidFill>
              </a:endParaRPr>
            </a:p>
          </p:txBody>
        </p:sp>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654" y="708"/>
              <a:ext cx="2225" cy="1870"/>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3463" y="699"/>
              <a:ext cx="2207" cy="1912"/>
            </a:xfrm>
            <a:prstGeom prst="rect">
              <a:avLst/>
            </a:prstGeom>
          </p:spPr>
        </p:pic>
      </p:grpSp>
      <p:sp>
        <p:nvSpPr>
          <p:cNvPr id="25" name="文本框 24"/>
          <p:cNvSpPr txBox="1"/>
          <p:nvPr/>
        </p:nvSpPr>
        <p:spPr>
          <a:xfrm>
            <a:off x="9714057" y="5015547"/>
            <a:ext cx="2024380" cy="1476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i="0" u="none" strike="noStrike" kern="1200" cap="none" spc="0" normalizeH="0" baseline="0" noProof="0" dirty="0">
                <a:ln>
                  <a:noFill/>
                </a:ln>
                <a:effectLst/>
                <a:uLnTx/>
                <a:uFillTx/>
                <a:latin typeface="+mn-ea"/>
                <a:cs typeface="+mn-cs"/>
              </a:rPr>
              <a:t>2023.</a:t>
            </a:r>
            <a:r>
              <a:rPr lang="en-US" altLang="zh-CN" dirty="0">
                <a:latin typeface="+mn-ea"/>
              </a:rPr>
              <a:t>6</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thickness</a:t>
            </a:r>
            <a:r>
              <a:rPr kumimoji="0" lang="en-US" altLang="zh-CN" sz="1800" i="0" u="none" strike="noStrike" kern="1200" cap="none" spc="0" normalizeH="0" baseline="0" noProof="0" dirty="0">
                <a:ln>
                  <a:noFill/>
                </a:ln>
                <a:effectLst/>
                <a:uLnTx/>
                <a:uFillTx/>
                <a:latin typeface="+mn-ea"/>
                <a:cs typeface="+mn-cs"/>
              </a:rPr>
              <a:t>: 600mm</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i="0" u="none" strike="noStrike" kern="1200" cap="none" spc="0" normalizeH="0" baseline="0" noProof="0" dirty="0">
                <a:ln>
                  <a:noFill/>
                </a:ln>
                <a:solidFill>
                  <a:srgbClr val="002060"/>
                </a:solidFill>
                <a:effectLst/>
                <a:uLnTx/>
                <a:uFillTx/>
                <a:latin typeface="+mn-ea"/>
                <a:cs typeface="+mn-cs"/>
              </a:rPr>
              <a:t>Muon: 7 layers</a:t>
            </a:r>
            <a:endParaRPr kumimoji="0" lang="en-US" altLang="zh-CN" sz="1800" i="0" u="none" strike="noStrike" kern="1200" cap="none" spc="0" normalizeH="0" baseline="0" noProof="0" dirty="0">
              <a:ln>
                <a:noFill/>
              </a:ln>
              <a:solidFill>
                <a:srgbClr val="002060"/>
              </a:solidFill>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height</a:t>
            </a:r>
            <a:r>
              <a:rPr kumimoji="0" lang="en-US" altLang="zh-CN" sz="1800" i="0" u="none" strike="noStrike" kern="1200" cap="none" spc="0" normalizeH="0" baseline="0" noProof="0" dirty="0">
                <a:ln>
                  <a:noFill/>
                </a:ln>
                <a:effectLst/>
                <a:uLnTx/>
                <a:uFillTx/>
                <a:latin typeface="+mn-ea"/>
                <a:cs typeface="+mn-cs"/>
              </a:rPr>
              <a:t>: 8520mm</a:t>
            </a:r>
            <a:endParaRPr kumimoji="0" lang="en-US" altLang="zh-CN" sz="18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i="0" u="none" strike="noStrike" kern="1200" cap="none" spc="0" normalizeH="0" baseline="0" noProof="0" dirty="0">
                <a:ln>
                  <a:noFill/>
                </a:ln>
                <a:effectLst/>
                <a:uLnTx/>
                <a:uFillTx/>
                <a:latin typeface="+mn-ea"/>
                <a:cs typeface="+mn-cs"/>
              </a:rPr>
              <a:t>weight</a:t>
            </a:r>
            <a:r>
              <a:rPr kumimoji="0" lang="en-US" altLang="zh-CN" sz="1800" i="0" u="none" strike="noStrike" kern="1200" cap="none" spc="0" normalizeH="0" baseline="0" noProof="0" dirty="0">
                <a:ln>
                  <a:noFill/>
                </a:ln>
                <a:effectLst/>
                <a:uLnTx/>
                <a:uFillTx/>
                <a:latin typeface="+mn-ea"/>
                <a:cs typeface="+mn-cs"/>
              </a:rPr>
              <a:t>: </a:t>
            </a:r>
            <a:r>
              <a:rPr lang="en-US" altLang="zh-CN" dirty="0">
                <a:latin typeface="+mn-ea"/>
              </a:rPr>
              <a:t>520</a:t>
            </a:r>
            <a:r>
              <a:rPr kumimoji="0" lang="en-US" altLang="zh-CN" sz="1800" i="0" u="none" strike="noStrike" kern="1200" cap="none" spc="0" normalizeH="0" baseline="0" noProof="0" dirty="0">
                <a:ln>
                  <a:noFill/>
                </a:ln>
                <a:effectLst/>
                <a:uLnTx/>
                <a:uFillTx/>
                <a:latin typeface="+mn-ea"/>
                <a:cs typeface="+mn-cs"/>
              </a:rPr>
              <a:t> t</a:t>
            </a:r>
            <a:endParaRPr kumimoji="0" lang="zh-CN" altLang="en-US" sz="1800" i="0" u="none" strike="noStrike" kern="1200" cap="none" spc="0" normalizeH="0" baseline="0" noProof="0" dirty="0">
              <a:ln>
                <a:noFill/>
              </a:ln>
              <a:effectLst/>
              <a:uLnTx/>
              <a:uFillTx/>
              <a:latin typeface="+mn-ea"/>
              <a:cs typeface="+mn-cs"/>
            </a:endParaRPr>
          </a:p>
        </p:txBody>
      </p:sp>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555525" y="2478022"/>
            <a:ext cx="2492864" cy="2160000"/>
          </a:xfrm>
          <a:prstGeom prst="rect">
            <a:avLst/>
          </a:prstGeom>
        </p:spPr>
      </p:pic>
      <p:sp>
        <p:nvSpPr>
          <p:cNvPr id="5" name="矩形 4"/>
          <p:cNvSpPr/>
          <p:nvPr/>
        </p:nvSpPr>
        <p:spPr>
          <a:xfrm>
            <a:off x="9485119" y="2177143"/>
            <a:ext cx="2637211" cy="43513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p:cNvSpPr/>
          <p:nvPr/>
        </p:nvSpPr>
        <p:spPr>
          <a:xfrm>
            <a:off x="5930583" y="3444906"/>
            <a:ext cx="367458" cy="263614"/>
          </a:xfrm>
          <a:prstGeom prst="rightArrow">
            <a:avLst>
              <a:gd name="adj1" fmla="val 485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楷体" panose="02010609060101010101" charset="-122"/>
              <a:cs typeface="+mn-cs"/>
            </a:endParaRPr>
          </a:p>
        </p:txBody>
      </p:sp>
      <p:sp>
        <p:nvSpPr>
          <p:cNvPr id="18" name="箭头: 右 17"/>
          <p:cNvSpPr/>
          <p:nvPr/>
        </p:nvSpPr>
        <p:spPr>
          <a:xfrm>
            <a:off x="3006468" y="3450022"/>
            <a:ext cx="367458" cy="263614"/>
          </a:xfrm>
          <a:prstGeom prst="rightArrow">
            <a:avLst>
              <a:gd name="adj1" fmla="val 4856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a:ea typeface="楷体" panose="02010609060101010101" charset="-122"/>
              <a:cs typeface="+mn-cs"/>
            </a:endParaRPr>
          </a:p>
        </p:txBody>
      </p:sp>
      <p:sp>
        <p:nvSpPr>
          <p:cNvPr id="26" name="文本框 25"/>
          <p:cNvSpPr txBox="1"/>
          <p:nvPr/>
        </p:nvSpPr>
        <p:spPr>
          <a:xfrm>
            <a:off x="9984029" y="4708329"/>
            <a:ext cx="1799590" cy="306705"/>
          </a:xfrm>
          <a:prstGeom prst="rect">
            <a:avLst/>
          </a:prstGeom>
          <a:noFill/>
        </p:spPr>
        <p:txBody>
          <a:bodyPr wrap="none" rtlCol="0">
            <a:spAutoFit/>
          </a:bodyPr>
          <a:lstStyle/>
          <a:p>
            <a:pPr algn="l"/>
            <a:r>
              <a:rPr sz="1400" dirty="0">
                <a:solidFill>
                  <a:srgbClr val="FF0000"/>
                </a:solidFill>
              </a:rPr>
              <a:t>Computational check</a:t>
            </a:r>
            <a:endParaRPr sz="1400" dirty="0">
              <a:solidFill>
                <a:srgbClr val="FF0000"/>
              </a:solidFill>
            </a:endParaRPr>
          </a:p>
        </p:txBody>
      </p:sp>
      <p:cxnSp>
        <p:nvCxnSpPr>
          <p:cNvPr id="3" name="直接连接符 2"/>
          <p:cNvCxnSpPr/>
          <p:nvPr>
            <p:custDataLst>
              <p:tags r:id="rId8"/>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3" name="矩形 3"/>
          <p:cNvSpPr/>
          <p:nvPr>
            <p:custDataLst>
              <p:tags r:id="rId9"/>
            </p:custDataLst>
          </p:nvPr>
        </p:nvSpPr>
        <p:spPr bwMode="auto">
          <a:xfrm>
            <a:off x="3636970" y="60924"/>
            <a:ext cx="4412615" cy="521970"/>
          </a:xfrm>
          <a:prstGeom prst="rect">
            <a:avLst/>
          </a:prstGeom>
        </p:spPr>
        <p:txBody>
          <a:bodyPr wrap="none">
            <a:spAutoFit/>
          </a:bodyPr>
          <a:p>
            <a:pPr algn="ctr">
              <a:spcBef>
                <a:spcPts val="600"/>
              </a:spcBef>
              <a:defRPr/>
            </a:pPr>
            <a:r>
              <a:rPr sz="2800" dirty="0">
                <a:sym typeface="+mn-ea"/>
              </a:rPr>
              <a:t>Design process</a:t>
            </a:r>
            <a:r>
              <a:rPr lang="en-US" sz="2800" dirty="0">
                <a:sym typeface="+mn-ea"/>
              </a:rPr>
              <a:t> of iron yoke</a:t>
            </a:r>
            <a:endParaRPr lang="en-US" sz="2800">
              <a:latin typeface="黑体" panose="02010609060101010101" charset="-122"/>
              <a:ea typeface="黑体" panose="0201060906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sp>
        <p:nvSpPr>
          <p:cNvPr id="5" name="文本框 4"/>
          <p:cNvSpPr txBox="1"/>
          <p:nvPr/>
        </p:nvSpPr>
        <p:spPr>
          <a:xfrm>
            <a:off x="8095615" y="3601720"/>
            <a:ext cx="4096385" cy="2584450"/>
          </a:xfrm>
          <a:prstGeom prst="rect">
            <a:avLst/>
          </a:prstGeom>
          <a:noFill/>
        </p:spPr>
        <p:txBody>
          <a:bodyPr wrap="square" rtlCol="0">
            <a:spAutoFit/>
          </a:bodyPr>
          <a:lstStyle/>
          <a:p>
            <a:r>
              <a:rPr lang="zh-CN" altLang="en-US" dirty="0"/>
              <a:t>According to the preliminary verification calculation, the model is adjusted as follows:</a:t>
            </a:r>
            <a:endParaRPr lang="zh-CN" altLang="en-US" dirty="0"/>
          </a:p>
          <a:p>
            <a:endParaRPr lang="en-US" altLang="zh-CN" dirty="0"/>
          </a:p>
          <a:p>
            <a:r>
              <a:rPr lang="en-US" altLang="zh-CN" b="1" dirty="0"/>
              <a:t>end-yoke</a:t>
            </a:r>
            <a:r>
              <a:rPr lang="zh-CN" altLang="en-US" dirty="0"/>
              <a:t>：</a:t>
            </a:r>
            <a:r>
              <a:rPr lang="zh-CN" altLang="en-US" dirty="0">
                <a:solidFill>
                  <a:srgbClr val="FF0000"/>
                </a:solidFill>
              </a:rPr>
              <a:t>Seven-layer</a:t>
            </a:r>
            <a:r>
              <a:rPr lang="en-US" altLang="zh-CN" dirty="0">
                <a:solidFill>
                  <a:srgbClr val="FF0000"/>
                </a:solidFill>
              </a:rPr>
              <a:t> muon detector</a:t>
            </a:r>
            <a:r>
              <a:rPr lang="zh-CN" altLang="en-US" dirty="0"/>
              <a:t>，thickness：</a:t>
            </a:r>
            <a:r>
              <a:rPr lang="en-US" altLang="zh-CN" dirty="0"/>
              <a:t>900mm</a:t>
            </a:r>
            <a:r>
              <a:rPr lang="zh-CN" altLang="en-US" dirty="0"/>
              <a:t>；</a:t>
            </a:r>
            <a:endParaRPr lang="en-US" altLang="zh-CN" dirty="0"/>
          </a:p>
          <a:p>
            <a:r>
              <a:rPr lang="zh-CN" altLang="en-US" b="1" dirty="0"/>
              <a:t>barrel</a:t>
            </a:r>
            <a:r>
              <a:rPr lang="en-US" altLang="zh-CN" b="1" dirty="0"/>
              <a:t>-yoke</a:t>
            </a:r>
            <a:r>
              <a:rPr lang="zh-CN" altLang="en-US" dirty="0"/>
              <a:t>：</a:t>
            </a:r>
            <a:r>
              <a:rPr lang="zh-CN" altLang="en-US" dirty="0">
                <a:solidFill>
                  <a:srgbClr val="FF0000"/>
                </a:solidFill>
              </a:rPr>
              <a:t>Seven-layer</a:t>
            </a:r>
            <a:r>
              <a:rPr lang="en-US" altLang="zh-CN" dirty="0">
                <a:solidFill>
                  <a:srgbClr val="FF0000"/>
                </a:solidFill>
              </a:rPr>
              <a:t> muon detector</a:t>
            </a:r>
            <a:r>
              <a:rPr lang="zh-CN" altLang="en-US" dirty="0"/>
              <a:t>，thickness：</a:t>
            </a:r>
            <a:r>
              <a:rPr lang="en-US" altLang="zh-CN" dirty="0"/>
              <a:t>600mm</a:t>
            </a:r>
            <a:r>
              <a:rPr lang="zh-CN" altLang="en-US" dirty="0"/>
              <a:t>；</a:t>
            </a:r>
            <a:endParaRPr lang="en-US" altLang="zh-CN" dirty="0"/>
          </a:p>
          <a:p>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54234" y="1911599"/>
            <a:ext cx="2310806" cy="1942462"/>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38200" y="4436872"/>
            <a:ext cx="2123723" cy="1842553"/>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8588" y="4436872"/>
            <a:ext cx="4121920" cy="1840904"/>
          </a:xfrm>
          <a:prstGeom prst="rect">
            <a:avLst/>
          </a:prstGeom>
        </p:spPr>
      </p:pic>
      <p:sp>
        <p:nvSpPr>
          <p:cNvPr id="10" name="文本框 9"/>
          <p:cNvSpPr txBox="1"/>
          <p:nvPr/>
        </p:nvSpPr>
        <p:spPr>
          <a:xfrm>
            <a:off x="1412875" y="3895090"/>
            <a:ext cx="1236980" cy="368300"/>
          </a:xfrm>
          <a:prstGeom prst="rect">
            <a:avLst/>
          </a:prstGeom>
          <a:noFill/>
        </p:spPr>
        <p:txBody>
          <a:bodyPr wrap="square" rtlCol="0">
            <a:spAutoFit/>
          </a:bodyPr>
          <a:lstStyle/>
          <a:p>
            <a:r>
              <a:rPr lang="zh-CN" altLang="en-US" dirty="0"/>
              <a:t>symmetry</a:t>
            </a:r>
            <a:endParaRPr lang="zh-CN" altLang="en-US" dirty="0"/>
          </a:p>
        </p:txBody>
      </p:sp>
      <p:sp>
        <p:nvSpPr>
          <p:cNvPr id="11" name="文本框 10"/>
          <p:cNvSpPr txBox="1"/>
          <p:nvPr/>
        </p:nvSpPr>
        <p:spPr>
          <a:xfrm>
            <a:off x="4301490" y="3895090"/>
            <a:ext cx="2876550" cy="368300"/>
          </a:xfrm>
          <a:prstGeom prst="rect">
            <a:avLst/>
          </a:prstGeom>
          <a:noFill/>
        </p:spPr>
        <p:txBody>
          <a:bodyPr wrap="square" rtlCol="0">
            <a:spAutoFit/>
          </a:bodyPr>
          <a:lstStyle/>
          <a:p>
            <a:r>
              <a:rPr lang="en-US" altLang="zh-CN" dirty="0"/>
              <a:t>yoke uint of symmetry style</a:t>
            </a:r>
            <a:endParaRPr lang="en-US" altLang="zh-CN" dirty="0"/>
          </a:p>
        </p:txBody>
      </p:sp>
      <p:sp>
        <p:nvSpPr>
          <p:cNvPr id="12" name="文本框 11"/>
          <p:cNvSpPr txBox="1"/>
          <p:nvPr/>
        </p:nvSpPr>
        <p:spPr>
          <a:xfrm>
            <a:off x="4374515" y="6306185"/>
            <a:ext cx="2478405" cy="645160"/>
          </a:xfrm>
          <a:prstGeom prst="rect">
            <a:avLst/>
          </a:prstGeom>
          <a:noFill/>
        </p:spPr>
        <p:txBody>
          <a:bodyPr wrap="square" rtlCol="0">
            <a:spAutoFit/>
          </a:bodyPr>
          <a:lstStyle/>
          <a:p>
            <a:r>
              <a:rPr lang="en-US" altLang="zh-CN" dirty="0">
                <a:sym typeface="+mn-ea"/>
              </a:rPr>
              <a:t>yoke uint of spiral style</a:t>
            </a:r>
            <a:endParaRPr lang="en-US" altLang="zh-CN" dirty="0"/>
          </a:p>
          <a:p>
            <a:endParaRPr lang="zh-CN" altLang="en-US" dirty="0"/>
          </a:p>
        </p:txBody>
      </p:sp>
      <p:sp>
        <p:nvSpPr>
          <p:cNvPr id="13" name="箭头: 右 12"/>
          <p:cNvSpPr/>
          <p:nvPr/>
        </p:nvSpPr>
        <p:spPr>
          <a:xfrm>
            <a:off x="3236389" y="2707961"/>
            <a:ext cx="533400" cy="357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p:cNvSpPr/>
          <p:nvPr/>
        </p:nvSpPr>
        <p:spPr>
          <a:xfrm>
            <a:off x="3230564" y="5179372"/>
            <a:ext cx="533400" cy="357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rotWithShape="1">
          <a:blip r:embed="rId5"/>
          <a:srcRect l="62666" t="31427" r="12170" b="21569"/>
          <a:stretch>
            <a:fillRect/>
          </a:stretch>
        </p:blipFill>
        <p:spPr>
          <a:xfrm>
            <a:off x="3908588" y="1911599"/>
            <a:ext cx="3706972" cy="1947485"/>
          </a:xfrm>
          <a:prstGeom prst="rect">
            <a:avLst/>
          </a:prstGeom>
        </p:spPr>
      </p:pic>
      <p:sp>
        <p:nvSpPr>
          <p:cNvPr id="17" name="文本框 16"/>
          <p:cNvSpPr txBox="1"/>
          <p:nvPr/>
        </p:nvSpPr>
        <p:spPr>
          <a:xfrm>
            <a:off x="1425562" y="6297867"/>
            <a:ext cx="876751" cy="368300"/>
          </a:xfrm>
          <a:prstGeom prst="rect">
            <a:avLst/>
          </a:prstGeom>
          <a:noFill/>
        </p:spPr>
        <p:txBody>
          <a:bodyPr wrap="square" rtlCol="0">
            <a:spAutoFit/>
          </a:bodyPr>
          <a:lstStyle/>
          <a:p>
            <a:r>
              <a:rPr lang="zh-CN" altLang="en-US" dirty="0"/>
              <a:t>spiral</a:t>
            </a:r>
            <a:endParaRPr lang="zh-CN" altLang="en-US" dirty="0"/>
          </a:p>
        </p:txBody>
      </p:sp>
      <p:pic>
        <p:nvPicPr>
          <p:cNvPr id="15" name="图片 14"/>
          <p:cNvPicPr>
            <a:picLocks noChangeAspect="1"/>
          </p:cNvPicPr>
          <p:nvPr/>
        </p:nvPicPr>
        <p:blipFill rotWithShape="1">
          <a:blip r:embed="rId6"/>
          <a:srcRect l="66429" t="24159" r="16143" b="7204"/>
          <a:stretch>
            <a:fillRect/>
          </a:stretch>
        </p:blipFill>
        <p:spPr>
          <a:xfrm>
            <a:off x="8472443" y="685862"/>
            <a:ext cx="2117782" cy="2345666"/>
          </a:xfrm>
          <a:prstGeom prst="rect">
            <a:avLst/>
          </a:prstGeom>
        </p:spPr>
      </p:pic>
      <p:pic>
        <p:nvPicPr>
          <p:cNvPr id="18" name="图片 17"/>
          <p:cNvPicPr>
            <a:picLocks noChangeAspect="1"/>
          </p:cNvPicPr>
          <p:nvPr/>
        </p:nvPicPr>
        <p:blipFill rotWithShape="1">
          <a:blip r:embed="rId7"/>
          <a:srcRect l="69214" t="25174" r="21715" b="7204"/>
          <a:stretch>
            <a:fillRect/>
          </a:stretch>
        </p:blipFill>
        <p:spPr>
          <a:xfrm>
            <a:off x="10560930" y="685862"/>
            <a:ext cx="1118846" cy="2345666"/>
          </a:xfrm>
          <a:prstGeom prst="rect">
            <a:avLst/>
          </a:prstGeom>
        </p:spPr>
      </p:pic>
      <p:sp>
        <p:nvSpPr>
          <p:cNvPr id="19" name="文本框 18"/>
          <p:cNvSpPr txBox="1"/>
          <p:nvPr/>
        </p:nvSpPr>
        <p:spPr>
          <a:xfrm>
            <a:off x="9336405" y="3132455"/>
            <a:ext cx="1207135" cy="368300"/>
          </a:xfrm>
          <a:prstGeom prst="rect">
            <a:avLst/>
          </a:prstGeom>
          <a:noFill/>
        </p:spPr>
        <p:txBody>
          <a:bodyPr wrap="square" rtlCol="0">
            <a:spAutoFit/>
          </a:bodyPr>
          <a:lstStyle/>
          <a:p>
            <a:r>
              <a:rPr lang="en-US" altLang="zh-CN" dirty="0"/>
              <a:t>end-yoke</a:t>
            </a:r>
            <a:endParaRPr lang="en-US" altLang="zh-CN" dirty="0"/>
          </a:p>
        </p:txBody>
      </p:sp>
      <p:sp>
        <p:nvSpPr>
          <p:cNvPr id="3" name="文本框 2"/>
          <p:cNvSpPr txBox="1"/>
          <p:nvPr/>
        </p:nvSpPr>
        <p:spPr>
          <a:xfrm>
            <a:off x="7031990" y="7389495"/>
            <a:ext cx="3435985" cy="3415030"/>
          </a:xfrm>
          <a:prstGeom prst="rect">
            <a:avLst/>
          </a:prstGeom>
          <a:noFill/>
        </p:spPr>
        <p:txBody>
          <a:bodyPr wrap="square" rtlCol="0">
            <a:spAutoFit/>
          </a:bodyPr>
          <a:p>
            <a:r>
              <a:rPr lang="zh-CN" altLang="en-US" dirty="0">
                <a:sym typeface="+mn-ea"/>
              </a:rPr>
              <a:t>Objective: To improve the resolution of detector.</a:t>
            </a:r>
            <a:endParaRPr lang="zh-CN" altLang="en-US" dirty="0"/>
          </a:p>
          <a:p>
            <a:endParaRPr lang="zh-CN" altLang="en-US" dirty="0"/>
          </a:p>
          <a:p>
            <a:r>
              <a:rPr lang="zh-CN" altLang="en-US" dirty="0">
                <a:sym typeface="+mn-ea"/>
              </a:rPr>
              <a:t>Progress: At present, the design model has been modified. The next step is to calculate the deformation of the yoke iron under the action of gravity and magnetic field when the space of seven-layer µon detector is placed.</a:t>
            </a:r>
            <a:endParaRPr lang="zh-CN" altLang="en-US" dirty="0"/>
          </a:p>
          <a:p>
            <a:endParaRPr lang="zh-CN" altLang="en-US"/>
          </a:p>
        </p:txBody>
      </p:sp>
      <p:cxnSp>
        <p:nvCxnSpPr>
          <p:cNvPr id="7" name="直接连接符 6"/>
          <p:cNvCxnSpPr/>
          <p:nvPr>
            <p:custDataLst>
              <p:tags r:id="rId8"/>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0" name="矩形 3"/>
          <p:cNvSpPr/>
          <p:nvPr>
            <p:custDataLst>
              <p:tags r:id="rId9"/>
            </p:custDataLst>
          </p:nvPr>
        </p:nvSpPr>
        <p:spPr bwMode="auto">
          <a:xfrm>
            <a:off x="3674753" y="60924"/>
            <a:ext cx="4337050" cy="521970"/>
          </a:xfrm>
          <a:prstGeom prst="rect">
            <a:avLst/>
          </a:prstGeom>
        </p:spPr>
        <p:txBody>
          <a:bodyPr wrap="none">
            <a:spAutoFit/>
          </a:bodyPr>
          <a:p>
            <a:pPr algn="ctr">
              <a:spcBef>
                <a:spcPts val="600"/>
              </a:spcBef>
              <a:defRPr/>
            </a:pPr>
            <a:r>
              <a:rPr lang="en-US" sz="2800" dirty="0">
                <a:sym typeface="+mn-ea"/>
              </a:rPr>
              <a:t>New progress for iron yoke</a:t>
            </a:r>
            <a:endParaRPr lang="en-US" sz="2800">
              <a:latin typeface="黑体" panose="02010609060101010101" charset="-122"/>
              <a:ea typeface="黑体" panose="0201060906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sp>
        <p:nvSpPr>
          <p:cNvPr id="5" name="文本框 4"/>
          <p:cNvSpPr txBox="1"/>
          <p:nvPr/>
        </p:nvSpPr>
        <p:spPr>
          <a:xfrm>
            <a:off x="623570" y="1341120"/>
            <a:ext cx="4351020" cy="3784600"/>
          </a:xfrm>
          <a:prstGeom prst="rect">
            <a:avLst/>
          </a:prstGeom>
          <a:noFill/>
        </p:spPr>
        <p:txBody>
          <a:bodyPr wrap="square" rtlCol="0">
            <a:spAutoFit/>
          </a:bodyPr>
          <a:lstStyle/>
          <a:p>
            <a:r>
              <a:rPr lang="zh-CN" altLang="en-US" sz="2000" b="1" dirty="0">
                <a:latin typeface="+mn-ea"/>
              </a:rPr>
              <a:t>parameter</a:t>
            </a:r>
            <a:r>
              <a:rPr lang="zh-CN" altLang="en-US" sz="2000" dirty="0">
                <a:latin typeface="+mn-ea"/>
              </a:rPr>
              <a:t>：</a:t>
            </a:r>
            <a:endParaRPr lang="en-US" altLang="zh-CN" sz="2000" dirty="0">
              <a:latin typeface="+mn-ea"/>
            </a:endParaRPr>
          </a:p>
          <a:p>
            <a:pPr marL="0" marR="0" lvl="0" indent="0" algn="l" defTabSz="914400" rtl="0" eaLnBrk="0" fontAlgn="base" latinLnBrk="0" hangingPunct="0">
              <a:lnSpc>
                <a:spcPct val="100000"/>
              </a:lnSpc>
              <a:spcBef>
                <a:spcPct val="0"/>
              </a:spcBef>
              <a:spcAft>
                <a:spcPct val="0"/>
              </a:spcAft>
              <a:buClrTx/>
              <a:buSzTx/>
              <a:buFontTx/>
              <a:buNone/>
              <a:defRPr/>
            </a:pPr>
            <a:r>
              <a:rPr lang="zh-CN" altLang="en-US" sz="2000" kern="1200" noProof="0" dirty="0">
                <a:ln>
                  <a:noFill/>
                </a:ln>
                <a:effectLst/>
                <a:uLnTx/>
                <a:uFillTx/>
                <a:latin typeface="+mn-ea"/>
                <a:sym typeface="+mn-ea"/>
              </a:rPr>
              <a:t>thickness</a:t>
            </a:r>
            <a:r>
              <a:rPr lang="en-US" altLang="zh-CN" sz="2000" kern="1200" noProof="0" dirty="0">
                <a:ln>
                  <a:noFill/>
                </a:ln>
                <a:effectLst/>
                <a:uLnTx/>
                <a:uFillTx/>
                <a:latin typeface="+mn-ea"/>
                <a:sym typeface="+mn-ea"/>
              </a:rPr>
              <a:t>: 600mm</a:t>
            </a:r>
            <a:endParaRPr kumimoji="0" lang="en-US" altLang="zh-CN" sz="2000" i="0" u="none" strike="noStrike" kern="1200" cap="none" spc="0" normalizeH="0" baseline="0" noProof="0" dirty="0">
              <a:ln>
                <a:noFill/>
              </a:ln>
              <a:effectLst/>
              <a:uLnTx/>
              <a:uFillTx/>
              <a:latin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sz="2000" kern="1200" noProof="0" dirty="0">
                <a:ln>
                  <a:noFill/>
                </a:ln>
                <a:solidFill>
                  <a:srgbClr val="002060"/>
                </a:solidFill>
                <a:effectLst/>
                <a:uLnTx/>
                <a:uFillTx/>
                <a:latin typeface="+mn-ea"/>
                <a:sym typeface="+mn-ea"/>
              </a:rPr>
              <a:t>Muon: 7 layers</a:t>
            </a:r>
            <a:r>
              <a:rPr lang="zh-CN" altLang="en-US" sz="2000" dirty="0">
                <a:latin typeface="+mn-ea"/>
              </a:rPr>
              <a:t>；</a:t>
            </a:r>
            <a:endParaRPr lang="en-US" altLang="zh-CN" sz="2000" dirty="0">
              <a:latin typeface="+mn-ea"/>
            </a:endParaRPr>
          </a:p>
          <a:p>
            <a:r>
              <a:rPr lang="zh-CN" altLang="en-US" sz="2000" b="1" dirty="0">
                <a:latin typeface="+mn-ea"/>
              </a:rPr>
              <a:t>materials</a:t>
            </a:r>
            <a:r>
              <a:rPr lang="zh-CN" altLang="en-US" sz="2000" dirty="0">
                <a:latin typeface="+mn-ea"/>
              </a:rPr>
              <a:t>：</a:t>
            </a:r>
            <a:r>
              <a:rPr lang="en-US" altLang="zh-CN" sz="2000" dirty="0">
                <a:solidFill>
                  <a:srgbClr val="FF0000"/>
                </a:solidFill>
                <a:latin typeface="+mn-ea"/>
              </a:rPr>
              <a:t>T10</a:t>
            </a:r>
            <a:r>
              <a:rPr lang="en-US" altLang="zh-CN" sz="2000" dirty="0">
                <a:latin typeface="+mn-ea"/>
              </a:rPr>
              <a:t> </a:t>
            </a:r>
            <a:r>
              <a:rPr lang="zh-CN" altLang="en-US" sz="2000" dirty="0">
                <a:latin typeface="+mn-ea"/>
              </a:rPr>
              <a:t>；</a:t>
            </a:r>
            <a:endParaRPr lang="en-US" altLang="zh-CN" sz="2000" dirty="0">
              <a:latin typeface="+mn-ea"/>
            </a:endParaRPr>
          </a:p>
          <a:p>
            <a:r>
              <a:rPr lang="en-US" altLang="zh-CN" sz="2000" dirty="0">
                <a:latin typeface="+mn-ea"/>
              </a:rPr>
              <a:t>loading</a:t>
            </a:r>
            <a:r>
              <a:rPr lang="zh-CN" altLang="en-US" sz="2000" dirty="0">
                <a:latin typeface="+mn-ea"/>
              </a:rPr>
              <a:t>：</a:t>
            </a:r>
            <a:r>
              <a:rPr lang="en-US" altLang="zh-CN" sz="2000" dirty="0">
                <a:solidFill>
                  <a:srgbClr val="FF0000"/>
                </a:solidFill>
                <a:latin typeface="+mn-ea"/>
              </a:rPr>
              <a:t>560T</a:t>
            </a:r>
            <a:r>
              <a:rPr lang="zh-CN" altLang="en-US" sz="2000" dirty="0">
                <a:latin typeface="+mn-ea"/>
              </a:rPr>
              <a:t>；</a:t>
            </a:r>
            <a:endParaRPr lang="zh-CN" altLang="en-US" sz="2000" dirty="0">
              <a:latin typeface="+mn-ea"/>
            </a:endParaRPr>
          </a:p>
          <a:p>
            <a:endParaRPr lang="zh-CN" altLang="en-US" sz="2000" dirty="0">
              <a:latin typeface="+mn-ea"/>
            </a:endParaRPr>
          </a:p>
          <a:p>
            <a:r>
              <a:rPr lang="zh-CN" altLang="en-US" sz="2000" dirty="0">
                <a:solidFill>
                  <a:srgbClr val="FF0000"/>
                </a:solidFill>
                <a:latin typeface="+mn-ea"/>
                <a:ea typeface="宋体" panose="02010600030101010101" pitchFamily="2" charset="-122"/>
              </a:rPr>
              <a:t>Under the action of gravity, the structural strength of spiral structure is greater than that of symmetrical structure. This is because the spiral structure has </a:t>
            </a:r>
            <a:r>
              <a:rPr lang="en-US" altLang="zh-CN" sz="2000" dirty="0">
                <a:solidFill>
                  <a:srgbClr val="FF0000"/>
                </a:solidFill>
                <a:latin typeface="+mn-ea"/>
                <a:ea typeface="宋体" panose="02010600030101010101" pitchFamily="2" charset="-122"/>
              </a:rPr>
              <a:t>some</a:t>
            </a:r>
            <a:r>
              <a:rPr lang="zh-CN" altLang="en-US" sz="2000" dirty="0">
                <a:solidFill>
                  <a:srgbClr val="FF0000"/>
                </a:solidFill>
                <a:latin typeface="+mn-ea"/>
                <a:ea typeface="宋体" panose="02010600030101010101" pitchFamily="2" charset="-122"/>
              </a:rPr>
              <a:t> </a:t>
            </a:r>
            <a:r>
              <a:rPr lang="en-US" altLang="zh-CN" sz="2000" dirty="0">
                <a:solidFill>
                  <a:srgbClr val="FF0000"/>
                </a:solidFill>
                <a:latin typeface="+mn-ea"/>
                <a:ea typeface="宋体" panose="02010600030101010101" pitchFamily="2" charset="-122"/>
              </a:rPr>
              <a:t>rid </a:t>
            </a:r>
            <a:r>
              <a:rPr lang="zh-CN" altLang="en-US" sz="2000" dirty="0">
                <a:solidFill>
                  <a:srgbClr val="FF0000"/>
                </a:solidFill>
                <a:latin typeface="+mn-ea"/>
                <a:ea typeface="宋体" panose="02010600030101010101" pitchFamily="2" charset="-122"/>
              </a:rPr>
              <a:t>plate</a:t>
            </a:r>
            <a:r>
              <a:rPr lang="en-US" altLang="zh-CN" sz="2000" dirty="0">
                <a:solidFill>
                  <a:srgbClr val="FF0000"/>
                </a:solidFill>
                <a:latin typeface="+mn-ea"/>
                <a:ea typeface="宋体" panose="02010600030101010101" pitchFamily="2" charset="-122"/>
              </a:rPr>
              <a:t>s</a:t>
            </a:r>
            <a:r>
              <a:rPr lang="zh-CN" altLang="en-US" sz="2000" dirty="0">
                <a:solidFill>
                  <a:srgbClr val="FF0000"/>
                </a:solidFill>
                <a:latin typeface="+mn-ea"/>
                <a:ea typeface="宋体" panose="02010600030101010101" pitchFamily="2" charset="-122"/>
              </a:rPr>
              <a:t> in the middle</a:t>
            </a:r>
            <a:r>
              <a:rPr lang="en-US" altLang="zh-CN" sz="2000" dirty="0">
                <a:solidFill>
                  <a:srgbClr val="FF0000"/>
                </a:solidFill>
                <a:latin typeface="+mn-ea"/>
                <a:ea typeface="宋体" panose="02010600030101010101" pitchFamily="2" charset="-122"/>
              </a:rPr>
              <a:t> of barrel .</a:t>
            </a:r>
            <a:endParaRPr lang="en-US" altLang="zh-CN" sz="2000" dirty="0">
              <a:solidFill>
                <a:srgbClr val="FF0000"/>
              </a:solidFill>
              <a:latin typeface="+mn-ea"/>
              <a:ea typeface="宋体" panose="02010600030101010101" pitchFamily="2" charset="-122"/>
            </a:endParaRPr>
          </a:p>
        </p:txBody>
      </p:sp>
      <p:sp>
        <p:nvSpPr>
          <p:cNvPr id="6" name="文本框 5"/>
          <p:cNvSpPr txBox="1"/>
          <p:nvPr/>
        </p:nvSpPr>
        <p:spPr>
          <a:xfrm>
            <a:off x="8676640" y="5892800"/>
            <a:ext cx="3624580" cy="368300"/>
          </a:xfrm>
          <a:prstGeom prst="rect">
            <a:avLst/>
          </a:prstGeom>
          <a:noFill/>
        </p:spPr>
        <p:txBody>
          <a:bodyPr wrap="square" rtlCol="0">
            <a:spAutoFit/>
          </a:bodyPr>
          <a:lstStyle/>
          <a:p>
            <a:r>
              <a:rPr lang="zh-CN" altLang="en-US" sz="1800" b="1" dirty="0">
                <a:latin typeface="+mn-ea"/>
              </a:rPr>
              <a:t>maximum stress</a:t>
            </a:r>
            <a:r>
              <a:rPr lang="en-US" altLang="zh-CN" b="1" dirty="0">
                <a:solidFill>
                  <a:srgbClr val="0070C0"/>
                </a:solidFill>
                <a:latin typeface="+mn-ea"/>
              </a:rPr>
              <a:t>77.591</a:t>
            </a:r>
            <a:r>
              <a:rPr lang="en-US" altLang="zh-CN" sz="1800" b="1" dirty="0">
                <a:solidFill>
                  <a:srgbClr val="0070C0"/>
                </a:solidFill>
                <a:latin typeface="+mn-ea"/>
              </a:rPr>
              <a:t>MPa</a:t>
            </a:r>
            <a:endParaRPr lang="zh-CN" altLang="en-US" dirty="0">
              <a:solidFill>
                <a:srgbClr val="0070C0"/>
              </a:solidFill>
              <a:latin typeface="+mn-ea"/>
            </a:endParaRPr>
          </a:p>
        </p:txBody>
      </p:sp>
      <p:sp>
        <p:nvSpPr>
          <p:cNvPr id="7" name="文本框 6"/>
          <p:cNvSpPr txBox="1"/>
          <p:nvPr/>
        </p:nvSpPr>
        <p:spPr>
          <a:xfrm>
            <a:off x="5246370" y="5888990"/>
            <a:ext cx="4062730" cy="368300"/>
          </a:xfrm>
          <a:prstGeom prst="rect">
            <a:avLst/>
          </a:prstGeom>
          <a:noFill/>
        </p:spPr>
        <p:txBody>
          <a:bodyPr wrap="square" rtlCol="0">
            <a:spAutoFit/>
          </a:bodyPr>
          <a:lstStyle/>
          <a:p>
            <a:r>
              <a:rPr lang="zh-CN" altLang="en-US" sz="1800" b="1" dirty="0">
                <a:latin typeface="+mn-ea"/>
              </a:rPr>
              <a:t>maximum deformation</a:t>
            </a:r>
            <a:r>
              <a:rPr lang="en-US" altLang="zh-CN" sz="1800" b="1" dirty="0">
                <a:solidFill>
                  <a:srgbClr val="FF0000"/>
                </a:solidFill>
                <a:latin typeface="+mn-ea"/>
              </a:rPr>
              <a:t>1.667mm</a:t>
            </a:r>
            <a:endParaRPr lang="zh-CN" altLang="en-US" dirty="0">
              <a:solidFill>
                <a:srgbClr val="FF0000"/>
              </a:solidFill>
              <a:latin typeface="+mn-ea"/>
            </a:endParaRPr>
          </a:p>
        </p:txBody>
      </p:sp>
      <p:sp>
        <p:nvSpPr>
          <p:cNvPr id="10" name="文本框 9"/>
          <p:cNvSpPr txBox="1"/>
          <p:nvPr/>
        </p:nvSpPr>
        <p:spPr>
          <a:xfrm>
            <a:off x="4658995" y="2277110"/>
            <a:ext cx="1364615" cy="368300"/>
          </a:xfrm>
          <a:prstGeom prst="rect">
            <a:avLst/>
          </a:prstGeom>
          <a:noFill/>
        </p:spPr>
        <p:txBody>
          <a:bodyPr wrap="square" rtlCol="0">
            <a:spAutoFit/>
          </a:bodyPr>
          <a:lstStyle/>
          <a:p>
            <a:r>
              <a:rPr lang="zh-CN" altLang="en-US" b="1" dirty="0">
                <a:solidFill>
                  <a:srgbClr val="3333CC"/>
                </a:solidFill>
                <a:latin typeface="+mn-ea"/>
              </a:rPr>
              <a:t>symmetry</a:t>
            </a:r>
            <a:endParaRPr lang="zh-CN" altLang="en-US" b="1" dirty="0">
              <a:solidFill>
                <a:srgbClr val="3333CC"/>
              </a:solidFill>
              <a:latin typeface="+mn-ea"/>
            </a:endParaRPr>
          </a:p>
        </p:txBody>
      </p:sp>
      <p:sp>
        <p:nvSpPr>
          <p:cNvPr id="11" name="文本框 10"/>
          <p:cNvSpPr txBox="1"/>
          <p:nvPr/>
        </p:nvSpPr>
        <p:spPr>
          <a:xfrm>
            <a:off x="5184775" y="4725670"/>
            <a:ext cx="767080" cy="337185"/>
          </a:xfrm>
          <a:prstGeom prst="rect">
            <a:avLst/>
          </a:prstGeom>
          <a:noFill/>
        </p:spPr>
        <p:txBody>
          <a:bodyPr wrap="square" rtlCol="0">
            <a:spAutoFit/>
          </a:bodyPr>
          <a:lstStyle/>
          <a:p>
            <a:r>
              <a:rPr lang="en-US" altLang="zh-CN" sz="1600" b="1" dirty="0">
                <a:solidFill>
                  <a:srgbClr val="3333CC"/>
                </a:solidFill>
                <a:latin typeface="+mn-ea"/>
              </a:rPr>
              <a:t>spiral</a:t>
            </a:r>
            <a:endParaRPr lang="en-US" altLang="zh-CN" sz="1600" b="1" dirty="0">
              <a:solidFill>
                <a:srgbClr val="3333CC"/>
              </a:solidFill>
              <a:latin typeface="+mn-ea"/>
            </a:endParaRPr>
          </a:p>
        </p:txBody>
      </p:sp>
      <p:sp>
        <p:nvSpPr>
          <p:cNvPr id="12" name="文本框 11"/>
          <p:cNvSpPr txBox="1"/>
          <p:nvPr/>
        </p:nvSpPr>
        <p:spPr>
          <a:xfrm>
            <a:off x="8959215" y="3446145"/>
            <a:ext cx="3274695" cy="368300"/>
          </a:xfrm>
          <a:prstGeom prst="rect">
            <a:avLst/>
          </a:prstGeom>
          <a:noFill/>
        </p:spPr>
        <p:txBody>
          <a:bodyPr wrap="square" rtlCol="0">
            <a:spAutoFit/>
          </a:bodyPr>
          <a:lstStyle/>
          <a:p>
            <a:r>
              <a:rPr lang="zh-CN" altLang="en-US" b="1" dirty="0">
                <a:latin typeface="+mn-ea"/>
              </a:rPr>
              <a:t>maximum stress</a:t>
            </a:r>
            <a:r>
              <a:rPr lang="en-US" altLang="zh-CN" b="1" dirty="0">
                <a:solidFill>
                  <a:srgbClr val="0070C0"/>
                </a:solidFill>
                <a:latin typeface="+mn-ea"/>
              </a:rPr>
              <a:t>151.74MPa</a:t>
            </a:r>
            <a:endParaRPr lang="zh-CN" altLang="en-US" b="1" dirty="0">
              <a:solidFill>
                <a:srgbClr val="0070C0"/>
              </a:solidFill>
              <a:latin typeface="+mn-ea"/>
            </a:endParaRPr>
          </a:p>
        </p:txBody>
      </p:sp>
      <p:sp>
        <p:nvSpPr>
          <p:cNvPr id="13" name="文本框 12"/>
          <p:cNvSpPr txBox="1"/>
          <p:nvPr/>
        </p:nvSpPr>
        <p:spPr>
          <a:xfrm>
            <a:off x="5131435" y="3446780"/>
            <a:ext cx="4133215" cy="368300"/>
          </a:xfrm>
          <a:prstGeom prst="rect">
            <a:avLst/>
          </a:prstGeom>
          <a:noFill/>
        </p:spPr>
        <p:txBody>
          <a:bodyPr wrap="square" rtlCol="0">
            <a:spAutoFit/>
          </a:bodyPr>
          <a:lstStyle/>
          <a:p>
            <a:r>
              <a:rPr lang="zh-CN" altLang="en-US" b="1" dirty="0">
                <a:latin typeface="+mn-ea"/>
              </a:rPr>
              <a:t>maximum deformation</a:t>
            </a:r>
            <a:r>
              <a:rPr lang="en-US" altLang="zh-CN" b="1" dirty="0">
                <a:solidFill>
                  <a:srgbClr val="FF0000"/>
                </a:solidFill>
                <a:latin typeface="+mn-ea"/>
              </a:rPr>
              <a:t>40.979mm</a:t>
            </a:r>
            <a:endParaRPr lang="zh-CN" altLang="en-US" b="1" dirty="0">
              <a:solidFill>
                <a:srgbClr val="FF0000"/>
              </a:solidFill>
              <a:latin typeface="+mn-ea"/>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6023641" y="1407705"/>
            <a:ext cx="2606463" cy="2038388"/>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083053" y="1407704"/>
            <a:ext cx="2632550" cy="2038742"/>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23641" y="3965369"/>
            <a:ext cx="2606463" cy="1909572"/>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3053" y="3965369"/>
            <a:ext cx="2632550" cy="1909572"/>
          </a:xfrm>
          <a:prstGeom prst="rect">
            <a:avLst/>
          </a:prstGeom>
        </p:spPr>
      </p:pic>
      <p:cxnSp>
        <p:nvCxnSpPr>
          <p:cNvPr id="3" name="直接连接符 2"/>
          <p:cNvCxnSpPr/>
          <p:nvPr>
            <p:custDataLst>
              <p:tags r:id="rId6"/>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0" name="矩形 3"/>
          <p:cNvSpPr/>
          <p:nvPr>
            <p:custDataLst>
              <p:tags r:id="rId7"/>
            </p:custDataLst>
          </p:nvPr>
        </p:nvSpPr>
        <p:spPr bwMode="auto">
          <a:xfrm>
            <a:off x="3215013" y="60924"/>
            <a:ext cx="5256530" cy="521970"/>
          </a:xfrm>
          <a:prstGeom prst="rect">
            <a:avLst/>
          </a:prstGeom>
        </p:spPr>
        <p:txBody>
          <a:bodyPr wrap="none">
            <a:spAutoFit/>
          </a:bodyPr>
          <a:p>
            <a:pPr algn="ctr">
              <a:spcBef>
                <a:spcPts val="600"/>
              </a:spcBef>
              <a:defRPr/>
            </a:pPr>
            <a:r>
              <a:rPr lang="zh-CN" altLang="en-US" sz="2800" dirty="0">
                <a:latin typeface="+mn-ea"/>
                <a:sym typeface="+mn-ea"/>
              </a:rPr>
              <a:t>Yoke iron simulation calculation</a:t>
            </a:r>
            <a:r>
              <a:rPr lang="en-US" sz="2800" dirty="0">
                <a:sym typeface="+mn-ea"/>
              </a:rPr>
              <a:t> </a:t>
            </a:r>
            <a:endParaRPr lang="en-US" sz="2800">
              <a:latin typeface="黑体" panose="02010609060101010101" charset="-122"/>
              <a:ea typeface="黑体" panose="02010609060101010101" charset="-122"/>
            </a:endParaRPr>
          </a:p>
        </p:txBody>
      </p:sp>
      <p:sp>
        <p:nvSpPr>
          <p:cNvPr id="8" name="文本框 7"/>
          <p:cNvSpPr txBox="1"/>
          <p:nvPr/>
        </p:nvSpPr>
        <p:spPr>
          <a:xfrm>
            <a:off x="1026795" y="831215"/>
            <a:ext cx="1901190" cy="460375"/>
          </a:xfrm>
          <a:prstGeom prst="rect">
            <a:avLst/>
          </a:prstGeom>
          <a:noFill/>
        </p:spPr>
        <p:txBody>
          <a:bodyPr wrap="square" rtlCol="0">
            <a:spAutoFit/>
          </a:bodyPr>
          <a:p>
            <a:r>
              <a:rPr lang="en-US" altLang="zh-CN" sz="2400" b="1">
                <a:solidFill>
                  <a:srgbClr val="FF0000"/>
                </a:solidFill>
              </a:rPr>
              <a:t>Result No.1</a:t>
            </a:r>
            <a:endParaRPr lang="en-US" altLang="zh-CN" sz="2400" b="1">
              <a:solidFill>
                <a:srgbClr val="FF0000"/>
              </a:solidFill>
            </a:endParaRPr>
          </a:p>
        </p:txBody>
      </p:sp>
      <p:pic>
        <p:nvPicPr>
          <p:cNvPr id="9" name="图片 8"/>
          <p:cNvPicPr>
            <a:picLocks noChangeAspect="1"/>
          </p:cNvPicPr>
          <p:nvPr>
            <p:custDataLst>
              <p:tags r:id="rId8"/>
            </p:custDataLst>
          </p:nvPr>
        </p:nvPicPr>
        <p:blipFill>
          <a:blip r:embed="rId9">
            <a:extLst>
              <a:ext uri="{28A0092B-C50C-407E-A947-70E740481C1C}">
                <a14:useLocalDpi xmlns:a14="http://schemas.microsoft.com/office/drawing/2010/main" val="0"/>
              </a:ext>
            </a:extLst>
          </a:blip>
          <a:srcRect/>
          <a:stretch>
            <a:fillRect/>
          </a:stretch>
        </p:blipFill>
        <p:spPr>
          <a:xfrm>
            <a:off x="1127760" y="5229225"/>
            <a:ext cx="3332480" cy="14884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自然, 火山口&#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639" y="128417"/>
            <a:ext cx="1173971" cy="733732"/>
          </a:xfrm>
          <a:prstGeom prst="rect">
            <a:avLst/>
          </a:prstGeom>
        </p:spPr>
      </p:pic>
      <p:graphicFrame>
        <p:nvGraphicFramePr>
          <p:cNvPr id="19" name="表格 18"/>
          <p:cNvGraphicFramePr>
            <a:graphicFrameLocks noGrp="1"/>
          </p:cNvGraphicFramePr>
          <p:nvPr>
            <p:custDataLst>
              <p:tags r:id="rId2"/>
            </p:custDataLst>
          </p:nvPr>
        </p:nvGraphicFramePr>
        <p:xfrm>
          <a:off x="1545273" y="4260758"/>
          <a:ext cx="9091727" cy="1503192"/>
        </p:xfrm>
        <a:graphic>
          <a:graphicData uri="http://schemas.openxmlformats.org/drawingml/2006/table">
            <a:tbl>
              <a:tblPr firstRow="1" bandRow="1">
                <a:tableStyleId>{5C22544A-7EE6-4342-B048-85BDC9FD1C3A}</a:tableStyleId>
              </a:tblPr>
              <a:tblGrid>
                <a:gridCol w="2272932"/>
                <a:gridCol w="1362251"/>
                <a:gridCol w="1428376"/>
                <a:gridCol w="4028168"/>
              </a:tblGrid>
              <a:tr h="405912">
                <a:tc>
                  <a:txBody>
                    <a:bodyPr/>
                    <a:p>
                      <a:pPr algn="ctr"/>
                      <a:r>
                        <a:rPr lang="en-US" altLang="zh-CN" dirty="0"/>
                        <a:t>Number of layers</a:t>
                      </a:r>
                      <a:endParaRPr lang="zh-CN" altLang="en-US" dirty="0"/>
                    </a:p>
                  </a:txBody>
                  <a:tcPr anchor="ctr"/>
                </a:tc>
                <a:tc>
                  <a:txBody>
                    <a:bodyPr/>
                    <a:p>
                      <a:pPr algn="ctr"/>
                      <a:r>
                        <a:rPr lang="en-US" altLang="zh-CN" dirty="0"/>
                        <a:t>3</a:t>
                      </a:r>
                      <a:endParaRPr lang="zh-CN" altLang="en-US" dirty="0"/>
                    </a:p>
                  </a:txBody>
                  <a:tcPr anchor="ctr"/>
                </a:tc>
                <a:tc>
                  <a:txBody>
                    <a:bodyPr/>
                    <a:p>
                      <a:pPr algn="ctr"/>
                      <a:r>
                        <a:rPr lang="en-US" altLang="zh-CN" dirty="0"/>
                        <a:t>5</a:t>
                      </a:r>
                      <a:endParaRPr lang="zh-CN" altLang="en-US" dirty="0"/>
                    </a:p>
                  </a:txBody>
                  <a:tcPr anchor="ctr"/>
                </a:tc>
                <a:tc>
                  <a:txBody>
                    <a:bodyPr/>
                    <a:p>
                      <a:pPr algn="ctr"/>
                      <a:r>
                        <a:rPr lang="en-US" altLang="zh-CN" dirty="0"/>
                        <a:t>7</a:t>
                      </a:r>
                      <a:endParaRPr lang="zh-CN" altLang="en-US" dirty="0"/>
                    </a:p>
                  </a:txBody>
                  <a:tcPr anchor="ctr"/>
                </a:tc>
              </a:tr>
              <a:tr h="182880">
                <a:tc rowSpan="3">
                  <a:txBody>
                    <a:bodyPr/>
                    <a:p>
                      <a:pPr algn="ctr"/>
                      <a:r>
                        <a:rPr lang="en-US" altLang="zh-CN" b="1" dirty="0"/>
                        <a:t>deformation</a:t>
                      </a:r>
                      <a:endParaRPr lang="zh-CN" altLang="en-US" b="1" dirty="0"/>
                    </a:p>
                  </a:txBody>
                  <a:tcPr anchor="ctr"/>
                </a:tc>
                <a:tc rowSpan="3">
                  <a:txBody>
                    <a:bodyPr/>
                    <a:p>
                      <a:pPr algn="ctr"/>
                      <a:r>
                        <a:rPr lang="en-US" altLang="zh-CN" dirty="0"/>
                        <a:t>3.2192</a:t>
                      </a:r>
                      <a:endParaRPr lang="zh-CN" altLang="en-US" dirty="0"/>
                    </a:p>
                  </a:txBody>
                  <a:tcPr anchor="ctr"/>
                </a:tc>
                <a:tc rowSpan="3">
                  <a:txBody>
                    <a:bodyPr/>
                    <a:p>
                      <a:pPr algn="ctr"/>
                      <a:r>
                        <a:rPr lang="en-US" altLang="zh-CN" dirty="0"/>
                        <a:t>7.8251</a:t>
                      </a:r>
                      <a:endParaRPr lang="zh-CN" altLang="en-US" dirty="0"/>
                    </a:p>
                  </a:txBody>
                  <a:tcPr anchor="ctr"/>
                </a:tc>
                <a:tc>
                  <a:txBody>
                    <a:bodyPr/>
                    <a:p>
                      <a:pPr algn="ctr"/>
                      <a:r>
                        <a:rPr lang="en-US" altLang="zh-CN" dirty="0">
                          <a:solidFill>
                            <a:srgbClr val="FF0000"/>
                          </a:solidFill>
                        </a:rPr>
                        <a:t>40.979</a:t>
                      </a:r>
                      <a:r>
                        <a:rPr lang="zh-CN" altLang="en-US" dirty="0"/>
                        <a:t>（</a:t>
                      </a:r>
                      <a:r>
                        <a:rPr lang="en-US" altLang="zh-CN" dirty="0"/>
                        <a:t>35+35+30</a:t>
                      </a:r>
                      <a:r>
                        <a:rPr lang="zh-CN" altLang="en-US" dirty="0"/>
                        <a:t>）</a:t>
                      </a:r>
                      <a:endParaRPr lang="zh-CN" altLang="en-US" dirty="0"/>
                    </a:p>
                  </a:txBody>
                  <a:tcPr anchor="ctr"/>
                </a:tc>
              </a:tr>
              <a:tr h="182880">
                <a:tc vMerge="1">
                  <a:tcPr/>
                </a:tc>
                <a:tc vMerge="1">
                  <a:tcPr/>
                </a:tc>
                <a:tc vMerge="1">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en-US" altLang="zh-CN" dirty="0">
                          <a:solidFill>
                            <a:srgbClr val="FF0000"/>
                          </a:solidFill>
                        </a:rPr>
                        <a:t>19.161</a:t>
                      </a:r>
                      <a:r>
                        <a:rPr lang="zh-CN" altLang="en-US" dirty="0"/>
                        <a:t>（</a:t>
                      </a:r>
                      <a:r>
                        <a:rPr lang="en-US" altLang="zh-CN" dirty="0"/>
                        <a:t>65+65+20</a:t>
                      </a:r>
                      <a:r>
                        <a:rPr lang="zh-CN" altLang="en-US" dirty="0"/>
                        <a:t>）</a:t>
                      </a:r>
                      <a:endParaRPr lang="zh-CN" altLang="en-US" dirty="0"/>
                    </a:p>
                  </a:txBody>
                  <a:tcPr anchor="ctr"/>
                </a:tc>
              </a:tr>
              <a:tr h="185420">
                <a:tc vMerge="1">
                  <a:tcPr/>
                </a:tc>
                <a:tc vMerge="1">
                  <a:tcPr/>
                </a:tc>
                <a:tc vMerge="1">
                  <a:tcPr/>
                </a:tc>
                <a:tc>
                  <a:txBody>
                    <a:bodyPr/>
                    <a:p>
                      <a:pPr algn="ctr"/>
                      <a:r>
                        <a:rPr lang="en-US" altLang="zh-CN" dirty="0">
                          <a:solidFill>
                            <a:srgbClr val="0070C0"/>
                          </a:solidFill>
                        </a:rPr>
                        <a:t>19.322</a:t>
                      </a:r>
                      <a:r>
                        <a:rPr lang="zh-CN" altLang="en-US" dirty="0"/>
                        <a:t>（</a:t>
                      </a:r>
                      <a:r>
                        <a:rPr lang="en-US" altLang="zh-CN" dirty="0"/>
                        <a:t>95+35+20</a:t>
                      </a:r>
                      <a:r>
                        <a:rPr lang="zh-CN" altLang="en-US" dirty="0"/>
                        <a:t>）</a:t>
                      </a:r>
                      <a:endParaRPr lang="zh-CN" altLang="en-US" dirty="0"/>
                    </a:p>
                  </a:txBody>
                  <a:tcPr anchor="ctr"/>
                </a:tc>
              </a:tr>
            </a:tbl>
          </a:graphicData>
        </a:graphic>
      </p:graphicFrame>
      <p:sp>
        <p:nvSpPr>
          <p:cNvPr id="20" name="文本框 19"/>
          <p:cNvSpPr txBox="1"/>
          <p:nvPr>
            <p:custDataLst>
              <p:tags r:id="rId3"/>
            </p:custDataLst>
          </p:nvPr>
        </p:nvSpPr>
        <p:spPr>
          <a:xfrm>
            <a:off x="2257686" y="3860648"/>
            <a:ext cx="7658847" cy="400110"/>
          </a:xfrm>
          <a:prstGeom prst="rect">
            <a:avLst/>
          </a:prstGeom>
          <a:noFill/>
        </p:spPr>
        <p:txBody>
          <a:bodyPr wrap="square" rtlCol="0">
            <a:spAutoFit/>
          </a:bodyPr>
          <a:p>
            <a:pPr algn="ctr"/>
            <a:r>
              <a:rPr lang="en-US" altLang="zh-CN" sz="2000" dirty="0"/>
              <a:t>Result of self-weight deformation of </a:t>
            </a:r>
            <a:r>
              <a:rPr lang="en-US" altLang="zh-CN" sz="2000" dirty="0">
                <a:solidFill>
                  <a:srgbClr val="FF0000"/>
                </a:solidFill>
              </a:rPr>
              <a:t>symmetrical</a:t>
            </a:r>
            <a:r>
              <a:rPr lang="en-US" altLang="zh-CN" sz="2000" dirty="0"/>
              <a:t> barrel iron yoke</a:t>
            </a:r>
            <a:endParaRPr lang="zh-CN" altLang="en-US" sz="2000" dirty="0"/>
          </a:p>
        </p:txBody>
      </p:sp>
      <p:sp>
        <p:nvSpPr>
          <p:cNvPr id="21" name="文本框 20"/>
          <p:cNvSpPr txBox="1"/>
          <p:nvPr/>
        </p:nvSpPr>
        <p:spPr>
          <a:xfrm>
            <a:off x="1271905" y="6021070"/>
            <a:ext cx="9617075" cy="645160"/>
          </a:xfrm>
          <a:prstGeom prst="rect">
            <a:avLst/>
          </a:prstGeom>
          <a:noFill/>
        </p:spPr>
        <p:txBody>
          <a:bodyPr wrap="square" rtlCol="0">
            <a:spAutoFit/>
          </a:bodyPr>
          <a:p>
            <a:r>
              <a:rPr lang="zh-CN" altLang="en-US">
                <a:ea typeface="宋体" panose="02010600030101010101" pitchFamily="2" charset="-122"/>
              </a:rPr>
              <a:t>When the upper plate and the low</a:t>
            </a:r>
            <a:r>
              <a:rPr lang="en-US" altLang="zh-CN">
                <a:ea typeface="宋体" panose="02010600030101010101" pitchFamily="2" charset="-122"/>
              </a:rPr>
              <a:t>er</a:t>
            </a:r>
            <a:r>
              <a:rPr lang="zh-CN" altLang="en-US">
                <a:ea typeface="宋体" panose="02010600030101010101" pitchFamily="2" charset="-122"/>
              </a:rPr>
              <a:t> plate </a:t>
            </a:r>
            <a:r>
              <a:rPr lang="en-US" altLang="zh-CN">
                <a:ea typeface="宋体" panose="02010600030101010101" pitchFamily="2" charset="-122"/>
              </a:rPr>
              <a:t>thinkness </a:t>
            </a:r>
            <a:r>
              <a:rPr lang="zh-CN" altLang="en-US">
                <a:ea typeface="宋体" panose="02010600030101010101" pitchFamily="2" charset="-122"/>
              </a:rPr>
              <a:t>of the yoke </a:t>
            </a:r>
            <a:r>
              <a:rPr lang="en-US" altLang="zh-CN">
                <a:ea typeface="宋体" panose="02010600030101010101" pitchFamily="2" charset="-122"/>
              </a:rPr>
              <a:t>uint</a:t>
            </a:r>
            <a:r>
              <a:rPr lang="zh-CN" altLang="en-US">
                <a:ea typeface="宋体" panose="02010600030101010101" pitchFamily="2" charset="-122"/>
              </a:rPr>
              <a:t> are added, the stiffness of the yoke iron can be increased</a:t>
            </a:r>
            <a:r>
              <a:rPr lang="en-US" altLang="zh-CN">
                <a:ea typeface="宋体" panose="02010600030101010101" pitchFamily="2" charset="-122"/>
              </a:rPr>
              <a:t>. There is same result for spiral structures.</a:t>
            </a:r>
            <a:endParaRPr lang="en-US" altLang="zh-CN">
              <a:ea typeface="宋体" panose="02010600030101010101" pitchFamily="2" charset="-122"/>
            </a:endParaRPr>
          </a:p>
        </p:txBody>
      </p:sp>
      <p:pic>
        <p:nvPicPr>
          <p:cNvPr id="13" name="图片 12"/>
          <p:cNvPicPr>
            <a:picLocks noChangeAspect="1"/>
          </p:cNvPicPr>
          <p:nvPr>
            <p:custDataLst>
              <p:tags r:id="rId4"/>
            </p:custDataLst>
          </p:nvPr>
        </p:nvPicPr>
        <p:blipFill rotWithShape="1">
          <a:blip r:embed="rId5"/>
          <a:srcRect l="20490" t="35468" r="20931" b="35425"/>
          <a:stretch>
            <a:fillRect/>
          </a:stretch>
        </p:blipFill>
        <p:spPr>
          <a:xfrm>
            <a:off x="3460132" y="2276334"/>
            <a:ext cx="5253317" cy="1468291"/>
          </a:xfrm>
          <a:prstGeom prst="rect">
            <a:avLst/>
          </a:prstGeom>
        </p:spPr>
      </p:pic>
      <p:sp>
        <p:nvSpPr>
          <p:cNvPr id="26" name="矩形 25"/>
          <p:cNvSpPr/>
          <p:nvPr>
            <p:custDataLst>
              <p:tags r:id="rId6"/>
            </p:custDataLst>
          </p:nvPr>
        </p:nvSpPr>
        <p:spPr>
          <a:xfrm>
            <a:off x="2927809" y="1731132"/>
            <a:ext cx="6164580" cy="368300"/>
          </a:xfrm>
          <a:prstGeom prst="rect">
            <a:avLst/>
          </a:prstGeom>
        </p:spPr>
        <p:txBody>
          <a:bodyPr wrap="none">
            <a:spAutoFit/>
          </a:bodyPr>
          <a:p>
            <a:r>
              <a:rPr lang="en-US" altLang="zh-CN" dirty="0">
                <a:latin typeface="+mn-ea"/>
              </a:rPr>
              <a:t>Upper and lower plate: 65mm, layers: 20mm</a:t>
            </a:r>
            <a:r>
              <a:rPr lang="zh-CN" altLang="en-US" dirty="0">
                <a:latin typeface="+mn-ea"/>
              </a:rPr>
              <a:t>（</a:t>
            </a:r>
            <a:r>
              <a:rPr lang="en-US" altLang="zh-CN" dirty="0">
                <a:latin typeface="+mn-ea"/>
              </a:rPr>
              <a:t>65+65+20</a:t>
            </a:r>
            <a:r>
              <a:rPr lang="zh-CN" altLang="en-US" dirty="0">
                <a:latin typeface="+mn-ea"/>
              </a:rPr>
              <a:t>）</a:t>
            </a:r>
            <a:endParaRPr lang="zh-CN" altLang="en-US" dirty="0">
              <a:latin typeface="+mn-ea"/>
            </a:endParaRPr>
          </a:p>
        </p:txBody>
      </p:sp>
      <p:cxnSp>
        <p:nvCxnSpPr>
          <p:cNvPr id="6" name="直接箭头连接符 5"/>
          <p:cNvCxnSpPr/>
          <p:nvPr/>
        </p:nvCxnSpPr>
        <p:spPr>
          <a:xfrm flipH="1">
            <a:off x="5664200" y="1984375"/>
            <a:ext cx="62865" cy="36449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5160010" y="2023110"/>
            <a:ext cx="363220" cy="1621790"/>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6960235" y="1993900"/>
            <a:ext cx="249555" cy="786765"/>
          </a:xfrm>
          <a:prstGeom prst="straightConnector1">
            <a:avLst/>
          </a:prstGeom>
          <a:ln w="28575" cmpd="sng">
            <a:solidFill>
              <a:schemeClr val="accent1">
                <a:shade val="50000"/>
              </a:schemeClr>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7"/>
            </p:custDataLst>
          </p:nvPr>
        </p:nvCxnSpPr>
        <p:spPr bwMode="auto">
          <a:xfrm>
            <a:off x="695999" y="685620"/>
            <a:ext cx="10800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8" name="矩形 3"/>
          <p:cNvSpPr/>
          <p:nvPr>
            <p:custDataLst>
              <p:tags r:id="rId8"/>
            </p:custDataLst>
          </p:nvPr>
        </p:nvSpPr>
        <p:spPr bwMode="auto">
          <a:xfrm>
            <a:off x="3215013" y="60924"/>
            <a:ext cx="5256530" cy="521970"/>
          </a:xfrm>
          <a:prstGeom prst="rect">
            <a:avLst/>
          </a:prstGeom>
        </p:spPr>
        <p:txBody>
          <a:bodyPr wrap="none">
            <a:spAutoFit/>
          </a:bodyPr>
          <a:p>
            <a:pPr algn="ctr">
              <a:spcBef>
                <a:spcPts val="600"/>
              </a:spcBef>
              <a:defRPr/>
            </a:pPr>
            <a:r>
              <a:rPr lang="zh-CN" altLang="en-US" sz="2800" dirty="0">
                <a:latin typeface="+mn-ea"/>
                <a:sym typeface="+mn-ea"/>
              </a:rPr>
              <a:t>Yoke iron simulation calculation</a:t>
            </a:r>
            <a:r>
              <a:rPr lang="en-US" sz="2800" dirty="0">
                <a:sym typeface="+mn-ea"/>
              </a:rPr>
              <a:t> </a:t>
            </a:r>
            <a:endParaRPr lang="en-US" sz="2800">
              <a:latin typeface="黑体" panose="02010609060101010101" charset="-122"/>
              <a:ea typeface="黑体" panose="02010609060101010101" charset="-122"/>
            </a:endParaRPr>
          </a:p>
        </p:txBody>
      </p:sp>
      <p:sp>
        <p:nvSpPr>
          <p:cNvPr id="11" name="文本框 10"/>
          <p:cNvSpPr txBox="1"/>
          <p:nvPr>
            <p:custDataLst>
              <p:tags r:id="rId9"/>
            </p:custDataLst>
          </p:nvPr>
        </p:nvSpPr>
        <p:spPr>
          <a:xfrm>
            <a:off x="1026795" y="831215"/>
            <a:ext cx="1901190" cy="460375"/>
          </a:xfrm>
          <a:prstGeom prst="rect">
            <a:avLst/>
          </a:prstGeom>
          <a:noFill/>
        </p:spPr>
        <p:txBody>
          <a:bodyPr wrap="square" rtlCol="0">
            <a:spAutoFit/>
          </a:bodyPr>
          <a:p>
            <a:r>
              <a:rPr lang="en-US" altLang="zh-CN" sz="2400" b="1">
                <a:solidFill>
                  <a:srgbClr val="FF0000"/>
                </a:solidFill>
              </a:rPr>
              <a:t>Result No.2</a:t>
            </a:r>
            <a:endParaRPr lang="en-US" altLang="zh-CN" sz="2400" b="1">
              <a:solidFill>
                <a:srgbClr val="FF0000"/>
              </a:solidFill>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commondata" val="eyJoZGlkIjoiMDliMmMxY2QzZGU4ZWZlNWRiMGE3Y2E3NWUyMWMxMWI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majorFont>
      <a:minorFont>
        <a:latin typeface="等线"/>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9554</Words>
  <Application>WPS 演示</Application>
  <PresentationFormat>宽屏</PresentationFormat>
  <Paragraphs>550</Paragraphs>
  <Slides>28</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28</vt:i4>
      </vt:variant>
    </vt:vector>
  </HeadingPairs>
  <TitlesOfParts>
    <vt:vector size="42" baseType="lpstr">
      <vt:lpstr>Arial</vt:lpstr>
      <vt:lpstr>宋体</vt:lpstr>
      <vt:lpstr>Wingdings</vt:lpstr>
      <vt:lpstr>Arial</vt:lpstr>
      <vt:lpstr>Times New Roman</vt:lpstr>
      <vt:lpstr>黑体</vt:lpstr>
      <vt:lpstr>楷体</vt:lpstr>
      <vt:lpstr>微软雅黑</vt:lpstr>
      <vt:lpstr>Arial Unicode MS</vt:lpstr>
      <vt:lpstr>等线 Light</vt:lpstr>
      <vt:lpstr>等线</vt:lpstr>
      <vt:lpstr>Calibri</vt:lpstr>
      <vt:lpstr>Office 主题​​</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Lucifer</cp:lastModifiedBy>
  <cp:revision>1911</cp:revision>
  <dcterms:created xsi:type="dcterms:W3CDTF">2021-11-01T07:05:00Z</dcterms:created>
  <dcterms:modified xsi:type="dcterms:W3CDTF">2023-10-26T23:12:19Z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06239C16657E4353B0467A8255478A24_12</vt:lpwstr>
  </property>
  <property fmtid="{D5CDD505-2E9C-101B-9397-08002B2CF9AE}" pid="3" name="KSOProductBuildVer">
    <vt:lpwstr>2052-12.1.0.15712</vt:lpwstr>
  </property>
</Properties>
</file>