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979" y="-3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3639-2122-4D99-8A20-1BFE78CB858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3073-F3AD-4F2B-BAB3-F3262557F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2" y="24181345"/>
            <a:ext cx="13129004" cy="98467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926" y="23775023"/>
            <a:ext cx="14007203" cy="10505403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5BBBB9E8-4012-46B7-B79E-E9E46F3AFBDD}"/>
              </a:ext>
            </a:extLst>
          </p:cNvPr>
          <p:cNvSpPr/>
          <p:nvPr/>
        </p:nvSpPr>
        <p:spPr>
          <a:xfrm>
            <a:off x="871674" y="8137815"/>
            <a:ext cx="25688652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ts val="5500"/>
              </a:lnSpc>
            </a:pP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Hundreds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of 650 MHz superconducting radio-frequency (SRF) cavities with high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intrinsic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quality factor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5000" i="1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Q</a:t>
            </a:r>
            <a:r>
              <a:rPr lang="en-US" altLang="zh-CN" sz="5000" kern="800" baseline="-250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)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and accelerating gradient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5000" i="1" kern="8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</a:t>
            </a:r>
            <a:r>
              <a:rPr lang="en-US" altLang="zh-CN" sz="5000" kern="800" baseline="-250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acc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)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will be adopted for Circular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Electron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Positron Collider (CEPC). The values of </a:t>
            </a:r>
            <a:r>
              <a:rPr lang="en-US" altLang="zh-CN" sz="5000" i="1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Q</a:t>
            </a:r>
            <a:r>
              <a:rPr lang="en-US" altLang="zh-CN" sz="5000" kern="800" baseline="-25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5000" i="1" kern="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</a:t>
            </a:r>
            <a:r>
              <a:rPr lang="en-US" altLang="zh-CN" sz="5000" kern="800" baseline="-250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acc</a:t>
            </a:r>
            <a:r>
              <a:rPr lang="en-US" altLang="zh-CN" sz="5000" kern="800" baseline="-25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are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obtained during vertical test at 2.0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K.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Hence, high accuracy of vertical test is essential for evaluating the performance of SRF cavity.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our study, the error analysis of vertical test was conducted in the scalar case, in order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to achieve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high accuracy. The uncertainties of vertical test were obtained through calculation,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which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was approximately 3% for </a:t>
            </a:r>
            <a:r>
              <a:rPr lang="en-US" altLang="zh-CN" sz="5000" i="1" kern="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</a:t>
            </a:r>
            <a:r>
              <a:rPr lang="en-US" altLang="zh-CN" sz="5000" kern="800" baseline="-250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acc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and less than 5% for </a:t>
            </a:r>
            <a:r>
              <a:rPr lang="en-US" altLang="zh-CN" sz="5000" i="1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Q</a:t>
            </a:r>
            <a:r>
              <a:rPr lang="en-US" altLang="zh-CN" sz="5000" kern="800" baseline="-25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This result was reasonable and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acceptable, compared with other SRF laboratories. Finally, the 650 MHz single-cell cavities for CEPC achieved state-of-the-art </a:t>
            </a:r>
            <a:r>
              <a:rPr lang="en-US" altLang="zh-CN" sz="5000" i="1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Q</a:t>
            </a:r>
            <a:r>
              <a:rPr lang="en-US" altLang="zh-CN" sz="5000" kern="800" baseline="-250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0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5000" i="1" kern="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</a:t>
            </a:r>
            <a:r>
              <a:rPr lang="en-US" altLang="zh-CN" sz="5000" kern="800" baseline="-250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acc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during the vertical tests, </a:t>
            </a:r>
            <a:r>
              <a:rPr lang="en-US" altLang="zh-CN" sz="5000" kern="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which exceeded 1 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× 10</a:t>
            </a:r>
            <a:r>
              <a:rPr lang="en-US" altLang="zh-CN" sz="5000" kern="800" baseline="300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11</a:t>
            </a:r>
            <a:r>
              <a:rPr lang="en-US" altLang="zh-CN" sz="5000" kern="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and 40 MV/m, respectively.</a:t>
            </a:r>
            <a:endParaRPr lang="en-US" sz="50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33528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CA6FCC-9056-4A6B-90AD-7F8E68D2094F}"/>
              </a:ext>
            </a:extLst>
          </p:cNvPr>
          <p:cNvSpPr txBox="1"/>
          <p:nvPr/>
        </p:nvSpPr>
        <p:spPr>
          <a:xfrm>
            <a:off x="454224" y="3734684"/>
            <a:ext cx="26461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US" altLang="zh-CN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650 MHz superconducting </a:t>
            </a:r>
            <a:endParaRPr lang="en-US" altLang="zh-CN" sz="6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radio-frequency </a:t>
            </a:r>
            <a:r>
              <a:rPr lang="en-US" altLang="zh-CN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 for CEPC</a:t>
            </a:r>
            <a:endParaRPr lang="zh-CN" alt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82C4445-BEE6-4380-BB2C-2192202B8446}"/>
              </a:ext>
            </a:extLst>
          </p:cNvPr>
          <p:cNvSpPr txBox="1"/>
          <p:nvPr/>
        </p:nvSpPr>
        <p:spPr>
          <a:xfrm>
            <a:off x="287043" y="5731169"/>
            <a:ext cx="26796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Lingxi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Ye, Peng </a:t>
            </a: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n-GB" sz="4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aseline="0" dirty="0">
                <a:latin typeface="Arial" panose="020B0604020202020204" pitchFamily="34" charset="0"/>
                <a:cs typeface="Arial" panose="020B0604020202020204" pitchFamily="34" charset="0"/>
              </a:rPr>
              <a:t>of High Energy Physics (IHEP)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85BEC0C-A910-4AA0-84D2-DC7E05087BEE}"/>
              </a:ext>
            </a:extLst>
          </p:cNvPr>
          <p:cNvSpPr/>
          <p:nvPr/>
        </p:nvSpPr>
        <p:spPr>
          <a:xfrm>
            <a:off x="577516" y="3436663"/>
            <a:ext cx="26400260" cy="4019214"/>
          </a:xfrm>
          <a:prstGeom prst="roundRect">
            <a:avLst>
              <a:gd name="adj" fmla="val 5701"/>
            </a:avLst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283AFD8-0FA1-4D13-B89A-24D91077395E}"/>
              </a:ext>
            </a:extLst>
          </p:cNvPr>
          <p:cNvSpPr/>
          <p:nvPr/>
        </p:nvSpPr>
        <p:spPr>
          <a:xfrm>
            <a:off x="515870" y="7753897"/>
            <a:ext cx="26400259" cy="7977689"/>
          </a:xfrm>
          <a:prstGeom prst="roundRect">
            <a:avLst>
              <a:gd name="adj" fmla="val 5701"/>
            </a:avLst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0" y="168151"/>
            <a:ext cx="4862168" cy="28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64BC85E7-75A5-4218-B4AD-5D0E9659BAEF}"/>
              </a:ext>
            </a:extLst>
          </p:cNvPr>
          <p:cNvSpPr/>
          <p:nvPr/>
        </p:nvSpPr>
        <p:spPr>
          <a:xfrm>
            <a:off x="546695" y="16029606"/>
            <a:ext cx="26276964" cy="20349169"/>
          </a:xfrm>
          <a:prstGeom prst="roundRect">
            <a:avLst>
              <a:gd name="adj" fmla="val 2408"/>
            </a:avLst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2526" y="19630"/>
            <a:ext cx="6049474" cy="32260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774" y="17144956"/>
            <a:ext cx="6583275" cy="4937457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02D9F4F-4243-4ADA-9999-39AACFA5814A}"/>
              </a:ext>
            </a:extLst>
          </p:cNvPr>
          <p:cNvSpPr txBox="1"/>
          <p:nvPr/>
        </p:nvSpPr>
        <p:spPr>
          <a:xfrm>
            <a:off x="14494411" y="34355313"/>
            <a:ext cx="1083623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test results of 650 MHz single-cell cavity with Error bar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2D9F4F-4243-4ADA-9999-39AACFA5814A}"/>
              </a:ext>
            </a:extLst>
          </p:cNvPr>
          <p:cNvSpPr txBox="1"/>
          <p:nvPr/>
        </p:nvSpPr>
        <p:spPr>
          <a:xfrm>
            <a:off x="65009" y="23112943"/>
            <a:ext cx="144294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test of 650 MHz single-cell cavities for CEPC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02D9F4F-4243-4ADA-9999-39AACFA5814A}"/>
              </a:ext>
            </a:extLst>
          </p:cNvPr>
          <p:cNvSpPr txBox="1"/>
          <p:nvPr/>
        </p:nvSpPr>
        <p:spPr>
          <a:xfrm>
            <a:off x="2453589" y="34372633"/>
            <a:ext cx="1013392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</a:t>
            </a:r>
            <a:r>
              <a:rPr lang="en-US" altLang="zh-CN" sz="4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on </a:t>
            </a:r>
            <a:r>
              <a:rPr lang="en-US" altLang="zh-CN" sz="4400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400" baseline="-25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44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4400" baseline="-25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altLang="zh-CN" sz="44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zh-CN" altLang="en-US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function 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44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400" baseline="-25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6918" y="16123537"/>
            <a:ext cx="11415303" cy="678178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902D9F4F-4243-4ADA-9999-39AACFA5814A}"/>
              </a:ext>
            </a:extLst>
          </p:cNvPr>
          <p:cNvSpPr txBox="1"/>
          <p:nvPr/>
        </p:nvSpPr>
        <p:spPr>
          <a:xfrm>
            <a:off x="15757988" y="23051748"/>
            <a:ext cx="1031460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uncertainties 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44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4400" baseline="-25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4400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400" baseline="-25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altLang="zh-CN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vertical test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08" y="16322046"/>
            <a:ext cx="6371557" cy="29341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r="6598" b="-375"/>
          <a:stretch>
            <a:fillRect/>
          </a:stretch>
        </p:blipFill>
        <p:spPr>
          <a:xfrm>
            <a:off x="6441807" y="19514428"/>
            <a:ext cx="6513837" cy="3356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2733" y="21925"/>
            <a:ext cx="16450789" cy="32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227</Words>
  <Application>Microsoft Office PowerPoint</Application>
  <PresentationFormat>自定义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 Unicode MS</vt:lpstr>
      <vt:lpstr>等线</vt:lpstr>
      <vt:lpstr>Arial</vt:lpstr>
      <vt:lpstr>Calibri</vt:lpstr>
      <vt:lpstr>Calibri Light</vt:lpstr>
      <vt:lpstr>Office Theme</vt:lpstr>
      <vt:lpstr>PowerPoint 演示文稿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Alexa</dc:creator>
  <cp:lastModifiedBy>unknown</cp:lastModifiedBy>
  <cp:revision>37</cp:revision>
  <cp:lastPrinted>2021-06-21T01:09:39Z</cp:lastPrinted>
  <dcterms:created xsi:type="dcterms:W3CDTF">2021-05-12T19:07:19Z</dcterms:created>
  <dcterms:modified xsi:type="dcterms:W3CDTF">2023-10-19T05:40:56Z</dcterms:modified>
</cp:coreProperties>
</file>