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29"/>
  </p:notesMasterIdLst>
  <p:sldIdLst>
    <p:sldId id="1347" r:id="rId2"/>
    <p:sldId id="1580" r:id="rId3"/>
    <p:sldId id="1589" r:id="rId4"/>
    <p:sldId id="1590" r:id="rId5"/>
    <p:sldId id="1591" r:id="rId6"/>
    <p:sldId id="1593" r:id="rId7"/>
    <p:sldId id="1563" r:id="rId8"/>
    <p:sldId id="1592" r:id="rId9"/>
    <p:sldId id="1576" r:id="rId10"/>
    <p:sldId id="1595" r:id="rId11"/>
    <p:sldId id="1597" r:id="rId12"/>
    <p:sldId id="1598" r:id="rId13"/>
    <p:sldId id="1599" r:id="rId14"/>
    <p:sldId id="1602" r:id="rId15"/>
    <p:sldId id="1607" r:id="rId16"/>
    <p:sldId id="1567" r:id="rId17"/>
    <p:sldId id="1605" r:id="rId18"/>
    <p:sldId id="1609" r:id="rId19"/>
    <p:sldId id="1603" r:id="rId20"/>
    <p:sldId id="1604" r:id="rId21"/>
    <p:sldId id="1606" r:id="rId22"/>
    <p:sldId id="1572" r:id="rId23"/>
    <p:sldId id="1610" r:id="rId24"/>
    <p:sldId id="1611" r:id="rId25"/>
    <p:sldId id="1583" r:id="rId26"/>
    <p:sldId id="375" r:id="rId27"/>
    <p:sldId id="1608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44" autoAdjust="0"/>
    <p:restoredTop sz="85962" autoAdjust="0"/>
  </p:normalViewPr>
  <p:slideViewPr>
    <p:cSldViewPr snapToGrid="0">
      <p:cViewPr varScale="1">
        <p:scale>
          <a:sx n="77" d="100"/>
          <a:sy n="77" d="100"/>
        </p:scale>
        <p:origin x="5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8E3676-16B9-40CD-908E-D1AC3E0956D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27625F46-4FE6-4A33-96EE-C94935E81FD5}">
      <dgm:prSet phldrT="[文本]" custT="1"/>
      <dgm:spPr/>
      <dgm:t>
        <a:bodyPr/>
        <a:lstStyle/>
        <a:p>
          <a:r>
            <a:rPr lang="en-US" altLang="zh-CN" sz="2000" dirty="0"/>
            <a:t>1</a:t>
          </a:r>
          <a:endParaRPr lang="zh-CN" altLang="en-US" sz="2000" dirty="0"/>
        </a:p>
      </dgm:t>
    </dgm:pt>
    <dgm:pt modelId="{A77ECAB2-E38A-41C9-A5EE-B959B2D78EAD}" type="parTrans" cxnId="{4E9C0001-B646-453E-B172-FD61A733DF9F}">
      <dgm:prSet/>
      <dgm:spPr/>
      <dgm:t>
        <a:bodyPr/>
        <a:lstStyle/>
        <a:p>
          <a:endParaRPr lang="zh-CN" altLang="en-US" sz="2000"/>
        </a:p>
      </dgm:t>
    </dgm:pt>
    <dgm:pt modelId="{97F5E470-12AA-4F15-8612-EA8EAAE24B01}" type="sibTrans" cxnId="{4E9C0001-B646-453E-B172-FD61A733DF9F}">
      <dgm:prSet/>
      <dgm:spPr/>
      <dgm:t>
        <a:bodyPr/>
        <a:lstStyle/>
        <a:p>
          <a:endParaRPr lang="zh-CN" altLang="en-US" sz="2000"/>
        </a:p>
      </dgm:t>
    </dgm:pt>
    <dgm:pt modelId="{15FAAA6A-E125-4583-B143-2FFD813FF6CC}">
      <dgm:prSet phldrT="[文本]" custT="1"/>
      <dgm:spPr/>
      <dgm:t>
        <a:bodyPr/>
        <a:lstStyle/>
        <a:p>
          <a:r>
            <a:rPr lang="en-US" altLang="zh-CN" sz="2000" dirty="0"/>
            <a:t>Method and resistive anode</a:t>
          </a:r>
          <a:endParaRPr lang="zh-CN" altLang="en-US" sz="2000" dirty="0"/>
        </a:p>
      </dgm:t>
    </dgm:pt>
    <dgm:pt modelId="{012846BB-BA36-4CC8-9BD9-B2563059672C}" type="parTrans" cxnId="{F6B50752-0474-4E55-9C27-377A997E8AE9}">
      <dgm:prSet/>
      <dgm:spPr/>
      <dgm:t>
        <a:bodyPr/>
        <a:lstStyle/>
        <a:p>
          <a:endParaRPr lang="zh-CN" altLang="en-US" sz="2000"/>
        </a:p>
      </dgm:t>
    </dgm:pt>
    <dgm:pt modelId="{5523BE57-C09F-4B74-A37B-7DC1CF5E42A1}" type="sibTrans" cxnId="{F6B50752-0474-4E55-9C27-377A997E8AE9}">
      <dgm:prSet/>
      <dgm:spPr/>
      <dgm:t>
        <a:bodyPr/>
        <a:lstStyle/>
        <a:p>
          <a:endParaRPr lang="zh-CN" altLang="en-US" sz="2000"/>
        </a:p>
      </dgm:t>
    </dgm:pt>
    <dgm:pt modelId="{86641F55-AE76-4422-9693-3B17F9331175}">
      <dgm:prSet phldrT="[文本]" custT="1"/>
      <dgm:spPr/>
      <dgm:t>
        <a:bodyPr/>
        <a:lstStyle/>
        <a:p>
          <a:r>
            <a:rPr lang="en-US" altLang="zh-CN" sz="2000" dirty="0"/>
            <a:t>2</a:t>
          </a:r>
          <a:endParaRPr lang="zh-CN" altLang="en-US" sz="2000" dirty="0"/>
        </a:p>
      </dgm:t>
    </dgm:pt>
    <dgm:pt modelId="{6DD6CAE5-2A15-4E8F-832D-27108A220362}" type="parTrans" cxnId="{AE7F81FC-B415-4A2C-920A-A201BC278604}">
      <dgm:prSet/>
      <dgm:spPr/>
      <dgm:t>
        <a:bodyPr/>
        <a:lstStyle/>
        <a:p>
          <a:endParaRPr lang="zh-CN" altLang="en-US" sz="2000"/>
        </a:p>
      </dgm:t>
    </dgm:pt>
    <dgm:pt modelId="{0A414E51-5414-446A-929B-3D821B6D41E4}" type="sibTrans" cxnId="{AE7F81FC-B415-4A2C-920A-A201BC278604}">
      <dgm:prSet/>
      <dgm:spPr/>
      <dgm:t>
        <a:bodyPr/>
        <a:lstStyle/>
        <a:p>
          <a:endParaRPr lang="zh-CN" altLang="en-US" sz="2000"/>
        </a:p>
      </dgm:t>
    </dgm:pt>
    <dgm:pt modelId="{B185D7CA-EA7F-4E62-A234-B0818262F68A}">
      <dgm:prSet phldrT="[文本]" custT="1"/>
      <dgm:spPr/>
      <dgm:t>
        <a:bodyPr/>
        <a:lstStyle/>
        <a:p>
          <a:r>
            <a:rPr lang="en-US" altLang="zh-CN" sz="2000" dirty="0"/>
            <a:t>Detector performance </a:t>
          </a:r>
          <a:endParaRPr lang="zh-CN" altLang="en-US" sz="2000" dirty="0"/>
        </a:p>
      </dgm:t>
    </dgm:pt>
    <dgm:pt modelId="{8EA238B4-C67B-4AE4-8E0B-AC4F778C8FBA}" type="parTrans" cxnId="{FEA1D7D6-17E4-411B-8C58-132BF8F13291}">
      <dgm:prSet/>
      <dgm:spPr/>
      <dgm:t>
        <a:bodyPr/>
        <a:lstStyle/>
        <a:p>
          <a:endParaRPr lang="zh-CN" altLang="en-US" sz="2000"/>
        </a:p>
      </dgm:t>
    </dgm:pt>
    <dgm:pt modelId="{30AC5628-75B6-4103-B5A3-31263F70FE06}" type="sibTrans" cxnId="{FEA1D7D6-17E4-411B-8C58-132BF8F13291}">
      <dgm:prSet/>
      <dgm:spPr/>
      <dgm:t>
        <a:bodyPr/>
        <a:lstStyle/>
        <a:p>
          <a:endParaRPr lang="zh-CN" altLang="en-US" sz="2000"/>
        </a:p>
      </dgm:t>
    </dgm:pt>
    <dgm:pt modelId="{A3917AF4-4438-4131-A9E7-EC9F47090060}">
      <dgm:prSet phldrT="[文本]" custT="1"/>
      <dgm:spPr/>
      <dgm:t>
        <a:bodyPr/>
        <a:lstStyle/>
        <a:p>
          <a:r>
            <a:rPr lang="en-US" altLang="zh-CN" sz="2000" dirty="0"/>
            <a:t>3</a:t>
          </a:r>
          <a:endParaRPr lang="zh-CN" altLang="en-US" sz="2000" dirty="0"/>
        </a:p>
      </dgm:t>
    </dgm:pt>
    <dgm:pt modelId="{634ED927-371D-4BF5-AFE6-DE16FB85CEA2}" type="parTrans" cxnId="{1D3FD697-0C9A-47AF-A5D7-18D4CF7E7830}">
      <dgm:prSet/>
      <dgm:spPr/>
      <dgm:t>
        <a:bodyPr/>
        <a:lstStyle/>
        <a:p>
          <a:endParaRPr lang="zh-CN" altLang="en-US" sz="2000"/>
        </a:p>
      </dgm:t>
    </dgm:pt>
    <dgm:pt modelId="{3942B578-5628-4892-B7DA-C3CEC5E4F236}" type="sibTrans" cxnId="{1D3FD697-0C9A-47AF-A5D7-18D4CF7E7830}">
      <dgm:prSet/>
      <dgm:spPr/>
      <dgm:t>
        <a:bodyPr/>
        <a:lstStyle/>
        <a:p>
          <a:endParaRPr lang="zh-CN" altLang="en-US" sz="2000"/>
        </a:p>
      </dgm:t>
    </dgm:pt>
    <dgm:pt modelId="{B231D123-BFBF-4277-AA83-FFF1A65E7CDE}">
      <dgm:prSet phldrT="[文本]" custT="1"/>
      <dgm:spPr/>
      <dgm:t>
        <a:bodyPr/>
        <a:lstStyle/>
        <a:p>
          <a:r>
            <a:rPr lang="en-US" altLang="zh-CN" sz="2000" dirty="0"/>
            <a:t>Ultra-low IBF with DMM and TMM</a:t>
          </a:r>
          <a:endParaRPr lang="zh-CN" altLang="en-US" sz="2000" dirty="0"/>
        </a:p>
      </dgm:t>
    </dgm:pt>
    <dgm:pt modelId="{C25A2675-0DC1-4569-8F3F-FA0F665598A3}" type="parTrans" cxnId="{3F3C2B03-0A9E-4792-8B0B-407AFDFDF5A9}">
      <dgm:prSet/>
      <dgm:spPr/>
      <dgm:t>
        <a:bodyPr/>
        <a:lstStyle/>
        <a:p>
          <a:endParaRPr lang="zh-CN" altLang="en-US" sz="2000"/>
        </a:p>
      </dgm:t>
    </dgm:pt>
    <dgm:pt modelId="{5618285A-EE50-4BC8-A545-738284C0C5B7}" type="sibTrans" cxnId="{3F3C2B03-0A9E-4792-8B0B-407AFDFDF5A9}">
      <dgm:prSet/>
      <dgm:spPr/>
      <dgm:t>
        <a:bodyPr/>
        <a:lstStyle/>
        <a:p>
          <a:endParaRPr lang="zh-CN" altLang="en-US" sz="2000"/>
        </a:p>
      </dgm:t>
    </dgm:pt>
    <dgm:pt modelId="{B45B3FC1-1A94-42B6-8573-2D1C6A9CAC99}" type="pres">
      <dgm:prSet presAssocID="{1F8E3676-16B9-40CD-908E-D1AC3E0956D7}" presName="linearFlow" presStyleCnt="0">
        <dgm:presLayoutVars>
          <dgm:dir/>
          <dgm:animLvl val="lvl"/>
          <dgm:resizeHandles val="exact"/>
        </dgm:presLayoutVars>
      </dgm:prSet>
      <dgm:spPr/>
    </dgm:pt>
    <dgm:pt modelId="{53E7C33A-7220-4221-AF3A-BE7CB036FFCC}" type="pres">
      <dgm:prSet presAssocID="{27625F46-4FE6-4A33-96EE-C94935E81FD5}" presName="composite" presStyleCnt="0"/>
      <dgm:spPr/>
    </dgm:pt>
    <dgm:pt modelId="{01519D2E-B250-40D7-B62C-DCA911F8143E}" type="pres">
      <dgm:prSet presAssocID="{27625F46-4FE6-4A33-96EE-C94935E81FD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8CDC5342-6DCE-45A0-AF9E-5ABE6FD6B7CF}" type="pres">
      <dgm:prSet presAssocID="{27625F46-4FE6-4A33-96EE-C94935E81FD5}" presName="descendantText" presStyleLbl="alignAcc1" presStyleIdx="0" presStyleCnt="3">
        <dgm:presLayoutVars>
          <dgm:bulletEnabled val="1"/>
        </dgm:presLayoutVars>
      </dgm:prSet>
      <dgm:spPr/>
    </dgm:pt>
    <dgm:pt modelId="{7EC3D5D3-7DF4-4C54-B956-B44CFBDE1AF5}" type="pres">
      <dgm:prSet presAssocID="{97F5E470-12AA-4F15-8612-EA8EAAE24B01}" presName="sp" presStyleCnt="0"/>
      <dgm:spPr/>
    </dgm:pt>
    <dgm:pt modelId="{80CC1771-2397-4766-84AD-A5FE99525115}" type="pres">
      <dgm:prSet presAssocID="{86641F55-AE76-4422-9693-3B17F9331175}" presName="composite" presStyleCnt="0"/>
      <dgm:spPr/>
    </dgm:pt>
    <dgm:pt modelId="{7256F729-D509-4A2F-949E-C0087EFD5858}" type="pres">
      <dgm:prSet presAssocID="{86641F55-AE76-4422-9693-3B17F933117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9DE1DAF5-1429-4DC2-BF9C-FAC8694733A3}" type="pres">
      <dgm:prSet presAssocID="{86641F55-AE76-4422-9693-3B17F9331175}" presName="descendantText" presStyleLbl="alignAcc1" presStyleIdx="1" presStyleCnt="3">
        <dgm:presLayoutVars>
          <dgm:bulletEnabled val="1"/>
        </dgm:presLayoutVars>
      </dgm:prSet>
      <dgm:spPr/>
    </dgm:pt>
    <dgm:pt modelId="{5E32243A-0B4C-4F36-AA3C-C03CAA187302}" type="pres">
      <dgm:prSet presAssocID="{0A414E51-5414-446A-929B-3D821B6D41E4}" presName="sp" presStyleCnt="0"/>
      <dgm:spPr/>
    </dgm:pt>
    <dgm:pt modelId="{F963A975-BC0C-4B3E-8CD7-C824DFCD5573}" type="pres">
      <dgm:prSet presAssocID="{A3917AF4-4438-4131-A9E7-EC9F47090060}" presName="composite" presStyleCnt="0"/>
      <dgm:spPr/>
    </dgm:pt>
    <dgm:pt modelId="{634E8997-908E-4240-A174-22432D38F852}" type="pres">
      <dgm:prSet presAssocID="{A3917AF4-4438-4131-A9E7-EC9F47090060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2668E6F3-B2A5-476B-A707-7C42518099F0}" type="pres">
      <dgm:prSet presAssocID="{A3917AF4-4438-4131-A9E7-EC9F47090060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4E9C0001-B646-453E-B172-FD61A733DF9F}" srcId="{1F8E3676-16B9-40CD-908E-D1AC3E0956D7}" destId="{27625F46-4FE6-4A33-96EE-C94935E81FD5}" srcOrd="0" destOrd="0" parTransId="{A77ECAB2-E38A-41C9-A5EE-B959B2D78EAD}" sibTransId="{97F5E470-12AA-4F15-8612-EA8EAAE24B01}"/>
    <dgm:cxn modelId="{3F3C2B03-0A9E-4792-8B0B-407AFDFDF5A9}" srcId="{A3917AF4-4438-4131-A9E7-EC9F47090060}" destId="{B231D123-BFBF-4277-AA83-FFF1A65E7CDE}" srcOrd="0" destOrd="0" parTransId="{C25A2675-0DC1-4569-8F3F-FA0F665598A3}" sibTransId="{5618285A-EE50-4BC8-A545-738284C0C5B7}"/>
    <dgm:cxn modelId="{C834BC08-12FC-41EB-87F2-49D057CBE9F8}" type="presOf" srcId="{B231D123-BFBF-4277-AA83-FFF1A65E7CDE}" destId="{2668E6F3-B2A5-476B-A707-7C42518099F0}" srcOrd="0" destOrd="0" presId="urn:microsoft.com/office/officeart/2005/8/layout/chevron2"/>
    <dgm:cxn modelId="{26CD0321-D879-4D0B-92DA-2C565DC14EA2}" type="presOf" srcId="{A3917AF4-4438-4131-A9E7-EC9F47090060}" destId="{634E8997-908E-4240-A174-22432D38F852}" srcOrd="0" destOrd="0" presId="urn:microsoft.com/office/officeart/2005/8/layout/chevron2"/>
    <dgm:cxn modelId="{234F7450-F8D1-4564-827D-ABF70B53A742}" type="presOf" srcId="{1F8E3676-16B9-40CD-908E-D1AC3E0956D7}" destId="{B45B3FC1-1A94-42B6-8573-2D1C6A9CAC99}" srcOrd="0" destOrd="0" presId="urn:microsoft.com/office/officeart/2005/8/layout/chevron2"/>
    <dgm:cxn modelId="{F6B50752-0474-4E55-9C27-377A997E8AE9}" srcId="{27625F46-4FE6-4A33-96EE-C94935E81FD5}" destId="{15FAAA6A-E125-4583-B143-2FFD813FF6CC}" srcOrd="0" destOrd="0" parTransId="{012846BB-BA36-4CC8-9BD9-B2563059672C}" sibTransId="{5523BE57-C09F-4B74-A37B-7DC1CF5E42A1}"/>
    <dgm:cxn modelId="{811EE495-4572-43CE-A737-8256A09DC9C1}" type="presOf" srcId="{B185D7CA-EA7F-4E62-A234-B0818262F68A}" destId="{9DE1DAF5-1429-4DC2-BF9C-FAC8694733A3}" srcOrd="0" destOrd="0" presId="urn:microsoft.com/office/officeart/2005/8/layout/chevron2"/>
    <dgm:cxn modelId="{1D3FD697-0C9A-47AF-A5D7-18D4CF7E7830}" srcId="{1F8E3676-16B9-40CD-908E-D1AC3E0956D7}" destId="{A3917AF4-4438-4131-A9E7-EC9F47090060}" srcOrd="2" destOrd="0" parTransId="{634ED927-371D-4BF5-AFE6-DE16FB85CEA2}" sibTransId="{3942B578-5628-4892-B7DA-C3CEC5E4F236}"/>
    <dgm:cxn modelId="{82B4F0AA-F956-4AD0-B365-369B9769F6A5}" type="presOf" srcId="{27625F46-4FE6-4A33-96EE-C94935E81FD5}" destId="{01519D2E-B250-40D7-B62C-DCA911F8143E}" srcOrd="0" destOrd="0" presId="urn:microsoft.com/office/officeart/2005/8/layout/chevron2"/>
    <dgm:cxn modelId="{41B5C7B8-56D7-4491-BC1B-CCCB9976CA9B}" type="presOf" srcId="{15FAAA6A-E125-4583-B143-2FFD813FF6CC}" destId="{8CDC5342-6DCE-45A0-AF9E-5ABE6FD6B7CF}" srcOrd="0" destOrd="0" presId="urn:microsoft.com/office/officeart/2005/8/layout/chevron2"/>
    <dgm:cxn modelId="{19B863BA-0040-4E63-9FF8-ECAE53E89549}" type="presOf" srcId="{86641F55-AE76-4422-9693-3B17F9331175}" destId="{7256F729-D509-4A2F-949E-C0087EFD5858}" srcOrd="0" destOrd="0" presId="urn:microsoft.com/office/officeart/2005/8/layout/chevron2"/>
    <dgm:cxn modelId="{FEA1D7D6-17E4-411B-8C58-132BF8F13291}" srcId="{86641F55-AE76-4422-9693-3B17F9331175}" destId="{B185D7CA-EA7F-4E62-A234-B0818262F68A}" srcOrd="0" destOrd="0" parTransId="{8EA238B4-C67B-4AE4-8E0B-AC4F778C8FBA}" sibTransId="{30AC5628-75B6-4103-B5A3-31263F70FE06}"/>
    <dgm:cxn modelId="{AE7F81FC-B415-4A2C-920A-A201BC278604}" srcId="{1F8E3676-16B9-40CD-908E-D1AC3E0956D7}" destId="{86641F55-AE76-4422-9693-3B17F9331175}" srcOrd="1" destOrd="0" parTransId="{6DD6CAE5-2A15-4E8F-832D-27108A220362}" sibTransId="{0A414E51-5414-446A-929B-3D821B6D41E4}"/>
    <dgm:cxn modelId="{CE721685-3976-48E1-8C7A-020474FA1CBF}" type="presParOf" srcId="{B45B3FC1-1A94-42B6-8573-2D1C6A9CAC99}" destId="{53E7C33A-7220-4221-AF3A-BE7CB036FFCC}" srcOrd="0" destOrd="0" presId="urn:microsoft.com/office/officeart/2005/8/layout/chevron2"/>
    <dgm:cxn modelId="{E1FFE3F7-40DA-4E33-B4AB-045A9D860CCC}" type="presParOf" srcId="{53E7C33A-7220-4221-AF3A-BE7CB036FFCC}" destId="{01519D2E-B250-40D7-B62C-DCA911F8143E}" srcOrd="0" destOrd="0" presId="urn:microsoft.com/office/officeart/2005/8/layout/chevron2"/>
    <dgm:cxn modelId="{51342289-0D50-4460-A6E7-8937FFCAC39A}" type="presParOf" srcId="{53E7C33A-7220-4221-AF3A-BE7CB036FFCC}" destId="{8CDC5342-6DCE-45A0-AF9E-5ABE6FD6B7CF}" srcOrd="1" destOrd="0" presId="urn:microsoft.com/office/officeart/2005/8/layout/chevron2"/>
    <dgm:cxn modelId="{22F16E7A-94B8-4932-884F-0838BF3AF40F}" type="presParOf" srcId="{B45B3FC1-1A94-42B6-8573-2D1C6A9CAC99}" destId="{7EC3D5D3-7DF4-4C54-B956-B44CFBDE1AF5}" srcOrd="1" destOrd="0" presId="urn:microsoft.com/office/officeart/2005/8/layout/chevron2"/>
    <dgm:cxn modelId="{C2AEA0C7-050D-4855-93A6-CE323CB83E64}" type="presParOf" srcId="{B45B3FC1-1A94-42B6-8573-2D1C6A9CAC99}" destId="{80CC1771-2397-4766-84AD-A5FE99525115}" srcOrd="2" destOrd="0" presId="urn:microsoft.com/office/officeart/2005/8/layout/chevron2"/>
    <dgm:cxn modelId="{3AF10098-F809-41FB-88A9-103B5E2030B1}" type="presParOf" srcId="{80CC1771-2397-4766-84AD-A5FE99525115}" destId="{7256F729-D509-4A2F-949E-C0087EFD5858}" srcOrd="0" destOrd="0" presId="urn:microsoft.com/office/officeart/2005/8/layout/chevron2"/>
    <dgm:cxn modelId="{F3B2C201-0663-4B1A-9807-6015B263641F}" type="presParOf" srcId="{80CC1771-2397-4766-84AD-A5FE99525115}" destId="{9DE1DAF5-1429-4DC2-BF9C-FAC8694733A3}" srcOrd="1" destOrd="0" presId="urn:microsoft.com/office/officeart/2005/8/layout/chevron2"/>
    <dgm:cxn modelId="{CED370D7-B104-448C-9D78-4D8305BD27F0}" type="presParOf" srcId="{B45B3FC1-1A94-42B6-8573-2D1C6A9CAC99}" destId="{5E32243A-0B4C-4F36-AA3C-C03CAA187302}" srcOrd="3" destOrd="0" presId="urn:microsoft.com/office/officeart/2005/8/layout/chevron2"/>
    <dgm:cxn modelId="{22846CD7-C774-456A-A8CB-16BE9EF6B85E}" type="presParOf" srcId="{B45B3FC1-1A94-42B6-8573-2D1C6A9CAC99}" destId="{F963A975-BC0C-4B3E-8CD7-C824DFCD5573}" srcOrd="4" destOrd="0" presId="urn:microsoft.com/office/officeart/2005/8/layout/chevron2"/>
    <dgm:cxn modelId="{2D684631-919B-46AC-8F19-6FB8777BE29E}" type="presParOf" srcId="{F963A975-BC0C-4B3E-8CD7-C824DFCD5573}" destId="{634E8997-908E-4240-A174-22432D38F852}" srcOrd="0" destOrd="0" presId="urn:microsoft.com/office/officeart/2005/8/layout/chevron2"/>
    <dgm:cxn modelId="{FDC75FD9-2C9A-4039-B66B-E4B44FE8727D}" type="presParOf" srcId="{F963A975-BC0C-4B3E-8CD7-C824DFCD5573}" destId="{2668E6F3-B2A5-476B-A707-7C42518099F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19D2E-B250-40D7-B62C-DCA911F8143E}">
      <dsp:nvSpPr>
        <dsp:cNvPr id="0" name=""/>
        <dsp:cNvSpPr/>
      </dsp:nvSpPr>
      <dsp:spPr>
        <a:xfrm rot="5400000">
          <a:off x="-180231" y="180854"/>
          <a:ext cx="1201546" cy="8410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1</a:t>
          </a:r>
          <a:endParaRPr lang="zh-CN" altLang="en-US" sz="2000" kern="1200" dirty="0"/>
        </a:p>
      </dsp:txBody>
      <dsp:txXfrm rot="-5400000">
        <a:off x="1" y="421163"/>
        <a:ext cx="841082" cy="360464"/>
      </dsp:txXfrm>
    </dsp:sp>
    <dsp:sp modelId="{8CDC5342-6DCE-45A0-AF9E-5ABE6FD6B7CF}">
      <dsp:nvSpPr>
        <dsp:cNvPr id="0" name=""/>
        <dsp:cNvSpPr/>
      </dsp:nvSpPr>
      <dsp:spPr>
        <a:xfrm rot="5400000">
          <a:off x="2674240" y="-1832535"/>
          <a:ext cx="781005" cy="4447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Method and resistive anode</a:t>
          </a:r>
          <a:endParaRPr lang="zh-CN" altLang="en-US" sz="2000" kern="1200" dirty="0"/>
        </a:p>
      </dsp:txBody>
      <dsp:txXfrm rot="-5400000">
        <a:off x="841083" y="38748"/>
        <a:ext cx="4409194" cy="704753"/>
      </dsp:txXfrm>
    </dsp:sp>
    <dsp:sp modelId="{7256F729-D509-4A2F-949E-C0087EFD5858}">
      <dsp:nvSpPr>
        <dsp:cNvPr id="0" name=""/>
        <dsp:cNvSpPr/>
      </dsp:nvSpPr>
      <dsp:spPr>
        <a:xfrm rot="5400000">
          <a:off x="-180231" y="1181520"/>
          <a:ext cx="1201546" cy="8410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2</a:t>
          </a:r>
          <a:endParaRPr lang="zh-CN" altLang="en-US" sz="2000" kern="1200" dirty="0"/>
        </a:p>
      </dsp:txBody>
      <dsp:txXfrm rot="-5400000">
        <a:off x="1" y="1421829"/>
        <a:ext cx="841082" cy="360464"/>
      </dsp:txXfrm>
    </dsp:sp>
    <dsp:sp modelId="{9DE1DAF5-1429-4DC2-BF9C-FAC8694733A3}">
      <dsp:nvSpPr>
        <dsp:cNvPr id="0" name=""/>
        <dsp:cNvSpPr/>
      </dsp:nvSpPr>
      <dsp:spPr>
        <a:xfrm rot="5400000">
          <a:off x="2674240" y="-831868"/>
          <a:ext cx="781005" cy="4447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Detector performance </a:t>
          </a:r>
          <a:endParaRPr lang="zh-CN" altLang="en-US" sz="2000" kern="1200" dirty="0"/>
        </a:p>
      </dsp:txBody>
      <dsp:txXfrm rot="-5400000">
        <a:off x="841083" y="1039415"/>
        <a:ext cx="4409194" cy="704753"/>
      </dsp:txXfrm>
    </dsp:sp>
    <dsp:sp modelId="{634E8997-908E-4240-A174-22432D38F852}">
      <dsp:nvSpPr>
        <dsp:cNvPr id="0" name=""/>
        <dsp:cNvSpPr/>
      </dsp:nvSpPr>
      <dsp:spPr>
        <a:xfrm rot="5400000">
          <a:off x="-180231" y="2182187"/>
          <a:ext cx="1201546" cy="84108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kern="1200" dirty="0"/>
            <a:t>3</a:t>
          </a:r>
          <a:endParaRPr lang="zh-CN" altLang="en-US" sz="2000" kern="1200" dirty="0"/>
        </a:p>
      </dsp:txBody>
      <dsp:txXfrm rot="-5400000">
        <a:off x="1" y="2422496"/>
        <a:ext cx="841082" cy="360464"/>
      </dsp:txXfrm>
    </dsp:sp>
    <dsp:sp modelId="{2668E6F3-B2A5-476B-A707-7C42518099F0}">
      <dsp:nvSpPr>
        <dsp:cNvPr id="0" name=""/>
        <dsp:cNvSpPr/>
      </dsp:nvSpPr>
      <dsp:spPr>
        <a:xfrm rot="5400000">
          <a:off x="2674240" y="168797"/>
          <a:ext cx="781005" cy="444732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000" kern="1200" dirty="0"/>
            <a:t>Ultra-low IBF with DMM and TMM</a:t>
          </a:r>
          <a:endParaRPr lang="zh-CN" altLang="en-US" sz="2000" kern="1200" dirty="0"/>
        </a:p>
      </dsp:txBody>
      <dsp:txXfrm rot="-5400000">
        <a:off x="841083" y="2040080"/>
        <a:ext cx="4409194" cy="704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BBACA-E360-44FA-98F0-A3C5967705D8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6F904-5CDC-4413-8548-88E8BF32C2A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634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8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853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2448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11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821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98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26F904-5CDC-4413-8548-88E8BF32C2A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20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80020-7242-496F-86E1-464D0C55ED86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604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506D9E-EA8F-4874-82E3-E5606EC9B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925DACA-750A-4041-842F-DEA3660896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1D7E7E-D33B-4C69-A832-FC8F4D575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84A80E-63A0-4264-901F-638F5257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82BCC5-10A7-4674-9F1F-155755301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42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F0324-326A-4293-A610-36828B380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F1C7EC-A8CC-4FE8-BF78-A483FCBD6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345C89-DF73-4A55-B519-3FCE760E9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C7A8D1-D7BB-4B92-BD59-0D6D3DE8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1D197A-9767-4D66-9C84-A449C2890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7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1736682-4739-43BE-98FC-15D9D1C19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3E9FF5-3F80-45D0-BD01-FAADA16A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67F95-8EED-40E7-98FC-CD89F8CF7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F5834-11B2-409A-A053-2507F5C25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9D7302-0274-48C3-96B1-74B1E863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99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" y="63036"/>
            <a:ext cx="12191998" cy="66804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lang="zh-CN" altLang="en-US" sz="3600"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</a:lstStyle>
          <a:p>
            <a:pPr marL="228600" lvl="0"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999881"/>
            <a:ext cx="4996543" cy="4351338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p"/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685800" indent="-228600">
              <a:buFont typeface="黑体" panose="02010609060101010101" pitchFamily="49" charset="-122"/>
              <a:buChar char="§"/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buFont typeface="Wingdings" panose="05000000000000000000" pitchFamily="2" charset="2"/>
              <a:buChar char="Ø"/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 sz="1600" b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3D76BAD-4923-4F12-B3B6-FC35D690DFCD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838200" y="747871"/>
            <a:ext cx="11353800" cy="4571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0968E7D-F076-423D-B77C-C9C683FBF32A}"/>
              </a:ext>
            </a:extLst>
          </p:cNvPr>
          <p:cNvSpPr/>
          <p:nvPr userDrawn="1"/>
        </p:nvSpPr>
        <p:spPr>
          <a:xfrm>
            <a:off x="-2" y="6179579"/>
            <a:ext cx="12192000" cy="4571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5000">
                <a:schemeClr val="accent1">
                  <a:lumMod val="45000"/>
                  <a:lumOff val="55000"/>
                </a:schemeClr>
              </a:gs>
              <a:gs pos="33000">
                <a:schemeClr val="accent1">
                  <a:lumMod val="45000"/>
                  <a:lumOff val="55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730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F2AAB5-5F90-48BB-B87E-8F2483E7D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62973A5-336C-423A-861A-2D80F55C8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B9AF13-6B0D-4029-BCA8-A4BF6783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DB774D-96A9-4797-AF87-7598AF5E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CD81F0-30B0-4C72-90C4-4E19CB891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58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E8C8ED-5E2A-4FA2-B6CB-79EEF4050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22A996-C084-4774-87E3-EF0F6CE32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BFFADB-B79D-4BB3-A892-1A725ECE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8E18A48-4C97-41B6-B74E-F8A376524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EE880-CF38-46CA-856C-BF74572D2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75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E95AFC-1A1F-44BF-AF65-137E0D0D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F9A87D-E59B-4B58-9E86-FF093EEAAA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024D150-E6ED-4192-A424-AD0BFA7EF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E00649-F5C8-44FD-9064-65CC8C2A4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67CDC1-67DB-431B-80A3-BC00E64E7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950B031-2946-4BEE-8E6F-6ADFB1654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8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28D798-42A1-418D-8E15-2D2B1709F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B301355-F4E8-4473-9208-611175DC4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DCE8AA6-5829-4B14-9C83-DF408269F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797213A-29AF-43C0-AD94-103FD277E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6E6D6F-B39B-4A64-AA76-3F13FD5D61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15E736-2B2F-468A-ABFB-09FBD9B6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6E7BBB-08B9-477D-95E7-9FC1A4B4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747E0F5-6F2A-4C9D-B3C9-FC608E9F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99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DC089B-56C4-4AC7-A531-A8C196D0C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DB4CCB5-DDDA-49DC-9BA6-E047F05C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BE919B1-E851-40D0-8D6B-BD8500C9C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D4C72C-872E-45AE-8222-5CD0CC8A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079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18F5A3-35BF-4F02-B961-A9F9953F8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01FBA3-B93A-478B-89F8-31F9EFA8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F1B4B5-C18D-4392-9DDF-2FCB00B6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344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61B94D-DA95-43F2-B5D6-543C75EDB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20024C0-456D-4469-BE28-815A2314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D07944E-BA64-4000-8BF9-BF27AF723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7934A5C-049C-4797-8B62-9167905D9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B3F2C41-97F8-476F-A330-45142A9B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998A96-89FF-49FB-96FB-021E8BF05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35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E43393-472C-46A4-811D-0639661E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2757BA8-BE94-4953-B302-9F84106E7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193120-7723-4379-8075-1AABFC8B37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65ED21-41CE-4731-B03A-F2A52A49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0F1284B-264A-4FEA-A7FE-E52837793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B3F993-52E0-4590-990B-63581F2F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699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2A65C65-0A13-49A4-9FB4-63950F8A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B47823-3D81-46A7-8F90-D40E3E846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ADE73-CC6B-4B00-896C-F1B0DE1C83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57BFDF-6E98-4E4F-830F-54E724D99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932ADD-906C-45E4-8048-F17A63A10C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0D719-898E-46EA-B4F7-38560104DE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480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6.png"/><Relationship Id="rId7" Type="http://schemas.openxmlformats.org/officeDocument/2006/relationships/image" Target="../media/image51.jpe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11" Type="http://schemas.openxmlformats.org/officeDocument/2006/relationships/image" Target="../media/image73.emf"/><Relationship Id="rId5" Type="http://schemas.openxmlformats.org/officeDocument/2006/relationships/image" Target="../media/image67.png"/><Relationship Id="rId10" Type="http://schemas.openxmlformats.org/officeDocument/2006/relationships/image" Target="../media/image72.jp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hyperlink" Target="https://doi.org/10.1109/TNS.2021.3137415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emf"/><Relationship Id="rId5" Type="http://schemas.openxmlformats.org/officeDocument/2006/relationships/image" Target="../media/image73.emf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2F9398-8AEE-4C6D-8C94-4820F3E47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78" y="326116"/>
            <a:ext cx="10250232" cy="224443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Thermal bonding Micromegas</a:t>
            </a:r>
            <a:r>
              <a:rPr lang="en-US" altLang="zh-CN" dirty="0"/>
              <a:t> and its application in TPC and muon tracker</a:t>
            </a:r>
            <a:endParaRPr lang="zh-CN" altLang="en-US" sz="5400" b="1" dirty="0">
              <a:solidFill>
                <a:srgbClr val="C00000"/>
              </a:solidFill>
            </a:endParaRPr>
          </a:p>
        </p:txBody>
      </p:sp>
      <p:sp>
        <p:nvSpPr>
          <p:cNvPr id="9" name="副标题 2">
            <a:extLst>
              <a:ext uri="{FF2B5EF4-FFF2-40B4-BE49-F238E27FC236}">
                <a16:creationId xmlns:a16="http://schemas.microsoft.com/office/drawing/2014/main" id="{3191CC19-EE89-49AD-BD2E-B18668B95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3094" y="3226767"/>
            <a:ext cx="9085811" cy="1415571"/>
          </a:xfrm>
        </p:spPr>
        <p:txBody>
          <a:bodyPr>
            <a:noAutofit/>
          </a:bodyPr>
          <a:lstStyle/>
          <a:p>
            <a:r>
              <a:rPr lang="en-US" altLang="zh-CN" dirty="0" err="1">
                <a:latin typeface="+mj-lt"/>
                <a:ea typeface="华文楷体" panose="02010600040101010101" pitchFamily="2" charset="-122"/>
              </a:rPr>
              <a:t>Zhiyong</a:t>
            </a:r>
            <a:r>
              <a:rPr lang="en-US" altLang="zh-CN" dirty="0">
                <a:latin typeface="+mj-lt"/>
                <a:ea typeface="华文楷体" panose="02010600040101010101" pitchFamily="2" charset="-122"/>
              </a:rPr>
              <a:t> Zhang</a:t>
            </a:r>
          </a:p>
          <a:p>
            <a:r>
              <a:rPr lang="en-US" altLang="zh-CN" sz="1800" dirty="0">
                <a:latin typeface="+mj-lt"/>
                <a:ea typeface="华文楷体" panose="02010600040101010101" pitchFamily="2" charset="-122"/>
              </a:rPr>
              <a:t>For the USTC MPGD group</a:t>
            </a:r>
          </a:p>
          <a:p>
            <a:pPr>
              <a:spcBef>
                <a:spcPts val="1080"/>
              </a:spcBef>
            </a:pPr>
            <a:r>
              <a:rPr lang="en-US" altLang="zh-CN" sz="1800" dirty="0">
                <a:latin typeface="+mj-lt"/>
                <a:ea typeface="华文楷体" panose="02010600040101010101" pitchFamily="2" charset="-122"/>
              </a:rPr>
              <a:t>State Key Laboratory of Particle Detection and Electronics, China</a:t>
            </a:r>
          </a:p>
          <a:p>
            <a:r>
              <a:rPr lang="en-US" altLang="zh-CN" sz="1800" dirty="0">
                <a:latin typeface="+mj-lt"/>
                <a:ea typeface="华文楷体" panose="02010600040101010101" pitchFamily="2" charset="-122"/>
              </a:rPr>
              <a:t>University of Science and Technology of China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14D9CAE-398E-42F2-BA7D-1C4C0F05B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78" y="4960259"/>
            <a:ext cx="10250232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61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03EED-4563-4F57-ABF7-5CFEC7CF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Low IBF with the DMM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ABD5B8-8251-4A2E-B876-C290F77C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4EF58F-4C9C-424E-9372-E6925AFC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C82170-8DC5-436A-BB92-7F34101F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10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F274932-7900-4ED4-B86E-35C2021410A3}"/>
              </a:ext>
            </a:extLst>
          </p:cNvPr>
          <p:cNvSpPr/>
          <p:nvPr/>
        </p:nvSpPr>
        <p:spPr>
          <a:xfrm>
            <a:off x="838200" y="975032"/>
            <a:ext cx="7811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DMM: 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Double Micro-Mesh gaseous structure</a:t>
            </a:r>
            <a:endParaRPr lang="zh-CN" altLang="en-US" sz="2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Century Gothic" panose="020B0502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852B9C-BBC6-4F87-B470-DC5A5AAE366D}"/>
              </a:ext>
            </a:extLst>
          </p:cNvPr>
          <p:cNvSpPr/>
          <p:nvPr/>
        </p:nvSpPr>
        <p:spPr>
          <a:xfrm>
            <a:off x="1411135" y="1377426"/>
            <a:ext cx="7098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Hole-type →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 mesh-type : to strongly reduce IBF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Double mesh: </a:t>
            </a:r>
            <a:r>
              <a:rPr lang="en-HK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cascading avalanche for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high gain </a:t>
            </a: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6A0C516-A09C-4513-A696-F65C6203EB41}"/>
              </a:ext>
            </a:extLst>
          </p:cNvPr>
          <p:cNvGrpSpPr/>
          <p:nvPr/>
        </p:nvGrpSpPr>
        <p:grpSpPr>
          <a:xfrm>
            <a:off x="956190" y="2293038"/>
            <a:ext cx="3389036" cy="1361986"/>
            <a:chOff x="633096" y="2700680"/>
            <a:chExt cx="4155325" cy="1457542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7C6463DA-6F80-4440-9A1B-7F99BAF03F7F}"/>
                </a:ext>
              </a:extLst>
            </p:cNvPr>
            <p:cNvGrpSpPr/>
            <p:nvPr/>
          </p:nvGrpSpPr>
          <p:grpSpPr>
            <a:xfrm>
              <a:off x="633096" y="2700680"/>
              <a:ext cx="4155325" cy="1457542"/>
              <a:chOff x="2317750" y="1749425"/>
              <a:chExt cx="3976688" cy="1516063"/>
            </a:xfrm>
          </p:grpSpPr>
          <p:grpSp>
            <p:nvGrpSpPr>
              <p:cNvPr id="45" name="组合 58">
                <a:extLst>
                  <a:ext uri="{FF2B5EF4-FFF2-40B4-BE49-F238E27FC236}">
                    <a16:creationId xmlns:a16="http://schemas.microsoft.com/office/drawing/2014/main" id="{AC111136-1B6E-4F6C-B1FF-6D33BA8FF5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17750" y="1749425"/>
                <a:ext cx="3976688" cy="1516063"/>
                <a:chOff x="2334240" y="2007292"/>
                <a:chExt cx="3977675" cy="1515865"/>
              </a:xfrm>
            </p:grpSpPr>
            <p:sp>
              <p:nvSpPr>
                <p:cNvPr id="48" name="矩形 47">
                  <a:extLst>
                    <a:ext uri="{FF2B5EF4-FFF2-40B4-BE49-F238E27FC236}">
                      <a16:creationId xmlns:a16="http://schemas.microsoft.com/office/drawing/2014/main" id="{B5C4D609-0E97-4D49-82C7-CEC8FBE46F55}"/>
                    </a:ext>
                  </a:extLst>
                </p:cNvPr>
                <p:cNvSpPr/>
                <p:nvPr/>
              </p:nvSpPr>
              <p:spPr>
                <a:xfrm>
                  <a:off x="2334240" y="2758082"/>
                  <a:ext cx="147675" cy="615870"/>
                </a:xfrm>
                <a:prstGeom prst="rect">
                  <a:avLst/>
                </a:prstGeom>
                <a:pattFill prst="pct60">
                  <a:fgClr>
                    <a:schemeClr val="bg1">
                      <a:lumMod val="65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矩形 48">
                  <a:extLst>
                    <a:ext uri="{FF2B5EF4-FFF2-40B4-BE49-F238E27FC236}">
                      <a16:creationId xmlns:a16="http://schemas.microsoft.com/office/drawing/2014/main" id="{81A0F183-603C-4AC3-B542-7B0A751FD39C}"/>
                    </a:ext>
                  </a:extLst>
                </p:cNvPr>
                <p:cNvSpPr/>
                <p:nvPr/>
              </p:nvSpPr>
              <p:spPr>
                <a:xfrm>
                  <a:off x="6145186" y="2762843"/>
                  <a:ext cx="147675" cy="615870"/>
                </a:xfrm>
                <a:prstGeom prst="rect">
                  <a:avLst/>
                </a:prstGeom>
                <a:pattFill prst="pct60">
                  <a:fgClr>
                    <a:schemeClr val="bg1">
                      <a:lumMod val="65000"/>
                    </a:schemeClr>
                  </a:fgClr>
                  <a:bgClr>
                    <a:schemeClr val="bg1"/>
                  </a:bgClr>
                </a:patt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0" name="直接连接符 49">
                  <a:extLst>
                    <a:ext uri="{FF2B5EF4-FFF2-40B4-BE49-F238E27FC236}">
                      <a16:creationId xmlns:a16="http://schemas.microsoft.com/office/drawing/2014/main" id="{6ED95E49-8B89-4C21-8F3E-60C5C9880536}"/>
                    </a:ext>
                  </a:extLst>
                </p:cNvPr>
                <p:cNvCxnSpPr/>
                <p:nvPr/>
              </p:nvCxnSpPr>
              <p:spPr>
                <a:xfrm>
                  <a:off x="2351707" y="3167603"/>
                  <a:ext cx="3960208" cy="0"/>
                </a:xfrm>
                <a:prstGeom prst="line">
                  <a:avLst/>
                </a:prstGeom>
                <a:ln w="19050">
                  <a:solidFill>
                    <a:schemeClr val="dk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>
                  <a:extLst>
                    <a:ext uri="{FF2B5EF4-FFF2-40B4-BE49-F238E27FC236}">
                      <a16:creationId xmlns:a16="http://schemas.microsoft.com/office/drawing/2014/main" id="{D9D41269-25AA-4549-BFAA-BA65B9EEB5CB}"/>
                    </a:ext>
                  </a:extLst>
                </p:cNvPr>
                <p:cNvCxnSpPr/>
                <p:nvPr/>
              </p:nvCxnSpPr>
              <p:spPr>
                <a:xfrm>
                  <a:off x="2351707" y="2805701"/>
                  <a:ext cx="3960208" cy="0"/>
                </a:xfrm>
                <a:prstGeom prst="line">
                  <a:avLst/>
                </a:prstGeom>
                <a:ln w="19050">
                  <a:solidFill>
                    <a:schemeClr val="dk1"/>
                  </a:solidFill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2" name="矩形 51">
                  <a:extLst>
                    <a:ext uri="{FF2B5EF4-FFF2-40B4-BE49-F238E27FC236}">
                      <a16:creationId xmlns:a16="http://schemas.microsoft.com/office/drawing/2014/main" id="{7229BB37-FEB1-4238-B354-363D93427ABD}"/>
                    </a:ext>
                  </a:extLst>
                </p:cNvPr>
                <p:cNvSpPr/>
                <p:nvPr/>
              </p:nvSpPr>
              <p:spPr>
                <a:xfrm>
                  <a:off x="2334240" y="3373951"/>
                  <a:ext cx="3958620" cy="149206"/>
                </a:xfrm>
                <a:prstGeom prst="rect">
                  <a:avLst/>
                </a:prstGeom>
                <a:pattFill prst="pct75">
                  <a:fgClr>
                    <a:schemeClr val="accent1"/>
                  </a:fgClr>
                  <a:bgClr>
                    <a:schemeClr val="bg1"/>
                  </a:bgClr>
                </a:patt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68580" tIns="34291" rIns="68580" bIns="34291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400">
                    <a:solidFill>
                      <a:schemeClr val="bg2">
                        <a:lumMod val="75000"/>
                      </a:schemeClr>
                    </a:solidFill>
                  </a:endParaRPr>
                </a:p>
              </p:txBody>
            </p:sp>
            <p:cxnSp>
              <p:nvCxnSpPr>
                <p:cNvPr id="53" name="直接箭头连接符 52">
                  <a:extLst>
                    <a:ext uri="{FF2B5EF4-FFF2-40B4-BE49-F238E27FC236}">
                      <a16:creationId xmlns:a16="http://schemas.microsoft.com/office/drawing/2014/main" id="{DC144C18-89EC-4160-9E7B-670645C8455C}"/>
                    </a:ext>
                  </a:extLst>
                </p:cNvPr>
                <p:cNvCxnSpPr/>
                <p:nvPr/>
              </p:nvCxnSpPr>
              <p:spPr>
                <a:xfrm>
                  <a:off x="5916529" y="2026340"/>
                  <a:ext cx="0" cy="763488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4" name="文本框 52">
                  <a:extLst>
                    <a:ext uri="{FF2B5EF4-FFF2-40B4-BE49-F238E27FC236}">
                      <a16:creationId xmlns:a16="http://schemas.microsoft.com/office/drawing/2014/main" id="{92378AC8-94EC-4DD3-BFBD-92F762F8AF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11248" y="2789950"/>
                  <a:ext cx="1505319" cy="338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5143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8572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2001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15430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0002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4574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29146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3718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~0.2 mm</a:t>
                  </a:r>
                  <a:endParaRPr lang="zh-CN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5" name="矩形 37">
                  <a:extLst>
                    <a:ext uri="{FF2B5EF4-FFF2-40B4-BE49-F238E27FC236}">
                      <a16:creationId xmlns:a16="http://schemas.microsoft.com/office/drawing/2014/main" id="{9C9AF2B8-1CAD-43E3-B693-03709D5138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97258" y="3100353"/>
                  <a:ext cx="1637552" cy="3383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5143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8572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2001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15430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0002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4574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29146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3718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~0.1 mm</a:t>
                  </a:r>
                  <a:endParaRPr lang="zh-CN" altLang="en-US" sz="1400" dirty="0"/>
                </a:p>
              </p:txBody>
            </p:sp>
            <p:cxnSp>
              <p:nvCxnSpPr>
                <p:cNvPr id="56" name="直接箭头连接符 55">
                  <a:extLst>
                    <a:ext uri="{FF2B5EF4-FFF2-40B4-BE49-F238E27FC236}">
                      <a16:creationId xmlns:a16="http://schemas.microsoft.com/office/drawing/2014/main" id="{6F804B91-4225-47B3-AD20-5941034DA773}"/>
                    </a:ext>
                  </a:extLst>
                </p:cNvPr>
                <p:cNvCxnSpPr/>
                <p:nvPr/>
              </p:nvCxnSpPr>
              <p:spPr>
                <a:xfrm>
                  <a:off x="5916529" y="2805701"/>
                  <a:ext cx="0" cy="380950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箭头连接符 56">
                  <a:extLst>
                    <a:ext uri="{FF2B5EF4-FFF2-40B4-BE49-F238E27FC236}">
                      <a16:creationId xmlns:a16="http://schemas.microsoft.com/office/drawing/2014/main" id="{69BE9918-9AD9-4B36-AE4F-70D778DD29FA}"/>
                    </a:ext>
                  </a:extLst>
                </p:cNvPr>
                <p:cNvCxnSpPr/>
                <p:nvPr/>
              </p:nvCxnSpPr>
              <p:spPr>
                <a:xfrm>
                  <a:off x="5916529" y="3186651"/>
                  <a:ext cx="0" cy="141269"/>
                </a:xfrm>
                <a:prstGeom prst="straightConnector1">
                  <a:avLst/>
                </a:prstGeom>
                <a:ln>
                  <a:headEnd type="stealth"/>
                  <a:tailEnd type="stealt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58" name="组合 57">
                  <a:extLst>
                    <a:ext uri="{FF2B5EF4-FFF2-40B4-BE49-F238E27FC236}">
                      <a16:creationId xmlns:a16="http://schemas.microsoft.com/office/drawing/2014/main" id="{42BB2D27-974B-4213-B4B8-2167A57AE0E0}"/>
                    </a:ext>
                  </a:extLst>
                </p:cNvPr>
                <p:cNvGrpSpPr/>
                <p:nvPr/>
              </p:nvGrpSpPr>
              <p:grpSpPr>
                <a:xfrm>
                  <a:off x="2544154" y="3331229"/>
                  <a:ext cx="3526285" cy="43841"/>
                  <a:chOff x="2461456" y="5132611"/>
                  <a:chExt cx="4418564" cy="107128"/>
                </a:xfrm>
                <a:pattFill prst="pct90">
                  <a:fgClr>
                    <a:schemeClr val="accent4"/>
                  </a:fgClr>
                  <a:bgClr>
                    <a:schemeClr val="bg1"/>
                  </a:bgClr>
                </a:pattFill>
              </p:grpSpPr>
              <p:sp>
                <p:nvSpPr>
                  <p:cNvPr id="65" name="矩形 64">
                    <a:extLst>
                      <a:ext uri="{FF2B5EF4-FFF2-40B4-BE49-F238E27FC236}">
                        <a16:creationId xmlns:a16="http://schemas.microsoft.com/office/drawing/2014/main" id="{B160A15F-354C-48A9-8889-5E92D81E6BEB}"/>
                      </a:ext>
                    </a:extLst>
                  </p:cNvPr>
                  <p:cNvSpPr/>
                  <p:nvPr/>
                </p:nvSpPr>
                <p:spPr>
                  <a:xfrm>
                    <a:off x="2461456" y="5132614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6" name="矩形 65">
                    <a:extLst>
                      <a:ext uri="{FF2B5EF4-FFF2-40B4-BE49-F238E27FC236}">
                        <a16:creationId xmlns:a16="http://schemas.microsoft.com/office/drawing/2014/main" id="{7BD6B535-2BC3-402D-AF13-B3D496547000}"/>
                      </a:ext>
                    </a:extLst>
                  </p:cNvPr>
                  <p:cNvSpPr/>
                  <p:nvPr/>
                </p:nvSpPr>
                <p:spPr>
                  <a:xfrm>
                    <a:off x="3028950" y="5132613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7" name="矩形 66">
                    <a:extLst>
                      <a:ext uri="{FF2B5EF4-FFF2-40B4-BE49-F238E27FC236}">
                        <a16:creationId xmlns:a16="http://schemas.microsoft.com/office/drawing/2014/main" id="{14D7A944-520B-4B75-ADAA-FF20FC26E2C3}"/>
                      </a:ext>
                    </a:extLst>
                  </p:cNvPr>
                  <p:cNvSpPr/>
                  <p:nvPr/>
                </p:nvSpPr>
                <p:spPr>
                  <a:xfrm>
                    <a:off x="3596444" y="5132613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8" name="矩形 67">
                    <a:extLst>
                      <a:ext uri="{FF2B5EF4-FFF2-40B4-BE49-F238E27FC236}">
                        <a16:creationId xmlns:a16="http://schemas.microsoft.com/office/drawing/2014/main" id="{65BC4E86-260B-4F74-BA8D-7C6E80DC8AA2}"/>
                      </a:ext>
                    </a:extLst>
                  </p:cNvPr>
                  <p:cNvSpPr/>
                  <p:nvPr/>
                </p:nvSpPr>
                <p:spPr>
                  <a:xfrm>
                    <a:off x="4163938" y="5132612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52FE4C66-7336-428F-A3DF-90F897F369FE}"/>
                      </a:ext>
                    </a:extLst>
                  </p:cNvPr>
                  <p:cNvSpPr/>
                  <p:nvPr/>
                </p:nvSpPr>
                <p:spPr>
                  <a:xfrm>
                    <a:off x="4731432" y="5132612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0" name="矩形 69">
                    <a:extLst>
                      <a:ext uri="{FF2B5EF4-FFF2-40B4-BE49-F238E27FC236}">
                        <a16:creationId xmlns:a16="http://schemas.microsoft.com/office/drawing/2014/main" id="{B467BD96-01C7-4A4B-BC19-91354DF140A8}"/>
                      </a:ext>
                    </a:extLst>
                  </p:cNvPr>
                  <p:cNvSpPr/>
                  <p:nvPr/>
                </p:nvSpPr>
                <p:spPr>
                  <a:xfrm>
                    <a:off x="5298926" y="5132611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" name="矩形 70">
                    <a:extLst>
                      <a:ext uri="{FF2B5EF4-FFF2-40B4-BE49-F238E27FC236}">
                        <a16:creationId xmlns:a16="http://schemas.microsoft.com/office/drawing/2014/main" id="{60DA0901-B62C-4C40-A70E-64DA93F8C3D1}"/>
                      </a:ext>
                    </a:extLst>
                  </p:cNvPr>
                  <p:cNvSpPr/>
                  <p:nvPr/>
                </p:nvSpPr>
                <p:spPr>
                  <a:xfrm>
                    <a:off x="5863339" y="5134590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2" name="矩形 71">
                    <a:extLst>
                      <a:ext uri="{FF2B5EF4-FFF2-40B4-BE49-F238E27FC236}">
                        <a16:creationId xmlns:a16="http://schemas.microsoft.com/office/drawing/2014/main" id="{133C3D6E-DA35-413B-92E1-70D8356CF068}"/>
                      </a:ext>
                    </a:extLst>
                  </p:cNvPr>
                  <p:cNvSpPr/>
                  <p:nvPr/>
                </p:nvSpPr>
                <p:spPr>
                  <a:xfrm>
                    <a:off x="6430833" y="5134589"/>
                    <a:ext cx="449187" cy="105149"/>
                  </a:xfrm>
                  <a:prstGeom prst="rect">
                    <a:avLst/>
                  </a:prstGeom>
                  <a:grpFill/>
                  <a:ln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>
                      <a:defRPr/>
                    </a:pPr>
                    <a:endParaRPr lang="zh-CN" altLang="en-US" sz="140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59" name="文本框 65">
                  <a:extLst>
                    <a:ext uri="{FF2B5EF4-FFF2-40B4-BE49-F238E27FC236}">
                      <a16:creationId xmlns:a16="http://schemas.microsoft.com/office/drawing/2014/main" id="{0BDBCE6B-9084-4664-8E27-F9BD174F1E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53609" y="2831897"/>
                  <a:ext cx="1786783" cy="320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5143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8572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2001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15430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0002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4574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29146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3718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400" dirty="0"/>
                    <a:t>PA </a:t>
                  </a:r>
                  <a:endParaRPr lang="zh-CN" altLang="en-US" sz="1400" dirty="0"/>
                </a:p>
              </p:txBody>
            </p:sp>
            <p:sp>
              <p:nvSpPr>
                <p:cNvPr id="60" name="文本框 66">
                  <a:extLst>
                    <a:ext uri="{FF2B5EF4-FFF2-40B4-BE49-F238E27FC236}">
                      <a16:creationId xmlns:a16="http://schemas.microsoft.com/office/drawing/2014/main" id="{FAFB440D-FA6C-45BF-A76E-6F2BF86CBC9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8049" y="3103349"/>
                  <a:ext cx="1933571" cy="320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5143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8572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2001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15430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0002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4574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29146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3718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400"/>
                    <a:t>SA</a:t>
                  </a:r>
                  <a:endParaRPr lang="zh-CN" altLang="en-US" sz="1400"/>
                </a:p>
              </p:txBody>
            </p:sp>
            <p:cxnSp>
              <p:nvCxnSpPr>
                <p:cNvPr id="61" name="直接连接符 60">
                  <a:extLst>
                    <a:ext uri="{FF2B5EF4-FFF2-40B4-BE49-F238E27FC236}">
                      <a16:creationId xmlns:a16="http://schemas.microsoft.com/office/drawing/2014/main" id="{10172AFD-8F2F-414B-8D79-AE5C7F197E08}"/>
                    </a:ext>
                  </a:extLst>
                </p:cNvPr>
                <p:cNvCxnSpPr/>
                <p:nvPr/>
              </p:nvCxnSpPr>
              <p:spPr>
                <a:xfrm>
                  <a:off x="2334240" y="2007292"/>
                  <a:ext cx="3960208" cy="0"/>
                </a:xfrm>
                <a:prstGeom prst="line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2" name="文本框 110">
                  <a:extLst>
                    <a:ext uri="{FF2B5EF4-FFF2-40B4-BE49-F238E27FC236}">
                      <a16:creationId xmlns:a16="http://schemas.microsoft.com/office/drawing/2014/main" id="{1BC2D8F0-3083-4BA5-83BB-39C90E47A1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36893" y="2058156"/>
                  <a:ext cx="1933571" cy="32009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750"/>
                    </a:spcBef>
                    <a:buFont typeface="Arial" panose="020B0604020202020204" pitchFamily="34" charset="0"/>
                    <a:buChar char="•"/>
                    <a:defRPr sz="21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1pPr>
                  <a:lvl2pPr marL="5143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2pPr>
                  <a:lvl3pPr marL="8572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5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3pPr>
                  <a:lvl4pPr marL="12001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4pPr>
                  <a:lvl5pPr marL="1543050" indent="-171450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5pPr>
                  <a:lvl6pPr marL="20002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6pPr>
                  <a:lvl7pPr marL="24574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7pPr>
                  <a:lvl8pPr marL="29146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8pPr>
                  <a:lvl9pPr marL="3371850" indent="-171450" eaLnBrk="0" fontAlgn="base" hangingPunct="0">
                    <a:lnSpc>
                      <a:spcPct val="90000"/>
                    </a:lnSpc>
                    <a:spcBef>
                      <a:spcPts val="375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 sz="1300">
                      <a:solidFill>
                        <a:schemeClr val="tx1"/>
                      </a:solidFill>
                      <a:latin typeface="Calibri" panose="020F050202020403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CN" sz="1400" dirty="0"/>
                    <a:t>Drift region </a:t>
                  </a:r>
                  <a:endParaRPr lang="zh-CN" altLang="en-US" sz="1400" dirty="0"/>
                </a:p>
              </p:txBody>
            </p:sp>
            <p:sp>
              <p:nvSpPr>
                <p:cNvPr id="63" name="Freeform 18">
                  <a:extLst>
                    <a:ext uri="{FF2B5EF4-FFF2-40B4-BE49-F238E27FC236}">
                      <a16:creationId xmlns:a16="http://schemas.microsoft.com/office/drawing/2014/main" id="{0FCFBE8A-9F15-49C9-BD88-136B2A8EC69E}"/>
                    </a:ext>
                  </a:extLst>
                </p:cNvPr>
                <p:cNvSpPr/>
                <p:nvPr/>
              </p:nvSpPr>
              <p:spPr bwMode="auto">
                <a:xfrm rot="10800000">
                  <a:off x="3944365" y="3177127"/>
                  <a:ext cx="271530" cy="182538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00000"/>
                    </a:gs>
                    <a:gs pos="100000">
                      <a:srgbClr val="FFFF00"/>
                    </a:gs>
                  </a:gsLst>
                  <a:lin ang="5400000" scaled="1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64" name="Freeform 18">
                  <a:extLst>
                    <a:ext uri="{FF2B5EF4-FFF2-40B4-BE49-F238E27FC236}">
                      <a16:creationId xmlns:a16="http://schemas.microsoft.com/office/drawing/2014/main" id="{43C46141-76F9-46B2-8FCB-B44EE6D00ADB}"/>
                    </a:ext>
                  </a:extLst>
                </p:cNvPr>
                <p:cNvSpPr/>
                <p:nvPr/>
              </p:nvSpPr>
              <p:spPr bwMode="auto">
                <a:xfrm rot="10800000">
                  <a:off x="4018996" y="2816811"/>
                  <a:ext cx="117504" cy="347618"/>
                </a:xfrm>
                <a:custGeom>
                  <a:avLst/>
                  <a:gdLst>
                    <a:gd name="T0" fmla="*/ 336 w 651"/>
                    <a:gd name="T1" fmla="*/ 1964 h 1969"/>
                    <a:gd name="T2" fmla="*/ 225 w 651"/>
                    <a:gd name="T3" fmla="*/ 1543 h 1969"/>
                    <a:gd name="T4" fmla="*/ 114 w 651"/>
                    <a:gd name="T5" fmla="*/ 1017 h 1969"/>
                    <a:gd name="T6" fmla="*/ 3 w 651"/>
                    <a:gd name="T7" fmla="*/ 275 h 1969"/>
                    <a:gd name="T8" fmla="*/ 131 w 651"/>
                    <a:gd name="T9" fmla="*/ 48 h 1969"/>
                    <a:gd name="T10" fmla="*/ 535 w 651"/>
                    <a:gd name="T11" fmla="*/ 42 h 1969"/>
                    <a:gd name="T12" fmla="*/ 646 w 651"/>
                    <a:gd name="T13" fmla="*/ 297 h 1969"/>
                    <a:gd name="T14" fmla="*/ 563 w 651"/>
                    <a:gd name="T15" fmla="*/ 989 h 1969"/>
                    <a:gd name="T16" fmla="*/ 468 w 651"/>
                    <a:gd name="T17" fmla="*/ 1554 h 1969"/>
                    <a:gd name="T18" fmla="*/ 402 w 651"/>
                    <a:gd name="T19" fmla="*/ 1969 h 1969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51"/>
                    <a:gd name="T31" fmla="*/ 0 h 1969"/>
                    <a:gd name="T32" fmla="*/ 651 w 651"/>
                    <a:gd name="T33" fmla="*/ 1969 h 1969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51" h="1969">
                      <a:moveTo>
                        <a:pt x="336" y="1964"/>
                      </a:moveTo>
                      <a:cubicBezTo>
                        <a:pt x="300" y="1833"/>
                        <a:pt x="262" y="1701"/>
                        <a:pt x="225" y="1543"/>
                      </a:cubicBezTo>
                      <a:cubicBezTo>
                        <a:pt x="188" y="1385"/>
                        <a:pt x="151" y="1228"/>
                        <a:pt x="114" y="1017"/>
                      </a:cubicBezTo>
                      <a:cubicBezTo>
                        <a:pt x="77" y="806"/>
                        <a:pt x="0" y="436"/>
                        <a:pt x="3" y="275"/>
                      </a:cubicBezTo>
                      <a:cubicBezTo>
                        <a:pt x="6" y="114"/>
                        <a:pt x="43" y="87"/>
                        <a:pt x="131" y="48"/>
                      </a:cubicBezTo>
                      <a:cubicBezTo>
                        <a:pt x="219" y="9"/>
                        <a:pt x="449" y="0"/>
                        <a:pt x="535" y="42"/>
                      </a:cubicBezTo>
                      <a:cubicBezTo>
                        <a:pt x="621" y="84"/>
                        <a:pt x="641" y="139"/>
                        <a:pt x="646" y="297"/>
                      </a:cubicBezTo>
                      <a:cubicBezTo>
                        <a:pt x="651" y="455"/>
                        <a:pt x="593" y="780"/>
                        <a:pt x="563" y="989"/>
                      </a:cubicBezTo>
                      <a:cubicBezTo>
                        <a:pt x="533" y="1198"/>
                        <a:pt x="495" y="1391"/>
                        <a:pt x="468" y="1554"/>
                      </a:cubicBezTo>
                      <a:cubicBezTo>
                        <a:pt x="441" y="1717"/>
                        <a:pt x="413" y="1900"/>
                        <a:pt x="402" y="196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C00000"/>
                    </a:gs>
                    <a:gs pos="100000">
                      <a:srgbClr val="FFFF00"/>
                    </a:gs>
                  </a:gsLst>
                  <a:lin ang="5400000" scaled="0"/>
                </a:gradFill>
                <a:ln w="9525" cap="flat" cmpd="sng">
                  <a:solidFill>
                    <a:srgbClr val="FFFF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none"/>
                <a:lstStyle/>
                <a:p>
                  <a:pPr>
                    <a:defRPr/>
                  </a:pPr>
                  <a:endParaRPr lang="zh-CN" altLang="en-US" sz="14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cxnSp>
            <p:nvCxnSpPr>
              <p:cNvPr id="46" name="直接连接符 45">
                <a:extLst>
                  <a:ext uri="{FF2B5EF4-FFF2-40B4-BE49-F238E27FC236}">
                    <a16:creationId xmlns:a16="http://schemas.microsoft.com/office/drawing/2014/main" id="{7BBEAD94-935A-4637-BB10-D775DA5311F3}"/>
                  </a:ext>
                </a:extLst>
              </p:cNvPr>
              <p:cNvCxnSpPr/>
              <p:nvPr/>
            </p:nvCxnSpPr>
            <p:spPr>
              <a:xfrm>
                <a:off x="2335213" y="2538448"/>
                <a:ext cx="3959225" cy="0"/>
              </a:xfrm>
              <a:prstGeom prst="line">
                <a:avLst/>
              </a:prstGeom>
              <a:ln w="1905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7" name="图片 59">
                <a:extLst>
                  <a:ext uri="{FF2B5EF4-FFF2-40B4-BE49-F238E27FC236}">
                    <a16:creationId xmlns:a16="http://schemas.microsoft.com/office/drawing/2014/main" id="{694F19E7-21DA-4FB8-8F58-EC7523AD6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7461" y="1852795"/>
                <a:ext cx="460375" cy="635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4" name="文本框 52">
              <a:extLst>
                <a:ext uri="{FF2B5EF4-FFF2-40B4-BE49-F238E27FC236}">
                  <a16:creationId xmlns:a16="http://schemas.microsoft.com/office/drawing/2014/main" id="{56B75EDD-6AF9-462A-9C88-6109A007E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8789" y="2981235"/>
              <a:ext cx="1565278" cy="325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5143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8572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2001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5430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0002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4574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9146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3718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~3-5 mm</a:t>
              </a:r>
              <a:endPara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3" name="图片 72">
            <a:extLst>
              <a:ext uri="{FF2B5EF4-FFF2-40B4-BE49-F238E27FC236}">
                <a16:creationId xmlns:a16="http://schemas.microsoft.com/office/drawing/2014/main" id="{DF1616BC-43A6-4142-A621-4B629ED8A79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377" y="2109103"/>
            <a:ext cx="3733851" cy="285049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5FDE9DB1-81AC-41ED-BECC-AA80CF34187C}"/>
              </a:ext>
            </a:extLst>
          </p:cNvPr>
          <p:cNvSpPr txBox="1"/>
          <p:nvPr/>
        </p:nvSpPr>
        <p:spPr>
          <a:xfrm>
            <a:off x="708937" y="3828539"/>
            <a:ext cx="3970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To push IBF down to very low level: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low PA electric field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large PA gap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high mesh density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crossing mesh setting</a:t>
            </a:r>
            <a:endParaRPr lang="zh-CN" altLang="en-US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419007E5-6793-42DA-84D5-6BA455580671}"/>
              </a:ext>
            </a:extLst>
          </p:cNvPr>
          <p:cNvSpPr/>
          <p:nvPr/>
        </p:nvSpPr>
        <p:spPr>
          <a:xfrm>
            <a:off x="893873" y="5584643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Zhiyong</a:t>
            </a:r>
            <a:r>
              <a:rPr lang="en-US" altLang="zh-CN" sz="16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 et al., NIM-A 889 (2018) 78–82</a:t>
            </a:r>
          </a:p>
          <a:p>
            <a:r>
              <a:rPr lang="en-US" altLang="zh-CN" sz="16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BinbinQi</a:t>
            </a:r>
            <a:r>
              <a:rPr lang="en-US" altLang="zh-CN" sz="16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et al., NIM-A 976 (2020) 164282</a:t>
            </a:r>
            <a:endParaRPr lang="zh-CN" altLang="en-US" sz="1600" i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69D35C74-29ED-4C90-9716-FDF7B6E5893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274" y="2085312"/>
            <a:ext cx="3609983" cy="285049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文本框 76">
            <a:extLst>
              <a:ext uri="{FF2B5EF4-FFF2-40B4-BE49-F238E27FC236}">
                <a16:creationId xmlns:a16="http://schemas.microsoft.com/office/drawing/2014/main" id="{61C897F6-635A-4CFD-9589-E40EC21393AD}"/>
              </a:ext>
            </a:extLst>
          </p:cNvPr>
          <p:cNvSpPr txBox="1"/>
          <p:nvPr/>
        </p:nvSpPr>
        <p:spPr>
          <a:xfrm>
            <a:off x="4703457" y="4938691"/>
            <a:ext cx="6921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product of IBF and gain to &lt; 1 at 2000 gas gain, fulfills the CEPC TPC requirements.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8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03EED-4563-4F57-ABF7-5CFEC7CF7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Ultra-low IBF with the TMM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ABD5B8-8251-4A2E-B876-C290F77CF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4EF58F-4C9C-424E-9372-E6925AFC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C82170-8DC5-436A-BB92-7F34101F3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11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F274932-7900-4ED4-B86E-35C2021410A3}"/>
              </a:ext>
            </a:extLst>
          </p:cNvPr>
          <p:cNvSpPr/>
          <p:nvPr/>
        </p:nvSpPr>
        <p:spPr>
          <a:xfrm>
            <a:off x="838200" y="975032"/>
            <a:ext cx="78118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TMM: </a:t>
            </a:r>
            <a:r>
              <a:rPr lang="en-US" altLang="zh-CN" sz="24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Century Gothic" panose="020B0502020202020204" pitchFamily="34" charset="0"/>
              </a:rPr>
              <a:t>Triple Micro-Mesh gaseous structure</a:t>
            </a:r>
            <a:endParaRPr lang="zh-CN" altLang="en-US" sz="2400" dirty="0">
              <a:solidFill>
                <a:srgbClr val="0000FF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Century Gothic" panose="020B0502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D852B9C-BBC6-4F87-B470-DC5A5AAE366D}"/>
              </a:ext>
            </a:extLst>
          </p:cNvPr>
          <p:cNvSpPr/>
          <p:nvPr/>
        </p:nvSpPr>
        <p:spPr>
          <a:xfrm>
            <a:off x="1411135" y="1377426"/>
            <a:ext cx="7098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One more mesh on the DMM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More stable gain, lower IBF from second avalanche…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61C897F6-635A-4CFD-9589-E40EC21393AD}"/>
              </a:ext>
            </a:extLst>
          </p:cNvPr>
          <p:cNvSpPr txBox="1"/>
          <p:nvPr/>
        </p:nvSpPr>
        <p:spPr>
          <a:xfrm>
            <a:off x="1123638" y="4898424"/>
            <a:ext cx="10062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with a laser,  high gain above 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single photon and very low IBF of 3×10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achieved, which is 10 times better than that of the DMM.</a:t>
            </a:r>
          </a:p>
        </p:txBody>
      </p: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BBDDBF36-C422-4617-8609-DD6384A0BFD5}"/>
              </a:ext>
            </a:extLst>
          </p:cNvPr>
          <p:cNvGrpSpPr/>
          <p:nvPr/>
        </p:nvGrpSpPr>
        <p:grpSpPr>
          <a:xfrm>
            <a:off x="1244433" y="2482835"/>
            <a:ext cx="3134639" cy="1552521"/>
            <a:chOff x="2613563" y="2423741"/>
            <a:chExt cx="4352427" cy="2090722"/>
          </a:xfrm>
        </p:grpSpPr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C294B214-1BE1-4F8B-A139-CDF1275CC9A8}"/>
                </a:ext>
              </a:extLst>
            </p:cNvPr>
            <p:cNvGrpSpPr/>
            <p:nvPr/>
          </p:nvGrpSpPr>
          <p:grpSpPr>
            <a:xfrm>
              <a:off x="2613563" y="2423741"/>
              <a:ext cx="4352427" cy="2090722"/>
              <a:chOff x="1988747" y="1773808"/>
              <a:chExt cx="4612613" cy="2897399"/>
            </a:xfrm>
          </p:grpSpPr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68B12C3D-A761-469B-A13F-611D13B47A9B}"/>
                  </a:ext>
                </a:extLst>
              </p:cNvPr>
              <p:cNvSpPr/>
              <p:nvPr/>
            </p:nvSpPr>
            <p:spPr bwMode="auto">
              <a:xfrm>
                <a:off x="2005904" y="3318494"/>
                <a:ext cx="156912" cy="1143832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矩形 82">
                <a:extLst>
                  <a:ext uri="{FF2B5EF4-FFF2-40B4-BE49-F238E27FC236}">
                    <a16:creationId xmlns:a16="http://schemas.microsoft.com/office/drawing/2014/main" id="{5E44E050-3404-4192-9ABA-728B2FE871AC}"/>
                  </a:ext>
                </a:extLst>
              </p:cNvPr>
              <p:cNvSpPr/>
              <p:nvPr/>
            </p:nvSpPr>
            <p:spPr bwMode="auto">
              <a:xfrm>
                <a:off x="6429929" y="3318495"/>
                <a:ext cx="145359" cy="1150496"/>
              </a:xfrm>
              <a:prstGeom prst="rect">
                <a:avLst/>
              </a:prstGeom>
              <a:pattFill prst="pct6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4" name="直接连接符 83">
                <a:extLst>
                  <a:ext uri="{FF2B5EF4-FFF2-40B4-BE49-F238E27FC236}">
                    <a16:creationId xmlns:a16="http://schemas.microsoft.com/office/drawing/2014/main" id="{A82908F3-39FB-48F5-9B22-A221C6C43465}"/>
                  </a:ext>
                </a:extLst>
              </p:cNvPr>
              <p:cNvCxnSpPr/>
              <p:nvPr/>
            </p:nvCxnSpPr>
            <p:spPr bwMode="auto">
              <a:xfrm>
                <a:off x="1993907" y="4194958"/>
                <a:ext cx="4597299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>
                <a:extLst>
                  <a:ext uri="{FF2B5EF4-FFF2-40B4-BE49-F238E27FC236}">
                    <a16:creationId xmlns:a16="http://schemas.microsoft.com/office/drawing/2014/main" id="{E7C1F0EC-4774-48E7-8E53-31320834258E}"/>
                  </a:ext>
                </a:extLst>
              </p:cNvPr>
              <p:cNvCxnSpPr/>
              <p:nvPr/>
            </p:nvCxnSpPr>
            <p:spPr bwMode="auto">
              <a:xfrm>
                <a:off x="1993907" y="3763613"/>
                <a:ext cx="4597299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3C18E26D-6193-41C1-A66F-661CEB0DC46A}"/>
                  </a:ext>
                </a:extLst>
              </p:cNvPr>
              <p:cNvSpPr/>
              <p:nvPr/>
            </p:nvSpPr>
            <p:spPr bwMode="auto">
              <a:xfrm>
                <a:off x="2005904" y="4462323"/>
                <a:ext cx="4595456" cy="208884"/>
              </a:xfrm>
              <a:prstGeom prst="rect">
                <a:avLst/>
              </a:prstGeom>
              <a:pattFill prst="pct75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1" rIns="68580" bIns="34291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zh-CN" altLang="en-US" sz="120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  <p:cxnSp>
            <p:nvCxnSpPr>
              <p:cNvPr id="87" name="直接箭头连接符 86">
                <a:extLst>
                  <a:ext uri="{FF2B5EF4-FFF2-40B4-BE49-F238E27FC236}">
                    <a16:creationId xmlns:a16="http://schemas.microsoft.com/office/drawing/2014/main" id="{A3EBDBE6-7E89-456E-816C-A611BB9CAE8D}"/>
                  </a:ext>
                </a:extLst>
              </p:cNvPr>
              <p:cNvCxnSpPr/>
              <p:nvPr/>
            </p:nvCxnSpPr>
            <p:spPr bwMode="auto">
              <a:xfrm>
                <a:off x="6160056" y="1773808"/>
                <a:ext cx="4431" cy="1555672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8" name="文本框 52">
                <a:extLst>
                  <a:ext uri="{FF2B5EF4-FFF2-40B4-BE49-F238E27FC236}">
                    <a16:creationId xmlns:a16="http://schemas.microsoft.com/office/drawing/2014/main" id="{FF2C96B7-4955-40CA-8056-40D3C3D135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25486" y="3742201"/>
                <a:ext cx="1720921" cy="516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~0.2 mm</a:t>
                </a:r>
                <a:endParaRPr lang="zh-CN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矩形 37">
                <a:extLst>
                  <a:ext uri="{FF2B5EF4-FFF2-40B4-BE49-F238E27FC236}">
                    <a16:creationId xmlns:a16="http://schemas.microsoft.com/office/drawing/2014/main" id="{40FE3F2F-70B0-4151-9A0E-8C699E30E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8438" y="4053495"/>
                <a:ext cx="1830646" cy="516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~0.1 mm</a:t>
                </a:r>
                <a:endParaRPr lang="zh-CN" altLang="en-US" sz="1200" dirty="0"/>
              </a:p>
            </p:txBody>
          </p:sp>
          <p:cxnSp>
            <p:nvCxnSpPr>
              <p:cNvPr id="90" name="直接箭头连接符 89">
                <a:extLst>
                  <a:ext uri="{FF2B5EF4-FFF2-40B4-BE49-F238E27FC236}">
                    <a16:creationId xmlns:a16="http://schemas.microsoft.com/office/drawing/2014/main" id="{2BC6DD78-D278-43B3-94E7-7ADC156A068E}"/>
                  </a:ext>
                </a:extLst>
              </p:cNvPr>
              <p:cNvCxnSpPr/>
              <p:nvPr/>
            </p:nvCxnSpPr>
            <p:spPr bwMode="auto">
              <a:xfrm>
                <a:off x="6164487" y="3740414"/>
                <a:ext cx="0" cy="459695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直接箭头连接符 90">
                <a:extLst>
                  <a:ext uri="{FF2B5EF4-FFF2-40B4-BE49-F238E27FC236}">
                    <a16:creationId xmlns:a16="http://schemas.microsoft.com/office/drawing/2014/main" id="{697CEF59-74F0-4500-B481-EABA8E03EB57}"/>
                  </a:ext>
                </a:extLst>
              </p:cNvPr>
              <p:cNvCxnSpPr/>
              <p:nvPr/>
            </p:nvCxnSpPr>
            <p:spPr bwMode="auto">
              <a:xfrm>
                <a:off x="6164487" y="4200109"/>
                <a:ext cx="0" cy="197772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AE965EC7-1B87-4824-BFD5-21EC7D6A253E}"/>
                  </a:ext>
                </a:extLst>
              </p:cNvPr>
              <p:cNvGrpSpPr/>
              <p:nvPr/>
            </p:nvGrpSpPr>
            <p:grpSpPr bwMode="auto">
              <a:xfrm>
                <a:off x="2249588" y="4402514"/>
                <a:ext cx="4093569" cy="61376"/>
                <a:chOff x="2461456" y="5132611"/>
                <a:chExt cx="4418564" cy="107128"/>
              </a:xfrm>
              <a:pattFill prst="pct90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103" name="矩形 102">
                  <a:extLst>
                    <a:ext uri="{FF2B5EF4-FFF2-40B4-BE49-F238E27FC236}">
                      <a16:creationId xmlns:a16="http://schemas.microsoft.com/office/drawing/2014/main" id="{AC3828B7-24B5-4D9A-99D4-01FECDB09C6B}"/>
                    </a:ext>
                  </a:extLst>
                </p:cNvPr>
                <p:cNvSpPr/>
                <p:nvPr/>
              </p:nvSpPr>
              <p:spPr>
                <a:xfrm>
                  <a:off x="2461456" y="5132614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4" name="矩形 103">
                  <a:extLst>
                    <a:ext uri="{FF2B5EF4-FFF2-40B4-BE49-F238E27FC236}">
                      <a16:creationId xmlns:a16="http://schemas.microsoft.com/office/drawing/2014/main" id="{E2764F72-3B05-4FA9-A042-9C74DE04DFD6}"/>
                    </a:ext>
                  </a:extLst>
                </p:cNvPr>
                <p:cNvSpPr/>
                <p:nvPr/>
              </p:nvSpPr>
              <p:spPr>
                <a:xfrm>
                  <a:off x="3028950" y="5132613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5" name="矩形 104">
                  <a:extLst>
                    <a:ext uri="{FF2B5EF4-FFF2-40B4-BE49-F238E27FC236}">
                      <a16:creationId xmlns:a16="http://schemas.microsoft.com/office/drawing/2014/main" id="{7BC2CE91-9D42-48A8-96FB-F9A2EC8991D0}"/>
                    </a:ext>
                  </a:extLst>
                </p:cNvPr>
                <p:cNvSpPr/>
                <p:nvPr/>
              </p:nvSpPr>
              <p:spPr>
                <a:xfrm>
                  <a:off x="3596444" y="5132613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6" name="矩形 105">
                  <a:extLst>
                    <a:ext uri="{FF2B5EF4-FFF2-40B4-BE49-F238E27FC236}">
                      <a16:creationId xmlns:a16="http://schemas.microsoft.com/office/drawing/2014/main" id="{BDF34FE5-801D-4E1D-8306-5E3A6584B57B}"/>
                    </a:ext>
                  </a:extLst>
                </p:cNvPr>
                <p:cNvSpPr/>
                <p:nvPr/>
              </p:nvSpPr>
              <p:spPr>
                <a:xfrm>
                  <a:off x="4163938" y="5132612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7" name="矩形 106">
                  <a:extLst>
                    <a:ext uri="{FF2B5EF4-FFF2-40B4-BE49-F238E27FC236}">
                      <a16:creationId xmlns:a16="http://schemas.microsoft.com/office/drawing/2014/main" id="{E66CF04A-FAE9-4304-98D2-63A9AA524233}"/>
                    </a:ext>
                  </a:extLst>
                </p:cNvPr>
                <p:cNvSpPr/>
                <p:nvPr/>
              </p:nvSpPr>
              <p:spPr>
                <a:xfrm>
                  <a:off x="4731432" y="5132612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8" name="矩形 107">
                  <a:extLst>
                    <a:ext uri="{FF2B5EF4-FFF2-40B4-BE49-F238E27FC236}">
                      <a16:creationId xmlns:a16="http://schemas.microsoft.com/office/drawing/2014/main" id="{6A7BDAA0-0CC4-43B1-888B-E947F42BCCB9}"/>
                    </a:ext>
                  </a:extLst>
                </p:cNvPr>
                <p:cNvSpPr/>
                <p:nvPr/>
              </p:nvSpPr>
              <p:spPr>
                <a:xfrm>
                  <a:off x="5298926" y="5132611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09" name="矩形 108">
                  <a:extLst>
                    <a:ext uri="{FF2B5EF4-FFF2-40B4-BE49-F238E27FC236}">
                      <a16:creationId xmlns:a16="http://schemas.microsoft.com/office/drawing/2014/main" id="{6DE34DBB-BAB2-42AC-AA63-A5E173B7068F}"/>
                    </a:ext>
                  </a:extLst>
                </p:cNvPr>
                <p:cNvSpPr/>
                <p:nvPr/>
              </p:nvSpPr>
              <p:spPr>
                <a:xfrm>
                  <a:off x="5863339" y="5134590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10" name="矩形 109">
                  <a:extLst>
                    <a:ext uri="{FF2B5EF4-FFF2-40B4-BE49-F238E27FC236}">
                      <a16:creationId xmlns:a16="http://schemas.microsoft.com/office/drawing/2014/main" id="{980383A8-5EED-40FF-9664-594AFF3BDF74}"/>
                    </a:ext>
                  </a:extLst>
                </p:cNvPr>
                <p:cNvSpPr/>
                <p:nvPr/>
              </p:nvSpPr>
              <p:spPr>
                <a:xfrm>
                  <a:off x="6430833" y="5134589"/>
                  <a:ext cx="449187" cy="10514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/>
                  <a:endParaRPr lang="zh-CN" altLang="en-US" sz="12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93" name="文本框 65">
                <a:extLst>
                  <a:ext uri="{FF2B5EF4-FFF2-40B4-BE49-F238E27FC236}">
                    <a16:creationId xmlns:a16="http://schemas.microsoft.com/office/drawing/2014/main" id="{B1CED6D9-ECDB-4E16-8BC7-D8127D312E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6152" y="3314552"/>
                <a:ext cx="2074229" cy="516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/>
                  <a:t>PA </a:t>
                </a:r>
                <a:endParaRPr lang="zh-CN" altLang="en-US" sz="1200" dirty="0"/>
              </a:p>
            </p:txBody>
          </p:sp>
          <p:sp>
            <p:nvSpPr>
              <p:cNvPr id="94" name="文本框 66">
                <a:extLst>
                  <a:ext uri="{FF2B5EF4-FFF2-40B4-BE49-F238E27FC236}">
                    <a16:creationId xmlns:a16="http://schemas.microsoft.com/office/drawing/2014/main" id="{9C59A406-ECDB-4F99-B349-562E7A08AF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37745" y="4125004"/>
                <a:ext cx="2244631" cy="327789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algn="ctr" eaLnBrk="1" hangingPunct="1"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/>
                <a:r>
                  <a:rPr lang="en-US" altLang="zh-CN" sz="1200" dirty="0">
                    <a:solidFill>
                      <a:schemeClr val="tx1"/>
                    </a:solidFill>
                  </a:rPr>
                  <a:t>TA</a:t>
                </a:r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95" name="直接连接符 94">
                <a:extLst>
                  <a:ext uri="{FF2B5EF4-FFF2-40B4-BE49-F238E27FC236}">
                    <a16:creationId xmlns:a16="http://schemas.microsoft.com/office/drawing/2014/main" id="{A19D241A-AFE2-44F6-88C9-79AB52CC14F0}"/>
                  </a:ext>
                </a:extLst>
              </p:cNvPr>
              <p:cNvCxnSpPr/>
              <p:nvPr/>
            </p:nvCxnSpPr>
            <p:spPr bwMode="auto">
              <a:xfrm>
                <a:off x="1988747" y="1773808"/>
                <a:ext cx="4597300" cy="0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6" name="文本框 110">
                <a:extLst>
                  <a:ext uri="{FF2B5EF4-FFF2-40B4-BE49-F238E27FC236}">
                    <a16:creationId xmlns:a16="http://schemas.microsoft.com/office/drawing/2014/main" id="{A9627F80-8922-4527-8E46-A14BD78D96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05905" y="2024950"/>
                <a:ext cx="2244631" cy="516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/>
                  <a:t>Drift region </a:t>
                </a:r>
                <a:endParaRPr lang="zh-CN" altLang="en-US" sz="1200" dirty="0"/>
              </a:p>
            </p:txBody>
          </p:sp>
          <p:sp>
            <p:nvSpPr>
              <p:cNvPr id="97" name="Freeform 18">
                <a:extLst>
                  <a:ext uri="{FF2B5EF4-FFF2-40B4-BE49-F238E27FC236}">
                    <a16:creationId xmlns:a16="http://schemas.microsoft.com/office/drawing/2014/main" id="{6D9D0FA5-C227-4941-8F5E-D9FA9AF1991B}"/>
                  </a:ext>
                </a:extLst>
              </p:cNvPr>
              <p:cNvSpPr/>
              <p:nvPr/>
            </p:nvSpPr>
            <p:spPr bwMode="auto">
              <a:xfrm rot="10800000">
                <a:off x="3875055" y="4186776"/>
                <a:ext cx="315212" cy="255548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C00000"/>
                  </a:gs>
                  <a:gs pos="100000">
                    <a:srgbClr val="FFFF00"/>
                  </a:gs>
                </a:gsLst>
                <a:lin ang="5400000" scaled="1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zh-CN" alt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Freeform 18">
                <a:extLst>
                  <a:ext uri="{FF2B5EF4-FFF2-40B4-BE49-F238E27FC236}">
                    <a16:creationId xmlns:a16="http://schemas.microsoft.com/office/drawing/2014/main" id="{D97BB174-E767-4F20-99EF-C1FB158A43B8}"/>
                  </a:ext>
                </a:extLst>
              </p:cNvPr>
              <p:cNvSpPr/>
              <p:nvPr/>
            </p:nvSpPr>
            <p:spPr bwMode="auto">
              <a:xfrm rot="10800000">
                <a:off x="3973091" y="3690872"/>
                <a:ext cx="107580" cy="478125"/>
              </a:xfrm>
              <a:custGeom>
                <a:avLst/>
                <a:gdLst>
                  <a:gd name="T0" fmla="*/ 336 w 651"/>
                  <a:gd name="T1" fmla="*/ 1964 h 1969"/>
                  <a:gd name="T2" fmla="*/ 225 w 651"/>
                  <a:gd name="T3" fmla="*/ 1543 h 1969"/>
                  <a:gd name="T4" fmla="*/ 114 w 651"/>
                  <a:gd name="T5" fmla="*/ 1017 h 1969"/>
                  <a:gd name="T6" fmla="*/ 3 w 651"/>
                  <a:gd name="T7" fmla="*/ 275 h 1969"/>
                  <a:gd name="T8" fmla="*/ 131 w 651"/>
                  <a:gd name="T9" fmla="*/ 48 h 1969"/>
                  <a:gd name="T10" fmla="*/ 535 w 651"/>
                  <a:gd name="T11" fmla="*/ 42 h 1969"/>
                  <a:gd name="T12" fmla="*/ 646 w 651"/>
                  <a:gd name="T13" fmla="*/ 297 h 1969"/>
                  <a:gd name="T14" fmla="*/ 563 w 651"/>
                  <a:gd name="T15" fmla="*/ 989 h 1969"/>
                  <a:gd name="T16" fmla="*/ 468 w 651"/>
                  <a:gd name="T17" fmla="*/ 1554 h 1969"/>
                  <a:gd name="T18" fmla="*/ 402 w 651"/>
                  <a:gd name="T19" fmla="*/ 1969 h 196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1"/>
                  <a:gd name="T31" fmla="*/ 0 h 1969"/>
                  <a:gd name="T32" fmla="*/ 651 w 651"/>
                  <a:gd name="T33" fmla="*/ 1969 h 196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1" h="1969">
                    <a:moveTo>
                      <a:pt x="336" y="1964"/>
                    </a:moveTo>
                    <a:cubicBezTo>
                      <a:pt x="300" y="1833"/>
                      <a:pt x="262" y="1701"/>
                      <a:pt x="225" y="1543"/>
                    </a:cubicBezTo>
                    <a:cubicBezTo>
                      <a:pt x="188" y="1385"/>
                      <a:pt x="151" y="1228"/>
                      <a:pt x="114" y="1017"/>
                    </a:cubicBezTo>
                    <a:cubicBezTo>
                      <a:pt x="77" y="806"/>
                      <a:pt x="0" y="436"/>
                      <a:pt x="3" y="275"/>
                    </a:cubicBezTo>
                    <a:cubicBezTo>
                      <a:pt x="6" y="114"/>
                      <a:pt x="43" y="87"/>
                      <a:pt x="131" y="48"/>
                    </a:cubicBezTo>
                    <a:cubicBezTo>
                      <a:pt x="219" y="9"/>
                      <a:pt x="449" y="0"/>
                      <a:pt x="535" y="42"/>
                    </a:cubicBezTo>
                    <a:cubicBezTo>
                      <a:pt x="621" y="84"/>
                      <a:pt x="641" y="139"/>
                      <a:pt x="646" y="297"/>
                    </a:cubicBezTo>
                    <a:cubicBezTo>
                      <a:pt x="651" y="455"/>
                      <a:pt x="593" y="780"/>
                      <a:pt x="563" y="989"/>
                    </a:cubicBezTo>
                    <a:cubicBezTo>
                      <a:pt x="533" y="1198"/>
                      <a:pt x="495" y="1391"/>
                      <a:pt x="468" y="1554"/>
                    </a:cubicBezTo>
                    <a:cubicBezTo>
                      <a:pt x="441" y="1717"/>
                      <a:pt x="413" y="1900"/>
                      <a:pt x="402" y="1969"/>
                    </a:cubicBezTo>
                  </a:path>
                </a:pathLst>
              </a:custGeom>
              <a:gradFill rotWithShape="1">
                <a:gsLst>
                  <a:gs pos="0">
                    <a:srgbClr val="C00000"/>
                  </a:gs>
                  <a:gs pos="100000">
                    <a:srgbClr val="FFFF00"/>
                  </a:gs>
                </a:gsLst>
                <a:lin ang="5400000" scaled="0"/>
              </a:gradFill>
              <a:ln w="9525" cap="flat" cmpd="sng">
                <a:solidFill>
                  <a:srgbClr val="FFFF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wrap="none"/>
              <a:lstStyle/>
              <a:p>
                <a:pPr>
                  <a:defRPr/>
                </a:pPr>
                <a:endParaRPr lang="zh-CN" altLang="en-US" sz="12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文本框 52">
                <a:extLst>
                  <a:ext uri="{FF2B5EF4-FFF2-40B4-BE49-F238E27FC236}">
                    <a16:creationId xmlns:a16="http://schemas.microsoft.com/office/drawing/2014/main" id="{E9BA4C74-5738-45CB-B3E8-41FBBA4799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03632" y="2078663"/>
                <a:ext cx="1943148" cy="574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~3-5 mm</a:t>
                </a:r>
                <a:endParaRPr lang="zh-CN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00" name="直接连接符 99">
                <a:extLst>
                  <a:ext uri="{FF2B5EF4-FFF2-40B4-BE49-F238E27FC236}">
                    <a16:creationId xmlns:a16="http://schemas.microsoft.com/office/drawing/2014/main" id="{0BD640EF-B6D2-4A0E-A0FB-3010D959F6E2}"/>
                  </a:ext>
                </a:extLst>
              </p:cNvPr>
              <p:cNvCxnSpPr/>
              <p:nvPr/>
            </p:nvCxnSpPr>
            <p:spPr bwMode="auto">
              <a:xfrm>
                <a:off x="1988747" y="3329481"/>
                <a:ext cx="4597299" cy="0"/>
              </a:xfrm>
              <a:prstGeom prst="line">
                <a:avLst/>
              </a:prstGeom>
              <a:ln w="19050">
                <a:solidFill>
                  <a:schemeClr val="dk1"/>
                </a:solidFill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1" name="文本框 65">
                <a:extLst>
                  <a:ext uri="{FF2B5EF4-FFF2-40B4-BE49-F238E27FC236}">
                    <a16:creationId xmlns:a16="http://schemas.microsoft.com/office/drawing/2014/main" id="{C7EE8D47-197F-4D77-8A18-430EA5BA3D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49588" y="3741805"/>
                <a:ext cx="891009" cy="5169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sz="21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5143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8572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5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2001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1543050" indent="-171450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0002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4574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29146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371850" indent="-171450" eaLnBrk="0" fontAlgn="base" hangingPunct="0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zh-CN" sz="1200" dirty="0"/>
                  <a:t>SA </a:t>
                </a:r>
                <a:endParaRPr lang="zh-CN" altLang="en-US" sz="1200" dirty="0"/>
              </a:p>
            </p:txBody>
          </p:sp>
          <p:cxnSp>
            <p:nvCxnSpPr>
              <p:cNvPr id="102" name="直接箭头连接符 101">
                <a:extLst>
                  <a:ext uri="{FF2B5EF4-FFF2-40B4-BE49-F238E27FC236}">
                    <a16:creationId xmlns:a16="http://schemas.microsoft.com/office/drawing/2014/main" id="{C9AF80EC-BF9F-4A25-91C7-22750A673107}"/>
                  </a:ext>
                </a:extLst>
              </p:cNvPr>
              <p:cNvCxnSpPr/>
              <p:nvPr/>
            </p:nvCxnSpPr>
            <p:spPr bwMode="auto">
              <a:xfrm flipH="1">
                <a:off x="6160056" y="3307929"/>
                <a:ext cx="0" cy="449376"/>
              </a:xfrm>
              <a:prstGeom prst="straightConnector1">
                <a:avLst/>
              </a:prstGeom>
              <a:ln>
                <a:headEnd type="stealth"/>
                <a:tailEnd type="stealt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0" name="文本框 52">
              <a:extLst>
                <a:ext uri="{FF2B5EF4-FFF2-40B4-BE49-F238E27FC236}">
                  <a16:creationId xmlns:a16="http://schemas.microsoft.com/office/drawing/2014/main" id="{34647237-9FE5-49D2-826A-6B0D4B645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1191" y="3574006"/>
              <a:ext cx="1641148" cy="37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5143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8572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2001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1543050" indent="-1714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0002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4574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29146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371850" indent="-17145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~0.2 mm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id="{43245730-51A3-46D6-94C8-41EB70185401}"/>
                </a:ext>
              </a:extLst>
            </p:cNvPr>
            <p:cNvSpPr/>
            <p:nvPr/>
          </p:nvSpPr>
          <p:spPr bwMode="auto">
            <a:xfrm rot="10800000">
              <a:off x="4465696" y="3525531"/>
              <a:ext cx="128714" cy="326749"/>
            </a:xfrm>
            <a:custGeom>
              <a:avLst/>
              <a:gdLst>
                <a:gd name="T0" fmla="*/ 336 w 651"/>
                <a:gd name="T1" fmla="*/ 1964 h 1969"/>
                <a:gd name="T2" fmla="*/ 225 w 651"/>
                <a:gd name="T3" fmla="*/ 1543 h 1969"/>
                <a:gd name="T4" fmla="*/ 114 w 651"/>
                <a:gd name="T5" fmla="*/ 1017 h 1969"/>
                <a:gd name="T6" fmla="*/ 3 w 651"/>
                <a:gd name="T7" fmla="*/ 275 h 1969"/>
                <a:gd name="T8" fmla="*/ 131 w 651"/>
                <a:gd name="T9" fmla="*/ 48 h 1969"/>
                <a:gd name="T10" fmla="*/ 535 w 651"/>
                <a:gd name="T11" fmla="*/ 42 h 1969"/>
                <a:gd name="T12" fmla="*/ 646 w 651"/>
                <a:gd name="T13" fmla="*/ 297 h 1969"/>
                <a:gd name="T14" fmla="*/ 563 w 651"/>
                <a:gd name="T15" fmla="*/ 989 h 1969"/>
                <a:gd name="T16" fmla="*/ 468 w 651"/>
                <a:gd name="T17" fmla="*/ 1554 h 1969"/>
                <a:gd name="T18" fmla="*/ 402 w 651"/>
                <a:gd name="T19" fmla="*/ 1969 h 19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51"/>
                <a:gd name="T31" fmla="*/ 0 h 1969"/>
                <a:gd name="T32" fmla="*/ 651 w 651"/>
                <a:gd name="T33" fmla="*/ 1969 h 196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51" h="1969">
                  <a:moveTo>
                    <a:pt x="336" y="1964"/>
                  </a:moveTo>
                  <a:cubicBezTo>
                    <a:pt x="300" y="1833"/>
                    <a:pt x="262" y="1701"/>
                    <a:pt x="225" y="1543"/>
                  </a:cubicBezTo>
                  <a:cubicBezTo>
                    <a:pt x="188" y="1385"/>
                    <a:pt x="151" y="1228"/>
                    <a:pt x="114" y="1017"/>
                  </a:cubicBezTo>
                  <a:cubicBezTo>
                    <a:pt x="77" y="806"/>
                    <a:pt x="0" y="436"/>
                    <a:pt x="3" y="275"/>
                  </a:cubicBezTo>
                  <a:cubicBezTo>
                    <a:pt x="6" y="114"/>
                    <a:pt x="43" y="87"/>
                    <a:pt x="131" y="48"/>
                  </a:cubicBezTo>
                  <a:cubicBezTo>
                    <a:pt x="219" y="9"/>
                    <a:pt x="449" y="0"/>
                    <a:pt x="535" y="42"/>
                  </a:cubicBezTo>
                  <a:cubicBezTo>
                    <a:pt x="621" y="84"/>
                    <a:pt x="641" y="139"/>
                    <a:pt x="646" y="297"/>
                  </a:cubicBezTo>
                  <a:cubicBezTo>
                    <a:pt x="651" y="455"/>
                    <a:pt x="593" y="780"/>
                    <a:pt x="563" y="989"/>
                  </a:cubicBezTo>
                  <a:cubicBezTo>
                    <a:pt x="533" y="1198"/>
                    <a:pt x="495" y="1391"/>
                    <a:pt x="468" y="1554"/>
                  </a:cubicBezTo>
                  <a:cubicBezTo>
                    <a:pt x="441" y="1717"/>
                    <a:pt x="413" y="1900"/>
                    <a:pt x="402" y="1969"/>
                  </a:cubicBezTo>
                </a:path>
              </a:pathLst>
            </a:custGeom>
            <a:gradFill rotWithShape="1">
              <a:gsLst>
                <a:gs pos="0">
                  <a:srgbClr val="C00000"/>
                </a:gs>
                <a:gs pos="100000">
                  <a:srgbClr val="FFFF00"/>
                </a:gs>
              </a:gsLst>
              <a:lin ang="5400000" scaled="1"/>
            </a:gradFill>
            <a:ln w="9525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/>
            <a:lstStyle/>
            <a:p>
              <a:pPr>
                <a:defRPr/>
              </a:pPr>
              <a:endParaRPr lang="zh-CN" altLang="en-US" sz="120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111" name="图片 110">
            <a:extLst>
              <a:ext uri="{FF2B5EF4-FFF2-40B4-BE49-F238E27FC236}">
                <a16:creationId xmlns:a16="http://schemas.microsoft.com/office/drawing/2014/main" id="{2D2816D3-14E2-4018-AD3A-07BDCB1B9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349" y="2571684"/>
            <a:ext cx="487206" cy="689123"/>
          </a:xfrm>
          <a:prstGeom prst="rect">
            <a:avLst/>
          </a:prstGeom>
        </p:spPr>
      </p:pic>
      <p:pic>
        <p:nvPicPr>
          <p:cNvPr id="112" name="图片 111">
            <a:extLst>
              <a:ext uri="{FF2B5EF4-FFF2-40B4-BE49-F238E27FC236}">
                <a16:creationId xmlns:a16="http://schemas.microsoft.com/office/drawing/2014/main" id="{AC16A0C8-C5A3-477F-A8F7-B4CB5AFBCF15}"/>
              </a:ext>
            </a:extLst>
          </p:cNvPr>
          <p:cNvPicPr/>
          <p:nvPr/>
        </p:nvPicPr>
        <p:blipFill rotWithShape="1">
          <a:blip r:embed="rId4"/>
          <a:srcRect l="1998" t="868" r="12108"/>
          <a:stretch/>
        </p:blipFill>
        <p:spPr bwMode="auto">
          <a:xfrm>
            <a:off x="4575153" y="2097320"/>
            <a:ext cx="3376108" cy="28011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3" name="图片 112">
            <a:extLst>
              <a:ext uri="{FF2B5EF4-FFF2-40B4-BE49-F238E27FC236}">
                <a16:creationId xmlns:a16="http://schemas.microsoft.com/office/drawing/2014/main" id="{482F6410-65C5-43FB-B993-B52E2A9130E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8445" r="13306" b="4569"/>
          <a:stretch/>
        </p:blipFill>
        <p:spPr bwMode="auto">
          <a:xfrm>
            <a:off x="8070507" y="2165171"/>
            <a:ext cx="3376108" cy="26753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8629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FAA64-566E-4972-9F84-DB1A4F93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5C8BBB-A26A-4221-9611-7674B939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4555"/>
            <a:ext cx="6146493" cy="472889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bonding Micromegas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and performance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for TPCs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and high pressure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tracker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detector and muography </a:t>
            </a:r>
          </a:p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560E5-F603-44C5-B2EE-C74E0292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0B234A-F86C-4684-9944-72FB11F2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5A146C-B2B5-415D-82EA-AB9B7D8A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t>12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9753695-F8B2-4CDD-B218-FD2D9C04D11E}"/>
              </a:ext>
            </a:extLst>
          </p:cNvPr>
          <p:cNvGrpSpPr/>
          <p:nvPr/>
        </p:nvGrpSpPr>
        <p:grpSpPr>
          <a:xfrm>
            <a:off x="5761516" y="1908324"/>
            <a:ext cx="5288402" cy="2202213"/>
            <a:chOff x="5761516" y="1908324"/>
            <a:chExt cx="5288402" cy="2202213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BD202259-3988-4510-B48F-8D98EC40560D}"/>
                </a:ext>
              </a:extLst>
            </p:cNvPr>
            <p:cNvSpPr/>
            <p:nvPr/>
          </p:nvSpPr>
          <p:spPr>
            <a:xfrm>
              <a:off x="5761516" y="1908324"/>
              <a:ext cx="841082" cy="1201547"/>
            </a:xfrm>
            <a:custGeom>
              <a:avLst/>
              <a:gdLst>
                <a:gd name="connsiteX0" fmla="*/ 0 w 1201546"/>
                <a:gd name="connsiteY0" fmla="*/ 0 h 841082"/>
                <a:gd name="connsiteX1" fmla="*/ 781005 w 1201546"/>
                <a:gd name="connsiteY1" fmla="*/ 0 h 841082"/>
                <a:gd name="connsiteX2" fmla="*/ 1201546 w 1201546"/>
                <a:gd name="connsiteY2" fmla="*/ 420541 h 841082"/>
                <a:gd name="connsiteX3" fmla="*/ 781005 w 1201546"/>
                <a:gd name="connsiteY3" fmla="*/ 841082 h 841082"/>
                <a:gd name="connsiteX4" fmla="*/ 0 w 1201546"/>
                <a:gd name="connsiteY4" fmla="*/ 841082 h 841082"/>
                <a:gd name="connsiteX5" fmla="*/ 420541 w 1201546"/>
                <a:gd name="connsiteY5" fmla="*/ 420541 h 841082"/>
                <a:gd name="connsiteX6" fmla="*/ 0 w 1201546"/>
                <a:gd name="connsiteY6" fmla="*/ 0 h 8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46" h="841082">
                  <a:moveTo>
                    <a:pt x="1201545" y="0"/>
                  </a:moveTo>
                  <a:lnTo>
                    <a:pt x="1201545" y="546703"/>
                  </a:lnTo>
                  <a:lnTo>
                    <a:pt x="600773" y="841082"/>
                  </a:lnTo>
                  <a:lnTo>
                    <a:pt x="1" y="546703"/>
                  </a:lnTo>
                  <a:lnTo>
                    <a:pt x="1" y="0"/>
                  </a:lnTo>
                  <a:lnTo>
                    <a:pt x="600773" y="294379"/>
                  </a:lnTo>
                  <a:lnTo>
                    <a:pt x="120154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433242" rIns="12700" bIns="43324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kern="1200" dirty="0"/>
                <a:t>1</a:t>
              </a:r>
              <a:endParaRPr lang="zh-CN" altLang="en-US" sz="2000" kern="1200" dirty="0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12662A2-A1FB-4A0A-B676-438E84921FD2}"/>
                </a:ext>
              </a:extLst>
            </p:cNvPr>
            <p:cNvSpPr/>
            <p:nvPr/>
          </p:nvSpPr>
          <p:spPr>
            <a:xfrm>
              <a:off x="6602597" y="1908325"/>
              <a:ext cx="4447321" cy="781006"/>
            </a:xfrm>
            <a:custGeom>
              <a:avLst/>
              <a:gdLst>
                <a:gd name="connsiteX0" fmla="*/ 130170 w 781005"/>
                <a:gd name="connsiteY0" fmla="*/ 0 h 4447320"/>
                <a:gd name="connsiteX1" fmla="*/ 650835 w 781005"/>
                <a:gd name="connsiteY1" fmla="*/ 0 h 4447320"/>
                <a:gd name="connsiteX2" fmla="*/ 781005 w 781005"/>
                <a:gd name="connsiteY2" fmla="*/ 130170 h 4447320"/>
                <a:gd name="connsiteX3" fmla="*/ 781005 w 781005"/>
                <a:gd name="connsiteY3" fmla="*/ 4447320 h 4447320"/>
                <a:gd name="connsiteX4" fmla="*/ 781005 w 781005"/>
                <a:gd name="connsiteY4" fmla="*/ 4447320 h 4447320"/>
                <a:gd name="connsiteX5" fmla="*/ 0 w 781005"/>
                <a:gd name="connsiteY5" fmla="*/ 4447320 h 4447320"/>
                <a:gd name="connsiteX6" fmla="*/ 0 w 781005"/>
                <a:gd name="connsiteY6" fmla="*/ 4447320 h 4447320"/>
                <a:gd name="connsiteX7" fmla="*/ 0 w 781005"/>
                <a:gd name="connsiteY7" fmla="*/ 130170 h 4447320"/>
                <a:gd name="connsiteX8" fmla="*/ 130170 w 781005"/>
                <a:gd name="connsiteY8" fmla="*/ 0 h 44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05" h="4447320">
                  <a:moveTo>
                    <a:pt x="781005" y="741236"/>
                  </a:moveTo>
                  <a:lnTo>
                    <a:pt x="781005" y="3706084"/>
                  </a:lnTo>
                  <a:cubicBezTo>
                    <a:pt x="781005" y="4115456"/>
                    <a:pt x="770770" y="4447317"/>
                    <a:pt x="758145" y="4447317"/>
                  </a:cubicBezTo>
                  <a:lnTo>
                    <a:pt x="0" y="4447317"/>
                  </a:lnTo>
                  <a:lnTo>
                    <a:pt x="0" y="4447317"/>
                  </a:lnTo>
                  <a:lnTo>
                    <a:pt x="0" y="3"/>
                  </a:lnTo>
                  <a:lnTo>
                    <a:pt x="0" y="3"/>
                  </a:lnTo>
                  <a:lnTo>
                    <a:pt x="758145" y="3"/>
                  </a:lnTo>
                  <a:cubicBezTo>
                    <a:pt x="770770" y="3"/>
                    <a:pt x="781005" y="331864"/>
                    <a:pt x="781005" y="741236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0826" rIns="50826" bIns="50827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altLang="zh-CN" sz="2000" baseline="30000" dirty="0"/>
                <a:t>12</a:t>
              </a:r>
              <a:r>
                <a:rPr lang="en-US" altLang="zh-CN" sz="2000" dirty="0"/>
                <a:t>C(</a:t>
              </a:r>
              <a:r>
                <a:rPr lang="en-US" altLang="zh-CN" sz="2000" baseline="30000" dirty="0"/>
                <a:t>12</a:t>
              </a:r>
              <a:r>
                <a:rPr lang="en-US" altLang="zh-CN" sz="2000" dirty="0"/>
                <a:t>C,α)</a:t>
              </a:r>
              <a:r>
                <a:rPr lang="en-US" altLang="zh-CN" sz="2000" baseline="30000" dirty="0"/>
                <a:t>20</a:t>
              </a:r>
              <a:r>
                <a:rPr lang="en-US" altLang="zh-CN" sz="2000" dirty="0"/>
                <a:t>Ne reaction experiment</a:t>
              </a:r>
              <a:endParaRPr lang="zh-CN" altLang="en-US" sz="2000" kern="1200" dirty="0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91CCBDB-F1EE-42D5-A70E-DB494AF461C9}"/>
                </a:ext>
              </a:extLst>
            </p:cNvPr>
            <p:cNvSpPr/>
            <p:nvPr/>
          </p:nvSpPr>
          <p:spPr>
            <a:xfrm>
              <a:off x="5761516" y="2908991"/>
              <a:ext cx="841082" cy="1201546"/>
            </a:xfrm>
            <a:custGeom>
              <a:avLst/>
              <a:gdLst>
                <a:gd name="connsiteX0" fmla="*/ 0 w 1201546"/>
                <a:gd name="connsiteY0" fmla="*/ 0 h 841082"/>
                <a:gd name="connsiteX1" fmla="*/ 781005 w 1201546"/>
                <a:gd name="connsiteY1" fmla="*/ 0 h 841082"/>
                <a:gd name="connsiteX2" fmla="*/ 1201546 w 1201546"/>
                <a:gd name="connsiteY2" fmla="*/ 420541 h 841082"/>
                <a:gd name="connsiteX3" fmla="*/ 781005 w 1201546"/>
                <a:gd name="connsiteY3" fmla="*/ 841082 h 841082"/>
                <a:gd name="connsiteX4" fmla="*/ 0 w 1201546"/>
                <a:gd name="connsiteY4" fmla="*/ 841082 h 841082"/>
                <a:gd name="connsiteX5" fmla="*/ 420541 w 1201546"/>
                <a:gd name="connsiteY5" fmla="*/ 420541 h 841082"/>
                <a:gd name="connsiteX6" fmla="*/ 0 w 1201546"/>
                <a:gd name="connsiteY6" fmla="*/ 0 h 841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546" h="841082">
                  <a:moveTo>
                    <a:pt x="1201545" y="0"/>
                  </a:moveTo>
                  <a:lnTo>
                    <a:pt x="1201545" y="546703"/>
                  </a:lnTo>
                  <a:lnTo>
                    <a:pt x="600773" y="841082"/>
                  </a:lnTo>
                  <a:lnTo>
                    <a:pt x="1" y="546703"/>
                  </a:lnTo>
                  <a:lnTo>
                    <a:pt x="1" y="0"/>
                  </a:lnTo>
                  <a:lnTo>
                    <a:pt x="600773" y="294379"/>
                  </a:lnTo>
                  <a:lnTo>
                    <a:pt x="1201545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433241" rIns="12700" bIns="43324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2000" kern="1200" dirty="0"/>
                <a:t>2</a:t>
              </a:r>
              <a:endParaRPr lang="zh-CN" altLang="en-US" sz="2000" kern="1200" dirty="0"/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18514D7F-53ED-4269-93AD-281C11320948}"/>
                </a:ext>
              </a:extLst>
            </p:cNvPr>
            <p:cNvSpPr/>
            <p:nvPr/>
          </p:nvSpPr>
          <p:spPr>
            <a:xfrm>
              <a:off x="6602597" y="2908992"/>
              <a:ext cx="4447321" cy="781006"/>
            </a:xfrm>
            <a:custGeom>
              <a:avLst/>
              <a:gdLst>
                <a:gd name="connsiteX0" fmla="*/ 130170 w 781005"/>
                <a:gd name="connsiteY0" fmla="*/ 0 h 4447320"/>
                <a:gd name="connsiteX1" fmla="*/ 650835 w 781005"/>
                <a:gd name="connsiteY1" fmla="*/ 0 h 4447320"/>
                <a:gd name="connsiteX2" fmla="*/ 781005 w 781005"/>
                <a:gd name="connsiteY2" fmla="*/ 130170 h 4447320"/>
                <a:gd name="connsiteX3" fmla="*/ 781005 w 781005"/>
                <a:gd name="connsiteY3" fmla="*/ 4447320 h 4447320"/>
                <a:gd name="connsiteX4" fmla="*/ 781005 w 781005"/>
                <a:gd name="connsiteY4" fmla="*/ 4447320 h 4447320"/>
                <a:gd name="connsiteX5" fmla="*/ 0 w 781005"/>
                <a:gd name="connsiteY5" fmla="*/ 4447320 h 4447320"/>
                <a:gd name="connsiteX6" fmla="*/ 0 w 781005"/>
                <a:gd name="connsiteY6" fmla="*/ 4447320 h 4447320"/>
                <a:gd name="connsiteX7" fmla="*/ 0 w 781005"/>
                <a:gd name="connsiteY7" fmla="*/ 130170 h 4447320"/>
                <a:gd name="connsiteX8" fmla="*/ 130170 w 781005"/>
                <a:gd name="connsiteY8" fmla="*/ 0 h 4447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1005" h="4447320">
                  <a:moveTo>
                    <a:pt x="781005" y="741236"/>
                  </a:moveTo>
                  <a:lnTo>
                    <a:pt x="781005" y="3706084"/>
                  </a:lnTo>
                  <a:cubicBezTo>
                    <a:pt x="781005" y="4115456"/>
                    <a:pt x="770770" y="4447317"/>
                    <a:pt x="758145" y="4447317"/>
                  </a:cubicBezTo>
                  <a:lnTo>
                    <a:pt x="0" y="4447317"/>
                  </a:lnTo>
                  <a:lnTo>
                    <a:pt x="0" y="4447317"/>
                  </a:lnTo>
                  <a:lnTo>
                    <a:pt x="0" y="3"/>
                  </a:lnTo>
                  <a:lnTo>
                    <a:pt x="0" y="3"/>
                  </a:lnTo>
                  <a:lnTo>
                    <a:pt x="758145" y="3"/>
                  </a:lnTo>
                  <a:cubicBezTo>
                    <a:pt x="770770" y="3"/>
                    <a:pt x="781005" y="331864"/>
                    <a:pt x="781005" y="741236"/>
                  </a:cubicBez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0826" rIns="50826" bIns="50827" numCol="1" spcCol="1270" anchor="ctr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altLang="zh-CN" sz="2000" kern="1200" dirty="0"/>
                <a:t>PandaX-III experiment  </a:t>
              </a:r>
              <a:endParaRPr lang="zh-CN" altLang="en-US" sz="20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7768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DE1F6-E84D-4C37-838B-3A84B52CD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Study of the </a:t>
            </a:r>
            <a:r>
              <a:rPr lang="en-US" altLang="zh-CN" sz="2800" baseline="30000" dirty="0"/>
              <a:t>12</a:t>
            </a:r>
            <a:r>
              <a:rPr lang="en-US" altLang="zh-CN" sz="2800" dirty="0"/>
              <a:t>C+</a:t>
            </a:r>
            <a:r>
              <a:rPr lang="en-US" altLang="zh-CN" sz="2800" baseline="30000" dirty="0"/>
              <a:t>12</a:t>
            </a:r>
            <a:r>
              <a:rPr lang="en-US" altLang="zh-CN" sz="2800" dirty="0"/>
              <a:t>C fusion reaction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84F721-5ADD-40CF-BC34-A5C0F15ED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A1243F-4513-4934-858C-F6FBC2F99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209953-3EBF-431E-A30C-0EC10A94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13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18966D-EA5F-4BD4-B0A8-FAB88ADDE148}"/>
              </a:ext>
            </a:extLst>
          </p:cNvPr>
          <p:cNvSpPr/>
          <p:nvPr/>
        </p:nvSpPr>
        <p:spPr>
          <a:xfrm>
            <a:off x="749039" y="987109"/>
            <a:ext cx="1099762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C+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fusion reaction is crucial in stellar evolution</a:t>
            </a:r>
          </a:p>
          <a:p>
            <a:pPr marL="914400" lvl="1" indent="-457200">
              <a:buFont typeface="Wingdings" panose="05000000000000000000" pitchFamily="2" charset="2"/>
              <a:buChar char="n"/>
            </a:pPr>
            <a:r>
              <a:rPr lang="en-US" altLang="zh-CN" sz="2000" dirty="0"/>
              <a:t>A large uncertainty in the reaction cross section at stellar energies ((</a:t>
            </a:r>
            <a:r>
              <a:rPr lang="en-US" altLang="zh-CN" sz="2000" dirty="0" err="1"/>
              <a:t>E</a:t>
            </a:r>
            <a:r>
              <a:rPr lang="en-US" altLang="zh-CN" sz="2000" baseline="-25000" dirty="0" err="1"/>
              <a:t>c.m</a:t>
            </a:r>
            <a:r>
              <a:rPr lang="en-US" altLang="zh-CN" sz="2000" baseline="-25000" dirty="0"/>
              <a:t>.</a:t>
            </a:r>
            <a:r>
              <a:rPr lang="en-US" altLang="zh-CN" sz="2000" dirty="0"/>
              <a:t>&lt;3MeV)</a:t>
            </a:r>
          </a:p>
          <a:p>
            <a:pPr marL="914400" lvl="1" indent="-457200">
              <a:buFont typeface="Wingdings" panose="05000000000000000000" pitchFamily="2" charset="2"/>
              <a:buChar char="n"/>
            </a:pPr>
            <a:r>
              <a:rPr lang="en-US" altLang="zh-CN" sz="2000" dirty="0"/>
              <a:t>The main products of </a:t>
            </a:r>
            <a:r>
              <a:rPr lang="en-US" altLang="zh-CN" sz="2000" baseline="30000" dirty="0"/>
              <a:t>12</a:t>
            </a:r>
            <a:r>
              <a:rPr lang="en-US" altLang="zh-CN" sz="2000" dirty="0"/>
              <a:t>C+</a:t>
            </a:r>
            <a:r>
              <a:rPr lang="en-US" altLang="zh-CN" sz="2000" baseline="30000" dirty="0"/>
              <a:t>12</a:t>
            </a:r>
            <a:r>
              <a:rPr lang="en-US" altLang="zh-CN" sz="2000" dirty="0"/>
              <a:t>C are </a:t>
            </a:r>
            <a:r>
              <a:rPr lang="en-US" altLang="zh-CN" sz="2000" dirty="0">
                <a:solidFill>
                  <a:srgbClr val="FF0000"/>
                </a:solidFill>
              </a:rPr>
              <a:t>n, p and </a:t>
            </a:r>
            <a:r>
              <a:rPr lang="en-US" altLang="zh-CN" sz="2000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1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TPC technique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developed to measure lower stellar energies with high intensity beam </a:t>
            </a:r>
          </a:p>
          <a:p>
            <a:pPr marL="342900" lvl="1" indent="-342900">
              <a:buFont typeface="Wingdings" panose="05000000000000000000" pitchFamily="2" charset="2"/>
              <a:buChar char="p"/>
            </a:pPr>
            <a:r>
              <a:rPr lang="en-US" altLang="zh-CN" sz="2000" dirty="0"/>
              <a:t>LEAF has delivered </a:t>
            </a:r>
            <a:r>
              <a:rPr lang="en-US" altLang="zh-CN" sz="2000" dirty="0">
                <a:solidFill>
                  <a:srgbClr val="FF0000"/>
                </a:solidFill>
              </a:rPr>
              <a:t>50puA, the highest beam intensity </a:t>
            </a:r>
            <a:r>
              <a:rPr lang="en-US" altLang="zh-CN" sz="2000" dirty="0"/>
              <a:t>ever realized in the carbon fusion experiments</a:t>
            </a:r>
            <a:endParaRPr lang="zh-CN" altLang="en-US" sz="2000" dirty="0"/>
          </a:p>
          <a:p>
            <a:pPr marL="342900" lvl="1" indent="-342900">
              <a:buFont typeface="Wingdings" panose="05000000000000000000" pitchFamily="2" charset="2"/>
              <a:buChar char="p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65">
            <a:extLst>
              <a:ext uri="{FF2B5EF4-FFF2-40B4-BE49-F238E27FC236}">
                <a16:creationId xmlns:a16="http://schemas.microsoft.com/office/drawing/2014/main" id="{CA3662CC-5F6A-4DFC-8303-CD69FCD0C23B}"/>
              </a:ext>
            </a:extLst>
          </p:cNvPr>
          <p:cNvGrpSpPr/>
          <p:nvPr/>
        </p:nvGrpSpPr>
        <p:grpSpPr>
          <a:xfrm>
            <a:off x="6886536" y="2926101"/>
            <a:ext cx="4669152" cy="2664501"/>
            <a:chOff x="7012089" y="36535089"/>
            <a:chExt cx="7280904" cy="4720272"/>
          </a:xfrm>
        </p:grpSpPr>
        <p:pic>
          <p:nvPicPr>
            <p:cNvPr id="33" name="Picture 55">
              <a:extLst>
                <a:ext uri="{FF2B5EF4-FFF2-40B4-BE49-F238E27FC236}">
                  <a16:creationId xmlns:a16="http://schemas.microsoft.com/office/drawing/2014/main" id="{CE58916A-9B5B-4F1C-AD82-F7B4F1A9B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89" y="36537816"/>
              <a:ext cx="7280904" cy="4717545"/>
            </a:xfrm>
            <a:prstGeom prst="rect">
              <a:avLst/>
            </a:prstGeom>
          </p:spPr>
        </p:pic>
        <p:grpSp>
          <p:nvGrpSpPr>
            <p:cNvPr id="34" name="Group 56">
              <a:extLst>
                <a:ext uri="{FF2B5EF4-FFF2-40B4-BE49-F238E27FC236}">
                  <a16:creationId xmlns:a16="http://schemas.microsoft.com/office/drawing/2014/main" id="{77A0D1D7-D0F2-43C0-8CA1-9080F3ECEA7F}"/>
                </a:ext>
              </a:extLst>
            </p:cNvPr>
            <p:cNvGrpSpPr/>
            <p:nvPr/>
          </p:nvGrpSpPr>
          <p:grpSpPr>
            <a:xfrm>
              <a:off x="7056330" y="36535089"/>
              <a:ext cx="3454356" cy="2044502"/>
              <a:chOff x="549972" y="978897"/>
              <a:chExt cx="3695076" cy="2060789"/>
            </a:xfrm>
          </p:grpSpPr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437BB738-627F-4ADE-A7A4-FA7662CE47E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516245" y="1310882"/>
                <a:ext cx="2058040" cy="139956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4">
                <a:extLst>
                  <a:ext uri="{FF2B5EF4-FFF2-40B4-BE49-F238E27FC236}">
                    <a16:creationId xmlns:a16="http://schemas.microsoft.com/office/drawing/2014/main" id="{A1D1757C-9F44-4B18-841B-F3C9BAB033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972" y="978897"/>
                <a:ext cx="2295509" cy="20580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下弧形箭头 5">
                <a:extLst>
                  <a:ext uri="{FF2B5EF4-FFF2-40B4-BE49-F238E27FC236}">
                    <a16:creationId xmlns:a16="http://schemas.microsoft.com/office/drawing/2014/main" id="{5159A79C-37BB-4319-B396-DBE1BA8B7477}"/>
                  </a:ext>
                </a:extLst>
              </p:cNvPr>
              <p:cNvSpPr/>
              <p:nvPr/>
            </p:nvSpPr>
            <p:spPr bwMode="auto">
              <a:xfrm rot="20888758">
                <a:off x="2164362" y="2036406"/>
                <a:ext cx="807447" cy="313645"/>
              </a:xfrm>
              <a:prstGeom prst="curvedUpArrow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8580" tIns="34290" rIns="68580" bIns="3429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85800"/>
                <a:endParaRPr lang="zh-CN" altLang="en-US" sz="1050" b="1">
                  <a:latin typeface="Arial" charset="0"/>
                </a:endParaRPr>
              </a:p>
            </p:txBody>
          </p:sp>
        </p:grpSp>
        <p:sp>
          <p:nvSpPr>
            <p:cNvPr id="35" name="TextBox 60">
              <a:extLst>
                <a:ext uri="{FF2B5EF4-FFF2-40B4-BE49-F238E27FC236}">
                  <a16:creationId xmlns:a16="http://schemas.microsoft.com/office/drawing/2014/main" id="{92AB96A3-5D22-4355-B750-E0F9046AE9A5}"/>
                </a:ext>
              </a:extLst>
            </p:cNvPr>
            <p:cNvSpPr txBox="1"/>
            <p:nvPr/>
          </p:nvSpPr>
          <p:spPr>
            <a:xfrm>
              <a:off x="8166044" y="39145871"/>
              <a:ext cx="1847373" cy="59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Collimator</a:t>
              </a:r>
            </a:p>
          </p:txBody>
        </p:sp>
        <p:sp>
          <p:nvSpPr>
            <p:cNvPr id="36" name="TextBox 61">
              <a:extLst>
                <a:ext uri="{FF2B5EF4-FFF2-40B4-BE49-F238E27FC236}">
                  <a16:creationId xmlns:a16="http://schemas.microsoft.com/office/drawing/2014/main" id="{9D55B7C4-EAFE-45AB-BDBF-39FEA9A82AAC}"/>
                </a:ext>
              </a:extLst>
            </p:cNvPr>
            <p:cNvSpPr txBox="1"/>
            <p:nvPr/>
          </p:nvSpPr>
          <p:spPr>
            <a:xfrm>
              <a:off x="11145445" y="36697757"/>
              <a:ext cx="1187840" cy="59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Si wall</a:t>
              </a:r>
            </a:p>
          </p:txBody>
        </p:sp>
        <p:sp>
          <p:nvSpPr>
            <p:cNvPr id="37" name="TextBox 62">
              <a:extLst>
                <a:ext uri="{FF2B5EF4-FFF2-40B4-BE49-F238E27FC236}">
                  <a16:creationId xmlns:a16="http://schemas.microsoft.com/office/drawing/2014/main" id="{2A95D034-29A0-4A99-8191-D74C6CE168BC}"/>
                </a:ext>
              </a:extLst>
            </p:cNvPr>
            <p:cNvSpPr txBox="1"/>
            <p:nvPr/>
          </p:nvSpPr>
          <p:spPr>
            <a:xfrm>
              <a:off x="10540490" y="38785513"/>
              <a:ext cx="1745225" cy="599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Window</a:t>
              </a:r>
            </a:p>
          </p:txBody>
        </p:sp>
        <p:sp>
          <p:nvSpPr>
            <p:cNvPr id="38" name="TextBox 63">
              <a:extLst>
                <a:ext uri="{FF2B5EF4-FFF2-40B4-BE49-F238E27FC236}">
                  <a16:creationId xmlns:a16="http://schemas.microsoft.com/office/drawing/2014/main" id="{54BEF03B-867A-43E4-B080-D8316217E3F7}"/>
                </a:ext>
              </a:extLst>
            </p:cNvPr>
            <p:cNvSpPr txBox="1"/>
            <p:nvPr/>
          </p:nvSpPr>
          <p:spPr>
            <a:xfrm>
              <a:off x="11229017" y="38311569"/>
              <a:ext cx="872883" cy="59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TPC</a:t>
              </a:r>
            </a:p>
          </p:txBody>
        </p:sp>
        <p:sp>
          <p:nvSpPr>
            <p:cNvPr id="39" name="TextBox 64">
              <a:extLst>
                <a:ext uri="{FF2B5EF4-FFF2-40B4-BE49-F238E27FC236}">
                  <a16:creationId xmlns:a16="http://schemas.microsoft.com/office/drawing/2014/main" id="{826278F7-CF2F-4177-BE16-E57E322C928D}"/>
                </a:ext>
              </a:extLst>
            </p:cNvPr>
            <p:cNvSpPr txBox="1"/>
            <p:nvPr/>
          </p:nvSpPr>
          <p:spPr>
            <a:xfrm>
              <a:off x="12351265" y="40655599"/>
              <a:ext cx="1097252" cy="59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Target</a:t>
              </a:r>
            </a:p>
          </p:txBody>
        </p:sp>
      </p:grpSp>
      <p:pic>
        <p:nvPicPr>
          <p:cNvPr id="43" name="Picture 26">
            <a:extLst>
              <a:ext uri="{FF2B5EF4-FFF2-40B4-BE49-F238E27FC236}">
                <a16:creationId xmlns:a16="http://schemas.microsoft.com/office/drawing/2014/main" id="{7096A849-23D0-466B-9740-B3B266146D9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" t="2073" r="6540" b="-548"/>
          <a:stretch/>
        </p:blipFill>
        <p:spPr>
          <a:xfrm>
            <a:off x="713118" y="2810053"/>
            <a:ext cx="5962402" cy="2725841"/>
          </a:xfrm>
          <a:prstGeom prst="rect">
            <a:avLst/>
          </a:prstGeom>
        </p:spPr>
      </p:pic>
      <p:sp>
        <p:nvSpPr>
          <p:cNvPr id="44" name="TextBox 27">
            <a:extLst>
              <a:ext uri="{FF2B5EF4-FFF2-40B4-BE49-F238E27FC236}">
                <a16:creationId xmlns:a16="http://schemas.microsoft.com/office/drawing/2014/main" id="{DA1CE830-1280-400B-96E8-A73492DFE2F5}"/>
              </a:ext>
            </a:extLst>
          </p:cNvPr>
          <p:cNvSpPr txBox="1"/>
          <p:nvPr/>
        </p:nvSpPr>
        <p:spPr>
          <a:xfrm>
            <a:off x="788471" y="5083165"/>
            <a:ext cx="5475675" cy="328231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133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Low Energy Accelerator Facility (LEAF)</a:t>
            </a:r>
            <a:endParaRPr lang="en-US" sz="2133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EA09B35C-A62F-497B-B035-C53F713569C7}"/>
              </a:ext>
            </a:extLst>
          </p:cNvPr>
          <p:cNvSpPr txBox="1"/>
          <p:nvPr/>
        </p:nvSpPr>
        <p:spPr>
          <a:xfrm>
            <a:off x="7434933" y="5800441"/>
            <a:ext cx="43117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</a:rPr>
              <a:t>Courtesy of the nuclear astrophysics group (IMP) </a:t>
            </a:r>
            <a:endParaRPr lang="zh-CN" alt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2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A4B60-0DF4-450A-B80C-EA5FAB25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Challenges for TPC detector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2CA579-20F2-44FC-BBCC-B292A20F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0C4139-C638-4D64-8862-08247648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CF268-0AD0-42A8-A3BD-178ADDC9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14</a:t>
            </a:fld>
            <a:endParaRPr lang="zh-CN" altLang="en-US"/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31F32857-D2C5-4435-815A-96DA188C9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4977" y="3623329"/>
            <a:ext cx="2743201" cy="2406641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571D583D-2241-493B-B4F5-6F1FAC13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617" y="943761"/>
            <a:ext cx="7310357" cy="5126448"/>
          </a:xfrm>
        </p:spPr>
        <p:txBody>
          <a:bodyPr>
            <a:noAutofit/>
          </a:bodyPr>
          <a:lstStyle/>
          <a:p>
            <a:pPr marL="342900" indent="-342900">
              <a:spcAft>
                <a:spcPts val="72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challenges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30-100mbar He based gas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gain for proton measurement 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event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long term stability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x-ray radiation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spcAft>
                <a:spcPts val="720"/>
              </a:spcAft>
              <a:buNone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high rate capability,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charge </a:t>
            </a:r>
          </a:p>
          <a:p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Solutions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Simulation to optimize the design for low pressure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 anode with fast grounding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DMM to improve the gain and suppress the IBF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97228183-B328-44B2-8C61-706997D50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977" y="828030"/>
            <a:ext cx="2825299" cy="26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8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5A4B60-0DF4-450A-B80C-EA5FAB254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800" dirty="0"/>
              <a:t>Fabrication and test of the detectors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2CA579-20F2-44FC-BBCC-B292A20F2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0C4139-C638-4D64-8862-082476488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8CF268-0AD0-42A8-A3BD-178ADDC9A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15</a:t>
            </a:fld>
            <a:endParaRPr lang="zh-CN" alt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091A5D75-A19B-4A96-9946-7A69A79D9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46734" y="335680"/>
            <a:ext cx="2498740" cy="3594402"/>
          </a:xfrm>
          <a:prstGeom prst="rect">
            <a:avLst/>
          </a:prstGeom>
        </p:spPr>
      </p:pic>
      <p:sp>
        <p:nvSpPr>
          <p:cNvPr id="11" name="TextBox 11">
            <a:extLst>
              <a:ext uri="{FF2B5EF4-FFF2-40B4-BE49-F238E27FC236}">
                <a16:creationId xmlns:a16="http://schemas.microsoft.com/office/drawing/2014/main" id="{075A94F2-2769-4FC5-A4A0-D3BA771A4C4E}"/>
              </a:ext>
            </a:extLst>
          </p:cNvPr>
          <p:cNvSpPr txBox="1"/>
          <p:nvPr/>
        </p:nvSpPr>
        <p:spPr>
          <a:xfrm>
            <a:off x="8332462" y="1417960"/>
            <a:ext cx="2607336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8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Thermal bonding Micromegas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EA934EC-2B73-41B8-BFB9-DD3D69116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00131"/>
            <a:ext cx="3238440" cy="23978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AC59D1-A6FC-4D09-A87F-84F25DDA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084707"/>
            <a:ext cx="3012708" cy="211296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C0AFF49-BA6D-4507-9F7B-F3E1BE6E27EE}"/>
              </a:ext>
            </a:extLst>
          </p:cNvPr>
          <p:cNvSpPr txBox="1"/>
          <p:nvPr/>
        </p:nvSpPr>
        <p:spPr>
          <a:xfrm>
            <a:off x="1774833" y="1159871"/>
            <a:ext cx="2117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Garfield simulation</a:t>
            </a:r>
          </a:p>
          <a:p>
            <a:r>
              <a:rPr lang="en-US" altLang="zh-CN" dirty="0"/>
              <a:t>50 mbar He+CO</a:t>
            </a:r>
            <a:r>
              <a:rPr lang="en-US" altLang="zh-CN" baseline="-25000" dirty="0"/>
              <a:t>2</a:t>
            </a:r>
            <a:endParaRPr lang="zh-CN" altLang="en-US" baseline="-250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23EAB44-9AB3-43E2-9A59-3ECD3978B554}"/>
              </a:ext>
            </a:extLst>
          </p:cNvPr>
          <p:cNvSpPr/>
          <p:nvPr/>
        </p:nvSpPr>
        <p:spPr>
          <a:xfrm>
            <a:off x="8422978" y="5264103"/>
            <a:ext cx="24066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</a:rPr>
              <a:t>Test with</a:t>
            </a:r>
            <a:r>
              <a:rPr lang="zh-CN" altLang="en-US" b="1" dirty="0">
                <a:solidFill>
                  <a:srgbClr val="002060"/>
                </a:solidFill>
              </a:rPr>
              <a:t> </a:t>
            </a:r>
            <a:r>
              <a:rPr lang="en-US" altLang="zh-CN" b="1" dirty="0">
                <a:solidFill>
                  <a:srgbClr val="002060"/>
                </a:solidFill>
              </a:rPr>
              <a:t>carbon beam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2BA0668-71F3-4371-8658-0BEA8D0E64E5}"/>
              </a:ext>
            </a:extLst>
          </p:cNvPr>
          <p:cNvSpPr txBox="1"/>
          <p:nvPr/>
        </p:nvSpPr>
        <p:spPr>
          <a:xfrm>
            <a:off x="8662424" y="2335472"/>
            <a:ext cx="227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80"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zh-CN" dirty="0"/>
              <a:t>120 mm × 240 mm</a:t>
            </a:r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690B1-3F5E-DB8F-667B-5B90BE853CBD}"/>
              </a:ext>
            </a:extLst>
          </p:cNvPr>
          <p:cNvSpPr txBox="1"/>
          <p:nvPr/>
        </p:nvSpPr>
        <p:spPr>
          <a:xfrm rot="16200000">
            <a:off x="470095" y="1953494"/>
            <a:ext cx="56618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Gain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25AE9-6ECD-838D-E7E1-A39759443523}"/>
              </a:ext>
            </a:extLst>
          </p:cNvPr>
          <p:cNvSpPr txBox="1"/>
          <p:nvPr/>
        </p:nvSpPr>
        <p:spPr>
          <a:xfrm>
            <a:off x="1588849" y="3121680"/>
            <a:ext cx="18331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Avalanche gap (</a:t>
            </a:r>
            <a:r>
              <a:rPr lang="en-US" sz="1600" dirty="0">
                <a:latin typeface="Symbol" panose="05050102010706020507" pitchFamily="18" charset="2"/>
              </a:rPr>
              <a:t>m</a:t>
            </a:r>
            <a:r>
              <a:rPr lang="en-US" sz="1600" dirty="0"/>
              <a:t>m)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C4D970-3D62-F0ED-5CB1-CD015D346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318" y="3460302"/>
            <a:ext cx="4971190" cy="1803801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571D583D-2241-493B-B4F5-6F1FAC13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856" y="3362031"/>
            <a:ext cx="8232121" cy="2498740"/>
          </a:xfrm>
        </p:spPr>
        <p:txBody>
          <a:bodyPr>
            <a:noAutofit/>
          </a:bodyPr>
          <a:lstStyle/>
          <a:p>
            <a:pPr marL="342900" indent="-342900">
              <a:spcAft>
                <a:spcPts val="720"/>
              </a:spcAft>
            </a:pPr>
            <a:r>
              <a:rPr lang="en-US" altLang="zh-CN" sz="2400" dirty="0">
                <a:latin typeface="Arial" pitchFamily="34" charset="0"/>
                <a:cs typeface="Arial" pitchFamily="34" charset="0"/>
              </a:rPr>
              <a:t>Detector design 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500 </a:t>
            </a:r>
            <a:r>
              <a:rPr lang="el-GR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μ</a:t>
            </a: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 avalanche gap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for low pressure 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latin typeface="Arial" pitchFamily="34" charset="0"/>
                <a:cs typeface="Arial" pitchFamily="34" charset="0"/>
              </a:rPr>
              <a:t>High opening rate mesh (~63%) for electron collection 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 coated anode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for high gain and long term stability 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Fast grounding 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to deal with high X-ray radiation from the target</a:t>
            </a:r>
          </a:p>
          <a:p>
            <a:pPr marL="800100" lvl="1" indent="-342900">
              <a:spcAft>
                <a:spcPts val="720"/>
              </a:spcAft>
            </a:pPr>
            <a:r>
              <a:rPr lang="en-US" altLang="zh-CN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DMM</a:t>
            </a:r>
            <a:r>
              <a:rPr lang="en-US" altLang="zh-CN" sz="2000" dirty="0">
                <a:latin typeface="Arial" pitchFamily="34" charset="0"/>
                <a:cs typeface="Arial" pitchFamily="34" charset="0"/>
              </a:rPr>
              <a:t> are used for high gain and low IBF  </a:t>
            </a:r>
          </a:p>
          <a:p>
            <a:pPr marL="457200" lvl="1" indent="0">
              <a:spcAft>
                <a:spcPts val="720"/>
              </a:spcAft>
              <a:buNone/>
            </a:pPr>
            <a:r>
              <a:rPr lang="en-US" altLang="zh-CN" sz="20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    </a:t>
            </a:r>
            <a:endParaRPr lang="en-US" altLang="zh-CN" sz="2000" dirty="0">
              <a:latin typeface="Arial" pitchFamily="34" charset="0"/>
              <a:cs typeface="Arial" pitchFamily="34" charset="0"/>
            </a:endParaRPr>
          </a:p>
          <a:p>
            <a:endParaRPr lang="zh-CN" altLang="en-US" sz="2400" dirty="0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47F881B8-5BE4-40F5-9644-D754776C4A21}"/>
              </a:ext>
            </a:extLst>
          </p:cNvPr>
          <p:cNvSpPr txBox="1"/>
          <p:nvPr/>
        </p:nvSpPr>
        <p:spPr>
          <a:xfrm>
            <a:off x="5264001" y="3143965"/>
            <a:ext cx="6639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Ea</a:t>
            </a:r>
            <a:r>
              <a:rPr lang="en-US" sz="1600" dirty="0"/>
              <a:t>/Ed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A968BDE5-182D-4190-AF48-EC25FE994861}"/>
              </a:ext>
            </a:extLst>
          </p:cNvPr>
          <p:cNvSpPr txBox="1"/>
          <p:nvPr/>
        </p:nvSpPr>
        <p:spPr>
          <a:xfrm rot="16200000">
            <a:off x="3370984" y="1929756"/>
            <a:ext cx="1335237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Transparency </a:t>
            </a:r>
          </a:p>
        </p:txBody>
      </p:sp>
    </p:spTree>
    <p:extLst>
      <p:ext uri="{BB962C8B-B14F-4D97-AF65-F5344CB8AC3E}">
        <p14:creationId xmlns:p14="http://schemas.microsoft.com/office/powerpoint/2010/main" val="1240060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19E325-D02D-4158-B52A-046411732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PandaX-III experiment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B2B30D-B7F5-4DCA-9BE3-F922730E3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D0DE99-DD5C-4873-8A98-D1D4B1DEE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35231A-C639-4FBC-88DA-CCC093027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4370EC1D-373C-4B61-AD99-A3A028D0FE58}"/>
              </a:ext>
            </a:extLst>
          </p:cNvPr>
          <p:cNvSpPr txBox="1">
            <a:spLocks/>
          </p:cNvSpPr>
          <p:nvPr/>
        </p:nvSpPr>
        <p:spPr>
          <a:xfrm>
            <a:off x="676405" y="3718048"/>
            <a:ext cx="4802609" cy="2106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黑体" panose="02010609060101010101" pitchFamily="49" charset="-122"/>
              <a:buChar char="§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7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 for detector</a:t>
            </a:r>
          </a:p>
          <a:p>
            <a:pPr marL="800100" lvl="1" indent="-342900">
              <a:lnSpc>
                <a:spcPct val="110000"/>
              </a:lnSpc>
              <a:spcAft>
                <a:spcPts val="720"/>
              </a:spcAft>
            </a:pPr>
            <a:r>
              <a:rPr lang="en-US" altLang="zh-CN" sz="6400" dirty="0">
                <a:latin typeface="Arial" pitchFamily="34" charset="0"/>
                <a:cs typeface="Arial" pitchFamily="34" charset="0"/>
              </a:rPr>
              <a:t>Low radioactive background</a:t>
            </a:r>
          </a:p>
          <a:p>
            <a:pPr marL="800100" lvl="1" indent="-342900">
              <a:lnSpc>
                <a:spcPct val="110000"/>
              </a:lnSpc>
              <a:spcAft>
                <a:spcPts val="720"/>
              </a:spcAft>
            </a:pPr>
            <a:r>
              <a:rPr lang="en-US" altLang="zh-CN" sz="6400" dirty="0">
                <a:latin typeface="Arial" pitchFamily="34" charset="0"/>
                <a:cs typeface="Arial" pitchFamily="34" charset="0"/>
              </a:rPr>
              <a:t>Long-term stability at 10 bar Xenon (1%TMA)</a:t>
            </a:r>
          </a:p>
          <a:p>
            <a:pPr marL="800100" lvl="1" indent="-342900">
              <a:lnSpc>
                <a:spcPct val="110000"/>
              </a:lnSpc>
              <a:spcAft>
                <a:spcPts val="720"/>
              </a:spcAft>
            </a:pPr>
            <a:r>
              <a:rPr lang="en-US" altLang="zh-CN" sz="6400" dirty="0">
                <a:latin typeface="Arial" pitchFamily="34" charset="0"/>
                <a:cs typeface="Arial" pitchFamily="34" charset="0"/>
              </a:rPr>
              <a:t>Energy resolution 3% @ 2.458 MeV </a:t>
            </a:r>
          </a:p>
          <a:p>
            <a:pPr marL="800100" lvl="1" indent="-342900">
              <a:lnSpc>
                <a:spcPct val="110000"/>
              </a:lnSpc>
              <a:spcAft>
                <a:spcPts val="720"/>
              </a:spcAft>
            </a:pPr>
            <a:r>
              <a:rPr lang="en-US" altLang="zh-CN" sz="6400" dirty="0">
                <a:latin typeface="Arial" pitchFamily="34" charset="0"/>
                <a:cs typeface="Arial" pitchFamily="34" charset="0"/>
              </a:rPr>
              <a:t>20×20 cm</a:t>
            </a:r>
            <a:r>
              <a:rPr lang="en-US" altLang="zh-CN" sz="64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altLang="zh-CN" sz="6400" dirty="0">
                <a:latin typeface="Arial" pitchFamily="34" charset="0"/>
                <a:cs typeface="Arial" pitchFamily="34" charset="0"/>
              </a:rPr>
              <a:t> MMs for charge readout (52)</a:t>
            </a:r>
          </a:p>
          <a:p>
            <a:pPr lvl="1"/>
            <a:endParaRPr lang="zh-CN" altLang="en-US" kern="0" dirty="0"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041E82E-2486-4873-8D4E-6B87C372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014" y="3646204"/>
            <a:ext cx="3039556" cy="2176944"/>
          </a:xfrm>
          <a:prstGeom prst="rect">
            <a:avLst/>
          </a:prstGeom>
        </p:spPr>
      </p:pic>
      <p:pic>
        <p:nvPicPr>
          <p:cNvPr id="11" name="图片 10" descr="C:\Users\王少博\Desktop\PandaX-III时间投影室发表\截图\截图\读出平面.png">
            <a:extLst>
              <a:ext uri="{FF2B5EF4-FFF2-40B4-BE49-F238E27FC236}">
                <a16:creationId xmlns:a16="http://schemas.microsoft.com/office/drawing/2014/main" id="{7166A203-4B1E-423E-AAA3-33440F76E5B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89" y="1067362"/>
            <a:ext cx="2335874" cy="21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2B88A5E-6D10-4EB3-AC8F-6B3D6C1B9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531" y="1002360"/>
            <a:ext cx="1857978" cy="21479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E74ADB6-BAFF-4814-83EC-4671D2AB4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8570" y="3710198"/>
            <a:ext cx="3142985" cy="20489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A91FCE63-E639-4F35-BBAD-DD7EF8B3F4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57686" y="1067362"/>
                <a:ext cx="6395871" cy="1605468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physics </a:t>
                </a:r>
              </a:p>
              <a:p>
                <a:pPr marL="800100" lvl="1" indent="-342900">
                  <a:spcAft>
                    <a:spcPts val="720"/>
                  </a:spcAft>
                </a:pP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Lepton number non-conservation</a:t>
                </a:r>
              </a:p>
              <a:p>
                <a:pPr marL="800100" lvl="1" indent="-342900">
                  <a:spcAft>
                    <a:spcPts val="720"/>
                  </a:spcAft>
                </a:pP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nature: Dirac (</a:t>
                </a:r>
                <a14:m>
                  <m:oMath xmlns:m="http://schemas.openxmlformats.org/officeDocument/2006/math">
                    <m:r>
                      <a:rPr lang="el-GR" altLang="zh-CN" sz="1800">
                        <a:latin typeface="Cambria Math" panose="02040503050406030204" pitchFamily="18" charset="0"/>
                      </a:rPr>
                      <m:t>𝜈</m:t>
                    </m:r>
                    <m:r>
                      <a:rPr lang="zh-CN" altLang="en-US" sz="1800">
                        <a:latin typeface="Cambria Math" panose="02040503050406030204" pitchFamily="18" charset="0"/>
                      </a:rPr>
                      <m:t>≠</m:t>
                    </m:r>
                    <m:acc>
                      <m:accPr>
                        <m:chr m:val="̅"/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180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or Majorana (</a:t>
                </a:r>
                <a14:m>
                  <m:oMath xmlns:m="http://schemas.openxmlformats.org/officeDocument/2006/math">
                    <m:r>
                      <a:rPr lang="el-GR" altLang="zh-CN" sz="180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altLang="zh-CN" sz="18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zh-CN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zh-CN" altLang="en-US" sz="180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</m:acc>
                  </m:oMath>
                </a14:m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800100" lvl="1" indent="-342900">
                  <a:spcAft>
                    <a:spcPts val="720"/>
                  </a:spcAft>
                </a:pP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Absolute neutrino mass scale</a:t>
                </a:r>
              </a:p>
              <a:p>
                <a:pPr marL="800100" lvl="1" indent="-342900">
                  <a:spcAft>
                    <a:spcPts val="720"/>
                  </a:spcAft>
                </a:pPr>
                <a:r>
                  <a:rPr lang="en-US" altLang="zh-CN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type of neutrino mass hierarchy (normal, inverted) </a:t>
                </a:r>
                <a:endParaRPr lang="zh-CN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内容占位符 2">
                <a:extLst>
                  <a:ext uri="{FF2B5EF4-FFF2-40B4-BE49-F238E27FC236}">
                    <a16:creationId xmlns:a16="http://schemas.microsoft.com/office/drawing/2014/main" id="{A91FCE63-E639-4F35-BBAD-DD7EF8B3F4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7686" y="1067362"/>
                <a:ext cx="6395871" cy="1605468"/>
              </a:xfrm>
              <a:blipFill>
                <a:blip r:embed="rId6"/>
                <a:stretch>
                  <a:fillRect l="-1335" t="-5323" b="-266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61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D1B221-4FEB-436E-B64F-06C1630E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Design and fabrication of the detectors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E8DCFA-7A9E-4CFB-8841-F03650D06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DB8604-5D54-451D-8660-A9665CB1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DB51B3-041A-4EB7-9B3B-A2033F6A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505662-1E6D-49FA-B883-922CF243B4B6}"/>
              </a:ext>
            </a:extLst>
          </p:cNvPr>
          <p:cNvSpPr txBox="1"/>
          <p:nvPr/>
        </p:nvSpPr>
        <p:spPr>
          <a:xfrm>
            <a:off x="839756" y="2053308"/>
            <a:ext cx="33531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Stainless steel mesh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Thermal bonding film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Flexible PCB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206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Ge anode</a:t>
            </a:r>
            <a:endParaRPr lang="en-US" altLang="zh-CN" dirty="0">
              <a:solidFill>
                <a:srgbClr val="00B0F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FFC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Copper strip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CC66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Pure copper substrate </a:t>
            </a:r>
            <a:endParaRPr lang="zh-CN" altLang="en-US" dirty="0">
              <a:solidFill>
                <a:srgbClr val="CC66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3B89F8F-043C-423C-B6F5-D6D757F0D46D}"/>
              </a:ext>
            </a:extLst>
          </p:cNvPr>
          <p:cNvGrpSpPr/>
          <p:nvPr/>
        </p:nvGrpSpPr>
        <p:grpSpPr>
          <a:xfrm>
            <a:off x="847580" y="1051814"/>
            <a:ext cx="3325387" cy="458770"/>
            <a:chOff x="965068" y="3213958"/>
            <a:chExt cx="3170064" cy="861773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EC70498-9FC0-4461-9856-0B2D73C3EDF7}"/>
                </a:ext>
              </a:extLst>
            </p:cNvPr>
            <p:cNvGrpSpPr/>
            <p:nvPr/>
          </p:nvGrpSpPr>
          <p:grpSpPr>
            <a:xfrm>
              <a:off x="976617" y="3213958"/>
              <a:ext cx="3158515" cy="861773"/>
              <a:chOff x="5946365" y="2933167"/>
              <a:chExt cx="4248472" cy="903027"/>
            </a:xfrm>
          </p:grpSpPr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4B6CCB9F-5720-4EF5-AA00-A6AEDC3B4C6D}"/>
                  </a:ext>
                </a:extLst>
              </p:cNvPr>
              <p:cNvSpPr/>
              <p:nvPr/>
            </p:nvSpPr>
            <p:spPr>
              <a:xfrm>
                <a:off x="5946365" y="3332138"/>
                <a:ext cx="4248472" cy="504056"/>
              </a:xfrm>
              <a:prstGeom prst="rect">
                <a:avLst/>
              </a:prstGeom>
              <a:solidFill>
                <a:srgbClr val="C86900"/>
              </a:solidFill>
              <a:ln>
                <a:solidFill>
                  <a:srgbClr val="C86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59F21D24-8189-44EC-A095-D4D1EB6B6844}"/>
                  </a:ext>
                </a:extLst>
              </p:cNvPr>
              <p:cNvSpPr/>
              <p:nvPr/>
            </p:nvSpPr>
            <p:spPr>
              <a:xfrm flipV="1">
                <a:off x="5946365" y="3206126"/>
                <a:ext cx="4248472" cy="126010"/>
              </a:xfrm>
              <a:prstGeom prst="rect">
                <a:avLst/>
              </a:prstGeom>
              <a:solidFill>
                <a:srgbClr val="0BB5B5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036F02D4-2127-4311-ABE9-9AD5C84E765D}"/>
                  </a:ext>
                </a:extLst>
              </p:cNvPr>
              <p:cNvSpPr/>
              <p:nvPr/>
            </p:nvSpPr>
            <p:spPr>
              <a:xfrm>
                <a:off x="5946365" y="2942726"/>
                <a:ext cx="208298" cy="24954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7425A3A-7BFB-44CD-944C-A6F9C4E1D700}"/>
                  </a:ext>
                </a:extLst>
              </p:cNvPr>
              <p:cNvSpPr/>
              <p:nvPr/>
            </p:nvSpPr>
            <p:spPr>
              <a:xfrm>
                <a:off x="9986539" y="2940060"/>
                <a:ext cx="208298" cy="24954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88212E2B-C180-4C5C-9D5B-4D34DDC5A0F7}"/>
                  </a:ext>
                </a:extLst>
              </p:cNvPr>
              <p:cNvSpPr/>
              <p:nvPr/>
            </p:nvSpPr>
            <p:spPr>
              <a:xfrm>
                <a:off x="6949328" y="2937946"/>
                <a:ext cx="144016" cy="24954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964ECD56-4479-4436-80CC-B84280207940}"/>
                  </a:ext>
                </a:extLst>
              </p:cNvPr>
              <p:cNvSpPr/>
              <p:nvPr/>
            </p:nvSpPr>
            <p:spPr>
              <a:xfrm>
                <a:off x="9075791" y="2940060"/>
                <a:ext cx="144016" cy="24954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9B361EEE-88D6-4D18-8D50-C2F70B309C47}"/>
                  </a:ext>
                </a:extLst>
              </p:cNvPr>
              <p:cNvSpPr/>
              <p:nvPr/>
            </p:nvSpPr>
            <p:spPr>
              <a:xfrm>
                <a:off x="8003820" y="2940059"/>
                <a:ext cx="144016" cy="24954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>
                  <a:latin typeface="+mj-lt"/>
                  <a:ea typeface="楷体" panose="02010609060101010101" pitchFamily="49" charset="-122"/>
                </a:endParaRPr>
              </a:p>
            </p:txBody>
          </p: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63A40858-2097-4A8D-AC91-B5EEB46E24BE}"/>
                  </a:ext>
                </a:extLst>
              </p:cNvPr>
              <p:cNvCxnSpPr/>
              <p:nvPr/>
            </p:nvCxnSpPr>
            <p:spPr>
              <a:xfrm>
                <a:off x="5946365" y="2933167"/>
                <a:ext cx="4248472" cy="0"/>
              </a:xfrm>
              <a:prstGeom prst="line">
                <a:avLst/>
              </a:prstGeom>
              <a:ln w="28575">
                <a:prstDash val="sysDot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C288167-5409-4FE8-B5E6-D08CF2EEF6B2}"/>
                </a:ext>
              </a:extLst>
            </p:cNvPr>
            <p:cNvGrpSpPr/>
            <p:nvPr/>
          </p:nvGrpSpPr>
          <p:grpSpPr>
            <a:xfrm>
              <a:off x="988164" y="3513874"/>
              <a:ext cx="3135419" cy="45719"/>
              <a:chOff x="1190875" y="4208945"/>
              <a:chExt cx="3135419" cy="73663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91742652-5B20-46AE-BA89-021B01D10EB4}"/>
                  </a:ext>
                </a:extLst>
              </p:cNvPr>
              <p:cNvSpPr/>
              <p:nvPr/>
            </p:nvSpPr>
            <p:spPr>
              <a:xfrm>
                <a:off x="3873731" y="4214554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028BADB-5102-4181-845C-7DACA8F6617A}"/>
                  </a:ext>
                </a:extLst>
              </p:cNvPr>
              <p:cNvSpPr/>
              <p:nvPr/>
            </p:nvSpPr>
            <p:spPr>
              <a:xfrm>
                <a:off x="4143414" y="4213152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99A9BEC-7ECB-4B78-9D81-7C8F056E4391}"/>
                  </a:ext>
                </a:extLst>
              </p:cNvPr>
              <p:cNvSpPr/>
              <p:nvPr/>
            </p:nvSpPr>
            <p:spPr>
              <a:xfrm>
                <a:off x="3336257" y="4211749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3EE99D7C-8446-4041-9ED9-E4631D52F64B}"/>
                  </a:ext>
                </a:extLst>
              </p:cNvPr>
              <p:cNvSpPr/>
              <p:nvPr/>
            </p:nvSpPr>
            <p:spPr>
              <a:xfrm>
                <a:off x="3605940" y="4210347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06F1063F-616E-44CF-8078-F55F56493326}"/>
                  </a:ext>
                </a:extLst>
              </p:cNvPr>
              <p:cNvSpPr/>
              <p:nvPr/>
            </p:nvSpPr>
            <p:spPr>
              <a:xfrm>
                <a:off x="2797837" y="4214554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D2FD84F-2C16-49BD-B34C-D34669696BCD}"/>
                  </a:ext>
                </a:extLst>
              </p:cNvPr>
              <p:cNvSpPr/>
              <p:nvPr/>
            </p:nvSpPr>
            <p:spPr>
              <a:xfrm>
                <a:off x="3067520" y="4213152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1BC7261-524F-4535-B8DC-D2B33BF9B941}"/>
                  </a:ext>
                </a:extLst>
              </p:cNvPr>
              <p:cNvSpPr/>
              <p:nvPr/>
            </p:nvSpPr>
            <p:spPr>
              <a:xfrm>
                <a:off x="2260363" y="4211749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FD9DD258-4BCF-43AF-8CD8-7B3703DDD93C}"/>
                  </a:ext>
                </a:extLst>
              </p:cNvPr>
              <p:cNvSpPr/>
              <p:nvPr/>
            </p:nvSpPr>
            <p:spPr>
              <a:xfrm>
                <a:off x="2530046" y="4210347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050683B3-24D0-4320-B9BF-0AFD39E98105}"/>
                  </a:ext>
                </a:extLst>
              </p:cNvPr>
              <p:cNvSpPr/>
              <p:nvPr/>
            </p:nvSpPr>
            <p:spPr>
              <a:xfrm>
                <a:off x="1728349" y="4213152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69C68D54-C142-4531-B756-418FED70AADA}"/>
                  </a:ext>
                </a:extLst>
              </p:cNvPr>
              <p:cNvSpPr/>
              <p:nvPr/>
            </p:nvSpPr>
            <p:spPr>
              <a:xfrm>
                <a:off x="1998032" y="4211750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9E6ACB9E-7711-40FD-B9B6-99E6EC001562}"/>
                  </a:ext>
                </a:extLst>
              </p:cNvPr>
              <p:cNvSpPr/>
              <p:nvPr/>
            </p:nvSpPr>
            <p:spPr>
              <a:xfrm>
                <a:off x="1190875" y="4210347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99AAB58-9CC3-4FE2-9A08-52F48548F456}"/>
                  </a:ext>
                </a:extLst>
              </p:cNvPr>
              <p:cNvSpPr/>
              <p:nvPr/>
            </p:nvSpPr>
            <p:spPr>
              <a:xfrm>
                <a:off x="1460558" y="4208945"/>
                <a:ext cx="182880" cy="68054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+mj-lt"/>
                  <a:ea typeface="楷体" panose="02010609060101010101" pitchFamily="49" charset="-122"/>
                </a:endParaRPr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FE24B58B-5E47-4252-BD76-8F3F212B4426}"/>
                </a:ext>
              </a:extLst>
            </p:cNvPr>
            <p:cNvCxnSpPr/>
            <p:nvPr/>
          </p:nvCxnSpPr>
          <p:spPr>
            <a:xfrm>
              <a:off x="965068" y="3456664"/>
              <a:ext cx="3158515" cy="0"/>
            </a:xfrm>
            <a:prstGeom prst="line">
              <a:avLst/>
            </a:prstGeom>
            <a:ln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F3BABF48-64A1-43C0-ACFF-8D35EFA5A1D5}"/>
              </a:ext>
            </a:extLst>
          </p:cNvPr>
          <p:cNvSpPr/>
          <p:nvPr/>
        </p:nvSpPr>
        <p:spPr>
          <a:xfrm>
            <a:off x="901176" y="1671884"/>
            <a:ext cx="25181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zh-CN" sz="1600" dirty="0">
                <a:latin typeface="+mj-lt"/>
                <a:ea typeface="楷体" panose="02010609060101010101" pitchFamily="49" charset="-122"/>
              </a:rPr>
              <a:t>Design for High </a:t>
            </a:r>
            <a:r>
              <a:rPr lang="en-US" altLang="zh-CN" sz="1600" dirty="0" err="1">
                <a:latin typeface="+mj-lt"/>
                <a:ea typeface="楷体" panose="02010609060101010101" pitchFamily="49" charset="-122"/>
              </a:rPr>
              <a:t>radiopurity</a:t>
            </a:r>
            <a:r>
              <a:rPr lang="en-US" altLang="zh-CN" sz="1600" dirty="0">
                <a:latin typeface="+mj-lt"/>
                <a:ea typeface="楷体" panose="02010609060101010101" pitchFamily="49" charset="-122"/>
              </a:rPr>
              <a:t>  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2E4C75B2-3BF3-46C5-A21A-8BD980A39D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3" y="3979497"/>
            <a:ext cx="2938894" cy="1816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127757E3-F2E4-4E01-AAE1-121F5A14D31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66" y="3948662"/>
            <a:ext cx="2826865" cy="190021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A8205F68-AA65-4DE3-822C-6629ED434795}"/>
              </a:ext>
            </a:extLst>
          </p:cNvPr>
          <p:cNvSpPr txBox="1"/>
          <p:nvPr/>
        </p:nvSpPr>
        <p:spPr>
          <a:xfrm>
            <a:off x="4468746" y="4038900"/>
            <a:ext cx="22756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&lt;20% (FWHM) energy resolution  </a:t>
            </a:r>
            <a:endParaRPr lang="zh-CN" altLang="en-US" sz="16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56C620D-2DF7-4694-90EB-3613FE555FC1}"/>
              </a:ext>
            </a:extLst>
          </p:cNvPr>
          <p:cNvSpPr txBox="1"/>
          <p:nvPr/>
        </p:nvSpPr>
        <p:spPr>
          <a:xfrm>
            <a:off x="1935870" y="4038900"/>
            <a:ext cx="2275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&gt;10000 gas gain</a:t>
            </a:r>
            <a:endParaRPr lang="zh-CN" altLang="en-US" sz="1600" dirty="0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79181D25-67E2-4704-8E6A-0DE2C9C3257B}"/>
              </a:ext>
            </a:extLst>
          </p:cNvPr>
          <p:cNvSpPr/>
          <p:nvPr/>
        </p:nvSpPr>
        <p:spPr>
          <a:xfrm>
            <a:off x="3694816" y="5833452"/>
            <a:ext cx="46057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zh-CN" sz="1600" dirty="0">
                <a:latin typeface="+mj-lt"/>
                <a:ea typeface="楷体" panose="02010609060101010101" pitchFamily="49" charset="-122"/>
              </a:rPr>
              <a:t>Test </a:t>
            </a:r>
            <a:r>
              <a:rPr lang="en-US" altLang="zh-CN" sz="1600" dirty="0">
                <a:solidFill>
                  <a:srgbClr val="FF0000"/>
                </a:solidFill>
                <a:latin typeface="+mj-lt"/>
                <a:ea typeface="楷体" panose="02010609060101010101" pitchFamily="49" charset="-122"/>
              </a:rPr>
              <a:t>at 10bar </a:t>
            </a:r>
            <a:r>
              <a:rPr lang="en-US" altLang="zh-CN" sz="1600" dirty="0" err="1">
                <a:latin typeface="+mj-lt"/>
                <a:ea typeface="楷体" panose="02010609060101010101" pitchFamily="49" charset="-122"/>
              </a:rPr>
              <a:t>Ar</a:t>
            </a:r>
            <a:r>
              <a:rPr lang="en-US" altLang="zh-CN" sz="1600" dirty="0">
                <a:latin typeface="+mj-lt"/>
                <a:ea typeface="楷体" panose="02010609060101010101" pitchFamily="49" charset="-122"/>
              </a:rPr>
              <a:t>(2.5% Iso) with a 5.9 keV X-ray source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A40A9342-FDA0-4015-AF6E-F377A8D2C0A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691592" y="3979497"/>
            <a:ext cx="3320962" cy="2007225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5F9B93DA-8EE7-4AB2-9323-A7C47AA504FC}"/>
              </a:ext>
            </a:extLst>
          </p:cNvPr>
          <p:cNvSpPr txBox="1"/>
          <p:nvPr/>
        </p:nvSpPr>
        <p:spPr>
          <a:xfrm>
            <a:off x="8214259" y="5211307"/>
            <a:ext cx="2275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&gt;150 hours</a:t>
            </a:r>
            <a:endParaRPr lang="zh-CN" altLang="en-US" sz="1600" dirty="0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AB69162-E19B-43FE-80A1-2512B4003620}"/>
              </a:ext>
            </a:extLst>
          </p:cNvPr>
          <p:cNvGrpSpPr/>
          <p:nvPr/>
        </p:nvGrpSpPr>
        <p:grpSpPr>
          <a:xfrm>
            <a:off x="5600353" y="801911"/>
            <a:ext cx="5933951" cy="1884550"/>
            <a:chOff x="1023637" y="3703833"/>
            <a:chExt cx="7490666" cy="2475944"/>
          </a:xfrm>
        </p:grpSpPr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B46F76FE-C01A-41A4-AF3B-098AC65873F0}"/>
                </a:ext>
              </a:extLst>
            </p:cNvPr>
            <p:cNvSpPr txBox="1"/>
            <p:nvPr/>
          </p:nvSpPr>
          <p:spPr>
            <a:xfrm>
              <a:off x="1169205" y="3706871"/>
              <a:ext cx="1087755" cy="4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j-lt"/>
                  <a:ea typeface="楷体" panose="02010609060101010101" pitchFamily="49" charset="-122"/>
                </a:rPr>
                <a:t>12/2019 </a:t>
              </a:r>
              <a:endParaRPr lang="zh-CN" altLang="en-US" sz="1400" dirty="0">
                <a:latin typeface="+mj-lt"/>
                <a:ea typeface="楷体" panose="02010609060101010101" pitchFamily="49" charset="-122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49A273F9-FCB6-4914-AC1A-136C1B4AB0F4}"/>
                </a:ext>
              </a:extLst>
            </p:cNvPr>
            <p:cNvSpPr txBox="1"/>
            <p:nvPr/>
          </p:nvSpPr>
          <p:spPr>
            <a:xfrm>
              <a:off x="2242061" y="3703833"/>
              <a:ext cx="1087755" cy="4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j-lt"/>
                  <a:ea typeface="楷体" panose="02010609060101010101" pitchFamily="49" charset="-122"/>
                </a:rPr>
                <a:t>02/2020 </a:t>
              </a:r>
              <a:endParaRPr lang="zh-CN" altLang="en-US" sz="1400" dirty="0">
                <a:latin typeface="+mj-lt"/>
                <a:ea typeface="楷体" panose="02010609060101010101" pitchFamily="49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DA6FA8F-D76B-4D14-9A7B-158770A1F6ED}"/>
                </a:ext>
              </a:extLst>
            </p:cNvPr>
            <p:cNvSpPr txBox="1"/>
            <p:nvPr/>
          </p:nvSpPr>
          <p:spPr>
            <a:xfrm>
              <a:off x="3405685" y="3703833"/>
              <a:ext cx="1087755" cy="4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j-lt"/>
                  <a:ea typeface="楷体" panose="02010609060101010101" pitchFamily="49" charset="-122"/>
                </a:rPr>
                <a:t>04/2020 </a:t>
              </a:r>
              <a:endParaRPr lang="zh-CN" altLang="en-US" sz="1400" dirty="0">
                <a:latin typeface="+mj-lt"/>
                <a:ea typeface="楷体" panose="02010609060101010101" pitchFamily="49" charset="-122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876FE6C9-88A2-4BF2-A3C2-5612EF94383A}"/>
                </a:ext>
              </a:extLst>
            </p:cNvPr>
            <p:cNvSpPr txBox="1"/>
            <p:nvPr/>
          </p:nvSpPr>
          <p:spPr>
            <a:xfrm>
              <a:off x="4619547" y="3726717"/>
              <a:ext cx="1087755" cy="4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j-lt"/>
                  <a:ea typeface="楷体" panose="02010609060101010101" pitchFamily="49" charset="-122"/>
                </a:rPr>
                <a:t>08/2020 </a:t>
              </a:r>
              <a:endParaRPr lang="zh-CN" altLang="en-US" sz="1400" dirty="0">
                <a:latin typeface="+mj-lt"/>
                <a:ea typeface="楷体" panose="02010609060101010101" pitchFamily="49" charset="-122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FF2E3864-DB28-4D0A-B654-3FC1C58331EF}"/>
                </a:ext>
              </a:extLst>
            </p:cNvPr>
            <p:cNvSpPr txBox="1"/>
            <p:nvPr/>
          </p:nvSpPr>
          <p:spPr>
            <a:xfrm>
              <a:off x="5741596" y="3711808"/>
              <a:ext cx="1087755" cy="4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j-lt"/>
                  <a:ea typeface="楷体" panose="02010609060101010101" pitchFamily="49" charset="-122"/>
                </a:rPr>
                <a:t>11/2020 </a:t>
              </a:r>
              <a:endParaRPr lang="zh-CN" altLang="en-US" sz="1400" dirty="0">
                <a:latin typeface="+mj-lt"/>
                <a:ea typeface="楷体" panose="02010609060101010101" pitchFamily="49" charset="-122"/>
              </a:endParaRPr>
            </a:p>
          </p:txBody>
        </p: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74E1CEBD-E61F-4065-BB16-678F77DDBD99}"/>
                </a:ext>
              </a:extLst>
            </p:cNvPr>
            <p:cNvGrpSpPr/>
            <p:nvPr/>
          </p:nvGrpSpPr>
          <p:grpSpPr>
            <a:xfrm>
              <a:off x="1023637" y="4063683"/>
              <a:ext cx="6969147" cy="2116094"/>
              <a:chOff x="742527" y="3827174"/>
              <a:chExt cx="6969147" cy="2116094"/>
            </a:xfrm>
          </p:grpSpPr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0F210CDB-EB6C-4F57-96CD-9717854FA549}"/>
                  </a:ext>
                </a:extLst>
              </p:cNvPr>
              <p:cNvGrpSpPr/>
              <p:nvPr/>
            </p:nvGrpSpPr>
            <p:grpSpPr>
              <a:xfrm>
                <a:off x="742527" y="3827174"/>
                <a:ext cx="5848129" cy="2116094"/>
                <a:chOff x="1568227" y="4103033"/>
                <a:chExt cx="7728068" cy="3164368"/>
              </a:xfrm>
            </p:grpSpPr>
            <p:pic>
              <p:nvPicPr>
                <p:cNvPr id="51" name="图片 50">
                  <a:extLst>
                    <a:ext uri="{FF2B5EF4-FFF2-40B4-BE49-F238E27FC236}">
                      <a16:creationId xmlns:a16="http://schemas.microsoft.com/office/drawing/2014/main" id="{2BF97C1E-19E8-4778-9DF6-DF877AA4D4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568227" y="4611773"/>
                  <a:ext cx="1393526" cy="1704738"/>
                </a:xfrm>
                <a:prstGeom prst="rect">
                  <a:avLst/>
                </a:prstGeom>
              </p:spPr>
            </p:pic>
            <p:pic>
              <p:nvPicPr>
                <p:cNvPr id="52" name="图片 51">
                  <a:extLst>
                    <a:ext uri="{FF2B5EF4-FFF2-40B4-BE49-F238E27FC236}">
                      <a16:creationId xmlns:a16="http://schemas.microsoft.com/office/drawing/2014/main" id="{3F71D0A4-9395-4360-93CA-62014C6F8A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3189912" y="4605193"/>
                  <a:ext cx="1356567" cy="1703059"/>
                </a:xfrm>
                <a:prstGeom prst="rect">
                  <a:avLst/>
                </a:prstGeom>
              </p:spPr>
            </p:pic>
            <p:sp>
              <p:nvSpPr>
                <p:cNvPr id="53" name="矩形 52">
                  <a:extLst>
                    <a:ext uri="{FF2B5EF4-FFF2-40B4-BE49-F238E27FC236}">
                      <a16:creationId xmlns:a16="http://schemas.microsoft.com/office/drawing/2014/main" id="{CCB3CB96-6526-4FAD-AF0F-DF3A7D220379}"/>
                    </a:ext>
                  </a:extLst>
                </p:cNvPr>
                <p:cNvSpPr/>
                <p:nvPr/>
              </p:nvSpPr>
              <p:spPr>
                <a:xfrm>
                  <a:off x="1945691" y="4127813"/>
                  <a:ext cx="714763" cy="5442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  <a:latin typeface="+mj-lt"/>
                      <a:ea typeface="黑体" panose="02010609060101010101" pitchFamily="49" charset="-122"/>
                    </a:rPr>
                    <a:t>V1</a:t>
                  </a:r>
                  <a:endParaRPr lang="zh-CN" altLang="en-US" sz="1200" dirty="0">
                    <a:solidFill>
                      <a:srgbClr val="FF0000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4" name="矩形 53">
                  <a:extLst>
                    <a:ext uri="{FF2B5EF4-FFF2-40B4-BE49-F238E27FC236}">
                      <a16:creationId xmlns:a16="http://schemas.microsoft.com/office/drawing/2014/main" id="{F20AAACF-2F0A-4CD4-810E-D7140E42E55F}"/>
                    </a:ext>
                  </a:extLst>
                </p:cNvPr>
                <p:cNvSpPr/>
                <p:nvPr/>
              </p:nvSpPr>
              <p:spPr>
                <a:xfrm>
                  <a:off x="3574095" y="4118564"/>
                  <a:ext cx="621175" cy="5442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  <a:latin typeface="+mj-lt"/>
                      <a:ea typeface="黑体" panose="02010609060101010101" pitchFamily="49" charset="-122"/>
                    </a:rPr>
                    <a:t>V2</a:t>
                  </a:r>
                  <a:endParaRPr lang="zh-CN" altLang="en-US" sz="1200" dirty="0">
                    <a:solidFill>
                      <a:srgbClr val="FF0000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  <p:pic>
              <p:nvPicPr>
                <p:cNvPr id="55" name="图片 54">
                  <a:extLst>
                    <a:ext uri="{FF2B5EF4-FFF2-40B4-BE49-F238E27FC236}">
                      <a16:creationId xmlns:a16="http://schemas.microsoft.com/office/drawing/2014/main" id="{F759AD5D-5E46-47D4-B59A-C28A576B58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14279" y="4631279"/>
                  <a:ext cx="1314900" cy="2495733"/>
                </a:xfrm>
                <a:prstGeom prst="rect">
                  <a:avLst/>
                </a:prstGeom>
              </p:spPr>
            </p:pic>
            <p:sp>
              <p:nvSpPr>
                <p:cNvPr id="56" name="矩形 55">
                  <a:extLst>
                    <a:ext uri="{FF2B5EF4-FFF2-40B4-BE49-F238E27FC236}">
                      <a16:creationId xmlns:a16="http://schemas.microsoft.com/office/drawing/2014/main" id="{119AA8F4-84FD-446D-BE93-4DD283611048}"/>
                    </a:ext>
                  </a:extLst>
                </p:cNvPr>
                <p:cNvSpPr/>
                <p:nvPr/>
              </p:nvSpPr>
              <p:spPr>
                <a:xfrm>
                  <a:off x="5280594" y="4140021"/>
                  <a:ext cx="605268" cy="5442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  <a:latin typeface="+mj-lt"/>
                      <a:ea typeface="黑体" panose="02010609060101010101" pitchFamily="49" charset="-122"/>
                    </a:rPr>
                    <a:t>V3</a:t>
                  </a:r>
                  <a:endParaRPr lang="zh-CN" altLang="en-US" sz="1200" dirty="0">
                    <a:solidFill>
                      <a:srgbClr val="FF0000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  <p:pic>
              <p:nvPicPr>
                <p:cNvPr id="57" name="图片 56">
                  <a:extLst>
                    <a:ext uri="{FF2B5EF4-FFF2-40B4-BE49-F238E27FC236}">
                      <a16:creationId xmlns:a16="http://schemas.microsoft.com/office/drawing/2014/main" id="{F6C4CB0F-F9F9-43B5-A6C6-4049504A69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81705" y="4631278"/>
                  <a:ext cx="1314590" cy="2429284"/>
                </a:xfrm>
                <a:prstGeom prst="rect">
                  <a:avLst/>
                </a:prstGeom>
              </p:spPr>
            </p:pic>
            <p:sp>
              <p:nvSpPr>
                <p:cNvPr id="58" name="矩形 57">
                  <a:extLst>
                    <a:ext uri="{FF2B5EF4-FFF2-40B4-BE49-F238E27FC236}">
                      <a16:creationId xmlns:a16="http://schemas.microsoft.com/office/drawing/2014/main" id="{0C75804B-8979-4F40-BF0C-123A8FD03569}"/>
                    </a:ext>
                  </a:extLst>
                </p:cNvPr>
                <p:cNvSpPr/>
                <p:nvPr/>
              </p:nvSpPr>
              <p:spPr>
                <a:xfrm>
                  <a:off x="8313770" y="4103033"/>
                  <a:ext cx="727912" cy="5442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  <a:latin typeface="+mj-lt"/>
                      <a:ea typeface="黑体" panose="02010609060101010101" pitchFamily="49" charset="-122"/>
                    </a:rPr>
                    <a:t>V5</a:t>
                  </a:r>
                  <a:endParaRPr lang="zh-CN" altLang="en-US" sz="1200" dirty="0">
                    <a:solidFill>
                      <a:srgbClr val="FF0000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  <p:pic>
              <p:nvPicPr>
                <p:cNvPr id="59" name="图片 58">
                  <a:extLst>
                    <a:ext uri="{FF2B5EF4-FFF2-40B4-BE49-F238E27FC236}">
                      <a16:creationId xmlns:a16="http://schemas.microsoft.com/office/drawing/2014/main" id="{2537B92B-8777-40BF-8BA2-521D32AC96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08621" y="4614611"/>
                  <a:ext cx="1303890" cy="2652790"/>
                </a:xfrm>
                <a:prstGeom prst="rect">
                  <a:avLst/>
                </a:prstGeom>
              </p:spPr>
            </p:pic>
            <p:sp>
              <p:nvSpPr>
                <p:cNvPr id="60" name="矩形 59">
                  <a:extLst>
                    <a:ext uri="{FF2B5EF4-FFF2-40B4-BE49-F238E27FC236}">
                      <a16:creationId xmlns:a16="http://schemas.microsoft.com/office/drawing/2014/main" id="{40AFD0E1-ABA2-4A76-80C0-05AF0881ABB1}"/>
                    </a:ext>
                  </a:extLst>
                </p:cNvPr>
                <p:cNvSpPr/>
                <p:nvPr/>
              </p:nvSpPr>
              <p:spPr>
                <a:xfrm>
                  <a:off x="6754693" y="4127813"/>
                  <a:ext cx="662536" cy="5442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1200" dirty="0">
                      <a:solidFill>
                        <a:srgbClr val="FF0000"/>
                      </a:solidFill>
                      <a:latin typeface="+mj-lt"/>
                      <a:ea typeface="黑体" panose="02010609060101010101" pitchFamily="49" charset="-122"/>
                    </a:rPr>
                    <a:t>V4</a:t>
                  </a:r>
                  <a:endParaRPr lang="zh-CN" altLang="en-US" sz="1200" dirty="0">
                    <a:solidFill>
                      <a:srgbClr val="FF0000"/>
                    </a:solidFill>
                    <a:latin typeface="+mj-lt"/>
                    <a:ea typeface="黑体" panose="02010609060101010101" pitchFamily="49" charset="-122"/>
                  </a:endParaRPr>
                </a:p>
              </p:txBody>
            </p:sp>
          </p:grpSp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68806AEE-C43C-4FB4-89D7-196781D9AF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5789" y="4187635"/>
                <a:ext cx="945885" cy="1610106"/>
              </a:xfrm>
              <a:prstGeom prst="rect">
                <a:avLst/>
              </a:prstGeom>
            </p:spPr>
          </p:pic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791C63E7-22F5-49BE-B375-AC5552E6EF0F}"/>
                  </a:ext>
                </a:extLst>
              </p:cNvPr>
              <p:cNvSpPr/>
              <p:nvPr/>
            </p:nvSpPr>
            <p:spPr>
              <a:xfrm>
                <a:off x="7004823" y="3827175"/>
                <a:ext cx="565840" cy="3639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1200" dirty="0">
                    <a:solidFill>
                      <a:srgbClr val="FF0000"/>
                    </a:solidFill>
                    <a:latin typeface="+mj-lt"/>
                    <a:ea typeface="黑体" panose="02010609060101010101" pitchFamily="49" charset="-122"/>
                  </a:rPr>
                  <a:t>V6</a:t>
                </a:r>
                <a:endParaRPr lang="zh-CN" altLang="en-US" sz="1200" dirty="0">
                  <a:solidFill>
                    <a:srgbClr val="FF0000"/>
                  </a:solidFill>
                  <a:latin typeface="+mj-lt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FDD0FCEF-2924-4228-8DAE-7AAE1FBA35E6}"/>
                </a:ext>
              </a:extLst>
            </p:cNvPr>
            <p:cNvSpPr txBox="1"/>
            <p:nvPr/>
          </p:nvSpPr>
          <p:spPr>
            <a:xfrm>
              <a:off x="6957345" y="3711808"/>
              <a:ext cx="1556958" cy="404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latin typeface="+mj-lt"/>
                  <a:ea typeface="楷体" panose="02010609060101010101" pitchFamily="49" charset="-122"/>
                </a:rPr>
                <a:t>06/2021-now </a:t>
              </a:r>
              <a:endParaRPr lang="zh-CN" altLang="en-US" sz="1400" dirty="0">
                <a:latin typeface="+mj-lt"/>
                <a:ea typeface="楷体" panose="02010609060101010101" pitchFamily="49" charset="-122"/>
              </a:endParaRPr>
            </a:p>
          </p:txBody>
        </p: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C52DA439-7E1B-4B1C-93CD-26F74F1DF7C6}"/>
              </a:ext>
            </a:extLst>
          </p:cNvPr>
          <p:cNvSpPr/>
          <p:nvPr/>
        </p:nvSpPr>
        <p:spPr>
          <a:xfrm>
            <a:off x="3696045" y="2440170"/>
            <a:ext cx="31777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</a:pPr>
            <a:r>
              <a:rPr lang="en-US" altLang="zh-CN" sz="1600" dirty="0">
                <a:latin typeface="+mj-lt"/>
                <a:ea typeface="楷体" panose="02010609060101010101" pitchFamily="49" charset="-122"/>
              </a:rPr>
              <a:t>Very low background rate: </a:t>
            </a:r>
            <a:r>
              <a:rPr lang="el-GR" altLang="zh-CN" sz="1600" dirty="0">
                <a:latin typeface="+mj-lt"/>
                <a:ea typeface="楷体" panose="02010609060101010101" pitchFamily="49" charset="-122"/>
              </a:rPr>
              <a:t>μ</a:t>
            </a:r>
            <a:r>
              <a:rPr lang="en-US" altLang="zh-CN" sz="1600" dirty="0" err="1">
                <a:latin typeface="+mj-lt"/>
                <a:ea typeface="楷体" panose="02010609060101010101" pitchFamily="49" charset="-122"/>
              </a:rPr>
              <a:t>Bq</a:t>
            </a:r>
            <a:r>
              <a:rPr lang="en-US" altLang="zh-CN" sz="1600" dirty="0">
                <a:latin typeface="+mj-lt"/>
                <a:ea typeface="楷体" panose="02010609060101010101" pitchFamily="49" charset="-122"/>
              </a:rPr>
              <a:t>/cm</a:t>
            </a:r>
            <a:r>
              <a:rPr lang="en-US" altLang="zh-CN" sz="1600" baseline="30000" dirty="0">
                <a:latin typeface="+mj-lt"/>
                <a:ea typeface="楷体" panose="02010609060101010101" pitchFamily="49" charset="-122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内容占位符 6">
                <a:extLst>
                  <a:ext uri="{FF2B5EF4-FFF2-40B4-BE49-F238E27FC236}">
                    <a16:creationId xmlns:a16="http://schemas.microsoft.com/office/drawing/2014/main" id="{BD800E32-2A74-44B7-B55A-613712482E5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91109473"/>
                  </p:ext>
                </p:extLst>
              </p:nvPr>
            </p:nvGraphicFramePr>
            <p:xfrm>
              <a:off x="3678096" y="2877510"/>
              <a:ext cx="7666129" cy="86427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78597">
                      <a:extLst>
                        <a:ext uri="{9D8B030D-6E8A-4147-A177-3AD203B41FA5}">
                          <a16:colId xmlns:a16="http://schemas.microsoft.com/office/drawing/2014/main" val="1613242369"/>
                        </a:ext>
                      </a:extLst>
                    </a:gridCol>
                    <a:gridCol w="1601747">
                      <a:extLst>
                        <a:ext uri="{9D8B030D-6E8A-4147-A177-3AD203B41FA5}">
                          <a16:colId xmlns:a16="http://schemas.microsoft.com/office/drawing/2014/main" val="169599262"/>
                        </a:ext>
                      </a:extLst>
                    </a:gridCol>
                    <a:gridCol w="706362">
                      <a:extLst>
                        <a:ext uri="{9D8B030D-6E8A-4147-A177-3AD203B41FA5}">
                          <a16:colId xmlns:a16="http://schemas.microsoft.com/office/drawing/2014/main" val="2237255350"/>
                        </a:ext>
                      </a:extLst>
                    </a:gridCol>
                    <a:gridCol w="1209212">
                      <a:extLst>
                        <a:ext uri="{9D8B030D-6E8A-4147-A177-3AD203B41FA5}">
                          <a16:colId xmlns:a16="http://schemas.microsoft.com/office/drawing/2014/main" val="383792415"/>
                        </a:ext>
                      </a:extLst>
                    </a:gridCol>
                    <a:gridCol w="1520742">
                      <a:extLst>
                        <a:ext uri="{9D8B030D-6E8A-4147-A177-3AD203B41FA5}">
                          <a16:colId xmlns:a16="http://schemas.microsoft.com/office/drawing/2014/main" val="1891151675"/>
                        </a:ext>
                      </a:extLst>
                    </a:gridCol>
                    <a:gridCol w="1249469">
                      <a:extLst>
                        <a:ext uri="{9D8B030D-6E8A-4147-A177-3AD203B41FA5}">
                          <a16:colId xmlns:a16="http://schemas.microsoft.com/office/drawing/2014/main" val="3237799863"/>
                        </a:ext>
                      </a:extLst>
                    </a:gridCol>
                  </a:tblGrid>
                  <a:tr h="226715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Sample</a:t>
                          </a:r>
                          <a:endParaRPr lang="zh-CN" sz="110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kern="100" baseline="300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𝟐𝟑𝟐</m:t>
                                </m:r>
                                <m:r>
                                  <a:rPr lang="en-US" altLang="zh-CN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𝑻𝒉</m:t>
                                </m:r>
                              </m:oMath>
                            </m:oMathPara>
                          </a14:m>
                          <a:endParaRPr lang="zh-CN" sz="1200" b="1" i="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kern="100" baseline="300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𝟐𝟑𝟓</m:t>
                                </m:r>
                                <m:r>
                                  <a:rPr lang="en-US" altLang="zh-CN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</m:oMath>
                            </m:oMathPara>
                          </a14:m>
                          <a:endParaRPr lang="zh-CN" sz="1400" b="1" i="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kern="100" baseline="300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𝟐𝟑𝟖</m:t>
                                </m:r>
                                <m:r>
                                  <a:rPr lang="en-US" altLang="zh-CN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𝑼</m:t>
                                </m:r>
                              </m:oMath>
                            </m:oMathPara>
                          </a14:m>
                          <a:endParaRPr lang="zh-CN" sz="1200" b="1" i="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kern="100" baseline="300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𝟒𝟎</m:t>
                                </m:r>
                                <m:r>
                                  <a:rPr lang="en-US" altLang="zh-CN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𝑲</m:t>
                                </m:r>
                              </m:oMath>
                            </m:oMathPara>
                          </a14:m>
                          <a:endParaRPr lang="zh-CN" sz="1200" b="1" i="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kern="100" baseline="300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𝟔𝟎</m:t>
                                </m:r>
                                <m:r>
                                  <a:rPr lang="en-US" altLang="zh-CN" sz="1600" kern="1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𝑪𝒐</m:t>
                                </m:r>
                              </m:oMath>
                            </m:oMathPara>
                          </a14:m>
                          <a:endParaRPr lang="zh-CN" sz="1200" b="1" i="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69988262"/>
                      </a:ext>
                    </a:extLst>
                  </a:tr>
                  <a:tr h="4070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kern="0" dirty="0">
                              <a:effectLst/>
                            </a:rPr>
                            <a:t>Thermal bonding</a:t>
                          </a:r>
                          <a:endParaRPr lang="zh-CN" sz="1100" kern="100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3.55±1.64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&lt;0.01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11.98±1.68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24.96±9.22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0.37±0.31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80959295"/>
                      </a:ext>
                    </a:extLst>
                  </a:tr>
                  <a:tr h="142984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Micro-bulk</a:t>
                          </a:r>
                          <a:endParaRPr lang="zh-CN" sz="1100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&lt;9.3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&lt;13.9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26.3±13.9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57.3±24.8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&lt;3.1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358902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内容占位符 6">
                <a:extLst>
                  <a:ext uri="{FF2B5EF4-FFF2-40B4-BE49-F238E27FC236}">
                    <a16:creationId xmlns:a16="http://schemas.microsoft.com/office/drawing/2014/main" id="{BD800E32-2A74-44B7-B55A-613712482E5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91109473"/>
                  </p:ext>
                </p:extLst>
              </p:nvPr>
            </p:nvGraphicFramePr>
            <p:xfrm>
              <a:off x="3678096" y="2877510"/>
              <a:ext cx="7666129" cy="864279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378597">
                      <a:extLst>
                        <a:ext uri="{9D8B030D-6E8A-4147-A177-3AD203B41FA5}">
                          <a16:colId xmlns:a16="http://schemas.microsoft.com/office/drawing/2014/main" val="1613242369"/>
                        </a:ext>
                      </a:extLst>
                    </a:gridCol>
                    <a:gridCol w="1601747">
                      <a:extLst>
                        <a:ext uri="{9D8B030D-6E8A-4147-A177-3AD203B41FA5}">
                          <a16:colId xmlns:a16="http://schemas.microsoft.com/office/drawing/2014/main" val="169599262"/>
                        </a:ext>
                      </a:extLst>
                    </a:gridCol>
                    <a:gridCol w="706362">
                      <a:extLst>
                        <a:ext uri="{9D8B030D-6E8A-4147-A177-3AD203B41FA5}">
                          <a16:colId xmlns:a16="http://schemas.microsoft.com/office/drawing/2014/main" val="2237255350"/>
                        </a:ext>
                      </a:extLst>
                    </a:gridCol>
                    <a:gridCol w="1209212">
                      <a:extLst>
                        <a:ext uri="{9D8B030D-6E8A-4147-A177-3AD203B41FA5}">
                          <a16:colId xmlns:a16="http://schemas.microsoft.com/office/drawing/2014/main" val="383792415"/>
                        </a:ext>
                      </a:extLst>
                    </a:gridCol>
                    <a:gridCol w="1520742">
                      <a:extLst>
                        <a:ext uri="{9D8B030D-6E8A-4147-A177-3AD203B41FA5}">
                          <a16:colId xmlns:a16="http://schemas.microsoft.com/office/drawing/2014/main" val="1891151675"/>
                        </a:ext>
                      </a:extLst>
                    </a:gridCol>
                    <a:gridCol w="1249469">
                      <a:extLst>
                        <a:ext uri="{9D8B030D-6E8A-4147-A177-3AD203B41FA5}">
                          <a16:colId xmlns:a16="http://schemas.microsoft.com/office/drawing/2014/main" val="3237799863"/>
                        </a:ext>
                      </a:extLst>
                    </a:gridCol>
                  </a:tblGrid>
                  <a:tr h="24384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Sample</a:t>
                          </a:r>
                          <a:endParaRPr lang="zh-CN" sz="1100" kern="100" dirty="0">
                            <a:solidFill>
                              <a:srgbClr val="C00000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85932" t="-17500" r="-292776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421552" t="-17500" r="-56379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05556" t="-17500" r="-230303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321200" t="-17500" r="-82400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12"/>
                          <a:stretch>
                            <a:fillRect l="-513659" t="-17500" r="-48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9988262"/>
                      </a:ext>
                    </a:extLst>
                  </a:tr>
                  <a:tr h="407079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altLang="zh-CN" sz="1400" kern="0" dirty="0">
                              <a:effectLst/>
                            </a:rPr>
                            <a:t>Thermal bonding</a:t>
                          </a:r>
                          <a:endParaRPr lang="zh-CN" sz="1100" kern="100" dirty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3.55±1.64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&lt;0.01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11.98±1.68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24.96±9.22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400" b="1" kern="0" dirty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effectLst/>
                            </a:rPr>
                            <a:t>0.37±0.31</a:t>
                          </a:r>
                          <a:endParaRPr lang="zh-CN" sz="1100" b="1" kern="100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580959295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Micro-bulk</a:t>
                          </a:r>
                          <a:endParaRPr lang="zh-CN" sz="1100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&lt;9.3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&lt;13.9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26.3±13.9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57.3±24.8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400" kern="0" dirty="0">
                              <a:effectLst/>
                            </a:rPr>
                            <a:t>&lt;3.1</a:t>
                          </a:r>
                          <a:endParaRPr lang="zh-CN" sz="1200" b="1" kern="100" dirty="0">
                            <a:solidFill>
                              <a:schemeClr val="tx1"/>
                            </a:solidFill>
                            <a:effectLst/>
                            <a:latin typeface="等线" panose="02010600030101010101" pitchFamily="2" charset="-122"/>
                            <a:ea typeface="等线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3589023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39884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76B74A-E2FD-4311-A738-20C823665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kern="0" dirty="0">
                <a:ea typeface="华文中宋" panose="02010600040101010101" pitchFamily="2" charset="-122"/>
              </a:rPr>
              <a:t>Assembly for 52 detector prototype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1DD925-0D67-4960-81D1-5EC757748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43F4DE-9E4A-480F-8226-CA4FCF8B7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B0ADBF-2FB0-4632-91AC-5FBE4723A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18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679F24C-F3FE-48DB-88DD-3CAADA115D4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96568" y="1175718"/>
            <a:ext cx="2880000" cy="360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A38F029-94DC-4C21-853C-7FD46860FDC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34" y="1175718"/>
            <a:ext cx="2880000" cy="3600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4E75552E-5718-4CFD-8F3E-3DF799A7A261}"/>
              </a:ext>
            </a:extLst>
          </p:cNvPr>
          <p:cNvSpPr/>
          <p:nvPr/>
        </p:nvSpPr>
        <p:spPr>
          <a:xfrm>
            <a:off x="1942027" y="4778128"/>
            <a:ext cx="42739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Readout plane with 52 Micromegas </a:t>
            </a:r>
            <a:endParaRPr lang="zh-CN" altLang="en-US" sz="20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1D815EF-D68C-4788-88A2-FC8A488D301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892500" y="1140569"/>
            <a:ext cx="2880000" cy="360000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2EAAECB-81E0-4C37-9602-1763E7445DC2}"/>
              </a:ext>
            </a:extLst>
          </p:cNvPr>
          <p:cNvSpPr/>
          <p:nvPr/>
        </p:nvSpPr>
        <p:spPr>
          <a:xfrm>
            <a:off x="6951882" y="4803711"/>
            <a:ext cx="38186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Detectors installation completed</a:t>
            </a:r>
            <a:endParaRPr lang="zh-CN" altLang="en-US" sz="2000" dirty="0">
              <a:latin typeface="+mj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43309A7-B9BA-477B-B7ED-031C2DFFF9FC}"/>
              </a:ext>
            </a:extLst>
          </p:cNvPr>
          <p:cNvSpPr/>
          <p:nvPr/>
        </p:nvSpPr>
        <p:spPr>
          <a:xfrm>
            <a:off x="1156525" y="5168672"/>
            <a:ext cx="96159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+mj-lt"/>
                <a:cs typeface="Times New Roman" panose="02020603050405020304" pitchFamily="18" charset="0"/>
              </a:rPr>
              <a:t>There are still some key issues to overcome before the operation of the prototype </a:t>
            </a:r>
            <a:endParaRPr lang="zh-CN" altLang="en-US" sz="2000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18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FAA64-566E-4972-9F84-DB1A4F93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5C8BBB-A26A-4221-9611-7674B939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4555"/>
            <a:ext cx="6146493" cy="472889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bonding Micromegas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 and performance 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for TPCs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and high pressure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tracker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detector and muography </a:t>
            </a:r>
          </a:p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560E5-F603-44C5-B2EE-C74E0292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0B234A-F86C-4684-9944-72FB11F2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5A146C-B2B5-415D-82EA-AB9B7D8A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A13DB66F-F588-4CCD-85A6-51A9C4671B39}"/>
              </a:ext>
            </a:extLst>
          </p:cNvPr>
          <p:cNvSpPr/>
          <p:nvPr/>
        </p:nvSpPr>
        <p:spPr>
          <a:xfrm>
            <a:off x="5761516" y="1908324"/>
            <a:ext cx="841082" cy="1201547"/>
          </a:xfrm>
          <a:custGeom>
            <a:avLst/>
            <a:gdLst>
              <a:gd name="connsiteX0" fmla="*/ 0 w 1201546"/>
              <a:gd name="connsiteY0" fmla="*/ 0 h 841082"/>
              <a:gd name="connsiteX1" fmla="*/ 781005 w 1201546"/>
              <a:gd name="connsiteY1" fmla="*/ 0 h 841082"/>
              <a:gd name="connsiteX2" fmla="*/ 1201546 w 1201546"/>
              <a:gd name="connsiteY2" fmla="*/ 420541 h 841082"/>
              <a:gd name="connsiteX3" fmla="*/ 781005 w 1201546"/>
              <a:gd name="connsiteY3" fmla="*/ 841082 h 841082"/>
              <a:gd name="connsiteX4" fmla="*/ 0 w 1201546"/>
              <a:gd name="connsiteY4" fmla="*/ 841082 h 841082"/>
              <a:gd name="connsiteX5" fmla="*/ 420541 w 1201546"/>
              <a:gd name="connsiteY5" fmla="*/ 420541 h 841082"/>
              <a:gd name="connsiteX6" fmla="*/ 0 w 1201546"/>
              <a:gd name="connsiteY6" fmla="*/ 0 h 84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1546" h="841082">
                <a:moveTo>
                  <a:pt x="1201545" y="0"/>
                </a:moveTo>
                <a:lnTo>
                  <a:pt x="1201545" y="546703"/>
                </a:lnTo>
                <a:lnTo>
                  <a:pt x="600773" y="841082"/>
                </a:lnTo>
                <a:lnTo>
                  <a:pt x="1" y="546703"/>
                </a:lnTo>
                <a:lnTo>
                  <a:pt x="1" y="0"/>
                </a:lnTo>
                <a:lnTo>
                  <a:pt x="600773" y="294379"/>
                </a:lnTo>
                <a:lnTo>
                  <a:pt x="1201545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433242" rIns="12700" bIns="43324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kern="1200" dirty="0"/>
              <a:t>1</a:t>
            </a:r>
            <a:endParaRPr lang="zh-CN" altLang="en-US" sz="2000" kern="1200" dirty="0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0CBF475-E3FF-4A91-921B-4F0CC6D86D7D}"/>
              </a:ext>
            </a:extLst>
          </p:cNvPr>
          <p:cNvSpPr/>
          <p:nvPr/>
        </p:nvSpPr>
        <p:spPr>
          <a:xfrm>
            <a:off x="6602597" y="1908325"/>
            <a:ext cx="4447321" cy="781006"/>
          </a:xfrm>
          <a:custGeom>
            <a:avLst/>
            <a:gdLst>
              <a:gd name="connsiteX0" fmla="*/ 130170 w 781005"/>
              <a:gd name="connsiteY0" fmla="*/ 0 h 4447320"/>
              <a:gd name="connsiteX1" fmla="*/ 650835 w 781005"/>
              <a:gd name="connsiteY1" fmla="*/ 0 h 4447320"/>
              <a:gd name="connsiteX2" fmla="*/ 781005 w 781005"/>
              <a:gd name="connsiteY2" fmla="*/ 130170 h 4447320"/>
              <a:gd name="connsiteX3" fmla="*/ 781005 w 781005"/>
              <a:gd name="connsiteY3" fmla="*/ 4447320 h 4447320"/>
              <a:gd name="connsiteX4" fmla="*/ 781005 w 781005"/>
              <a:gd name="connsiteY4" fmla="*/ 4447320 h 4447320"/>
              <a:gd name="connsiteX5" fmla="*/ 0 w 781005"/>
              <a:gd name="connsiteY5" fmla="*/ 4447320 h 4447320"/>
              <a:gd name="connsiteX6" fmla="*/ 0 w 781005"/>
              <a:gd name="connsiteY6" fmla="*/ 4447320 h 4447320"/>
              <a:gd name="connsiteX7" fmla="*/ 0 w 781005"/>
              <a:gd name="connsiteY7" fmla="*/ 130170 h 4447320"/>
              <a:gd name="connsiteX8" fmla="*/ 130170 w 781005"/>
              <a:gd name="connsiteY8" fmla="*/ 0 h 444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1005" h="4447320">
                <a:moveTo>
                  <a:pt x="781005" y="741236"/>
                </a:moveTo>
                <a:lnTo>
                  <a:pt x="781005" y="3706084"/>
                </a:lnTo>
                <a:cubicBezTo>
                  <a:pt x="781005" y="4115456"/>
                  <a:pt x="770770" y="4447317"/>
                  <a:pt x="758145" y="4447317"/>
                </a:cubicBezTo>
                <a:lnTo>
                  <a:pt x="0" y="4447317"/>
                </a:lnTo>
                <a:lnTo>
                  <a:pt x="0" y="4447317"/>
                </a:lnTo>
                <a:lnTo>
                  <a:pt x="0" y="3"/>
                </a:lnTo>
                <a:lnTo>
                  <a:pt x="0" y="3"/>
                </a:lnTo>
                <a:lnTo>
                  <a:pt x="758145" y="3"/>
                </a:lnTo>
                <a:cubicBezTo>
                  <a:pt x="770770" y="3"/>
                  <a:pt x="781005" y="331864"/>
                  <a:pt x="781005" y="741236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1" tIns="50826" rIns="50826" bIns="50827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altLang="zh-CN" sz="2000" kern="1200" dirty="0"/>
              <a:t>Large area muon tracker</a:t>
            </a:r>
            <a:endParaRPr lang="zh-CN" altLang="en-US" sz="2000" kern="1200" dirty="0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8A97249-D7E5-4813-9B20-543CD694C997}"/>
              </a:ext>
            </a:extLst>
          </p:cNvPr>
          <p:cNvSpPr/>
          <p:nvPr/>
        </p:nvSpPr>
        <p:spPr>
          <a:xfrm>
            <a:off x="5761516" y="2908991"/>
            <a:ext cx="841082" cy="1201546"/>
          </a:xfrm>
          <a:custGeom>
            <a:avLst/>
            <a:gdLst>
              <a:gd name="connsiteX0" fmla="*/ 0 w 1201546"/>
              <a:gd name="connsiteY0" fmla="*/ 0 h 841082"/>
              <a:gd name="connsiteX1" fmla="*/ 781005 w 1201546"/>
              <a:gd name="connsiteY1" fmla="*/ 0 h 841082"/>
              <a:gd name="connsiteX2" fmla="*/ 1201546 w 1201546"/>
              <a:gd name="connsiteY2" fmla="*/ 420541 h 841082"/>
              <a:gd name="connsiteX3" fmla="*/ 781005 w 1201546"/>
              <a:gd name="connsiteY3" fmla="*/ 841082 h 841082"/>
              <a:gd name="connsiteX4" fmla="*/ 0 w 1201546"/>
              <a:gd name="connsiteY4" fmla="*/ 841082 h 841082"/>
              <a:gd name="connsiteX5" fmla="*/ 420541 w 1201546"/>
              <a:gd name="connsiteY5" fmla="*/ 420541 h 841082"/>
              <a:gd name="connsiteX6" fmla="*/ 0 w 1201546"/>
              <a:gd name="connsiteY6" fmla="*/ 0 h 841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1546" h="841082">
                <a:moveTo>
                  <a:pt x="1201545" y="0"/>
                </a:moveTo>
                <a:lnTo>
                  <a:pt x="1201545" y="546703"/>
                </a:lnTo>
                <a:lnTo>
                  <a:pt x="600773" y="841082"/>
                </a:lnTo>
                <a:lnTo>
                  <a:pt x="1" y="546703"/>
                </a:lnTo>
                <a:lnTo>
                  <a:pt x="1" y="0"/>
                </a:lnTo>
                <a:lnTo>
                  <a:pt x="600773" y="294379"/>
                </a:lnTo>
                <a:lnTo>
                  <a:pt x="1201545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700" tIns="433241" rIns="12700" bIns="43324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2000" kern="1200" dirty="0"/>
              <a:t>2</a:t>
            </a:r>
            <a:endParaRPr lang="zh-CN" altLang="en-US" sz="2000" kern="1200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145F122-9896-447F-97B2-11ECC9955048}"/>
              </a:ext>
            </a:extLst>
          </p:cNvPr>
          <p:cNvSpPr/>
          <p:nvPr/>
        </p:nvSpPr>
        <p:spPr>
          <a:xfrm>
            <a:off x="6602597" y="2908992"/>
            <a:ext cx="4447321" cy="781006"/>
          </a:xfrm>
          <a:custGeom>
            <a:avLst/>
            <a:gdLst>
              <a:gd name="connsiteX0" fmla="*/ 130170 w 781005"/>
              <a:gd name="connsiteY0" fmla="*/ 0 h 4447320"/>
              <a:gd name="connsiteX1" fmla="*/ 650835 w 781005"/>
              <a:gd name="connsiteY1" fmla="*/ 0 h 4447320"/>
              <a:gd name="connsiteX2" fmla="*/ 781005 w 781005"/>
              <a:gd name="connsiteY2" fmla="*/ 130170 h 4447320"/>
              <a:gd name="connsiteX3" fmla="*/ 781005 w 781005"/>
              <a:gd name="connsiteY3" fmla="*/ 4447320 h 4447320"/>
              <a:gd name="connsiteX4" fmla="*/ 781005 w 781005"/>
              <a:gd name="connsiteY4" fmla="*/ 4447320 h 4447320"/>
              <a:gd name="connsiteX5" fmla="*/ 0 w 781005"/>
              <a:gd name="connsiteY5" fmla="*/ 4447320 h 4447320"/>
              <a:gd name="connsiteX6" fmla="*/ 0 w 781005"/>
              <a:gd name="connsiteY6" fmla="*/ 4447320 h 4447320"/>
              <a:gd name="connsiteX7" fmla="*/ 0 w 781005"/>
              <a:gd name="connsiteY7" fmla="*/ 130170 h 4447320"/>
              <a:gd name="connsiteX8" fmla="*/ 130170 w 781005"/>
              <a:gd name="connsiteY8" fmla="*/ 0 h 444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1005" h="4447320">
                <a:moveTo>
                  <a:pt x="781005" y="741236"/>
                </a:moveTo>
                <a:lnTo>
                  <a:pt x="781005" y="3706084"/>
                </a:lnTo>
                <a:cubicBezTo>
                  <a:pt x="781005" y="4115456"/>
                  <a:pt x="770770" y="4447317"/>
                  <a:pt x="758145" y="4447317"/>
                </a:cubicBezTo>
                <a:lnTo>
                  <a:pt x="0" y="4447317"/>
                </a:lnTo>
                <a:lnTo>
                  <a:pt x="0" y="4447317"/>
                </a:lnTo>
                <a:lnTo>
                  <a:pt x="0" y="3"/>
                </a:lnTo>
                <a:lnTo>
                  <a:pt x="0" y="3"/>
                </a:lnTo>
                <a:lnTo>
                  <a:pt x="758145" y="3"/>
                </a:lnTo>
                <a:cubicBezTo>
                  <a:pt x="770770" y="3"/>
                  <a:pt x="781005" y="331864"/>
                  <a:pt x="781005" y="741236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2241" tIns="50826" rIns="50826" bIns="50827" numCol="1" spcCol="1270" anchor="ctr" anchorCtr="0">
            <a:noAutofit/>
          </a:bodyPr>
          <a:lstStyle/>
          <a:p>
            <a:pPr marL="228600" lvl="1" indent="-22860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US" altLang="zh-CN" sz="2000" dirty="0"/>
              <a:t>Muography </a:t>
            </a:r>
            <a:r>
              <a:rPr lang="en-US" altLang="zh-CN" sz="2000" kern="1200" dirty="0"/>
              <a:t>  </a:t>
            </a:r>
            <a:endParaRPr lang="zh-CN" altLang="en-US" sz="2000" kern="1200" dirty="0"/>
          </a:p>
        </p:txBody>
      </p:sp>
    </p:spTree>
    <p:extLst>
      <p:ext uri="{BB962C8B-B14F-4D97-AF65-F5344CB8AC3E}">
        <p14:creationId xmlns:p14="http://schemas.microsoft.com/office/powerpoint/2010/main" val="4004432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FAA64-566E-4972-9F84-DB1A4F93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5C8BBB-A26A-4221-9611-7674B939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4555"/>
            <a:ext cx="6146493" cy="472889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bonding Micromegas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and performance 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for TPCs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and high pressure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tracker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detector and muography 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560E5-F603-44C5-B2EE-C74E0292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0B234A-F86C-4684-9944-72FB11F2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5A146C-B2B5-415D-82EA-AB9B7D8A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23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5FBF79-1CFD-471C-B632-0F17F43E3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MPGD in collider experiments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6687AE-D993-445C-B095-604F6ADC2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608" y="4115431"/>
            <a:ext cx="7315199" cy="1770160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Demands for muon tracker </a:t>
            </a:r>
          </a:p>
          <a:p>
            <a:pPr lvl="1"/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area: ~m</a:t>
            </a:r>
            <a:r>
              <a:rPr lang="en-US" altLang="zh-CN" sz="2000" b="1" baseline="30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1"/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spatial resolution: ~100 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μm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counting rate: 10 k-  1M Hz/cm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682AF9-CFA3-4712-992A-E2182F910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785ACB-619E-4BDC-9BA5-3E10007C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85EFCE-12CF-4517-8419-FA6DDEA8A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20</a:t>
            </a:fld>
            <a:endParaRPr lang="zh-CN" altLang="en-US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90DD36E6-AFA2-495B-8DA1-A4CE00FD2D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043943"/>
              </p:ext>
            </p:extLst>
          </p:nvPr>
        </p:nvGraphicFramePr>
        <p:xfrm>
          <a:off x="870829" y="972409"/>
          <a:ext cx="10638508" cy="27709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5329">
                  <a:extLst>
                    <a:ext uri="{9D8B030D-6E8A-4147-A177-3AD203B41FA5}">
                      <a16:colId xmlns:a16="http://schemas.microsoft.com/office/drawing/2014/main" val="1346066762"/>
                    </a:ext>
                  </a:extLst>
                </a:gridCol>
                <a:gridCol w="1659987">
                  <a:extLst>
                    <a:ext uri="{9D8B030D-6E8A-4147-A177-3AD203B41FA5}">
                      <a16:colId xmlns:a16="http://schemas.microsoft.com/office/drawing/2014/main" val="1685099061"/>
                    </a:ext>
                  </a:extLst>
                </a:gridCol>
                <a:gridCol w="1814733">
                  <a:extLst>
                    <a:ext uri="{9D8B030D-6E8A-4147-A177-3AD203B41FA5}">
                      <a16:colId xmlns:a16="http://schemas.microsoft.com/office/drawing/2014/main" val="2197910375"/>
                    </a:ext>
                  </a:extLst>
                </a:gridCol>
                <a:gridCol w="1927274">
                  <a:extLst>
                    <a:ext uri="{9D8B030D-6E8A-4147-A177-3AD203B41FA5}">
                      <a16:colId xmlns:a16="http://schemas.microsoft.com/office/drawing/2014/main" val="715919178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748272159"/>
                    </a:ext>
                  </a:extLst>
                </a:gridCol>
                <a:gridCol w="1909505">
                  <a:extLst>
                    <a:ext uri="{9D8B030D-6E8A-4147-A177-3AD203B41FA5}">
                      <a16:colId xmlns:a16="http://schemas.microsoft.com/office/drawing/2014/main" val="1448113168"/>
                    </a:ext>
                  </a:extLst>
                </a:gridCol>
              </a:tblGrid>
              <a:tr h="425379"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Vertex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Inner tracker</a:t>
                      </a:r>
                      <a:endParaRPr lang="en-US" altLang="zh-CN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PID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Hadronic CAL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Muon tracker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571128"/>
                  </a:ext>
                </a:extLst>
              </a:tr>
              <a:tr h="2835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ATLAS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GOSSIP/ </a:t>
                      </a:r>
                      <a:r>
                        <a:rPr lang="en-US" altLang="zh-C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InGrid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1200 m</a:t>
                      </a:r>
                      <a:r>
                        <a:rPr lang="en-US" altLang="zh-CN" sz="1800" kern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2</a:t>
                      </a:r>
                      <a:r>
                        <a:rPr lang="en-US" altLang="zh-CN" sz="18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MM 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581385"/>
                  </a:ext>
                </a:extLst>
              </a:tr>
              <a:tr h="24759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ALICE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TPC (</a:t>
                      </a:r>
                      <a:r>
                        <a:rPr lang="en-US" altLang="zh-CN" sz="18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130 m</a:t>
                      </a:r>
                      <a:r>
                        <a:rPr lang="en-US" altLang="zh-CN" sz="1800" kern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2</a:t>
                      </a:r>
                      <a:r>
                        <a:rPr lang="en-US" altLang="zh-CN" sz="18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GEM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VHPMID (</a:t>
                      </a:r>
                      <a:r>
                        <a:rPr lang="en-US" altLang="zh-CN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CsI</a:t>
                      </a:r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THGEM)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395286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CMS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FCAL (GEM,MM)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1000 m</a:t>
                      </a:r>
                      <a:r>
                        <a:rPr lang="en-US" altLang="zh-CN" sz="1800" kern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2</a:t>
                      </a:r>
                      <a:r>
                        <a:rPr lang="en-US" altLang="zh-CN" sz="1800" kern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 GEM</a:t>
                      </a:r>
                      <a:endParaRPr lang="zh-CN" altLang="en-US" sz="1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267526"/>
                  </a:ext>
                </a:extLst>
              </a:tr>
              <a:tr h="4253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CEPC (R&amp;D)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TPC(GEM,MM)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RICH(THGEM,</a:t>
                      </a:r>
                    </a:p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MM,DMM)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DHCAL (GEM, THGEM,RPWELL</a:t>
                      </a:r>
                      <a:r>
                        <a:rPr lang="zh-CN" altLang="en-US" sz="1800" dirty="0">
                          <a:latin typeface="Times New Roman" panose="02020603050405020304" pitchFamily="18" charset="0"/>
                          <a:ea typeface="黑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1425704"/>
                  </a:ext>
                </a:extLst>
              </a:tr>
            </a:tbl>
          </a:graphicData>
        </a:graphic>
      </p:graphicFrame>
      <p:sp>
        <p:nvSpPr>
          <p:cNvPr id="8" name="矩形 7">
            <a:extLst>
              <a:ext uri="{FF2B5EF4-FFF2-40B4-BE49-F238E27FC236}">
                <a16:creationId xmlns:a16="http://schemas.microsoft.com/office/drawing/2014/main" id="{8E0C8B07-8A30-416F-8E94-0DF8DECFEAA2}"/>
              </a:ext>
            </a:extLst>
          </p:cNvPr>
          <p:cNvSpPr/>
          <p:nvPr/>
        </p:nvSpPr>
        <p:spPr>
          <a:xfrm>
            <a:off x="6190083" y="4059947"/>
            <a:ext cx="52185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ATLAS NSW muon detector: </a:t>
            </a:r>
          </a:p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600 -15k Hz/cm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counting rate ~2-3 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for a single detector, 1280 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in total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CMS muon spectrometer:  </a:t>
            </a:r>
          </a:p>
          <a:p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~50 kHz/cm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ME0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）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~0.3 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for a single detector,  ~350 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,</a:t>
            </a:r>
            <a:r>
              <a:rPr lang="zh-CN" altLang="en-US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~1000 m</a:t>
            </a:r>
            <a:r>
              <a:rPr lang="en-US" altLang="zh-CN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foil</a:t>
            </a:r>
            <a:r>
              <a:rPr lang="zh-CN" altLang="en-US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 total</a:t>
            </a:r>
            <a:endParaRPr lang="en-US" altLang="zh-CN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7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B04CD2-3F1B-4AF9-9E36-E761883E1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 tracker Micromegas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727A84-ADCE-49BF-9215-0AB9F30B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3F59D2-F12C-4F21-BFB2-A13EA6067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975C2A-A667-483F-B139-E0ADD7F0D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68603A9-8824-4DC9-8854-49DDBCC6A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952518"/>
            <a:ext cx="1602545" cy="15145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D892D9-F2F5-460C-8889-157A6A65A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5151" y="955583"/>
            <a:ext cx="5820439" cy="247341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24868DC-7808-41AD-AEF6-F48AC093C6D4}"/>
              </a:ext>
            </a:extLst>
          </p:cNvPr>
          <p:cNvSpPr txBox="1"/>
          <p:nvPr/>
        </p:nvSpPr>
        <p:spPr>
          <a:xfrm>
            <a:off x="838198" y="2467068"/>
            <a:ext cx="16025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150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×150 mm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baseline="300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1D89EB6-31CD-467B-939C-6F11C79659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599" y="1233158"/>
            <a:ext cx="3208948" cy="160045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38D6C61-337A-46B1-85DD-EF84F292B2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306" y="3429000"/>
            <a:ext cx="3038501" cy="197699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212A0C47-6BB3-4E1D-AB07-995F7A3147B5}"/>
              </a:ext>
            </a:extLst>
          </p:cNvPr>
          <p:cNvSpPr txBox="1"/>
          <p:nvPr/>
        </p:nvSpPr>
        <p:spPr>
          <a:xfrm>
            <a:off x="3057378" y="3084785"/>
            <a:ext cx="16025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400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×400 mm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baseline="300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CEDA8A2-91A3-4245-BAE8-95E583AC4BD4}"/>
              </a:ext>
            </a:extLst>
          </p:cNvPr>
          <p:cNvSpPr txBox="1"/>
          <p:nvPr/>
        </p:nvSpPr>
        <p:spPr>
          <a:xfrm>
            <a:off x="5929534" y="3080266"/>
            <a:ext cx="1602545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/>
              <a:t>600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×600 mm</a:t>
            </a:r>
            <a:r>
              <a:rPr lang="en-US" altLang="zh-CN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zh-CN" altLang="en-US" baseline="30000" dirty="0"/>
          </a:p>
        </p:txBody>
      </p:sp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6B950967-D6D2-427A-AA22-30FEF19D1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507624"/>
              </p:ext>
            </p:extLst>
          </p:nvPr>
        </p:nvGraphicFramePr>
        <p:xfrm>
          <a:off x="918637" y="3530523"/>
          <a:ext cx="7426953" cy="15973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2960">
                  <a:extLst>
                    <a:ext uri="{9D8B030D-6E8A-4147-A177-3AD203B41FA5}">
                      <a16:colId xmlns:a16="http://schemas.microsoft.com/office/drawing/2014/main" val="1685099061"/>
                    </a:ext>
                  </a:extLst>
                </a:gridCol>
                <a:gridCol w="1817984">
                  <a:extLst>
                    <a:ext uri="{9D8B030D-6E8A-4147-A177-3AD203B41FA5}">
                      <a16:colId xmlns:a16="http://schemas.microsoft.com/office/drawing/2014/main" val="2197910375"/>
                    </a:ext>
                  </a:extLst>
                </a:gridCol>
                <a:gridCol w="1930726">
                  <a:extLst>
                    <a:ext uri="{9D8B030D-6E8A-4147-A177-3AD203B41FA5}">
                      <a16:colId xmlns:a16="http://schemas.microsoft.com/office/drawing/2014/main" val="715919178"/>
                    </a:ext>
                  </a:extLst>
                </a:gridCol>
                <a:gridCol w="2015283">
                  <a:extLst>
                    <a:ext uri="{9D8B030D-6E8A-4147-A177-3AD203B41FA5}">
                      <a16:colId xmlns:a16="http://schemas.microsoft.com/office/drawing/2014/main" val="2748272159"/>
                    </a:ext>
                  </a:extLst>
                </a:gridCol>
              </a:tblGrid>
              <a:tr h="41188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Size 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Readout design</a:t>
                      </a:r>
                      <a:endParaRPr lang="en-US" altLang="zh-CN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Spatial resolution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Efficiency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571128"/>
                  </a:ext>
                </a:extLst>
              </a:tr>
              <a:tr h="407789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150×150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Single side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&lt; 1</a:t>
                      </a:r>
                      <a:r>
                        <a:rPr lang="en-US" altLang="zh-CN" dirty="0"/>
                        <a:t>00</a:t>
                      </a:r>
                      <a:r>
                        <a:rPr lang="el-GR" altLang="zh-CN" dirty="0"/>
                        <a:t>μ</a:t>
                      </a:r>
                      <a:r>
                        <a:rPr lang="en-US" altLang="zh-CN" dirty="0"/>
                        <a:t>m</a:t>
                      </a:r>
                      <a:endParaRPr lang="zh-CN" altLang="en-US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&gt;95%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0581385"/>
                  </a:ext>
                </a:extLst>
              </a:tr>
              <a:tr h="35775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400×400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Single side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~500</a:t>
                      </a:r>
                      <a:r>
                        <a:rPr lang="el-GR" altLang="zh-CN" dirty="0"/>
                        <a:t>μ</a:t>
                      </a:r>
                      <a:r>
                        <a:rPr lang="en-US" altLang="zh-CN" dirty="0"/>
                        <a:t>m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~95%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1395286"/>
                  </a:ext>
                </a:extLst>
              </a:tr>
              <a:tr h="41188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600×600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Back to back 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~350</a:t>
                      </a:r>
                      <a:r>
                        <a:rPr lang="el-GR" altLang="zh-CN" dirty="0"/>
                        <a:t>μ</a:t>
                      </a:r>
                      <a:r>
                        <a:rPr lang="en-US" altLang="zh-CN" dirty="0"/>
                        <a:t>m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~95%</a:t>
                      </a:r>
                      <a:endParaRPr lang="zh-CN" altLang="en-US" sz="1800" b="0" dirty="0">
                        <a:latin typeface="Times New Roman" panose="020206030504050203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4267526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3902B4B2-08C1-41BF-9C3A-49B94D9F985C}"/>
              </a:ext>
            </a:extLst>
          </p:cNvPr>
          <p:cNvSpPr txBox="1"/>
          <p:nvPr/>
        </p:nvSpPr>
        <p:spPr>
          <a:xfrm>
            <a:off x="9615201" y="944356"/>
            <a:ext cx="153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Single side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09AC421-6863-4B57-B23A-A84F7763648F}"/>
              </a:ext>
            </a:extLst>
          </p:cNvPr>
          <p:cNvSpPr txBox="1"/>
          <p:nvPr/>
        </p:nvSpPr>
        <p:spPr>
          <a:xfrm>
            <a:off x="9595176" y="3331789"/>
            <a:ext cx="153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Back to back 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2E4AB9E-A116-47BF-9099-4E20B8479D8E}"/>
              </a:ext>
            </a:extLst>
          </p:cNvPr>
          <p:cNvSpPr txBox="1"/>
          <p:nvPr/>
        </p:nvSpPr>
        <p:spPr>
          <a:xfrm>
            <a:off x="9316782" y="2920710"/>
            <a:ext cx="1956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400</a:t>
            </a:r>
            <a:r>
              <a:rPr lang="el-GR" altLang="zh-CN" b="1" dirty="0"/>
              <a:t>μ</a:t>
            </a:r>
            <a:r>
              <a:rPr lang="en-US" altLang="zh-CN" b="1" dirty="0"/>
              <a:t>m strip pitch</a:t>
            </a:r>
            <a:endParaRPr lang="zh-CN" altLang="en-US" b="1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4F0BC1F-D05B-40F0-92A4-7873A085D0C3}"/>
              </a:ext>
            </a:extLst>
          </p:cNvPr>
          <p:cNvSpPr/>
          <p:nvPr/>
        </p:nvSpPr>
        <p:spPr>
          <a:xfrm>
            <a:off x="732689" y="5196165"/>
            <a:ext cx="1099711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Larger detectors usually have worse resolution most possibly due to S/N ratio, alignment, PCB bending. </a:t>
            </a:r>
            <a:endParaRPr lang="en-US" altLang="zh-CN" baseline="30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Back to back design can improve the resolution by reduce the PCB bend caused by tension mesh and gas flow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dirty="0"/>
              <a:t>ore alignment, correction are needed to improve the results</a:t>
            </a:r>
            <a:endParaRPr lang="en-US" altLang="zh-CN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3DD48F-9A5C-4394-9686-2BB01D13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Muography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facilities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809C53-E7BF-4635-8B6C-332F29A0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394B8-19B2-4447-901F-FC1B962E6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057E38-3B94-42EA-9268-40A3C0AD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22</a:t>
            </a:fld>
            <a:endParaRPr lang="zh-CN" altLang="en-US"/>
          </a:p>
        </p:txBody>
      </p:sp>
      <p:pic>
        <p:nvPicPr>
          <p:cNvPr id="7" name="图片 1">
            <a:extLst>
              <a:ext uri="{FF2B5EF4-FFF2-40B4-BE49-F238E27FC236}">
                <a16:creationId xmlns:a16="http://schemas.microsoft.com/office/drawing/2014/main" id="{BA774115-A247-48DA-9685-DD2540DDA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158" y="2780177"/>
            <a:ext cx="1693115" cy="126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3E85544F-E626-4419-9462-F24FCF90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317" y="2687845"/>
            <a:ext cx="1575433" cy="135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EDEFA02-718B-4E53-B97D-D282A1D44DA8}"/>
              </a:ext>
            </a:extLst>
          </p:cNvPr>
          <p:cNvSpPr/>
          <p:nvPr/>
        </p:nvSpPr>
        <p:spPr>
          <a:xfrm>
            <a:off x="6827921" y="1043815"/>
            <a:ext cx="45258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STC: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l-GR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(muon)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S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cattering tomography &amp;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altLang="zh-CN" sz="24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ransmission imaging </a:t>
            </a:r>
            <a:r>
              <a:rPr lang="en-US" altLang="zh-CN" sz="2400" dirty="0" err="1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fa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2400" dirty="0" err="1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ility</a:t>
            </a:r>
            <a:endParaRPr lang="en-US" altLang="zh-CN" sz="2400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EAC6FC6-C97D-46D5-A7E9-A41E0D7D9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852" y="2386018"/>
            <a:ext cx="3288739" cy="6744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73B16B3-6095-44A3-9EFD-E5A6C8B2C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305" y="3207668"/>
            <a:ext cx="1224625" cy="11613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FE61D02-4A76-4C2D-B0A0-E60149AD6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852" y="3195314"/>
            <a:ext cx="1434796" cy="116137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6036D37-A6F2-4168-A82D-D1E75D242B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317" y="996243"/>
            <a:ext cx="1575433" cy="1561298"/>
          </a:xfrm>
          <a:prstGeom prst="rect">
            <a:avLst/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3058CDBB-7ECB-4FAC-9C7B-6C2204911AED}"/>
              </a:ext>
            </a:extLst>
          </p:cNvPr>
          <p:cNvCxnSpPr>
            <a:cxnSpLocks/>
          </p:cNvCxnSpPr>
          <p:nvPr/>
        </p:nvCxnSpPr>
        <p:spPr bwMode="auto">
          <a:xfrm>
            <a:off x="9230447" y="2786072"/>
            <a:ext cx="207210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99CF84B-3CD1-4BCD-A30E-DAF3E13B279B}"/>
              </a:ext>
            </a:extLst>
          </p:cNvPr>
          <p:cNvCxnSpPr>
            <a:cxnSpLocks/>
          </p:cNvCxnSpPr>
          <p:nvPr/>
        </p:nvCxnSpPr>
        <p:spPr bwMode="auto">
          <a:xfrm>
            <a:off x="9578592" y="2794699"/>
            <a:ext cx="197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94F9057-53D4-46B5-8086-CC2BE23638CB}"/>
              </a:ext>
            </a:extLst>
          </p:cNvPr>
          <p:cNvSpPr txBox="1"/>
          <p:nvPr/>
        </p:nvSpPr>
        <p:spPr>
          <a:xfrm>
            <a:off x="9591951" y="2688994"/>
            <a:ext cx="774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2 cm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BFE7009-488C-4C5D-9851-19D700AFB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316" y="4260968"/>
            <a:ext cx="1575433" cy="1846221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652E1454-756B-44D8-9C4C-A3AB4DA3F1E4}"/>
              </a:ext>
            </a:extLst>
          </p:cNvPr>
          <p:cNvGrpSpPr/>
          <p:nvPr/>
        </p:nvGrpSpPr>
        <p:grpSpPr>
          <a:xfrm>
            <a:off x="4824158" y="980237"/>
            <a:ext cx="1664899" cy="1571998"/>
            <a:chOff x="3723139" y="4263993"/>
            <a:chExt cx="2117584" cy="195565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1600E26-5E67-4F6B-BD66-9AC7189CA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23139" y="4263993"/>
              <a:ext cx="2117584" cy="1955652"/>
            </a:xfrm>
            <a:prstGeom prst="rect">
              <a:avLst/>
            </a:prstGeom>
          </p:spPr>
        </p:pic>
        <p:sp>
          <p:nvSpPr>
            <p:cNvPr id="20" name="下弧形箭头 27">
              <a:extLst>
                <a:ext uri="{FF2B5EF4-FFF2-40B4-BE49-F238E27FC236}">
                  <a16:creationId xmlns:a16="http://schemas.microsoft.com/office/drawing/2014/main" id="{57CECC8D-E909-4367-9FF2-28C41AC81C53}"/>
                </a:ext>
              </a:extLst>
            </p:cNvPr>
            <p:cNvSpPr/>
            <p:nvPr/>
          </p:nvSpPr>
          <p:spPr>
            <a:xfrm>
              <a:off x="3812876" y="4848797"/>
              <a:ext cx="1233578" cy="365846"/>
            </a:xfrm>
            <a:prstGeom prst="curvedUp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21" name="下弧形箭头 28">
              <a:extLst>
                <a:ext uri="{FF2B5EF4-FFF2-40B4-BE49-F238E27FC236}">
                  <a16:creationId xmlns:a16="http://schemas.microsoft.com/office/drawing/2014/main" id="{40D987F0-0A10-43F3-B613-0E7C36BDF24F}"/>
                </a:ext>
              </a:extLst>
            </p:cNvPr>
            <p:cNvSpPr/>
            <p:nvPr/>
          </p:nvSpPr>
          <p:spPr>
            <a:xfrm rot="17378696" flipV="1">
              <a:off x="3704302" y="4759398"/>
              <a:ext cx="1233578" cy="314069"/>
            </a:xfrm>
            <a:prstGeom prst="curvedUpArrow">
              <a:avLst/>
            </a:prstGeom>
            <a:solidFill>
              <a:srgbClr val="00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F8CC35AC-632B-40A9-B133-11422F3CEC61}"/>
              </a:ext>
            </a:extLst>
          </p:cNvPr>
          <p:cNvSpPr/>
          <p:nvPr/>
        </p:nvSpPr>
        <p:spPr>
          <a:xfrm>
            <a:off x="5459935" y="5840273"/>
            <a:ext cx="566526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Yu Wang, </a:t>
            </a:r>
            <a:r>
              <a:rPr lang="en-US" altLang="zh-CN" sz="11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Zhiyong</a:t>
            </a:r>
            <a:r>
              <a:rPr lang="en-US" altLang="zh-CN" sz="11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Zhang, Shubin Liu et al., IEEE TNS, vol. 69, no. 1, pp. 78–85, Jan. 2022.</a:t>
            </a:r>
            <a:endParaRPr lang="zh-CN" altLang="zh-CN" sz="11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E33AD6C-DFF5-480F-9F87-B14698042C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114" y="4260968"/>
            <a:ext cx="1857560" cy="139371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6D0856D-123A-4982-AE49-A11EE8071A6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</a:blip>
          <a:srcRect l="6342" r="16085"/>
          <a:stretch/>
        </p:blipFill>
        <p:spPr>
          <a:xfrm>
            <a:off x="8952577" y="4672244"/>
            <a:ext cx="1662388" cy="113921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E635670-5F71-40A8-A1E6-3D9864F523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30670" y="4752449"/>
            <a:ext cx="1494513" cy="9788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BD4E8228-528A-49BF-BC4F-AA58F406BCEF}"/>
              </a:ext>
            </a:extLst>
          </p:cNvPr>
          <p:cNvSpPr txBox="1"/>
          <p:nvPr/>
        </p:nvSpPr>
        <p:spPr>
          <a:xfrm>
            <a:off x="526636" y="2679043"/>
            <a:ext cx="237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Small prototype: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6 layers of 15×15cm</a:t>
            </a:r>
            <a:r>
              <a:rPr lang="en-US" altLang="zh-CN" sz="20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~100 </a:t>
            </a:r>
            <a:r>
              <a:rPr lang="el-GR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 resolution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5376297-32D5-4ECF-BA78-1455135AF5C7}"/>
              </a:ext>
            </a:extLst>
          </p:cNvPr>
          <p:cNvSpPr txBox="1"/>
          <p:nvPr/>
        </p:nvSpPr>
        <p:spPr>
          <a:xfrm>
            <a:off x="670829" y="1405881"/>
            <a:ext cx="1829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  <a:ea typeface="SimSun-ExtB" panose="02010609060101010101" pitchFamily="49" charset="-122"/>
              </a:rPr>
              <a:t>Schematic design : </a:t>
            </a:r>
            <a:endParaRPr lang="zh-CN" altLang="en-US" sz="2400" dirty="0">
              <a:latin typeface="+mj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364837C-BA32-473E-A67A-63E778778894}"/>
              </a:ext>
            </a:extLst>
          </p:cNvPr>
          <p:cNvSpPr txBox="1"/>
          <p:nvPr/>
        </p:nvSpPr>
        <p:spPr>
          <a:xfrm>
            <a:off x="510945" y="4560518"/>
            <a:ext cx="2212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</a:lstStyle>
          <a:p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Larger prototype:</a:t>
            </a:r>
          </a:p>
          <a:p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8 layers of 40×40cm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60×60cm</a:t>
            </a:r>
            <a:r>
              <a:rPr lang="en-US" altLang="zh-CN" sz="1800" baseline="300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~100 </a:t>
            </a:r>
            <a:r>
              <a:rPr lang="el-GR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μ</a:t>
            </a:r>
            <a:r>
              <a:rPr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SimSun-ExtB" panose="02010609060101010101" pitchFamily="49" charset="-122"/>
                <a:cs typeface="Times New Roman" panose="02020603050405020304" pitchFamily="18" charset="0"/>
              </a:rPr>
              <a:t>m resolution</a:t>
            </a:r>
          </a:p>
        </p:txBody>
      </p:sp>
    </p:spTree>
    <p:extLst>
      <p:ext uri="{BB962C8B-B14F-4D97-AF65-F5344CB8AC3E}">
        <p14:creationId xmlns:p14="http://schemas.microsoft.com/office/powerpoint/2010/main" val="1444861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D8BDF2-BF10-4A97-8617-656B096DC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Tomography study with small size prototype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924C1D-213B-48DD-8A24-F7B4C165A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49A2F2-6EF5-4DD5-913A-3F5E26D29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879972-F3B9-4F0B-A30B-36124838C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23</a:t>
            </a:fld>
            <a:endParaRPr lang="zh-CN" altLang="en-US"/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A850A698-542D-435C-90F0-2764F411D352}"/>
              </a:ext>
            </a:extLst>
          </p:cNvPr>
          <p:cNvGrpSpPr/>
          <p:nvPr/>
        </p:nvGrpSpPr>
        <p:grpSpPr>
          <a:xfrm>
            <a:off x="1392702" y="998807"/>
            <a:ext cx="9537895" cy="4944794"/>
            <a:chOff x="1529517" y="1107989"/>
            <a:chExt cx="8150878" cy="4107921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A0AF4E81-CC02-4CE6-A149-551C1A7D50E9}"/>
                </a:ext>
              </a:extLst>
            </p:cNvPr>
            <p:cNvSpPr/>
            <p:nvPr/>
          </p:nvSpPr>
          <p:spPr>
            <a:xfrm>
              <a:off x="5721851" y="4257786"/>
              <a:ext cx="3958544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Yu Wang, </a:t>
              </a:r>
              <a:r>
                <a:rPr lang="en-US" altLang="zh-CN" sz="12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Zhiyong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Zhang, Shubin Liu et al., IEEE Transactions on Nuclear Science, vol. 69, no. 1, pp. 78</a:t>
              </a:r>
              <a:r>
                <a:rPr lang="en-US" altLang="zh-CN" sz="1200" dirty="0">
                  <a:solidFill>
                    <a:srgbClr val="000000"/>
                  </a:solidFill>
                  <a:latin typeface="宋体" panose="02010600030101010101" pitchFamily="2" charset="-122"/>
                  <a:cs typeface="Times New Roman" panose="02020603050405020304" pitchFamily="18" charset="0"/>
                </a:rPr>
                <a:t>–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85, Jan. 2022.</a:t>
              </a:r>
              <a:endParaRPr lang="zh-CN" altLang="zh-CN" sz="1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marL="200025"/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https://doi.org/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  <a:hlinkClick r:id="rId2"/>
                </a:rPr>
                <a:t>10.1109/TNS.2021.3137415</a:t>
              </a:r>
              <a:r>
                <a:rPr lang="en-US" altLang="zh-CN" sz="1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.</a:t>
              </a:r>
              <a:endParaRPr lang="zh-CN" altLang="zh-CN" sz="1200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5B658E6-3BBB-4830-876B-8C9B3B75D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1304" y="1187225"/>
              <a:ext cx="1807729" cy="182142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7CD1E48-AD75-4B7A-8D63-0EB271AAE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5697" y="1107989"/>
              <a:ext cx="2638587" cy="200873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A68F79C-3174-4648-8220-D9F9311D6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18871" y="1187226"/>
              <a:ext cx="2440919" cy="1850259"/>
            </a:xfrm>
            <a:prstGeom prst="rect">
              <a:avLst/>
            </a:prstGeom>
          </p:spPr>
        </p:pic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46F1D91F-9A9B-46AA-8FF7-AD8D99E7E3F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27439" y="2636840"/>
              <a:ext cx="15527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2" name="直接箭头连接符 11">
              <a:extLst>
                <a:ext uri="{FF2B5EF4-FFF2-40B4-BE49-F238E27FC236}">
                  <a16:creationId xmlns:a16="http://schemas.microsoft.com/office/drawing/2014/main" id="{EC68E2B6-E709-4B7C-99A6-AC97AA41845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288563" y="2643310"/>
              <a:ext cx="173096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4CE9B8D3-A93F-41FD-998F-9CE527BEFFFA}"/>
                </a:ext>
              </a:extLst>
            </p:cNvPr>
            <p:cNvSpPr txBox="1"/>
            <p:nvPr/>
          </p:nvSpPr>
          <p:spPr>
            <a:xfrm>
              <a:off x="7298927" y="2564033"/>
              <a:ext cx="58017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500" dirty="0">
                  <a:solidFill>
                    <a:srgbClr val="FF0000"/>
                  </a:solidFill>
                  <a:latin typeface="Times New Roman" panose="02020603050405020304" pitchFamily="18" charset="0"/>
                  <a:ea typeface="隶书" panose="02010509060101010101" pitchFamily="49" charset="-122"/>
                  <a:cs typeface="Times New Roman" panose="02020603050405020304" pitchFamily="18" charset="0"/>
                </a:rPr>
                <a:t>2 cm</a:t>
              </a:r>
              <a:endParaRPr lang="zh-CN" altLang="en-US" sz="1500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2366EE12-07CB-4DF1-98FD-38B1E9396C2C}"/>
                </a:ext>
              </a:extLst>
            </p:cNvPr>
            <p:cNvSpPr txBox="1"/>
            <p:nvPr/>
          </p:nvSpPr>
          <p:spPr>
            <a:xfrm>
              <a:off x="4342109" y="3093637"/>
              <a:ext cx="1794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+mj-lt"/>
                </a:rPr>
                <a:t>4-hour exposure  </a:t>
              </a:r>
              <a:endParaRPr lang="zh-CN" altLang="en-US" dirty="0">
                <a:latin typeface="+mj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EE51CC77-4C53-4A97-9C6C-B1ED904EF025}"/>
                </a:ext>
              </a:extLst>
            </p:cNvPr>
            <p:cNvSpPr txBox="1"/>
            <p:nvPr/>
          </p:nvSpPr>
          <p:spPr>
            <a:xfrm>
              <a:off x="7057513" y="3080053"/>
              <a:ext cx="17943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>
                  <a:latin typeface="+mj-lt"/>
                </a:defRPr>
              </a:lvl1pPr>
            </a:lstStyle>
            <a:p>
              <a:r>
                <a:rPr lang="en-US" altLang="zh-CN" dirty="0"/>
                <a:t>24-hour exposure</a:t>
              </a:r>
              <a:endParaRPr lang="zh-CN" altLang="en-US" dirty="0"/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0290A01-3E75-493C-8A00-6D0AE2896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29517" y="3506090"/>
              <a:ext cx="1891503" cy="167562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E24B213-A575-494A-9118-2404F1BCB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55695" y="3540285"/>
              <a:ext cx="2203136" cy="1675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589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C7640A-66A6-48CE-ACA5-177B8AEF5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 dirty="0"/>
              <a:t>Radiography of Mt. </a:t>
            </a:r>
            <a:r>
              <a:rPr lang="en-US" altLang="zh-CN" dirty="0" err="1"/>
              <a:t>Dashu</a:t>
            </a:r>
            <a:endParaRPr lang="en-US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6DE07-1256-43C3-A703-90FE9F80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F8C667-6CA9-458F-837D-2C2054635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184352-7C9D-4F28-B7BA-2F8F4518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8" name="Picture 2" descr="https://ugc-img.ifengimg.com/img/2022/6/24/8H5DwE5wr3k/9ec0c8ac-314a-49ab-94bb-5baa54fab7e7_w3251_h2167.jpeg">
            <a:extLst>
              <a:ext uri="{FF2B5EF4-FFF2-40B4-BE49-F238E27FC236}">
                <a16:creationId xmlns:a16="http://schemas.microsoft.com/office/drawing/2014/main" id="{E02A44F8-EE20-4B42-8CA0-420BBA47B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404" y="1012740"/>
            <a:ext cx="7183901" cy="47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内容占位符 5">
            <a:extLst>
              <a:ext uri="{FF2B5EF4-FFF2-40B4-BE49-F238E27FC236}">
                <a16:creationId xmlns:a16="http://schemas.microsoft.com/office/drawing/2014/main" id="{1BE9F18C-2B79-4C91-B019-1BAA7E38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5" y="952138"/>
            <a:ext cx="11190849" cy="1305728"/>
          </a:xfrm>
          <a:solidFill>
            <a:schemeClr val="bg1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An ancient volcano formed 65 million years ago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Adjacent to the urban area of Hefei city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Altitude of the mountain and facility location is</a:t>
            </a:r>
            <a:r>
              <a:rPr lang="zh-CN" altLang="en-US" sz="2000" dirty="0">
                <a:latin typeface="+mj-lt"/>
              </a:rPr>
              <a:t> </a:t>
            </a:r>
            <a:r>
              <a:rPr lang="en-US" altLang="zh-CN" sz="2000" dirty="0">
                <a:latin typeface="+mj-lt"/>
              </a:rPr>
              <a:t>280m and 60 m respectively </a:t>
            </a:r>
          </a:p>
          <a:p>
            <a:pPr>
              <a:buFont typeface="Wingdings" panose="05000000000000000000" pitchFamily="2" charset="2"/>
              <a:buChar char="n"/>
            </a:pPr>
            <a:endParaRPr lang="en-US" altLang="zh-CN" sz="2000" dirty="0">
              <a:latin typeface="+mj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E32649E-E91C-4C8B-B9B9-F2ABDDDAB3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r="15694"/>
          <a:stretch/>
        </p:blipFill>
        <p:spPr>
          <a:xfrm>
            <a:off x="9186201" y="4262713"/>
            <a:ext cx="2654104" cy="1748311"/>
          </a:xfrm>
          <a:prstGeom prst="rect">
            <a:avLst/>
          </a:prstGeom>
        </p:spPr>
      </p:pic>
      <p:sp>
        <p:nvSpPr>
          <p:cNvPr id="11" name="星形: 五角 10">
            <a:extLst>
              <a:ext uri="{FF2B5EF4-FFF2-40B4-BE49-F238E27FC236}">
                <a16:creationId xmlns:a16="http://schemas.microsoft.com/office/drawing/2014/main" id="{EC5DA505-F759-4BBC-8C81-59363658959E}"/>
              </a:ext>
            </a:extLst>
          </p:cNvPr>
          <p:cNvSpPr/>
          <p:nvPr/>
        </p:nvSpPr>
        <p:spPr>
          <a:xfrm>
            <a:off x="9217933" y="3515554"/>
            <a:ext cx="128471" cy="14646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内容占位符 1">
            <a:extLst>
              <a:ext uri="{FF2B5EF4-FFF2-40B4-BE49-F238E27FC236}">
                <a16:creationId xmlns:a16="http://schemas.microsoft.com/office/drawing/2014/main" id="{CAAE6BCE-ED79-4975-A087-FFFFF72ACCCD}"/>
              </a:ext>
            </a:extLst>
          </p:cNvPr>
          <p:cNvSpPr txBox="1">
            <a:spLocks/>
          </p:cNvSpPr>
          <p:nvPr/>
        </p:nvSpPr>
        <p:spPr>
          <a:xfrm>
            <a:off x="703385" y="4262714"/>
            <a:ext cx="8482816" cy="174831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p"/>
              <a:defRPr sz="2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黑体" panose="02010609060101010101" pitchFamily="49" charset="-122"/>
              <a:buChar char="§"/>
              <a:defRPr sz="24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20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The prototype was set at horizontal angle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Recording muons from both mountain side and the other side (for reference)  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Test for duration of ~100 days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</a:rPr>
              <a:t>The plotted data used: ~15 days</a:t>
            </a:r>
            <a:endParaRPr lang="zh-CN" altLang="en-US" sz="2000" dirty="0">
              <a:latin typeface="+mj-lt"/>
            </a:endParaRPr>
          </a:p>
          <a:p>
            <a:pPr>
              <a:buFont typeface="Wingdings" panose="05000000000000000000" pitchFamily="2" charset="2"/>
              <a:buChar char="n"/>
            </a:pPr>
            <a:endParaRPr lang="zh-CN" altLang="en-US" sz="2000" dirty="0">
              <a:latin typeface="+mj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3C648F0-D807-4F5C-A4D0-1A0B70D65D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l="6342" r="16085"/>
          <a:stretch/>
        </p:blipFill>
        <p:spPr>
          <a:xfrm>
            <a:off x="793418" y="2061265"/>
            <a:ext cx="3164443" cy="21100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AF0D498-B191-485D-B349-6E5C7D2E8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1030" y="5074677"/>
            <a:ext cx="3000192" cy="83118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8B528183-B902-4221-A365-047644BC23BB}"/>
              </a:ext>
            </a:extLst>
          </p:cNvPr>
          <p:cNvSpPr/>
          <p:nvPr/>
        </p:nvSpPr>
        <p:spPr>
          <a:xfrm>
            <a:off x="6316395" y="2478929"/>
            <a:ext cx="2004646" cy="109426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25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49AA139-24D3-4180-B0D7-C1ADD876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3CFF65-2153-43A1-A0CB-AF293B779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09964D-08E6-48B5-A8C9-3AD59E4D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F4B4E2-4418-45C8-A3F9-AC88D31C4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0D6DE6E-C081-4DB9-931A-059E99B17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3129"/>
            <a:ext cx="10515600" cy="4306662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bonding method 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performance Micromegas with large area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structures of DMM and TMM for high gain and ultra-low IBF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for TPC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pressure TPC for  nuclear physics experiment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pressure TPC for rare event searching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tracker 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area detector with high spatial resolution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Facility for muography study</a:t>
            </a:r>
          </a:p>
          <a:p>
            <a:pPr lvl="1"/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5C079C2-5F0E-4F50-8C11-E8BB3D0E3BF7}"/>
              </a:ext>
            </a:extLst>
          </p:cNvPr>
          <p:cNvSpPr txBox="1"/>
          <p:nvPr/>
        </p:nvSpPr>
        <p:spPr>
          <a:xfrm>
            <a:off x="6829865" y="4890754"/>
            <a:ext cx="4359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solidFill>
                  <a:srgbClr val="C00000"/>
                </a:solidFill>
                <a:latin typeface="+mn-ea"/>
              </a:rPr>
              <a:t>Thank you</a:t>
            </a:r>
            <a:endParaRPr lang="zh-CN" altLang="en-US" sz="4800" dirty="0">
              <a:solidFill>
                <a:srgbClr val="C0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95120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High pressure xenon test</a:t>
            </a:r>
            <a:endParaRPr lang="zh-CN" altLang="en-US" sz="32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Zhiyong ZHANG</a:t>
            </a:r>
            <a:r>
              <a:rPr lang="zh-CN" altLang="en-US"/>
              <a:t>，</a:t>
            </a:r>
            <a:r>
              <a:rPr lang="en-US" altLang="zh-CN"/>
              <a:t>USTC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6C7B28-D014-475C-B404-94EF70B33073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0F49345-5B19-40EA-90B6-EA3AD8E98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79" y="1679681"/>
            <a:ext cx="3702931" cy="25696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1D4D0C2-6D12-4082-8D3C-0525A35AD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65" y="1677581"/>
            <a:ext cx="4902830" cy="274536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88138B8-8E85-4837-B6FA-BEB58A4CD7F5}"/>
              </a:ext>
            </a:extLst>
          </p:cNvPr>
          <p:cNvSpPr/>
          <p:nvPr/>
        </p:nvSpPr>
        <p:spPr>
          <a:xfrm>
            <a:off x="6497053" y="1228543"/>
            <a:ext cx="3223926" cy="429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of a cosmic muon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558FD8-BBF6-432F-9C6C-805CAF78760F}"/>
              </a:ext>
            </a:extLst>
          </p:cNvPr>
          <p:cNvSpPr/>
          <p:nvPr/>
        </p:nvSpPr>
        <p:spPr>
          <a:xfrm>
            <a:off x="577516" y="4249301"/>
            <a:ext cx="7804484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0070C0"/>
                </a:solidFill>
                <a:ea typeface="华文中宋" panose="02010600040101010101" pitchFamily="2" charset="-122"/>
              </a:rPr>
              <a:t>One of the key issues is stable operation under high pressure xenon</a:t>
            </a:r>
            <a:endParaRPr lang="en-US" altLang="zh-CN" dirty="0">
              <a:solidFill>
                <a:srgbClr val="0070C0"/>
              </a:solidFill>
              <a:ea typeface="华文中宋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W</a:t>
            </a:r>
            <a:r>
              <a:rPr lang="zh-CN" altLang="en-US" dirty="0">
                <a:solidFill>
                  <a:srgbClr val="0070C0"/>
                </a:solidFill>
                <a:ea typeface="华文中宋" panose="02010600040101010101" pitchFamily="2" charset="-122"/>
              </a:rPr>
              <a:t>e have recently made </a:t>
            </a:r>
            <a:r>
              <a:rPr lang="zh-CN" altLang="en-US" dirty="0">
                <a:solidFill>
                  <a:srgbClr val="FF0000"/>
                </a:solidFill>
                <a:ea typeface="华文中宋" panose="02010600040101010101" pitchFamily="2" charset="-122"/>
              </a:rPr>
              <a:t>landmark progress</a:t>
            </a: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:</a:t>
            </a:r>
          </a:p>
          <a:p>
            <a:pPr marL="3429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Gas</a:t>
            </a:r>
            <a:r>
              <a:rPr lang="zh-CN" altLang="en-US" dirty="0">
                <a:solidFill>
                  <a:srgbClr val="0070C0"/>
                </a:solidFill>
                <a:ea typeface="华文中宋" panose="02010600040101010101" pitchFamily="2" charset="-122"/>
              </a:rPr>
              <a:t> </a:t>
            </a: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10 bar Xe+1%TMA </a:t>
            </a:r>
          </a:p>
          <a:p>
            <a:pPr marL="3429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Duration</a:t>
            </a:r>
            <a:r>
              <a:rPr lang="zh-CN" altLang="en-US" dirty="0">
                <a:solidFill>
                  <a:srgbClr val="0070C0"/>
                </a:solidFill>
                <a:ea typeface="华文中宋" panose="02010600040101010101" pitchFamily="2" charset="-122"/>
              </a:rPr>
              <a:t>：</a:t>
            </a: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~10 days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70C0"/>
                </a:solidFill>
                <a:ea typeface="华文中宋" panose="02010600040101010101" pitchFamily="2" charset="-122"/>
              </a:rPr>
              <a:t>At a gas gain of ~1000</a:t>
            </a:r>
            <a:endParaRPr lang="zh-CN" altLang="en-US" dirty="0">
              <a:solidFill>
                <a:srgbClr val="0070C0"/>
              </a:solidFill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734804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606F74-E6CB-4F91-AA96-4582BE90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a typeface="华文中宋" panose="02010600040101010101" pitchFamily="2" charset="-122"/>
              </a:rPr>
              <a:t>Assembly and test of 7 detector prototypes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572146-86AA-47EF-8F77-46C26246D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35FF5A-46BF-4D7B-9618-3C502F03A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1F21DA-F2AB-437C-A3D8-C3128DA10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01B2BE0-59E9-4707-A7CA-8F32E9906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07" y="993401"/>
            <a:ext cx="2863712" cy="270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9E25098-1BCF-448C-A585-897F0DDAF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927" y="993401"/>
            <a:ext cx="3011836" cy="270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7418985-D9B8-453D-B9D8-590221D8065F}"/>
              </a:ext>
            </a:extLst>
          </p:cNvPr>
          <p:cNvSpPr txBox="1"/>
          <p:nvPr/>
        </p:nvSpPr>
        <p:spPr>
          <a:xfrm>
            <a:off x="867507" y="4089034"/>
            <a:ext cx="584322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华文中宋" panose="02010600040101010101" pitchFamily="2" charset="-122"/>
              </a:rPr>
              <a:t>1-10 bar </a:t>
            </a:r>
            <a:r>
              <a:rPr lang="en-US" altLang="zh-CN" sz="2000" kern="100" dirty="0">
                <a:cs typeface="Times New Roman" panose="02020603050405020304" pitchFamily="18" charset="0"/>
              </a:rPr>
              <a:t>Ar+2.5%Iso </a:t>
            </a:r>
            <a:r>
              <a:rPr lang="en-US" altLang="zh-CN" sz="2000" dirty="0">
                <a:ea typeface="华文中宋" panose="02010600040101010101" pitchFamily="2" charset="-122"/>
              </a:rPr>
              <a:t>gas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华文中宋" panose="02010600040101010101" pitchFamily="2" charset="-122"/>
              </a:rPr>
              <a:t>Using X-ray sources of </a:t>
            </a:r>
            <a:r>
              <a:rPr lang="en-US" altLang="zh-CN" sz="2000" baseline="30000" dirty="0">
                <a:ea typeface="华文中宋" panose="02010600040101010101" pitchFamily="2" charset="-122"/>
              </a:rPr>
              <a:t>55</a:t>
            </a:r>
            <a:r>
              <a:rPr lang="en-US" altLang="zh-CN" sz="2000" dirty="0">
                <a:latin typeface="+mj-lt"/>
                <a:ea typeface="华文中宋" panose="02010600040101010101" pitchFamily="2" charset="-122"/>
              </a:rPr>
              <a:t>Fe, </a:t>
            </a:r>
            <a:r>
              <a:rPr lang="en-US" altLang="zh-CN" sz="2000" baseline="30000" dirty="0">
                <a:latin typeface="+mj-lt"/>
                <a:ea typeface="华文中宋" panose="02010600040101010101" pitchFamily="2" charset="-122"/>
              </a:rPr>
              <a:t>241</a:t>
            </a:r>
            <a:r>
              <a:rPr lang="en-US" altLang="zh-CN" sz="2000" dirty="0">
                <a:latin typeface="+mj-lt"/>
                <a:ea typeface="华文中宋" panose="02010600040101010101" pitchFamily="2" charset="-122"/>
              </a:rPr>
              <a:t>Am, </a:t>
            </a:r>
            <a:r>
              <a:rPr lang="en-US" altLang="zh-CN" sz="2000" baseline="30000" dirty="0">
                <a:latin typeface="+mj-lt"/>
                <a:ea typeface="华文中宋" panose="02010600040101010101" pitchFamily="2" charset="-122"/>
              </a:rPr>
              <a:t>137</a:t>
            </a:r>
            <a:r>
              <a:rPr lang="en-US" altLang="zh-CN" sz="2000" dirty="0">
                <a:latin typeface="+mj-lt"/>
                <a:ea typeface="华文中宋" panose="02010600040101010101" pitchFamily="2" charset="-122"/>
              </a:rPr>
              <a:t>Cs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en-US" altLang="zh-CN" sz="2000" dirty="0">
                <a:latin typeface="+mj-lt"/>
                <a:ea typeface="华文中宋" panose="02010600040101010101" pitchFamily="2" charset="-122"/>
              </a:rPr>
              <a:t>No-signal channels due to the bad connections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9B17D86-9AD1-4B41-A70A-A4F8638E8E2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38073" y="875916"/>
            <a:ext cx="4137170" cy="28207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8372FE-CE66-410D-9D8E-B56759CCAEF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56879" y="3893595"/>
            <a:ext cx="3699558" cy="216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FAA64-566E-4972-9F84-DB1A4F934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Outline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A5C8BBB-A26A-4221-9611-7674B9391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4555"/>
            <a:ext cx="6146493" cy="4728890"/>
          </a:xfrm>
        </p:spPr>
        <p:txBody>
          <a:bodyPr>
            <a:normAutofit/>
          </a:bodyPr>
          <a:lstStyle/>
          <a:p>
            <a:pPr marL="228600" lvl="1">
              <a:spcBef>
                <a:spcPts val="1000"/>
              </a:spcBef>
              <a:buFont typeface="Wingdings" panose="05000000000000000000" pitchFamily="2" charset="2"/>
              <a:buChar char="p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bonding Micromegas</a:t>
            </a:r>
          </a:p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and performance 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for TPCs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and high pressure</a:t>
            </a:r>
          </a:p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Muon tracker</a:t>
            </a:r>
          </a:p>
          <a:p>
            <a:pPr lvl="1"/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detector and muography </a:t>
            </a:r>
          </a:p>
          <a:p>
            <a:r>
              <a:rPr lang="en-US" altLang="zh-CN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r>
              <a:rPr lang="zh-CN" altLang="en-US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5560E5-F603-44C5-B2EE-C74E0292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0B234A-F86C-4684-9944-72FB11F20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5A146C-B2B5-415D-82EA-AB9B7D8A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t>3</a:t>
            </a:fld>
            <a:endParaRPr lang="zh-CN" altLang="en-US"/>
          </a:p>
        </p:txBody>
      </p:sp>
      <p:graphicFrame>
        <p:nvGraphicFramePr>
          <p:cNvPr id="7" name="图示 6">
            <a:extLst>
              <a:ext uri="{FF2B5EF4-FFF2-40B4-BE49-F238E27FC236}">
                <a16:creationId xmlns:a16="http://schemas.microsoft.com/office/drawing/2014/main" id="{72D15948-8140-4858-855F-847D89A0DB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845311"/>
              </p:ext>
            </p:extLst>
          </p:nvPr>
        </p:nvGraphicFramePr>
        <p:xfrm>
          <a:off x="5761515" y="1907703"/>
          <a:ext cx="5288403" cy="3204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51038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20D6AD-6B5D-4F05-9166-26484965E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thermal bonding method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F216A4-21F2-45F4-BF77-F77299603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2FD913-3C95-44FB-83DA-BA09B8DD0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FC4357-E404-4AC3-8E71-8344E090F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86086C17-5B64-40A4-B850-253F5EBDB179}"/>
              </a:ext>
            </a:extLst>
          </p:cNvPr>
          <p:cNvSpPr txBox="1"/>
          <p:nvPr/>
        </p:nvSpPr>
        <p:spPr>
          <a:xfrm>
            <a:off x="838200" y="951363"/>
            <a:ext cx="102126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altLang="zh-CN" sz="2400" dirty="0">
                <a:latin typeface="+mj-lt"/>
              </a:rPr>
              <a:t>The thermal bonding method provides a concise and etching-free mass-productive process to fabricate Micromegas-like detector. </a:t>
            </a:r>
            <a:endParaRPr lang="zh-CN" altLang="en-US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BF7E26E-5B28-47C0-96E9-F16F1B09A6C6}"/>
              </a:ext>
            </a:extLst>
          </p:cNvPr>
          <p:cNvSpPr/>
          <p:nvPr/>
        </p:nvSpPr>
        <p:spPr>
          <a:xfrm>
            <a:off x="1390153" y="2123090"/>
            <a:ext cx="2242152" cy="3547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Micromegas</a:t>
            </a:r>
            <a:r>
              <a:rPr lang="en-US" altLang="zh-CN" sz="17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Bulk</a:t>
            </a:r>
            <a:endParaRPr lang="zh-CN" altLang="en-US" sz="1705" b="1" dirty="0">
              <a:latin typeface="Times New Roman" panose="02020603050405020304" pitchFamily="18" charset="0"/>
            </a:endParaRPr>
          </a:p>
        </p:txBody>
      </p:sp>
      <p:sp>
        <p:nvSpPr>
          <p:cNvPr id="9" name="文本框 65">
            <a:extLst>
              <a:ext uri="{FF2B5EF4-FFF2-40B4-BE49-F238E27FC236}">
                <a16:creationId xmlns:a16="http://schemas.microsoft.com/office/drawing/2014/main" id="{506913BF-F8AB-407B-AF3F-2FABE511691B}"/>
              </a:ext>
            </a:extLst>
          </p:cNvPr>
          <p:cNvSpPr txBox="1"/>
          <p:nvPr/>
        </p:nvSpPr>
        <p:spPr>
          <a:xfrm>
            <a:off x="5858724" y="3648775"/>
            <a:ext cx="5021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357" indent="-292357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etching, no pollution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to handle at lab</a:t>
            </a:r>
          </a:p>
          <a:p>
            <a:pPr marL="292357" indent="-292357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Easy to make new structures</a:t>
            </a:r>
          </a:p>
          <a:p>
            <a:pPr marL="292357" indent="-292357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Easy to extend to large area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92357" indent="-292357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Less than 1% spacer area 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High efficiency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D41BDAC-7135-4116-8876-126D964FD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189" y="2406923"/>
            <a:ext cx="3643019" cy="116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93FDA706-6614-4BA3-BE63-757DADB93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8724" y="2002647"/>
            <a:ext cx="3114534" cy="34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7960" tIns="38980" rIns="77960" bIns="38980" numCol="1" anchor="ctr" anchorCtr="0" compatLnSpc="1">
            <a:prstTxWarp prst="textNoShape">
              <a:avLst/>
            </a:prstTxWarp>
            <a:spAutoFit/>
          </a:bodyPr>
          <a:lstStyle/>
          <a:p>
            <a:pPr indent="227388" defTabSz="779617"/>
            <a:r>
              <a:rPr lang="en-US" altLang="zh-CN" sz="17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bonding processing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4BA5896-B757-4342-B690-9A3AB1197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4354" y="2557257"/>
            <a:ext cx="3859159" cy="302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9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3382D-801C-4E58-A12D-9092249FB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A novel resistive anode using a germanium film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EEF3D2-AD66-4FB7-B592-E41F858C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490546-F8B4-4703-9686-DE80FDBC0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AF5497-D1D0-489F-92BC-AF10530F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5</a:t>
            </a:fld>
            <a:endParaRPr lang="zh-CN" altLang="en-US"/>
          </a:p>
        </p:txBody>
      </p:sp>
      <p:pic>
        <p:nvPicPr>
          <p:cNvPr id="7" name="Picture 11" descr="c53a3675a0439e2d7f7a6302dd59d19">
            <a:extLst>
              <a:ext uri="{FF2B5EF4-FFF2-40B4-BE49-F238E27FC236}">
                <a16:creationId xmlns:a16="http://schemas.microsoft.com/office/drawing/2014/main" id="{2DFAF8D7-E8DB-42ED-A37D-CA59DC9F5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1861354"/>
            <a:ext cx="3581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>
            <a:extLst>
              <a:ext uri="{FF2B5EF4-FFF2-40B4-BE49-F238E27FC236}">
                <a16:creationId xmlns:a16="http://schemas.microsoft.com/office/drawing/2014/main" id="{89953431-C30D-4724-A07B-5DC083911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6862" y="4808891"/>
            <a:ext cx="3911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2D sheet resistivity distribution of the Ge film sample with 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Non-uniformity of RMS/mean =6.7%</a:t>
            </a:r>
            <a:endParaRPr lang="en-GB" altLang="zh-CN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B15748-0815-4189-ABDA-66DD105B21D8}"/>
              </a:ext>
            </a:extLst>
          </p:cNvPr>
          <p:cNvSpPr txBox="1"/>
          <p:nvPr/>
        </p:nvSpPr>
        <p:spPr>
          <a:xfrm>
            <a:off x="944562" y="1159278"/>
            <a:ext cx="8026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+mj-lt"/>
                <a:ea typeface="SimSun-ExtB" panose="02010609060101010101" pitchFamily="49" charset="-122"/>
              </a:rPr>
              <a:t>~ m</a:t>
            </a:r>
            <a:r>
              <a:rPr lang="en-US" altLang="zh-CN" sz="2400" baseline="30000" dirty="0">
                <a:latin typeface="+mj-lt"/>
                <a:ea typeface="SimSun-ExtB" panose="02010609060101010101" pitchFamily="49" charset="-122"/>
              </a:rPr>
              <a:t>2</a:t>
            </a:r>
            <a:r>
              <a:rPr lang="en-US" altLang="zh-CN" sz="2400" dirty="0">
                <a:latin typeface="+mj-lt"/>
                <a:ea typeface="SimSun-ExtB" panose="02010609060101010101" pitchFamily="49" charset="-122"/>
              </a:rPr>
              <a:t> coating area, 100 nm -1 </a:t>
            </a:r>
            <a:r>
              <a:rPr lang="el-GR" altLang="zh-CN" sz="2400" dirty="0">
                <a:latin typeface="+mj-lt"/>
                <a:ea typeface="SimSun-ExtB" panose="02010609060101010101" pitchFamily="49" charset="-122"/>
              </a:rPr>
              <a:t>μ</a:t>
            </a:r>
            <a:r>
              <a:rPr lang="en-US" altLang="zh-CN" sz="2400" dirty="0">
                <a:latin typeface="+mj-lt"/>
                <a:ea typeface="SimSun-ExtB" panose="02010609060101010101" pitchFamily="49" charset="-122"/>
              </a:rPr>
              <a:t>m film thickness</a:t>
            </a:r>
          </a:p>
        </p:txBody>
      </p:sp>
      <p:pic>
        <p:nvPicPr>
          <p:cNvPr id="10" name="Picture 15" descr="f15efa78442aec372c56aadfb57105b">
            <a:extLst>
              <a:ext uri="{FF2B5EF4-FFF2-40B4-BE49-F238E27FC236}">
                <a16:creationId xmlns:a16="http://schemas.microsoft.com/office/drawing/2014/main" id="{7D896AD6-D1EA-4097-BD7C-6BD97FAF9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3" y="1698272"/>
            <a:ext cx="3607567" cy="284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04CF3DC-D8B8-4FB4-82B4-BA81C6F91408}"/>
              </a:ext>
            </a:extLst>
          </p:cNvPr>
          <p:cNvSpPr/>
          <p:nvPr/>
        </p:nvSpPr>
        <p:spPr>
          <a:xfrm>
            <a:off x="830262" y="4614660"/>
            <a:ext cx="66738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Sheet resistivity changes as a function of time for different thicknesses of Ge films</a:t>
            </a:r>
            <a:endParaRPr lang="zh-CN" altLang="en-US" dirty="0"/>
          </a:p>
        </p:txBody>
      </p:sp>
      <p:pic>
        <p:nvPicPr>
          <p:cNvPr id="12" name="图片 1">
            <a:extLst>
              <a:ext uri="{FF2B5EF4-FFF2-40B4-BE49-F238E27FC236}">
                <a16:creationId xmlns:a16="http://schemas.microsoft.com/office/drawing/2014/main" id="{4D0D9530-ECD0-46E5-BDDA-885DB1D8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6" y="1685827"/>
            <a:ext cx="3336925" cy="2753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8B2F6760-5292-4E65-AEFE-97C50168E806}"/>
              </a:ext>
            </a:extLst>
          </p:cNvPr>
          <p:cNvSpPr/>
          <p:nvPr/>
        </p:nvSpPr>
        <p:spPr>
          <a:xfrm>
            <a:off x="830262" y="5534605"/>
            <a:ext cx="59245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Jianxin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Feng, </a:t>
            </a:r>
            <a:r>
              <a:rPr lang="en-US" altLang="zh-CN" sz="14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Zhiyong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Zhang, </a:t>
            </a:r>
            <a:r>
              <a:rPr lang="en-US" altLang="zh-CN" sz="14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Jianbei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Liu et al.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NIM-A 1031 (2022) 166595.</a:t>
            </a:r>
            <a:endParaRPr lang="zh-CN" altLang="zh-C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976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FA5408-1500-4AEE-8C53-CCCE928D3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Fabrication site for production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49F7B1-043C-4023-B4CF-839F77872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C27268-D613-4EF4-AE45-E593A66B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F1C6B3-9570-495E-898F-A3029217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6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BA4087FD-C30A-43E3-B21F-126661BC02C3}"/>
              </a:ext>
            </a:extLst>
          </p:cNvPr>
          <p:cNvGrpSpPr/>
          <p:nvPr/>
        </p:nvGrpSpPr>
        <p:grpSpPr>
          <a:xfrm>
            <a:off x="3905799" y="1601538"/>
            <a:ext cx="7101224" cy="3654924"/>
            <a:chOff x="4224675" y="1906139"/>
            <a:chExt cx="7794006" cy="377975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6F03DA0-D060-4438-A7B3-8B5DA874E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76593" y="3898944"/>
              <a:ext cx="2642088" cy="1784199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3D9AA0C-E577-444E-B1B2-F126D1240857}"/>
                </a:ext>
              </a:extLst>
            </p:cNvPr>
            <p:cNvGrpSpPr/>
            <p:nvPr/>
          </p:nvGrpSpPr>
          <p:grpSpPr>
            <a:xfrm>
              <a:off x="4224675" y="1906139"/>
              <a:ext cx="4947005" cy="3779752"/>
              <a:chOff x="247089" y="1503887"/>
              <a:chExt cx="4182199" cy="3148803"/>
            </a:xfrm>
          </p:grpSpPr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D39480C5-027F-41BC-906E-3BA58DCE6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7089" y="1503887"/>
                <a:ext cx="1985069" cy="1488218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A7381F01-C13B-4565-A867-CE5C66AD9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4176" y="3164035"/>
                <a:ext cx="2042602" cy="1486365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7F9F5FDB-4242-41AE-BE10-8960FC9E7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1520" y="3165381"/>
                <a:ext cx="1983855" cy="1487309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D6BE282B-9958-4AE6-A336-EF3C8F2970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4303" y="1503887"/>
                <a:ext cx="2074985" cy="1492871"/>
              </a:xfrm>
              <a:prstGeom prst="rect">
                <a:avLst/>
              </a:prstGeom>
            </p:spPr>
          </p:pic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27343D0C-6D2A-4FE0-A5A6-CF8EDE0EA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2009" y="1911550"/>
              <a:ext cx="2340962" cy="1778789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066B6F46-8C3B-4D69-8F19-DB5DAF666E2E}"/>
                </a:ext>
              </a:extLst>
            </p:cNvPr>
            <p:cNvSpPr txBox="1"/>
            <p:nvPr/>
          </p:nvSpPr>
          <p:spPr>
            <a:xfrm>
              <a:off x="9896136" y="4314172"/>
              <a:ext cx="1738164" cy="38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+mj-lt"/>
                </a:rPr>
                <a:t>600×600 mm</a:t>
              </a:r>
              <a:r>
                <a:rPr lang="en-US" altLang="zh-CN" b="1" baseline="30000" dirty="0">
                  <a:solidFill>
                    <a:srgbClr val="FFFF00"/>
                  </a:solidFill>
                  <a:latin typeface="+mj-lt"/>
                </a:rPr>
                <a:t>2</a:t>
              </a:r>
              <a:endParaRPr lang="zh-CN" altLang="en-US" b="1" baseline="30000" dirty="0">
                <a:solidFill>
                  <a:srgbClr val="FFFF00"/>
                </a:solidFill>
                <a:latin typeface="+mj-lt"/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18F272F-0A15-4613-A95F-3BBDC2A98169}"/>
                </a:ext>
              </a:extLst>
            </p:cNvPr>
            <p:cNvSpPr/>
            <p:nvPr/>
          </p:nvSpPr>
          <p:spPr>
            <a:xfrm>
              <a:off x="10198014" y="2048566"/>
              <a:ext cx="1804955" cy="381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400×400 mm</a:t>
              </a:r>
              <a:r>
                <a:rPr lang="en-US" altLang="zh-CN" b="1" baseline="30000" dirty="0">
                  <a:solidFill>
                    <a:srgbClr val="FFFF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AC2EFBB8-5669-46EB-B696-5B73BD3DBC37}"/>
              </a:ext>
            </a:extLst>
          </p:cNvPr>
          <p:cNvSpPr/>
          <p:nvPr/>
        </p:nvSpPr>
        <p:spPr>
          <a:xfrm>
            <a:off x="593262" y="1601538"/>
            <a:ext cx="318089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site for mass production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540 </a:t>
            </a:r>
            <a:r>
              <a:rPr lang="en-US" altLang="zh-CN" sz="2400" b="1" kern="100" dirty="0">
                <a:solidFill>
                  <a:srgbClr val="FF0000"/>
                </a:solidFill>
                <a:ea typeface="宋体" panose="02010600030101010101" pitchFamily="2" charset="-122"/>
              </a:rPr>
              <a:t>m</a:t>
            </a:r>
            <a:r>
              <a:rPr lang="en-US" altLang="zh-CN" sz="2400" b="1" kern="100" baseline="30000" dirty="0">
                <a:solidFill>
                  <a:srgbClr val="FF0000"/>
                </a:solidFill>
                <a:ea typeface="宋体" panose="02010600030101010101" pitchFamily="2" charset="-122"/>
              </a:rPr>
              <a:t>2</a:t>
            </a:r>
            <a:r>
              <a:rPr lang="en-US" altLang="zh-CN" sz="2400" b="1" kern="100" dirty="0">
                <a:solidFill>
                  <a:srgbClr val="FF0000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GB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Full-developed equipment and fabricating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process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</a:t>
            </a:r>
            <a:r>
              <a:rPr lang="en-US" altLang="zh-CN" sz="2000" baseline="30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scale capability 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680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7B4D00-5BD4-4DCB-AF98-94076652D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kern="0" dirty="0"/>
              <a:t>Basic Performance 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52183-4408-4568-931F-82ADA5FA1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999881"/>
            <a:ext cx="5551024" cy="49373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test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5.9 keV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gain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~10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(Ar+7%CO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~15% (FWHM)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Non-uniformity: ~5% for 30×30 cm</a:t>
            </a:r>
            <a:r>
              <a:rPr lang="en-US" altLang="zh-CN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 beam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5GeV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&gt;98%</a:t>
            </a:r>
          </a:p>
          <a:p>
            <a:pPr lvl="1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07033F-6540-4706-964B-CF9379A5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916E2-3428-4DEC-8AC1-AA53F8630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AF2951-3DB8-4D62-841C-6FB544A9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E96FD5-35D9-466A-AADF-6B46469B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4314" y="2816192"/>
            <a:ext cx="2389549" cy="16517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9D00D4-0728-4572-8EAC-6DA5FC76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365" y="4539534"/>
            <a:ext cx="2495434" cy="165609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7454998-4AA5-426A-952E-C4D4D0F944A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65" y="797015"/>
            <a:ext cx="2618078" cy="18319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矩形 1">
            <a:extLst>
              <a:ext uri="{FF2B5EF4-FFF2-40B4-BE49-F238E27FC236}">
                <a16:creationId xmlns:a16="http://schemas.microsoft.com/office/drawing/2014/main" id="{E8F1FF9C-F868-40EC-BC4E-4F1C65C55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4892" y="1417574"/>
            <a:ext cx="612668" cy="3693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~10</a:t>
            </a:r>
            <a:r>
              <a:rPr lang="en-US" altLang="zh-CN" b="1" baseline="30000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5</a:t>
            </a:r>
            <a:endParaRPr lang="zh-CN" altLang="en-US" b="1" baseline="30000" dirty="0">
              <a:solidFill>
                <a:srgbClr val="0000CC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18C1FFE-60E2-451F-A269-7776AB498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141" y="826384"/>
            <a:ext cx="2693897" cy="1782416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001B6B6-51CB-4D32-BB89-2C932B6FE268}"/>
              </a:ext>
            </a:extLst>
          </p:cNvPr>
          <p:cNvSpPr/>
          <p:nvPr/>
        </p:nvSpPr>
        <p:spPr>
          <a:xfrm>
            <a:off x="10038193" y="5567865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σ</a:t>
            </a:r>
            <a:r>
              <a:rPr lang="en-US" altLang="zh-CN" b="1" baseline="-25000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X</a:t>
            </a:r>
            <a:r>
              <a:rPr lang="en-US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=65 </a:t>
            </a:r>
            <a:r>
              <a:rPr lang="el-GR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μ</a:t>
            </a:r>
            <a:r>
              <a:rPr lang="en-US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m</a:t>
            </a:r>
            <a:endParaRPr lang="zh-CN" altLang="en-US" b="1" dirty="0">
              <a:solidFill>
                <a:srgbClr val="0000CC"/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7465C42-3193-46F9-B532-3C4720F4955F}"/>
              </a:ext>
            </a:extLst>
          </p:cNvPr>
          <p:cNvSpPr/>
          <p:nvPr/>
        </p:nvSpPr>
        <p:spPr>
          <a:xfrm>
            <a:off x="7370712" y="3857640"/>
            <a:ext cx="861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ε</a:t>
            </a:r>
            <a:r>
              <a:rPr lang="en-US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 &gt;98%</a:t>
            </a:r>
            <a:endParaRPr lang="zh-CN" altLang="en-US" b="1" dirty="0">
              <a:solidFill>
                <a:srgbClr val="0000CC"/>
              </a:solidFill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A82810B-8153-43B6-BC5A-81DC76DA2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7094" y="2542104"/>
            <a:ext cx="2420621" cy="189671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0FABCCF-A80A-404F-8513-F44CA445EEB4}"/>
              </a:ext>
            </a:extLst>
          </p:cNvPr>
          <p:cNvSpPr txBox="1"/>
          <p:nvPr/>
        </p:nvSpPr>
        <p:spPr>
          <a:xfrm>
            <a:off x="9447630" y="3843763"/>
            <a:ext cx="166013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>
            <a:defPPr>
              <a:defRPr lang="en-US"/>
            </a:defPPr>
            <a:lvl1pPr>
              <a:defRPr b="1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defRPr>
            </a:lvl1pPr>
          </a:lstStyle>
          <a:p>
            <a:r>
              <a:rPr lang="en-US" altLang="zh-CN" sz="1600" dirty="0"/>
              <a:t>RMS/MEAN=~5%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8704504-4100-44F9-9D96-B527C4E0954D}"/>
              </a:ext>
            </a:extLst>
          </p:cNvPr>
          <p:cNvSpPr/>
          <p:nvPr/>
        </p:nvSpPr>
        <p:spPr>
          <a:xfrm>
            <a:off x="6340036" y="1869413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+mj-lt"/>
                <a:ea typeface="微软雅黑" panose="020B0503020204020204" pitchFamily="34" charset="-122"/>
              </a:rPr>
              <a:t>~15% (FWHM)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7896C2D-DC21-4EAD-B336-544B377C7ABE}"/>
              </a:ext>
            </a:extLst>
          </p:cNvPr>
          <p:cNvSpPr/>
          <p:nvPr/>
        </p:nvSpPr>
        <p:spPr>
          <a:xfrm>
            <a:off x="685795" y="5334899"/>
            <a:ext cx="5145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Jianxin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Feng, </a:t>
            </a:r>
            <a:r>
              <a:rPr lang="en-US" altLang="zh-CN" sz="14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Zhiyong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Zhang, </a:t>
            </a:r>
            <a:r>
              <a:rPr lang="en-US" altLang="zh-CN" sz="14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Jianbei</a:t>
            </a:r>
            <a:r>
              <a:rPr lang="en-US" altLang="zh-CN" sz="14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Liu et al., NIM-A 989 (2021) 164958.</a:t>
            </a:r>
            <a:endParaRPr lang="zh-CN" altLang="zh-CN" sz="1400" i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CC36EA2-DD49-4A65-8CFC-CB3B908BEA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2559" y="4900678"/>
            <a:ext cx="2277147" cy="9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87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56A3DB-14E2-4B0E-BE9C-A8BB2F19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High counting rate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DD45DE-F8F9-45A6-83BB-D6870A7A0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F294A4-CDD6-4D53-83E1-C89607C2A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CDC144-59B7-4392-AB4B-EE6698361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8</a:t>
            </a:fld>
            <a:endParaRPr lang="zh-CN" altLang="en-US"/>
          </a:p>
        </p:txBody>
      </p:sp>
      <p:pic>
        <p:nvPicPr>
          <p:cNvPr id="8" name="Picture 6" descr="G:\Personal Files USTC\My papers\Ge film\grounding_technique.png">
            <a:extLst>
              <a:ext uri="{FF2B5EF4-FFF2-40B4-BE49-F238E27FC236}">
                <a16:creationId xmlns:a16="http://schemas.microsoft.com/office/drawing/2014/main" id="{CCCE671E-BE80-494E-9588-7F5B13D343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832" y="998623"/>
            <a:ext cx="3554730" cy="143954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34CCC49-33DC-451E-80B0-A8FAEE78C8FE}"/>
              </a:ext>
            </a:extLst>
          </p:cNvPr>
          <p:cNvSpPr txBox="1"/>
          <p:nvPr/>
        </p:nvSpPr>
        <p:spPr>
          <a:xfrm>
            <a:off x="1311325" y="2525206"/>
            <a:ext cx="1846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Border grounding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274EC73-F926-4429-B1AB-5C5AD92D4FAC}"/>
              </a:ext>
            </a:extLst>
          </p:cNvPr>
          <p:cNvSpPr txBox="1"/>
          <p:nvPr/>
        </p:nvSpPr>
        <p:spPr>
          <a:xfrm>
            <a:off x="3374994" y="2521049"/>
            <a:ext cx="211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Grid-dot  grounding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9D499F7-20E4-4A0D-A715-F17142E6B1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47878" y="998623"/>
            <a:ext cx="4195988" cy="92333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212757A-38E2-4658-8980-6035BF8B487A}"/>
              </a:ext>
            </a:extLst>
          </p:cNvPr>
          <p:cNvSpPr txBox="1"/>
          <p:nvPr/>
        </p:nvSpPr>
        <p:spPr>
          <a:xfrm>
            <a:off x="792848" y="3469023"/>
            <a:ext cx="5955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counting rate here is for 8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KeV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x-rays, </a:t>
            </a:r>
            <a:r>
              <a:rPr lang="en-US" altLang="zh-CN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case of MIPs should almost be 10 times higher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to its much lower energy deposition.  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F57DACC-46B7-48CB-9512-352FFC17E536}"/>
              </a:ext>
            </a:extLst>
          </p:cNvPr>
          <p:cNvSpPr/>
          <p:nvPr/>
        </p:nvSpPr>
        <p:spPr>
          <a:xfrm>
            <a:off x="760174" y="5335940"/>
            <a:ext cx="95212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Which is successfully used in a high rate neutron detector for BNCT  beam monitoring </a:t>
            </a:r>
          </a:p>
          <a:p>
            <a:r>
              <a:rPr lang="en-US" altLang="zh-CN" sz="16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Zhujun</a:t>
            </a:r>
            <a:r>
              <a:rPr lang="en-US" altLang="zh-CN" sz="16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Fang, </a:t>
            </a:r>
            <a:r>
              <a:rPr lang="en-US" altLang="zh-CN" sz="1600" i="1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Zhiyong</a:t>
            </a:r>
            <a:r>
              <a:rPr lang="en-US" altLang="zh-CN" sz="1600" i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Zhang*,NIM-A, A 1053 (2023) 168361.</a:t>
            </a:r>
            <a:endParaRPr lang="zh-CN" altLang="zh-CN" sz="1600" i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E80B323-F36D-452B-9039-C78DB184D3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18" y="2300521"/>
            <a:ext cx="3832776" cy="263552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4649D3CE-9CCC-4FBA-B04C-D67FF674EABD}"/>
              </a:ext>
            </a:extLst>
          </p:cNvPr>
          <p:cNvSpPr/>
          <p:nvPr/>
        </p:nvSpPr>
        <p:spPr>
          <a:xfrm>
            <a:off x="9242325" y="2926310"/>
            <a:ext cx="1309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 MHz/cm</a:t>
            </a:r>
            <a:r>
              <a:rPr lang="en-US" altLang="zh-CN" b="1" baseline="30000" dirty="0">
                <a:solidFill>
                  <a:srgbClr val="0000CC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solidFill>
                <a:srgbClr val="0000CC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23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6F432D-4174-4F7E-A680-75D800E86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 of low IBF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B7D322-228B-4B29-8176-C6D8B9FB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2023/10/25</a:t>
            </a:r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F3F710-F260-4108-ACB4-A9EB8BCE8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zh-CN"/>
              <a:t>Zhiyong ZHANG</a:t>
            </a:r>
            <a:r>
              <a:rPr lang="zh-CN" altLang="en-GB"/>
              <a:t>，</a:t>
            </a:r>
            <a:r>
              <a:rPr lang="en-GB" altLang="zh-CN"/>
              <a:t>USTC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D26D1F-9ABF-4290-A60A-907D9A11E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76BAD-4923-4F12-B3B6-FC35D690DFCD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4F8606-1250-42E1-AEDE-811769EA96B2}"/>
              </a:ext>
            </a:extLst>
          </p:cNvPr>
          <p:cNvSpPr/>
          <p:nvPr/>
        </p:nvSpPr>
        <p:spPr>
          <a:xfrm>
            <a:off x="7226410" y="2458657"/>
            <a:ext cx="4101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UV light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：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CsI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~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mC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/cm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 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Visible light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Bi-alkali, ~</a:t>
            </a:r>
            <a:r>
              <a:rPr lang="el-GR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μ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C/cm</a:t>
            </a:r>
            <a:r>
              <a:rPr lang="en-US" altLang="zh-CN" baseline="300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！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CE995AFC-EEF2-4C82-9684-73C48F10D1A8}"/>
              </a:ext>
            </a:extLst>
          </p:cNvPr>
          <p:cNvSpPr txBox="1"/>
          <p:nvPr/>
        </p:nvSpPr>
        <p:spPr>
          <a:xfrm>
            <a:off x="7055842" y="5128003"/>
            <a:ext cx="210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A. Lyashenko et al. , NIM A 598(2009) 116-120</a:t>
            </a:r>
            <a:endParaRPr lang="zh-CN" altLang="en-US" sz="1200" b="1" dirty="0"/>
          </a:p>
        </p:txBody>
      </p:sp>
      <p:pic>
        <p:nvPicPr>
          <p:cNvPr id="10" name="Picture 17" descr="Screen Clipping">
            <a:extLst>
              <a:ext uri="{FF2B5EF4-FFF2-40B4-BE49-F238E27FC236}">
                <a16:creationId xmlns:a16="http://schemas.microsoft.com/office/drawing/2014/main" id="{C12E91F6-9634-4FC1-9427-E04C2CFA9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452" y="3786654"/>
            <a:ext cx="2225967" cy="19561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B7B397FD-C7F5-43AE-90E1-79297F8BBDAC}"/>
                  </a:ext>
                </a:extLst>
              </p:cNvPr>
              <p:cNvSpPr txBox="1"/>
              <p:nvPr/>
            </p:nvSpPr>
            <p:spPr>
              <a:xfrm>
                <a:off x="7067673" y="4184205"/>
                <a:ext cx="213104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/>
                  <a:t>Gas-PMT</a:t>
                </a:r>
                <a:r>
                  <a:rPr lang="zh-CN" altLang="en-US" sz="1400" dirty="0"/>
                  <a:t>：</a:t>
                </a:r>
                <a:endParaRPr lang="en-US" altLang="zh-CN" sz="1400" dirty="0"/>
              </a:p>
              <a:p>
                <a:r>
                  <a:rPr lang="en-US" altLang="zh-CN" sz="1400" dirty="0"/>
                  <a:t>F-R-MHSP_GEM_MHSP</a:t>
                </a:r>
              </a:p>
              <a:p>
                <a:r>
                  <a:rPr lang="en-US" altLang="zh-CN" sz="1400" dirty="0"/>
                  <a:t> IBF: </a:t>
                </a:r>
                <a14:m>
                  <m:oMath xmlns:m="http://schemas.openxmlformats.org/officeDocument/2006/math">
                    <m:r>
                      <a:rPr lang="en-US" altLang="zh-CN" sz="1400" i="1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altLang="zh-CN" sz="1400" dirty="0"/>
                  <a:t>0.03%</a:t>
                </a:r>
              </a:p>
            </p:txBody>
          </p:sp>
        </mc:Choice>
        <mc:Fallback xmlns="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B7B397FD-C7F5-43AE-90E1-79297F8BB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7673" y="4184205"/>
                <a:ext cx="2131041" cy="738664"/>
              </a:xfrm>
              <a:prstGeom prst="rect">
                <a:avLst/>
              </a:prstGeom>
              <a:blipFill>
                <a:blip r:embed="rId3"/>
                <a:stretch>
                  <a:fillRect l="-857" t="-1639" b="-73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组合 11">
            <a:extLst>
              <a:ext uri="{FF2B5EF4-FFF2-40B4-BE49-F238E27FC236}">
                <a16:creationId xmlns:a16="http://schemas.microsoft.com/office/drawing/2014/main" id="{4FEBD0AC-05C9-441E-A325-2C6742B82F82}"/>
              </a:ext>
            </a:extLst>
          </p:cNvPr>
          <p:cNvGrpSpPr/>
          <p:nvPr/>
        </p:nvGrpSpPr>
        <p:grpSpPr>
          <a:xfrm>
            <a:off x="683625" y="1080146"/>
            <a:ext cx="6259610" cy="4697708"/>
            <a:chOff x="529389" y="1317698"/>
            <a:chExt cx="6259610" cy="4697708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AA60200F-AD11-408B-8A5B-EF06D84F1915}"/>
                </a:ext>
              </a:extLst>
            </p:cNvPr>
            <p:cNvSpPr txBox="1"/>
            <p:nvPr/>
          </p:nvSpPr>
          <p:spPr>
            <a:xfrm>
              <a:off x="979729" y="1801915"/>
              <a:ext cx="5809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>
                <a:buClr>
                  <a:schemeClr val="bg2"/>
                </a:buClr>
              </a:pP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ALICE upgrade, ILD, CEPC R&amp;D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 </a:t>
              </a:r>
            </a:p>
            <a:p>
              <a:pPr marL="800100" lvl="2" indent="-342900"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en-US" altLang="zh-CN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To minimize field distortion due to ion space charge</a:t>
              </a:r>
            </a:p>
            <a:p>
              <a:pPr marL="800100" lvl="2" indent="-342900">
                <a:buClr>
                  <a:schemeClr val="tx2"/>
                </a:buClr>
                <a:buFont typeface="Wingdings" pitchFamily="2" charset="2"/>
                <a:buChar char="§"/>
              </a:pPr>
              <a:r>
                <a:rPr lang="en-US" altLang="zh-CN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Continuous readout to keep up with high event rate</a:t>
              </a:r>
              <a:endParaRPr lang="zh-CN" altLang="en-US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C0513DB-1A96-4D3A-ABA6-8BC70B65A502}"/>
                </a:ext>
              </a:extLst>
            </p:cNvPr>
            <p:cNvSpPr/>
            <p:nvPr/>
          </p:nvSpPr>
          <p:spPr>
            <a:xfrm>
              <a:off x="4270224" y="3054094"/>
              <a:ext cx="15287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CEPC-TPC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17C15153-91F7-4A2D-A778-A32E7F3FB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4422" y="3497636"/>
              <a:ext cx="2285553" cy="2233608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59E3A000-46CB-40F5-AB33-A46A872126FE}"/>
                </a:ext>
              </a:extLst>
            </p:cNvPr>
            <p:cNvSpPr/>
            <p:nvPr/>
          </p:nvSpPr>
          <p:spPr>
            <a:xfrm>
              <a:off x="1548822" y="3040184"/>
              <a:ext cx="14481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ALICE-TPC</a:t>
              </a:r>
            </a:p>
          </p:txBody>
        </p:sp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C791335A-F8D9-456A-8678-3F41DD6E051D}"/>
                </a:ext>
              </a:extLst>
            </p:cNvPr>
            <p:cNvSpPr/>
            <p:nvPr/>
          </p:nvSpPr>
          <p:spPr>
            <a:xfrm>
              <a:off x="1052021" y="5676852"/>
              <a:ext cx="25587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Quadruple GEM, 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IBF 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&lt; 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1%</a:t>
              </a:r>
              <a:endPara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73375106-095D-4D49-A22B-E31ABDE4D875}"/>
                </a:ext>
              </a:extLst>
            </p:cNvPr>
            <p:cNvSpPr/>
            <p:nvPr/>
          </p:nvSpPr>
          <p:spPr>
            <a:xfrm>
              <a:off x="3751759" y="5676852"/>
              <a:ext cx="294718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dirty="0" err="1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Gain×IBF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&lt;~5</a:t>
              </a:r>
              <a:r>
                <a:rPr lang="zh-CN" altLang="en-US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IBF 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&lt;~ </a:t>
              </a:r>
              <a:r>
                <a:rPr lang="en-US" altLang="zh-CN" sz="1600" dirty="0"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  <a:sym typeface="Wingdings" panose="05000000000000000000" pitchFamily="2" charset="2"/>
                </a:rPr>
                <a:t>0.1%</a:t>
              </a:r>
              <a:endParaRPr lang="zh-CN" altLang="en-US" sz="16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7219DF30-29CB-44B6-A95F-DE1D2F853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1220" y="3739944"/>
              <a:ext cx="2334234" cy="1746416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7138E20F-BBFA-43C2-ABB1-09E53378B548}"/>
                </a:ext>
              </a:extLst>
            </p:cNvPr>
            <p:cNvSpPr/>
            <p:nvPr/>
          </p:nvSpPr>
          <p:spPr>
            <a:xfrm>
              <a:off x="529389" y="1317698"/>
              <a:ext cx="336082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00100" lvl="1" indent="-342900">
                <a:buFont typeface="Wingdings" panose="05000000000000000000" pitchFamily="2" charset="2"/>
                <a:buChar char="p"/>
              </a:pP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High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rate</a:t>
              </a:r>
              <a:r>
                <a: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TPC</a:t>
              </a:r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271222AA-EE69-4C93-BC74-849A690DD96F}"/>
              </a:ext>
            </a:extLst>
          </p:cNvPr>
          <p:cNvSpPr/>
          <p:nvPr/>
        </p:nvSpPr>
        <p:spPr>
          <a:xfrm>
            <a:off x="6501498" y="1048267"/>
            <a:ext cx="40492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Gas photon detection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221D463-A0D9-41A3-A63E-52C9758C9E7F}"/>
              </a:ext>
            </a:extLst>
          </p:cNvPr>
          <p:cNvSpPr/>
          <p:nvPr/>
        </p:nvSpPr>
        <p:spPr>
          <a:xfrm>
            <a:off x="6674823" y="1473467"/>
            <a:ext cx="48277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2" indent="-342900">
              <a:buFont typeface="Wingdings" pitchFamily="2" charset="2"/>
              <a:buChar char="§"/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High gain: to be sensitive to single photons</a:t>
            </a:r>
          </a:p>
          <a:p>
            <a:pPr marL="800100" lvl="2" indent="-342900">
              <a:buFont typeface="Wingdings" pitchFamily="2" charset="2"/>
              <a:buChar char="§"/>
            </a:pPr>
            <a:r>
              <a:rPr lang="en-US" altLang="zh-CN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Very low IBF</a:t>
            </a:r>
          </a:p>
        </p:txBody>
      </p:sp>
    </p:spTree>
    <p:extLst>
      <p:ext uri="{BB962C8B-B14F-4D97-AF65-F5344CB8AC3E}">
        <p14:creationId xmlns:p14="http://schemas.microsoft.com/office/powerpoint/2010/main" val="108379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21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8612</TotalTime>
  <Words>1984</Words>
  <Application>Microsoft Office PowerPoint</Application>
  <PresentationFormat>宽屏</PresentationFormat>
  <Paragraphs>432</Paragraphs>
  <Slides>27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45" baseType="lpstr">
      <vt:lpstr>SimSun-ExtB</vt:lpstr>
      <vt:lpstr>等线</vt:lpstr>
      <vt:lpstr>黑体</vt:lpstr>
      <vt:lpstr>华文楷体</vt:lpstr>
      <vt:lpstr>华文中宋</vt:lpstr>
      <vt:lpstr>楷体</vt:lpstr>
      <vt:lpstr>隶书</vt:lpstr>
      <vt:lpstr>宋体</vt:lpstr>
      <vt:lpstr>微软雅黑</vt:lpstr>
      <vt:lpstr>Arial</vt:lpstr>
      <vt:lpstr>Calibri</vt:lpstr>
      <vt:lpstr>Cambria Math</vt:lpstr>
      <vt:lpstr>Century Gothic</vt:lpstr>
      <vt:lpstr>Courier New</vt:lpstr>
      <vt:lpstr>Symbol</vt:lpstr>
      <vt:lpstr>Times New Roman</vt:lpstr>
      <vt:lpstr>Wingdings</vt:lpstr>
      <vt:lpstr>Office 主题​​</vt:lpstr>
      <vt:lpstr>Thermal bonding Micromegas and its application in TPC and muon tracker</vt:lpstr>
      <vt:lpstr>Outline </vt:lpstr>
      <vt:lpstr>Outline </vt:lpstr>
      <vt:lpstr>The thermal bonding method</vt:lpstr>
      <vt:lpstr>A novel resistive anode using a germanium film</vt:lpstr>
      <vt:lpstr>Fabrication site for production </vt:lpstr>
      <vt:lpstr>Basic Performance </vt:lpstr>
      <vt:lpstr>High counting rate</vt:lpstr>
      <vt:lpstr>Motivation of low IBF</vt:lpstr>
      <vt:lpstr>Low IBF with the DMM</vt:lpstr>
      <vt:lpstr>Ultra-low IBF with the TMM</vt:lpstr>
      <vt:lpstr>Outline </vt:lpstr>
      <vt:lpstr>Study of the 12C+12C fusion reaction</vt:lpstr>
      <vt:lpstr>Challenges for TPC detector</vt:lpstr>
      <vt:lpstr>Fabrication and test of the detectors</vt:lpstr>
      <vt:lpstr>PandaX-III experiment </vt:lpstr>
      <vt:lpstr>Design and fabrication of the detectors</vt:lpstr>
      <vt:lpstr>Assembly for 52 detector prototype</vt:lpstr>
      <vt:lpstr>Outline </vt:lpstr>
      <vt:lpstr>MPGD in collider experiments</vt:lpstr>
      <vt:lpstr>Muon tracker Micromegas </vt:lpstr>
      <vt:lpstr>Muography facilities </vt:lpstr>
      <vt:lpstr>Tomography study with small size prototype</vt:lpstr>
      <vt:lpstr>Radiography of Mt. Dashu</vt:lpstr>
      <vt:lpstr>Summary </vt:lpstr>
      <vt:lpstr>High pressure xenon test</vt:lpstr>
      <vt:lpstr>Assembly and test of 7 detector prototypes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ZhouYi</dc:creator>
  <cp:lastModifiedBy>zhzhy</cp:lastModifiedBy>
  <cp:revision>317</cp:revision>
  <dcterms:created xsi:type="dcterms:W3CDTF">2022-06-02T02:06:48Z</dcterms:created>
  <dcterms:modified xsi:type="dcterms:W3CDTF">2023-10-25T00:02:53Z</dcterms:modified>
</cp:coreProperties>
</file>