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39" d="100"/>
          <a:sy n="39" d="100"/>
        </p:scale>
        <p:origin x="300" y="-2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9218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2121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5730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987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46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0764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2711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1826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2015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7008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5243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445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emf"/><Relationship Id="rId15" Type="http://schemas.openxmlformats.org/officeDocument/2006/relationships/image" Target="../media/image13.emf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14">
            <a:extLst>
              <a:ext uri="{FF2B5EF4-FFF2-40B4-BE49-F238E27FC236}">
                <a16:creationId xmlns:a16="http://schemas.microsoft.com/office/drawing/2014/main" id="{8C163917-4E3F-4B6D-9D6B-6042DD24B715}"/>
              </a:ext>
            </a:extLst>
          </p:cNvPr>
          <p:cNvSpPr/>
          <p:nvPr/>
        </p:nvSpPr>
        <p:spPr>
          <a:xfrm>
            <a:off x="0" y="1"/>
            <a:ext cx="30275213" cy="42803762"/>
          </a:xfrm>
          <a:prstGeom prst="roundRect">
            <a:avLst>
              <a:gd name="adj" fmla="val 606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49" dirty="0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701B7AA4-BE2B-4E96-A700-0BD0FBBF8A72}"/>
              </a:ext>
            </a:extLst>
          </p:cNvPr>
          <p:cNvGrpSpPr/>
          <p:nvPr/>
        </p:nvGrpSpPr>
        <p:grpSpPr>
          <a:xfrm>
            <a:off x="175019" y="325616"/>
            <a:ext cx="29135548" cy="3221322"/>
            <a:chOff x="1883291" y="2083538"/>
            <a:chExt cx="24472689" cy="3414655"/>
          </a:xfrm>
        </p:grpSpPr>
        <p:sp>
          <p:nvSpPr>
            <p:cNvPr id="6" name="矩形: 圆角 8">
              <a:extLst>
                <a:ext uri="{FF2B5EF4-FFF2-40B4-BE49-F238E27FC236}">
                  <a16:creationId xmlns:a16="http://schemas.microsoft.com/office/drawing/2014/main" id="{C56B79F5-C24E-4EF1-A202-C46F01809B27}"/>
                </a:ext>
              </a:extLst>
            </p:cNvPr>
            <p:cNvSpPr/>
            <p:nvPr/>
          </p:nvSpPr>
          <p:spPr>
            <a:xfrm>
              <a:off x="2411151" y="2083538"/>
              <a:ext cx="23944829" cy="3414655"/>
            </a:xfrm>
            <a:prstGeom prst="roundRect">
              <a:avLst/>
            </a:prstGeom>
            <a:solidFill>
              <a:srgbClr val="F3F5FB"/>
            </a:solidFill>
            <a:ln w="1143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49" dirty="0"/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734A7CE6-E31B-459B-9704-6F225542D5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3291" y="2642338"/>
              <a:ext cx="5387996" cy="1965986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9AFFF62B-26AD-42D3-A697-C68873E00F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45932" y="2204134"/>
              <a:ext cx="3039474" cy="2278802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9839A30-431D-4A29-903F-099901A3DAE6}"/>
                </a:ext>
              </a:extLst>
            </p:cNvPr>
            <p:cNvSpPr/>
            <p:nvPr/>
          </p:nvSpPr>
          <p:spPr>
            <a:xfrm>
              <a:off x="22094503" y="4002936"/>
              <a:ext cx="4171424" cy="10866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70000"/>
                </a:lnSpc>
                <a:buClr>
                  <a:srgbClr val="D15A3E"/>
                </a:buClr>
                <a:buSzPct val="100000"/>
              </a:pPr>
              <a:r>
                <a:rPr lang="zh-CN" altLang="en-US" sz="2263" spc="99" dirty="0">
                  <a:solidFill>
                    <a:srgbClr val="2D2E2D"/>
                  </a:solidFill>
                  <a:latin typeface="书体坊赵九江钢笔行书" panose="03000509000000000000" pitchFamily="65" charset="-122"/>
                  <a:ea typeface="书体坊赵九江钢笔行书" panose="03000509000000000000" pitchFamily="65" charset="-122"/>
                </a:rPr>
                <a:t>中科院高能所超导磁体组</a:t>
              </a:r>
              <a:endParaRPr lang="en-US" altLang="zh-CN" sz="2263" spc="99" dirty="0">
                <a:solidFill>
                  <a:srgbClr val="2D2E2D"/>
                </a:solidFill>
                <a:latin typeface="书体坊赵九江钢笔行书" panose="03000509000000000000" pitchFamily="65" charset="-122"/>
                <a:ea typeface="书体坊赵九江钢笔行书" panose="03000509000000000000" pitchFamily="65" charset="-122"/>
              </a:endParaRPr>
            </a:p>
            <a:p>
              <a:pPr lvl="0" algn="ctr">
                <a:lnSpc>
                  <a:spcPct val="70000"/>
                </a:lnSpc>
                <a:buClr>
                  <a:srgbClr val="D15A3E"/>
                </a:buClr>
                <a:buSzPct val="100000"/>
              </a:pPr>
              <a:r>
                <a:rPr lang="en-US" altLang="zh-CN" sz="2641" dirty="0">
                  <a:solidFill>
                    <a:srgbClr val="2D2E2D"/>
                  </a:solidFill>
                  <a:latin typeface="Gabriola" panose="04040605051002020D02" pitchFamily="82" charset="0"/>
                  <a:ea typeface="書體坊顏體㊣" panose="02010600030101010101" pitchFamily="2" charset="-122"/>
                </a:rPr>
                <a:t>Superconducting Magnet Group</a:t>
              </a:r>
            </a:p>
            <a:p>
              <a:pPr lvl="0" algn="ctr">
                <a:lnSpc>
                  <a:spcPct val="70000"/>
                </a:lnSpc>
                <a:buClr>
                  <a:srgbClr val="D15A3E"/>
                </a:buClr>
                <a:buSzPct val="100000"/>
              </a:pPr>
              <a:r>
                <a:rPr lang="en-US" altLang="zh-CN" sz="2641" dirty="0">
                  <a:solidFill>
                    <a:srgbClr val="2D2E2D"/>
                  </a:solidFill>
                  <a:latin typeface="Gabriola" panose="04040605051002020D02" pitchFamily="82" charset="0"/>
                  <a:ea typeface="書體坊顏體㊣" panose="02010600030101010101" pitchFamily="2" charset="-122"/>
                </a:rPr>
                <a:t>@ Accelerator Division, </a:t>
              </a:r>
              <a:r>
                <a:rPr lang="zh-CN" altLang="en-US" sz="2641" dirty="0">
                  <a:solidFill>
                    <a:srgbClr val="2D2E2D"/>
                  </a:solidFill>
                  <a:latin typeface="Gabriola" panose="04040605051002020D02" pitchFamily="82" charset="0"/>
                  <a:ea typeface="書體坊顏體㊣" panose="02010600030101010101" pitchFamily="2" charset="-122"/>
                </a:rPr>
                <a:t> </a:t>
              </a:r>
              <a:r>
                <a:rPr lang="en-US" altLang="zh-CN" sz="2641" dirty="0">
                  <a:solidFill>
                    <a:srgbClr val="2D2E2D"/>
                  </a:solidFill>
                  <a:latin typeface="Gabriola" panose="04040605051002020D02" pitchFamily="82" charset="0"/>
                  <a:ea typeface="書體坊顏體㊣" panose="02010600030101010101" pitchFamily="2" charset="-122"/>
                </a:rPr>
                <a:t>IHEP</a:t>
              </a:r>
              <a:endParaRPr lang="en-US" altLang="zh-CN" sz="2113" dirty="0">
                <a:solidFill>
                  <a:srgbClr val="2D2E2D"/>
                </a:solidFill>
                <a:latin typeface="Gabriola" panose="04040605051002020D02" pitchFamily="82" charset="0"/>
                <a:ea typeface="書體坊顏體㊣" panose="02010600030101010101" pitchFamily="2" charset="-122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017D4BB9-A4C8-400D-80C3-802448CB84C7}"/>
                </a:ext>
              </a:extLst>
            </p:cNvPr>
            <p:cNvSpPr txBox="1"/>
            <p:nvPr/>
          </p:nvSpPr>
          <p:spPr>
            <a:xfrm>
              <a:off x="6399002" y="2418010"/>
              <a:ext cx="15909495" cy="1663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600" b="1" dirty="0">
                  <a:solidFill>
                    <a:srgbClr val="55555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R&amp;D of </a:t>
              </a:r>
              <a:r>
                <a:rPr lang="en-US" altLang="zh-CN" sz="9600" b="1" dirty="0">
                  <a:solidFill>
                    <a:srgbClr val="555555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CEPC Detector Magnet</a:t>
              </a:r>
              <a:endParaRPr lang="zh-CN" altLang="en-US" sz="9600" b="1" dirty="0">
                <a:latin typeface="Arial" panose="020B0604020202020204" pitchFamily="34" charset="0"/>
                <a:ea typeface="方正粗黑宋简体" panose="02000000000000000000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D59FFE0D-E2AA-FE43-4135-747CC3B59100}"/>
              </a:ext>
            </a:extLst>
          </p:cNvPr>
          <p:cNvSpPr txBox="1"/>
          <p:nvPr/>
        </p:nvSpPr>
        <p:spPr>
          <a:xfrm>
            <a:off x="7781421" y="2237952"/>
            <a:ext cx="16082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NING Feipeng*, WANG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Menglin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ZHAO Ling, PEI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Yatian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CAO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Jingli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XU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Qingjin</a:t>
            </a:r>
            <a:endParaRPr lang="en-US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IHEP, CAS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28767" y="523412"/>
            <a:ext cx="4120963" cy="2664756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C5F37FB0-6B4C-4AE1-A475-018378AAA4DE}"/>
              </a:ext>
            </a:extLst>
          </p:cNvPr>
          <p:cNvGrpSpPr/>
          <p:nvPr/>
        </p:nvGrpSpPr>
        <p:grpSpPr>
          <a:xfrm>
            <a:off x="518288" y="4099380"/>
            <a:ext cx="29135548" cy="7852614"/>
            <a:chOff x="2217833" y="5068052"/>
            <a:chExt cx="24007918" cy="6552561"/>
          </a:xfrm>
        </p:grpSpPr>
        <p:sp>
          <p:nvSpPr>
            <p:cNvPr id="14" name="矩形 39">
              <a:extLst>
                <a:ext uri="{FF2B5EF4-FFF2-40B4-BE49-F238E27FC236}">
                  <a16:creationId xmlns:a16="http://schemas.microsoft.com/office/drawing/2014/main" id="{0CD2C697-39EB-428F-9AC0-0DC2873DA7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7833" y="5068052"/>
              <a:ext cx="24007918" cy="6552561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174625" cmpd="sng" algn="ctr">
              <a:solidFill>
                <a:schemeClr val="accent1">
                  <a:lumMod val="7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>
              <a:lvl1pPr defTabSz="23733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23733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23733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23733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23733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23733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23733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23733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23733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zh-CN" altLang="en-US" sz="2800" dirty="0">
                <a:latin typeface="Helvetica" panose="020B0604020202020204" pitchFamily="34" charset="0"/>
              </a:endParaRPr>
            </a:p>
          </p:txBody>
        </p:sp>
        <p:sp>
          <p:nvSpPr>
            <p:cNvPr id="15" name="矩形 1">
              <a:extLst>
                <a:ext uri="{FF2B5EF4-FFF2-40B4-BE49-F238E27FC236}">
                  <a16:creationId xmlns:a16="http://schemas.microsoft.com/office/drawing/2014/main" id="{B872C252-1563-4598-ACF1-88DBA6BE18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0880" y="5313825"/>
              <a:ext cx="9354786" cy="670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685800" indent="-685800">
                <a:buFont typeface="Wingdings" panose="05000000000000000000" pitchFamily="2" charset="2"/>
                <a:buChar char="l"/>
              </a:pPr>
              <a:r>
                <a:rPr lang="en-US" altLang="zh-CN" sz="4800" b="1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CEPC</a:t>
              </a:r>
              <a:r>
                <a:rPr lang="zh-CN" altLang="en-US" sz="4800" b="1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4800" b="1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Detector Magnet HTS version</a:t>
              </a:r>
              <a:endParaRPr lang="zh-CN" altLang="en-US" sz="4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" t="2632" r="1307" b="1559"/>
          <a:stretch/>
        </p:blipFill>
        <p:spPr bwMode="auto">
          <a:xfrm>
            <a:off x="694453" y="5493101"/>
            <a:ext cx="8490672" cy="57237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494037"/>
              </p:ext>
            </p:extLst>
          </p:nvPr>
        </p:nvGraphicFramePr>
        <p:xfrm>
          <a:off x="21575740" y="5112979"/>
          <a:ext cx="7685459" cy="664083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486846">
                  <a:extLst>
                    <a:ext uri="{9D8B030D-6E8A-4147-A177-3AD203B41FA5}">
                      <a16:colId xmlns:a16="http://schemas.microsoft.com/office/drawing/2014/main" val="1811554905"/>
                    </a:ext>
                  </a:extLst>
                </a:gridCol>
                <a:gridCol w="1346867">
                  <a:extLst>
                    <a:ext uri="{9D8B030D-6E8A-4147-A177-3AD203B41FA5}">
                      <a16:colId xmlns:a16="http://schemas.microsoft.com/office/drawing/2014/main" val="2629407565"/>
                    </a:ext>
                  </a:extLst>
                </a:gridCol>
                <a:gridCol w="2139911">
                  <a:extLst>
                    <a:ext uri="{9D8B030D-6E8A-4147-A177-3AD203B41FA5}">
                      <a16:colId xmlns:a16="http://schemas.microsoft.com/office/drawing/2014/main" val="1122783709"/>
                    </a:ext>
                  </a:extLst>
                </a:gridCol>
                <a:gridCol w="1711835">
                  <a:extLst>
                    <a:ext uri="{9D8B030D-6E8A-4147-A177-3AD203B41FA5}">
                      <a16:colId xmlns:a16="http://schemas.microsoft.com/office/drawing/2014/main" val="3789899204"/>
                    </a:ext>
                  </a:extLst>
                </a:gridCol>
              </a:tblGrid>
              <a:tr h="542594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altLang="zh-CN" sz="3600" kern="1200" dirty="0" smtClean="0">
                          <a:effectLst/>
                        </a:rPr>
                        <a:t>Magnetic</a:t>
                      </a:r>
                      <a:r>
                        <a:rPr lang="en-US" altLang="zh-CN" sz="3600" kern="1200" baseline="0" dirty="0" smtClean="0">
                          <a:effectLst/>
                        </a:rPr>
                        <a:t> field</a:t>
                      </a:r>
                      <a:r>
                        <a:rPr lang="en-US" sz="3600" kern="1200" dirty="0">
                          <a:effectLst/>
                        </a:rPr>
                        <a:t> </a:t>
                      </a:r>
                      <a:endParaRPr lang="zh-CN" sz="3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3600" kern="1200" dirty="0" smtClean="0">
                          <a:solidFill>
                            <a:srgbClr val="FF0000"/>
                          </a:solidFill>
                          <a:effectLst/>
                        </a:rPr>
                        <a:t>3 </a:t>
                      </a:r>
                      <a:r>
                        <a:rPr lang="en-US" altLang="zh-CN" sz="3600" kern="1200" dirty="0" smtClean="0">
                          <a:solidFill>
                            <a:srgbClr val="FF0000"/>
                          </a:solidFill>
                          <a:effectLst/>
                        </a:rPr>
                        <a:t>T</a:t>
                      </a:r>
                      <a:endParaRPr lang="zh-CN" sz="36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altLang="zh-CN" sz="36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Current</a:t>
                      </a:r>
                      <a:endParaRPr lang="zh-CN" sz="3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altLang="zh-CN" sz="36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28000 A</a:t>
                      </a:r>
                      <a:endParaRPr lang="zh-CN" sz="3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473904"/>
                  </a:ext>
                </a:extLst>
              </a:tr>
              <a:tr h="550752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altLang="zh-CN" sz="36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Inner diameter</a:t>
                      </a:r>
                      <a:endParaRPr lang="zh-CN" sz="3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3600" kern="1200" dirty="0" smtClean="0">
                          <a:effectLst/>
                        </a:rPr>
                        <a:t>4660 </a:t>
                      </a:r>
                      <a:r>
                        <a:rPr lang="en-US" altLang="zh-CN" sz="36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mm</a:t>
                      </a:r>
                      <a:endParaRPr lang="zh-CN" sz="3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altLang="zh-CN" sz="36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Inductance</a:t>
                      </a:r>
                      <a:endParaRPr lang="zh-CN" sz="3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altLang="zh-CN" sz="36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1.27 H</a:t>
                      </a:r>
                      <a:endParaRPr lang="zh-CN" sz="3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505377"/>
                  </a:ext>
                </a:extLst>
              </a:tr>
              <a:tr h="542594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altLang="zh-CN" sz="36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Outer </a:t>
                      </a:r>
                      <a:r>
                        <a:rPr lang="en-US" altLang="zh-CN" sz="3600" kern="100" dirty="0" smtClean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diameter</a:t>
                      </a:r>
                      <a:endParaRPr lang="zh-CN" altLang="zh-CN" sz="3600" kern="1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3600" kern="1200" dirty="0" smtClean="0">
                          <a:effectLst/>
                        </a:rPr>
                        <a:t>4960 </a:t>
                      </a:r>
                      <a:r>
                        <a:rPr lang="en-US" altLang="zh-CN" sz="36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mm</a:t>
                      </a:r>
                      <a:endParaRPr lang="zh-CN" sz="3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altLang="zh-CN" sz="36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Stored</a:t>
                      </a:r>
                      <a:r>
                        <a:rPr lang="en-US" altLang="zh-CN" sz="3600" kern="100" baseline="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energy</a:t>
                      </a:r>
                      <a:endParaRPr lang="zh-CN" sz="3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altLang="zh-CN" sz="36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500 MJ</a:t>
                      </a:r>
                      <a:endParaRPr lang="zh-CN" sz="3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163282"/>
                  </a:ext>
                </a:extLst>
              </a:tr>
              <a:tr h="542594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altLang="zh-CN" sz="36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Magnet thickness</a:t>
                      </a:r>
                      <a:endParaRPr lang="zh-CN" sz="3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3600" b="1" kern="1200" dirty="0" smtClean="0">
                          <a:solidFill>
                            <a:srgbClr val="FF0000"/>
                          </a:solidFill>
                          <a:effectLst/>
                        </a:rPr>
                        <a:t>150 </a:t>
                      </a:r>
                      <a:r>
                        <a:rPr lang="en-US" altLang="zh-CN" sz="3600" b="1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mm</a:t>
                      </a:r>
                      <a:endParaRPr lang="zh-CN" sz="36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altLang="zh-CN" sz="36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Cold</a:t>
                      </a:r>
                      <a:r>
                        <a:rPr lang="en-US" altLang="zh-CN" sz="3600" kern="100" baseline="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mass</a:t>
                      </a:r>
                      <a:endParaRPr lang="zh-CN" sz="3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altLang="zh-CN" sz="36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27 ton</a:t>
                      </a:r>
                      <a:endParaRPr lang="zh-CN" sz="3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666005"/>
                  </a:ext>
                </a:extLst>
              </a:tr>
              <a:tr h="542594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altLang="zh-CN" sz="36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Length</a:t>
                      </a:r>
                      <a:r>
                        <a:rPr lang="en-US" altLang="zh-CN" sz="3600" kern="100" baseline="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endParaRPr lang="zh-CN" sz="3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3600" kern="1200" dirty="0" smtClean="0">
                          <a:effectLst/>
                        </a:rPr>
                        <a:t>8 </a:t>
                      </a:r>
                      <a:r>
                        <a:rPr lang="en-US" altLang="zh-CN" sz="36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</a:t>
                      </a:r>
                      <a:endParaRPr lang="zh-CN" sz="3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600" kern="100" smtClean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HTS cable length </a:t>
                      </a:r>
                      <a:endParaRPr lang="zh-CN" altLang="zh-CN" sz="3600" b="1" kern="100" smtClean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altLang="zh-CN" sz="36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10.7 km</a:t>
                      </a:r>
                      <a:endParaRPr lang="zh-CN" sz="3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001741"/>
                  </a:ext>
                </a:extLst>
              </a:tr>
              <a:tr h="542594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6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r>
                        <a:rPr lang="en-US" altLang="zh-CN" sz="3600" kern="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weight</a:t>
                      </a:r>
                      <a:endParaRPr lang="zh-CN" altLang="zh-CN" sz="3600" kern="100" dirty="0" smtClean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600" kern="100" dirty="0" smtClean="0">
                          <a:effectLst/>
                        </a:rPr>
                        <a:t>48 ton</a:t>
                      </a:r>
                      <a:endParaRPr lang="zh-CN" altLang="zh-CN" sz="3600" kern="100" dirty="0" smtClean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600" kern="100" dirty="0" smtClean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ASTC weight</a:t>
                      </a:r>
                      <a:endParaRPr lang="zh-CN" altLang="zh-CN" sz="3600" b="1" kern="100" dirty="0" smtClean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altLang="zh-CN" sz="36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16.6 ton</a:t>
                      </a:r>
                      <a:endParaRPr lang="zh-CN" sz="3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299093"/>
                  </a:ext>
                </a:extLst>
              </a:tr>
            </a:tbl>
          </a:graphicData>
        </a:graphic>
      </p:graphicFrame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79251" y="9254586"/>
            <a:ext cx="9243209" cy="256905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9368056" y="8537730"/>
            <a:ext cx="31588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/>
              <a:t>Coil layout</a:t>
            </a:r>
            <a:r>
              <a:rPr lang="zh-CN" altLang="en-US" sz="4400" dirty="0" smtClean="0"/>
              <a:t>：</a:t>
            </a:r>
            <a:endParaRPr lang="zh-CN" altLang="en-US" sz="4400" dirty="0"/>
          </a:p>
        </p:txBody>
      </p:sp>
      <p:sp>
        <p:nvSpPr>
          <p:cNvPr id="20" name="文本框 19"/>
          <p:cNvSpPr txBox="1"/>
          <p:nvPr/>
        </p:nvSpPr>
        <p:spPr>
          <a:xfrm>
            <a:off x="21605845" y="4343538"/>
            <a:ext cx="52842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/>
              <a:t>Magnet parameters</a:t>
            </a:r>
            <a:r>
              <a:rPr lang="zh-CN" altLang="en-US" sz="4400" dirty="0" smtClean="0"/>
              <a:t>：</a:t>
            </a:r>
            <a:endParaRPr lang="zh-CN" altLang="en-US" sz="4400" dirty="0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828117" y="9046239"/>
            <a:ext cx="3615725" cy="2794624"/>
          </a:xfrm>
          <a:prstGeom prst="rect">
            <a:avLst/>
          </a:prstGeom>
        </p:spPr>
      </p:pic>
      <p:sp>
        <p:nvSpPr>
          <p:cNvPr id="32" name="矩形 39">
            <a:extLst>
              <a:ext uri="{FF2B5EF4-FFF2-40B4-BE49-F238E27FC236}">
                <a16:creationId xmlns:a16="http://schemas.microsoft.com/office/drawing/2014/main" id="{C6F7E578-1BFA-4E9B-A08E-DC1D864F8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105" y="12526787"/>
            <a:ext cx="29113731" cy="17004361"/>
          </a:xfrm>
          <a:prstGeom prst="rect">
            <a:avLst/>
          </a:prstGeom>
          <a:solidFill>
            <a:schemeClr val="bg1">
              <a:alpha val="80000"/>
            </a:schemeClr>
          </a:solidFill>
          <a:ln w="158750" algn="ctr">
            <a:solidFill>
              <a:srgbClr val="6666FF"/>
            </a:solidFill>
            <a:prstDash val="sysDash"/>
            <a:round/>
            <a:headEnd/>
            <a:tailEnd/>
          </a:ln>
        </p:spPr>
        <p:txBody>
          <a:bodyPr/>
          <a:lstStyle>
            <a:lvl1pPr defTabSz="2373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2373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2373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2373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2373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373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373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373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373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zh-CN" altLang="en-US" sz="2800" dirty="0">
              <a:latin typeface="Helvetica" panose="020B0604020202020204" pitchFamily="34" charset="0"/>
            </a:endParaRPr>
          </a:p>
        </p:txBody>
      </p:sp>
      <p:sp>
        <p:nvSpPr>
          <p:cNvPr id="33" name="矩形 4">
            <a:extLst>
              <a:ext uri="{FF2B5EF4-FFF2-40B4-BE49-F238E27FC236}">
                <a16:creationId xmlns:a16="http://schemas.microsoft.com/office/drawing/2014/main" id="{477967CF-0D20-452F-A223-D3D031EEF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159" y="12869100"/>
            <a:ext cx="283713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685800" indent="-685800">
              <a:buFont typeface="Wingdings" panose="05000000000000000000" pitchFamily="2" charset="2"/>
              <a:buChar char="l"/>
            </a:pPr>
            <a:r>
              <a:rPr lang="en-US" altLang="zh-CN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stabilized </a:t>
            </a:r>
            <a:r>
              <a:rPr lang="en-US" altLang="zh-CN" sz="4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Stacked HTS </a:t>
            </a:r>
            <a:r>
              <a:rPr lang="en-US" altLang="zh-CN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Tape </a:t>
            </a:r>
            <a:r>
              <a:rPr lang="en-US" altLang="zh-CN" sz="4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Conductor (</a:t>
            </a:r>
            <a:r>
              <a:rPr lang="en-US" altLang="zh-CN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ASTC</a:t>
            </a:r>
            <a:r>
              <a:rPr lang="en-US" altLang="zh-CN" sz="4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development</a:t>
            </a:r>
            <a:endParaRPr lang="en-US" altLang="zh-CN" sz="4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605845" y="15196824"/>
            <a:ext cx="6295069" cy="2643929"/>
          </a:xfrm>
          <a:prstGeom prst="rect">
            <a:avLst/>
          </a:prstGeom>
        </p:spPr>
      </p:pic>
      <p:sp>
        <p:nvSpPr>
          <p:cNvPr id="41" name="矩形 4">
            <a:extLst>
              <a:ext uri="{FF2B5EF4-FFF2-40B4-BE49-F238E27FC236}">
                <a16:creationId xmlns:a16="http://schemas.microsoft.com/office/drawing/2014/main" id="{477967CF-0D20-452F-A223-D3D031EEF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64400" y="17637248"/>
            <a:ext cx="67231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3600" b="1" dirty="0" smtClean="0">
                <a:solidFill>
                  <a:srgbClr val="0070C0"/>
                </a:solidFill>
              </a:rPr>
              <a:t>Small-scale sample cable</a:t>
            </a:r>
            <a:endParaRPr lang="en-US" altLang="zh-CN" sz="3600" b="1" dirty="0">
              <a:solidFill>
                <a:srgbClr val="0070C0"/>
              </a:solidFill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DBF73028-CD9A-4C3C-832D-5DC9B1D34E03}"/>
              </a:ext>
            </a:extLst>
          </p:cNvPr>
          <p:cNvSpPr txBox="1"/>
          <p:nvPr/>
        </p:nvSpPr>
        <p:spPr>
          <a:xfrm>
            <a:off x="832158" y="13819827"/>
            <a:ext cx="2842904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19" indent="-266719" algn="just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zh-CN" sz="3400" dirty="0">
                <a:latin typeface="Arial" panose="020B0604020202020204" pitchFamily="34" charset="0"/>
                <a:cs typeface="Arial" panose="020B0604020202020204" pitchFamily="34" charset="0"/>
              </a:rPr>
              <a:t>Superconducting cables are the key to detector magnets. In 2017, </a:t>
            </a:r>
            <a:r>
              <a:rPr lang="en-US" altLang="zh-CN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IHEP </a:t>
            </a:r>
            <a:r>
              <a:rPr lang="en-US" altLang="zh-CN" sz="3400" dirty="0">
                <a:latin typeface="Arial" panose="020B0604020202020204" pitchFamily="34" charset="0"/>
                <a:cs typeface="Arial" panose="020B0604020202020204" pitchFamily="34" charset="0"/>
              </a:rPr>
              <a:t>proposed a </a:t>
            </a:r>
            <a:r>
              <a:rPr lang="en-US" altLang="zh-CN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high temperature superconducting (HTS) </a:t>
            </a:r>
            <a:r>
              <a:rPr lang="en-US" altLang="zh-CN" sz="3400" dirty="0">
                <a:latin typeface="Arial" panose="020B0604020202020204" pitchFamily="34" charset="0"/>
                <a:cs typeface="Arial" panose="020B0604020202020204" pitchFamily="34" charset="0"/>
              </a:rPr>
              <a:t>scheme for detector </a:t>
            </a:r>
            <a:r>
              <a:rPr lang="en-US" altLang="zh-CN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magnet</a:t>
            </a:r>
            <a:r>
              <a:rPr lang="en-US" altLang="zh-CN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and innovatively </a:t>
            </a:r>
            <a:r>
              <a:rPr lang="en-US" altLang="zh-CN" sz="3400" dirty="0">
                <a:latin typeface="Arial" panose="020B0604020202020204" pitchFamily="34" charset="0"/>
                <a:cs typeface="Arial" panose="020B0604020202020204" pitchFamily="34" charset="0"/>
              </a:rPr>
              <a:t>designed </a:t>
            </a:r>
            <a:r>
              <a:rPr lang="en-US" altLang="zh-CN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a aluminum </a:t>
            </a:r>
            <a:r>
              <a:rPr lang="en-US" altLang="zh-CN" sz="3400" dirty="0">
                <a:latin typeface="Arial" panose="020B0604020202020204" pitchFamily="34" charset="0"/>
                <a:cs typeface="Arial" panose="020B0604020202020204" pitchFamily="34" charset="0"/>
              </a:rPr>
              <a:t>stabilized </a:t>
            </a:r>
            <a:r>
              <a:rPr lang="en-US" altLang="zh-CN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HTS </a:t>
            </a:r>
            <a:r>
              <a:rPr lang="en-US" altLang="zh-CN" sz="3400" dirty="0">
                <a:latin typeface="Arial" panose="020B0604020202020204" pitchFamily="34" charset="0"/>
                <a:cs typeface="Arial" panose="020B0604020202020204" pitchFamily="34" charset="0"/>
              </a:rPr>
              <a:t>stacked </a:t>
            </a:r>
            <a:r>
              <a:rPr lang="en-US" altLang="zh-CN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conductor, then began </a:t>
            </a:r>
            <a:r>
              <a:rPr lang="en-US" altLang="zh-CN" sz="3400" dirty="0">
                <a:latin typeface="Arial" panose="020B0604020202020204" pitchFamily="34" charset="0"/>
                <a:cs typeface="Arial" panose="020B0604020202020204" pitchFamily="34" charset="0"/>
              </a:rPr>
              <a:t>the development of small-scale sample </a:t>
            </a:r>
            <a:r>
              <a:rPr lang="en-US" altLang="zh-CN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cable.</a:t>
            </a:r>
            <a:endParaRPr lang="en-US" altLang="zh-CN" sz="3400" kern="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598079" y="22218128"/>
            <a:ext cx="15820831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Object</a:t>
            </a:r>
            <a:r>
              <a:rPr lang="zh-CN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single tape core</a:t>
            </a:r>
            <a:r>
              <a:rPr lang="zh-CN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</a:t>
            </a:r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 100 A@77K</a:t>
            </a:r>
            <a:r>
              <a:rPr lang="zh-CN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；</a:t>
            </a:r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considering the self-field effect, The critical current of  a </a:t>
            </a:r>
            <a:r>
              <a:rPr lang="en-US" altLang="zh-C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14-core</a:t>
            </a:r>
            <a:r>
              <a:rPr lang="zh-CN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cable is larger than</a:t>
            </a:r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830 A@77K, self-field.</a:t>
            </a:r>
            <a:endParaRPr lang="zh-CN" alt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图片 44" descr="C:\Users\dell\AppData\Local\Temp\WeChat Files\3b5564687538a749a0eeb72a8f979d4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0532" y="23553535"/>
            <a:ext cx="8977376" cy="5458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917706" y="23553535"/>
            <a:ext cx="8343493" cy="5236324"/>
          </a:xfrm>
          <a:prstGeom prst="rect">
            <a:avLst/>
          </a:prstGeom>
        </p:spPr>
      </p:pic>
      <p:sp>
        <p:nvSpPr>
          <p:cNvPr id="47" name="文本框 46"/>
          <p:cNvSpPr txBox="1"/>
          <p:nvPr/>
        </p:nvSpPr>
        <p:spPr>
          <a:xfrm>
            <a:off x="14150381" y="25151194"/>
            <a:ext cx="25026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 err="1" smtClean="0">
                <a:solidFill>
                  <a:srgbClr val="FF0000"/>
                </a:solidFill>
              </a:rPr>
              <a:t>Ic</a:t>
            </a:r>
            <a:r>
              <a:rPr lang="en-US" altLang="zh-CN" sz="4800" b="1" dirty="0" smtClean="0">
                <a:solidFill>
                  <a:srgbClr val="FF0000"/>
                </a:solidFill>
              </a:rPr>
              <a:t> = 905A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16843157" y="22266056"/>
            <a:ext cx="1258453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After three years of research and development, the performance of the cable has met the expected </a:t>
            </a:r>
            <a:r>
              <a:rPr lang="en-US" altLang="zh-C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requirements.</a:t>
            </a:r>
            <a:endParaRPr lang="zh-CN" alt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774315" y="18685816"/>
            <a:ext cx="28429041" cy="3361178"/>
            <a:chOff x="788560" y="20331519"/>
            <a:chExt cx="28429041" cy="3361178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88560" y="20331519"/>
              <a:ext cx="25117883" cy="3361178"/>
            </a:xfrm>
            <a:prstGeom prst="rect">
              <a:avLst/>
            </a:prstGeom>
          </p:spPr>
        </p:pic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77389" y="20357067"/>
              <a:ext cx="2440212" cy="3252345"/>
            </a:xfrm>
            <a:prstGeom prst="rect">
              <a:avLst/>
            </a:prstGeom>
          </p:spPr>
        </p:pic>
        <p:sp>
          <p:nvSpPr>
            <p:cNvPr id="50" name="右箭头 49"/>
            <p:cNvSpPr/>
            <p:nvPr/>
          </p:nvSpPr>
          <p:spPr>
            <a:xfrm>
              <a:off x="25971567" y="21641206"/>
              <a:ext cx="635220" cy="79408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" name="矩形 18">
            <a:extLst>
              <a:ext uri="{FF2B5EF4-FFF2-40B4-BE49-F238E27FC236}">
                <a16:creationId xmlns:a16="http://schemas.microsoft.com/office/drawing/2014/main" id="{132A9252-C050-1260-5719-E883AA7E0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905" y="17985422"/>
            <a:ext cx="185212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71500" indent="-571500" algn="just">
              <a:buFont typeface="Wingdings" panose="05000000000000000000" pitchFamily="2" charset="2"/>
              <a:buChar char="l"/>
            </a:pPr>
            <a:r>
              <a:rPr lang="en-US" altLang="zh-CN" sz="4400" b="1" dirty="0" smtClean="0">
                <a:solidFill>
                  <a:schemeClr val="accent1"/>
                </a:solidFill>
                <a:latin typeface="Arial" panose="020B0604020202020204" pitchFamily="34" charset="0"/>
                <a:ea typeface="Adobe 黑体 Std R" panose="020B0400000000000000" pitchFamily="34" charset="-122"/>
                <a:cs typeface="Arial" panose="020B0604020202020204" pitchFamily="34" charset="0"/>
              </a:rPr>
              <a:t>Developing process of ASTC</a:t>
            </a:r>
            <a:r>
              <a:rPr lang="zh-CN" altLang="en-US" sz="4400" b="1" dirty="0" smtClean="0">
                <a:solidFill>
                  <a:schemeClr val="accent1"/>
                </a:solidFill>
                <a:latin typeface="Arial" panose="020B0604020202020204" pitchFamily="34" charset="0"/>
                <a:ea typeface="Adobe 黑体 Std R" panose="020B0400000000000000" pitchFamily="34" charset="-122"/>
                <a:cs typeface="Arial" panose="020B0604020202020204" pitchFamily="34" charset="0"/>
              </a:rPr>
              <a:t>：</a:t>
            </a:r>
            <a:endParaRPr lang="en-US" altLang="zh-CN" sz="4400" b="1" dirty="0">
              <a:solidFill>
                <a:schemeClr val="accent1"/>
              </a:solidFill>
              <a:latin typeface="Arial" panose="020B0604020202020204" pitchFamily="34" charset="0"/>
              <a:ea typeface="Adobe 黑体 Std R" panose="020B0400000000000000" pitchFamily="34" charset="-122"/>
              <a:cs typeface="Arial" panose="020B0604020202020204" pitchFamily="34" charset="0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34753" y="15345940"/>
            <a:ext cx="19076444" cy="2232673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115355" y="4660291"/>
            <a:ext cx="9147221" cy="4266218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8079" y="23449301"/>
            <a:ext cx="10985589" cy="5385829"/>
          </a:xfrm>
          <a:prstGeom prst="rect">
            <a:avLst/>
          </a:prstGeom>
        </p:spPr>
      </p:pic>
      <p:grpSp>
        <p:nvGrpSpPr>
          <p:cNvPr id="61" name="组合 60">
            <a:extLst>
              <a:ext uri="{FF2B5EF4-FFF2-40B4-BE49-F238E27FC236}">
                <a16:creationId xmlns:a16="http://schemas.microsoft.com/office/drawing/2014/main" id="{C5F37FB0-6B4C-4AE1-A475-018378AAA4DE}"/>
              </a:ext>
            </a:extLst>
          </p:cNvPr>
          <p:cNvGrpSpPr/>
          <p:nvPr/>
        </p:nvGrpSpPr>
        <p:grpSpPr>
          <a:xfrm>
            <a:off x="546947" y="29976658"/>
            <a:ext cx="29135548" cy="12061678"/>
            <a:chOff x="2217833" y="5068052"/>
            <a:chExt cx="24007918" cy="6552561"/>
          </a:xfrm>
        </p:grpSpPr>
        <p:sp>
          <p:nvSpPr>
            <p:cNvPr id="62" name="矩形 39">
              <a:extLst>
                <a:ext uri="{FF2B5EF4-FFF2-40B4-BE49-F238E27FC236}">
                  <a16:creationId xmlns:a16="http://schemas.microsoft.com/office/drawing/2014/main" id="{0CD2C697-39EB-428F-9AC0-0DC2873DA7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7833" y="5068052"/>
              <a:ext cx="24007918" cy="6552561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174625" cmpd="sng" algn="ctr">
              <a:solidFill>
                <a:schemeClr val="accent1">
                  <a:lumMod val="7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>
              <a:lvl1pPr defTabSz="23733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23733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23733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23733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23733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23733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23733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23733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23733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zh-CN" altLang="en-US" sz="2800" dirty="0">
                <a:latin typeface="Helvetica" panose="020B0604020202020204" pitchFamily="34" charset="0"/>
              </a:endParaRPr>
            </a:p>
          </p:txBody>
        </p:sp>
        <p:sp>
          <p:nvSpPr>
            <p:cNvPr id="63" name="矩形 1">
              <a:extLst>
                <a:ext uri="{FF2B5EF4-FFF2-40B4-BE49-F238E27FC236}">
                  <a16:creationId xmlns:a16="http://schemas.microsoft.com/office/drawing/2014/main" id="{B872C252-1563-4598-ACF1-88DBA6BE18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265" y="5209621"/>
              <a:ext cx="9261636" cy="463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685800" indent="-685800">
                <a:buFont typeface="Wingdings" panose="05000000000000000000" pitchFamily="2" charset="2"/>
                <a:buChar char="l"/>
              </a:pPr>
              <a:r>
                <a:rPr lang="en-US" altLang="zh-CN" sz="4800" b="1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CEPC</a:t>
              </a:r>
              <a:r>
                <a:rPr lang="zh-CN" altLang="en-US" sz="4800" b="1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4800" b="1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Detector Magnet LTS version</a:t>
              </a:r>
              <a:endParaRPr lang="zh-CN" altLang="en-US" sz="4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4" name="图片 6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575946" y="31360231"/>
            <a:ext cx="9772015" cy="554355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161536" y="31109567"/>
            <a:ext cx="8437932" cy="10570596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22972" y="37210964"/>
            <a:ext cx="3570950" cy="4520189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493922" y="38967605"/>
            <a:ext cx="5508807" cy="1388854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758275" y="31213025"/>
            <a:ext cx="10830174" cy="1050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39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359</TotalTime>
  <Words>216</Words>
  <Application>Microsoft Office PowerPoint</Application>
  <PresentationFormat>自定义</PresentationFormat>
  <Paragraphs>41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8" baseType="lpstr">
      <vt:lpstr>Adobe 黑体 Std R</vt:lpstr>
      <vt:lpstr>等线</vt:lpstr>
      <vt:lpstr>等线 Light</vt:lpstr>
      <vt:lpstr>方正粗黑宋简体</vt:lpstr>
      <vt:lpstr>华文楷体</vt:lpstr>
      <vt:lpstr>书体坊赵九江钢笔行书</vt:lpstr>
      <vt:lpstr>書體坊顏體㊣</vt:lpstr>
      <vt:lpstr>宋体</vt:lpstr>
      <vt:lpstr>Arial</vt:lpstr>
      <vt:lpstr>Calibri</vt:lpstr>
      <vt:lpstr>Calibri Light</vt:lpstr>
      <vt:lpstr>Gabriola</vt:lpstr>
      <vt:lpstr>Helvetica</vt:lpstr>
      <vt:lpstr>Tahoma</vt:lpstr>
      <vt:lpstr>Times New Roman</vt:lpstr>
      <vt:lpstr>Wingdings</vt:lpstr>
      <vt:lpstr>Office 主题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ning</dc:creator>
  <cp:lastModifiedBy>ning</cp:lastModifiedBy>
  <cp:revision>41</cp:revision>
  <dcterms:created xsi:type="dcterms:W3CDTF">2023-10-17T02:21:52Z</dcterms:created>
  <dcterms:modified xsi:type="dcterms:W3CDTF">2023-10-18T06:18:35Z</dcterms:modified>
</cp:coreProperties>
</file>