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07" r:id="rId1"/>
  </p:sldMasterIdLst>
  <p:notesMasterIdLst>
    <p:notesMasterId r:id="rId4"/>
  </p:notesMasterIdLst>
  <p:handoutMasterIdLst>
    <p:handoutMasterId r:id="rId5"/>
  </p:handoutMasterIdLst>
  <p:sldIdLst>
    <p:sldId id="1237" r:id="rId2"/>
    <p:sldId id="1235" r:id="rId3"/>
  </p:sldIdLst>
  <p:sldSz cx="12192000" cy="6858000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CCFF"/>
    <a:srgbClr val="FFE699"/>
    <a:srgbClr val="FFFFFF"/>
    <a:srgbClr val="99FFCC"/>
    <a:srgbClr val="CCFFCC"/>
    <a:srgbClr val="CCECFF"/>
    <a:srgbClr val="B3C9F5"/>
    <a:srgbClr val="008000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40" autoAdjust="0"/>
    <p:restoredTop sz="94609" autoAdjust="0"/>
  </p:normalViewPr>
  <p:slideViewPr>
    <p:cSldViewPr>
      <p:cViewPr varScale="1">
        <p:scale>
          <a:sx n="87" d="100"/>
          <a:sy n="87" d="100"/>
        </p:scale>
        <p:origin x="154" y="55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2024" y="47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45" cy="465743"/>
          </a:xfrm>
          <a:prstGeom prst="rect">
            <a:avLst/>
          </a:prstGeom>
        </p:spPr>
        <p:txBody>
          <a:bodyPr vert="horz" lIns="92291" tIns="46145" rIns="92291" bIns="46145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734" y="0"/>
            <a:ext cx="3038145" cy="465743"/>
          </a:xfrm>
          <a:prstGeom prst="rect">
            <a:avLst/>
          </a:prstGeom>
        </p:spPr>
        <p:txBody>
          <a:bodyPr vert="horz" lIns="92291" tIns="46145" rIns="92291" bIns="46145" rtlCol="0"/>
          <a:lstStyle>
            <a:lvl1pPr algn="r">
              <a:defRPr sz="1300"/>
            </a:lvl1pPr>
          </a:lstStyle>
          <a:p>
            <a:pPr>
              <a:defRPr/>
            </a:pPr>
            <a:fld id="{65810EF4-E412-4073-80D7-B4986CE26BF0}" type="datetimeFigureOut">
              <a:rPr lang="en-US"/>
              <a:pPr>
                <a:defRPr/>
              </a:pPr>
              <a:t>10/23/2023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121"/>
            <a:ext cx="3038145" cy="465743"/>
          </a:xfrm>
          <a:prstGeom prst="rect">
            <a:avLst/>
          </a:prstGeom>
        </p:spPr>
        <p:txBody>
          <a:bodyPr vert="horz" lIns="92291" tIns="46145" rIns="92291" bIns="46145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734" y="8829121"/>
            <a:ext cx="3038145" cy="465743"/>
          </a:xfrm>
          <a:prstGeom prst="rect">
            <a:avLst/>
          </a:prstGeom>
        </p:spPr>
        <p:txBody>
          <a:bodyPr vert="horz" lIns="92291" tIns="46145" rIns="92291" bIns="46145" rtlCol="0" anchor="b"/>
          <a:lstStyle>
            <a:lvl1pPr algn="r">
              <a:defRPr sz="1300"/>
            </a:lvl1pPr>
          </a:lstStyle>
          <a:p>
            <a:pPr>
              <a:defRPr/>
            </a:pPr>
            <a:fld id="{BF64FAC0-20A1-415F-B412-2341C1B00C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2634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9" tIns="46575" rIns="93149" bIns="46575" numCol="1" anchor="t" anchorCtr="0" compatLnSpc="1">
            <a:prstTxWarp prst="textNoShape">
              <a:avLst/>
            </a:prstTxWarp>
          </a:bodyPr>
          <a:lstStyle>
            <a:lvl1pPr defTabSz="932517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734" y="1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9" tIns="46575" rIns="93149" bIns="46575" numCol="1" anchor="t" anchorCtr="0" compatLnSpc="1">
            <a:prstTxWarp prst="textNoShape">
              <a:avLst/>
            </a:prstTxWarp>
          </a:bodyPr>
          <a:lstStyle>
            <a:lvl1pPr algn="r" defTabSz="932517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7988" y="698500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345" y="4416099"/>
            <a:ext cx="5607711" cy="4182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9" tIns="46575" rIns="93149" bIns="465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59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9" tIns="46575" rIns="93149" bIns="46575" numCol="1" anchor="b" anchorCtr="0" compatLnSpc="1">
            <a:prstTxWarp prst="textNoShape">
              <a:avLst/>
            </a:prstTxWarp>
          </a:bodyPr>
          <a:lstStyle>
            <a:lvl1pPr defTabSz="932517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734" y="8830659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9" tIns="46575" rIns="93149" bIns="46575" numCol="1" anchor="b" anchorCtr="0" compatLnSpc="1">
            <a:prstTxWarp prst="textNoShape">
              <a:avLst/>
            </a:prstTxWarp>
          </a:bodyPr>
          <a:lstStyle>
            <a:lvl1pPr algn="r" defTabSz="932517" eaLnBrk="1" hangingPunct="1">
              <a:defRPr sz="1300"/>
            </a:lvl1pPr>
          </a:lstStyle>
          <a:p>
            <a:pPr>
              <a:defRPr/>
            </a:pPr>
            <a:fld id="{18D8EA30-D9F8-4089-B297-A519555E72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1540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>
          <a:blip r:embed="rId2">
            <a:alphaModFix amt="60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818091" y="2015581"/>
            <a:ext cx="6909264" cy="769441"/>
          </a:xfrm>
          <a:prstGeom prst="rect">
            <a:avLst/>
          </a:prstGeom>
          <a:solidFill>
            <a:srgbClr val="C4D8FF">
              <a:alpha val="50000"/>
            </a:srgbClr>
          </a:solidFill>
        </p:spPr>
        <p:txBody>
          <a:bodyPr wrap="none">
            <a:spAutoFit/>
          </a:bodyPr>
          <a:lstStyle>
            <a:lvl1pPr>
              <a:defRPr sz="4400">
                <a:solidFill>
                  <a:srgbClr val="8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420241" y="3765550"/>
            <a:ext cx="3844321" cy="400110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 algn="ctr">
              <a:buFont typeface="Wingdings" pitchFamily="2" charset="2"/>
              <a:buNone/>
              <a:defRPr sz="2000">
                <a:latin typeface="Arial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189588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0"/>
            <a:ext cx="10543032" cy="548640"/>
          </a:xfrm>
          <a:prstGeom prst="rect">
            <a:avLst/>
          </a:prstGeom>
          <a:solidFill>
            <a:srgbClr val="B3C9F5"/>
          </a:solidFill>
        </p:spPr>
        <p:txBody>
          <a:bodyPr anchor="ctr" anchorCtr="1">
            <a:no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400800"/>
            <a:ext cx="1463040" cy="365760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0607040" y="6400800"/>
            <a:ext cx="975360" cy="365760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09EFEB5A-342B-4E09-AFBA-47D825DD63E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731520"/>
            <a:ext cx="109728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pic>
        <p:nvPicPr>
          <p:cNvPr id="3" name="Picture 2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819192" cy="54612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68905" y="0"/>
            <a:ext cx="823095" cy="548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341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400800"/>
            <a:ext cx="1463040" cy="365760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0607040" y="6400800"/>
            <a:ext cx="975360" cy="365760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09EFEB5A-342B-4E09-AFBA-47D825DD63E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762000"/>
            <a:ext cx="5486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body" idx="13"/>
          </p:nvPr>
        </p:nvSpPr>
        <p:spPr bwMode="auto">
          <a:xfrm>
            <a:off x="6096000" y="762000"/>
            <a:ext cx="5486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22960" y="0"/>
            <a:ext cx="10543032" cy="548640"/>
          </a:xfrm>
          <a:prstGeom prst="rect">
            <a:avLst/>
          </a:prstGeom>
          <a:solidFill>
            <a:srgbClr val="B3C9F5"/>
          </a:solidFill>
        </p:spPr>
        <p:txBody>
          <a:bodyPr anchor="ctr" anchorCtr="1">
            <a:no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819192" cy="54612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68905" y="0"/>
            <a:ext cx="823095" cy="548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035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8151" y="2626519"/>
            <a:ext cx="6686446" cy="707886"/>
          </a:xfrm>
          <a:prstGeom prst="rect">
            <a:avLst/>
          </a:prstGeom>
          <a:solidFill>
            <a:srgbClr val="C4D8FF"/>
          </a:solidFill>
        </p:spPr>
        <p:txBody>
          <a:bodyPr wrap="none" anchor="ctr" anchorCtr="1">
            <a:spAutoFit/>
          </a:bodyPr>
          <a:lstStyle>
            <a:lvl1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48851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400801"/>
            <a:ext cx="1727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607040" y="6400800"/>
            <a:ext cx="97536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EEF2DDE-7144-4E13-9970-338AFA75E6A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603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8" r:id="rId1"/>
    <p:sldLayoutId id="2147484009" r:id="rId2"/>
    <p:sldLayoutId id="2147484014" r:id="rId3"/>
    <p:sldLayoutId id="2147484013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ts val="6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v"/>
        <a:defRPr sz="18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687388" indent="-344488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1600">
          <a:solidFill>
            <a:schemeClr val="tx1"/>
          </a:solidFill>
          <a:latin typeface="Arial" pitchFamily="34" charset="0"/>
          <a:cs typeface="Arial" pitchFamily="34" charset="0"/>
        </a:defRPr>
      </a:lvl2pPr>
      <a:lvl3pPr marL="1030288" indent="-342900" algn="l" rtl="0" eaLnBrk="0" fontAlgn="base" hangingPunct="0">
        <a:spcBef>
          <a:spcPts val="6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1400">
          <a:solidFill>
            <a:schemeClr val="tx1"/>
          </a:solidFill>
          <a:latin typeface="Arial" pitchFamily="34" charset="0"/>
          <a:cs typeface="Arial" pitchFamily="34" charset="0"/>
        </a:defRPr>
      </a:lvl3pPr>
      <a:lvl4pPr marL="1201737" indent="-1714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75000"/>
        <a:buFont typeface="Arial" panose="020B0604020202020204" pitchFamily="34" charset="0"/>
        <a:buChar char="•"/>
        <a:defRPr sz="1200"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2297113" indent="-468313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12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16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16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16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Arrangement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FA7B685-E401-487E-BE6F-B7D3D2528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EFEB5A-342B-4E09-AFBA-47D825DD63E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3994447"/>
              </p:ext>
            </p:extLst>
          </p:nvPr>
        </p:nvGraphicFramePr>
        <p:xfrm>
          <a:off x="874643" y="1290631"/>
          <a:ext cx="7058025" cy="328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7" name="Worksheet" r:id="rId3" imgW="5265547" imgH="2461202" progId="Excel.Sheet.12">
                  <p:embed/>
                </p:oleObj>
              </mc:Choice>
              <mc:Fallback>
                <p:oleObj name="Worksheet" r:id="rId3" imgW="5265547" imgH="2461202" progId="Excel.Sheet.12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74643" y="1290631"/>
                        <a:ext cx="7058025" cy="3287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5" name="Group 74">
            <a:extLst>
              <a:ext uri="{FF2B5EF4-FFF2-40B4-BE49-F238E27FC236}">
                <a16:creationId xmlns:a16="http://schemas.microsoft.com/office/drawing/2014/main" id="{0B8E9FF5-92B6-446A-A7C3-62CBB6CF314F}"/>
              </a:ext>
            </a:extLst>
          </p:cNvPr>
          <p:cNvGrpSpPr/>
          <p:nvPr/>
        </p:nvGrpSpPr>
        <p:grpSpPr>
          <a:xfrm>
            <a:off x="838200" y="2667051"/>
            <a:ext cx="2819400" cy="3288179"/>
            <a:chOff x="982732" y="2438451"/>
            <a:chExt cx="2819400" cy="3288179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796479A-E6A6-4743-A5C8-8F59DAC1C993}"/>
                </a:ext>
              </a:extLst>
            </p:cNvPr>
            <p:cNvSpPr txBox="1"/>
            <p:nvPr/>
          </p:nvSpPr>
          <p:spPr>
            <a:xfrm>
              <a:off x="982732" y="4818689"/>
              <a:ext cx="2819400" cy="9079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spcBef>
                  <a:spcPts val="600"/>
                </a:spcBef>
              </a:pPr>
              <a:r>
                <a:rPr lang="en-US" sz="1600" dirty="0" err="1">
                  <a:effectLst/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NanFangYuan</a:t>
              </a:r>
              <a:r>
                <a:rPr lang="en-US" sz="1600" dirty="0">
                  <a:effectLst/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 Dining </a:t>
              </a:r>
              <a:r>
                <a:rPr lang="en-US" altLang="zh-CN" sz="1600" dirty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Hall</a:t>
              </a:r>
              <a:r>
                <a:rPr lang="en-US" sz="1600" dirty="0">
                  <a:effectLst/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, 3</a:t>
              </a:r>
              <a:r>
                <a:rPr lang="en-US" sz="1600" baseline="30000" dirty="0">
                  <a:effectLst/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rd</a:t>
              </a:r>
              <a:r>
                <a:rPr lang="en-US" sz="1600" dirty="0">
                  <a:effectLst/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 floor of Complex Building</a:t>
              </a:r>
            </a:p>
            <a:p>
              <a:pPr algn="ctr">
                <a:spcBef>
                  <a:spcPts val="600"/>
                </a:spcBef>
              </a:pPr>
              <a:r>
                <a:rPr lang="zh-CN" altLang="en-US" sz="1600" b="1" dirty="0">
                  <a:effectLst/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南大</a:t>
              </a:r>
              <a:r>
                <a:rPr lang="zh-CN" sz="1600" b="1" dirty="0">
                  <a:effectLst/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综合楼</a:t>
              </a:r>
              <a:r>
                <a:rPr lang="zh-CN" altLang="en-US" sz="1600" b="1" dirty="0">
                  <a:effectLst/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南芳园餐厅</a:t>
              </a:r>
              <a:endParaRPr 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2B1B8A50-03D8-4FC1-A6D4-393C8A658D19}"/>
                </a:ext>
              </a:extLst>
            </p:cNvPr>
            <p:cNvCxnSpPr>
              <a:cxnSpLocks/>
              <a:endCxn id="8" idx="0"/>
            </p:cNvCxnSpPr>
            <p:nvPr/>
          </p:nvCxnSpPr>
          <p:spPr bwMode="auto">
            <a:xfrm flipH="1">
              <a:off x="2392432" y="2438451"/>
              <a:ext cx="129382" cy="2380238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AAE41C31-E8A4-4840-80C8-1F2A8584CDF7}"/>
              </a:ext>
            </a:extLst>
          </p:cNvPr>
          <p:cNvSpPr txBox="1"/>
          <p:nvPr/>
        </p:nvSpPr>
        <p:spPr>
          <a:xfrm>
            <a:off x="6072779" y="6169091"/>
            <a:ext cx="3515707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effectLst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All </a:t>
            </a:r>
            <a:r>
              <a:rPr lang="en-US" sz="16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o</a:t>
            </a:r>
            <a:r>
              <a:rPr lang="en-US" sz="1600" dirty="0">
                <a:effectLst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ther activities </a:t>
            </a:r>
            <a:r>
              <a:rPr lang="en-US" sz="16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</a:t>
            </a:r>
            <a:r>
              <a:rPr lang="en-US" sz="1600" dirty="0">
                <a:effectLst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t the Grand Hotel</a:t>
            </a:r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FAAEFD10-A842-4DE6-BE69-6C6DCE3223D9}"/>
              </a:ext>
            </a:extLst>
          </p:cNvPr>
          <p:cNvGrpSpPr/>
          <p:nvPr/>
        </p:nvGrpSpPr>
        <p:grpSpPr>
          <a:xfrm>
            <a:off x="3126729" y="2160838"/>
            <a:ext cx="4333658" cy="3859706"/>
            <a:chOff x="3271261" y="1932238"/>
            <a:chExt cx="4333658" cy="3859706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3B224E24-7E73-49D1-B3BB-CE39EB9126B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271261" y="1932238"/>
              <a:ext cx="2047364" cy="2705544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0352A5E5-C921-4D71-A8C1-6A034DAB62D6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094476" y="4253030"/>
              <a:ext cx="122835" cy="395170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07EF5C86-98B9-4529-90B0-2E853399A8C4}"/>
                </a:ext>
              </a:extLst>
            </p:cNvPr>
            <p:cNvSpPr txBox="1"/>
            <p:nvPr/>
          </p:nvSpPr>
          <p:spPr>
            <a:xfrm>
              <a:off x="3962400" y="4637782"/>
              <a:ext cx="3642519" cy="115416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>
                  <a:effectLst/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Lecture Hall</a:t>
              </a:r>
            </a:p>
            <a:p>
              <a:pPr algn="ctr"/>
              <a:r>
                <a:rPr lang="en-US" sz="1600" dirty="0">
                  <a:effectLst/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1</a:t>
              </a:r>
              <a:r>
                <a:rPr lang="en-US" sz="1600" baseline="30000" dirty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st</a:t>
              </a:r>
              <a:r>
                <a:rPr lang="zh-CN" altLang="en-US" sz="1600" dirty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 </a:t>
              </a:r>
              <a:r>
                <a:rPr lang="en-US" altLang="zh-CN" sz="1600" dirty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Floor</a:t>
              </a:r>
              <a:r>
                <a:rPr lang="zh-CN" altLang="en-US" sz="1600" dirty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 </a:t>
              </a:r>
              <a:r>
                <a:rPr lang="en-US" altLang="zh-CN" sz="1600" dirty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of</a:t>
              </a:r>
              <a:r>
                <a:rPr lang="zh-CN" altLang="en-US" sz="1600" dirty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 </a:t>
              </a:r>
              <a:r>
                <a:rPr lang="en-US" sz="1600" dirty="0">
                  <a:effectLst/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SciTech Building</a:t>
              </a:r>
            </a:p>
            <a:p>
              <a:pPr algn="ctr"/>
              <a:r>
                <a:rPr lang="en-US" sz="1600" dirty="0" err="1">
                  <a:effectLst/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Gulou</a:t>
              </a:r>
              <a:r>
                <a:rPr lang="en-US" sz="1600" dirty="0">
                  <a:effectLst/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 campus of NJU</a:t>
              </a:r>
            </a:p>
            <a:p>
              <a:pPr algn="ctr">
                <a:spcBef>
                  <a:spcPts val="600"/>
                </a:spcBef>
              </a:pPr>
              <a:r>
                <a:rPr lang="zh-CN" altLang="en-US" sz="1600" b="1" dirty="0">
                  <a:effectLst/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南大鼓楼校区科技馆一楼报告厅</a:t>
              </a:r>
              <a:endParaRPr 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0844CBF8-3ABD-4DA6-A12F-72ED3C3D891F}"/>
              </a:ext>
            </a:extLst>
          </p:cNvPr>
          <p:cNvGrpSpPr/>
          <p:nvPr/>
        </p:nvGrpSpPr>
        <p:grpSpPr>
          <a:xfrm>
            <a:off x="5448823" y="1143000"/>
            <a:ext cx="6103097" cy="1940981"/>
            <a:chOff x="5593355" y="914400"/>
            <a:chExt cx="6103097" cy="1940981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34B069A-1094-44CF-968A-132E60BA97CB}"/>
                </a:ext>
              </a:extLst>
            </p:cNvPr>
            <p:cNvSpPr txBox="1"/>
            <p:nvPr/>
          </p:nvSpPr>
          <p:spPr>
            <a:xfrm>
              <a:off x="8191252" y="914400"/>
              <a:ext cx="3505200" cy="1800493"/>
            </a:xfrm>
            <a:prstGeom prst="rect">
              <a:avLst/>
            </a:prstGeom>
            <a:solidFill>
              <a:srgbClr val="FFE699"/>
            </a:solidFill>
          </p:spPr>
          <p:txBody>
            <a:bodyPr wrap="square">
              <a:spAutoFit/>
            </a:bodyPr>
            <a:lstStyle/>
            <a:p>
              <a:pPr marL="285750" indent="-285750">
                <a:spcBef>
                  <a:spcPts val="600"/>
                </a:spcBef>
                <a:buFont typeface="Wingdings" panose="05000000000000000000" pitchFamily="2" charset="2"/>
                <a:buChar char="§"/>
              </a:pPr>
              <a:r>
                <a:rPr lang="en-US" sz="1600" dirty="0">
                  <a:effectLst/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Please sign up for the </a:t>
              </a:r>
              <a:r>
                <a:rPr lang="en-US" altLang="zh-CN" sz="1600" dirty="0">
                  <a:effectLst/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excursion to</a:t>
              </a:r>
              <a:r>
                <a:rPr lang="en-US" altLang="zh-CN" sz="1600" dirty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 </a:t>
              </a:r>
              <a:r>
                <a:rPr lang="en-US" sz="1600" dirty="0" err="1">
                  <a:effectLst/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Niu</a:t>
              </a:r>
              <a:r>
                <a:rPr lang="en-US" altLang="zh-CN" sz="1600" dirty="0" err="1">
                  <a:effectLst/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shoushan</a:t>
              </a:r>
              <a:r>
                <a:rPr lang="en-US" altLang="zh-CN" sz="1600" dirty="0">
                  <a:effectLst/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 Cultural park (</a:t>
              </a:r>
              <a:r>
                <a:rPr lang="zh-CN" altLang="en-US" sz="1600" b="1" dirty="0">
                  <a:effectLst/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牛首山</a:t>
              </a:r>
              <a:r>
                <a:rPr lang="zh-CN" altLang="en-US" sz="1600" dirty="0">
                  <a:effectLst/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）</a:t>
              </a:r>
              <a:endParaRPr lang="en-US" altLang="zh-CN" sz="1600" dirty="0">
                <a:effectLst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  <a:p>
              <a:pPr marL="285750" indent="-285750">
                <a:spcBef>
                  <a:spcPts val="600"/>
                </a:spcBef>
                <a:buFont typeface="Wingdings" panose="05000000000000000000" pitchFamily="2" charset="2"/>
                <a:buChar char="§"/>
              </a:pPr>
              <a:r>
                <a:rPr lang="en-US" altLang="zh-CN" sz="1600" dirty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Will</a:t>
              </a:r>
              <a:r>
                <a:rPr lang="en-US" sz="1600" dirty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 leave </a:t>
              </a:r>
              <a:r>
                <a:rPr lang="en-US" sz="1600" dirty="0" err="1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GrandHotel</a:t>
              </a:r>
              <a:r>
                <a:rPr lang="en-US" sz="1600" dirty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 at	13:30</a:t>
              </a:r>
            </a:p>
            <a:p>
              <a:pPr>
                <a:spcBef>
                  <a:spcPts val="600"/>
                </a:spcBef>
              </a:pPr>
              <a:r>
                <a:rPr lang="en-US" altLang="zh-CN" sz="160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            leave </a:t>
              </a:r>
              <a:r>
                <a:rPr lang="en-US" altLang="zh-CN" sz="1600" dirty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the park at	17:00</a:t>
              </a:r>
              <a:endParaRPr lang="en-US" sz="16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  <a:p>
              <a:pPr>
                <a:spcBef>
                  <a:spcPts val="600"/>
                </a:spcBef>
              </a:pPr>
              <a:r>
                <a:rPr lang="en-US" altLang="zh-CN" sz="1600" dirty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            back to hotel at         ~ 18:00</a:t>
              </a:r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04BFB621-10C2-4BAC-AF00-5D807C0954B6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5593355" y="2021521"/>
              <a:ext cx="2707833" cy="833860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A35B45C1-0C2D-4AEF-BE2A-DE02D2B8BC66}"/>
              </a:ext>
            </a:extLst>
          </p:cNvPr>
          <p:cNvGrpSpPr/>
          <p:nvPr/>
        </p:nvGrpSpPr>
        <p:grpSpPr>
          <a:xfrm>
            <a:off x="6629400" y="3352800"/>
            <a:ext cx="4922520" cy="1231106"/>
            <a:chOff x="6773932" y="3124200"/>
            <a:chExt cx="4922520" cy="1231106"/>
          </a:xfrm>
        </p:grpSpPr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865F20F3-1D86-428E-A684-B1EA1D0A451E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773932" y="3733800"/>
              <a:ext cx="1341447" cy="304801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125A714A-C986-4B71-97EF-B61DD9D1CF68}"/>
                </a:ext>
              </a:extLst>
            </p:cNvPr>
            <p:cNvSpPr txBox="1"/>
            <p:nvPr/>
          </p:nvSpPr>
          <p:spPr>
            <a:xfrm>
              <a:off x="8191252" y="3124200"/>
              <a:ext cx="3505200" cy="1231106"/>
            </a:xfrm>
            <a:prstGeom prst="rect">
              <a:avLst/>
            </a:prstGeom>
            <a:solidFill>
              <a:srgbClr val="FFCCFF"/>
            </a:solidFill>
          </p:spPr>
          <p:txBody>
            <a:bodyPr wrap="square">
              <a:spAutoFit/>
            </a:bodyPr>
            <a:lstStyle/>
            <a:p>
              <a:pPr marL="285750" indent="-285750">
                <a:spcBef>
                  <a:spcPts val="600"/>
                </a:spcBef>
                <a:buFont typeface="Wingdings" panose="05000000000000000000" pitchFamily="2" charset="2"/>
                <a:buChar char="§"/>
              </a:pPr>
              <a:r>
                <a:rPr lang="en-US" sz="1600" dirty="0">
                  <a:effectLst/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Please sign up in advance for the public lecture</a:t>
              </a:r>
            </a:p>
            <a:p>
              <a:pPr marL="285750" indent="-285750">
                <a:spcBef>
                  <a:spcPts val="600"/>
                </a:spcBef>
                <a:buFont typeface="Wingdings" panose="05000000000000000000" pitchFamily="2" charset="2"/>
                <a:buChar char="§"/>
              </a:pPr>
              <a:r>
                <a:rPr lang="en-US" sz="1600" dirty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L</a:t>
              </a:r>
              <a:r>
                <a:rPr lang="en-US" sz="1600" dirty="0">
                  <a:effectLst/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ight food boxes will be provided</a:t>
              </a:r>
              <a:endParaRPr lang="en-US" altLang="zh-CN" sz="1600" dirty="0">
                <a:effectLst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  <a:p>
              <a:pPr marL="285750" indent="-285750">
                <a:spcBef>
                  <a:spcPts val="600"/>
                </a:spcBef>
                <a:buFont typeface="Wingdings" panose="05000000000000000000" pitchFamily="2" charset="2"/>
                <a:buChar char="§"/>
              </a:pPr>
              <a:r>
                <a:rPr lang="en-US" sz="1600" dirty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Bus leaves </a:t>
              </a:r>
              <a:r>
                <a:rPr lang="en-US" sz="1600" dirty="0" err="1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GrandHotel</a:t>
              </a:r>
              <a:r>
                <a:rPr lang="en-US" sz="1600" dirty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 at 18:40</a:t>
              </a: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A0980805-C394-471B-8F39-454F9D7B1483}"/>
              </a:ext>
            </a:extLst>
          </p:cNvPr>
          <p:cNvSpPr txBox="1"/>
          <p:nvPr/>
        </p:nvSpPr>
        <p:spPr>
          <a:xfrm>
            <a:off x="8046720" y="5212080"/>
            <a:ext cx="3421132" cy="907941"/>
          </a:xfrm>
          <a:prstGeom prst="rect">
            <a:avLst/>
          </a:prstGeom>
          <a:solidFill>
            <a:srgbClr val="00FF00"/>
          </a:solidFill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Posters will be displayed every day</a:t>
            </a:r>
          </a:p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sz="16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Question time during lunch breaks on Tuesday </a:t>
            </a:r>
            <a:r>
              <a:rPr lang="en-US" sz="160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and Thursday</a:t>
            </a:r>
            <a:endParaRPr lang="en-US" sz="1600" dirty="0">
              <a:effectLst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630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Session Arrangement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FA7B685-E401-487E-BE6F-B7D3D2528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EFEB5A-342B-4E09-AFBA-47D825DD63E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2828956"/>
              </p:ext>
            </p:extLst>
          </p:nvPr>
        </p:nvGraphicFramePr>
        <p:xfrm>
          <a:off x="1365250" y="609600"/>
          <a:ext cx="9205913" cy="571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8" name="Worksheet" r:id="rId3" imgW="6865528" imgH="4274925" progId="Excel.Sheet.12">
                  <p:embed/>
                </p:oleObj>
              </mc:Choice>
              <mc:Fallback>
                <p:oleObj name="Worksheet" r:id="rId3" imgW="6865528" imgH="4274925" progId="Excel.Sheet.12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65250" y="609600"/>
                        <a:ext cx="9205913" cy="5713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69475D3-B82D-426E-895E-7BE3E5B4815E}"/>
              </a:ext>
            </a:extLst>
          </p:cNvPr>
          <p:cNvSpPr txBox="1"/>
          <p:nvPr/>
        </p:nvSpPr>
        <p:spPr>
          <a:xfrm>
            <a:off x="1884680" y="64008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Room 1,   2,   3,   4</a:t>
            </a:r>
            <a:endParaRPr lang="en-US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2EBC9CA-9C92-4AC2-B111-89B4CA89BBCE}"/>
              </a:ext>
            </a:extLst>
          </p:cNvPr>
          <p:cNvCxnSpPr>
            <a:cxnSpLocks/>
          </p:cNvCxnSpPr>
          <p:nvPr/>
        </p:nvCxnSpPr>
        <p:spPr bwMode="auto">
          <a:xfrm flipH="1">
            <a:off x="2743200" y="5394960"/>
            <a:ext cx="1" cy="1066800"/>
          </a:xfrm>
          <a:prstGeom prst="straightConnector1">
            <a:avLst/>
          </a:prstGeom>
          <a:noFill/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E482E2C-5CAA-4CEB-8C65-838D3546E21F}"/>
              </a:ext>
            </a:extLst>
          </p:cNvPr>
          <p:cNvCxnSpPr>
            <a:cxnSpLocks/>
          </p:cNvCxnSpPr>
          <p:nvPr/>
        </p:nvCxnSpPr>
        <p:spPr bwMode="auto">
          <a:xfrm flipH="1">
            <a:off x="3108960" y="5394960"/>
            <a:ext cx="1" cy="1066800"/>
          </a:xfrm>
          <a:prstGeom prst="straightConnector1">
            <a:avLst/>
          </a:prstGeom>
          <a:noFill/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3633079-46C3-4086-88A2-D25F8640538A}"/>
              </a:ext>
            </a:extLst>
          </p:cNvPr>
          <p:cNvCxnSpPr>
            <a:cxnSpLocks/>
          </p:cNvCxnSpPr>
          <p:nvPr/>
        </p:nvCxnSpPr>
        <p:spPr bwMode="auto">
          <a:xfrm flipH="1">
            <a:off x="3840480" y="5394960"/>
            <a:ext cx="1" cy="1066800"/>
          </a:xfrm>
          <a:prstGeom prst="straightConnector1">
            <a:avLst/>
          </a:prstGeom>
          <a:noFill/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E0F90C1-F831-4F02-994A-A6B4C7E41F4B}"/>
              </a:ext>
            </a:extLst>
          </p:cNvPr>
          <p:cNvCxnSpPr>
            <a:cxnSpLocks/>
          </p:cNvCxnSpPr>
          <p:nvPr/>
        </p:nvCxnSpPr>
        <p:spPr bwMode="auto">
          <a:xfrm flipH="1">
            <a:off x="3474720" y="5394960"/>
            <a:ext cx="1" cy="1066800"/>
          </a:xfrm>
          <a:prstGeom prst="straightConnector1">
            <a:avLst/>
          </a:prstGeom>
          <a:noFill/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F7F942E1-2A17-4546-AF30-A7BAEA4EA1A5}"/>
              </a:ext>
            </a:extLst>
          </p:cNvPr>
          <p:cNvSpPr txBox="1"/>
          <p:nvPr/>
        </p:nvSpPr>
        <p:spPr>
          <a:xfrm>
            <a:off x="4211320" y="6400800"/>
            <a:ext cx="63450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/>
              <a:t>Rooms </a:t>
            </a:r>
            <a:r>
              <a:rPr lang="en-US" altLang="zh-CN" b="1" dirty="0">
                <a:solidFill>
                  <a:srgbClr val="FF0000"/>
                </a:solidFill>
              </a:rPr>
              <a:t>1, 2, &amp; 3 </a:t>
            </a:r>
            <a:r>
              <a:rPr lang="en-US" altLang="zh-CN" b="1" dirty="0"/>
              <a:t>on the </a:t>
            </a:r>
            <a:r>
              <a:rPr lang="en-US" altLang="zh-CN" b="1" dirty="0">
                <a:solidFill>
                  <a:srgbClr val="FF0000"/>
                </a:solidFill>
              </a:rPr>
              <a:t>3</a:t>
            </a:r>
            <a:r>
              <a:rPr lang="en-US" altLang="zh-CN" b="1" baseline="30000" dirty="0">
                <a:solidFill>
                  <a:srgbClr val="FF0000"/>
                </a:solidFill>
              </a:rPr>
              <a:t>rd</a:t>
            </a:r>
            <a:r>
              <a:rPr lang="en-US" altLang="zh-CN" b="1" dirty="0"/>
              <a:t> floor.   Room </a:t>
            </a:r>
            <a:r>
              <a:rPr lang="en-US" altLang="zh-CN" b="1" dirty="0">
                <a:solidFill>
                  <a:srgbClr val="FF0000"/>
                </a:solidFill>
              </a:rPr>
              <a:t>4</a:t>
            </a:r>
            <a:r>
              <a:rPr lang="en-US" altLang="zh-CN" b="1" dirty="0"/>
              <a:t> on the </a:t>
            </a:r>
            <a:r>
              <a:rPr lang="en-US" altLang="zh-CN" b="1" dirty="0">
                <a:solidFill>
                  <a:srgbClr val="FF0000"/>
                </a:solidFill>
              </a:rPr>
              <a:t>6</a:t>
            </a:r>
            <a:r>
              <a:rPr lang="en-US" altLang="zh-CN" b="1" baseline="30000" dirty="0">
                <a:solidFill>
                  <a:srgbClr val="FF0000"/>
                </a:solidFill>
              </a:rPr>
              <a:t>th</a:t>
            </a:r>
            <a:r>
              <a:rPr lang="en-US" altLang="zh-CN" b="1" dirty="0"/>
              <a:t> floor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7106982"/>
      </p:ext>
    </p:extLst>
  </p:cSld>
  <p:clrMapOvr>
    <a:masterClrMapping/>
  </p:clrMapOvr>
</p:sld>
</file>

<file path=ppt/theme/theme1.xml><?xml version="1.0" encoding="utf-8"?>
<a:theme xmlns:a="http://schemas.openxmlformats.org/drawingml/2006/main" name="3_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vert="horz" wrap="none" lIns="45720" tIns="45720" rIns="45720" bIns="45720" numCol="1" rtlCol="0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stealth" w="lg" len="lg"/>
        </a:ln>
        <a:effectLst/>
      </a:spPr>
      <a:bodyPr/>
      <a:lstStyle/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101648</TotalTime>
  <Words>154</Words>
  <Application>Microsoft Office PowerPoint</Application>
  <PresentationFormat>Widescreen</PresentationFormat>
  <Paragraphs>22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Times New Roman</vt:lpstr>
      <vt:lpstr>Wingdings</vt:lpstr>
      <vt:lpstr>3_Quadrant</vt:lpstr>
      <vt:lpstr>Worksheet</vt:lpstr>
      <vt:lpstr>General Arrangement</vt:lpstr>
      <vt:lpstr>Parallel Session Arrangement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jwang</dc:creator>
  <cp:lastModifiedBy>jwang</cp:lastModifiedBy>
  <cp:revision>9765</cp:revision>
  <cp:lastPrinted>2016-12-15T13:37:35Z</cp:lastPrinted>
  <dcterms:created xsi:type="dcterms:W3CDTF">1601-01-01T00:00:00Z</dcterms:created>
  <dcterms:modified xsi:type="dcterms:W3CDTF">2023-10-23T00:40:39Z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