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heme/theme2.xml" ContentType="application/vnd.openxmlformats-officedocument.them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296" r:id="rId4"/>
    <p:sldId id="295" r:id="rId5"/>
    <p:sldId id="297" r:id="rId6"/>
    <p:sldId id="293" r:id="rId7"/>
    <p:sldId id="298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D5E"/>
    <a:srgbClr val="C2C3FA"/>
    <a:srgbClr val="D7C3F9"/>
    <a:srgbClr val="D4D7F5"/>
    <a:srgbClr val="D6D6F5"/>
    <a:srgbClr val="FFFFFF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208" y="3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2023/4/7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4800" dirty="0"/>
              <a:t> </a:t>
            </a:r>
          </a:p>
        </p:txBody>
      </p:sp>
      <p:sp>
        <p:nvSpPr>
          <p:cNvPr id="7" name="文本框 6"/>
          <p:cNvSpPr txBox="1"/>
          <p:nvPr userDrawn="1"/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4800" dirty="0"/>
              <a:t> </a:t>
            </a:r>
          </a:p>
        </p:txBody>
      </p:sp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4800" dirty="0"/>
              <a:t> </a:t>
            </a:r>
          </a:p>
        </p:txBody>
      </p:sp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方正粗黑宋简体" panose="02000000000000000000" charset="-122"/>
                <a:ea typeface="方正粗黑宋简体" panose="02000000000000000000" charset="-122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3149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4800" dirty="0"/>
              <a:t> </a:t>
            </a:r>
          </a:p>
        </p:txBody>
      </p:sp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方正粗黑宋简体" panose="02000000000000000000" charset="-122"/>
                <a:ea typeface="方正粗黑宋简体" panose="02000000000000000000" charset="-122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91081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4800" dirty="0"/>
              <a:t> </a:t>
            </a:r>
          </a:p>
        </p:txBody>
      </p:sp>
      <p:sp>
        <p:nvSpPr>
          <p:cNvPr id="2" name="文本框 1"/>
          <p:cNvSpPr txBox="1"/>
          <p:nvPr userDrawn="1">
            <p:custDataLst>
              <p:tags r:id="rId1"/>
            </p:custDataLst>
          </p:nvPr>
        </p:nvSpPr>
        <p:spPr>
          <a:xfrm>
            <a:off x="210185" y="50165"/>
            <a:ext cx="9855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方正粗黑宋简体" panose="02000000000000000000" charset="-122"/>
                <a:ea typeface="方正粗黑宋简体" panose="02000000000000000000" charset="-122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33552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3" r:id="rId6"/>
    <p:sldLayoutId id="2147483664" r:id="rId7"/>
    <p:sldLayoutId id="2147483665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/>
              <a:t>CEPC DC Track Finding</a:t>
            </a:r>
            <a:endParaRPr lang="zh-CN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Mengyao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Liu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BB962C8B-B14F-4D97-AF65-F5344CB8AC3E}" type="datetime1"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2023/4/7</a:t>
            </a:fld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32D86D-00C4-ADC5-8556-9C2C81B6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dirty="0"/>
              <a:t>Content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D8FF39-4D10-3A4D-1717-70C59606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537" y="1490400"/>
            <a:ext cx="4704349" cy="4759200"/>
          </a:xfrm>
        </p:spPr>
        <p:txBody>
          <a:bodyPr/>
          <a:lstStyle/>
          <a:p>
            <a:r>
              <a:rPr kumimoji="1" lang="en-US" altLang="zh-CN" dirty="0"/>
              <a:t>Introduction</a:t>
            </a:r>
          </a:p>
          <a:p>
            <a:r>
              <a:rPr kumimoji="1" lang="en-US" altLang="zh-CN" dirty="0"/>
              <a:t>Process</a:t>
            </a:r>
          </a:p>
          <a:p>
            <a:r>
              <a:rPr kumimoji="1" lang="en-US" altLang="zh-CN" dirty="0"/>
              <a:t>Result</a:t>
            </a:r>
          </a:p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771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8D7C74BE-5C9F-5243-E93D-F4667AD50348}"/>
              </a:ext>
            </a:extLst>
          </p:cNvPr>
          <p:cNvGrpSpPr/>
          <p:nvPr/>
        </p:nvGrpSpPr>
        <p:grpSpPr>
          <a:xfrm>
            <a:off x="7903775" y="1072056"/>
            <a:ext cx="3142597" cy="4382812"/>
            <a:chOff x="6358755" y="987973"/>
            <a:chExt cx="3142597" cy="4382812"/>
          </a:xfrm>
        </p:grpSpPr>
        <p:sp>
          <p:nvSpPr>
            <p:cNvPr id="2" name="圆角矩形 1">
              <a:extLst>
                <a:ext uri="{FF2B5EF4-FFF2-40B4-BE49-F238E27FC236}">
                  <a16:creationId xmlns:a16="http://schemas.microsoft.com/office/drawing/2014/main" id="{DC805D54-6B16-F842-6D7D-C70D872F7CDE}"/>
                </a:ext>
              </a:extLst>
            </p:cNvPr>
            <p:cNvSpPr/>
            <p:nvPr/>
          </p:nvSpPr>
          <p:spPr>
            <a:xfrm>
              <a:off x="6358759" y="987973"/>
              <a:ext cx="3142593" cy="851338"/>
            </a:xfrm>
            <a:prstGeom prst="roundRect">
              <a:avLst/>
            </a:prstGeom>
            <a:solidFill>
              <a:srgbClr val="C2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dirty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SimHei" panose="02010609060101010101" pitchFamily="49" charset="-122"/>
                  <a:cs typeface="Times New Roman" panose="02020603050405020304" pitchFamily="18" charset="0"/>
                </a:rPr>
                <a:t>Track Seed</a:t>
              </a:r>
              <a:endParaRPr kumimoji="1" lang="zh-CN" altLang="en-US" sz="24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" name="直线箭头连接符 3">
              <a:extLst>
                <a:ext uri="{FF2B5EF4-FFF2-40B4-BE49-F238E27FC236}">
                  <a16:creationId xmlns:a16="http://schemas.microsoft.com/office/drawing/2014/main" id="{596C91FF-52DA-6B47-366B-F6C665D27599}"/>
                </a:ext>
              </a:extLst>
            </p:cNvPr>
            <p:cNvCxnSpPr>
              <a:stCxn id="2" idx="2"/>
            </p:cNvCxnSpPr>
            <p:nvPr/>
          </p:nvCxnSpPr>
          <p:spPr>
            <a:xfrm flipH="1">
              <a:off x="7930055" y="1839311"/>
              <a:ext cx="1" cy="325820"/>
            </a:xfrm>
            <a:prstGeom prst="straightConnector1">
              <a:avLst/>
            </a:prstGeom>
            <a:ln w="19050">
              <a:solidFill>
                <a:srgbClr val="C2C3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圆角矩形 4">
              <a:extLst>
                <a:ext uri="{FF2B5EF4-FFF2-40B4-BE49-F238E27FC236}">
                  <a16:creationId xmlns:a16="http://schemas.microsoft.com/office/drawing/2014/main" id="{4575D6F7-E836-199E-8A1E-AAC26FF82134}"/>
                </a:ext>
              </a:extLst>
            </p:cNvPr>
            <p:cNvSpPr/>
            <p:nvPr/>
          </p:nvSpPr>
          <p:spPr>
            <a:xfrm>
              <a:off x="6358759" y="2165131"/>
              <a:ext cx="3142593" cy="851338"/>
            </a:xfrm>
            <a:prstGeom prst="roundRect">
              <a:avLst/>
            </a:prstGeom>
            <a:solidFill>
              <a:srgbClr val="C2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dirty="0" err="1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SimHei" panose="02010609060101010101" pitchFamily="49" charset="-122"/>
                  <a:cs typeface="Times New Roman" panose="02020603050405020304" pitchFamily="18" charset="0"/>
                </a:rPr>
                <a:t>Extrpolate</a:t>
              </a:r>
              <a:r>
                <a:rPr kumimoji="1" lang="en-US" altLang="zh-CN" sz="1600" dirty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SimHei" panose="02010609060101010101" pitchFamily="49" charset="-122"/>
                  <a:cs typeface="Times New Roman" panose="02020603050405020304" pitchFamily="18" charset="0"/>
                </a:rPr>
                <a:t> track including multiple scattering and non-uniformity of magnetic field</a:t>
              </a:r>
              <a:endParaRPr kumimoji="1"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9" name="直线箭头连接符 8">
              <a:extLst>
                <a:ext uri="{FF2B5EF4-FFF2-40B4-BE49-F238E27FC236}">
                  <a16:creationId xmlns:a16="http://schemas.microsoft.com/office/drawing/2014/main" id="{C61CD898-B5DB-1975-64A6-B738BE96344E}"/>
                </a:ext>
              </a:extLst>
            </p:cNvPr>
            <p:cNvCxnSpPr/>
            <p:nvPr/>
          </p:nvCxnSpPr>
          <p:spPr>
            <a:xfrm flipH="1">
              <a:off x="7930054" y="3016469"/>
              <a:ext cx="1" cy="325820"/>
            </a:xfrm>
            <a:prstGeom prst="straightConnector1">
              <a:avLst/>
            </a:prstGeom>
            <a:ln w="19050">
              <a:solidFill>
                <a:srgbClr val="C2C3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圆角矩形 9">
              <a:extLst>
                <a:ext uri="{FF2B5EF4-FFF2-40B4-BE49-F238E27FC236}">
                  <a16:creationId xmlns:a16="http://schemas.microsoft.com/office/drawing/2014/main" id="{1384E580-C72C-B422-F475-ED050093949A}"/>
                </a:ext>
              </a:extLst>
            </p:cNvPr>
            <p:cNvSpPr/>
            <p:nvPr/>
          </p:nvSpPr>
          <p:spPr>
            <a:xfrm>
              <a:off x="6358757" y="3342289"/>
              <a:ext cx="3142593" cy="851338"/>
            </a:xfrm>
            <a:prstGeom prst="roundRect">
              <a:avLst/>
            </a:prstGeom>
            <a:solidFill>
              <a:srgbClr val="C2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SimHei" panose="02010609060101010101" pitchFamily="49" charset="-122"/>
                  <a:cs typeface="Times New Roman" panose="02020603050405020304" pitchFamily="18" charset="0"/>
                </a:rPr>
                <a:t>Find and add hit candidates</a:t>
              </a:r>
              <a:endParaRPr kumimoji="1" lang="zh-CN" altLang="en-US" sz="20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线箭头连接符 10">
              <a:extLst>
                <a:ext uri="{FF2B5EF4-FFF2-40B4-BE49-F238E27FC236}">
                  <a16:creationId xmlns:a16="http://schemas.microsoft.com/office/drawing/2014/main" id="{13B88F8F-6A62-B5F5-A9AD-D9B1B7DDACCB}"/>
                </a:ext>
              </a:extLst>
            </p:cNvPr>
            <p:cNvCxnSpPr/>
            <p:nvPr/>
          </p:nvCxnSpPr>
          <p:spPr>
            <a:xfrm flipH="1">
              <a:off x="7930052" y="4193627"/>
              <a:ext cx="1" cy="325820"/>
            </a:xfrm>
            <a:prstGeom prst="straightConnector1">
              <a:avLst/>
            </a:prstGeom>
            <a:ln w="19050">
              <a:solidFill>
                <a:srgbClr val="C2C3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圆角矩形 11">
              <a:extLst>
                <a:ext uri="{FF2B5EF4-FFF2-40B4-BE49-F238E27FC236}">
                  <a16:creationId xmlns:a16="http://schemas.microsoft.com/office/drawing/2014/main" id="{3F8F91E4-7FD2-D000-0E12-2E1617BF52F5}"/>
                </a:ext>
              </a:extLst>
            </p:cNvPr>
            <p:cNvSpPr/>
            <p:nvPr/>
          </p:nvSpPr>
          <p:spPr>
            <a:xfrm>
              <a:off x="6358755" y="4519447"/>
              <a:ext cx="3142593" cy="851338"/>
            </a:xfrm>
            <a:prstGeom prst="roundRect">
              <a:avLst/>
            </a:prstGeom>
            <a:solidFill>
              <a:srgbClr val="C2C3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000" dirty="0">
                  <a:ln w="0">
                    <a:noFill/>
                  </a:ln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SimHei" panose="02010609060101010101" pitchFamily="49" charset="-122"/>
                  <a:cs typeface="Times New Roman" panose="02020603050405020304" pitchFamily="18" charset="0"/>
                </a:rPr>
                <a:t>Select track by quality criteria</a:t>
              </a:r>
              <a:endParaRPr kumimoji="1" lang="zh-CN" altLang="en-US" sz="20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4" name="肘形连接符 13">
              <a:extLst>
                <a:ext uri="{FF2B5EF4-FFF2-40B4-BE49-F238E27FC236}">
                  <a16:creationId xmlns:a16="http://schemas.microsoft.com/office/drawing/2014/main" id="{E2B6F1C3-9B53-21C9-049D-646A7A97E970}"/>
                </a:ext>
              </a:extLst>
            </p:cNvPr>
            <p:cNvCxnSpPr>
              <a:cxnSpLocks/>
              <a:endCxn id="5" idx="3"/>
            </p:cNvCxnSpPr>
            <p:nvPr/>
          </p:nvCxnSpPr>
          <p:spPr>
            <a:xfrm rot="5400000" flipH="1" flipV="1">
              <a:off x="7832832" y="2688018"/>
              <a:ext cx="1765738" cy="1571302"/>
            </a:xfrm>
            <a:prstGeom prst="bentConnector4">
              <a:avLst>
                <a:gd name="adj1" fmla="val 1636"/>
                <a:gd name="adj2" fmla="val 139966"/>
              </a:avLst>
            </a:prstGeom>
            <a:ln w="19050">
              <a:solidFill>
                <a:srgbClr val="C2C3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5EEF1533-10DC-62DB-FA91-C4DB7E9A78EA}"/>
              </a:ext>
            </a:extLst>
          </p:cNvPr>
          <p:cNvSpPr txBox="1"/>
          <p:nvPr/>
        </p:nvSpPr>
        <p:spPr>
          <a:xfrm>
            <a:off x="1317812" y="65536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dirty="0"/>
              <a:t>Track Finding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728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AC9D4AA-5A50-96B0-2F62-1334DF48D3D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317812" y="2457845"/>
            <a:ext cx="7987665" cy="4122772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33D23222-C0B3-1CEE-C23A-A5F5B3026B3B}"/>
              </a:ext>
            </a:extLst>
          </p:cNvPr>
          <p:cNvSpPr txBox="1"/>
          <p:nvPr/>
        </p:nvSpPr>
        <p:spPr>
          <a:xfrm>
            <a:off x="1169894" y="968188"/>
            <a:ext cx="10757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en-US" altLang="zh-CN" dirty="0"/>
              <a:t>Truth: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 err="1"/>
              <a:t>resRadius</a:t>
            </a:r>
            <a:r>
              <a:rPr kumimoji="1" lang="en-US" altLang="zh-CN" dirty="0"/>
              <a:t>:</a:t>
            </a:r>
            <a:r>
              <a:rPr kumimoji="1" lang="zh-CN" altLang="en-US" dirty="0"/>
              <a:t>外推径迹的曲率半径与</a:t>
            </a:r>
            <a:r>
              <a:rPr kumimoji="1" lang="en-US" altLang="zh-CN" dirty="0"/>
              <a:t>truth</a:t>
            </a:r>
            <a:r>
              <a:rPr kumimoji="1" lang="zh-CN" altLang="en-US" dirty="0"/>
              <a:t>径迹的曲率半径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 err="1"/>
              <a:t>RecoPos</a:t>
            </a:r>
            <a:r>
              <a:rPr kumimoji="1" lang="en-US" altLang="zh-CN" dirty="0"/>
              <a:t>:</a:t>
            </a:r>
            <a:r>
              <a:rPr kumimoji="1" lang="zh-CN" altLang="en-US" dirty="0"/>
              <a:t>根据候选单元及外推径迹沿最近方向计算出的最近点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 err="1"/>
              <a:t>hitDistance</a:t>
            </a:r>
            <a:r>
              <a:rPr kumimoji="1" lang="en-US" altLang="zh-CN" dirty="0"/>
              <a:t>:</a:t>
            </a:r>
            <a:r>
              <a:rPr kumimoji="1" lang="zh-CN" altLang="en-US" dirty="0"/>
              <a:t>最近点与之间的距离</a:t>
            </a:r>
            <a:endParaRPr kumimoji="1"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dirty="0"/>
              <a:t>arclength:</a:t>
            </a:r>
            <a:r>
              <a:rPr kumimoji="1" lang="zh-CN" altLang="en-US" dirty="0"/>
              <a:t>径迹到当前击中的弧长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BC05EBF-34FC-543F-2C5B-A549AADB8BD8}"/>
              </a:ext>
            </a:extLst>
          </p:cNvPr>
          <p:cNvSpPr txBox="1"/>
          <p:nvPr/>
        </p:nvSpPr>
        <p:spPr>
          <a:xfrm>
            <a:off x="1317812" y="65536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dirty="0"/>
              <a:t>Track Finding</a:t>
            </a:r>
            <a:endParaRPr kumimoji="1" lang="zh-CN" altLang="en-US" sz="4000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82B31665-CF17-987A-8871-4A19387348F5}"/>
              </a:ext>
            </a:extLst>
          </p:cNvPr>
          <p:cNvCxnSpPr/>
          <p:nvPr/>
        </p:nvCxnSpPr>
        <p:spPr>
          <a:xfrm>
            <a:off x="6632026" y="2091557"/>
            <a:ext cx="1849821" cy="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290B87AB-7101-EBFC-7060-1F2ABF718CA2}"/>
              </a:ext>
            </a:extLst>
          </p:cNvPr>
          <p:cNvSpPr txBox="1"/>
          <p:nvPr/>
        </p:nvSpPr>
        <p:spPr>
          <a:xfrm>
            <a:off x="8628994" y="1768391"/>
            <a:ext cx="2764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i="1" dirty="0">
                <a:latin typeface="+mj-ea"/>
                <a:ea typeface="+mj-ea"/>
              </a:rPr>
              <a:t>算法内部的计算跟</a:t>
            </a:r>
            <a:r>
              <a:rPr kumimoji="1" lang="en-US" altLang="zh-CN" i="1" dirty="0">
                <a:latin typeface="+mj-ea"/>
                <a:ea typeface="+mj-ea"/>
              </a:rPr>
              <a:t>truth</a:t>
            </a:r>
            <a:r>
              <a:rPr kumimoji="1" lang="zh-CN" altLang="en-US" i="1" dirty="0">
                <a:latin typeface="+mj-ea"/>
                <a:ea typeface="+mj-ea"/>
              </a:rPr>
              <a:t>是一致的</a:t>
            </a:r>
          </a:p>
        </p:txBody>
      </p:sp>
    </p:spTree>
    <p:extLst>
      <p:ext uri="{BB962C8B-B14F-4D97-AF65-F5344CB8AC3E}">
        <p14:creationId xmlns:p14="http://schemas.microsoft.com/office/powerpoint/2010/main" val="421110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DB60C9F6-3158-F12B-3C45-CCAB615FCB5E}"/>
              </a:ext>
            </a:extLst>
          </p:cNvPr>
          <p:cNvGrpSpPr/>
          <p:nvPr/>
        </p:nvGrpSpPr>
        <p:grpSpPr>
          <a:xfrm>
            <a:off x="3947101" y="1312381"/>
            <a:ext cx="4122449" cy="2899523"/>
            <a:chOff x="428385" y="2402950"/>
            <a:chExt cx="4919869" cy="3782628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1BD06A39-AB60-8AF3-383A-17918B221D78}"/>
                </a:ext>
              </a:extLst>
            </p:cNvPr>
            <p:cNvGrpSpPr/>
            <p:nvPr/>
          </p:nvGrpSpPr>
          <p:grpSpPr>
            <a:xfrm>
              <a:off x="428385" y="2573088"/>
              <a:ext cx="4919869" cy="3612490"/>
              <a:chOff x="2597426" y="2179683"/>
              <a:chExt cx="4919869" cy="3612490"/>
            </a:xfrm>
          </p:grpSpPr>
          <p:pic>
            <p:nvPicPr>
              <p:cNvPr id="2" name="图片 1">
                <a:extLst>
                  <a:ext uri="{FF2B5EF4-FFF2-40B4-BE49-F238E27FC236}">
                    <a16:creationId xmlns:a16="http://schemas.microsoft.com/office/drawing/2014/main" id="{DA9255D9-3BD1-8B80-5C33-90AD31A107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97426" y="2179683"/>
                <a:ext cx="4919869" cy="3612490"/>
              </a:xfrm>
              <a:prstGeom prst="rect">
                <a:avLst/>
              </a:prstGeom>
            </p:spPr>
          </p:pic>
          <p:cxnSp>
            <p:nvCxnSpPr>
              <p:cNvPr id="4" name="直线连接符 3">
                <a:extLst>
                  <a:ext uri="{FF2B5EF4-FFF2-40B4-BE49-F238E27FC236}">
                    <a16:creationId xmlns:a16="http://schemas.microsoft.com/office/drawing/2014/main" id="{2CD38D95-EB1E-34B6-9309-EEF3F012E010}"/>
                  </a:ext>
                </a:extLst>
              </p:cNvPr>
              <p:cNvCxnSpPr/>
              <p:nvPr/>
            </p:nvCxnSpPr>
            <p:spPr>
              <a:xfrm flipV="1">
                <a:off x="4593265" y="2381693"/>
                <a:ext cx="0" cy="315787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线连接符 4">
                <a:extLst>
                  <a:ext uri="{FF2B5EF4-FFF2-40B4-BE49-F238E27FC236}">
                    <a16:creationId xmlns:a16="http://schemas.microsoft.com/office/drawing/2014/main" id="{A7945103-F4B4-F169-7920-6E9A451DD6EF}"/>
                  </a:ext>
                </a:extLst>
              </p:cNvPr>
              <p:cNvCxnSpPr/>
              <p:nvPr/>
            </p:nvCxnSpPr>
            <p:spPr>
              <a:xfrm flipV="1">
                <a:off x="5553740" y="2381693"/>
                <a:ext cx="0" cy="315787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B4669516-AD8A-3503-036F-15DBDA6D88A7}"/>
                </a:ext>
              </a:extLst>
            </p:cNvPr>
            <p:cNvSpPr txBox="1"/>
            <p:nvPr/>
          </p:nvSpPr>
          <p:spPr>
            <a:xfrm>
              <a:off x="882515" y="2402950"/>
              <a:ext cx="4167950" cy="372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dirty="0" err="1"/>
                <a:t>hitDistance</a:t>
              </a:r>
              <a:endParaRPr kumimoji="1" lang="zh-CN" altLang="en-US" dirty="0"/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4A1FC47D-D2DC-6308-0EB2-5A9D34AD2D99}"/>
              </a:ext>
            </a:extLst>
          </p:cNvPr>
          <p:cNvSpPr txBox="1"/>
          <p:nvPr/>
        </p:nvSpPr>
        <p:spPr>
          <a:xfrm>
            <a:off x="1317812" y="65536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dirty="0"/>
              <a:t>Track Finding</a:t>
            </a:r>
            <a:endParaRPr kumimoji="1" lang="zh-CN" altLang="en-US" sz="4000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ADD04272-2608-E20E-82D3-BD58A0DB8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709" y="4386544"/>
            <a:ext cx="3370198" cy="2433495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2835571E-2CE5-A74C-7832-7FF51220F705}"/>
              </a:ext>
            </a:extLst>
          </p:cNvPr>
          <p:cNvSpPr txBox="1"/>
          <p:nvPr/>
        </p:nvSpPr>
        <p:spPr>
          <a:xfrm>
            <a:off x="6174253" y="4111571"/>
            <a:ext cx="359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/>
              <a:t>deltaPhi</a:t>
            </a:r>
            <a:endParaRPr kumimoji="1" lang="zh-CN" altLang="en-US" dirty="0"/>
          </a:p>
        </p:txBody>
      </p: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8FA2F272-FED7-1D62-B82C-73072AEE34E0}"/>
              </a:ext>
            </a:extLst>
          </p:cNvPr>
          <p:cNvCxnSpPr>
            <a:cxnSpLocks/>
          </p:cNvCxnSpPr>
          <p:nvPr/>
        </p:nvCxnSpPr>
        <p:spPr>
          <a:xfrm flipV="1">
            <a:off x="6761684" y="4386313"/>
            <a:ext cx="0" cy="2319363"/>
          </a:xfrm>
          <a:prstGeom prst="line">
            <a:avLst/>
          </a:prstGeom>
          <a:ln w="28575">
            <a:solidFill>
              <a:srgbClr val="120D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042E675E-6583-7ED3-130E-A55E6BC558FA}"/>
              </a:ext>
            </a:extLst>
          </p:cNvPr>
          <p:cNvSpPr txBox="1"/>
          <p:nvPr/>
        </p:nvSpPr>
        <p:spPr>
          <a:xfrm>
            <a:off x="1169894" y="968188"/>
            <a:ext cx="10757647" cy="1749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kumimoji="1" lang="en-US" altLang="zh-CN" sz="2000" dirty="0"/>
              <a:t>Setting threshold(Noise 20%):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/>
              <a:t>hitDistance:0.5cm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srgbClr val="FF0000"/>
                </a:solidFill>
              </a:rPr>
              <a:t>JumpLayerID:1 or 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 err="1"/>
              <a:t>deltaPhi</a:t>
            </a:r>
            <a:r>
              <a:rPr kumimoji="1" lang="en-US" altLang="zh-CN" dirty="0"/>
              <a:t>: 0.014</a:t>
            </a:r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FCE7EBD-8817-CDA4-51F3-D083B774E8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2808" y="1522179"/>
            <a:ext cx="3765103" cy="2542826"/>
          </a:xfrm>
          <a:prstGeom prst="rect">
            <a:avLst/>
          </a:prstGeom>
        </p:spPr>
      </p:pic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A6E24031-405C-37EB-5A7B-2AB828648EE9}"/>
              </a:ext>
            </a:extLst>
          </p:cNvPr>
          <p:cNvCxnSpPr/>
          <p:nvPr/>
        </p:nvCxnSpPr>
        <p:spPr>
          <a:xfrm flipV="1">
            <a:off x="10119951" y="1583280"/>
            <a:ext cx="0" cy="24206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3A9A0894-19E7-3BE5-2399-4AB9F6972EDC}"/>
              </a:ext>
            </a:extLst>
          </p:cNvPr>
          <p:cNvSpPr txBox="1"/>
          <p:nvPr/>
        </p:nvSpPr>
        <p:spPr>
          <a:xfrm>
            <a:off x="7972808" y="1258017"/>
            <a:ext cx="359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/>
              <a:t>JumpLayerID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830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462DECD-8A88-DCB7-F1F7-E36763F70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88" y="2556754"/>
            <a:ext cx="5020235" cy="38017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2BD8724-B8CF-7722-7BC2-F02EA6E58DBF}"/>
                  </a:ext>
                </a:extLst>
              </p:cNvPr>
              <p:cNvSpPr txBox="1"/>
              <p:nvPr/>
            </p:nvSpPr>
            <p:spPr>
              <a:xfrm>
                <a:off x="1180404" y="968188"/>
                <a:ext cx="10757647" cy="11106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" altLang="zh-CN" i="1" smtClean="0">
                        <a:latin typeface="Cambria Math" panose="02040503050406030204" pitchFamily="18" charset="0"/>
                      </a:rPr>
                      <m:t>h𝑖𝑡</m:t>
                    </m:r>
                    <m:r>
                      <a:rPr kumimoji="1" lang="en" altLang="zh-CN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" altLang="zh-CN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𝑓𝑜𝑢𝑛𝑑𝑆𝑖𝑔𝑛𝑎𝐻𝑖𝑡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𝑠𝑖𝑔𝑛𝑎𝑙𝐻𝑖𝑡</m:t>
                    </m:r>
                  </m:oMath>
                </a14:m>
                <a:endParaRPr kumimoji="1"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" altLang="zh-CN" i="1">
                        <a:latin typeface="Cambria Math" panose="02040503050406030204" pitchFamily="18" charset="0"/>
                      </a:rPr>
                      <m:t>h𝑖𝑡</m:t>
                    </m:r>
                    <m:r>
                      <a:rPr kumimoji="1" lang="en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" altLang="zh-CN" i="1">
                        <a:latin typeface="Cambria Math" panose="02040503050406030204" pitchFamily="18" charset="0"/>
                      </a:rPr>
                      <m:t>𝑝𝑢𝑟𝑖𝑡𝑦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𝑓𝑜𝑢𝑛𝑑𝑆𝑖𝑔𝑛𝑎𝑙𝐻𝑖𝑡𝑂𝑛𝑇𝑟𝑎𝑐𝑘</m:t>
                        </m:r>
                      </m:num>
                      <m:den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𝑓𝑜𝑢𝑛𝑑𝑒𝑑𝐻𝑖𝑡𝑂𝑛𝑇𝑟𝑎𝑐𝑘</m:t>
                        </m:r>
                      </m:den>
                    </m:f>
                  </m:oMath>
                </a14:m>
                <a:endParaRPr kumimoji="1"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Setting </a:t>
                </a:r>
                <a:r>
                  <a:rPr kumimoji="1"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JumpLayerID</a:t>
                </a:r>
                <a:endParaRPr kumimoji="1"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2BD8724-B8CF-7722-7BC2-F02EA6E58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404" y="968188"/>
                <a:ext cx="10757647" cy="1110625"/>
              </a:xfrm>
              <a:prstGeom prst="rect">
                <a:avLst/>
              </a:prstGeom>
              <a:blipFill>
                <a:blip r:embed="rId4"/>
                <a:stretch>
                  <a:fillRect l="-472" t="-1136" b="-68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0BD413C8-B8FB-C01B-2906-82A9DDE508EA}"/>
              </a:ext>
            </a:extLst>
          </p:cNvPr>
          <p:cNvSpPr txBox="1"/>
          <p:nvPr/>
        </p:nvSpPr>
        <p:spPr>
          <a:xfrm>
            <a:off x="1317812" y="65536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dirty="0"/>
              <a:t>Track Finding</a:t>
            </a:r>
            <a:endParaRPr kumimoji="1" lang="zh-CN" altLang="en-US" sz="4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FE11B16-0F68-A25D-AC8A-3C792439B6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2089" y="2556754"/>
            <a:ext cx="4968000" cy="38057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3B90274B-0C99-2927-B8AA-4A9EB123ABE0}"/>
              </a:ext>
            </a:extLst>
          </p:cNvPr>
          <p:cNvSpPr txBox="1"/>
          <p:nvPr/>
        </p:nvSpPr>
        <p:spPr>
          <a:xfrm>
            <a:off x="1317812" y="65536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000" dirty="0"/>
              <a:t>Track Finding</a:t>
            </a:r>
            <a:endParaRPr kumimoji="1" lang="zh-CN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D22CA72-ACB7-CB8F-1F02-5A635C562FD1}"/>
                  </a:ext>
                </a:extLst>
              </p:cNvPr>
              <p:cNvSpPr txBox="1"/>
              <p:nvPr/>
            </p:nvSpPr>
            <p:spPr>
              <a:xfrm>
                <a:off x="1180404" y="968188"/>
                <a:ext cx="1075764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" altLang="zh-CN" i="1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𝑟𝑎𝑐𝑘</m:t>
                    </m:r>
                    <m:r>
                      <a:rPr kumimoji="1" lang="en" altLang="zh-CN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" altLang="zh-CN" i="1" smtClean="0">
                        <a:latin typeface="Cambria Math" panose="02040503050406030204" pitchFamily="18" charset="0"/>
                      </a:rPr>
                      <m:t>𝑒𝑓𝑓𝑖𝑐𝑖𝑒𝑛𝑐𝑦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kumimoji="1" lang="en-US" altLang="zh-CN" b="0" i="1" dirty="0">
                    <a:latin typeface="Cambria Math" panose="02040503050406030204" pitchFamily="18" charset="0"/>
                  </a:rPr>
                  <a:t>N1/N2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dirty="0">
                    <a:latin typeface="Cambria Math" panose="02040503050406030204" pitchFamily="18" charset="0"/>
                  </a:rPr>
                  <a:t>N2: number of </a:t>
                </a:r>
                <a:r>
                  <a:rPr kumimoji="1" lang="en-US" altLang="zh-CN" dirty="0" err="1">
                    <a:latin typeface="Cambria Math" panose="02040503050406030204" pitchFamily="18" charset="0"/>
                  </a:rPr>
                  <a:t>McParticle</a:t>
                </a:r>
                <a:endParaRPr kumimoji="1" lang="en-US" altLang="zh-CN" b="0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b="0" dirty="0"/>
                  <a:t>N1: (</a:t>
                </a:r>
                <a:r>
                  <a:rPr kumimoji="1" lang="en-US" altLang="zh-CN" b="0" dirty="0" err="1"/>
                  <a:t>N_foundSignalHit</a:t>
                </a:r>
                <a:r>
                  <a:rPr kumimoji="1" lang="en-US" altLang="zh-CN" b="0" dirty="0"/>
                  <a:t>/</a:t>
                </a:r>
                <a:r>
                  <a:rPr kumimoji="1" lang="en-US" altLang="zh-CN" b="0" dirty="0" err="1"/>
                  <a:t>N_signal</a:t>
                </a:r>
                <a:r>
                  <a:rPr kumimoji="1" lang="en-US" altLang="zh-CN" b="0" dirty="0"/>
                  <a:t>)</a:t>
                </a:r>
                <a:r>
                  <a:rPr kumimoji="1"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&gt;(50%,60%,70%,80%,90%,95%) and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|</a:t>
                </a:r>
                <a:r>
                  <a:rPr kumimoji="1"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delta_p</a:t>
                </a:r>
                <a:r>
                  <a:rPr kumimoji="1"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|&lt;? And |</a:t>
                </a:r>
                <a:r>
                  <a:rPr kumimoji="1"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delta_vertex_position</a:t>
                </a:r>
                <a:r>
                  <a:rPr kumimoji="1"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|&lt;?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kumimoji="1"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D22CA72-ACB7-CB8F-1F02-5A635C562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404" y="968188"/>
                <a:ext cx="10757647" cy="1477328"/>
              </a:xfrm>
              <a:prstGeom prst="rect">
                <a:avLst/>
              </a:prstGeom>
              <a:blipFill>
                <a:blip r:embed="rId2"/>
                <a:stretch>
                  <a:fillRect l="-472" t="-25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6EB3F698-5591-2D96-303F-DCF02F74B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3822"/>
            <a:ext cx="5646256" cy="360800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A833DB6-45FC-6724-3C4F-66DFED0D3F64}"/>
              </a:ext>
            </a:extLst>
          </p:cNvPr>
          <p:cNvSpPr txBox="1"/>
          <p:nvPr/>
        </p:nvSpPr>
        <p:spPr>
          <a:xfrm>
            <a:off x="903767" y="2179674"/>
            <a:ext cx="33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/>
              <a:t>JumpLayerID</a:t>
            </a:r>
            <a:r>
              <a:rPr kumimoji="1" lang="en-US" altLang="zh-CN" dirty="0"/>
              <a:t> = 1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CE3BFE4-C4FA-B597-CFBB-D0584D5AF327}"/>
              </a:ext>
            </a:extLst>
          </p:cNvPr>
          <p:cNvSpPr txBox="1"/>
          <p:nvPr/>
        </p:nvSpPr>
        <p:spPr>
          <a:xfrm>
            <a:off x="903766" y="2817628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&gt;50%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A8D1DEE-81F9-11D1-EE40-C2FC5CAE5435}"/>
              </a:ext>
            </a:extLst>
          </p:cNvPr>
          <p:cNvSpPr txBox="1"/>
          <p:nvPr/>
        </p:nvSpPr>
        <p:spPr>
          <a:xfrm>
            <a:off x="2823128" y="2817628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&gt;60%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FE2F546-5222-4B47-6D0A-2935EBFEE7FB}"/>
              </a:ext>
            </a:extLst>
          </p:cNvPr>
          <p:cNvSpPr txBox="1"/>
          <p:nvPr/>
        </p:nvSpPr>
        <p:spPr>
          <a:xfrm>
            <a:off x="4662844" y="2842806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&gt;70%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0E99F1A-9044-98B4-1F93-84AD037D21AB}"/>
              </a:ext>
            </a:extLst>
          </p:cNvPr>
          <p:cNvSpPr txBox="1"/>
          <p:nvPr/>
        </p:nvSpPr>
        <p:spPr>
          <a:xfrm>
            <a:off x="929723" y="4564912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&gt;80%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AD165DD-BF09-9C9F-2968-DC1A9A6C9A35}"/>
              </a:ext>
            </a:extLst>
          </p:cNvPr>
          <p:cNvSpPr txBox="1"/>
          <p:nvPr/>
        </p:nvSpPr>
        <p:spPr>
          <a:xfrm>
            <a:off x="2817810" y="459009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&gt;90%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8E965A8-5039-9490-68E3-BB49ECF0E475}"/>
              </a:ext>
            </a:extLst>
          </p:cNvPr>
          <p:cNvSpPr txBox="1"/>
          <p:nvPr/>
        </p:nvSpPr>
        <p:spPr>
          <a:xfrm>
            <a:off x="4700579" y="459009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&gt;95%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DB6C593-CC32-7363-9234-7E76C4EF9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004" y="2394095"/>
            <a:ext cx="5931195" cy="3767454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760162D9-5670-A988-58D1-AF7664404257}"/>
              </a:ext>
            </a:extLst>
          </p:cNvPr>
          <p:cNvSpPr txBox="1"/>
          <p:nvPr/>
        </p:nvSpPr>
        <p:spPr>
          <a:xfrm>
            <a:off x="6904074" y="2179674"/>
            <a:ext cx="332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err="1"/>
              <a:t>JumpLayerID</a:t>
            </a:r>
            <a:r>
              <a:rPr kumimoji="1" lang="en-US" altLang="zh-CN" dirty="0"/>
              <a:t> = 2</a:t>
            </a:r>
            <a:endParaRPr kumimoji="1"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7C896B7-1AC0-EAD9-08C1-4E693B3A0BEB}"/>
              </a:ext>
            </a:extLst>
          </p:cNvPr>
          <p:cNvSpPr txBox="1"/>
          <p:nvPr/>
        </p:nvSpPr>
        <p:spPr>
          <a:xfrm>
            <a:off x="6800256" y="2743748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&gt;50%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A5B7C7F-294F-B851-29AE-BD8D682C7C3C}"/>
              </a:ext>
            </a:extLst>
          </p:cNvPr>
          <p:cNvSpPr txBox="1"/>
          <p:nvPr/>
        </p:nvSpPr>
        <p:spPr>
          <a:xfrm>
            <a:off x="8719618" y="2743748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&gt;60%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59B8F02-8147-4133-7748-AA59689FB327}"/>
              </a:ext>
            </a:extLst>
          </p:cNvPr>
          <p:cNvSpPr txBox="1"/>
          <p:nvPr/>
        </p:nvSpPr>
        <p:spPr>
          <a:xfrm>
            <a:off x="10416864" y="265814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&gt;70%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403F904-2F5F-CE52-6FDD-704CE01BABCC}"/>
              </a:ext>
            </a:extLst>
          </p:cNvPr>
          <p:cNvSpPr txBox="1"/>
          <p:nvPr/>
        </p:nvSpPr>
        <p:spPr>
          <a:xfrm>
            <a:off x="6826213" y="4491032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&gt;80%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38B03A6-A4C7-2234-E008-C6F2A88F7D15}"/>
              </a:ext>
            </a:extLst>
          </p:cNvPr>
          <p:cNvSpPr txBox="1"/>
          <p:nvPr/>
        </p:nvSpPr>
        <p:spPr>
          <a:xfrm>
            <a:off x="8714300" y="451621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&gt;90%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6174743-D5BA-9D27-FA1D-A7768538F53D}"/>
              </a:ext>
            </a:extLst>
          </p:cNvPr>
          <p:cNvSpPr txBox="1"/>
          <p:nvPr/>
        </p:nvSpPr>
        <p:spPr>
          <a:xfrm>
            <a:off x="10597069" y="451621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&gt;95%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827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I0MDM4ZDM1YmUzZDY0MDA3ODNjZGRhNDY0MmU5ZmYifQ=="/>
  <p:tag name="KSO_WPP_MARK_KEY" val="9f922a3d-28a8-4138-a1ae-11f19d92bbf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233</Words>
  <Application>Microsoft Macintosh PowerPoint</Application>
  <PresentationFormat>宽屏</PresentationFormat>
  <Paragraphs>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方正粗黑宋简体</vt:lpstr>
      <vt:lpstr>微软雅黑</vt:lpstr>
      <vt:lpstr>Arial</vt:lpstr>
      <vt:lpstr>Calibri</vt:lpstr>
      <vt:lpstr>Cambria Math</vt:lpstr>
      <vt:lpstr>Times New Roman</vt:lpstr>
      <vt:lpstr>Wingdings</vt:lpstr>
      <vt:lpstr>Office 主题​​</vt:lpstr>
      <vt:lpstr>CEPC DC Track Finding</vt:lpstr>
      <vt:lpstr>Content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 梦瑶</cp:lastModifiedBy>
  <cp:revision>603</cp:revision>
  <dcterms:created xsi:type="dcterms:W3CDTF">2019-06-19T02:08:00Z</dcterms:created>
  <dcterms:modified xsi:type="dcterms:W3CDTF">2023-04-07T03:28:03Z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BE94CEEB0516410A99B412B0E6B939B7</vt:lpwstr>
  </property>
</Properties>
</file>