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59" r:id="rId3"/>
    <p:sldId id="335" r:id="rId4"/>
    <p:sldId id="328" r:id="rId5"/>
    <p:sldId id="320" r:id="rId6"/>
    <p:sldId id="338" r:id="rId7"/>
    <p:sldId id="348" r:id="rId8"/>
    <p:sldId id="339" r:id="rId9"/>
    <p:sldId id="342" r:id="rId10"/>
    <p:sldId id="340" r:id="rId11"/>
    <p:sldId id="344" r:id="rId12"/>
    <p:sldId id="343" r:id="rId13"/>
    <p:sldId id="345" r:id="rId14"/>
    <p:sldId id="346" r:id="rId15"/>
    <p:sldId id="368" r:id="rId16"/>
    <p:sldId id="349" r:id="rId17"/>
    <p:sldId id="351" r:id="rId18"/>
    <p:sldId id="352" r:id="rId19"/>
    <p:sldId id="353" r:id="rId20"/>
    <p:sldId id="358" r:id="rId21"/>
    <p:sldId id="359" r:id="rId22"/>
    <p:sldId id="360" r:id="rId23"/>
    <p:sldId id="350" r:id="rId24"/>
    <p:sldId id="354" r:id="rId25"/>
    <p:sldId id="357" r:id="rId26"/>
    <p:sldId id="366" r:id="rId27"/>
    <p:sldId id="355" r:id="rId28"/>
    <p:sldId id="356" r:id="rId29"/>
    <p:sldId id="362" r:id="rId30"/>
    <p:sldId id="364" r:id="rId31"/>
    <p:sldId id="330" r:id="rId32"/>
    <p:sldId id="365" r:id="rId33"/>
    <p:sldId id="367" r:id="rId34"/>
    <p:sldId id="363" r:id="rId35"/>
    <p:sldId id="319" r:id="rId36"/>
    <p:sldId id="369" r:id="rId37"/>
  </p:sldIdLst>
  <p:sldSz cx="12192000" cy="6858000"/>
  <p:notesSz cx="6858000" cy="9144000"/>
  <p:defaultTextStyle>
    <a:defPPr>
      <a:defRPr lang="en-US"/>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AD5"/>
    <a:srgbClr val="A5C4A0"/>
    <a:srgbClr val="3B7E3E"/>
    <a:srgbClr val="799B7F"/>
    <a:srgbClr val="A1B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p:restoredTop sz="95322" autoAdjust="0"/>
  </p:normalViewPr>
  <p:slideViewPr>
    <p:cSldViewPr showGuides="1">
      <p:cViewPr varScale="1">
        <p:scale>
          <a:sx n="86" d="100"/>
          <a:sy n="86" d="100"/>
        </p:scale>
        <p:origin x="564"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535586B-43F2-4410-85BB-4B5EC55CD038}" type="datetimeFigureOut">
              <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rPr>
              <a:t>2023/8/14</a:t>
            </a:fld>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21CD848-3DD2-47F1-B4CC-A0D7BA8E92E7}" type="slidenum">
              <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1765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组合 6"/>
          <p:cNvGrpSpPr/>
          <p:nvPr userDrawn="1"/>
        </p:nvGrpSpPr>
        <p:grpSpPr>
          <a:xfrm>
            <a:off x="-22225" y="0"/>
            <a:ext cx="12214225" cy="6858000"/>
            <a:chOff x="-22898" y="0"/>
            <a:chExt cx="12214898" cy="6858000"/>
          </a:xfrm>
        </p:grpSpPr>
        <p:pic>
          <p:nvPicPr>
            <p:cNvPr id="2056" name="Picture 2" descr="http://img01.taopic.com/160203/318749-1602031H51065.jpg"/>
            <p:cNvPicPr>
              <a:picLocks noChangeAspect="1"/>
            </p:cNvPicPr>
            <p:nvPr/>
          </p:nvPicPr>
          <p:blipFill>
            <a:blip r:embed="rId2"/>
            <a:stretch>
              <a:fillRect/>
            </a:stretch>
          </p:blipFill>
          <p:spPr>
            <a:xfrm>
              <a:off x="-22898" y="0"/>
              <a:ext cx="12214898" cy="6858000"/>
            </a:xfrm>
            <a:prstGeom prst="rect">
              <a:avLst/>
            </a:prstGeom>
            <a:noFill/>
            <a:ln w="9525">
              <a:noFill/>
            </a:ln>
          </p:spPr>
        </p:pic>
        <p:sp>
          <p:nvSpPr>
            <p:cNvPr id="9" name="等腰三角形 8"/>
            <p:cNvSpPr/>
            <p:nvPr/>
          </p:nvSpPr>
          <p:spPr>
            <a:xfrm>
              <a:off x="-672" y="2667000"/>
              <a:ext cx="2114667" cy="419100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sp>
          <p:nvSpPr>
            <p:cNvPr id="10" name="等腰三角形 9"/>
            <p:cNvSpPr/>
            <p:nvPr/>
          </p:nvSpPr>
          <p:spPr>
            <a:xfrm>
              <a:off x="-672" y="5276850"/>
              <a:ext cx="5505753" cy="158115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sp>
          <p:nvSpPr>
            <p:cNvPr id="11" name="等腰三角形 10"/>
            <p:cNvSpPr/>
            <p:nvPr/>
          </p:nvSpPr>
          <p:spPr>
            <a:xfrm rot="10800000">
              <a:off x="10077333" y="0"/>
              <a:ext cx="2114667" cy="419100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sp>
          <p:nvSpPr>
            <p:cNvPr id="12" name="等腰三角形 11"/>
            <p:cNvSpPr/>
            <p:nvPr/>
          </p:nvSpPr>
          <p:spPr>
            <a:xfrm rot="10800000">
              <a:off x="6686247" y="0"/>
              <a:ext cx="5505753" cy="158115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gr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13"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zh-CN" b="0" i="0" kern="1200" cap="none" spc="0" normalizeH="0" baseline="0" noProof="0">
              <a:latin typeface="Arial" charset="0"/>
              <a:ea typeface="宋体" charset="-122"/>
              <a:cs typeface="+mn-cs"/>
            </a:endParaRPr>
          </a:p>
        </p:txBody>
      </p:sp>
      <p:sp>
        <p:nvSpPr>
          <p:cNvPr id="1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zh-CN" b="0" i="0" kern="1200" cap="none" spc="0" normalizeH="0" baseline="0" noProof="0">
              <a:latin typeface="Arial" charset="0"/>
              <a:ea typeface="宋体" charset="-122"/>
              <a:cs typeface="+mn-cs"/>
            </a:endParaRPr>
          </a:p>
        </p:txBody>
      </p:sp>
      <p:sp>
        <p:nvSpPr>
          <p:cNvPr id="1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Tx/>
              <a:buNone/>
              <a:defRPr/>
            </a:pPr>
            <a:fld id="{291CDB95-7ED1-459A-9823-8D8FBCD7519D}" type="slidenum">
              <a:rPr kumimoji="0" lang="zh-CN" altLang="zh-CN" b="0" i="0" kern="1200" cap="none" spc="0" normalizeH="0" baseline="0" noProof="0">
                <a:latin typeface="Arial" charset="0"/>
                <a:ea typeface="宋体" charset="-122"/>
                <a:cs typeface="+mn-cs"/>
              </a:rPr>
              <a:t>‹#›</a:t>
            </a:fld>
            <a:endParaRPr kumimoji="0" lang="zh-CN" altLang="zh-CN" b="0" i="0" kern="1200" cap="none" spc="0" normalizeH="0" baseline="0" noProof="0">
              <a:latin typeface="Arial" charset="0"/>
              <a:ea typeface="宋体"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3"/>
          <p:cNvGrpSpPr/>
          <p:nvPr/>
        </p:nvGrpSpPr>
        <p:grpSpPr>
          <a:xfrm>
            <a:off x="0" y="-28335"/>
            <a:ext cx="12163426" cy="6886573"/>
            <a:chOff x="0" y="4679"/>
            <a:chExt cx="12163744" cy="6886177"/>
          </a:xfrm>
        </p:grpSpPr>
        <p:sp>
          <p:nvSpPr>
            <p:cNvPr id="2" name="矩形 1"/>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3" name="矩形 12"/>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4" name="文本框 13"/>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4107"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4108"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4109"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4110"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4111"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4112"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4113"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4114"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4115"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4116"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117"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18"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119"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120"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38" name="矩形 37"/>
            <p:cNvSpPr/>
            <p:nvPr/>
          </p:nvSpPr>
          <p:spPr bwMode="auto">
            <a:xfrm rot="5400000">
              <a:off x="2962559" y="-2166166"/>
              <a:ext cx="6338887" cy="11305258"/>
            </a:xfrm>
            <a:prstGeom prst="rect">
              <a:avLst/>
            </a:prstGeom>
            <a:solidFill>
              <a:srgbClr val="FFFFFF">
                <a:alpha val="92157"/>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39" name="矩形 38"/>
            <p:cNvSpPr/>
            <p:nvPr/>
          </p:nvSpPr>
          <p:spPr bwMode="auto">
            <a:xfrm rot="5400000">
              <a:off x="3157251" y="-1777551"/>
              <a:ext cx="5805487" cy="10585177"/>
            </a:xfrm>
            <a:prstGeom prst="rect">
              <a:avLst/>
            </a:prstGeom>
            <a:noFill/>
            <a:ln w="28575">
              <a:solidFill>
                <a:srgbClr val="2B6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grpSp>
        <p:nvGrpSpPr>
          <p:cNvPr id="4099" name="组合 41"/>
          <p:cNvGrpSpPr/>
          <p:nvPr/>
        </p:nvGrpSpPr>
        <p:grpSpPr>
          <a:xfrm>
            <a:off x="1637412" y="1468422"/>
            <a:ext cx="8942834" cy="3103032"/>
            <a:chOff x="1592960" y="1967679"/>
            <a:chExt cx="8942388" cy="2471737"/>
          </a:xfrm>
        </p:grpSpPr>
        <p:sp>
          <p:nvSpPr>
            <p:cNvPr id="43" name="矩形 42"/>
            <p:cNvSpPr/>
            <p:nvPr/>
          </p:nvSpPr>
          <p:spPr>
            <a:xfrm>
              <a:off x="1592960" y="1967679"/>
              <a:ext cx="8942388" cy="2471737"/>
            </a:xfrm>
            <a:prstGeom prst="rect">
              <a:avLst/>
            </a:prstGeom>
            <a:solidFill>
              <a:srgbClr val="799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44" name="矩形 43"/>
            <p:cNvSpPr/>
            <p:nvPr/>
          </p:nvSpPr>
          <p:spPr>
            <a:xfrm>
              <a:off x="1881004" y="2264296"/>
              <a:ext cx="8319452" cy="20029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5" name="文本框 44"/>
            <p:cNvSpPr txBox="1"/>
            <p:nvPr/>
          </p:nvSpPr>
          <p:spPr>
            <a:xfrm>
              <a:off x="1959902" y="2489544"/>
              <a:ext cx="8208504" cy="183870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3600" b="1" spc="600" dirty="0" smtClean="0">
                  <a:solidFill>
                    <a:schemeClr val="bg1"/>
                  </a:solidFill>
                  <a:latin typeface="微软雅黑" pitchFamily="34" charset="-122"/>
                  <a:ea typeface="微软雅黑" pitchFamily="34" charset="-122"/>
                  <a:cs typeface="+mn-cs"/>
                </a:rPr>
                <a:t>Analytic calculation of multi-loop master integrals for top quark inclusive decay</a:t>
              </a:r>
              <a:endParaRPr kumimoji="0" lang="en-US" altLang="zh-CN" sz="36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endParaRPr>
            </a:p>
          </p:txBody>
        </p:sp>
      </p:grpSp>
      <p:pic>
        <p:nvPicPr>
          <p:cNvPr id="3" name="图形 2">
            <a:extLst>
              <a:ext uri="{FF2B5EF4-FFF2-40B4-BE49-F238E27FC236}">
                <a16:creationId xmlns:a16="http://schemas.microsoft.com/office/drawing/2014/main" id="{1B7C1F2F-2D6E-4DBB-AF6D-F4A887E2E71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98084" y="771606"/>
            <a:ext cx="551274" cy="723075"/>
          </a:xfrm>
          <a:prstGeom prst="rect">
            <a:avLst/>
          </a:prstGeom>
        </p:spPr>
      </p:pic>
      <p:pic>
        <p:nvPicPr>
          <p:cNvPr id="4" name="图形 3">
            <a:extLst>
              <a:ext uri="{FF2B5EF4-FFF2-40B4-BE49-F238E27FC236}">
                <a16:creationId xmlns:a16="http://schemas.microsoft.com/office/drawing/2014/main" id="{535F9831-B422-D4B0-0FD9-8424489EDAD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87531" y="962672"/>
            <a:ext cx="1505651" cy="338469"/>
          </a:xfrm>
          <a:prstGeom prst="rect">
            <a:avLst/>
          </a:prstGeom>
        </p:spPr>
      </p:pic>
      <p:sp>
        <p:nvSpPr>
          <p:cNvPr id="5" name="文本框 4">
            <a:extLst>
              <a:ext uri="{FF2B5EF4-FFF2-40B4-BE49-F238E27FC236}">
                <a16:creationId xmlns:a16="http://schemas.microsoft.com/office/drawing/2014/main" id="{90406D9A-3CC2-1B87-5B86-5E2A02BCE510}"/>
              </a:ext>
            </a:extLst>
          </p:cNvPr>
          <p:cNvSpPr txBox="1"/>
          <p:nvPr/>
        </p:nvSpPr>
        <p:spPr>
          <a:xfrm>
            <a:off x="4079776" y="4669787"/>
            <a:ext cx="3452937" cy="1131848"/>
          </a:xfrm>
          <a:prstGeom prst="rect">
            <a:avLst/>
          </a:prstGeom>
          <a:noFill/>
        </p:spPr>
        <p:txBody>
          <a:bodyPr wrap="square" rtlCol="0">
            <a:spAutoFit/>
          </a:bodyPr>
          <a:lstStyle/>
          <a:p>
            <a:pPr algn="ctr">
              <a:lnSpc>
                <a:spcPct val="150000"/>
              </a:lnSpc>
            </a:pPr>
            <a:r>
              <a:rPr lang="en-US" altLang="zh-CN" sz="2400" b="1" dirty="0" smtClean="0">
                <a:solidFill>
                  <a:srgbClr val="3B7E3E"/>
                </a:solidFill>
              </a:rPr>
              <a:t>Long-Bin Chen</a:t>
            </a:r>
          </a:p>
          <a:p>
            <a:pPr algn="ctr">
              <a:lnSpc>
                <a:spcPct val="150000"/>
              </a:lnSpc>
            </a:pPr>
            <a:r>
              <a:rPr lang="en-US" altLang="zh-CN" sz="2400" b="1" dirty="0" smtClean="0">
                <a:solidFill>
                  <a:srgbClr val="3B7E3E"/>
                </a:solidFill>
              </a:rPr>
              <a:t>2023-08-14</a:t>
            </a:r>
            <a:endParaRPr lang="zh-CN" altLang="en-US" sz="2400" b="1" dirty="0">
              <a:solidFill>
                <a:srgbClr val="3B7E3E"/>
              </a:solidFill>
            </a:endParaRPr>
          </a:p>
        </p:txBody>
      </p:sp>
      <p:sp>
        <p:nvSpPr>
          <p:cNvPr id="6" name="文本框 5"/>
          <p:cNvSpPr txBox="1"/>
          <p:nvPr/>
        </p:nvSpPr>
        <p:spPr>
          <a:xfrm>
            <a:off x="2351584" y="6009959"/>
            <a:ext cx="7704856" cy="369332"/>
          </a:xfrm>
          <a:prstGeom prst="rect">
            <a:avLst/>
          </a:prstGeom>
          <a:noFill/>
        </p:spPr>
        <p:txBody>
          <a:bodyPr wrap="square" rtlCol="0">
            <a:spAutoFit/>
          </a:bodyPr>
          <a:lstStyle/>
          <a:p>
            <a:r>
              <a:rPr lang="en-US" altLang="zh-CN" dirty="0" smtClean="0"/>
              <a:t>Based on collaborations with </a:t>
            </a:r>
            <a:r>
              <a:rPr lang="en-US" altLang="zh-CN" dirty="0" err="1" smtClean="0"/>
              <a:t>H.T.Li</a:t>
            </a:r>
            <a:r>
              <a:rPr lang="en-US" altLang="zh-CN" dirty="0" smtClean="0"/>
              <a:t>, </a:t>
            </a:r>
            <a:r>
              <a:rPr lang="en-US" altLang="zh-CN" dirty="0" err="1" smtClean="0"/>
              <a:t>Z.Li</a:t>
            </a:r>
            <a:r>
              <a:rPr lang="en-US" altLang="zh-CN" dirty="0" smtClean="0"/>
              <a:t>, </a:t>
            </a:r>
            <a:r>
              <a:rPr lang="en-US" altLang="zh-CN" dirty="0" err="1" smtClean="0"/>
              <a:t>J.Wang</a:t>
            </a:r>
            <a:r>
              <a:rPr lang="en-US" altLang="zh-CN" dirty="0" smtClean="0"/>
              <a:t>, </a:t>
            </a:r>
            <a:r>
              <a:rPr lang="en-US" altLang="zh-CN" dirty="0" err="1" smtClean="0"/>
              <a:t>Y.F.Wang</a:t>
            </a:r>
            <a:r>
              <a:rPr lang="en-US" altLang="zh-CN" dirty="0" smtClean="0"/>
              <a:t>, Q.F. Wu </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298360" cy="543595"/>
          </a:xfrm>
        </p:spPr>
        <p:txBody>
          <a:bodyPr/>
          <a:lstStyle/>
          <a:p>
            <a:r>
              <a:rPr lang="en-US" altLang="zh-CN" b="1" dirty="0" smtClean="0">
                <a:solidFill>
                  <a:srgbClr val="FF0000"/>
                </a:solidFill>
              </a:rPr>
              <a:t>UT basis for NLO</a:t>
            </a:r>
            <a:endParaRPr lang="zh-CN" altLang="en-US" b="1" dirty="0">
              <a:solidFill>
                <a:srgbClr val="FF0000"/>
              </a:solidFill>
            </a:endParaRPr>
          </a:p>
        </p:txBody>
      </p:sp>
      <p:pic>
        <p:nvPicPr>
          <p:cNvPr id="7" name="图片 6"/>
          <p:cNvPicPr>
            <a:picLocks noChangeAspect="1"/>
          </p:cNvPicPr>
          <p:nvPr/>
        </p:nvPicPr>
        <p:blipFill>
          <a:blip r:embed="rId2"/>
          <a:stretch>
            <a:fillRect/>
          </a:stretch>
        </p:blipFill>
        <p:spPr>
          <a:xfrm>
            <a:off x="263352" y="1700808"/>
            <a:ext cx="9338157" cy="36156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文本框 2"/>
          <p:cNvSpPr txBox="1"/>
          <p:nvPr/>
        </p:nvSpPr>
        <p:spPr>
          <a:xfrm>
            <a:off x="6600056" y="374893"/>
            <a:ext cx="4104456" cy="369332"/>
          </a:xfrm>
          <a:prstGeom prst="rect">
            <a:avLst/>
          </a:prstGeom>
          <a:noFill/>
        </p:spPr>
        <p:txBody>
          <a:bodyPr wrap="square" rtlCol="0">
            <a:spAutoFit/>
          </a:bodyPr>
          <a:lstStyle/>
          <a:p>
            <a:r>
              <a:rPr lang="en-US" altLang="zh-CN" b="1" dirty="0" smtClean="0"/>
              <a:t>Henn: 1304.1806</a:t>
            </a:r>
            <a:endParaRPr lang="zh-CN" altLang="en-US" b="1" dirty="0"/>
          </a:p>
        </p:txBody>
      </p:sp>
      <p:sp>
        <p:nvSpPr>
          <p:cNvPr id="4" name="文本框 3"/>
          <p:cNvSpPr txBox="1"/>
          <p:nvPr/>
        </p:nvSpPr>
        <p:spPr>
          <a:xfrm>
            <a:off x="9984432" y="2348880"/>
            <a:ext cx="2088232" cy="2585323"/>
          </a:xfrm>
          <a:prstGeom prst="rect">
            <a:avLst/>
          </a:prstGeom>
          <a:noFill/>
        </p:spPr>
        <p:txBody>
          <a:bodyPr wrap="square" rtlCol="0">
            <a:spAutoFit/>
          </a:bodyPr>
          <a:lstStyle/>
          <a:p>
            <a:r>
              <a:rPr lang="en-US" altLang="zh-CN" b="1" dirty="0" smtClean="0"/>
              <a:t>Construct UT basis:</a:t>
            </a:r>
          </a:p>
          <a:p>
            <a:r>
              <a:rPr lang="en-US" altLang="zh-CN" b="1" dirty="0" smtClean="0">
                <a:solidFill>
                  <a:srgbClr val="7030A0"/>
                </a:solidFill>
              </a:rPr>
              <a:t>CANONICA</a:t>
            </a:r>
          </a:p>
          <a:p>
            <a:r>
              <a:rPr lang="en-US" altLang="zh-CN" b="1" dirty="0" smtClean="0">
                <a:solidFill>
                  <a:srgbClr val="7030A0"/>
                </a:solidFill>
              </a:rPr>
              <a:t>1705.06252</a:t>
            </a:r>
          </a:p>
          <a:p>
            <a:r>
              <a:rPr lang="en-US" altLang="zh-CN" b="1" dirty="0" err="1" smtClean="0">
                <a:solidFill>
                  <a:srgbClr val="7030A0"/>
                </a:solidFill>
              </a:rPr>
              <a:t>DlogBasis</a:t>
            </a:r>
            <a:endParaRPr lang="en-US" altLang="zh-CN" b="1" dirty="0" smtClean="0">
              <a:solidFill>
                <a:srgbClr val="7030A0"/>
              </a:solidFill>
            </a:endParaRPr>
          </a:p>
          <a:p>
            <a:r>
              <a:rPr lang="en-US" altLang="zh-CN" b="1" dirty="0" smtClean="0">
                <a:solidFill>
                  <a:srgbClr val="7030A0"/>
                </a:solidFill>
              </a:rPr>
              <a:t>2002.09492</a:t>
            </a:r>
          </a:p>
          <a:p>
            <a:r>
              <a:rPr lang="en-US" altLang="zh-CN" b="1" dirty="0" smtClean="0">
                <a:solidFill>
                  <a:srgbClr val="7030A0"/>
                </a:solidFill>
              </a:rPr>
              <a:t>Libra</a:t>
            </a:r>
          </a:p>
          <a:p>
            <a:r>
              <a:rPr lang="en-US" altLang="zh-CN" b="1" dirty="0" smtClean="0">
                <a:solidFill>
                  <a:srgbClr val="7030A0"/>
                </a:solidFill>
              </a:rPr>
              <a:t>2012.00279</a:t>
            </a:r>
          </a:p>
          <a:p>
            <a:r>
              <a:rPr lang="en-US" altLang="zh-CN" b="1" dirty="0" smtClean="0">
                <a:solidFill>
                  <a:srgbClr val="7030A0"/>
                </a:solidFill>
              </a:rPr>
              <a:t>….</a:t>
            </a:r>
            <a:endParaRPr lang="zh-CN" altLang="en-US" b="1" dirty="0">
              <a:solidFill>
                <a:srgbClr val="7030A0"/>
              </a:solidFill>
            </a:endParaRPr>
          </a:p>
        </p:txBody>
      </p:sp>
    </p:spTree>
    <p:extLst>
      <p:ext uri="{BB962C8B-B14F-4D97-AF65-F5344CB8AC3E}">
        <p14:creationId xmlns:p14="http://schemas.microsoft.com/office/powerpoint/2010/main" val="2805424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96688" y="0"/>
            <a:ext cx="12163426" cy="6886573"/>
            <a:chOff x="0" y="4679"/>
            <a:chExt cx="12163744" cy="6886177"/>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grpSp>
      <p:pic>
        <p:nvPicPr>
          <p:cNvPr id="27" name="内容占位符 3"/>
          <p:cNvPicPr>
            <a:picLocks noGrp="1" noChangeAspect="1"/>
          </p:cNvPicPr>
          <p:nvPr>
            <p:ph idx="1"/>
          </p:nvPr>
        </p:nvPicPr>
        <p:blipFill>
          <a:blip r:embed="rId5"/>
          <a:stretch>
            <a:fillRect/>
          </a:stretch>
        </p:blipFill>
        <p:spPr>
          <a:xfrm>
            <a:off x="839416" y="463995"/>
            <a:ext cx="10745941" cy="52004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9" name="文本框 28"/>
          <p:cNvSpPr txBox="1"/>
          <p:nvPr/>
        </p:nvSpPr>
        <p:spPr>
          <a:xfrm>
            <a:off x="3562703" y="5862228"/>
            <a:ext cx="4752528" cy="369332"/>
          </a:xfrm>
          <a:prstGeom prst="rect">
            <a:avLst/>
          </a:prstGeom>
          <a:noFill/>
        </p:spPr>
        <p:txBody>
          <a:bodyPr wrap="square" rtlCol="0">
            <a:spAutoFit/>
          </a:bodyPr>
          <a:lstStyle/>
          <a:p>
            <a:r>
              <a:rPr lang="en-US" altLang="zh-CN" dirty="0" err="1" smtClean="0"/>
              <a:t>Knizhnik-Zamolodchik</a:t>
            </a:r>
            <a:r>
              <a:rPr lang="en-US" altLang="zh-CN" dirty="0" smtClean="0"/>
              <a:t> Equation</a:t>
            </a:r>
            <a:endParaRPr lang="zh-CN" altLang="en-US" dirty="0"/>
          </a:p>
        </p:txBody>
      </p:sp>
      <p:pic>
        <p:nvPicPr>
          <p:cNvPr id="6" name="图片 5"/>
          <p:cNvPicPr>
            <a:picLocks noChangeAspect="1"/>
          </p:cNvPicPr>
          <p:nvPr/>
        </p:nvPicPr>
        <p:blipFill>
          <a:blip r:embed="rId6"/>
          <a:stretch>
            <a:fillRect/>
          </a:stretch>
        </p:blipFill>
        <p:spPr>
          <a:xfrm>
            <a:off x="2495600" y="6237312"/>
            <a:ext cx="6604323" cy="625101"/>
          </a:xfrm>
          <a:prstGeom prst="rect">
            <a:avLst/>
          </a:prstGeom>
        </p:spPr>
      </p:pic>
    </p:spTree>
    <p:extLst>
      <p:ext uri="{BB962C8B-B14F-4D97-AF65-F5344CB8AC3E}">
        <p14:creationId xmlns:p14="http://schemas.microsoft.com/office/powerpoint/2010/main" val="1140575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878741" y="3140968"/>
            <a:ext cx="8146486" cy="1676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3"/>
          <a:stretch>
            <a:fillRect/>
          </a:stretch>
        </p:blipFill>
        <p:spPr>
          <a:xfrm>
            <a:off x="3501070" y="204116"/>
            <a:ext cx="5004444" cy="17307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7" name="直接箭头连接符 6"/>
          <p:cNvCxnSpPr/>
          <p:nvPr/>
        </p:nvCxnSpPr>
        <p:spPr>
          <a:xfrm>
            <a:off x="6023992" y="2132856"/>
            <a:ext cx="0" cy="936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456040" y="2353228"/>
            <a:ext cx="1800200" cy="369332"/>
          </a:xfrm>
          <a:prstGeom prst="rect">
            <a:avLst/>
          </a:prstGeom>
          <a:noFill/>
        </p:spPr>
        <p:txBody>
          <a:bodyPr wrap="square" rtlCol="0">
            <a:spAutoFit/>
          </a:bodyPr>
          <a:lstStyle/>
          <a:p>
            <a:r>
              <a:rPr lang="en-US" altLang="zh-CN" b="1" dirty="0" smtClean="0"/>
              <a:t>Replaced with</a:t>
            </a:r>
            <a:endParaRPr lang="zh-CN" altLang="en-US" b="1" dirty="0"/>
          </a:p>
        </p:txBody>
      </p:sp>
      <p:sp>
        <p:nvSpPr>
          <p:cNvPr id="9" name="文本框 8"/>
          <p:cNvSpPr txBox="1"/>
          <p:nvPr/>
        </p:nvSpPr>
        <p:spPr>
          <a:xfrm>
            <a:off x="4223792" y="6021288"/>
            <a:ext cx="3977415" cy="369332"/>
          </a:xfrm>
          <a:prstGeom prst="rect">
            <a:avLst/>
          </a:prstGeom>
          <a:noFill/>
        </p:spPr>
        <p:txBody>
          <a:bodyPr wrap="square" rtlCol="0">
            <a:spAutoFit/>
          </a:bodyPr>
          <a:lstStyle/>
          <a:p>
            <a:r>
              <a:rPr lang="en-US" altLang="zh-CN" b="1" dirty="0" smtClean="0"/>
              <a:t>Make the UT basis more simple</a:t>
            </a:r>
            <a:r>
              <a:rPr lang="en-US" altLang="zh-CN" dirty="0" smtClean="0"/>
              <a:t>.</a:t>
            </a:r>
            <a:endParaRPr lang="zh-CN" altLang="en-US" dirty="0"/>
          </a:p>
        </p:txBody>
      </p:sp>
      <p:pic>
        <p:nvPicPr>
          <p:cNvPr id="10" name="图片 9"/>
          <p:cNvPicPr>
            <a:picLocks noChangeAspect="1"/>
          </p:cNvPicPr>
          <p:nvPr/>
        </p:nvPicPr>
        <p:blipFill>
          <a:blip r:embed="rId4"/>
          <a:stretch>
            <a:fillRect/>
          </a:stretch>
        </p:blipFill>
        <p:spPr>
          <a:xfrm>
            <a:off x="3534978" y="4944553"/>
            <a:ext cx="4825380" cy="879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p:cNvSpPr txBox="1"/>
          <p:nvPr/>
        </p:nvSpPr>
        <p:spPr>
          <a:xfrm>
            <a:off x="47328" y="204116"/>
            <a:ext cx="2736304" cy="646331"/>
          </a:xfrm>
          <a:prstGeom prst="rect">
            <a:avLst/>
          </a:prstGeom>
          <a:noFill/>
        </p:spPr>
        <p:txBody>
          <a:bodyPr wrap="square" rtlCol="0">
            <a:spAutoFit/>
          </a:bodyPr>
          <a:lstStyle/>
          <a:p>
            <a:r>
              <a:rPr lang="en-US" altLang="zh-CN" b="1" dirty="0" err="1" smtClean="0">
                <a:solidFill>
                  <a:srgbClr val="FF0000"/>
                </a:solidFill>
              </a:rPr>
              <a:t>Chosing</a:t>
            </a:r>
            <a:r>
              <a:rPr lang="en-US" altLang="zh-CN" b="1" dirty="0" smtClean="0">
                <a:solidFill>
                  <a:srgbClr val="FF0000"/>
                </a:solidFill>
              </a:rPr>
              <a:t> alternative basis</a:t>
            </a:r>
            <a:endParaRPr lang="zh-CN" altLang="en-US" b="1" dirty="0">
              <a:solidFill>
                <a:srgbClr val="FF0000"/>
              </a:solidFill>
            </a:endParaRPr>
          </a:p>
        </p:txBody>
      </p:sp>
      <p:sp>
        <p:nvSpPr>
          <p:cNvPr id="2" name="文本框 1"/>
          <p:cNvSpPr txBox="1"/>
          <p:nvPr/>
        </p:nvSpPr>
        <p:spPr>
          <a:xfrm>
            <a:off x="9408368" y="5085184"/>
            <a:ext cx="2448272" cy="369332"/>
          </a:xfrm>
          <a:prstGeom prst="rect">
            <a:avLst/>
          </a:prstGeom>
          <a:noFill/>
        </p:spPr>
        <p:txBody>
          <a:bodyPr wrap="square" rtlCol="0">
            <a:spAutoFit/>
          </a:bodyPr>
          <a:lstStyle/>
          <a:p>
            <a:r>
              <a:rPr lang="en-US" altLang="zh-CN" dirty="0" smtClean="0"/>
              <a:t>More is good</a:t>
            </a:r>
            <a:endParaRPr lang="zh-CN" altLang="en-US" dirty="0"/>
          </a:p>
        </p:txBody>
      </p:sp>
    </p:spTree>
    <p:extLst>
      <p:ext uri="{BB962C8B-B14F-4D97-AF65-F5344CB8AC3E}">
        <p14:creationId xmlns:p14="http://schemas.microsoft.com/office/powerpoint/2010/main" val="84366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2783632" y="3838089"/>
            <a:ext cx="6457950" cy="1381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图片 5"/>
          <p:cNvPicPr>
            <a:picLocks noChangeAspect="1"/>
          </p:cNvPicPr>
          <p:nvPr/>
        </p:nvPicPr>
        <p:blipFill>
          <a:blip r:embed="rId4"/>
          <a:stretch>
            <a:fillRect/>
          </a:stretch>
        </p:blipFill>
        <p:spPr>
          <a:xfrm>
            <a:off x="1876425" y="1916832"/>
            <a:ext cx="7905750" cy="1076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mc:AlternateContent xmlns:mc="http://schemas.openxmlformats.org/markup-compatibility/2006" xmlns:a14="http://schemas.microsoft.com/office/drawing/2010/main">
        <mc:Choice Requires="a14">
          <p:sp>
            <p:nvSpPr>
              <p:cNvPr id="2" name="文本框 1"/>
              <p:cNvSpPr txBox="1"/>
              <p:nvPr/>
            </p:nvSpPr>
            <p:spPr>
              <a:xfrm>
                <a:off x="1487488" y="548680"/>
                <a:ext cx="9289032" cy="523220"/>
              </a:xfrm>
              <a:prstGeom prst="rect">
                <a:avLst/>
              </a:prstGeom>
              <a:noFill/>
            </p:spPr>
            <p:txBody>
              <a:bodyPr wrap="square" rtlCol="0">
                <a:spAutoFit/>
              </a:bodyPr>
              <a:lstStyle/>
              <a:p>
                <a:r>
                  <a:rPr lang="en-US" altLang="zh-CN" sz="2800" b="1" dirty="0" smtClean="0">
                    <a:solidFill>
                      <a:srgbClr val="7030A0"/>
                    </a:solidFill>
                  </a:rPr>
                  <a:t>Calculate the UT basis order by order in </a:t>
                </a:r>
                <a14:m>
                  <m:oMath xmlns:m="http://schemas.openxmlformats.org/officeDocument/2006/math">
                    <m:r>
                      <a:rPr lang="zh-CN" altLang="en-US" sz="2800" b="1">
                        <a:solidFill>
                          <a:srgbClr val="7030A0"/>
                        </a:solidFill>
                        <a:latin typeface="Cambria Math" panose="02040503050406030204" pitchFamily="18" charset="0"/>
                      </a:rPr>
                      <m:t>∈</m:t>
                    </m:r>
                  </m:oMath>
                </a14:m>
                <a:r>
                  <a:rPr lang="en-US" altLang="zh-CN" sz="2800" b="1" dirty="0" smtClean="0">
                    <a:solidFill>
                      <a:srgbClr val="7030A0"/>
                    </a:solidFill>
                  </a:rPr>
                  <a:t> expansion </a:t>
                </a:r>
                <a:endParaRPr lang="zh-CN" altLang="en-US" sz="2800" b="1" dirty="0">
                  <a:solidFill>
                    <a:srgbClr val="7030A0"/>
                  </a:solidFill>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1487488" y="548680"/>
                <a:ext cx="9289032" cy="523220"/>
              </a:xfrm>
              <a:prstGeom prst="rect">
                <a:avLst/>
              </a:prstGeom>
              <a:blipFill>
                <a:blip r:embed="rId5"/>
                <a:stretch>
                  <a:fillRect l="-1312" t="-11628" r="-459" b="-31395"/>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2625014253"/>
              </p:ext>
            </p:extLst>
          </p:nvPr>
        </p:nvGraphicFramePr>
        <p:xfrm>
          <a:off x="4914900" y="2654300"/>
          <a:ext cx="914400" cy="198438"/>
        </p:xfrm>
        <a:graphic>
          <a:graphicData uri="http://schemas.openxmlformats.org/presentationml/2006/ole">
            <mc:AlternateContent xmlns:mc="http://schemas.openxmlformats.org/markup-compatibility/2006">
              <mc:Choice xmlns:v="urn:schemas-microsoft-com:vml" Requires="v">
                <p:oleObj spid="_x0000_s1231" name="Equation" r:id="rId6" imgW="914400" imgH="198720" progId="Equation.DSMT4">
                  <p:embed/>
                </p:oleObj>
              </mc:Choice>
              <mc:Fallback>
                <p:oleObj name="Equation" r:id="rId6" imgW="914400" imgH="198720" progId="Equation.DSMT4">
                  <p:embed/>
                  <p:pic>
                    <p:nvPicPr>
                      <p:cNvPr id="0" name=""/>
                      <p:cNvPicPr/>
                      <p:nvPr/>
                    </p:nvPicPr>
                    <p:blipFill>
                      <a:blip r:embed="rId7"/>
                      <a:stretch>
                        <a:fillRect/>
                      </a:stretch>
                    </p:blipFill>
                    <p:spPr>
                      <a:xfrm>
                        <a:off x="4914900" y="2654300"/>
                        <a:ext cx="914400" cy="198438"/>
                      </a:xfrm>
                      <a:prstGeom prst="rect">
                        <a:avLst/>
                      </a:prstGeom>
                    </p:spPr>
                  </p:pic>
                </p:oleObj>
              </mc:Fallback>
            </mc:AlternateContent>
          </a:graphicData>
        </a:graphic>
      </p:graphicFrame>
      <p:sp>
        <p:nvSpPr>
          <p:cNvPr id="5" name="文本框 4"/>
          <p:cNvSpPr txBox="1"/>
          <p:nvPr/>
        </p:nvSpPr>
        <p:spPr>
          <a:xfrm>
            <a:off x="4583832" y="5877272"/>
            <a:ext cx="3456384" cy="400110"/>
          </a:xfrm>
          <a:prstGeom prst="rect">
            <a:avLst/>
          </a:prstGeom>
          <a:noFill/>
        </p:spPr>
        <p:txBody>
          <a:bodyPr wrap="square" rtlCol="0">
            <a:spAutoFit/>
          </a:bodyPr>
          <a:lstStyle/>
          <a:p>
            <a:r>
              <a:rPr lang="en-US" altLang="zh-CN" sz="2000" b="1" dirty="0" smtClean="0"/>
              <a:t>Integrate Iteratively</a:t>
            </a:r>
            <a:endParaRPr lang="zh-CN" altLang="en-US" sz="2000" b="1" dirty="0"/>
          </a:p>
        </p:txBody>
      </p:sp>
    </p:spTree>
    <p:extLst>
      <p:ext uri="{BB962C8B-B14F-4D97-AF65-F5344CB8AC3E}">
        <p14:creationId xmlns:p14="http://schemas.microsoft.com/office/powerpoint/2010/main" val="26314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739516" y="3861048"/>
            <a:ext cx="7704856" cy="2677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文本框 4"/>
          <p:cNvSpPr txBox="1"/>
          <p:nvPr/>
        </p:nvSpPr>
        <p:spPr>
          <a:xfrm>
            <a:off x="2351584" y="2817423"/>
            <a:ext cx="6480720" cy="707886"/>
          </a:xfrm>
          <a:prstGeom prst="rect">
            <a:avLst/>
          </a:prstGeom>
          <a:noFill/>
        </p:spPr>
        <p:txBody>
          <a:bodyPr wrap="square" rtlCol="0">
            <a:spAutoFit/>
          </a:bodyPr>
          <a:lstStyle/>
          <a:p>
            <a:r>
              <a:rPr lang="en-US" altLang="zh-CN" sz="2000" b="1" dirty="0" smtClean="0">
                <a:solidFill>
                  <a:srgbClr val="00B050"/>
                </a:solidFill>
              </a:rPr>
              <a:t>Combing analytic calculation with </a:t>
            </a:r>
            <a:r>
              <a:rPr lang="en-US" altLang="zh-CN" sz="2000" b="1" dirty="0" smtClean="0"/>
              <a:t>AMFLOW</a:t>
            </a:r>
            <a:r>
              <a:rPr lang="en-US" altLang="zh-CN" sz="2000" b="1" dirty="0" smtClean="0">
                <a:solidFill>
                  <a:srgbClr val="00B050"/>
                </a:solidFill>
              </a:rPr>
              <a:t>, </a:t>
            </a:r>
            <a:r>
              <a:rPr lang="en-US" altLang="zh-CN" sz="2000" b="1" dirty="0" smtClean="0">
                <a:solidFill>
                  <a:srgbClr val="7030A0"/>
                </a:solidFill>
              </a:rPr>
              <a:t>PSLQ</a:t>
            </a:r>
            <a:r>
              <a:rPr lang="en-US" altLang="zh-CN" sz="2000" b="1" dirty="0" smtClean="0">
                <a:solidFill>
                  <a:srgbClr val="00B050"/>
                </a:solidFill>
              </a:rPr>
              <a:t>, </a:t>
            </a:r>
            <a:r>
              <a:rPr lang="en-US" altLang="zh-CN" sz="2000" b="1" dirty="0" smtClean="0"/>
              <a:t>C </a:t>
            </a:r>
            <a:r>
              <a:rPr lang="en-US" altLang="zh-CN" sz="2000" b="1" dirty="0" smtClean="0">
                <a:solidFill>
                  <a:srgbClr val="00B050"/>
                </a:solidFill>
              </a:rPr>
              <a:t>can be obtained in a easier way. </a:t>
            </a:r>
            <a:endParaRPr lang="zh-CN" altLang="en-US" sz="2000" b="1" dirty="0">
              <a:solidFill>
                <a:srgbClr val="00B050"/>
              </a:solidFill>
            </a:endParaRPr>
          </a:p>
        </p:txBody>
      </p:sp>
      <p:sp>
        <p:nvSpPr>
          <p:cNvPr id="2" name="文本框 1"/>
          <p:cNvSpPr txBox="1"/>
          <p:nvPr/>
        </p:nvSpPr>
        <p:spPr>
          <a:xfrm>
            <a:off x="9984432" y="5085184"/>
            <a:ext cx="1800200" cy="369332"/>
          </a:xfrm>
          <a:prstGeom prst="rect">
            <a:avLst/>
          </a:prstGeom>
          <a:noFill/>
        </p:spPr>
        <p:txBody>
          <a:bodyPr wrap="square" rtlCol="0">
            <a:spAutoFit/>
          </a:bodyPr>
          <a:lstStyle/>
          <a:p>
            <a:r>
              <a:rPr lang="en-US" altLang="zh-CN" b="1" dirty="0" smtClean="0"/>
              <a:t>Not Universal</a:t>
            </a:r>
            <a:endParaRPr lang="zh-CN" altLang="en-US" b="1" dirty="0"/>
          </a:p>
        </p:txBody>
      </p:sp>
      <p:sp>
        <p:nvSpPr>
          <p:cNvPr id="6" name="文本框 5"/>
          <p:cNvSpPr txBox="1"/>
          <p:nvPr/>
        </p:nvSpPr>
        <p:spPr>
          <a:xfrm>
            <a:off x="1559496" y="260648"/>
            <a:ext cx="9718114" cy="461665"/>
          </a:xfrm>
          <a:prstGeom prst="rect">
            <a:avLst/>
          </a:prstGeom>
          <a:noFill/>
        </p:spPr>
        <p:txBody>
          <a:bodyPr wrap="square" rtlCol="0">
            <a:spAutoFit/>
          </a:bodyPr>
          <a:lstStyle/>
          <a:p>
            <a:r>
              <a:rPr lang="en-US" altLang="zh-CN" sz="2400" b="1" dirty="0" smtClean="0">
                <a:solidFill>
                  <a:srgbClr val="FF0000"/>
                </a:solidFill>
              </a:rPr>
              <a:t>Determination of </a:t>
            </a:r>
            <a:r>
              <a:rPr lang="en-US" altLang="zh-CN" sz="2400" b="1" dirty="0">
                <a:solidFill>
                  <a:srgbClr val="FF0000"/>
                </a:solidFill>
              </a:rPr>
              <a:t>I</a:t>
            </a:r>
            <a:r>
              <a:rPr lang="en-US" altLang="zh-CN" sz="2400" b="1" dirty="0" smtClean="0">
                <a:solidFill>
                  <a:srgbClr val="FF0000"/>
                </a:solidFill>
              </a:rPr>
              <a:t>ntegration Constants </a:t>
            </a:r>
            <a:r>
              <a:rPr lang="en-US" altLang="zh-CN" sz="2400" b="1" dirty="0" smtClean="0">
                <a:solidFill>
                  <a:schemeClr val="accent2">
                    <a:lumMod val="75000"/>
                  </a:schemeClr>
                </a:solidFill>
              </a:rPr>
              <a:t>(a more convenient way )</a:t>
            </a:r>
            <a:endParaRPr lang="zh-CN" altLang="en-US" sz="2400" b="1" dirty="0">
              <a:solidFill>
                <a:schemeClr val="accent2">
                  <a:lumMod val="75000"/>
                </a:schemeClr>
              </a:solidFill>
            </a:endParaRPr>
          </a:p>
        </p:txBody>
      </p:sp>
      <p:pic>
        <p:nvPicPr>
          <p:cNvPr id="7" name="图片 6"/>
          <p:cNvPicPr>
            <a:picLocks noChangeAspect="1"/>
          </p:cNvPicPr>
          <p:nvPr/>
        </p:nvPicPr>
        <p:blipFill>
          <a:blip r:embed="rId3"/>
          <a:stretch>
            <a:fillRect/>
          </a:stretch>
        </p:blipFill>
        <p:spPr>
          <a:xfrm>
            <a:off x="767408" y="1002170"/>
            <a:ext cx="10807502" cy="13734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599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332656"/>
            <a:ext cx="7704856" cy="369332"/>
          </a:xfrm>
          <a:prstGeom prst="rect">
            <a:avLst/>
          </a:prstGeom>
          <a:noFill/>
          <a:ln>
            <a:solidFill>
              <a:srgbClr val="FF0000"/>
            </a:solidFill>
          </a:ln>
        </p:spPr>
        <p:txBody>
          <a:bodyPr wrap="square" rtlCol="0">
            <a:spAutoFit/>
          </a:bodyPr>
          <a:lstStyle/>
          <a:p>
            <a:r>
              <a:rPr lang="en-US" altLang="zh-CN" b="1" dirty="0" smtClean="0">
                <a:solidFill>
                  <a:srgbClr val="FF0000"/>
                </a:solidFill>
              </a:rPr>
              <a:t>Results of </a:t>
            </a:r>
            <a:r>
              <a:rPr lang="en-US" altLang="zh-CN" b="1" dirty="0" smtClean="0">
                <a:solidFill>
                  <a:srgbClr val="FF0000"/>
                </a:solidFill>
              </a:rPr>
              <a:t>UT basis </a:t>
            </a:r>
            <a:r>
              <a:rPr lang="en-US" altLang="zh-CN" b="1" dirty="0" smtClean="0">
                <a:solidFill>
                  <a:srgbClr val="FF0000"/>
                </a:solidFill>
              </a:rPr>
              <a:t>(Harmonic </a:t>
            </a:r>
            <a:r>
              <a:rPr lang="en-US" altLang="zh-CN" b="1" dirty="0" err="1" smtClean="0">
                <a:solidFill>
                  <a:srgbClr val="FF0000"/>
                </a:solidFill>
              </a:rPr>
              <a:t>Polylogarithms</a:t>
            </a:r>
            <a:r>
              <a:rPr lang="en-US" altLang="zh-CN" b="1" dirty="0" smtClean="0">
                <a:solidFill>
                  <a:srgbClr val="FF0000"/>
                </a:solidFill>
              </a:rPr>
              <a:t> </a:t>
            </a:r>
            <a:r>
              <a:rPr lang="en-US" altLang="zh-CN" b="1" dirty="0" err="1" smtClean="0">
                <a:solidFill>
                  <a:srgbClr val="FF0000"/>
                </a:solidFill>
              </a:rPr>
              <a:t>hep-ph</a:t>
            </a:r>
            <a:r>
              <a:rPr lang="en-US" altLang="zh-CN" b="1" dirty="0" smtClean="0">
                <a:solidFill>
                  <a:srgbClr val="FF0000"/>
                </a:solidFill>
              </a:rPr>
              <a:t>/9905237):</a:t>
            </a:r>
            <a:endParaRPr lang="zh-CN" altLang="en-US" b="1" dirty="0">
              <a:solidFill>
                <a:srgbClr val="FF0000"/>
              </a:solidFill>
            </a:endParaRPr>
          </a:p>
        </p:txBody>
      </p:sp>
      <p:sp>
        <p:nvSpPr>
          <p:cNvPr id="6" name="文本框 5"/>
          <p:cNvSpPr txBox="1"/>
          <p:nvPr/>
        </p:nvSpPr>
        <p:spPr>
          <a:xfrm>
            <a:off x="6528048" y="5301208"/>
            <a:ext cx="4032448" cy="369332"/>
          </a:xfrm>
          <a:prstGeom prst="rect">
            <a:avLst/>
          </a:prstGeom>
          <a:noFill/>
        </p:spPr>
        <p:txBody>
          <a:bodyPr wrap="square" rtlCol="0">
            <a:spAutoFit/>
          </a:bodyPr>
          <a:lstStyle/>
          <a:p>
            <a:r>
              <a:rPr lang="en-US" altLang="zh-CN" dirty="0" smtClean="0"/>
              <a:t>Evaluation :</a:t>
            </a:r>
            <a:r>
              <a:rPr lang="en-US" altLang="zh-CN" b="1" dirty="0" smtClean="0"/>
              <a:t>HPL  </a:t>
            </a:r>
            <a:r>
              <a:rPr lang="en-US" altLang="zh-CN" b="1" dirty="0" err="1" smtClean="0"/>
              <a:t>hep-ph</a:t>
            </a:r>
            <a:r>
              <a:rPr lang="en-US" altLang="zh-CN" b="1" dirty="0" smtClean="0"/>
              <a:t>/0507152</a:t>
            </a:r>
            <a:endParaRPr lang="zh-CN" altLang="en-US" b="1" dirty="0"/>
          </a:p>
        </p:txBody>
      </p:sp>
      <p:pic>
        <p:nvPicPr>
          <p:cNvPr id="2" name="图片 1"/>
          <p:cNvPicPr>
            <a:picLocks noChangeAspect="1"/>
          </p:cNvPicPr>
          <p:nvPr/>
        </p:nvPicPr>
        <p:blipFill>
          <a:blip r:embed="rId2"/>
          <a:stretch>
            <a:fillRect/>
          </a:stretch>
        </p:blipFill>
        <p:spPr>
          <a:xfrm>
            <a:off x="1127448" y="4077072"/>
            <a:ext cx="4592563" cy="2376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图片 2"/>
          <p:cNvPicPr>
            <a:picLocks noChangeAspect="1"/>
          </p:cNvPicPr>
          <p:nvPr/>
        </p:nvPicPr>
        <p:blipFill>
          <a:blip r:embed="rId3"/>
          <a:stretch>
            <a:fillRect/>
          </a:stretch>
        </p:blipFill>
        <p:spPr>
          <a:xfrm>
            <a:off x="191344" y="1196752"/>
            <a:ext cx="11829832" cy="2191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344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0" y="44624"/>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3509870" y="2707591"/>
            <a:ext cx="7211111" cy="14465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smtClean="0">
                <a:solidFill>
                  <a:srgbClr val="56725B"/>
                </a:solidFill>
                <a:latin typeface="微软雅黑" pitchFamily="34" charset="-122"/>
                <a:ea typeface="微软雅黑" pitchFamily="34" charset="-122"/>
              </a:rPr>
              <a:t>Next-to-Next-to</a:t>
            </a:r>
          </a:p>
          <a:p>
            <a:pPr marL="0" lvl="0" indent="0" algn="ctr" eaLnBrk="1" hangingPunct="1">
              <a:lnSpc>
                <a:spcPct val="100000"/>
              </a:lnSpc>
              <a:spcBef>
                <a:spcPct val="0"/>
              </a:spcBef>
              <a:buNone/>
            </a:pPr>
            <a:r>
              <a:rPr lang="en-US" altLang="zh-CN" sz="4400" b="1" dirty="0" smtClean="0">
                <a:solidFill>
                  <a:srgbClr val="56725B"/>
                </a:solidFill>
                <a:latin typeface="微软雅黑" pitchFamily="34" charset="-122"/>
                <a:ea typeface="微软雅黑" pitchFamily="34" charset="-122"/>
              </a:rPr>
              <a:t> Leading </a:t>
            </a:r>
            <a:r>
              <a:rPr lang="en-US" altLang="zh-CN" sz="4400" b="1" dirty="0">
                <a:solidFill>
                  <a:srgbClr val="56725B"/>
                </a:solidFill>
                <a:latin typeface="微软雅黑" pitchFamily="34" charset="-122"/>
                <a:ea typeface="微软雅黑" pitchFamily="34" charset="-122"/>
              </a:rPr>
              <a:t>Order</a:t>
            </a:r>
          </a:p>
        </p:txBody>
      </p:sp>
      <p:grpSp>
        <p:nvGrpSpPr>
          <p:cNvPr id="2" name="组合 1">
            <a:extLst>
              <a:ext uri="{FF2B5EF4-FFF2-40B4-BE49-F238E27FC236}">
                <a16:creationId xmlns:a16="http://schemas.microsoft.com/office/drawing/2014/main" id="{22100AFA-60BD-1CB6-528B-33F3A96E7593}"/>
              </a:ext>
            </a:extLst>
          </p:cNvPr>
          <p:cNvGrpSpPr/>
          <p:nvPr/>
        </p:nvGrpSpPr>
        <p:grpSpPr>
          <a:xfrm>
            <a:off x="1155094" y="2143070"/>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smtClean="0">
                  <a:solidFill>
                    <a:schemeClr val="bg1"/>
                  </a:solidFill>
                  <a:latin typeface="张海山锐线体简"/>
                  <a:ea typeface="张海山锐线体简"/>
                </a:rPr>
                <a:t>04</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980662" y="223102"/>
            <a:ext cx="4962972" cy="6509658"/>
          </a:xfrm>
          <a:prstGeom prst="rect">
            <a:avLst/>
          </a:prstGeom>
        </p:spPr>
      </p:pic>
      <p:sp>
        <p:nvSpPr>
          <p:cNvPr id="26" name="文本框 25"/>
          <p:cNvSpPr txBox="1"/>
          <p:nvPr/>
        </p:nvSpPr>
        <p:spPr>
          <a:xfrm>
            <a:off x="5469995" y="6344075"/>
            <a:ext cx="914037" cy="369332"/>
          </a:xfrm>
          <a:prstGeom prst="rect">
            <a:avLst/>
          </a:prstGeom>
          <a:noFill/>
        </p:spPr>
        <p:txBody>
          <a:bodyPr wrap="square" rtlCol="0">
            <a:spAutoFit/>
          </a:bodyPr>
          <a:lstStyle/>
          <a:p>
            <a:r>
              <a:rPr lang="zh-CN" altLang="en-US" dirty="0" smtClean="0"/>
              <a:t>陈龙斌</a:t>
            </a:r>
            <a:endParaRPr lang="zh-CN" altLang="en-US" dirty="0"/>
          </a:p>
        </p:txBody>
      </p:sp>
      <p:sp>
        <p:nvSpPr>
          <p:cNvPr id="6" name="文本框 5"/>
          <p:cNvSpPr txBox="1"/>
          <p:nvPr/>
        </p:nvSpPr>
        <p:spPr>
          <a:xfrm>
            <a:off x="3647728" y="5229200"/>
            <a:ext cx="6624736" cy="369332"/>
          </a:xfrm>
          <a:prstGeom prst="rect">
            <a:avLst/>
          </a:prstGeom>
          <a:noFill/>
        </p:spPr>
        <p:txBody>
          <a:bodyPr wrap="square" rtlCol="0">
            <a:spAutoFit/>
          </a:bodyPr>
          <a:lstStyle/>
          <a:p>
            <a:r>
              <a:rPr lang="en-US" altLang="zh-CN" dirty="0" smtClean="0"/>
              <a:t>Gao, Li, Zhu, 2013, </a:t>
            </a:r>
            <a:r>
              <a:rPr lang="en-US" altLang="zh-CN" dirty="0" err="1" smtClean="0"/>
              <a:t>Brucherseifer</a:t>
            </a:r>
            <a:r>
              <a:rPr lang="en-US" altLang="zh-CN" dirty="0" smtClean="0"/>
              <a:t>, </a:t>
            </a:r>
            <a:r>
              <a:rPr lang="en-US" altLang="zh-CN" dirty="0" err="1" smtClean="0"/>
              <a:t>Caola</a:t>
            </a:r>
            <a:r>
              <a:rPr lang="en-US" altLang="zh-CN" dirty="0" smtClean="0"/>
              <a:t>, </a:t>
            </a:r>
            <a:r>
              <a:rPr lang="en-US" altLang="zh-CN" dirty="0" err="1" smtClean="0"/>
              <a:t>Melnikov</a:t>
            </a:r>
            <a:r>
              <a:rPr lang="en-US" altLang="zh-CN" dirty="0" smtClean="0"/>
              <a:t> 2013</a:t>
            </a:r>
            <a:endParaRPr lang="zh-CN" altLang="en-US" dirty="0"/>
          </a:p>
        </p:txBody>
      </p:sp>
    </p:spTree>
    <p:extLst>
      <p:ext uri="{BB962C8B-B14F-4D97-AF65-F5344CB8AC3E}">
        <p14:creationId xmlns:p14="http://schemas.microsoft.com/office/powerpoint/2010/main" val="389584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3664" y="646302"/>
            <a:ext cx="5159896" cy="1616237"/>
          </a:xfrm>
          <a:prstGeom prst="rect">
            <a:avLst/>
          </a:prstGeom>
        </p:spPr>
      </p:pic>
      <p:pic>
        <p:nvPicPr>
          <p:cNvPr id="4" name="图片 3"/>
          <p:cNvPicPr>
            <a:picLocks noChangeAspect="1"/>
          </p:cNvPicPr>
          <p:nvPr/>
        </p:nvPicPr>
        <p:blipFill>
          <a:blip r:embed="rId3"/>
          <a:stretch>
            <a:fillRect/>
          </a:stretch>
        </p:blipFill>
        <p:spPr>
          <a:xfrm>
            <a:off x="6528047" y="764704"/>
            <a:ext cx="5249557" cy="1122411"/>
          </a:xfrm>
          <a:prstGeom prst="rect">
            <a:avLst/>
          </a:prstGeom>
        </p:spPr>
      </p:pic>
      <p:pic>
        <p:nvPicPr>
          <p:cNvPr id="6" name="图片 5"/>
          <p:cNvPicPr>
            <a:picLocks noChangeAspect="1"/>
          </p:cNvPicPr>
          <p:nvPr/>
        </p:nvPicPr>
        <p:blipFill>
          <a:blip r:embed="rId4"/>
          <a:stretch>
            <a:fillRect/>
          </a:stretch>
        </p:blipFill>
        <p:spPr>
          <a:xfrm>
            <a:off x="47328" y="3429000"/>
            <a:ext cx="5112568" cy="1067270"/>
          </a:xfrm>
          <a:prstGeom prst="rect">
            <a:avLst/>
          </a:prstGeom>
        </p:spPr>
      </p:pic>
      <p:sp>
        <p:nvSpPr>
          <p:cNvPr id="15" name="文本框 14"/>
          <p:cNvSpPr txBox="1"/>
          <p:nvPr/>
        </p:nvSpPr>
        <p:spPr>
          <a:xfrm>
            <a:off x="2351584" y="2434892"/>
            <a:ext cx="576064" cy="369332"/>
          </a:xfrm>
          <a:prstGeom prst="rect">
            <a:avLst/>
          </a:prstGeom>
          <a:noFill/>
        </p:spPr>
        <p:txBody>
          <a:bodyPr wrap="square" rtlCol="0">
            <a:spAutoFit/>
          </a:bodyPr>
          <a:lstStyle/>
          <a:p>
            <a:r>
              <a:rPr lang="en-US" altLang="zh-CN" dirty="0" smtClean="0"/>
              <a:t>(A)</a:t>
            </a:r>
            <a:endParaRPr lang="zh-CN" altLang="en-US" dirty="0"/>
          </a:p>
        </p:txBody>
      </p:sp>
      <p:sp>
        <p:nvSpPr>
          <p:cNvPr id="42" name="文本框 41"/>
          <p:cNvSpPr txBox="1"/>
          <p:nvPr/>
        </p:nvSpPr>
        <p:spPr>
          <a:xfrm>
            <a:off x="8760296" y="2293371"/>
            <a:ext cx="576064" cy="369332"/>
          </a:xfrm>
          <a:prstGeom prst="rect">
            <a:avLst/>
          </a:prstGeom>
          <a:noFill/>
        </p:spPr>
        <p:txBody>
          <a:bodyPr wrap="square" rtlCol="0">
            <a:spAutoFit/>
          </a:bodyPr>
          <a:lstStyle/>
          <a:p>
            <a:r>
              <a:rPr lang="en-US" altLang="zh-CN" dirty="0" smtClean="0"/>
              <a:t>(B)</a:t>
            </a:r>
            <a:endParaRPr lang="zh-CN" altLang="en-US" dirty="0"/>
          </a:p>
        </p:txBody>
      </p:sp>
      <p:sp>
        <p:nvSpPr>
          <p:cNvPr id="46" name="文本框 45"/>
          <p:cNvSpPr txBox="1"/>
          <p:nvPr/>
        </p:nvSpPr>
        <p:spPr>
          <a:xfrm>
            <a:off x="2315580" y="4840975"/>
            <a:ext cx="576064" cy="369332"/>
          </a:xfrm>
          <a:prstGeom prst="rect">
            <a:avLst/>
          </a:prstGeom>
          <a:noFill/>
        </p:spPr>
        <p:txBody>
          <a:bodyPr wrap="square" rtlCol="0">
            <a:spAutoFit/>
          </a:bodyPr>
          <a:lstStyle/>
          <a:p>
            <a:r>
              <a:rPr lang="en-US" altLang="zh-CN" dirty="0" smtClean="0"/>
              <a:t>(C)</a:t>
            </a:r>
            <a:endParaRPr lang="zh-CN" altLang="en-US" dirty="0"/>
          </a:p>
        </p:txBody>
      </p:sp>
      <p:sp>
        <p:nvSpPr>
          <p:cNvPr id="47" name="文本框 46"/>
          <p:cNvSpPr txBox="1"/>
          <p:nvPr/>
        </p:nvSpPr>
        <p:spPr>
          <a:xfrm>
            <a:off x="8688288" y="4656309"/>
            <a:ext cx="576064" cy="369332"/>
          </a:xfrm>
          <a:prstGeom prst="rect">
            <a:avLst/>
          </a:prstGeom>
          <a:noFill/>
        </p:spPr>
        <p:txBody>
          <a:bodyPr wrap="square" rtlCol="0">
            <a:spAutoFit/>
          </a:bodyPr>
          <a:lstStyle/>
          <a:p>
            <a:r>
              <a:rPr lang="en-US" altLang="zh-CN" dirty="0" smtClean="0"/>
              <a:t>(D)</a:t>
            </a:r>
            <a:endParaRPr lang="zh-CN" altLang="en-US" dirty="0"/>
          </a:p>
        </p:txBody>
      </p:sp>
      <p:sp>
        <p:nvSpPr>
          <p:cNvPr id="48" name="文本框 47"/>
          <p:cNvSpPr txBox="1"/>
          <p:nvPr/>
        </p:nvSpPr>
        <p:spPr>
          <a:xfrm>
            <a:off x="5303912" y="6250407"/>
            <a:ext cx="576064" cy="369332"/>
          </a:xfrm>
          <a:prstGeom prst="rect">
            <a:avLst/>
          </a:prstGeom>
          <a:noFill/>
        </p:spPr>
        <p:txBody>
          <a:bodyPr wrap="square" rtlCol="0">
            <a:spAutoFit/>
          </a:bodyPr>
          <a:lstStyle/>
          <a:p>
            <a:r>
              <a:rPr lang="en-US" altLang="zh-CN" dirty="0" smtClean="0"/>
              <a:t>(E)</a:t>
            </a:r>
            <a:endParaRPr lang="zh-CN" altLang="en-US" dirty="0"/>
          </a:p>
        </p:txBody>
      </p:sp>
      <p:sp>
        <p:nvSpPr>
          <p:cNvPr id="16" name="文本框 15"/>
          <p:cNvSpPr txBox="1"/>
          <p:nvPr/>
        </p:nvSpPr>
        <p:spPr>
          <a:xfrm>
            <a:off x="4295800" y="38410"/>
            <a:ext cx="3960440" cy="461665"/>
          </a:xfrm>
          <a:prstGeom prst="rect">
            <a:avLst/>
          </a:prstGeom>
          <a:noFill/>
        </p:spPr>
        <p:txBody>
          <a:bodyPr wrap="square" rtlCol="0">
            <a:spAutoFit/>
          </a:bodyPr>
          <a:lstStyle/>
          <a:p>
            <a:r>
              <a:rPr lang="en-US" altLang="zh-CN" sz="2400" b="1" dirty="0" smtClean="0"/>
              <a:t>NNLO integral Families</a:t>
            </a:r>
            <a:endParaRPr lang="zh-CN" altLang="en-US" sz="2400" b="1" dirty="0"/>
          </a:p>
        </p:txBody>
      </p:sp>
      <p:pic>
        <p:nvPicPr>
          <p:cNvPr id="13" name="图片 12"/>
          <p:cNvPicPr>
            <a:picLocks noChangeAspect="1"/>
          </p:cNvPicPr>
          <p:nvPr/>
        </p:nvPicPr>
        <p:blipFill>
          <a:blip r:embed="rId5"/>
          <a:stretch>
            <a:fillRect/>
          </a:stretch>
        </p:blipFill>
        <p:spPr>
          <a:xfrm>
            <a:off x="6816080" y="2896681"/>
            <a:ext cx="4320480" cy="1608854"/>
          </a:xfrm>
          <a:prstGeom prst="rect">
            <a:avLst/>
          </a:prstGeom>
        </p:spPr>
      </p:pic>
      <p:pic>
        <p:nvPicPr>
          <p:cNvPr id="14" name="图片 13"/>
          <p:cNvPicPr>
            <a:picLocks noChangeAspect="1"/>
          </p:cNvPicPr>
          <p:nvPr/>
        </p:nvPicPr>
        <p:blipFill>
          <a:blip r:embed="rId6"/>
          <a:stretch>
            <a:fillRect/>
          </a:stretch>
        </p:blipFill>
        <p:spPr>
          <a:xfrm>
            <a:off x="2999656" y="4843693"/>
            <a:ext cx="5048976" cy="1055461"/>
          </a:xfrm>
          <a:prstGeom prst="rect">
            <a:avLst/>
          </a:prstGeom>
        </p:spPr>
      </p:pic>
    </p:spTree>
    <p:extLst>
      <p:ext uri="{BB962C8B-B14F-4D97-AF65-F5344CB8AC3E}">
        <p14:creationId xmlns:p14="http://schemas.microsoft.com/office/powerpoint/2010/main" val="38747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heel(1)">
                                      <p:cBhvr>
                                        <p:cTn id="10" dur="2000"/>
                                        <p:tgtEl>
                                          <p:spTgt spid="42"/>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heel(1)">
                                      <p:cBhvr>
                                        <p:cTn id="16" dur="2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anim calcmode="lin" valueType="num">
                                      <p:cBhvr>
                                        <p:cTn id="34" dur="1000" fill="hold"/>
                                        <p:tgtEl>
                                          <p:spTgt spid="47"/>
                                        </p:tgtEl>
                                        <p:attrNameLst>
                                          <p:attrName>ppt_x</p:attrName>
                                        </p:attrNameLst>
                                      </p:cBhvr>
                                      <p:tavLst>
                                        <p:tav tm="0">
                                          <p:val>
                                            <p:strVal val="#ppt_x"/>
                                          </p:val>
                                        </p:tav>
                                        <p:tav tm="100000">
                                          <p:val>
                                            <p:strVal val="#ppt_x"/>
                                          </p:val>
                                        </p:tav>
                                      </p:tavLst>
                                    </p:anim>
                                    <p:anim calcmode="lin" valueType="num">
                                      <p:cBhvr>
                                        <p:cTn id="35" dur="1000" fill="hold"/>
                                        <p:tgtEl>
                                          <p:spTgt spid="4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1344" y="908720"/>
            <a:ext cx="5760640" cy="1131668"/>
          </a:xfrm>
          <a:prstGeom prst="rect">
            <a:avLst/>
          </a:prstGeom>
        </p:spPr>
      </p:pic>
      <p:pic>
        <p:nvPicPr>
          <p:cNvPr id="5" name="图片 4"/>
          <p:cNvPicPr>
            <a:picLocks noChangeAspect="1"/>
          </p:cNvPicPr>
          <p:nvPr/>
        </p:nvPicPr>
        <p:blipFill>
          <a:blip r:embed="rId3"/>
          <a:stretch>
            <a:fillRect/>
          </a:stretch>
        </p:blipFill>
        <p:spPr>
          <a:xfrm>
            <a:off x="407368" y="3861048"/>
            <a:ext cx="5140081" cy="1611028"/>
          </a:xfrm>
          <a:prstGeom prst="rect">
            <a:avLst/>
          </a:prstGeom>
        </p:spPr>
      </p:pic>
      <p:pic>
        <p:nvPicPr>
          <p:cNvPr id="6" name="图片 5"/>
          <p:cNvPicPr>
            <a:picLocks noChangeAspect="1"/>
          </p:cNvPicPr>
          <p:nvPr/>
        </p:nvPicPr>
        <p:blipFill>
          <a:blip r:embed="rId4"/>
          <a:stretch>
            <a:fillRect/>
          </a:stretch>
        </p:blipFill>
        <p:spPr>
          <a:xfrm>
            <a:off x="6486518" y="476672"/>
            <a:ext cx="4857855" cy="1808669"/>
          </a:xfrm>
          <a:prstGeom prst="rect">
            <a:avLst/>
          </a:prstGeom>
        </p:spPr>
      </p:pic>
      <p:pic>
        <p:nvPicPr>
          <p:cNvPr id="7" name="图片 6"/>
          <p:cNvPicPr>
            <a:picLocks noChangeAspect="1"/>
          </p:cNvPicPr>
          <p:nvPr/>
        </p:nvPicPr>
        <p:blipFill>
          <a:blip r:embed="rId5"/>
          <a:stretch>
            <a:fillRect/>
          </a:stretch>
        </p:blipFill>
        <p:spPr>
          <a:xfrm>
            <a:off x="6240016" y="4171607"/>
            <a:ext cx="5350861" cy="989909"/>
          </a:xfrm>
          <a:prstGeom prst="rect">
            <a:avLst/>
          </a:prstGeom>
        </p:spPr>
      </p:pic>
      <p:sp>
        <p:nvSpPr>
          <p:cNvPr id="8" name="文本框 7"/>
          <p:cNvSpPr txBox="1"/>
          <p:nvPr/>
        </p:nvSpPr>
        <p:spPr>
          <a:xfrm>
            <a:off x="2783632" y="2423773"/>
            <a:ext cx="576064" cy="369332"/>
          </a:xfrm>
          <a:prstGeom prst="rect">
            <a:avLst/>
          </a:prstGeom>
          <a:noFill/>
        </p:spPr>
        <p:txBody>
          <a:bodyPr wrap="square" rtlCol="0">
            <a:spAutoFit/>
          </a:bodyPr>
          <a:lstStyle/>
          <a:p>
            <a:r>
              <a:rPr lang="en-US" altLang="zh-CN" dirty="0" smtClean="0"/>
              <a:t>(F)</a:t>
            </a:r>
            <a:endParaRPr lang="zh-CN" altLang="en-US" dirty="0"/>
          </a:p>
        </p:txBody>
      </p:sp>
      <p:sp>
        <p:nvSpPr>
          <p:cNvPr id="9" name="文本框 8"/>
          <p:cNvSpPr txBox="1"/>
          <p:nvPr/>
        </p:nvSpPr>
        <p:spPr>
          <a:xfrm>
            <a:off x="8688288" y="2420888"/>
            <a:ext cx="576064" cy="369332"/>
          </a:xfrm>
          <a:prstGeom prst="rect">
            <a:avLst/>
          </a:prstGeom>
          <a:noFill/>
        </p:spPr>
        <p:txBody>
          <a:bodyPr wrap="square" rtlCol="0">
            <a:spAutoFit/>
          </a:bodyPr>
          <a:lstStyle/>
          <a:p>
            <a:r>
              <a:rPr lang="en-US" altLang="zh-CN" dirty="0" smtClean="0"/>
              <a:t>(G)</a:t>
            </a:r>
            <a:endParaRPr lang="zh-CN" altLang="en-US" dirty="0"/>
          </a:p>
        </p:txBody>
      </p:sp>
      <p:sp>
        <p:nvSpPr>
          <p:cNvPr id="10" name="文本框 9"/>
          <p:cNvSpPr txBox="1"/>
          <p:nvPr/>
        </p:nvSpPr>
        <p:spPr>
          <a:xfrm>
            <a:off x="2689376" y="5589240"/>
            <a:ext cx="576064" cy="369332"/>
          </a:xfrm>
          <a:prstGeom prst="rect">
            <a:avLst/>
          </a:prstGeom>
          <a:noFill/>
        </p:spPr>
        <p:txBody>
          <a:bodyPr wrap="square" rtlCol="0">
            <a:spAutoFit/>
          </a:bodyPr>
          <a:lstStyle/>
          <a:p>
            <a:r>
              <a:rPr lang="en-US" altLang="zh-CN" dirty="0" smtClean="0"/>
              <a:t>(H)</a:t>
            </a:r>
            <a:endParaRPr lang="zh-CN" altLang="en-US" dirty="0"/>
          </a:p>
        </p:txBody>
      </p:sp>
      <p:sp>
        <p:nvSpPr>
          <p:cNvPr id="11" name="文本框 10"/>
          <p:cNvSpPr txBox="1"/>
          <p:nvPr/>
        </p:nvSpPr>
        <p:spPr>
          <a:xfrm>
            <a:off x="8760296" y="5517232"/>
            <a:ext cx="576064" cy="369332"/>
          </a:xfrm>
          <a:prstGeom prst="rect">
            <a:avLst/>
          </a:prstGeom>
          <a:noFill/>
        </p:spPr>
        <p:txBody>
          <a:bodyPr wrap="square" rtlCol="0">
            <a:spAutoFit/>
          </a:bodyPr>
          <a:lstStyle/>
          <a:p>
            <a:r>
              <a:rPr lang="en-US" altLang="zh-CN" dirty="0" smtClean="0"/>
              <a:t>(I)</a:t>
            </a:r>
            <a:endParaRPr lang="zh-CN" altLang="en-US" dirty="0"/>
          </a:p>
        </p:txBody>
      </p:sp>
    </p:spTree>
    <p:extLst>
      <p:ext uri="{BB962C8B-B14F-4D97-AF65-F5344CB8AC3E}">
        <p14:creationId xmlns:p14="http://schemas.microsoft.com/office/powerpoint/2010/main" val="602302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19336" y="2162360"/>
            <a:ext cx="12040977" cy="2108840"/>
          </a:xfrm>
          <a:prstGeom prst="rect">
            <a:avLst/>
          </a:prstGeom>
        </p:spPr>
      </p:pic>
      <p:sp>
        <p:nvSpPr>
          <p:cNvPr id="2" name="标题 1"/>
          <p:cNvSpPr>
            <a:spLocks noGrp="1"/>
          </p:cNvSpPr>
          <p:nvPr>
            <p:ph type="title"/>
          </p:nvPr>
        </p:nvSpPr>
        <p:spPr>
          <a:xfrm>
            <a:off x="5347736" y="332656"/>
            <a:ext cx="1584176" cy="975643"/>
          </a:xfrm>
        </p:spPr>
        <p:txBody>
          <a:bodyPr/>
          <a:lstStyle/>
          <a:p>
            <a:r>
              <a:rPr lang="en-US" altLang="zh-CN" b="1" dirty="0" smtClean="0"/>
              <a:t>Cuts </a:t>
            </a:r>
            <a:endParaRPr lang="zh-CN" altLang="en-US" b="1" dirty="0"/>
          </a:p>
        </p:txBody>
      </p:sp>
      <p:cxnSp>
        <p:nvCxnSpPr>
          <p:cNvPr id="7" name="直接连接符 6"/>
          <p:cNvCxnSpPr/>
          <p:nvPr/>
        </p:nvCxnSpPr>
        <p:spPr>
          <a:xfrm>
            <a:off x="3503712" y="2649612"/>
            <a:ext cx="0" cy="1134336"/>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 idx="2"/>
          </p:cNvCxnSpPr>
          <p:nvPr/>
        </p:nvCxnSpPr>
        <p:spPr>
          <a:xfrm>
            <a:off x="4079776" y="2629969"/>
            <a:ext cx="2060049" cy="1641231"/>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295800" y="2420888"/>
            <a:ext cx="4320480" cy="1512168"/>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ppt_w</p:attrName>
                                        </p:attrNameLst>
                                      </p:cBhvr>
                                      <p:tavLst>
                                        <p:tav tm="0" fmla="#ppt_w*sin(2.5*pi*$)">
                                          <p:val>
                                            <p:fltVal val="0"/>
                                          </p:val>
                                        </p:tav>
                                        <p:tav tm="100000">
                                          <p:val>
                                            <p:fltVal val="1"/>
                                          </p:val>
                                        </p:tav>
                                      </p:tavLst>
                                    </p:anim>
                                    <p:anim calcmode="lin" valueType="num">
                                      <p:cBhvr>
                                        <p:cTn id="2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0" y="22556"/>
            <a:ext cx="12163425" cy="687916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3"/>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4"/>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4"/>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4"/>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4"/>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4"/>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4"/>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4"/>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4"/>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5"/>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4"/>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4"/>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4"/>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46" name="图形 45">
            <a:extLst>
              <a:ext uri="{FF2B5EF4-FFF2-40B4-BE49-F238E27FC236}">
                <a16:creationId xmlns:a16="http://schemas.microsoft.com/office/drawing/2014/main" id="{C394F316-D063-034B-FA74-2E2E310C177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982161" y="207310"/>
            <a:ext cx="4962972" cy="6509658"/>
          </a:xfrm>
          <a:prstGeom prst="rect">
            <a:avLst/>
          </a:prstGeom>
        </p:spPr>
      </p:pic>
      <p:grpSp>
        <p:nvGrpSpPr>
          <p:cNvPr id="47" name="组合 46">
            <a:extLst>
              <a:ext uri="{FF2B5EF4-FFF2-40B4-BE49-F238E27FC236}">
                <a16:creationId xmlns:a16="http://schemas.microsoft.com/office/drawing/2014/main" id="{39CD03C3-0E62-9ADC-2912-4A93679039AB}"/>
              </a:ext>
            </a:extLst>
          </p:cNvPr>
          <p:cNvGrpSpPr/>
          <p:nvPr/>
        </p:nvGrpSpPr>
        <p:grpSpPr>
          <a:xfrm>
            <a:off x="598864" y="476732"/>
            <a:ext cx="2138362" cy="2138363"/>
            <a:chOff x="2574111" y="2216758"/>
            <a:chExt cx="2375260" cy="2375260"/>
          </a:xfrm>
        </p:grpSpPr>
        <p:sp>
          <p:nvSpPr>
            <p:cNvPr id="48" name="椭圆 47">
              <a:extLst>
                <a:ext uri="{FF2B5EF4-FFF2-40B4-BE49-F238E27FC236}">
                  <a16:creationId xmlns:a16="http://schemas.microsoft.com/office/drawing/2014/main" id="{2F36B447-00FF-F88F-CBA2-AC5F21BD53C6}"/>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9" name="椭圆 48">
              <a:extLst>
                <a:ext uri="{FF2B5EF4-FFF2-40B4-BE49-F238E27FC236}">
                  <a16:creationId xmlns:a16="http://schemas.microsoft.com/office/drawing/2014/main" id="{6A86A96D-E562-9739-02C8-3FC832B795BC}"/>
                </a:ext>
              </a:extLst>
            </p:cNvPr>
            <p:cNvSpPr/>
            <p:nvPr/>
          </p:nvSpPr>
          <p:spPr>
            <a:xfrm>
              <a:off x="2928015" y="2495435"/>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a:solidFill>
                    <a:schemeClr val="bg1"/>
                  </a:solidFill>
                  <a:latin typeface="张海山锐线体简"/>
                  <a:ea typeface="张海山锐线体简"/>
                </a:rPr>
                <a:t>01</a:t>
              </a:r>
              <a:endParaRPr lang="zh-CN" altLang="en-US" sz="6000" dirty="0">
                <a:solidFill>
                  <a:schemeClr val="bg1"/>
                </a:solidFill>
                <a:latin typeface="张海山锐线体简"/>
                <a:ea typeface="张海山锐线体简"/>
              </a:endParaRPr>
            </a:p>
          </p:txBody>
        </p:sp>
      </p:grpSp>
      <p:sp>
        <p:nvSpPr>
          <p:cNvPr id="2" name="矩形 1"/>
          <p:cNvSpPr/>
          <p:nvPr/>
        </p:nvSpPr>
        <p:spPr>
          <a:xfrm>
            <a:off x="2964512" y="395532"/>
            <a:ext cx="7087500" cy="8171468"/>
          </a:xfrm>
          <a:prstGeom prst="rect">
            <a:avLst/>
          </a:prstGeom>
        </p:spPr>
        <p:txBody>
          <a:bodyPr wrap="square">
            <a:spAutoFit/>
          </a:bodyPr>
          <a:lstStyle/>
          <a:p>
            <a:pPr marL="285750" lvl="0" indent="-285750" algn="just" rtl="0">
              <a:lnSpc>
                <a:spcPct val="150000"/>
              </a:lnSpc>
              <a:buFont typeface="Arial" panose="020B0604020202020204" pitchFamily="34" charset="0"/>
              <a:buChar char="•"/>
              <a:defRPr/>
            </a:pP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Top quark is the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heaviest and one of the most important </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elementary particle in the Standard model, it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couples </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to the SM Higgs boson and opens doors to new physics</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 The properties of top quark need to be studied precisely.</a:t>
            </a:r>
          </a:p>
          <a:p>
            <a:pPr lvl="0" algn="just" rtl="0">
              <a:lnSpc>
                <a:spcPct val="150000"/>
              </a:lnSpc>
              <a:defRPr/>
            </a:pPr>
            <a:endPar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To obtain high order corrections, a crucial step is to calculate Feynman integrals.</a:t>
            </a:r>
          </a:p>
          <a:p>
            <a:pPr marL="285750" lvl="0" indent="-285750" algn="just" rtl="0">
              <a:lnSpc>
                <a:spcPct val="150000"/>
              </a:lnSpc>
              <a:buFont typeface="Arial" panose="020B0604020202020204" pitchFamily="34" charset="0"/>
              <a:buChar char="•"/>
              <a:defRPr/>
            </a:pPr>
            <a:endPar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Analytic calculation of the high order corrections have many benefits. We can obtain the numerical effect of high order corrections very fast, expand them at any kinematic point, and integrate them to obtain more interesting results.—Y.F. Wang’s talk</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a:t>
            </a:r>
            <a:endPar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endParaRPr lang="en-US" altLang="zh-CN"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pPr lvl="0" algn="just" rtl="0">
              <a:lnSpc>
                <a:spcPct val="150000"/>
              </a:lnSpc>
              <a:defRPr/>
            </a:pP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p:txBody>
      </p:sp>
      <p:sp>
        <p:nvSpPr>
          <p:cNvPr id="5" name="文本框 4"/>
          <p:cNvSpPr txBox="1"/>
          <p:nvPr/>
        </p:nvSpPr>
        <p:spPr>
          <a:xfrm>
            <a:off x="767408" y="3068960"/>
            <a:ext cx="2067946" cy="523220"/>
          </a:xfrm>
          <a:prstGeom prst="rect">
            <a:avLst/>
          </a:prstGeom>
          <a:noFill/>
        </p:spPr>
        <p:txBody>
          <a:bodyPr wrap="square" rtlCol="0">
            <a:spAutoFit/>
          </a:bodyPr>
          <a:lstStyle/>
          <a:p>
            <a:r>
              <a:rPr lang="en-US" altLang="zh-CN" sz="2800" b="1" dirty="0" smtClean="0">
                <a:solidFill>
                  <a:schemeClr val="accent6"/>
                </a:solidFill>
              </a:rPr>
              <a:t>Motivation</a:t>
            </a:r>
            <a:endParaRPr lang="zh-CN" altLang="en-US" sz="2800"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435">
                                          <p:stCondLst>
                                            <p:cond delay="0"/>
                                          </p:stCondLst>
                                        </p:cTn>
                                        <p:tgtEl>
                                          <p:spTgt spid="47"/>
                                        </p:tgtEl>
                                      </p:cBhvr>
                                    </p:animEffect>
                                    <p:anim calcmode="lin" valueType="num">
                                      <p:cBhvr>
                                        <p:cTn id="8" dur="1367"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7"/>
                                        </p:tgtEl>
                                        <p:attrNameLst>
                                          <p:attrName>ppt_y</p:attrName>
                                        </p:attrNameLst>
                                      </p:cBhvr>
                                      <p:tavLst>
                                        <p:tav tm="0" fmla="#ppt_y-sin(pi*$)/81">
                                          <p:val>
                                            <p:fltVal val="0"/>
                                          </p:val>
                                        </p:tav>
                                        <p:tav tm="100000">
                                          <p:val>
                                            <p:fltVal val="1"/>
                                          </p:val>
                                        </p:tav>
                                      </p:tavLst>
                                    </p:anim>
                                    <p:animScale>
                                      <p:cBhvr>
                                        <p:cTn id="13" dur="20">
                                          <p:stCondLst>
                                            <p:cond delay="487"/>
                                          </p:stCondLst>
                                        </p:cTn>
                                        <p:tgtEl>
                                          <p:spTgt spid="47"/>
                                        </p:tgtEl>
                                      </p:cBhvr>
                                      <p:to x="100000" y="60000"/>
                                    </p:animScale>
                                    <p:animScale>
                                      <p:cBhvr>
                                        <p:cTn id="14" dur="124" decel="50000">
                                          <p:stCondLst>
                                            <p:cond delay="507"/>
                                          </p:stCondLst>
                                        </p:cTn>
                                        <p:tgtEl>
                                          <p:spTgt spid="47"/>
                                        </p:tgtEl>
                                      </p:cBhvr>
                                      <p:to x="100000" y="100000"/>
                                    </p:animScale>
                                    <p:animScale>
                                      <p:cBhvr>
                                        <p:cTn id="15" dur="20">
                                          <p:stCondLst>
                                            <p:cond delay="984"/>
                                          </p:stCondLst>
                                        </p:cTn>
                                        <p:tgtEl>
                                          <p:spTgt spid="47"/>
                                        </p:tgtEl>
                                      </p:cBhvr>
                                      <p:to x="100000" y="80000"/>
                                    </p:animScale>
                                    <p:animScale>
                                      <p:cBhvr>
                                        <p:cTn id="16" dur="124" decel="50000">
                                          <p:stCondLst>
                                            <p:cond delay="1004"/>
                                          </p:stCondLst>
                                        </p:cTn>
                                        <p:tgtEl>
                                          <p:spTgt spid="47"/>
                                        </p:tgtEl>
                                      </p:cBhvr>
                                      <p:to x="100000" y="100000"/>
                                    </p:animScale>
                                    <p:animScale>
                                      <p:cBhvr>
                                        <p:cTn id="17" dur="20">
                                          <p:stCondLst>
                                            <p:cond delay="1231"/>
                                          </p:stCondLst>
                                        </p:cTn>
                                        <p:tgtEl>
                                          <p:spTgt spid="47"/>
                                        </p:tgtEl>
                                      </p:cBhvr>
                                      <p:to x="100000" y="90000"/>
                                    </p:animScale>
                                    <p:animScale>
                                      <p:cBhvr>
                                        <p:cTn id="18" dur="124" decel="50000">
                                          <p:stCondLst>
                                            <p:cond delay="1251"/>
                                          </p:stCondLst>
                                        </p:cTn>
                                        <p:tgtEl>
                                          <p:spTgt spid="47"/>
                                        </p:tgtEl>
                                      </p:cBhvr>
                                      <p:to x="100000" y="100000"/>
                                    </p:animScale>
                                    <p:animScale>
                                      <p:cBhvr>
                                        <p:cTn id="19" dur="20">
                                          <p:stCondLst>
                                            <p:cond delay="1356"/>
                                          </p:stCondLst>
                                        </p:cTn>
                                        <p:tgtEl>
                                          <p:spTgt spid="47"/>
                                        </p:tgtEl>
                                      </p:cBhvr>
                                      <p:to x="100000" y="95000"/>
                                    </p:animScale>
                                    <p:animScale>
                                      <p:cBhvr>
                                        <p:cTn id="20" dur="124" decel="50000">
                                          <p:stCondLst>
                                            <p:cond delay="1376"/>
                                          </p:stCondLst>
                                        </p:cTn>
                                        <p:tgtEl>
                                          <p:spTgt spid="4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6800" y="72020"/>
            <a:ext cx="10658400" cy="1325563"/>
          </a:xfrm>
        </p:spPr>
        <p:txBody>
          <a:bodyPr/>
          <a:lstStyle/>
          <a:p>
            <a:r>
              <a:rPr lang="en-US" altLang="zh-CN" b="1" dirty="0" smtClean="0"/>
              <a:t>UT basis </a:t>
            </a:r>
            <a:endParaRPr lang="zh-CN" altLang="en-US" b="1" dirty="0"/>
          </a:p>
        </p:txBody>
      </p:sp>
      <p:pic>
        <p:nvPicPr>
          <p:cNvPr id="5" name="内容占位符 4"/>
          <p:cNvPicPr>
            <a:picLocks noGrp="1" noChangeAspect="1"/>
          </p:cNvPicPr>
          <p:nvPr>
            <p:ph idx="1"/>
          </p:nvPr>
        </p:nvPicPr>
        <p:blipFill>
          <a:blip r:embed="rId2"/>
          <a:stretch>
            <a:fillRect/>
          </a:stretch>
        </p:blipFill>
        <p:spPr>
          <a:xfrm>
            <a:off x="909600" y="2276872"/>
            <a:ext cx="10515600" cy="26926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3"/>
          <a:stretch>
            <a:fillRect/>
          </a:stretch>
        </p:blipFill>
        <p:spPr>
          <a:xfrm>
            <a:off x="3071664" y="242981"/>
            <a:ext cx="2520280" cy="1068670"/>
          </a:xfrm>
          <a:prstGeom prst="rect">
            <a:avLst/>
          </a:prstGeom>
        </p:spPr>
      </p:pic>
      <p:sp>
        <p:nvSpPr>
          <p:cNvPr id="8" name="文本框 7"/>
          <p:cNvSpPr txBox="1"/>
          <p:nvPr/>
        </p:nvSpPr>
        <p:spPr>
          <a:xfrm>
            <a:off x="838200" y="1380828"/>
            <a:ext cx="1873424" cy="461665"/>
          </a:xfrm>
          <a:prstGeom prst="rect">
            <a:avLst/>
          </a:prstGeom>
          <a:noFill/>
        </p:spPr>
        <p:txBody>
          <a:bodyPr wrap="square" rtlCol="0">
            <a:spAutoFit/>
          </a:bodyPr>
          <a:lstStyle/>
          <a:p>
            <a:r>
              <a:rPr lang="en-US" altLang="zh-CN" sz="2400" b="1" dirty="0" smtClean="0">
                <a:solidFill>
                  <a:srgbClr val="FF0000"/>
                </a:solidFill>
              </a:rPr>
              <a:t>DEs</a:t>
            </a:r>
            <a:endParaRPr lang="zh-CN" altLang="en-US" sz="2400" b="1" dirty="0">
              <a:solidFill>
                <a:srgbClr val="FF0000"/>
              </a:solidFill>
            </a:endParaRPr>
          </a:p>
        </p:txBody>
      </p:sp>
      <p:pic>
        <p:nvPicPr>
          <p:cNvPr id="9" name="图片 8"/>
          <p:cNvPicPr>
            <a:picLocks noChangeAspect="1"/>
          </p:cNvPicPr>
          <p:nvPr/>
        </p:nvPicPr>
        <p:blipFill>
          <a:blip r:embed="rId4"/>
          <a:stretch>
            <a:fillRect/>
          </a:stretch>
        </p:blipFill>
        <p:spPr>
          <a:xfrm>
            <a:off x="1703512" y="5411178"/>
            <a:ext cx="9434264" cy="11058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文本框 9"/>
          <p:cNvSpPr txBox="1"/>
          <p:nvPr/>
        </p:nvSpPr>
        <p:spPr>
          <a:xfrm>
            <a:off x="273868" y="5733256"/>
            <a:ext cx="1271464" cy="461665"/>
          </a:xfrm>
          <a:prstGeom prst="rect">
            <a:avLst/>
          </a:prstGeom>
          <a:noFill/>
        </p:spPr>
        <p:txBody>
          <a:bodyPr wrap="square" rtlCol="0">
            <a:spAutoFit/>
          </a:bodyPr>
          <a:lstStyle/>
          <a:p>
            <a:r>
              <a:rPr lang="en-US" altLang="zh-CN" sz="2400" b="1" dirty="0" smtClean="0"/>
              <a:t>Letters</a:t>
            </a:r>
            <a:endParaRPr lang="zh-CN" altLang="en-US" sz="2400" b="1" dirty="0"/>
          </a:p>
        </p:txBody>
      </p:sp>
    </p:spTree>
    <p:extLst>
      <p:ext uri="{BB962C8B-B14F-4D97-AF65-F5344CB8AC3E}">
        <p14:creationId xmlns:p14="http://schemas.microsoft.com/office/powerpoint/2010/main" val="15158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3472" y="319819"/>
            <a:ext cx="8352928" cy="1325563"/>
          </a:xfrm>
        </p:spPr>
        <p:txBody>
          <a:bodyPr/>
          <a:lstStyle/>
          <a:p>
            <a:r>
              <a:rPr lang="en-US" altLang="zh-CN" sz="2800" b="1" dirty="0" smtClean="0">
                <a:latin typeface="Arial" panose="020B0604020202020204" pitchFamily="34" charset="0"/>
                <a:cs typeface="Arial" panose="020B0604020202020204" pitchFamily="34" charset="0"/>
              </a:rPr>
              <a:t>For different integral families, the letters either appear in</a:t>
            </a:r>
            <a:endParaRPr lang="zh-CN" altLang="en-US" sz="2800" b="1" dirty="0">
              <a:latin typeface="Arial" panose="020B0604020202020204" pitchFamily="34" charset="0"/>
              <a:cs typeface="Arial" panose="020B0604020202020204" pitchFamily="34" charset="0"/>
            </a:endParaRPr>
          </a:p>
        </p:txBody>
      </p:sp>
      <p:pic>
        <p:nvPicPr>
          <p:cNvPr id="4" name="内容占位符 3"/>
          <p:cNvPicPr>
            <a:picLocks noGrp="1" noChangeAspect="1"/>
          </p:cNvPicPr>
          <p:nvPr>
            <p:ph idx="1"/>
          </p:nvPr>
        </p:nvPicPr>
        <p:blipFill>
          <a:blip r:embed="rId2"/>
          <a:stretch>
            <a:fillRect/>
          </a:stretch>
        </p:blipFill>
        <p:spPr>
          <a:xfrm>
            <a:off x="2135560" y="4365104"/>
            <a:ext cx="6553200" cy="1238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图片 4"/>
          <p:cNvPicPr>
            <a:picLocks noChangeAspect="1"/>
          </p:cNvPicPr>
          <p:nvPr/>
        </p:nvPicPr>
        <p:blipFill>
          <a:blip r:embed="rId3"/>
          <a:stretch>
            <a:fillRect/>
          </a:stretch>
        </p:blipFill>
        <p:spPr>
          <a:xfrm>
            <a:off x="2063552" y="1772816"/>
            <a:ext cx="6552728" cy="13104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文本框 5"/>
          <p:cNvSpPr txBox="1"/>
          <p:nvPr/>
        </p:nvSpPr>
        <p:spPr>
          <a:xfrm>
            <a:off x="911424" y="6041138"/>
            <a:ext cx="10009112" cy="400110"/>
          </a:xfrm>
          <a:prstGeom prst="rect">
            <a:avLst/>
          </a:prstGeom>
          <a:noFill/>
        </p:spPr>
        <p:txBody>
          <a:bodyPr wrap="square" rtlCol="0">
            <a:spAutoFit/>
          </a:bodyPr>
          <a:lstStyle/>
          <a:p>
            <a:r>
              <a:rPr lang="en-US" altLang="zh-CN" sz="2000" b="1" dirty="0" smtClean="0">
                <a:solidFill>
                  <a:srgbClr val="FF0000"/>
                </a:solidFill>
              </a:rPr>
              <a:t>The analytic results can also be expressed in terms of Harmonic </a:t>
            </a:r>
            <a:r>
              <a:rPr lang="en-US" altLang="zh-CN" sz="2000" b="1" dirty="0" err="1">
                <a:solidFill>
                  <a:srgbClr val="FF0000"/>
                </a:solidFill>
              </a:rPr>
              <a:t>P</a:t>
            </a:r>
            <a:r>
              <a:rPr lang="en-US" altLang="zh-CN" sz="2000" b="1" dirty="0" err="1" smtClean="0">
                <a:solidFill>
                  <a:srgbClr val="FF0000"/>
                </a:solidFill>
              </a:rPr>
              <a:t>olylogarithms</a:t>
            </a:r>
            <a:endParaRPr lang="zh-CN" altLang="en-US" sz="2000" b="1" dirty="0">
              <a:solidFill>
                <a:srgbClr val="FF0000"/>
              </a:solidFill>
            </a:endParaRPr>
          </a:p>
        </p:txBody>
      </p:sp>
      <p:sp>
        <p:nvSpPr>
          <p:cNvPr id="7" name="文本框 6"/>
          <p:cNvSpPr txBox="1"/>
          <p:nvPr/>
        </p:nvSpPr>
        <p:spPr>
          <a:xfrm>
            <a:off x="1487488" y="3426549"/>
            <a:ext cx="1368152" cy="523220"/>
          </a:xfrm>
          <a:prstGeom prst="rect">
            <a:avLst/>
          </a:prstGeom>
          <a:noFill/>
        </p:spPr>
        <p:txBody>
          <a:bodyPr wrap="square" rtlCol="0">
            <a:spAutoFit/>
          </a:bodyPr>
          <a:lstStyle/>
          <a:p>
            <a:r>
              <a:rPr lang="en-US" altLang="zh-CN" sz="2800" b="1" dirty="0" smtClean="0"/>
              <a:t>Or in</a:t>
            </a:r>
            <a:endParaRPr lang="zh-CN" altLang="en-US" sz="2800" b="1" dirty="0"/>
          </a:p>
        </p:txBody>
      </p:sp>
    </p:spTree>
    <p:extLst>
      <p:ext uri="{BB962C8B-B14F-4D97-AF65-F5344CB8AC3E}">
        <p14:creationId xmlns:p14="http://schemas.microsoft.com/office/powerpoint/2010/main" val="11213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99656" y="188640"/>
            <a:ext cx="6625952" cy="1325563"/>
          </a:xfrm>
        </p:spPr>
        <p:txBody>
          <a:bodyPr/>
          <a:lstStyle/>
          <a:p>
            <a:r>
              <a:rPr lang="en-US" altLang="zh-CN" b="1" dirty="0" smtClean="0"/>
              <a:t>Constants of Integration</a:t>
            </a:r>
            <a:endParaRPr lang="zh-CN" altLang="en-US" b="1" dirty="0"/>
          </a:p>
        </p:txBody>
      </p:sp>
      <p:pic>
        <p:nvPicPr>
          <p:cNvPr id="4" name="内容占位符 3"/>
          <p:cNvPicPr>
            <a:picLocks noGrp="1" noChangeAspect="1"/>
          </p:cNvPicPr>
          <p:nvPr>
            <p:ph idx="1"/>
          </p:nvPr>
        </p:nvPicPr>
        <p:blipFill>
          <a:blip r:embed="rId2"/>
          <a:stretch>
            <a:fillRect/>
          </a:stretch>
        </p:blipFill>
        <p:spPr>
          <a:xfrm>
            <a:off x="191344" y="1700808"/>
            <a:ext cx="11803115" cy="13681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文本框 4"/>
          <p:cNvSpPr txBox="1"/>
          <p:nvPr/>
        </p:nvSpPr>
        <p:spPr>
          <a:xfrm>
            <a:off x="1991544" y="3933056"/>
            <a:ext cx="9361040" cy="1938992"/>
          </a:xfrm>
          <a:prstGeom prst="rect">
            <a:avLst/>
          </a:prstGeom>
          <a:noFill/>
        </p:spPr>
        <p:txBody>
          <a:bodyPr wrap="square" rtlCol="0">
            <a:spAutoFit/>
          </a:bodyPr>
          <a:lstStyle/>
          <a:p>
            <a:r>
              <a:rPr lang="en-US" altLang="zh-CN" sz="2400" b="1" dirty="0" smtClean="0"/>
              <a:t>After </a:t>
            </a:r>
            <a:r>
              <a:rPr lang="en-US" altLang="zh-CN" sz="2400" b="1" dirty="0" smtClean="0"/>
              <a:t>determination </a:t>
            </a:r>
            <a:r>
              <a:rPr lang="en-US" altLang="zh-CN" sz="2400" b="1" dirty="0" smtClean="0"/>
              <a:t>of C, the analytic results can readily be </a:t>
            </a:r>
            <a:r>
              <a:rPr lang="en-US" altLang="zh-CN" sz="2400" b="1" dirty="0" smtClean="0"/>
              <a:t>obtained order by order.</a:t>
            </a:r>
            <a:endParaRPr lang="en-US" altLang="zh-CN" sz="2400" b="1" dirty="0" smtClean="0"/>
          </a:p>
          <a:p>
            <a:endParaRPr lang="en-US" altLang="zh-CN" sz="2400" b="1" dirty="0" smtClean="0"/>
          </a:p>
          <a:p>
            <a:r>
              <a:rPr lang="en-US" altLang="zh-CN" sz="2400" b="1" dirty="0" smtClean="0"/>
              <a:t>The analytic results agree perfectly with numerical results obtained by AMFLOW.</a:t>
            </a:r>
            <a:endParaRPr lang="zh-CN" altLang="en-US" sz="2400" b="1" dirty="0"/>
          </a:p>
        </p:txBody>
      </p:sp>
      <p:sp>
        <p:nvSpPr>
          <p:cNvPr id="3" name="文本框 2"/>
          <p:cNvSpPr txBox="1"/>
          <p:nvPr/>
        </p:nvSpPr>
        <p:spPr>
          <a:xfrm>
            <a:off x="8677171" y="190381"/>
            <a:ext cx="3312368" cy="646331"/>
          </a:xfrm>
          <a:prstGeom prst="rect">
            <a:avLst/>
          </a:prstGeom>
          <a:noFill/>
        </p:spPr>
        <p:txBody>
          <a:bodyPr wrap="square" rtlCol="0">
            <a:spAutoFit/>
          </a:bodyPr>
          <a:lstStyle/>
          <a:p>
            <a:r>
              <a:rPr lang="en-US" altLang="zh-CN" b="1" dirty="0" smtClean="0"/>
              <a:t>Boundary conditions</a:t>
            </a:r>
          </a:p>
          <a:p>
            <a:r>
              <a:rPr lang="en-US" altLang="zh-CN" b="1" dirty="0" err="1" smtClean="0"/>
              <a:t>arXiv:hep-ph</a:t>
            </a:r>
            <a:r>
              <a:rPr lang="en-US" altLang="zh-CN" b="1" dirty="0" smtClean="0"/>
              <a:t>/0503039</a:t>
            </a:r>
            <a:endParaRPr lang="zh-CN" altLang="en-US" b="1" dirty="0"/>
          </a:p>
        </p:txBody>
      </p:sp>
    </p:spTree>
    <p:extLst>
      <p:ext uri="{BB962C8B-B14F-4D97-AF65-F5344CB8AC3E}">
        <p14:creationId xmlns:p14="http://schemas.microsoft.com/office/powerpoint/2010/main" val="4501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90761" y="44624"/>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3427696" y="2479040"/>
            <a:ext cx="7211111" cy="212365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smtClean="0">
                <a:solidFill>
                  <a:srgbClr val="56725B"/>
                </a:solidFill>
                <a:latin typeface="微软雅黑" pitchFamily="34" charset="-122"/>
                <a:ea typeface="微软雅黑" pitchFamily="34" charset="-122"/>
              </a:rPr>
              <a:t>Master Integrals for Mixed QED-QCD corrections</a:t>
            </a:r>
            <a:endParaRPr lang="en-US" altLang="zh-CN" sz="4400" b="1" dirty="0">
              <a:solidFill>
                <a:srgbClr val="56725B"/>
              </a:solidFill>
              <a:latin typeface="微软雅黑" pitchFamily="34" charset="-122"/>
              <a:ea typeface="微软雅黑" pitchFamily="34" charset="-122"/>
            </a:endParaRPr>
          </a:p>
        </p:txBody>
      </p:sp>
      <p:grpSp>
        <p:nvGrpSpPr>
          <p:cNvPr id="2" name="组合 1">
            <a:extLst>
              <a:ext uri="{FF2B5EF4-FFF2-40B4-BE49-F238E27FC236}">
                <a16:creationId xmlns:a16="http://schemas.microsoft.com/office/drawing/2014/main" id="{22100AFA-60BD-1CB6-528B-33F3A96E7593}"/>
              </a:ext>
            </a:extLst>
          </p:cNvPr>
          <p:cNvGrpSpPr/>
          <p:nvPr/>
        </p:nvGrpSpPr>
        <p:grpSpPr>
          <a:xfrm>
            <a:off x="1155094" y="2143070"/>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smtClean="0">
                  <a:solidFill>
                    <a:schemeClr val="bg1"/>
                  </a:solidFill>
                  <a:latin typeface="张海山锐线体简"/>
                  <a:ea typeface="张海山锐线体简"/>
                </a:rPr>
                <a:t>05</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980662" y="223102"/>
            <a:ext cx="4962972" cy="6509658"/>
          </a:xfrm>
          <a:prstGeom prst="rect">
            <a:avLst/>
          </a:prstGeom>
        </p:spPr>
      </p:pic>
      <p:sp>
        <p:nvSpPr>
          <p:cNvPr id="26" name="文本框 25"/>
          <p:cNvSpPr txBox="1"/>
          <p:nvPr/>
        </p:nvSpPr>
        <p:spPr>
          <a:xfrm>
            <a:off x="5469995" y="6344075"/>
            <a:ext cx="914037" cy="369332"/>
          </a:xfrm>
          <a:prstGeom prst="rect">
            <a:avLst/>
          </a:prstGeom>
          <a:noFill/>
        </p:spPr>
        <p:txBody>
          <a:bodyPr wrap="square" rtlCol="0">
            <a:spAutoFit/>
          </a:bodyPr>
          <a:lstStyle/>
          <a:p>
            <a:r>
              <a:rPr lang="zh-CN" altLang="en-US" dirty="0" smtClean="0"/>
              <a:t>陈龙斌</a:t>
            </a:r>
            <a:endParaRPr lang="zh-CN" altLang="en-US" dirty="0"/>
          </a:p>
        </p:txBody>
      </p:sp>
    </p:spTree>
    <p:extLst>
      <p:ext uri="{BB962C8B-B14F-4D97-AF65-F5344CB8AC3E}">
        <p14:creationId xmlns:p14="http://schemas.microsoft.com/office/powerpoint/2010/main" val="4578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07368" y="1268760"/>
            <a:ext cx="4832750" cy="1800200"/>
          </a:xfrm>
          <a:prstGeom prst="rect">
            <a:avLst/>
          </a:prstGeom>
        </p:spPr>
      </p:pic>
      <p:pic>
        <p:nvPicPr>
          <p:cNvPr id="5" name="图片 4"/>
          <p:cNvPicPr>
            <a:picLocks noChangeAspect="1"/>
          </p:cNvPicPr>
          <p:nvPr/>
        </p:nvPicPr>
        <p:blipFill>
          <a:blip r:embed="rId3"/>
          <a:stretch>
            <a:fillRect/>
          </a:stretch>
        </p:blipFill>
        <p:spPr>
          <a:xfrm>
            <a:off x="6456540" y="1772816"/>
            <a:ext cx="4963390" cy="914091"/>
          </a:xfrm>
          <a:prstGeom prst="rect">
            <a:avLst/>
          </a:prstGeom>
        </p:spPr>
      </p:pic>
      <p:pic>
        <p:nvPicPr>
          <p:cNvPr id="6" name="图片 5"/>
          <p:cNvPicPr>
            <a:picLocks noChangeAspect="1"/>
          </p:cNvPicPr>
          <p:nvPr/>
        </p:nvPicPr>
        <p:blipFill>
          <a:blip r:embed="rId4"/>
          <a:stretch>
            <a:fillRect/>
          </a:stretch>
        </p:blipFill>
        <p:spPr>
          <a:xfrm>
            <a:off x="6672064" y="4365104"/>
            <a:ext cx="5060023" cy="936104"/>
          </a:xfrm>
          <a:prstGeom prst="rect">
            <a:avLst/>
          </a:prstGeom>
        </p:spPr>
      </p:pic>
      <p:pic>
        <p:nvPicPr>
          <p:cNvPr id="8" name="图片 7"/>
          <p:cNvPicPr>
            <a:picLocks noChangeAspect="1"/>
          </p:cNvPicPr>
          <p:nvPr/>
        </p:nvPicPr>
        <p:blipFill>
          <a:blip r:embed="rId5"/>
          <a:stretch>
            <a:fillRect/>
          </a:stretch>
        </p:blipFill>
        <p:spPr>
          <a:xfrm>
            <a:off x="623392" y="3861048"/>
            <a:ext cx="4832750" cy="1800200"/>
          </a:xfrm>
          <a:prstGeom prst="rect">
            <a:avLst/>
          </a:prstGeom>
        </p:spPr>
      </p:pic>
      <p:sp>
        <p:nvSpPr>
          <p:cNvPr id="2" name="文本框 1"/>
          <p:cNvSpPr txBox="1"/>
          <p:nvPr/>
        </p:nvSpPr>
        <p:spPr>
          <a:xfrm>
            <a:off x="3575720" y="116632"/>
            <a:ext cx="5832648" cy="954107"/>
          </a:xfrm>
          <a:prstGeom prst="rect">
            <a:avLst/>
          </a:prstGeom>
          <a:noFill/>
        </p:spPr>
        <p:txBody>
          <a:bodyPr wrap="square" rtlCol="0">
            <a:spAutoFit/>
          </a:bodyPr>
          <a:lstStyle/>
          <a:p>
            <a:pPr algn="ctr"/>
            <a:r>
              <a:rPr lang="en-US" altLang="zh-CN" sz="2800" b="1" dirty="0" smtClean="0"/>
              <a:t>Need additional </a:t>
            </a:r>
            <a:r>
              <a:rPr lang="en-US" altLang="zh-CN" sz="2800" b="1" dirty="0" smtClean="0"/>
              <a:t>Integrals </a:t>
            </a:r>
            <a:r>
              <a:rPr lang="en-US" altLang="zh-CN" sz="2800" b="1" dirty="0" smtClean="0"/>
              <a:t>besides NNLO QCD corrections</a:t>
            </a:r>
            <a:endParaRPr lang="zh-CN" altLang="en-US" sz="2800" b="1" dirty="0"/>
          </a:p>
        </p:txBody>
      </p:sp>
      <p:sp>
        <p:nvSpPr>
          <p:cNvPr id="3" name="文本框 2"/>
          <p:cNvSpPr txBox="1"/>
          <p:nvPr/>
        </p:nvSpPr>
        <p:spPr>
          <a:xfrm>
            <a:off x="2715731" y="5674603"/>
            <a:ext cx="648072" cy="369332"/>
          </a:xfrm>
          <a:prstGeom prst="rect">
            <a:avLst/>
          </a:prstGeom>
          <a:noFill/>
        </p:spPr>
        <p:txBody>
          <a:bodyPr wrap="square" rtlCol="0">
            <a:spAutoFit/>
          </a:bodyPr>
          <a:lstStyle/>
          <a:p>
            <a:r>
              <a:rPr lang="en-US" altLang="zh-CN" dirty="0" smtClean="0"/>
              <a:t>(3)</a:t>
            </a:r>
            <a:endParaRPr lang="zh-CN" altLang="en-US" dirty="0"/>
          </a:p>
        </p:txBody>
      </p:sp>
      <p:sp>
        <p:nvSpPr>
          <p:cNvPr id="9" name="文本框 8"/>
          <p:cNvSpPr txBox="1"/>
          <p:nvPr/>
        </p:nvSpPr>
        <p:spPr>
          <a:xfrm>
            <a:off x="8878039" y="2884294"/>
            <a:ext cx="648072" cy="369332"/>
          </a:xfrm>
          <a:prstGeom prst="rect">
            <a:avLst/>
          </a:prstGeom>
          <a:noFill/>
        </p:spPr>
        <p:txBody>
          <a:bodyPr wrap="square" rtlCol="0">
            <a:spAutoFit/>
          </a:bodyPr>
          <a:lstStyle/>
          <a:p>
            <a:r>
              <a:rPr lang="en-US" altLang="zh-CN" dirty="0" smtClean="0"/>
              <a:t>(2)</a:t>
            </a:r>
            <a:endParaRPr lang="zh-CN" altLang="en-US" dirty="0"/>
          </a:p>
        </p:txBody>
      </p:sp>
      <p:sp>
        <p:nvSpPr>
          <p:cNvPr id="10" name="文本框 9"/>
          <p:cNvSpPr txBox="1"/>
          <p:nvPr/>
        </p:nvSpPr>
        <p:spPr>
          <a:xfrm>
            <a:off x="2720008" y="3149352"/>
            <a:ext cx="648072" cy="369332"/>
          </a:xfrm>
          <a:prstGeom prst="rect">
            <a:avLst/>
          </a:prstGeom>
          <a:noFill/>
        </p:spPr>
        <p:txBody>
          <a:bodyPr wrap="square" rtlCol="0">
            <a:spAutoFit/>
          </a:bodyPr>
          <a:lstStyle/>
          <a:p>
            <a:r>
              <a:rPr lang="en-US" altLang="zh-CN" dirty="0" smtClean="0"/>
              <a:t>(1)</a:t>
            </a:r>
            <a:endParaRPr lang="zh-CN" altLang="en-US" dirty="0"/>
          </a:p>
        </p:txBody>
      </p:sp>
      <p:sp>
        <p:nvSpPr>
          <p:cNvPr id="11" name="文本框 10"/>
          <p:cNvSpPr txBox="1"/>
          <p:nvPr/>
        </p:nvSpPr>
        <p:spPr>
          <a:xfrm>
            <a:off x="9048328" y="5648670"/>
            <a:ext cx="648072" cy="369332"/>
          </a:xfrm>
          <a:prstGeom prst="rect">
            <a:avLst/>
          </a:prstGeom>
          <a:noFill/>
        </p:spPr>
        <p:txBody>
          <a:bodyPr wrap="square" rtlCol="0">
            <a:spAutoFit/>
          </a:bodyPr>
          <a:lstStyle/>
          <a:p>
            <a:r>
              <a:rPr lang="en-US" altLang="zh-CN" dirty="0" smtClean="0"/>
              <a:t>(4)</a:t>
            </a:r>
            <a:endParaRPr lang="zh-CN" altLang="en-US" dirty="0"/>
          </a:p>
        </p:txBody>
      </p:sp>
    </p:spTree>
    <p:extLst>
      <p:ext uri="{BB962C8B-B14F-4D97-AF65-F5344CB8AC3E}">
        <p14:creationId xmlns:p14="http://schemas.microsoft.com/office/powerpoint/2010/main" val="2536971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51384" y="1268760"/>
            <a:ext cx="4572396" cy="842083"/>
          </a:xfrm>
          <a:prstGeom prst="rect">
            <a:avLst/>
          </a:prstGeom>
        </p:spPr>
      </p:pic>
      <p:pic>
        <p:nvPicPr>
          <p:cNvPr id="5" name="图片 4"/>
          <p:cNvPicPr>
            <a:picLocks noChangeAspect="1"/>
          </p:cNvPicPr>
          <p:nvPr/>
        </p:nvPicPr>
        <p:blipFill>
          <a:blip r:embed="rId3"/>
          <a:stretch>
            <a:fillRect/>
          </a:stretch>
        </p:blipFill>
        <p:spPr>
          <a:xfrm>
            <a:off x="5735960" y="548680"/>
            <a:ext cx="4572396" cy="1703218"/>
          </a:xfrm>
          <a:prstGeom prst="rect">
            <a:avLst/>
          </a:prstGeom>
        </p:spPr>
      </p:pic>
      <p:pic>
        <p:nvPicPr>
          <p:cNvPr id="6" name="图片 5"/>
          <p:cNvPicPr>
            <a:picLocks noChangeAspect="1"/>
          </p:cNvPicPr>
          <p:nvPr/>
        </p:nvPicPr>
        <p:blipFill>
          <a:blip r:embed="rId4"/>
          <a:stretch>
            <a:fillRect/>
          </a:stretch>
        </p:blipFill>
        <p:spPr>
          <a:xfrm>
            <a:off x="767408" y="3789040"/>
            <a:ext cx="4572396" cy="1436494"/>
          </a:xfrm>
          <a:prstGeom prst="rect">
            <a:avLst/>
          </a:prstGeom>
        </p:spPr>
      </p:pic>
      <p:pic>
        <p:nvPicPr>
          <p:cNvPr id="7" name="图片 6"/>
          <p:cNvPicPr>
            <a:picLocks noChangeAspect="1"/>
          </p:cNvPicPr>
          <p:nvPr/>
        </p:nvPicPr>
        <p:blipFill>
          <a:blip r:embed="rId5"/>
          <a:stretch>
            <a:fillRect/>
          </a:stretch>
        </p:blipFill>
        <p:spPr>
          <a:xfrm>
            <a:off x="5951984" y="3645024"/>
            <a:ext cx="4572396" cy="1703218"/>
          </a:xfrm>
          <a:prstGeom prst="rect">
            <a:avLst/>
          </a:prstGeom>
        </p:spPr>
      </p:pic>
      <p:sp>
        <p:nvSpPr>
          <p:cNvPr id="8" name="文本框 7"/>
          <p:cNvSpPr txBox="1"/>
          <p:nvPr/>
        </p:nvSpPr>
        <p:spPr>
          <a:xfrm>
            <a:off x="2639616" y="2492896"/>
            <a:ext cx="648072" cy="369332"/>
          </a:xfrm>
          <a:prstGeom prst="rect">
            <a:avLst/>
          </a:prstGeom>
          <a:noFill/>
        </p:spPr>
        <p:txBody>
          <a:bodyPr wrap="square" rtlCol="0">
            <a:spAutoFit/>
          </a:bodyPr>
          <a:lstStyle/>
          <a:p>
            <a:r>
              <a:rPr lang="en-US" altLang="zh-CN" dirty="0" smtClean="0"/>
              <a:t>(5)</a:t>
            </a:r>
            <a:endParaRPr lang="zh-CN" altLang="en-US" dirty="0"/>
          </a:p>
        </p:txBody>
      </p:sp>
      <p:sp>
        <p:nvSpPr>
          <p:cNvPr id="9" name="文本框 8"/>
          <p:cNvSpPr txBox="1"/>
          <p:nvPr/>
        </p:nvSpPr>
        <p:spPr>
          <a:xfrm>
            <a:off x="7824192" y="2420888"/>
            <a:ext cx="648072" cy="369332"/>
          </a:xfrm>
          <a:prstGeom prst="rect">
            <a:avLst/>
          </a:prstGeom>
          <a:noFill/>
        </p:spPr>
        <p:txBody>
          <a:bodyPr wrap="square" rtlCol="0">
            <a:spAutoFit/>
          </a:bodyPr>
          <a:lstStyle/>
          <a:p>
            <a:r>
              <a:rPr lang="en-US" altLang="zh-CN" dirty="0" smtClean="0"/>
              <a:t>(6)</a:t>
            </a:r>
            <a:endParaRPr lang="zh-CN" altLang="en-US" dirty="0"/>
          </a:p>
        </p:txBody>
      </p:sp>
      <p:sp>
        <p:nvSpPr>
          <p:cNvPr id="10" name="文本框 9"/>
          <p:cNvSpPr txBox="1"/>
          <p:nvPr/>
        </p:nvSpPr>
        <p:spPr>
          <a:xfrm>
            <a:off x="2729570" y="5733256"/>
            <a:ext cx="648072" cy="369332"/>
          </a:xfrm>
          <a:prstGeom prst="rect">
            <a:avLst/>
          </a:prstGeom>
          <a:noFill/>
        </p:spPr>
        <p:txBody>
          <a:bodyPr wrap="square" rtlCol="0">
            <a:spAutoFit/>
          </a:bodyPr>
          <a:lstStyle/>
          <a:p>
            <a:r>
              <a:rPr lang="en-US" altLang="zh-CN" dirty="0" smtClean="0"/>
              <a:t>(7)</a:t>
            </a:r>
            <a:endParaRPr lang="zh-CN" altLang="en-US" dirty="0"/>
          </a:p>
        </p:txBody>
      </p:sp>
      <p:sp>
        <p:nvSpPr>
          <p:cNvPr id="11" name="文本框 10"/>
          <p:cNvSpPr txBox="1"/>
          <p:nvPr/>
        </p:nvSpPr>
        <p:spPr>
          <a:xfrm>
            <a:off x="7968208" y="5589240"/>
            <a:ext cx="648072" cy="369332"/>
          </a:xfrm>
          <a:prstGeom prst="rect">
            <a:avLst/>
          </a:prstGeom>
          <a:noFill/>
        </p:spPr>
        <p:txBody>
          <a:bodyPr wrap="square" rtlCol="0">
            <a:spAutoFit/>
          </a:bodyPr>
          <a:lstStyle/>
          <a:p>
            <a:r>
              <a:rPr lang="en-US" altLang="zh-CN" dirty="0" smtClean="0"/>
              <a:t>(8)</a:t>
            </a:r>
            <a:endParaRPr lang="zh-CN" altLang="en-US" dirty="0"/>
          </a:p>
        </p:txBody>
      </p:sp>
    </p:spTree>
    <p:extLst>
      <p:ext uri="{BB962C8B-B14F-4D97-AF65-F5344CB8AC3E}">
        <p14:creationId xmlns:p14="http://schemas.microsoft.com/office/powerpoint/2010/main" val="2240995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695399" y="4090147"/>
            <a:ext cx="10276461" cy="1893734"/>
          </a:xfrm>
          <a:prstGeom prst="rect">
            <a:avLst/>
          </a:prstGeom>
        </p:spPr>
      </p:pic>
      <p:pic>
        <p:nvPicPr>
          <p:cNvPr id="2" name="图片 1"/>
          <p:cNvPicPr>
            <a:picLocks noChangeAspect="1"/>
          </p:cNvPicPr>
          <p:nvPr/>
        </p:nvPicPr>
        <p:blipFill>
          <a:blip r:embed="rId2"/>
          <a:stretch>
            <a:fillRect/>
          </a:stretch>
        </p:blipFill>
        <p:spPr>
          <a:xfrm>
            <a:off x="695400" y="1441401"/>
            <a:ext cx="10276461" cy="1893734"/>
          </a:xfrm>
          <a:prstGeom prst="rect">
            <a:avLst/>
          </a:prstGeom>
        </p:spPr>
      </p:pic>
      <p:sp>
        <p:nvSpPr>
          <p:cNvPr id="5" name="文本框 4"/>
          <p:cNvSpPr txBox="1"/>
          <p:nvPr/>
        </p:nvSpPr>
        <p:spPr>
          <a:xfrm>
            <a:off x="5059278" y="310346"/>
            <a:ext cx="2016224" cy="523220"/>
          </a:xfrm>
          <a:prstGeom prst="rect">
            <a:avLst/>
          </a:prstGeom>
          <a:noFill/>
        </p:spPr>
        <p:txBody>
          <a:bodyPr wrap="square" rtlCol="0">
            <a:spAutoFit/>
          </a:bodyPr>
          <a:lstStyle/>
          <a:p>
            <a:r>
              <a:rPr lang="en-US" altLang="zh-CN" sz="2800" b="1" dirty="0" smtClean="0"/>
              <a:t>Cuts</a:t>
            </a:r>
            <a:endParaRPr lang="zh-CN" altLang="en-US" sz="2800" b="1" dirty="0"/>
          </a:p>
        </p:txBody>
      </p:sp>
      <p:cxnSp>
        <p:nvCxnSpPr>
          <p:cNvPr id="7" name="直接连接符 6"/>
          <p:cNvCxnSpPr/>
          <p:nvPr/>
        </p:nvCxnSpPr>
        <p:spPr>
          <a:xfrm flipH="1">
            <a:off x="6384032" y="1709860"/>
            <a:ext cx="1368152" cy="1638350"/>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040216" y="1709860"/>
            <a:ext cx="0" cy="149849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791744" y="1678643"/>
            <a:ext cx="3816424" cy="1271677"/>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168008" y="4118763"/>
            <a:ext cx="1512168" cy="1728192"/>
          </a:xfrm>
          <a:prstGeom prst="line">
            <a:avLst/>
          </a:prstGeom>
          <a:ln w="285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833629" y="4077072"/>
            <a:ext cx="0" cy="187559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059091" y="4118763"/>
            <a:ext cx="1440160" cy="167804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8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stretch>
            <a:fillRect/>
          </a:stretch>
        </p:blipFill>
        <p:spPr>
          <a:xfrm>
            <a:off x="1343472" y="1500604"/>
            <a:ext cx="10515600" cy="779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标题 1"/>
          <p:cNvSpPr txBox="1">
            <a:spLocks/>
          </p:cNvSpPr>
          <p:nvPr/>
        </p:nvSpPr>
        <p:spPr>
          <a:xfrm>
            <a:off x="263352" y="14290"/>
            <a:ext cx="10658400" cy="1325563"/>
          </a:xfrm>
          <a:prstGeom prst="rect">
            <a:avLst/>
          </a:prstGeom>
          <a:noFill/>
          <a:ln w="9525">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9pPr>
          </a:lstStyle>
          <a:p>
            <a:r>
              <a:rPr lang="en-US" altLang="zh-CN" b="1" dirty="0" smtClean="0"/>
              <a:t>UT basis </a:t>
            </a:r>
            <a:endParaRPr lang="zh-CN" altLang="en-US" b="1" dirty="0"/>
          </a:p>
        </p:txBody>
      </p:sp>
      <p:pic>
        <p:nvPicPr>
          <p:cNvPr id="7" name="图片 6"/>
          <p:cNvPicPr>
            <a:picLocks noChangeAspect="1"/>
          </p:cNvPicPr>
          <p:nvPr/>
        </p:nvPicPr>
        <p:blipFill>
          <a:blip r:embed="rId3"/>
          <a:stretch>
            <a:fillRect/>
          </a:stretch>
        </p:blipFill>
        <p:spPr>
          <a:xfrm>
            <a:off x="2351584" y="-113465"/>
            <a:ext cx="2209428" cy="1384575"/>
          </a:xfrm>
          <a:prstGeom prst="rect">
            <a:avLst/>
          </a:prstGeom>
        </p:spPr>
      </p:pic>
      <p:sp>
        <p:nvSpPr>
          <p:cNvPr id="8" name="文本框 7"/>
          <p:cNvSpPr txBox="1"/>
          <p:nvPr/>
        </p:nvSpPr>
        <p:spPr>
          <a:xfrm>
            <a:off x="119336" y="1628800"/>
            <a:ext cx="1008112" cy="523220"/>
          </a:xfrm>
          <a:prstGeom prst="rect">
            <a:avLst/>
          </a:prstGeom>
          <a:noFill/>
        </p:spPr>
        <p:txBody>
          <a:bodyPr wrap="square" rtlCol="0">
            <a:spAutoFit/>
          </a:bodyPr>
          <a:lstStyle/>
          <a:p>
            <a:r>
              <a:rPr lang="en-US" altLang="zh-CN" sz="2800" b="1" dirty="0" smtClean="0">
                <a:solidFill>
                  <a:srgbClr val="FF0000"/>
                </a:solidFill>
              </a:rPr>
              <a:t>DEs</a:t>
            </a:r>
            <a:endParaRPr lang="zh-CN" altLang="en-US" sz="2800" b="1" dirty="0">
              <a:solidFill>
                <a:srgbClr val="FF0000"/>
              </a:solidFill>
            </a:endParaRPr>
          </a:p>
        </p:txBody>
      </p:sp>
      <p:sp>
        <p:nvSpPr>
          <p:cNvPr id="2" name="文本框 1"/>
          <p:cNvSpPr txBox="1"/>
          <p:nvPr/>
        </p:nvSpPr>
        <p:spPr>
          <a:xfrm>
            <a:off x="7824192" y="2440967"/>
            <a:ext cx="4727934" cy="523220"/>
          </a:xfrm>
          <a:prstGeom prst="rect">
            <a:avLst/>
          </a:prstGeom>
          <a:noFill/>
        </p:spPr>
        <p:txBody>
          <a:bodyPr wrap="square" rtlCol="0">
            <a:spAutoFit/>
          </a:bodyPr>
          <a:lstStyle/>
          <a:p>
            <a:r>
              <a:rPr lang="en-US" altLang="zh-CN" sz="2400" b="1" dirty="0" smtClean="0"/>
              <a:t>Q</a:t>
            </a:r>
            <a:r>
              <a:rPr lang="en-US" altLang="zh-CN" b="1" dirty="0" smtClean="0"/>
              <a:t>i</a:t>
            </a:r>
            <a:r>
              <a:rPr lang="en-US" altLang="zh-CN" sz="2800" b="1" dirty="0" smtClean="0"/>
              <a:t> are rational matrices</a:t>
            </a:r>
            <a:endParaRPr lang="zh-CN" altLang="en-US" sz="1400" b="1" dirty="0"/>
          </a:p>
        </p:txBody>
      </p:sp>
      <p:pic>
        <p:nvPicPr>
          <p:cNvPr id="9" name="内容占位符 3"/>
          <p:cNvPicPr>
            <a:picLocks noChangeAspect="1"/>
          </p:cNvPicPr>
          <p:nvPr/>
        </p:nvPicPr>
        <p:blipFill>
          <a:blip r:embed="rId4"/>
          <a:stretch>
            <a:fillRect/>
          </a:stretch>
        </p:blipFill>
        <p:spPr>
          <a:xfrm>
            <a:off x="191344" y="3861048"/>
            <a:ext cx="11803115" cy="13681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文本框 2"/>
          <p:cNvSpPr txBox="1"/>
          <p:nvPr/>
        </p:nvSpPr>
        <p:spPr>
          <a:xfrm>
            <a:off x="3791744" y="5733256"/>
            <a:ext cx="5544616" cy="830997"/>
          </a:xfrm>
          <a:prstGeom prst="rect">
            <a:avLst/>
          </a:prstGeom>
          <a:noFill/>
        </p:spPr>
        <p:txBody>
          <a:bodyPr wrap="square" rtlCol="0">
            <a:spAutoFit/>
          </a:bodyPr>
          <a:lstStyle/>
          <a:p>
            <a:pPr algn="ctr"/>
            <a:r>
              <a:rPr lang="en-US" altLang="zh-CN" sz="2400" b="1" dirty="0" smtClean="0"/>
              <a:t>Analytic results expressed in terms of Harmonic </a:t>
            </a:r>
            <a:r>
              <a:rPr lang="en-US" altLang="zh-CN" sz="2400" b="1" dirty="0" err="1" smtClean="0"/>
              <a:t>Polylogarithms</a:t>
            </a:r>
            <a:endParaRPr lang="zh-CN" altLang="en-US" sz="2400" dirty="0"/>
          </a:p>
        </p:txBody>
      </p:sp>
      <p:sp>
        <p:nvSpPr>
          <p:cNvPr id="5" name="文本框 4"/>
          <p:cNvSpPr txBox="1"/>
          <p:nvPr/>
        </p:nvSpPr>
        <p:spPr>
          <a:xfrm>
            <a:off x="3287688" y="3356992"/>
            <a:ext cx="4608512" cy="400110"/>
          </a:xfrm>
          <a:prstGeom prst="rect">
            <a:avLst/>
          </a:prstGeom>
          <a:noFill/>
        </p:spPr>
        <p:txBody>
          <a:bodyPr wrap="square" rtlCol="0">
            <a:spAutoFit/>
          </a:bodyPr>
          <a:lstStyle/>
          <a:p>
            <a:r>
              <a:rPr lang="en-US" altLang="zh-CN" sz="2000" b="1" dirty="0" smtClean="0"/>
              <a:t>Constants of Integration</a:t>
            </a:r>
            <a:endParaRPr lang="zh-CN" altLang="en-US" sz="2000" b="1" dirty="0"/>
          </a:p>
        </p:txBody>
      </p:sp>
    </p:spTree>
    <p:extLst>
      <p:ext uri="{BB962C8B-B14F-4D97-AF65-F5344CB8AC3E}">
        <p14:creationId xmlns:p14="http://schemas.microsoft.com/office/powerpoint/2010/main" val="26965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96688" y="-1191"/>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3185158" y="1785520"/>
            <a:ext cx="8057563" cy="280076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smtClean="0">
                <a:solidFill>
                  <a:srgbClr val="56725B"/>
                </a:solidFill>
                <a:latin typeface="微软雅黑" pitchFamily="34" charset="-122"/>
                <a:ea typeface="微软雅黑" pitchFamily="34" charset="-122"/>
              </a:rPr>
              <a:t>First look at the evaluation of NNNLO Master Integrals for top quark inclusive decay</a:t>
            </a:r>
            <a:endParaRPr lang="en-US" altLang="zh-CN" sz="4400" b="1" dirty="0">
              <a:solidFill>
                <a:srgbClr val="56725B"/>
              </a:solidFill>
              <a:latin typeface="微软雅黑" pitchFamily="34" charset="-122"/>
              <a:ea typeface="微软雅黑" pitchFamily="34" charset="-122"/>
            </a:endParaRPr>
          </a:p>
        </p:txBody>
      </p:sp>
      <p:grpSp>
        <p:nvGrpSpPr>
          <p:cNvPr id="2" name="组合 1">
            <a:extLst>
              <a:ext uri="{FF2B5EF4-FFF2-40B4-BE49-F238E27FC236}">
                <a16:creationId xmlns:a16="http://schemas.microsoft.com/office/drawing/2014/main" id="{22100AFA-60BD-1CB6-528B-33F3A96E7593}"/>
              </a:ext>
            </a:extLst>
          </p:cNvPr>
          <p:cNvGrpSpPr/>
          <p:nvPr/>
        </p:nvGrpSpPr>
        <p:grpSpPr>
          <a:xfrm>
            <a:off x="828630" y="2163996"/>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smtClean="0">
                  <a:solidFill>
                    <a:schemeClr val="bg1"/>
                  </a:solidFill>
                  <a:latin typeface="张海山锐线体简"/>
                  <a:ea typeface="张海山锐线体简"/>
                </a:rPr>
                <a:t>06</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007044" y="303334"/>
            <a:ext cx="4962972" cy="6509658"/>
          </a:xfrm>
          <a:prstGeom prst="rect">
            <a:avLst/>
          </a:prstGeom>
        </p:spPr>
      </p:pic>
      <p:sp>
        <p:nvSpPr>
          <p:cNvPr id="26" name="文本框 25"/>
          <p:cNvSpPr txBox="1"/>
          <p:nvPr/>
        </p:nvSpPr>
        <p:spPr>
          <a:xfrm>
            <a:off x="5469995" y="6344075"/>
            <a:ext cx="914037" cy="369332"/>
          </a:xfrm>
          <a:prstGeom prst="rect">
            <a:avLst/>
          </a:prstGeom>
          <a:noFill/>
        </p:spPr>
        <p:txBody>
          <a:bodyPr wrap="square" rtlCol="0">
            <a:spAutoFit/>
          </a:bodyPr>
          <a:lstStyle/>
          <a:p>
            <a:r>
              <a:rPr lang="zh-CN" altLang="en-US" dirty="0" smtClean="0"/>
              <a:t>陈龙斌</a:t>
            </a:r>
            <a:endParaRPr lang="zh-CN" altLang="en-US" dirty="0"/>
          </a:p>
        </p:txBody>
      </p:sp>
    </p:spTree>
    <p:extLst>
      <p:ext uri="{BB962C8B-B14F-4D97-AF65-F5344CB8AC3E}">
        <p14:creationId xmlns:p14="http://schemas.microsoft.com/office/powerpoint/2010/main" val="103006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3435" y="31192"/>
            <a:ext cx="12163425" cy="6886575"/>
            <a:chOff x="1" y="4678"/>
            <a:chExt cx="12163743" cy="6886179"/>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8" name="矩形 47"/>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7" name="文本框 6"/>
          <p:cNvSpPr txBox="1"/>
          <p:nvPr/>
        </p:nvSpPr>
        <p:spPr>
          <a:xfrm>
            <a:off x="6547057" y="720960"/>
            <a:ext cx="4298197" cy="707886"/>
          </a:xfrm>
          <a:prstGeom prst="rect">
            <a:avLst/>
          </a:prstGeom>
          <a:noFill/>
        </p:spPr>
        <p:txBody>
          <a:bodyPr wrap="square" rtlCol="0">
            <a:spAutoFit/>
          </a:bodyPr>
          <a:lstStyle/>
          <a:p>
            <a:r>
              <a:rPr lang="en-US" altLang="zh-CN" sz="2000" b="1" dirty="0" smtClean="0"/>
              <a:t>Integrals for Leading color 3-loop heavy-to-light form factors.</a:t>
            </a:r>
            <a:endParaRPr lang="zh-CN" altLang="en-US" sz="2000" b="1" dirty="0"/>
          </a:p>
        </p:txBody>
      </p:sp>
      <p:pic>
        <p:nvPicPr>
          <p:cNvPr id="25" name="图片 24"/>
          <p:cNvPicPr>
            <a:picLocks noChangeAspect="1"/>
          </p:cNvPicPr>
          <p:nvPr/>
        </p:nvPicPr>
        <p:blipFill>
          <a:blip r:embed="rId5"/>
          <a:stretch>
            <a:fillRect/>
          </a:stretch>
        </p:blipFill>
        <p:spPr>
          <a:xfrm>
            <a:off x="499872" y="342909"/>
            <a:ext cx="5940092" cy="6291317"/>
          </a:xfrm>
          <a:prstGeom prst="rect">
            <a:avLst/>
          </a:prstGeom>
        </p:spPr>
      </p:pic>
      <p:sp>
        <p:nvSpPr>
          <p:cNvPr id="3" name="文本框 2"/>
          <p:cNvSpPr txBox="1"/>
          <p:nvPr/>
        </p:nvSpPr>
        <p:spPr>
          <a:xfrm>
            <a:off x="7310998" y="3474480"/>
            <a:ext cx="3534256" cy="646331"/>
          </a:xfrm>
          <a:prstGeom prst="rect">
            <a:avLst/>
          </a:prstGeom>
          <a:noFill/>
        </p:spPr>
        <p:txBody>
          <a:bodyPr wrap="square" rtlCol="0">
            <a:spAutoFit/>
          </a:bodyPr>
          <a:lstStyle/>
          <a:p>
            <a:r>
              <a:rPr lang="en-US" altLang="zh-CN" dirty="0" err="1" smtClean="0"/>
              <a:t>L.B.Chen</a:t>
            </a:r>
            <a:r>
              <a:rPr lang="en-US" altLang="zh-CN" dirty="0" smtClean="0"/>
              <a:t>, Jian Wang, </a:t>
            </a:r>
            <a:r>
              <a:rPr lang="en-US" altLang="zh-CN" i="1" dirty="0" err="1"/>
              <a:t>Phys.Lett.B</a:t>
            </a:r>
            <a:r>
              <a:rPr lang="en-US" altLang="zh-CN" dirty="0"/>
              <a:t> 786 (2018) 453-461</a:t>
            </a:r>
            <a:endParaRPr lang="zh-CN" altLang="en-US" dirty="0"/>
          </a:p>
        </p:txBody>
      </p:sp>
    </p:spTree>
    <p:extLst>
      <p:ext uri="{BB962C8B-B14F-4D97-AF65-F5344CB8AC3E}">
        <p14:creationId xmlns:p14="http://schemas.microsoft.com/office/powerpoint/2010/main" val="436271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94EF71E-58BB-D945-03E2-730CC79B1033}"/>
              </a:ext>
            </a:extLst>
          </p:cNvPr>
          <p:cNvPicPr>
            <a:picLocks noChangeAspect="1"/>
          </p:cNvPicPr>
          <p:nvPr/>
        </p:nvPicPr>
        <p:blipFill>
          <a:blip r:embed="rId2"/>
          <a:stretch>
            <a:fillRect/>
          </a:stretch>
        </p:blipFill>
        <p:spPr>
          <a:xfrm>
            <a:off x="5878341" y="44624"/>
            <a:ext cx="6283084" cy="3926928"/>
          </a:xfrm>
          <a:prstGeom prst="rect">
            <a:avLst/>
          </a:prstGeom>
        </p:spPr>
      </p:pic>
      <p:sp>
        <p:nvSpPr>
          <p:cNvPr id="2" name="文本框 1"/>
          <p:cNvSpPr txBox="1"/>
          <p:nvPr/>
        </p:nvSpPr>
        <p:spPr>
          <a:xfrm>
            <a:off x="335360" y="764704"/>
            <a:ext cx="5400600" cy="5262979"/>
          </a:xfrm>
          <a:prstGeom prst="rect">
            <a:avLst/>
          </a:prstGeom>
          <a:noFill/>
          <a:ln w="9525">
            <a:solidFill>
              <a:schemeClr val="tx1"/>
            </a:solidFill>
          </a:ln>
          <a:effectLst>
            <a:glow rad="63500">
              <a:schemeClr val="accent2">
                <a:satMod val="175000"/>
                <a:alpha val="40000"/>
              </a:schemeClr>
            </a:glow>
          </a:effectLst>
        </p:spPr>
        <p:txBody>
          <a:bodyPr wrap="square" rtlCol="0">
            <a:spAutoFit/>
          </a:bodyPr>
          <a:lstStyle/>
          <a:p>
            <a:r>
              <a:rPr lang="en-US" altLang="zh-CN" sz="2800" b="1" dirty="0" smtClean="0"/>
              <a:t>A lot of progress made in </a:t>
            </a:r>
            <a:r>
              <a:rPr lang="en-US" altLang="zh-CN" sz="2800" b="1" dirty="0"/>
              <a:t>multi-loop calculation </a:t>
            </a:r>
            <a:r>
              <a:rPr lang="en-US" altLang="zh-CN" sz="2800" b="1" dirty="0" smtClean="0"/>
              <a:t>recent </a:t>
            </a:r>
            <a:r>
              <a:rPr lang="en-US" altLang="zh-CN" sz="2800" b="1" dirty="0"/>
              <a:t>years .  </a:t>
            </a:r>
            <a:endParaRPr lang="en-US" altLang="zh-CN" sz="2800" b="1" dirty="0" smtClean="0"/>
          </a:p>
          <a:p>
            <a:pPr marL="457200" indent="-457200">
              <a:buFont typeface="Arial" panose="020B0604020202020204" pitchFamily="34" charset="0"/>
              <a:buChar char="•"/>
            </a:pPr>
            <a:endParaRPr lang="en-US" altLang="zh-CN" sz="2800" b="1" dirty="0"/>
          </a:p>
          <a:p>
            <a:pPr marL="457200" indent="-457200">
              <a:buFont typeface="Arial" panose="020B0604020202020204" pitchFamily="34" charset="0"/>
              <a:buChar char="•"/>
            </a:pPr>
            <a:r>
              <a:rPr lang="en-US" altLang="zh-CN" sz="2800" b="1" dirty="0" smtClean="0"/>
              <a:t>Analytic method: Mostly in method of Differential Equations(DEs)—see </a:t>
            </a:r>
            <a:r>
              <a:rPr lang="en-US" altLang="zh-CN" sz="2800" b="1" dirty="0" err="1" smtClean="0"/>
              <a:t>L.L.Yang’s</a:t>
            </a:r>
            <a:r>
              <a:rPr lang="en-US" altLang="zh-CN" sz="2800" b="1" dirty="0" smtClean="0"/>
              <a:t> talk.</a:t>
            </a:r>
          </a:p>
          <a:p>
            <a:endParaRPr lang="en-US" altLang="zh-CN" sz="2800" b="1" dirty="0"/>
          </a:p>
          <a:p>
            <a:pPr marL="457200" indent="-457200">
              <a:buFont typeface="Arial" panose="020B0604020202020204" pitchFamily="34" charset="0"/>
              <a:buChar char="•"/>
            </a:pPr>
            <a:r>
              <a:rPr lang="en-US" altLang="zh-CN" sz="2800" b="1" dirty="0"/>
              <a:t>Numerical Evaluation –</a:t>
            </a:r>
            <a:r>
              <a:rPr lang="en-US" altLang="zh-CN" sz="2800" b="1" dirty="0" err="1" smtClean="0"/>
              <a:t>AMFLOW,FIESTA,pySecDec</a:t>
            </a:r>
            <a:endParaRPr lang="en-US" altLang="zh-CN" sz="2800" b="1" dirty="0"/>
          </a:p>
          <a:p>
            <a:pPr marL="457200" indent="-457200">
              <a:buFont typeface="Arial" panose="020B0604020202020204" pitchFamily="34" charset="0"/>
              <a:buChar char="•"/>
            </a:pPr>
            <a:endParaRPr lang="zh-CN" altLang="en-US" sz="2800" b="1" dirty="0"/>
          </a:p>
        </p:txBody>
      </p:sp>
      <p:pic>
        <p:nvPicPr>
          <p:cNvPr id="4" name="图形 45">
            <a:extLst>
              <a:ext uri="{FF2B5EF4-FFF2-40B4-BE49-F238E27FC236}">
                <a16:creationId xmlns:a16="http://schemas.microsoft.com/office/drawing/2014/main" id="{C394F316-D063-034B-FA74-2E2E310C177A}"/>
              </a:ext>
            </a:extLst>
          </p:cNvPr>
          <p:cNvPicPr>
            <a:picLocks noChangeAspect="1"/>
          </p:cNvPicPr>
          <p:nvPr/>
        </p:nvPicPr>
        <p:blipFill>
          <a:blip r:embed="rId3">
            <a:extLst>
              <a:ext uri="{96DAC541-7B7A-43D3-8B79-37D633B846F1}">
                <asvg:svgBlip xmlns="" xmlns:asvg="http://schemas.microsoft.com/office/drawing/2016/SVG/main" r:embed="rId7"/>
              </a:ext>
            </a:extLst>
          </a:blip>
          <a:stretch>
            <a:fillRect/>
          </a:stretch>
        </p:blipFill>
        <p:spPr>
          <a:xfrm>
            <a:off x="6982161" y="198433"/>
            <a:ext cx="4962972" cy="6509658"/>
          </a:xfrm>
          <a:prstGeom prst="rect">
            <a:avLst/>
          </a:prstGeom>
        </p:spPr>
      </p:pic>
    </p:spTree>
    <p:extLst>
      <p:ext uri="{BB962C8B-B14F-4D97-AF65-F5344CB8AC3E}">
        <p14:creationId xmlns:p14="http://schemas.microsoft.com/office/powerpoint/2010/main" val="4167711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386" name="组合 29"/>
          <p:cNvGrpSpPr/>
          <p:nvPr/>
        </p:nvGrpSpPr>
        <p:grpSpPr>
          <a:xfrm>
            <a:off x="0" y="2660"/>
            <a:ext cx="12163426" cy="6880934"/>
            <a:chOff x="0" y="10318"/>
            <a:chExt cx="12163744" cy="6880538"/>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41325" y="-392114"/>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grpSp>
      <p:pic>
        <p:nvPicPr>
          <p:cNvPr id="2" name="图片 1"/>
          <p:cNvPicPr>
            <a:picLocks noChangeAspect="1"/>
          </p:cNvPicPr>
          <p:nvPr/>
        </p:nvPicPr>
        <p:blipFill>
          <a:blip r:embed="rId5"/>
          <a:stretch>
            <a:fillRect/>
          </a:stretch>
        </p:blipFill>
        <p:spPr>
          <a:xfrm>
            <a:off x="432531" y="1199159"/>
            <a:ext cx="11264865" cy="16546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文本框 4"/>
          <p:cNvSpPr txBox="1"/>
          <p:nvPr/>
        </p:nvSpPr>
        <p:spPr>
          <a:xfrm>
            <a:off x="1991544" y="374643"/>
            <a:ext cx="9251514" cy="461665"/>
          </a:xfrm>
          <a:prstGeom prst="rect">
            <a:avLst/>
          </a:prstGeom>
          <a:noFill/>
        </p:spPr>
        <p:txBody>
          <a:bodyPr wrap="square" rtlCol="0">
            <a:spAutoFit/>
          </a:bodyPr>
          <a:lstStyle/>
          <a:p>
            <a:r>
              <a:rPr lang="en-US" altLang="zh-CN" sz="2400" b="1" dirty="0" smtClean="0"/>
              <a:t>Integral representation for 4-loop Leading Color Contribution</a:t>
            </a:r>
            <a:endParaRPr lang="zh-CN" altLang="en-US" sz="2400" b="1" dirty="0"/>
          </a:p>
        </p:txBody>
      </p:sp>
      <p:pic>
        <p:nvPicPr>
          <p:cNvPr id="3" name="图片 2"/>
          <p:cNvPicPr>
            <a:picLocks noChangeAspect="1"/>
          </p:cNvPicPr>
          <p:nvPr/>
        </p:nvPicPr>
        <p:blipFill>
          <a:blip r:embed="rId6"/>
          <a:stretch>
            <a:fillRect/>
          </a:stretch>
        </p:blipFill>
        <p:spPr>
          <a:xfrm>
            <a:off x="560796" y="3597715"/>
            <a:ext cx="11008333" cy="23488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2228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1657" y="24036"/>
            <a:ext cx="12163425" cy="6886575"/>
            <a:chOff x="1" y="4678"/>
            <a:chExt cx="12163743" cy="6886179"/>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8" name="矩形 47"/>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5" name="图片 4"/>
          <p:cNvPicPr>
            <a:picLocks noChangeAspect="1"/>
          </p:cNvPicPr>
          <p:nvPr/>
        </p:nvPicPr>
        <p:blipFill>
          <a:blip r:embed="rId5"/>
          <a:stretch>
            <a:fillRect/>
          </a:stretch>
        </p:blipFill>
        <p:spPr>
          <a:xfrm>
            <a:off x="628275" y="768989"/>
            <a:ext cx="10847679" cy="3145828"/>
          </a:xfrm>
          <a:prstGeom prst="rect">
            <a:avLst/>
          </a:prstGeom>
        </p:spPr>
      </p:pic>
      <p:pic>
        <p:nvPicPr>
          <p:cNvPr id="6" name="图片 5"/>
          <p:cNvPicPr>
            <a:picLocks noChangeAspect="1"/>
          </p:cNvPicPr>
          <p:nvPr/>
        </p:nvPicPr>
        <p:blipFill>
          <a:blip r:embed="rId6"/>
          <a:stretch>
            <a:fillRect/>
          </a:stretch>
        </p:blipFill>
        <p:spPr>
          <a:xfrm>
            <a:off x="654867" y="3975108"/>
            <a:ext cx="10847679" cy="2823514"/>
          </a:xfrm>
          <a:prstGeom prst="rect">
            <a:avLst/>
          </a:prstGeom>
        </p:spPr>
      </p:pic>
      <p:sp>
        <p:nvSpPr>
          <p:cNvPr id="7" name="文本框 6"/>
          <p:cNvSpPr txBox="1"/>
          <p:nvPr/>
        </p:nvSpPr>
        <p:spPr>
          <a:xfrm>
            <a:off x="2204671" y="347003"/>
            <a:ext cx="7848872" cy="369332"/>
          </a:xfrm>
          <a:prstGeom prst="rect">
            <a:avLst/>
          </a:prstGeom>
          <a:noFill/>
        </p:spPr>
        <p:txBody>
          <a:bodyPr wrap="square" rtlCol="0">
            <a:spAutoFit/>
          </a:bodyPr>
          <a:lstStyle/>
          <a:p>
            <a:r>
              <a:rPr lang="en-US" altLang="zh-CN" b="1" dirty="0" smtClean="0"/>
              <a:t>Two-typical four-loop Feynman integrals for leading color contribution</a:t>
            </a:r>
            <a:endParaRPr lang="zh-CN" altLang="en-US" b="1" dirty="0"/>
          </a:p>
        </p:txBody>
      </p:sp>
      <p:cxnSp>
        <p:nvCxnSpPr>
          <p:cNvPr id="3" name="直接连接符 2"/>
          <p:cNvCxnSpPr/>
          <p:nvPr/>
        </p:nvCxnSpPr>
        <p:spPr>
          <a:xfrm flipH="1">
            <a:off x="8433111" y="1451446"/>
            <a:ext cx="60144" cy="198738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577776" y="1325076"/>
            <a:ext cx="1641222" cy="2625439"/>
          </a:xfrm>
          <a:prstGeom prst="line">
            <a:avLst/>
          </a:prstGeom>
          <a:ln w="28575">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211423" y="1096433"/>
            <a:ext cx="3836955" cy="266243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121252" y="1050383"/>
            <a:ext cx="4766760" cy="1909623"/>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83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335360" y="-28575"/>
            <a:ext cx="12163425" cy="6886575"/>
            <a:chOff x="1" y="4678"/>
            <a:chExt cx="12163743" cy="6886179"/>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8" name="矩形 47"/>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7" name="文本框 6"/>
          <p:cNvSpPr txBox="1"/>
          <p:nvPr/>
        </p:nvSpPr>
        <p:spPr>
          <a:xfrm>
            <a:off x="3814116" y="569421"/>
            <a:ext cx="5139748" cy="400110"/>
          </a:xfrm>
          <a:prstGeom prst="rect">
            <a:avLst/>
          </a:prstGeom>
          <a:noFill/>
        </p:spPr>
        <p:txBody>
          <a:bodyPr wrap="square" rtlCol="0">
            <a:spAutoFit/>
          </a:bodyPr>
          <a:lstStyle/>
          <a:p>
            <a:r>
              <a:rPr lang="en-US" altLang="zh-CN" sz="2000" b="1" dirty="0" smtClean="0"/>
              <a:t>DEs for NNNLO Leading Color</a:t>
            </a:r>
            <a:endParaRPr lang="zh-CN" altLang="en-US" sz="2000" b="1" dirty="0"/>
          </a:p>
        </p:txBody>
      </p:sp>
      <p:pic>
        <p:nvPicPr>
          <p:cNvPr id="28" name="图片 27"/>
          <p:cNvPicPr>
            <a:picLocks noChangeAspect="1"/>
          </p:cNvPicPr>
          <p:nvPr/>
        </p:nvPicPr>
        <p:blipFill>
          <a:blip r:embed="rId5"/>
          <a:stretch>
            <a:fillRect/>
          </a:stretch>
        </p:blipFill>
        <p:spPr>
          <a:xfrm>
            <a:off x="2279576" y="1218067"/>
            <a:ext cx="7762875" cy="2619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文本框 1"/>
          <p:cNvSpPr txBox="1"/>
          <p:nvPr/>
        </p:nvSpPr>
        <p:spPr>
          <a:xfrm>
            <a:off x="2556048" y="4547549"/>
            <a:ext cx="7589409" cy="830997"/>
          </a:xfrm>
          <a:prstGeom prst="rect">
            <a:avLst/>
          </a:prstGeom>
          <a:noFill/>
        </p:spPr>
        <p:txBody>
          <a:bodyPr wrap="square" rtlCol="0">
            <a:spAutoFit/>
          </a:bodyPr>
          <a:lstStyle/>
          <a:p>
            <a:r>
              <a:rPr lang="en-US" altLang="zh-CN" sz="2400" dirty="0" smtClean="0"/>
              <a:t>For any loop, can the letters of leading color(Large </a:t>
            </a:r>
            <a:r>
              <a:rPr lang="en-US" altLang="zh-CN" sz="2400" dirty="0" err="1" smtClean="0"/>
              <a:t>Nc</a:t>
            </a:r>
            <a:r>
              <a:rPr lang="en-US" altLang="zh-CN" sz="2400" smtClean="0"/>
              <a:t> limit) </a:t>
            </a:r>
            <a:r>
              <a:rPr lang="en-US" altLang="zh-CN" sz="2400" dirty="0" smtClean="0"/>
              <a:t>integrals still be {w, w-1}?</a:t>
            </a:r>
            <a:endParaRPr lang="zh-CN" altLang="en-US" sz="2400" dirty="0"/>
          </a:p>
        </p:txBody>
      </p:sp>
    </p:spTree>
    <p:extLst>
      <p:ext uri="{BB962C8B-B14F-4D97-AF65-F5344CB8AC3E}">
        <p14:creationId xmlns:p14="http://schemas.microsoft.com/office/powerpoint/2010/main" val="256198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9245" y="107075"/>
            <a:ext cx="11305256" cy="641364"/>
          </a:xfrm>
        </p:spPr>
        <p:txBody>
          <a:bodyPr/>
          <a:lstStyle/>
          <a:p>
            <a:r>
              <a:rPr lang="en-US" altLang="zh-CN" b="1" dirty="0" smtClean="0"/>
              <a:t>Difficulties on 4-loop integrals analytic calculation</a:t>
            </a:r>
            <a:endParaRPr lang="zh-CN" altLang="en-US" b="1" dirty="0"/>
          </a:p>
        </p:txBody>
      </p:sp>
      <p:sp>
        <p:nvSpPr>
          <p:cNvPr id="3" name="内容占位符 2"/>
          <p:cNvSpPr>
            <a:spLocks noGrp="1"/>
          </p:cNvSpPr>
          <p:nvPr>
            <p:ph idx="1"/>
          </p:nvPr>
        </p:nvSpPr>
        <p:spPr>
          <a:xfrm>
            <a:off x="695400" y="5139380"/>
            <a:ext cx="6265912" cy="972613"/>
          </a:xfrm>
        </p:spPr>
        <p:txBody>
          <a:bodyPr/>
          <a:lstStyle/>
          <a:p>
            <a:pPr marL="0" indent="0">
              <a:buNone/>
            </a:pPr>
            <a:r>
              <a:rPr lang="en-US" altLang="zh-CN" sz="2400" b="1" dirty="0" smtClean="0">
                <a:latin typeface="Arial" panose="020B0604020202020204" pitchFamily="34" charset="0"/>
                <a:cs typeface="Arial" panose="020B0604020202020204" pitchFamily="34" charset="0"/>
              </a:rPr>
              <a:t>Many Integral Families.</a:t>
            </a:r>
          </a:p>
          <a:p>
            <a:pPr marL="0" indent="0">
              <a:buNone/>
            </a:pPr>
            <a:r>
              <a:rPr lang="en-US" altLang="zh-CN" sz="2400" b="1" dirty="0" smtClean="0">
                <a:latin typeface="Arial" panose="020B0604020202020204" pitchFamily="34" charset="0"/>
                <a:cs typeface="Arial" panose="020B0604020202020204" pitchFamily="34" charset="0"/>
              </a:rPr>
              <a:t>………</a:t>
            </a:r>
            <a:endParaRPr lang="zh-CN" altLang="en-US" sz="2400" b="1"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a:off x="6420035" y="995253"/>
            <a:ext cx="5134687" cy="990686"/>
          </a:xfrm>
          <a:prstGeom prst="rect">
            <a:avLst/>
          </a:prstGeom>
        </p:spPr>
      </p:pic>
      <p:pic>
        <p:nvPicPr>
          <p:cNvPr id="7" name="图片 6"/>
          <p:cNvPicPr>
            <a:picLocks noChangeAspect="1"/>
          </p:cNvPicPr>
          <p:nvPr/>
        </p:nvPicPr>
        <p:blipFill>
          <a:blip r:embed="rId3"/>
          <a:stretch>
            <a:fillRect/>
          </a:stretch>
        </p:blipFill>
        <p:spPr>
          <a:xfrm>
            <a:off x="6672064" y="2162573"/>
            <a:ext cx="5211439" cy="1288963"/>
          </a:xfrm>
          <a:prstGeom prst="rect">
            <a:avLst/>
          </a:prstGeom>
        </p:spPr>
      </p:pic>
      <p:sp>
        <p:nvSpPr>
          <p:cNvPr id="10" name="文本框 9"/>
          <p:cNvSpPr txBox="1"/>
          <p:nvPr/>
        </p:nvSpPr>
        <p:spPr>
          <a:xfrm>
            <a:off x="587387" y="1454687"/>
            <a:ext cx="5832648" cy="707886"/>
          </a:xfrm>
          <a:prstGeom prst="rect">
            <a:avLst/>
          </a:prstGeom>
          <a:noFill/>
        </p:spPr>
        <p:txBody>
          <a:bodyPr wrap="square" rtlCol="0">
            <a:spAutoFit/>
          </a:bodyPr>
          <a:lstStyle/>
          <a:p>
            <a:r>
              <a:rPr lang="en-US" altLang="zh-CN" sz="2000" b="1" dirty="0"/>
              <a:t>The reductions of 4-loop non-planar integrals are </a:t>
            </a:r>
            <a:r>
              <a:rPr lang="en-US" altLang="zh-CN" sz="2000" b="1" dirty="0" smtClean="0"/>
              <a:t>difficulties</a:t>
            </a:r>
            <a:r>
              <a:rPr lang="en-US" altLang="zh-CN" sz="2000" b="1" dirty="0"/>
              <a:t>.</a:t>
            </a:r>
          </a:p>
        </p:txBody>
      </p:sp>
      <p:sp>
        <p:nvSpPr>
          <p:cNvPr id="11" name="文本框 10"/>
          <p:cNvSpPr txBox="1"/>
          <p:nvPr/>
        </p:nvSpPr>
        <p:spPr>
          <a:xfrm>
            <a:off x="623392" y="3429000"/>
            <a:ext cx="4824536" cy="400110"/>
          </a:xfrm>
          <a:prstGeom prst="rect">
            <a:avLst/>
          </a:prstGeom>
          <a:noFill/>
        </p:spPr>
        <p:txBody>
          <a:bodyPr wrap="square" rtlCol="0">
            <a:spAutoFit/>
          </a:bodyPr>
          <a:lstStyle/>
          <a:p>
            <a:r>
              <a:rPr lang="en-US" altLang="zh-CN" sz="2000" b="1" dirty="0"/>
              <a:t>Elliptic functions will appear.</a:t>
            </a:r>
          </a:p>
        </p:txBody>
      </p:sp>
      <p:pic>
        <p:nvPicPr>
          <p:cNvPr id="5" name="图片 4"/>
          <p:cNvPicPr>
            <a:picLocks noChangeAspect="1"/>
          </p:cNvPicPr>
          <p:nvPr/>
        </p:nvPicPr>
        <p:blipFill>
          <a:blip r:embed="rId4"/>
          <a:stretch>
            <a:fillRect/>
          </a:stretch>
        </p:blipFill>
        <p:spPr>
          <a:xfrm>
            <a:off x="5447928" y="2610853"/>
            <a:ext cx="5954041" cy="20604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4232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down)">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16057" y="-27384"/>
            <a:ext cx="12179482" cy="6886573"/>
            <a:chOff x="-16057" y="4679"/>
            <a:chExt cx="12179801" cy="6886177"/>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35467"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890565"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2217884" y="431741"/>
            <a:ext cx="8057563" cy="7694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err="1" smtClean="0">
                <a:solidFill>
                  <a:srgbClr val="56725B"/>
                </a:solidFill>
                <a:latin typeface="微软雅黑" pitchFamily="34" charset="-122"/>
                <a:ea typeface="微软雅黑" pitchFamily="34" charset="-122"/>
              </a:rPr>
              <a:t>OutLook</a:t>
            </a:r>
            <a:endParaRPr lang="en-US" altLang="zh-CN" sz="4400" b="1" dirty="0">
              <a:solidFill>
                <a:srgbClr val="56725B"/>
              </a:solidFill>
              <a:latin typeface="微软雅黑" pitchFamily="34" charset="-122"/>
              <a:ea typeface="微软雅黑" pitchFamily="34" charset="-122"/>
            </a:endParaRPr>
          </a:p>
        </p:txBody>
      </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181179" y="158708"/>
            <a:ext cx="4962972" cy="6509658"/>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2129381" y="1696574"/>
                <a:ext cx="8410549" cy="4154984"/>
              </a:xfrm>
              <a:prstGeom prst="rect">
                <a:avLst/>
              </a:prstGeom>
              <a:noFill/>
            </p:spPr>
            <p:txBody>
              <a:bodyPr wrap="square" rtlCol="0">
                <a:spAutoFit/>
              </a:bodyPr>
              <a:lstStyle/>
              <a:p>
                <a:r>
                  <a:rPr lang="en-US" altLang="zh-CN" sz="2400" b="1" dirty="0" smtClean="0"/>
                  <a:t>The master integrals for top quark inclusive decay have been calculated analytically up to 3-loop.</a:t>
                </a:r>
              </a:p>
              <a:p>
                <a:endParaRPr lang="en-US" altLang="zh-CN" sz="2400" b="1" dirty="0" smtClean="0"/>
              </a:p>
              <a:p>
                <a:r>
                  <a:rPr lang="en-US" altLang="zh-CN" sz="2400" b="1" dirty="0" smtClean="0"/>
                  <a:t>Full NNNLO </a:t>
                </a:r>
                <a:r>
                  <a:rPr lang="en-US" altLang="zh-CN" sz="2400" b="1" dirty="0"/>
                  <a:t>analytic (even numerically) calculation is </a:t>
                </a:r>
                <a:r>
                  <a:rPr lang="en-US" altLang="zh-CN" sz="2400" b="1" dirty="0" smtClean="0"/>
                  <a:t>still very challenging. </a:t>
                </a:r>
              </a:p>
              <a:p>
                <a:r>
                  <a:rPr lang="en-US" altLang="zh-CN" sz="2400" b="1" dirty="0" smtClean="0">
                    <a:solidFill>
                      <a:schemeClr val="bg2">
                        <a:lumMod val="50000"/>
                      </a:schemeClr>
                    </a:solidFill>
                  </a:rPr>
                  <a:t>(Too many families, IBP, Elliptic integrals will appear.)</a:t>
                </a:r>
              </a:p>
              <a:p>
                <a:endParaRPr lang="en-US" altLang="zh-CN" sz="2400" b="1" dirty="0" smtClean="0">
                  <a:solidFill>
                    <a:schemeClr val="bg2">
                      <a:lumMod val="50000"/>
                    </a:schemeClr>
                  </a:solidFill>
                </a:endParaRPr>
              </a:p>
              <a:p>
                <a:r>
                  <a:rPr lang="en-US" altLang="zh-CN" sz="2400" b="1" dirty="0" smtClean="0"/>
                  <a:t>Mixed Electro Weak</a:t>
                </a:r>
                <a14:m>
                  <m:oMath xmlns:m="http://schemas.openxmlformats.org/officeDocument/2006/math">
                    <m:r>
                      <a:rPr lang="zh-CN" altLang="en-US" sz="2400" b="1">
                        <a:latin typeface="Cambria Math" panose="02040503050406030204" pitchFamily="18" charset="0"/>
                      </a:rPr>
                      <m:t>⊗</m:t>
                    </m:r>
                  </m:oMath>
                </a14:m>
                <a:r>
                  <a:rPr lang="en-US" altLang="zh-CN" sz="2400" b="1" dirty="0" smtClean="0"/>
                  <a:t>QCD corrections is promising.</a:t>
                </a:r>
              </a:p>
              <a:p>
                <a:endParaRPr lang="en-US" altLang="zh-CN" sz="2400" b="1" dirty="0" smtClean="0"/>
              </a:p>
              <a:p>
                <a:r>
                  <a:rPr lang="en-US" altLang="zh-CN" sz="2400" b="1" dirty="0" smtClean="0"/>
                  <a:t>Explore analytic differential decay rates and helicity width.</a:t>
                </a:r>
              </a:p>
            </p:txBody>
          </p:sp>
        </mc:Choice>
        <mc:Fallback xmlns="">
          <p:sp>
            <p:nvSpPr>
              <p:cNvPr id="6" name="文本框 5"/>
              <p:cNvSpPr txBox="1">
                <a:spLocks noRot="1" noChangeAspect="1" noMove="1" noResize="1" noEditPoints="1" noAdjustHandles="1" noChangeArrowheads="1" noChangeShapeType="1" noTextEdit="1"/>
              </p:cNvSpPr>
              <p:nvPr/>
            </p:nvSpPr>
            <p:spPr>
              <a:xfrm>
                <a:off x="2129381" y="1696574"/>
                <a:ext cx="8410549" cy="4154984"/>
              </a:xfrm>
              <a:prstGeom prst="rect">
                <a:avLst/>
              </a:prstGeom>
              <a:blipFill>
                <a:blip r:embed="rId7"/>
                <a:stretch>
                  <a:fillRect l="-1087" t="-1026" r="-145" b="-2493"/>
                </a:stretch>
              </a:blipFill>
            </p:spPr>
            <p:txBody>
              <a:bodyPr/>
              <a:lstStyle/>
              <a:p>
                <a:r>
                  <a:rPr lang="zh-CN" altLang="en-US">
                    <a:noFill/>
                  </a:rPr>
                  <a:t> </a:t>
                </a:r>
              </a:p>
            </p:txBody>
          </p:sp>
        </mc:Fallback>
      </mc:AlternateContent>
      <p:sp>
        <p:nvSpPr>
          <p:cNvPr id="2" name="文本框 1"/>
          <p:cNvSpPr txBox="1"/>
          <p:nvPr/>
        </p:nvSpPr>
        <p:spPr>
          <a:xfrm>
            <a:off x="5590167" y="6301756"/>
            <a:ext cx="1078775" cy="369332"/>
          </a:xfrm>
          <a:prstGeom prst="rect">
            <a:avLst/>
          </a:prstGeom>
          <a:noFill/>
        </p:spPr>
        <p:txBody>
          <a:bodyPr wrap="square" rtlCol="0">
            <a:spAutoFit/>
          </a:bodyPr>
          <a:lstStyle/>
          <a:p>
            <a:r>
              <a:rPr lang="zh-CN" altLang="en-US" dirty="0"/>
              <a:t>陈龙斌</a:t>
            </a:r>
          </a:p>
        </p:txBody>
      </p:sp>
    </p:spTree>
    <p:extLst>
      <p:ext uri="{BB962C8B-B14F-4D97-AF65-F5344CB8AC3E}">
        <p14:creationId xmlns:p14="http://schemas.microsoft.com/office/powerpoint/2010/main" val="2348686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3"/>
          <p:cNvGrpSpPr/>
          <p:nvPr/>
        </p:nvGrpSpPr>
        <p:grpSpPr>
          <a:xfrm>
            <a:off x="0" y="44624"/>
            <a:ext cx="12163425" cy="6886575"/>
            <a:chOff x="1" y="4678"/>
            <a:chExt cx="12163743" cy="6886179"/>
          </a:xfrm>
        </p:grpSpPr>
        <p:sp>
          <p:nvSpPr>
            <p:cNvPr id="2" name="矩形 1"/>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3" name="矩形 12"/>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4" name="文本框 13"/>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9467"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9468"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9469"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9470"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9471"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9472"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9473"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9474"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9475"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9476"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9477"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9478"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9479"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9480"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38" name="矩形 37"/>
            <p:cNvSpPr/>
            <p:nvPr/>
          </p:nvSpPr>
          <p:spPr bwMode="auto">
            <a:xfrm rot="5400000">
              <a:off x="2962559" y="-2166166"/>
              <a:ext cx="6338887" cy="11305258"/>
            </a:xfrm>
            <a:prstGeom prst="rect">
              <a:avLst/>
            </a:prstGeom>
            <a:solidFill>
              <a:srgbClr val="FFFFFF">
                <a:alpha val="92157"/>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39" name="矩形 38"/>
            <p:cNvSpPr/>
            <p:nvPr/>
          </p:nvSpPr>
          <p:spPr bwMode="auto">
            <a:xfrm rot="5400000">
              <a:off x="3157251" y="-1777551"/>
              <a:ext cx="5805487" cy="10585177"/>
            </a:xfrm>
            <a:prstGeom prst="rect">
              <a:avLst/>
            </a:prstGeom>
            <a:noFill/>
            <a:ln w="28575">
              <a:solidFill>
                <a:srgbClr val="2B6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19483" name="图片 8"/>
            <p:cNvPicPr>
              <a:picLocks noChangeAspect="1"/>
            </p:cNvPicPr>
            <p:nvPr/>
          </p:nvPicPr>
          <p:blipFill>
            <a:blip r:embed="rId5"/>
            <a:stretch>
              <a:fillRect/>
            </a:stretch>
          </p:blipFill>
          <p:spPr>
            <a:xfrm rot="5400000">
              <a:off x="9245546" y="4298228"/>
              <a:ext cx="2008187" cy="2157412"/>
            </a:xfrm>
            <a:prstGeom prst="rect">
              <a:avLst/>
            </a:prstGeom>
            <a:noFill/>
            <a:ln w="9525">
              <a:noFill/>
            </a:ln>
          </p:spPr>
        </p:pic>
        <p:pic>
          <p:nvPicPr>
            <p:cNvPr id="19484" name="图片 8"/>
            <p:cNvPicPr>
              <a:picLocks noChangeAspect="1"/>
            </p:cNvPicPr>
            <p:nvPr/>
          </p:nvPicPr>
          <p:blipFill>
            <a:blip r:embed="rId6"/>
            <a:stretch>
              <a:fillRect/>
            </a:stretch>
          </p:blipFill>
          <p:spPr>
            <a:xfrm rot="5400000">
              <a:off x="868760" y="555816"/>
              <a:ext cx="2008187" cy="2157413"/>
            </a:xfrm>
            <a:prstGeom prst="rect">
              <a:avLst/>
            </a:prstGeom>
            <a:noFill/>
            <a:ln w="9525">
              <a:noFill/>
            </a:ln>
          </p:spPr>
        </p:pic>
      </p:grpSp>
      <p:grpSp>
        <p:nvGrpSpPr>
          <p:cNvPr id="19459" name="组合 41"/>
          <p:cNvGrpSpPr/>
          <p:nvPr/>
        </p:nvGrpSpPr>
        <p:grpSpPr>
          <a:xfrm>
            <a:off x="1593850" y="2308225"/>
            <a:ext cx="9390923" cy="2471738"/>
            <a:chOff x="1549400" y="1979613"/>
            <a:chExt cx="9390789" cy="2471737"/>
          </a:xfrm>
        </p:grpSpPr>
        <p:sp>
          <p:nvSpPr>
            <p:cNvPr id="43" name="矩形 42"/>
            <p:cNvSpPr/>
            <p:nvPr/>
          </p:nvSpPr>
          <p:spPr>
            <a:xfrm>
              <a:off x="1549400" y="1979613"/>
              <a:ext cx="8942388" cy="2471737"/>
            </a:xfrm>
            <a:prstGeom prst="rect">
              <a:avLst/>
            </a:prstGeom>
            <a:solidFill>
              <a:srgbClr val="799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4" name="矩形 43"/>
            <p:cNvSpPr/>
            <p:nvPr/>
          </p:nvSpPr>
          <p:spPr>
            <a:xfrm>
              <a:off x="1881004" y="2264296"/>
              <a:ext cx="8319452" cy="20029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5" name="文本框 44"/>
            <p:cNvSpPr txBox="1"/>
            <p:nvPr/>
          </p:nvSpPr>
          <p:spPr>
            <a:xfrm>
              <a:off x="1983514" y="2680786"/>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7200" b="1" spc="600" dirty="0" smtClean="0">
                  <a:solidFill>
                    <a:schemeClr val="bg1"/>
                  </a:solidFill>
                  <a:latin typeface="微软雅黑" pitchFamily="34" charset="-122"/>
                  <a:ea typeface="微软雅黑" pitchFamily="34" charset="-122"/>
                  <a:cs typeface="+mn-cs"/>
                </a:rPr>
                <a:t>Thank You</a:t>
              </a:r>
              <a:r>
                <a:rPr kumimoji="0" lang="zh-CN" altLang="en-US" sz="7200" b="1" i="0" u="none" strike="noStrike" kern="1200" cap="none" spc="600" normalizeH="0" baseline="0" noProof="0" dirty="0" smtClean="0">
                  <a:ln>
                    <a:noFill/>
                  </a:ln>
                  <a:solidFill>
                    <a:schemeClr val="bg1"/>
                  </a:solidFill>
                  <a:effectLst/>
                  <a:uLnTx/>
                  <a:uFillTx/>
                  <a:latin typeface="微软雅黑" pitchFamily="34" charset="-122"/>
                  <a:ea typeface="微软雅黑" pitchFamily="34" charset="-122"/>
                  <a:cs typeface="+mn-cs"/>
                </a:rPr>
                <a:t>！</a:t>
              </a:r>
              <a:endPar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6888088" y="2060844"/>
            <a:ext cx="5033446" cy="2129975"/>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stretch>
            <a:fillRect/>
          </a:stretch>
        </p:blipFill>
        <p:spPr>
          <a:xfrm>
            <a:off x="191344" y="2276872"/>
            <a:ext cx="5033446" cy="17413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9" name="直接箭头连接符 8"/>
          <p:cNvCxnSpPr/>
          <p:nvPr/>
        </p:nvCxnSpPr>
        <p:spPr>
          <a:xfrm>
            <a:off x="5735960" y="3125832"/>
            <a:ext cx="5760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15979" y="2852936"/>
            <a:ext cx="158417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直接连接符 11"/>
          <p:cNvCxnSpPr/>
          <p:nvPr/>
        </p:nvCxnSpPr>
        <p:spPr>
          <a:xfrm>
            <a:off x="8612723" y="3284984"/>
            <a:ext cx="15841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文本框 1"/>
          <p:cNvSpPr txBox="1"/>
          <p:nvPr/>
        </p:nvSpPr>
        <p:spPr>
          <a:xfrm>
            <a:off x="4655840" y="260648"/>
            <a:ext cx="2088232" cy="369332"/>
          </a:xfrm>
          <a:prstGeom prst="rect">
            <a:avLst/>
          </a:prstGeom>
          <a:noFill/>
        </p:spPr>
        <p:txBody>
          <a:bodyPr wrap="square" rtlCol="0">
            <a:spAutoFit/>
          </a:bodyPr>
          <a:lstStyle/>
          <a:p>
            <a:r>
              <a:rPr lang="en-US" altLang="zh-CN" dirty="0" smtClean="0"/>
              <a:t>Backup</a:t>
            </a:r>
          </a:p>
        </p:txBody>
      </p:sp>
    </p:spTree>
    <p:extLst>
      <p:ext uri="{BB962C8B-B14F-4D97-AF65-F5344CB8AC3E}">
        <p14:creationId xmlns:p14="http://schemas.microsoft.com/office/powerpoint/2010/main" val="192126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4916" y="70817"/>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2649900" y="3612019"/>
            <a:ext cx="7211111" cy="7694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a:solidFill>
                  <a:srgbClr val="56725B"/>
                </a:solidFill>
                <a:latin typeface="微软雅黑" pitchFamily="34" charset="-122"/>
                <a:ea typeface="微软雅黑" pitchFamily="34" charset="-122"/>
              </a:rPr>
              <a:t>Leading Order</a:t>
            </a:r>
          </a:p>
        </p:txBody>
      </p:sp>
      <p:grpSp>
        <p:nvGrpSpPr>
          <p:cNvPr id="2" name="组合 1">
            <a:extLst>
              <a:ext uri="{FF2B5EF4-FFF2-40B4-BE49-F238E27FC236}">
                <a16:creationId xmlns:a16="http://schemas.microsoft.com/office/drawing/2014/main" id="{22100AFA-60BD-1CB6-528B-33F3A96E7593}"/>
              </a:ext>
            </a:extLst>
          </p:cNvPr>
          <p:cNvGrpSpPr/>
          <p:nvPr/>
        </p:nvGrpSpPr>
        <p:grpSpPr>
          <a:xfrm>
            <a:off x="1155094" y="2143070"/>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a:solidFill>
                    <a:schemeClr val="bg1"/>
                  </a:solidFill>
                  <a:latin typeface="张海山锐线体简"/>
                  <a:ea typeface="张海山锐线体简"/>
                </a:rPr>
                <a:t>02</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016721" y="210565"/>
            <a:ext cx="4962972" cy="6509658"/>
          </a:xfrm>
          <a:prstGeom prst="rect">
            <a:avLst/>
          </a:prstGeom>
        </p:spPr>
      </p:pic>
      <p:sp>
        <p:nvSpPr>
          <p:cNvPr id="6" name="文本框 5"/>
          <p:cNvSpPr txBox="1"/>
          <p:nvPr/>
        </p:nvSpPr>
        <p:spPr>
          <a:xfrm>
            <a:off x="2870625" y="692535"/>
            <a:ext cx="6537744" cy="707886"/>
          </a:xfrm>
          <a:prstGeom prst="rect">
            <a:avLst/>
          </a:prstGeom>
          <a:noFill/>
          <a:ln w="12700">
            <a:solidFill>
              <a:schemeClr val="tx1"/>
            </a:solidFill>
          </a:ln>
          <a:scene3d>
            <a:camera prst="orthographicFront"/>
            <a:lightRig rig="threePt" dir="t"/>
          </a:scene3d>
          <a:sp3d>
            <a:bevelT w="101600" prst="riblet"/>
          </a:sp3d>
        </p:spPr>
        <p:txBody>
          <a:bodyPr wrap="square" rtlCol="0">
            <a:spAutoFit/>
          </a:bodyPr>
          <a:lstStyle/>
          <a:p>
            <a:r>
              <a:rPr lang="en-US" altLang="zh-CN" sz="4000" b="1" dirty="0" smtClean="0"/>
              <a:t>Top quark inclusive decay</a:t>
            </a:r>
            <a:endParaRPr lang="zh-CN" altLang="en-US" sz="4000" b="1" dirty="0"/>
          </a:p>
        </p:txBody>
      </p:sp>
      <p:pic>
        <p:nvPicPr>
          <p:cNvPr id="7" name="图片 6"/>
          <p:cNvPicPr>
            <a:picLocks noChangeAspect="1"/>
          </p:cNvPicPr>
          <p:nvPr/>
        </p:nvPicPr>
        <p:blipFill>
          <a:blip r:embed="rId7"/>
          <a:stretch>
            <a:fillRect/>
          </a:stretch>
        </p:blipFill>
        <p:spPr>
          <a:xfrm>
            <a:off x="4551478" y="1533828"/>
            <a:ext cx="3381375" cy="1762125"/>
          </a:xfrm>
          <a:prstGeom prst="rect">
            <a:avLst/>
          </a:prstGeom>
        </p:spPr>
      </p:pic>
      <p:sp>
        <p:nvSpPr>
          <p:cNvPr id="8" name="文本框 7"/>
          <p:cNvSpPr txBox="1"/>
          <p:nvPr/>
        </p:nvSpPr>
        <p:spPr>
          <a:xfrm>
            <a:off x="5469995" y="6344075"/>
            <a:ext cx="914037" cy="369332"/>
          </a:xfrm>
          <a:prstGeom prst="rect">
            <a:avLst/>
          </a:prstGeom>
          <a:noFill/>
        </p:spPr>
        <p:txBody>
          <a:bodyPr wrap="square" rtlCol="0">
            <a:spAutoFit/>
          </a:bodyPr>
          <a:lstStyle/>
          <a:p>
            <a:r>
              <a:rPr lang="zh-CN" altLang="en-US" dirty="0" smtClean="0"/>
              <a:t>陈龙斌</a:t>
            </a:r>
            <a:endParaRPr lang="zh-CN" altLang="en-US" dirty="0"/>
          </a:p>
        </p:txBody>
      </p:sp>
    </p:spTree>
    <p:extLst>
      <p:ext uri="{BB962C8B-B14F-4D97-AF65-F5344CB8AC3E}">
        <p14:creationId xmlns:p14="http://schemas.microsoft.com/office/powerpoint/2010/main" val="4073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148"/>
                                        </p:tgtEl>
                                        <p:attrNameLst>
                                          <p:attrName>style.visibility</p:attrName>
                                        </p:attrNameLst>
                                      </p:cBhvr>
                                      <p:to>
                                        <p:strVal val="visible"/>
                                      </p:to>
                                    </p:set>
                                    <p:anim calcmode="lin" valueType="num">
                                      <p:cBhvr>
                                        <p:cTn id="32" dur="1000" fill="hold"/>
                                        <p:tgtEl>
                                          <p:spTgt spid="6148"/>
                                        </p:tgtEl>
                                        <p:attrNameLst>
                                          <p:attrName>ppt_w</p:attrName>
                                        </p:attrNameLst>
                                      </p:cBhvr>
                                      <p:tavLst>
                                        <p:tav tm="0">
                                          <p:val>
                                            <p:fltVal val="0"/>
                                          </p:val>
                                        </p:tav>
                                        <p:tav tm="100000">
                                          <p:val>
                                            <p:strVal val="#ppt_w"/>
                                          </p:val>
                                        </p:tav>
                                      </p:tavLst>
                                    </p:anim>
                                    <p:anim calcmode="lin" valueType="num">
                                      <p:cBhvr>
                                        <p:cTn id="33" dur="1000" fill="hold"/>
                                        <p:tgtEl>
                                          <p:spTgt spid="6148"/>
                                        </p:tgtEl>
                                        <p:attrNameLst>
                                          <p:attrName>ppt_h</p:attrName>
                                        </p:attrNameLst>
                                      </p:cBhvr>
                                      <p:tavLst>
                                        <p:tav tm="0">
                                          <p:val>
                                            <p:fltVal val="0"/>
                                          </p:val>
                                        </p:tav>
                                        <p:tav tm="100000">
                                          <p:val>
                                            <p:strVal val="#ppt_h"/>
                                          </p:val>
                                        </p:tav>
                                      </p:tavLst>
                                    </p:anim>
                                    <p:anim calcmode="lin" valueType="num">
                                      <p:cBhvr>
                                        <p:cTn id="34" dur="1000" fill="hold"/>
                                        <p:tgtEl>
                                          <p:spTgt spid="6148"/>
                                        </p:tgtEl>
                                        <p:attrNameLst>
                                          <p:attrName>style.rotation</p:attrName>
                                        </p:attrNameLst>
                                      </p:cBhvr>
                                      <p:tavLst>
                                        <p:tav tm="0">
                                          <p:val>
                                            <p:fltVal val="90"/>
                                          </p:val>
                                        </p:tav>
                                        <p:tav tm="100000">
                                          <p:val>
                                            <p:fltVal val="0"/>
                                          </p:val>
                                        </p:tav>
                                      </p:tavLst>
                                    </p:anim>
                                    <p:animEffect transition="in" filter="fade">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1350" y="19052"/>
            <a:ext cx="12163425" cy="6886575"/>
            <a:chOff x="1" y="4678"/>
            <a:chExt cx="12163743" cy="6886179"/>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8" name="矩形 47"/>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grpSp>
        <p:nvGrpSpPr>
          <p:cNvPr id="16387" name="组合 107"/>
          <p:cNvGrpSpPr/>
          <p:nvPr/>
        </p:nvGrpSpPr>
        <p:grpSpPr>
          <a:xfrm>
            <a:off x="639759" y="577850"/>
            <a:ext cx="4941890" cy="460375"/>
            <a:chOff x="5874347" y="1127508"/>
            <a:chExt cx="4941383" cy="461744"/>
          </a:xfrm>
        </p:grpSpPr>
        <p:sp>
          <p:nvSpPr>
            <p:cNvPr id="16404" name="文本框 127"/>
            <p:cNvSpPr txBox="1"/>
            <p:nvPr/>
          </p:nvSpPr>
          <p:spPr>
            <a:xfrm>
              <a:off x="5874347" y="1127508"/>
              <a:ext cx="886076" cy="46174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zh-CN" sz="2400" b="1" dirty="0">
                  <a:solidFill>
                    <a:srgbClr val="56725B"/>
                  </a:solidFill>
                  <a:latin typeface="微软雅黑" pitchFamily="34" charset="-122"/>
                  <a:ea typeface="微软雅黑" pitchFamily="34" charset="-122"/>
                </a:rPr>
                <a:t>1</a:t>
              </a:r>
              <a:r>
                <a:rPr lang="zh-CN" altLang="en-US" sz="2400" b="1" dirty="0">
                  <a:solidFill>
                    <a:srgbClr val="56725B"/>
                  </a:solidFill>
                  <a:latin typeface="微软雅黑" pitchFamily="34" charset="-122"/>
                  <a:ea typeface="微软雅黑" pitchFamily="34" charset="-122"/>
                </a:rPr>
                <a:t>）</a:t>
              </a:r>
            </a:p>
          </p:txBody>
        </p:sp>
        <p:sp>
          <p:nvSpPr>
            <p:cNvPr id="16405" name="文本框 129"/>
            <p:cNvSpPr txBox="1"/>
            <p:nvPr/>
          </p:nvSpPr>
          <p:spPr>
            <a:xfrm>
              <a:off x="6586706" y="1156954"/>
              <a:ext cx="4229018" cy="401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2000" dirty="0" smtClean="0">
                  <a:solidFill>
                    <a:srgbClr val="56725B"/>
                  </a:solidFill>
                  <a:latin typeface="微软雅黑" pitchFamily="34" charset="-122"/>
                  <a:ea typeface="微软雅黑" pitchFamily="34" charset="-122"/>
                </a:rPr>
                <a:t>Calculation</a:t>
              </a:r>
              <a:endParaRPr lang="zh-CN" altLang="en-US" sz="2000" dirty="0">
                <a:solidFill>
                  <a:srgbClr val="56725B"/>
                </a:solidFill>
                <a:latin typeface="微软雅黑" pitchFamily="34" charset="-122"/>
                <a:ea typeface="微软雅黑" pitchFamily="34" charset="-122"/>
              </a:endParaRPr>
            </a:p>
          </p:txBody>
        </p:sp>
      </p:grpSp>
      <p:sp>
        <p:nvSpPr>
          <p:cNvPr id="53" name="矩形 52"/>
          <p:cNvSpPr/>
          <p:nvPr/>
        </p:nvSpPr>
        <p:spPr>
          <a:xfrm>
            <a:off x="3786509" y="369650"/>
            <a:ext cx="5189811" cy="783302"/>
          </a:xfrm>
          <a:prstGeom prst="rect">
            <a:avLst/>
          </a:prstGeom>
          <a:solidFill>
            <a:srgbClr val="799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Calculate the imaginary parts of propagator type integrals</a:t>
            </a:r>
            <a:endParaRPr lang="zh-CN" altLang="en-US" sz="2800" b="1" dirty="0">
              <a:solidFill>
                <a:schemeClr val="bg1"/>
              </a:solidFill>
              <a:latin typeface="Times New Roman" panose="02020603050405020304" pitchFamily="18" charset="0"/>
              <a:ea typeface="等线" pitchFamily="2" charset="-122"/>
              <a:cs typeface="Times New Roman" panose="02020603050405020304" pitchFamily="18" charset="0"/>
            </a:endParaRPr>
          </a:p>
        </p:txBody>
      </p:sp>
      <p:sp>
        <p:nvSpPr>
          <p:cNvPr id="50" name="文本框 33"/>
          <p:cNvSpPr txBox="1"/>
          <p:nvPr/>
        </p:nvSpPr>
        <p:spPr>
          <a:xfrm>
            <a:off x="775835" y="1957392"/>
            <a:ext cx="4523422" cy="417358"/>
          </a:xfrm>
          <a:prstGeom prst="rect">
            <a:avLst/>
          </a:prstGeom>
          <a:noFill/>
        </p:spPr>
        <p:txBody>
          <a:bodyPr wrap="square" rtlCol="0">
            <a:spAutoFit/>
          </a:bodyPr>
          <a:lstStyle/>
          <a:p>
            <a:pPr marL="0" marR="0" lvl="0" indent="0" algn="just" defTabSz="914400" rtl="0" eaLnBrk="0" fontAlgn="base" latinLnBrk="0" hangingPunct="0">
              <a:lnSpc>
                <a:spcPct val="130000"/>
              </a:lnSpc>
              <a:spcBef>
                <a:spcPct val="0"/>
              </a:spcBef>
              <a:spcAft>
                <a:spcPct val="0"/>
              </a:spcAft>
              <a:buClrTx/>
              <a:buSzTx/>
              <a:buFontTx/>
              <a:buNone/>
              <a:defRPr/>
            </a:pPr>
            <a:r>
              <a:rPr lang="en-US" altLang="zh-CN">
                <a:solidFill>
                  <a:srgbClr val="799B7F"/>
                </a:solidFill>
                <a:latin typeface="微软雅黑" pitchFamily="34" charset="-122"/>
                <a:ea typeface="微软雅黑" pitchFamily="34" charset="-122"/>
                <a:cs typeface="+mn-ea"/>
              </a:rPr>
              <a:t>	</a:t>
            </a:r>
            <a:endParaRPr kumimoji="0" lang="zh-CN" altLang="en-US" b="0" i="0" u="none" strike="noStrike" kern="1200" cap="none" spc="0" normalizeH="0" baseline="0" noProof="0" dirty="0">
              <a:ln>
                <a:noFill/>
              </a:ln>
              <a:solidFill>
                <a:srgbClr val="799B7F"/>
              </a:solidFill>
              <a:effectLst/>
              <a:uLnTx/>
              <a:uFillTx/>
              <a:latin typeface="微软雅黑" pitchFamily="34" charset="-122"/>
              <a:ea typeface="微软雅黑" pitchFamily="34" charset="-122"/>
              <a:cs typeface="+mn-cs"/>
            </a:endParaRPr>
          </a:p>
        </p:txBody>
      </p:sp>
      <p:sp>
        <p:nvSpPr>
          <p:cNvPr id="8" name="文本框 7"/>
          <p:cNvSpPr txBox="1"/>
          <p:nvPr/>
        </p:nvSpPr>
        <p:spPr>
          <a:xfrm>
            <a:off x="2788622" y="3673168"/>
            <a:ext cx="6358916" cy="400110"/>
          </a:xfrm>
          <a:prstGeom prst="rect">
            <a:avLst/>
          </a:prstGeom>
          <a:noFill/>
        </p:spPr>
        <p:txBody>
          <a:bodyPr wrap="square" rtlCol="0">
            <a:spAutoFit/>
          </a:bodyPr>
          <a:lstStyle/>
          <a:p>
            <a:r>
              <a:rPr lang="en-US" altLang="zh-CN" sz="2000" b="1" dirty="0" smtClean="0"/>
              <a:t>Calculate the following Integral</a:t>
            </a:r>
            <a:endParaRPr lang="zh-CN" altLang="en-US" sz="2000" b="1" dirty="0"/>
          </a:p>
        </p:txBody>
      </p:sp>
      <p:pic>
        <p:nvPicPr>
          <p:cNvPr id="2" name="图片 1"/>
          <p:cNvPicPr>
            <a:picLocks noChangeAspect="1"/>
          </p:cNvPicPr>
          <p:nvPr/>
        </p:nvPicPr>
        <p:blipFill>
          <a:blip r:embed="rId5"/>
          <a:stretch>
            <a:fillRect/>
          </a:stretch>
        </p:blipFill>
        <p:spPr>
          <a:xfrm>
            <a:off x="7502105" y="1773576"/>
            <a:ext cx="3879660" cy="1103290"/>
          </a:xfrm>
          <a:prstGeom prst="rect">
            <a:avLst/>
          </a:prstGeom>
        </p:spPr>
      </p:pic>
      <p:pic>
        <p:nvPicPr>
          <p:cNvPr id="17" name="图片 16"/>
          <p:cNvPicPr>
            <a:picLocks noChangeAspect="1"/>
          </p:cNvPicPr>
          <p:nvPr/>
        </p:nvPicPr>
        <p:blipFill>
          <a:blip r:embed="rId6"/>
          <a:stretch>
            <a:fillRect/>
          </a:stretch>
        </p:blipFill>
        <p:spPr>
          <a:xfrm>
            <a:off x="1371984" y="1689154"/>
            <a:ext cx="4284452" cy="1158340"/>
          </a:xfrm>
          <a:prstGeom prst="rect">
            <a:avLst/>
          </a:prstGeom>
        </p:spPr>
      </p:pic>
      <p:cxnSp>
        <p:nvCxnSpPr>
          <p:cNvPr id="19" name="直接连接符 18"/>
          <p:cNvCxnSpPr/>
          <p:nvPr/>
        </p:nvCxnSpPr>
        <p:spPr>
          <a:xfrm>
            <a:off x="3399981" y="1641940"/>
            <a:ext cx="0" cy="126234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7"/>
          <a:stretch>
            <a:fillRect/>
          </a:stretch>
        </p:blipFill>
        <p:spPr>
          <a:xfrm>
            <a:off x="670817" y="4112891"/>
            <a:ext cx="9191625" cy="2409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21" name="直接连接符 20"/>
          <p:cNvCxnSpPr/>
          <p:nvPr/>
        </p:nvCxnSpPr>
        <p:spPr>
          <a:xfrm>
            <a:off x="8616280" y="1641940"/>
            <a:ext cx="1440160" cy="1427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9147538" y="1628800"/>
            <a:ext cx="764886" cy="1368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inVertical)">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a:xfrm>
                <a:off x="479376" y="4073120"/>
                <a:ext cx="6624736" cy="605483"/>
              </a:xfrm>
            </p:spPr>
            <p:txBody>
              <a:bodyPr/>
              <a:lstStyle/>
              <a:p>
                <a:r>
                  <a:rPr lang="en-US" altLang="zh-CN" dirty="0" smtClean="0"/>
                  <a:t>Expansion in </a:t>
                </a:r>
                <a14:m>
                  <m:oMath xmlns:m="http://schemas.openxmlformats.org/officeDocument/2006/math">
                    <m:r>
                      <a:rPr lang="zh-CN" altLang="en-US" smtClean="0">
                        <a:latin typeface="Cambria Math" panose="02040503050406030204" pitchFamily="18" charset="0"/>
                      </a:rPr>
                      <m:t>∈</m:t>
                    </m:r>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479376" y="4073120"/>
                <a:ext cx="6624736" cy="605483"/>
              </a:xfrm>
              <a:blipFill>
                <a:blip r:embed="rId2"/>
                <a:stretch>
                  <a:fillRect l="-3775" t="-39394" b="-56566"/>
                </a:stretch>
              </a:blipFill>
            </p:spPr>
            <p:txBody>
              <a:bodyPr/>
              <a:lstStyle/>
              <a:p>
                <a:r>
                  <a:rPr lang="zh-CN" altLang="en-US">
                    <a:noFill/>
                  </a:rPr>
                  <a:t> </a:t>
                </a:r>
              </a:p>
            </p:txBody>
          </p:sp>
        </mc:Fallback>
      </mc:AlternateContent>
      <p:pic>
        <p:nvPicPr>
          <p:cNvPr id="4" name="内容占位符 3"/>
          <p:cNvPicPr>
            <a:picLocks noGrp="1" noChangeAspect="1"/>
          </p:cNvPicPr>
          <p:nvPr>
            <p:ph idx="1"/>
          </p:nvPr>
        </p:nvPicPr>
        <p:blipFill>
          <a:blip r:embed="rId3"/>
          <a:stretch>
            <a:fillRect/>
          </a:stretch>
        </p:blipFill>
        <p:spPr>
          <a:xfrm>
            <a:off x="623392" y="5085184"/>
            <a:ext cx="10515600" cy="796281"/>
          </a:xfrm>
          <a:prstGeom prst="rect">
            <a:avLst/>
          </a:prstGeom>
          <a:ln w="88900" cap="sq" cmpd="thickThin">
            <a:solidFill>
              <a:srgbClr val="000000"/>
            </a:solidFill>
            <a:prstDash val="solid"/>
            <a:miter lim="800000"/>
          </a:ln>
          <a:effectLst>
            <a:innerShdw blurRad="76200">
              <a:srgbClr val="000000"/>
            </a:innerShdw>
          </a:effectLst>
        </p:spPr>
      </p:pic>
      <p:pic>
        <p:nvPicPr>
          <p:cNvPr id="5" name="图片 4"/>
          <p:cNvPicPr>
            <a:picLocks noChangeAspect="1"/>
          </p:cNvPicPr>
          <p:nvPr/>
        </p:nvPicPr>
        <p:blipFill>
          <a:blip r:embed="rId4"/>
          <a:stretch>
            <a:fillRect/>
          </a:stretch>
        </p:blipFill>
        <p:spPr>
          <a:xfrm>
            <a:off x="2783632" y="1566028"/>
            <a:ext cx="4447038" cy="1717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文本框 5"/>
          <p:cNvSpPr txBox="1"/>
          <p:nvPr/>
        </p:nvSpPr>
        <p:spPr>
          <a:xfrm>
            <a:off x="-24680" y="2180061"/>
            <a:ext cx="2891067" cy="461665"/>
          </a:xfrm>
          <a:prstGeom prst="rect">
            <a:avLst/>
          </a:prstGeom>
          <a:noFill/>
        </p:spPr>
        <p:txBody>
          <a:bodyPr wrap="square" rtlCol="0">
            <a:spAutoFit/>
          </a:bodyPr>
          <a:lstStyle/>
          <a:p>
            <a:r>
              <a:rPr lang="en-US" altLang="zh-CN" sz="2400" b="1" dirty="0" smtClean="0">
                <a:solidFill>
                  <a:srgbClr val="FF0000"/>
                </a:solidFill>
              </a:rPr>
              <a:t>Analytic Results</a:t>
            </a:r>
            <a:r>
              <a:rPr lang="zh-CN" altLang="en-US" sz="2400" b="1" dirty="0" smtClean="0">
                <a:solidFill>
                  <a:srgbClr val="FF0000"/>
                </a:solidFill>
              </a:rPr>
              <a:t>：</a:t>
            </a:r>
            <a:endParaRPr lang="zh-CN" altLang="en-US" sz="2400" b="1" dirty="0">
              <a:solidFill>
                <a:srgbClr val="FF0000"/>
              </a:solidFill>
            </a:endParaRPr>
          </a:p>
        </p:txBody>
      </p:sp>
      <p:sp>
        <p:nvSpPr>
          <p:cNvPr id="9" name="文本框 8"/>
          <p:cNvSpPr txBox="1"/>
          <p:nvPr/>
        </p:nvSpPr>
        <p:spPr>
          <a:xfrm>
            <a:off x="2711624" y="255938"/>
            <a:ext cx="7344816" cy="461665"/>
          </a:xfrm>
          <a:prstGeom prst="rect">
            <a:avLst/>
          </a:prstGeom>
          <a:noFill/>
        </p:spPr>
        <p:txBody>
          <a:bodyPr wrap="square" rtlCol="0">
            <a:spAutoFit/>
          </a:bodyPr>
          <a:lstStyle/>
          <a:p>
            <a:r>
              <a:rPr lang="en-US" altLang="zh-CN" sz="2400" b="1" dirty="0" smtClean="0"/>
              <a:t>Calculated by Integrating the </a:t>
            </a:r>
            <a:r>
              <a:rPr lang="en-US" altLang="zh-CN" sz="2400" b="1" dirty="0" err="1" smtClean="0"/>
              <a:t>Feyman</a:t>
            </a:r>
            <a:r>
              <a:rPr lang="en-US" altLang="zh-CN" sz="2400" b="1" dirty="0" smtClean="0"/>
              <a:t> parameters </a:t>
            </a:r>
            <a:endParaRPr lang="zh-CN" altLang="en-US" sz="2400" b="1" dirty="0"/>
          </a:p>
        </p:txBody>
      </p:sp>
      <p:pic>
        <p:nvPicPr>
          <p:cNvPr id="7" name="图片 6"/>
          <p:cNvPicPr>
            <a:picLocks noChangeAspect="1"/>
          </p:cNvPicPr>
          <p:nvPr/>
        </p:nvPicPr>
        <p:blipFill>
          <a:blip r:embed="rId5"/>
          <a:stretch>
            <a:fillRect/>
          </a:stretch>
        </p:blipFill>
        <p:spPr>
          <a:xfrm>
            <a:off x="8256240" y="1844824"/>
            <a:ext cx="3672408" cy="992868"/>
          </a:xfrm>
          <a:prstGeom prst="rect">
            <a:avLst/>
          </a:prstGeom>
        </p:spPr>
      </p:pic>
      <p:cxnSp>
        <p:nvCxnSpPr>
          <p:cNvPr id="8" name="直接连接符 7"/>
          <p:cNvCxnSpPr/>
          <p:nvPr/>
        </p:nvCxnSpPr>
        <p:spPr>
          <a:xfrm>
            <a:off x="10092444" y="1700808"/>
            <a:ext cx="0" cy="126234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7824192" y="2348880"/>
            <a:ext cx="2160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1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33928" y="0"/>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3725834" y="2754656"/>
            <a:ext cx="7211111" cy="7694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smtClean="0">
                <a:solidFill>
                  <a:srgbClr val="56725B"/>
                </a:solidFill>
                <a:latin typeface="微软雅黑" pitchFamily="34" charset="-122"/>
                <a:ea typeface="微软雅黑" pitchFamily="34" charset="-122"/>
              </a:rPr>
              <a:t>Next-to Leading </a:t>
            </a:r>
            <a:r>
              <a:rPr lang="en-US" altLang="zh-CN" sz="4400" b="1" dirty="0">
                <a:solidFill>
                  <a:srgbClr val="56725B"/>
                </a:solidFill>
                <a:latin typeface="微软雅黑" pitchFamily="34" charset="-122"/>
                <a:ea typeface="微软雅黑" pitchFamily="34" charset="-122"/>
              </a:rPr>
              <a:t>Order</a:t>
            </a:r>
          </a:p>
        </p:txBody>
      </p:sp>
      <p:grpSp>
        <p:nvGrpSpPr>
          <p:cNvPr id="2" name="组合 1">
            <a:extLst>
              <a:ext uri="{FF2B5EF4-FFF2-40B4-BE49-F238E27FC236}">
                <a16:creationId xmlns:a16="http://schemas.microsoft.com/office/drawing/2014/main" id="{22100AFA-60BD-1CB6-528B-33F3A96E7593}"/>
              </a:ext>
            </a:extLst>
          </p:cNvPr>
          <p:cNvGrpSpPr/>
          <p:nvPr/>
        </p:nvGrpSpPr>
        <p:grpSpPr>
          <a:xfrm>
            <a:off x="1155094" y="2143070"/>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smtClean="0">
                  <a:solidFill>
                    <a:schemeClr val="bg1"/>
                  </a:solidFill>
                  <a:latin typeface="张海山锐线体简"/>
                  <a:ea typeface="张海山锐线体简"/>
                </a:rPr>
                <a:t>03</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982161" y="207310"/>
            <a:ext cx="4962972" cy="6509658"/>
          </a:xfrm>
          <a:prstGeom prst="rect">
            <a:avLst/>
          </a:prstGeom>
        </p:spPr>
      </p:pic>
      <p:sp>
        <p:nvSpPr>
          <p:cNvPr id="26" name="文本框 25"/>
          <p:cNvSpPr txBox="1"/>
          <p:nvPr/>
        </p:nvSpPr>
        <p:spPr>
          <a:xfrm>
            <a:off x="5469995" y="6344075"/>
            <a:ext cx="914037" cy="369332"/>
          </a:xfrm>
          <a:prstGeom prst="rect">
            <a:avLst/>
          </a:prstGeom>
          <a:noFill/>
        </p:spPr>
        <p:txBody>
          <a:bodyPr wrap="square" rtlCol="0">
            <a:spAutoFit/>
          </a:bodyPr>
          <a:lstStyle/>
          <a:p>
            <a:r>
              <a:rPr lang="zh-CN" altLang="en-US" dirty="0" smtClean="0"/>
              <a:t>陈龙斌</a:t>
            </a:r>
            <a:endParaRPr lang="zh-CN" altLang="en-US" dirty="0"/>
          </a:p>
        </p:txBody>
      </p:sp>
      <p:sp>
        <p:nvSpPr>
          <p:cNvPr id="6" name="文本框 5"/>
          <p:cNvSpPr txBox="1"/>
          <p:nvPr/>
        </p:nvSpPr>
        <p:spPr>
          <a:xfrm>
            <a:off x="4151784" y="4963513"/>
            <a:ext cx="6768752" cy="369332"/>
          </a:xfrm>
          <a:prstGeom prst="rect">
            <a:avLst/>
          </a:prstGeom>
          <a:noFill/>
        </p:spPr>
        <p:txBody>
          <a:bodyPr wrap="square" rtlCol="0">
            <a:spAutoFit/>
          </a:bodyPr>
          <a:lstStyle/>
          <a:p>
            <a:r>
              <a:rPr lang="en-US" altLang="zh-CN" dirty="0" err="1" smtClean="0"/>
              <a:t>Jeabek</a:t>
            </a:r>
            <a:r>
              <a:rPr lang="en-US" altLang="zh-CN" dirty="0" smtClean="0"/>
              <a:t>, Kuhn 1989,Czarnecki 1990, Li, Oakes, Yuan 1991</a:t>
            </a:r>
            <a:endParaRPr lang="zh-CN" altLang="en-US" dirty="0"/>
          </a:p>
        </p:txBody>
      </p:sp>
    </p:spTree>
    <p:extLst>
      <p:ext uri="{BB962C8B-B14F-4D97-AF65-F5344CB8AC3E}">
        <p14:creationId xmlns:p14="http://schemas.microsoft.com/office/powerpoint/2010/main" val="14365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p:cNvGrpSpPr/>
          <p:nvPr/>
        </p:nvGrpSpPr>
        <p:grpSpPr>
          <a:xfrm>
            <a:off x="-1351" y="44625"/>
            <a:ext cx="12163426" cy="6886573"/>
            <a:chOff x="0" y="4679"/>
            <a:chExt cx="12163744" cy="6886177"/>
          </a:xfrm>
        </p:grpSpPr>
        <p:sp>
          <p:nvSpPr>
            <p:cNvPr id="5" name="矩形 4"/>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6" name="矩形 5"/>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7" name="文本框 6"/>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8"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9"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0"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1"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2"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4"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5"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7"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8"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9"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20"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21"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22" name="矩形 21"/>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24" name="文本框 23"/>
          <p:cNvSpPr txBox="1"/>
          <p:nvPr/>
        </p:nvSpPr>
        <p:spPr>
          <a:xfrm>
            <a:off x="399658" y="349100"/>
            <a:ext cx="4576403" cy="369332"/>
          </a:xfrm>
          <a:prstGeom prst="rect">
            <a:avLst/>
          </a:prstGeom>
          <a:noFill/>
        </p:spPr>
        <p:txBody>
          <a:bodyPr wrap="square" rtlCol="0">
            <a:spAutoFit/>
          </a:bodyPr>
          <a:lstStyle/>
          <a:p>
            <a:r>
              <a:rPr lang="en-US" altLang="zh-CN" dirty="0" smtClean="0"/>
              <a:t>NLO master Integrals: (“kite integrals”)</a:t>
            </a:r>
            <a:endParaRPr lang="zh-CN" altLang="en-US" dirty="0"/>
          </a:p>
        </p:txBody>
      </p:sp>
      <p:pic>
        <p:nvPicPr>
          <p:cNvPr id="28" name="图片 27"/>
          <p:cNvPicPr>
            <a:picLocks noChangeAspect="1"/>
          </p:cNvPicPr>
          <p:nvPr/>
        </p:nvPicPr>
        <p:blipFill>
          <a:blip r:embed="rId5"/>
          <a:stretch>
            <a:fillRect/>
          </a:stretch>
        </p:blipFill>
        <p:spPr>
          <a:xfrm>
            <a:off x="1841864" y="2439744"/>
            <a:ext cx="8146486" cy="1676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图片 28"/>
          <p:cNvPicPr>
            <a:picLocks noChangeAspect="1"/>
          </p:cNvPicPr>
          <p:nvPr/>
        </p:nvPicPr>
        <p:blipFill>
          <a:blip r:embed="rId5"/>
          <a:stretch>
            <a:fillRect/>
          </a:stretch>
        </p:blipFill>
        <p:spPr>
          <a:xfrm>
            <a:off x="1775520" y="4601286"/>
            <a:ext cx="8146486" cy="1676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31" name="直接连接符 30"/>
          <p:cNvCxnSpPr/>
          <p:nvPr/>
        </p:nvCxnSpPr>
        <p:spPr>
          <a:xfrm>
            <a:off x="7028922" y="2554690"/>
            <a:ext cx="0" cy="140554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504461" y="4931397"/>
            <a:ext cx="2520280" cy="1165869"/>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25" name="内容占位符 5"/>
          <p:cNvPicPr>
            <a:picLocks noGrp="1" noChangeAspect="1"/>
          </p:cNvPicPr>
          <p:nvPr>
            <p:ph idx="1"/>
          </p:nvPr>
        </p:nvPicPr>
        <p:blipFill>
          <a:blip r:embed="rId6"/>
          <a:stretch>
            <a:fillRect/>
          </a:stretch>
        </p:blipFill>
        <p:spPr>
          <a:xfrm>
            <a:off x="890663" y="907586"/>
            <a:ext cx="10515600" cy="11733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971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400" y="332656"/>
            <a:ext cx="10802416" cy="975643"/>
          </a:xfrm>
          <a:scene3d>
            <a:camera prst="orthographicFront"/>
            <a:lightRig rig="threePt" dir="t"/>
          </a:scene3d>
          <a:sp3d>
            <a:bevelT/>
          </a:sp3d>
        </p:spPr>
        <p:txBody>
          <a:bodyPr/>
          <a:lstStyle/>
          <a:p>
            <a:r>
              <a:rPr lang="en-US" altLang="zh-CN" b="1" dirty="0" smtClean="0"/>
              <a:t>IBP produces four Master Integrals:</a:t>
            </a:r>
            <a:endParaRPr lang="zh-CN" altLang="en-US" b="1" dirty="0"/>
          </a:p>
        </p:txBody>
      </p:sp>
      <p:pic>
        <p:nvPicPr>
          <p:cNvPr id="4" name="内容占位符 3"/>
          <p:cNvPicPr>
            <a:picLocks noGrp="1" noChangeAspect="1"/>
          </p:cNvPicPr>
          <p:nvPr>
            <p:ph idx="1"/>
          </p:nvPr>
        </p:nvPicPr>
        <p:blipFill>
          <a:blip r:embed="rId2"/>
          <a:stretch>
            <a:fillRect/>
          </a:stretch>
        </p:blipFill>
        <p:spPr>
          <a:xfrm>
            <a:off x="407367" y="2852936"/>
            <a:ext cx="5597375" cy="796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内容占位符 3"/>
          <p:cNvPicPr>
            <a:picLocks noChangeAspect="1"/>
          </p:cNvPicPr>
          <p:nvPr/>
        </p:nvPicPr>
        <p:blipFill>
          <a:blip r:embed="rId2"/>
          <a:stretch>
            <a:fillRect/>
          </a:stretch>
        </p:blipFill>
        <p:spPr>
          <a:xfrm>
            <a:off x="407368" y="4221088"/>
            <a:ext cx="5597375" cy="796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椭圆 5"/>
          <p:cNvSpPr/>
          <p:nvPr/>
        </p:nvSpPr>
        <p:spPr>
          <a:xfrm>
            <a:off x="3134046" y="43651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672064" y="4214068"/>
            <a:ext cx="5328592" cy="13188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图片 7"/>
          <p:cNvPicPr>
            <a:picLocks noChangeAspect="1"/>
          </p:cNvPicPr>
          <p:nvPr/>
        </p:nvPicPr>
        <p:blipFill>
          <a:blip r:embed="rId4"/>
          <a:stretch>
            <a:fillRect/>
          </a:stretch>
        </p:blipFill>
        <p:spPr>
          <a:xfrm>
            <a:off x="6744072" y="2072241"/>
            <a:ext cx="4572396" cy="15812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9" name="直接连接符 8"/>
          <p:cNvCxnSpPr/>
          <p:nvPr/>
        </p:nvCxnSpPr>
        <p:spPr>
          <a:xfrm>
            <a:off x="3431704" y="2780928"/>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431704" y="4149080"/>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408368" y="2492896"/>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408368" y="4149080"/>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2525</TotalTime>
  <Words>907</Words>
  <Application>Microsoft Office PowerPoint</Application>
  <PresentationFormat>宽屏</PresentationFormat>
  <Paragraphs>163</Paragraphs>
  <Slides>36</Slides>
  <Notes>1</Notes>
  <HiddenSlides>1</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49" baseType="lpstr">
      <vt:lpstr>等线</vt:lpstr>
      <vt:lpstr>等线 Light</vt:lpstr>
      <vt:lpstr>宋体</vt:lpstr>
      <vt:lpstr>微软雅黑</vt:lpstr>
      <vt:lpstr>张海山锐线体简</vt:lpstr>
      <vt:lpstr>Arial</vt:lpstr>
      <vt:lpstr>Calibri</vt:lpstr>
      <vt:lpstr>Calibri Light</vt:lpstr>
      <vt:lpstr>Cambria Math</vt:lpstr>
      <vt:lpstr>Tahoma</vt:lpstr>
      <vt:lpstr>Times New Roman</vt:lpstr>
      <vt:lpstr>默认设计模板</vt:lpstr>
      <vt:lpstr>Equation</vt:lpstr>
      <vt:lpstr>PowerPoint 演示文稿</vt:lpstr>
      <vt:lpstr>PowerPoint 演示文稿</vt:lpstr>
      <vt:lpstr>PowerPoint 演示文稿</vt:lpstr>
      <vt:lpstr>PowerPoint 演示文稿</vt:lpstr>
      <vt:lpstr>PowerPoint 演示文稿</vt:lpstr>
      <vt:lpstr>Expansion in ∈</vt:lpstr>
      <vt:lpstr>PowerPoint 演示文稿</vt:lpstr>
      <vt:lpstr>PowerPoint 演示文稿</vt:lpstr>
      <vt:lpstr>IBP produces four Master Integrals:</vt:lpstr>
      <vt:lpstr>UT basis for NLO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Cuts </vt:lpstr>
      <vt:lpstr>UT basis </vt:lpstr>
      <vt:lpstr>For different integral families, the letters either appear in</vt:lpstr>
      <vt:lpstr>Constants of Integration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Difficulties on 4-loop integrals analytic calculation</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rrrrrrrr</dc:creator>
  <cp:lastModifiedBy>longbin chen</cp:lastModifiedBy>
  <cp:revision>282</cp:revision>
  <dcterms:created xsi:type="dcterms:W3CDTF">1900-01-01T00:00:00Z</dcterms:created>
  <dcterms:modified xsi:type="dcterms:W3CDTF">2023-08-14T00:18:32Z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2052-11.25.0</vt:lpwstr>
  </property>
  <property fmtid="{D5CDD505-2E9C-101B-9397-08002B2CF9AE}" pid="3" name="ICV">
    <vt:lpwstr>8DAB06DD8497F5C846E2726000563482</vt:lpwstr>
  </property>
</Properties>
</file>