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82" r:id="rId3"/>
    <p:sldId id="1016" r:id="rId4"/>
    <p:sldId id="1041" r:id="rId5"/>
    <p:sldId id="1019" r:id="rId6"/>
    <p:sldId id="1042" r:id="rId7"/>
    <p:sldId id="1020" r:id="rId8"/>
    <p:sldId id="298" r:id="rId9"/>
    <p:sldId id="1035" r:id="rId10"/>
    <p:sldId id="1021" r:id="rId11"/>
    <p:sldId id="1047" r:id="rId12"/>
    <p:sldId id="1046" r:id="rId13"/>
    <p:sldId id="1024" r:id="rId14"/>
    <p:sldId id="1027" r:id="rId15"/>
    <p:sldId id="1044" r:id="rId16"/>
    <p:sldId id="1043" r:id="rId17"/>
    <p:sldId id="1045" r:id="rId18"/>
    <p:sldId id="1026" r:id="rId19"/>
    <p:sldId id="1028" r:id="rId20"/>
    <p:sldId id="1040" r:id="rId21"/>
    <p:sldId id="1033" r:id="rId22"/>
    <p:sldId id="1036" r:id="rId23"/>
    <p:sldId id="1031" r:id="rId24"/>
    <p:sldId id="1037" r:id="rId25"/>
    <p:sldId id="1038" r:id="rId26"/>
    <p:sldId id="1014" r:id="rId27"/>
    <p:sldId id="276" r:id="rId28"/>
    <p:sldId id="1001" r:id="rId29"/>
    <p:sldId id="1022" r:id="rId30"/>
    <p:sldId id="1023" r:id="rId31"/>
    <p:sldId id="1030" r:id="rId3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12F8"/>
    <a:srgbClr val="FFFFFF"/>
    <a:srgbClr val="548235"/>
    <a:srgbClr val="EAF4E4"/>
    <a:srgbClr val="CAE4BA"/>
    <a:srgbClr val="3333B3"/>
    <a:srgbClr val="04089E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5" autoAdjust="0"/>
    <p:restoredTop sz="95244" autoAdjust="0"/>
  </p:normalViewPr>
  <p:slideViewPr>
    <p:cSldViewPr snapToGrid="0">
      <p:cViewPr varScale="1">
        <p:scale>
          <a:sx n="82" d="100"/>
          <a:sy n="82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35538B-D7CD-4231-9A89-79F458396BCE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C3150-8351-4EC5-9620-8D9A3D5652E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759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理论文章</a:t>
            </a:r>
            <a:r>
              <a:rPr lang="en-US" altLang="zh-CN" dirty="0"/>
              <a:t>citation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80373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earlier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23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earlier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6113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87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Challenging 2 to 4. choose </a:t>
            </a:r>
            <a:r>
              <a:rPr lang="en-US" altLang="zh-CN" dirty="0" err="1"/>
              <a:t>costheta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8710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NLO gong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3203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NRQCD factorization why IR pole is dangerous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6032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分类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27957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scaling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7083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Three loop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13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理论文章</a:t>
            </a:r>
            <a:r>
              <a:rPr lang="en-US" altLang="zh-CN" dirty="0"/>
              <a:t>citation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1931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Peskin</a:t>
            </a:r>
            <a:r>
              <a:rPr lang="en-US" altLang="zh-CN" dirty="0"/>
              <a:t> and experiment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6788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Peskin</a:t>
            </a:r>
            <a:r>
              <a:rPr lang="en-US" altLang="zh-CN" dirty="0"/>
              <a:t> and experiment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52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8205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NLO gong wang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25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If we re-sum these diagrams and use decay constant as input directly, not only might the above problem be solved but also we can use physical </a:t>
                </a:r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12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</a:rPr>
                  <a:t> mass in this part so that dependence of charm mass chosen might be weaken.</a:t>
                </a:r>
              </a:p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In history, this method was first utilized to analyze double vector meson</a:t>
                </a:r>
                <a14:m>
                  <m:oMath xmlns:m="http://schemas.openxmlformats.org/officeDocument/2006/math">
                    <m:r>
                      <a:rPr lang="en-US" altLang="zh-CN" sz="12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200" dirty="0">
                    <a:latin typeface="Times New Roman" panose="02020603050405020304" pitchFamily="18" charset="0"/>
                  </a:rPr>
                  <a:t>production under fragmentation approximation. </a:t>
                </a:r>
              </a:p>
              <a:p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If we re-sum these diagrams and use decay constant as input directly, not only might the above problem be solved but also we can use physical 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𝐽/</a:t>
                </a:r>
                <a:r>
                  <a:rPr lang="zh-CN" altLang="en-US" sz="1200" b="0" i="0">
                    <a:latin typeface="Cambria Math" panose="02040503050406030204" pitchFamily="18" charset="0"/>
                  </a:rPr>
                  <a:t>𝜓</a:t>
                </a:r>
                <a:r>
                  <a:rPr lang="en-US" altLang="zh-CN" sz="1200" dirty="0">
                    <a:latin typeface="Times New Roman" panose="02020603050405020304" pitchFamily="18" charset="0"/>
                  </a:rPr>
                  <a:t> mass in this part so that dependence of charm mass chosen might be weaken.</a:t>
                </a:r>
              </a:p>
              <a:p>
                <a:r>
                  <a:rPr lang="en-US" altLang="zh-CN" sz="1200" dirty="0">
                    <a:latin typeface="Times New Roman" panose="02020603050405020304" pitchFamily="18" charset="0"/>
                  </a:rPr>
                  <a:t>In history, this method was first utilized to analyze double vector meson</a:t>
                </a:r>
                <a:r>
                  <a:rPr lang="en-US" altLang="zh-CN" sz="1200" b="0" i="0">
                    <a:latin typeface="Cambria Math" panose="02040503050406030204" pitchFamily="18" charset="0"/>
                  </a:rPr>
                  <a:t> </a:t>
                </a:r>
                <a:r>
                  <a:rPr lang="en-US" altLang="zh-CN" sz="1200" dirty="0">
                    <a:latin typeface="Times New Roman" panose="02020603050405020304" pitchFamily="18" charset="0"/>
                  </a:rPr>
                  <a:t>production under fragmentation approximation. </a:t>
                </a:r>
              </a:p>
              <a:p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4755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earlier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47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earlier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C3150-8351-4EC5-9620-8D9A3D5652E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810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945EE0-D0C2-4507-B247-92F32A2201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29DAEF6-4190-4A65-9247-3D5B2E304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0AF6AE-B834-445A-9D0E-A81C7F64B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DD458-9C4C-4CF7-AF33-BAFC4D0EFCB9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3F12119-8F7E-49EC-B028-12B81B333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A4CADE4-D879-4658-84B4-5C76FA69A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5098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B20702-4603-4611-BBE8-814A3B0B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12FB00A-295F-4589-9C68-0572CF6EF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9781D0-837D-4C8B-81D5-5C6C118ED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CEA2-C0F8-4420-A979-14EA8DE81A08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FD4C0F-A78A-43F3-9927-F8029955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21E104-5505-4DE1-8513-D56F01860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6669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B6FF60B-E277-4214-90E0-BA65188347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F0B25D-2B8F-4DAD-8E59-A8A4CFB3B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47AF68-6CEE-43FF-809A-5AB678659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D948-58E3-4BD0-AA97-BE743E2A199D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3622F2-4F12-4793-80E6-B44972E2E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4D6F63-CBD0-4C75-B657-44C818044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83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D18A809-0EC4-43FE-9928-0CE629F2C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4E86F85-D93F-4274-A385-F85D898EEC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2836338-43F6-4FDF-9DCC-C0F963F42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E89D4-E832-434E-BD27-F870F6EC8293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734D766-39D3-4D57-890A-DAB51905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BD5E25-F4EA-4D35-9042-5BE9D400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08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8CD257-8EDE-471D-A29F-D9685E9B6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5A409A3-329E-4FD5-BDA0-CCA18B169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AD4A163-E10D-48D4-BF10-2A801A3E2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F76AB-95CA-4CF8-B066-1B3C4E52DB01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778C06-EB40-4163-8E31-989B58EF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E63D3F-7125-4953-8106-876EA716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0859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1819C-5F02-42B5-876B-714DCB892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F810DB8-1EB8-4B47-8631-2848B3B1F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4BB1BE6-9DDB-4757-82F4-6B28E6C4A2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E6B04F5-2DA4-4E4B-8543-759CB80D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454AA-0834-4A15-8B07-937542FA8101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5F5C1D-BD23-44E2-984D-E043F8FB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B5B02E1-AFAA-4D58-AD46-59EE885B1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053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68827D-566F-4F65-9DAC-8303EA5A4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6E0877-39D9-4155-A025-296E3E79E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3600D3B-0492-4E9D-AF2F-8CACB3369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F94902F-F16A-4CC8-A3E5-88DBF89257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FB748C7F-635F-4F97-A2C2-8E16D0A3A7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58D8EE1-17A3-499E-A2A4-339436A06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59DAD-BB56-46A9-8B7A-B7E06E359162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C3AAA56-5A15-4713-94AF-9E8E3B3AA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87E6A04-8AD9-4CA8-9B87-4B8D78F56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6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65F98D-20A2-4617-B21C-1A7FCBEB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85F515C-B222-4512-8FCE-FF1783164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66DF9-0A12-4C40-8E2A-F07AA70916B0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C95B281-446B-47F2-90A8-F2E17FD75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418BFC94-A24F-4A5B-AD82-70411BD83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395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64D3490-CAB5-43EB-8B1B-292FAC59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B1E35-E8EA-4A3D-9830-0ACFF97AB5FA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346C3F-B65F-44B9-A42B-B21DD880D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ED2919-7998-48A3-8399-536895770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1940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CB376E-CE14-4939-A47A-1E9E08215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609E5F4-4D3B-4360-96B1-029C746484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AB05AA6-2D87-4979-AA67-4CB3653BF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508981B-07CA-49FA-BD24-908FA6C9D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51C24-CFA2-445C-80E6-D4EA813EC498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CC9597C-8AFA-49B7-8A5D-CE32B373E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89B80A9-9D62-4FC8-A9A2-079D41232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61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C086A5-E420-4EA8-9199-FB287305B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8E453E4-2D6B-49EA-9F8C-71834E66D3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D8DB23-2C52-47D5-86E3-304995C622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0C41009-338A-4A8F-9144-CBE71EF4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3D6C-2BB2-4080-9D85-9B249ACC2983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F3305BE-B933-476C-9E84-065BF2FB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7B0934-6C2F-4FFF-8084-7822A7B1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039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0B1B976-E97F-4EBA-B110-4C6605CC4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AB158E0-F864-4D61-B2C6-C10DFAA33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2F571B-0605-47D6-9E2E-3204D1FBBF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FA6AD-1F7C-4891-BE54-8932F4781D05}" type="datetime1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8F51DB-C824-4AB1-85B8-3916BCB2C6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A82945-9722-4701-820B-AA7E7E7CFA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FB8E6-C20A-48B6-8386-5D923EAAE4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1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3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29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9.png"/><Relationship Id="rId5" Type="http://schemas.openxmlformats.org/officeDocument/2006/relationships/image" Target="../media/image41.png"/><Relationship Id="rId10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0.png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561.png"/><Relationship Id="rId4" Type="http://schemas.openxmlformats.org/officeDocument/2006/relationships/image" Target="../media/image5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0.png"/><Relationship Id="rId4" Type="http://schemas.openxmlformats.org/officeDocument/2006/relationships/image" Target="../media/image56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7" Type="http://schemas.openxmlformats.org/officeDocument/2006/relationships/image" Target="../media/image2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png"/><Relationship Id="rId3" Type="http://schemas.openxmlformats.org/officeDocument/2006/relationships/image" Target="../media/image71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25.png"/><Relationship Id="rId4" Type="http://schemas.openxmlformats.org/officeDocument/2006/relationships/image" Target="../media/image2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7" Type="http://schemas.openxmlformats.org/officeDocument/2006/relationships/image" Target="../media/image53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33FED70-4F81-48A2-A795-651F52F799EA}"/>
              </a:ext>
            </a:extLst>
          </p:cNvPr>
          <p:cNvSpPr txBox="1"/>
          <p:nvPr/>
        </p:nvSpPr>
        <p:spPr>
          <a:xfrm>
            <a:off x="0" y="1653984"/>
            <a:ext cx="12192000" cy="2031325"/>
          </a:xfrm>
          <a:prstGeom prst="rect">
            <a:avLst/>
          </a:prstGeom>
          <a:solidFill>
            <a:srgbClr val="EAF4E4"/>
          </a:solidFill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5B4EF4C-C000-4C4A-B3E8-D6070D99FAEA}"/>
                  </a:ext>
                </a:extLst>
              </p:cNvPr>
              <p:cNvSpPr>
                <a:spLocks noGrp="1"/>
              </p:cNvSpPr>
              <p:nvPr>
                <p:ph type="ctr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CN" sz="4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Optimized NNLO correction to double </a:t>
                </a:r>
                <a14:m>
                  <m:oMath xmlns:m="http://schemas.openxmlformats.org/officeDocument/2006/math">
                    <m:r>
                      <a:rPr lang="en-US" altLang="zh-CN" sz="4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sz="4800" b="0" i="1" smtClean="0"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/</m:t>
                    </m:r>
                    <m:r>
                      <m:rPr>
                        <m:sty m:val="p"/>
                      </m:rPr>
                      <a:rPr lang="el-GR" altLang="zh-CN" sz="4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Ψ</m:t>
                    </m:r>
                  </m:oMath>
                </a14:m>
                <a:r>
                  <a:rPr lang="zh-CN" altLang="en-US" sz="4800" dirty="0"/>
                  <a:t> </a:t>
                </a:r>
                <a:r>
                  <a:rPr lang="en-US" altLang="zh-CN" sz="4800" dirty="0">
                    <a:latin typeface="Times New Roman" panose="02020603050405020304" pitchFamily="18" charset="0"/>
                    <a:ea typeface="宋体" panose="02010600030101010101" pitchFamily="2" charset="-122"/>
                    <a:cs typeface="Times New Roman" panose="02020603050405020304" pitchFamily="18" charset="0"/>
                  </a:rPr>
                  <a:t>production at B factory </a:t>
                </a:r>
                <a:endParaRPr lang="zh-CN" altLang="en-US" sz="4800" dirty="0"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25B4EF4C-C000-4C4A-B3E8-D6070D99FA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blipFill>
                <a:blip r:embed="rId2"/>
                <a:stretch>
                  <a:fillRect l="-1333" r="-3267" b="-130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副标题 2">
            <a:extLst>
              <a:ext uri="{FF2B5EF4-FFF2-40B4-BE49-F238E27FC236}">
                <a16:creationId xmlns:a16="http://schemas.microsoft.com/office/drawing/2014/main" id="{15898764-3866-4736-80D9-00E140758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0655"/>
            <a:ext cx="9144000" cy="2493963"/>
          </a:xfrm>
        </p:spPr>
        <p:txBody>
          <a:bodyPr>
            <a:normAutofit fontScale="92500" lnSpcReduction="10000"/>
          </a:bodyPr>
          <a:lstStyle/>
          <a:p>
            <a:endParaRPr lang="en-US" altLang="zh-C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Jichen Pan</a:t>
            </a:r>
          </a:p>
          <a:p>
            <a:r>
              <a:rPr lang="en-US" altLang="zh-CN" dirty="0"/>
              <a:t>Institute of High Energy Physics, Chinese Academy of Sciences</a:t>
            </a:r>
            <a:endParaRPr lang="zh-CN" altLang="en-US" dirty="0"/>
          </a:p>
          <a:p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collaboration with Feng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Feng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Yu Jia, </a:t>
            </a:r>
            <a:r>
              <a:rPr lang="en-US" altLang="zh-CN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Zhewen</a:t>
            </a:r>
            <a:r>
              <a:rPr lang="en-US" altLang="zh-CN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Mo, Wen-Long Sang, Jia-Yue Zhang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arXiv:2306.11538</a:t>
            </a:r>
            <a:endParaRPr lang="zh-CN" altLang="en-US" sz="1800" b="1" dirty="0">
              <a:solidFill>
                <a:srgbClr val="FF0000"/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2EE4D7B-E878-4F8A-A4A6-31465EDA5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</a:t>
            </a:fld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F1A23F4-E7E7-4630-93C1-9DA087CDC62E}"/>
              </a:ext>
            </a:extLst>
          </p:cNvPr>
          <p:cNvSpPr txBox="1"/>
          <p:nvPr/>
        </p:nvSpPr>
        <p:spPr>
          <a:xfrm>
            <a:off x="944879" y="6386078"/>
            <a:ext cx="10302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4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9146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approach: NLO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9">
            <a:extLst>
              <a:ext uri="{FF2B5EF4-FFF2-40B4-BE49-F238E27FC236}">
                <a16:creationId xmlns:a16="http://schemas.microsoft.com/office/drawing/2014/main" id="{4050528A-B0E6-BD4C-EC23-F07A1491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77"/>
            <a:ext cx="10515600" cy="498081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When researchers take radiative and relativistic correction into consideration, traditional NRQCD shows more defect: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DD3B5E-80D2-ECA6-41A3-60E3E085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" y="2189437"/>
            <a:ext cx="6145437" cy="247912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33F2966-00D4-E63F-C1F9-F55CB6BC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706" y="2481413"/>
            <a:ext cx="4943475" cy="1362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C168C3-3726-1D88-29BC-64708C490BBB}"/>
                  </a:ext>
                </a:extLst>
              </p:cNvPr>
              <p:cNvSpPr txBox="1"/>
              <p:nvPr/>
            </p:nvSpPr>
            <p:spPr>
              <a:xfrm>
                <a:off x="7847045" y="4012163"/>
                <a:ext cx="37882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>
                    <a:solidFill>
                      <a:srgbClr val="FF0000"/>
                    </a:solidFill>
                  </a:rPr>
                  <a:t>Fan, Lee, Yu PRD 87, 094032 (2013)</a:t>
                </a:r>
              </a:p>
              <a:p>
                <a:pPr algn="ctr"/>
                <a:r>
                  <a:rPr lang="en-US" altLang="zh-CN" dirty="0"/>
                  <a:t>First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=1.4</m:t>
                    </m:r>
                  </m:oMath>
                </a14:m>
                <a:r>
                  <a:rPr lang="en-US" altLang="zh-CN" dirty="0"/>
                  <a:t>GeV</a:t>
                </a:r>
              </a:p>
              <a:p>
                <a:pPr algn="ctr"/>
                <a:r>
                  <a:rPr lang="en-US" altLang="zh-CN" dirty="0"/>
                  <a:t>Second line: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altLang="zh-CN" dirty="0"/>
                  <a:t>GeV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A8C168C3-3726-1D88-29BC-64708C490B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7045" y="4012163"/>
                <a:ext cx="3788228" cy="923330"/>
              </a:xfrm>
              <a:prstGeom prst="rect">
                <a:avLst/>
              </a:prstGeom>
              <a:blipFill>
                <a:blip r:embed="rId4"/>
                <a:stretch>
                  <a:fillRect t="-3289" b="-92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844B56DE-6A15-59D2-6999-6EA7890930E8}"/>
              </a:ext>
            </a:extLst>
          </p:cNvPr>
          <p:cNvSpPr txBox="1"/>
          <p:nvPr/>
        </p:nvSpPr>
        <p:spPr>
          <a:xfrm>
            <a:off x="1380931" y="4750827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Gong, Wang, PRL 100, 181803 (2008)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CE863F2-5945-C00A-2579-67069DCD9A9A}"/>
              </a:ext>
            </a:extLst>
          </p:cNvPr>
          <p:cNvSpPr txBox="1"/>
          <p:nvPr/>
        </p:nvSpPr>
        <p:spPr>
          <a:xfrm>
            <a:off x="1065569" y="5202424"/>
            <a:ext cx="70352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</a:rPr>
              <a:t>1.Sensitive to the input of renormalization scale and charm quark mass</a:t>
            </a:r>
          </a:p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2.Negative total cross section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806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approach: NLO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内容占位符 9">
            <a:extLst>
              <a:ext uri="{FF2B5EF4-FFF2-40B4-BE49-F238E27FC236}">
                <a16:creationId xmlns:a16="http://schemas.microsoft.com/office/drawing/2014/main" id="{4050528A-B0E6-BD4C-EC23-F07A1491FA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77"/>
            <a:ext cx="10479833" cy="4980813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Negative corrections mainly come from decay constant one loop expansion: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C5DD3B5E-80D2-ECA6-41A3-60E3E08586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71" y="2189437"/>
            <a:ext cx="6145437" cy="24791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44B56DE-6A15-59D2-6999-6EA7890930E8}"/>
              </a:ext>
            </a:extLst>
          </p:cNvPr>
          <p:cNvSpPr txBox="1"/>
          <p:nvPr/>
        </p:nvSpPr>
        <p:spPr>
          <a:xfrm>
            <a:off x="1380931" y="4750827"/>
            <a:ext cx="4180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Gong, Wang, PRL 100, 181803 (2008)</a:t>
            </a:r>
            <a:endParaRPr lang="zh-CN" altLang="en-US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A36DD-6558-FC82-45F7-890301B6F554}"/>
                  </a:ext>
                </a:extLst>
              </p:cNvPr>
              <p:cNvSpPr txBox="1"/>
              <p:nvPr/>
            </p:nvSpPr>
            <p:spPr>
              <a:xfrm>
                <a:off x="6275288" y="4187439"/>
                <a:ext cx="5691674" cy="6431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sSub>
                                <m:sSub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US" altLang="zh-CN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𝜶</m:t>
                                      </m:r>
                                    </m:e>
                                    <m:sub>
                                      <m:r>
                                        <a:rPr lang="en-US" altLang="zh-CN" b="1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𝒔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zh-CN" altLang="en-US" b="1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𝝅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sSub>
                        <m:sSub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sub>
                      </m:sSub>
                      <m:f>
                        <m:f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</m:sSub>
                        </m:num>
                        <m:den>
                          <m: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𝝅</m:t>
                          </m:r>
                        </m:den>
                      </m:f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𝓞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𝜶</m:t>
                              </m:r>
                            </m:e>
                            <m:sub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b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bSup>
                        </m:e>
                      </m:d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~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546A36DD-6558-FC82-45F7-890301B6F5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5288" y="4187439"/>
                <a:ext cx="5691674" cy="6431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0E183636-15E2-3DC1-F3D0-E3E41A487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4316" y="2102519"/>
            <a:ext cx="3462828" cy="171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017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approach: NLO and NNLO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12</a:t>
            </a:fld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内容占位符 9">
                <a:extLst>
                  <a:ext uri="{FF2B5EF4-FFF2-40B4-BE49-F238E27FC236}">
                    <a16:creationId xmlns:a16="http://schemas.microsoft.com/office/drawing/2014/main" id="{2CC081D3-BC7C-6069-E951-18EA5D04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00373" y="4202305"/>
                <a:ext cx="3284821" cy="198999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Negative</a:t>
                </a:r>
                <a:r>
                  <a:rPr lang="en-US" altLang="zh-CN" sz="2200" dirty="0">
                    <a:latin typeface="Times New Roman" panose="02020603050405020304" pitchFamily="18" charset="0"/>
                  </a:rPr>
                  <a:t> and unphysical differential and total cross section</a:t>
                </a:r>
              </a:p>
              <a:p>
                <a:r>
                  <a:rPr lang="en-US" altLang="zh-CN" sz="2200" dirty="0">
                    <a:latin typeface="Times New Roman" panose="02020603050405020304" pitchFamily="18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</a:rPr>
                  <a:t> uncertainty especially when </a:t>
                </a: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内容占位符 9">
                <a:extLst>
                  <a:ext uri="{FF2B5EF4-FFF2-40B4-BE49-F238E27FC236}">
                    <a16:creationId xmlns:a16="http://schemas.microsoft.com/office/drawing/2014/main" id="{2CC081D3-BC7C-6069-E951-18EA5D04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00373" y="4202305"/>
                <a:ext cx="3284821" cy="1989998"/>
              </a:xfrm>
              <a:blipFill>
                <a:blip r:embed="rId3"/>
                <a:stretch>
                  <a:fillRect l="-2226" t="-3364" r="-1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65C9243-B9EC-3EF5-48E6-CC762AD7BD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49545" b="-7931"/>
          <a:stretch/>
        </p:blipFill>
        <p:spPr>
          <a:xfrm>
            <a:off x="76433" y="896112"/>
            <a:ext cx="5204693" cy="529619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A139CF-B613-7504-FB3A-C474FC27E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57559" y="1060161"/>
            <a:ext cx="6259053" cy="155199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79015-8D4A-D78A-0D3C-C5DCF898326B}"/>
                  </a:ext>
                </a:extLst>
              </p:cNvPr>
              <p:cNvSpPr txBox="1"/>
              <p:nvPr/>
            </p:nvSpPr>
            <p:spPr>
              <a:xfrm>
                <a:off x="6968189" y="2907366"/>
                <a:ext cx="3284821" cy="8608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~1−2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43.3288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CN" altLang="en-US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altLang="zh-CN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𝜋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[1][2]</a:t>
                </a:r>
                <a:endParaRPr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66579015-8D4A-D78A-0D3C-C5DCF8983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8189" y="2907366"/>
                <a:ext cx="3284821" cy="860813"/>
              </a:xfrm>
              <a:prstGeom prst="rect">
                <a:avLst/>
              </a:prstGeom>
              <a:blipFill>
                <a:blip r:embed="rId6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418E2E63-1E9C-FF99-A1BB-3FF6E62DD7E6}"/>
              </a:ext>
            </a:extLst>
          </p:cNvPr>
          <p:cNvSpPr txBox="1"/>
          <p:nvPr/>
        </p:nvSpPr>
        <p:spPr>
          <a:xfrm>
            <a:off x="720016" y="5798145"/>
            <a:ext cx="619086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dirty="0"/>
              <a:t>[1]</a:t>
            </a:r>
            <a:r>
              <a:rPr lang="nn-NO" altLang="zh-CN" sz="1800" dirty="0"/>
              <a:t> A. Czarnecki and K. Melnikov, PRL. 80, 2531 (1998)</a:t>
            </a:r>
          </a:p>
          <a:p>
            <a:r>
              <a:rPr lang="nn-NO" altLang="zh-CN" sz="1800" dirty="0"/>
              <a:t>[2] M. Beneke, A. Signer and V. A. Smirnov, PRL. 80, 2535 (1998)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9860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approach: NLO and NNLO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DF2BA75-92D3-4680-85A3-41A9B4FA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777"/>
            <a:ext cx="10515600" cy="4980813"/>
          </a:xfrm>
        </p:spPr>
        <p:txBody>
          <a:bodyPr>
            <a:norm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</a:rPr>
              <a:t>Roughly, negative total cross section emerges in NLO and NNLO may be attributed to </a:t>
            </a:r>
            <a:r>
              <a:rPr lang="en-US" altLang="zh-CN" sz="2400" dirty="0" err="1">
                <a:latin typeface="Times New Roman" panose="02020603050405020304" pitchFamily="18" charset="0"/>
              </a:rPr>
              <a:t>inconvergence</a:t>
            </a:r>
            <a:r>
              <a:rPr lang="en-US" altLang="zh-CN" sz="2400" dirty="0">
                <a:latin typeface="Times New Roman" panose="02020603050405020304" pitchFamily="18" charset="0"/>
              </a:rPr>
              <a:t> of perturbative series of decay constant.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13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55C68E81-833C-413E-6BA9-70CF043A2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15575"/>
            <a:ext cx="12192000" cy="131910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AE1D33-36D1-C03B-A4D9-C442F8493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276" y="2113902"/>
            <a:ext cx="4085447" cy="44706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575E6A-C985-F0B8-51D1-03EB8B200A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9044" y="2681749"/>
            <a:ext cx="6259053" cy="15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301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Fragmentation approximate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14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57D1CA-CD1E-9DFD-3D37-D90E3131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13" y="1274795"/>
            <a:ext cx="2583122" cy="6146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6684E33C-3E94-FCFB-D5D4-589F8F1910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5358" y="2268157"/>
            <a:ext cx="4822907" cy="101753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5A23D3-F770-FC0F-D11A-FBDFA22A1D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3065" y="1160068"/>
            <a:ext cx="3505880" cy="844134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39373FD-D292-72BC-F12E-F60818A56E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8497" y="3589297"/>
            <a:ext cx="8388823" cy="76816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6E26C7-F737-85F0-C9FE-AD20F77A385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7767" y="4582660"/>
            <a:ext cx="6642159" cy="101671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20A3ED1-D8A3-35EA-C203-9CDD4FC03444}"/>
              </a:ext>
            </a:extLst>
          </p:cNvPr>
          <p:cNvSpPr txBox="1"/>
          <p:nvPr/>
        </p:nvSpPr>
        <p:spPr>
          <a:xfrm>
            <a:off x="2615530" y="5720922"/>
            <a:ext cx="696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Reproduce results in </a:t>
            </a:r>
            <a:r>
              <a:rPr lang="nb-NO" altLang="zh-CN" b="1" dirty="0"/>
              <a:t>Davier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nb-NO" altLang="zh-CN" b="1" dirty="0"/>
              <a:t>Peskin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nb-NO" altLang="zh-CN" b="1" dirty="0"/>
              <a:t>Snyder hep-ph/0606155 and </a:t>
            </a:r>
            <a:r>
              <a:rPr lang="en-US" altLang="zh-CN" b="1" dirty="0" err="1"/>
              <a:t>Bodwin</a:t>
            </a:r>
            <a:r>
              <a:rPr lang="en-US" altLang="zh-CN" b="1" dirty="0"/>
              <a:t>, Lee and Braaten and Yu PRD 74 074014 (2006)</a:t>
            </a:r>
            <a:r>
              <a:rPr lang="nb-NO" altLang="zh-C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55956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Fragmentation approximate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15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57D1CA-CD1E-9DFD-3D37-D90E3131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13" y="1274795"/>
            <a:ext cx="2583122" cy="614681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75A23D3-F770-FC0F-D11A-FBDFA22A1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3065" y="1160068"/>
            <a:ext cx="3505880" cy="84413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6E26C7-F737-85F0-C9FE-AD20F77A3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5228" y="2101160"/>
            <a:ext cx="6642159" cy="1016714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020A3ED1-D8A3-35EA-C203-9CDD4FC03444}"/>
              </a:ext>
            </a:extLst>
          </p:cNvPr>
          <p:cNvSpPr txBox="1"/>
          <p:nvPr/>
        </p:nvSpPr>
        <p:spPr>
          <a:xfrm>
            <a:off x="2615530" y="5720922"/>
            <a:ext cx="6960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Reproduce results in </a:t>
            </a:r>
            <a:r>
              <a:rPr lang="nb-NO" altLang="zh-CN" b="1" dirty="0"/>
              <a:t>Davier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nb-NO" altLang="zh-CN" b="1" dirty="0"/>
              <a:t>Peskin</a:t>
            </a:r>
            <a:r>
              <a:rPr lang="en-US" altLang="zh-CN" b="1" dirty="0"/>
              <a:t>,</a:t>
            </a:r>
            <a:r>
              <a:rPr lang="zh-CN" altLang="en-US" b="1" dirty="0"/>
              <a:t> </a:t>
            </a:r>
            <a:r>
              <a:rPr lang="nb-NO" altLang="zh-CN" b="1" dirty="0"/>
              <a:t>Snyder hep-ph/0606155 and </a:t>
            </a:r>
            <a:r>
              <a:rPr lang="en-US" altLang="zh-CN" b="1" dirty="0" err="1"/>
              <a:t>Bodwin</a:t>
            </a:r>
            <a:r>
              <a:rPr lang="en-US" altLang="zh-CN" b="1" dirty="0"/>
              <a:t>, Lee and Braaten and Yu PRD 74 074014 (2006)</a:t>
            </a:r>
            <a:r>
              <a:rPr lang="nb-NO" altLang="zh-CN" b="1" dirty="0"/>
              <a:t> 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7DAA4C7-3628-D418-9B08-52874E450E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314" y="3372353"/>
            <a:ext cx="3689448" cy="84413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4F055FA-4B91-4D81-730F-E22B42F931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522" y="4264913"/>
            <a:ext cx="2707482" cy="24151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1D9F894-CF42-48A3-FDCD-CFBF268964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73" y="4819159"/>
            <a:ext cx="2033490" cy="34970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5C2A8958-3F0D-F906-878F-837CA6874D6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3065" y="4819159"/>
            <a:ext cx="2218645" cy="300508"/>
          </a:xfrm>
          <a:prstGeom prst="rect">
            <a:avLst/>
          </a:prstGeom>
        </p:spPr>
      </p:pic>
      <p:sp>
        <p:nvSpPr>
          <p:cNvPr id="15" name="右大括号 14">
            <a:extLst>
              <a:ext uri="{FF2B5EF4-FFF2-40B4-BE49-F238E27FC236}">
                <a16:creationId xmlns:a16="http://schemas.microsoft.com/office/drawing/2014/main" id="{CA86A66D-7448-0FFF-BDF5-867815F1B6C2}"/>
              </a:ext>
            </a:extLst>
          </p:cNvPr>
          <p:cNvSpPr/>
          <p:nvPr/>
        </p:nvSpPr>
        <p:spPr>
          <a:xfrm>
            <a:off x="4590662" y="3279624"/>
            <a:ext cx="522514" cy="19705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C86A1693-5912-7725-7C99-CFD61BA72AC2}"/>
              </a:ext>
            </a:extLst>
          </p:cNvPr>
          <p:cNvSpPr/>
          <p:nvPr/>
        </p:nvSpPr>
        <p:spPr>
          <a:xfrm>
            <a:off x="5113175" y="4119943"/>
            <a:ext cx="831227" cy="28993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F3EE113F-9EE0-285D-BA92-7097CDBB86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45717" y="4019394"/>
            <a:ext cx="2230112" cy="390487"/>
          </a:xfrm>
          <a:prstGeom prst="rect">
            <a:avLst/>
          </a:prstGeom>
        </p:spPr>
      </p:pic>
      <p:sp>
        <p:nvSpPr>
          <p:cNvPr id="20" name="右大括号 19">
            <a:extLst>
              <a:ext uri="{FF2B5EF4-FFF2-40B4-BE49-F238E27FC236}">
                <a16:creationId xmlns:a16="http://schemas.microsoft.com/office/drawing/2014/main" id="{3D0D277F-6128-CB63-3449-07E073DD0FD7}"/>
              </a:ext>
            </a:extLst>
          </p:cNvPr>
          <p:cNvSpPr/>
          <p:nvPr/>
        </p:nvSpPr>
        <p:spPr>
          <a:xfrm>
            <a:off x="9226421" y="2294335"/>
            <a:ext cx="522514" cy="1970577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A5EEBFE2-D787-38F4-1B90-E6745F6C9B6F}"/>
              </a:ext>
            </a:extLst>
          </p:cNvPr>
          <p:cNvSpPr/>
          <p:nvPr/>
        </p:nvSpPr>
        <p:spPr>
          <a:xfrm>
            <a:off x="9768300" y="3079471"/>
            <a:ext cx="1361952" cy="3645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61C90703-9371-92D6-B090-9CD4D3D5FB3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27607" y="3499161"/>
            <a:ext cx="1602645" cy="27427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340075B0-82A8-254B-B16F-FF817D4E3C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30252" y="2987551"/>
            <a:ext cx="1079086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57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LO non-fragmentation correction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16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57D1CA-CD1E-9DFD-3D37-D90E3131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13" y="1237789"/>
            <a:ext cx="2583122" cy="6146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6E26C7-F737-85F0-C9FE-AD20F77A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35" y="4710594"/>
            <a:ext cx="6642159" cy="1016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42468D-4FB3-778A-0D44-8F4F40FFB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402" y="1130692"/>
            <a:ext cx="4495619" cy="89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665192-DDD9-498D-5895-5F5391566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2607482"/>
            <a:ext cx="8888738" cy="14631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3E451F0-7345-F732-711C-69FFB806A89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24" t="-356" r="59827" b="-697"/>
          <a:stretch/>
        </p:blipFill>
        <p:spPr>
          <a:xfrm>
            <a:off x="9103771" y="1814802"/>
            <a:ext cx="2236721" cy="14631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0B10C5E-F193-79A5-42FF-AA6829B870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0387" y="3375029"/>
            <a:ext cx="2223413" cy="133556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7AA3D7-0C10-1111-BDA1-25A35AD642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45006" y="2087873"/>
            <a:ext cx="3929353" cy="39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8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LO non-fragmentation correction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17</a:t>
            </a:fld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857D1CA-CD1E-9DFD-3D37-D90E31316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5813" y="1237789"/>
            <a:ext cx="2583122" cy="61468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6E26C7-F737-85F0-C9FE-AD20F77A38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235" y="4710594"/>
            <a:ext cx="6642159" cy="101671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B42468D-4FB3-778A-0D44-8F4F40FFBF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7402" y="1130692"/>
            <a:ext cx="4495619" cy="89611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7665192-DDD9-498D-5895-5F53915668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14" y="2607482"/>
            <a:ext cx="8888738" cy="146316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57AA3D7-0C10-1111-BDA1-25A35AD642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5006" y="2087873"/>
            <a:ext cx="3929353" cy="39927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EB23F9B-0A15-2BB4-1CE3-A69027A204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15" y="2144516"/>
            <a:ext cx="3412769" cy="285986"/>
          </a:xfrm>
          <a:prstGeom prst="rect">
            <a:avLst/>
          </a:prstGeom>
        </p:spPr>
      </p:pic>
      <p:sp>
        <p:nvSpPr>
          <p:cNvPr id="6" name="箭头: 右 5">
            <a:extLst>
              <a:ext uri="{FF2B5EF4-FFF2-40B4-BE49-F238E27FC236}">
                <a16:creationId xmlns:a16="http://schemas.microsoft.com/office/drawing/2014/main" id="{F9D02D3A-FD52-3C5F-DD68-E606DE7FCE98}"/>
              </a:ext>
            </a:extLst>
          </p:cNvPr>
          <p:cNvSpPr/>
          <p:nvPr/>
        </p:nvSpPr>
        <p:spPr>
          <a:xfrm>
            <a:off x="6623021" y="2287509"/>
            <a:ext cx="1652794" cy="26332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4A2D9457-01DF-0D6F-4D69-4A7C533D3C3E}"/>
              </a:ext>
            </a:extLst>
          </p:cNvPr>
          <p:cNvSpPr txBox="1"/>
          <p:nvPr/>
        </p:nvSpPr>
        <p:spPr>
          <a:xfrm>
            <a:off x="6623021" y="1995463"/>
            <a:ext cx="18958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B-T potential</a:t>
            </a:r>
            <a:endParaRPr lang="zh-CN" altLang="en-US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C182A0C-7FD1-2F6B-7017-62BA546CDB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12084" y="2745875"/>
            <a:ext cx="2476500" cy="36195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DCDB3E5-0257-E562-413C-2221F6E4D47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12084" y="3397751"/>
            <a:ext cx="2390775" cy="35242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8ACD6D0-B3F7-A36B-21AF-63B8275F656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420" y="4910495"/>
            <a:ext cx="1924050" cy="381000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8E09DC17-7F28-78B2-3E66-75D64DBB6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04134" y="3889674"/>
            <a:ext cx="2133600" cy="361950"/>
          </a:xfrm>
          <a:prstGeom prst="rect">
            <a:avLst/>
          </a:prstGeom>
        </p:spPr>
      </p:pic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03C7B00F-3880-C441-FAAC-078910846D82}"/>
              </a:ext>
            </a:extLst>
          </p:cNvPr>
          <p:cNvCxnSpPr/>
          <p:nvPr/>
        </p:nvCxnSpPr>
        <p:spPr>
          <a:xfrm>
            <a:off x="8637734" y="5727308"/>
            <a:ext cx="271606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27B55518-FCC5-AC15-06E7-EB6C87351C9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208148" y="6002195"/>
            <a:ext cx="2145652" cy="367464"/>
          </a:xfrm>
          <a:prstGeom prst="rect">
            <a:avLst/>
          </a:prstGeom>
        </p:spPr>
      </p:pic>
      <p:sp>
        <p:nvSpPr>
          <p:cNvPr id="24" name="文本框 23">
            <a:extLst>
              <a:ext uri="{FF2B5EF4-FFF2-40B4-BE49-F238E27FC236}">
                <a16:creationId xmlns:a16="http://schemas.microsoft.com/office/drawing/2014/main" id="{43AAA2E5-7987-C24F-4B40-FC7255FC1165}"/>
              </a:ext>
            </a:extLst>
          </p:cNvPr>
          <p:cNvSpPr txBox="1"/>
          <p:nvPr/>
        </p:nvSpPr>
        <p:spPr>
          <a:xfrm>
            <a:off x="1314876" y="5862761"/>
            <a:ext cx="6960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 err="1"/>
              <a:t>Bodwin</a:t>
            </a:r>
            <a:r>
              <a:rPr lang="en-US" altLang="zh-CN" b="1" dirty="0"/>
              <a:t>, Lee, Braaten and Yu PRD 74 074014 (2006): 1.69fb</a:t>
            </a:r>
            <a:r>
              <a:rPr lang="nb-NO" altLang="zh-CN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5830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NLO and NNLO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0364DDE-6058-B195-F140-1B4A871E4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25" y="2026804"/>
            <a:ext cx="8239846" cy="11217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7FA885B-C0C8-EAD3-1A91-5CFF360F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402" y="1130692"/>
            <a:ext cx="4495619" cy="89611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72BF380-BBC6-EE5D-7DB4-64213F6D62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022" y="3172692"/>
            <a:ext cx="8940552" cy="165614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FC6E83-1DB8-8BF8-100C-D130F8D59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7248" y="5425124"/>
            <a:ext cx="4089530" cy="829480"/>
          </a:xfrm>
          <a:prstGeom prst="rect">
            <a:avLst/>
          </a:prstGeom>
        </p:spPr>
      </p:pic>
      <p:sp>
        <p:nvSpPr>
          <p:cNvPr id="8" name="椭圆 7">
            <a:extLst>
              <a:ext uri="{FF2B5EF4-FFF2-40B4-BE49-F238E27FC236}">
                <a16:creationId xmlns:a16="http://schemas.microsoft.com/office/drawing/2014/main" id="{FF7CA7B6-1238-11F6-5B80-E3881AC168AE}"/>
              </a:ext>
            </a:extLst>
          </p:cNvPr>
          <p:cNvSpPr/>
          <p:nvPr/>
        </p:nvSpPr>
        <p:spPr>
          <a:xfrm>
            <a:off x="6391469" y="4193290"/>
            <a:ext cx="587829" cy="457200"/>
          </a:xfrm>
          <a:prstGeom prst="ellipse">
            <a:avLst/>
          </a:prstGeom>
          <a:noFill/>
          <a:ln w="38100">
            <a:solidFill>
              <a:srgbClr val="0C12F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2BB97763-BEB5-0635-83E1-71A659DECBAB}"/>
              </a:ext>
            </a:extLst>
          </p:cNvPr>
          <p:cNvCxnSpPr/>
          <p:nvPr/>
        </p:nvCxnSpPr>
        <p:spPr>
          <a:xfrm>
            <a:off x="6690049" y="4651111"/>
            <a:ext cx="0" cy="7128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759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NLO and NNLO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19</a:t>
            </a:fld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974151E-8B69-ABF6-B164-1F02E187D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7" y="1991296"/>
            <a:ext cx="4342869" cy="2857674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323600C0-B812-4839-46B4-2437FBCC2205}"/>
              </a:ext>
            </a:extLst>
          </p:cNvPr>
          <p:cNvSpPr txBox="1"/>
          <p:nvPr/>
        </p:nvSpPr>
        <p:spPr>
          <a:xfrm>
            <a:off x="2103854" y="4893084"/>
            <a:ext cx="699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NLO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27961E22-9DBC-6427-227A-455C3AAF85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192" y="2605240"/>
            <a:ext cx="7203015" cy="2202036"/>
          </a:xfrm>
          <a:prstGeom prst="rect">
            <a:avLst/>
          </a:prstGeom>
        </p:spPr>
      </p:pic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65F7E8BA-C098-EF6F-27D4-FB906D1735DD}"/>
              </a:ext>
            </a:extLst>
          </p:cNvPr>
          <p:cNvCxnSpPr>
            <a:cxnSpLocks/>
          </p:cNvCxnSpPr>
          <p:nvPr/>
        </p:nvCxnSpPr>
        <p:spPr>
          <a:xfrm>
            <a:off x="4988985" y="896113"/>
            <a:ext cx="0" cy="582536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>
            <a:extLst>
              <a:ext uri="{FF2B5EF4-FFF2-40B4-BE49-F238E27FC236}">
                <a16:creationId xmlns:a16="http://schemas.microsoft.com/office/drawing/2014/main" id="{0E90E7D0-78D6-C1F6-8B82-906B3F849DB5}"/>
              </a:ext>
            </a:extLst>
          </p:cNvPr>
          <p:cNvSpPr txBox="1"/>
          <p:nvPr/>
        </p:nvSpPr>
        <p:spPr>
          <a:xfrm>
            <a:off x="8308122" y="4935351"/>
            <a:ext cx="1156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</a:rPr>
              <a:t>NNLO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BDA2005-52A0-51F4-2816-7F79FC2314ED}"/>
              </a:ext>
            </a:extLst>
          </p:cNvPr>
          <p:cNvSpPr txBox="1"/>
          <p:nvPr/>
        </p:nvSpPr>
        <p:spPr>
          <a:xfrm>
            <a:off x="5111732" y="5304683"/>
            <a:ext cx="7080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b="1"/>
            </a:lvl1pPr>
          </a:lstStyle>
          <a:p>
            <a:r>
              <a:rPr lang="en-US" altLang="zh-CN" dirty="0"/>
              <a:t>Qgraf/</a:t>
            </a:r>
            <a:r>
              <a:rPr lang="en-US" altLang="zh-CN" dirty="0" err="1"/>
              <a:t>FeynArts</a:t>
            </a:r>
            <a:r>
              <a:rPr lang="en-US" altLang="zh-CN" dirty="0"/>
              <a:t>: About </a:t>
            </a:r>
            <a:r>
              <a:rPr lang="en-US" altLang="zh-CN" dirty="0">
                <a:solidFill>
                  <a:srgbClr val="FF0000"/>
                </a:solidFill>
              </a:rPr>
              <a:t>500</a:t>
            </a:r>
            <a:r>
              <a:rPr lang="en-US" altLang="zh-CN" dirty="0"/>
              <a:t> diagrams</a:t>
            </a:r>
          </a:p>
          <a:p>
            <a:r>
              <a:rPr lang="en-US" altLang="zh-CN" dirty="0" err="1"/>
              <a:t>FeynCalc</a:t>
            </a:r>
            <a:r>
              <a:rPr lang="en-US" altLang="zh-CN" dirty="0"/>
              <a:t>/</a:t>
            </a:r>
            <a:r>
              <a:rPr lang="en-US" altLang="zh-CN" dirty="0" err="1"/>
              <a:t>FormLink</a:t>
            </a:r>
            <a:r>
              <a:rPr lang="en-US" altLang="zh-CN" dirty="0"/>
              <a:t> + Apart and FIRE: About </a:t>
            </a:r>
            <a:r>
              <a:rPr lang="en-US" altLang="zh-CN" dirty="0">
                <a:solidFill>
                  <a:srgbClr val="FF0000"/>
                </a:solidFill>
              </a:rPr>
              <a:t>2400</a:t>
            </a:r>
            <a:r>
              <a:rPr lang="en-US" altLang="zh-CN" dirty="0"/>
              <a:t> Master integrals 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0A85884-472F-5FE1-421F-F2F2F599C5BA}"/>
              </a:ext>
            </a:extLst>
          </p:cNvPr>
          <p:cNvSpPr txBox="1"/>
          <p:nvPr/>
        </p:nvSpPr>
        <p:spPr>
          <a:xfrm>
            <a:off x="-1" y="5304683"/>
            <a:ext cx="50397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Qgraf/</a:t>
            </a:r>
            <a:r>
              <a:rPr lang="en-US" altLang="zh-CN" b="1" dirty="0" err="1"/>
              <a:t>FeynArts</a:t>
            </a:r>
            <a:r>
              <a:rPr lang="en-US" altLang="zh-CN" b="1" dirty="0"/>
              <a:t>: </a:t>
            </a:r>
            <a:r>
              <a:rPr lang="en-US" altLang="zh-CN" b="1" dirty="0">
                <a:solidFill>
                  <a:srgbClr val="FF0000"/>
                </a:solidFill>
              </a:rPr>
              <a:t>24</a:t>
            </a:r>
            <a:r>
              <a:rPr lang="en-US" altLang="zh-CN" b="1" dirty="0"/>
              <a:t> diagrams</a:t>
            </a:r>
          </a:p>
          <a:p>
            <a:pPr algn="ctr"/>
            <a:r>
              <a:rPr lang="en-US" altLang="zh-CN" b="1" dirty="0" err="1"/>
              <a:t>FeynCalc</a:t>
            </a:r>
            <a:r>
              <a:rPr lang="en-US" altLang="zh-CN" b="1" dirty="0"/>
              <a:t>/</a:t>
            </a:r>
            <a:r>
              <a:rPr lang="en-US" altLang="zh-CN" b="1" dirty="0" err="1"/>
              <a:t>FormLink</a:t>
            </a:r>
            <a:r>
              <a:rPr lang="en-US" altLang="zh-CN" b="1" dirty="0"/>
              <a:t> + Apart and FIRE: About </a:t>
            </a:r>
            <a:r>
              <a:rPr lang="en-US" altLang="zh-CN" b="1" dirty="0">
                <a:solidFill>
                  <a:srgbClr val="FF0000"/>
                </a:solidFill>
              </a:rPr>
              <a:t>30</a:t>
            </a:r>
            <a:r>
              <a:rPr lang="en-US" altLang="zh-CN" b="1" dirty="0"/>
              <a:t> Master integrals 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BA178C-6296-0079-228E-02E3E6D27BD8}"/>
                  </a:ext>
                </a:extLst>
              </p:cNvPr>
              <p:cNvSpPr txBox="1"/>
              <p:nvPr/>
            </p:nvSpPr>
            <p:spPr>
              <a:xfrm>
                <a:off x="6156224" y="1150512"/>
                <a:ext cx="49087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400" b="1" dirty="0">
                    <a:solidFill>
                      <a:srgbClr val="FF0000"/>
                    </a:solidFill>
                  </a:rPr>
                  <a:t>Extremely challenging and time-consuming for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zh-CN" alt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</a:rPr>
                  <a:t>t(or u) channel diagram!</a:t>
                </a:r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D5BA178C-6296-0079-228E-02E3E6D27B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6224" y="1150512"/>
                <a:ext cx="4908752" cy="1200329"/>
              </a:xfrm>
              <a:prstGeom prst="rect">
                <a:avLst/>
              </a:prstGeom>
              <a:blipFill>
                <a:blip r:embed="rId5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5584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DF2BA75-92D3-4680-85A3-41A9B4FA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0574"/>
            <a:ext cx="10515600" cy="50657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and Motivation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Improved NRQCD approach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Phenomenological analysis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Non-trivial NRQCD factorization examination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Times New Roman" panose="02020603050405020304" pitchFamily="18" charset="0"/>
              </a:rPr>
              <a:t>Conclusion</a:t>
            </a: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</a:endParaRPr>
          </a:p>
          <a:p>
            <a:endParaRPr lang="zh-CN" altLang="en-US" dirty="0"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1D043A-201D-4600-B10A-810690A8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775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NRQCD approach: NLO and NNLO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20</a:t>
            </a:fld>
            <a:endParaRPr lang="zh-CN" altLang="en-US" dirty="0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BDA2005-52A0-51F4-2816-7F79FC2314ED}"/>
              </a:ext>
            </a:extLst>
          </p:cNvPr>
          <p:cNvSpPr txBox="1"/>
          <p:nvPr/>
        </p:nvSpPr>
        <p:spPr>
          <a:xfrm>
            <a:off x="6285791" y="3026067"/>
            <a:ext cx="550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>
                <a:solidFill>
                  <a:srgbClr val="FF0000"/>
                </a:solidFill>
              </a:rPr>
              <a:t>Compute the MIs with high numerical accuracy by </a:t>
            </a:r>
            <a:r>
              <a:rPr lang="en-US" altLang="zh-CN" sz="2400" b="1" dirty="0" err="1">
                <a:solidFill>
                  <a:srgbClr val="FF0000"/>
                </a:solidFill>
              </a:rPr>
              <a:t>AMFlow</a:t>
            </a:r>
            <a:endParaRPr lang="zh-CN" alt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5FF9C2D-007B-76CA-35F7-63F503FA4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113"/>
            <a:ext cx="6097579" cy="431074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F917AE5C-A7D3-5E08-F039-66775DF437FB}"/>
              </a:ext>
            </a:extLst>
          </p:cNvPr>
          <p:cNvSpPr txBox="1"/>
          <p:nvPr/>
        </p:nvSpPr>
        <p:spPr>
          <a:xfrm>
            <a:off x="1502229" y="5879296"/>
            <a:ext cx="98515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</a:t>
            </a:r>
            <a:r>
              <a:rPr lang="de-DE" altLang="zh-CN" sz="1400" dirty="0"/>
              <a:t>Liu, Ma and Wang, Phys. Lett. B 779, 353-357 (2018)</a:t>
            </a:r>
            <a:endParaRPr lang="nb-NO" altLang="zh-CN" sz="1400" dirty="0"/>
          </a:p>
          <a:p>
            <a:r>
              <a:rPr lang="en-US" altLang="zh-CN" sz="1400" dirty="0"/>
              <a:t>[2] Liu and Ma, Phys. Rev. D 105, no.5, L051503 (2022)</a:t>
            </a:r>
          </a:p>
          <a:p>
            <a:r>
              <a:rPr lang="en-US" altLang="zh-CN" sz="1400" dirty="0"/>
              <a:t>[3] </a:t>
            </a:r>
            <a:r>
              <a:rPr lang="de-DE" altLang="zh-CN" sz="1400" dirty="0"/>
              <a:t>Liu and Ma, Phys. Rev. Lett. 129, no.22, 222001 (2022)</a:t>
            </a:r>
          </a:p>
          <a:p>
            <a:r>
              <a:rPr lang="en-US" altLang="zh-CN" sz="1400" dirty="0"/>
              <a:t>[4] Liu and Ma, </a:t>
            </a:r>
            <a:r>
              <a:rPr lang="en-US" altLang="zh-CN" sz="1400" dirty="0" err="1"/>
              <a:t>Comput</a:t>
            </a:r>
            <a:r>
              <a:rPr lang="en-US" altLang="zh-CN" sz="1400" dirty="0"/>
              <a:t>. Phys. </a:t>
            </a:r>
            <a:r>
              <a:rPr lang="en-US" altLang="zh-CN" sz="1400" dirty="0" err="1"/>
              <a:t>Commun</a:t>
            </a:r>
            <a:r>
              <a:rPr lang="en-US" altLang="zh-CN" sz="1400" dirty="0"/>
              <a:t>. 283, 108565 (2023)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5D7275CB-213B-2646-8822-30528331542D}"/>
              </a:ext>
            </a:extLst>
          </p:cNvPr>
          <p:cNvSpPr txBox="1"/>
          <p:nvPr/>
        </p:nvSpPr>
        <p:spPr>
          <a:xfrm>
            <a:off x="7038425" y="1261508"/>
            <a:ext cx="4002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To calculate short distance coefficient, we extract hard region of MIs</a:t>
            </a:r>
            <a:endParaRPr lang="zh-CN" altLang="en-US" b="1" dirty="0"/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A0019207-6E71-7503-4D9D-82DBA83D65C8}"/>
              </a:ext>
            </a:extLst>
          </p:cNvPr>
          <p:cNvSpPr/>
          <p:nvPr/>
        </p:nvSpPr>
        <p:spPr>
          <a:xfrm>
            <a:off x="8829902" y="2242949"/>
            <a:ext cx="419878" cy="740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下 9">
            <a:extLst>
              <a:ext uri="{FF2B5EF4-FFF2-40B4-BE49-F238E27FC236}">
                <a16:creationId xmlns:a16="http://schemas.microsoft.com/office/drawing/2014/main" id="{34682EA7-3F02-028F-8D89-A6B98869C478}"/>
              </a:ext>
            </a:extLst>
          </p:cNvPr>
          <p:cNvSpPr/>
          <p:nvPr/>
        </p:nvSpPr>
        <p:spPr>
          <a:xfrm>
            <a:off x="8829902" y="3900115"/>
            <a:ext cx="419878" cy="74006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52580B-926A-95C1-8DFD-23D477A90910}"/>
                  </a:ext>
                </a:extLst>
              </p:cNvPr>
              <p:cNvSpPr txBox="1"/>
              <p:nvPr/>
            </p:nvSpPr>
            <p:spPr>
              <a:xfrm>
                <a:off x="7038425" y="4698293"/>
                <a:ext cx="4002833" cy="16708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b="1" dirty="0"/>
                  <a:t>After renormalization, there remains single pole equal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  <m:sup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𝒏𝒇𝒓</m:t>
                        </m:r>
                      </m:sub>
                      <m:sup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bSup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𝑱</m:t>
                        </m:r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𝝍</m:t>
                        </m:r>
                      </m:sub>
                    </m:sSub>
                  </m:oMath>
                </a14:m>
                <a:r>
                  <a:rPr lang="en-US" altLang="zh-CN" b="1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latin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𝒊𝒏𝒕</m:t>
                        </m:r>
                      </m:sub>
                    </m:sSub>
                  </m:oMath>
                </a14:m>
                <a:r>
                  <a:rPr lang="en-US" altLang="zh-CN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>
                            <a:latin typeface="Cambria Math" panose="02040503050406030204" pitchFamily="18" charset="0"/>
                          </a:rPr>
                          <m:t>𝓒</m:t>
                        </m:r>
                      </m:e>
                      <m:sub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𝒏𝒇𝒓</m:t>
                        </m:r>
                      </m:sub>
                    </m:sSub>
                  </m:oMath>
                </a14:m>
                <a:r>
                  <a:rPr lang="en-US" altLang="zh-CN" b="1" dirty="0"/>
                  <a:t> respectively, which can be absorbed into NRQCD elements.  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CE52580B-926A-95C1-8DFD-23D477A90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425" y="4698293"/>
                <a:ext cx="4002833" cy="1670842"/>
              </a:xfrm>
              <a:prstGeom prst="rect">
                <a:avLst/>
              </a:prstGeom>
              <a:blipFill>
                <a:blip r:embed="rId4"/>
                <a:stretch>
                  <a:fillRect l="-915" t="-2190" r="-2287" b="-474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25694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analysis-Differential cross section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21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内容占位符 9">
                <a:extLst>
                  <a:ext uri="{FF2B5EF4-FFF2-40B4-BE49-F238E27FC236}">
                    <a16:creationId xmlns:a16="http://schemas.microsoft.com/office/drawing/2014/main" id="{2CC081D3-BC7C-6069-E951-18EA5D042F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01163" y="1279450"/>
                <a:ext cx="3284821" cy="1989998"/>
              </a:xfrm>
            </p:spPr>
            <p:txBody>
              <a:bodyPr>
                <a:normAutofit/>
              </a:bodyPr>
              <a:lstStyle/>
              <a:p>
                <a:pPr>
                  <a:buClr>
                    <a:schemeClr val="tx1"/>
                  </a:buClr>
                </a:pPr>
                <a:r>
                  <a:rPr lang="en-US" altLang="zh-CN" sz="2200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Negative</a:t>
                </a:r>
                <a:r>
                  <a:rPr lang="en-US" altLang="zh-CN" sz="2200" dirty="0">
                    <a:latin typeface="Times New Roman" panose="02020603050405020304" pitchFamily="18" charset="0"/>
                  </a:rPr>
                  <a:t> and unphysical differential and total cross section</a:t>
                </a:r>
              </a:p>
              <a:p>
                <a:r>
                  <a:rPr lang="en-US" altLang="zh-CN" sz="2200" dirty="0">
                    <a:latin typeface="Times New Roman" panose="02020603050405020304" pitchFamily="18" charset="0"/>
                  </a:rPr>
                  <a:t>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200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20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Times New Roman" panose="02020603050405020304" pitchFamily="18" charset="0"/>
                  </a:rPr>
                  <a:t> uncertainty especially when </a:t>
                </a:r>
                <a14:m>
                  <m:oMath xmlns:m="http://schemas.openxmlformats.org/officeDocument/2006/math">
                    <m:r>
                      <a:rPr lang="zh-CN" altLang="en-US" sz="220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sz="220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endParaRPr lang="en-US" altLang="zh-CN" sz="22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内容占位符 9">
                <a:extLst>
                  <a:ext uri="{FF2B5EF4-FFF2-40B4-BE49-F238E27FC236}">
                    <a16:creationId xmlns:a16="http://schemas.microsoft.com/office/drawing/2014/main" id="{2CC081D3-BC7C-6069-E951-18EA5D042F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01163" y="1279450"/>
                <a:ext cx="3284821" cy="1989998"/>
              </a:xfrm>
              <a:blipFill>
                <a:blip r:embed="rId3"/>
                <a:stretch>
                  <a:fillRect l="-2041" t="-3681" r="-1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图片 14">
            <a:extLst>
              <a:ext uri="{FF2B5EF4-FFF2-40B4-BE49-F238E27FC236}">
                <a16:creationId xmlns:a16="http://schemas.microsoft.com/office/drawing/2014/main" id="{884A14F3-2018-815A-5F64-0D1FB399C2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65" y="4564318"/>
            <a:ext cx="6498834" cy="14819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内容占位符 9">
                <a:extLst>
                  <a:ext uri="{FF2B5EF4-FFF2-40B4-BE49-F238E27FC236}">
                    <a16:creationId xmlns:a16="http://schemas.microsoft.com/office/drawing/2014/main" id="{5A839A0B-5C15-E38E-D3C9-4997B50A5C4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24616" y="3346738"/>
                <a:ext cx="4755501" cy="293232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</a:rPr>
                  <a:t>Both NLO and NNLO correction is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positive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!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Exhibit decent convergence behavior!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production plane is nearly collinear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→0)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, fragmentation contribution dominates!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 As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deviates from 0, corrections from non-fragmentation amplitude start to play non-negligible role!</a:t>
                </a:r>
              </a:p>
            </p:txBody>
          </p:sp>
        </mc:Choice>
        <mc:Fallback xmlns="">
          <p:sp>
            <p:nvSpPr>
              <p:cNvPr id="4" name="内容占位符 9">
                <a:extLst>
                  <a:ext uri="{FF2B5EF4-FFF2-40B4-BE49-F238E27FC236}">
                    <a16:creationId xmlns:a16="http://schemas.microsoft.com/office/drawing/2014/main" id="{5A839A0B-5C15-E38E-D3C9-4997B50A5C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616" y="3346738"/>
                <a:ext cx="4755501" cy="2932322"/>
              </a:xfrm>
              <a:prstGeom prst="rect">
                <a:avLst/>
              </a:prstGeom>
              <a:blipFill>
                <a:blip r:embed="rId5"/>
                <a:stretch>
                  <a:fillRect l="-1410" t="-4574" r="-5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A65C9243-B9EC-3EF5-48E6-CC762AD7BD5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34" y="896113"/>
            <a:ext cx="7523116" cy="357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0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analysis-Total cross section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22</a:t>
            </a:fld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5C82CCE5-E3EF-F272-ADBA-FE28AC0E39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4631"/>
            <a:ext cx="12192000" cy="1761067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762601A0-745D-984A-4CC7-0B92F9F34F6E}"/>
              </a:ext>
            </a:extLst>
          </p:cNvPr>
          <p:cNvSpPr txBox="1"/>
          <p:nvPr/>
        </p:nvSpPr>
        <p:spPr>
          <a:xfrm>
            <a:off x="462645" y="2975693"/>
            <a:ext cx="47531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Belle and the Belle 2 experiments: 1500 fb</a:t>
            </a:r>
            <a:r>
              <a:rPr lang="en-US" altLang="zh-CN" b="1" baseline="30000" dirty="0"/>
              <a:t>-1</a:t>
            </a:r>
            <a:r>
              <a:rPr lang="en-US" altLang="zh-CN" b="1" dirty="0"/>
              <a:t> data accumulated now</a:t>
            </a:r>
            <a:endParaRPr lang="zh-CN" altLang="en-US" b="1" dirty="0"/>
          </a:p>
        </p:txBody>
      </p:sp>
      <p:sp>
        <p:nvSpPr>
          <p:cNvPr id="18" name="箭头: 下 17">
            <a:extLst>
              <a:ext uri="{FF2B5EF4-FFF2-40B4-BE49-F238E27FC236}">
                <a16:creationId xmlns:a16="http://schemas.microsoft.com/office/drawing/2014/main" id="{A419B527-0455-5208-ABB2-4D5E90AD7A35}"/>
              </a:ext>
            </a:extLst>
          </p:cNvPr>
          <p:cNvSpPr/>
          <p:nvPr/>
        </p:nvSpPr>
        <p:spPr>
          <a:xfrm>
            <a:off x="2416629" y="3622024"/>
            <a:ext cx="1026367" cy="6251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B2CFD95-4256-9AA8-3231-CA967781C375}"/>
                  </a:ext>
                </a:extLst>
              </p:cNvPr>
              <p:cNvSpPr txBox="1"/>
              <p:nvPr/>
            </p:nvSpPr>
            <p:spPr>
              <a:xfrm>
                <a:off x="945114" y="4268355"/>
                <a:ext cx="396939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b="1" dirty="0"/>
                  <a:t>3105~3645 double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1" i="1" smtClean="0"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zh-CN" altLang="en-US" b="1" dirty="0"/>
                  <a:t> </a:t>
                </a:r>
                <a:r>
                  <a:rPr lang="en-US" altLang="zh-CN" b="1" dirty="0"/>
                  <a:t>events</a:t>
                </a:r>
                <a:endParaRPr lang="zh-CN" altLang="en-US" b="1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6B2CFD95-4256-9AA8-3231-CA967781C3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114" y="4268355"/>
                <a:ext cx="3969396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F35B5C7-988A-7E6D-2C47-CB7166E020F9}"/>
                  </a:ext>
                </a:extLst>
              </p:cNvPr>
              <p:cNvSpPr txBox="1"/>
              <p:nvPr/>
            </p:nvSpPr>
            <p:spPr>
              <a:xfrm>
                <a:off x="3763346" y="3665303"/>
                <a:ext cx="2587690" cy="38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𝝈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𝑵𝑵𝑳𝑶</m:t>
                        </m:r>
                      </m:sub>
                    </m:sSub>
                    <m:r>
                      <a:rPr lang="en-US" altLang="zh-CN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  <m:sub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𝟎𝟔</m:t>
                        </m:r>
                      </m:sub>
                      <m:sup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altLang="zh-CN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</m:t>
                        </m:r>
                      </m:sup>
                    </m:sSubSup>
                  </m:oMath>
                </a14:m>
                <a:r>
                  <a:rPr lang="en-US" altLang="zh-CN" b="1" dirty="0">
                    <a:solidFill>
                      <a:srgbClr val="FF0000"/>
                    </a:solidFill>
                  </a:rPr>
                  <a:t>fb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8F35B5C7-988A-7E6D-2C47-CB7166E020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346" y="3665303"/>
                <a:ext cx="2587690" cy="389915"/>
              </a:xfrm>
              <a:prstGeom prst="rect">
                <a:avLst/>
              </a:prstGeom>
              <a:blipFill>
                <a:blip r:embed="rId4"/>
                <a:stretch>
                  <a:fillRect t="-3125" b="-2343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下 20">
            <a:extLst>
              <a:ext uri="{FF2B5EF4-FFF2-40B4-BE49-F238E27FC236}">
                <a16:creationId xmlns:a16="http://schemas.microsoft.com/office/drawing/2014/main" id="{398900C8-C9AE-37FA-338D-DCBB5792D68A}"/>
              </a:ext>
            </a:extLst>
          </p:cNvPr>
          <p:cNvSpPr/>
          <p:nvPr/>
        </p:nvSpPr>
        <p:spPr>
          <a:xfrm>
            <a:off x="2416628" y="4726146"/>
            <a:ext cx="1026367" cy="625151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7AABB1E-B831-BE6F-DDFE-32AEEBA9558F}"/>
                  </a:ext>
                </a:extLst>
              </p:cNvPr>
              <p:cNvSpPr txBox="1"/>
              <p:nvPr/>
            </p:nvSpPr>
            <p:spPr>
              <a:xfrm>
                <a:off x="3284375" y="4704966"/>
                <a:ext cx="354563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𝓑</m:t>
                      </m:r>
                      <m:d>
                        <m:dPr>
                          <m:ctrlPr>
                            <a:rPr lang="en-US" altLang="zh-CN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lin"/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𝑱</m:t>
                              </m:r>
                            </m:num>
                            <m:den>
                              <m:r>
                                <a:rPr lang="zh-CN" altLang="en-US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𝝍</m:t>
                              </m:r>
                            </m:den>
                          </m:f>
                          <m:r>
                            <a:rPr lang="zh-CN" alt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𝒍</m:t>
                              </m:r>
                            </m:e>
                            <m:sup>
                              <m:r>
                                <a:rPr lang="en-US" altLang="zh-CN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e>
                      </m:d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altLang="zh-CN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altLang="zh-CN" b="1" dirty="0">
                  <a:solidFill>
                    <a:srgbClr val="FF0000"/>
                  </a:solidFill>
                </a:endParaRPr>
              </a:p>
              <a:p>
                <a:r>
                  <a:rPr lang="en-US" altLang="zh-CN" b="1" dirty="0">
                    <a:solidFill>
                      <a:srgbClr val="FF0000"/>
                    </a:solidFill>
                  </a:rPr>
                  <a:t>40% reconstruction efficiency</a:t>
                </a:r>
                <a:endParaRPr lang="zh-CN" altLang="en-US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文本框 21">
                <a:extLst>
                  <a:ext uri="{FF2B5EF4-FFF2-40B4-BE49-F238E27FC236}">
                    <a16:creationId xmlns:a16="http://schemas.microsoft.com/office/drawing/2014/main" id="{07AABB1E-B831-BE6F-DDFE-32AEEBA955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375" y="4704966"/>
                <a:ext cx="3545633" cy="646331"/>
              </a:xfrm>
              <a:prstGeom prst="rect">
                <a:avLst/>
              </a:prstGeom>
              <a:blipFill>
                <a:blip r:embed="rId5"/>
                <a:stretch>
                  <a:fillRect l="-1549" t="-66981" b="-5849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文本框 22">
            <a:extLst>
              <a:ext uri="{FF2B5EF4-FFF2-40B4-BE49-F238E27FC236}">
                <a16:creationId xmlns:a16="http://schemas.microsoft.com/office/drawing/2014/main" id="{7A1AE0BE-BBC6-D25E-695C-7394D13E2F71}"/>
              </a:ext>
            </a:extLst>
          </p:cNvPr>
          <p:cNvSpPr txBox="1"/>
          <p:nvPr/>
        </p:nvSpPr>
        <p:spPr>
          <a:xfrm>
            <a:off x="1680870" y="5406847"/>
            <a:ext cx="2497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dirty="0"/>
              <a:t>18~21 events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F931806E-2FA9-49C3-D5C0-EF77D36C2610}"/>
              </a:ext>
            </a:extLst>
          </p:cNvPr>
          <p:cNvSpPr txBox="1"/>
          <p:nvPr/>
        </p:nvSpPr>
        <p:spPr>
          <a:xfrm>
            <a:off x="7767930" y="3775631"/>
            <a:ext cx="27432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b="1" dirty="0"/>
              <a:t>Designed </a:t>
            </a:r>
            <a:r>
              <a:rPr lang="en-US" altLang="zh-CN" sz="2000" b="1" dirty="0">
                <a:solidFill>
                  <a:srgbClr val="FF0000"/>
                </a:solidFill>
              </a:rPr>
              <a:t>50</a:t>
            </a:r>
            <a:r>
              <a:rPr lang="en-US" altLang="zh-CN" sz="2000" b="1" dirty="0"/>
              <a:t> ab</a:t>
            </a:r>
            <a:r>
              <a:rPr lang="en-US" altLang="zh-CN" sz="2000" b="1" baseline="30000" dirty="0"/>
              <a:t>-1</a:t>
            </a:r>
            <a:r>
              <a:rPr lang="en-US" altLang="zh-CN" sz="2000" b="1" dirty="0"/>
              <a:t> integrated luminosity at Belle 2 and our predictions make this observation probable!</a:t>
            </a:r>
            <a:endParaRPr lang="zh-CN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0728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4C32D74-3B01-4C0A-8EE8-6F3A992C30B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0" y="1"/>
                <a:ext cx="12192000" cy="896112"/>
              </a:xfrm>
              <a:solidFill>
                <a:schemeClr val="accent6">
                  <a:lumMod val="75000"/>
                </a:schemeClr>
              </a:solidFill>
            </p:spPr>
            <p:txBody>
              <a:bodyPr>
                <a:normAutofit/>
              </a:bodyPr>
              <a:lstStyle/>
              <a:p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Phenomenological analysis-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zh-CN" altLang="en-US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𝝁</m:t>
                        </m:r>
                      </m:e>
                      <m:sub>
                        <m:r>
                          <a:rPr lang="en-US" altLang="zh-CN" sz="36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𝑹</m:t>
                        </m:r>
                      </m:sub>
                    </m:sSub>
                  </m:oMath>
                </a14:m>
                <a:r>
                  <a:rPr lang="zh-CN" altLang="en-US" sz="36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6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dependence</a:t>
                </a:r>
                <a:endParaRPr lang="zh-CN" altLang="en-US" sz="36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标题 1">
                <a:extLst>
                  <a:ext uri="{FF2B5EF4-FFF2-40B4-BE49-F238E27FC236}">
                    <a16:creationId xmlns:a16="http://schemas.microsoft.com/office/drawing/2014/main" id="{54C32D74-3B01-4C0A-8EE8-6F3A992C3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0" y="1"/>
                <a:ext cx="12192000" cy="896112"/>
              </a:xfrm>
              <a:blipFill>
                <a:blip r:embed="rId2"/>
                <a:stretch>
                  <a:fillRect l="-1500" b="-74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FDF2BA75-92D3-4680-85A3-41A9B4FA7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715" y="5406162"/>
            <a:ext cx="9506340" cy="1111449"/>
          </a:xfrm>
        </p:spPr>
        <p:txBody>
          <a:bodyPr>
            <a:normAutofit/>
          </a:bodyPr>
          <a:lstStyle/>
          <a:p>
            <a:r>
              <a:rPr lang="en-US" altLang="zh-CN" dirty="0">
                <a:latin typeface="Times New Roman" panose="02020603050405020304" pitchFamily="18" charset="0"/>
              </a:rPr>
              <a:t>Both NLO and NNLO correction is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</a:rPr>
              <a:t>not sensitive to renormalization scale! </a:t>
            </a:r>
            <a:endParaRPr lang="en-US" altLang="zh-CN" dirty="0">
              <a:latin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23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2E22525-4485-5EB9-F18D-F8DA04AB52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96113"/>
            <a:ext cx="12192000" cy="280777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D3C416BD-5161-2A26-6D5F-B4703FDF5C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21" y="3703885"/>
            <a:ext cx="7279255" cy="987638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72C5968B-521F-D952-1BC9-8BCBD44747B3}"/>
              </a:ext>
            </a:extLst>
          </p:cNvPr>
          <p:cNvSpPr/>
          <p:nvPr/>
        </p:nvSpPr>
        <p:spPr>
          <a:xfrm>
            <a:off x="2985796" y="3974841"/>
            <a:ext cx="830424" cy="4665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86AD36F4-7F12-876B-6439-455D4404B008}"/>
              </a:ext>
            </a:extLst>
          </p:cNvPr>
          <p:cNvCxnSpPr>
            <a:stCxn id="13" idx="2"/>
          </p:cNvCxnSpPr>
          <p:nvPr/>
        </p:nvCxnSpPr>
        <p:spPr>
          <a:xfrm flipH="1">
            <a:off x="3396343" y="4441371"/>
            <a:ext cx="4665" cy="4198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>
            <a:extLst>
              <a:ext uri="{FF2B5EF4-FFF2-40B4-BE49-F238E27FC236}">
                <a16:creationId xmlns:a16="http://schemas.microsoft.com/office/drawing/2014/main" id="{ECB3EE4E-E1B8-2F7E-3074-FEEA5D66F771}"/>
              </a:ext>
            </a:extLst>
          </p:cNvPr>
          <p:cNvSpPr txBox="1"/>
          <p:nvPr/>
        </p:nvSpPr>
        <p:spPr>
          <a:xfrm>
            <a:off x="1922106" y="4810540"/>
            <a:ext cx="3194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Independent of Renormalization scale!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4FBFBF4-84E1-7B16-24CB-8EDF0FE15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523" y="4493290"/>
            <a:ext cx="5478072" cy="101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7698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Non-trivial NRQCD factorization examination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D1479-C607-44B1-6BF7-D79615B9ED0C}"/>
                  </a:ext>
                </a:extLst>
              </p:cNvPr>
              <p:cNvSpPr txBox="1"/>
              <p:nvPr/>
            </p:nvSpPr>
            <p:spPr>
              <a:xfrm>
                <a:off x="298581" y="1119673"/>
                <a:ext cx="23513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D1479-C607-44B1-6BF7-D79615B9E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1" y="1119673"/>
                <a:ext cx="2351314" cy="461665"/>
              </a:xfrm>
              <a:prstGeom prst="rect">
                <a:avLst/>
              </a:prstGeom>
              <a:blipFill>
                <a:blip r:embed="rId3"/>
                <a:stretch>
                  <a:fillRect l="-4145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5A21DDEC-64D5-E4F2-DB80-2527A85F6368}"/>
              </a:ext>
            </a:extLst>
          </p:cNvPr>
          <p:cNvSpPr txBox="1"/>
          <p:nvPr/>
        </p:nvSpPr>
        <p:spPr>
          <a:xfrm>
            <a:off x="4019938" y="1165839"/>
            <a:ext cx="596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There are 18 potential factorization invalid diagram!</a:t>
            </a:r>
            <a:endParaRPr lang="zh-CN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内容占位符 9">
                <a:extLst>
                  <a:ext uri="{FF2B5EF4-FFF2-40B4-BE49-F238E27FC236}">
                    <a16:creationId xmlns:a16="http://schemas.microsoft.com/office/drawing/2014/main" id="{19E42771-9789-867A-9050-5DD1D59A01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36751" y="1941680"/>
                <a:ext cx="4470919" cy="3369102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Begin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!</a:t>
                </a:r>
                <a:endParaRPr lang="en-US" altLang="zh-CN" dirty="0">
                  <a:latin typeface="Times New Roman" panose="02020603050405020304" pitchFamily="18" charset="0"/>
                </a:endParaRP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Two of the three comes from the region where photon radiated from electron is collinear and soft (similar to Sudakov double pole)</a:t>
                </a:r>
              </a:p>
              <a:p>
                <a:pPr>
                  <a:buClr>
                    <a:schemeClr val="tx1"/>
                  </a:buClr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Another pole comes from the remaining soft gluon</a:t>
                </a:r>
              </a:p>
            </p:txBody>
          </p:sp>
        </mc:Choice>
        <mc:Fallback xmlns="">
          <p:sp>
            <p:nvSpPr>
              <p:cNvPr id="26" name="内容占位符 9">
                <a:extLst>
                  <a:ext uri="{FF2B5EF4-FFF2-40B4-BE49-F238E27FC236}">
                    <a16:creationId xmlns:a16="http://schemas.microsoft.com/office/drawing/2014/main" id="{19E42771-9789-867A-9050-5DD1D59A01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6751" y="1941680"/>
                <a:ext cx="4470919" cy="3369102"/>
              </a:xfrm>
              <a:blipFill>
                <a:blip r:embed="rId4"/>
                <a:stretch>
                  <a:fillRect l="-2183" t="-725" r="-136" b="-39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6FFD072-4838-C3BC-5F9C-3929EE916523}"/>
                  </a:ext>
                </a:extLst>
              </p:cNvPr>
              <p:cNvSpPr txBox="1"/>
              <p:nvPr/>
            </p:nvSpPr>
            <p:spPr>
              <a:xfrm>
                <a:off x="455012" y="5759191"/>
                <a:ext cx="4863437" cy="720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600" dirty="0">
                    <a:solidFill>
                      <a:srgbClr val="FF0000"/>
                    </a:solidFill>
                  </a:rPr>
                  <a:t>We have take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1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  <m:r>
                      <a:rPr lang="en-US" altLang="zh-CN" sz="1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zh-CN" altLang="en-US" sz="1600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600" dirty="0">
                    <a:solidFill>
                      <a:srgbClr val="FF0000"/>
                    </a:solidFill>
                  </a:rPr>
                  <a:t>as an example to check that when we sum these 18 diagram, the poles vanish.</a:t>
                </a:r>
                <a:endParaRPr lang="zh-CN" altLang="en-US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F6FFD072-4838-C3BC-5F9C-3929EE9165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012" y="5759191"/>
                <a:ext cx="4863437" cy="720390"/>
              </a:xfrm>
              <a:prstGeom prst="rect">
                <a:avLst/>
              </a:prstGeom>
              <a:blipFill>
                <a:blip r:embed="rId5"/>
                <a:stretch>
                  <a:fillRect l="-753" b="-101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27">
            <a:extLst>
              <a:ext uri="{FF2B5EF4-FFF2-40B4-BE49-F238E27FC236}">
                <a16:creationId xmlns:a16="http://schemas.microsoft.com/office/drawing/2014/main" id="{2A70F5FE-52A2-2374-9AFE-00AC51BE66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2363" y="2901821"/>
            <a:ext cx="3096792" cy="17141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9">
                <a:extLst>
                  <a:ext uri="{FF2B5EF4-FFF2-40B4-BE49-F238E27FC236}">
                    <a16:creationId xmlns:a16="http://schemas.microsoft.com/office/drawing/2014/main" id="{9DEC4E18-493B-6FAD-CBFC-CB0D27371D3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98581" y="2239773"/>
                <a:ext cx="3338171" cy="332293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7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>
                    <a:latin typeface="Times New Roman" panose="02020603050405020304" pitchFamily="18" charset="0"/>
                  </a:rPr>
                  <a:t>The 18 diagrams are obtained by dressing the fragmentation diagram with two gluon exchanges between double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.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 </a:t>
                </a:r>
              </a:p>
              <a:p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If there were remaining poles after summing, these poles couldn’t be absorbed into LDME and NRQCD factorization would be invalid!</a:t>
                </a: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9">
                <a:extLst>
                  <a:ext uri="{FF2B5EF4-FFF2-40B4-BE49-F238E27FC236}">
                    <a16:creationId xmlns:a16="http://schemas.microsoft.com/office/drawing/2014/main" id="{9DEC4E18-493B-6FAD-CBFC-CB0D27371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1" y="2239773"/>
                <a:ext cx="3338171" cy="3322936"/>
              </a:xfrm>
              <a:prstGeom prst="rect">
                <a:avLst/>
              </a:prstGeom>
              <a:blipFill>
                <a:blip r:embed="rId7"/>
                <a:stretch>
                  <a:fillRect l="-2190" t="-3846" r="-438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267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Non-trivial NRQCD factorization examination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D1479-C607-44B1-6BF7-D79615B9ED0C}"/>
                  </a:ext>
                </a:extLst>
              </p:cNvPr>
              <p:cNvSpPr txBox="1"/>
              <p:nvPr/>
            </p:nvSpPr>
            <p:spPr>
              <a:xfrm>
                <a:off x="298580" y="1119673"/>
                <a:ext cx="23606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rgbClr val="FF0000"/>
                    </a:solidFill>
                  </a:rPr>
                  <a:t>When </a:t>
                </a:r>
                <a14:m>
                  <m:oMath xmlns:m="http://schemas.openxmlformats.org/officeDocument/2006/math"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zh-CN" altLang="en-US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4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zh-CN" altLang="en-US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41D1479-C607-44B1-6BF7-D79615B9ED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580" y="1119673"/>
                <a:ext cx="2360644" cy="461665"/>
              </a:xfrm>
              <a:prstGeom prst="rect">
                <a:avLst/>
              </a:prstGeom>
              <a:blipFill>
                <a:blip r:embed="rId2"/>
                <a:stretch>
                  <a:fillRect l="-4134" t="-9333" b="-32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本框 4">
            <a:extLst>
              <a:ext uri="{FF2B5EF4-FFF2-40B4-BE49-F238E27FC236}">
                <a16:creationId xmlns:a16="http://schemas.microsoft.com/office/drawing/2014/main" id="{D12341DD-9490-7F87-5B80-5CE55B007B54}"/>
              </a:ext>
            </a:extLst>
          </p:cNvPr>
          <p:cNvSpPr txBox="1"/>
          <p:nvPr/>
        </p:nvSpPr>
        <p:spPr>
          <a:xfrm>
            <a:off x="4019938" y="1165839"/>
            <a:ext cx="5962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There are 18 potential factorization invalid diagram!</a:t>
            </a:r>
            <a:endParaRPr lang="zh-CN" altLang="en-US" b="1" dirty="0"/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3622AFD6-2D39-1456-FD94-91AD0ED6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9" y="1782570"/>
            <a:ext cx="10851821" cy="30482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80031A1-E83E-0A96-DE98-F2BA7C4C0CE2}"/>
                  </a:ext>
                </a:extLst>
              </p:cNvPr>
              <p:cNvSpPr txBox="1"/>
              <p:nvPr/>
            </p:nvSpPr>
            <p:spPr>
              <a:xfrm>
                <a:off x="852195" y="5039594"/>
                <a:ext cx="52438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/>
                  <a:t>P</a:t>
                </a:r>
                <a:r>
                  <a:rPr lang="en-US" altLang="zh-CN" dirty="0"/>
                  <a:t> denotes the magnitude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momentum 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80031A1-E83E-0A96-DE98-F2BA7C4C0C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195" y="5039594"/>
                <a:ext cx="5243804" cy="369332"/>
              </a:xfrm>
              <a:prstGeom prst="rect">
                <a:avLst/>
              </a:prstGeom>
              <a:blipFill>
                <a:blip r:embed="rId4"/>
                <a:stretch>
                  <a:fillRect l="-1047" t="-10000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内容占位符 9">
                <a:extLst>
                  <a:ext uri="{FF2B5EF4-FFF2-40B4-BE49-F238E27FC236}">
                    <a16:creationId xmlns:a16="http://schemas.microsoft.com/office/drawing/2014/main" id="{85326E05-87F4-AE72-D117-BE6E9A2AF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778710" y="1736403"/>
                <a:ext cx="2743200" cy="783764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Begin 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CN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p>
                            <m:r>
                              <a:rPr lang="en-US" altLang="zh-CN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solidFill>
                      <a:srgbClr val="FF0000"/>
                    </a:solidFill>
                    <a:latin typeface="Times New Roman" panose="02020603050405020304" pitchFamily="18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7" name="内容占位符 9">
                <a:extLst>
                  <a:ext uri="{FF2B5EF4-FFF2-40B4-BE49-F238E27FC236}">
                    <a16:creationId xmlns:a16="http://schemas.microsoft.com/office/drawing/2014/main" id="{85326E05-87F4-AE72-D117-BE6E9A2AF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78710" y="1736403"/>
                <a:ext cx="2743200" cy="783764"/>
              </a:xfrm>
              <a:blipFill>
                <a:blip r:embed="rId5"/>
                <a:stretch>
                  <a:fillRect l="-4000" t="-390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内容占位符 9">
            <a:extLst>
              <a:ext uri="{FF2B5EF4-FFF2-40B4-BE49-F238E27FC236}">
                <a16:creationId xmlns:a16="http://schemas.microsoft.com/office/drawing/2014/main" id="{EB74837E-A99C-38FD-EE85-981C15520F32}"/>
              </a:ext>
            </a:extLst>
          </p:cNvPr>
          <p:cNvSpPr txBox="1">
            <a:spLocks/>
          </p:cNvSpPr>
          <p:nvPr/>
        </p:nvSpPr>
        <p:spPr>
          <a:xfrm>
            <a:off x="6400801" y="4562669"/>
            <a:ext cx="4012162" cy="189411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latin typeface="Times New Roman" panose="02020603050405020304" pitchFamily="18" charset="0"/>
              </a:rPr>
              <a:t>6 diagrams share the same double pole.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Other 12 diagrams’ double pole  have an extra −1/2 factor. </a:t>
            </a:r>
          </a:p>
          <a:p>
            <a:r>
              <a:rPr lang="en-US" altLang="zh-CN" dirty="0">
                <a:latin typeface="Times New Roman" panose="02020603050405020304" pitchFamily="18" charset="0"/>
              </a:rPr>
              <a:t>When 18 diagrams sum up, not only double poles cancel with each other, Single pole also vanishes</a:t>
            </a:r>
          </a:p>
          <a:p>
            <a:endParaRPr lang="en-US" altLang="zh-CN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7553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0574"/>
                <a:ext cx="10515600" cy="506577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virtue of divergence expansion series of decay constant, traditional NRQCD approach gives negative and unstable NNLO prediction of differential and total production section of double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Both NLO and NNLO correction is positive and exhibit a reasonable convergence pattern. The total cross section is finally determined at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2.13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−0.06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+0.30</m:t>
                        </m:r>
                      </m:sup>
                    </m:sSub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fb where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=10.58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GeV.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NRQCD factorization is confirmed at NNLO exclusive double </a:t>
                </a:r>
                <a14:m>
                  <m:oMath xmlns:m="http://schemas.openxmlformats.org/officeDocument/2006/math"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8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800" dirty="0">
                    <a:latin typeface="Times New Roman" panose="02020603050405020304" pitchFamily="18" charset="0"/>
                  </a:rPr>
                  <a:t> production process!</a:t>
                </a:r>
                <a:endParaRPr lang="en-US" altLang="zh-CN" dirty="0">
                  <a:latin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CN" dirty="0">
                    <a:latin typeface="Times New Roman" panose="02020603050405020304" pitchFamily="18" charset="0"/>
                  </a:rPr>
                  <a:t>With the projected integrated luminosity of 50 ab</a:t>
                </a:r>
                <a:r>
                  <a:rPr lang="en-US" altLang="zh-CN" baseline="30000" dirty="0">
                    <a:latin typeface="Times New Roman" panose="02020603050405020304" pitchFamily="18" charset="0"/>
                  </a:rPr>
                  <a:t>−1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 the prospect to observe this exclusive process at Belle 2 experiment appears to be bright!!</a:t>
                </a: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  <a:p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0574"/>
                <a:ext cx="10515600" cy="5065776"/>
              </a:xfrm>
              <a:blipFill>
                <a:blip r:embed="rId2"/>
                <a:stretch>
                  <a:fillRect l="-696" r="-121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C1D043A-201D-4600-B10A-810690A8B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469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>
            <a:extLst>
              <a:ext uri="{FF2B5EF4-FFF2-40B4-BE49-F238E27FC236}">
                <a16:creationId xmlns:a16="http://schemas.microsoft.com/office/drawing/2014/main" id="{E1337E47-D62E-4DC7-861E-70F2973885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your attention!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副标题 4">
            <a:extLst>
              <a:ext uri="{FF2B5EF4-FFF2-40B4-BE49-F238E27FC236}">
                <a16:creationId xmlns:a16="http://schemas.microsoft.com/office/drawing/2014/main" id="{A5A544AC-7C1B-4C5F-A988-6330D40162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37F2F401-6C44-4365-B3B5-7928EF104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722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Improved NRQCD approach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9">
            <a:extLst>
              <a:ext uri="{FF2B5EF4-FFF2-40B4-BE49-F238E27FC236}">
                <a16:creationId xmlns:a16="http://schemas.microsoft.com/office/drawing/2014/main" id="{F5DC4609-0D1E-4A77-9D95-1C5387B09955}"/>
              </a:ext>
            </a:extLst>
          </p:cNvPr>
          <p:cNvSpPr txBox="1">
            <a:spLocks/>
          </p:cNvSpPr>
          <p:nvPr/>
        </p:nvSpPr>
        <p:spPr>
          <a:xfrm>
            <a:off x="731520" y="1206888"/>
            <a:ext cx="10515600" cy="540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54" name="图片 53">
            <a:extLst>
              <a:ext uri="{FF2B5EF4-FFF2-40B4-BE49-F238E27FC236}">
                <a16:creationId xmlns:a16="http://schemas.microsoft.com/office/drawing/2014/main" id="{ABBA5468-2FB3-5863-AAB6-E12A3B4FD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236392"/>
            <a:ext cx="6956139" cy="4779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06B17-C705-E4E3-EE37-E7BACB898B87}"/>
                  </a:ext>
                </a:extLst>
              </p:cNvPr>
              <p:cNvSpPr txBox="1"/>
              <p:nvPr/>
            </p:nvSpPr>
            <p:spPr>
              <a:xfrm>
                <a:off x="6598035" y="4569798"/>
                <a:ext cx="2605968" cy="778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𝒄</m:t>
                            </m:r>
                          </m:sub>
                          <m:sup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 suppressed!</a:t>
                </a:r>
                <a:endParaRPr lang="zh-CN" altLang="en-US" sz="2800" b="1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A1806B17-C705-E4E3-EE37-E7BACB898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035" y="4569798"/>
                <a:ext cx="2605968" cy="778996"/>
              </a:xfrm>
              <a:prstGeom prst="rect">
                <a:avLst/>
              </a:prstGeom>
              <a:blipFill>
                <a:blip r:embed="rId4"/>
                <a:stretch>
                  <a:fillRect r="-3738" b="-1023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右 5">
            <a:extLst>
              <a:ext uri="{FF2B5EF4-FFF2-40B4-BE49-F238E27FC236}">
                <a16:creationId xmlns:a16="http://schemas.microsoft.com/office/drawing/2014/main" id="{499D9437-C6D7-9858-1BFF-777A7DBB91BB}"/>
              </a:ext>
            </a:extLst>
          </p:cNvPr>
          <p:cNvSpPr/>
          <p:nvPr/>
        </p:nvSpPr>
        <p:spPr>
          <a:xfrm>
            <a:off x="5430416" y="4786604"/>
            <a:ext cx="961053" cy="49452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537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Improved NRQCD approach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9">
            <a:extLst>
              <a:ext uri="{FF2B5EF4-FFF2-40B4-BE49-F238E27FC236}">
                <a16:creationId xmlns:a16="http://schemas.microsoft.com/office/drawing/2014/main" id="{F5DC4609-0D1E-4A77-9D95-1C5387B09955}"/>
              </a:ext>
            </a:extLst>
          </p:cNvPr>
          <p:cNvSpPr txBox="1">
            <a:spLocks/>
          </p:cNvSpPr>
          <p:nvPr/>
        </p:nvSpPr>
        <p:spPr>
          <a:xfrm>
            <a:off x="731520" y="1207090"/>
            <a:ext cx="10515600" cy="540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B232AC-9CA8-EB99-A095-02393D55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099619"/>
            <a:ext cx="4840644" cy="253005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29B0D584-E3AC-F4B0-5E1C-53D2957B3B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" y="3557530"/>
            <a:ext cx="3840725" cy="20214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5DE6AF0-9991-CD5C-CB7B-23B1DB783003}"/>
                  </a:ext>
                </a:extLst>
              </p:cNvPr>
              <p:cNvSpPr txBox="1"/>
              <p:nvPr/>
            </p:nvSpPr>
            <p:spPr>
              <a:xfrm>
                <a:off x="4465565" y="2005034"/>
                <a:ext cx="3442996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Gluon exchanges inside a single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don’t change kinetic counting in LO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D5DE6AF0-9991-CD5C-CB7B-23B1DB7830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5565" y="2005034"/>
                <a:ext cx="3442996" cy="923330"/>
              </a:xfrm>
              <a:prstGeom prst="rect">
                <a:avLst/>
              </a:prstGeom>
              <a:blipFill>
                <a:blip r:embed="rId5"/>
                <a:stretch>
                  <a:fillRect t="-3974" r="-1064" b="-99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634F49-5286-695D-07F0-4E2F733305E0}"/>
                  </a:ext>
                </a:extLst>
              </p:cNvPr>
              <p:cNvSpPr txBox="1"/>
              <p:nvPr/>
            </p:nvSpPr>
            <p:spPr>
              <a:xfrm>
                <a:off x="4400445" y="3865657"/>
                <a:ext cx="5581755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In the language of method of region, hard gluon exchange between double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will change virtuality of photon from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zh-CN" dirty="0"/>
                  <a:t> to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1/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zh-CN" dirty="0"/>
                  <a:t>—— suppressed by kinetic factor!</a:t>
                </a:r>
              </a:p>
              <a:p>
                <a:pPr algn="ctr"/>
                <a:r>
                  <a:rPr lang="en-US" altLang="zh-CN" dirty="0"/>
                  <a:t>For soft gluon exchange as we will show, they cancel each other up to order </a:t>
                </a:r>
                <a14:m>
                  <m:oMath xmlns:m="http://schemas.openxmlformats.org/officeDocument/2006/math">
                    <m:r>
                      <a:rPr lang="zh-CN" altLang="en-US" i="1" smtClean="0">
                        <a:latin typeface="Cambria Math" panose="02040503050406030204" pitchFamily="18" charset="0"/>
                      </a:rPr>
                      <m:t>𝒪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C0634F49-5286-695D-07F0-4E2F73330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445" y="3865657"/>
                <a:ext cx="5581755" cy="1754326"/>
              </a:xfrm>
              <a:prstGeom prst="rect">
                <a:avLst/>
              </a:prstGeom>
              <a:blipFill>
                <a:blip r:embed="rId6"/>
                <a:stretch>
                  <a:fillRect l="-437" t="-1736" r="-1092" b="-4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9FEB434-B34C-745E-975E-564A80842625}"/>
                  </a:ext>
                </a:extLst>
              </p:cNvPr>
              <p:cNvSpPr txBox="1"/>
              <p:nvPr/>
            </p:nvSpPr>
            <p:spPr>
              <a:xfrm>
                <a:off x="490945" y="5957112"/>
                <a:ext cx="47901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dirty="0"/>
                  <a:t>Tip: Single gluon exchange between double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is not allowed for color singlet constrain.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09FEB434-B34C-745E-975E-564A80842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45" y="5957112"/>
                <a:ext cx="4790181" cy="646331"/>
              </a:xfrm>
              <a:prstGeom prst="rect">
                <a:avLst/>
              </a:prstGeom>
              <a:blipFill>
                <a:blip r:embed="rId7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箭头: 右 20">
            <a:extLst>
              <a:ext uri="{FF2B5EF4-FFF2-40B4-BE49-F238E27FC236}">
                <a16:creationId xmlns:a16="http://schemas.microsoft.com/office/drawing/2014/main" id="{1A1378AB-C2F2-C73A-7B7F-7DA3944CC945}"/>
              </a:ext>
            </a:extLst>
          </p:cNvPr>
          <p:cNvSpPr/>
          <p:nvPr/>
        </p:nvSpPr>
        <p:spPr>
          <a:xfrm>
            <a:off x="8024327" y="2005034"/>
            <a:ext cx="1623526" cy="5328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0532D8-CF14-1578-B138-3F5DC922A8FD}"/>
              </a:ext>
            </a:extLst>
          </p:cNvPr>
          <p:cNvSpPr txBox="1"/>
          <p:nvPr/>
        </p:nvSpPr>
        <p:spPr>
          <a:xfrm>
            <a:off x="9547303" y="1763486"/>
            <a:ext cx="183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Dominate NNLO correction!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864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Exclusive double hadron production</a:t>
            </a:r>
            <a:b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——C-odd case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777"/>
                <a:ext cx="10515600" cy="498081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For a long time, exclusive double hadron production with odd total C-parity has attracted much attention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collision experiment.</a:t>
                </a:r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777"/>
                <a:ext cx="10515600" cy="4980813"/>
              </a:xfrm>
              <a:blipFill>
                <a:blip r:embed="rId3"/>
                <a:stretch>
                  <a:fillRect l="-1043" t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3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51360E7-8366-8960-17D1-621426B81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2418" y="2360699"/>
            <a:ext cx="5433671" cy="277896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6AB220F-D925-47DC-FAFB-0CEDCBAFC6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6089" y="2220981"/>
            <a:ext cx="2444708" cy="281050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BACC37FF-13A6-AD29-6F5D-6E9ED42E6611}"/>
              </a:ext>
            </a:extLst>
          </p:cNvPr>
          <p:cNvSpPr txBox="1"/>
          <p:nvPr/>
        </p:nvSpPr>
        <p:spPr>
          <a:xfrm>
            <a:off x="503413" y="4995051"/>
            <a:ext cx="3882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Belle: K. Abe</a:t>
            </a:r>
            <a:r>
              <a:rPr lang="en-US" altLang="zh-CN" sz="2400" dirty="0"/>
              <a:t>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et al. PRL 89, 142001(2002) 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FB4DD692-649D-6F62-D83C-D059675EA66B}"/>
              </a:ext>
            </a:extLst>
          </p:cNvPr>
          <p:cNvSpPr txBox="1"/>
          <p:nvPr/>
        </p:nvSpPr>
        <p:spPr>
          <a:xfrm>
            <a:off x="4720787" y="5011000"/>
            <a:ext cx="70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BARBAR: B. Aubert et al. PR</a:t>
            </a:r>
            <a:r>
              <a:rPr lang="pt-BR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D 72, 031101(R) (2005)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C503AD7B-3EA1-074F-2329-AB0123DF45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662" y="2273906"/>
            <a:ext cx="4187080" cy="27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2660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Improved NRQCD approach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8FB8E6-C20A-48B6-8386-5D923EAAE4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内容占位符 9">
            <a:extLst>
              <a:ext uri="{FF2B5EF4-FFF2-40B4-BE49-F238E27FC236}">
                <a16:creationId xmlns:a16="http://schemas.microsoft.com/office/drawing/2014/main" id="{F5DC4609-0D1E-4A77-9D95-1C5387B09955}"/>
              </a:ext>
            </a:extLst>
          </p:cNvPr>
          <p:cNvSpPr txBox="1">
            <a:spLocks/>
          </p:cNvSpPr>
          <p:nvPr/>
        </p:nvSpPr>
        <p:spPr>
          <a:xfrm>
            <a:off x="731520" y="1207090"/>
            <a:ext cx="10515600" cy="54073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>
                <a:latin typeface="Times New Roman" panose="02020603050405020304" pitchFamily="18" charset="0"/>
              </a:rPr>
              <a:t>  </a:t>
            </a: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1B232AC-9CA8-EB99-A095-02393D557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80" y="1099619"/>
            <a:ext cx="4840644" cy="2530059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1A1378AB-C2F2-C73A-7B7F-7DA3944CC945}"/>
              </a:ext>
            </a:extLst>
          </p:cNvPr>
          <p:cNvSpPr/>
          <p:nvPr/>
        </p:nvSpPr>
        <p:spPr>
          <a:xfrm>
            <a:off x="4805266" y="2122194"/>
            <a:ext cx="1623526" cy="53289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4A0532D8-CF14-1578-B138-3F5DC922A8FD}"/>
              </a:ext>
            </a:extLst>
          </p:cNvPr>
          <p:cNvSpPr txBox="1"/>
          <p:nvPr/>
        </p:nvSpPr>
        <p:spPr>
          <a:xfrm>
            <a:off x="6328242" y="1880646"/>
            <a:ext cx="18398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rgbClr val="FF0000"/>
                </a:solidFill>
              </a:rPr>
              <a:t>Dominate NNLO correction!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5EE0BB-F861-5DD1-8580-30EACE77D5D1}"/>
                  </a:ext>
                </a:extLst>
              </p:cNvPr>
              <p:cNvSpPr txBox="1"/>
              <p:nvPr/>
            </p:nvSpPr>
            <p:spPr>
              <a:xfrm>
                <a:off x="8317308" y="1764483"/>
                <a:ext cx="23513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This NNLO correction is the same as the corresponding one of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/>
                  <a:t> decay constant: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E65EE0BB-F861-5DD1-8580-30EACE77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7308" y="1764483"/>
                <a:ext cx="2351314" cy="1200329"/>
              </a:xfrm>
              <a:prstGeom prst="rect">
                <a:avLst/>
              </a:prstGeom>
              <a:blipFill>
                <a:blip r:embed="rId4"/>
                <a:stretch>
                  <a:fillRect l="-2073" t="-2538" r="-3368" b="-710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>
            <a:extLst>
              <a:ext uri="{FF2B5EF4-FFF2-40B4-BE49-F238E27FC236}">
                <a16:creationId xmlns:a16="http://schemas.microsoft.com/office/drawing/2014/main" id="{A5896F06-21A3-A2B3-39A6-43DAA7233A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281" y="3709381"/>
            <a:ext cx="7271125" cy="180294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CC335A1-594E-5861-5800-8C25BF572F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880" y="5512328"/>
            <a:ext cx="6596459" cy="62487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97ABB76-3114-02F9-748D-137DDAE5B4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1520" y="6210272"/>
            <a:ext cx="4132198" cy="4627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C35B0C-6A68-9042-982C-66CD25F2BB4A}"/>
                  </a:ext>
                </a:extLst>
              </p:cNvPr>
              <p:cNvSpPr txBox="1"/>
              <p:nvPr/>
            </p:nvSpPr>
            <p:spPr>
              <a:xfrm>
                <a:off x="5001209" y="6275738"/>
                <a:ext cx="242816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[1][2]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DEC35B0C-6A68-9042-982C-66CD25F2B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209" y="6275738"/>
                <a:ext cx="2428163" cy="391582"/>
              </a:xfrm>
              <a:prstGeom prst="rect">
                <a:avLst/>
              </a:prstGeom>
              <a:blipFill>
                <a:blip r:embed="rId8"/>
                <a:stretch>
                  <a:fillRect l="-2005"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文本框 10">
            <a:extLst>
              <a:ext uri="{FF2B5EF4-FFF2-40B4-BE49-F238E27FC236}">
                <a16:creationId xmlns:a16="http://schemas.microsoft.com/office/drawing/2014/main" id="{B3794825-C907-308B-8DE2-2DACAD0D3A7C}"/>
              </a:ext>
            </a:extLst>
          </p:cNvPr>
          <p:cNvSpPr txBox="1"/>
          <p:nvPr/>
        </p:nvSpPr>
        <p:spPr>
          <a:xfrm>
            <a:off x="7954437" y="5035274"/>
            <a:ext cx="33866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</a:t>
            </a:r>
            <a:r>
              <a:rPr lang="nn-NO" altLang="zh-CN" sz="1400" dirty="0"/>
              <a:t> A. Czarnecki and K. Melnikov, PRL. 80, 2531 (1998)</a:t>
            </a:r>
          </a:p>
          <a:p>
            <a:r>
              <a:rPr lang="nn-NO" altLang="zh-CN" sz="1400" dirty="0"/>
              <a:t>[2] M. Beneke, A. Signer and V. A. Smirnov, PRL. 80, 2535 (1998)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2961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Phenomenological analysis-Differential cross section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31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517370E-55A5-4FAF-3295-8796BD07D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35148"/>
            <a:ext cx="6089818" cy="8244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F46AC98-FD52-8526-93C5-1BA29DCF5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6651" y="1307839"/>
            <a:ext cx="3206232" cy="69280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CC07A8C-38C9-5F75-252F-D07ED3393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80265"/>
            <a:ext cx="6242180" cy="115630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800C4F7-C3A2-62D1-D764-4053C5F61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33631"/>
            <a:ext cx="7627879" cy="362224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2F3489-2F23-E7E6-7F7E-9FBF50574E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029" y="2079666"/>
            <a:ext cx="5812971" cy="8664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B6CBA49-D503-D866-955D-9AFBAEDC6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747712" y="3792482"/>
                <a:ext cx="3606087" cy="2123125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A more detailed numerical table shows that the square of non-fragmentation amplitude is not significant </a:t>
                </a:r>
              </a:p>
              <a:p>
                <a:r>
                  <a:rPr lang="en-US" altLang="zh-CN" dirty="0">
                    <a:latin typeface="Times New Roman" panose="02020603050405020304" pitchFamily="18" charset="0"/>
                  </a:rPr>
                  <a:t>Exactly speaking, it is interference term that plays some notable role as </a:t>
                </a:r>
                <a14:m>
                  <m:oMath xmlns:m="http://schemas.openxmlformats.org/officeDocument/2006/math"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deviates from 0.</a:t>
                </a:r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4B6CBA49-D503-D866-955D-9AFBAEDC6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47712" y="3792482"/>
                <a:ext cx="3606087" cy="2123125"/>
              </a:xfrm>
              <a:blipFill>
                <a:blip r:embed="rId7"/>
                <a:stretch>
                  <a:fillRect l="-2030" t="-6322" r="-677" b="-517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245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Exclusive double hadron production</a:t>
            </a:r>
            <a:b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——C-odd case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4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内容占位符 9">
                <a:extLst>
                  <a:ext uri="{FF2B5EF4-FFF2-40B4-BE49-F238E27FC236}">
                    <a16:creationId xmlns:a16="http://schemas.microsoft.com/office/drawing/2014/main" id="{E3E14675-98A2-10EA-2373-FA45837CFA7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90574"/>
                <a:ext cx="10515600" cy="5065776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LO: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Bodwin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Braaten and Lee: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Phys.Rev.D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51 (1995) 1125-1171,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Phys.Rev.D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55 (1997) 5853 (erratum)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NLO: Yu-Jie Zhang, Ying-Jia Gao,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Kuang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-Ta Chao: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Phys.Rev.Lett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. 96 (2006) 092001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NNLO: Feng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Feng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 Yu Jia,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Zhewen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Mo, Wen-Long Sang, Jia-Yue Zhang: arxiv:1901.08447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             Xu-Dong Huang, Bin Gong and Jian-Xiong Wang: JHEP 02 (2023) 049 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b="0" i="1" smtClean="0"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𝑐𝐽</m:t>
                        </m:r>
                      </m:sub>
                    </m:sSub>
                  </m:oMath>
                </a14:m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LO: Braaten and Lee: Phys.Rev.D 67 (2003) 054007, Phys.Rev.D 72 (2005) 099901 (erratum)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NLO: Yu-Jie Zhang, Yan-Qing Ma, and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Kuang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-Ta Chao: Phys.Rev.D 78 (2008) 054006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           Kai Wang, Yan-Qing Ma, and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Kuang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-Ta Chao: Phys.Rev.D 84 (2011) 034022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           Hai-Rong Dong, Feng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Feng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 Yu Jia JHEP 10 (2011) 141, JHEP 02 (2013) 089 (erratum)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altLang="zh-CN" sz="2000" dirty="0">
                    <a:latin typeface="Times New Roman" panose="02020603050405020304" pitchFamily="18" charset="0"/>
                  </a:rPr>
                  <a:t>NNLO: Feng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Feng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, Yu Jia,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Zhewen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 Mo, Wen-Long Sang, Jia-Yue Zhang: </a:t>
                </a:r>
                <a:r>
                  <a:rPr lang="en-US" altLang="zh-CN" sz="2000" dirty="0" err="1">
                    <a:latin typeface="Times New Roman" panose="02020603050405020304" pitchFamily="18" charset="0"/>
                  </a:rPr>
                  <a:t>arxiv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: 2202.11615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endParaRPr lang="en-US" altLang="zh-CN" sz="2000" dirty="0">
                  <a:latin typeface="Times New Roman" panose="02020603050405020304" pitchFamily="18" charset="0"/>
                </a:endParaRPr>
              </a:p>
              <a:p>
                <a:endParaRPr lang="en-US" altLang="zh-CN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内容占位符 9">
                <a:extLst>
                  <a:ext uri="{FF2B5EF4-FFF2-40B4-BE49-F238E27FC236}">
                    <a16:creationId xmlns:a16="http://schemas.microsoft.com/office/drawing/2014/main" id="{E3E14675-98A2-10EA-2373-FA45837CFA7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90574"/>
                <a:ext cx="10515600" cy="5065776"/>
              </a:xfrm>
              <a:blipFill>
                <a:blip r:embed="rId3"/>
                <a:stretch>
                  <a:fillRect l="-348" t="-5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362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Exclusive double hadron production</a:t>
            </a:r>
            <a:b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——C-even case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5</a:t>
            </a:fld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1C3AB3C-8662-4B7B-60C2-8634AA0681E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</p:spPr>
            <p:txBody>
              <a:bodyPr/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The first C-even exclusive double hadron production was discovered in BABAR experiment,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and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dirty="0">
                    <a:latin typeface="Times New Roman" panose="02020603050405020304" pitchFamily="18" charset="0"/>
                  </a:rPr>
                  <a:t>is reconstructed from double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, respectively.</a:t>
                </a:r>
                <a:endParaRPr lang="zh-CN" altLang="en-US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41C3AB3C-8662-4B7B-60C2-8634AA0681E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351338"/>
              </a:xfrm>
              <a:blipFill>
                <a:blip r:embed="rId3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>
            <a:extLst>
              <a:ext uri="{FF2B5EF4-FFF2-40B4-BE49-F238E27FC236}">
                <a16:creationId xmlns:a16="http://schemas.microsoft.com/office/drawing/2014/main" id="{50AC82BF-D034-0B6C-ADF6-27588A9F0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043" y="3203736"/>
            <a:ext cx="6395335" cy="3517739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83A6F39-E322-F2B2-6BE4-29AD635BA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4378" y="3315890"/>
            <a:ext cx="5321994" cy="7946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2DE356D-8A5A-1709-E64C-D233BBF78E00}"/>
                  </a:ext>
                </a:extLst>
              </p:cNvPr>
              <p:cNvSpPr txBox="1"/>
              <p:nvPr/>
            </p:nvSpPr>
            <p:spPr>
              <a:xfrm>
                <a:off x="7249886" y="4609322"/>
                <a:ext cx="3909526" cy="1330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dirty="0">
                    <a:latin typeface="Times New Roman" panose="02020603050405020304" pitchFamily="18" charset="0"/>
                  </a:rPr>
                  <a:t>1.Left hand side figure is angular distribution of collected events.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</a:rPr>
                  <a:t>2.Total production cross section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p>
                        <m:r>
                          <a:rPr lang="en-US" altLang="zh-CN" sz="200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zh-CN" altLang="en-US" sz="200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zh-CN" altLang="en-US" sz="2000" dirty="0">
                    <a:latin typeface="Times New Roman" panose="02020603050405020304" pitchFamily="18" charset="0"/>
                  </a:rPr>
                  <a:t> </a:t>
                </a:r>
                <a:r>
                  <a:rPr lang="en-US" altLang="zh-CN" sz="2000" dirty="0">
                    <a:latin typeface="Times New Roman" panose="02020603050405020304" pitchFamily="18" charset="0"/>
                  </a:rPr>
                  <a:t>is appreciable.</a:t>
                </a:r>
                <a:endParaRPr lang="zh-CN" altLang="en-US" sz="2000" dirty="0">
                  <a:latin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52DE356D-8A5A-1709-E64C-D233BBF78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886" y="4609322"/>
                <a:ext cx="3909526" cy="1330429"/>
              </a:xfrm>
              <a:prstGeom prst="rect">
                <a:avLst/>
              </a:prstGeom>
              <a:blipFill>
                <a:blip r:embed="rId6"/>
                <a:stretch>
                  <a:fillRect l="-1558" t="-2294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8625D455-6B77-AFB7-8934-BBF48C58AA4E}"/>
              </a:ext>
            </a:extLst>
          </p:cNvPr>
          <p:cNvSpPr txBox="1"/>
          <p:nvPr/>
        </p:nvSpPr>
        <p:spPr>
          <a:xfrm>
            <a:off x="7249886" y="6176963"/>
            <a:ext cx="49452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B. Aubert et al. PRL 97, 112002 (2006) 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393118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Exclusive double hadron production</a:t>
            </a:r>
            <a:b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——C-even case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6</a:t>
            </a:fld>
            <a:endParaRPr lang="zh-CN" altLang="en-US" dirty="0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683A6F39-E322-F2B2-6BE4-29AD635BA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743" y="1325150"/>
            <a:ext cx="6912859" cy="103217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F59B51-F856-F7EF-9BAE-C4EFCFD444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053" y="4803273"/>
            <a:ext cx="3244064" cy="987024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80F1A30-22E1-9B56-03A8-FF85A6E1D4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7743" y="2357326"/>
            <a:ext cx="6276513" cy="1324355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96EAD2DC-129E-81D5-9CB2-CD42130CFA63}"/>
              </a:ext>
            </a:extLst>
          </p:cNvPr>
          <p:cNvSpPr txBox="1"/>
          <p:nvPr/>
        </p:nvSpPr>
        <p:spPr>
          <a:xfrm>
            <a:off x="4690248" y="3922338"/>
            <a:ext cx="2733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/>
              <a:t>Photon fragmentation diagrams</a:t>
            </a:r>
            <a:endParaRPr lang="zh-CN" altLang="en-US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E606D160-9047-DEDF-58BC-A01600A03CDE}"/>
              </a:ext>
            </a:extLst>
          </p:cNvPr>
          <p:cNvSpPr txBox="1"/>
          <p:nvPr/>
        </p:nvSpPr>
        <p:spPr>
          <a:xfrm>
            <a:off x="1091682" y="6024901"/>
            <a:ext cx="985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/>
              <a:t>[1] </a:t>
            </a:r>
            <a:r>
              <a:rPr lang="nb-NO" altLang="zh-CN" sz="1400" dirty="0"/>
              <a:t>Davier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nb-NO" altLang="zh-CN" sz="1400" dirty="0"/>
              <a:t>Peskin</a:t>
            </a:r>
            <a:r>
              <a:rPr lang="en-US" altLang="zh-CN" sz="1400" dirty="0"/>
              <a:t>,</a:t>
            </a:r>
            <a:r>
              <a:rPr lang="zh-CN" altLang="en-US" sz="1400" dirty="0"/>
              <a:t> </a:t>
            </a:r>
            <a:r>
              <a:rPr lang="nb-NO" altLang="zh-CN" sz="1400" dirty="0"/>
              <a:t>Snyder hep-ph/0606155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EF08671-4A7E-BACB-B82A-F821D7A9F8AB}"/>
                  </a:ext>
                </a:extLst>
              </p:cNvPr>
              <p:cNvSpPr txBox="1"/>
              <p:nvPr/>
            </p:nvSpPr>
            <p:spPr>
              <a:xfrm>
                <a:off x="505146" y="4024277"/>
                <a:ext cx="3244064" cy="7446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𝒔</m:t>
                        </m:r>
                      </m:num>
                      <m:den>
                        <m:sSubSup>
                          <m:sSubSupPr>
                            <m:ctrlP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altLang="zh-CN" sz="28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𝑽</m:t>
                            </m:r>
                          </m:sub>
                          <m:sup>
                            <m:r>
                              <a:rPr lang="en-US" altLang="zh-CN" sz="28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altLang="zh-CN" sz="2800" b="1" dirty="0">
                    <a:solidFill>
                      <a:srgbClr val="FF0000"/>
                    </a:solidFill>
                  </a:rPr>
                  <a:t> enhancement!</a:t>
                </a:r>
                <a:endParaRPr lang="zh-CN" altLang="en-US" sz="2800" b="1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EF08671-4A7E-BACB-B82A-F821D7A9F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146" y="4024277"/>
                <a:ext cx="3244064" cy="744691"/>
              </a:xfrm>
              <a:prstGeom prst="rect">
                <a:avLst/>
              </a:prstGeom>
              <a:blipFill>
                <a:blip r:embed="rId6"/>
                <a:stretch>
                  <a:fillRect t="-8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272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Motivation: Exclusive double hadron production</a:t>
            </a:r>
            <a:b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——C-even case</a:t>
            </a:r>
            <a:endParaRPr lang="zh-CN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66875"/>
                <a:ext cx="10515600" cy="2690521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production, when compared with light hadrons production, has two advantages: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</a:rPr>
                  <a:t>1. From experimental point of view,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 production is easy to be reconstructed from lepton decay and thus clean</a:t>
                </a:r>
              </a:p>
              <a:p>
                <a:r>
                  <a:rPr lang="en-US" altLang="zh-CN" sz="2000" dirty="0">
                    <a:latin typeface="Times New Roman" panose="02020603050405020304" pitchFamily="18" charset="0"/>
                  </a:rPr>
                  <a:t>2. From theoretical point of view,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sz="2000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sz="2000" dirty="0">
                    <a:latin typeface="Times New Roman" panose="02020603050405020304" pitchFamily="18" charset="0"/>
                  </a:rPr>
                  <a:t> is well described by nonrelativistic QCD(NRQCD).</a:t>
                </a:r>
              </a:p>
            </p:txBody>
          </p:sp>
        </mc:Choice>
        <mc:Fallback xmlns="">
          <p:sp>
            <p:nvSpPr>
              <p:cNvPr id="10" name="内容占位符 9">
                <a:extLst>
                  <a:ext uri="{FF2B5EF4-FFF2-40B4-BE49-F238E27FC236}">
                    <a16:creationId xmlns:a16="http://schemas.microsoft.com/office/drawing/2014/main" id="{FDF2BA75-92D3-4680-85A3-41A9B4FA7D2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66875"/>
                <a:ext cx="10515600" cy="2690521"/>
              </a:xfrm>
              <a:blipFill>
                <a:blip r:embed="rId3"/>
                <a:stretch>
                  <a:fillRect l="-1043" t="-3846" r="-289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C6D4DC8D-D644-4E82-8FF5-5A51DFB98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FB8E6-C20A-48B6-8386-5D923EAAE4F6}" type="slidenum">
              <a:rPr lang="zh-CN" altLang="en-US" smtClean="0"/>
              <a:t>7</a:t>
            </a:fld>
            <a:endParaRPr lang="zh-CN" alt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7A12592-E5E5-9221-F559-1DFA3972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0705" y="3760398"/>
            <a:ext cx="3899477" cy="2861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113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内容占位符 9">
                <a:extLst>
                  <a:ext uri="{FF2B5EF4-FFF2-40B4-BE49-F238E27FC236}">
                    <a16:creationId xmlns:a16="http://schemas.microsoft.com/office/drawing/2014/main" id="{4050528A-B0E6-BD4C-EC23-F07A1491FA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259777"/>
                <a:ext cx="10515600" cy="498081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>
                    <a:latin typeface="Times New Roman" panose="02020603050405020304" pitchFamily="18" charset="0"/>
                  </a:rPr>
                  <a:t>Double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altLang="zh-CN" dirty="0">
                    <a:latin typeface="Times New Roman" panose="02020603050405020304" pitchFamily="18" charset="0"/>
                  </a:rPr>
                  <a:t> is not observed ![1]</a:t>
                </a:r>
              </a:p>
            </p:txBody>
          </p:sp>
        </mc:Choice>
        <mc:Fallback>
          <p:sp>
            <p:nvSpPr>
              <p:cNvPr id="7" name="内容占位符 9">
                <a:extLst>
                  <a:ext uri="{FF2B5EF4-FFF2-40B4-BE49-F238E27FC236}">
                    <a16:creationId xmlns:a16="http://schemas.microsoft.com/office/drawing/2014/main" id="{4050528A-B0E6-BD4C-EC23-F07A1491F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259777"/>
                <a:ext cx="10515600" cy="4980813"/>
              </a:xfrm>
              <a:blipFill>
                <a:blip r:embed="rId2"/>
                <a:stretch>
                  <a:fillRect l="-1043" t="-22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21">
            <a:extLst>
              <a:ext uri="{FF2B5EF4-FFF2-40B4-BE49-F238E27FC236}">
                <a16:creationId xmlns:a16="http://schemas.microsoft.com/office/drawing/2014/main" id="{5779D96E-CB79-BB4C-EAA8-2417E73A69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45" y="1949063"/>
            <a:ext cx="10470008" cy="3552863"/>
          </a:xfrm>
          <a:prstGeom prst="rect">
            <a:avLst/>
          </a:prstGeom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6E53302E-37B1-8D08-5F37-B0B38CE7A865}"/>
              </a:ext>
            </a:extLst>
          </p:cNvPr>
          <p:cNvSpPr txBox="1"/>
          <p:nvPr/>
        </p:nvSpPr>
        <p:spPr>
          <a:xfrm>
            <a:off x="1502229" y="5794310"/>
            <a:ext cx="98515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K. Abe et al. PRD, 70, 071102 (2004)</a:t>
            </a:r>
          </a:p>
        </p:txBody>
      </p:sp>
    </p:spTree>
    <p:extLst>
      <p:ext uri="{BB962C8B-B14F-4D97-AF65-F5344CB8AC3E}">
        <p14:creationId xmlns:p14="http://schemas.microsoft.com/office/powerpoint/2010/main" val="4200146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C32D74-3B01-4C0A-8EE8-6F3A992C3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96112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NRQCD approach: LO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6E53302E-37B1-8D08-5F37-B0B38CE7A865}"/>
              </a:ext>
            </a:extLst>
          </p:cNvPr>
          <p:cNvSpPr txBox="1"/>
          <p:nvPr/>
        </p:nvSpPr>
        <p:spPr>
          <a:xfrm>
            <a:off x="1259633" y="6204857"/>
            <a:ext cx="985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</a:t>
            </a:r>
            <a:r>
              <a:rPr lang="en-US" altLang="zh-CN" sz="1400" dirty="0" err="1"/>
              <a:t>Bodwin</a:t>
            </a:r>
            <a:r>
              <a:rPr lang="en-US" altLang="zh-CN" sz="1400" dirty="0"/>
              <a:t>, Lee and Braaten PRL, 90, 162001 (2003)</a:t>
            </a:r>
          </a:p>
          <a:p>
            <a:r>
              <a:rPr lang="en-US" altLang="zh-CN" sz="1400" dirty="0"/>
              <a:t>[2] </a:t>
            </a:r>
            <a:r>
              <a:rPr lang="en-US" altLang="zh-CN" sz="1400" dirty="0" err="1"/>
              <a:t>Bodwin</a:t>
            </a:r>
            <a:r>
              <a:rPr lang="en-US" altLang="zh-CN" sz="1400" dirty="0"/>
              <a:t>, Lee and Braaten PRD, 67, 054023 (2003)  PRD, 72, 099904 (2005) (erratum)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214E0340-CB98-968A-3A77-FA0ECF28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66" y="3506607"/>
            <a:ext cx="4153422" cy="253710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80F52FDC-81E7-4867-A866-D5401E318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66" y="910520"/>
            <a:ext cx="4126273" cy="2417816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BF9FF12-72DA-EBE4-A0FD-6AC1A4C859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110" y="2053232"/>
            <a:ext cx="4650530" cy="326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57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19760</TotalTime>
  <Words>1950</Words>
  <Application>Microsoft Office PowerPoint</Application>
  <PresentationFormat>宽屏</PresentationFormat>
  <Paragraphs>233</Paragraphs>
  <Slides>31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等线</vt:lpstr>
      <vt:lpstr>等线 Light</vt:lpstr>
      <vt:lpstr>微软雅黑 Light</vt:lpstr>
      <vt:lpstr>Arial</vt:lpstr>
      <vt:lpstr>Cambria Math</vt:lpstr>
      <vt:lpstr>Times New Roman</vt:lpstr>
      <vt:lpstr>Office 主题​​</vt:lpstr>
      <vt:lpstr>Optimized NNLO correction to double J/Ψ production at B factory </vt:lpstr>
      <vt:lpstr>Outline</vt:lpstr>
      <vt:lpstr>Motivation: Exclusive double hadron production ——C-odd case</vt:lpstr>
      <vt:lpstr>Motivation: Exclusive double hadron production ——C-odd case</vt:lpstr>
      <vt:lpstr>Motivation: Exclusive double hadron production ——C-even case</vt:lpstr>
      <vt:lpstr>Motivation: Exclusive double hadron production ——C-even case</vt:lpstr>
      <vt:lpstr>Motivation: Exclusive double hadron production ——C-even case</vt:lpstr>
      <vt:lpstr>Traditional NRQCD approach</vt:lpstr>
      <vt:lpstr>Traditional NRQCD approach: LO</vt:lpstr>
      <vt:lpstr>Traditional NRQCD approach: NLO</vt:lpstr>
      <vt:lpstr>Traditional NRQCD approach: NLO</vt:lpstr>
      <vt:lpstr>Traditional NRQCD approach: NLO and NNLO</vt:lpstr>
      <vt:lpstr>Traditional NRQCD approach: NLO and NNLO</vt:lpstr>
      <vt:lpstr>Improved NRQCD approach: Fragmentation approximate</vt:lpstr>
      <vt:lpstr>Improved NRQCD approach: Fragmentation approximate</vt:lpstr>
      <vt:lpstr>Improved NRQCD approach: LO non-fragmentation correction</vt:lpstr>
      <vt:lpstr>Improved NRQCD approach: LO non-fragmentation correction</vt:lpstr>
      <vt:lpstr>Improved NRQCD approach: NLO and NNLO</vt:lpstr>
      <vt:lpstr>Improved NRQCD approach: NLO and NNLO</vt:lpstr>
      <vt:lpstr>Improved NRQCD approach: NLO and NNLO</vt:lpstr>
      <vt:lpstr>Phenomenological analysis-Differential cross section</vt:lpstr>
      <vt:lpstr>Phenomenological analysis-Total cross section</vt:lpstr>
      <vt:lpstr>Phenomenological analysis-μ_R dependence</vt:lpstr>
      <vt:lpstr>Non-trivial NRQCD factorization examination</vt:lpstr>
      <vt:lpstr>Non-trivial NRQCD factorization examination</vt:lpstr>
      <vt:lpstr>Conclusion</vt:lpstr>
      <vt:lpstr>Thank you for your attention!</vt:lpstr>
      <vt:lpstr>Before Improved NRQCD approach</vt:lpstr>
      <vt:lpstr>Before Improved NRQCD approach</vt:lpstr>
      <vt:lpstr>Before Improved NRQCD approach</vt:lpstr>
      <vt:lpstr>Phenomenological analysis-Differential cross section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Fits of Form factors and Analysis of New Physics in B→D(*)ℓν</dc:title>
  <dc:creator>TRY</dc:creator>
  <cp:lastModifiedBy>Pan Jichen</cp:lastModifiedBy>
  <cp:revision>405</cp:revision>
  <dcterms:created xsi:type="dcterms:W3CDTF">2020-08-10T01:58:17Z</dcterms:created>
  <dcterms:modified xsi:type="dcterms:W3CDTF">2023-08-15T02:42:05Z</dcterms:modified>
</cp:coreProperties>
</file>