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>
        <p:scale>
          <a:sx n="129" d="100"/>
          <a:sy n="129" d="100"/>
        </p:scale>
        <p:origin x="4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2023/4/11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Simulation of polarization in CDR booster and transport lines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/>
            </a:br>
            <a:r>
              <a:rPr lang="en-US" altLang="zh-CN"/>
              <a:t>23-4-11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vs model ring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7BA89C-77D7-9C64-9A4D-047BC781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1" y="643507"/>
            <a:ext cx="4594783" cy="4649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19B38164-4CCD-5828-8A06-5FE23F79FC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63170"/>
                  </p:ext>
                </p:extLst>
              </p:nvPr>
            </p:nvGraphicFramePr>
            <p:xfrm>
              <a:off x="5175114" y="2719703"/>
              <a:ext cx="6521856" cy="198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3952">
                      <a:extLst>
                        <a:ext uri="{9D8B030D-6E8A-4147-A177-3AD203B41FA5}">
                          <a16:colId xmlns:a16="http://schemas.microsoft.com/office/drawing/2014/main" val="3823057254"/>
                        </a:ext>
                      </a:extLst>
                    </a:gridCol>
                    <a:gridCol w="2173952">
                      <a:extLst>
                        <a:ext uri="{9D8B030D-6E8A-4147-A177-3AD203B41FA5}">
                          <a16:colId xmlns:a16="http://schemas.microsoft.com/office/drawing/2014/main" val="4274526750"/>
                        </a:ext>
                      </a:extLst>
                    </a:gridCol>
                    <a:gridCol w="2173952">
                      <a:extLst>
                        <a:ext uri="{9D8B030D-6E8A-4147-A177-3AD203B41FA5}">
                          <a16:colId xmlns:a16="http://schemas.microsoft.com/office/drawing/2014/main" val="3702886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CDR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Model ring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258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直线节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Lattice</a:t>
                          </a:r>
                          <a:r>
                            <a:rPr lang="zh-CN" altLang="en-US" dirty="0"/>
                            <a:t>中均已实现具体功能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均由周期性</a:t>
                          </a:r>
                          <a:r>
                            <a:rPr lang="en-US" altLang="zh-CN" dirty="0"/>
                            <a:t>FODO</a:t>
                          </a:r>
                          <a:r>
                            <a:rPr lang="zh-CN" altLang="en-US" dirty="0"/>
                            <a:t>节代替，</a:t>
                          </a:r>
                          <a:r>
                            <a:rPr lang="en-US" altLang="zh-CN" dirty="0"/>
                            <a:t>8</a:t>
                          </a:r>
                          <a:r>
                            <a:rPr lang="zh-CN" altLang="en-US" dirty="0"/>
                            <a:t>个直线节相同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310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每个弧区</a:t>
                          </a:r>
                          <a:r>
                            <a:rPr lang="en-US" altLang="zh-CN" dirty="0"/>
                            <a:t>FODO</a:t>
                          </a:r>
                          <a:r>
                            <a:rPr lang="zh-CN" altLang="en-US" dirty="0"/>
                            <a:t>节数量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49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垂直相移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261.21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353.28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1473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弧区垂直相移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280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012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19B38164-4CCD-5828-8A06-5FE23F79FC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63170"/>
                  </p:ext>
                </p:extLst>
              </p:nvPr>
            </p:nvGraphicFramePr>
            <p:xfrm>
              <a:off x="5175114" y="2719703"/>
              <a:ext cx="6521856" cy="198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3952">
                      <a:extLst>
                        <a:ext uri="{9D8B030D-6E8A-4147-A177-3AD203B41FA5}">
                          <a16:colId xmlns:a16="http://schemas.microsoft.com/office/drawing/2014/main" val="3823057254"/>
                        </a:ext>
                      </a:extLst>
                    </a:gridCol>
                    <a:gridCol w="2173952">
                      <a:extLst>
                        <a:ext uri="{9D8B030D-6E8A-4147-A177-3AD203B41FA5}">
                          <a16:colId xmlns:a16="http://schemas.microsoft.com/office/drawing/2014/main" val="4274526750"/>
                        </a:ext>
                      </a:extLst>
                    </a:gridCol>
                    <a:gridCol w="2173952">
                      <a:extLst>
                        <a:ext uri="{9D8B030D-6E8A-4147-A177-3AD203B41FA5}">
                          <a16:colId xmlns:a16="http://schemas.microsoft.com/office/drawing/2014/main" val="3702886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CDR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Model ring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25821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直线节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Lattice</a:t>
                          </a:r>
                          <a:r>
                            <a:rPr lang="zh-CN" altLang="en-US" dirty="0"/>
                            <a:t>中均已实现具体功能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均由周期性</a:t>
                          </a:r>
                          <a:r>
                            <a:rPr lang="en-US" altLang="zh-CN" dirty="0"/>
                            <a:t>FODO</a:t>
                          </a:r>
                          <a:r>
                            <a:rPr lang="zh-CN" altLang="en-US" dirty="0"/>
                            <a:t>节代替，</a:t>
                          </a:r>
                          <a:r>
                            <a:rPr lang="en-US" altLang="zh-CN" dirty="0"/>
                            <a:t>8</a:t>
                          </a:r>
                          <a:r>
                            <a:rPr lang="zh-CN" altLang="en-US" dirty="0"/>
                            <a:t>个直线节相同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310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每个弧区</a:t>
                          </a:r>
                          <a:r>
                            <a:rPr lang="en-US" altLang="zh-CN" dirty="0"/>
                            <a:t>FODO</a:t>
                          </a:r>
                          <a:r>
                            <a:rPr lang="zh-CN" altLang="en-US" dirty="0"/>
                            <a:t>节数量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49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81" t="-330000" r="-2005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261.21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353.28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1473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81" t="-444828" r="-2005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280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012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4C3E90E-8726-5B3C-0447-C977183E5339}"/>
                  </a:ext>
                </a:extLst>
              </p:cNvPr>
              <p:cNvSpPr txBox="1"/>
              <p:nvPr/>
            </p:nvSpPr>
            <p:spPr>
              <a:xfrm>
                <a:off x="4741694" y="1132437"/>
                <a:ext cx="68774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根据自旋共振强度谱的特点，增加</a:t>
                </a:r>
                <a:r>
                  <a:rPr kumimoji="1" lang="en-US" altLang="zh-CN" dirty="0"/>
                  <a:t>CDR</a:t>
                </a:r>
                <a:r>
                  <a:rPr kumimoji="1" lang="zh-CN" altLang="en-US" dirty="0"/>
                  <a:t> 增强器中的</a:t>
                </a:r>
                <a:r>
                  <a:rPr kumimoji="1" lang="en-US" altLang="zh-CN" dirty="0"/>
                  <a:t>FODO</a:t>
                </a:r>
                <a:r>
                  <a:rPr kumimoji="1" lang="zh-CN" altLang="en-US" dirty="0"/>
                  <a:t>节数量，使弧区</a:t>
                </a:r>
                <a:r>
                  <a:rPr lang="zh-CN" altLang="en-US" dirty="0"/>
                  <a:t>垂直相移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kumimoji="1" lang="zh-CN" altLang="en-US" dirty="0"/>
                  <a:t>大于</a:t>
                </a:r>
                <a:r>
                  <a:rPr kumimoji="1" lang="en-US" altLang="zh-CN" dirty="0"/>
                  <a:t>H</a:t>
                </a:r>
                <a:r>
                  <a:rPr kumimoji="1" lang="zh-CN" altLang="en-US" dirty="0"/>
                  <a:t>模式（</a:t>
                </a:r>
                <a:r>
                  <a:rPr kumimoji="1" lang="en-US" altLang="zh-CN" dirty="0"/>
                  <a:t>120GeV</a:t>
                </a:r>
                <a:r>
                  <a:rPr kumimoji="1" lang="zh-CN" altLang="en-US" dirty="0"/>
                  <a:t>）时的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dirty="0"/>
                  <a:t>，得到一个新的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ring</a:t>
                </a:r>
                <a:r>
                  <a:rPr kumimoji="1" lang="zh-CN" altLang="en-US" dirty="0"/>
                  <a:t>中没有实现直线节的</a:t>
                </a:r>
                <a:r>
                  <a:rPr kumimoji="1" lang="en-US" altLang="zh-CN" dirty="0"/>
                  <a:t>lattice</a:t>
                </a:r>
                <a:r>
                  <a:rPr kumimoji="1" lang="zh-CN" altLang="en-US" dirty="0"/>
                  <a:t>设计，具有更好的周期性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4C3E90E-8726-5B3C-0447-C977183E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94" y="1132437"/>
                <a:ext cx="6877455" cy="1200329"/>
              </a:xfrm>
              <a:prstGeom prst="rect">
                <a:avLst/>
              </a:prstGeom>
              <a:blipFill>
                <a:blip r:embed="rId4"/>
                <a:stretch>
                  <a:fillRect l="-554" t="-3158" r="-3506" b="-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189DAD1-5E7B-5E15-0607-E02314FE8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064" y="4791072"/>
            <a:ext cx="5588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3061A-6FDD-2542-1C73-41FAC105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B277F8-C1C2-9370-F145-5BDF6DE1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97B611-3F7E-0661-D082-154733CC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300" y="977362"/>
            <a:ext cx="4427707" cy="30308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9BB452-8D0F-80BE-EC18-0A588B5E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5" y="3842796"/>
            <a:ext cx="4427706" cy="30308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2D16F4-8117-E0BC-CE84-28F597C5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17" y="3842796"/>
            <a:ext cx="4427706" cy="30308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24E7DE6-6810-F6ED-E0EC-02EE0BED3CFB}"/>
              </a:ext>
            </a:extLst>
          </p:cNvPr>
          <p:cNvSpPr txBox="1"/>
          <p:nvPr/>
        </p:nvSpPr>
        <p:spPr>
          <a:xfrm>
            <a:off x="652151" y="962269"/>
            <a:ext cx="5989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束团注入</a:t>
            </a:r>
            <a:r>
              <a:rPr kumimoji="1" lang="en-US" altLang="zh-CN" dirty="0"/>
              <a:t>CDR</a:t>
            </a:r>
            <a:r>
              <a:rPr kumimoji="1" lang="zh-CN" altLang="en-US" dirty="0"/>
              <a:t>和</a:t>
            </a:r>
            <a:r>
              <a:rPr kumimoji="1" lang="en-US" altLang="zh-CN" dirty="0"/>
              <a:t>model ring</a:t>
            </a:r>
            <a:r>
              <a:rPr kumimoji="1" lang="zh-CN" altLang="en-US" dirty="0"/>
              <a:t>后发射度演化曲线相似，取决于增强器的平衡发射度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Model</a:t>
            </a:r>
            <a:r>
              <a:rPr kumimoji="1" lang="zh-CN" altLang="en-US" dirty="0"/>
              <a:t>的共振峰值位于升能能区之外，强度高于</a:t>
            </a:r>
            <a:r>
              <a:rPr kumimoji="1" lang="en-US" altLang="zh-CN" dirty="0"/>
              <a:t>CDR</a:t>
            </a:r>
            <a:r>
              <a:rPr kumimoji="1" lang="zh-CN" altLang="en-US" dirty="0"/>
              <a:t>的峰值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按照发射度演化曲线</a:t>
            </a:r>
            <a:r>
              <a:rPr kumimoji="1" lang="en-US" altLang="zh-CN" dirty="0"/>
              <a:t>scale</a:t>
            </a:r>
            <a:r>
              <a:rPr kumimoji="1" lang="zh-CN" altLang="en-US" dirty="0"/>
              <a:t>后，升能能区内</a:t>
            </a:r>
            <a:r>
              <a:rPr kumimoji="1" lang="en-US" altLang="zh-CN" dirty="0"/>
              <a:t>CDR</a:t>
            </a:r>
            <a:r>
              <a:rPr kumimoji="1" lang="zh-CN" altLang="en-US" dirty="0"/>
              <a:t>的内禀自旋共振强度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CD6EFC-57F0-B8EF-E683-349DA72CD06F}"/>
              </a:ext>
            </a:extLst>
          </p:cNvPr>
          <p:cNvSpPr txBox="1"/>
          <p:nvPr/>
        </p:nvSpPr>
        <p:spPr>
          <a:xfrm>
            <a:off x="8112173" y="643507"/>
            <a:ext cx="399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120GeV</a:t>
            </a:r>
            <a:r>
              <a:rPr kumimoji="1" lang="zh-CN" altLang="en-US" sz="1400" dirty="0"/>
              <a:t>垂直平衡发射度为</a:t>
            </a:r>
            <a:r>
              <a:rPr kumimoji="1" lang="en-US" altLang="zh-CN" sz="1400" dirty="0"/>
              <a:t>40pm</a:t>
            </a:r>
            <a:r>
              <a:rPr kumimoji="1" lang="zh-CN" altLang="en-US" sz="1400" dirty="0"/>
              <a:t>时，初始垂直发射度为</a:t>
            </a:r>
            <a:r>
              <a:rPr kumimoji="1" lang="en-US" altLang="zh-CN" sz="1400" dirty="0"/>
              <a:t>40nm</a:t>
            </a:r>
            <a:r>
              <a:rPr kumimoji="1" lang="zh-CN" altLang="en-US" sz="1400" dirty="0"/>
              <a:t>束团发射度演化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EB9561-903E-88CF-9A2D-C02DFBC920C2}"/>
              </a:ext>
            </a:extLst>
          </p:cNvPr>
          <p:cNvSpPr txBox="1"/>
          <p:nvPr/>
        </p:nvSpPr>
        <p:spPr>
          <a:xfrm>
            <a:off x="1597195" y="358753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归一化发射度</a:t>
            </a:r>
            <a:r>
              <a:rPr kumimoji="1" lang="en-US" altLang="zh-CN" dirty="0"/>
              <a:t>10mmmrad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B2F5A2A-2E0D-A1FE-854F-4742A8498C9F}"/>
              </a:ext>
            </a:extLst>
          </p:cNvPr>
          <p:cNvSpPr txBox="1"/>
          <p:nvPr/>
        </p:nvSpPr>
        <p:spPr>
          <a:xfrm>
            <a:off x="6419368" y="358753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按照实际发射度</a:t>
            </a:r>
            <a:r>
              <a:rPr kumimoji="1" lang="en-US" altLang="zh-CN" dirty="0"/>
              <a:t>scale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91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F969A-29D9-A883-7859-D177237C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D5C6FD-A062-B8D5-F3A5-AAF5F33E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596596-A784-A5B4-5D92-C42143CE9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597"/>
            <a:ext cx="6497873" cy="39478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0B3F20-3352-EE29-68B6-5D2395B20A47}"/>
              </a:ext>
            </a:extLst>
          </p:cNvPr>
          <p:cNvSpPr txBox="1"/>
          <p:nvPr/>
        </p:nvSpPr>
        <p:spPr>
          <a:xfrm>
            <a:off x="2939396" y="266565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CDR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D6ACFA-4388-2186-A22E-587332A56264}"/>
              </a:ext>
            </a:extLst>
          </p:cNvPr>
          <p:cNvSpPr txBox="1"/>
          <p:nvPr/>
        </p:nvSpPr>
        <p:spPr>
          <a:xfrm>
            <a:off x="8534049" y="258705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ring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CEFBF1-A762-88A1-445F-D53B01268ACF}"/>
              </a:ext>
            </a:extLst>
          </p:cNvPr>
          <p:cNvSpPr txBox="1"/>
          <p:nvPr/>
        </p:nvSpPr>
        <p:spPr>
          <a:xfrm>
            <a:off x="838200" y="946956"/>
            <a:ext cx="1039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根据实际的升能曲线可计算出穿过所有内禀自旋共振造成的退极化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同样升能至</a:t>
            </a:r>
            <a:r>
              <a:rPr kumimoji="1" lang="en-US" altLang="zh-CN" dirty="0"/>
              <a:t>120GeV</a:t>
            </a:r>
            <a:r>
              <a:rPr kumimoji="1" lang="zh-CN" altLang="en-US" dirty="0"/>
              <a:t>，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在平衡发射度为</a:t>
            </a:r>
            <a:r>
              <a:rPr kumimoji="1" lang="en-US" altLang="zh-CN" dirty="0"/>
              <a:t>50pm</a:t>
            </a:r>
            <a:r>
              <a:rPr kumimoji="1" lang="zh-CN" altLang="en-US" dirty="0"/>
              <a:t>时就可使内禀自旋共振造成的退极化小于</a:t>
            </a:r>
            <a:r>
              <a:rPr kumimoji="1" lang="en-US" altLang="zh-CN" dirty="0"/>
              <a:t>10%</a:t>
            </a:r>
            <a:r>
              <a:rPr kumimoji="1" lang="zh-CN" altLang="en-US" dirty="0"/>
              <a:t>；</a:t>
            </a:r>
            <a:r>
              <a:rPr kumimoji="1" lang="en-US" altLang="zh-CN" dirty="0"/>
              <a:t>CDR</a:t>
            </a:r>
            <a:r>
              <a:rPr kumimoji="1" lang="zh-CN" altLang="en-US" dirty="0"/>
              <a:t>中则需要将垂直平衡发射度优化到约</a:t>
            </a:r>
            <a:r>
              <a:rPr kumimoji="1" lang="en-US" altLang="zh-CN" dirty="0"/>
              <a:t>4pm</a:t>
            </a:r>
            <a:r>
              <a:rPr kumimoji="1" lang="zh-CN" altLang="en-US" dirty="0"/>
              <a:t>才能实现这一目标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D06C308-801E-8482-F27A-AD15FDD2E6F0}"/>
              </a:ext>
            </a:extLst>
          </p:cNvPr>
          <p:cNvGrpSpPr/>
          <p:nvPr/>
        </p:nvGrpSpPr>
        <p:grpSpPr>
          <a:xfrm>
            <a:off x="6497873" y="2850325"/>
            <a:ext cx="5172251" cy="3794419"/>
            <a:chOff x="6863230" y="2655808"/>
            <a:chExt cx="4373702" cy="31781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ED44041-B5B3-D756-1F0C-7D500B01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3230" y="2655808"/>
              <a:ext cx="4373702" cy="3178174"/>
            </a:xfrm>
            <a:prstGeom prst="rect">
              <a:avLst/>
            </a:prstGeom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FD2C6B9C-0B93-957B-6883-8F95B1653375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16" y="3328438"/>
              <a:ext cx="3710222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B87190AE-265A-6B02-0DB5-9FB54B410468}"/>
                </a:ext>
              </a:extLst>
            </p:cNvPr>
            <p:cNvCxnSpPr>
              <a:cxnSpLocks/>
            </p:cNvCxnSpPr>
            <p:nvPr/>
          </p:nvCxnSpPr>
          <p:spPr>
            <a:xfrm>
              <a:off x="7785681" y="2998924"/>
              <a:ext cx="0" cy="2265054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5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C0AAA-CE4B-735E-0059-58266116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整数自旋共振</a:t>
            </a:r>
            <a:r>
              <a:rPr kumimoji="1" lang="en-US" altLang="zh-CN" dirty="0"/>
              <a:t>-CDR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54384-9BB3-032B-6C9D-1799F1AA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5F9105-8D68-529B-088E-998E0BF80DA5}"/>
                  </a:ext>
                </a:extLst>
              </p:cNvPr>
              <p:cNvSpPr txBox="1"/>
              <p:nvPr/>
            </p:nvSpPr>
            <p:spPr>
              <a:xfrm>
                <a:off x="838200" y="726141"/>
                <a:ext cx="450822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整数自旋共振强度和闭轨相关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均方根闭轨约为</a:t>
                </a:r>
                <a:r>
                  <a:rPr kumimoji="1" lang="en-US" altLang="zh-CN" dirty="0"/>
                  <a:t>100</a:t>
                </a:r>
                <a:r>
                  <a:rPr kumimoji="1" lang="zh-CN" altLang="en-US" dirty="0"/>
                  <a:t>微米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Taper</a:t>
                </a:r>
                <a:r>
                  <a:rPr kumimoji="1" lang="zh-CN" altLang="en-US" dirty="0"/>
                  <a:t>处理可降低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kumimoji="1" lang="zh-CN" altLang="en-US" dirty="0"/>
                  <a:t>附近的整数共振强度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5F9105-8D68-529B-088E-998E0BF8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6141"/>
                <a:ext cx="4508222" cy="1477328"/>
              </a:xfrm>
              <a:prstGeom prst="rect">
                <a:avLst/>
              </a:prstGeom>
              <a:blipFill>
                <a:blip r:embed="rId2"/>
                <a:stretch>
                  <a:fillRect l="-1127" t="-1709" r="-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9503BD1-DC3A-878F-F04F-A564F89F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4" y="4654531"/>
            <a:ext cx="5629702" cy="20669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5C23A9-9E74-8054-3B43-8AD9BD271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439" y="4598411"/>
            <a:ext cx="5545235" cy="20669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EC63C0-813E-9E8B-2CCA-67233F8F4CBF}"/>
              </a:ext>
            </a:extLst>
          </p:cNvPr>
          <p:cNvSpPr txBox="1"/>
          <p:nvPr/>
        </p:nvSpPr>
        <p:spPr>
          <a:xfrm>
            <a:off x="4823038" y="588296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87GeV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535427-C107-CF81-AF3A-15958E6E8534}"/>
              </a:ext>
            </a:extLst>
          </p:cNvPr>
          <p:cNvSpPr txBox="1"/>
          <p:nvPr/>
        </p:nvSpPr>
        <p:spPr>
          <a:xfrm>
            <a:off x="10742990" y="50778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ED7C827-721A-E4DD-BD95-4E6CBF2A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5" y="1677428"/>
            <a:ext cx="4255922" cy="29132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52C0B69-D5BE-5990-F851-037A52C9A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477" y="1635617"/>
            <a:ext cx="4255924" cy="291328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60E329E-FFF8-B7FF-DBBC-2E4C6D583A6A}"/>
              </a:ext>
            </a:extLst>
          </p:cNvPr>
          <p:cNvSpPr/>
          <p:nvPr/>
        </p:nvSpPr>
        <p:spPr>
          <a:xfrm>
            <a:off x="2969905" y="1898392"/>
            <a:ext cx="338989" cy="8718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1716309-80BB-5F94-A260-AFCD3ECBCBBA}"/>
              </a:ext>
            </a:extLst>
          </p:cNvPr>
          <p:cNvSpPr/>
          <p:nvPr/>
        </p:nvSpPr>
        <p:spPr>
          <a:xfrm>
            <a:off x="7101123" y="1868256"/>
            <a:ext cx="297800" cy="8718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64612BF-E104-6C78-F244-6D2FF68185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0" y="1799237"/>
            <a:ext cx="3733963" cy="227426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4B29444-B0F8-E3F7-1661-78D7AC835961}"/>
              </a:ext>
            </a:extLst>
          </p:cNvPr>
          <p:cNvSpPr txBox="1"/>
          <p:nvPr/>
        </p:nvSpPr>
        <p:spPr>
          <a:xfrm>
            <a:off x="8588799" y="151521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与</a:t>
            </a:r>
            <a:r>
              <a:rPr kumimoji="1" lang="en-US" altLang="zh-CN" b="1" dirty="0">
                <a:solidFill>
                  <a:srgbClr val="FF0000"/>
                </a:solidFill>
              </a:rPr>
              <a:t>SAD</a:t>
            </a:r>
            <a:r>
              <a:rPr kumimoji="1" lang="zh-CN" altLang="en-US" b="1" dirty="0">
                <a:solidFill>
                  <a:srgbClr val="FF0000"/>
                </a:solidFill>
              </a:rPr>
              <a:t>中的近似方法结果差异显著</a:t>
            </a:r>
          </a:p>
        </p:txBody>
      </p:sp>
    </p:spTree>
    <p:extLst>
      <p:ext uri="{BB962C8B-B14F-4D97-AF65-F5344CB8AC3E}">
        <p14:creationId xmlns:p14="http://schemas.microsoft.com/office/powerpoint/2010/main" val="310424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628AF-9CAE-4F0D-934E-00C15FCF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整数自旋共振</a:t>
            </a:r>
            <a:r>
              <a:rPr kumimoji="1" lang="en-US" altLang="zh-CN" dirty="0"/>
              <a:t>–model ring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9847CD-95C6-E0A8-0491-D7FFEFC1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4D94CC-255B-AB99-60ED-BD217F72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64" y="1805359"/>
            <a:ext cx="4743855" cy="32472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597A3-10F5-CA19-B215-43BBAC53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21" y="1790893"/>
            <a:ext cx="4743855" cy="32472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DDF39B5-B2B2-3165-2F49-C0C77B162239}"/>
              </a:ext>
            </a:extLst>
          </p:cNvPr>
          <p:cNvSpPr txBox="1"/>
          <p:nvPr/>
        </p:nvSpPr>
        <p:spPr>
          <a:xfrm>
            <a:off x="838200" y="810324"/>
            <a:ext cx="351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Seed 001 ,</a:t>
            </a:r>
            <a:r>
              <a:rPr kumimoji="1" lang="zh-CN" altLang="en-US" dirty="0"/>
              <a:t>均方根闭轨</a:t>
            </a:r>
            <a:r>
              <a:rPr kumimoji="1" lang="en-US" altLang="zh-CN" dirty="0"/>
              <a:t>=97</a:t>
            </a:r>
            <a:r>
              <a:rPr kumimoji="1" lang="zh-CN" altLang="en-US" dirty="0"/>
              <a:t>微米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A40AC1-56F9-99B1-63E3-7B2928296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08" y="5018040"/>
            <a:ext cx="4743856" cy="17432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759477-E3FF-1BA2-A7DE-8D492645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626" y="5158176"/>
            <a:ext cx="4057379" cy="1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59D1E-E11C-0BD2-F20F-9D74629A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输运线中的自旋运动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5FC735-07EA-AFD2-7A66-5CD06FC9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8F59A4-2F30-8B4A-A429-5EE51CD8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6" y="942656"/>
            <a:ext cx="7264400" cy="4546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AC89576-6200-C33A-5DD1-0699DFB427EB}"/>
              </a:ext>
            </a:extLst>
          </p:cNvPr>
          <p:cNvSpPr/>
          <p:nvPr/>
        </p:nvSpPr>
        <p:spPr>
          <a:xfrm>
            <a:off x="3845258" y="1582216"/>
            <a:ext cx="567716" cy="8718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9C0C1-B0A0-DDBF-099D-A44C666A12A4}"/>
              </a:ext>
            </a:extLst>
          </p:cNvPr>
          <p:cNvSpPr/>
          <p:nvPr/>
        </p:nvSpPr>
        <p:spPr>
          <a:xfrm>
            <a:off x="3360845" y="2559106"/>
            <a:ext cx="1588842" cy="19532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6D7EE4-697B-C4BA-DF96-D44A4D5E600F}"/>
              </a:ext>
            </a:extLst>
          </p:cNvPr>
          <p:cNvSpPr txBox="1"/>
          <p:nvPr/>
        </p:nvSpPr>
        <p:spPr>
          <a:xfrm>
            <a:off x="4155266" y="548925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增强器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对撞环输运线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63323F-338F-0A5F-6D43-6D58B442256C}"/>
              </a:ext>
            </a:extLst>
          </p:cNvPr>
          <p:cNvSpPr txBox="1"/>
          <p:nvPr/>
        </p:nvSpPr>
        <p:spPr>
          <a:xfrm>
            <a:off x="4040276" y="75799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直线加速器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增强器输运线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EA39E2BC-4BCB-C7D6-AA72-857687EC64B4}"/>
              </a:ext>
            </a:extLst>
          </p:cNvPr>
          <p:cNvCxnSpPr/>
          <p:nvPr/>
        </p:nvCxnSpPr>
        <p:spPr>
          <a:xfrm flipV="1">
            <a:off x="4155266" y="1077770"/>
            <a:ext cx="426673" cy="488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2AFEC0E9-59EF-0062-937F-A6CEBF931E08}"/>
              </a:ext>
            </a:extLst>
          </p:cNvPr>
          <p:cNvCxnSpPr>
            <a:cxnSpLocks/>
          </p:cNvCxnSpPr>
          <p:nvPr/>
        </p:nvCxnSpPr>
        <p:spPr>
          <a:xfrm flipH="1" flipV="1">
            <a:off x="4466949" y="4512365"/>
            <a:ext cx="592069" cy="97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583B2CB-6CC7-D1DE-9682-AF52B5C3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87" y="3284226"/>
            <a:ext cx="4334280" cy="33229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A82F914-724E-CAEE-E73C-00DF8584F18D}"/>
              </a:ext>
            </a:extLst>
          </p:cNvPr>
          <p:cNvSpPr txBox="1"/>
          <p:nvPr/>
        </p:nvSpPr>
        <p:spPr>
          <a:xfrm>
            <a:off x="7764498" y="1091909"/>
            <a:ext cx="398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增强器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对撞环不在同一平面内，因此输运线中有水平二极场</a:t>
            </a:r>
          </a:p>
        </p:txBody>
      </p:sp>
    </p:spTree>
    <p:extLst>
      <p:ext uri="{BB962C8B-B14F-4D97-AF65-F5344CB8AC3E}">
        <p14:creationId xmlns:p14="http://schemas.microsoft.com/office/powerpoint/2010/main" val="165650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1371F-68BF-16E2-70F3-F5EB550C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输运线中的模拟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FBFBCF-21ED-2861-6EBE-F906AE61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60E96B-AF05-5911-4B0B-A3BD074157BB}"/>
              </a:ext>
            </a:extLst>
          </p:cNvPr>
          <p:cNvSpPr txBox="1"/>
          <p:nvPr/>
        </p:nvSpPr>
        <p:spPr>
          <a:xfrm>
            <a:off x="226737" y="795952"/>
            <a:ext cx="810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使用“</a:t>
            </a:r>
            <a:r>
              <a:rPr kumimoji="1" lang="en-US" altLang="zh-CN" dirty="0" err="1"/>
              <a:t>long_term_tracking</a:t>
            </a:r>
            <a:r>
              <a:rPr kumimoji="1" lang="zh-CN" altLang="en-US" dirty="0"/>
              <a:t>”模拟，单次通过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直线加速器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增强器：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垂直发射度</a:t>
            </a:r>
            <a:r>
              <a:rPr kumimoji="1" lang="en-US" altLang="zh-CN" dirty="0"/>
              <a:t>40nm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5FD380-C0EB-633F-70A4-DA1C4C01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26" y="1858904"/>
            <a:ext cx="3192274" cy="38994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8CB27D-B090-0EEE-2F9C-9D36A8414CCB}"/>
              </a:ext>
            </a:extLst>
          </p:cNvPr>
          <p:cNvSpPr txBox="1"/>
          <p:nvPr/>
        </p:nvSpPr>
        <p:spPr>
          <a:xfrm>
            <a:off x="9134821" y="1212573"/>
            <a:ext cx="298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直线加速器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增强器输运线</a:t>
            </a:r>
          </a:p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4E91B59E-0DBE-A420-4ED1-F02D4C4B2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974650"/>
                  </p:ext>
                </p:extLst>
              </p:nvPr>
            </p:nvGraphicFramePr>
            <p:xfrm>
              <a:off x="288668" y="1688124"/>
              <a:ext cx="5660886" cy="198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0796">
                      <a:extLst>
                        <a:ext uri="{9D8B030D-6E8A-4147-A177-3AD203B41FA5}">
                          <a16:colId xmlns:a16="http://schemas.microsoft.com/office/drawing/2014/main" val="3749432162"/>
                        </a:ext>
                      </a:extLst>
                    </a:gridCol>
                    <a:gridCol w="1580322">
                      <a:extLst>
                        <a:ext uri="{9D8B030D-6E8A-4147-A177-3AD203B41FA5}">
                          <a16:colId xmlns:a16="http://schemas.microsoft.com/office/drawing/2014/main" val="1536135531"/>
                        </a:ext>
                      </a:extLst>
                    </a:gridCol>
                    <a:gridCol w="3099768">
                      <a:extLst>
                        <a:ext uri="{9D8B030D-6E8A-4147-A177-3AD203B41FA5}">
                          <a16:colId xmlns:a16="http://schemas.microsoft.com/office/drawing/2014/main" val="19858581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初始值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通过后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684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:r>
                            <a:rPr lang="en-US" altLang="zh-CN" dirty="0" err="1"/>
                            <a:t>Sx,SySz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(0,1,0)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zh-CN" altLang="en-US" dirty="0"/>
                            <a:t>（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0.00032</a:t>
                          </a:r>
                          <a:r>
                            <a:rPr lang="zh-CN" altLang="en-US" dirty="0">
                              <a:solidFill>
                                <a:srgbClr val="000000"/>
                              </a:solidFill>
                              <a:latin typeface="Menlo" panose="020B0609030804020204" pitchFamily="49" charset="0"/>
                            </a:rPr>
                            <a:t>，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0.99972</a:t>
                          </a:r>
                          <a:r>
                            <a:rPr lang="zh-CN" altLang="en-US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，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-0.00070</a:t>
                          </a:r>
                          <a:r>
                            <a:rPr kumimoji="1" lang="zh-CN" altLang="en-US" dirty="0"/>
                            <a:t>）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948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，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（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0.8707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，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-0.00038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，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-0.4878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830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1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0.01267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-0.00065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-0.9979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267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dirty="0"/>
                            <a:t>,0,</a:t>
                          </a:r>
                          <a:r>
                            <a:rPr lang="zh-CN" altLang="en-US" dirty="0"/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0.71469 -0.00054  -0.6964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72605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4E91B59E-0DBE-A420-4ED1-F02D4C4B2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974650"/>
                  </p:ext>
                </p:extLst>
              </p:nvPr>
            </p:nvGraphicFramePr>
            <p:xfrm>
              <a:off x="288668" y="1688124"/>
              <a:ext cx="5660886" cy="1986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0796">
                      <a:extLst>
                        <a:ext uri="{9D8B030D-6E8A-4147-A177-3AD203B41FA5}">
                          <a16:colId xmlns:a16="http://schemas.microsoft.com/office/drawing/2014/main" val="3749432162"/>
                        </a:ext>
                      </a:extLst>
                    </a:gridCol>
                    <a:gridCol w="1580322">
                      <a:extLst>
                        <a:ext uri="{9D8B030D-6E8A-4147-A177-3AD203B41FA5}">
                          <a16:colId xmlns:a16="http://schemas.microsoft.com/office/drawing/2014/main" val="1536135531"/>
                        </a:ext>
                      </a:extLst>
                    </a:gridCol>
                    <a:gridCol w="3099768">
                      <a:extLst>
                        <a:ext uri="{9D8B030D-6E8A-4147-A177-3AD203B41FA5}">
                          <a16:colId xmlns:a16="http://schemas.microsoft.com/office/drawing/2014/main" val="19858581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初始值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通过后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6844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:r>
                            <a:rPr lang="en-US" altLang="zh-CN" dirty="0" err="1"/>
                            <a:t>Sx,SySz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(0,1,0)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zh-CN" altLang="en-US" dirty="0"/>
                            <a:t>（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0.00032</a:t>
                          </a:r>
                          <a:r>
                            <a:rPr lang="zh-CN" altLang="en-US" dirty="0">
                              <a:solidFill>
                                <a:srgbClr val="000000"/>
                              </a:solidFill>
                              <a:latin typeface="Menlo" panose="020B0609030804020204" pitchFamily="49" charset="0"/>
                            </a:rPr>
                            <a:t>，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0.99972</a:t>
                          </a:r>
                          <a:r>
                            <a:rPr lang="zh-CN" altLang="en-US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，</a:t>
                          </a:r>
                          <a:r>
                            <a:rPr lang="en-US" altLang="zh-CN" dirty="0">
                              <a:solidFill>
                                <a:srgbClr val="000000"/>
                              </a:solidFill>
                              <a:effectLst/>
                              <a:latin typeface="Menlo" panose="020B0609030804020204" pitchFamily="49" charset="0"/>
                            </a:rPr>
                            <a:t>-0.00070</a:t>
                          </a:r>
                          <a:r>
                            <a:rPr kumimoji="1" lang="zh-CN" altLang="en-US" dirty="0"/>
                            <a:t>）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948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600" t="-241379" r="-1976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（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0.8707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，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-0.00038</a:t>
                          </a:r>
                          <a:r>
                            <a:rPr lang="zh-CN" altLang="en-US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，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-0.4878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830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1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0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0.01267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-0.00065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-0.9979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267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1600" t="-444828" r="-1976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:r>
                            <a:rPr lang="en-US" altLang="zh-CN" sz="13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0.71469 -0.00054  -0.6964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72605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5E84A4A-6E24-2D67-DE89-F56C4836E4E1}"/>
              </a:ext>
            </a:extLst>
          </p:cNvPr>
          <p:cNvSpPr txBox="1"/>
          <p:nvPr/>
        </p:nvSpPr>
        <p:spPr>
          <a:xfrm>
            <a:off x="554728" y="5352527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增强器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对撞环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47DD2CA-867D-7263-31A4-E617ED0ED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18963"/>
              </p:ext>
            </p:extLst>
          </p:nvPr>
        </p:nvGraphicFramePr>
        <p:xfrm>
          <a:off x="226737" y="5721859"/>
          <a:ext cx="5660886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796">
                  <a:extLst>
                    <a:ext uri="{9D8B030D-6E8A-4147-A177-3AD203B41FA5}">
                      <a16:colId xmlns:a16="http://schemas.microsoft.com/office/drawing/2014/main" val="3201750203"/>
                    </a:ext>
                  </a:extLst>
                </a:gridCol>
                <a:gridCol w="1580322">
                  <a:extLst>
                    <a:ext uri="{9D8B030D-6E8A-4147-A177-3AD203B41FA5}">
                      <a16:colId xmlns:a16="http://schemas.microsoft.com/office/drawing/2014/main" val="3123058546"/>
                    </a:ext>
                  </a:extLst>
                </a:gridCol>
                <a:gridCol w="3099768">
                  <a:extLst>
                    <a:ext uri="{9D8B030D-6E8A-4147-A177-3AD203B41FA5}">
                      <a16:colId xmlns:a16="http://schemas.microsoft.com/office/drawing/2014/main" val="1368465890"/>
                    </a:ext>
                  </a:extLst>
                </a:gridCol>
              </a:tblGrid>
              <a:tr h="26233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初始值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通过后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06912"/>
                  </a:ext>
                </a:extLst>
              </a:tr>
              <a:tr h="4439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Sx,SySz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(0,1,0)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（</a:t>
                      </a:r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-0.00032   0.99986  -0.000091</a:t>
                      </a:r>
                      <a:r>
                        <a:rPr kumimoji="1" lang="zh-CN" altLang="en-US" dirty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1404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11D55A65-BED5-547B-443C-8F24878B0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578" y="1877168"/>
            <a:ext cx="3123218" cy="382642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E39DD2D-C08F-5AFD-B2D6-E6CAD6D9F3B7}"/>
              </a:ext>
            </a:extLst>
          </p:cNvPr>
          <p:cNvSpPr txBox="1"/>
          <p:nvPr/>
        </p:nvSpPr>
        <p:spPr>
          <a:xfrm>
            <a:off x="6546713" y="123083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增强器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对撞环输运线</a:t>
            </a:r>
          </a:p>
          <a:p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A156C502-4EC3-E49F-972C-949F10E91420}"/>
              </a:ext>
            </a:extLst>
          </p:cNvPr>
          <p:cNvCxnSpPr>
            <a:cxnSpLocks/>
          </p:cNvCxnSpPr>
          <p:nvPr/>
        </p:nvCxnSpPr>
        <p:spPr>
          <a:xfrm>
            <a:off x="1689652" y="4724400"/>
            <a:ext cx="1087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D9FA85B-FC15-DD46-6458-41222200CCDA}"/>
              </a:ext>
            </a:extLst>
          </p:cNvPr>
          <p:cNvCxnSpPr>
            <a:cxnSpLocks/>
          </p:cNvCxnSpPr>
          <p:nvPr/>
        </p:nvCxnSpPr>
        <p:spPr>
          <a:xfrm flipV="1">
            <a:off x="1689652" y="3808645"/>
            <a:ext cx="0" cy="91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5AC1C8A-0C01-C5A2-2EA0-3F8CD36B1943}"/>
              </a:ext>
            </a:extLst>
          </p:cNvPr>
          <p:cNvSpPr txBox="1"/>
          <p:nvPr/>
        </p:nvSpPr>
        <p:spPr>
          <a:xfrm>
            <a:off x="2793960" y="451346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E79C7A-F311-6FBA-3251-517FFBBE5060}"/>
              </a:ext>
            </a:extLst>
          </p:cNvPr>
          <p:cNvSpPr txBox="1"/>
          <p:nvPr/>
        </p:nvSpPr>
        <p:spPr>
          <a:xfrm>
            <a:off x="1403996" y="370512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FDD4FC5-AE92-39F0-9B69-48C37BE1C11E}"/>
              </a:ext>
            </a:extLst>
          </p:cNvPr>
          <p:cNvCxnSpPr>
            <a:cxnSpLocks/>
          </p:cNvCxnSpPr>
          <p:nvPr/>
        </p:nvCxnSpPr>
        <p:spPr>
          <a:xfrm flipV="1">
            <a:off x="1689652" y="4096274"/>
            <a:ext cx="655983" cy="608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D4AFD19E-563C-20FB-3B91-FFE62F181DD0}"/>
              </a:ext>
            </a:extLst>
          </p:cNvPr>
          <p:cNvCxnSpPr>
            <a:cxnSpLocks/>
          </p:cNvCxnSpPr>
          <p:nvPr/>
        </p:nvCxnSpPr>
        <p:spPr>
          <a:xfrm>
            <a:off x="1689651" y="4710958"/>
            <a:ext cx="543586" cy="595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环形箭头 31">
            <a:extLst>
              <a:ext uri="{FF2B5EF4-FFF2-40B4-BE49-F238E27FC236}">
                <a16:creationId xmlns:a16="http://schemas.microsoft.com/office/drawing/2014/main" id="{338EA8F9-A76A-3CD3-46B4-36FBAFF28420}"/>
              </a:ext>
            </a:extLst>
          </p:cNvPr>
          <p:cNvSpPr/>
          <p:nvPr/>
        </p:nvSpPr>
        <p:spPr>
          <a:xfrm rot="5583001">
            <a:off x="1714474" y="4327051"/>
            <a:ext cx="417443" cy="7421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0772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1AFBF64-826C-963C-E56B-3F4C98EB78F2}"/>
              </a:ext>
            </a:extLst>
          </p:cNvPr>
          <p:cNvSpPr txBox="1"/>
          <p:nvPr/>
        </p:nvSpPr>
        <p:spPr>
          <a:xfrm>
            <a:off x="2134060" y="4351903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旋转</a:t>
            </a:r>
            <a:r>
              <a:rPr kumimoji="1" lang="en-US" altLang="zh-CN" sz="1200" dirty="0"/>
              <a:t>90</a:t>
            </a:r>
            <a:r>
              <a:rPr kumimoji="1" lang="zh-CN" altLang="en-US" sz="1200" dirty="0"/>
              <a:t>度</a:t>
            </a:r>
          </a:p>
        </p:txBody>
      </p:sp>
    </p:spTree>
    <p:extLst>
      <p:ext uri="{BB962C8B-B14F-4D97-AF65-F5344CB8AC3E}">
        <p14:creationId xmlns:p14="http://schemas.microsoft.com/office/powerpoint/2010/main" val="2185800075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246</TotalTime>
  <Words>557</Words>
  <Application>Microsoft Macintosh PowerPoint</Application>
  <PresentationFormat>宽屏</PresentationFormat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Menlo</vt:lpstr>
      <vt:lpstr>Roboto</vt:lpstr>
      <vt:lpstr>ChenTao2.0</vt:lpstr>
      <vt:lpstr>  Simulation of polarization in CDR booster and transport lines  ChenTao 23-4-11</vt:lpstr>
      <vt:lpstr>CDR vs model ring</vt:lpstr>
      <vt:lpstr>Compare of intrinsic resonance</vt:lpstr>
      <vt:lpstr>Compare of intrinsic resonance</vt:lpstr>
      <vt:lpstr>整数自旋共振-CDR</vt:lpstr>
      <vt:lpstr>整数自旋共振–model ring</vt:lpstr>
      <vt:lpstr>输运线中的自旋运动</vt:lpstr>
      <vt:lpstr>输运线中的模拟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Simulation of polarization in CDR booster and transport lines  ChenTao</dc:title>
  <dc:creator>chentao201@mails.ucas.ac.cn</dc:creator>
  <cp:lastModifiedBy>chentao201@mails.ucas.ac.cn</cp:lastModifiedBy>
  <cp:revision>17</cp:revision>
  <dcterms:created xsi:type="dcterms:W3CDTF">2023-04-11T02:31:19Z</dcterms:created>
  <dcterms:modified xsi:type="dcterms:W3CDTF">2023-04-11T06:37:54Z</dcterms:modified>
</cp:coreProperties>
</file>