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77" r:id="rId2"/>
    <p:sldId id="539" r:id="rId3"/>
    <p:sldId id="536" r:id="rId4"/>
    <p:sldId id="541" r:id="rId5"/>
    <p:sldId id="538" r:id="rId6"/>
    <p:sldId id="540" r:id="rId7"/>
    <p:sldId id="542" r:id="rId8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5"/>
    <p:restoredTop sz="94210"/>
  </p:normalViewPr>
  <p:slideViewPr>
    <p:cSldViewPr snapToGrid="0">
      <p:cViewPr>
        <p:scale>
          <a:sx n="122" d="100"/>
          <a:sy n="122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 descr="高能所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59" y="0"/>
            <a:ext cx="1217144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5" descr="C:\Users\donglinlang\Desktop\logo_main201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559" y="61899"/>
            <a:ext cx="4828460" cy="10223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C:\Users\Administrator\Desktop\1111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70" y="5547777"/>
            <a:ext cx="1152127" cy="67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12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28" y="6269989"/>
            <a:ext cx="2970213" cy="180975"/>
          </a:xfrm>
          <a:prstGeom prst="rect">
            <a:avLst/>
          </a:prstGeom>
          <a:solidFill>
            <a:schemeClr val="accent2">
              <a:lumMod val="60000"/>
              <a:lumOff val="40000"/>
              <a:alpha val="33000"/>
            </a:schemeClr>
          </a:solidFill>
        </p:spPr>
      </p:pic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 txBox="1">
            <a:spLocks noChangeArrowheads="1"/>
          </p:cNvSpPr>
          <p:nvPr/>
        </p:nvSpPr>
        <p:spPr bwMode="auto">
          <a:xfrm>
            <a:off x="4368801" y="6524625"/>
            <a:ext cx="4222751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0"/>
              </a:spcBef>
              <a:buClrTx/>
              <a:buSzTx/>
              <a:buFontTx/>
              <a:buNone/>
              <a:defRPr sz="1200" kern="1200">
                <a:solidFill>
                  <a:srgbClr val="0066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             </a:t>
            </a:r>
            <a:endParaRPr lang="fr-FR" sz="1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0" y="908720"/>
            <a:ext cx="10972800" cy="5472608"/>
          </a:xfrm>
        </p:spPr>
        <p:txBody>
          <a:bodyPr/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 marL="742950" indent="-285750">
              <a:lnSpc>
                <a:spcPct val="120000"/>
              </a:lnSpc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buClr>
                <a:srgbClr val="CC9900"/>
              </a:buClr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320867" y="6503989"/>
            <a:ext cx="1261533" cy="288925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fld id="{E8AFDBC6-8636-43D0-8C2D-AEEF18B55193}" type="slidenum">
              <a:rPr lang="fr-BE"/>
              <a:t>‹#›</a:t>
            </a:fld>
            <a:endParaRPr lang="fr-BE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527051" y="6527801"/>
            <a:ext cx="4417483" cy="258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smtClean="0">
                <a:solidFill>
                  <a:srgbClr val="006633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TaichuPix design and test, 2022-10-11</a:t>
            </a:r>
            <a:endParaRPr lang="fr-BE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3" y="365126"/>
            <a:ext cx="10515600" cy="47158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329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4512" y="365125"/>
            <a:ext cx="9749287" cy="1325563"/>
          </a:xfrm>
        </p:spPr>
        <p:txBody>
          <a:bodyPr>
            <a:normAutofit/>
          </a:bodyPr>
          <a:lstStyle>
            <a:lvl1pPr>
              <a:defRPr sz="36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AF4C5-DDF5-4124-8093-ABBC12393312}" type="datetime1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8" descr="logo_main201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2324" cy="10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11112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5" y="5589917"/>
            <a:ext cx="1610180" cy="9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9"/>
          <p:cNvSpPr>
            <a:spLocks noChangeArrowheads="1"/>
          </p:cNvSpPr>
          <p:nvPr userDrawn="1"/>
        </p:nvSpPr>
        <p:spPr bwMode="auto">
          <a:xfrm>
            <a:off x="0" y="6718299"/>
            <a:ext cx="12192000" cy="139702"/>
          </a:xfrm>
          <a:prstGeom prst="rect">
            <a:avLst/>
          </a:prstGeom>
          <a:solidFill>
            <a:srgbClr val="C3C3EB"/>
          </a:solidFill>
          <a:ln>
            <a:noFill/>
          </a:ln>
        </p:spPr>
        <p:txBody>
          <a:bodyPr wrap="square">
            <a:spAutoFit/>
          </a:bodyPr>
          <a:lstStyle>
            <a:lvl1pPr marL="1905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1pPr>
            <a:lvl2pPr marL="742950" indent="-28575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2pPr>
            <a:lvl3pPr marL="1143000" indent="-22860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3pPr>
            <a:lvl4pPr marL="1600200" indent="-22860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4pPr>
            <a:lvl5pPr marL="2057400" indent="-22860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9pPr>
          </a:lstStyle>
          <a:p>
            <a:pPr marL="190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36015" y="970051"/>
            <a:ext cx="8229600" cy="5400599"/>
          </a:xfrm>
        </p:spPr>
        <p:txBody>
          <a:bodyPr/>
          <a:lstStyle/>
          <a:p>
            <a:r>
              <a:rPr lang="en-US" altLang="zh-CN" dirty="0"/>
              <a:t>Can break down into sub-tasks</a:t>
            </a:r>
          </a:p>
          <a:p>
            <a:pPr lvl="1"/>
            <a:r>
              <a:rPr lang="en-US" altLang="zh-CN" dirty="0"/>
              <a:t>CMOS Pixel Sensor chip R&amp;D</a:t>
            </a:r>
          </a:p>
          <a:p>
            <a:pPr lvl="1"/>
            <a:r>
              <a:rPr lang="en-US" altLang="zh-CN" dirty="0"/>
              <a:t>Detector layout optimization, ladder and vertex detector support structure R&amp;D</a:t>
            </a:r>
          </a:p>
          <a:p>
            <a:pPr lvl="1"/>
            <a:r>
              <a:rPr lang="en-US" altLang="zh-CN" dirty="0"/>
              <a:t>Detector assembly</a:t>
            </a:r>
          </a:p>
          <a:p>
            <a:pPr lvl="1"/>
            <a:r>
              <a:rPr lang="en-US" altLang="zh-CN" dirty="0"/>
              <a:t>Data acquisition system R&amp;D</a:t>
            </a:r>
          </a:p>
          <a:p>
            <a:pPr lvl="1"/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t>1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648325" y="365126"/>
            <a:ext cx="9586677" cy="47158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Overview of MOST2 vertex detector R&amp;D 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259" y="3423588"/>
            <a:ext cx="2232951" cy="1552892"/>
          </a:xfrm>
          <a:prstGeom prst="rect">
            <a:avLst/>
          </a:prstGeom>
        </p:spPr>
      </p:pic>
      <p:sp>
        <p:nvSpPr>
          <p:cNvPr id="72" name="矩形 71"/>
          <p:cNvSpPr/>
          <p:nvPr/>
        </p:nvSpPr>
        <p:spPr>
          <a:xfrm>
            <a:off x="280187" y="2461491"/>
            <a:ext cx="1955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dirty="0">
                <a:solidFill>
                  <a:srgbClr val="FF0000"/>
                </a:solidFill>
              </a:rPr>
              <a:t>CMOS pixel sensor prototyping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294273" y="3296088"/>
            <a:ext cx="1955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C00000"/>
                </a:solidFill>
              </a:rPr>
              <a:t>Detector module (ladder) prototyping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397360" y="2891080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solidFill>
                  <a:srgbClr val="FF0000"/>
                </a:solidFill>
              </a:rPr>
              <a:t>Full size vertex detector prototype </a:t>
            </a:r>
          </a:p>
        </p:txBody>
      </p:sp>
      <p:sp>
        <p:nvSpPr>
          <p:cNvPr id="75" name="矩形 74"/>
          <p:cNvSpPr/>
          <p:nvPr/>
        </p:nvSpPr>
        <p:spPr>
          <a:xfrm>
            <a:off x="8277681" y="3908480"/>
            <a:ext cx="1901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solidFill>
                  <a:srgbClr val="FF0000"/>
                </a:solidFill>
              </a:rPr>
              <a:t>Beam test to verify its spatial resolution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1184">
            <a:off x="117811" y="4276571"/>
            <a:ext cx="6236333" cy="32822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57" y="5018590"/>
            <a:ext cx="3460741" cy="788765"/>
          </a:xfrm>
          <a:prstGeom prst="rect">
            <a:avLst/>
          </a:prstGeom>
        </p:spPr>
      </p:pic>
      <p:sp>
        <p:nvSpPr>
          <p:cNvPr id="30" name="对话气泡: 矩形 29"/>
          <p:cNvSpPr/>
          <p:nvPr/>
        </p:nvSpPr>
        <p:spPr>
          <a:xfrm>
            <a:off x="2661057" y="5007765"/>
            <a:ext cx="3460741" cy="788765"/>
          </a:xfrm>
          <a:prstGeom prst="wedgeRectCallout">
            <a:avLst>
              <a:gd name="adj1" fmla="val -583"/>
              <a:gd name="adj2" fmla="val -1493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36015" y="5858108"/>
            <a:ext cx="398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Double sided ladder</a:t>
            </a:r>
          </a:p>
          <a:p>
            <a:r>
              <a:rPr lang="en-US" altLang="zh-CN" sz="1400" dirty="0">
                <a:latin typeface="+mn-ea"/>
              </a:rPr>
              <a:t>10 sensors/ladder side, read out from both ends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37" y="2991394"/>
            <a:ext cx="2281892" cy="141800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02880" y="3542930"/>
            <a:ext cx="1273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TaichuPix-3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577" y="4615812"/>
            <a:ext cx="2869223" cy="1544080"/>
          </a:xfrm>
          <a:prstGeom prst="rect">
            <a:avLst/>
          </a:prstGeom>
        </p:spPr>
      </p:pic>
      <p:cxnSp>
        <p:nvCxnSpPr>
          <p:cNvPr id="21" name="直接连接符 26"/>
          <p:cNvCxnSpPr/>
          <p:nvPr/>
        </p:nvCxnSpPr>
        <p:spPr>
          <a:xfrm flipH="1">
            <a:off x="7750400" y="4610399"/>
            <a:ext cx="1545921" cy="1465538"/>
          </a:xfrm>
          <a:prstGeom prst="line">
            <a:avLst/>
          </a:prstGeom>
          <a:ln w="25400">
            <a:solidFill>
              <a:srgbClr val="FF0000"/>
            </a:solidFill>
            <a:prstDash val="dash"/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6"/>
          <p:cNvSpPr txBox="1"/>
          <p:nvPr/>
        </p:nvSpPr>
        <p:spPr>
          <a:xfrm>
            <a:off x="7125552" y="6015876"/>
            <a:ext cx="167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Electron beam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7A2CE64-37F8-E20F-9106-64756372D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584D42-6D4B-F4BF-D73F-918B7E35C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t>2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52763C-084D-517B-3BF0-85BC18A036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TaichuPix design and test, 2022-10-11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6AC0E0B4-8F1E-87CA-EE28-A3297DB9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375802"/>
            <a:ext cx="10515600" cy="471587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DBDF477-0B79-95F6-315B-DFD6C49DB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" y="2561307"/>
            <a:ext cx="5741377" cy="32295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9161B5-F51E-3A1F-1D4B-2E3761F9D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1" y="2561308"/>
            <a:ext cx="5105399" cy="28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C8A873A-5EA5-6B03-6EEA-7E1934BFC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 f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4D6F9FA-086D-29C5-D07D-69322DDD9C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t>3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0F6FF5-31AD-7667-EF8B-D048919F61F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TaichuPix design and test, 2022-10-11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11E826D-0FEA-8D03-7B35-F6AFB3EE3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test@IHEP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7C23B8-B435-023A-87F4-E27E0981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62" y="983186"/>
            <a:ext cx="7622400" cy="4287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275C2D-50E1-2F11-7860-F7904EE8F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58" b="12386"/>
          <a:stretch/>
        </p:blipFill>
        <p:spPr>
          <a:xfrm>
            <a:off x="8085422" y="786059"/>
            <a:ext cx="3983485" cy="52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87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6976226-6A34-E416-5620-90AFA5AB5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 f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B4BE828-39B9-104A-5379-DDF5641C10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t>4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8CF13E-ACCA-7059-BB22-B22D871D28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TaichuPix design and test, 2022-10-11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568ECFA-FA5E-BDF4-B319-FFEEEF7A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assembly@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5A3BB72-E256-DF07-2595-1CE94C995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3" y="891135"/>
            <a:ext cx="7772400" cy="582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5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263CC81-04AE-6995-B190-A61939E78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 f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9DEE705-6AB2-7DD5-0A3B-765DD724A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t>5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90B0F5-A8EE-4B28-7E9A-28AFED9DA5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TaichuPix design and test, 2022-10-11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BB0EF7D-FB92-E62C-C4CC-3F9872B5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r>
              <a:rPr kumimoji="1" lang="zh-CN" altLang="en-US" dirty="0"/>
              <a:t> </a:t>
            </a:r>
            <a:r>
              <a:rPr kumimoji="1" lang="en-US" altLang="zh-CN" dirty="0"/>
              <a:t>@DESY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6EA8AC-8DED-B900-8442-76F945B62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1" y="1839394"/>
            <a:ext cx="7772400" cy="43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0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E98CF38-B083-4E76-2596-2BB2435CA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48D0D9B-66E6-4741-DDE8-E934A0F51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t>6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52604B-FD93-5481-C25F-85AD35D815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TaichuPix design and test, 2022-10-11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D90359C-A2C8-8BB1-2196-43604CD6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r>
              <a:rPr kumimoji="1" lang="zh-CN" altLang="en-US" dirty="0"/>
              <a:t> </a:t>
            </a:r>
            <a:r>
              <a:rPr kumimoji="1" lang="en-US" altLang="zh-CN" dirty="0"/>
              <a:t>@DESY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31E6C4-785F-E5DA-CBA7-3265EFFCD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1" y="983186"/>
            <a:ext cx="10110575" cy="56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04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40620EC-84FB-266E-9CBD-800CCA4F5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75BC56D-80E9-46E7-AF23-C28B555F7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t>7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9444FE-654A-B474-83C3-4FE04584D44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TaichuPix design and test, 2022-10-11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6670212-83B8-3677-A155-1134E257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17" y="354011"/>
            <a:ext cx="10515600" cy="471587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r>
              <a:rPr kumimoji="1" lang="zh-CN" altLang="en-US" dirty="0"/>
              <a:t> </a:t>
            </a:r>
            <a:r>
              <a:rPr kumimoji="1" lang="en-US" altLang="zh-CN" dirty="0"/>
              <a:t>@DESY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7110DF4-101A-D893-0CA3-4991B0194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86059"/>
            <a:ext cx="9172786" cy="516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65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64fd22a-4a11-4eea-bf31-f077bed57b55"/>
  <p:tag name="COMMONDATA" val="eyJoZGlkIjoiMTQ2MGQ2NTQ1NTMzMWExOTg2MzM5Y2EzYmVkOTkyZmMifQ=="/>
</p:tagLst>
</file>

<file path=ppt/theme/theme1.xml><?xml version="1.0" encoding="utf-8"?>
<a:theme xmlns:a="http://schemas.openxmlformats.org/drawingml/2006/main" name="Office 主题​​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154</Words>
  <Application>Microsoft Macintosh PowerPoint</Application>
  <PresentationFormat>宽屏</PresentationFormat>
  <Paragraphs>37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等线</vt:lpstr>
      <vt:lpstr>等线 Light</vt:lpstr>
      <vt:lpstr>微软雅黑</vt:lpstr>
      <vt:lpstr>Arial</vt:lpstr>
      <vt:lpstr>Calibri</vt:lpstr>
      <vt:lpstr>Times New Roman</vt:lpstr>
      <vt:lpstr>Wingdings</vt:lpstr>
      <vt:lpstr>Office 主题​​</vt:lpstr>
      <vt:lpstr>Overview of MOST2 vertex detector R&amp;D </vt:lpstr>
      <vt:lpstr>Prototype assembly</vt:lpstr>
      <vt:lpstr>Prototype assembly and test@IHEP </vt:lpstr>
      <vt:lpstr>Prototype assembly@ DESY</vt:lpstr>
      <vt:lpstr>Prototype assembly @DESY</vt:lpstr>
      <vt:lpstr>Prototype assembly @DESY</vt:lpstr>
      <vt:lpstr>Prototype assembly @DESY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Tianya Wu</dc:creator>
  <cp:lastModifiedBy>Zhijun Liang</cp:lastModifiedBy>
  <cp:revision>277</cp:revision>
  <dcterms:created xsi:type="dcterms:W3CDTF">2022-10-13T02:59:00Z</dcterms:created>
  <dcterms:modified xsi:type="dcterms:W3CDTF">2023-04-13T08:22:50Z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FB811A6673234C2E9679E788550BEBD3</vt:lpwstr>
  </property>
  <property fmtid="{D5CDD505-2E9C-101B-9397-08002B2CF9AE}" pid="3" name="KSOProductBuildVer">
    <vt:lpwstr>2052-11.1.0.13703</vt:lpwstr>
  </property>
</Properties>
</file>