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0"/>
  </p:notesMasterIdLst>
  <p:sldIdLst>
    <p:sldId id="257" r:id="rId5"/>
    <p:sldId id="282" r:id="rId6"/>
    <p:sldId id="283" r:id="rId7"/>
    <p:sldId id="279" r:id="rId8"/>
    <p:sldId id="284" r:id="rId9"/>
    <p:sldId id="289" r:id="rId10"/>
    <p:sldId id="285" r:id="rId11"/>
    <p:sldId id="280" r:id="rId12"/>
    <p:sldId id="286" r:id="rId13"/>
    <p:sldId id="287" r:id="rId14"/>
    <p:sldId id="281" r:id="rId15"/>
    <p:sldId id="290" r:id="rId16"/>
    <p:sldId id="288" r:id="rId17"/>
    <p:sldId id="277" r:id="rId18"/>
    <p:sldId id="275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954">
          <p15:clr>
            <a:srgbClr val="A4A3A4"/>
          </p15:clr>
        </p15:guide>
        <p15:guide id="2" pos="688">
          <p15:clr>
            <a:srgbClr val="A4A3A4"/>
          </p15:clr>
        </p15:guide>
        <p15:guide id="3" orient="horz" pos="3997">
          <p15:clr>
            <a:srgbClr val="A4A3A4"/>
          </p15:clr>
        </p15:guide>
        <p15:guide id="4" pos="7355">
          <p15:clr>
            <a:srgbClr val="A4A3A4"/>
          </p15:clr>
        </p15:guide>
        <p15:guide id="5" pos="3840">
          <p15:clr>
            <a:srgbClr val="A4A3A4"/>
          </p15:clr>
        </p15:guide>
        <p15:guide id="6" orient="horz" pos="4065">
          <p15:clr>
            <a:srgbClr val="A4A3A4"/>
          </p15:clr>
        </p15:guide>
        <p15:guide id="7" pos="1980">
          <p15:clr>
            <a:srgbClr val="A4A3A4"/>
          </p15:clr>
        </p15:guide>
        <p15:guide id="8" orient="horz" pos="686">
          <p15:clr>
            <a:srgbClr val="A4A3A4"/>
          </p15:clr>
        </p15:guide>
        <p15:guide id="9" orient="horz" pos="232">
          <p15:clr>
            <a:srgbClr val="A4A3A4"/>
          </p15:clr>
        </p15:guide>
        <p15:guide id="10" pos="2275">
          <p15:clr>
            <a:srgbClr val="A4A3A4"/>
          </p15:clr>
        </p15:guide>
        <p15:guide id="11" pos="5790">
          <p15:clr>
            <a:srgbClr val="A4A3A4"/>
          </p15:clr>
        </p15:guide>
        <p15:guide id="12" orient="horz" pos="4156">
          <p15:clr>
            <a:srgbClr val="A4A3A4"/>
          </p15:clr>
        </p15:guide>
        <p15:guide id="13" orient="horz" pos="3657">
          <p15:clr>
            <a:srgbClr val="A4A3A4"/>
          </p15:clr>
        </p15:guide>
        <p15:guide id="14" pos="234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hFeZ9bPB5pZ+vMpCVUqb0ZtJqU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54"/>
    <p:restoredTop sz="94636"/>
  </p:normalViewPr>
  <p:slideViewPr>
    <p:cSldViewPr snapToGrid="0">
      <p:cViewPr varScale="1">
        <p:scale>
          <a:sx n="108" d="100"/>
          <a:sy n="108" d="100"/>
        </p:scale>
        <p:origin x="924" y="96"/>
      </p:cViewPr>
      <p:guideLst>
        <p:guide orient="horz" pos="2954"/>
        <p:guide pos="688"/>
        <p:guide orient="horz" pos="3997"/>
        <p:guide pos="7355"/>
        <p:guide pos="3840"/>
        <p:guide orient="horz" pos="4065"/>
        <p:guide pos="1980"/>
        <p:guide orient="horz" pos="686"/>
        <p:guide orient="horz" pos="232"/>
        <p:guide pos="2275"/>
        <p:guide pos="5790"/>
        <p:guide orient="horz" pos="4156"/>
        <p:guide orient="horz" pos="3657"/>
        <p:guide pos="2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customschemas.google.com/relationships/presentationmetadata" Target="meta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/>
              <a:t>The abstract pattern can be removed or repositioned if required. Be careful to ‘Send to Back’ so that it does not obscure any important information.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2" name="Google Shape;252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/>
              <a:t>The abstract pattern can be removed or repositioned if required. Be careful to ‘Send to Back’ so that it does not obscure any important information.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0" name="Google Shape;400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bg>
      <p:bgPr>
        <a:solidFill>
          <a:srgbClr val="FFFFFF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6" name="Google Shape;2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8C8C9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C8C9C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C8C9C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C8C9C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C8C9C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C9C"/>
              </a:buClr>
              <a:buSzPts val="1600"/>
              <a:buNone/>
              <a:defRPr sz="1600">
                <a:solidFill>
                  <a:srgbClr val="8C8C9C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C9C"/>
              </a:buClr>
              <a:buSzPts val="1600"/>
              <a:buNone/>
              <a:defRPr sz="1600">
                <a:solidFill>
                  <a:srgbClr val="8C8C9C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C9C"/>
              </a:buClr>
              <a:buSzPts val="1600"/>
              <a:buNone/>
              <a:defRPr sz="1600">
                <a:solidFill>
                  <a:srgbClr val="8C8C9C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C8C9C"/>
              </a:buClr>
              <a:buSzPts val="1600"/>
              <a:buNone/>
              <a:defRPr sz="1600">
                <a:solidFill>
                  <a:srgbClr val="8C8C9C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▪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▪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▪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▪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5" name="Google Shape;65;p3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3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" name="Google Shape;15;p2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7200" y="5558400"/>
            <a:ext cx="2352675" cy="121348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3997">
          <p15:clr>
            <a:srgbClr val="F26B43"/>
          </p15:clr>
        </p15:guide>
        <p15:guide id="5" orient="horz" pos="4156">
          <p15:clr>
            <a:srgbClr val="F26B43"/>
          </p15:clr>
        </p15:guide>
        <p15:guide id="6" pos="166">
          <p15:clr>
            <a:srgbClr val="F26B43"/>
          </p15:clr>
        </p15:guide>
        <p15:guide id="7" pos="778">
          <p15:clr>
            <a:srgbClr val="F26B43"/>
          </p15:clr>
        </p15:guide>
        <p15:guide id="8" pos="1504">
          <p15:clr>
            <a:srgbClr val="F26B43"/>
          </p15:clr>
        </p15:guide>
        <p15:guide id="9" orient="horz" pos="406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f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taff.stfc.ac.uk/she/Pages/SHEDirectory.aspx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hyperlink" Target="https://staff.she.stfc.ac.uk/Pages/Staff/Waste-disposal-and-recycling-contact-points.aspx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"/>
          <p:cNvSpPr txBox="1"/>
          <p:nvPr/>
        </p:nvSpPr>
        <p:spPr>
          <a:xfrm>
            <a:off x="0" y="2542417"/>
            <a:ext cx="65448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GB" sz="4800" b="0" i="1" u="sng" strike="noStrike" cap="none" dirty="0">
                <a:solidFill>
                  <a:schemeClr val="tx1"/>
                </a:solidFill>
                <a:latin typeface="+mn-lt"/>
                <a:ea typeface="Adobe Heiti Std R" panose="020B0400000000000000" pitchFamily="34" charset="-128"/>
                <a:sym typeface="Arial"/>
              </a:rPr>
              <a:t>Instrument Upgrade, Installation and Operation at ISIS</a:t>
            </a:r>
            <a:endParaRPr sz="4800" b="0" i="1" u="sng" strike="noStrike" cap="none" dirty="0">
              <a:solidFill>
                <a:schemeClr val="tx1"/>
              </a:solidFill>
              <a:latin typeface="+mn-lt"/>
              <a:ea typeface="Adobe Heiti Std R" panose="020B0400000000000000" pitchFamily="34" charset="-128"/>
              <a:sym typeface="Arial"/>
            </a:endParaRPr>
          </a:p>
        </p:txBody>
      </p:sp>
      <p:sp>
        <p:nvSpPr>
          <p:cNvPr id="255" name="Google Shape;255;p2"/>
          <p:cNvSpPr/>
          <p:nvPr/>
        </p:nvSpPr>
        <p:spPr>
          <a:xfrm>
            <a:off x="413706" y="6087154"/>
            <a:ext cx="574566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400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By John Crawford</a:t>
            </a:r>
            <a:endParaRPr sz="1400" b="0" i="0" u="none" strike="noStrike" cap="none" dirty="0">
              <a:solidFill>
                <a:schemeClr val="bg2"/>
              </a:solidFill>
              <a:latin typeface="+mn-lt"/>
              <a:ea typeface="Adobe Fan Heiti Std B" panose="020B0700000000000000" pitchFamily="34" charset="-128"/>
              <a:sym typeface="Arial"/>
            </a:endParaRPr>
          </a:p>
        </p:txBody>
      </p:sp>
      <p:pic>
        <p:nvPicPr>
          <p:cNvPr id="256" name="Google Shape;25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05460" y="0"/>
            <a:ext cx="328653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1200" y="140400"/>
            <a:ext cx="3619500" cy="186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C9E9F-78AD-A8AC-9DD1-5F9F26E45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64" y="-44387"/>
            <a:ext cx="10515600" cy="852255"/>
          </a:xfrm>
        </p:spPr>
        <p:txBody>
          <a:bodyPr/>
          <a:lstStyle/>
          <a:p>
            <a:r>
              <a:rPr lang="en-GB" i="1" u="sng" dirty="0">
                <a:latin typeface="+mj-lt"/>
                <a:ea typeface="Adobe Fan Heiti Std B" panose="020B0700000000000000" pitchFamily="34" charset="-128"/>
              </a:rPr>
              <a:t>The Objectives</a:t>
            </a:r>
          </a:p>
        </p:txBody>
      </p:sp>
      <p:pic>
        <p:nvPicPr>
          <p:cNvPr id="4" name="Picture 3" descr="A picture containing indoor, device, warehouse, miller&#10;&#10;Description automatically generated">
            <a:extLst>
              <a:ext uri="{FF2B5EF4-FFF2-40B4-BE49-F238E27FC236}">
                <a16:creationId xmlns:a16="http://schemas.microsoft.com/office/drawing/2014/main" id="{C60EDE00-9730-7F23-1202-4D1F61F58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16510" y="1246445"/>
            <a:ext cx="2246049" cy="1759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A picture containing text, indoor, factory, warehouse&#10;&#10;Description automatically generated">
            <a:extLst>
              <a:ext uri="{FF2B5EF4-FFF2-40B4-BE49-F238E27FC236}">
                <a16:creationId xmlns:a16="http://schemas.microsoft.com/office/drawing/2014/main" id="{71405330-8766-7C84-D6BF-222537709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323" y="889266"/>
            <a:ext cx="2962677" cy="2221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B3DBB5-0653-9F57-C2C6-9E3AB66EF0CA}"/>
              </a:ext>
            </a:extLst>
          </p:cNvPr>
          <p:cNvSpPr txBox="1"/>
          <p:nvPr/>
        </p:nvSpPr>
        <p:spPr>
          <a:xfrm flipH="1">
            <a:off x="7109470" y="1003195"/>
            <a:ext cx="69073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u="sng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Planning, preparation and integration</a:t>
            </a:r>
            <a:r>
              <a:rPr lang="en-GB" sz="1600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.</a:t>
            </a:r>
          </a:p>
          <a:p>
            <a:pPr marL="285750" marR="0" lvl="7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During the Design Phase</a:t>
            </a:r>
          </a:p>
          <a:p>
            <a:pPr marL="285750" marR="0" lvl="7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Understanding Integration</a:t>
            </a:r>
          </a:p>
          <a:p>
            <a:pPr marL="285750" marR="0" lvl="7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Installation preparation</a:t>
            </a:r>
          </a:p>
          <a:p>
            <a:pPr marL="285750" marR="0" lvl="7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i="1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Safety and </a:t>
            </a:r>
            <a:r>
              <a: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waste management</a:t>
            </a:r>
          </a:p>
          <a:p>
            <a:pPr marL="285750" marR="0" lvl="7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GB" sz="1800" b="0" i="1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Arial"/>
              <a:sym typeface="Arial"/>
            </a:endParaRPr>
          </a:p>
          <a:p>
            <a:pPr lvl="3"/>
            <a:endParaRPr lang="en-GB" sz="1800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pPr marL="285750" lvl="5" indent="-285750">
              <a:buFont typeface="Arial" panose="020B0604020202020204" pitchFamily="34" charset="0"/>
              <a:buChar char="•"/>
            </a:pPr>
            <a:endParaRPr lang="en-GB" sz="1800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11" name="Picture 10" descr="A picture containing miller&#10;&#10;Description automatically generated">
            <a:extLst>
              <a:ext uri="{FF2B5EF4-FFF2-40B4-BE49-F238E27FC236}">
                <a16:creationId xmlns:a16="http://schemas.microsoft.com/office/drawing/2014/main" id="{A85E875A-89E9-48A8-0D82-4E72BBD4B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9534" y="3646221"/>
            <a:ext cx="4142236" cy="1891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3CFDA12-068F-5E97-6E84-3D3B76F38B0E}"/>
              </a:ext>
            </a:extLst>
          </p:cNvPr>
          <p:cNvSpPr txBox="1"/>
          <p:nvPr/>
        </p:nvSpPr>
        <p:spPr>
          <a:xfrm>
            <a:off x="7109470" y="2833545"/>
            <a:ext cx="420801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7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600" b="0" i="0" u="sng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Installation</a:t>
            </a:r>
          </a:p>
          <a:p>
            <a:pPr marL="285750" marR="0" lvl="7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Communication</a:t>
            </a:r>
          </a:p>
          <a:p>
            <a:pPr marL="285750" marR="0" lvl="7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Finding solutions when things go wrong</a:t>
            </a:r>
          </a:p>
          <a:p>
            <a:pPr marL="285750" marR="0" lvl="7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Managing change</a:t>
            </a:r>
          </a:p>
          <a:p>
            <a:pPr marL="2857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Continual improvement</a:t>
            </a:r>
          </a:p>
          <a:p>
            <a:pPr marR="0" lvl="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endParaRPr kumimoji="0" lang="en-GB" sz="1600" b="0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Adobe Fan Heiti Std B" panose="020B0700000000000000" pitchFamily="34" charset="-128"/>
              <a:cs typeface="Arial"/>
              <a:sym typeface="Arial"/>
            </a:endParaRPr>
          </a:p>
          <a:p>
            <a:pPr marL="285750" marR="0" lvl="7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Adobe Fan Heiti Std B" panose="020B0700000000000000" pitchFamily="34" charset="-128"/>
              <a:cs typeface="Arial"/>
              <a:sym typeface="Arial"/>
            </a:endParaRPr>
          </a:p>
          <a:p>
            <a:pPr marL="2857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600" b="0" i="0" u="sng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Operation</a:t>
            </a:r>
          </a:p>
          <a:p>
            <a:pPr marL="2857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i="1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Handover to Scientists</a:t>
            </a:r>
            <a:endParaRPr kumimoji="0" lang="en-GB" sz="1600" b="0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Adobe Fan Heiti Std B" panose="020B0700000000000000" pitchFamily="34" charset="-128"/>
              <a:cs typeface="Arial"/>
              <a:sym typeface="Arial"/>
            </a:endParaRPr>
          </a:p>
          <a:p>
            <a:pPr marL="2857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Commissioning and maintenance</a:t>
            </a:r>
          </a:p>
          <a:p>
            <a:pPr marL="2857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Continu</a:t>
            </a:r>
            <a:r>
              <a:rPr lang="en-GB" sz="1600" i="1" dirty="0" err="1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ous</a:t>
            </a:r>
            <a:r>
              <a: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 Improvement</a:t>
            </a:r>
          </a:p>
        </p:txBody>
      </p:sp>
    </p:spTree>
    <p:extLst>
      <p:ext uri="{BB962C8B-B14F-4D97-AF65-F5344CB8AC3E}">
        <p14:creationId xmlns:p14="http://schemas.microsoft.com/office/powerpoint/2010/main" val="25008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4F4D8-01EC-3D7D-6D96-F565A5630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86" y="107673"/>
            <a:ext cx="9930414" cy="629174"/>
          </a:xfrm>
        </p:spPr>
        <p:txBody>
          <a:bodyPr/>
          <a:lstStyle/>
          <a:p>
            <a:r>
              <a:rPr lang="en-GB" sz="3600" i="1" u="sng" dirty="0">
                <a:solidFill>
                  <a:srgbClr val="2E2C61"/>
                </a:solidFill>
                <a:latin typeface="+mj-lt"/>
                <a:ea typeface="Adobe Fan Heiti Std B" panose="020B0700000000000000" pitchFamily="34" charset="-128"/>
              </a:rPr>
              <a:t>P</a:t>
            </a:r>
            <a:r>
              <a:rPr kumimoji="0" lang="en-GB" sz="3600" b="1" i="1" u="sng" strike="noStrike" kern="0" cap="none" spc="0" normalizeH="0" baseline="0" noProof="0" dirty="0" err="1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+mj-lt"/>
                <a:ea typeface="Adobe Fan Heiti Std B" panose="020B0700000000000000" pitchFamily="34" charset="-128"/>
                <a:cs typeface="Arial"/>
                <a:sym typeface="Arial"/>
              </a:rPr>
              <a:t>lanning</a:t>
            </a:r>
            <a:r>
              <a:rPr kumimoji="0" lang="en-GB" sz="3600" b="1" i="1" u="sng" strike="noStrike" kern="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+mj-lt"/>
                <a:ea typeface="Adobe Fan Heiti Std B" panose="020B0700000000000000" pitchFamily="34" charset="-128"/>
                <a:cs typeface="Arial"/>
                <a:sym typeface="Arial"/>
              </a:rPr>
              <a:t>, preparation</a:t>
            </a:r>
            <a:r>
              <a:rPr lang="en-GB" sz="3600" i="1" u="sng" dirty="0">
                <a:solidFill>
                  <a:srgbClr val="2E2C61"/>
                </a:solidFill>
                <a:latin typeface="+mj-lt"/>
                <a:ea typeface="Adobe Fan Heiti Std B" panose="020B0700000000000000" pitchFamily="34" charset="-128"/>
              </a:rPr>
              <a:t> and</a:t>
            </a:r>
            <a:r>
              <a:rPr kumimoji="0" lang="en-GB" sz="3600" b="1" i="1" u="sng" strike="noStrike" kern="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+mj-lt"/>
                <a:ea typeface="Adobe Fan Heiti Std B" panose="020B0700000000000000" pitchFamily="34" charset="-128"/>
                <a:cs typeface="Arial"/>
                <a:sym typeface="Arial"/>
              </a:rPr>
              <a:t> integration</a:t>
            </a:r>
            <a:endParaRPr lang="en-GB" u="sng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C11F23-029A-F59F-3FC1-196D553E83E3}"/>
              </a:ext>
            </a:extLst>
          </p:cNvPr>
          <p:cNvSpPr txBox="1"/>
          <p:nvPr/>
        </p:nvSpPr>
        <p:spPr>
          <a:xfrm flipH="1">
            <a:off x="953176" y="1101658"/>
            <a:ext cx="38604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The Design Phase</a:t>
            </a:r>
          </a:p>
          <a:p>
            <a:pPr algn="ctr"/>
            <a:endParaRPr lang="en-GB" sz="2000" dirty="0">
              <a:solidFill>
                <a:schemeClr val="bg2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EB2D61-7F22-063F-FB48-B386AECD1188}"/>
              </a:ext>
            </a:extLst>
          </p:cNvPr>
          <p:cNvSpPr txBox="1"/>
          <p:nvPr/>
        </p:nvSpPr>
        <p:spPr>
          <a:xfrm>
            <a:off x="6793064" y="736847"/>
            <a:ext cx="3693112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During the design Phase</a:t>
            </a:r>
          </a:p>
          <a:p>
            <a:pPr algn="ctr"/>
            <a:endParaRPr lang="en-GB" sz="2400" b="1" dirty="0">
              <a:solidFill>
                <a:schemeClr val="bg2"/>
              </a:solidFill>
              <a:latin typeface="+mn-lt"/>
              <a:ea typeface="Adobe Fan Heiti Std B" panose="020B0700000000000000" pitchFamily="34" charset="-128"/>
            </a:endParaRPr>
          </a:p>
          <a:p>
            <a:pPr algn="ctr"/>
            <a:endParaRPr lang="en-GB" sz="2400" b="1" dirty="0">
              <a:solidFill>
                <a:schemeClr val="bg2"/>
              </a:solidFill>
              <a:latin typeface="+mn-lt"/>
              <a:ea typeface="Adobe Fan Heiti Std B" panose="020B0700000000000000" pitchFamily="34" charset="-128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Input into design reviews both CDR and PDR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Identify installation challenges and find solutions</a:t>
            </a:r>
            <a:endParaRPr lang="en-GB" sz="1800" dirty="0">
              <a:solidFill>
                <a:schemeClr val="bg2"/>
              </a:solidFill>
              <a:latin typeface="+mn-lt"/>
              <a:ea typeface="Adobe Fan Heiti Std B" panose="020B0700000000000000" pitchFamily="34" charset="-128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Identify stakeholders for the installation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Pre-build plan. Identify a safe space for components and pre-build activities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Installation plan. Break it down into bite size packages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Resource plan. Who, when and who much??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Waste plan.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Installation area and plan for the build</a:t>
            </a:r>
          </a:p>
          <a:p>
            <a:pPr algn="ctr"/>
            <a:endParaRPr lang="en-GB" sz="1800" dirty="0">
              <a:solidFill>
                <a:srgbClr val="0070C0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pPr algn="ctr"/>
            <a:endParaRPr lang="en-GB" sz="1800" dirty="0">
              <a:solidFill>
                <a:srgbClr val="0070C0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pPr algn="ctr"/>
            <a:endParaRPr lang="en-GB" sz="1800" dirty="0">
              <a:solidFill>
                <a:srgbClr val="0070C0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pPr algn="ctr"/>
            <a:endParaRPr lang="en-GB" sz="1800" dirty="0">
              <a:solidFill>
                <a:srgbClr val="0070C0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pPr algn="ctr"/>
            <a:endParaRPr lang="en-GB" sz="1800" dirty="0">
              <a:solidFill>
                <a:srgbClr val="0070C0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pPr algn="ctr"/>
            <a:endParaRPr lang="en-GB" sz="1800" dirty="0">
              <a:solidFill>
                <a:schemeClr val="bg2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endParaRPr lang="en-GB" dirty="0">
              <a:solidFill>
                <a:schemeClr val="bg2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endParaRPr lang="en-GB" dirty="0">
              <a:solidFill>
                <a:schemeClr val="bg2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7A860581-B80A-DC1B-8F7A-885000024044}"/>
              </a:ext>
            </a:extLst>
          </p:cNvPr>
          <p:cNvSpPr/>
          <p:nvPr/>
        </p:nvSpPr>
        <p:spPr>
          <a:xfrm>
            <a:off x="8505184" y="1544509"/>
            <a:ext cx="268872" cy="5584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2"/>
              </a:solidFill>
            </a:endParaRPr>
          </a:p>
        </p:txBody>
      </p:sp>
      <p:pic>
        <p:nvPicPr>
          <p:cNvPr id="8" name="Picture 7" descr="A picture containing indoor, cluttered, trash&#10;&#10;Description automatically generated">
            <a:extLst>
              <a:ext uri="{FF2B5EF4-FFF2-40B4-BE49-F238E27FC236}">
                <a16:creationId xmlns:a16="http://schemas.microsoft.com/office/drawing/2014/main" id="{EF428553-18C5-835C-35D2-05309114F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593" y="2235910"/>
            <a:ext cx="4171344" cy="32219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501A91-1158-3FDB-B84F-2A0301B8D3EA}"/>
              </a:ext>
            </a:extLst>
          </p:cNvPr>
          <p:cNvSpPr txBox="1"/>
          <p:nvPr/>
        </p:nvSpPr>
        <p:spPr>
          <a:xfrm>
            <a:off x="1175500" y="1733605"/>
            <a:ext cx="4275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IMAT</a:t>
            </a:r>
            <a:r>
              <a:rPr lang="en-GB" sz="1800" i="1" dirty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Adobe Fan Heiti Std B" panose="020B0700000000000000" pitchFamily="34" charset="-128"/>
              </a:rPr>
              <a:t> </a:t>
            </a:r>
            <a:r>
              <a:rPr lang="en-GB" sz="1800" i="1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Collimation</a:t>
            </a:r>
            <a:r>
              <a:rPr lang="en-GB" sz="1800" i="1" dirty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Adobe Fan Heiti Std B" panose="020B0700000000000000" pitchFamily="34" charset="-128"/>
              </a:rPr>
              <a:t> </a:t>
            </a:r>
            <a:r>
              <a:rPr lang="en-GB" sz="1800" i="1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and</a:t>
            </a:r>
            <a:r>
              <a:rPr lang="en-GB" sz="1800" i="1" dirty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Adobe Fan Heiti Std B" panose="020B0700000000000000" pitchFamily="34" charset="-128"/>
              </a:rPr>
              <a:t> </a:t>
            </a:r>
            <a:r>
              <a:rPr lang="en-GB" sz="1800" i="1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Detector</a:t>
            </a:r>
            <a:r>
              <a:rPr lang="en-GB" sz="1800" i="1" dirty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Adobe Fan Heiti Std B" panose="020B0700000000000000" pitchFamily="34" charset="-128"/>
              </a:rPr>
              <a:t> </a:t>
            </a:r>
            <a:r>
              <a:rPr lang="en-GB" sz="1800" i="1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Upgrade</a:t>
            </a:r>
          </a:p>
        </p:txBody>
      </p:sp>
    </p:spTree>
    <p:extLst>
      <p:ext uri="{BB962C8B-B14F-4D97-AF65-F5344CB8AC3E}">
        <p14:creationId xmlns:p14="http://schemas.microsoft.com/office/powerpoint/2010/main" val="3650834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A8EACD1-19B2-6AEF-7650-0539FB497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811" y="115959"/>
            <a:ext cx="10515600" cy="638052"/>
          </a:xfrm>
        </p:spPr>
        <p:txBody>
          <a:bodyPr>
            <a:noAutofit/>
          </a:bodyPr>
          <a:lstStyle/>
          <a:p>
            <a:r>
              <a:rPr lang="en-GB" sz="4000" i="1" u="sng" dirty="0">
                <a:latin typeface="+mn-lt"/>
                <a:ea typeface="Adobe Fan Heiti Std B" panose="020B0700000000000000" pitchFamily="34" charset="-128"/>
              </a:rPr>
              <a:t>Understanding integration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A629EE-F295-8BE5-6324-84D3A08C1C6E}"/>
              </a:ext>
            </a:extLst>
          </p:cNvPr>
          <p:cNvSpPr txBox="1"/>
          <p:nvPr/>
        </p:nvSpPr>
        <p:spPr>
          <a:xfrm>
            <a:off x="3344477" y="1152554"/>
            <a:ext cx="50589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latin typeface="Bradley Hand ITC" panose="03070402050302030203" pitchFamily="66" charset="0"/>
                <a:ea typeface="Adobe Fan Heiti Std B" panose="020B0700000000000000" pitchFamily="34" charset="-128"/>
              </a:rPr>
              <a:t>M</a:t>
            </a:r>
            <a:r>
              <a:rPr lang="en-GB" b="1" i="1" dirty="0">
                <a:effectLst/>
                <a:latin typeface="Bradley Hand ITC" panose="03070402050302030203" pitchFamily="66" charset="0"/>
                <a:ea typeface="Adobe Fan Heiti Std B" panose="020B0700000000000000" pitchFamily="34" charset="-128"/>
              </a:rPr>
              <a:t>ixing things or people together that were formerly separated</a:t>
            </a:r>
          </a:p>
          <a:p>
            <a:r>
              <a:rPr lang="en-GB" b="1" i="1" dirty="0">
                <a:latin typeface="Bradley Hand ITC" panose="03070402050302030203" pitchFamily="66" charset="0"/>
                <a:ea typeface="Adobe Fan Heiti Std B" panose="020B0700000000000000" pitchFamily="34" charset="-128"/>
              </a:rPr>
              <a:t>The process of combining two or more things to create a whole</a:t>
            </a:r>
          </a:p>
          <a:p>
            <a:r>
              <a:rPr lang="en-GB" b="1" i="1" dirty="0">
                <a:latin typeface="Bradley Hand ITC" panose="03070402050302030203" pitchFamily="66" charset="0"/>
                <a:ea typeface="Adobe Fan Heiti Std B" panose="020B0700000000000000" pitchFamily="34" charset="-128"/>
              </a:rPr>
              <a:t>To form, coordinate, or blend into a functioning or unified whole</a:t>
            </a:r>
            <a:r>
              <a:rPr lang="en-GB" i="1" dirty="0">
                <a:latin typeface="Bradley Hand ITC" panose="03070402050302030203" pitchFamily="66" charset="0"/>
                <a:ea typeface="Adobe Fan Heiti Std B" panose="020B0700000000000000" pitchFamily="34" charset="-128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D46F08-A385-7ED3-0064-AC1ABADFAAE0}"/>
              </a:ext>
            </a:extLst>
          </p:cNvPr>
          <p:cNvSpPr txBox="1"/>
          <p:nvPr/>
        </p:nvSpPr>
        <p:spPr>
          <a:xfrm>
            <a:off x="9481138" y="738480"/>
            <a:ext cx="1367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  <a:latin typeface="+mn-lt"/>
                <a:ea typeface="Adobe Fan Heiti Std B" panose="020B0700000000000000" pitchFamily="34" charset="-128"/>
              </a:rPr>
              <a:t>Installation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8A0735-B70A-E12E-5B72-F28715674C76}"/>
              </a:ext>
            </a:extLst>
          </p:cNvPr>
          <p:cNvSpPr txBox="1"/>
          <p:nvPr/>
        </p:nvSpPr>
        <p:spPr>
          <a:xfrm>
            <a:off x="1122100" y="819593"/>
            <a:ext cx="1047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  <a:latin typeface="+mn-lt"/>
                <a:ea typeface="Adobe Fan Heiti Std B" panose="020B0700000000000000" pitchFamily="34" charset="-128"/>
              </a:rPr>
              <a:t>Design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D7AFF3-8A1C-FA1C-A69C-84D31DD2F5D9}"/>
              </a:ext>
            </a:extLst>
          </p:cNvPr>
          <p:cNvSpPr txBox="1"/>
          <p:nvPr/>
        </p:nvSpPr>
        <p:spPr>
          <a:xfrm>
            <a:off x="5001675" y="819593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solidFill>
                  <a:srgbClr val="FF0000"/>
                </a:solidFill>
                <a:latin typeface="+mn-lt"/>
                <a:ea typeface="Adobe Fan Heiti Std B" panose="020B0700000000000000" pitchFamily="34" charset="-128"/>
              </a:rPr>
              <a:t>Integration</a:t>
            </a:r>
          </a:p>
        </p:txBody>
      </p:sp>
      <p:pic>
        <p:nvPicPr>
          <p:cNvPr id="18" name="Picture 17" descr="A picture containing text, outdoor object, farm machine&#10;&#10;Description automatically generated">
            <a:extLst>
              <a:ext uri="{FF2B5EF4-FFF2-40B4-BE49-F238E27FC236}">
                <a16:creationId xmlns:a16="http://schemas.microsoft.com/office/drawing/2014/main" id="{3BB380AF-8598-656B-AC94-31D1282AB1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24" t="847" b="-847"/>
          <a:stretch/>
        </p:blipFill>
        <p:spPr>
          <a:xfrm>
            <a:off x="387888" y="3904338"/>
            <a:ext cx="2515987" cy="1801108"/>
          </a:xfrm>
          <a:prstGeom prst="rect">
            <a:avLst/>
          </a:prstGeom>
        </p:spPr>
      </p:pic>
      <p:pic>
        <p:nvPicPr>
          <p:cNvPr id="22" name="Picture 21" descr="A picture containing warehouse&#10;&#10;Description automatically generated">
            <a:extLst>
              <a:ext uri="{FF2B5EF4-FFF2-40B4-BE49-F238E27FC236}">
                <a16:creationId xmlns:a16="http://schemas.microsoft.com/office/drawing/2014/main" id="{E35137BC-4E97-0C1C-A926-C97DB965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8175" y="4316893"/>
            <a:ext cx="3568823" cy="2006871"/>
          </a:xfrm>
          <a:prstGeom prst="rect">
            <a:avLst/>
          </a:prstGeom>
        </p:spPr>
      </p:pic>
      <p:pic>
        <p:nvPicPr>
          <p:cNvPr id="26" name="Picture 25" descr="A picture containing text, clipart, automaton&#10;&#10;Description automatically generated">
            <a:extLst>
              <a:ext uri="{FF2B5EF4-FFF2-40B4-BE49-F238E27FC236}">
                <a16:creationId xmlns:a16="http://schemas.microsoft.com/office/drawing/2014/main" id="{5698D7F2-D758-A0F7-67F3-3DEDE0541E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308"/>
          <a:stretch/>
        </p:blipFill>
        <p:spPr>
          <a:xfrm>
            <a:off x="3069676" y="5004280"/>
            <a:ext cx="1968181" cy="1376102"/>
          </a:xfrm>
          <a:prstGeom prst="rect">
            <a:avLst/>
          </a:prstGeom>
        </p:spPr>
      </p:pic>
      <p:pic>
        <p:nvPicPr>
          <p:cNvPr id="28" name="Picture 27" descr="Shape&#10;&#10;Description automatically generated with medium confidence">
            <a:extLst>
              <a:ext uri="{FF2B5EF4-FFF2-40B4-BE49-F238E27FC236}">
                <a16:creationId xmlns:a16="http://schemas.microsoft.com/office/drawing/2014/main" id="{326987C3-71AD-5008-5D21-04BD423D35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9764"/>
          <a:stretch/>
        </p:blipFill>
        <p:spPr>
          <a:xfrm>
            <a:off x="6443650" y="4966783"/>
            <a:ext cx="1959804" cy="1324634"/>
          </a:xfrm>
          <a:prstGeom prst="rect">
            <a:avLst/>
          </a:prstGeom>
        </p:spPr>
      </p:pic>
      <p:sp>
        <p:nvSpPr>
          <p:cNvPr id="29" name="Arrow: Notched Right 28">
            <a:extLst>
              <a:ext uri="{FF2B5EF4-FFF2-40B4-BE49-F238E27FC236}">
                <a16:creationId xmlns:a16="http://schemas.microsoft.com/office/drawing/2014/main" id="{4F4E7FF3-044C-E546-765B-53972DA1D15E}"/>
              </a:ext>
            </a:extLst>
          </p:cNvPr>
          <p:cNvSpPr/>
          <p:nvPr/>
        </p:nvSpPr>
        <p:spPr>
          <a:xfrm>
            <a:off x="5082986" y="5454477"/>
            <a:ext cx="1409708" cy="339191"/>
          </a:xfrm>
          <a:prstGeom prst="notched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184BDB5-C083-F430-8AF2-2A0438F0A9F3}"/>
              </a:ext>
            </a:extLst>
          </p:cNvPr>
          <p:cNvSpPr txBox="1"/>
          <p:nvPr/>
        </p:nvSpPr>
        <p:spPr>
          <a:xfrm>
            <a:off x="175519" y="1152554"/>
            <a:ext cx="29407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Bradley Hand ITC" panose="03070402050302030203" pitchFamily="66" charset="0"/>
              </a:rPr>
              <a:t>A plan or drawing produced to show the look and function or workings of a building, garment, or other object before it is made.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B2B65F6-C987-1330-97DC-10BA9066E134}"/>
              </a:ext>
            </a:extLst>
          </p:cNvPr>
          <p:cNvSpPr txBox="1"/>
          <p:nvPr/>
        </p:nvSpPr>
        <p:spPr>
          <a:xfrm>
            <a:off x="8587481" y="1152554"/>
            <a:ext cx="31708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Bradley Hand ITC" panose="03070402050302030203" pitchFamily="66" charset="0"/>
              </a:rPr>
              <a:t>The act of putting furniture, a machine, or a piece of equipment into position and making it ready to use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21D3DB8-8EDC-704C-EE46-AE28AADDA5FC}"/>
              </a:ext>
            </a:extLst>
          </p:cNvPr>
          <p:cNvSpPr txBox="1"/>
          <p:nvPr/>
        </p:nvSpPr>
        <p:spPr>
          <a:xfrm>
            <a:off x="175519" y="2050252"/>
            <a:ext cx="33357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70C0"/>
                </a:solidFill>
              </a:rPr>
              <a:t>Functionality. Fulfils the requirements laid out in the science case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70C0"/>
                </a:solidFill>
              </a:rPr>
              <a:t>Specifications – dimensions, tolerances, precision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70C0"/>
                </a:solidFill>
              </a:rPr>
              <a:t>Safety – by design 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70C0"/>
                </a:solidFill>
              </a:rPr>
              <a:t>Reliability, manufacturability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70C0"/>
                </a:solidFill>
              </a:rPr>
              <a:t>Provides technical information.</a:t>
            </a:r>
            <a:endParaRPr lang="en-GB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F66B633-A3D9-187A-B950-C8BF072699CF}"/>
              </a:ext>
            </a:extLst>
          </p:cNvPr>
          <p:cNvSpPr txBox="1"/>
          <p:nvPr/>
        </p:nvSpPr>
        <p:spPr>
          <a:xfrm>
            <a:off x="3586017" y="1882968"/>
            <a:ext cx="419718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Understand and communicate the project goals and deliverables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Interprets the overall project plan and creates the installation plan alongside designers and technicians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Identifies all project stakeholders and gets a buy in to the plan.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Feeds the resource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Interprets and communicates technical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Tracks changes to the design during the installation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Keeps a solutions focus when facing installation difficulties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54EF3B9-BA4B-6387-4218-2D4017E95FEE}"/>
              </a:ext>
            </a:extLst>
          </p:cNvPr>
          <p:cNvSpPr txBox="1"/>
          <p:nvPr/>
        </p:nvSpPr>
        <p:spPr>
          <a:xfrm>
            <a:off x="8329329" y="1935960"/>
            <a:ext cx="3429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Interprets the plan and identifies work packages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Creates a task breakdown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Communicates with all involved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Looks after the day-to-day project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Ensures quality and compliance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Ensures installation safety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Records and communicates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Keeps the plan on track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1898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889A7-764B-5882-23B6-B89B822AF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18" y="223083"/>
            <a:ext cx="10515600" cy="593663"/>
          </a:xfrm>
        </p:spPr>
        <p:txBody>
          <a:bodyPr>
            <a:noAutofit/>
          </a:bodyPr>
          <a:lstStyle/>
          <a:p>
            <a:r>
              <a:rPr lang="en-GB" sz="4000" i="1" u="sng" dirty="0">
                <a:latin typeface="+mn-lt"/>
                <a:ea typeface="Adobe Fan Heiti Std B" panose="020B0700000000000000" pitchFamily="34" charset="-128"/>
              </a:rPr>
              <a:t>Installation Preparation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6F70AA-7F00-5C1A-8270-3BDC6D51FE8C}"/>
              </a:ext>
            </a:extLst>
          </p:cNvPr>
          <p:cNvSpPr txBox="1"/>
          <p:nvPr/>
        </p:nvSpPr>
        <p:spPr>
          <a:xfrm>
            <a:off x="355106" y="1047565"/>
            <a:ext cx="410148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i="1" dirty="0">
                <a:solidFill>
                  <a:srgbClr val="002060"/>
                </a:solidFill>
                <a:latin typeface="+mj-lt"/>
                <a:ea typeface="Adobe Fan Heiti Std B" panose="020B0700000000000000" pitchFamily="34" charset="-128"/>
              </a:rPr>
              <a:t>The benefits of pre-building all or part of an instrument</a:t>
            </a:r>
          </a:p>
          <a:p>
            <a:endParaRPr lang="en-GB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+mj-lt"/>
                <a:ea typeface="Adobe Fan Heiti Std B" panose="020B0700000000000000" pitchFamily="34" charset="-128"/>
              </a:rPr>
              <a:t>Generates information for the installation and assembly sequence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+mj-lt"/>
                <a:ea typeface="Adobe Fan Heiti Std B" panose="020B0700000000000000" pitchFamily="34" charset="-128"/>
              </a:rPr>
              <a:t>Generates valuable information for producing 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+mj-lt"/>
                <a:ea typeface="Adobe Fan Heiti Std B" panose="020B0700000000000000" pitchFamily="34" charset="-128"/>
              </a:rPr>
              <a:t>Continuous improvement of methodology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+mj-lt"/>
                <a:ea typeface="Adobe Fan Heiti Std B" panose="020B0700000000000000" pitchFamily="34" charset="-128"/>
              </a:rPr>
              <a:t>Allows for off-line commissioning – especially motion control and generating alignment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+mj-lt"/>
                <a:ea typeface="Adobe Fan Heiti Std B" panose="020B0700000000000000" pitchFamily="34" charset="-128"/>
              </a:rPr>
              <a:t>Gives the installation technicians time to generate assembly data and fault find delivered components.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+mj-lt"/>
                <a:ea typeface="Adobe Fan Heiti Std B" panose="020B0700000000000000" pitchFamily="34" charset="-128"/>
              </a:rPr>
              <a:t>Gives designers and technicians the opportunity to work together on the functionality of the systems to be installed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+mj-lt"/>
                <a:ea typeface="Adobe Fan Heiti Std B" panose="020B0700000000000000" pitchFamily="34" charset="-128"/>
              </a:rPr>
              <a:t>Pre-building will feed your project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5" name="Picture 4" descr="A group of people working on a machine&#10;&#10;Description automatically generated with low confidence">
            <a:extLst>
              <a:ext uri="{FF2B5EF4-FFF2-40B4-BE49-F238E27FC236}">
                <a16:creationId xmlns:a16="http://schemas.microsoft.com/office/drawing/2014/main" id="{6432B5F1-2BDA-0DD3-5249-6B42D6932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808" y="1525902"/>
            <a:ext cx="5862221" cy="380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74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D1CA0-142F-A598-3FD2-48EB6D796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GB" i="1" u="sng" dirty="0"/>
              <a:t>Installation &amp; Operational Safety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783AB7-1FF2-5C18-6A95-7AC6571A73A6}"/>
              </a:ext>
            </a:extLst>
          </p:cNvPr>
          <p:cNvSpPr txBox="1"/>
          <p:nvPr/>
        </p:nvSpPr>
        <p:spPr>
          <a:xfrm>
            <a:off x="838200" y="1189608"/>
            <a:ext cx="415992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Installation Safety </a:t>
            </a:r>
          </a:p>
          <a:p>
            <a:r>
              <a:rPr lang="en-GB" sz="2000" dirty="0">
                <a:solidFill>
                  <a:schemeClr val="tx1"/>
                </a:solidFill>
              </a:rPr>
              <a:t>CDM – Construction, Design and Management </a:t>
            </a:r>
            <a:r>
              <a:rPr lang="en-GB" sz="2000" i="1" dirty="0">
                <a:solidFill>
                  <a:schemeClr val="tx1"/>
                </a:solidFill>
              </a:rPr>
              <a:t>(regs 2015)</a:t>
            </a:r>
          </a:p>
          <a:p>
            <a:endParaRPr lang="en-GB" sz="1200" i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i="1" dirty="0">
                <a:solidFill>
                  <a:schemeClr val="tx1"/>
                </a:solidFill>
              </a:rPr>
              <a:t>Keep all ISIS users and staff safe during the construction phase.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i="1" dirty="0">
                <a:solidFill>
                  <a:schemeClr val="tx1"/>
                </a:solidFill>
              </a:rPr>
              <a:t>Create a Construction Phase 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i="1" dirty="0">
                <a:solidFill>
                  <a:schemeClr val="tx1"/>
                </a:solidFill>
              </a:rPr>
              <a:t>Define the boundaries of the work area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i="1" dirty="0">
                <a:solidFill>
                  <a:schemeClr val="tx1"/>
                </a:solidFill>
              </a:rPr>
              <a:t>Create the waste 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i="1" dirty="0">
                <a:solidFill>
                  <a:schemeClr val="tx1"/>
                </a:solidFill>
              </a:rPr>
              <a:t>Identify project stakeholders and their responsibilities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i="1" dirty="0">
                <a:solidFill>
                  <a:schemeClr val="tx1"/>
                </a:solidFill>
              </a:rPr>
              <a:t>Risk and method statements for the construction phase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i="1" dirty="0">
                <a:solidFill>
                  <a:schemeClr val="tx1"/>
                </a:solidFill>
              </a:rPr>
              <a:t>Produce site rules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i="1" dirty="0">
                <a:solidFill>
                  <a:schemeClr val="tx1"/>
                </a:solidFill>
              </a:rPr>
              <a:t>Create the communication plan</a:t>
            </a:r>
          </a:p>
        </p:txBody>
      </p:sp>
      <p:pic>
        <p:nvPicPr>
          <p:cNvPr id="5" name="Picture 4" descr="A white figure holding a sign&#10;&#10;Description automatically generated">
            <a:extLst>
              <a:ext uri="{FF2B5EF4-FFF2-40B4-BE49-F238E27FC236}">
                <a16:creationId xmlns:a16="http://schemas.microsoft.com/office/drawing/2014/main" id="{72FACAD0-A7DB-2CA6-22BD-872C3A394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164" y="4510707"/>
            <a:ext cx="1749546" cy="17495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AD0A33-9EA0-5C6F-D5B4-F40ECAE1AB7F}"/>
              </a:ext>
            </a:extLst>
          </p:cNvPr>
          <p:cNvSpPr txBox="1"/>
          <p:nvPr/>
        </p:nvSpPr>
        <p:spPr>
          <a:xfrm>
            <a:off x="7501631" y="1189608"/>
            <a:ext cx="41599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Operational Safety</a:t>
            </a:r>
          </a:p>
          <a:p>
            <a:r>
              <a:rPr lang="en-GB" sz="2000" dirty="0">
                <a:solidFill>
                  <a:schemeClr val="tx1"/>
                </a:solidFill>
              </a:rPr>
              <a:t>Safety of neighbouring Instruments during Construction</a:t>
            </a:r>
          </a:p>
          <a:p>
            <a:endParaRPr lang="en-GB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i="1" dirty="0">
                <a:solidFill>
                  <a:schemeClr val="tx1"/>
                </a:solidFill>
              </a:rPr>
              <a:t>Keep all ISIS users and staff safe during the construction phase.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i="1" dirty="0">
                <a:solidFill>
                  <a:schemeClr val="tx1"/>
                </a:solidFill>
              </a:rPr>
              <a:t>Known as “business as usual”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i="1" dirty="0">
                <a:solidFill>
                  <a:schemeClr val="tx1"/>
                </a:solidFill>
              </a:rPr>
              <a:t>Follow operational risk assessments and safe working practices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i="1" dirty="0">
                <a:solidFill>
                  <a:schemeClr val="tx1"/>
                </a:solidFill>
              </a:rPr>
              <a:t>Stakeholder engagement and communication on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i="1" dirty="0">
                <a:solidFill>
                  <a:schemeClr val="tx1"/>
                </a:solidFill>
              </a:rPr>
              <a:t>Ensure the impact of construction activities on operating Instruments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i="1" dirty="0">
                <a:solidFill>
                  <a:schemeClr val="tx1"/>
                </a:solidFill>
              </a:rPr>
              <a:t>Looking after visiting users' safety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A29916C-55BC-E39C-4E80-803CBAC759C8}"/>
              </a:ext>
            </a:extLst>
          </p:cNvPr>
          <p:cNvSpPr/>
          <p:nvPr/>
        </p:nvSpPr>
        <p:spPr>
          <a:xfrm>
            <a:off x="6874279" y="2937004"/>
            <a:ext cx="612558" cy="596313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A5D2DE1B-9C85-9806-7D7B-38810FC71E91}"/>
              </a:ext>
            </a:extLst>
          </p:cNvPr>
          <p:cNvSpPr/>
          <p:nvPr/>
        </p:nvSpPr>
        <p:spPr>
          <a:xfrm rot="10800000">
            <a:off x="4780631" y="2974019"/>
            <a:ext cx="612558" cy="596313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EAB51C-E0FB-4723-BC78-F7DEA6B076C2}"/>
              </a:ext>
            </a:extLst>
          </p:cNvPr>
          <p:cNvSpPr txBox="1"/>
          <p:nvPr/>
        </p:nvSpPr>
        <p:spPr>
          <a:xfrm>
            <a:off x="5228634" y="2693802"/>
            <a:ext cx="18820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B050"/>
                </a:solidFill>
              </a:rPr>
              <a:t>Integration between Construction and Operation</a:t>
            </a:r>
          </a:p>
        </p:txBody>
      </p:sp>
    </p:spTree>
    <p:extLst>
      <p:ext uri="{BB962C8B-B14F-4D97-AF65-F5344CB8AC3E}">
        <p14:creationId xmlns:p14="http://schemas.microsoft.com/office/powerpoint/2010/main" val="3178392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004B4-6195-EC3D-E918-58942C1A3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695" y="178694"/>
            <a:ext cx="10515600" cy="540397"/>
          </a:xfrm>
        </p:spPr>
        <p:txBody>
          <a:bodyPr>
            <a:noAutofit/>
          </a:bodyPr>
          <a:lstStyle/>
          <a:p>
            <a:r>
              <a:rPr lang="en-GB" sz="4000" i="1" u="sng" dirty="0">
                <a:latin typeface="+mn-lt"/>
                <a:ea typeface="Adobe Fan Heiti Std B" panose="020B0700000000000000" pitchFamily="34" charset="-128"/>
              </a:rPr>
              <a:t>Waste planning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796A18FC-C056-D142-E0E9-880C92A34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80" y="839348"/>
            <a:ext cx="5277870" cy="27099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393363-F4AD-DA45-9E6A-25316376375A}"/>
              </a:ext>
            </a:extLst>
          </p:cNvPr>
          <p:cNvSpPr txBox="1"/>
          <p:nvPr/>
        </p:nvSpPr>
        <p:spPr>
          <a:xfrm>
            <a:off x="163497" y="3669514"/>
            <a:ext cx="4729979" cy="190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9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Specialist disposal of Non-active waste</a:t>
            </a:r>
            <a:endParaRPr lang="en-GB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active specialist waste such as WEEE waste or hazardous waste need to be disposed of via a specialist route.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Contact the Waste Disposal Officer for disposal of hazardous waste (SHE code 31). See SHE appointments directory (The SHE directory) which is linked to from here: </a:t>
            </a:r>
            <a:r>
              <a:rPr lang="en-GB" sz="9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https://staff.stfc.ac.uk/she/Pages/SHEDirectory.aspx</a:t>
            </a:r>
            <a:endParaRPr lang="en-GB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Contacts for other specialist waste such as WEEE waste or other specialist types of waste for advice and to arrange collection can be found here: </a:t>
            </a:r>
            <a:r>
              <a:rPr lang="en-GB" sz="9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https://staff.she.stfc.ac.uk/Pages/Staff/Waste-disposal-and-recycling-contact-points.aspx</a:t>
            </a:r>
            <a:endParaRPr lang="en-GB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A748BD-4807-F98C-817D-F5ED9383B7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2853" y="301798"/>
            <a:ext cx="3039608" cy="22804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47D1FC-0644-2217-4D43-7B9589E566E0}"/>
              </a:ext>
            </a:extLst>
          </p:cNvPr>
          <p:cNvSpPr txBox="1"/>
          <p:nvPr/>
        </p:nvSpPr>
        <p:spPr>
          <a:xfrm>
            <a:off x="5915721" y="2705389"/>
            <a:ext cx="46138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We generate a plan that identifies what we will keep as spares and what's for disposal.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Make sure responsibilities are understood be all stakeholders.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Working clean improves efficiency and helps manage the end phase of a project.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A weekly housekeeping and safety tour helps manage expectations and prevent bad habits forming.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Keep your project environmentally friendly.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800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Tidying up part of the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143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CE2E2-1B2B-A33B-F35D-FC3118BB8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96" y="107673"/>
            <a:ext cx="10596239" cy="700195"/>
          </a:xfrm>
        </p:spPr>
        <p:txBody>
          <a:bodyPr>
            <a:normAutofit/>
          </a:bodyPr>
          <a:lstStyle/>
          <a:p>
            <a:r>
              <a:rPr lang="en-GB" i="1" u="sng" dirty="0">
                <a:latin typeface="+mn-lt"/>
                <a:ea typeface="Adobe Fan Heiti Std B" panose="020B0700000000000000" pitchFamily="34" charset="-128"/>
              </a:rPr>
              <a:t>Installation &amp; Communication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BC557D-E290-4F70-09F8-32A66D23522D}"/>
              </a:ext>
            </a:extLst>
          </p:cNvPr>
          <p:cNvSpPr txBox="1"/>
          <p:nvPr/>
        </p:nvSpPr>
        <p:spPr>
          <a:xfrm>
            <a:off x="713232" y="800317"/>
            <a:ext cx="119329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>
                <a:latin typeface="Bradley Hand ITC" panose="03070402050302030203" pitchFamily="66" charset="0"/>
              </a:rPr>
              <a:t>The key to successful project is communication – so here’s my top tips……..</a:t>
            </a:r>
            <a:endParaRPr lang="en-GB" sz="2400" b="1" i="1" dirty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BC5CEA-B04E-83CA-2154-714505CC0916}"/>
              </a:ext>
            </a:extLst>
          </p:cNvPr>
          <p:cNvSpPr txBox="1"/>
          <p:nvPr/>
        </p:nvSpPr>
        <p:spPr>
          <a:xfrm>
            <a:off x="364159" y="1262128"/>
            <a:ext cx="1146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7030A0"/>
                </a:solidFill>
                <a:latin typeface="+mn-lt"/>
                <a:ea typeface="Adobe Fan Heiti Std B" panose="020B0700000000000000" pitchFamily="34" charset="-128"/>
              </a:rPr>
              <a:t>Listening is more important the anything else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Adapt your communications to suit the occasion or person </a:t>
            </a:r>
            <a:r>
              <a:rPr kumimoji="0" lang="en-GB" sz="1800" b="0" i="1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(emails/phone/zoom/face to face/text/teams/SharePoint).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Adobe Fan Heiti Std B" panose="020B0700000000000000" pitchFamily="34" charset="-128"/>
                <a:cs typeface="Arial"/>
                <a:sym typeface="Arial"/>
              </a:rPr>
              <a:t> Never assume your message has been read, understood or received.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800" dirty="0">
                <a:solidFill>
                  <a:srgbClr val="7030A0"/>
                </a:solidFill>
                <a:latin typeface="+mn-lt"/>
                <a:ea typeface="Adobe Fan Heiti Std B" panose="020B0700000000000000" pitchFamily="34" charset="-128"/>
              </a:rPr>
              <a:t>If there is a lot to talk about, do it in person. Take notes and seek clarification afterwards to avoid misunderstandings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Adobe Fan Heiti Std B" panose="020B0700000000000000" pitchFamily="34" charset="-128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800" dirty="0">
                <a:solidFill>
                  <a:srgbClr val="7030A0"/>
                </a:solidFill>
                <a:latin typeface="+mn-lt"/>
                <a:ea typeface="Adobe Fan Heiti Std B" panose="020B0700000000000000" pitchFamily="34" charset="-128"/>
              </a:rPr>
              <a:t>Be kind, be polite, be inclusive and treating everyone with respect.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Adobe Fan Heiti Std B" panose="020B0700000000000000" pitchFamily="34" charset="-128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dobe Fan Heiti Std B" panose="020B0700000000000000" pitchFamily="34" charset="-128"/>
              <a:ea typeface="Adobe Fan Heiti Std B" panose="020B0700000000000000" pitchFamily="34" charset="-128"/>
              <a:cs typeface="Arial"/>
              <a:sym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7030A0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19F272-2450-0113-CB8D-7FA569D24949}"/>
              </a:ext>
            </a:extLst>
          </p:cNvPr>
          <p:cNvSpPr txBox="1"/>
          <p:nvPr/>
        </p:nvSpPr>
        <p:spPr>
          <a:xfrm>
            <a:off x="333988" y="2967335"/>
            <a:ext cx="11493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Bradley Hand ITC" panose="03070402050302030203" pitchFamily="66" charset="0"/>
              </a:rPr>
              <a:t>At the start of an installation create a 1-month look ahead work plan and a weekly plan</a:t>
            </a: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17840117-3913-BDF9-9489-3818E62EF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97" y="3429001"/>
            <a:ext cx="4252388" cy="2780926"/>
          </a:xfrm>
          <a:prstGeom prst="rect">
            <a:avLst/>
          </a:prstGeom>
        </p:spPr>
      </p:pic>
      <p:sp>
        <p:nvSpPr>
          <p:cNvPr id="9" name="Arrow: Notched Right 8">
            <a:extLst>
              <a:ext uri="{FF2B5EF4-FFF2-40B4-BE49-F238E27FC236}">
                <a16:creationId xmlns:a16="http://schemas.microsoft.com/office/drawing/2014/main" id="{5F80B32F-C39E-F0E9-68B9-DBB016AAFF15}"/>
              </a:ext>
            </a:extLst>
          </p:cNvPr>
          <p:cNvSpPr/>
          <p:nvPr/>
        </p:nvSpPr>
        <p:spPr>
          <a:xfrm>
            <a:off x="4650275" y="4479760"/>
            <a:ext cx="1731146" cy="785939"/>
          </a:xfrm>
          <a:prstGeom prst="notched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B0F0"/>
              </a:solidFill>
            </a:endParaRPr>
          </a:p>
        </p:txBody>
      </p:sp>
      <p:pic>
        <p:nvPicPr>
          <p:cNvPr id="11" name="Picture 10" descr="Table&#10;&#10;Description automatically generated">
            <a:extLst>
              <a:ext uri="{FF2B5EF4-FFF2-40B4-BE49-F238E27FC236}">
                <a16:creationId xmlns:a16="http://schemas.microsoft.com/office/drawing/2014/main" id="{56376428-3CB5-EA5A-4C40-A8A958E9F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911" y="3387512"/>
            <a:ext cx="4789780" cy="306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4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FD86D-924F-FF5E-4615-ECDCE81D7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098" y="19314"/>
            <a:ext cx="10515600" cy="753461"/>
          </a:xfrm>
        </p:spPr>
        <p:txBody>
          <a:bodyPr>
            <a:normAutofit/>
          </a:bodyPr>
          <a:lstStyle/>
          <a:p>
            <a:r>
              <a:rPr lang="en-GB" sz="3200" i="1" u="sng" dirty="0">
                <a:latin typeface="+mn-lt"/>
                <a:ea typeface="Adobe Fan Heiti Std B" panose="020B0700000000000000" pitchFamily="34" charset="-128"/>
              </a:rPr>
              <a:t>Finding solutions when things go wrong</a:t>
            </a:r>
          </a:p>
        </p:txBody>
      </p:sp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4397F6AC-8FFA-2627-3872-D9D5004EA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3887" y="1105269"/>
            <a:ext cx="4600883" cy="55441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8BA3F7-7D8F-D5A2-8FDF-290D3B39C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87230" y="1224875"/>
            <a:ext cx="4474342" cy="2516818"/>
          </a:xfrm>
          <a:prstGeom prst="rect">
            <a:avLst/>
          </a:prstGeom>
        </p:spPr>
      </p:pic>
      <p:pic>
        <p:nvPicPr>
          <p:cNvPr id="10" name="Picture 9" descr="A picture containing miller&#10;&#10;Description automatically generated">
            <a:extLst>
              <a:ext uri="{FF2B5EF4-FFF2-40B4-BE49-F238E27FC236}">
                <a16:creationId xmlns:a16="http://schemas.microsoft.com/office/drawing/2014/main" id="{B7E76BB0-7BC6-EC27-823F-EBC440FD3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330" y="2885333"/>
            <a:ext cx="2753188" cy="36709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DECB6D-C0E8-E5F4-CE39-E7251F6FAD8C}"/>
              </a:ext>
            </a:extLst>
          </p:cNvPr>
          <p:cNvSpPr txBox="1"/>
          <p:nvPr/>
        </p:nvSpPr>
        <p:spPr>
          <a:xfrm>
            <a:off x="253689" y="704452"/>
            <a:ext cx="93346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latin typeface="Bradley Hand ITC" panose="03070402050302030203" pitchFamily="66" charset="0"/>
              </a:rPr>
              <a:t>Example CHIPIR Intermediate shutter and collimation project</a:t>
            </a:r>
          </a:p>
        </p:txBody>
      </p:sp>
      <p:pic>
        <p:nvPicPr>
          <p:cNvPr id="5" name="Picture 4" descr="A picture containing cement, stone&#10;&#10;Description automatically generated">
            <a:extLst>
              <a:ext uri="{FF2B5EF4-FFF2-40B4-BE49-F238E27FC236}">
                <a16:creationId xmlns:a16="http://schemas.microsoft.com/office/drawing/2014/main" id="{B53980BD-2B44-9D60-4197-DB0EFD6753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90" y="3741694"/>
            <a:ext cx="4287740" cy="243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581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C4EB9-A471-A989-B9F7-6E3406B76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88" y="97654"/>
            <a:ext cx="10515600" cy="655807"/>
          </a:xfrm>
        </p:spPr>
        <p:txBody>
          <a:bodyPr>
            <a:normAutofit/>
          </a:bodyPr>
          <a:lstStyle/>
          <a:p>
            <a:r>
              <a:rPr lang="en-GB" sz="3600" i="1" u="sng" dirty="0">
                <a:latin typeface="+mn-lt"/>
                <a:ea typeface="Adobe Gothic Std B" panose="020B0800000000000000" pitchFamily="34" charset="-128"/>
              </a:rPr>
              <a:t>Things Change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39A33B-BB32-51E2-751A-27607FDAB17F}"/>
              </a:ext>
            </a:extLst>
          </p:cNvPr>
          <p:cNvSpPr txBox="1"/>
          <p:nvPr/>
        </p:nvSpPr>
        <p:spPr>
          <a:xfrm>
            <a:off x="310718" y="753461"/>
            <a:ext cx="5474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2"/>
                </a:solidFill>
                <a:latin typeface="Bradley Hand ITC" panose="03070402050302030203" pitchFamily="66" charset="0"/>
                <a:ea typeface="Adobe Gothic Std B" panose="020B0800000000000000" pitchFamily="34" charset="-128"/>
              </a:rPr>
              <a:t>All the planning in the world won’t prevent things changing……….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E3EC70-1121-FDBF-5646-6D7F6A24AB5D}"/>
              </a:ext>
            </a:extLst>
          </p:cNvPr>
          <p:cNvSpPr txBox="1"/>
          <p:nvPr/>
        </p:nvSpPr>
        <p:spPr>
          <a:xfrm>
            <a:off x="310718" y="1409268"/>
            <a:ext cx="27190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2"/>
                </a:solidFill>
                <a:latin typeface="Bradley Hand ITC" panose="03070402050302030203" pitchFamily="66" charset="0"/>
              </a:rPr>
              <a:t>Here’s some examples </a:t>
            </a:r>
            <a:r>
              <a:rPr lang="en-GB" sz="2000" dirty="0">
                <a:solidFill>
                  <a:schemeClr val="bg2"/>
                </a:solidFill>
                <a:latin typeface="Bradley Hand ITC" panose="03070402050302030203" pitchFamily="66" charset="0"/>
                <a:sym typeface="Wingdings" panose="05000000000000000000" pitchFamily="2" charset="2"/>
              </a:rPr>
              <a:t></a:t>
            </a:r>
            <a:endParaRPr lang="en-GB" sz="2000" dirty="0">
              <a:solidFill>
                <a:schemeClr val="bg2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6" name="Picture 5" descr="Diagram, engineering drawing&#10;&#10;Description automatically generated">
            <a:extLst>
              <a:ext uri="{FF2B5EF4-FFF2-40B4-BE49-F238E27FC236}">
                <a16:creationId xmlns:a16="http://schemas.microsoft.com/office/drawing/2014/main" id="{718513BB-550F-8AF4-EDC3-F044945CE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03" y="2676759"/>
            <a:ext cx="2569886" cy="35530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E97B44-5E72-3A7E-A1C2-944027223193}"/>
              </a:ext>
            </a:extLst>
          </p:cNvPr>
          <p:cNvSpPr txBox="1"/>
          <p:nvPr/>
        </p:nvSpPr>
        <p:spPr>
          <a:xfrm>
            <a:off x="385282" y="1938095"/>
            <a:ext cx="22549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Sandals shielding mods for additional vacuum services</a:t>
            </a:r>
          </a:p>
        </p:txBody>
      </p:sp>
      <p:pic>
        <p:nvPicPr>
          <p:cNvPr id="9" name="Picture 8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836C1300-3192-4167-88B2-D75DE5B2E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99545" y="2812955"/>
            <a:ext cx="3698686" cy="27740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050DFC-1F95-AA21-B56F-92DD411170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388869" y="2812954"/>
            <a:ext cx="3698687" cy="2774014"/>
          </a:xfrm>
          <a:prstGeom prst="rect">
            <a:avLst/>
          </a:prstGeom>
        </p:spPr>
      </p:pic>
      <p:pic>
        <p:nvPicPr>
          <p:cNvPr id="8" name="Picture 7" descr="Engineering drawing&#10;&#10;Description automatically generated with medium confidence">
            <a:extLst>
              <a:ext uri="{FF2B5EF4-FFF2-40B4-BE49-F238E27FC236}">
                <a16:creationId xmlns:a16="http://schemas.microsoft.com/office/drawing/2014/main" id="{3DF1FF0C-DF9D-EBBF-201B-8A038F8E0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214344" y="2812953"/>
            <a:ext cx="3698688" cy="27740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7A8239-729B-7B57-61AD-B15BABC93319}"/>
              </a:ext>
            </a:extLst>
          </p:cNvPr>
          <p:cNvSpPr txBox="1"/>
          <p:nvPr/>
        </p:nvSpPr>
        <p:spPr>
          <a:xfrm>
            <a:off x="5506679" y="1752093"/>
            <a:ext cx="46233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2"/>
                </a:solidFill>
                <a:latin typeface="+mn-lt"/>
                <a:ea typeface="Adobe Fan Heiti Std B" panose="020B0700000000000000" pitchFamily="34" charset="-128"/>
              </a:rPr>
              <a:t>Polref and Offspec guide re-alignment</a:t>
            </a:r>
          </a:p>
        </p:txBody>
      </p:sp>
    </p:spTree>
    <p:extLst>
      <p:ext uri="{BB962C8B-B14F-4D97-AF65-F5344CB8AC3E}">
        <p14:creationId xmlns:p14="http://schemas.microsoft.com/office/powerpoint/2010/main" val="2539528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BE58B-C41B-76BD-8C0D-4418BAC52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466" y="42265"/>
            <a:ext cx="7977326" cy="788972"/>
          </a:xfrm>
        </p:spPr>
        <p:txBody>
          <a:bodyPr>
            <a:normAutofit/>
          </a:bodyPr>
          <a:lstStyle/>
          <a:p>
            <a:r>
              <a:rPr lang="en-GB" i="1" u="sng" dirty="0">
                <a:latin typeface="+mn-lt"/>
                <a:ea typeface="Adobe Fan Heiti Std B" panose="020B0700000000000000" pitchFamily="34" charset="-128"/>
              </a:rPr>
              <a:t>Continuous Improvement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878F5-D3C6-8FDD-2B28-1312B10797AE}"/>
              </a:ext>
            </a:extLst>
          </p:cNvPr>
          <p:cNvSpPr txBox="1"/>
          <p:nvPr/>
        </p:nvSpPr>
        <p:spPr>
          <a:xfrm>
            <a:off x="163497" y="774101"/>
            <a:ext cx="10342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i="0" dirty="0">
                <a:solidFill>
                  <a:srgbClr val="323232"/>
                </a:solidFill>
                <a:effectLst/>
                <a:latin typeface="Bradley Hand ITC" panose="03070402050302030203" pitchFamily="66" charset="0"/>
              </a:rPr>
              <a:t>The commitment to continuous improvement and optimal performance requires that we confront the imperfections that get in the way.</a:t>
            </a:r>
            <a:endParaRPr lang="en-GB" sz="1800" b="1" dirty="0">
              <a:latin typeface="Bradley Hand ITC" panose="03070402050302030203" pitchFamily="66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65220CB-95D4-ADD6-7844-FF36D21A3D1E}"/>
              </a:ext>
            </a:extLst>
          </p:cNvPr>
          <p:cNvSpPr/>
          <p:nvPr/>
        </p:nvSpPr>
        <p:spPr>
          <a:xfrm>
            <a:off x="4383901" y="2359150"/>
            <a:ext cx="3424191" cy="192452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CONTINUOUS IMPROVEMENT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2F806B-9921-CD20-8FF9-6F93F33851AA}"/>
              </a:ext>
            </a:extLst>
          </p:cNvPr>
          <p:cNvSpPr txBox="1"/>
          <p:nvPr/>
        </p:nvSpPr>
        <p:spPr>
          <a:xfrm>
            <a:off x="239697" y="1420432"/>
            <a:ext cx="373749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i="1" dirty="0">
                <a:solidFill>
                  <a:srgbClr val="0070C0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Honest and open 360°feedback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Ask for openness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Negative criticism is something positive – it means the beginning of  something better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It is normal to be averse to it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i="1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Whether averse to it or not, it is necessary for positive change</a:t>
            </a:r>
          </a:p>
        </p:txBody>
      </p:sp>
      <p:pic>
        <p:nvPicPr>
          <p:cNvPr id="9" name="Picture 8" descr="A picture containing indoor, wall, bathroom, sink&#10;&#10;Description automatically generated">
            <a:extLst>
              <a:ext uri="{FF2B5EF4-FFF2-40B4-BE49-F238E27FC236}">
                <a16:creationId xmlns:a16="http://schemas.microsoft.com/office/drawing/2014/main" id="{56B79E79-327F-AA73-F866-5EE166AD7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697" y="3429000"/>
            <a:ext cx="3424191" cy="19245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E9BDDE-5A8E-77FF-5601-97A07C339DC3}"/>
              </a:ext>
            </a:extLst>
          </p:cNvPr>
          <p:cNvSpPr txBox="1"/>
          <p:nvPr/>
        </p:nvSpPr>
        <p:spPr>
          <a:xfrm>
            <a:off x="4304284" y="1128926"/>
            <a:ext cx="35834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i="1" dirty="0">
                <a:solidFill>
                  <a:srgbClr val="0070C0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Be objective</a:t>
            </a:r>
          </a:p>
          <a:p>
            <a:pPr algn="ctr"/>
            <a:r>
              <a:rPr lang="en-GB" sz="1600" i="1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Describe what happened in objective terms, and then focus on improvements.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958ED5-CB9D-DB9C-F55E-8475D3CA62BD}"/>
              </a:ext>
            </a:extLst>
          </p:cNvPr>
          <p:cNvSpPr txBox="1"/>
          <p:nvPr/>
        </p:nvSpPr>
        <p:spPr>
          <a:xfrm>
            <a:off x="8214797" y="1635876"/>
            <a:ext cx="3597460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0070C0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Documentation for the Future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Document both success and failure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Record methodology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Make recommendations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Feed your findings into future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Technical information</a:t>
            </a:r>
          </a:p>
          <a:p>
            <a:endParaRPr lang="en-GB" sz="1600" dirty="0">
              <a:solidFill>
                <a:srgbClr val="0070C0"/>
              </a:solidFill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668F38-3A31-7398-7037-58A41F328F90}"/>
              </a:ext>
            </a:extLst>
          </p:cNvPr>
          <p:cNvSpPr txBox="1"/>
          <p:nvPr/>
        </p:nvSpPr>
        <p:spPr>
          <a:xfrm>
            <a:off x="4767511" y="4483528"/>
            <a:ext cx="265697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rgbClr val="0070C0"/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Focus on the future</a:t>
            </a:r>
          </a:p>
          <a:p>
            <a:pPr algn="ctr"/>
            <a:r>
              <a:rPr lang="en-GB" sz="2000" i="1" dirty="0">
                <a:solidFill>
                  <a:srgbClr val="002060"/>
                </a:solidFill>
                <a:latin typeface="+mn-lt"/>
                <a:ea typeface="Adobe Fan Heiti Std B" panose="020B0700000000000000" pitchFamily="34" charset="-128"/>
              </a:rPr>
              <a:t>The aim is be better in the future not to assign blame for the past!</a:t>
            </a:r>
          </a:p>
        </p:txBody>
      </p:sp>
      <p:pic>
        <p:nvPicPr>
          <p:cNvPr id="4" name="Picture 3" descr="A machine in a room&#10;&#10;Description automatically generated">
            <a:extLst>
              <a:ext uri="{FF2B5EF4-FFF2-40B4-BE49-F238E27FC236}">
                <a16:creationId xmlns:a16="http://schemas.microsoft.com/office/drawing/2014/main" id="{116C3A9B-C31E-BD7D-5CD6-E30ABBB23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4797" y="3297869"/>
            <a:ext cx="3078639" cy="314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93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A2C1-2FB8-AB55-1891-DD3707C41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91" y="71021"/>
            <a:ext cx="10374297" cy="918331"/>
          </a:xfrm>
        </p:spPr>
        <p:txBody>
          <a:bodyPr>
            <a:normAutofit/>
          </a:bodyPr>
          <a:lstStyle/>
          <a:p>
            <a:r>
              <a:rPr lang="en-GB" sz="4000" i="1" u="sng" dirty="0"/>
              <a:t>Handover to Instrument Scientists</a:t>
            </a:r>
          </a:p>
        </p:txBody>
      </p:sp>
      <p:pic>
        <p:nvPicPr>
          <p:cNvPr id="4" name="Picture 3" descr="A large machine with wires and wires&#10;&#10;Description automatically generated with medium confidence">
            <a:extLst>
              <a:ext uri="{FF2B5EF4-FFF2-40B4-BE49-F238E27FC236}">
                <a16:creationId xmlns:a16="http://schemas.microsoft.com/office/drawing/2014/main" id="{4A46C70D-2520-4F2E-E718-8A4480045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77951" y="1554595"/>
            <a:ext cx="4521940" cy="3391455"/>
          </a:xfrm>
          <a:prstGeom prst="rect">
            <a:avLst/>
          </a:prstGeom>
        </p:spPr>
      </p:pic>
      <p:pic>
        <p:nvPicPr>
          <p:cNvPr id="6" name="Picture 5" descr="A large machine in a room&#10;&#10;Description automatically generated">
            <a:extLst>
              <a:ext uri="{FF2B5EF4-FFF2-40B4-BE49-F238E27FC236}">
                <a16:creationId xmlns:a16="http://schemas.microsoft.com/office/drawing/2014/main" id="{893FC526-C665-A99A-0348-18AB56407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5837" y="989352"/>
            <a:ext cx="2438400" cy="3657600"/>
          </a:xfrm>
          <a:prstGeom prst="rect">
            <a:avLst/>
          </a:prstGeom>
        </p:spPr>
      </p:pic>
      <p:pic>
        <p:nvPicPr>
          <p:cNvPr id="8" name="Picture 7" descr="A large machine in a factory&#10;&#10;Description automatically generated">
            <a:extLst>
              <a:ext uri="{FF2B5EF4-FFF2-40B4-BE49-F238E27FC236}">
                <a16:creationId xmlns:a16="http://schemas.microsoft.com/office/drawing/2014/main" id="{EE34E587-311F-1DCD-FE82-AE241ED04C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986" y="4127377"/>
            <a:ext cx="3657600" cy="2438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9C4467-CD1B-FF1B-F983-7368ACB71C54}"/>
              </a:ext>
            </a:extLst>
          </p:cNvPr>
          <p:cNvSpPr txBox="1"/>
          <p:nvPr/>
        </p:nvSpPr>
        <p:spPr>
          <a:xfrm>
            <a:off x="5028647" y="948894"/>
            <a:ext cx="36576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u="sng" dirty="0">
                <a:solidFill>
                  <a:srgbClr val="002060"/>
                </a:solidFill>
              </a:rPr>
              <a:t>Safety for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i="1" dirty="0">
                <a:solidFill>
                  <a:srgbClr val="002060"/>
                </a:solidFill>
              </a:rPr>
              <a:t>Safety tours and actions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i="1" dirty="0">
                <a:solidFill>
                  <a:srgbClr val="002060"/>
                </a:solidFill>
              </a:rPr>
              <a:t>Safety system commissioning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i="1" dirty="0">
                <a:solidFill>
                  <a:srgbClr val="002060"/>
                </a:solidFill>
              </a:rPr>
              <a:t>Is the upgrade built as designed?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i="1" dirty="0">
                <a:solidFill>
                  <a:srgbClr val="002060"/>
                </a:solidFill>
              </a:rPr>
              <a:t>Motion control safety and commissioning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i="1" dirty="0">
                <a:solidFill>
                  <a:srgbClr val="002060"/>
                </a:solidFill>
              </a:rPr>
              <a:t>Complete any safety actions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i="1" dirty="0">
                <a:solidFill>
                  <a:srgbClr val="002060"/>
                </a:solidFill>
              </a:rPr>
              <a:t>Agree a radiation survey plan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Key stakeholder sign off – at ISIS we call this OPI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8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619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DBA5B-5D0C-D9F9-F20D-875D23890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2" y="89919"/>
            <a:ext cx="10515600" cy="726828"/>
          </a:xfrm>
        </p:spPr>
        <p:txBody>
          <a:bodyPr>
            <a:normAutofit/>
          </a:bodyPr>
          <a:lstStyle/>
          <a:p>
            <a:pPr algn="ctr"/>
            <a:r>
              <a:rPr lang="en-GB" sz="4000" i="1" u="sng" dirty="0">
                <a:latin typeface="+mn-lt"/>
                <a:ea typeface="Adobe Fan Heiti Std B" panose="020B0700000000000000" pitchFamily="34" charset="-128"/>
              </a:rPr>
              <a:t>Upgrade Commissioning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9DB2AC-54E5-144F-6BB8-62F665715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0681"/>
            <a:ext cx="6241002" cy="35404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50BE5A-3FBD-33BF-583D-852728845773}"/>
              </a:ext>
            </a:extLst>
          </p:cNvPr>
          <p:cNvSpPr txBox="1"/>
          <p:nvPr/>
        </p:nvSpPr>
        <p:spPr>
          <a:xfrm>
            <a:off x="2204870" y="1185502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i="1" u="sng" dirty="0">
                <a:solidFill>
                  <a:srgbClr val="0070C0"/>
                </a:solidFill>
                <a:latin typeface="+mn-lt"/>
                <a:ea typeface="Adobe Fan Heiti Std B" panose="020B0700000000000000" pitchFamily="34" charset="-128"/>
              </a:rPr>
              <a:t>POLREF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DCEA41-1637-FB3C-80C3-8834BA59A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075" y="1582031"/>
            <a:ext cx="3809006" cy="23011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88F284-3ACC-3A2E-41BD-0E1638F4D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4075" y="4120664"/>
            <a:ext cx="3809006" cy="23011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9C1F59-9AF2-147D-069F-4D690EF3AD51}"/>
              </a:ext>
            </a:extLst>
          </p:cNvPr>
          <p:cNvSpPr txBox="1"/>
          <p:nvPr/>
        </p:nvSpPr>
        <p:spPr>
          <a:xfrm>
            <a:off x="8273596" y="821365"/>
            <a:ext cx="18790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u="sng" dirty="0">
                <a:solidFill>
                  <a:srgbClr val="0070C0"/>
                </a:solidFill>
                <a:latin typeface="+mn-lt"/>
                <a:ea typeface="Adobe Fan Heiti Std B" panose="020B0700000000000000" pitchFamily="34" charset="-128"/>
              </a:rPr>
              <a:t>OFFSPEC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CFE94D-9B27-4882-ABA3-AA2443A60C28}"/>
              </a:ext>
            </a:extLst>
          </p:cNvPr>
          <p:cNvSpPr txBox="1"/>
          <p:nvPr/>
        </p:nvSpPr>
        <p:spPr>
          <a:xfrm>
            <a:off x="8782551" y="1293224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Before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2DE023-AF4B-3C21-7192-2282233D32D7}"/>
              </a:ext>
            </a:extLst>
          </p:cNvPr>
          <p:cNvSpPr txBox="1"/>
          <p:nvPr/>
        </p:nvSpPr>
        <p:spPr>
          <a:xfrm>
            <a:off x="8931630" y="3883218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2636542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0D0A3AB-3E80-2610-D77A-C9EE55594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0"/>
            <a:ext cx="10515600" cy="1046424"/>
          </a:xfrm>
        </p:spPr>
        <p:txBody>
          <a:bodyPr>
            <a:normAutofit/>
          </a:bodyPr>
          <a:lstStyle/>
          <a:p>
            <a:pPr algn="ctr"/>
            <a:r>
              <a:rPr lang="en-GB" sz="3600" i="1" u="sng" dirty="0">
                <a:latin typeface="+mn-lt"/>
              </a:rPr>
              <a:t>Maintenance and Future Operation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1923FE-8667-9A48-677F-D72A7FDD99B5}"/>
              </a:ext>
            </a:extLst>
          </p:cNvPr>
          <p:cNvSpPr txBox="1"/>
          <p:nvPr/>
        </p:nvSpPr>
        <p:spPr>
          <a:xfrm>
            <a:off x="1837677" y="1002344"/>
            <a:ext cx="804317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u="sng" dirty="0">
                <a:solidFill>
                  <a:srgbClr val="002060"/>
                </a:solidFill>
              </a:rPr>
              <a:t>Create the Instrument technical file</a:t>
            </a:r>
          </a:p>
          <a:p>
            <a:pPr algn="ctr"/>
            <a:r>
              <a:rPr lang="en-GB" sz="2000" i="1" dirty="0">
                <a:solidFill>
                  <a:srgbClr val="002060"/>
                </a:solidFill>
              </a:rPr>
              <a:t>This will future proof the Instrument Operation and performance.        It should contain;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Overview of the Instrument and upgrade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Technical drawings and CAD models </a:t>
            </a:r>
            <a:r>
              <a:rPr lang="en-GB" dirty="0">
                <a:solidFill>
                  <a:srgbClr val="002060"/>
                </a:solidFill>
              </a:rPr>
              <a:t>(location of and reference numbers)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Neutron transport systems – Shutter, collimation, guide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Defining Components – Jaws, monitors, choppers.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Shielding – Materials, interlocks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Equipment lifecycle – Assembly, manufacture and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Installation and commissioning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Maintenance of all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Safety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Radiation survey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Spares strategy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2060"/>
              </a:solidFill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2060"/>
              </a:solidFill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2D3E88D-69E2-1F2F-F789-025F9B331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1510" y="4034109"/>
            <a:ext cx="4139121" cy="257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39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1200" y="140400"/>
            <a:ext cx="3619500" cy="18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4D0D9B-EF1D-D165-819E-FED655080A0B}"/>
              </a:ext>
            </a:extLst>
          </p:cNvPr>
          <p:cNvSpPr txBox="1"/>
          <p:nvPr/>
        </p:nvSpPr>
        <p:spPr>
          <a:xfrm>
            <a:off x="5637320" y="297401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47D181-FF55-6C79-7037-EBDA607BFB58}"/>
              </a:ext>
            </a:extLst>
          </p:cNvPr>
          <p:cNvSpPr txBox="1"/>
          <p:nvPr/>
        </p:nvSpPr>
        <p:spPr>
          <a:xfrm>
            <a:off x="2139517" y="2777961"/>
            <a:ext cx="72086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i="1" dirty="0">
                <a:solidFill>
                  <a:schemeClr val="bg1"/>
                </a:solidFill>
              </a:rPr>
              <a:t>Thank you for listening, time for questions!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nt and logo master">
  <a:themeElements>
    <a:clrScheme name="STFC theme">
      <a:dk1>
        <a:srgbClr val="2E2C61"/>
      </a:dk1>
      <a:lt1>
        <a:srgbClr val="FFFFFF"/>
      </a:lt1>
      <a:dk2>
        <a:srgbClr val="2E2C61"/>
      </a:dk2>
      <a:lt2>
        <a:srgbClr val="FFFFFF"/>
      </a:lt2>
      <a:accent1>
        <a:srgbClr val="1E5DF8"/>
      </a:accent1>
      <a:accent2>
        <a:srgbClr val="003088"/>
      </a:accent2>
      <a:accent3>
        <a:srgbClr val="F08900"/>
      </a:accent3>
      <a:accent4>
        <a:srgbClr val="61616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38DED1542C1943A1290884108DB0E9" ma:contentTypeVersion="2" ma:contentTypeDescription="Create a new document." ma:contentTypeScope="" ma:versionID="75948dd912159fd788ffcd9de450d66e">
  <xsd:schema xmlns:xsd="http://www.w3.org/2001/XMLSchema" xmlns:xs="http://www.w3.org/2001/XMLSchema" xmlns:p="http://schemas.microsoft.com/office/2006/metadata/properties" xmlns:ns2="84978530-c7a6-42d8-babd-8b8d2b751aa6" targetNamespace="http://schemas.microsoft.com/office/2006/metadata/properties" ma:root="true" ma:fieldsID="c49709bdc75a7754cac99811eaeb298a" ns2:_="">
    <xsd:import namespace="84978530-c7a6-42d8-babd-8b8d2b751a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978530-c7a6-42d8-babd-8b8d2b751a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1BFA9FD-3FBA-4858-A828-8FC9E7876A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978530-c7a6-42d8-babd-8b8d2b751a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40F081-B534-46A2-819D-E57C6B0793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4A9CD3-1715-40A4-A7ED-40D8563902F1}">
  <ds:schemaRefs>
    <ds:schemaRef ds:uri="http://schemas.microsoft.com/office/2006/metadata/properties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  <ds:schemaRef ds:uri="af4214d1-6fd7-427d-b6b1-dbc0b5b60297"/>
    <ds:schemaRef ds:uri="http://purl.org/dc/dcmitype/"/>
    <ds:schemaRef ds:uri="http://schemas.microsoft.com/office/2006/documentManagement/types"/>
    <ds:schemaRef ds:uri="http://schemas.microsoft.com/office/infopath/2007/PartnerControls"/>
    <ds:schemaRef ds:uri="7c685e40-a938-425e-886c-6d1aec97062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4441</TotalTime>
  <Words>1236</Words>
  <Application>Microsoft Office PowerPoint</Application>
  <PresentationFormat>Widescreen</PresentationFormat>
  <Paragraphs>181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Adobe Fan Heiti Std B</vt:lpstr>
      <vt:lpstr>Arial</vt:lpstr>
      <vt:lpstr>Bradley Hand ITC</vt:lpstr>
      <vt:lpstr>Calibri</vt:lpstr>
      <vt:lpstr>Noto Sans Symbols</vt:lpstr>
      <vt:lpstr>Wingdings</vt:lpstr>
      <vt:lpstr>Font and logo master</vt:lpstr>
      <vt:lpstr>PowerPoint Presentation</vt:lpstr>
      <vt:lpstr>The Objectives</vt:lpstr>
      <vt:lpstr>Planning, preparation and integration</vt:lpstr>
      <vt:lpstr>Understanding integration</vt:lpstr>
      <vt:lpstr>Installation Preparation</vt:lpstr>
      <vt:lpstr>Installation &amp; Operational Safety</vt:lpstr>
      <vt:lpstr>Waste planning</vt:lpstr>
      <vt:lpstr>Installation &amp; Communication</vt:lpstr>
      <vt:lpstr>Finding solutions when things go wrong</vt:lpstr>
      <vt:lpstr>Things Change</vt:lpstr>
      <vt:lpstr>Continuous Improvement</vt:lpstr>
      <vt:lpstr>Handover to Instrument Scientists</vt:lpstr>
      <vt:lpstr>Upgrade Commissioning </vt:lpstr>
      <vt:lpstr>Maintenance and Future Operation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Millard</dc:creator>
  <cp:lastModifiedBy>Crawford, John (STFC,RAL,ISIS)</cp:lastModifiedBy>
  <cp:revision>42</cp:revision>
  <dcterms:created xsi:type="dcterms:W3CDTF">2019-09-17T08:04:08Z</dcterms:created>
  <dcterms:modified xsi:type="dcterms:W3CDTF">2023-10-24T15:51:48Z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0x0101005038DED1542C1943A1290884108DB0E9</vt:lpwstr>
  </property>
  <property fmtid="{D5CDD505-2E9C-101B-9397-08002B2CF9AE}" pid="3" name="_dlc_DocIdItemGuid">
    <vt:lpwstr>7d6dd9f8-2757-4d2f-b6c5-c8fdb553a0d1</vt:lpwstr>
  </property>
</Properties>
</file>