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517" r:id="rId2"/>
    <p:sldId id="1031" r:id="rId3"/>
    <p:sldId id="561" r:id="rId4"/>
    <p:sldId id="944" r:id="rId5"/>
    <p:sldId id="318" r:id="rId6"/>
    <p:sldId id="281" r:id="rId7"/>
    <p:sldId id="410" r:id="rId8"/>
    <p:sldId id="1033" r:id="rId9"/>
    <p:sldId id="1039" r:id="rId10"/>
    <p:sldId id="559" r:id="rId11"/>
    <p:sldId id="419" r:id="rId12"/>
    <p:sldId id="1032" r:id="rId13"/>
    <p:sldId id="418" r:id="rId14"/>
    <p:sldId id="1045" r:id="rId15"/>
    <p:sldId id="534" r:id="rId16"/>
    <p:sldId id="533" r:id="rId17"/>
    <p:sldId id="938" r:id="rId18"/>
    <p:sldId id="516" r:id="rId19"/>
    <p:sldId id="1017" r:id="rId20"/>
    <p:sldId id="295" r:id="rId21"/>
    <p:sldId id="959" r:id="rId22"/>
    <p:sldId id="1046" r:id="rId23"/>
    <p:sldId id="1040" r:id="rId24"/>
    <p:sldId id="1034" r:id="rId25"/>
    <p:sldId id="1036" r:id="rId26"/>
    <p:sldId id="562" r:id="rId27"/>
    <p:sldId id="1037" r:id="rId28"/>
    <p:sldId id="1041" r:id="rId29"/>
    <p:sldId id="1042" r:id="rId30"/>
    <p:sldId id="1043" r:id="rId31"/>
    <p:sldId id="1044" r:id="rId32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D6B"/>
    <a:srgbClr val="24726E"/>
    <a:srgbClr val="4582B4"/>
    <a:srgbClr val="FFD701"/>
    <a:srgbClr val="9DC3E7"/>
    <a:srgbClr val="82BE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08" autoAdjust="0"/>
    <p:restoredTop sz="96341" autoAdjust="0"/>
  </p:normalViewPr>
  <p:slideViewPr>
    <p:cSldViewPr showGuides="1">
      <p:cViewPr varScale="1">
        <p:scale>
          <a:sx n="58" d="100"/>
          <a:sy n="58" d="100"/>
        </p:scale>
        <p:origin x="200" y="1672"/>
      </p:cViewPr>
      <p:guideLst>
        <p:guide orient="horz" pos="1026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119" d="100"/>
          <a:sy n="119" d="100"/>
        </p:scale>
        <p:origin x="888" y="18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1834CE-7180-4318-9622-16E99515292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6285918-64CA-4DA0-A621-2634C8F935CF}">
      <dgm:prSet phldrT="[Text]" custT="1"/>
      <dgm:spPr>
        <a:xfrm>
          <a:off x="0" y="230307"/>
          <a:ext cx="3816424" cy="383760"/>
        </a:xfrm>
        <a:solidFill>
          <a:schemeClr val="bg2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indent="0">
            <a:buNone/>
            <a:tabLst>
              <a:tab pos="355600" algn="l"/>
            </a:tabLst>
          </a:pPr>
          <a:r>
            <a:rPr lang="en-US" sz="1800" b="1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	Optimal pulse length</a:t>
          </a:r>
          <a:endParaRPr lang="en-US" sz="1800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3587C76E-604A-4C27-8E5B-E0363BC996BF}" type="parTrans" cxnId="{E30A8D5E-2BEB-46B7-BA81-457B3C33BACC}">
      <dgm:prSet/>
      <dgm:spPr/>
      <dgm:t>
        <a:bodyPr/>
        <a:lstStyle/>
        <a:p>
          <a:endParaRPr lang="de-DE"/>
        </a:p>
      </dgm:t>
    </dgm:pt>
    <dgm:pt modelId="{6B9BFBCC-3C38-45A2-85D1-9ECD7F054197}" type="sibTrans" cxnId="{E30A8D5E-2BEB-46B7-BA81-457B3C33BACC}">
      <dgm:prSet/>
      <dgm:spPr/>
      <dgm:t>
        <a:bodyPr/>
        <a:lstStyle/>
        <a:p>
          <a:endParaRPr lang="de-DE"/>
        </a:p>
      </dgm:t>
    </dgm:pt>
    <dgm:pt modelId="{1761BC4D-154C-4443-9F75-6D6BD98C53E8}">
      <dgm:prSet phldrT="[Text]" custT="1"/>
      <dgm:spPr>
        <a:xfrm>
          <a:off x="0" y="614067"/>
          <a:ext cx="3816424" cy="1291680"/>
        </a:xfr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Char char="•"/>
          </a:pPr>
          <a:r>
            <a:rPr lang="en-US" sz="18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Medium pulse</a:t>
          </a:r>
          <a:r>
            <a:rPr lang="en-US" sz="18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  <a:sym typeface="Wingdings" pitchFamily="2" charset="2"/>
            </a:rPr>
            <a:t> good resolution w/o chopper</a:t>
          </a:r>
          <a:endParaRPr lang="en-US" sz="18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B66C78B2-B1A5-40ED-B219-F4F00740F265}" type="parTrans" cxnId="{F9A8C765-EE4B-4A09-B256-9AB4D19C5857}">
      <dgm:prSet/>
      <dgm:spPr/>
      <dgm:t>
        <a:bodyPr/>
        <a:lstStyle/>
        <a:p>
          <a:endParaRPr lang="de-DE"/>
        </a:p>
      </dgm:t>
    </dgm:pt>
    <dgm:pt modelId="{1637E257-14DC-4787-BB19-5C5A9D4CD640}" type="sibTrans" cxnId="{F9A8C765-EE4B-4A09-B256-9AB4D19C5857}">
      <dgm:prSet/>
      <dgm:spPr/>
      <dgm:t>
        <a:bodyPr/>
        <a:lstStyle/>
        <a:p>
          <a:endParaRPr lang="de-DE"/>
        </a:p>
      </dgm:t>
    </dgm:pt>
    <dgm:pt modelId="{6064BB4E-AE72-4358-9902-810ED82C740E}">
      <dgm:prSet phldrT="[Text]" custT="1"/>
      <dgm:spPr>
        <a:xfrm>
          <a:off x="0" y="1905748"/>
          <a:ext cx="3816424" cy="383760"/>
        </a:xfrm>
        <a:solidFill>
          <a:schemeClr val="bg2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indent="0">
            <a:buNone/>
            <a:tabLst>
              <a:tab pos="355600" algn="l"/>
            </a:tabLst>
          </a:pPr>
          <a:r>
            <a:rPr lang="en-US" sz="1800" b="1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	Optimal frequency</a:t>
          </a:r>
          <a:endParaRPr lang="en-US" sz="1800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89C86576-CDB5-4540-94B9-CCE523DF2736}" type="parTrans" cxnId="{51B11E47-AFD3-449F-BBC8-70E7A508B25B}">
      <dgm:prSet/>
      <dgm:spPr/>
      <dgm:t>
        <a:bodyPr/>
        <a:lstStyle/>
        <a:p>
          <a:endParaRPr lang="de-DE"/>
        </a:p>
      </dgm:t>
    </dgm:pt>
    <dgm:pt modelId="{F4407EF2-5BA1-40EC-AD24-6B26F8C03316}" type="sibTrans" cxnId="{51B11E47-AFD3-449F-BBC8-70E7A508B25B}">
      <dgm:prSet/>
      <dgm:spPr/>
      <dgm:t>
        <a:bodyPr/>
        <a:lstStyle/>
        <a:p>
          <a:endParaRPr lang="de-DE"/>
        </a:p>
      </dgm:t>
    </dgm:pt>
    <dgm:pt modelId="{98E4FED8-9F1D-4A7E-98AD-30BB98BB24B3}">
      <dgm:prSet custT="1"/>
      <dgm:spPr>
        <a:xfrm>
          <a:off x="0" y="614067"/>
          <a:ext cx="3816424" cy="1291680"/>
        </a:xfr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Char char="•"/>
          </a:pPr>
          <a:r>
            <a:rPr lang="en-US" sz="18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Pulse pattern for novel high energy applications</a:t>
          </a:r>
        </a:p>
      </dgm:t>
    </dgm:pt>
    <dgm:pt modelId="{00B0B502-C06E-4FDF-9662-07997658C4C0}" type="parTrans" cxnId="{381030AE-CD7F-4628-86CF-E0536433F0DB}">
      <dgm:prSet/>
      <dgm:spPr/>
      <dgm:t>
        <a:bodyPr/>
        <a:lstStyle/>
        <a:p>
          <a:endParaRPr lang="de-DE"/>
        </a:p>
      </dgm:t>
    </dgm:pt>
    <dgm:pt modelId="{DD4CD46A-71C7-4B99-B8AF-8C3F1592A318}" type="sibTrans" cxnId="{381030AE-CD7F-4628-86CF-E0536433F0DB}">
      <dgm:prSet/>
      <dgm:spPr/>
      <dgm:t>
        <a:bodyPr/>
        <a:lstStyle/>
        <a:p>
          <a:endParaRPr lang="de-DE"/>
        </a:p>
      </dgm:t>
    </dgm:pt>
    <dgm:pt modelId="{41839951-5456-4E90-99B8-9D0CB1504BC2}">
      <dgm:prSet phldrT="[Text]" custT="1"/>
      <dgm:spPr>
        <a:xfrm>
          <a:off x="0" y="3249988"/>
          <a:ext cx="3816424" cy="383760"/>
        </a:xfrm>
        <a:solidFill>
          <a:schemeClr val="bg2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indent="0">
            <a:buNone/>
            <a:tabLst>
              <a:tab pos="355600" algn="l"/>
            </a:tabLst>
          </a:pPr>
          <a:r>
            <a:rPr lang="en-US" sz="1800" b="1" noProof="0" dirty="0">
              <a:solidFill>
                <a:schemeClr val="tx1"/>
              </a:solidFill>
              <a:latin typeface="+mn-lt"/>
              <a:ea typeface="+mn-ea"/>
              <a:cs typeface="+mn-cs"/>
              <a:sym typeface="Wingdings" panose="05000000000000000000" pitchFamily="2" charset="2"/>
            </a:rPr>
            <a:t>	Optimal spectrum</a:t>
          </a:r>
          <a:endParaRPr lang="en-US" sz="1800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BA070D05-1923-425B-AB53-F4F887C6AAEE}" type="parTrans" cxnId="{40691D00-4FDD-4EE8-B351-2E96AC3F341C}">
      <dgm:prSet/>
      <dgm:spPr/>
      <dgm:t>
        <a:bodyPr/>
        <a:lstStyle/>
        <a:p>
          <a:endParaRPr lang="de-DE"/>
        </a:p>
      </dgm:t>
    </dgm:pt>
    <dgm:pt modelId="{6FF87EC0-472B-4274-807C-F13199D79846}" type="sibTrans" cxnId="{40691D00-4FDD-4EE8-B351-2E96AC3F341C}">
      <dgm:prSet/>
      <dgm:spPr/>
      <dgm:t>
        <a:bodyPr/>
        <a:lstStyle/>
        <a:p>
          <a:endParaRPr lang="de-DE"/>
        </a:p>
      </dgm:t>
    </dgm:pt>
    <dgm:pt modelId="{1E35AF1B-D52A-4023-AA70-C2BE76CFBE48}">
      <dgm:prSet phldrT="[Text]" custT="1"/>
      <dgm:spPr>
        <a:xfrm>
          <a:off x="0" y="3633748"/>
          <a:ext cx="3816424" cy="960480"/>
        </a:xfr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Char char="•"/>
          </a:pPr>
          <a:r>
            <a:rPr lang="en-US" sz="18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  <a:sym typeface="Wingdings" panose="05000000000000000000" pitchFamily="2" charset="2"/>
            </a:rPr>
            <a:t>Fast and resonance neutrons</a:t>
          </a:r>
          <a:endParaRPr lang="en-US" sz="18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638C6B3D-82DC-4A1F-AC56-A6D42C261764}" type="parTrans" cxnId="{D393CCDE-BBB9-40CF-9ACB-12317785706C}">
      <dgm:prSet/>
      <dgm:spPr/>
      <dgm:t>
        <a:bodyPr/>
        <a:lstStyle/>
        <a:p>
          <a:endParaRPr lang="de-DE"/>
        </a:p>
      </dgm:t>
    </dgm:pt>
    <dgm:pt modelId="{19A2C567-0DDE-42BE-84FF-4A21526AAB28}" type="sibTrans" cxnId="{D393CCDE-BBB9-40CF-9ACB-12317785706C}">
      <dgm:prSet/>
      <dgm:spPr/>
      <dgm:t>
        <a:bodyPr/>
        <a:lstStyle/>
        <a:p>
          <a:endParaRPr lang="de-DE"/>
        </a:p>
      </dgm:t>
    </dgm:pt>
    <dgm:pt modelId="{88B020BD-BF3B-334A-B5A4-83E2BFFF698F}">
      <dgm:prSet phldrT="[Text]" custT="1"/>
      <dgm:spPr>
        <a:xfrm>
          <a:off x="0" y="2289508"/>
          <a:ext cx="3816424" cy="960480"/>
        </a:xfr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Char char="•"/>
          </a:pPr>
          <a:r>
            <a:rPr lang="en-US" sz="18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  <a:sym typeface="Wingdings" panose="05000000000000000000" pitchFamily="2" charset="2"/>
            </a:rPr>
            <a:t>Low frequency wide band &amp; pulse shaping</a:t>
          </a:r>
          <a:endParaRPr lang="en-US" sz="18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02EEA245-623F-224C-A9C4-765F208B0373}" type="sibTrans" cxnId="{D242E9B8-533F-594C-B271-B8E81714825C}">
      <dgm:prSet/>
      <dgm:spPr/>
      <dgm:t>
        <a:bodyPr/>
        <a:lstStyle/>
        <a:p>
          <a:endParaRPr lang="de-DE"/>
        </a:p>
      </dgm:t>
    </dgm:pt>
    <dgm:pt modelId="{03A5C7F1-DBD3-A743-A51B-B406A37C71F6}" type="parTrans" cxnId="{D242E9B8-533F-594C-B271-B8E81714825C}">
      <dgm:prSet/>
      <dgm:spPr/>
      <dgm:t>
        <a:bodyPr/>
        <a:lstStyle/>
        <a:p>
          <a:endParaRPr lang="de-DE"/>
        </a:p>
      </dgm:t>
    </dgm:pt>
    <dgm:pt modelId="{0818642B-CF5F-5D40-849C-2D4F78297E40}">
      <dgm:prSet phldrT="[Text]" custT="1"/>
      <dgm:spPr>
        <a:xfrm>
          <a:off x="0" y="2289508"/>
          <a:ext cx="3816424" cy="960480"/>
        </a:xfr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Char char="•"/>
          </a:pPr>
          <a:r>
            <a:rPr lang="en-US" sz="18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High frequency</a:t>
          </a:r>
          <a:r>
            <a:rPr lang="en-US" sz="18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  <a:sym typeface="Wingdings" pitchFamily="2" charset="2"/>
            </a:rPr>
            <a:t> Narrow band</a:t>
          </a:r>
          <a:br>
            <a:rPr lang="en-US" sz="18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  <a:sym typeface="Wingdings" pitchFamily="2" charset="2"/>
            </a:rPr>
          </a:br>
          <a:r>
            <a:rPr lang="en-US" sz="18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  <a:sym typeface="Wingdings" pitchFamily="2" charset="2"/>
            </a:rPr>
            <a:t>		   ideal secondary time frame</a:t>
          </a:r>
          <a:endParaRPr lang="en-US" sz="18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CE0DC5B7-D03D-F34C-A009-D6D6DA90A8E6}" type="parTrans" cxnId="{095D6F38-2837-8744-91D9-5D41973B2E8C}">
      <dgm:prSet/>
      <dgm:spPr/>
      <dgm:t>
        <a:bodyPr/>
        <a:lstStyle/>
        <a:p>
          <a:endParaRPr lang="en-GB"/>
        </a:p>
      </dgm:t>
    </dgm:pt>
    <dgm:pt modelId="{70E4E6B9-0B9C-3A42-ABFA-320FEDA0B64B}" type="sibTrans" cxnId="{095D6F38-2837-8744-91D9-5D41973B2E8C}">
      <dgm:prSet/>
      <dgm:spPr/>
      <dgm:t>
        <a:bodyPr/>
        <a:lstStyle/>
        <a:p>
          <a:endParaRPr lang="en-GB"/>
        </a:p>
      </dgm:t>
    </dgm:pt>
    <dgm:pt modelId="{FD4771FB-8798-6242-AF16-71BF00F31BA8}">
      <dgm:prSet phldrT="[Text]" custT="1"/>
      <dgm:spPr>
        <a:xfrm>
          <a:off x="0" y="3633748"/>
          <a:ext cx="3816424" cy="960480"/>
        </a:xfr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Char char="•"/>
          </a:pPr>
          <a:r>
            <a:rPr lang="en-US" sz="18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Cold neutrons deep from para lH</a:t>
          </a:r>
          <a:r>
            <a:rPr lang="en-US" sz="1800" baseline="-250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2</a:t>
          </a:r>
          <a:r>
            <a:rPr lang="en-US" sz="180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 </a:t>
          </a:r>
          <a:endParaRPr lang="en-US" sz="18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2C2B3043-B2A5-3542-BD1F-3725C3C526B9}" type="parTrans" cxnId="{AD0CEB80-D306-5448-A3EA-52671536C781}">
      <dgm:prSet/>
      <dgm:spPr/>
      <dgm:t>
        <a:bodyPr/>
        <a:lstStyle/>
        <a:p>
          <a:endParaRPr lang="en-GB"/>
        </a:p>
      </dgm:t>
    </dgm:pt>
    <dgm:pt modelId="{748A81D5-360F-4641-BA67-C863B487EE7E}" type="sibTrans" cxnId="{AD0CEB80-D306-5448-A3EA-52671536C781}">
      <dgm:prSet/>
      <dgm:spPr/>
      <dgm:t>
        <a:bodyPr/>
        <a:lstStyle/>
        <a:p>
          <a:endParaRPr lang="en-GB"/>
        </a:p>
      </dgm:t>
    </dgm:pt>
    <dgm:pt modelId="{D7D59B32-68D4-9743-8EC6-7C9880B3778B}">
      <dgm:prSet phldrT="[Text]" custT="1"/>
      <dgm:spPr>
        <a:xfrm>
          <a:off x="0" y="614067"/>
          <a:ext cx="3816424" cy="1291680"/>
        </a:xfr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Char char="•"/>
          </a:pPr>
          <a:r>
            <a:rPr lang="en-US" sz="18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Long pulse</a:t>
          </a:r>
          <a:r>
            <a:rPr lang="en-US" sz="18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  <a:sym typeface="Wingdings" pitchFamily="2" charset="2"/>
            </a:rPr>
            <a:t> low resolution &amp; pulse shaping</a:t>
          </a:r>
          <a:endParaRPr lang="en-US" sz="18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56CFFE63-8B30-DA41-A5C2-F6FF2FBA76EA}" type="parTrans" cxnId="{FADE2D02-8AA7-A042-8A24-72B9F58069DE}">
      <dgm:prSet/>
      <dgm:spPr/>
      <dgm:t>
        <a:bodyPr/>
        <a:lstStyle/>
        <a:p>
          <a:endParaRPr lang="en-GB"/>
        </a:p>
      </dgm:t>
    </dgm:pt>
    <dgm:pt modelId="{3CD92EEE-EA06-8944-A407-8E4A11BC9229}" type="sibTrans" cxnId="{FADE2D02-8AA7-A042-8A24-72B9F58069DE}">
      <dgm:prSet/>
      <dgm:spPr/>
      <dgm:t>
        <a:bodyPr/>
        <a:lstStyle/>
        <a:p>
          <a:endParaRPr lang="en-GB"/>
        </a:p>
      </dgm:t>
    </dgm:pt>
    <dgm:pt modelId="{91A8BF67-B78E-8E4C-9585-647FA8E537D5}">
      <dgm:prSet phldrT="[Text]" custT="1"/>
      <dgm:spPr>
        <a:xfrm>
          <a:off x="0" y="3633748"/>
          <a:ext cx="3816424" cy="960480"/>
        </a:xfr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Char char="•"/>
          </a:pPr>
          <a:r>
            <a:rPr lang="en-US" sz="18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Thermal neutrons</a:t>
          </a:r>
        </a:p>
      </dgm:t>
    </dgm:pt>
    <dgm:pt modelId="{D5716CB1-8C2B-1142-B853-C1D5B299F53F}" type="parTrans" cxnId="{D675DE59-DE2B-0C42-A565-F3A50CA34C3E}">
      <dgm:prSet/>
      <dgm:spPr/>
      <dgm:t>
        <a:bodyPr/>
        <a:lstStyle/>
        <a:p>
          <a:endParaRPr lang="en-GB"/>
        </a:p>
      </dgm:t>
    </dgm:pt>
    <dgm:pt modelId="{73A9F924-3829-8248-98C4-F4236C5DF514}" type="sibTrans" cxnId="{D675DE59-DE2B-0C42-A565-F3A50CA34C3E}">
      <dgm:prSet/>
      <dgm:spPr/>
      <dgm:t>
        <a:bodyPr/>
        <a:lstStyle/>
        <a:p>
          <a:endParaRPr lang="en-GB"/>
        </a:p>
      </dgm:t>
    </dgm:pt>
    <dgm:pt modelId="{CF844C8A-402A-445D-86F8-D003699E5B73}" type="pres">
      <dgm:prSet presAssocID="{361834CE-7180-4318-9622-16E995152923}" presName="linear" presStyleCnt="0">
        <dgm:presLayoutVars>
          <dgm:animLvl val="lvl"/>
          <dgm:resizeHandles val="exact"/>
        </dgm:presLayoutVars>
      </dgm:prSet>
      <dgm:spPr/>
    </dgm:pt>
    <dgm:pt modelId="{3B52FDB4-430B-4FC2-B05D-C4627A5C4E27}" type="pres">
      <dgm:prSet presAssocID="{6064BB4E-AE72-4358-9902-810ED82C740E}" presName="parentText" presStyleLbl="node1" presStyleIdx="0" presStyleCnt="3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F8AEE552-EF5B-4A69-B88D-665D6911157C}" type="pres">
      <dgm:prSet presAssocID="{6064BB4E-AE72-4358-9902-810ED82C740E}" presName="childText" presStyleLbl="revTx" presStyleIdx="0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1EA1E9F0-158D-4E05-9FF5-509EC0EFFAAA}" type="pres">
      <dgm:prSet presAssocID="{36285918-64CA-4DA0-A621-2634C8F935CF}" presName="parentText" presStyleLbl="node1" presStyleIdx="1" presStyleCnt="3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F6E3C4F8-2384-45E9-A2D7-C46DFE94206A}" type="pres">
      <dgm:prSet presAssocID="{36285918-64CA-4DA0-A621-2634C8F935CF}" presName="childText" presStyleLbl="revTx" presStyleIdx="1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C853FBBB-CDD2-459A-9CC9-B56684968DE8}" type="pres">
      <dgm:prSet presAssocID="{41839951-5456-4E90-99B8-9D0CB1504BC2}" presName="parentText" presStyleLbl="node1" presStyleIdx="2" presStyleCnt="3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CA48C7CE-1937-4BAF-BA9E-FE34A4404123}" type="pres">
      <dgm:prSet presAssocID="{41839951-5456-4E90-99B8-9D0CB1504BC2}" presName="childText" presStyleLbl="revTx" presStyleIdx="2" presStyleCnt="3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40691D00-4FDD-4EE8-B351-2E96AC3F341C}" srcId="{361834CE-7180-4318-9622-16E995152923}" destId="{41839951-5456-4E90-99B8-9D0CB1504BC2}" srcOrd="2" destOrd="0" parTransId="{BA070D05-1923-425B-AB53-F4F887C6AAEE}" sibTransId="{6FF87EC0-472B-4274-807C-F13199D79846}"/>
    <dgm:cxn modelId="{FADE2D02-8AA7-A042-8A24-72B9F58069DE}" srcId="{36285918-64CA-4DA0-A621-2634C8F935CF}" destId="{D7D59B32-68D4-9743-8EC6-7C9880B3778B}" srcOrd="0" destOrd="0" parTransId="{56CFFE63-8B30-DA41-A5C2-F6FF2FBA76EA}" sibTransId="{3CD92EEE-EA06-8944-A407-8E4A11BC9229}"/>
    <dgm:cxn modelId="{18D94E14-AD79-2D4C-9A64-4737F312B608}" type="presOf" srcId="{D7D59B32-68D4-9743-8EC6-7C9880B3778B}" destId="{F6E3C4F8-2384-45E9-A2D7-C46DFE94206A}" srcOrd="0" destOrd="0" presId="urn:microsoft.com/office/officeart/2005/8/layout/vList2"/>
    <dgm:cxn modelId="{CA730517-D57E-384C-BA9E-D2C599679073}" type="presOf" srcId="{41839951-5456-4E90-99B8-9D0CB1504BC2}" destId="{C853FBBB-CDD2-459A-9CC9-B56684968DE8}" srcOrd="0" destOrd="0" presId="urn:microsoft.com/office/officeart/2005/8/layout/vList2"/>
    <dgm:cxn modelId="{E5A29A26-6894-5240-A957-FBF64215CDF4}" type="presOf" srcId="{1761BC4D-154C-4443-9F75-6D6BD98C53E8}" destId="{F6E3C4F8-2384-45E9-A2D7-C46DFE94206A}" srcOrd="0" destOrd="1" presId="urn:microsoft.com/office/officeart/2005/8/layout/vList2"/>
    <dgm:cxn modelId="{DDA02C2D-DBCD-2E4C-87A4-413BB283CEBA}" type="presOf" srcId="{36285918-64CA-4DA0-A621-2634C8F935CF}" destId="{1EA1E9F0-158D-4E05-9FF5-509EC0EFFAAA}" srcOrd="0" destOrd="0" presId="urn:microsoft.com/office/officeart/2005/8/layout/vList2"/>
    <dgm:cxn modelId="{095D6F38-2837-8744-91D9-5D41973B2E8C}" srcId="{6064BB4E-AE72-4358-9902-810ED82C740E}" destId="{0818642B-CF5F-5D40-849C-2D4F78297E40}" srcOrd="1" destOrd="0" parTransId="{CE0DC5B7-D03D-F34C-A009-D6D6DA90A8E6}" sibTransId="{70E4E6B9-0B9C-3A42-ABFA-320FEDA0B64B}"/>
    <dgm:cxn modelId="{B7EA9645-DB5B-4E3D-94DB-33A97E54CF10}" type="presOf" srcId="{361834CE-7180-4318-9622-16E995152923}" destId="{CF844C8A-402A-445D-86F8-D003699E5B73}" srcOrd="0" destOrd="0" presId="urn:microsoft.com/office/officeart/2005/8/layout/vList2"/>
    <dgm:cxn modelId="{51B11E47-AFD3-449F-BBC8-70E7A508B25B}" srcId="{361834CE-7180-4318-9622-16E995152923}" destId="{6064BB4E-AE72-4358-9902-810ED82C740E}" srcOrd="0" destOrd="0" parTransId="{89C86576-CDB5-4540-94B9-CCE523DF2736}" sibTransId="{F4407EF2-5BA1-40EC-AD24-6B26F8C03316}"/>
    <dgm:cxn modelId="{240F3551-4532-434B-862C-1AEE51DB647C}" type="presOf" srcId="{91A8BF67-B78E-8E4C-9585-647FA8E537D5}" destId="{CA48C7CE-1937-4BAF-BA9E-FE34A4404123}" srcOrd="0" destOrd="1" presId="urn:microsoft.com/office/officeart/2005/8/layout/vList2"/>
    <dgm:cxn modelId="{29717252-FBE5-C840-A30F-4C149B6BB9C2}" type="presOf" srcId="{FD4771FB-8798-6242-AF16-71BF00F31BA8}" destId="{CA48C7CE-1937-4BAF-BA9E-FE34A4404123}" srcOrd="0" destOrd="0" presId="urn:microsoft.com/office/officeart/2005/8/layout/vList2"/>
    <dgm:cxn modelId="{D675DE59-DE2B-0C42-A565-F3A50CA34C3E}" srcId="{41839951-5456-4E90-99B8-9D0CB1504BC2}" destId="{91A8BF67-B78E-8E4C-9585-647FA8E537D5}" srcOrd="1" destOrd="0" parTransId="{D5716CB1-8C2B-1142-B853-C1D5B299F53F}" sibTransId="{73A9F924-3829-8248-98C4-F4236C5DF514}"/>
    <dgm:cxn modelId="{64ED885D-654F-9C45-825B-19C8F0CAF70D}" type="presOf" srcId="{6064BB4E-AE72-4358-9902-810ED82C740E}" destId="{3B52FDB4-430B-4FC2-B05D-C4627A5C4E27}" srcOrd="0" destOrd="0" presId="urn:microsoft.com/office/officeart/2005/8/layout/vList2"/>
    <dgm:cxn modelId="{E30A8D5E-2BEB-46B7-BA81-457B3C33BACC}" srcId="{361834CE-7180-4318-9622-16E995152923}" destId="{36285918-64CA-4DA0-A621-2634C8F935CF}" srcOrd="1" destOrd="0" parTransId="{3587C76E-604A-4C27-8E5B-E0363BC996BF}" sibTransId="{6B9BFBCC-3C38-45A2-85D1-9ECD7F054197}"/>
    <dgm:cxn modelId="{F9A8C765-EE4B-4A09-B256-9AB4D19C5857}" srcId="{36285918-64CA-4DA0-A621-2634C8F935CF}" destId="{1761BC4D-154C-4443-9F75-6D6BD98C53E8}" srcOrd="1" destOrd="0" parTransId="{B66C78B2-B1A5-40ED-B219-F4F00740F265}" sibTransId="{1637E257-14DC-4787-BB19-5C5A9D4CD640}"/>
    <dgm:cxn modelId="{AD0CEB80-D306-5448-A3EA-52671536C781}" srcId="{41839951-5456-4E90-99B8-9D0CB1504BC2}" destId="{FD4771FB-8798-6242-AF16-71BF00F31BA8}" srcOrd="0" destOrd="0" parTransId="{2C2B3043-B2A5-3542-BD1F-3725C3C526B9}" sibTransId="{748A81D5-360F-4641-BA67-C863B487EE7E}"/>
    <dgm:cxn modelId="{7E4E9E94-CB3F-6B47-82A3-F4DF2033712F}" type="presOf" srcId="{0818642B-CF5F-5D40-849C-2D4F78297E40}" destId="{F8AEE552-EF5B-4A69-B88D-665D6911157C}" srcOrd="0" destOrd="1" presId="urn:microsoft.com/office/officeart/2005/8/layout/vList2"/>
    <dgm:cxn modelId="{2D68F49B-6951-9D47-B665-E266222FED03}" type="presOf" srcId="{88B020BD-BF3B-334A-B5A4-83E2BFFF698F}" destId="{F8AEE552-EF5B-4A69-B88D-665D6911157C}" srcOrd="0" destOrd="0" presId="urn:microsoft.com/office/officeart/2005/8/layout/vList2"/>
    <dgm:cxn modelId="{381030AE-CD7F-4628-86CF-E0536433F0DB}" srcId="{36285918-64CA-4DA0-A621-2634C8F935CF}" destId="{98E4FED8-9F1D-4A7E-98AD-30BB98BB24B3}" srcOrd="2" destOrd="0" parTransId="{00B0B502-C06E-4FDF-9662-07997658C4C0}" sibTransId="{DD4CD46A-71C7-4B99-B8AF-8C3F1592A318}"/>
    <dgm:cxn modelId="{D242E9B8-533F-594C-B271-B8E81714825C}" srcId="{6064BB4E-AE72-4358-9902-810ED82C740E}" destId="{88B020BD-BF3B-334A-B5A4-83E2BFFF698F}" srcOrd="0" destOrd="0" parTransId="{03A5C7F1-DBD3-A743-A51B-B406A37C71F6}" sibTransId="{02EEA245-623F-224C-A9C4-765F208B0373}"/>
    <dgm:cxn modelId="{D697A1CF-51BF-BE48-BD3A-791AC6B229C3}" type="presOf" srcId="{1E35AF1B-D52A-4023-AA70-C2BE76CFBE48}" destId="{CA48C7CE-1937-4BAF-BA9E-FE34A4404123}" srcOrd="0" destOrd="2" presId="urn:microsoft.com/office/officeart/2005/8/layout/vList2"/>
    <dgm:cxn modelId="{D393CCDE-BBB9-40CF-9ACB-12317785706C}" srcId="{41839951-5456-4E90-99B8-9D0CB1504BC2}" destId="{1E35AF1B-D52A-4023-AA70-C2BE76CFBE48}" srcOrd="2" destOrd="0" parTransId="{638C6B3D-82DC-4A1F-AC56-A6D42C261764}" sibTransId="{19A2C567-0DDE-42BE-84FF-4A21526AAB28}"/>
    <dgm:cxn modelId="{7A60A2E1-7BB0-BC48-904B-D689FBFCA2ED}" type="presOf" srcId="{98E4FED8-9F1D-4A7E-98AD-30BB98BB24B3}" destId="{F6E3C4F8-2384-45E9-A2D7-C46DFE94206A}" srcOrd="0" destOrd="2" presId="urn:microsoft.com/office/officeart/2005/8/layout/vList2"/>
    <dgm:cxn modelId="{5DB4D6BC-8D47-9D4E-8DA2-5100C761B03D}" type="presParOf" srcId="{CF844C8A-402A-445D-86F8-D003699E5B73}" destId="{3B52FDB4-430B-4FC2-B05D-C4627A5C4E27}" srcOrd="0" destOrd="0" presId="urn:microsoft.com/office/officeart/2005/8/layout/vList2"/>
    <dgm:cxn modelId="{84B88B07-A908-0F4F-9A1B-31C2C34F05CA}" type="presParOf" srcId="{CF844C8A-402A-445D-86F8-D003699E5B73}" destId="{F8AEE552-EF5B-4A69-B88D-665D6911157C}" srcOrd="1" destOrd="0" presId="urn:microsoft.com/office/officeart/2005/8/layout/vList2"/>
    <dgm:cxn modelId="{E0A1D344-1444-464A-B1AD-53B61176030A}" type="presParOf" srcId="{CF844C8A-402A-445D-86F8-D003699E5B73}" destId="{1EA1E9F0-158D-4E05-9FF5-509EC0EFFAAA}" srcOrd="2" destOrd="0" presId="urn:microsoft.com/office/officeart/2005/8/layout/vList2"/>
    <dgm:cxn modelId="{DD3A0358-4516-CE47-AB5D-4B4A0BF934B1}" type="presParOf" srcId="{CF844C8A-402A-445D-86F8-D003699E5B73}" destId="{F6E3C4F8-2384-45E9-A2D7-C46DFE94206A}" srcOrd="3" destOrd="0" presId="urn:microsoft.com/office/officeart/2005/8/layout/vList2"/>
    <dgm:cxn modelId="{18AAF4EB-CD5C-D94F-AD9B-94B7FBF2F112}" type="presParOf" srcId="{CF844C8A-402A-445D-86F8-D003699E5B73}" destId="{C853FBBB-CDD2-459A-9CC9-B56684968DE8}" srcOrd="4" destOrd="0" presId="urn:microsoft.com/office/officeart/2005/8/layout/vList2"/>
    <dgm:cxn modelId="{7A81A56D-6FF5-184E-B7F9-56094909A1E2}" type="presParOf" srcId="{CF844C8A-402A-445D-86F8-D003699E5B73}" destId="{CA48C7CE-1937-4BAF-BA9E-FE34A440412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2FDB4-430B-4FC2-B05D-C4627A5C4E27}">
      <dsp:nvSpPr>
        <dsp:cNvPr id="0" name=""/>
        <dsp:cNvSpPr/>
      </dsp:nvSpPr>
      <dsp:spPr>
        <a:xfrm>
          <a:off x="0" y="16018"/>
          <a:ext cx="5472608" cy="748800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355600" algn="l"/>
            </a:tabLst>
          </a:pPr>
          <a:r>
            <a:rPr lang="en-US" sz="1800" b="1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	Optimal frequency</a:t>
          </a:r>
          <a:endParaRPr lang="en-US" sz="1800" kern="1200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36553" y="52571"/>
        <a:ext cx="5399502" cy="675694"/>
      </dsp:txXfrm>
    </dsp:sp>
    <dsp:sp modelId="{F8AEE552-EF5B-4A69-B88D-665D6911157C}">
      <dsp:nvSpPr>
        <dsp:cNvPr id="0" name=""/>
        <dsp:cNvSpPr/>
      </dsp:nvSpPr>
      <dsp:spPr>
        <a:xfrm>
          <a:off x="0" y="764818"/>
          <a:ext cx="5472608" cy="848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75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  <a:sym typeface="Wingdings" panose="05000000000000000000" pitchFamily="2" charset="2"/>
            </a:rPr>
            <a:t>Low frequency wide band &amp; pulse shaping</a:t>
          </a:r>
          <a:endParaRPr lang="en-US" sz="1800" kern="12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High frequency</a:t>
          </a:r>
          <a:r>
            <a:rPr lang="en-US" sz="18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  <a:sym typeface="Wingdings" pitchFamily="2" charset="2"/>
            </a:rPr>
            <a:t> Narrow band</a:t>
          </a:r>
          <a:br>
            <a:rPr lang="en-US" sz="18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  <a:sym typeface="Wingdings" pitchFamily="2" charset="2"/>
            </a:rPr>
          </a:br>
          <a:r>
            <a:rPr lang="en-US" sz="18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  <a:sym typeface="Wingdings" pitchFamily="2" charset="2"/>
            </a:rPr>
            <a:t>		   ideal secondary time frame</a:t>
          </a:r>
          <a:endParaRPr lang="en-US" sz="1800" kern="12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sp:txBody>
      <dsp:txXfrm>
        <a:off x="0" y="764818"/>
        <a:ext cx="5472608" cy="848700"/>
      </dsp:txXfrm>
    </dsp:sp>
    <dsp:sp modelId="{1EA1E9F0-158D-4E05-9FF5-509EC0EFFAAA}">
      <dsp:nvSpPr>
        <dsp:cNvPr id="0" name=""/>
        <dsp:cNvSpPr/>
      </dsp:nvSpPr>
      <dsp:spPr>
        <a:xfrm>
          <a:off x="0" y="1613518"/>
          <a:ext cx="5472608" cy="748800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355600" algn="l"/>
            </a:tabLst>
          </a:pPr>
          <a:r>
            <a:rPr lang="en-US" sz="1800" b="1" kern="1200" noProof="0" dirty="0">
              <a:solidFill>
                <a:schemeClr val="tx1"/>
              </a:solidFill>
              <a:latin typeface="+mn-lt"/>
              <a:ea typeface="+mn-ea"/>
              <a:cs typeface="+mn-cs"/>
            </a:rPr>
            <a:t>	Optimal pulse length</a:t>
          </a:r>
          <a:endParaRPr lang="en-US" sz="1800" kern="1200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36553" y="1650071"/>
        <a:ext cx="5399502" cy="675694"/>
      </dsp:txXfrm>
    </dsp:sp>
    <dsp:sp modelId="{F6E3C4F8-2384-45E9-A2D7-C46DFE94206A}">
      <dsp:nvSpPr>
        <dsp:cNvPr id="0" name=""/>
        <dsp:cNvSpPr/>
      </dsp:nvSpPr>
      <dsp:spPr>
        <a:xfrm>
          <a:off x="0" y="2362318"/>
          <a:ext cx="5472608" cy="848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75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Long pulse</a:t>
          </a:r>
          <a:r>
            <a:rPr lang="en-US" sz="18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  <a:sym typeface="Wingdings" pitchFamily="2" charset="2"/>
            </a:rPr>
            <a:t> low resolution &amp; pulse shaping</a:t>
          </a:r>
          <a:endParaRPr lang="en-US" sz="1800" kern="12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Medium pulse</a:t>
          </a:r>
          <a:r>
            <a:rPr lang="en-US" sz="18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  <a:sym typeface="Wingdings" pitchFamily="2" charset="2"/>
            </a:rPr>
            <a:t> good resolution w/o chopper</a:t>
          </a:r>
          <a:endParaRPr lang="en-US" sz="1800" kern="12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Pulse pattern for novel high energy applications</a:t>
          </a:r>
        </a:p>
      </dsp:txBody>
      <dsp:txXfrm>
        <a:off x="0" y="2362318"/>
        <a:ext cx="5472608" cy="848700"/>
      </dsp:txXfrm>
    </dsp:sp>
    <dsp:sp modelId="{C853FBBB-CDD2-459A-9CC9-B56684968DE8}">
      <dsp:nvSpPr>
        <dsp:cNvPr id="0" name=""/>
        <dsp:cNvSpPr/>
      </dsp:nvSpPr>
      <dsp:spPr>
        <a:xfrm>
          <a:off x="0" y="3211018"/>
          <a:ext cx="5472608" cy="748800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355600" algn="l"/>
            </a:tabLst>
          </a:pPr>
          <a:r>
            <a:rPr lang="en-US" sz="1800" b="1" kern="1200" noProof="0" dirty="0">
              <a:solidFill>
                <a:schemeClr val="tx1"/>
              </a:solidFill>
              <a:latin typeface="+mn-lt"/>
              <a:ea typeface="+mn-ea"/>
              <a:cs typeface="+mn-cs"/>
              <a:sym typeface="Wingdings" panose="05000000000000000000" pitchFamily="2" charset="2"/>
            </a:rPr>
            <a:t>	Optimal spectrum</a:t>
          </a:r>
          <a:endParaRPr lang="en-US" sz="1800" kern="1200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36553" y="3247571"/>
        <a:ext cx="5399502" cy="675694"/>
      </dsp:txXfrm>
    </dsp:sp>
    <dsp:sp modelId="{CA48C7CE-1937-4BAF-BA9E-FE34A4404123}">
      <dsp:nvSpPr>
        <dsp:cNvPr id="0" name=""/>
        <dsp:cNvSpPr/>
      </dsp:nvSpPr>
      <dsp:spPr>
        <a:xfrm>
          <a:off x="0" y="3959818"/>
          <a:ext cx="5472608" cy="848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75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Cold neutrons deep from para lH</a:t>
          </a:r>
          <a:r>
            <a:rPr lang="en-US" sz="1800" kern="1200" baseline="-250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2</a:t>
          </a:r>
          <a:r>
            <a:rPr lang="en-US" sz="1800" kern="120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 </a:t>
          </a:r>
          <a:endParaRPr lang="en-US" sz="1800" kern="12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Thermal neutrons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8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  <a:sym typeface="Wingdings" panose="05000000000000000000" pitchFamily="2" charset="2"/>
            </a:rPr>
            <a:t>Fast and resonance neutrons</a:t>
          </a:r>
          <a:endParaRPr lang="en-US" sz="1800" kern="12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sp:txBody>
      <dsp:txXfrm>
        <a:off x="0" y="3959818"/>
        <a:ext cx="5472608" cy="848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30.10.23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30.10.23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</a:t>
            </a:fld>
            <a:endParaRPr lang="de-DE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D757F780-C9C6-1E31-A026-504B16763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Alle </a:t>
            </a:r>
            <a:r>
              <a:rPr lang="en-US" dirty="0" err="1"/>
              <a:t>Vorträge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derselben</a:t>
            </a:r>
            <a:r>
              <a:rPr lang="en-US" dirty="0"/>
              <a:t> </a:t>
            </a:r>
            <a:r>
              <a:rPr lang="en-US" dirty="0" err="1"/>
              <a:t>Titelfolie</a:t>
            </a:r>
            <a:r>
              <a:rPr lang="en-US" dirty="0"/>
              <a:t>;  Nur der </a:t>
            </a:r>
            <a:r>
              <a:rPr lang="en-US" dirty="0" err="1"/>
              <a:t>Untertitel</a:t>
            </a:r>
            <a:r>
              <a:rPr lang="en-US" dirty="0"/>
              <a:t> (also Volume 1, 2, 3, 4) und </a:t>
            </a:r>
            <a:r>
              <a:rPr lang="en-US" dirty="0" err="1"/>
              <a:t>Namen</a:t>
            </a:r>
            <a:r>
              <a:rPr lang="en-US" dirty="0"/>
              <a:t> der </a:t>
            </a:r>
            <a:r>
              <a:rPr lang="en-US" dirty="0" err="1"/>
              <a:t>AutorInnen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geändert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495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</a:t>
            </a:r>
            <a:r>
              <a:rPr lang="en-DE" dirty="0"/>
              <a:t>xploit full range of the neutron spectrum </a:t>
            </a:r>
          </a:p>
          <a:p>
            <a:r>
              <a:rPr lang="en-DE" dirty="0"/>
              <a:t>Use the tof analysis to extract more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400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18</a:t>
            </a:fld>
            <a:endParaRPr lang="de-DE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6090D4FF-AF3D-F156-F76D-88A0FF844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87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05163" y="796925"/>
            <a:ext cx="3824287" cy="2151063"/>
          </a:xfrm>
          <a:prstGeom prst="rect">
            <a:avLst/>
          </a:prstGeom>
        </p:spPr>
      </p:sp>
      <p:sp>
        <p:nvSpPr>
          <p:cNvPr id="892" name="PlaceHolder 2"/>
          <p:cNvSpPr>
            <a:spLocks noGrp="1"/>
          </p:cNvSpPr>
          <p:nvPr>
            <p:ph type="body"/>
          </p:nvPr>
        </p:nvSpPr>
        <p:spPr>
          <a:xfrm>
            <a:off x="709920" y="4925520"/>
            <a:ext cx="5679000" cy="402948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de-DE" sz="2000" b="0" strike="noStrike" spc="-1">
              <a:latin typeface="Calibri"/>
            </a:endParaRPr>
          </a:p>
        </p:txBody>
      </p:sp>
      <p:sp>
        <p:nvSpPr>
          <p:cNvPr id="893" name="Foliennummernplatzhalter 3"/>
          <p:cNvSpPr txBox="1"/>
          <p:nvPr/>
        </p:nvSpPr>
        <p:spPr>
          <a:xfrm>
            <a:off x="4021200" y="9721080"/>
            <a:ext cx="3075840" cy="513000"/>
          </a:xfrm>
          <a:prstGeom prst="rect">
            <a:avLst/>
          </a:prstGeom>
          <a:noFill/>
          <a:ln w="0">
            <a:noFill/>
          </a:ln>
        </p:spPr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</a:pPr>
            <a:fld id="{AA3EF932-D1D0-444A-B466-8EA7C06E9AA3}" type="slidenum">
              <a:rPr lang="de-DE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de-DE" sz="13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954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0676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DE" dirty="0"/>
              <a:t>mall samples </a:t>
            </a:r>
            <a:r>
              <a:rPr lang="en-DE" dirty="0">
                <a:sym typeface="Wingdings" pitchFamily="2" charset="2"/>
              </a:rPr>
              <a:t> extract small beams</a:t>
            </a:r>
          </a:p>
          <a:p>
            <a:r>
              <a:rPr lang="en-DE" dirty="0">
                <a:sym typeface="Wingdings" pitchFamily="2" charset="2"/>
              </a:rPr>
              <a:t>Needs a bright cold neutron source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034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Indespensible tool to study order or disorder  and excitation of spins </a:t>
            </a:r>
          </a:p>
          <a:p>
            <a:r>
              <a:rPr lang="en-DE" dirty="0"/>
              <a:t>spectral range below 6 Å essential</a:t>
            </a:r>
          </a:p>
          <a:p>
            <a:r>
              <a:rPr lang="en-DE" dirty="0"/>
              <a:t>natural bandwidth and resolution at high frequency target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656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436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542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2204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08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05163" y="796925"/>
            <a:ext cx="3824287" cy="2151063"/>
          </a:xfrm>
          <a:prstGeom prst="rect">
            <a:avLst/>
          </a:prstGeom>
        </p:spPr>
      </p:sp>
      <p:sp>
        <p:nvSpPr>
          <p:cNvPr id="892" name="PlaceHolder 2"/>
          <p:cNvSpPr>
            <a:spLocks noGrp="1"/>
          </p:cNvSpPr>
          <p:nvPr>
            <p:ph type="body"/>
          </p:nvPr>
        </p:nvSpPr>
        <p:spPr>
          <a:xfrm>
            <a:off x="709920" y="4925520"/>
            <a:ext cx="5679000" cy="402948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de-DE" sz="2000" b="0" strike="noStrike" spc="-1">
              <a:latin typeface="Calibri"/>
            </a:endParaRPr>
          </a:p>
        </p:txBody>
      </p:sp>
      <p:sp>
        <p:nvSpPr>
          <p:cNvPr id="893" name="Foliennummernplatzhalter 3"/>
          <p:cNvSpPr txBox="1"/>
          <p:nvPr/>
        </p:nvSpPr>
        <p:spPr>
          <a:xfrm>
            <a:off x="4021200" y="9721080"/>
            <a:ext cx="3075840" cy="513000"/>
          </a:xfrm>
          <a:prstGeom prst="rect">
            <a:avLst/>
          </a:prstGeom>
          <a:noFill/>
          <a:ln w="0">
            <a:noFill/>
          </a:ln>
        </p:spPr>
        <p:txBody>
          <a:bodyPr lIns="99000" tIns="49680" rIns="99000" bIns="49680" anchor="b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EF932-D1D0-444A-B466-8EA7C06E9AA3}" type="slidenum">
              <a:rPr kumimoji="0" lang="de-DE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244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</a:t>
            </a:fld>
            <a:endParaRPr lang="de-DE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EF456C92-8E10-FEEC-79B3-C755102FB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Multi target facility: Uncompromised properties for specific application</a:t>
            </a:r>
          </a:p>
          <a:p>
            <a:r>
              <a:rPr lang="en-US" dirty="0"/>
              <a:t>Weak source strength: Adapt, exchange or add target station with reasonable effort </a:t>
            </a:r>
          </a:p>
        </p:txBody>
      </p:sp>
    </p:spTree>
    <p:extLst>
      <p:ext uri="{BB962C8B-B14F-4D97-AF65-F5344CB8AC3E}">
        <p14:creationId xmlns:p14="http://schemas.microsoft.com/office/powerpoint/2010/main" val="361197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7350" y="849313"/>
            <a:ext cx="4076700" cy="2292350"/>
          </a:xfrm>
          <a:prstGeom prst="rect">
            <a:avLst/>
          </a:prstGeom>
        </p:spPr>
      </p:sp>
      <p:sp>
        <p:nvSpPr>
          <p:cNvPr id="901" name="PlaceHolder 2"/>
          <p:cNvSpPr>
            <a:spLocks noGrp="1"/>
          </p:cNvSpPr>
          <p:nvPr>
            <p:ph type="body"/>
          </p:nvPr>
        </p:nvSpPr>
        <p:spPr>
          <a:xfrm>
            <a:off x="993240" y="3227040"/>
            <a:ext cx="6079320" cy="470484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pPr marL="358560" indent="-358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n-US" sz="2500" b="0" strike="noStrike" spc="-1">
                <a:latin typeface="Calibri"/>
              </a:rPr>
              <a:t>Wedge shaped target within moderator</a:t>
            </a:r>
            <a:endParaRPr lang="de-DE" sz="2500" b="0" strike="noStrike" spc="-1">
              <a:latin typeface="Calibri"/>
            </a:endParaRPr>
          </a:p>
          <a:p>
            <a:pPr marL="358560" indent="-358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n-US" sz="2500" b="0" strike="noStrike" spc="-1">
                <a:latin typeface="Calibri"/>
              </a:rPr>
              <a:t>Cold “finger moderator”</a:t>
            </a:r>
            <a:endParaRPr lang="de-DE" sz="2500" b="0" strike="noStrike" spc="-1">
              <a:latin typeface="Calibri"/>
            </a:endParaRPr>
          </a:p>
          <a:p>
            <a:pPr marL="358560" indent="-3582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n-US" sz="2500" b="0" strike="noStrike" spc="-1">
                <a:latin typeface="Calibri"/>
              </a:rPr>
              <a:t>Direct coupled neutron optics</a:t>
            </a:r>
            <a:endParaRPr lang="de-DE" sz="25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151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117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DE" dirty="0"/>
              <a:t>mall samples </a:t>
            </a:r>
            <a:r>
              <a:rPr lang="en-DE" dirty="0">
                <a:sym typeface="Wingdings" pitchFamily="2" charset="2"/>
              </a:rPr>
              <a:t> extract small beams</a:t>
            </a:r>
          </a:p>
          <a:p>
            <a:r>
              <a:rPr lang="en-DE" dirty="0">
                <a:sym typeface="Wingdings" pitchFamily="2" charset="2"/>
              </a:rPr>
              <a:t>Needs a bright cold neutron source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722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Indespensible tool to study order or disorder  and excitation of spins </a:t>
            </a:r>
          </a:p>
          <a:p>
            <a:r>
              <a:rPr lang="en-DE" dirty="0"/>
              <a:t>spectral range below 6 Å essential</a:t>
            </a:r>
          </a:p>
          <a:p>
            <a:r>
              <a:rPr lang="en-DE" dirty="0"/>
              <a:t>natural bandwidth and resolution at high frequency target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3770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Emerging field of applications</a:t>
            </a:r>
          </a:p>
          <a:p>
            <a:r>
              <a:rPr lang="en-DE" dirty="0"/>
              <a:t>Potential  to raise new users from industry and arts</a:t>
            </a:r>
          </a:p>
          <a:p>
            <a:r>
              <a:rPr lang="en-GB" dirty="0"/>
              <a:t>E</a:t>
            </a:r>
            <a:r>
              <a:rPr lang="en-DE" dirty="0"/>
              <a:t>xplore  specimen deep below the surface non-destructively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508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693" y="5769260"/>
            <a:ext cx="1872337" cy="84840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80485" y="292802"/>
            <a:ext cx="7823823" cy="543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900" b="1">
                <a:solidFill>
                  <a:srgbClr val="0A2D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FOLIENTITEL, INSGESAMT ZWEIZEILIG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78365" y="836642"/>
            <a:ext cx="8786075" cy="672093"/>
          </a:xfrm>
          <a:prstGeom prst="rect">
            <a:avLst/>
          </a:prstGeom>
        </p:spPr>
        <p:txBody>
          <a:bodyPr lIns="0" tIns="0" rIns="47999" bIns="0"/>
          <a:lstStyle>
            <a:lvl1pPr marL="0" indent="0">
              <a:buNone/>
              <a:defRPr sz="27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7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7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7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7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Entweder zweizeiliger Titel oder Titel mit Subheadline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6384001" y="1748367"/>
            <a:ext cx="5456767" cy="4563533"/>
          </a:xfrm>
          <a:prstGeom prst="rect">
            <a:avLst/>
          </a:prstGeom>
          <a:solidFill>
            <a:srgbClr val="5A696E">
              <a:alpha val="20000"/>
            </a:srgb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748367"/>
            <a:ext cx="5327960" cy="4563533"/>
          </a:xfrm>
          <a:prstGeom prst="rect">
            <a:avLst/>
          </a:prstGeom>
        </p:spPr>
        <p:txBody>
          <a:bodyPr lIns="0" tIns="0" rIns="47999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7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7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7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7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Hervorhebungen erfolgen in der Arial </a:t>
            </a:r>
            <a:r>
              <a:rPr lang="de-DE" dirty="0" err="1"/>
              <a:t>Bold</a:t>
            </a:r>
            <a:r>
              <a:rPr lang="de-DE" dirty="0"/>
              <a:t>. Der Fließtext kann auch in einem zweispaltigen Layout stattfinden. </a:t>
            </a:r>
            <a:br>
              <a:rPr lang="de-DE" dirty="0"/>
            </a:br>
            <a:r>
              <a:rPr lang="de-DE" dirty="0"/>
              <a:t>Es können beide Spalten mit Text bespielt werden, oder aber man nutzt eine Spalte für den Einsatz von Bildern </a:t>
            </a:r>
            <a:br>
              <a:rPr lang="de-DE" dirty="0"/>
            </a:br>
            <a:r>
              <a:rPr lang="de-DE" dirty="0"/>
              <a:t>oder Info-grafiken. Entweder über die ganze Fläche, </a:t>
            </a:r>
            <a:br>
              <a:rPr lang="de-DE" dirty="0"/>
            </a:br>
            <a:r>
              <a:rPr lang="de-DE" dirty="0"/>
              <a:t>oder mehrere kleine Bilder unterteilt in einzelne Flächen.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Subheadlines im Text werden in Blau gesetzt. Danach kann wieder Fließtext folgen, oder aber es werden </a:t>
            </a:r>
            <a:r>
              <a:rPr lang="de-DE" dirty="0" err="1"/>
              <a:t>Bulletpoints</a:t>
            </a:r>
            <a:r>
              <a:rPr lang="de-DE" dirty="0"/>
              <a:t> eingesetzt. Hier kann individuell je nach</a:t>
            </a:r>
            <a:br>
              <a:rPr lang="de-DE" dirty="0"/>
            </a:br>
            <a:r>
              <a:rPr lang="de-DE" dirty="0"/>
              <a:t> Inhalt entschieden werden.</a:t>
            </a:r>
          </a:p>
        </p:txBody>
      </p:sp>
    </p:spTree>
    <p:extLst>
      <p:ext uri="{BB962C8B-B14F-4D97-AF65-F5344CB8AC3E}">
        <p14:creationId xmlns:p14="http://schemas.microsoft.com/office/powerpoint/2010/main" val="3138502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897E41C-A88B-47B0-B79C-28D81C4A9E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fld id="{A52F4D17-1AD6-42D9-B93A-EB002C62F43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1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897E41C-A88B-47B0-B79C-28D81C4A9E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fld id="{A52F4D17-1AD6-42D9-B93A-EB002C62F43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793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897E41C-A88B-47B0-B79C-28D81C4A9E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fld id="{A52F4D17-1AD6-42D9-B93A-EB002C62F43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79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897E41C-A88B-47B0-B79C-28D81C4A9E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fld id="{A52F4D17-1AD6-42D9-B93A-EB002C62F43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39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8" name="Bild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693" y="5769260"/>
            <a:ext cx="1872337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1" name="Bild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693" y="5769260"/>
            <a:ext cx="1872337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1" name="Bild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693" y="5769260"/>
            <a:ext cx="1872337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noProof="0"/>
              <a:t>10 Feb. 2023</a:t>
            </a:r>
            <a:endParaRPr lang="en-US" noProof="0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noProof="0"/>
              <a:t>10 Feb. 2023</a:t>
            </a:r>
            <a:endParaRPr lang="en-US" noProof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10 Feb. 2023</a:t>
            </a:r>
            <a:endParaRPr lang="en-US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10 Feb. 2023</a:t>
            </a:r>
            <a:endParaRPr lang="en-US" noProof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9A4D5F-2E35-47CB-9ECC-6BDDA4543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10 Feb. 2023</a:t>
            </a:r>
            <a:endParaRPr lang="en-US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EB74CF-3CEB-49F7-B847-0E316736F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/>
              <a:t>10 Feb.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hf sldNum="0" hdr="0" ft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emf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76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emf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hyperlink" Target="https://hbs.fz-juelich.de/" TargetMode="External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png"/><Relationship Id="rId4" Type="http://schemas.openxmlformats.org/officeDocument/2006/relationships/image" Target="../media/image9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4.gif"/><Relationship Id="rId2" Type="http://schemas.openxmlformats.org/officeDocument/2006/relationships/image" Target="../media/image95.gif"/><Relationship Id="rId16" Type="http://schemas.openxmlformats.org/officeDocument/2006/relationships/image" Target="../media/image10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jpg"/><Relationship Id="rId11" Type="http://schemas.openxmlformats.org/officeDocument/2006/relationships/image" Target="../media/image103.gif"/><Relationship Id="rId5" Type="http://schemas.openxmlformats.org/officeDocument/2006/relationships/image" Target="../media/image98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openxmlformats.org/officeDocument/2006/relationships/image" Target="../media/image101.wmf"/><Relationship Id="rId1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10.png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26" Type="http://schemas.openxmlformats.org/officeDocument/2006/relationships/image" Target="../media/image34.jpg"/><Relationship Id="rId3" Type="http://schemas.openxmlformats.org/officeDocument/2006/relationships/image" Target="../media/image11.jpg"/><Relationship Id="rId21" Type="http://schemas.openxmlformats.org/officeDocument/2006/relationships/image" Target="../media/image29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5" Type="http://schemas.openxmlformats.org/officeDocument/2006/relationships/image" Target="../media/image33.jp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24" Type="http://schemas.openxmlformats.org/officeDocument/2006/relationships/image" Target="../media/image32.jp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23" Type="http://schemas.openxmlformats.org/officeDocument/2006/relationships/image" Target="../media/image31.jpeg"/><Relationship Id="rId10" Type="http://schemas.openxmlformats.org/officeDocument/2006/relationships/image" Target="../media/image18.jpeg"/><Relationship Id="rId19" Type="http://schemas.openxmlformats.org/officeDocument/2006/relationships/image" Target="../media/image27.png"/><Relationship Id="rId4" Type="http://schemas.openxmlformats.org/officeDocument/2006/relationships/image" Target="../media/image12.jp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Relationship Id="rId22" Type="http://schemas.openxmlformats.org/officeDocument/2006/relationships/image" Target="../media/image3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9.jp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8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 Instrumentation suite for the HBS</a:t>
            </a:r>
            <a:endParaRPr lang="en-US" noProof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Okt</a:t>
            </a:r>
            <a:r>
              <a:rPr lang="en-US" dirty="0"/>
              <a:t> 16</a:t>
            </a:r>
            <a:r>
              <a:rPr lang="en-US" noProof="0" dirty="0"/>
              <a:t>, 2023  I  </a:t>
            </a:r>
            <a:r>
              <a:rPr lang="en-US" noProof="0" dirty="0" err="1"/>
              <a:t>Jörg</a:t>
            </a:r>
            <a:r>
              <a:rPr lang="en-US" noProof="0" dirty="0"/>
              <a:t> Voigt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 UCANS 10, Budapest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20D87E3-8281-4D07-A018-037CE982C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5" name="Bildplatzhalter 24">
            <a:extLst>
              <a:ext uri="{FF2B5EF4-FFF2-40B4-BE49-F238E27FC236}">
                <a16:creationId xmlns:a16="http://schemas.microsoft.com/office/drawing/2014/main" id="{F02BC7DF-1FD4-2FC3-5011-AEE372BA4A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r="53"/>
          <a:stretch/>
        </p:blipFill>
        <p:spPr/>
      </p:pic>
    </p:spTree>
    <p:extLst>
      <p:ext uri="{BB962C8B-B14F-4D97-AF65-F5344CB8AC3E}">
        <p14:creationId xmlns:p14="http://schemas.microsoft.com/office/powerpoint/2010/main" val="40708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2"/>
    </mc:Choice>
    <mc:Fallback xmlns="">
      <p:transition spd="slow" advTm="144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17A98-5C79-2662-1F00-B5C719C6E9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336" y="938786"/>
            <a:ext cx="11449049" cy="509994"/>
          </a:xfrm>
        </p:spPr>
        <p:txBody>
          <a:bodyPr/>
          <a:lstStyle/>
          <a:p>
            <a:r>
              <a:rPr lang="en-DE" dirty="0"/>
              <a:t>Novel neutron optics to illuminate sub mm samples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97416-F281-0334-5D93-ACC01BDD215D}"/>
              </a:ext>
            </a:extLst>
          </p:cNvPr>
          <p:cNvSpPr txBox="1"/>
          <p:nvPr/>
        </p:nvSpPr>
        <p:spPr>
          <a:xfrm>
            <a:off x="0" y="1733081"/>
            <a:ext cx="6725303" cy="2899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2400" dirty="0"/>
              <a:t>Macro-molecular diffractometer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dirty="0"/>
              <a:t>Perfect illumination of virtual source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E</a:t>
            </a:r>
            <a:r>
              <a:rPr lang="en-DE" sz="2400" dirty="0"/>
              <a:t>.g. 2 Å &lt; </a:t>
            </a:r>
            <a:r>
              <a:rPr lang="en-DE" sz="2400" dirty="0">
                <a:latin typeface="Symbol" pitchFamily="2" charset="2"/>
              </a:rPr>
              <a:t>l &lt; 4 </a:t>
            </a:r>
            <a:r>
              <a:rPr lang="en-DE" sz="2400" dirty="0"/>
              <a:t>Å, </a:t>
            </a:r>
            <a:r>
              <a:rPr lang="en-DE" sz="2400" dirty="0">
                <a:latin typeface="Symbol" pitchFamily="2" charset="2"/>
              </a:rPr>
              <a:t>dl = </a:t>
            </a:r>
            <a:r>
              <a:rPr lang="en-DE" sz="2400" dirty="0"/>
              <a:t>0.05 Å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b="1" dirty="0"/>
              <a:t>Flux ≈ MaNDI@SNS</a:t>
            </a:r>
            <a:r>
              <a:rPr lang="en-DE" sz="2400" dirty="0"/>
              <a:t> (relaxed ToF-resolution)</a:t>
            </a:r>
          </a:p>
          <a:p>
            <a:pPr>
              <a:lnSpc>
                <a:spcPct val="95000"/>
              </a:lnSpc>
            </a:pPr>
            <a:r>
              <a:rPr lang="en-DE" sz="2400" dirty="0"/>
              <a:t>				</a:t>
            </a: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DE" sz="2400" dirty="0"/>
          </a:p>
          <a:p>
            <a:pPr algn="l">
              <a:lnSpc>
                <a:spcPct val="95000"/>
              </a:lnSpc>
            </a:pPr>
            <a:endParaRPr lang="en-DE" sz="24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DE" sz="2400" dirty="0"/>
          </a:p>
        </p:txBody>
      </p:sp>
      <p:pic>
        <p:nvPicPr>
          <p:cNvPr id="11" name="Picture 10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FD1C7B4B-86C7-0A1C-F368-390DC20F5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b="46778"/>
          <a:stretch/>
        </p:blipFill>
        <p:spPr>
          <a:xfrm>
            <a:off x="2927648" y="3825739"/>
            <a:ext cx="6840000" cy="29862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A6AA21-23FB-9494-055B-AC43C92B68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4" t="1" r="38212" b="-3243"/>
          <a:stretch/>
        </p:blipFill>
        <p:spPr bwMode="auto">
          <a:xfrm>
            <a:off x="7032104" y="-25692"/>
            <a:ext cx="5030538" cy="41747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8BC366-66EB-D656-0A94-B369BAC8E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324000"/>
            <a:ext cx="11449050" cy="1124780"/>
          </a:xfrm>
        </p:spPr>
        <p:txBody>
          <a:bodyPr/>
          <a:lstStyle/>
          <a:p>
            <a:r>
              <a:rPr lang="en-DE" dirty="0"/>
              <a:t>Instruments for tiny samples</a:t>
            </a:r>
          </a:p>
        </p:txBody>
      </p:sp>
    </p:spTree>
    <p:extLst>
      <p:ext uri="{BB962C8B-B14F-4D97-AF65-F5344CB8AC3E}">
        <p14:creationId xmlns:p14="http://schemas.microsoft.com/office/powerpoint/2010/main" val="382342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41"/>
    </mc:Choice>
    <mc:Fallback xmlns="">
      <p:transition spd="slow" advTm="14954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5188-4FF0-4089-9812-37562483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88640"/>
            <a:ext cx="10007859" cy="728703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Polarized diffuse neutron scattering (PDNS)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1E0D3-5819-4B31-9EED-8A22F600E2C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/>
            <a:r>
              <a:rPr lang="en-US"/>
              <a:t> </a:t>
            </a:r>
            <a:fld id="{A52F4D17-1AD6-42D9-B93A-EB002C62F438}" type="slidenum">
              <a:rPr lang="en-US" smtClean="0"/>
              <a:pPr algn="ctr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5480E0-8D0F-444E-9362-7890D4DE7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87" y="8757592"/>
            <a:ext cx="4096103" cy="2221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73B9A3-4AA1-405B-9C3C-1BCB02B92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052736"/>
            <a:ext cx="6588987" cy="2923458"/>
          </a:xfrm>
          <a:prstGeom prst="rect">
            <a:avLst/>
          </a:prstGeom>
        </p:spPr>
      </p:pic>
      <p:sp>
        <p:nvSpPr>
          <p:cNvPr id="12" name="Inhaltsplatzhalter 6">
            <a:extLst>
              <a:ext uri="{FF2B5EF4-FFF2-40B4-BE49-F238E27FC236}">
                <a16:creationId xmlns:a16="http://schemas.microsoft.com/office/drawing/2014/main" id="{2CBE6D5F-0E0F-4CA6-8C37-563CA1D86589}"/>
              </a:ext>
            </a:extLst>
          </p:cNvPr>
          <p:cNvSpPr txBox="1">
            <a:spLocks/>
          </p:cNvSpPr>
          <p:nvPr/>
        </p:nvSpPr>
        <p:spPr>
          <a:xfrm>
            <a:off x="7067353" y="764704"/>
            <a:ext cx="5124647" cy="5085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7800" indent="-1778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lvl="1" indent="0">
              <a:lnSpc>
                <a:spcPct val="120000"/>
              </a:lnSpc>
              <a:spcAft>
                <a:spcPts val="200"/>
              </a:spcAft>
              <a:buNone/>
            </a:pPr>
            <a:r>
              <a:rPr lang="en-US" dirty="0"/>
              <a:t>Diffuse (magnetic) scattering </a:t>
            </a:r>
          </a:p>
          <a:p>
            <a:pPr lvl="1">
              <a:lnSpc>
                <a:spcPct val="120000"/>
              </a:lnSpc>
              <a:spcAft>
                <a:spcPts val="200"/>
              </a:spcAft>
            </a:pP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 moderator</a:t>
            </a:r>
          </a:p>
          <a:p>
            <a:pPr lvl="1">
              <a:lnSpc>
                <a:spcPct val="120000"/>
              </a:lnSpc>
              <a:spcAft>
                <a:spcPts val="200"/>
              </a:spcAft>
            </a:pPr>
            <a:r>
              <a:rPr lang="en-US" dirty="0"/>
              <a:t>96 Hz target station</a:t>
            </a:r>
          </a:p>
          <a:p>
            <a:pPr lvl="1">
              <a:lnSpc>
                <a:spcPct val="120000"/>
              </a:lnSpc>
              <a:spcAft>
                <a:spcPts val="200"/>
              </a:spcAft>
            </a:pPr>
            <a:r>
              <a:rPr lang="en-US" dirty="0"/>
              <a:t>21 m length (moderator to detector)</a:t>
            </a:r>
          </a:p>
          <a:p>
            <a:pPr lvl="1">
              <a:lnSpc>
                <a:spcPct val="120000"/>
              </a:lnSpc>
              <a:spcAft>
                <a:spcPts val="200"/>
              </a:spcAft>
            </a:pPr>
            <a:r>
              <a:rPr lang="en-US" dirty="0"/>
              <a:t>Polarization and avoidance of direct line of sight by mirror stack</a:t>
            </a:r>
          </a:p>
          <a:p>
            <a:pPr lvl="1">
              <a:lnSpc>
                <a:spcPct val="120000"/>
              </a:lnSpc>
              <a:spcAft>
                <a:spcPts val="200"/>
              </a:spcAft>
            </a:pPr>
            <a:r>
              <a:rPr lang="en-US" dirty="0"/>
              <a:t>Detector range: 120° in 2° - 160°</a:t>
            </a:r>
          </a:p>
          <a:p>
            <a:pPr marL="0" indent="0">
              <a:lnSpc>
                <a:spcPct val="120000"/>
              </a:lnSpc>
              <a:spcAft>
                <a:spcPts val="200"/>
              </a:spcAft>
              <a:buNone/>
            </a:pPr>
            <a:endParaRPr lang="en-US" dirty="0"/>
          </a:p>
          <a:p>
            <a:pPr lvl="1">
              <a:lnSpc>
                <a:spcPct val="120000"/>
              </a:lnSpc>
              <a:spcAft>
                <a:spcPts val="200"/>
              </a:spcAft>
            </a:pPr>
            <a:r>
              <a:rPr lang="en-US" dirty="0"/>
              <a:t>Bandwidth: 2.0 Å, standard: 2.0 – 4.0 Å</a:t>
            </a:r>
          </a:p>
          <a:p>
            <a:pPr lvl="1">
              <a:lnSpc>
                <a:spcPct val="120000"/>
              </a:lnSpc>
              <a:spcAft>
                <a:spcPts val="200"/>
              </a:spcAft>
            </a:pPr>
            <a:r>
              <a:rPr lang="en-US" dirty="0"/>
              <a:t>Wavelength range: 2.0 – 6.0 Å</a:t>
            </a:r>
          </a:p>
          <a:p>
            <a:pPr lvl="1">
              <a:lnSpc>
                <a:spcPct val="120000"/>
              </a:lnSpc>
              <a:spcAft>
                <a:spcPts val="200"/>
              </a:spcAft>
            </a:pPr>
            <a:r>
              <a:rPr lang="en-US" dirty="0"/>
              <a:t>Wavelength resolution: 1.2% – 2.4% (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&gt; 30°)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200"/>
              </a:spcAft>
            </a:pPr>
            <a:r>
              <a:rPr lang="en-US" dirty="0"/>
              <a:t>Estimated flux (polarized): 5·10</a:t>
            </a:r>
            <a:r>
              <a:rPr lang="en-US" baseline="30000" dirty="0"/>
              <a:t>7</a:t>
            </a:r>
            <a:r>
              <a:rPr lang="en-US" dirty="0"/>
              <a:t> n/(cm²s)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F0130B-BDF6-59CE-89E7-F6758D7033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67" y="476672"/>
            <a:ext cx="11232896" cy="509994"/>
          </a:xfrm>
        </p:spPr>
        <p:txBody>
          <a:bodyPr/>
          <a:lstStyle/>
          <a:p>
            <a:endParaRPr lang="en-DE" dirty="0">
              <a:solidFill>
                <a:schemeClr val="tx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8D07A6-AE02-12BF-D926-AFBA4BFEFD86}"/>
              </a:ext>
            </a:extLst>
          </p:cNvPr>
          <p:cNvGrpSpPr/>
          <p:nvPr/>
        </p:nvGrpSpPr>
        <p:grpSpPr>
          <a:xfrm>
            <a:off x="47328" y="4211805"/>
            <a:ext cx="6624736" cy="2241531"/>
            <a:chOff x="4698748" y="4546012"/>
            <a:chExt cx="6624736" cy="2241531"/>
          </a:xfrm>
        </p:grpSpPr>
        <p:grpSp>
          <p:nvGrpSpPr>
            <p:cNvPr id="9" name="Group 84">
              <a:extLst>
                <a:ext uri="{FF2B5EF4-FFF2-40B4-BE49-F238E27FC236}">
                  <a16:creationId xmlns:a16="http://schemas.microsoft.com/office/drawing/2014/main" id="{8A57633B-0674-C930-5A4F-342459A20F66}"/>
                </a:ext>
              </a:extLst>
            </p:cNvPr>
            <p:cNvGrpSpPr/>
            <p:nvPr/>
          </p:nvGrpSpPr>
          <p:grpSpPr>
            <a:xfrm>
              <a:off x="4698748" y="4546012"/>
              <a:ext cx="5328592" cy="2241531"/>
              <a:chOff x="259804" y="4280043"/>
              <a:chExt cx="5328592" cy="2241531"/>
            </a:xfrm>
          </p:grpSpPr>
          <p:grpSp>
            <p:nvGrpSpPr>
              <p:cNvPr id="14" name="Group 82">
                <a:extLst>
                  <a:ext uri="{FF2B5EF4-FFF2-40B4-BE49-F238E27FC236}">
                    <a16:creationId xmlns:a16="http://schemas.microsoft.com/office/drawing/2014/main" id="{B47A5848-27F6-7DC5-4DE4-589D80CDF58B}"/>
                  </a:ext>
                </a:extLst>
              </p:cNvPr>
              <p:cNvGrpSpPr/>
              <p:nvPr/>
            </p:nvGrpSpPr>
            <p:grpSpPr>
              <a:xfrm>
                <a:off x="259804" y="4280043"/>
                <a:ext cx="5328592" cy="2241531"/>
                <a:chOff x="259804" y="4280043"/>
                <a:chExt cx="5328592" cy="2241531"/>
              </a:xfrm>
            </p:grpSpPr>
            <p:sp useBgFill="1">
              <p:nvSpPr>
                <p:cNvPr id="16" name="Rectangle 28">
                  <a:extLst>
                    <a:ext uri="{FF2B5EF4-FFF2-40B4-BE49-F238E27FC236}">
                      <a16:creationId xmlns:a16="http://schemas.microsoft.com/office/drawing/2014/main" id="{8139517F-FEC4-D8E2-1207-E268EFE2949F}"/>
                    </a:ext>
                  </a:extLst>
                </p:cNvPr>
                <p:cNvSpPr/>
                <p:nvPr/>
              </p:nvSpPr>
              <p:spPr>
                <a:xfrm>
                  <a:off x="259804" y="4309147"/>
                  <a:ext cx="2880320" cy="460211"/>
                </a:xfrm>
                <a:prstGeom prst="rect">
                  <a:avLst/>
                </a:prstGeom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square" lIns="90000" tIns="45000" rIns="90000" bIns="45000" anchor="t">
                  <a:spAutoFit/>
                </a:bodyPr>
                <a:lstStyle/>
                <a:p>
                  <a:pPr>
                    <a:lnSpc>
                      <a:spcPct val="100000"/>
                    </a:lnSpc>
                    <a:buNone/>
                  </a:pPr>
                  <a:r>
                    <a:rPr lang="sv-SE" sz="1200" b="0" strike="noStrike" spc="-1" dirty="0">
                      <a:solidFill>
                        <a:srgbClr val="211E1E"/>
                      </a:solidFill>
                      <a:latin typeface="+mj-lt"/>
                      <a:ea typeface="Cambria Math"/>
                    </a:rPr>
                    <a:t>W. </a:t>
                  </a:r>
                  <a:r>
                    <a:rPr lang="sv-SE" sz="1200" b="0" strike="noStrike" spc="-1" dirty="0" err="1">
                      <a:solidFill>
                        <a:srgbClr val="211E1E"/>
                      </a:solidFill>
                      <a:latin typeface="+mj-lt"/>
                      <a:ea typeface="Cambria Math"/>
                    </a:rPr>
                    <a:t>Schweika</a:t>
                  </a:r>
                  <a:r>
                    <a:rPr lang="sv-SE" sz="1200" b="0" strike="noStrike" spc="-1" dirty="0">
                      <a:solidFill>
                        <a:srgbClr val="211E1E"/>
                      </a:solidFill>
                      <a:latin typeface="+mj-lt"/>
                      <a:ea typeface="Cambria Math"/>
                    </a:rPr>
                    <a:t>  et al. </a:t>
                  </a:r>
                </a:p>
                <a:p>
                  <a:pPr>
                    <a:lnSpc>
                      <a:spcPct val="100000"/>
                    </a:lnSpc>
                    <a:buNone/>
                  </a:pPr>
                  <a:r>
                    <a:rPr lang="sv-SE" sz="1200" b="0" i="1" strike="noStrike" spc="-1" dirty="0">
                      <a:solidFill>
                        <a:srgbClr val="211E1E"/>
                      </a:solidFill>
                      <a:latin typeface="+mj-lt"/>
                      <a:ea typeface="Cambria Math"/>
                    </a:rPr>
                    <a:t>PRX</a:t>
                  </a:r>
                  <a:r>
                    <a:rPr lang="sv-SE" sz="1200" b="0" strike="noStrike" spc="-1" dirty="0">
                      <a:solidFill>
                        <a:srgbClr val="211E1E"/>
                      </a:solidFill>
                      <a:latin typeface="+mj-lt"/>
                      <a:ea typeface="Cambria Math"/>
                    </a:rPr>
                    <a:t>  May 2022 </a:t>
                  </a:r>
                  <a:endParaRPr lang="en-US" sz="1200" b="0" strike="noStrike" spc="-1" dirty="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pic>
              <p:nvPicPr>
                <p:cNvPr id="17" name="Picture 1" descr="page4image31156320">
                  <a:extLst>
                    <a:ext uri="{FF2B5EF4-FFF2-40B4-BE49-F238E27FC236}">
                      <a16:creationId xmlns:a16="http://schemas.microsoft.com/office/drawing/2014/main" id="{91FF015B-77F0-D841-B6DE-FAD4EDAE57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b="54452"/>
                <a:stretch/>
              </p:blipFill>
              <p:spPr>
                <a:xfrm>
                  <a:off x="1651396" y="4280043"/>
                  <a:ext cx="3937000" cy="2241531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sp>
            <p:nvSpPr>
              <p:cNvPr id="15" name="TextBox 83">
                <a:extLst>
                  <a:ext uri="{FF2B5EF4-FFF2-40B4-BE49-F238E27FC236}">
                    <a16:creationId xmlns:a16="http://schemas.microsoft.com/office/drawing/2014/main" id="{3CC7D2F9-52EC-14EF-5C49-258D63C9B350}"/>
                  </a:ext>
                </a:extLst>
              </p:cNvPr>
              <p:cNvSpPr/>
              <p:nvPr/>
            </p:nvSpPr>
            <p:spPr>
              <a:xfrm>
                <a:off x="2428274" y="5607383"/>
                <a:ext cx="57384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sv-SE" sz="1800" b="0" strike="noStrike" spc="-1" dirty="0">
                    <a:solidFill>
                      <a:srgbClr val="000000"/>
                    </a:solidFill>
                    <a:latin typeface="Calibri"/>
                    <a:ea typeface="DejaVu Sans"/>
                  </a:rPr>
                  <a:t>DNS</a:t>
                </a:r>
                <a:endParaRPr lang="en-US" sz="18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9F1055-53A4-30CD-5A0E-B85F65455A0C}"/>
                </a:ext>
              </a:extLst>
            </p:cNvPr>
            <p:cNvSpPr txBox="1"/>
            <p:nvPr/>
          </p:nvSpPr>
          <p:spPr>
            <a:xfrm>
              <a:off x="9631995" y="5279760"/>
              <a:ext cx="1691489" cy="794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DE" sz="2400" dirty="0"/>
                <a:t>Frustrated</a:t>
              </a:r>
            </a:p>
            <a:p>
              <a:pPr algn="l">
                <a:lnSpc>
                  <a:spcPct val="95000"/>
                </a:lnSpc>
              </a:pPr>
              <a:r>
                <a:rPr lang="en-DE" sz="2400" dirty="0"/>
                <a:t>Magnetism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8467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BC366-66EB-D656-0A94-B369BAC8E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Crystal analyzer spectrometer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17A98-5C79-2662-1F00-B5C719C6E9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836712"/>
            <a:ext cx="11449049" cy="509994"/>
          </a:xfrm>
        </p:spPr>
        <p:txBody>
          <a:bodyPr/>
          <a:lstStyle/>
          <a:p>
            <a:r>
              <a:rPr lang="en-DE" dirty="0"/>
              <a:t>Narrow bandwidth for focused view in reciprocal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97416-F281-0334-5D93-ACC01BDD215D}"/>
              </a:ext>
            </a:extLst>
          </p:cNvPr>
          <p:cNvSpPr txBox="1"/>
          <p:nvPr/>
        </p:nvSpPr>
        <p:spPr>
          <a:xfrm>
            <a:off x="7127061" y="6741368"/>
            <a:ext cx="503535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dirty="0"/>
              <a:t>Crystal analyzer Spectrometers</a:t>
            </a: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dirty="0"/>
              <a:t>The TAS successor</a:t>
            </a: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b="1" dirty="0"/>
              <a:t>10</a:t>
            </a:r>
            <a:r>
              <a:rPr lang="en-DE" sz="2400" b="1" baseline="30000" dirty="0"/>
              <a:t>8</a:t>
            </a:r>
            <a:r>
              <a:rPr lang="en-DE" sz="2400" b="1" dirty="0"/>
              <a:t> n/cm</a:t>
            </a:r>
            <a:r>
              <a:rPr lang="en-DE" sz="2400" b="1" baseline="30000" dirty="0"/>
              <a:t>2</a:t>
            </a:r>
            <a:r>
              <a:rPr lang="en-DE" sz="2400" b="1" dirty="0"/>
              <a:t>/s within </a:t>
            </a:r>
            <a:r>
              <a:rPr lang="en-DE" sz="2400" b="1" dirty="0">
                <a:latin typeface="Symbol" pitchFamily="2" charset="2"/>
              </a:rPr>
              <a:t>Dl =</a:t>
            </a:r>
            <a:r>
              <a:rPr lang="en-DE" sz="2400" b="1" dirty="0">
                <a:latin typeface="+mj-lt"/>
              </a:rPr>
              <a:t> 0.7Å</a:t>
            </a:r>
            <a:endParaRPr lang="en-DE" sz="2400" b="1" dirty="0">
              <a:latin typeface="Symbol" pitchFamily="2" charset="2"/>
            </a:endParaRPr>
          </a:p>
          <a:p>
            <a:pPr algn="l">
              <a:lnSpc>
                <a:spcPct val="95000"/>
              </a:lnSpc>
            </a:pPr>
            <a:endParaRPr lang="en-DE" sz="2400" dirty="0"/>
          </a:p>
          <a:p>
            <a:pPr algn="l">
              <a:lnSpc>
                <a:spcPct val="95000"/>
              </a:lnSpc>
            </a:pPr>
            <a:endParaRPr lang="en-DE" sz="2400" dirty="0"/>
          </a:p>
        </p:txBody>
      </p:sp>
      <p:pic>
        <p:nvPicPr>
          <p:cNvPr id="11" name="Picture 10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FD1C7B4B-86C7-0A1C-F368-390DC20F5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7965504"/>
            <a:ext cx="5689600" cy="466725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05D27DB-C7DD-ABCF-2819-B8395D0141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56240" y="-3934697"/>
          <a:ext cx="4706050" cy="3600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705D27DB-C7DD-ABCF-2819-B8395D014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56240" y="-3934697"/>
                        <a:ext cx="4706050" cy="3600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FE613065-C180-634D-66E1-B87955C456CF}"/>
              </a:ext>
            </a:extLst>
          </p:cNvPr>
          <p:cNvGrpSpPr/>
          <p:nvPr/>
        </p:nvGrpSpPr>
        <p:grpSpPr>
          <a:xfrm>
            <a:off x="8882089" y="969578"/>
            <a:ext cx="4054671" cy="5115050"/>
            <a:chOff x="8754551" y="1155674"/>
            <a:chExt cx="4054671" cy="5115050"/>
          </a:xfrm>
        </p:grpSpPr>
        <p:pic>
          <p:nvPicPr>
            <p:cNvPr id="16" name="Grafik 33">
              <a:extLst>
                <a:ext uri="{FF2B5EF4-FFF2-40B4-BE49-F238E27FC236}">
                  <a16:creationId xmlns:a16="http://schemas.microsoft.com/office/drawing/2014/main" id="{80EF62E6-C949-9A86-A978-FA1B1F327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5470" y="1626510"/>
              <a:ext cx="2994660" cy="4457700"/>
            </a:xfrm>
            <a:prstGeom prst="rect">
              <a:avLst/>
            </a:prstGeom>
          </p:spPr>
        </p:pic>
        <p:sp>
          <p:nvSpPr>
            <p:cNvPr id="15" name="Textfeld 32">
              <a:extLst>
                <a:ext uri="{FF2B5EF4-FFF2-40B4-BE49-F238E27FC236}">
                  <a16:creationId xmlns:a16="http://schemas.microsoft.com/office/drawing/2014/main" id="{E45FCE4D-D7D3-FB76-C1B5-FBA36866FD66}"/>
                </a:ext>
              </a:extLst>
            </p:cNvPr>
            <p:cNvSpPr txBox="1"/>
            <p:nvPr/>
          </p:nvSpPr>
          <p:spPr>
            <a:xfrm>
              <a:off x="9379119" y="5939895"/>
              <a:ext cx="2760607" cy="330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Weber et al. </a:t>
              </a:r>
              <a:r>
                <a:rPr lang="de-DE" sz="1050" i="1" dirty="0"/>
                <a:t>Science</a:t>
              </a:r>
              <a:r>
                <a:rPr lang="de-DE" sz="1050" dirty="0"/>
                <a:t> </a:t>
              </a:r>
              <a:r>
                <a:rPr lang="de-DE" sz="1050" b="1" dirty="0"/>
                <a:t>375</a:t>
              </a:r>
              <a:r>
                <a:rPr lang="de-DE" sz="1050" dirty="0"/>
                <a:t> (2022)</a:t>
              </a:r>
              <a:endParaRPr lang="en-GB" sz="105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2613A0-3F94-6F91-E156-587F95C70403}"/>
                </a:ext>
              </a:extLst>
            </p:cNvPr>
            <p:cNvSpPr txBox="1"/>
            <p:nvPr/>
          </p:nvSpPr>
          <p:spPr>
            <a:xfrm>
              <a:off x="8754551" y="1155674"/>
              <a:ext cx="4054671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DE" sz="2400" dirty="0"/>
                <a:t>Skyrmion Excitations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7D2069E-81B6-013A-6FE0-04B040335E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44" y="1193782"/>
            <a:ext cx="8006493" cy="3871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878DE9-A162-1CBF-3804-9A6ED7C27554}"/>
              </a:ext>
            </a:extLst>
          </p:cNvPr>
          <p:cNvSpPr txBox="1"/>
          <p:nvPr/>
        </p:nvSpPr>
        <p:spPr>
          <a:xfrm>
            <a:off x="2999656" y="5161298"/>
            <a:ext cx="296427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dirty="0"/>
              <a:t>Full pulse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dirty="0"/>
              <a:t>∆</a:t>
            </a:r>
            <a:r>
              <a:rPr lang="en-DE" sz="2400" dirty="0">
                <a:latin typeface="Symbol" pitchFamily="2" charset="2"/>
              </a:rPr>
              <a:t>l</a:t>
            </a:r>
            <a:r>
              <a:rPr lang="en-DE" sz="2400" dirty="0"/>
              <a:t> = 0.7 Å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dirty="0"/>
              <a:t>2º x 2º collimation</a:t>
            </a:r>
          </a:p>
          <a:p>
            <a:pPr>
              <a:lnSpc>
                <a:spcPct val="95000"/>
              </a:lnSpc>
            </a:pPr>
            <a:r>
              <a:rPr lang="en-DE" sz="2400" dirty="0">
                <a:sym typeface="Wingdings" pitchFamily="2" charset="2"/>
              </a:rPr>
              <a:t> </a:t>
            </a:r>
            <a:r>
              <a:rPr lang="en-DE" sz="2400" b="1" dirty="0"/>
              <a:t>10</a:t>
            </a:r>
            <a:r>
              <a:rPr lang="en-DE" sz="2400" b="1" baseline="30000" dirty="0"/>
              <a:t>8</a:t>
            </a:r>
            <a:r>
              <a:rPr lang="en-DE" sz="2400" b="1" dirty="0"/>
              <a:t> n/cm</a:t>
            </a:r>
            <a:r>
              <a:rPr lang="en-DE" sz="2400" b="1" baseline="30000" dirty="0"/>
              <a:t>2</a:t>
            </a:r>
            <a:r>
              <a:rPr lang="en-DE" sz="2400" b="1" dirty="0"/>
              <a:t>/s</a:t>
            </a:r>
            <a:endParaRPr lang="en-DE" sz="2400" b="1" dirty="0">
              <a:latin typeface="Symbol" pitchFamily="2" charset="2"/>
            </a:endParaRPr>
          </a:p>
          <a:p>
            <a:pPr algn="l">
              <a:lnSpc>
                <a:spcPct val="95000"/>
              </a:lnSpc>
            </a:pPr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5046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49"/>
    </mc:Choice>
    <mc:Fallback xmlns="">
      <p:transition spd="slow" advTm="15554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B7FA1A-8508-53B8-E8A7-59FD63870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606390"/>
            <a:ext cx="4287480" cy="32156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855188-4FF0-4089-9812-37562483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36000"/>
            <a:ext cx="8425562" cy="396000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Thermal powder diffractometer (TPD)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1E0D3-5819-4B31-9EED-8A22F600E2C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/>
            <a:r>
              <a:rPr lang="en-US"/>
              <a:t> </a:t>
            </a:r>
            <a:fld id="{A52F4D17-1AD6-42D9-B93A-EB002C62F438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5075A8F-8482-4E70-BD0F-688D50B2C6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33" y="432000"/>
            <a:ext cx="8711848" cy="288000"/>
          </a:xfrm>
        </p:spPr>
        <p:txBody>
          <a:bodyPr/>
          <a:lstStyle/>
          <a:p>
            <a:r>
              <a:rPr lang="en-US" sz="1800" dirty="0">
                <a:solidFill>
                  <a:schemeClr val="tx2"/>
                </a:solidFill>
              </a:rPr>
              <a:t>Narrow </a:t>
            </a:r>
            <a:r>
              <a:rPr lang="en-US" sz="1800" dirty="0">
                <a:solidFill>
                  <a:schemeClr val="tx2"/>
                </a:solidFill>
                <a:latin typeface="Symbol" pitchFamily="2" charset="2"/>
              </a:rPr>
              <a:t>l </a:t>
            </a:r>
            <a:r>
              <a:rPr lang="en-US" sz="1800" dirty="0">
                <a:solidFill>
                  <a:schemeClr val="tx2"/>
                </a:solidFill>
              </a:rPr>
              <a:t>resolution: Pulse shaping + wavelength frame multiplication (WFM)</a:t>
            </a:r>
          </a:p>
        </p:txBody>
      </p:sp>
      <p:sp>
        <p:nvSpPr>
          <p:cNvPr id="12" name="Inhaltsplatzhalter 6">
            <a:extLst>
              <a:ext uri="{FF2B5EF4-FFF2-40B4-BE49-F238E27FC236}">
                <a16:creationId xmlns:a16="http://schemas.microsoft.com/office/drawing/2014/main" id="{9079B344-8307-451D-9431-FB6FCD988651}"/>
              </a:ext>
            </a:extLst>
          </p:cNvPr>
          <p:cNvSpPr txBox="1">
            <a:spLocks/>
          </p:cNvSpPr>
          <p:nvPr/>
        </p:nvSpPr>
        <p:spPr>
          <a:xfrm>
            <a:off x="6888088" y="900000"/>
            <a:ext cx="4824536" cy="4941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7800" indent="-1778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lvl="1" indent="0">
              <a:lnSpc>
                <a:spcPct val="100000"/>
              </a:lnSpc>
              <a:spcAft>
                <a:spcPts val="100"/>
              </a:spcAft>
              <a:buNone/>
            </a:pPr>
            <a:r>
              <a:rPr lang="en-US" dirty="0"/>
              <a:t>Powder diffraction on novel materials</a:t>
            </a:r>
          </a:p>
          <a:p>
            <a:pPr marL="0" indent="0">
              <a:lnSpc>
                <a:spcPct val="100000"/>
              </a:lnSpc>
              <a:spcAft>
                <a:spcPts val="100"/>
              </a:spcAft>
              <a:buNone/>
            </a:pPr>
            <a:endParaRPr lang="en-US" dirty="0"/>
          </a:p>
          <a:p>
            <a:pPr lvl="1">
              <a:lnSpc>
                <a:spcPct val="120000"/>
              </a:lnSpc>
              <a:spcAft>
                <a:spcPts val="100"/>
              </a:spcAft>
            </a:pPr>
            <a:r>
              <a:rPr lang="en-US" dirty="0"/>
              <a:t>Thermal moderator</a:t>
            </a:r>
          </a:p>
          <a:p>
            <a:pPr lvl="1">
              <a:lnSpc>
                <a:spcPct val="120000"/>
              </a:lnSpc>
              <a:spcAft>
                <a:spcPts val="100"/>
              </a:spcAft>
            </a:pPr>
            <a:r>
              <a:rPr lang="en-US" dirty="0"/>
              <a:t>Low frequency (24 Hz, 667 µs)</a:t>
            </a:r>
          </a:p>
          <a:p>
            <a:pPr lvl="1">
              <a:lnSpc>
                <a:spcPct val="120000"/>
              </a:lnSpc>
              <a:spcAft>
                <a:spcPts val="100"/>
              </a:spcAft>
            </a:pPr>
            <a:r>
              <a:rPr lang="en-US" dirty="0"/>
              <a:t>80 m total length, 2 frames </a:t>
            </a:r>
          </a:p>
          <a:p>
            <a:pPr lvl="1">
              <a:lnSpc>
                <a:spcPct val="120000"/>
              </a:lnSpc>
              <a:spcAft>
                <a:spcPts val="100"/>
              </a:spcAft>
            </a:pPr>
            <a:r>
              <a:rPr lang="en-US" dirty="0"/>
              <a:t>Detector range: 7° - 175°</a:t>
            </a:r>
          </a:p>
          <a:p>
            <a:pPr lvl="1">
              <a:lnSpc>
                <a:spcPct val="120000"/>
              </a:lnSpc>
              <a:spcAft>
                <a:spcPts val="100"/>
              </a:spcAft>
            </a:pPr>
            <a:r>
              <a:rPr lang="en-US" dirty="0"/>
              <a:t>Bandwidth: 2.06 Å, standard: 0.62 – 2.68 Å</a:t>
            </a:r>
          </a:p>
          <a:p>
            <a:pPr lvl="1">
              <a:lnSpc>
                <a:spcPct val="120000"/>
              </a:lnSpc>
              <a:spcAft>
                <a:spcPts val="100"/>
              </a:spcAft>
            </a:pPr>
            <a:r>
              <a:rPr lang="en-US" dirty="0"/>
              <a:t>d-range    : 0.22 – 7.1 Å</a:t>
            </a:r>
          </a:p>
          <a:p>
            <a:pPr lvl="1">
              <a:lnSpc>
                <a:spcPct val="120000"/>
              </a:lnSpc>
              <a:spcAft>
                <a:spcPts val="100"/>
              </a:spcAft>
            </a:pPr>
            <a:r>
              <a:rPr lang="en-US" dirty="0"/>
              <a:t>High-Resolution option (100 µs pulse)</a:t>
            </a:r>
          </a:p>
          <a:p>
            <a:pPr lvl="2">
              <a:lnSpc>
                <a:spcPct val="120000"/>
              </a:lnSpc>
              <a:spcAft>
                <a:spcPts val="100"/>
              </a:spcAft>
            </a:pPr>
            <a:r>
              <a:rPr lang="en-US" dirty="0"/>
              <a:t>Resolution: 0.11 – 0.82% (</a:t>
            </a:r>
            <a:r>
              <a:rPr lang="el-GR" dirty="0">
                <a:cs typeface="Calibri" panose="020F0502020204030204" pitchFamily="34" charset="0"/>
              </a:rPr>
              <a:t>θ</a:t>
            </a:r>
            <a:r>
              <a:rPr lang="en-US" dirty="0">
                <a:cs typeface="Calibri" panose="020F0502020204030204" pitchFamily="34" charset="0"/>
              </a:rPr>
              <a:t>&gt;90°) </a:t>
            </a:r>
          </a:p>
          <a:p>
            <a:pPr lvl="2">
              <a:lnSpc>
                <a:spcPct val="120000"/>
              </a:lnSpc>
              <a:spcAft>
                <a:spcPts val="100"/>
              </a:spcAft>
            </a:pPr>
            <a:r>
              <a:rPr lang="en-US" dirty="0"/>
              <a:t>Estimated sample flux: 5.5·10</a:t>
            </a:r>
            <a:r>
              <a:rPr lang="en-US" baseline="30000" dirty="0"/>
              <a:t>5</a:t>
            </a:r>
            <a:r>
              <a:rPr lang="en-US" dirty="0"/>
              <a:t> n/(cm²s)</a:t>
            </a:r>
          </a:p>
          <a:p>
            <a:pPr lvl="1">
              <a:lnSpc>
                <a:spcPct val="120000"/>
              </a:lnSpc>
              <a:spcAft>
                <a:spcPts val="100"/>
              </a:spcAft>
            </a:pPr>
            <a:r>
              <a:rPr lang="en-US" dirty="0"/>
              <a:t>High-Intensity option (667 µs pulse)</a:t>
            </a:r>
          </a:p>
          <a:p>
            <a:pPr lvl="2">
              <a:lnSpc>
                <a:spcPct val="120000"/>
              </a:lnSpc>
              <a:spcAft>
                <a:spcPts val="100"/>
              </a:spcAft>
            </a:pPr>
            <a:r>
              <a:rPr lang="en-US" dirty="0"/>
              <a:t>Resolution: 2.2 – 4.7% (</a:t>
            </a:r>
            <a:r>
              <a:rPr lang="el-GR" dirty="0">
                <a:cs typeface="Calibri" panose="020F0502020204030204" pitchFamily="34" charset="0"/>
              </a:rPr>
              <a:t>θ</a:t>
            </a:r>
            <a:r>
              <a:rPr lang="en-US" dirty="0">
                <a:cs typeface="Calibri" panose="020F0502020204030204" pitchFamily="34" charset="0"/>
              </a:rPr>
              <a:t>&gt;90°)</a:t>
            </a:r>
          </a:p>
          <a:p>
            <a:pPr lvl="2">
              <a:lnSpc>
                <a:spcPct val="120000"/>
              </a:lnSpc>
              <a:spcAft>
                <a:spcPts val="100"/>
              </a:spcAft>
            </a:pPr>
            <a:r>
              <a:rPr lang="en-US" dirty="0"/>
              <a:t>Estimated flux at sample: 1.6·10</a:t>
            </a:r>
            <a:r>
              <a:rPr lang="en-US" baseline="30000" dirty="0"/>
              <a:t>8</a:t>
            </a:r>
            <a:r>
              <a:rPr lang="en-US" dirty="0"/>
              <a:t> n/(cm²s)</a:t>
            </a:r>
            <a:endParaRPr lang="en-US" dirty="0">
              <a:cs typeface="Calibri" panose="020F0502020204030204" pitchFamily="34" charset="0"/>
            </a:endParaRPr>
          </a:p>
          <a:p>
            <a:pPr lvl="2">
              <a:lnSpc>
                <a:spcPct val="100000"/>
              </a:lnSpc>
              <a:spcAft>
                <a:spcPts val="100"/>
              </a:spcAft>
            </a:pPr>
            <a:endParaRPr lang="en-US" dirty="0">
              <a:cs typeface="Calibri" panose="020F0502020204030204" pitchFamily="34" charset="0"/>
            </a:endParaRPr>
          </a:p>
          <a:p>
            <a:pPr marL="177800" lvl="1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3956A7-644D-447E-A69B-EE0690FA2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1" y="792001"/>
            <a:ext cx="6474143" cy="299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28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74CE-3887-B599-1341-78EB096D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solidFill>
                  <a:srgbClr val="013D6B"/>
                </a:solidFill>
              </a:rPr>
              <a:t>Crystof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0CD5B-E38B-9E2D-C852-69CA58C3A1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5712" y="938786"/>
            <a:ext cx="11232896" cy="509994"/>
          </a:xfrm>
        </p:spPr>
        <p:txBody>
          <a:bodyPr/>
          <a:lstStyle/>
          <a:p>
            <a:r>
              <a:rPr lang="en-DE" dirty="0">
                <a:solidFill>
                  <a:srgbClr val="013D6B"/>
                </a:solidFill>
              </a:rPr>
              <a:t>Monochromator + Multiplexing </a:t>
            </a:r>
            <a:r>
              <a:rPr lang="en-DE" dirty="0">
                <a:solidFill>
                  <a:srgbClr val="013D6B"/>
                </a:solidFill>
                <a:sym typeface="Wingdings" pitchFamily="2" charset="2"/>
              </a:rPr>
              <a:t> Flux ~ TOPAS @FRM2</a:t>
            </a:r>
            <a:endParaRPr lang="en-DE" dirty="0">
              <a:solidFill>
                <a:srgbClr val="013D6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FE875-73CF-6564-7E36-13A4C0AAB8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7776"/>
          <a:stretch/>
        </p:blipFill>
        <p:spPr>
          <a:xfrm>
            <a:off x="5702064" y="1412774"/>
            <a:ext cx="6370600" cy="4608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320B84-533F-FDA5-CE09-4A3326490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968" y="1412775"/>
            <a:ext cx="4760920" cy="517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34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Imaging &amp; Analytics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AFFB84A-858A-8BC6-1ACF-1333AD800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6" y="1052736"/>
            <a:ext cx="7693152" cy="5071872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263352" y="4725144"/>
            <a:ext cx="1944216" cy="914400"/>
            <a:chOff x="9192344" y="1412776"/>
            <a:chExt cx="1944216" cy="914400"/>
          </a:xfrm>
        </p:grpSpPr>
        <p:sp>
          <p:nvSpPr>
            <p:cNvPr id="13" name="Ellipse 12"/>
            <p:cNvSpPr/>
            <p:nvPr/>
          </p:nvSpPr>
          <p:spPr>
            <a:xfrm>
              <a:off x="9192344" y="1412776"/>
              <a:ext cx="1944216" cy="914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9264352" y="1556792"/>
              <a:ext cx="1850186" cy="560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b="1" dirty="0"/>
                <a:t>Car, aviation, </a:t>
              </a:r>
            </a:p>
            <a:p>
              <a:pPr algn="l">
                <a:lnSpc>
                  <a:spcPct val="95000"/>
                </a:lnSpc>
              </a:pPr>
              <a:r>
                <a:rPr lang="en-US" sz="1600" b="1" dirty="0"/>
                <a:t>building industry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1836A8-A0C1-91FB-FE84-CE2D7BCA5469}"/>
              </a:ext>
            </a:extLst>
          </p:cNvPr>
          <p:cNvGrpSpPr/>
          <p:nvPr/>
        </p:nvGrpSpPr>
        <p:grpSpPr>
          <a:xfrm>
            <a:off x="302833" y="1268760"/>
            <a:ext cx="1944216" cy="914400"/>
            <a:chOff x="302833" y="1268760"/>
            <a:chExt cx="1944216" cy="914400"/>
          </a:xfrm>
        </p:grpSpPr>
        <p:sp>
          <p:nvSpPr>
            <p:cNvPr id="17" name="Ellipse 16"/>
            <p:cNvSpPr/>
            <p:nvPr/>
          </p:nvSpPr>
          <p:spPr>
            <a:xfrm>
              <a:off x="302833" y="1268760"/>
              <a:ext cx="1944216" cy="914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374841" y="1556792"/>
              <a:ext cx="1838965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b="1" dirty="0"/>
                <a:t>Energy materials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04FA51-1DCA-2580-F8D3-1A6306A94176}"/>
              </a:ext>
            </a:extLst>
          </p:cNvPr>
          <p:cNvGrpSpPr/>
          <p:nvPr/>
        </p:nvGrpSpPr>
        <p:grpSpPr>
          <a:xfrm>
            <a:off x="245045" y="3573016"/>
            <a:ext cx="2034531" cy="914400"/>
            <a:chOff x="245045" y="3573016"/>
            <a:chExt cx="2034531" cy="914400"/>
          </a:xfrm>
        </p:grpSpPr>
        <p:sp>
          <p:nvSpPr>
            <p:cNvPr id="24" name="Ellipse 23"/>
            <p:cNvSpPr/>
            <p:nvPr/>
          </p:nvSpPr>
          <p:spPr>
            <a:xfrm>
              <a:off x="245045" y="3573016"/>
              <a:ext cx="1944216" cy="914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45045" y="3839344"/>
              <a:ext cx="2034531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b="1" dirty="0"/>
                <a:t>Magnetic materials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07190A-3D85-910A-6034-9E9E62EB1088}"/>
              </a:ext>
            </a:extLst>
          </p:cNvPr>
          <p:cNvGrpSpPr/>
          <p:nvPr/>
        </p:nvGrpSpPr>
        <p:grpSpPr>
          <a:xfrm>
            <a:off x="263352" y="2370584"/>
            <a:ext cx="1944216" cy="914400"/>
            <a:chOff x="263352" y="2370584"/>
            <a:chExt cx="1944216" cy="914400"/>
          </a:xfrm>
        </p:grpSpPr>
        <p:sp>
          <p:nvSpPr>
            <p:cNvPr id="27" name="Ellipse 26"/>
            <p:cNvSpPr/>
            <p:nvPr/>
          </p:nvSpPr>
          <p:spPr>
            <a:xfrm>
              <a:off x="263352" y="2370584"/>
              <a:ext cx="1944216" cy="914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263352" y="2636912"/>
              <a:ext cx="1938351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b="1" dirty="0"/>
                <a:t>Hydrogen storage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803C383-7F20-26E8-865B-3F808618145F}"/>
              </a:ext>
            </a:extLst>
          </p:cNvPr>
          <p:cNvGrpSpPr/>
          <p:nvPr/>
        </p:nvGrpSpPr>
        <p:grpSpPr>
          <a:xfrm>
            <a:off x="9984432" y="260648"/>
            <a:ext cx="1944216" cy="5450904"/>
            <a:chOff x="9444372" y="260648"/>
            <a:chExt cx="1944216" cy="545090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3F34CBE-0DE0-CBE4-560F-16CA1D7CFEDA}"/>
                </a:ext>
              </a:extLst>
            </p:cNvPr>
            <p:cNvGrpSpPr/>
            <p:nvPr/>
          </p:nvGrpSpPr>
          <p:grpSpPr>
            <a:xfrm>
              <a:off x="9444372" y="2514600"/>
              <a:ext cx="1944216" cy="914400"/>
              <a:chOff x="9408368" y="2514600"/>
              <a:chExt cx="1944216" cy="914400"/>
            </a:xfrm>
          </p:grpSpPr>
          <p:sp>
            <p:nvSpPr>
              <p:cNvPr id="14" name="Ellipse 13"/>
              <p:cNvSpPr/>
              <p:nvPr/>
            </p:nvSpPr>
            <p:spPr>
              <a:xfrm>
                <a:off x="9408368" y="2514600"/>
                <a:ext cx="1944216" cy="914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 dirty="0" err="1"/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>
                <a:off x="9480376" y="2802632"/>
                <a:ext cx="1816523" cy="326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600" b="1" dirty="0"/>
                  <a:t>Cultural heritage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E79A01-5450-90B8-509A-376A63AFFD50}"/>
                </a:ext>
              </a:extLst>
            </p:cNvPr>
            <p:cNvGrpSpPr/>
            <p:nvPr/>
          </p:nvGrpSpPr>
          <p:grpSpPr>
            <a:xfrm>
              <a:off x="9444372" y="1290464"/>
              <a:ext cx="1944216" cy="914400"/>
              <a:chOff x="9416752" y="1290464"/>
              <a:chExt cx="1944216" cy="914400"/>
            </a:xfrm>
          </p:grpSpPr>
          <p:sp>
            <p:nvSpPr>
              <p:cNvPr id="21" name="Ellipse 20"/>
              <p:cNvSpPr/>
              <p:nvPr/>
            </p:nvSpPr>
            <p:spPr>
              <a:xfrm>
                <a:off x="9416752" y="1290464"/>
                <a:ext cx="1944216" cy="914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 dirty="0" err="1"/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9912424" y="1578496"/>
                <a:ext cx="1005403" cy="326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600" b="1" dirty="0"/>
                  <a:t>Geology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E86D28-2B8E-F86D-06FE-EA6F29275009}"/>
                </a:ext>
              </a:extLst>
            </p:cNvPr>
            <p:cNvGrpSpPr/>
            <p:nvPr/>
          </p:nvGrpSpPr>
          <p:grpSpPr>
            <a:xfrm>
              <a:off x="9444372" y="260648"/>
              <a:ext cx="1944216" cy="914400"/>
              <a:chOff x="5375920" y="404664"/>
              <a:chExt cx="1944216" cy="914400"/>
            </a:xfrm>
          </p:grpSpPr>
          <p:sp>
            <p:nvSpPr>
              <p:cNvPr id="29" name="Ellipse 28"/>
              <p:cNvSpPr/>
              <p:nvPr/>
            </p:nvSpPr>
            <p:spPr>
              <a:xfrm>
                <a:off x="5375920" y="404664"/>
                <a:ext cx="1944216" cy="914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 dirty="0" err="1"/>
              </a:p>
            </p:txBody>
          </p:sp>
          <p:sp>
            <p:nvSpPr>
              <p:cNvPr id="30" name="Textfeld 29"/>
              <p:cNvSpPr txBox="1"/>
              <p:nvPr/>
            </p:nvSpPr>
            <p:spPr>
              <a:xfrm>
                <a:off x="5647184" y="692696"/>
                <a:ext cx="1438214" cy="326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600" b="1" dirty="0"/>
                  <a:t>Environment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33742D9-332F-67E7-B336-4666CEBF0802}"/>
                </a:ext>
              </a:extLst>
            </p:cNvPr>
            <p:cNvGrpSpPr/>
            <p:nvPr/>
          </p:nvGrpSpPr>
          <p:grpSpPr>
            <a:xfrm>
              <a:off x="9444372" y="3645024"/>
              <a:ext cx="1944216" cy="914400"/>
              <a:chOff x="9480376" y="3645024"/>
              <a:chExt cx="1944216" cy="914400"/>
            </a:xfrm>
          </p:grpSpPr>
          <p:sp>
            <p:nvSpPr>
              <p:cNvPr id="31" name="Ellipse 30"/>
              <p:cNvSpPr/>
              <p:nvPr/>
            </p:nvSpPr>
            <p:spPr>
              <a:xfrm>
                <a:off x="9480376" y="3645024"/>
                <a:ext cx="1944216" cy="914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 dirty="0" err="1"/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9824982" y="3933056"/>
                <a:ext cx="1311578" cy="326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600" b="1" dirty="0"/>
                  <a:t>Archeology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5DEB9CD-DC55-B5B9-A2CC-425609709AEB}"/>
                </a:ext>
              </a:extLst>
            </p:cNvPr>
            <p:cNvGrpSpPr/>
            <p:nvPr/>
          </p:nvGrpSpPr>
          <p:grpSpPr>
            <a:xfrm>
              <a:off x="9444372" y="4797152"/>
              <a:ext cx="1944216" cy="914400"/>
              <a:chOff x="9552384" y="4797152"/>
              <a:chExt cx="1944216" cy="914400"/>
            </a:xfrm>
          </p:grpSpPr>
          <p:sp>
            <p:nvSpPr>
              <p:cNvPr id="33" name="Ellipse 32"/>
              <p:cNvSpPr/>
              <p:nvPr/>
            </p:nvSpPr>
            <p:spPr>
              <a:xfrm>
                <a:off x="9552384" y="4797152"/>
                <a:ext cx="1944216" cy="914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 dirty="0" err="1"/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9791930" y="5085184"/>
                <a:ext cx="1471878" cy="326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600" b="1" dirty="0"/>
                  <a:t>Paleontology</a:t>
                </a:r>
              </a:p>
            </p:txBody>
          </p:sp>
        </p:grpSp>
      </p:grpSp>
      <p:grpSp>
        <p:nvGrpSpPr>
          <p:cNvPr id="35" name="Gruppieren 10">
            <a:extLst>
              <a:ext uri="{FF2B5EF4-FFF2-40B4-BE49-F238E27FC236}">
                <a16:creationId xmlns:a16="http://schemas.microsoft.com/office/drawing/2014/main" id="{B52A9C72-D194-22F9-0C33-2138A0376957}"/>
              </a:ext>
            </a:extLst>
          </p:cNvPr>
          <p:cNvGrpSpPr/>
          <p:nvPr/>
        </p:nvGrpSpPr>
        <p:grpSpPr>
          <a:xfrm>
            <a:off x="149692" y="7593336"/>
            <a:ext cx="11519713" cy="1086546"/>
            <a:chOff x="264919" y="4005064"/>
            <a:chExt cx="11519713" cy="1086546"/>
          </a:xfrm>
        </p:grpSpPr>
        <p:pic>
          <p:nvPicPr>
            <p:cNvPr id="41" name="Picture 6" descr="Meteorite Identification | Public | Clemson University, South Carolina">
              <a:extLst>
                <a:ext uri="{FF2B5EF4-FFF2-40B4-BE49-F238E27FC236}">
                  <a16:creationId xmlns:a16="http://schemas.microsoft.com/office/drawing/2014/main" id="{836A43DB-EBBC-9913-11B1-95BC17953E7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919" y="4005064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2" descr="Lichen Biology">
              <a:extLst>
                <a:ext uri="{FF2B5EF4-FFF2-40B4-BE49-F238E27FC236}">
                  <a16:creationId xmlns:a16="http://schemas.microsoft.com/office/drawing/2014/main" id="{2EBDAD99-0CB5-CD17-2EA6-18709EF22F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4655" y="4005064"/>
              <a:ext cx="1440160" cy="1080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8" descr="Trüffel züchten mit Trüffelsubstrat - So sparen Sie kostbare Zeit bis zur  ersten Trüffel-Ernte — Deutsche-Trueffelbäume.de">
              <a:extLst>
                <a:ext uri="{FF2B5EF4-FFF2-40B4-BE49-F238E27FC236}">
                  <a16:creationId xmlns:a16="http://schemas.microsoft.com/office/drawing/2014/main" id="{8EDB3A7D-578C-CBBF-01B3-0410395E65B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815" y="4005064"/>
              <a:ext cx="1440000" cy="1086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9" descr="C:\Mauerhofer\JCNS\HBS-Project\TDR\Evaluation\MandA-covercomp.jpg">
              <a:extLst>
                <a:ext uri="{FF2B5EF4-FFF2-40B4-BE49-F238E27FC236}">
                  <a16:creationId xmlns:a16="http://schemas.microsoft.com/office/drawing/2014/main" id="{28E18728-F976-ED40-7354-A3C6A47EE6E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4495" y="4005064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1" descr="How is Neutron Activation Analysis Used in Geological Studies?">
              <a:extLst>
                <a:ext uri="{FF2B5EF4-FFF2-40B4-BE49-F238E27FC236}">
                  <a16:creationId xmlns:a16="http://schemas.microsoft.com/office/drawing/2014/main" id="{ADE20E9B-77AA-2605-52CA-71F99502542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335" y="4005064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37" descr="C:\Mauerhofer\JCNS\HBS-Project\TDR\Evaluation\ixnostoixeia2.jpg">
              <a:extLst>
                <a:ext uri="{FF2B5EF4-FFF2-40B4-BE49-F238E27FC236}">
                  <a16:creationId xmlns:a16="http://schemas.microsoft.com/office/drawing/2014/main" id="{BECEED2E-DB79-92CD-2744-464FA85A53D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64975" y="4005064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Are There Precious Metals in Catalytic Converters?">
              <a:extLst>
                <a:ext uri="{FF2B5EF4-FFF2-40B4-BE49-F238E27FC236}">
                  <a16:creationId xmlns:a16="http://schemas.microsoft.com/office/drawing/2014/main" id="{41A92BCB-0327-AE5B-66EB-9FB9016FFFF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5135" y="4005064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Examples of various E-waste types (products and components). | Download  Scientific Diagram">
              <a:extLst>
                <a:ext uri="{FF2B5EF4-FFF2-40B4-BE49-F238E27FC236}">
                  <a16:creationId xmlns:a16="http://schemas.microsoft.com/office/drawing/2014/main" id="{E8FF8B81-6FAE-0B80-EE59-1494A924659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5295" y="4005064"/>
              <a:ext cx="1439337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6225DFD-6CA7-69DC-EB94-C8E698B9B06A}"/>
              </a:ext>
            </a:extLst>
          </p:cNvPr>
          <p:cNvSpPr txBox="1"/>
          <p:nvPr/>
        </p:nvSpPr>
        <p:spPr>
          <a:xfrm>
            <a:off x="6240016" y="6518561"/>
            <a:ext cx="37176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200" dirty="0"/>
              <a:t>N. Kardjilov </a:t>
            </a:r>
            <a:r>
              <a:rPr lang="en-DE" sz="1200" i="1" dirty="0"/>
              <a:t>et al.</a:t>
            </a:r>
            <a:r>
              <a:rPr lang="en-DE" sz="1200" dirty="0"/>
              <a:t>, </a:t>
            </a:r>
            <a:r>
              <a:rPr lang="en-DE" sz="1200" b="1" dirty="0"/>
              <a:t>Materials today 21</a:t>
            </a:r>
            <a:r>
              <a:rPr lang="en-DE" sz="1200" dirty="0"/>
              <a:t>, 652 ff (2018)</a:t>
            </a:r>
          </a:p>
        </p:txBody>
      </p:sp>
    </p:spTree>
    <p:extLst>
      <p:ext uri="{BB962C8B-B14F-4D97-AF65-F5344CB8AC3E}">
        <p14:creationId xmlns:p14="http://schemas.microsoft.com/office/powerpoint/2010/main" val="226678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44"/>
    </mc:Choice>
    <mc:Fallback xmlns="">
      <p:transition spd="slow" advTm="5224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imaging and Analytics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96752"/>
            <a:ext cx="11741150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91345" y="2046790"/>
            <a:ext cx="5760639" cy="1006429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7030A0"/>
                </a:gs>
                <a:gs pos="50000">
                  <a:srgbClr val="0070C0"/>
                </a:gs>
                <a:gs pos="100000">
                  <a:schemeClr val="accent5">
                    <a:lumMod val="75000"/>
                  </a:schemeClr>
                </a:gs>
              </a:gsLst>
              <a:lin ang="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Aft>
                <a:spcPts val="600"/>
              </a:spcAft>
            </a:pPr>
            <a:r>
              <a:rPr lang="en-US" sz="2000" b="1" dirty="0" err="1"/>
              <a:t>ToF</a:t>
            </a:r>
            <a:r>
              <a:rPr lang="en-US" sz="2000" b="1" dirty="0"/>
              <a:t>-PGNAA (1 </a:t>
            </a:r>
            <a:r>
              <a:rPr lang="en-US" sz="2000" b="1" dirty="0" err="1"/>
              <a:t>meV</a:t>
            </a:r>
            <a:r>
              <a:rPr lang="en-US" sz="2000" b="1" dirty="0"/>
              <a:t> - 100 eV)</a:t>
            </a:r>
          </a:p>
          <a:p>
            <a:pPr algn="l">
              <a:lnSpc>
                <a:spcPct val="95000"/>
              </a:lnSpc>
              <a:spcAft>
                <a:spcPts val="600"/>
              </a:spcAft>
            </a:pPr>
            <a:r>
              <a:rPr lang="en-US" sz="1600" b="1" dirty="0"/>
              <a:t>Target station 24 Hz </a:t>
            </a:r>
          </a:p>
          <a:p>
            <a:pPr algn="l">
              <a:lnSpc>
                <a:spcPct val="95000"/>
              </a:lnSpc>
              <a:spcAft>
                <a:spcPts val="600"/>
              </a:spcAft>
            </a:pPr>
            <a:r>
              <a:rPr lang="en-US" sz="1600" b="1" dirty="0" err="1"/>
              <a:t>ToF</a:t>
            </a:r>
            <a:r>
              <a:rPr lang="en-US" sz="1600" b="1" dirty="0"/>
              <a:t> analysis adds information about element distribution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824192" y="1988840"/>
            <a:ext cx="3960440" cy="695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Aft>
                <a:spcPts val="600"/>
              </a:spcAft>
            </a:pPr>
            <a:r>
              <a:rPr lang="en-US" sz="2000" b="1" dirty="0"/>
              <a:t>PGAINS (10 keV - 10MeV)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US" sz="1600" b="1" dirty="0"/>
              <a:t>Target station Epi</a:t>
            </a:r>
          </a:p>
        </p:txBody>
      </p:sp>
      <p:sp useBgFill="1">
        <p:nvSpPr>
          <p:cNvPr id="4" name="Textfeld 8">
            <a:extLst>
              <a:ext uri="{FF2B5EF4-FFF2-40B4-BE49-F238E27FC236}">
                <a16:creationId xmlns:a16="http://schemas.microsoft.com/office/drawing/2014/main" id="{2F8186D8-5910-B338-FC8A-7161FAACE0ED}"/>
              </a:ext>
            </a:extLst>
          </p:cNvPr>
          <p:cNvSpPr txBox="1"/>
          <p:nvPr/>
        </p:nvSpPr>
        <p:spPr>
          <a:xfrm>
            <a:off x="191344" y="4725464"/>
            <a:ext cx="3096344" cy="1317284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Aft>
                <a:spcPts val="600"/>
              </a:spcAft>
            </a:pPr>
            <a:r>
              <a:rPr lang="en-US" sz="2000" b="1" dirty="0"/>
              <a:t>Cold NI</a:t>
            </a:r>
          </a:p>
          <a:p>
            <a:pPr marL="285750" indent="-285750" algn="l">
              <a:lnSpc>
                <a:spcPct val="95000"/>
              </a:lnSpc>
              <a:spcAft>
                <a:spcPts val="600"/>
              </a:spcAft>
              <a:buFontTx/>
              <a:buChar char="-"/>
            </a:pPr>
            <a:r>
              <a:rPr lang="en-US" sz="1600" b="1" dirty="0"/>
              <a:t>Bragg-edge imaging </a:t>
            </a:r>
          </a:p>
          <a:p>
            <a:pPr marL="285750" indent="-285750" algn="l">
              <a:lnSpc>
                <a:spcPct val="95000"/>
              </a:lnSpc>
              <a:spcAft>
                <a:spcPts val="600"/>
              </a:spcAft>
              <a:buFontTx/>
              <a:buChar char="-"/>
            </a:pPr>
            <a:r>
              <a:rPr lang="en-US" sz="1600" b="1" dirty="0"/>
              <a:t>Dark-field imaging</a:t>
            </a:r>
          </a:p>
          <a:p>
            <a:pPr marL="285750" indent="-285750" algn="l">
              <a:lnSpc>
                <a:spcPct val="95000"/>
              </a:lnSpc>
              <a:spcAft>
                <a:spcPts val="600"/>
              </a:spcAft>
              <a:buFontTx/>
              <a:buChar char="-"/>
            </a:pPr>
            <a:r>
              <a:rPr lang="en-US" sz="1600" b="1" dirty="0"/>
              <a:t>Polarized neutron imaging</a:t>
            </a:r>
            <a:endParaRPr lang="en-US" sz="1600" dirty="0"/>
          </a:p>
        </p:txBody>
      </p:sp>
      <p:sp useBgFill="1">
        <p:nvSpPr>
          <p:cNvPr id="11" name="Textfeld 9">
            <a:extLst>
              <a:ext uri="{FF2B5EF4-FFF2-40B4-BE49-F238E27FC236}">
                <a16:creationId xmlns:a16="http://schemas.microsoft.com/office/drawing/2014/main" id="{9D66413D-84D7-B637-472A-179FA23833FB}"/>
              </a:ext>
            </a:extLst>
          </p:cNvPr>
          <p:cNvSpPr txBox="1"/>
          <p:nvPr/>
        </p:nvSpPr>
        <p:spPr>
          <a:xfrm>
            <a:off x="3359696" y="4725144"/>
            <a:ext cx="3096000" cy="1551194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Aft>
                <a:spcPts val="600"/>
              </a:spcAft>
            </a:pPr>
            <a:r>
              <a:rPr lang="en-US" sz="2000" b="1" dirty="0"/>
              <a:t>Thermal NI</a:t>
            </a:r>
          </a:p>
          <a:p>
            <a:pPr marL="285750" lvl="0" indent="-285750">
              <a:lnSpc>
                <a:spcPct val="95000"/>
              </a:lnSpc>
              <a:spcAft>
                <a:spcPts val="600"/>
              </a:spcAft>
              <a:buFontTx/>
              <a:buChar char="-"/>
            </a:pPr>
            <a:r>
              <a:rPr lang="en-US" sz="1600" b="1" dirty="0">
                <a:solidFill>
                  <a:srgbClr val="000000"/>
                </a:solidFill>
              </a:rPr>
              <a:t>Bragg-edge imaging </a:t>
            </a:r>
          </a:p>
          <a:p>
            <a:pPr marL="285750" lvl="0" indent="-285750">
              <a:lnSpc>
                <a:spcPct val="95000"/>
              </a:lnSpc>
              <a:spcAft>
                <a:spcPts val="600"/>
              </a:spcAft>
              <a:buFontTx/>
              <a:buChar char="-"/>
            </a:pPr>
            <a:r>
              <a:rPr lang="en-US" sz="1600" b="1" dirty="0">
                <a:solidFill>
                  <a:srgbClr val="000000"/>
                </a:solidFill>
              </a:rPr>
              <a:t>Dark-field imaging</a:t>
            </a:r>
          </a:p>
          <a:p>
            <a:pPr marL="285750" lvl="0" indent="-285750">
              <a:lnSpc>
                <a:spcPct val="95000"/>
              </a:lnSpc>
              <a:spcAft>
                <a:spcPts val="600"/>
              </a:spcAft>
              <a:buFontTx/>
              <a:buChar char="-"/>
            </a:pPr>
            <a:r>
              <a:rPr lang="en-US" sz="1600" b="1" dirty="0">
                <a:solidFill>
                  <a:srgbClr val="000000"/>
                </a:solidFill>
              </a:rPr>
              <a:t>Polarized neutron imaging  Real-time radioscopy</a:t>
            </a:r>
          </a:p>
        </p:txBody>
      </p:sp>
      <p:sp useBgFill="1">
        <p:nvSpPr>
          <p:cNvPr id="12" name="Textfeld 10">
            <a:extLst>
              <a:ext uri="{FF2B5EF4-FFF2-40B4-BE49-F238E27FC236}">
                <a16:creationId xmlns:a16="http://schemas.microsoft.com/office/drawing/2014/main" id="{5CFD3905-75D3-27E8-A3E9-F3AF6596A97D}"/>
              </a:ext>
            </a:extLst>
          </p:cNvPr>
          <p:cNvSpPr txBox="1"/>
          <p:nvPr/>
        </p:nvSpPr>
        <p:spPr>
          <a:xfrm>
            <a:off x="6528048" y="4725144"/>
            <a:ext cx="2592288" cy="1591205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Aft>
                <a:spcPts val="600"/>
              </a:spcAft>
            </a:pPr>
            <a:r>
              <a:rPr lang="en-US" sz="2000" b="1" dirty="0"/>
              <a:t>Resonance NI</a:t>
            </a:r>
          </a:p>
          <a:p>
            <a:pPr marL="285750" indent="-285750" algn="l">
              <a:lnSpc>
                <a:spcPct val="95000"/>
              </a:lnSpc>
              <a:spcAft>
                <a:spcPts val="600"/>
              </a:spcAft>
              <a:buFontTx/>
              <a:buChar char="-"/>
            </a:pPr>
            <a:r>
              <a:rPr lang="en-US" b="1" dirty="0"/>
              <a:t>Special pulse pattern for </a:t>
            </a:r>
            <a:r>
              <a:rPr lang="en-US" b="1" dirty="0" err="1"/>
              <a:t>Tof</a:t>
            </a:r>
            <a:r>
              <a:rPr lang="en-US" b="1" dirty="0"/>
              <a:t> analysis</a:t>
            </a:r>
          </a:p>
          <a:p>
            <a:pPr marL="285750" indent="-285750" algn="l">
              <a:lnSpc>
                <a:spcPct val="95000"/>
              </a:lnSpc>
              <a:spcAft>
                <a:spcPts val="600"/>
              </a:spcAft>
              <a:buFontTx/>
              <a:buChar char="-"/>
            </a:pPr>
            <a:endParaRPr lang="en-US" dirty="0"/>
          </a:p>
        </p:txBody>
      </p:sp>
      <p:sp>
        <p:nvSpPr>
          <p:cNvPr id="13" name="Textfeld 17">
            <a:extLst>
              <a:ext uri="{FF2B5EF4-FFF2-40B4-BE49-F238E27FC236}">
                <a16:creationId xmlns:a16="http://schemas.microsoft.com/office/drawing/2014/main" id="{43AF64F6-F37D-E584-208C-58F3688B3201}"/>
              </a:ext>
            </a:extLst>
          </p:cNvPr>
          <p:cNvSpPr txBox="1"/>
          <p:nvPr/>
        </p:nvSpPr>
        <p:spPr>
          <a:xfrm>
            <a:off x="9192344" y="4725144"/>
            <a:ext cx="2592288" cy="126957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Aft>
                <a:spcPts val="600"/>
              </a:spcAft>
            </a:pPr>
            <a:r>
              <a:rPr lang="en-US" sz="2000" b="1" dirty="0"/>
              <a:t>Fast NI</a:t>
            </a:r>
          </a:p>
          <a:p>
            <a:pPr marL="285750" indent="-285750" algn="l">
              <a:lnSpc>
                <a:spcPct val="95000"/>
              </a:lnSpc>
              <a:spcAft>
                <a:spcPts val="600"/>
              </a:spcAft>
              <a:buFontTx/>
              <a:buChar char="-"/>
            </a:pPr>
            <a:r>
              <a:rPr lang="en-US" sz="1600" b="1" dirty="0"/>
              <a:t>Large and dense objects</a:t>
            </a:r>
            <a:r>
              <a:rPr lang="en-US" sz="1600" dirty="0"/>
              <a:t> </a:t>
            </a:r>
          </a:p>
          <a:p>
            <a:pPr algn="l">
              <a:lnSpc>
                <a:spcPct val="95000"/>
              </a:lnSpc>
            </a:pPr>
            <a:endParaRPr lang="en-US" dirty="0"/>
          </a:p>
        </p:txBody>
      </p:sp>
      <p:grpSp>
        <p:nvGrpSpPr>
          <p:cNvPr id="14" name="Gruppieren 10">
            <a:extLst>
              <a:ext uri="{FF2B5EF4-FFF2-40B4-BE49-F238E27FC236}">
                <a16:creationId xmlns:a16="http://schemas.microsoft.com/office/drawing/2014/main" id="{10AFE87F-4313-CC4B-A416-E28BAE82CF8F}"/>
              </a:ext>
            </a:extLst>
          </p:cNvPr>
          <p:cNvGrpSpPr>
            <a:grpSpLocks noChangeAspect="1"/>
          </p:cNvGrpSpPr>
          <p:nvPr/>
        </p:nvGrpSpPr>
        <p:grpSpPr>
          <a:xfrm>
            <a:off x="84672" y="3284984"/>
            <a:ext cx="12060000" cy="1137509"/>
            <a:chOff x="264919" y="4005064"/>
            <a:chExt cx="11519713" cy="1086546"/>
          </a:xfrm>
        </p:grpSpPr>
        <p:pic>
          <p:nvPicPr>
            <p:cNvPr id="15" name="Picture 6" descr="Meteorite Identification | Public | Clemson University, South Carolina">
              <a:extLst>
                <a:ext uri="{FF2B5EF4-FFF2-40B4-BE49-F238E27FC236}">
                  <a16:creationId xmlns:a16="http://schemas.microsoft.com/office/drawing/2014/main" id="{F9F80F9B-7A7C-71F9-FBDE-954EAF15BCC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919" y="4005064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" descr="Lichen Biology">
              <a:extLst>
                <a:ext uri="{FF2B5EF4-FFF2-40B4-BE49-F238E27FC236}">
                  <a16:creationId xmlns:a16="http://schemas.microsoft.com/office/drawing/2014/main" id="{DD45EF16-C5FA-9449-20CF-C210D4E05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4655" y="4005064"/>
              <a:ext cx="1440160" cy="1080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8" descr="Trüffel züchten mit Trüffelsubstrat - So sparen Sie kostbare Zeit bis zur  ersten Trüffel-Ernte — Deutsche-Trueffelbäume.de">
              <a:extLst>
                <a:ext uri="{FF2B5EF4-FFF2-40B4-BE49-F238E27FC236}">
                  <a16:creationId xmlns:a16="http://schemas.microsoft.com/office/drawing/2014/main" id="{3FB19FF9-E0E3-C85B-8B99-30EA9F2FD50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815" y="4005064"/>
              <a:ext cx="1440000" cy="1086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9" descr="C:\Mauerhofer\JCNS\HBS-Project\TDR\Evaluation\MandA-covercomp.jpg">
              <a:extLst>
                <a:ext uri="{FF2B5EF4-FFF2-40B4-BE49-F238E27FC236}">
                  <a16:creationId xmlns:a16="http://schemas.microsoft.com/office/drawing/2014/main" id="{43EB304F-63E8-B085-9627-CE6839988A3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4495" y="4005064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1" descr="How is Neutron Activation Analysis Used in Geological Studies?">
              <a:extLst>
                <a:ext uri="{FF2B5EF4-FFF2-40B4-BE49-F238E27FC236}">
                  <a16:creationId xmlns:a16="http://schemas.microsoft.com/office/drawing/2014/main" id="{1AE3F394-4118-791E-1436-ACAF46339B1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335" y="4005064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7" descr="C:\Mauerhofer\JCNS\HBS-Project\TDR\Evaluation\ixnostoixeia2.jpg">
              <a:extLst>
                <a:ext uri="{FF2B5EF4-FFF2-40B4-BE49-F238E27FC236}">
                  <a16:creationId xmlns:a16="http://schemas.microsoft.com/office/drawing/2014/main" id="{169C8854-EB02-32D6-FBAE-72BF0265ACA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64975" y="4005064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Are There Precious Metals in Catalytic Converters?">
              <a:extLst>
                <a:ext uri="{FF2B5EF4-FFF2-40B4-BE49-F238E27FC236}">
                  <a16:creationId xmlns:a16="http://schemas.microsoft.com/office/drawing/2014/main" id="{10E1A64E-3FA8-79DA-114E-5309A442883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5135" y="4005064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Examples of various E-waste types (products and components). | Download  Scientific Diagram">
              <a:extLst>
                <a:ext uri="{FF2B5EF4-FFF2-40B4-BE49-F238E27FC236}">
                  <a16:creationId xmlns:a16="http://schemas.microsoft.com/office/drawing/2014/main" id="{41EA1697-885B-2F15-EC54-45E5990569D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5295" y="4005064"/>
              <a:ext cx="1439337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896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57"/>
    </mc:Choice>
    <mc:Fallback xmlns="">
      <p:transition spd="slow" advTm="7035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1E0D3-5819-4B31-9EED-8A22F600E2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en-US"/>
              <a:t> </a:t>
            </a:r>
            <a:fld id="{A52F4D17-1AD6-42D9-B93A-EB002C62F438}" type="slidenum">
              <a:rPr lang="en-US" smtClean="0"/>
              <a:pPr algn="ctr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443F3F-8901-4E09-90BF-031DB9F24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0"/>
            <a:ext cx="779542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13463E-D787-A366-A3CF-E1C84071E7A2}"/>
              </a:ext>
            </a:extLst>
          </p:cNvPr>
          <p:cNvSpPr txBox="1"/>
          <p:nvPr/>
        </p:nvSpPr>
        <p:spPr>
          <a:xfrm>
            <a:off x="7989757" y="914400"/>
            <a:ext cx="4289957" cy="1495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2400" b="1" dirty="0">
                <a:solidFill>
                  <a:srgbClr val="9DC3E7"/>
                </a:solidFill>
              </a:rPr>
              <a:t>Large structure Instruments</a:t>
            </a:r>
          </a:p>
          <a:p>
            <a:pPr algn="l">
              <a:lnSpc>
                <a:spcPct val="95000"/>
              </a:lnSpc>
            </a:pPr>
            <a:r>
              <a:rPr lang="en-DE" sz="2400" b="1" dirty="0">
                <a:solidFill>
                  <a:srgbClr val="4582B4"/>
                </a:solidFill>
              </a:rPr>
              <a:t>Diffractometers</a:t>
            </a:r>
          </a:p>
          <a:p>
            <a:pPr algn="l">
              <a:lnSpc>
                <a:spcPct val="95000"/>
              </a:lnSpc>
            </a:pPr>
            <a:r>
              <a:rPr lang="en-DE" sz="2400" b="1" dirty="0">
                <a:solidFill>
                  <a:srgbClr val="82BE5B"/>
                </a:solidFill>
              </a:rPr>
              <a:t>Spectrometers</a:t>
            </a:r>
          </a:p>
          <a:p>
            <a:pPr algn="l">
              <a:lnSpc>
                <a:spcPct val="95000"/>
              </a:lnSpc>
            </a:pPr>
            <a:r>
              <a:rPr lang="en-DE" sz="2400" b="1" dirty="0">
                <a:solidFill>
                  <a:srgbClr val="FFD701"/>
                </a:solidFill>
              </a:rPr>
              <a:t>Imaging and Analytics</a:t>
            </a:r>
          </a:p>
        </p:txBody>
      </p:sp>
    </p:spTree>
    <p:extLst>
      <p:ext uri="{BB962C8B-B14F-4D97-AF65-F5344CB8AC3E}">
        <p14:creationId xmlns:p14="http://schemas.microsoft.com/office/powerpoint/2010/main" val="2214664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6F5B86-D3F0-4335-8A70-5777B3F3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65BBE291-F7C6-94CD-32D4-F1BF1293A9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836712"/>
            <a:ext cx="11449049" cy="5099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800AF32-C7C7-48FC-94C4-C2B2F47E08B1}"/>
              </a:ext>
            </a:extLst>
          </p:cNvPr>
          <p:cNvSpPr/>
          <p:nvPr/>
        </p:nvSpPr>
        <p:spPr>
          <a:xfrm>
            <a:off x="191342" y="1268760"/>
            <a:ext cx="11868617" cy="674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tIns="144000" bIns="144000" rtlCol="0" anchor="t"/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</a:rPr>
              <a:t>HBS can cover the full range of neutron scattering applications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0861FEE-3F2D-491E-B6E1-197143E55FA0}"/>
              </a:ext>
            </a:extLst>
          </p:cNvPr>
          <p:cNvPicPr preferRelativeResize="0">
            <a:picLocks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082" y="1358453"/>
            <a:ext cx="187302" cy="50999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DB6A45C-8537-1143-83BA-0C2BAA67D9A3}"/>
              </a:ext>
            </a:extLst>
          </p:cNvPr>
          <p:cNvSpPr/>
          <p:nvPr/>
        </p:nvSpPr>
        <p:spPr>
          <a:xfrm>
            <a:off x="191342" y="2051269"/>
            <a:ext cx="11868617" cy="683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tIns="144000" bIns="144000" rtlCol="0" anchor="t"/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</a:rPr>
              <a:t>Excellent performance of dedicated instruments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200" dirty="0">
                <a:solidFill>
                  <a:schemeClr val="tx1"/>
                </a:solidFill>
              </a:rPr>
              <a:t>Intense small beams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200" dirty="0">
                <a:solidFill>
                  <a:schemeClr val="tx1"/>
                </a:solidFill>
              </a:rPr>
              <a:t>Low Background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200" dirty="0" err="1">
                <a:solidFill>
                  <a:schemeClr val="tx1"/>
                </a:solidFill>
              </a:rPr>
              <a:t>ToF</a:t>
            </a:r>
            <a:r>
              <a:rPr lang="en-US" sz="2200" dirty="0">
                <a:solidFill>
                  <a:schemeClr val="tx1"/>
                </a:solidFill>
              </a:rPr>
              <a:t> enhanced imaging and analytics instruments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84DEC77-DA6D-10A3-2A2E-287242FA786E}"/>
              </a:ext>
            </a:extLst>
          </p:cNvPr>
          <p:cNvSpPr/>
          <p:nvPr/>
        </p:nvSpPr>
        <p:spPr>
          <a:xfrm>
            <a:off x="191342" y="4437109"/>
            <a:ext cx="11881319" cy="674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tIns="144000" bIns="144000" rtlCol="0" anchor="t"/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</a:rPr>
              <a:t>New opportunities for science, industry and arts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9C0FFF2-D5A0-20C0-2E36-0696463DA74E}"/>
              </a:ext>
            </a:extLst>
          </p:cNvPr>
          <p:cNvSpPr/>
          <p:nvPr/>
        </p:nvSpPr>
        <p:spPr>
          <a:xfrm>
            <a:off x="191344" y="5275254"/>
            <a:ext cx="11881319" cy="674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tIns="144000" bIns="144000" rtlCol="0" anchor="t"/>
          <a:lstStyle/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chemeClr val="tx1"/>
                </a:solidFill>
              </a:rPr>
              <a:t>Flexibility: </a:t>
            </a:r>
            <a:r>
              <a:rPr lang="en-US" sz="2200" dirty="0">
                <a:solidFill>
                  <a:schemeClr val="tx1"/>
                </a:solidFill>
              </a:rPr>
              <a:t>Lean design to adapt to new challenges and develop new ideas</a:t>
            </a:r>
            <a:endParaRPr lang="en-US" sz="2200" b="1" dirty="0">
              <a:solidFill>
                <a:schemeClr val="tx1"/>
              </a:solidFill>
            </a:endParaRPr>
          </a:p>
        </p:txBody>
      </p:sp>
      <p:pic>
        <p:nvPicPr>
          <p:cNvPr id="6" name="Grafik 10">
            <a:extLst>
              <a:ext uri="{FF2B5EF4-FFF2-40B4-BE49-F238E27FC236}">
                <a16:creationId xmlns:a16="http://schemas.microsoft.com/office/drawing/2014/main" id="{F9E11161-7281-DB54-4615-D486078B461A}"/>
              </a:ext>
            </a:extLst>
          </p:cNvPr>
          <p:cNvPicPr preferRelativeResize="0">
            <a:picLocks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082" y="4485277"/>
            <a:ext cx="187302" cy="5099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A764F1-D3FE-18EB-977F-B80A24A45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84" y="5337867"/>
            <a:ext cx="177800" cy="520700"/>
          </a:xfrm>
          <a:prstGeom prst="rect">
            <a:avLst/>
          </a:prstGeom>
        </p:spPr>
      </p:pic>
      <p:pic>
        <p:nvPicPr>
          <p:cNvPr id="16" name="Grafik 10">
            <a:extLst>
              <a:ext uri="{FF2B5EF4-FFF2-40B4-BE49-F238E27FC236}">
                <a16:creationId xmlns:a16="http://schemas.microsoft.com/office/drawing/2014/main" id="{8D679BB3-C8EF-B774-819A-66E93C5EAA3F}"/>
              </a:ext>
            </a:extLst>
          </p:cNvPr>
          <p:cNvPicPr preferRelativeResize="0">
            <a:picLocks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082" y="2132856"/>
            <a:ext cx="187302" cy="50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89"/>
    </mc:Choice>
    <mc:Fallback xmlns="">
      <p:transition spd="slow" advTm="12108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24">
            <a:extLst>
              <a:ext uri="{FF2B5EF4-FFF2-40B4-BE49-F238E27FC236}">
                <a16:creationId xmlns:a16="http://schemas.microsoft.com/office/drawing/2014/main" id="{A86EF0A5-8C95-4D28-9DD0-093999EC7C5A}"/>
              </a:ext>
            </a:extLst>
          </p:cNvPr>
          <p:cNvSpPr/>
          <p:nvPr/>
        </p:nvSpPr>
        <p:spPr>
          <a:xfrm>
            <a:off x="4143600" y="836640"/>
            <a:ext cx="2007000" cy="5811840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DE"/>
          </a:p>
        </p:txBody>
      </p:sp>
      <p:sp>
        <p:nvSpPr>
          <p:cNvPr id="3" name="Rechteck 7">
            <a:extLst>
              <a:ext uri="{FF2B5EF4-FFF2-40B4-BE49-F238E27FC236}">
                <a16:creationId xmlns:a16="http://schemas.microsoft.com/office/drawing/2014/main" id="{ECDB6B1A-0D48-44CD-834D-551FA1E0DB35}"/>
              </a:ext>
            </a:extLst>
          </p:cNvPr>
          <p:cNvSpPr/>
          <p:nvPr/>
        </p:nvSpPr>
        <p:spPr>
          <a:xfrm>
            <a:off x="471240" y="836640"/>
            <a:ext cx="3680280" cy="5472360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DE"/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DF1B533A-BA7A-44B3-92BA-A1363D3306F7}"/>
              </a:ext>
            </a:extLst>
          </p:cNvPr>
          <p:cNvSpPr txBox="1"/>
          <p:nvPr/>
        </p:nvSpPr>
        <p:spPr>
          <a:xfrm>
            <a:off x="480600" y="292680"/>
            <a:ext cx="7823520" cy="54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ct val="114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2900" b="1" strike="noStrike" spc="-1">
                <a:solidFill>
                  <a:srgbClr val="0A2D6E"/>
                </a:solidFill>
                <a:latin typeface="Arial"/>
              </a:rPr>
              <a:t>HBS Team</a:t>
            </a:r>
            <a:endParaRPr lang="en-US" sz="29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" name="Gruppieren 3">
            <a:extLst>
              <a:ext uri="{FF2B5EF4-FFF2-40B4-BE49-F238E27FC236}">
                <a16:creationId xmlns:a16="http://schemas.microsoft.com/office/drawing/2014/main" id="{04C279AE-1E40-4579-83C1-5157164B70CD}"/>
              </a:ext>
            </a:extLst>
          </p:cNvPr>
          <p:cNvGrpSpPr/>
          <p:nvPr/>
        </p:nvGrpSpPr>
        <p:grpSpPr>
          <a:xfrm>
            <a:off x="538920" y="980640"/>
            <a:ext cx="5556600" cy="5555520"/>
            <a:chOff x="538920" y="980640"/>
            <a:chExt cx="5556600" cy="5555520"/>
          </a:xfrm>
        </p:grpSpPr>
        <p:pic>
          <p:nvPicPr>
            <p:cNvPr id="6" name="Picture 12" descr="JCNS_600dpi">
              <a:extLst>
                <a:ext uri="{FF2B5EF4-FFF2-40B4-BE49-F238E27FC236}">
                  <a16:creationId xmlns:a16="http://schemas.microsoft.com/office/drawing/2014/main" id="{9240E2FD-E002-4FD8-87FE-2C759FDA519D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2440" y="980640"/>
              <a:ext cx="1202760" cy="45720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7" name="Textfeld 18">
              <a:extLst>
                <a:ext uri="{FF2B5EF4-FFF2-40B4-BE49-F238E27FC236}">
                  <a16:creationId xmlns:a16="http://schemas.microsoft.com/office/drawing/2014/main" id="{AA9A5D96-5384-42CA-86AA-E890AE206915}"/>
                </a:ext>
              </a:extLst>
            </p:cNvPr>
            <p:cNvSpPr/>
            <p:nvPr/>
          </p:nvSpPr>
          <p:spPr>
            <a:xfrm>
              <a:off x="538920" y="1436704"/>
              <a:ext cx="1715400" cy="483063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J. Baggemann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Th. </a:t>
              </a:r>
              <a:r>
                <a:rPr lang="de-DE" sz="1400" b="0" strike="noStrike" spc="-1" dirty="0" err="1">
                  <a:solidFill>
                    <a:srgbClr val="000000"/>
                  </a:solidFill>
                  <a:latin typeface="Calibri"/>
                </a:rPr>
                <a:t>Brückel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T. Claudio-Weber</a:t>
              </a: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T. </a:t>
              </a:r>
              <a:r>
                <a:rPr lang="de-DE" sz="1400" b="0" strike="noStrike" spc="-1" dirty="0" err="1">
                  <a:solidFill>
                    <a:srgbClr val="000000"/>
                  </a:solidFill>
                  <a:latin typeface="Calibri"/>
                </a:rPr>
                <a:t>Cronert</a:t>
              </a: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(</a:t>
              </a:r>
              <a:r>
                <a:rPr lang="en-GB" sz="1200" b="0" strike="noStrike" spc="-1" dirty="0">
                  <a:solidFill>
                    <a:srgbClr val="000000"/>
                  </a:solidFill>
                  <a:latin typeface="Arial"/>
                </a:rPr>
                <a:t>†</a:t>
              </a: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)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Q. Ding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P.-E. </a:t>
              </a:r>
              <a:r>
                <a:rPr lang="de-DE" sz="1400" b="0" strike="noStrike" spc="-1" dirty="0" err="1">
                  <a:solidFill>
                    <a:srgbClr val="000000"/>
                  </a:solidFill>
                  <a:latin typeface="Calibri"/>
                </a:rPr>
                <a:t>Doege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T. Gutberlet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J. Li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K. Lieutenant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Z. Ma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E. </a:t>
              </a:r>
              <a:r>
                <a:rPr lang="de-DE" sz="1400" b="0" strike="noStrike" spc="-1" dirty="0" err="1">
                  <a:solidFill>
                    <a:srgbClr val="000000"/>
                  </a:solidFill>
                  <a:latin typeface="Calibri"/>
                </a:rPr>
                <a:t>Mauerhofer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N. </a:t>
              </a:r>
              <a:r>
                <a:rPr lang="de-DE" sz="1400" b="0" strike="noStrike" spc="-1" dirty="0" err="1">
                  <a:solidFill>
                    <a:srgbClr val="000000"/>
                  </a:solidFill>
                  <a:latin typeface="Calibri"/>
                </a:rPr>
                <a:t>Ophoven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U. Rücker</a:t>
              </a:r>
            </a:p>
            <a:p>
              <a:pPr>
                <a:lnSpc>
                  <a:spcPct val="100000"/>
                </a:lnSpc>
              </a:pPr>
              <a:r>
                <a:rPr lang="de-DE" sz="1400" spc="-1" dirty="0">
                  <a:solidFill>
                    <a:srgbClr val="000000"/>
                  </a:solidFill>
                  <a:latin typeface="Calibri"/>
                </a:rPr>
                <a:t>N. Schmidt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A. Schwab</a:t>
              </a: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latin typeface="Calibri"/>
                </a:rPr>
                <a:t>E. </a:t>
              </a:r>
              <a:r>
                <a:rPr lang="de-DE" sz="1400" b="0" strike="noStrike" spc="-1" dirty="0" err="1">
                  <a:latin typeface="Calibri"/>
                </a:rPr>
                <a:t>Vezhlev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J. Voigt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P. Zakalek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1" i="1" strike="noStrike" spc="-1" dirty="0">
                  <a:solidFill>
                    <a:srgbClr val="18541D"/>
                  </a:solidFill>
                  <a:latin typeface="Calibri"/>
                </a:rPr>
                <a:t>- Core </a:t>
              </a:r>
              <a:r>
                <a:rPr lang="de-DE" sz="1400" b="1" i="1" strike="noStrike" spc="-1" dirty="0" err="1">
                  <a:solidFill>
                    <a:srgbClr val="18541D"/>
                  </a:solidFill>
                  <a:latin typeface="Calibri"/>
                </a:rPr>
                <a:t>group</a:t>
              </a:r>
              <a:r>
                <a:rPr lang="de-DE" sz="1400" b="1" i="1" strike="noStrike" spc="-1" dirty="0">
                  <a:solidFill>
                    <a:srgbClr val="18541D"/>
                  </a:solidFill>
                  <a:latin typeface="Calibri"/>
                </a:rPr>
                <a:t>:</a:t>
              </a:r>
              <a:br>
                <a:rPr dirty="0"/>
              </a:br>
              <a:r>
                <a:rPr lang="de-DE" sz="1400" b="1" i="1" strike="noStrike" spc="-1" dirty="0">
                  <a:solidFill>
                    <a:srgbClr val="18541D"/>
                  </a:solidFill>
                  <a:latin typeface="Calibri"/>
                </a:rPr>
                <a:t>design, </a:t>
              </a:r>
              <a:r>
                <a:rPr lang="en-US" sz="1400" b="1" i="1" strike="noStrike" spc="-1" dirty="0">
                  <a:solidFill>
                    <a:srgbClr val="18541D"/>
                  </a:solidFill>
                  <a:latin typeface="Calibri"/>
                </a:rPr>
                <a:t>verification,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en-US" sz="1400" b="1" i="1" strike="noStrike" spc="-1" dirty="0">
                  <a:solidFill>
                    <a:srgbClr val="18541D"/>
                  </a:solidFill>
                  <a:latin typeface="Calibri"/>
                </a:rPr>
                <a:t>instrumentation</a:t>
              </a:r>
              <a:endParaRPr lang="de-DE" sz="1400" b="0" strike="noStrike" spc="-1" dirty="0">
                <a:latin typeface="Calibri"/>
              </a:endParaRPr>
            </a:p>
          </p:txBody>
        </p:sp>
        <p:sp>
          <p:nvSpPr>
            <p:cNvPr id="8" name="Textfeld 19">
              <a:extLst>
                <a:ext uri="{FF2B5EF4-FFF2-40B4-BE49-F238E27FC236}">
                  <a16:creationId xmlns:a16="http://schemas.microsoft.com/office/drawing/2014/main" id="{41E89997-047D-4823-8BBB-F20C09168FF3}"/>
                </a:ext>
              </a:extLst>
            </p:cNvPr>
            <p:cNvSpPr/>
            <p:nvPr/>
          </p:nvSpPr>
          <p:spPr>
            <a:xfrm>
              <a:off x="2320200" y="1412640"/>
              <a:ext cx="1805400" cy="4815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400" b="1" strike="noStrike" spc="-1" dirty="0">
                  <a:solidFill>
                    <a:srgbClr val="000000"/>
                  </a:solidFill>
                  <a:latin typeface="Calibri"/>
                </a:rPr>
                <a:t>ZEA-1: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   Y. </a:t>
              </a:r>
              <a:r>
                <a:rPr lang="de-DE" sz="1400" b="0" strike="noStrike" spc="-1" dirty="0" err="1">
                  <a:solidFill>
                    <a:srgbClr val="000000"/>
                  </a:solidFill>
                  <a:latin typeface="Calibri"/>
                </a:rPr>
                <a:t>Bessler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   R. Hanslik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   R. Achten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   F. Löchte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   M. Strothmann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en-US" sz="1400" b="1" i="1" strike="noStrike" spc="-1" dirty="0">
                  <a:solidFill>
                    <a:srgbClr val="18541D"/>
                  </a:solidFill>
                  <a:latin typeface="Calibri"/>
                </a:rPr>
                <a:t>- Engineering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1" strike="noStrike" spc="-1" dirty="0">
                  <a:solidFill>
                    <a:srgbClr val="000000"/>
                  </a:solidFill>
                  <a:latin typeface="Calibri"/>
                </a:rPr>
                <a:t>IKP-4: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   O. Felden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   R. Gebel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   A. </a:t>
              </a:r>
              <a:r>
                <a:rPr lang="de-DE" sz="1400" b="0" strike="noStrike" spc="-1" dirty="0" err="1">
                  <a:solidFill>
                    <a:srgbClr val="000000"/>
                  </a:solidFill>
                  <a:latin typeface="Calibri"/>
                </a:rPr>
                <a:t>Lehrach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   M. </a:t>
              </a:r>
              <a:r>
                <a:rPr lang="de-DE" sz="1400" b="0" strike="noStrike" spc="-1" dirty="0" err="1">
                  <a:solidFill>
                    <a:srgbClr val="000000"/>
                  </a:solidFill>
                  <a:latin typeface="Calibri"/>
                </a:rPr>
                <a:t>Rimmler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 dirty="0">
                  <a:solidFill>
                    <a:srgbClr val="000000"/>
                  </a:solidFill>
                  <a:latin typeface="Calibri"/>
                </a:rPr>
                <a:t>    R. </a:t>
              </a:r>
              <a:r>
                <a:rPr lang="de-DE" sz="1400" b="0" strike="noStrike" spc="-1" dirty="0" err="1">
                  <a:solidFill>
                    <a:srgbClr val="000000"/>
                  </a:solidFill>
                  <a:latin typeface="Calibri"/>
                </a:rPr>
                <a:t>Similon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de-DE" sz="1400" b="1" i="1" strike="noStrike" spc="-1" dirty="0">
                  <a:solidFill>
                    <a:srgbClr val="18541D"/>
                  </a:solidFill>
                  <a:latin typeface="Calibri"/>
                </a:rPr>
                <a:t>- </a:t>
              </a:r>
              <a:r>
                <a:rPr lang="en-US" sz="1400" b="1" i="1" strike="noStrike" spc="-1" dirty="0">
                  <a:solidFill>
                    <a:srgbClr val="18541D"/>
                  </a:solidFill>
                  <a:latin typeface="Calibri"/>
                </a:rPr>
                <a:t>Nuclear physics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endParaRPr lang="de-DE" sz="10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en-US" sz="1400" b="1" strike="noStrike" spc="-1" dirty="0">
                  <a:solidFill>
                    <a:srgbClr val="000000"/>
                  </a:solidFill>
                  <a:latin typeface="Calibri"/>
                </a:rPr>
                <a:t>INM-5: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  <a:spcAft>
                  <a:spcPts val="601"/>
                </a:spcAf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Calibri"/>
                </a:rPr>
                <a:t>     B. </a:t>
              </a:r>
              <a:r>
                <a:rPr lang="en-US" sz="1400" b="0" strike="noStrike" spc="-1" dirty="0" err="1">
                  <a:solidFill>
                    <a:srgbClr val="000000"/>
                  </a:solidFill>
                  <a:latin typeface="Calibri"/>
                </a:rPr>
                <a:t>Neumaier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en-US" sz="1400" b="1" i="1" strike="noStrike" spc="-1" dirty="0">
                  <a:solidFill>
                    <a:srgbClr val="18541D"/>
                  </a:solidFill>
                  <a:latin typeface="Calibri"/>
                </a:rPr>
                <a:t>- Radio isotopes</a:t>
              </a:r>
              <a:endParaRPr lang="de-DE" sz="1400" b="0" strike="noStrike" spc="-1" dirty="0">
                <a:latin typeface="Calibri"/>
              </a:endParaRPr>
            </a:p>
            <a:p>
              <a:pPr>
                <a:lnSpc>
                  <a:spcPct val="100000"/>
                </a:lnSpc>
              </a:pPr>
              <a:endParaRPr lang="de-DE" sz="1400" b="0" strike="noStrike" spc="-1" dirty="0">
                <a:latin typeface="Calibri"/>
              </a:endParaRPr>
            </a:p>
          </p:txBody>
        </p:sp>
        <p:pic>
          <p:nvPicPr>
            <p:cNvPr id="9" name="Picture 17" descr="Institut f�r Nukleare Entsorgung und Techniktransfer">
              <a:extLst>
                <a:ext uri="{FF2B5EF4-FFF2-40B4-BE49-F238E27FC236}">
                  <a16:creationId xmlns:a16="http://schemas.microsoft.com/office/drawing/2014/main" id="{056EA845-E7B0-4702-BB4A-DDD584A2A55A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498"/>
            <a:stretch/>
          </p:blipFill>
          <p:spPr>
            <a:xfrm>
              <a:off x="4325760" y="1027800"/>
              <a:ext cx="1030680" cy="34488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10" name="Textfeld 34">
              <a:extLst>
                <a:ext uri="{FF2B5EF4-FFF2-40B4-BE49-F238E27FC236}">
                  <a16:creationId xmlns:a16="http://schemas.microsoft.com/office/drawing/2014/main" id="{AD9C016A-C9C0-4A08-B4C7-65EA84D7DCEC}"/>
                </a:ext>
              </a:extLst>
            </p:cNvPr>
            <p:cNvSpPr/>
            <p:nvPr/>
          </p:nvSpPr>
          <p:spPr>
            <a:xfrm>
              <a:off x="4286880" y="1414800"/>
              <a:ext cx="1417320" cy="1240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430" b="0" strike="noStrike" spc="-1">
                  <a:solidFill>
                    <a:srgbClr val="000000"/>
                  </a:solidFill>
                  <a:latin typeface="Arial"/>
                </a:rPr>
                <a:t>   </a:t>
              </a: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S. Böhm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J.P. Dabruck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R. Nabbi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en-US" sz="1400" b="1" i="1" strike="noStrike" spc="-1">
                  <a:solidFill>
                    <a:srgbClr val="18541D"/>
                  </a:solidFill>
                  <a:latin typeface="Calibri"/>
                </a:rPr>
                <a:t>- Nuclear simul</a:t>
              </a:r>
              <a:r>
                <a:rPr lang="en-US" sz="1400" b="1" i="1" strike="noStrike" spc="-1">
                  <a:solidFill>
                    <a:srgbClr val="000000"/>
                  </a:solidFill>
                  <a:latin typeface="Calibri"/>
                </a:rPr>
                <a:t>.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endParaRPr lang="de-DE" sz="1400" b="0" strike="noStrike" spc="-1">
                <a:latin typeface="Calibri"/>
              </a:endParaRPr>
            </a:p>
          </p:txBody>
        </p:sp>
        <p:pic>
          <p:nvPicPr>
            <p:cNvPr id="11" name="Picture 4" descr="Bild in Originalgröße anzeigen">
              <a:extLst>
                <a:ext uri="{FF2B5EF4-FFF2-40B4-BE49-F238E27FC236}">
                  <a16:creationId xmlns:a16="http://schemas.microsoft.com/office/drawing/2014/main" id="{A82122C4-99FD-499F-ABBE-B53489E14F7C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325760" y="2552400"/>
              <a:ext cx="1030680" cy="302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" name="Textfeld 36">
              <a:extLst>
                <a:ext uri="{FF2B5EF4-FFF2-40B4-BE49-F238E27FC236}">
                  <a16:creationId xmlns:a16="http://schemas.microsoft.com/office/drawing/2014/main" id="{C106E860-C101-4317-B878-39D22AA32E28}"/>
                </a:ext>
              </a:extLst>
            </p:cNvPr>
            <p:cNvSpPr/>
            <p:nvPr/>
          </p:nvSpPr>
          <p:spPr>
            <a:xfrm>
              <a:off x="4316760" y="2850480"/>
              <a:ext cx="1603800" cy="147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C. Lange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T. Langnickel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Ch.Haberstroh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M. Klaus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S. Eisenhut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de-DE" sz="1400" b="1" i="1" strike="noStrike" spc="-1">
                  <a:solidFill>
                    <a:srgbClr val="18541D"/>
                  </a:solidFill>
                  <a:latin typeface="Calibri"/>
                </a:rPr>
                <a:t>- AKR-2</a:t>
              </a:r>
              <a:r>
                <a:rPr lang="en-US" sz="1400" b="1" i="1" strike="noStrike" spc="-1">
                  <a:solidFill>
                    <a:srgbClr val="18541D"/>
                  </a:solidFill>
                  <a:latin typeface="Calibri"/>
                </a:rPr>
                <a:t>,</a:t>
              </a:r>
              <a:r>
                <a:rPr lang="de-DE" sz="1400" b="1" i="1" strike="noStrike" spc="-1">
                  <a:solidFill>
                    <a:srgbClr val="18541D"/>
                  </a:solidFill>
                  <a:latin typeface="Calibri"/>
                </a:rPr>
                <a:t> liquid H</a:t>
              </a:r>
              <a:r>
                <a:rPr lang="de-DE" sz="1400" b="1" i="1" strike="noStrike" spc="-1" baseline="-25000">
                  <a:solidFill>
                    <a:srgbClr val="18541D"/>
                  </a:solidFill>
                  <a:latin typeface="Calibri"/>
                </a:rPr>
                <a:t>2</a:t>
              </a:r>
              <a:endParaRPr lang="de-DE" sz="1400" b="0" strike="noStrike" spc="-1">
                <a:latin typeface="Calibri"/>
              </a:endParaRPr>
            </a:p>
          </p:txBody>
        </p:sp>
        <p:pic>
          <p:nvPicPr>
            <p:cNvPr id="13" name="Grafik 37">
              <a:extLst>
                <a:ext uri="{FF2B5EF4-FFF2-40B4-BE49-F238E27FC236}">
                  <a16:creationId xmlns:a16="http://schemas.microsoft.com/office/drawing/2014/main" id="{1BF38B9C-6CA1-4A1B-B404-ADDF29D2004D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2462400" y="1056960"/>
              <a:ext cx="1088280" cy="317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" name="Picture 2" descr="IAP Logo">
              <a:extLst>
                <a:ext uri="{FF2B5EF4-FFF2-40B4-BE49-F238E27FC236}">
                  <a16:creationId xmlns:a16="http://schemas.microsoft.com/office/drawing/2014/main" id="{630AB3D4-398D-4E09-A733-CE57E12F5D26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4325040" y="4433040"/>
              <a:ext cx="615960" cy="342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" name="Textfeld 39">
              <a:extLst>
                <a:ext uri="{FF2B5EF4-FFF2-40B4-BE49-F238E27FC236}">
                  <a16:creationId xmlns:a16="http://schemas.microsoft.com/office/drawing/2014/main" id="{5469CCA7-EEF1-4D56-876E-D5AA3C5B9CED}"/>
                </a:ext>
              </a:extLst>
            </p:cNvPr>
            <p:cNvSpPr/>
            <p:nvPr/>
          </p:nvSpPr>
          <p:spPr>
            <a:xfrm>
              <a:off x="4344120" y="4735800"/>
              <a:ext cx="1488960" cy="1800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H. Podlech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    O. Meusel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de-DE" sz="1400" b="1" i="1" strike="noStrike" spc="-1">
                  <a:solidFill>
                    <a:srgbClr val="18541D"/>
                  </a:solidFill>
                  <a:latin typeface="Calibri"/>
                </a:rPr>
                <a:t>- Accelerator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lang="de-DE" sz="1430" b="0" strike="noStrike" spc="-1">
                  <a:solidFill>
                    <a:srgbClr val="000000"/>
                  </a:solidFill>
                  <a:latin typeface="Calibri"/>
                </a:rPr>
                <a:t>    </a:t>
              </a:r>
              <a:r>
                <a:rPr lang="de-DE" sz="1400" b="0" strike="noStrike" spc="-1">
                  <a:solidFill>
                    <a:srgbClr val="000000"/>
                  </a:solidFill>
                  <a:latin typeface="Calibri"/>
                </a:rPr>
                <a:t>W. Barth</a:t>
              </a:r>
              <a:endParaRPr lang="de-DE" sz="1400" b="0" strike="noStrike" spc="-1">
                <a:latin typeface="Calibri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de-DE" sz="1400" b="1" i="1" strike="noStrike" spc="-1">
                  <a:solidFill>
                    <a:srgbClr val="18541D"/>
                  </a:solidFill>
                  <a:latin typeface="Calibri"/>
                </a:rPr>
                <a:t>- Accelerator</a:t>
              </a:r>
              <a:endParaRPr lang="de-DE" sz="1400" b="0" strike="noStrike" spc="-1">
                <a:latin typeface="Calibri"/>
              </a:endParaRPr>
            </a:p>
          </p:txBody>
        </p:sp>
        <p:grpSp>
          <p:nvGrpSpPr>
            <p:cNvPr id="16" name="Gruppieren 2">
              <a:extLst>
                <a:ext uri="{FF2B5EF4-FFF2-40B4-BE49-F238E27FC236}">
                  <a16:creationId xmlns:a16="http://schemas.microsoft.com/office/drawing/2014/main" id="{E123964D-CBD2-483E-9831-14CE8CCA5378}"/>
                </a:ext>
              </a:extLst>
            </p:cNvPr>
            <p:cNvGrpSpPr/>
            <p:nvPr/>
          </p:nvGrpSpPr>
          <p:grpSpPr>
            <a:xfrm>
              <a:off x="4316760" y="5594760"/>
              <a:ext cx="1778760" cy="354960"/>
              <a:chOff x="4316760" y="5594760"/>
              <a:chExt cx="1778760" cy="354960"/>
            </a:xfrm>
          </p:grpSpPr>
          <p:pic>
            <p:nvPicPr>
              <p:cNvPr id="17" name="Bild 3">
                <a:extLst>
                  <a:ext uri="{FF2B5EF4-FFF2-40B4-BE49-F238E27FC236}">
                    <a16:creationId xmlns:a16="http://schemas.microsoft.com/office/drawing/2014/main" id="{4E4EA5C3-ADAB-40A9-AC2E-036EE3A38F33}"/>
                  </a:ext>
                </a:extLst>
              </p:cNvPr>
              <p:cNvPicPr/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4316760" y="5594760"/>
                <a:ext cx="1778760" cy="3549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8" name="Textfeld 41">
                <a:extLst>
                  <a:ext uri="{FF2B5EF4-FFF2-40B4-BE49-F238E27FC236}">
                    <a16:creationId xmlns:a16="http://schemas.microsoft.com/office/drawing/2014/main" id="{BB0C2D7C-1012-42E7-B91F-0159D409E1F7}"/>
                  </a:ext>
                </a:extLst>
              </p:cNvPr>
              <p:cNvSpPr/>
              <p:nvPr/>
            </p:nvSpPr>
            <p:spPr>
              <a:xfrm>
                <a:off x="4956480" y="5606280"/>
                <a:ext cx="669960" cy="320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sz="1590" b="1" strike="noStrike" spc="-1">
                    <a:solidFill>
                      <a:srgbClr val="0070C0"/>
                    </a:solidFill>
                    <a:latin typeface="Arial"/>
                  </a:rPr>
                  <a:t>/ HIM</a:t>
                </a:r>
                <a:endParaRPr lang="de-DE" sz="1590" b="0" strike="noStrike" spc="-1">
                  <a:latin typeface="Calibri"/>
                </a:endParaRPr>
              </a:p>
            </p:txBody>
          </p:sp>
        </p:grpSp>
      </p:grpSp>
      <p:pic>
        <p:nvPicPr>
          <p:cNvPr id="19" name="Grafik 8">
            <a:extLst>
              <a:ext uri="{FF2B5EF4-FFF2-40B4-BE49-F238E27FC236}">
                <a16:creationId xmlns:a16="http://schemas.microsoft.com/office/drawing/2014/main" id="{54902E51-D4CC-4C24-B60D-0CC012937E9C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001280" y="692640"/>
            <a:ext cx="4134960" cy="3521880"/>
          </a:xfrm>
          <a:prstGeom prst="rect">
            <a:avLst/>
          </a:prstGeom>
          <a:ln w="0">
            <a:noFill/>
          </a:ln>
        </p:spPr>
      </p:pic>
      <p:grpSp>
        <p:nvGrpSpPr>
          <p:cNvPr id="20" name="Gruppieren 5">
            <a:extLst>
              <a:ext uri="{FF2B5EF4-FFF2-40B4-BE49-F238E27FC236}">
                <a16:creationId xmlns:a16="http://schemas.microsoft.com/office/drawing/2014/main" id="{75597962-CE04-4CC5-965D-361013310CE3}"/>
              </a:ext>
            </a:extLst>
          </p:cNvPr>
          <p:cNvGrpSpPr/>
          <p:nvPr/>
        </p:nvGrpSpPr>
        <p:grpSpPr>
          <a:xfrm>
            <a:off x="6863400" y="4293000"/>
            <a:ext cx="4488840" cy="1548000"/>
            <a:chOff x="6863400" y="4293000"/>
            <a:chExt cx="4488840" cy="1548000"/>
          </a:xfrm>
        </p:grpSpPr>
        <p:pic>
          <p:nvPicPr>
            <p:cNvPr id="21" name="Grafik 4">
              <a:extLst>
                <a:ext uri="{FF2B5EF4-FFF2-40B4-BE49-F238E27FC236}">
                  <a16:creationId xmlns:a16="http://schemas.microsoft.com/office/drawing/2014/main" id="{09A265AD-A0C0-424F-9CBD-813CD93FFFBF}"/>
                </a:ext>
              </a:extLst>
            </p:cNvPr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6863400" y="4293000"/>
              <a:ext cx="3631320" cy="1548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" name="Picture 2" descr="Imprint - Research in Germany">
              <a:extLst>
                <a:ext uri="{FF2B5EF4-FFF2-40B4-BE49-F238E27FC236}">
                  <a16:creationId xmlns:a16="http://schemas.microsoft.com/office/drawing/2014/main" id="{4784AD88-F2BD-4AAD-BD8B-29D72F64C993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>
              <a:off x="10194480" y="4818600"/>
              <a:ext cx="1157760" cy="69912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23339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D6F7FE7-3FE6-4892-B61E-45E400CD97CA}"/>
              </a:ext>
            </a:extLst>
          </p:cNvPr>
          <p:cNvSpPr/>
          <p:nvPr/>
        </p:nvSpPr>
        <p:spPr>
          <a:xfrm>
            <a:off x="335520" y="644760"/>
            <a:ext cx="799273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spc="-1" dirty="0">
                <a:solidFill>
                  <a:srgbClr val="005AA0"/>
                </a:solidFill>
                <a:latin typeface="Arial"/>
              </a:rPr>
              <a:t>Published summer 2023, </a:t>
            </a:r>
            <a:r>
              <a:rPr lang="en-US" sz="2700" spc="-1" dirty="0">
                <a:solidFill>
                  <a:srgbClr val="005AA0"/>
                </a:solidFill>
                <a:latin typeface="Arial"/>
                <a:hlinkClick r:id="rId3"/>
              </a:rPr>
              <a:t>https://hbs.fz-juelich.de/</a:t>
            </a:r>
            <a:endParaRPr kumimoji="0" lang="de-DE" sz="27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939A213-62B5-4C70-86D6-734B5D9A80B2}"/>
              </a:ext>
            </a:extLst>
          </p:cNvPr>
          <p:cNvSpPr/>
          <p:nvPr/>
        </p:nvSpPr>
        <p:spPr>
          <a:xfrm>
            <a:off x="335520" y="72000"/>
            <a:ext cx="7640280" cy="7642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-1" normalizeH="0" baseline="0" noProof="0" dirty="0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HBS project</a:t>
            </a:r>
            <a:endParaRPr kumimoji="0" lang="de-DE" sz="29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Grafik 17">
            <a:extLst>
              <a:ext uri="{FF2B5EF4-FFF2-40B4-BE49-F238E27FC236}">
                <a16:creationId xmlns:a16="http://schemas.microsoft.com/office/drawing/2014/main" id="{AB0EAF0D-2901-4065-B38A-B0A0A7878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1350455"/>
            <a:ext cx="3168352" cy="4442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Grafik 19">
            <a:extLst>
              <a:ext uri="{FF2B5EF4-FFF2-40B4-BE49-F238E27FC236}">
                <a16:creationId xmlns:a16="http://schemas.microsoft.com/office/drawing/2014/main" id="{3FAC3700-5CE0-4073-B3A6-1A265324B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074" y="1837948"/>
            <a:ext cx="3168352" cy="44691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FA45F21-26D7-41FD-8BF1-5316B1113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557" y="1332670"/>
            <a:ext cx="3168352" cy="44602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08834FF-3FC3-44F8-93BC-BCD870979B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3992" y="1845143"/>
            <a:ext cx="3114287" cy="44619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Grafik 25">
            <a:extLst>
              <a:ext uri="{FF2B5EF4-FFF2-40B4-BE49-F238E27FC236}">
                <a16:creationId xmlns:a16="http://schemas.microsoft.com/office/drawing/2014/main" id="{47971E4D-ABCE-4734-850B-6B8C939848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6741" y="1322109"/>
            <a:ext cx="3168352" cy="44340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183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Inhaltsplatzhalter 7"/>
          <p:cNvSpPr txBox="1"/>
          <p:nvPr/>
        </p:nvSpPr>
        <p:spPr>
          <a:xfrm>
            <a:off x="335520" y="332640"/>
            <a:ext cx="9983880" cy="57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>
            <a:noAutofit/>
          </a:bodyPr>
          <a:lstStyle/>
          <a:p>
            <a:pPr>
              <a:lnSpc>
                <a:spcPct val="114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900" b="1" strike="noStrike" spc="-1" dirty="0">
                <a:solidFill>
                  <a:srgbClr val="0A2D6E"/>
                </a:solidFill>
                <a:latin typeface="Arial"/>
              </a:rPr>
              <a:t>Accelerator system</a:t>
            </a:r>
            <a:endParaRPr lang="en-US" sz="29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Rechteck 6"/>
          <p:cNvSpPr/>
          <p:nvPr/>
        </p:nvSpPr>
        <p:spPr>
          <a:xfrm>
            <a:off x="431280" y="1124640"/>
            <a:ext cx="95760" cy="35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DE"/>
          </a:p>
        </p:txBody>
      </p:sp>
      <p:sp>
        <p:nvSpPr>
          <p:cNvPr id="514" name="Text Placeholder 2"/>
          <p:cNvSpPr/>
          <p:nvPr/>
        </p:nvSpPr>
        <p:spPr>
          <a:xfrm>
            <a:off x="263520" y="836640"/>
            <a:ext cx="8785800" cy="67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14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2800" b="0" strike="noStrike" spc="-1" dirty="0" err="1">
                <a:solidFill>
                  <a:srgbClr val="005AA0"/>
                </a:solidFill>
                <a:latin typeface="Arial"/>
              </a:rPr>
              <a:t>From</a:t>
            </a:r>
            <a:r>
              <a:rPr lang="de-DE" sz="2800" b="0" strike="noStrike" spc="-1" dirty="0">
                <a:solidFill>
                  <a:srgbClr val="005AA0"/>
                </a:solidFill>
                <a:latin typeface="Arial"/>
              </a:rPr>
              <a:t> </a:t>
            </a:r>
            <a:r>
              <a:rPr lang="de-DE" sz="2800" b="0" strike="noStrike" spc="-1" dirty="0" err="1">
                <a:solidFill>
                  <a:srgbClr val="005AA0"/>
                </a:solidFill>
                <a:latin typeface="Arial"/>
              </a:rPr>
              <a:t>compact</a:t>
            </a:r>
            <a:r>
              <a:rPr lang="de-DE" sz="2800" b="0" strike="noStrike" spc="-1" dirty="0">
                <a:solidFill>
                  <a:srgbClr val="005AA0"/>
                </a:solidFill>
                <a:latin typeface="Arial"/>
              </a:rPr>
              <a:t> </a:t>
            </a:r>
            <a:r>
              <a:rPr lang="de-DE" sz="2800" b="0" strike="noStrike" spc="-1" dirty="0" err="1">
                <a:solidFill>
                  <a:srgbClr val="005AA0"/>
                </a:solidFill>
                <a:latin typeface="Arial"/>
              </a:rPr>
              <a:t>to</a:t>
            </a:r>
            <a:r>
              <a:rPr lang="de-DE" sz="2800" b="0" strike="noStrike" spc="-1" dirty="0">
                <a:solidFill>
                  <a:srgbClr val="005AA0"/>
                </a:solidFill>
                <a:latin typeface="Arial"/>
              </a:rPr>
              <a:t> large </a:t>
            </a:r>
            <a:r>
              <a:rPr lang="de-DE" sz="2800" b="0" strike="noStrike" spc="-1" dirty="0" err="1">
                <a:solidFill>
                  <a:srgbClr val="005AA0"/>
                </a:solidFill>
                <a:latin typeface="Arial"/>
              </a:rPr>
              <a:t>scale</a:t>
            </a:r>
            <a:r>
              <a:rPr lang="de-DE" sz="2800" b="0" strike="noStrike" spc="-1" dirty="0">
                <a:solidFill>
                  <a:srgbClr val="005AA0"/>
                </a:solidFill>
                <a:latin typeface="Arial"/>
              </a:rPr>
              <a:t> </a:t>
            </a:r>
            <a:r>
              <a:rPr lang="de-DE" sz="2800" b="0" strike="noStrike" spc="-1" dirty="0" err="1">
                <a:solidFill>
                  <a:srgbClr val="005AA0"/>
                </a:solidFill>
                <a:latin typeface="Arial"/>
              </a:rPr>
              <a:t>facility</a:t>
            </a:r>
            <a:endParaRPr lang="de-DE" sz="2800" b="0" strike="noStrike" spc="-1" dirty="0">
              <a:latin typeface="Calibri"/>
            </a:endParaRPr>
          </a:p>
          <a:p>
            <a:pPr>
              <a:lnSpc>
                <a:spcPct val="114000"/>
              </a:lnSpc>
              <a:spcAft>
                <a:spcPts val="601"/>
              </a:spcAft>
              <a:tabLst>
                <a:tab pos="0" algn="l"/>
              </a:tabLst>
            </a:pPr>
            <a:endParaRPr lang="de-DE" sz="2800" b="0" strike="noStrike" spc="-1" dirty="0">
              <a:latin typeface="Calibri"/>
            </a:endParaRPr>
          </a:p>
        </p:txBody>
      </p:sp>
      <p:pic>
        <p:nvPicPr>
          <p:cNvPr id="515" name="Grafik 24"/>
          <p:cNvPicPr/>
          <p:nvPr/>
        </p:nvPicPr>
        <p:blipFill>
          <a:blip r:embed="rId3"/>
          <a:srcRect t="4930" b="-10141"/>
          <a:stretch/>
        </p:blipFill>
        <p:spPr>
          <a:xfrm>
            <a:off x="10622520" y="293040"/>
            <a:ext cx="1090080" cy="68616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3"/>
          <p:cNvPicPr/>
          <p:nvPr/>
        </p:nvPicPr>
        <p:blipFill>
          <a:blip r:embed="rId4"/>
          <a:stretch/>
        </p:blipFill>
        <p:spPr>
          <a:xfrm>
            <a:off x="9181440" y="293040"/>
            <a:ext cx="1153440" cy="632160"/>
          </a:xfrm>
          <a:prstGeom prst="rect">
            <a:avLst/>
          </a:prstGeom>
          <a:ln w="0">
            <a:noFill/>
          </a:ln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C4F33791-338E-4EE9-840D-C2CD1C752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7882" y="1310214"/>
            <a:ext cx="27426467" cy="213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012A58F-510B-4758-A419-C0F75AC7A476}"/>
              </a:ext>
            </a:extLst>
          </p:cNvPr>
          <p:cNvSpPr txBox="1"/>
          <p:nvPr/>
        </p:nvSpPr>
        <p:spPr>
          <a:xfrm>
            <a:off x="7291397" y="3632817"/>
            <a:ext cx="206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Hi-CANS (HBS):</a:t>
            </a:r>
            <a:endParaRPr lang="en-GB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EB04D66-95E5-407C-B064-17CC8A0E252D}"/>
              </a:ext>
            </a:extLst>
          </p:cNvPr>
          <p:cNvSpPr txBox="1">
            <a:spLocks/>
          </p:cNvSpPr>
          <p:nvPr/>
        </p:nvSpPr>
        <p:spPr>
          <a:xfrm>
            <a:off x="7355024" y="4031022"/>
            <a:ext cx="3126166" cy="10990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7800" indent="-1778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1600" dirty="0"/>
              <a:t>Average power:      3 x 100  kW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Energy:                   70 MeV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Peak current:          100 mA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Particle Type:          Proton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Length:		  70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0FD2BB-1808-4994-AFF0-E7976315E786}"/>
              </a:ext>
            </a:extLst>
          </p:cNvPr>
          <p:cNvSpPr txBox="1"/>
          <p:nvPr/>
        </p:nvSpPr>
        <p:spPr>
          <a:xfrm>
            <a:off x="1447924" y="3679840"/>
            <a:ext cx="192552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CANS (RANS):</a:t>
            </a:r>
            <a:br>
              <a:rPr lang="en-GB" dirty="0"/>
            </a:br>
            <a:endParaRPr lang="en-GB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2459EA0-C1AD-4C35-8A0E-49C3AA83B3E4}"/>
              </a:ext>
            </a:extLst>
          </p:cNvPr>
          <p:cNvSpPr txBox="1">
            <a:spLocks/>
          </p:cNvSpPr>
          <p:nvPr/>
        </p:nvSpPr>
        <p:spPr>
          <a:xfrm>
            <a:off x="1511551" y="4078045"/>
            <a:ext cx="3126166" cy="10990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7800" indent="-1778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1600" dirty="0"/>
              <a:t>Average power:      700 W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Energy:                   7 MeV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Peak current:          0.1 mA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Particle Type:          Proton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Length: 		  &lt; 10 m</a:t>
            </a:r>
          </a:p>
        </p:txBody>
      </p:sp>
    </p:spTree>
    <p:extLst>
      <p:ext uri="{BB962C8B-B14F-4D97-AF65-F5344CB8AC3E}">
        <p14:creationId xmlns:p14="http://schemas.microsoft.com/office/powerpoint/2010/main" val="165955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-0.94727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3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4727 2.22222E-6 L -1.83242 2.22222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5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3242 2.22222E-6 L -2.65209 -0.0002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rafik 26"/>
          <p:cNvPicPr/>
          <p:nvPr/>
        </p:nvPicPr>
        <p:blipFill>
          <a:blip r:embed="rId2"/>
          <a:stretch/>
        </p:blipFill>
        <p:spPr>
          <a:xfrm>
            <a:off x="6816240" y="5912280"/>
            <a:ext cx="3057480" cy="771120"/>
          </a:xfrm>
          <a:prstGeom prst="rect">
            <a:avLst/>
          </a:prstGeom>
          <a:ln w="0">
            <a:noFill/>
          </a:ln>
        </p:spPr>
      </p:pic>
      <p:sp>
        <p:nvSpPr>
          <p:cNvPr id="654" name="Textplatzhalter 5"/>
          <p:cNvSpPr txBox="1"/>
          <p:nvPr/>
        </p:nvSpPr>
        <p:spPr>
          <a:xfrm>
            <a:off x="444734" y="839904"/>
            <a:ext cx="11448720" cy="5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ct val="114000"/>
              </a:lnSpc>
              <a:tabLst>
                <a:tab pos="0" algn="l"/>
              </a:tabLst>
            </a:pPr>
            <a:r>
              <a:rPr lang="en-GB" sz="2700" b="0" strike="noStrike" spc="-1" dirty="0">
                <a:solidFill>
                  <a:srgbClr val="005AA0"/>
                </a:solidFill>
                <a:latin typeface="Arial"/>
              </a:rPr>
              <a:t>Neutron production</a:t>
            </a:r>
            <a:endParaRPr lang="en-GB" sz="27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" name="Rectangle 2"/>
          <p:cNvSpPr/>
          <p:nvPr/>
        </p:nvSpPr>
        <p:spPr>
          <a:xfrm>
            <a:off x="335520" y="72000"/>
            <a:ext cx="764028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900" b="1" spc="-1" dirty="0">
                <a:solidFill>
                  <a:srgbClr val="0A2D6E"/>
                </a:solidFill>
                <a:latin typeface="Arial"/>
              </a:rPr>
              <a:t>Still compact: The target</a:t>
            </a:r>
            <a:endParaRPr lang="de-DE" sz="2900" b="0" strike="noStrike" spc="-1" dirty="0">
              <a:latin typeface="Calibri"/>
            </a:endParaRPr>
          </a:p>
        </p:txBody>
      </p:sp>
      <p:pic>
        <p:nvPicPr>
          <p:cNvPr id="657" name="Picture 2" descr="A picture containing text, stadium&#10;&#10;Description automatically generated"/>
          <p:cNvPicPr/>
          <p:nvPr/>
        </p:nvPicPr>
        <p:blipFill>
          <a:blip r:embed="rId3"/>
          <a:stretch/>
        </p:blipFill>
        <p:spPr>
          <a:xfrm>
            <a:off x="5188680" y="1490400"/>
            <a:ext cx="6796800" cy="1060200"/>
          </a:xfrm>
          <a:prstGeom prst="rect">
            <a:avLst/>
          </a:prstGeom>
          <a:ln w="0">
            <a:noFill/>
          </a:ln>
        </p:spPr>
      </p:pic>
      <p:sp>
        <p:nvSpPr>
          <p:cNvPr id="659" name="TextBox 10"/>
          <p:cNvSpPr/>
          <p:nvPr/>
        </p:nvSpPr>
        <p:spPr>
          <a:xfrm>
            <a:off x="147239" y="1293579"/>
            <a:ext cx="4382543" cy="58078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GB" sz="2200" spc="-1" dirty="0">
              <a:solidFill>
                <a:srgbClr val="000000"/>
              </a:solidFill>
              <a:latin typeface="+mj-lt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200" b="0" strike="noStrike" spc="-1" dirty="0">
                <a:solidFill>
                  <a:srgbClr val="000000"/>
                </a:solidFill>
                <a:latin typeface="+mj-lt"/>
              </a:rPr>
              <a:t>High neutron yield</a:t>
            </a: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200" b="0" strike="noStrike" spc="-1" dirty="0">
                <a:solidFill>
                  <a:srgbClr val="000000"/>
                </a:solidFill>
                <a:latin typeface="+mj-lt"/>
              </a:rPr>
              <a:t>High blistering threshold</a:t>
            </a: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200" spc="-1" dirty="0">
                <a:solidFill>
                  <a:srgbClr val="000000"/>
                </a:solidFill>
                <a:latin typeface="+mj-lt"/>
              </a:rPr>
              <a:t>Compact design allowing efficient feeding of moderators</a:t>
            </a:r>
            <a:endParaRPr lang="en-GB" sz="2200" b="0" strike="noStrike" spc="-1" dirty="0">
              <a:latin typeface="+mj-lt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200" b="0" strike="noStrike" spc="-1" dirty="0">
                <a:solidFill>
                  <a:srgbClr val="000000"/>
                </a:solidFill>
                <a:latin typeface="+mj-lt"/>
              </a:rPr>
              <a:t>Save operation at 100 kW</a:t>
            </a:r>
            <a:br>
              <a:rPr lang="en-GB" sz="2200" b="0" strike="noStrike" spc="-1" dirty="0">
                <a:solidFill>
                  <a:srgbClr val="000000"/>
                </a:solidFill>
                <a:latin typeface="+mj-lt"/>
              </a:rPr>
            </a:br>
            <a:r>
              <a:rPr lang="en-GB" sz="2200" b="0" strike="noStrike" spc="-1" dirty="0">
                <a:solidFill>
                  <a:srgbClr val="000000"/>
                </a:solidFill>
                <a:latin typeface="+mj-lt"/>
              </a:rPr>
              <a:t>at 100 cm² (1kW/cm²)</a:t>
            </a:r>
            <a:endParaRPr lang="en-GB" sz="2200" b="0" strike="noStrike" spc="-1" dirty="0">
              <a:latin typeface="+mj-lt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200" b="0" strike="noStrike" spc="-1" dirty="0">
                <a:solidFill>
                  <a:srgbClr val="000000"/>
                </a:solidFill>
                <a:latin typeface="+mj-lt"/>
              </a:rPr>
              <a:t>Water coolant</a:t>
            </a:r>
            <a:endParaRPr lang="en-GB" sz="2200" b="0" strike="noStrike" spc="-1" dirty="0">
              <a:latin typeface="+mj-lt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200" b="0" strike="noStrike" spc="-1" dirty="0">
                <a:solidFill>
                  <a:srgbClr val="000000"/>
                </a:solidFill>
                <a:latin typeface="+mj-lt"/>
              </a:rPr>
              <a:t>Reliable</a:t>
            </a:r>
          </a:p>
          <a:p>
            <a:pPr marL="360">
              <a:lnSpc>
                <a:spcPct val="100000"/>
              </a:lnSpc>
              <a:buClr>
                <a:srgbClr val="000000"/>
              </a:buClr>
            </a:pPr>
            <a:r>
              <a:rPr lang="en-GB" sz="2200" b="0" strike="noStrike" spc="-1" dirty="0">
                <a:latin typeface="+mj-lt"/>
              </a:rPr>
              <a:t> </a:t>
            </a:r>
          </a:p>
          <a:p>
            <a:pPr marL="360">
              <a:lnSpc>
                <a:spcPct val="100000"/>
              </a:lnSpc>
              <a:buClr>
                <a:srgbClr val="000000"/>
              </a:buClr>
            </a:pPr>
            <a:endParaRPr lang="en-GB" sz="2200" spc="-1" dirty="0">
              <a:solidFill>
                <a:srgbClr val="000000"/>
              </a:solidFill>
              <a:latin typeface="+mj-lt"/>
            </a:endParaRPr>
          </a:p>
          <a:p>
            <a:pPr marL="360">
              <a:lnSpc>
                <a:spcPct val="100000"/>
              </a:lnSpc>
              <a:buClr>
                <a:srgbClr val="000000"/>
              </a:buClr>
            </a:pPr>
            <a:endParaRPr lang="en-GB" sz="2200" b="0" strike="noStrike" spc="-1" dirty="0">
              <a:solidFill>
                <a:srgbClr val="000000"/>
              </a:solidFill>
              <a:latin typeface="+mj-lt"/>
            </a:endParaRPr>
          </a:p>
          <a:p>
            <a:pPr marL="360">
              <a:lnSpc>
                <a:spcPct val="100000"/>
              </a:lnSpc>
              <a:buClr>
                <a:srgbClr val="000000"/>
              </a:buClr>
            </a:pPr>
            <a:endParaRPr lang="en-GB" sz="2200" b="0" strike="noStrike" spc="-1" dirty="0">
              <a:solidFill>
                <a:srgbClr val="000000"/>
              </a:solidFill>
              <a:latin typeface="+mj-lt"/>
            </a:endParaRPr>
          </a:p>
          <a:p>
            <a:pPr marL="343080" indent="-342720">
              <a:lnSpc>
                <a:spcPct val="95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200" b="0" strike="noStrike" spc="-1" dirty="0">
                <a:solidFill>
                  <a:srgbClr val="000000"/>
                </a:solidFill>
                <a:latin typeface="+mj-lt"/>
              </a:rPr>
              <a:t>Neutron yield of 10</a:t>
            </a:r>
            <a:r>
              <a:rPr lang="en-GB" sz="2200" b="0" strike="noStrike" spc="-1" baseline="30000" dirty="0">
                <a:solidFill>
                  <a:srgbClr val="000000"/>
                </a:solidFill>
                <a:latin typeface="+mj-lt"/>
              </a:rPr>
              <a:t>15 </a:t>
            </a:r>
            <a:r>
              <a:rPr lang="en-GB" sz="2200" b="0" strike="noStrike" spc="-1" dirty="0">
                <a:solidFill>
                  <a:srgbClr val="000000"/>
                </a:solidFill>
                <a:latin typeface="+mj-lt"/>
              </a:rPr>
              <a:t>n/s</a:t>
            </a:r>
          </a:p>
          <a:p>
            <a:pPr marL="360">
              <a:lnSpc>
                <a:spcPct val="95000"/>
              </a:lnSpc>
              <a:buClr>
                <a:srgbClr val="000000"/>
              </a:buClr>
            </a:pPr>
            <a:endParaRPr lang="en-GB" sz="2200" b="0" strike="noStrike" spc="-1" dirty="0">
              <a:solidFill>
                <a:srgbClr val="000000"/>
              </a:solidFill>
              <a:latin typeface="+mj-lt"/>
            </a:endParaRPr>
          </a:p>
          <a:p>
            <a:pPr marL="343080" indent="-342720">
              <a:lnSpc>
                <a:spcPct val="95000"/>
              </a:lnSpc>
              <a:buClr>
                <a:srgbClr val="000000"/>
              </a:buClr>
              <a:buFont typeface="Arial"/>
              <a:buChar char="•"/>
            </a:pPr>
            <a:endParaRPr lang="en-GB" sz="2200" b="0" strike="noStrike" spc="-1" dirty="0">
              <a:latin typeface="+mj-lt"/>
            </a:endParaRPr>
          </a:p>
          <a:p>
            <a:pPr>
              <a:lnSpc>
                <a:spcPct val="95000"/>
              </a:lnSpc>
            </a:pPr>
            <a:endParaRPr lang="en-GB" sz="2400" b="0" strike="noStrike" spc="-1" dirty="0">
              <a:latin typeface="Calibri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FAEAF0D-ABDC-4424-ABE4-5479D00FA608}"/>
              </a:ext>
            </a:extLst>
          </p:cNvPr>
          <p:cNvSpPr/>
          <p:nvPr/>
        </p:nvSpPr>
        <p:spPr>
          <a:xfrm>
            <a:off x="147239" y="4863233"/>
            <a:ext cx="552893" cy="18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8828C-326D-4D63-9626-F75BC2C064FC}"/>
              </a:ext>
            </a:extLst>
          </p:cNvPr>
          <p:cNvSpPr txBox="1"/>
          <p:nvPr/>
        </p:nvSpPr>
        <p:spPr>
          <a:xfrm>
            <a:off x="966505" y="4571350"/>
            <a:ext cx="3615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">
              <a:lnSpc>
                <a:spcPct val="100000"/>
              </a:lnSpc>
              <a:buClr>
                <a:srgbClr val="000000"/>
              </a:buClr>
            </a:pPr>
            <a:r>
              <a:rPr lang="en-GB" sz="2200" b="0" strike="noStrike" spc="-1" dirty="0">
                <a:latin typeface="+mj-lt"/>
              </a:rPr>
              <a:t>Tantalum target with microchannel design</a:t>
            </a:r>
          </a:p>
        </p:txBody>
      </p:sp>
      <p:pic>
        <p:nvPicPr>
          <p:cNvPr id="14" name="Picture 9" descr="A close-up of a pen&#10;&#10;Description automatically generated with low confidence">
            <a:extLst>
              <a:ext uri="{FF2B5EF4-FFF2-40B4-BE49-F238E27FC236}">
                <a16:creationId xmlns:a16="http://schemas.microsoft.com/office/drawing/2014/main" id="{553BF00A-F60D-4B27-B297-D11FE538D857}"/>
              </a:ext>
            </a:extLst>
          </p:cNvPr>
          <p:cNvPicPr/>
          <p:nvPr/>
        </p:nvPicPr>
        <p:blipFill rotWithShape="1">
          <a:blip r:embed="rId4"/>
          <a:srcRect l="17643" t="41948" r="21700" b="34722"/>
          <a:stretch/>
        </p:blipFill>
        <p:spPr>
          <a:xfrm>
            <a:off x="5333959" y="3115768"/>
            <a:ext cx="6522281" cy="2140862"/>
          </a:xfrm>
          <a:prstGeom prst="rect">
            <a:avLst/>
          </a:prstGeom>
          <a:ln w="0">
            <a:noFill/>
          </a:ln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B4710F7F-97B2-410A-B9D7-708F18248094}"/>
              </a:ext>
            </a:extLst>
          </p:cNvPr>
          <p:cNvSpPr/>
          <p:nvPr/>
        </p:nvSpPr>
        <p:spPr>
          <a:xfrm>
            <a:off x="5153196" y="1700859"/>
            <a:ext cx="595423" cy="170121"/>
          </a:xfrm>
          <a:prstGeom prst="rightArrow">
            <a:avLst/>
          </a:prstGeom>
          <a:ln>
            <a:solidFill>
              <a:srgbClr val="023D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CDE9545-81B7-44CF-A581-3C2FF50D5F44}"/>
              </a:ext>
            </a:extLst>
          </p:cNvPr>
          <p:cNvSpPr/>
          <p:nvPr/>
        </p:nvSpPr>
        <p:spPr>
          <a:xfrm rot="10800000">
            <a:off x="5153195" y="2028683"/>
            <a:ext cx="595423" cy="1701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E05D4E-965E-4BB9-BDBC-58AA5B615B87}"/>
              </a:ext>
            </a:extLst>
          </p:cNvPr>
          <p:cNvCxnSpPr>
            <a:cxnSpLocks/>
          </p:cNvCxnSpPr>
          <p:nvPr/>
        </p:nvCxnSpPr>
        <p:spPr>
          <a:xfrm>
            <a:off x="5959549" y="1844048"/>
            <a:ext cx="550698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B4ED56A-9414-4E14-ACCB-12C2C52738E2}"/>
              </a:ext>
            </a:extLst>
          </p:cNvPr>
          <p:cNvCxnSpPr>
            <a:cxnSpLocks/>
          </p:cNvCxnSpPr>
          <p:nvPr/>
        </p:nvCxnSpPr>
        <p:spPr>
          <a:xfrm flipH="1">
            <a:off x="6006027" y="2042541"/>
            <a:ext cx="53123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78E7E597-9204-4269-86F9-11D1AC76CE99}"/>
              </a:ext>
            </a:extLst>
          </p:cNvPr>
          <p:cNvSpPr/>
          <p:nvPr/>
        </p:nvSpPr>
        <p:spPr>
          <a:xfrm>
            <a:off x="11502013" y="1843198"/>
            <a:ext cx="146450" cy="17012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E66CF34A-0B67-4C5A-9313-1EDA7D9A31E2}"/>
              </a:ext>
            </a:extLst>
          </p:cNvPr>
          <p:cNvSpPr/>
          <p:nvPr/>
        </p:nvSpPr>
        <p:spPr>
          <a:xfrm>
            <a:off x="8241614" y="1031172"/>
            <a:ext cx="1412749" cy="35945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191B2F-2B2B-4047-B2B0-5CB0024F3BAB}"/>
              </a:ext>
            </a:extLst>
          </p:cNvPr>
          <p:cNvSpPr txBox="1"/>
          <p:nvPr/>
        </p:nvSpPr>
        <p:spPr>
          <a:xfrm>
            <a:off x="8241614" y="648971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70 MeV Protons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6A5D6C-E44A-49C9-820C-469BF8ED9895}"/>
              </a:ext>
            </a:extLst>
          </p:cNvPr>
          <p:cNvSpPr txBox="1"/>
          <p:nvPr/>
        </p:nvSpPr>
        <p:spPr>
          <a:xfrm>
            <a:off x="9597684" y="2600551"/>
            <a:ext cx="1868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Water </a:t>
            </a:r>
            <a:r>
              <a:rPr lang="en-GB" dirty="0" err="1"/>
              <a:t>beamstop</a:t>
            </a:r>
            <a:endParaRPr lang="en-GB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7125B2-DC2D-45DF-BA95-33336A8E74D8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8241614" y="2160405"/>
            <a:ext cx="1356070" cy="6248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6853F5F-3A63-4955-BB74-ADA19BF2664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8495414" y="2785217"/>
            <a:ext cx="1102270" cy="12875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81C0144-46D5-43EC-B667-CA9A0AFD4A1E}"/>
              </a:ext>
            </a:extLst>
          </p:cNvPr>
          <p:cNvSpPr txBox="1"/>
          <p:nvPr/>
        </p:nvSpPr>
        <p:spPr>
          <a:xfrm>
            <a:off x="5183325" y="2639942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0.35 mm microchannels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DD55A8D-8FAE-4ECF-81CA-121B7714D92E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6500352" y="3009274"/>
            <a:ext cx="183986" cy="8788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5E3C9AC-F8B7-4833-BD30-FC95453AAF4F}"/>
              </a:ext>
            </a:extLst>
          </p:cNvPr>
          <p:cNvCxnSpPr/>
          <p:nvPr/>
        </p:nvCxnSpPr>
        <p:spPr>
          <a:xfrm flipV="1">
            <a:off x="7315200" y="1637807"/>
            <a:ext cx="3428611" cy="774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076B0B4-3F2E-4F30-A96B-0909A68F8A66}"/>
              </a:ext>
            </a:extLst>
          </p:cNvPr>
          <p:cNvSpPr txBox="1"/>
          <p:nvPr/>
        </p:nvSpPr>
        <p:spPr>
          <a:xfrm>
            <a:off x="6096000" y="1094102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Irradiation area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DA9CA8B-FE4A-4050-896D-2CF9A429646B}"/>
              </a:ext>
            </a:extLst>
          </p:cNvPr>
          <p:cNvCxnSpPr>
            <a:cxnSpLocks/>
          </p:cNvCxnSpPr>
          <p:nvPr/>
        </p:nvCxnSpPr>
        <p:spPr>
          <a:xfrm>
            <a:off x="7205465" y="1448910"/>
            <a:ext cx="699132" cy="1337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1577B3D-C0BB-4F2C-90EE-991AB443D440}"/>
              </a:ext>
            </a:extLst>
          </p:cNvPr>
          <p:cNvSpPr txBox="1"/>
          <p:nvPr/>
        </p:nvSpPr>
        <p:spPr>
          <a:xfrm>
            <a:off x="4321041" y="1311311"/>
            <a:ext cx="1043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Coolant </a:t>
            </a:r>
            <a:br>
              <a:rPr lang="en-GB" dirty="0"/>
            </a:br>
            <a:r>
              <a:rPr lang="en-GB" dirty="0"/>
              <a:t>inlet</a:t>
            </a:r>
          </a:p>
          <a:p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0D60D7-01BB-409A-8D12-DE0A913D3CD4}"/>
              </a:ext>
            </a:extLst>
          </p:cNvPr>
          <p:cNvSpPr txBox="1"/>
          <p:nvPr/>
        </p:nvSpPr>
        <p:spPr>
          <a:xfrm>
            <a:off x="5640572" y="320571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C74575-DCEA-40E9-9E29-34A5A402E128}"/>
              </a:ext>
            </a:extLst>
          </p:cNvPr>
          <p:cNvSpPr txBox="1"/>
          <p:nvPr/>
        </p:nvSpPr>
        <p:spPr>
          <a:xfrm>
            <a:off x="4300822" y="191731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outlet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2711E0-FFF3-4DC1-A115-2AFAF06ACF2C}"/>
              </a:ext>
            </a:extLst>
          </p:cNvPr>
          <p:cNvSpPr txBox="1"/>
          <p:nvPr/>
        </p:nvSpPr>
        <p:spPr>
          <a:xfrm>
            <a:off x="9654363" y="1247453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 x 10 cm</a:t>
            </a:r>
            <a:r>
              <a:rPr lang="en-GB" baseline="30000" dirty="0"/>
              <a:t>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FE16A03-3F40-4012-B28E-4BAABF60BFC5}"/>
              </a:ext>
            </a:extLst>
          </p:cNvPr>
          <p:cNvCxnSpPr/>
          <p:nvPr/>
        </p:nvCxnSpPr>
        <p:spPr>
          <a:xfrm>
            <a:off x="5153195" y="3448696"/>
            <a:ext cx="0" cy="112265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C9C1D02-E8C0-498F-AE84-7271FEF6D4A1}"/>
              </a:ext>
            </a:extLst>
          </p:cNvPr>
          <p:cNvSpPr txBox="1"/>
          <p:nvPr/>
        </p:nvSpPr>
        <p:spPr>
          <a:xfrm>
            <a:off x="4204769" y="3860983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&lt; 2 cm</a:t>
            </a:r>
            <a:endParaRPr lang="en-GB" baseline="30000" dirty="0"/>
          </a:p>
        </p:txBody>
      </p:sp>
    </p:spTree>
    <p:extLst>
      <p:ext uri="{BB962C8B-B14F-4D97-AF65-F5344CB8AC3E}">
        <p14:creationId xmlns:p14="http://schemas.microsoft.com/office/powerpoint/2010/main" val="572244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188F6C-0CA6-6988-BD30-23E63CD6C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88" y="1124744"/>
            <a:ext cx="7416824" cy="5566640"/>
          </a:xfrm>
          <a:prstGeom prst="rect">
            <a:avLst/>
          </a:prstGeom>
          <a:solidFill>
            <a:srgbClr val="0070C0">
              <a:alpha val="52000"/>
            </a:srgb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7D81D-E408-8867-693C-C557DBF30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L</a:t>
            </a:r>
            <a:r>
              <a:rPr lang="en-DE" sz="2800" dirty="0"/>
              <a:t>ow Resolution, very wide Band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818B6-F612-DE04-746B-7F9D98E695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SANS, Reflectometry and Spin Echo spectrometers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122E1A-F7EF-C3FA-FE8C-4AEB16D250C5}"/>
              </a:ext>
            </a:extLst>
          </p:cNvPr>
          <p:cNvSpPr>
            <a:spLocks/>
          </p:cNvSpPr>
          <p:nvPr/>
        </p:nvSpPr>
        <p:spPr>
          <a:xfrm rot="900000">
            <a:off x="5238599" y="2381906"/>
            <a:ext cx="1699200" cy="396000"/>
          </a:xfrm>
          <a:prstGeom prst="ellipse">
            <a:avLst/>
          </a:prstGeom>
          <a:solidFill>
            <a:srgbClr val="9DC3E7">
              <a:alpha val="798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41A4E8-1D7A-EC4B-3DC1-6F4A500D4DBB}"/>
              </a:ext>
            </a:extLst>
          </p:cNvPr>
          <p:cNvSpPr>
            <a:spLocks/>
          </p:cNvSpPr>
          <p:nvPr/>
        </p:nvSpPr>
        <p:spPr>
          <a:xfrm rot="900000">
            <a:off x="5238599" y="4476038"/>
            <a:ext cx="1699200" cy="396000"/>
          </a:xfrm>
          <a:prstGeom prst="ellipse">
            <a:avLst/>
          </a:prstGeom>
          <a:solidFill>
            <a:srgbClr val="9DC3E7">
              <a:alpha val="798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9F523A-3666-6EDD-9E46-88C39D06B1DC}"/>
              </a:ext>
            </a:extLst>
          </p:cNvPr>
          <p:cNvSpPr>
            <a:spLocks/>
          </p:cNvSpPr>
          <p:nvPr/>
        </p:nvSpPr>
        <p:spPr>
          <a:xfrm rot="900000">
            <a:off x="4562052" y="2580244"/>
            <a:ext cx="360000" cy="216000"/>
          </a:xfrm>
          <a:prstGeom prst="ellipse">
            <a:avLst/>
          </a:prstGeom>
          <a:solidFill>
            <a:srgbClr val="9DC3E7">
              <a:alpha val="798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0016AF-6B59-519E-94DA-1BAB00961DF9}"/>
              </a:ext>
            </a:extLst>
          </p:cNvPr>
          <p:cNvSpPr>
            <a:spLocks/>
          </p:cNvSpPr>
          <p:nvPr/>
        </p:nvSpPr>
        <p:spPr>
          <a:xfrm rot="900000">
            <a:off x="4562052" y="4826276"/>
            <a:ext cx="360000" cy="216000"/>
          </a:xfrm>
          <a:prstGeom prst="ellipse">
            <a:avLst/>
          </a:prstGeom>
          <a:solidFill>
            <a:srgbClr val="9DC3E7">
              <a:alpha val="798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1807399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244E9-7D70-2B1F-6427-56B4F79D5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SANS Suite to cover </a:t>
            </a:r>
            <a:r>
              <a:rPr lang="en-DE" cap="none" dirty="0"/>
              <a:t>nm</a:t>
            </a:r>
            <a:r>
              <a:rPr lang="en-DE" dirty="0"/>
              <a:t> to </a:t>
            </a:r>
            <a:r>
              <a:rPr lang="en-DE" cap="none" dirty="0"/>
              <a:t>µm </a:t>
            </a:r>
            <a:r>
              <a:rPr lang="en-DE" dirty="0"/>
              <a:t>STructures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3E890-CCE9-0A98-DE1A-16AA2D076F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3" descr="101216_skyrmionen2_animation">
            <a:extLst>
              <a:ext uri="{FF2B5EF4-FFF2-40B4-BE49-F238E27FC236}">
                <a16:creationId xmlns:a16="http://schemas.microsoft.com/office/drawing/2014/main" id="{79D77A13-54BF-6844-7CF5-B1CA50FE8D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90" y="1096595"/>
            <a:ext cx="2160718" cy="10697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 6">
            <a:extLst>
              <a:ext uri="{FF2B5EF4-FFF2-40B4-BE49-F238E27FC236}">
                <a16:creationId xmlns:a16="http://schemas.microsoft.com/office/drawing/2014/main" id="{8A60CAE9-D70D-15A7-C3B8-81A11222F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095" y="1096595"/>
            <a:ext cx="1542073" cy="1605541"/>
          </a:xfrm>
          <a:prstGeom prst="rect">
            <a:avLst/>
          </a:prstGeom>
        </p:spPr>
      </p:pic>
      <p:pic>
        <p:nvPicPr>
          <p:cNvPr id="6" name="Bild 8">
            <a:extLst>
              <a:ext uri="{FF2B5EF4-FFF2-40B4-BE49-F238E27FC236}">
                <a16:creationId xmlns:a16="http://schemas.microsoft.com/office/drawing/2014/main" id="{221D43ED-55A4-080B-ACFC-0C9A313AF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977" y="2386370"/>
            <a:ext cx="1487082" cy="1104314"/>
          </a:xfrm>
          <a:prstGeom prst="rect">
            <a:avLst/>
          </a:prstGeom>
        </p:spPr>
      </p:pic>
      <p:pic>
        <p:nvPicPr>
          <p:cNvPr id="7" name="Bild 10">
            <a:extLst>
              <a:ext uri="{FF2B5EF4-FFF2-40B4-BE49-F238E27FC236}">
                <a16:creationId xmlns:a16="http://schemas.microsoft.com/office/drawing/2014/main" id="{6EDCE2DB-375E-AEBE-ABC5-40B6929F4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049" y="1148131"/>
            <a:ext cx="1328287" cy="993968"/>
          </a:xfrm>
          <a:prstGeom prst="rect">
            <a:avLst/>
          </a:prstGeom>
        </p:spPr>
      </p:pic>
      <p:pic>
        <p:nvPicPr>
          <p:cNvPr id="8" name="Bild 11" descr="pochain0.jpg">
            <a:extLst>
              <a:ext uri="{FF2B5EF4-FFF2-40B4-BE49-F238E27FC236}">
                <a16:creationId xmlns:a16="http://schemas.microsoft.com/office/drawing/2014/main" id="{65C16649-4618-3BCD-E921-B87B5CF8A2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84" y="3490684"/>
            <a:ext cx="1151146" cy="1217508"/>
          </a:xfrm>
          <a:prstGeom prst="rect">
            <a:avLst/>
          </a:prstGeom>
        </p:spPr>
      </p:pic>
      <p:grpSp>
        <p:nvGrpSpPr>
          <p:cNvPr id="9" name="Gruppierung 53">
            <a:extLst>
              <a:ext uri="{FF2B5EF4-FFF2-40B4-BE49-F238E27FC236}">
                <a16:creationId xmlns:a16="http://schemas.microsoft.com/office/drawing/2014/main" id="{68BF9590-6D5A-7AB8-109B-87BC4DB73D21}"/>
              </a:ext>
            </a:extLst>
          </p:cNvPr>
          <p:cNvGrpSpPr/>
          <p:nvPr/>
        </p:nvGrpSpPr>
        <p:grpSpPr>
          <a:xfrm>
            <a:off x="2106780" y="4526464"/>
            <a:ext cx="7733636" cy="2286912"/>
            <a:chOff x="114393" y="3620471"/>
            <a:chExt cx="9000273" cy="2687975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80B17E67-3EB9-1371-D1C3-2C40876F9D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-1" r="84021"/>
            <a:stretch/>
          </p:blipFill>
          <p:spPr bwMode="auto">
            <a:xfrm>
              <a:off x="8801193" y="3620471"/>
              <a:ext cx="313473" cy="487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667C5B48-982D-A627-19BE-66C32156BD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956" y="4115529"/>
              <a:ext cx="878522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2B9DCEC6-3B99-225F-C359-63858A4331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0318" y="3971066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607DBF2F-E041-6D1C-6534-E0F951213F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418" y="4331429"/>
              <a:ext cx="4540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>
                  <a:latin typeface="Comic Sans MS" charset="0"/>
                </a:rPr>
                <a:t>1</a:t>
              </a:r>
              <a:r>
                <a:rPr lang="en-US">
                  <a:latin typeface="Comic Sans MS" charset="0"/>
                </a:rPr>
                <a:t>Å</a:t>
              </a:r>
            </a:p>
          </p:txBody>
        </p:sp>
        <p:sp>
          <p:nvSpPr>
            <p:cNvPr id="14" name="Line 18">
              <a:extLst>
                <a:ext uri="{FF2B5EF4-FFF2-40B4-BE49-F238E27FC236}">
                  <a16:creationId xmlns:a16="http://schemas.microsoft.com/office/drawing/2014/main" id="{A3146EC8-DF7A-396F-F136-CAAF9098E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5593" y="3966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 Box 19">
              <a:extLst>
                <a:ext uri="{FF2B5EF4-FFF2-40B4-BE49-F238E27FC236}">
                  <a16:creationId xmlns:a16="http://schemas.microsoft.com/office/drawing/2014/main" id="{7BDD9F96-9F7A-3A70-6082-908755D4AE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0793" y="4271618"/>
              <a:ext cx="5937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10</a:t>
              </a:r>
              <a:r>
                <a:rPr lang="en-US" dirty="0" err="1">
                  <a:latin typeface="Comic Sans MS" charset="0"/>
                </a:rPr>
                <a:t>Å</a:t>
              </a:r>
              <a:endParaRPr lang="en-US" dirty="0">
                <a:latin typeface="Comic Sans MS" charset="0"/>
              </a:endParaRPr>
            </a:p>
          </p:txBody>
        </p:sp>
        <p:sp>
          <p:nvSpPr>
            <p:cNvPr id="16" name="Line 32">
              <a:extLst>
                <a:ext uri="{FF2B5EF4-FFF2-40B4-BE49-F238E27FC236}">
                  <a16:creationId xmlns:a16="http://schemas.microsoft.com/office/drawing/2014/main" id="{FD05DB99-799F-7EF4-4278-437CF31A6D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1400" y="3962400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Text Box 33">
              <a:extLst>
                <a:ext uri="{FF2B5EF4-FFF2-40B4-BE49-F238E27FC236}">
                  <a16:creationId xmlns:a16="http://schemas.microsoft.com/office/drawing/2014/main" id="{091B8420-0782-7BD1-65EF-1AFA961C2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0993" y="4271618"/>
              <a:ext cx="7334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100</a:t>
              </a:r>
              <a:r>
                <a:rPr lang="en-US" dirty="0" err="1">
                  <a:latin typeface="Comic Sans MS" charset="0"/>
                </a:rPr>
                <a:t>Å</a:t>
              </a:r>
              <a:endParaRPr lang="en-US" dirty="0">
                <a:latin typeface="Comic Sans MS" charset="0"/>
              </a:endParaRPr>
            </a:p>
          </p:txBody>
        </p:sp>
        <p:sp>
          <p:nvSpPr>
            <p:cNvPr id="18" name="Line 46">
              <a:extLst>
                <a:ext uri="{FF2B5EF4-FFF2-40B4-BE49-F238E27FC236}">
                  <a16:creationId xmlns:a16="http://schemas.microsoft.com/office/drawing/2014/main" id="{DBC1A99B-C3A4-CAD0-49BE-4CAC6D494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5993" y="3966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Text Box 47">
              <a:extLst>
                <a:ext uri="{FF2B5EF4-FFF2-40B4-BE49-F238E27FC236}">
                  <a16:creationId xmlns:a16="http://schemas.microsoft.com/office/drawing/2014/main" id="{95A68472-D5FB-C53D-F05B-7C6466D0F0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4993" y="4271618"/>
              <a:ext cx="8731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1000</a:t>
              </a:r>
              <a:r>
                <a:rPr lang="en-US" dirty="0" err="1">
                  <a:latin typeface="Comic Sans MS" charset="0"/>
                </a:rPr>
                <a:t>Å</a:t>
              </a:r>
              <a:endParaRPr lang="en-US" dirty="0">
                <a:latin typeface="Comic Sans MS" charset="0"/>
              </a:endParaRPr>
            </a:p>
          </p:txBody>
        </p:sp>
        <p:sp>
          <p:nvSpPr>
            <p:cNvPr id="20" name="Line 48">
              <a:extLst>
                <a:ext uri="{FF2B5EF4-FFF2-40B4-BE49-F238E27FC236}">
                  <a16:creationId xmlns:a16="http://schemas.microsoft.com/office/drawing/2014/main" id="{C33EFE77-C32C-B8F7-2BE0-98C75C874B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19993" y="3966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Text Box 49">
              <a:extLst>
                <a:ext uri="{FF2B5EF4-FFF2-40B4-BE49-F238E27FC236}">
                  <a16:creationId xmlns:a16="http://schemas.microsoft.com/office/drawing/2014/main" id="{51199C17-B024-03B2-A460-6FD93D48C3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5193" y="4271618"/>
              <a:ext cx="6064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>
                  <a:latin typeface="Comic Sans MS" charset="0"/>
                </a:rPr>
                <a:t>1µ</a:t>
              </a:r>
              <a:r>
                <a:rPr lang="de-DE" sz="600">
                  <a:latin typeface="Comic Sans MS" charset="0"/>
                </a:rPr>
                <a:t> </a:t>
              </a:r>
              <a:r>
                <a:rPr lang="de-DE">
                  <a:latin typeface="Comic Sans MS" charset="0"/>
                </a:rPr>
                <a:t>m</a:t>
              </a:r>
              <a:endParaRPr lang="en-US">
                <a:latin typeface="Comic Sans MS" charset="0"/>
              </a:endParaRPr>
            </a:p>
          </p:txBody>
        </p:sp>
        <p:sp>
          <p:nvSpPr>
            <p:cNvPr id="22" name="Line 57">
              <a:extLst>
                <a:ext uri="{FF2B5EF4-FFF2-40B4-BE49-F238E27FC236}">
                  <a16:creationId xmlns:a16="http://schemas.microsoft.com/office/drawing/2014/main" id="{C9B8FA95-9BDF-5A1E-A3A4-28724DC0E9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8393" y="5795618"/>
              <a:ext cx="45720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59">
              <a:extLst>
                <a:ext uri="{FF2B5EF4-FFF2-40B4-BE49-F238E27FC236}">
                  <a16:creationId xmlns:a16="http://schemas.microsoft.com/office/drawing/2014/main" id="{DBF69947-6565-BA05-F305-6118DFD219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4775" y="5600893"/>
              <a:ext cx="0" cy="56209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Text Box 60">
              <a:extLst>
                <a:ext uri="{FF2B5EF4-FFF2-40B4-BE49-F238E27FC236}">
                  <a16:creationId xmlns:a16="http://schemas.microsoft.com/office/drawing/2014/main" id="{FF37B1BF-EAD5-6707-4F52-0D29277E35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2742" y="5785226"/>
              <a:ext cx="123137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800" dirty="0">
                  <a:solidFill>
                    <a:srgbClr val="FF0000"/>
                  </a:solidFill>
                  <a:latin typeface="Comic Sans MS" charset="0"/>
                </a:rPr>
                <a:t>SANS</a:t>
              </a:r>
            </a:p>
          </p:txBody>
        </p:sp>
        <p:sp>
          <p:nvSpPr>
            <p:cNvPr id="25" name="Line 57">
              <a:extLst>
                <a:ext uri="{FF2B5EF4-FFF2-40B4-BE49-F238E27FC236}">
                  <a16:creationId xmlns:a16="http://schemas.microsoft.com/office/drawing/2014/main" id="{B72AB131-0561-B4C2-BE0D-3493E40D11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86593" y="5795618"/>
              <a:ext cx="12192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57">
              <a:extLst>
                <a:ext uri="{FF2B5EF4-FFF2-40B4-BE49-F238E27FC236}">
                  <a16:creationId xmlns:a16="http://schemas.microsoft.com/office/drawing/2014/main" id="{9A1040DF-1A9A-C9CB-5FA0-83BF768F2F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58193" y="5795618"/>
              <a:ext cx="10668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Text Box 60">
              <a:extLst>
                <a:ext uri="{FF2B5EF4-FFF2-40B4-BE49-F238E27FC236}">
                  <a16:creationId xmlns:a16="http://schemas.microsoft.com/office/drawing/2014/main" id="{92FAB6A6-71E6-E886-82CA-98CA0D8C0A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9326" y="5854835"/>
              <a:ext cx="109900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000" dirty="0">
                  <a:solidFill>
                    <a:srgbClr val="FF0000"/>
                  </a:solidFill>
                  <a:latin typeface="Comic Sans MS" charset="0"/>
                </a:rPr>
                <a:t>VSANS</a:t>
              </a:r>
            </a:p>
          </p:txBody>
        </p:sp>
        <p:sp>
          <p:nvSpPr>
            <p:cNvPr id="28" name="Text Box 60">
              <a:extLst>
                <a:ext uri="{FF2B5EF4-FFF2-40B4-BE49-F238E27FC236}">
                  <a16:creationId xmlns:a16="http://schemas.microsoft.com/office/drawing/2014/main" id="{185087FC-F2AA-8853-50FD-2AFA3B9B0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9649" y="5837840"/>
              <a:ext cx="1352895" cy="434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800" dirty="0">
                  <a:solidFill>
                    <a:srgbClr val="FF0000"/>
                  </a:solidFill>
                  <a:latin typeface="Comic Sans MS" charset="0"/>
                </a:rPr>
                <a:t>SESANS</a:t>
              </a:r>
            </a:p>
          </p:txBody>
        </p:sp>
        <p:sp>
          <p:nvSpPr>
            <p:cNvPr id="29" name="Line 5">
              <a:extLst>
                <a:ext uri="{FF2B5EF4-FFF2-40B4-BE49-F238E27FC236}">
                  <a16:creationId xmlns:a16="http://schemas.microsoft.com/office/drawing/2014/main" id="{24717A39-342B-3BB2-E60B-09745CB9C3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393" y="4881218"/>
              <a:ext cx="8839199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77FCE225-3D24-CD68-5ADB-0B7E8A1A65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97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6">
              <a:extLst>
                <a:ext uri="{FF2B5EF4-FFF2-40B4-BE49-F238E27FC236}">
                  <a16:creationId xmlns:a16="http://schemas.microsoft.com/office/drawing/2014/main" id="{3283B5F9-6548-DED2-40EA-B8C3760250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61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658A797B-DAC7-1048-9755-57C50FEDCA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63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6">
              <a:extLst>
                <a:ext uri="{FF2B5EF4-FFF2-40B4-BE49-F238E27FC236}">
                  <a16:creationId xmlns:a16="http://schemas.microsoft.com/office/drawing/2014/main" id="{1DB68D4D-F28F-004C-BEC1-48BBA8DA41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03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6">
              <a:extLst>
                <a:ext uri="{FF2B5EF4-FFF2-40B4-BE49-F238E27FC236}">
                  <a16:creationId xmlns:a16="http://schemas.microsoft.com/office/drawing/2014/main" id="{474EED4C-7AEA-BEC4-B6DF-930738DC91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11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Textfeld 46">
              <a:extLst>
                <a:ext uri="{FF2B5EF4-FFF2-40B4-BE49-F238E27FC236}">
                  <a16:creationId xmlns:a16="http://schemas.microsoft.com/office/drawing/2014/main" id="{1F0EEF20-8249-B24A-E655-49E1A40A6553}"/>
                </a:ext>
              </a:extLst>
            </p:cNvPr>
            <p:cNvSpPr txBox="1"/>
            <p:nvPr/>
          </p:nvSpPr>
          <p:spPr>
            <a:xfrm>
              <a:off x="190593" y="4805018"/>
              <a:ext cx="7271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000" i="1" dirty="0">
                  <a:latin typeface="Times New Roman"/>
                  <a:cs typeface="Times New Roman"/>
                </a:rPr>
                <a:t>Q</a:t>
              </a:r>
            </a:p>
          </p:txBody>
        </p:sp>
        <p:sp>
          <p:nvSpPr>
            <p:cNvPr id="36" name="Text Box 7">
              <a:extLst>
                <a:ext uri="{FF2B5EF4-FFF2-40B4-BE49-F238E27FC236}">
                  <a16:creationId xmlns:a16="http://schemas.microsoft.com/office/drawing/2014/main" id="{9DC6E2F0-E903-6C48-81B6-B6084BAA17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1193" y="5033618"/>
              <a:ext cx="59080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1</a:t>
              </a:r>
              <a:r>
                <a:rPr lang="en-US" dirty="0">
                  <a:latin typeface="Comic Sans MS" charset="0"/>
                </a:rPr>
                <a:t>Å</a:t>
              </a:r>
              <a:r>
                <a:rPr lang="en-US" baseline="30000" dirty="0">
                  <a:latin typeface="Comic Sans MS" charset="0"/>
                </a:rPr>
                <a:t>-1</a:t>
              </a:r>
            </a:p>
          </p:txBody>
        </p: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0B98B349-93DA-83A6-0735-AE49E22B74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5193" y="5033618"/>
              <a:ext cx="78917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0.1</a:t>
              </a:r>
              <a:r>
                <a:rPr lang="en-US" dirty="0">
                  <a:latin typeface="Comic Sans MS" charset="0"/>
                </a:rPr>
                <a:t>Å</a:t>
              </a:r>
              <a:r>
                <a:rPr lang="en-US" baseline="30000" dirty="0">
                  <a:latin typeface="Comic Sans MS" charset="0"/>
                </a:rPr>
                <a:t>-1</a:t>
              </a:r>
            </a:p>
          </p:txBody>
        </p:sp>
        <p:sp>
          <p:nvSpPr>
            <p:cNvPr id="38" name="Text Box 7">
              <a:extLst>
                <a:ext uri="{FF2B5EF4-FFF2-40B4-BE49-F238E27FC236}">
                  <a16:creationId xmlns:a16="http://schemas.microsoft.com/office/drawing/2014/main" id="{4F2F89CB-D26A-DA8D-0AB8-12661C56E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93" y="5033618"/>
              <a:ext cx="93006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0.01</a:t>
              </a:r>
              <a:r>
                <a:rPr lang="en-US" dirty="0">
                  <a:latin typeface="Comic Sans MS" charset="0"/>
                </a:rPr>
                <a:t>Å</a:t>
              </a:r>
              <a:r>
                <a:rPr lang="en-US" baseline="30000" dirty="0">
                  <a:latin typeface="Comic Sans MS" charset="0"/>
                </a:rPr>
                <a:t>-1</a:t>
              </a:r>
            </a:p>
          </p:txBody>
        </p:sp>
        <p:sp>
          <p:nvSpPr>
            <p:cNvPr id="39" name="Line 48">
              <a:extLst>
                <a:ext uri="{FF2B5EF4-FFF2-40B4-BE49-F238E27FC236}">
                  <a16:creationId xmlns:a16="http://schemas.microsoft.com/office/drawing/2014/main" id="{BB9C6ABB-E8E2-F986-493A-EB5D9716C3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1593" y="3966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Text Box 7">
              <a:extLst>
                <a:ext uri="{FF2B5EF4-FFF2-40B4-BE49-F238E27FC236}">
                  <a16:creationId xmlns:a16="http://schemas.microsoft.com/office/drawing/2014/main" id="{87272073-5BE6-9D4A-177F-1AD81C1AF7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3193" y="5033618"/>
              <a:ext cx="107095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0.001</a:t>
              </a:r>
              <a:r>
                <a:rPr lang="en-US" dirty="0">
                  <a:latin typeface="Comic Sans MS" charset="0"/>
                </a:rPr>
                <a:t>Å</a:t>
              </a:r>
              <a:r>
                <a:rPr lang="en-US" baseline="30000" dirty="0">
                  <a:latin typeface="Comic Sans MS" charset="0"/>
                </a:rPr>
                <a:t>-1</a:t>
              </a: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A7AD96A9-FA79-695A-C685-C5876C7A0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81993" y="4728818"/>
              <a:ext cx="0" cy="2889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Text Box 49">
              <a:extLst>
                <a:ext uri="{FF2B5EF4-FFF2-40B4-BE49-F238E27FC236}">
                  <a16:creationId xmlns:a16="http://schemas.microsoft.com/office/drawing/2014/main" id="{79C966D1-A910-4BA4-2723-4389B776EB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0593" y="4271618"/>
              <a:ext cx="75182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10µ</a:t>
              </a:r>
              <a:r>
                <a:rPr lang="de-DE" sz="600" dirty="0">
                  <a:latin typeface="Comic Sans MS" charset="0"/>
                </a:rPr>
                <a:t> </a:t>
              </a:r>
              <a:r>
                <a:rPr lang="de-DE" dirty="0">
                  <a:latin typeface="Comic Sans MS" charset="0"/>
                </a:rPr>
                <a:t>m</a:t>
              </a:r>
              <a:endParaRPr lang="en-US" dirty="0">
                <a:latin typeface="Comic Sans MS" charset="0"/>
              </a:endParaRPr>
            </a:p>
          </p:txBody>
        </p: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2F73AA2F-655E-F8AC-41E8-B2BD604DD4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4793" y="5033618"/>
              <a:ext cx="88971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10</a:t>
              </a:r>
              <a:r>
                <a:rPr lang="de-DE" baseline="30000" dirty="0">
                  <a:latin typeface="Comic Sans MS" charset="0"/>
                </a:rPr>
                <a:t>-4</a:t>
              </a:r>
              <a:r>
                <a:rPr lang="en-US" dirty="0">
                  <a:latin typeface="Comic Sans MS" charset="0"/>
                </a:rPr>
                <a:t>Å</a:t>
              </a:r>
              <a:r>
                <a:rPr lang="en-US" baseline="30000" dirty="0">
                  <a:latin typeface="Comic Sans MS" charset="0"/>
                </a:rPr>
                <a:t>-1</a:t>
              </a:r>
            </a:p>
          </p:txBody>
        </p:sp>
        <p:sp>
          <p:nvSpPr>
            <p:cNvPr id="44" name="Text Box 7">
              <a:extLst>
                <a:ext uri="{FF2B5EF4-FFF2-40B4-BE49-F238E27FC236}">
                  <a16:creationId xmlns:a16="http://schemas.microsoft.com/office/drawing/2014/main" id="{0E9826E3-1D55-962A-36D5-77C1DC083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6281" y="5033618"/>
              <a:ext cx="88971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10</a:t>
              </a:r>
              <a:r>
                <a:rPr lang="de-DE" baseline="30000" dirty="0">
                  <a:latin typeface="Comic Sans MS" charset="0"/>
                </a:rPr>
                <a:t>-5</a:t>
              </a:r>
              <a:r>
                <a:rPr lang="en-US" dirty="0">
                  <a:latin typeface="Comic Sans MS" charset="0"/>
                </a:rPr>
                <a:t>Å</a:t>
              </a:r>
              <a:r>
                <a:rPr lang="en-US" baseline="30000" dirty="0">
                  <a:latin typeface="Comic Sans MS" charset="0"/>
                </a:rPr>
                <a:t>-1</a:t>
              </a:r>
            </a:p>
          </p:txBody>
        </p:sp>
        <p:sp>
          <p:nvSpPr>
            <p:cNvPr id="45" name="Line 59">
              <a:extLst>
                <a:ext uri="{FF2B5EF4-FFF2-40B4-BE49-F238E27FC236}">
                  <a16:creationId xmlns:a16="http://schemas.microsoft.com/office/drawing/2014/main" id="{D5685035-E6C0-10C6-E084-9E3EE474E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81993" y="5600893"/>
              <a:ext cx="0" cy="56209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59">
              <a:extLst>
                <a:ext uri="{FF2B5EF4-FFF2-40B4-BE49-F238E27FC236}">
                  <a16:creationId xmlns:a16="http://schemas.microsoft.com/office/drawing/2014/main" id="{A2FCBFA1-8FB5-B381-C0C9-4BC5494DE3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2318" y="5600893"/>
              <a:ext cx="0" cy="56209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Line 59">
              <a:extLst>
                <a:ext uri="{FF2B5EF4-FFF2-40B4-BE49-F238E27FC236}">
                  <a16:creationId xmlns:a16="http://schemas.microsoft.com/office/drawing/2014/main" id="{7642565C-8FEF-8619-E861-BAD22D000C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4602" y="5571663"/>
              <a:ext cx="0" cy="56209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" name="Gruppierung 77">
            <a:extLst>
              <a:ext uri="{FF2B5EF4-FFF2-40B4-BE49-F238E27FC236}">
                <a16:creationId xmlns:a16="http://schemas.microsoft.com/office/drawing/2014/main" id="{26EB7479-B653-494D-8A57-E8F96D2E736F}"/>
              </a:ext>
            </a:extLst>
          </p:cNvPr>
          <p:cNvGrpSpPr/>
          <p:nvPr/>
        </p:nvGrpSpPr>
        <p:grpSpPr>
          <a:xfrm>
            <a:off x="1979999" y="2340291"/>
            <a:ext cx="817087" cy="434905"/>
            <a:chOff x="-1304739" y="2129222"/>
            <a:chExt cx="950912" cy="511176"/>
          </a:xfrm>
        </p:grpSpPr>
        <p:sp>
          <p:nvSpPr>
            <p:cNvPr id="49" name="Text Box 8">
              <a:extLst>
                <a:ext uri="{FF2B5EF4-FFF2-40B4-BE49-F238E27FC236}">
                  <a16:creationId xmlns:a16="http://schemas.microsoft.com/office/drawing/2014/main" id="{090237E1-E781-2805-C516-1C0BC51510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174564" y="2273685"/>
              <a:ext cx="3222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C</a:t>
              </a:r>
            </a:p>
          </p:txBody>
        </p:sp>
        <p:sp>
          <p:nvSpPr>
            <p:cNvPr id="50" name="Text Box 9">
              <a:extLst>
                <a:ext uri="{FF2B5EF4-FFF2-40B4-BE49-F238E27FC236}">
                  <a16:creationId xmlns:a16="http://schemas.microsoft.com/office/drawing/2014/main" id="{45C83F71-0B0B-9E01-2C5D-05885FC48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14202" y="2129222"/>
              <a:ext cx="3222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>
                  <a:latin typeface="Comic Sans MS" charset="0"/>
                </a:rPr>
                <a:t>C</a:t>
              </a:r>
            </a:p>
          </p:txBody>
        </p:sp>
        <p:sp>
          <p:nvSpPr>
            <p:cNvPr id="51" name="Line 10">
              <a:extLst>
                <a:ext uri="{FF2B5EF4-FFF2-40B4-BE49-F238E27FC236}">
                  <a16:creationId xmlns:a16="http://schemas.microsoft.com/office/drawing/2014/main" id="{E6F6B28D-88B5-D6CB-DAD8-30DF66C00A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933264" y="2349885"/>
              <a:ext cx="163512" cy="85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Line 11">
              <a:extLst>
                <a:ext uri="{FF2B5EF4-FFF2-40B4-BE49-F238E27FC236}">
                  <a16:creationId xmlns:a16="http://schemas.microsoft.com/office/drawing/2014/main" id="{E08275EB-8272-C463-BF5F-2FDA2C4B5C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569727" y="2295910"/>
              <a:ext cx="215900" cy="71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Line 13">
              <a:extLst>
                <a:ext uri="{FF2B5EF4-FFF2-40B4-BE49-F238E27FC236}">
                  <a16:creationId xmlns:a16="http://schemas.microsoft.com/office/drawing/2014/main" id="{2B21BC5A-F515-1050-A669-2A5A3CFA78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304739" y="2368935"/>
              <a:ext cx="179387" cy="73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4" name="Oval 16">
            <a:extLst>
              <a:ext uri="{FF2B5EF4-FFF2-40B4-BE49-F238E27FC236}">
                <a16:creationId xmlns:a16="http://schemas.microsoft.com/office/drawing/2014/main" id="{66075AA1-DE3E-2A43-5D22-15C7F6E4D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30" y="1345031"/>
            <a:ext cx="742063" cy="1041340"/>
          </a:xfrm>
          <a:prstGeom prst="ellips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55" name="Object 14">
            <a:extLst>
              <a:ext uri="{FF2B5EF4-FFF2-40B4-BE49-F238E27FC236}">
                <a16:creationId xmlns:a16="http://schemas.microsoft.com/office/drawing/2014/main" id="{76148C7C-A980-A97A-3107-8C538689F1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3779" y="1361238"/>
          <a:ext cx="776165" cy="979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8" imgW="799920" imgH="1019160" progId="ISISServer">
                  <p:embed/>
                </p:oleObj>
              </mc:Choice>
              <mc:Fallback>
                <p:oleObj name="ISIS/Draw Sketch" r:id="rId8" imgW="799920" imgH="1019160" progId="ISISServer">
                  <p:embed/>
                  <p:pic>
                    <p:nvPicPr>
                      <p:cNvPr id="55" name="Object 14">
                        <a:extLst>
                          <a:ext uri="{FF2B5EF4-FFF2-40B4-BE49-F238E27FC236}">
                            <a16:creationId xmlns:a16="http://schemas.microsoft.com/office/drawing/2014/main" id="{76148C7C-A980-A97A-3107-8C538689F1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779" y="1361238"/>
                        <a:ext cx="776165" cy="979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6" name="Gruppierung 76">
            <a:extLst>
              <a:ext uri="{FF2B5EF4-FFF2-40B4-BE49-F238E27FC236}">
                <a16:creationId xmlns:a16="http://schemas.microsoft.com/office/drawing/2014/main" id="{1228F213-B4EF-0247-15BF-37747E7D2428}"/>
              </a:ext>
            </a:extLst>
          </p:cNvPr>
          <p:cNvGrpSpPr/>
          <p:nvPr/>
        </p:nvGrpSpPr>
        <p:grpSpPr>
          <a:xfrm>
            <a:off x="2570649" y="2207928"/>
            <a:ext cx="1422741" cy="831991"/>
            <a:chOff x="-134752" y="1616974"/>
            <a:chExt cx="1655762" cy="977900"/>
          </a:xfrm>
        </p:grpSpPr>
        <p:sp>
          <p:nvSpPr>
            <p:cNvPr id="57" name="Oval 30">
              <a:extLst>
                <a:ext uri="{FF2B5EF4-FFF2-40B4-BE49-F238E27FC236}">
                  <a16:creationId xmlns:a16="http://schemas.microsoft.com/office/drawing/2014/main" id="{E2E5F5FF-9BB9-7635-4486-2E59F640D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035" y="1772549"/>
              <a:ext cx="1152525" cy="82232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070ECEB-C571-D98A-4393-357E97275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973" y="2193237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3BAB9E8-70B7-A095-963B-FA9B953FC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748" y="1977337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79D781B-FF4B-5E56-0FDF-66241DF2C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10" y="1977337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6430AF9-1A98-0A0A-CD6D-D2B217BB9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4752" y="2193237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D2C8400-9ED7-AA07-0BFC-DB266058E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648" y="1616974"/>
              <a:ext cx="360362" cy="360363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3" name="Line 25">
              <a:extLst>
                <a:ext uri="{FF2B5EF4-FFF2-40B4-BE49-F238E27FC236}">
                  <a16:creationId xmlns:a16="http://schemas.microsoft.com/office/drawing/2014/main" id="{0669A415-081A-4FC3-DE69-7EFFD1EFCB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535" y="2183712"/>
              <a:ext cx="217487" cy="1428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4" name="Line 26">
              <a:extLst>
                <a:ext uri="{FF2B5EF4-FFF2-40B4-BE49-F238E27FC236}">
                  <a16:creationId xmlns:a16="http://schemas.microsoft.com/office/drawing/2014/main" id="{9D3066C1-22E8-EEEF-5E98-F4950B562F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3310" y="2193237"/>
              <a:ext cx="198437" cy="1428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5" name="Line 27">
              <a:extLst>
                <a:ext uri="{FF2B5EF4-FFF2-40B4-BE49-F238E27FC236}">
                  <a16:creationId xmlns:a16="http://schemas.microsoft.com/office/drawing/2014/main" id="{0D0C12EA-D742-1966-3E04-067FC63212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66998" y="1901137"/>
              <a:ext cx="130175" cy="1905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Line 28">
              <a:extLst>
                <a:ext uri="{FF2B5EF4-FFF2-40B4-BE49-F238E27FC236}">
                  <a16:creationId xmlns:a16="http://schemas.microsoft.com/office/drawing/2014/main" id="{76F192BA-EE16-5C8B-FC53-100CA4C0EB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948" y="2191649"/>
              <a:ext cx="141287" cy="1460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67" name="Bild 78">
            <a:extLst>
              <a:ext uri="{FF2B5EF4-FFF2-40B4-BE49-F238E27FC236}">
                <a16:creationId xmlns:a16="http://schemas.microsoft.com/office/drawing/2014/main" id="{DCC0640F-141C-9365-4767-B665C52007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" r="32714"/>
          <a:stretch/>
        </p:blipFill>
        <p:spPr>
          <a:xfrm>
            <a:off x="8471573" y="1096595"/>
            <a:ext cx="1151353" cy="1186210"/>
          </a:xfrm>
          <a:prstGeom prst="rect">
            <a:avLst/>
          </a:prstGeom>
        </p:spPr>
      </p:pic>
      <p:pic>
        <p:nvPicPr>
          <p:cNvPr id="68" name="Bild 79" descr="fig4.gif">
            <a:extLst>
              <a:ext uri="{FF2B5EF4-FFF2-40B4-BE49-F238E27FC236}">
                <a16:creationId xmlns:a16="http://schemas.microsoft.com/office/drawing/2014/main" id="{54C74D27-63B3-4EB1-6EE9-3D1741BCC02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49" y="2965730"/>
            <a:ext cx="1374999" cy="1764548"/>
          </a:xfrm>
          <a:prstGeom prst="rect">
            <a:avLst/>
          </a:prstGeom>
        </p:spPr>
      </p:pic>
      <p:pic>
        <p:nvPicPr>
          <p:cNvPr id="69" name="Bild 80" descr="fig2b.gif">
            <a:extLst>
              <a:ext uri="{FF2B5EF4-FFF2-40B4-BE49-F238E27FC236}">
                <a16:creationId xmlns:a16="http://schemas.microsoft.com/office/drawing/2014/main" id="{555F803D-D006-F38C-D779-20D693E1FE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57" y="3637016"/>
            <a:ext cx="1240393" cy="1180359"/>
          </a:xfrm>
          <a:prstGeom prst="rect">
            <a:avLst/>
          </a:prstGeom>
        </p:spPr>
      </p:pic>
      <p:sp>
        <p:nvSpPr>
          <p:cNvPr id="70" name="Freihandform 81">
            <a:extLst>
              <a:ext uri="{FF2B5EF4-FFF2-40B4-BE49-F238E27FC236}">
                <a16:creationId xmlns:a16="http://schemas.microsoft.com/office/drawing/2014/main" id="{7C9593A1-1969-AFAE-60E8-EA1A3FC4A563}"/>
              </a:ext>
            </a:extLst>
          </p:cNvPr>
          <p:cNvSpPr/>
          <p:nvPr/>
        </p:nvSpPr>
        <p:spPr>
          <a:xfrm>
            <a:off x="3149312" y="2754312"/>
            <a:ext cx="5322260" cy="685289"/>
          </a:xfrm>
          <a:custGeom>
            <a:avLst/>
            <a:gdLst>
              <a:gd name="connsiteX0" fmla="*/ 5685912 w 5685912"/>
              <a:gd name="connsiteY0" fmla="*/ 310058 h 685246"/>
              <a:gd name="connsiteX1" fmla="*/ 4690156 w 5685912"/>
              <a:gd name="connsiteY1" fmla="*/ 108034 h 685246"/>
              <a:gd name="connsiteX2" fmla="*/ 2871818 w 5685912"/>
              <a:gd name="connsiteY2" fmla="*/ 35882 h 685246"/>
              <a:gd name="connsiteX3" fmla="*/ 0 w 5685912"/>
              <a:gd name="connsiteY3" fmla="*/ 685246 h 685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5912" h="685246">
                <a:moveTo>
                  <a:pt x="5685912" y="310058"/>
                </a:moveTo>
                <a:cubicBezTo>
                  <a:pt x="5422542" y="231894"/>
                  <a:pt x="5159172" y="153730"/>
                  <a:pt x="4690156" y="108034"/>
                </a:cubicBezTo>
                <a:cubicBezTo>
                  <a:pt x="4221140" y="62338"/>
                  <a:pt x="3653511" y="-60320"/>
                  <a:pt x="2871818" y="35882"/>
                </a:cubicBezTo>
                <a:cubicBezTo>
                  <a:pt x="2090125" y="132084"/>
                  <a:pt x="0" y="685246"/>
                  <a:pt x="0" y="685246"/>
                </a:cubicBezTo>
              </a:path>
            </a:pathLst>
          </a:custGeom>
          <a:ln w="190500">
            <a:solidFill>
              <a:srgbClr val="72BD44"/>
            </a:solidFill>
            <a:headEnd type="stealth"/>
            <a:tailEnd type="stealth"/>
          </a:ln>
          <a:effectLst>
            <a:outerShdw blurRad="40000" dist="63500" dir="5400000" rotWithShape="0">
              <a:srgbClr val="008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Freeform 31">
            <a:extLst>
              <a:ext uri="{FF2B5EF4-FFF2-40B4-BE49-F238E27FC236}">
                <a16:creationId xmlns:a16="http://schemas.microsoft.com/office/drawing/2014/main" id="{793B8975-EEDA-D400-47C0-E08D5FE5E67E}"/>
              </a:ext>
            </a:extLst>
          </p:cNvPr>
          <p:cNvSpPr>
            <a:spLocks/>
          </p:cNvSpPr>
          <p:nvPr/>
        </p:nvSpPr>
        <p:spPr bwMode="auto">
          <a:xfrm>
            <a:off x="3972850" y="2638984"/>
            <a:ext cx="720237" cy="676668"/>
          </a:xfrm>
          <a:custGeom>
            <a:avLst/>
            <a:gdLst>
              <a:gd name="T0" fmla="*/ 121 w 779"/>
              <a:gd name="T1" fmla="*/ 733 h 741"/>
              <a:gd name="T2" fmla="*/ 76 w 779"/>
              <a:gd name="T3" fmla="*/ 551 h 741"/>
              <a:gd name="T4" fmla="*/ 76 w 779"/>
              <a:gd name="T5" fmla="*/ 461 h 741"/>
              <a:gd name="T6" fmla="*/ 257 w 779"/>
              <a:gd name="T7" fmla="*/ 325 h 741"/>
              <a:gd name="T8" fmla="*/ 484 w 779"/>
              <a:gd name="T9" fmla="*/ 415 h 741"/>
              <a:gd name="T10" fmla="*/ 348 w 779"/>
              <a:gd name="T11" fmla="*/ 687 h 741"/>
              <a:gd name="T12" fmla="*/ 167 w 779"/>
              <a:gd name="T13" fmla="*/ 597 h 741"/>
              <a:gd name="T14" fmla="*/ 30 w 779"/>
              <a:gd name="T15" fmla="*/ 279 h 741"/>
              <a:gd name="T16" fmla="*/ 348 w 779"/>
              <a:gd name="T17" fmla="*/ 415 h 741"/>
              <a:gd name="T18" fmla="*/ 575 w 779"/>
              <a:gd name="T19" fmla="*/ 189 h 741"/>
              <a:gd name="T20" fmla="*/ 393 w 779"/>
              <a:gd name="T21" fmla="*/ 7 h 741"/>
              <a:gd name="T22" fmla="*/ 303 w 779"/>
              <a:gd name="T23" fmla="*/ 234 h 741"/>
              <a:gd name="T24" fmla="*/ 711 w 779"/>
              <a:gd name="T25" fmla="*/ 52 h 741"/>
              <a:gd name="T26" fmla="*/ 711 w 779"/>
              <a:gd name="T27" fmla="*/ 279 h 741"/>
              <a:gd name="T28" fmla="*/ 393 w 779"/>
              <a:gd name="T29" fmla="*/ 234 h 741"/>
              <a:gd name="T30" fmla="*/ 666 w 779"/>
              <a:gd name="T31" fmla="*/ 415 h 741"/>
              <a:gd name="T32" fmla="*/ 575 w 779"/>
              <a:gd name="T33" fmla="*/ 642 h 741"/>
              <a:gd name="T34" fmla="*/ 257 w 779"/>
              <a:gd name="T35" fmla="*/ 506 h 741"/>
              <a:gd name="T36" fmla="*/ 257 w 779"/>
              <a:gd name="T37" fmla="*/ 642 h 741"/>
              <a:gd name="T38" fmla="*/ 575 w 779"/>
              <a:gd name="T39" fmla="*/ 733 h 741"/>
              <a:gd name="T40" fmla="*/ 711 w 779"/>
              <a:gd name="T41" fmla="*/ 597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9" h="741">
                <a:moveTo>
                  <a:pt x="121" y="733"/>
                </a:moveTo>
                <a:cubicBezTo>
                  <a:pt x="102" y="664"/>
                  <a:pt x="83" y="596"/>
                  <a:pt x="76" y="551"/>
                </a:cubicBezTo>
                <a:cubicBezTo>
                  <a:pt x="69" y="506"/>
                  <a:pt x="46" y="499"/>
                  <a:pt x="76" y="461"/>
                </a:cubicBezTo>
                <a:cubicBezTo>
                  <a:pt x="106" y="423"/>
                  <a:pt x="189" y="333"/>
                  <a:pt x="257" y="325"/>
                </a:cubicBezTo>
                <a:cubicBezTo>
                  <a:pt x="325" y="317"/>
                  <a:pt x="469" y="355"/>
                  <a:pt x="484" y="415"/>
                </a:cubicBezTo>
                <a:cubicBezTo>
                  <a:pt x="499" y="475"/>
                  <a:pt x="401" y="657"/>
                  <a:pt x="348" y="687"/>
                </a:cubicBezTo>
                <a:cubicBezTo>
                  <a:pt x="295" y="717"/>
                  <a:pt x="220" y="665"/>
                  <a:pt x="167" y="597"/>
                </a:cubicBezTo>
                <a:cubicBezTo>
                  <a:pt x="114" y="529"/>
                  <a:pt x="0" y="309"/>
                  <a:pt x="30" y="279"/>
                </a:cubicBezTo>
                <a:cubicBezTo>
                  <a:pt x="60" y="249"/>
                  <a:pt x="257" y="430"/>
                  <a:pt x="348" y="415"/>
                </a:cubicBezTo>
                <a:cubicBezTo>
                  <a:pt x="439" y="400"/>
                  <a:pt x="568" y="257"/>
                  <a:pt x="575" y="189"/>
                </a:cubicBezTo>
                <a:cubicBezTo>
                  <a:pt x="582" y="121"/>
                  <a:pt x="438" y="0"/>
                  <a:pt x="393" y="7"/>
                </a:cubicBezTo>
                <a:cubicBezTo>
                  <a:pt x="348" y="14"/>
                  <a:pt x="250" y="227"/>
                  <a:pt x="303" y="234"/>
                </a:cubicBezTo>
                <a:cubicBezTo>
                  <a:pt x="356" y="241"/>
                  <a:pt x="643" y="45"/>
                  <a:pt x="711" y="52"/>
                </a:cubicBezTo>
                <a:cubicBezTo>
                  <a:pt x="779" y="59"/>
                  <a:pt x="764" y="249"/>
                  <a:pt x="711" y="279"/>
                </a:cubicBezTo>
                <a:cubicBezTo>
                  <a:pt x="658" y="309"/>
                  <a:pt x="400" y="211"/>
                  <a:pt x="393" y="234"/>
                </a:cubicBezTo>
                <a:cubicBezTo>
                  <a:pt x="386" y="257"/>
                  <a:pt x="636" y="347"/>
                  <a:pt x="666" y="415"/>
                </a:cubicBezTo>
                <a:cubicBezTo>
                  <a:pt x="696" y="483"/>
                  <a:pt x="643" y="627"/>
                  <a:pt x="575" y="642"/>
                </a:cubicBezTo>
                <a:cubicBezTo>
                  <a:pt x="507" y="657"/>
                  <a:pt x="310" y="506"/>
                  <a:pt x="257" y="506"/>
                </a:cubicBezTo>
                <a:cubicBezTo>
                  <a:pt x="204" y="506"/>
                  <a:pt x="204" y="604"/>
                  <a:pt x="257" y="642"/>
                </a:cubicBezTo>
                <a:cubicBezTo>
                  <a:pt x="310" y="680"/>
                  <a:pt x="499" y="741"/>
                  <a:pt x="575" y="733"/>
                </a:cubicBezTo>
                <a:cubicBezTo>
                  <a:pt x="651" y="725"/>
                  <a:pt x="681" y="661"/>
                  <a:pt x="711" y="597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/>
          </a:ln>
          <a:effectLst>
            <a:outerShdw blurRad="63500" dist="50800" dir="2700000" algn="ctr" rotWithShape="0">
              <a:schemeClr val="bg1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72" name="Bild 4">
            <a:extLst>
              <a:ext uri="{FF2B5EF4-FFF2-40B4-BE49-F238E27FC236}">
                <a16:creationId xmlns:a16="http://schemas.microsoft.com/office/drawing/2014/main" id="{A2B29111-BC9C-85E9-60B5-7EF13EB324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2" t="4847" r="58549" b="9498"/>
          <a:stretch/>
        </p:blipFill>
        <p:spPr>
          <a:xfrm>
            <a:off x="4674963" y="2057456"/>
            <a:ext cx="906355" cy="1058517"/>
          </a:xfrm>
          <a:prstGeom prst="rect">
            <a:avLst/>
          </a:prstGeom>
        </p:spPr>
      </p:pic>
      <p:pic>
        <p:nvPicPr>
          <p:cNvPr id="73" name="Bild 82">
            <a:extLst>
              <a:ext uri="{FF2B5EF4-FFF2-40B4-BE49-F238E27FC236}">
                <a16:creationId xmlns:a16="http://schemas.microsoft.com/office/drawing/2014/main" id="{79A4FEA0-26BB-84E2-9CBA-FAC286A547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2571" y="2430471"/>
            <a:ext cx="1358906" cy="1009130"/>
          </a:xfrm>
          <a:prstGeom prst="rect">
            <a:avLst/>
          </a:prstGeom>
        </p:spPr>
      </p:pic>
      <p:pic>
        <p:nvPicPr>
          <p:cNvPr id="74" name="Bild 81">
            <a:extLst>
              <a:ext uri="{FF2B5EF4-FFF2-40B4-BE49-F238E27FC236}">
                <a16:creationId xmlns:a16="http://schemas.microsoft.com/office/drawing/2014/main" id="{10C348BD-FF8A-6A75-F4B4-EAF30ABF8636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2415" y="3047359"/>
            <a:ext cx="1341437" cy="1205704"/>
          </a:xfrm>
          <a:prstGeom prst="rect">
            <a:avLst/>
          </a:prstGeom>
        </p:spPr>
      </p:pic>
      <p:pic>
        <p:nvPicPr>
          <p:cNvPr id="75" name="Bild 9" descr="l_2858_caren-alpert4.jpg">
            <a:extLst>
              <a:ext uri="{FF2B5EF4-FFF2-40B4-BE49-F238E27FC236}">
                <a16:creationId xmlns:a16="http://schemas.microsoft.com/office/drawing/2014/main" id="{20F8F7A9-7340-AE60-7B69-11546009CF9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r="8927"/>
          <a:stretch/>
        </p:blipFill>
        <p:spPr>
          <a:xfrm>
            <a:off x="7879567" y="3586340"/>
            <a:ext cx="1703662" cy="10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65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7D81D-E408-8867-693C-C557DBF30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2800" dirty="0"/>
              <a:t>Modest resolution, wide Band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818B6-F612-DE04-746B-7F9D98E695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88F6C-0CA6-6988-BD30-23E63CD6C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88" y="1124744"/>
            <a:ext cx="7416824" cy="5566640"/>
          </a:xfrm>
          <a:prstGeom prst="rect">
            <a:avLst/>
          </a:prstGeom>
          <a:solidFill>
            <a:srgbClr val="0070C0">
              <a:alpha val="52000"/>
            </a:srgbClr>
          </a:solidFill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A122E1A-F7EF-C3FA-FE8C-4AEB16D250C5}"/>
              </a:ext>
            </a:extLst>
          </p:cNvPr>
          <p:cNvSpPr>
            <a:spLocks noChangeAspect="1"/>
          </p:cNvSpPr>
          <p:nvPr/>
        </p:nvSpPr>
        <p:spPr>
          <a:xfrm rot="900000">
            <a:off x="6109936" y="3008637"/>
            <a:ext cx="622800" cy="304148"/>
          </a:xfrm>
          <a:prstGeom prst="ellipse">
            <a:avLst/>
          </a:prstGeom>
          <a:solidFill>
            <a:srgbClr val="4582B4">
              <a:alpha val="798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41A4E8-1D7A-EC4B-3DC1-6F4A500D4DBB}"/>
              </a:ext>
            </a:extLst>
          </p:cNvPr>
          <p:cNvSpPr>
            <a:spLocks/>
          </p:cNvSpPr>
          <p:nvPr/>
        </p:nvSpPr>
        <p:spPr>
          <a:xfrm rot="840000">
            <a:off x="6093664" y="5232629"/>
            <a:ext cx="621709" cy="302400"/>
          </a:xfrm>
          <a:prstGeom prst="ellipse">
            <a:avLst/>
          </a:prstGeom>
          <a:solidFill>
            <a:srgbClr val="4582B4">
              <a:alpha val="798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2809017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17A98-5C79-2662-1F00-B5C719C6E9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336" y="938786"/>
            <a:ext cx="11449049" cy="509994"/>
          </a:xfrm>
        </p:spPr>
        <p:txBody>
          <a:bodyPr/>
          <a:lstStyle/>
          <a:p>
            <a:r>
              <a:rPr lang="en-DE" dirty="0"/>
              <a:t>Novel neutron optics to illuminate sub mm samples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97416-F281-0334-5D93-ACC01BDD215D}"/>
              </a:ext>
            </a:extLst>
          </p:cNvPr>
          <p:cNvSpPr txBox="1"/>
          <p:nvPr/>
        </p:nvSpPr>
        <p:spPr>
          <a:xfrm>
            <a:off x="-24680" y="1277349"/>
            <a:ext cx="5262979" cy="25483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DE" sz="2400" dirty="0"/>
              <a:t>Only “good neutrons” leave target</a:t>
            </a:r>
          </a:p>
          <a:p>
            <a:pPr marL="342900" indent="-342900">
              <a:lnSpc>
                <a:spcPct val="95000"/>
              </a:lnSpc>
              <a:buFont typeface="Wingdings" pitchFamily="2" charset="2"/>
              <a:buChar char="ü"/>
            </a:pPr>
            <a:r>
              <a:rPr lang="en-GB" sz="2400" dirty="0"/>
              <a:t>L</a:t>
            </a:r>
            <a:r>
              <a:rPr lang="en-DE" sz="2400" dirty="0"/>
              <a:t>ow Background</a:t>
            </a:r>
          </a:p>
          <a:p>
            <a:pPr marL="342900" indent="-342900">
              <a:lnSpc>
                <a:spcPct val="95000"/>
              </a:lnSpc>
              <a:buFont typeface="Wingdings" pitchFamily="2" charset="2"/>
              <a:buChar char="ü"/>
            </a:pPr>
            <a:r>
              <a:rPr lang="en-DE" sz="2400" dirty="0"/>
              <a:t>Little beamline shielding</a:t>
            </a:r>
          </a:p>
          <a:p>
            <a:pPr marL="342900" indent="-342900">
              <a:lnSpc>
                <a:spcPct val="95000"/>
              </a:lnSpc>
              <a:buFont typeface="Wingdings" pitchFamily="2" charset="2"/>
              <a:buChar char="ü"/>
            </a:pPr>
            <a:r>
              <a:rPr lang="en-DE" sz="2400" dirty="0"/>
              <a:t>Flexible and adaptable				</a:t>
            </a: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DE" sz="2400" dirty="0"/>
          </a:p>
          <a:p>
            <a:pPr algn="l">
              <a:lnSpc>
                <a:spcPct val="95000"/>
              </a:lnSpc>
            </a:pPr>
            <a:endParaRPr lang="en-DE" sz="24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DE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8BC366-66EB-D656-0A94-B369BAC8E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324000"/>
            <a:ext cx="11449050" cy="1124780"/>
          </a:xfrm>
        </p:spPr>
        <p:txBody>
          <a:bodyPr/>
          <a:lstStyle/>
          <a:p>
            <a:r>
              <a:rPr lang="en-DE" dirty="0"/>
              <a:t>Instruments for tiny samples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36A25-38BF-AFF1-B9C7-BC83895211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21"/>
          <a:stretch/>
        </p:blipFill>
        <p:spPr>
          <a:xfrm>
            <a:off x="215259" y="2780928"/>
            <a:ext cx="10273229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6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41"/>
    </mc:Choice>
    <mc:Fallback xmlns="">
      <p:transition spd="slow" advTm="14954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298FBD4-D89F-A0B8-58A4-FCDDAD6E6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1" r="51153" b="41874"/>
          <a:stretch/>
        </p:blipFill>
        <p:spPr>
          <a:xfrm>
            <a:off x="7305956" y="3302986"/>
            <a:ext cx="4766708" cy="3524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8BC366-66EB-D656-0A94-B369BAC8E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Indispensable tool for magnetism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17A98-5C79-2662-1F00-B5C719C6E9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Narrow bandwidth to concentrate the intensity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97416-F281-0334-5D93-ACC01BDD215D}"/>
              </a:ext>
            </a:extLst>
          </p:cNvPr>
          <p:cNvSpPr txBox="1"/>
          <p:nvPr/>
        </p:nvSpPr>
        <p:spPr>
          <a:xfrm>
            <a:off x="335360" y="3581605"/>
            <a:ext cx="5509842" cy="3250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dirty="0"/>
              <a:t>Single Crystal diffraction</a:t>
            </a: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dirty="0"/>
              <a:t>Diffuse scattering</a:t>
            </a: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E</a:t>
            </a:r>
            <a:r>
              <a:rPr lang="en-DE" sz="2400" dirty="0"/>
              <a:t>xtreme Environments</a:t>
            </a: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b="1" dirty="0"/>
              <a:t>Polarized Flux ≈ 5 x DNS@MLZ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dirty="0"/>
              <a:t>Crystal analyzer Spectrometers</a:t>
            </a: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dirty="0"/>
              <a:t>The TAS successor</a:t>
            </a: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b="1" dirty="0"/>
              <a:t>10</a:t>
            </a:r>
            <a:r>
              <a:rPr lang="en-DE" sz="2400" b="1" baseline="30000" dirty="0"/>
              <a:t>8</a:t>
            </a:r>
            <a:r>
              <a:rPr lang="en-DE" sz="2400" b="1" dirty="0"/>
              <a:t> n/cm</a:t>
            </a:r>
            <a:r>
              <a:rPr lang="en-DE" sz="2400" b="1" baseline="30000" dirty="0"/>
              <a:t>2</a:t>
            </a:r>
            <a:r>
              <a:rPr lang="en-DE" sz="2400" b="1" dirty="0"/>
              <a:t>/s within </a:t>
            </a:r>
            <a:r>
              <a:rPr lang="en-DE" sz="2400" b="1" dirty="0">
                <a:latin typeface="Symbol" pitchFamily="2" charset="2"/>
              </a:rPr>
              <a:t>Dl =</a:t>
            </a:r>
            <a:r>
              <a:rPr lang="en-DE" sz="2400" b="1" dirty="0">
                <a:latin typeface="+mj-lt"/>
              </a:rPr>
              <a:t> 0.7Å</a:t>
            </a:r>
            <a:endParaRPr lang="en-DE" sz="2400" b="1" dirty="0">
              <a:latin typeface="Symbol" pitchFamily="2" charset="2"/>
            </a:endParaRPr>
          </a:p>
          <a:p>
            <a:pPr algn="l">
              <a:lnSpc>
                <a:spcPct val="95000"/>
              </a:lnSpc>
            </a:pPr>
            <a:endParaRPr lang="en-DE" sz="2400" dirty="0"/>
          </a:p>
          <a:p>
            <a:pPr algn="l">
              <a:lnSpc>
                <a:spcPct val="95000"/>
              </a:lnSpc>
            </a:pPr>
            <a:endParaRPr lang="en-DE" sz="2400" dirty="0"/>
          </a:p>
        </p:txBody>
      </p:sp>
      <p:pic>
        <p:nvPicPr>
          <p:cNvPr id="11" name="Picture 10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FD1C7B4B-86C7-0A1C-F368-390DC20F5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7965504"/>
            <a:ext cx="5689600" cy="466725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05D27DB-C7DD-ABCF-2819-B8395D0141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56240" y="-3934697"/>
          <a:ext cx="4706050" cy="3600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705D27DB-C7DD-ABCF-2819-B8395D014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56240" y="-3934697"/>
                        <a:ext cx="4706050" cy="3600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FE613065-C180-634D-66E1-B87955C456CF}"/>
              </a:ext>
            </a:extLst>
          </p:cNvPr>
          <p:cNvGrpSpPr/>
          <p:nvPr/>
        </p:nvGrpSpPr>
        <p:grpSpPr>
          <a:xfrm>
            <a:off x="7143765" y="9370"/>
            <a:ext cx="5707031" cy="3524832"/>
            <a:chOff x="7558919" y="1962472"/>
            <a:chExt cx="5707031" cy="3524832"/>
          </a:xfrm>
        </p:grpSpPr>
        <p:pic>
          <p:nvPicPr>
            <p:cNvPr id="16" name="Grafik 33">
              <a:extLst>
                <a:ext uri="{FF2B5EF4-FFF2-40B4-BE49-F238E27FC236}">
                  <a16:creationId xmlns:a16="http://schemas.microsoft.com/office/drawing/2014/main" id="{80EF62E6-C949-9A86-A978-FA1B1F327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11258" y="2069734"/>
              <a:ext cx="2295906" cy="3417570"/>
            </a:xfrm>
            <a:prstGeom prst="rect">
              <a:avLst/>
            </a:prstGeom>
          </p:spPr>
        </p:pic>
        <p:sp>
          <p:nvSpPr>
            <p:cNvPr id="15" name="Textfeld 32">
              <a:extLst>
                <a:ext uri="{FF2B5EF4-FFF2-40B4-BE49-F238E27FC236}">
                  <a16:creationId xmlns:a16="http://schemas.microsoft.com/office/drawing/2014/main" id="{E45FCE4D-D7D3-FB76-C1B5-FBA36866FD66}"/>
                </a:ext>
              </a:extLst>
            </p:cNvPr>
            <p:cNvSpPr txBox="1"/>
            <p:nvPr/>
          </p:nvSpPr>
          <p:spPr>
            <a:xfrm>
              <a:off x="10505343" y="1962472"/>
              <a:ext cx="2760607" cy="330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Weber et al. </a:t>
              </a:r>
              <a:r>
                <a:rPr lang="de-DE" sz="1050" i="1" dirty="0"/>
                <a:t>Science</a:t>
              </a:r>
              <a:r>
                <a:rPr lang="de-DE" sz="1050" dirty="0"/>
                <a:t> </a:t>
              </a:r>
              <a:r>
                <a:rPr lang="de-DE" sz="1050" b="1" dirty="0"/>
                <a:t>375</a:t>
              </a:r>
              <a:r>
                <a:rPr lang="de-DE" sz="1050" dirty="0"/>
                <a:t> (2022)</a:t>
              </a:r>
              <a:endParaRPr lang="en-GB" sz="105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2613A0-3F94-6F91-E156-587F95C70403}"/>
                </a:ext>
              </a:extLst>
            </p:cNvPr>
            <p:cNvSpPr txBox="1"/>
            <p:nvPr/>
          </p:nvSpPr>
          <p:spPr>
            <a:xfrm>
              <a:off x="7558919" y="3939966"/>
              <a:ext cx="1673856" cy="794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DE" sz="2400" dirty="0"/>
                <a:t>Skyrmion </a:t>
              </a:r>
            </a:p>
            <a:p>
              <a:pPr algn="l">
                <a:lnSpc>
                  <a:spcPct val="95000"/>
                </a:lnSpc>
              </a:pPr>
              <a:r>
                <a:rPr lang="en-DE" sz="2400" dirty="0"/>
                <a:t>Excitations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D0B418-F0BD-163C-FF8F-BF5F137BBFF3}"/>
              </a:ext>
            </a:extLst>
          </p:cNvPr>
          <p:cNvGrpSpPr/>
          <p:nvPr/>
        </p:nvGrpSpPr>
        <p:grpSpPr>
          <a:xfrm>
            <a:off x="47328" y="1253116"/>
            <a:ext cx="6624736" cy="2241531"/>
            <a:chOff x="4698748" y="4546012"/>
            <a:chExt cx="6624736" cy="2241531"/>
          </a:xfrm>
        </p:grpSpPr>
        <p:grpSp>
          <p:nvGrpSpPr>
            <p:cNvPr id="8" name="Group 84">
              <a:extLst>
                <a:ext uri="{FF2B5EF4-FFF2-40B4-BE49-F238E27FC236}">
                  <a16:creationId xmlns:a16="http://schemas.microsoft.com/office/drawing/2014/main" id="{D516DFED-65F5-D82C-EAA7-B461498AA6EF}"/>
                </a:ext>
              </a:extLst>
            </p:cNvPr>
            <p:cNvGrpSpPr/>
            <p:nvPr/>
          </p:nvGrpSpPr>
          <p:grpSpPr>
            <a:xfrm>
              <a:off x="4698748" y="4546012"/>
              <a:ext cx="5328592" cy="2241531"/>
              <a:chOff x="259804" y="4280043"/>
              <a:chExt cx="5328592" cy="2241531"/>
            </a:xfrm>
          </p:grpSpPr>
          <p:grpSp>
            <p:nvGrpSpPr>
              <p:cNvPr id="9" name="Group 82">
                <a:extLst>
                  <a:ext uri="{FF2B5EF4-FFF2-40B4-BE49-F238E27FC236}">
                    <a16:creationId xmlns:a16="http://schemas.microsoft.com/office/drawing/2014/main" id="{3577F932-47B8-30E5-A71D-91019371FA87}"/>
                  </a:ext>
                </a:extLst>
              </p:cNvPr>
              <p:cNvGrpSpPr/>
              <p:nvPr/>
            </p:nvGrpSpPr>
            <p:grpSpPr>
              <a:xfrm>
                <a:off x="259804" y="4280043"/>
                <a:ext cx="5328592" cy="2241531"/>
                <a:chOff x="259804" y="4280043"/>
                <a:chExt cx="5328592" cy="2241531"/>
              </a:xfrm>
            </p:grpSpPr>
            <p:sp useBgFill="1">
              <p:nvSpPr>
                <p:cNvPr id="13" name="Rectangle 28">
                  <a:extLst>
                    <a:ext uri="{FF2B5EF4-FFF2-40B4-BE49-F238E27FC236}">
                      <a16:creationId xmlns:a16="http://schemas.microsoft.com/office/drawing/2014/main" id="{2C95CFFC-D1D5-DB9D-9BC1-40EC319FDA33}"/>
                    </a:ext>
                  </a:extLst>
                </p:cNvPr>
                <p:cNvSpPr/>
                <p:nvPr/>
              </p:nvSpPr>
              <p:spPr>
                <a:xfrm>
                  <a:off x="259804" y="4309147"/>
                  <a:ext cx="2880320" cy="460211"/>
                </a:xfrm>
                <a:prstGeom prst="rect">
                  <a:avLst/>
                </a:prstGeom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square" lIns="90000" tIns="45000" rIns="90000" bIns="45000" anchor="t">
                  <a:spAutoFit/>
                </a:bodyPr>
                <a:lstStyle/>
                <a:p>
                  <a:pPr>
                    <a:lnSpc>
                      <a:spcPct val="100000"/>
                    </a:lnSpc>
                    <a:buNone/>
                  </a:pPr>
                  <a:r>
                    <a:rPr lang="sv-SE" sz="1200" b="0" strike="noStrike" spc="-1" dirty="0">
                      <a:solidFill>
                        <a:srgbClr val="211E1E"/>
                      </a:solidFill>
                      <a:latin typeface="+mj-lt"/>
                      <a:ea typeface="Cambria Math"/>
                    </a:rPr>
                    <a:t>W. </a:t>
                  </a:r>
                  <a:r>
                    <a:rPr lang="sv-SE" sz="1200" b="0" strike="noStrike" spc="-1" dirty="0" err="1">
                      <a:solidFill>
                        <a:srgbClr val="211E1E"/>
                      </a:solidFill>
                      <a:latin typeface="+mj-lt"/>
                      <a:ea typeface="Cambria Math"/>
                    </a:rPr>
                    <a:t>Schweika</a:t>
                  </a:r>
                  <a:r>
                    <a:rPr lang="sv-SE" sz="1200" b="0" strike="noStrike" spc="-1" dirty="0">
                      <a:solidFill>
                        <a:srgbClr val="211E1E"/>
                      </a:solidFill>
                      <a:latin typeface="+mj-lt"/>
                      <a:ea typeface="Cambria Math"/>
                    </a:rPr>
                    <a:t>  et al. </a:t>
                  </a:r>
                </a:p>
                <a:p>
                  <a:pPr>
                    <a:lnSpc>
                      <a:spcPct val="100000"/>
                    </a:lnSpc>
                    <a:buNone/>
                  </a:pPr>
                  <a:r>
                    <a:rPr lang="sv-SE" sz="1200" b="0" i="1" strike="noStrike" spc="-1" dirty="0">
                      <a:solidFill>
                        <a:srgbClr val="211E1E"/>
                      </a:solidFill>
                      <a:latin typeface="+mj-lt"/>
                      <a:ea typeface="Cambria Math"/>
                    </a:rPr>
                    <a:t>PRX</a:t>
                  </a:r>
                  <a:r>
                    <a:rPr lang="sv-SE" sz="1200" b="0" strike="noStrike" spc="-1" dirty="0">
                      <a:solidFill>
                        <a:srgbClr val="211E1E"/>
                      </a:solidFill>
                      <a:latin typeface="+mj-lt"/>
                      <a:ea typeface="Cambria Math"/>
                    </a:rPr>
                    <a:t>  May 2022 </a:t>
                  </a:r>
                  <a:endParaRPr lang="en-US" sz="1200" b="0" strike="noStrike" spc="-1" dirty="0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pic>
              <p:nvPicPr>
                <p:cNvPr id="12" name="Picture 1" descr="page4image31156320">
                  <a:extLst>
                    <a:ext uri="{FF2B5EF4-FFF2-40B4-BE49-F238E27FC236}">
                      <a16:creationId xmlns:a16="http://schemas.microsoft.com/office/drawing/2014/main" id="{4CB8D101-40DF-C13B-7D2E-217C19E64E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b="54452"/>
                <a:stretch/>
              </p:blipFill>
              <p:spPr>
                <a:xfrm>
                  <a:off x="1651396" y="4280043"/>
                  <a:ext cx="3937000" cy="2241531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sp>
            <p:nvSpPr>
              <p:cNvPr id="10" name="TextBox 83">
                <a:extLst>
                  <a:ext uri="{FF2B5EF4-FFF2-40B4-BE49-F238E27FC236}">
                    <a16:creationId xmlns:a16="http://schemas.microsoft.com/office/drawing/2014/main" id="{0EA909F8-8C8F-0A3C-82AB-39F9C4EDA7F5}"/>
                  </a:ext>
                </a:extLst>
              </p:cNvPr>
              <p:cNvSpPr/>
              <p:nvPr/>
            </p:nvSpPr>
            <p:spPr>
              <a:xfrm>
                <a:off x="2428274" y="5607383"/>
                <a:ext cx="57384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sv-SE" sz="1800" b="0" strike="noStrike" spc="-1" dirty="0">
                    <a:solidFill>
                      <a:srgbClr val="000000"/>
                    </a:solidFill>
                    <a:latin typeface="Calibri"/>
                    <a:ea typeface="DejaVu Sans"/>
                  </a:rPr>
                  <a:t>DNS</a:t>
                </a:r>
                <a:endParaRPr lang="en-US" sz="18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DD90F6-D5C3-3B8C-45B8-165049090EBC}"/>
                </a:ext>
              </a:extLst>
            </p:cNvPr>
            <p:cNvSpPr txBox="1"/>
            <p:nvPr/>
          </p:nvSpPr>
          <p:spPr>
            <a:xfrm>
              <a:off x="9631995" y="5279760"/>
              <a:ext cx="1691489" cy="794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DE" sz="2400" dirty="0"/>
                <a:t>Frustrated</a:t>
              </a:r>
            </a:p>
            <a:p>
              <a:pPr algn="l">
                <a:lnSpc>
                  <a:spcPct val="95000"/>
                </a:lnSpc>
              </a:pPr>
              <a:r>
                <a:rPr lang="en-DE" sz="2400" dirty="0"/>
                <a:t>Magnetism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86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49"/>
    </mc:Choice>
    <mc:Fallback xmlns="">
      <p:transition spd="slow" advTm="15554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7D81D-E408-8867-693C-C557DBF30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2800" dirty="0"/>
              <a:t>Narrow resolution </a:t>
            </a:r>
            <a:r>
              <a:rPr lang="en-DE" sz="2800" dirty="0">
                <a:sym typeface="Wingdings" pitchFamily="2" charset="2"/>
              </a:rPr>
              <a:t> narrow band</a:t>
            </a:r>
            <a:endParaRPr lang="en-DE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818B6-F612-DE04-746B-7F9D98E695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88F6C-0CA6-6988-BD30-23E63CD6C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88" y="1124744"/>
            <a:ext cx="7416824" cy="5566640"/>
          </a:xfrm>
          <a:prstGeom prst="rect">
            <a:avLst/>
          </a:prstGeom>
          <a:solidFill>
            <a:srgbClr val="0070C0">
              <a:alpha val="52000"/>
            </a:srgbClr>
          </a:solidFill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B137CD6-C18B-BBAB-3590-CAA363390007}"/>
              </a:ext>
            </a:extLst>
          </p:cNvPr>
          <p:cNvSpPr/>
          <p:nvPr/>
        </p:nvSpPr>
        <p:spPr>
          <a:xfrm rot="746884">
            <a:off x="7655903" y="3442306"/>
            <a:ext cx="576064" cy="288032"/>
          </a:xfrm>
          <a:prstGeom prst="ellipse">
            <a:avLst/>
          </a:prstGeom>
          <a:solidFill>
            <a:srgbClr val="82BE5B">
              <a:alpha val="6082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2791EB-EF5B-99FB-8AFE-AE013C33ED06}"/>
              </a:ext>
            </a:extLst>
          </p:cNvPr>
          <p:cNvSpPr/>
          <p:nvPr/>
        </p:nvSpPr>
        <p:spPr>
          <a:xfrm rot="746884">
            <a:off x="7655903" y="5602546"/>
            <a:ext cx="576064" cy="288032"/>
          </a:xfrm>
          <a:prstGeom prst="ellipse">
            <a:avLst/>
          </a:prstGeom>
          <a:solidFill>
            <a:srgbClr val="82BE5B">
              <a:alpha val="6082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2234357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188F6C-0CA6-6988-BD30-23E63CD6C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88" y="1124744"/>
            <a:ext cx="7416824" cy="5566640"/>
          </a:xfrm>
          <a:prstGeom prst="rect">
            <a:avLst/>
          </a:prstGeom>
          <a:solidFill>
            <a:srgbClr val="0070C0">
              <a:alpha val="52000"/>
            </a:srgb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7D81D-E408-8867-693C-C557DBF30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2800" dirty="0"/>
              <a:t>Very Narrow resolution + Wide Band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818B6-F612-DE04-746B-7F9D98E695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Pulse shaping at the long pulse source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137CD6-C18B-BBAB-3590-CAA363390007}"/>
              </a:ext>
            </a:extLst>
          </p:cNvPr>
          <p:cNvSpPr/>
          <p:nvPr/>
        </p:nvSpPr>
        <p:spPr>
          <a:xfrm>
            <a:off x="8328248" y="3843143"/>
            <a:ext cx="737884" cy="377945"/>
          </a:xfrm>
          <a:prstGeom prst="ellipse">
            <a:avLst/>
          </a:prstGeom>
          <a:solidFill>
            <a:srgbClr val="82BE5B">
              <a:alpha val="6082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8C1B26-C3A1-617D-3233-6766781E6B4B}"/>
              </a:ext>
            </a:extLst>
          </p:cNvPr>
          <p:cNvSpPr/>
          <p:nvPr/>
        </p:nvSpPr>
        <p:spPr>
          <a:xfrm>
            <a:off x="8328248" y="5211295"/>
            <a:ext cx="737884" cy="233929"/>
          </a:xfrm>
          <a:prstGeom prst="ellipse">
            <a:avLst/>
          </a:prstGeom>
          <a:solidFill>
            <a:srgbClr val="82BE5B">
              <a:alpha val="6082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119C8C-1E72-AF6A-86B8-2EA3BB202761}"/>
              </a:ext>
            </a:extLst>
          </p:cNvPr>
          <p:cNvSpPr/>
          <p:nvPr/>
        </p:nvSpPr>
        <p:spPr>
          <a:xfrm rot="746884">
            <a:off x="3911487" y="4666442"/>
            <a:ext cx="576064" cy="288032"/>
          </a:xfrm>
          <a:prstGeom prst="ellipse">
            <a:avLst/>
          </a:prstGeom>
          <a:solidFill>
            <a:srgbClr val="82BE5B">
              <a:alpha val="6082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A9A2D1B-9B29-C600-4EF0-7C4A3DFAEBE0}"/>
              </a:ext>
            </a:extLst>
          </p:cNvPr>
          <p:cNvSpPr/>
          <p:nvPr/>
        </p:nvSpPr>
        <p:spPr>
          <a:xfrm>
            <a:off x="4019499" y="3123165"/>
            <a:ext cx="360040" cy="631698"/>
          </a:xfrm>
          <a:prstGeom prst="ellipse">
            <a:avLst/>
          </a:prstGeom>
          <a:solidFill>
            <a:srgbClr val="82BE5B">
              <a:alpha val="6082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EB07D-572E-CF15-73D5-A94867D96317}"/>
              </a:ext>
            </a:extLst>
          </p:cNvPr>
          <p:cNvSpPr txBox="1"/>
          <p:nvPr/>
        </p:nvSpPr>
        <p:spPr>
          <a:xfrm>
            <a:off x="9008087" y="3416649"/>
            <a:ext cx="2695803" cy="114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DE" sz="2400" dirty="0"/>
              <a:t>Powder Diffraction</a:t>
            </a:r>
          </a:p>
          <a:p>
            <a:pPr algn="ctr">
              <a:lnSpc>
                <a:spcPct val="95000"/>
              </a:lnSpc>
            </a:pPr>
            <a:r>
              <a:rPr lang="en-DE" sz="2400" dirty="0"/>
              <a:t>&amp;</a:t>
            </a:r>
          </a:p>
          <a:p>
            <a:pPr algn="ctr">
              <a:lnSpc>
                <a:spcPct val="95000"/>
              </a:lnSpc>
            </a:pPr>
            <a:r>
              <a:rPr lang="en-DE" sz="2400" dirty="0"/>
              <a:t>Backscattering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98042B-F38C-6289-C8AE-01C8A2D9A45C}"/>
              </a:ext>
            </a:extLst>
          </p:cNvPr>
          <p:cNvSpPr txBox="1"/>
          <p:nvPr/>
        </p:nvSpPr>
        <p:spPr>
          <a:xfrm>
            <a:off x="3572084" y="2769778"/>
            <a:ext cx="1227772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2400" dirty="0"/>
              <a:t>CrysTof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3CDA60-D207-0CFB-91B4-1D30941FCC4D}"/>
              </a:ext>
            </a:extLst>
          </p:cNvPr>
          <p:cNvSpPr txBox="1"/>
          <p:nvPr/>
        </p:nvSpPr>
        <p:spPr>
          <a:xfrm>
            <a:off x="5048825" y="1744340"/>
            <a:ext cx="1245854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2400" dirty="0"/>
              <a:t>N(R)SE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CEDA2A-C716-3655-3AC3-B19BB977FB91}"/>
              </a:ext>
            </a:extLst>
          </p:cNvPr>
          <p:cNvSpPr>
            <a:spLocks/>
          </p:cNvSpPr>
          <p:nvPr/>
        </p:nvSpPr>
        <p:spPr>
          <a:xfrm rot="900000">
            <a:off x="4822152" y="2272064"/>
            <a:ext cx="1699200" cy="396000"/>
          </a:xfrm>
          <a:prstGeom prst="ellipse">
            <a:avLst/>
          </a:prstGeom>
          <a:solidFill>
            <a:srgbClr val="9DC3E7">
              <a:alpha val="798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83DEEF5-A510-7CE1-525B-CB7F0F6A871D}"/>
              </a:ext>
            </a:extLst>
          </p:cNvPr>
          <p:cNvSpPr>
            <a:spLocks/>
          </p:cNvSpPr>
          <p:nvPr/>
        </p:nvSpPr>
        <p:spPr>
          <a:xfrm rot="900000">
            <a:off x="4822152" y="4366196"/>
            <a:ext cx="1699200" cy="396000"/>
          </a:xfrm>
          <a:prstGeom prst="ellipse">
            <a:avLst/>
          </a:prstGeom>
          <a:solidFill>
            <a:srgbClr val="9DC3E7">
              <a:alpha val="798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1850594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46D2C-3BD0-4DBE-D447-3B08DA40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solidFill>
                  <a:schemeClr val="tx2"/>
                </a:solidFill>
              </a:rPr>
              <a:t>Near Backscattering spectrometer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246DB-90BD-E7DD-2C04-8BC4BC52C1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DE" dirty="0">
                <a:solidFill>
                  <a:schemeClr val="tx2"/>
                </a:solidFill>
              </a:rPr>
              <a:t>~ 5 µeV resolution &amp; Polarization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126AE-7D67-3CC9-F164-47D49AA38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36" y="1131274"/>
            <a:ext cx="7723060" cy="3665878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4E449809-CB19-BF48-A5C7-F49BBFF33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772816"/>
            <a:ext cx="4572000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7E0DBD-2A91-423F-0E22-D681FC70DE8B}"/>
              </a:ext>
            </a:extLst>
          </p:cNvPr>
          <p:cNvSpPr txBox="1"/>
          <p:nvPr/>
        </p:nvSpPr>
        <p:spPr>
          <a:xfrm>
            <a:off x="359764" y="4931764"/>
            <a:ext cx="5764720" cy="114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2400" dirty="0"/>
              <a:t>Using the FARO principle:</a:t>
            </a:r>
          </a:p>
          <a:p>
            <a:pPr algn="l">
              <a:lnSpc>
                <a:spcPct val="95000"/>
              </a:lnSpc>
            </a:pPr>
            <a:r>
              <a:rPr lang="en-DE" sz="2400" dirty="0"/>
              <a:t>Small sample + PSD + focusing analyzer</a:t>
            </a:r>
          </a:p>
          <a:p>
            <a:pPr algn="l">
              <a:lnSpc>
                <a:spcPct val="95000"/>
              </a:lnSpc>
            </a:pPr>
            <a:r>
              <a:rPr lang="en-DE" sz="2400" dirty="0">
                <a:sym typeface="Wingdings" pitchFamily="2" charset="2"/>
              </a:rPr>
              <a:t> Large acceptance + good resolution</a:t>
            </a:r>
            <a:endParaRPr lang="en-D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8B265-C658-A730-4031-44942F074910}"/>
              </a:ext>
            </a:extLst>
          </p:cNvPr>
          <p:cNvSpPr txBox="1"/>
          <p:nvPr/>
        </p:nvSpPr>
        <p:spPr>
          <a:xfrm>
            <a:off x="7797827" y="4931764"/>
            <a:ext cx="4480714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DE" sz="2400" dirty="0"/>
              <a:t>Large dynamic range</a:t>
            </a:r>
          </a:p>
          <a:p>
            <a:pPr algn="ctr">
              <a:lnSpc>
                <a:spcPct val="95000"/>
              </a:lnSpc>
            </a:pPr>
            <a:r>
              <a:rPr lang="en-DE" sz="2400" dirty="0"/>
              <a:t> to access long relaxation times</a:t>
            </a:r>
          </a:p>
        </p:txBody>
      </p:sp>
    </p:spTree>
    <p:extLst>
      <p:ext uri="{BB962C8B-B14F-4D97-AF65-F5344CB8AC3E}">
        <p14:creationId xmlns:p14="http://schemas.microsoft.com/office/powerpoint/2010/main" val="1648996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8CB7FC5-CFE5-0E01-A7B9-9A5B60699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50"/>
          <a:stretch/>
        </p:blipFill>
        <p:spPr>
          <a:xfrm>
            <a:off x="2460442" y="1492069"/>
            <a:ext cx="7350415" cy="2780928"/>
          </a:xfrm>
          <a:prstGeom prst="rect">
            <a:avLst/>
          </a:prstGeom>
        </p:spPr>
      </p:pic>
      <p:pic>
        <p:nvPicPr>
          <p:cNvPr id="12" name="Picture 11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6FAA3E0C-9B86-AF8C-3D79-A447A3B36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70" y="89408"/>
            <a:ext cx="1026114" cy="1368152"/>
          </a:xfrm>
          <a:prstGeom prst="rect">
            <a:avLst/>
          </a:prstGeom>
        </p:spPr>
      </p:pic>
      <p:pic>
        <p:nvPicPr>
          <p:cNvPr id="14" name="Picture 13" descr="A picture containing floor, person, indoor&#10;&#10;Description automatically generated">
            <a:extLst>
              <a:ext uri="{FF2B5EF4-FFF2-40B4-BE49-F238E27FC236}">
                <a16:creationId xmlns:a16="http://schemas.microsoft.com/office/drawing/2014/main" id="{B124DAA3-7B62-C1F4-8EB8-D314C1F471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13"/>
          <a:stretch/>
        </p:blipFill>
        <p:spPr>
          <a:xfrm>
            <a:off x="2267805" y="58969"/>
            <a:ext cx="1063832" cy="1368000"/>
          </a:xfrm>
          <a:prstGeom prst="rect">
            <a:avLst/>
          </a:prstGeom>
        </p:spPr>
      </p:pic>
      <p:pic>
        <p:nvPicPr>
          <p:cNvPr id="16" name="Picture 15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85EC83B1-CACD-E8E5-29E3-49527F442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4" y="2927755"/>
            <a:ext cx="1050524" cy="1368000"/>
          </a:xfrm>
          <a:prstGeom prst="rect">
            <a:avLst/>
          </a:prstGeom>
        </p:spPr>
      </p:pic>
      <p:pic>
        <p:nvPicPr>
          <p:cNvPr id="2050" name="Picture 2" descr="ISIS Dr Robert Bewley">
            <a:extLst>
              <a:ext uri="{FF2B5EF4-FFF2-40B4-BE49-F238E27FC236}">
                <a16:creationId xmlns:a16="http://schemas.microsoft.com/office/drawing/2014/main" id="{844D0E57-AE3D-29E3-0718-E678EC5EF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71" y="86193"/>
            <a:ext cx="850378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icolò Violini – Scrum Master – Consultant | LinkedIn">
            <a:extLst>
              <a:ext uri="{FF2B5EF4-FFF2-40B4-BE49-F238E27FC236}">
                <a16:creationId xmlns:a16="http://schemas.microsoft.com/office/drawing/2014/main" id="{2177265E-E693-7E19-E59B-EEA06B9DB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14" y="2927755"/>
            <a:ext cx="1368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bastian Jaksch – Postdoctoral Research Scientist – Forschungszentrum  Jülich | LinkedIn">
            <a:extLst>
              <a:ext uri="{FF2B5EF4-FFF2-40B4-BE49-F238E27FC236}">
                <a16:creationId xmlns:a16="http://schemas.microsoft.com/office/drawing/2014/main" id="{C300BB5F-4056-68A4-F4DF-BB2EA399D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492069"/>
            <a:ext cx="1368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irnveränderungen unter der &quot;Neutronenlupe&quot;">
            <a:extLst>
              <a:ext uri="{FF2B5EF4-FFF2-40B4-BE49-F238E27FC236}">
                <a16:creationId xmlns:a16="http://schemas.microsoft.com/office/drawing/2014/main" id="{9532F229-D036-0FAD-EE49-156AD9237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21055" r="39584"/>
          <a:stretch/>
        </p:blipFill>
        <p:spPr bwMode="auto">
          <a:xfrm>
            <a:off x="10855970" y="1492069"/>
            <a:ext cx="1224137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it jeder Probe kommt eine kleine Welt zu uns“ - HZBblog">
            <a:extLst>
              <a:ext uri="{FF2B5EF4-FFF2-40B4-BE49-F238E27FC236}">
                <a16:creationId xmlns:a16="http://schemas.microsoft.com/office/drawing/2014/main" id="{2B2BAA80-5C25-713D-BDDC-EB1BDDF00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r="21128"/>
          <a:stretch/>
        </p:blipFill>
        <p:spPr bwMode="auto">
          <a:xfrm>
            <a:off x="5985131" y="44624"/>
            <a:ext cx="1440311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r. Jochen Fenske">
            <a:extLst>
              <a:ext uri="{FF2B5EF4-FFF2-40B4-BE49-F238E27FC236}">
                <a16:creationId xmlns:a16="http://schemas.microsoft.com/office/drawing/2014/main" id="{0E4A969B-AB26-6762-DC6D-EFAA122E3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079" y="58969"/>
            <a:ext cx="1013333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NFFA Summer School | NFFA.eu">
            <a:extLst>
              <a:ext uri="{FF2B5EF4-FFF2-40B4-BE49-F238E27FC236}">
                <a16:creationId xmlns:a16="http://schemas.microsoft.com/office/drawing/2014/main" id="{0C5ABC03-BACF-E7E4-554D-AE2B01216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167" y="58969"/>
            <a:ext cx="1034459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NFFA Summer School | NFFA.eu">
            <a:extLst>
              <a:ext uri="{FF2B5EF4-FFF2-40B4-BE49-F238E27FC236}">
                <a16:creationId xmlns:a16="http://schemas.microsoft.com/office/drawing/2014/main" id="{355BBCD4-7AA0-87F7-7025-57BC053CB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9165"/>
          <a:stretch/>
        </p:blipFill>
        <p:spPr bwMode="auto">
          <a:xfrm>
            <a:off x="1487640" y="1492069"/>
            <a:ext cx="1368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Marina GANEVA | Scientific staff at Outstation JCNS-FRMII @ TU München |  Dr. rer. nat. | Forschungszentrum Jülich, Jülich | Jülich Centre for  Neutron Science (JCNS) | Research profile">
            <a:extLst>
              <a:ext uri="{FF2B5EF4-FFF2-40B4-BE49-F238E27FC236}">
                <a16:creationId xmlns:a16="http://schemas.microsoft.com/office/drawing/2014/main" id="{6FCD3969-4E85-9802-C142-52CB4506D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1492069"/>
            <a:ext cx="1368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Marina GANEVA | Scientific staff at Outstation JCNS-FRMII @ TU München |  Dr. rer. nat. | Forschungszentrum Jülich, Jülich | Jülich Centre for  Neutron Science (JCNS) | Research profile">
            <a:extLst>
              <a:ext uri="{FF2B5EF4-FFF2-40B4-BE49-F238E27FC236}">
                <a16:creationId xmlns:a16="http://schemas.microsoft.com/office/drawing/2014/main" id="{7D8C6EAB-5FDF-1199-3A6B-C45C3F0D7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42" y="4439568"/>
            <a:ext cx="124129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Science Office">
            <a:extLst>
              <a:ext uri="{FF2B5EF4-FFF2-40B4-BE49-F238E27FC236}">
                <a16:creationId xmlns:a16="http://schemas.microsoft.com/office/drawing/2014/main" id="{65EB1640-B936-9541-7A3C-4849AD712EA7}"/>
              </a:ext>
            </a:extLst>
          </p:cNvPr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970" y="2927755"/>
            <a:ext cx="972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Karin Schmalzl - Scientist - Forschungszentrum Juelich / Institut  Laue-Langevin | LinkedIn">
            <a:extLst>
              <a:ext uri="{FF2B5EF4-FFF2-40B4-BE49-F238E27FC236}">
                <a16:creationId xmlns:a16="http://schemas.microsoft.com/office/drawing/2014/main" id="{8B840BDD-E203-FCEC-5F68-98B5DA0AA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073" y="2927755"/>
            <a:ext cx="1368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500+ ملفًا شخصيًا يحتوي على “Ma” | LinkedIn">
            <a:extLst>
              <a:ext uri="{FF2B5EF4-FFF2-40B4-BE49-F238E27FC236}">
                <a16:creationId xmlns:a16="http://schemas.microsoft.com/office/drawing/2014/main" id="{404F3D49-0E79-AB94-EBA8-D88A6A394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358" y="58969"/>
            <a:ext cx="1368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Norberto Schmidt">
            <a:extLst>
              <a:ext uri="{FF2B5EF4-FFF2-40B4-BE49-F238E27FC236}">
                <a16:creationId xmlns:a16="http://schemas.microsoft.com/office/drawing/2014/main" id="{CE190C31-FE0C-5585-2A32-90FFC8CC0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94" y="4439568"/>
            <a:ext cx="1207097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Tobias Schrader – Instrumentverantwortlicher – Forschungszentrum Jülich |  LinkedIn">
            <a:extLst>
              <a:ext uri="{FF2B5EF4-FFF2-40B4-BE49-F238E27FC236}">
                <a16:creationId xmlns:a16="http://schemas.microsoft.com/office/drawing/2014/main" id="{03873CDF-8111-C3F6-5B40-F5239AD73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560" y="56040"/>
            <a:ext cx="1368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Egor VEZHLEV | Research Associate / Instrument Responsible (NDP, TREFF) |  PhD | Forschungszentrum Jülich, Jülich | Jülich Centre for Neutron Science  (JCNS) | Research profile">
            <a:extLst>
              <a:ext uri="{FF2B5EF4-FFF2-40B4-BE49-F238E27FC236}">
                <a16:creationId xmlns:a16="http://schemas.microsoft.com/office/drawing/2014/main" id="{88E98A88-9DF1-A83F-906F-F71A7735D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72" y="4437113"/>
            <a:ext cx="124129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Reiner Zorn">
            <a:extLst>
              <a:ext uri="{FF2B5EF4-FFF2-40B4-BE49-F238E27FC236}">
                <a16:creationId xmlns:a16="http://schemas.microsoft.com/office/drawing/2014/main" id="{ABB03E8C-50BC-C313-BCE7-8F19FF7D3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79" y="4437113"/>
            <a:ext cx="1037282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erson stand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9A0CD60D-77AD-92D2-AC88-EAB6D1DFA54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23102" r="23615"/>
          <a:stretch/>
        </p:blipFill>
        <p:spPr>
          <a:xfrm>
            <a:off x="7196143" y="4439568"/>
            <a:ext cx="1581195" cy="1368000"/>
          </a:xfrm>
          <a:prstGeom prst="rect">
            <a:avLst/>
          </a:prstGeom>
        </p:spPr>
      </p:pic>
      <p:pic>
        <p:nvPicPr>
          <p:cNvPr id="20" name="Picture 19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054FBB44-079E-B8AE-5BC4-7E05CC9DB85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14764" r="40603" b="17641"/>
          <a:stretch/>
        </p:blipFill>
        <p:spPr>
          <a:xfrm rot="5400000">
            <a:off x="8948913" y="4428019"/>
            <a:ext cx="1368000" cy="1386187"/>
          </a:xfrm>
          <a:prstGeom prst="rect">
            <a:avLst/>
          </a:prstGeom>
        </p:spPr>
      </p:pic>
      <p:pic>
        <p:nvPicPr>
          <p:cNvPr id="22" name="Picture 21" descr="A person with red hair&#10;&#10;Description automatically generated with low confidence">
            <a:extLst>
              <a:ext uri="{FF2B5EF4-FFF2-40B4-BE49-F238E27FC236}">
                <a16:creationId xmlns:a16="http://schemas.microsoft.com/office/drawing/2014/main" id="{94662CE7-46EC-D7AE-02C3-82B0FB429124}"/>
              </a:ext>
            </a:extLst>
          </p:cNvPr>
          <p:cNvPicPr>
            <a:picLocks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13" y="4439568"/>
            <a:ext cx="936000" cy="1368000"/>
          </a:xfrm>
          <a:prstGeom prst="rect">
            <a:avLst/>
          </a:prstGeom>
        </p:spPr>
      </p:pic>
      <p:pic>
        <p:nvPicPr>
          <p:cNvPr id="24" name="Picture 23" descr="A picture containing person, person, wearing, suit&#10;&#10;Description automatically generated">
            <a:extLst>
              <a:ext uri="{FF2B5EF4-FFF2-40B4-BE49-F238E27FC236}">
                <a16:creationId xmlns:a16="http://schemas.microsoft.com/office/drawing/2014/main" id="{3C50D19B-E225-97B7-6916-D64345374203}"/>
              </a:ext>
            </a:extLst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437112"/>
            <a:ext cx="104400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18"/>
    </mc:Choice>
    <mc:Fallback xmlns="">
      <p:transition spd="slow" advTm="3241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188F6C-0CA6-6988-BD30-23E63CD6C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88" y="1124744"/>
            <a:ext cx="7416824" cy="5566640"/>
          </a:xfrm>
          <a:prstGeom prst="rect">
            <a:avLst/>
          </a:prstGeom>
          <a:solidFill>
            <a:srgbClr val="0070C0">
              <a:alpha val="52000"/>
            </a:srgb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7D81D-E408-8867-693C-C557DBF30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2800" dirty="0"/>
              <a:t>ToF enhanced imaging &amp; Analytics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818B6-F612-DE04-746B-7F9D98E695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Cold &amp; thermal Imaging, PGNAA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D6602C8-11C9-A561-BD30-1FB6B9DCDD2C}"/>
              </a:ext>
            </a:extLst>
          </p:cNvPr>
          <p:cNvSpPr/>
          <p:nvPr/>
        </p:nvSpPr>
        <p:spPr>
          <a:xfrm>
            <a:off x="3564683" y="2232000"/>
            <a:ext cx="360040" cy="360000"/>
          </a:xfrm>
          <a:prstGeom prst="ellipse">
            <a:avLst/>
          </a:prstGeom>
          <a:solidFill>
            <a:srgbClr val="FFD701">
              <a:alpha val="732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55E9EB-3B7C-EA49-285B-60A2BAB2FC26}"/>
              </a:ext>
            </a:extLst>
          </p:cNvPr>
          <p:cNvSpPr/>
          <p:nvPr/>
        </p:nvSpPr>
        <p:spPr>
          <a:xfrm>
            <a:off x="3564683" y="4509160"/>
            <a:ext cx="360040" cy="360000"/>
          </a:xfrm>
          <a:prstGeom prst="ellipse">
            <a:avLst/>
          </a:prstGeom>
          <a:solidFill>
            <a:srgbClr val="FFD701">
              <a:alpha val="732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5598B8-9FBC-CA84-1E2B-8967A0AF256C}"/>
              </a:ext>
            </a:extLst>
          </p:cNvPr>
          <p:cNvSpPr/>
          <p:nvPr/>
        </p:nvSpPr>
        <p:spPr>
          <a:xfrm>
            <a:off x="4943872" y="2618970"/>
            <a:ext cx="360040" cy="360000"/>
          </a:xfrm>
          <a:prstGeom prst="ellipse">
            <a:avLst/>
          </a:prstGeom>
          <a:solidFill>
            <a:srgbClr val="FFD701">
              <a:alpha val="732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5068BD-5093-7CAA-1A9E-E2DD35138C59}"/>
              </a:ext>
            </a:extLst>
          </p:cNvPr>
          <p:cNvSpPr/>
          <p:nvPr/>
        </p:nvSpPr>
        <p:spPr>
          <a:xfrm>
            <a:off x="4943872" y="4869160"/>
            <a:ext cx="360040" cy="360000"/>
          </a:xfrm>
          <a:prstGeom prst="ellipse">
            <a:avLst/>
          </a:prstGeom>
          <a:solidFill>
            <a:srgbClr val="FFD701">
              <a:alpha val="732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D52632-BB9C-F885-5A24-37B5655EC217}"/>
              </a:ext>
            </a:extLst>
          </p:cNvPr>
          <p:cNvSpPr/>
          <p:nvPr/>
        </p:nvSpPr>
        <p:spPr>
          <a:xfrm>
            <a:off x="6672064" y="3141008"/>
            <a:ext cx="360040" cy="360000"/>
          </a:xfrm>
          <a:prstGeom prst="ellipse">
            <a:avLst/>
          </a:prstGeom>
          <a:solidFill>
            <a:srgbClr val="FFD701">
              <a:alpha val="732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5FBB4D-8217-7B1B-B0B5-3495466B46CD}"/>
              </a:ext>
            </a:extLst>
          </p:cNvPr>
          <p:cNvSpPr/>
          <p:nvPr/>
        </p:nvSpPr>
        <p:spPr>
          <a:xfrm>
            <a:off x="6672064" y="5301248"/>
            <a:ext cx="360040" cy="360000"/>
          </a:xfrm>
          <a:prstGeom prst="ellipse">
            <a:avLst/>
          </a:prstGeom>
          <a:solidFill>
            <a:srgbClr val="FFD701">
              <a:alpha val="732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1270289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188F6C-0CA6-6988-BD30-23E63CD6C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620688"/>
            <a:ext cx="7416824" cy="5566640"/>
          </a:xfrm>
          <a:prstGeom prst="rect">
            <a:avLst/>
          </a:prstGeom>
          <a:solidFill>
            <a:srgbClr val="0070C0">
              <a:alpha val="52000"/>
            </a:srgb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7D81D-E408-8867-693C-C557DBF30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2800" dirty="0"/>
              <a:t>Adapted Target Stations crucial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818B6-F612-DE04-746B-7F9D98E695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D6602C8-11C9-A561-BD30-1FB6B9DCDD2C}"/>
              </a:ext>
            </a:extLst>
          </p:cNvPr>
          <p:cNvSpPr/>
          <p:nvPr/>
        </p:nvSpPr>
        <p:spPr>
          <a:xfrm>
            <a:off x="5688919" y="1727944"/>
            <a:ext cx="360040" cy="360000"/>
          </a:xfrm>
          <a:prstGeom prst="ellipse">
            <a:avLst/>
          </a:prstGeom>
          <a:solidFill>
            <a:srgbClr val="FFD701">
              <a:alpha val="732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55E9EB-3B7C-EA49-285B-60A2BAB2FC26}"/>
              </a:ext>
            </a:extLst>
          </p:cNvPr>
          <p:cNvSpPr/>
          <p:nvPr/>
        </p:nvSpPr>
        <p:spPr>
          <a:xfrm>
            <a:off x="5688919" y="4005104"/>
            <a:ext cx="360040" cy="360000"/>
          </a:xfrm>
          <a:prstGeom prst="ellipse">
            <a:avLst/>
          </a:prstGeom>
          <a:solidFill>
            <a:srgbClr val="FFD701">
              <a:alpha val="732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5598B8-9FBC-CA84-1E2B-8967A0AF256C}"/>
              </a:ext>
            </a:extLst>
          </p:cNvPr>
          <p:cNvSpPr/>
          <p:nvPr/>
        </p:nvSpPr>
        <p:spPr>
          <a:xfrm>
            <a:off x="7068108" y="2114914"/>
            <a:ext cx="360040" cy="360000"/>
          </a:xfrm>
          <a:prstGeom prst="ellipse">
            <a:avLst/>
          </a:prstGeom>
          <a:solidFill>
            <a:srgbClr val="FFD701">
              <a:alpha val="732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5068BD-5093-7CAA-1A9E-E2DD35138C59}"/>
              </a:ext>
            </a:extLst>
          </p:cNvPr>
          <p:cNvSpPr/>
          <p:nvPr/>
        </p:nvSpPr>
        <p:spPr>
          <a:xfrm>
            <a:off x="7068108" y="4365104"/>
            <a:ext cx="360040" cy="360000"/>
          </a:xfrm>
          <a:prstGeom prst="ellipse">
            <a:avLst/>
          </a:prstGeom>
          <a:solidFill>
            <a:srgbClr val="FFD701">
              <a:alpha val="732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D52632-BB9C-F885-5A24-37B5655EC217}"/>
              </a:ext>
            </a:extLst>
          </p:cNvPr>
          <p:cNvSpPr/>
          <p:nvPr/>
        </p:nvSpPr>
        <p:spPr>
          <a:xfrm>
            <a:off x="8796300" y="2636952"/>
            <a:ext cx="360040" cy="360000"/>
          </a:xfrm>
          <a:prstGeom prst="ellipse">
            <a:avLst/>
          </a:prstGeom>
          <a:solidFill>
            <a:srgbClr val="FFD701">
              <a:alpha val="732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5FBB4D-8217-7B1B-B0B5-3495466B46CD}"/>
              </a:ext>
            </a:extLst>
          </p:cNvPr>
          <p:cNvSpPr/>
          <p:nvPr/>
        </p:nvSpPr>
        <p:spPr>
          <a:xfrm>
            <a:off x="8796300" y="4797192"/>
            <a:ext cx="360040" cy="360000"/>
          </a:xfrm>
          <a:prstGeom prst="ellipse">
            <a:avLst/>
          </a:prstGeom>
          <a:solidFill>
            <a:srgbClr val="FFD701">
              <a:alpha val="732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88FE35-B603-A83B-E820-387845C182D5}"/>
              </a:ext>
            </a:extLst>
          </p:cNvPr>
          <p:cNvSpPr>
            <a:spLocks/>
          </p:cNvSpPr>
          <p:nvPr/>
        </p:nvSpPr>
        <p:spPr>
          <a:xfrm rot="900000">
            <a:off x="6946388" y="1768008"/>
            <a:ext cx="1699200" cy="396000"/>
          </a:xfrm>
          <a:prstGeom prst="ellipse">
            <a:avLst/>
          </a:prstGeom>
          <a:solidFill>
            <a:srgbClr val="9DC3E7">
              <a:alpha val="798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1F112B-0ED7-6D71-6C8D-74B961FBE345}"/>
              </a:ext>
            </a:extLst>
          </p:cNvPr>
          <p:cNvSpPr>
            <a:spLocks/>
          </p:cNvSpPr>
          <p:nvPr/>
        </p:nvSpPr>
        <p:spPr>
          <a:xfrm rot="900000">
            <a:off x="6946388" y="3862140"/>
            <a:ext cx="1699200" cy="396000"/>
          </a:xfrm>
          <a:prstGeom prst="ellipse">
            <a:avLst/>
          </a:prstGeom>
          <a:solidFill>
            <a:srgbClr val="9DC3E7">
              <a:alpha val="798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406107-5620-6FC9-FC73-EEF2C7DD824B}"/>
              </a:ext>
            </a:extLst>
          </p:cNvPr>
          <p:cNvSpPr>
            <a:spLocks noChangeAspect="1"/>
          </p:cNvSpPr>
          <p:nvPr/>
        </p:nvSpPr>
        <p:spPr>
          <a:xfrm rot="900000">
            <a:off x="8234172" y="2504581"/>
            <a:ext cx="622800" cy="304148"/>
          </a:xfrm>
          <a:prstGeom prst="ellipse">
            <a:avLst/>
          </a:prstGeom>
          <a:solidFill>
            <a:srgbClr val="4582B4">
              <a:alpha val="798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CE1B1E9-4D63-9EDE-8945-10721E307B67}"/>
              </a:ext>
            </a:extLst>
          </p:cNvPr>
          <p:cNvSpPr>
            <a:spLocks/>
          </p:cNvSpPr>
          <p:nvPr/>
        </p:nvSpPr>
        <p:spPr>
          <a:xfrm rot="840000">
            <a:off x="8217900" y="4728573"/>
            <a:ext cx="621709" cy="302400"/>
          </a:xfrm>
          <a:prstGeom prst="ellipse">
            <a:avLst/>
          </a:prstGeom>
          <a:solidFill>
            <a:srgbClr val="4582B4">
              <a:alpha val="798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0FE87F8-5D9A-3F30-8866-120DE0EFEA75}"/>
              </a:ext>
            </a:extLst>
          </p:cNvPr>
          <p:cNvSpPr/>
          <p:nvPr/>
        </p:nvSpPr>
        <p:spPr>
          <a:xfrm rot="746884">
            <a:off x="9780139" y="2938250"/>
            <a:ext cx="576064" cy="288032"/>
          </a:xfrm>
          <a:prstGeom prst="ellipse">
            <a:avLst/>
          </a:prstGeom>
          <a:solidFill>
            <a:srgbClr val="82BE5B">
              <a:alpha val="6082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0E9692-02B1-F92D-5F85-8C3FF81AC9A8}"/>
              </a:ext>
            </a:extLst>
          </p:cNvPr>
          <p:cNvSpPr/>
          <p:nvPr/>
        </p:nvSpPr>
        <p:spPr>
          <a:xfrm rot="746884">
            <a:off x="5829841" y="4124555"/>
            <a:ext cx="576064" cy="288032"/>
          </a:xfrm>
          <a:prstGeom prst="ellipse">
            <a:avLst/>
          </a:prstGeom>
          <a:solidFill>
            <a:srgbClr val="82BE5B">
              <a:alpha val="6082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F9718C3-0352-3997-026F-D10EA4215F52}"/>
              </a:ext>
            </a:extLst>
          </p:cNvPr>
          <p:cNvSpPr/>
          <p:nvPr/>
        </p:nvSpPr>
        <p:spPr>
          <a:xfrm>
            <a:off x="10452484" y="3339087"/>
            <a:ext cx="737884" cy="309907"/>
          </a:xfrm>
          <a:prstGeom prst="ellipse">
            <a:avLst/>
          </a:prstGeom>
          <a:solidFill>
            <a:srgbClr val="4582B4">
              <a:alpha val="60826"/>
            </a:srgbClr>
          </a:solidFill>
          <a:ln>
            <a:solidFill>
              <a:srgbClr val="458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F0D0171-BD8B-07AA-AC02-75AD68678F69}"/>
              </a:ext>
            </a:extLst>
          </p:cNvPr>
          <p:cNvSpPr/>
          <p:nvPr/>
        </p:nvSpPr>
        <p:spPr>
          <a:xfrm>
            <a:off x="10452484" y="4707239"/>
            <a:ext cx="737884" cy="233929"/>
          </a:xfrm>
          <a:prstGeom prst="ellipse">
            <a:avLst/>
          </a:prstGeom>
          <a:solidFill>
            <a:srgbClr val="4582B4">
              <a:alpha val="60826"/>
            </a:srgbClr>
          </a:solidFill>
          <a:ln>
            <a:solidFill>
              <a:srgbClr val="458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A059A4-9173-B0EF-FAE5-703658B0735D}"/>
              </a:ext>
            </a:extLst>
          </p:cNvPr>
          <p:cNvSpPr txBox="1"/>
          <p:nvPr/>
        </p:nvSpPr>
        <p:spPr>
          <a:xfrm>
            <a:off x="238802" y="2653286"/>
            <a:ext cx="6100996" cy="1495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2400" b="1" dirty="0">
                <a:solidFill>
                  <a:srgbClr val="9DC3E7"/>
                </a:solidFill>
              </a:rPr>
              <a:t>Large structure Instruments</a:t>
            </a:r>
          </a:p>
          <a:p>
            <a:pPr algn="l">
              <a:lnSpc>
                <a:spcPct val="95000"/>
              </a:lnSpc>
            </a:pPr>
            <a:r>
              <a:rPr lang="en-DE" sz="2400" b="1" dirty="0">
                <a:solidFill>
                  <a:srgbClr val="4582B4"/>
                </a:solidFill>
              </a:rPr>
              <a:t>Diffractometers</a:t>
            </a:r>
          </a:p>
          <a:p>
            <a:pPr algn="l">
              <a:lnSpc>
                <a:spcPct val="95000"/>
              </a:lnSpc>
            </a:pPr>
            <a:r>
              <a:rPr lang="en-DE" sz="2400" b="1" dirty="0">
                <a:solidFill>
                  <a:srgbClr val="82BE5B"/>
                </a:solidFill>
              </a:rPr>
              <a:t>Spectrometers</a:t>
            </a:r>
          </a:p>
          <a:p>
            <a:pPr algn="l">
              <a:lnSpc>
                <a:spcPct val="95000"/>
              </a:lnSpc>
            </a:pPr>
            <a:r>
              <a:rPr lang="en-DE" sz="2400" b="1" dirty="0">
                <a:solidFill>
                  <a:srgbClr val="FFD701"/>
                </a:solidFill>
              </a:rPr>
              <a:t>Imaging and Analytics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D10EF24-BC57-814A-535C-9920EBA45DE8}"/>
              </a:ext>
            </a:extLst>
          </p:cNvPr>
          <p:cNvSpPr/>
          <p:nvPr/>
        </p:nvSpPr>
        <p:spPr>
          <a:xfrm>
            <a:off x="5937853" y="2653286"/>
            <a:ext cx="360040" cy="631698"/>
          </a:xfrm>
          <a:prstGeom prst="ellipse">
            <a:avLst/>
          </a:prstGeom>
          <a:solidFill>
            <a:srgbClr val="82BE5B">
              <a:alpha val="6082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3118223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4294967295"/>
          </p:nvPr>
        </p:nvSpPr>
        <p:spPr>
          <a:xfrm>
            <a:off x="11171067" y="6497651"/>
            <a:ext cx="685733" cy="366183"/>
          </a:xfrm>
        </p:spPr>
        <p:txBody>
          <a:bodyPr/>
          <a:lstStyle/>
          <a:p>
            <a:fld id="{77EA19BA-913F-4CC4-9676-ECC1885047A5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80485" y="332656"/>
            <a:ext cx="7823823" cy="543839"/>
          </a:xfrm>
        </p:spPr>
        <p:txBody>
          <a:bodyPr/>
          <a:lstStyle/>
          <a:p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Neutron Sources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From</a:t>
            </a:r>
            <a:r>
              <a:rPr lang="de-DE" dirty="0"/>
              <a:t> CANS*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HiCANS</a:t>
            </a:r>
            <a:r>
              <a:rPr lang="de-DE" dirty="0"/>
              <a:t>** 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CBD067E2-9773-4920-AB4A-DCFC732FDDC3}"/>
              </a:ext>
            </a:extLst>
          </p:cNvPr>
          <p:cNvSpPr/>
          <p:nvPr/>
        </p:nvSpPr>
        <p:spPr>
          <a:xfrm>
            <a:off x="983432" y="1452814"/>
            <a:ext cx="10225136" cy="576064"/>
          </a:xfrm>
          <a:prstGeom prst="rightArrow">
            <a:avLst/>
          </a:prstGeom>
          <a:gradFill>
            <a:gsLst>
              <a:gs pos="100000">
                <a:schemeClr val="tx2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/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C8E7DF60-4148-409F-AD15-5B6217328F65}"/>
              </a:ext>
            </a:extLst>
          </p:cNvPr>
          <p:cNvGraphicFramePr>
            <a:graphicFrameLocks noGrp="1"/>
          </p:cNvGraphicFramePr>
          <p:nvPr/>
        </p:nvGraphicFramePr>
        <p:xfrm>
          <a:off x="1127448" y="2056754"/>
          <a:ext cx="964907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9814">
                  <a:extLst>
                    <a:ext uri="{9D8B030D-6E8A-4147-A177-3AD203B41FA5}">
                      <a16:colId xmlns:a16="http://schemas.microsoft.com/office/drawing/2014/main" val="1839494450"/>
                    </a:ext>
                  </a:extLst>
                </a:gridCol>
                <a:gridCol w="1929814">
                  <a:extLst>
                    <a:ext uri="{9D8B030D-6E8A-4147-A177-3AD203B41FA5}">
                      <a16:colId xmlns:a16="http://schemas.microsoft.com/office/drawing/2014/main" val="2939307915"/>
                    </a:ext>
                  </a:extLst>
                </a:gridCol>
                <a:gridCol w="1929814">
                  <a:extLst>
                    <a:ext uri="{9D8B030D-6E8A-4147-A177-3AD203B41FA5}">
                      <a16:colId xmlns:a16="http://schemas.microsoft.com/office/drawing/2014/main" val="60746847"/>
                    </a:ext>
                  </a:extLst>
                </a:gridCol>
                <a:gridCol w="1929814">
                  <a:extLst>
                    <a:ext uri="{9D8B030D-6E8A-4147-A177-3AD203B41FA5}">
                      <a16:colId xmlns:a16="http://schemas.microsoft.com/office/drawing/2014/main" val="1804510898"/>
                    </a:ext>
                  </a:extLst>
                </a:gridCol>
                <a:gridCol w="1929814">
                  <a:extLst>
                    <a:ext uri="{9D8B030D-6E8A-4147-A177-3AD203B41FA5}">
                      <a16:colId xmlns:a16="http://schemas.microsoft.com/office/drawing/2014/main" val="19751316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0.01 kW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0.1 kW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1 kW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10 kW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100 kW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116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0.001-0.01 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0.01-1 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0.5-5 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1-20 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50-100 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1542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~10</a:t>
                      </a:r>
                      <a:r>
                        <a:rPr lang="de-DE" baseline="300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n/s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~10</a:t>
                      </a:r>
                      <a:r>
                        <a:rPr lang="de-DE" baseline="30000" dirty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n/s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~10</a:t>
                      </a:r>
                      <a:r>
                        <a:rPr lang="de-DE" baseline="30000" dirty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n/s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~10</a:t>
                      </a:r>
                      <a:r>
                        <a:rPr lang="de-DE" baseline="30000" dirty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n/s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~10</a:t>
                      </a:r>
                      <a:r>
                        <a:rPr lang="de-DE" baseline="30000" dirty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n/s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064980"/>
                  </a:ext>
                </a:extLst>
              </a:tr>
            </a:tbl>
          </a:graphicData>
        </a:graphic>
      </p:graphicFrame>
      <p:sp>
        <p:nvSpPr>
          <p:cNvPr id="42" name="Pfeil: nach rechts 41">
            <a:extLst>
              <a:ext uri="{FF2B5EF4-FFF2-40B4-BE49-F238E27FC236}">
                <a16:creationId xmlns:a16="http://schemas.microsoft.com/office/drawing/2014/main" id="{142C23BA-776D-4CEB-B794-8804049FA7E4}"/>
              </a:ext>
            </a:extLst>
          </p:cNvPr>
          <p:cNvSpPr/>
          <p:nvPr/>
        </p:nvSpPr>
        <p:spPr>
          <a:xfrm>
            <a:off x="983432" y="3160400"/>
            <a:ext cx="10225136" cy="576064"/>
          </a:xfrm>
          <a:prstGeom prst="rightArrow">
            <a:avLst/>
          </a:prstGeom>
          <a:gradFill flip="none" rotWithShape="1">
            <a:gsLst>
              <a:gs pos="100000">
                <a:schemeClr val="accent6">
                  <a:lumMod val="75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1400" dirty="0">
                <a:solidFill>
                  <a:schemeClr val="tx1"/>
                </a:solidFill>
              </a:rPr>
              <a:t>10 </a:t>
            </a:r>
            <a:r>
              <a:rPr lang="de-DE" sz="1400" dirty="0" err="1">
                <a:solidFill>
                  <a:schemeClr val="tx1"/>
                </a:solidFill>
              </a:rPr>
              <a:t>Mio</a:t>
            </a:r>
            <a:r>
              <a:rPr lang="de-DE" sz="1400" dirty="0">
                <a:solidFill>
                  <a:schemeClr val="tx1"/>
                </a:solidFill>
              </a:rPr>
              <a:t> EUR                                                                                                                                                   500 </a:t>
            </a:r>
            <a:r>
              <a:rPr lang="de-DE" sz="1400" dirty="0" err="1">
                <a:solidFill>
                  <a:schemeClr val="tx1"/>
                </a:solidFill>
              </a:rPr>
              <a:t>Mio</a:t>
            </a:r>
            <a:r>
              <a:rPr lang="de-DE" sz="1400" dirty="0">
                <a:solidFill>
                  <a:schemeClr val="tx1"/>
                </a:solidFill>
              </a:rPr>
              <a:t> EUR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99B650A-6766-43D2-B63A-FDE852F37109}"/>
              </a:ext>
            </a:extLst>
          </p:cNvPr>
          <p:cNvGrpSpPr/>
          <p:nvPr/>
        </p:nvGrpSpPr>
        <p:grpSpPr>
          <a:xfrm>
            <a:off x="2018758" y="3700314"/>
            <a:ext cx="4150103" cy="2402324"/>
            <a:chOff x="2018758" y="3486954"/>
            <a:chExt cx="4150103" cy="2402324"/>
          </a:xfrm>
        </p:grpSpPr>
        <p:pic>
          <p:nvPicPr>
            <p:cNvPr id="46" name="Picture 2" descr="Bildergebnis für lens neutron indiana">
              <a:extLst>
                <a:ext uri="{FF2B5EF4-FFF2-40B4-BE49-F238E27FC236}">
                  <a16:creationId xmlns:a16="http://schemas.microsoft.com/office/drawing/2014/main" id="{C9AE2BB8-C333-481A-B9E7-95D15777188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0599" y="4074389"/>
              <a:ext cx="657056" cy="20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 descr="http://player.slideplayer.com/31/9697575/data/images/img7.jpg">
              <a:extLst>
                <a:ext uri="{FF2B5EF4-FFF2-40B4-BE49-F238E27FC236}">
                  <a16:creationId xmlns:a16="http://schemas.microsoft.com/office/drawing/2014/main" id="{E32D269A-1649-43EA-A123-BC3C586D96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8592" y="5571530"/>
              <a:ext cx="778434" cy="22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0" descr="Bildergebnis für cphs neutron tsinghua">
              <a:extLst>
                <a:ext uri="{FF2B5EF4-FFF2-40B4-BE49-F238E27FC236}">
                  <a16:creationId xmlns:a16="http://schemas.microsoft.com/office/drawing/2014/main" id="{A124D7AC-7F9C-4D46-8374-91C3445BC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064" y="5217876"/>
              <a:ext cx="497600" cy="29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38684C9F-0B7C-449E-A5EB-7CE9139F530A}"/>
                </a:ext>
              </a:extLst>
            </p:cNvPr>
            <p:cNvSpPr txBox="1"/>
            <p:nvPr/>
          </p:nvSpPr>
          <p:spPr>
            <a:xfrm>
              <a:off x="2018758" y="3486954"/>
              <a:ext cx="3398751" cy="2402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Running CANS </a:t>
              </a:r>
              <a:r>
                <a:rPr lang="de-DE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facilities</a:t>
              </a:r>
              <a:r>
                <a:rPr lang="de-DE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algn="l">
                <a:lnSpc>
                  <a:spcPct val="95000"/>
                </a:lnSpc>
              </a:pPr>
              <a:endParaRPr lang="de-DE"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>
                <a:lnSpc>
                  <a:spcPct val="110000"/>
                </a:lnSpc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LENS, Indiana University (USA)</a:t>
              </a:r>
            </a:p>
            <a:p>
              <a:pPr algn="l">
                <a:lnSpc>
                  <a:spcPct val="110000"/>
                </a:lnSpc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HUNS, </a:t>
              </a:r>
              <a:r>
                <a:rPr lang="de-DE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Hokaido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 University (Japan)</a:t>
              </a:r>
            </a:p>
            <a:p>
              <a:pPr algn="l">
                <a:lnSpc>
                  <a:spcPct val="110000"/>
                </a:lnSpc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RANS, RIKEN (Japan)</a:t>
              </a:r>
            </a:p>
            <a:p>
              <a:pPr algn="l">
                <a:lnSpc>
                  <a:spcPct val="110000"/>
                </a:lnSpc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NUANS, Nagoya University (Japan)</a:t>
              </a:r>
            </a:p>
            <a:p>
              <a:pPr algn="l">
                <a:lnSpc>
                  <a:spcPct val="110000"/>
                </a:lnSpc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CPHS, </a:t>
              </a:r>
              <a:r>
                <a:rPr lang="de-DE" dirty="0" err="1">
                  <a:latin typeface="Calibri" panose="020F0502020204030204" pitchFamily="34" charset="0"/>
                  <a:cs typeface="Calibri" panose="020F0502020204030204" pitchFamily="34" charset="0"/>
                </a:rPr>
                <a:t>Tsinghua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 University (China)</a:t>
              </a:r>
            </a:p>
            <a:p>
              <a:pPr algn="l">
                <a:lnSpc>
                  <a:spcPct val="110000"/>
                </a:lnSpc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IREN, JINR </a:t>
              </a:r>
              <a:r>
                <a:rPr lang="de-DE" dirty="0" err="1">
                  <a:latin typeface="Calibri" panose="020F0502020204030204" pitchFamily="34" charset="0"/>
                  <a:cs typeface="Calibri" panose="020F0502020204030204" pitchFamily="34" charset="0"/>
                </a:rPr>
                <a:t>Dubna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 (Russia)</a:t>
              </a:r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8D515800-C461-49EE-9E0C-2B5EE31E070B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9061" y="4300816"/>
              <a:ext cx="622183" cy="312302"/>
            </a:xfrm>
            <a:prstGeom prst="rect">
              <a:avLst/>
            </a:prstGeom>
          </p:spPr>
        </p:pic>
        <p:pic>
          <p:nvPicPr>
            <p:cNvPr id="35" name="Picture 2" descr="JCANS">
              <a:extLst>
                <a:ext uri="{FF2B5EF4-FFF2-40B4-BE49-F238E27FC236}">
                  <a16:creationId xmlns:a16="http://schemas.microsoft.com/office/drawing/2014/main" id="{086AB965-6A2B-4215-ADE8-C189105FE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260" y="4671001"/>
              <a:ext cx="685734" cy="218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428AFBFC-E2C6-4368-BC14-CF7E84ACC00A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733" y="4984263"/>
              <a:ext cx="785128" cy="174505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9D42314-57C9-42FF-8512-66CE49EFE9A5}"/>
              </a:ext>
            </a:extLst>
          </p:cNvPr>
          <p:cNvGrpSpPr/>
          <p:nvPr/>
        </p:nvGrpSpPr>
        <p:grpSpPr>
          <a:xfrm>
            <a:off x="7333012" y="3706241"/>
            <a:ext cx="3443506" cy="2707023"/>
            <a:chOff x="7333012" y="3614801"/>
            <a:chExt cx="3443506" cy="2707023"/>
          </a:xfrm>
        </p:grpSpPr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B659AA27-B374-44FF-AA4E-9BDA9DE079E9}"/>
                </a:ext>
              </a:extLst>
            </p:cNvPr>
            <p:cNvGrpSpPr/>
            <p:nvPr/>
          </p:nvGrpSpPr>
          <p:grpSpPr>
            <a:xfrm>
              <a:off x="10089180" y="4164792"/>
              <a:ext cx="687338" cy="1476027"/>
              <a:chOff x="4947279" y="1412776"/>
              <a:chExt cx="687338" cy="1476027"/>
            </a:xfrm>
          </p:grpSpPr>
          <p:pic>
            <p:nvPicPr>
              <p:cNvPr id="50" name="Grafik 49">
                <a:extLst>
                  <a:ext uri="{FF2B5EF4-FFF2-40B4-BE49-F238E27FC236}">
                    <a16:creationId xmlns:a16="http://schemas.microsoft.com/office/drawing/2014/main" id="{7EEE1707-4C83-49AE-BDA0-D1FE3C4E7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6545" y="1680964"/>
                <a:ext cx="556356" cy="338741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51" name="Grafik 50">
                <a:extLst>
                  <a:ext uri="{FF2B5EF4-FFF2-40B4-BE49-F238E27FC236}">
                    <a16:creationId xmlns:a16="http://schemas.microsoft.com/office/drawing/2014/main" id="{0B10BC02-9F37-494A-86FE-4ECCC3746D8A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4148" y="2667777"/>
                <a:ext cx="599394" cy="221026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52" name="Picture 2" descr="newsletter">
                <a:extLst>
                  <a:ext uri="{FF2B5EF4-FFF2-40B4-BE49-F238E27FC236}">
                    <a16:creationId xmlns:a16="http://schemas.microsoft.com/office/drawing/2014/main" id="{BB387A4B-196B-4A96-8867-42DA9DD792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7279" y="2031643"/>
                <a:ext cx="687338" cy="2760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12">
                <a:extLst>
                  <a:ext uri="{FF2B5EF4-FFF2-40B4-BE49-F238E27FC236}">
                    <a16:creationId xmlns:a16="http://schemas.microsoft.com/office/drawing/2014/main" id="{FDA565B2-35E8-497E-9B99-C0162091E618}"/>
                  </a:ext>
                </a:extLst>
              </p:cNvPr>
              <p:cNvPicPr/>
              <p:nvPr/>
            </p:nvPicPr>
            <p:blipFill>
              <a:blip r:embed="rId11"/>
              <a:srcRect l="5039" t="7513" b="7513"/>
              <a:stretch>
                <a:fillRect/>
              </a:stretch>
            </p:blipFill>
            <p:spPr>
              <a:xfrm>
                <a:off x="4954148" y="1412776"/>
                <a:ext cx="660072" cy="24001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Grafik 53">
                <a:extLst>
                  <a:ext uri="{FF2B5EF4-FFF2-40B4-BE49-F238E27FC236}">
                    <a16:creationId xmlns:a16="http://schemas.microsoft.com/office/drawing/2014/main" id="{C721F42C-2425-457A-803F-E15A581CB99B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53" y="2307737"/>
                <a:ext cx="392002" cy="276511"/>
              </a:xfrm>
              <a:prstGeom prst="rect">
                <a:avLst/>
              </a:prstGeom>
            </p:spPr>
          </p:pic>
        </p:grp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2324BC96-D230-446B-AD38-4FBD7E7BA807}"/>
                </a:ext>
              </a:extLst>
            </p:cNvPr>
            <p:cNvSpPr txBox="1"/>
            <p:nvPr/>
          </p:nvSpPr>
          <p:spPr>
            <a:xfrm>
              <a:off x="7333012" y="3614801"/>
              <a:ext cx="2677849" cy="2707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HiCANS</a:t>
              </a:r>
              <a:r>
                <a:rPr lang="de-DE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projects</a:t>
              </a:r>
              <a:r>
                <a:rPr lang="de-DE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algn="l">
                <a:lnSpc>
                  <a:spcPct val="95000"/>
                </a:lnSpc>
              </a:pPr>
              <a:endParaRPr lang="de-DE"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>
                <a:lnSpc>
                  <a:spcPct val="110000"/>
                </a:lnSpc>
              </a:pPr>
              <a:r>
                <a:rPr lang="de-DE" b="1" dirty="0">
                  <a:latin typeface="Calibri" panose="020F0502020204030204" pitchFamily="34" charset="0"/>
                  <a:cs typeface="Calibri" panose="020F0502020204030204" pitchFamily="34" charset="0"/>
                </a:rPr>
                <a:t>HBS, JCNS (Germany)</a:t>
              </a:r>
            </a:p>
            <a:p>
              <a:pPr algn="l">
                <a:lnSpc>
                  <a:spcPct val="110000"/>
                </a:lnSpc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SONATE, CEA LLB (France)</a:t>
              </a:r>
            </a:p>
            <a:p>
              <a:pPr algn="l">
                <a:lnSpc>
                  <a:spcPct val="110000"/>
                </a:lnSpc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ARGITU, ESS Bilbao (Spain)</a:t>
              </a:r>
            </a:p>
            <a:p>
              <a:pPr algn="l">
                <a:lnSpc>
                  <a:spcPct val="110000"/>
                </a:lnSpc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LENOS, INFN LNL (</a:t>
              </a:r>
              <a:r>
                <a:rPr lang="de-DE" dirty="0" err="1">
                  <a:latin typeface="Calibri" panose="020F0502020204030204" pitchFamily="34" charset="0"/>
                  <a:cs typeface="Calibri" panose="020F0502020204030204" pitchFamily="34" charset="0"/>
                </a:rPr>
                <a:t>Italy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>
                <a:lnSpc>
                  <a:spcPct val="110000"/>
                </a:lnSpc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SARAF, SOREQ (Israel)</a:t>
              </a:r>
            </a:p>
            <a:p>
              <a:pPr algn="l">
                <a:lnSpc>
                  <a:spcPct val="110000"/>
                </a:lnSpc>
              </a:pP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>
                <a:lnSpc>
                  <a:spcPct val="110000"/>
                </a:lnSpc>
              </a:pP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E5B45855-FA2C-4AD2-B401-ACAE27F8E39C}"/>
              </a:ext>
            </a:extLst>
          </p:cNvPr>
          <p:cNvSpPr txBox="1">
            <a:spLocks/>
          </p:cNvSpPr>
          <p:nvPr/>
        </p:nvSpPr>
        <p:spPr>
          <a:xfrm>
            <a:off x="487680" y="1263457"/>
            <a:ext cx="8330355" cy="410813"/>
          </a:xfrm>
          <a:prstGeom prst="rect">
            <a:avLst/>
          </a:prstGeom>
        </p:spPr>
        <p:txBody>
          <a:bodyPr lIns="0" tIns="0" rIns="47999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rgbClr val="005A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rgbClr val="005A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rgbClr val="005A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rgbClr val="005A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rgbClr val="005A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(*</a:t>
            </a:r>
            <a:r>
              <a:rPr lang="de-DE" sz="1400" b="1" dirty="0"/>
              <a:t>C</a:t>
            </a:r>
            <a:r>
              <a:rPr lang="de-DE" sz="1400" dirty="0"/>
              <a:t>ompact </a:t>
            </a:r>
            <a:r>
              <a:rPr lang="de-DE" sz="1400" b="1" dirty="0" err="1"/>
              <a:t>A</a:t>
            </a:r>
            <a:r>
              <a:rPr lang="de-DE" sz="1400" dirty="0" err="1"/>
              <a:t>ccelerator</a:t>
            </a:r>
            <a:r>
              <a:rPr lang="de-DE" sz="1400" dirty="0"/>
              <a:t> </a:t>
            </a:r>
            <a:r>
              <a:rPr lang="de-DE" sz="1400" dirty="0" err="1"/>
              <a:t>based</a:t>
            </a:r>
            <a:r>
              <a:rPr lang="de-DE" sz="1400" dirty="0"/>
              <a:t> </a:t>
            </a:r>
            <a:r>
              <a:rPr lang="de-DE" sz="1400" b="1" dirty="0"/>
              <a:t>N</a:t>
            </a:r>
            <a:r>
              <a:rPr lang="de-DE" sz="1400" dirty="0"/>
              <a:t>eutron </a:t>
            </a:r>
            <a:r>
              <a:rPr lang="de-DE" sz="1400" b="1" dirty="0"/>
              <a:t>S</a:t>
            </a:r>
            <a:r>
              <a:rPr lang="de-DE" sz="1400" dirty="0"/>
              <a:t>ource , ** </a:t>
            </a:r>
            <a:r>
              <a:rPr lang="de-DE" sz="1400" b="1" dirty="0"/>
              <a:t>Hi</a:t>
            </a:r>
            <a:r>
              <a:rPr lang="de-DE" sz="1400" dirty="0"/>
              <a:t>gh-</a:t>
            </a:r>
            <a:r>
              <a:rPr lang="de-DE" sz="1400" b="1" dirty="0" err="1"/>
              <a:t>C</a:t>
            </a:r>
            <a:r>
              <a:rPr lang="de-DE" sz="1400" dirty="0" err="1"/>
              <a:t>urrent</a:t>
            </a:r>
            <a:r>
              <a:rPr lang="de-DE" sz="1400" dirty="0"/>
              <a:t> </a:t>
            </a:r>
            <a:r>
              <a:rPr lang="de-DE" sz="1400" b="1" dirty="0" err="1"/>
              <a:t>A</a:t>
            </a:r>
            <a:r>
              <a:rPr lang="de-DE" sz="1400" dirty="0" err="1"/>
              <a:t>ccelerator</a:t>
            </a:r>
            <a:r>
              <a:rPr lang="de-DE" sz="1400" dirty="0"/>
              <a:t> </a:t>
            </a:r>
            <a:r>
              <a:rPr lang="de-DE" sz="1400" dirty="0" err="1"/>
              <a:t>based</a:t>
            </a:r>
            <a:r>
              <a:rPr lang="de-DE" sz="1400" dirty="0"/>
              <a:t> </a:t>
            </a:r>
            <a:r>
              <a:rPr lang="de-DE" sz="1400" b="1" dirty="0"/>
              <a:t>N</a:t>
            </a:r>
            <a:r>
              <a:rPr lang="de-DE" sz="1400" dirty="0"/>
              <a:t>eutron </a:t>
            </a:r>
            <a:r>
              <a:rPr lang="de-DE" sz="1400" b="1" dirty="0"/>
              <a:t>S</a:t>
            </a:r>
            <a:r>
              <a:rPr lang="de-DE" sz="1400" dirty="0"/>
              <a:t>ource)</a:t>
            </a:r>
          </a:p>
        </p:txBody>
      </p:sp>
    </p:spTree>
    <p:extLst>
      <p:ext uri="{BB962C8B-B14F-4D97-AF65-F5344CB8AC3E}">
        <p14:creationId xmlns:p14="http://schemas.microsoft.com/office/powerpoint/2010/main" val="4168692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19576-0624-71EA-EB95-8A73DA4D9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from Source to detector</a:t>
            </a:r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47CEACC7-291D-A798-F983-819D41A14B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8976943"/>
              </p:ext>
            </p:extLst>
          </p:nvPr>
        </p:nvGraphicFramePr>
        <p:xfrm>
          <a:off x="191344" y="1484784"/>
          <a:ext cx="547260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1452F0-8B15-A92E-5320-FF803BE2B6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830774"/>
            <a:ext cx="11449049" cy="509994"/>
          </a:xfrm>
        </p:spPr>
        <p:txBody>
          <a:bodyPr/>
          <a:lstStyle/>
          <a:p>
            <a:r>
              <a:rPr lang="en-US" sz="2400" dirty="0"/>
              <a:t>HBS:  </a:t>
            </a:r>
            <a:r>
              <a:rPr lang="en-US" dirty="0"/>
              <a:t>A </a:t>
            </a:r>
            <a:r>
              <a:rPr lang="en-US" sz="2400" dirty="0"/>
              <a:t>Hi</a:t>
            </a:r>
            <a:r>
              <a:rPr lang="en-US" dirty="0"/>
              <a:t>gh </a:t>
            </a:r>
            <a:r>
              <a:rPr lang="en-US" sz="2400" dirty="0"/>
              <a:t>C</a:t>
            </a:r>
            <a:r>
              <a:rPr lang="en-US" dirty="0"/>
              <a:t>urrent </a:t>
            </a:r>
            <a:r>
              <a:rPr lang="en-US" sz="2400" dirty="0"/>
              <a:t>A</a:t>
            </a:r>
            <a:r>
              <a:rPr lang="en-US" dirty="0"/>
              <a:t>ccelerator-driven </a:t>
            </a:r>
            <a:r>
              <a:rPr lang="en-US" sz="2400" dirty="0"/>
              <a:t>N</a:t>
            </a:r>
            <a:r>
              <a:rPr lang="en-US" dirty="0"/>
              <a:t>eutron </a:t>
            </a:r>
            <a:r>
              <a:rPr lang="en-US" sz="2400" dirty="0"/>
              <a:t>S</a:t>
            </a:r>
            <a:r>
              <a:rPr lang="en-US" dirty="0"/>
              <a:t>ource </a:t>
            </a:r>
            <a:r>
              <a:rPr lang="en-US" sz="2400" dirty="0"/>
              <a:t>(</a:t>
            </a:r>
            <a:r>
              <a:rPr lang="en-US" sz="2400" dirty="0" err="1"/>
              <a:t>HiCANS</a:t>
            </a:r>
            <a:r>
              <a:rPr lang="en-US" sz="2400" dirty="0"/>
              <a:t>)</a:t>
            </a:r>
          </a:p>
        </p:txBody>
      </p:sp>
      <p:sp>
        <p:nvSpPr>
          <p:cNvPr id="6" name="Grafik 6">
            <a:extLst>
              <a:ext uri="{FF2B5EF4-FFF2-40B4-BE49-F238E27FC236}">
                <a16:creationId xmlns:a16="http://schemas.microsoft.com/office/drawing/2014/main" id="{D6007DC5-162D-470D-0BE8-D063674A4036}"/>
              </a:ext>
            </a:extLst>
          </p:cNvPr>
          <p:cNvSpPr/>
          <p:nvPr/>
        </p:nvSpPr>
        <p:spPr>
          <a:xfrm>
            <a:off x="313906" y="1700808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fik 6">
            <a:extLst>
              <a:ext uri="{FF2B5EF4-FFF2-40B4-BE49-F238E27FC236}">
                <a16:creationId xmlns:a16="http://schemas.microsoft.com/office/drawing/2014/main" id="{83277E73-F804-EE1D-9EE8-F0E3B2AEC221}"/>
              </a:ext>
            </a:extLst>
          </p:cNvPr>
          <p:cNvSpPr/>
          <p:nvPr/>
        </p:nvSpPr>
        <p:spPr>
          <a:xfrm>
            <a:off x="313906" y="3284984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fik 6">
            <a:extLst>
              <a:ext uri="{FF2B5EF4-FFF2-40B4-BE49-F238E27FC236}">
                <a16:creationId xmlns:a16="http://schemas.microsoft.com/office/drawing/2014/main" id="{DF7E0EF0-4E8E-DADD-893E-58662ECF25B0}"/>
              </a:ext>
            </a:extLst>
          </p:cNvPr>
          <p:cNvSpPr/>
          <p:nvPr/>
        </p:nvSpPr>
        <p:spPr>
          <a:xfrm>
            <a:off x="313904" y="4869160"/>
            <a:ext cx="170101" cy="339002"/>
          </a:xfrm>
          <a:custGeom>
            <a:avLst/>
            <a:gdLst>
              <a:gd name="connsiteX0" fmla="*/ -194 w 658120"/>
              <a:gd name="connsiteY0" fmla="*/ 1190768 h 1311598"/>
              <a:gd name="connsiteX1" fmla="*/ 163827 w 658120"/>
              <a:gd name="connsiteY1" fmla="*/ 1257443 h 1311598"/>
              <a:gd name="connsiteX2" fmla="*/ 589975 w 658120"/>
              <a:gd name="connsiteY2" fmla="*/ 822722 h 1311598"/>
              <a:gd name="connsiteX3" fmla="*/ 589975 w 658120"/>
              <a:gd name="connsiteY3" fmla="*/ 488109 h 1311598"/>
              <a:gd name="connsiteX4" fmla="*/ 163827 w 658120"/>
              <a:gd name="connsiteY4" fmla="*/ 53388 h 1311598"/>
              <a:gd name="connsiteX5" fmla="*/ -194 w 658120"/>
              <a:gd name="connsiteY5" fmla="*/ 120063 h 13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120" h="1311598">
                <a:moveTo>
                  <a:pt x="-194" y="1190768"/>
                </a:moveTo>
                <a:cubicBezTo>
                  <a:pt x="-194" y="1320213"/>
                  <a:pt x="73244" y="1350217"/>
                  <a:pt x="163827" y="1257443"/>
                </a:cubicBezTo>
                <a:lnTo>
                  <a:pt x="589975" y="822722"/>
                </a:lnTo>
                <a:cubicBezTo>
                  <a:pt x="680577" y="729587"/>
                  <a:pt x="680577" y="581244"/>
                  <a:pt x="589975" y="488109"/>
                </a:cubicBezTo>
                <a:lnTo>
                  <a:pt x="163827" y="53388"/>
                </a:lnTo>
                <a:cubicBezTo>
                  <a:pt x="73244" y="-39004"/>
                  <a:pt x="-194" y="-9001"/>
                  <a:pt x="-194" y="120063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24AF1FA-DF53-B815-5F96-84A4720A1D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7656" r="7656"/>
          <a:stretch/>
        </p:blipFill>
        <p:spPr>
          <a:xfrm>
            <a:off x="4727848" y="7893496"/>
            <a:ext cx="6297168" cy="47304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B7D82C-EDEF-6230-8904-28E8630707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484784"/>
            <a:ext cx="5400600" cy="4052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EA6CDF-9204-74FA-5411-704933C816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1499094"/>
            <a:ext cx="2844000" cy="190192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2029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86"/>
    </mc:Choice>
    <mc:Fallback xmlns="">
      <p:transition spd="slow" advTm="50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D27614-8C64-4565-934F-9732F7C60BBE}"/>
              </a:ext>
            </a:extLst>
          </p:cNvPr>
          <p:cNvSpPr/>
          <p:nvPr/>
        </p:nvSpPr>
        <p:spPr>
          <a:xfrm>
            <a:off x="3707348" y="1809412"/>
            <a:ext cx="2902688" cy="1884560"/>
          </a:xfrm>
          <a:prstGeom prst="rect">
            <a:avLst/>
          </a:prstGeom>
          <a:solidFill>
            <a:srgbClr val="D9D9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410E7B-C4F1-4EDD-A1A0-59590BEEE2F5}"/>
              </a:ext>
            </a:extLst>
          </p:cNvPr>
          <p:cNvGrpSpPr/>
          <p:nvPr/>
        </p:nvGrpSpPr>
        <p:grpSpPr>
          <a:xfrm>
            <a:off x="4579217" y="1465018"/>
            <a:ext cx="1095154" cy="991888"/>
            <a:chOff x="4603897" y="1465018"/>
            <a:chExt cx="1095154" cy="99188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EAFD11A-C279-4162-BB7C-BECAE870300B}"/>
                </a:ext>
              </a:extLst>
            </p:cNvPr>
            <p:cNvSpPr/>
            <p:nvPr/>
          </p:nvSpPr>
          <p:spPr>
            <a:xfrm>
              <a:off x="4603897" y="1580792"/>
              <a:ext cx="1095154" cy="8761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A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47840C6-8B80-46DA-A349-3045F60B1AB3}"/>
                </a:ext>
              </a:extLst>
            </p:cNvPr>
            <p:cNvSpPr/>
            <p:nvPr/>
          </p:nvSpPr>
          <p:spPr>
            <a:xfrm>
              <a:off x="4614863" y="1465018"/>
              <a:ext cx="1071562" cy="982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8CB0D07-602D-405B-8E50-FD5CF6888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20" y="1412640"/>
            <a:ext cx="3036917" cy="3456000"/>
          </a:xfrm>
          <a:prstGeom prst="rect">
            <a:avLst/>
          </a:prstGeom>
        </p:spPr>
      </p:pic>
      <p:sp>
        <p:nvSpPr>
          <p:cNvPr id="725" name="Rectangle 2"/>
          <p:cNvSpPr/>
          <p:nvPr/>
        </p:nvSpPr>
        <p:spPr>
          <a:xfrm>
            <a:off x="335520" y="116640"/>
            <a:ext cx="1144896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900" b="1" spc="-1" dirty="0">
                <a:solidFill>
                  <a:srgbClr val="0A2D6E"/>
                </a:solidFill>
                <a:latin typeface="Arial"/>
              </a:rPr>
              <a:t>Still compact: The target-moderator-reflector unit</a:t>
            </a:r>
            <a:endParaRPr lang="de-DE" sz="2900" b="0" strike="noStrike" spc="-1" dirty="0">
              <a:latin typeface="Calibri"/>
            </a:endParaRPr>
          </a:p>
        </p:txBody>
      </p:sp>
      <p:sp>
        <p:nvSpPr>
          <p:cNvPr id="726" name="Textfeld 83"/>
          <p:cNvSpPr/>
          <p:nvPr/>
        </p:nvSpPr>
        <p:spPr>
          <a:xfrm>
            <a:off x="10663920" y="6516360"/>
            <a:ext cx="1545120" cy="26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95000"/>
              </a:lnSpc>
            </a:pPr>
            <a:fld id="{C25FE921-680E-4632-814E-6592C2635F2C}" type="slidenum">
              <a:rPr lang="de-DE" sz="1200" b="0" strike="noStrike" spc="-1">
                <a:solidFill>
                  <a:srgbClr val="0A2D6E"/>
                </a:solidFill>
                <a:latin typeface="Arial"/>
              </a:rPr>
              <a:t>6</a:t>
            </a:fld>
            <a:r>
              <a:rPr lang="de-DE" sz="1200" b="0" strike="noStrike" spc="-1">
                <a:solidFill>
                  <a:srgbClr val="0A2D6E"/>
                </a:solidFill>
                <a:latin typeface="Arial"/>
              </a:rPr>
              <a:t>/37</a:t>
            </a:r>
            <a:endParaRPr lang="de-DE" sz="1200" b="0" strike="noStrike" spc="-1">
              <a:latin typeface="Calibri"/>
            </a:endParaRPr>
          </a:p>
        </p:txBody>
      </p:sp>
      <p:sp>
        <p:nvSpPr>
          <p:cNvPr id="727" name="Inhaltsplatzhalter 7"/>
          <p:cNvSpPr/>
          <p:nvPr/>
        </p:nvSpPr>
        <p:spPr>
          <a:xfrm>
            <a:off x="407520" y="836640"/>
            <a:ext cx="6624360" cy="57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>
            <a:noAutofit/>
          </a:bodyPr>
          <a:lstStyle/>
          <a:p>
            <a:pPr>
              <a:lnSpc>
                <a:spcPct val="114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700" b="0" strike="noStrike" spc="-1" dirty="0">
                <a:solidFill>
                  <a:srgbClr val="005AA0"/>
                </a:solidFill>
                <a:latin typeface="Arial"/>
              </a:rPr>
              <a:t>Target-Moderator-Reflector Unit</a:t>
            </a:r>
            <a:endParaRPr lang="de-DE" sz="2700" b="0" strike="noStrike" spc="-1" dirty="0">
              <a:latin typeface="Calibri"/>
            </a:endParaRPr>
          </a:p>
        </p:txBody>
      </p:sp>
      <p:sp>
        <p:nvSpPr>
          <p:cNvPr id="753" name="TextBox 9"/>
          <p:cNvSpPr/>
          <p:nvPr/>
        </p:nvSpPr>
        <p:spPr>
          <a:xfrm>
            <a:off x="46547" y="4487477"/>
            <a:ext cx="7417605" cy="21529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60">
              <a:lnSpc>
                <a:spcPct val="95000"/>
              </a:lnSpc>
              <a:buClr>
                <a:srgbClr val="000000"/>
              </a:buClr>
            </a:pPr>
            <a:r>
              <a:rPr lang="en-GB" sz="2000" b="0" strike="noStrike" spc="-1" dirty="0">
                <a:solidFill>
                  <a:srgbClr val="000000"/>
                </a:solidFill>
                <a:latin typeface="Arial"/>
              </a:rPr>
              <a:t>Compact TMR design + high current accelerator:</a:t>
            </a:r>
          </a:p>
          <a:p>
            <a:pPr marL="343260" indent="-342900">
              <a:lnSpc>
                <a:spcPct val="12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latin typeface="Arial"/>
              </a:rPr>
              <a:t>Efficient coupling of neutron production and moderation</a:t>
            </a:r>
          </a:p>
          <a:p>
            <a:pPr marL="343260" indent="-342900">
              <a:lnSpc>
                <a:spcPct val="12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000" spc="-1" dirty="0">
                <a:solidFill>
                  <a:srgbClr val="000000"/>
                </a:solidFill>
                <a:latin typeface="Arial"/>
              </a:rPr>
              <a:t>Confined thermal neutron cloud</a:t>
            </a:r>
            <a:endParaRPr lang="en-GB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260" indent="-342900">
              <a:lnSpc>
                <a:spcPct val="12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latin typeface="Arial"/>
              </a:rPr>
              <a:t>High neutron thermal peak flux</a:t>
            </a:r>
          </a:p>
          <a:p>
            <a:pPr marL="343260" indent="-342900">
              <a:lnSpc>
                <a:spcPct val="12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000" spc="-1" dirty="0">
                <a:solidFill>
                  <a:srgbClr val="000000"/>
                </a:solidFill>
                <a:latin typeface="Arial"/>
              </a:rPr>
              <a:t>Good coupling of cryogenic moderators</a:t>
            </a:r>
          </a:p>
          <a:p>
            <a:pPr marL="457560" lvl="1">
              <a:lnSpc>
                <a:spcPct val="95000"/>
              </a:lnSpc>
              <a:buClr>
                <a:srgbClr val="000000"/>
              </a:buClr>
            </a:pPr>
            <a:r>
              <a:rPr lang="en-GB" sz="2000" b="0" strike="noStrike" spc="-1" dirty="0">
                <a:solidFill>
                  <a:srgbClr val="000000"/>
                </a:solidFill>
                <a:latin typeface="Arial"/>
              </a:rPr>
              <a:t>				</a:t>
            </a:r>
            <a:endParaRPr lang="de-DE" sz="2000" b="0" strike="noStrike" spc="-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5B0498-8960-4FE5-8E38-BF45ABDDF559}"/>
              </a:ext>
            </a:extLst>
          </p:cNvPr>
          <p:cNvSpPr txBox="1"/>
          <p:nvPr/>
        </p:nvSpPr>
        <p:spPr>
          <a:xfrm>
            <a:off x="2823562" y="6228097"/>
            <a:ext cx="2546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strike="noStrike" spc="-1" dirty="0">
                <a:solidFill>
                  <a:srgbClr val="FF0000"/>
                </a:solidFill>
                <a:latin typeface="Arial"/>
              </a:rPr>
              <a:t>→ High Brilliance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96F7FC-6964-4415-BC31-46CFEEBF3C51}"/>
              </a:ext>
            </a:extLst>
          </p:cNvPr>
          <p:cNvSpPr/>
          <p:nvPr/>
        </p:nvSpPr>
        <p:spPr>
          <a:xfrm>
            <a:off x="4706808" y="2370523"/>
            <a:ext cx="839972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FD2919-058D-4FB0-9845-42651BD506B9}"/>
              </a:ext>
            </a:extLst>
          </p:cNvPr>
          <p:cNvSpPr/>
          <p:nvPr/>
        </p:nvSpPr>
        <p:spPr>
          <a:xfrm>
            <a:off x="4387832" y="2509284"/>
            <a:ext cx="1541721" cy="698560"/>
          </a:xfrm>
          <a:prstGeom prst="rect">
            <a:avLst/>
          </a:prstGeom>
          <a:solidFill>
            <a:srgbClr val="A4E5AA"/>
          </a:solidFill>
          <a:ln>
            <a:solidFill>
              <a:srgbClr val="002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408A75-DFDD-45A9-994C-6150BE7B6DF6}"/>
              </a:ext>
            </a:extLst>
          </p:cNvPr>
          <p:cNvGrpSpPr/>
          <p:nvPr/>
        </p:nvGrpSpPr>
        <p:grpSpPr>
          <a:xfrm rot="16200000">
            <a:off x="5076896" y="1124886"/>
            <a:ext cx="252412" cy="3432518"/>
            <a:chOff x="4603897" y="1465018"/>
            <a:chExt cx="1095154" cy="1051717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7E5051A-3618-469B-99BF-F37AB7912E3E}"/>
                </a:ext>
              </a:extLst>
            </p:cNvPr>
            <p:cNvSpPr/>
            <p:nvPr/>
          </p:nvSpPr>
          <p:spPr>
            <a:xfrm>
              <a:off x="4603897" y="1509128"/>
              <a:ext cx="1095154" cy="9477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A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B373169-AE6B-4E76-A411-C2091F98BFD1}"/>
                </a:ext>
              </a:extLst>
            </p:cNvPr>
            <p:cNvSpPr/>
            <p:nvPr/>
          </p:nvSpPr>
          <p:spPr>
            <a:xfrm>
              <a:off x="4646098" y="1465018"/>
              <a:ext cx="1002174" cy="105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510BBE7-9DCF-4A9C-99BF-FAD83D183932}"/>
              </a:ext>
            </a:extLst>
          </p:cNvPr>
          <p:cNvSpPr/>
          <p:nvPr/>
        </p:nvSpPr>
        <p:spPr>
          <a:xfrm>
            <a:off x="4870384" y="2784374"/>
            <a:ext cx="484110" cy="110515"/>
          </a:xfrm>
          <a:prstGeom prst="rect">
            <a:avLst/>
          </a:prstGeom>
          <a:solidFill>
            <a:srgbClr val="0099FF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1D130B-34BE-48B3-B7C6-4150258AA2EE}"/>
              </a:ext>
            </a:extLst>
          </p:cNvPr>
          <p:cNvSpPr txBox="1"/>
          <p:nvPr/>
        </p:nvSpPr>
        <p:spPr>
          <a:xfrm>
            <a:off x="4712249" y="2009807"/>
            <a:ext cx="7195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Target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E4AC65-9382-4C08-9CE8-BB31CB604AA4}"/>
              </a:ext>
            </a:extLst>
          </p:cNvPr>
          <p:cNvSpPr txBox="1"/>
          <p:nvPr/>
        </p:nvSpPr>
        <p:spPr>
          <a:xfrm>
            <a:off x="5652061" y="1844931"/>
            <a:ext cx="9557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Reflector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1EB530-5AC1-4CC6-93C2-D1E945ABB9DA}"/>
              </a:ext>
            </a:extLst>
          </p:cNvPr>
          <p:cNvSpPr txBox="1"/>
          <p:nvPr/>
        </p:nvSpPr>
        <p:spPr>
          <a:xfrm>
            <a:off x="4396461" y="2934272"/>
            <a:ext cx="11592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Moderators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6B96CC-0605-4746-A72F-E64B746ADB79}"/>
              </a:ext>
            </a:extLst>
          </p:cNvPr>
          <p:cNvSpPr txBox="1"/>
          <p:nvPr/>
        </p:nvSpPr>
        <p:spPr>
          <a:xfrm>
            <a:off x="2241010" y="2286342"/>
            <a:ext cx="3877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F0CE0-7FE6-4BFA-AFF2-57C42D284689}"/>
              </a:ext>
            </a:extLst>
          </p:cNvPr>
          <p:cNvSpPr txBox="1"/>
          <p:nvPr/>
        </p:nvSpPr>
        <p:spPr>
          <a:xfrm>
            <a:off x="-24680" y="1318501"/>
            <a:ext cx="108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Top view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BEE444-F54E-4B81-BCD2-B627D752EEA7}"/>
              </a:ext>
            </a:extLst>
          </p:cNvPr>
          <p:cNvSpPr txBox="1"/>
          <p:nvPr/>
        </p:nvSpPr>
        <p:spPr>
          <a:xfrm>
            <a:off x="3293045" y="132320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view</a:t>
            </a:r>
          </a:p>
        </p:txBody>
      </p:sp>
      <p:pic>
        <p:nvPicPr>
          <p:cNvPr id="14" name="Grafik 17">
            <a:extLst>
              <a:ext uri="{FF2B5EF4-FFF2-40B4-BE49-F238E27FC236}">
                <a16:creationId xmlns:a16="http://schemas.microsoft.com/office/drawing/2014/main" id="{23E9387C-BB2F-CC10-D708-FC633E05B4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t="15283" r="10819"/>
          <a:stretch/>
        </p:blipFill>
        <p:spPr>
          <a:xfrm>
            <a:off x="6874830" y="2009807"/>
            <a:ext cx="5231872" cy="38674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31793E-2F91-A3F9-8E29-465ED12A61EA}"/>
              </a:ext>
            </a:extLst>
          </p:cNvPr>
          <p:cNvSpPr txBox="1"/>
          <p:nvPr/>
        </p:nvSpPr>
        <p:spPr>
          <a:xfrm>
            <a:off x="6744072" y="1052736"/>
            <a:ext cx="5577168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2400" dirty="0"/>
              <a:t>Thermal neutron cloud in PE moderator</a:t>
            </a:r>
          </a:p>
          <a:p>
            <a:pPr algn="ctr">
              <a:lnSpc>
                <a:spcPct val="95000"/>
              </a:lnSpc>
            </a:pPr>
            <a:r>
              <a:rPr lang="en-DE" sz="2400" dirty="0"/>
              <a:t>Confinement is crucial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4F8DDE6E-E2B8-4D86-BABA-F883AAD6EE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7550051"/>
              </p:ext>
            </p:extLst>
          </p:nvPr>
        </p:nvGraphicFramePr>
        <p:xfrm>
          <a:off x="1492805" y="1354898"/>
          <a:ext cx="4783327" cy="366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4F8DDE6E-E2B8-4D86-BABA-F883AAD6EE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2805" y="1354898"/>
                        <a:ext cx="4783327" cy="3661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765D1DFC-C569-4590-B565-97935DBC4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90633"/>
              </p:ext>
            </p:extLst>
          </p:nvPr>
        </p:nvGraphicFramePr>
        <p:xfrm>
          <a:off x="6702459" y="1354898"/>
          <a:ext cx="4704912" cy="3601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765D1DFC-C569-4590-B565-97935DBC4F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02459" y="1354898"/>
                        <a:ext cx="4704912" cy="3601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C76DFA-EAD8-47C8-A640-E8E6D1982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Different pulses for different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B2282-5386-4B01-9726-45484DFF01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607" y="991098"/>
            <a:ext cx="11449049" cy="509994"/>
          </a:xfrm>
        </p:spPr>
        <p:txBody>
          <a:bodyPr/>
          <a:lstStyle/>
          <a:p>
            <a:pPr algn="ctr"/>
            <a:r>
              <a:rPr lang="en-US" sz="1800" dirty="0"/>
              <a:t>96 Hz                                                                      24 Hz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17DB4-4AE6-4F32-AC14-80D75685C1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r>
              <a:rPr lang="en-US"/>
              <a:t> </a:t>
            </a:r>
            <a:fld id="{A52F4D17-1AD6-42D9-B93A-EB002C62F438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C328CF7-C1DD-4EFD-ADB7-B89D75791B7C}"/>
              </a:ext>
            </a:extLst>
          </p:cNvPr>
          <p:cNvSpPr txBox="1">
            <a:spLocks/>
          </p:cNvSpPr>
          <p:nvPr/>
        </p:nvSpPr>
        <p:spPr>
          <a:xfrm>
            <a:off x="402369" y="2173840"/>
            <a:ext cx="792088" cy="16872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1.6%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421444-3D0A-481A-9CBE-983D33C0D763}"/>
              </a:ext>
            </a:extLst>
          </p:cNvPr>
          <p:cNvSpPr txBox="1"/>
          <p:nvPr/>
        </p:nvSpPr>
        <p:spPr>
          <a:xfrm>
            <a:off x="3319304" y="3088281"/>
            <a:ext cx="1735146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n-US" sz="1400" baseline="-25000" dirty="0"/>
              <a:t>proton</a:t>
            </a:r>
            <a:r>
              <a:rPr lang="en-US" sz="1400" dirty="0"/>
              <a:t> :	167 µs</a:t>
            </a:r>
            <a:r>
              <a:rPr lang="en-US" sz="1400" baseline="30000" dirty="0"/>
              <a:t> </a:t>
            </a:r>
          </a:p>
          <a:p>
            <a:pPr>
              <a:lnSpc>
                <a:spcPct val="95000"/>
              </a:lnSpc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n-US" sz="1400" baseline="-25000" dirty="0"/>
              <a:t>neutron</a:t>
            </a:r>
            <a:r>
              <a:rPr lang="en-US" sz="1400" dirty="0"/>
              <a:t>:	252 µs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80660F-09F9-4F64-AC57-39D8A30351F7}"/>
              </a:ext>
            </a:extLst>
          </p:cNvPr>
          <p:cNvSpPr txBox="1"/>
          <p:nvPr/>
        </p:nvSpPr>
        <p:spPr>
          <a:xfrm>
            <a:off x="8832304" y="2977733"/>
            <a:ext cx="165618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n-US" sz="1400" baseline="-25000" dirty="0"/>
              <a:t>proton</a:t>
            </a:r>
            <a:r>
              <a:rPr lang="en-US" sz="1400" dirty="0"/>
              <a:t> :	667 µs</a:t>
            </a:r>
            <a:r>
              <a:rPr lang="en-US" sz="1400" baseline="30000" dirty="0"/>
              <a:t> </a:t>
            </a:r>
          </a:p>
          <a:p>
            <a:pPr>
              <a:lnSpc>
                <a:spcPct val="95000"/>
              </a:lnSpc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n-US" sz="1400" baseline="-25000" dirty="0"/>
              <a:t>neutron</a:t>
            </a:r>
            <a:r>
              <a:rPr lang="en-US" sz="1400" dirty="0"/>
              <a:t>:	665 µs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FE931A-9865-4FD3-9961-D596E2C60403}"/>
              </a:ext>
            </a:extLst>
          </p:cNvPr>
          <p:cNvSpPr txBox="1"/>
          <p:nvPr/>
        </p:nvSpPr>
        <p:spPr>
          <a:xfrm>
            <a:off x="-4356992" y="4725144"/>
            <a:ext cx="3708725" cy="1349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Consequence:</a:t>
            </a: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An instrument of 4 times the length installed on the 24 Hz station has the same bandwidth and about 33% less wavelength uncertainty compared to one on the 96 Hz station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059A6-E161-B3B9-38E1-F49079405424}"/>
              </a:ext>
            </a:extLst>
          </p:cNvPr>
          <p:cNvSpPr txBox="1"/>
          <p:nvPr/>
        </p:nvSpPr>
        <p:spPr>
          <a:xfrm>
            <a:off x="1122449" y="5013176"/>
            <a:ext cx="5145961" cy="114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2400" dirty="0"/>
              <a:t>Sufficient ToF-resolution</a:t>
            </a:r>
          </a:p>
          <a:p>
            <a:pPr algn="l">
              <a:lnSpc>
                <a:spcPct val="95000"/>
              </a:lnSpc>
            </a:pPr>
            <a:r>
              <a:rPr lang="en-DE" sz="2400" dirty="0"/>
              <a:t>Medium bandwidth</a:t>
            </a:r>
          </a:p>
          <a:p>
            <a:pPr algn="l">
              <a:lnSpc>
                <a:spcPct val="95000"/>
              </a:lnSpc>
            </a:pPr>
            <a:r>
              <a:rPr lang="en-DE" sz="2400" dirty="0"/>
              <a:t>FOM: Mean Brightness / pulse width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5FC03-B4DD-0546-6B15-EBB403E998DB}"/>
              </a:ext>
            </a:extLst>
          </p:cNvPr>
          <p:cNvSpPr txBox="1"/>
          <p:nvPr/>
        </p:nvSpPr>
        <p:spPr>
          <a:xfrm>
            <a:off x="6505693" y="4941168"/>
            <a:ext cx="5129930" cy="114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2400" dirty="0"/>
              <a:t>Low </a:t>
            </a:r>
            <a:r>
              <a:rPr lang="en-GB" sz="2400" dirty="0" err="1"/>
              <a:t>ToF</a:t>
            </a:r>
            <a:r>
              <a:rPr lang="en-GB" sz="2400" dirty="0"/>
              <a:t>-resolution or pulse shaping</a:t>
            </a:r>
          </a:p>
          <a:p>
            <a:pPr algn="l">
              <a:lnSpc>
                <a:spcPct val="95000"/>
              </a:lnSpc>
            </a:pPr>
            <a:r>
              <a:rPr lang="en-GB" sz="2400" dirty="0"/>
              <a:t>Broad bandwidth</a:t>
            </a:r>
          </a:p>
          <a:p>
            <a:pPr algn="l">
              <a:lnSpc>
                <a:spcPct val="95000"/>
              </a:lnSpc>
            </a:pPr>
            <a:r>
              <a:rPr lang="en-GB" sz="2400" dirty="0"/>
              <a:t>FOM: Pulse Brightness</a:t>
            </a:r>
            <a:endParaRPr lang="en-DE" sz="2400" dirty="0" err="1"/>
          </a:p>
        </p:txBody>
      </p:sp>
    </p:spTree>
    <p:extLst>
      <p:ext uri="{BB962C8B-B14F-4D97-AF65-F5344CB8AC3E}">
        <p14:creationId xmlns:p14="http://schemas.microsoft.com/office/powerpoint/2010/main" val="290438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7D81D-E408-8867-693C-C557DBF30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2800" dirty="0"/>
              <a:t>Moderator contribution to resolution vs. Bandwidth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818B6-F612-DE04-746B-7F9D98E695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88F6C-0CA6-6988-BD30-23E63CD6C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7" y="764704"/>
            <a:ext cx="7770379" cy="583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2C8E1-83A7-5B28-EF0B-B45FD2D79BE2}"/>
              </a:ext>
            </a:extLst>
          </p:cNvPr>
          <p:cNvSpPr txBox="1"/>
          <p:nvPr/>
        </p:nvSpPr>
        <p:spPr>
          <a:xfrm>
            <a:off x="-3951" y="1646564"/>
            <a:ext cx="5461752" cy="430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dirty="0"/>
              <a:t>Long pulse source</a:t>
            </a: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L</a:t>
            </a:r>
            <a:r>
              <a:rPr lang="en-DE" sz="2400" dirty="0"/>
              <a:t>ow resolution</a:t>
            </a:r>
            <a:br>
              <a:rPr lang="en-DE" sz="2400" dirty="0"/>
            </a:br>
            <a:r>
              <a:rPr lang="en-DE" sz="2400" dirty="0"/>
              <a:t>SANS &amp; Reflectometry</a:t>
            </a:r>
            <a:br>
              <a:rPr lang="en-DE" sz="2400" dirty="0"/>
            </a:br>
            <a:r>
              <a:rPr lang="en-DE" sz="2400" dirty="0"/>
              <a:t>N(R )SE methods</a:t>
            </a: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dirty="0"/>
              <a:t>High resolution</a:t>
            </a:r>
            <a:br>
              <a:rPr lang="en-DE" sz="2400" dirty="0"/>
            </a:br>
            <a:r>
              <a:rPr lang="en-DE" sz="2400" dirty="0"/>
              <a:t>Pulse shaping instruments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dirty="0"/>
              <a:t>Short(er) pulse source</a:t>
            </a: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dirty="0"/>
              <a:t>Modest resolution</a:t>
            </a:r>
            <a:br>
              <a:rPr lang="en-DE" sz="2400" dirty="0"/>
            </a:br>
            <a:r>
              <a:rPr lang="en-DE" sz="2400" dirty="0"/>
              <a:t>Single Xtal diffraction</a:t>
            </a:r>
            <a:br>
              <a:rPr lang="en-DE" sz="2400" dirty="0"/>
            </a:br>
            <a:r>
              <a:rPr lang="en-DE" sz="2400" dirty="0"/>
              <a:t>Diffuse scattering</a:t>
            </a:r>
          </a:p>
          <a:p>
            <a:pPr marL="800100" lvl="1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DE" sz="2400" dirty="0"/>
              <a:t>1 Å &lt; ∆</a:t>
            </a:r>
            <a:r>
              <a:rPr lang="en-DE" sz="2400" dirty="0">
                <a:latin typeface="Symbol" pitchFamily="2" charset="2"/>
              </a:rPr>
              <a:t>l </a:t>
            </a:r>
            <a:r>
              <a:rPr lang="en-DE" sz="2400" dirty="0">
                <a:latin typeface="+mj-lt"/>
              </a:rPr>
              <a:t>&lt; 4 Å</a:t>
            </a:r>
            <a:br>
              <a:rPr lang="en-DE" sz="2400" dirty="0">
                <a:latin typeface="+mj-lt"/>
              </a:rPr>
            </a:br>
            <a:r>
              <a:rPr lang="en-DE" sz="2400" dirty="0">
                <a:latin typeface="+mj-lt"/>
              </a:rPr>
              <a:t>Focusing specific dynamic range</a:t>
            </a:r>
          </a:p>
        </p:txBody>
      </p:sp>
    </p:spTree>
    <p:extLst>
      <p:ext uri="{BB962C8B-B14F-4D97-AF65-F5344CB8AC3E}">
        <p14:creationId xmlns:p14="http://schemas.microsoft.com/office/powerpoint/2010/main" val="2992728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7DCBA-F18D-031A-9855-6AB844198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Multi Beam Reflectometer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8A704-7A08-58A3-2BA7-223647B490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From small samples to GISANS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3F1344-8F7B-E495-27E1-F01FB2B6D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1" y="1473159"/>
            <a:ext cx="9509429" cy="53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84855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2018-02-28_ppt_16x9</Template>
  <TotalTime>34106</TotalTime>
  <Words>1765</Words>
  <Application>Microsoft Macintosh PowerPoint</Application>
  <PresentationFormat>Widescreen</PresentationFormat>
  <Paragraphs>404</Paragraphs>
  <Slides>31</Slides>
  <Notes>19</Notes>
  <HiddenSlides>12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Comic Sans MS</vt:lpstr>
      <vt:lpstr>Symbol</vt:lpstr>
      <vt:lpstr>Times New Roman</vt:lpstr>
      <vt:lpstr>Wingdings</vt:lpstr>
      <vt:lpstr>Jülich</vt:lpstr>
      <vt:lpstr>Graph</vt:lpstr>
      <vt:lpstr>ISIS/Draw Sketch</vt:lpstr>
      <vt:lpstr>An Instrumentation suite for the HBS</vt:lpstr>
      <vt:lpstr>PowerPoint Presentation</vt:lpstr>
      <vt:lpstr>PowerPoint Presentation</vt:lpstr>
      <vt:lpstr>PowerPoint Presentation</vt:lpstr>
      <vt:lpstr>Optimization from Source to detector</vt:lpstr>
      <vt:lpstr>PowerPoint Presentation</vt:lpstr>
      <vt:lpstr>Different pulses for different applications</vt:lpstr>
      <vt:lpstr>Moderator contribution to resolution vs. Bandwidth</vt:lpstr>
      <vt:lpstr>Multi Beam Reflectometer</vt:lpstr>
      <vt:lpstr>Instruments for tiny samples</vt:lpstr>
      <vt:lpstr>Polarized diffuse neutron scattering (PDNS)</vt:lpstr>
      <vt:lpstr>Crystal analyzer spectrometer</vt:lpstr>
      <vt:lpstr>Thermal powder diffractometer (TPD)</vt:lpstr>
      <vt:lpstr>Crystof</vt:lpstr>
      <vt:lpstr>Neutron Imaging &amp; Analytics</vt:lpstr>
      <vt:lpstr>Neutron imaging and Analytics </vt:lpstr>
      <vt:lpstr>PowerPoint Presentation</vt:lpstr>
      <vt:lpstr>Conclusion</vt:lpstr>
      <vt:lpstr>PowerPoint Presentation</vt:lpstr>
      <vt:lpstr>PowerPoint Presentation</vt:lpstr>
      <vt:lpstr>PowerPoint Presentation</vt:lpstr>
      <vt:lpstr>Low Resolution, very wide Band</vt:lpstr>
      <vt:lpstr>SANS Suite to cover nm to µm STructures</vt:lpstr>
      <vt:lpstr>Modest resolution, wide Band</vt:lpstr>
      <vt:lpstr>Instruments for tiny samples</vt:lpstr>
      <vt:lpstr>Indispensable tool for magnetism</vt:lpstr>
      <vt:lpstr>Narrow resolution  narrow band</vt:lpstr>
      <vt:lpstr>Very Narrow resolution + Wide Band</vt:lpstr>
      <vt:lpstr>Near Backscattering spectrometer</vt:lpstr>
      <vt:lpstr>ToF enhanced imaging &amp; Analytics</vt:lpstr>
      <vt:lpstr>Adapted Target Stations crucial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of presentation</dc:title>
  <dc:creator/>
  <cp:lastModifiedBy>Voigt, Jörg</cp:lastModifiedBy>
  <cp:revision>122</cp:revision>
  <cp:lastPrinted>2022-10-21T14:39:46Z</cp:lastPrinted>
  <dcterms:created xsi:type="dcterms:W3CDTF">2019-11-11T19:50:09Z</dcterms:created>
  <dcterms:modified xsi:type="dcterms:W3CDTF">2023-10-31T13:51:37Z</dcterms:modified>
</cp:coreProperties>
</file>