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8" r:id="rId2"/>
  </p:sldMasterIdLst>
  <p:notesMasterIdLst>
    <p:notesMasterId r:id="rId16"/>
  </p:notesMasterIdLst>
  <p:sldIdLst>
    <p:sldId id="257" r:id="rId3"/>
    <p:sldId id="313" r:id="rId4"/>
    <p:sldId id="298" r:id="rId5"/>
    <p:sldId id="315" r:id="rId6"/>
    <p:sldId id="305" r:id="rId7"/>
    <p:sldId id="300" r:id="rId8"/>
    <p:sldId id="303" r:id="rId9"/>
    <p:sldId id="304" r:id="rId10"/>
    <p:sldId id="309" r:id="rId11"/>
    <p:sldId id="312" r:id="rId12"/>
    <p:sldId id="310" r:id="rId13"/>
    <p:sldId id="314" r:id="rId14"/>
    <p:sldId id="31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3" userDrawn="1">
          <p15:clr>
            <a:srgbClr val="A4A3A4"/>
          </p15:clr>
        </p15:guide>
        <p15:guide id="2" pos="325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4" pos="7355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orient="horz" pos="867" userDrawn="1">
          <p15:clr>
            <a:srgbClr val="A4A3A4"/>
          </p15:clr>
        </p15:guide>
        <p15:guide id="7" orient="horz" pos="3634" userDrawn="1">
          <p15:clr>
            <a:srgbClr val="A4A3A4"/>
          </p15:clr>
        </p15:guide>
        <p15:guide id="8" pos="86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2BBB"/>
    <a:srgbClr val="FFFFFF"/>
    <a:srgbClr val="F08900"/>
    <a:srgbClr val="003088"/>
    <a:srgbClr val="FF6900"/>
    <a:srgbClr val="1E5DF8"/>
    <a:srgbClr val="626262"/>
    <a:srgbClr val="00BED5"/>
    <a:srgbClr val="C13D33"/>
    <a:srgbClr val="E94D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756"/>
    <p:restoredTop sz="94523"/>
  </p:normalViewPr>
  <p:slideViewPr>
    <p:cSldViewPr snapToGrid="0" snapToObjects="1">
      <p:cViewPr>
        <p:scale>
          <a:sx n="100" d="100"/>
          <a:sy n="100" d="100"/>
        </p:scale>
        <p:origin x="1290" y="780"/>
      </p:cViewPr>
      <p:guideLst>
        <p:guide orient="horz" pos="323"/>
        <p:guide pos="325"/>
        <p:guide orient="horz" pos="3974"/>
        <p:guide pos="7355"/>
        <p:guide pos="3840"/>
        <p:guide orient="horz" pos="867"/>
        <p:guide orient="horz" pos="3634"/>
        <p:guide pos="86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FE9A4A-3203-D544-A0F2-9B4A7A1B021E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F3BA1D-A00F-DB41-84DA-BE26C485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868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abstract pattern can be removed or repositioned if required. Be careful to ‘Send to Back’ so that it does not obscure any important information.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6725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-Fasteners and fittings</a:t>
            </a:r>
            <a:r>
              <a:rPr lang="en-GB" baseline="0" dirty="0" smtClean="0"/>
              <a:t> tightened </a:t>
            </a:r>
          </a:p>
          <a:p>
            <a:endParaRPr lang="en-GB" baseline="0" dirty="0" smtClean="0"/>
          </a:p>
          <a:p>
            <a:r>
              <a:rPr lang="en-GB" baseline="0" dirty="0" smtClean="0"/>
              <a:t>-System flooded and bled </a:t>
            </a:r>
          </a:p>
          <a:p>
            <a:endParaRPr lang="en-GB" baseline="0" dirty="0" smtClean="0"/>
          </a:p>
          <a:p>
            <a:r>
              <a:rPr lang="en-GB" baseline="0" dirty="0" smtClean="0"/>
              <a:t>-Circulated water around the system and checked for leaks </a:t>
            </a:r>
          </a:p>
          <a:p>
            <a:endParaRPr lang="en-GB" baseline="0" dirty="0" smtClean="0"/>
          </a:p>
          <a:p>
            <a:r>
              <a:rPr lang="en-GB" baseline="0" dirty="0" smtClean="0"/>
              <a:t>-Reinstalled East reflector half and once again filled with water and leak checked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167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-Although the leak</a:t>
            </a:r>
            <a:r>
              <a:rPr lang="en-GB" baseline="0" dirty="0" smtClean="0"/>
              <a:t> was successfully resolved there were some difficulties and learning opportunities </a:t>
            </a:r>
          </a:p>
          <a:p>
            <a:endParaRPr lang="en-GB" baseline="0" dirty="0" smtClean="0"/>
          </a:p>
          <a:p>
            <a:r>
              <a:rPr lang="en-GB" baseline="0" dirty="0" smtClean="0"/>
              <a:t>-Lifting eye on the reflector – arms at virtually full forward and boom extension </a:t>
            </a:r>
          </a:p>
          <a:p>
            <a:endParaRPr lang="en-GB" baseline="0" dirty="0" smtClean="0"/>
          </a:p>
          <a:p>
            <a:r>
              <a:rPr lang="en-GB" baseline="0" dirty="0" smtClean="0"/>
              <a:t>-minimal views</a:t>
            </a:r>
          </a:p>
          <a:p>
            <a:endParaRPr lang="en-GB" baseline="0" dirty="0" smtClean="0"/>
          </a:p>
          <a:p>
            <a:r>
              <a:rPr lang="en-GB" baseline="0" dirty="0" smtClean="0"/>
              <a:t>-Talk nicely to the design team about a </a:t>
            </a:r>
            <a:r>
              <a:rPr lang="en-GB" baseline="0" dirty="0" err="1" smtClean="0"/>
              <a:t>soloution</a:t>
            </a:r>
            <a:r>
              <a:rPr lang="en-GB" baseline="0" dirty="0" smtClean="0"/>
              <a:t>! </a:t>
            </a:r>
          </a:p>
          <a:p>
            <a:endParaRPr lang="en-GB" baseline="0" dirty="0" smtClean="0"/>
          </a:p>
          <a:p>
            <a:r>
              <a:rPr lang="en-GB" baseline="0" dirty="0" smtClean="0"/>
              <a:t>-High level bleeds also high on the reflector – one has bracket to assist with bracing </a:t>
            </a:r>
          </a:p>
          <a:p>
            <a:endParaRPr lang="en-GB" baseline="0" dirty="0" smtClean="0"/>
          </a:p>
          <a:p>
            <a:r>
              <a:rPr lang="en-GB" baseline="0" dirty="0" smtClean="0"/>
              <a:t>-Once shutdown pressure allows we’d like to revisit the leaking Horn mod. </a:t>
            </a:r>
          </a:p>
          <a:p>
            <a:r>
              <a:rPr lang="en-GB" baseline="0" dirty="0" smtClean="0"/>
              <a:t>-Had to get the trolley forward to vent the croft so were under pressure to finish reinstallation </a:t>
            </a:r>
          </a:p>
          <a:p>
            <a:endParaRPr lang="en-GB" baseline="0" dirty="0" smtClean="0"/>
          </a:p>
          <a:p>
            <a:r>
              <a:rPr lang="en-GB" baseline="0" dirty="0" smtClean="0"/>
              <a:t>-Discussion with Les about testing the unit on crane near </a:t>
            </a:r>
            <a:r>
              <a:rPr lang="en-GB" baseline="0" dirty="0" err="1" smtClean="0"/>
              <a:t>windo</a:t>
            </a:r>
            <a:r>
              <a:rPr lang="en-GB" baseline="0" dirty="0" smtClean="0"/>
              <a:t> by either plumbing into LWCS, running </a:t>
            </a:r>
            <a:r>
              <a:rPr lang="en-GB" baseline="0" dirty="0" err="1" smtClean="0"/>
              <a:t>auxillary</a:t>
            </a:r>
            <a:r>
              <a:rPr lang="en-GB" baseline="0" dirty="0" smtClean="0"/>
              <a:t> pump or using compressed air/leak detector spray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2807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-Although the leak</a:t>
            </a:r>
            <a:r>
              <a:rPr lang="en-GB" baseline="0" dirty="0" smtClean="0"/>
              <a:t> was successfully resolved there were some difficulties and learning opportunities </a:t>
            </a:r>
          </a:p>
          <a:p>
            <a:endParaRPr lang="en-GB" baseline="0" dirty="0" smtClean="0"/>
          </a:p>
          <a:p>
            <a:r>
              <a:rPr lang="en-GB" baseline="0" dirty="0" smtClean="0"/>
              <a:t>-Lifting eye on the reflector – arms at virtually full forward and boom extension </a:t>
            </a:r>
          </a:p>
          <a:p>
            <a:endParaRPr lang="en-GB" baseline="0" dirty="0" smtClean="0"/>
          </a:p>
          <a:p>
            <a:r>
              <a:rPr lang="en-GB" baseline="0" dirty="0" smtClean="0"/>
              <a:t>-minimal views</a:t>
            </a:r>
          </a:p>
          <a:p>
            <a:endParaRPr lang="en-GB" baseline="0" dirty="0" smtClean="0"/>
          </a:p>
          <a:p>
            <a:r>
              <a:rPr lang="en-GB" baseline="0" dirty="0" smtClean="0"/>
              <a:t>-Talk nicely to the design team about a </a:t>
            </a:r>
            <a:r>
              <a:rPr lang="en-GB" baseline="0" dirty="0" err="1" smtClean="0"/>
              <a:t>soloution</a:t>
            </a:r>
            <a:r>
              <a:rPr lang="en-GB" baseline="0" dirty="0" smtClean="0"/>
              <a:t>! </a:t>
            </a:r>
          </a:p>
          <a:p>
            <a:endParaRPr lang="en-GB" baseline="0" dirty="0" smtClean="0"/>
          </a:p>
          <a:p>
            <a:r>
              <a:rPr lang="en-GB" baseline="0" dirty="0" smtClean="0"/>
              <a:t>-High level bleeds also high on the reflector – one has bracket to assist with bracing </a:t>
            </a:r>
          </a:p>
          <a:p>
            <a:endParaRPr lang="en-GB" baseline="0" dirty="0" smtClean="0"/>
          </a:p>
          <a:p>
            <a:r>
              <a:rPr lang="en-GB" baseline="0" dirty="0" smtClean="0"/>
              <a:t>-Once shutdown pressure allows we’d like to revisit the leaking Horn mod. </a:t>
            </a:r>
          </a:p>
          <a:p>
            <a:r>
              <a:rPr lang="en-GB" baseline="0" dirty="0" smtClean="0"/>
              <a:t>-Had to get the trolley forward to vent the croft so were under pressure to finish reinstallation </a:t>
            </a:r>
          </a:p>
          <a:p>
            <a:endParaRPr lang="en-GB" baseline="0" dirty="0" smtClean="0"/>
          </a:p>
          <a:p>
            <a:r>
              <a:rPr lang="en-GB" baseline="0" dirty="0" smtClean="0"/>
              <a:t>-Discussion with Les about testing the unit on crane near </a:t>
            </a:r>
            <a:r>
              <a:rPr lang="en-GB" baseline="0" dirty="0" err="1" smtClean="0"/>
              <a:t>windo</a:t>
            </a:r>
            <a:r>
              <a:rPr lang="en-GB" baseline="0" dirty="0" smtClean="0"/>
              <a:t> by either plumbing into LWCS, running </a:t>
            </a:r>
            <a:r>
              <a:rPr lang="en-GB" baseline="0" dirty="0" err="1" smtClean="0"/>
              <a:t>auxillary</a:t>
            </a:r>
            <a:r>
              <a:rPr lang="en-GB" baseline="0" dirty="0" smtClean="0"/>
              <a:t> pump or using compressed air/leak detector spray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9958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abstract pattern can be removed or repositioned if required. Be careful to ‘Send to Back’ so that it does not obscure any important information.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381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-Intro</a:t>
            </a:r>
            <a:endParaRPr lang="en-GB" baseline="0" dirty="0" smtClean="0"/>
          </a:p>
          <a:p>
            <a:endParaRPr lang="en-GB" dirty="0" smtClean="0"/>
          </a:p>
          <a:p>
            <a:r>
              <a:rPr lang="en-GB" dirty="0" smtClean="0"/>
              <a:t>-Towards</a:t>
            </a:r>
            <a:r>
              <a:rPr lang="en-GB" baseline="0" dirty="0" smtClean="0"/>
              <a:t> the end of last user run 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-Increased</a:t>
            </a:r>
            <a:r>
              <a:rPr lang="en-GB" baseline="0" dirty="0" smtClean="0"/>
              <a:t> moisture in Void Vessel</a:t>
            </a:r>
          </a:p>
          <a:p>
            <a:endParaRPr lang="en-GB" baseline="0" dirty="0" smtClean="0"/>
          </a:p>
          <a:p>
            <a:r>
              <a:rPr lang="en-GB" baseline="0" dirty="0" smtClean="0"/>
              <a:t>-Light Water Header tank level decreasing </a:t>
            </a:r>
          </a:p>
          <a:p>
            <a:endParaRPr lang="en-GB" baseline="0" dirty="0" smtClean="0"/>
          </a:p>
          <a:p>
            <a:r>
              <a:rPr lang="en-GB" baseline="0" dirty="0" smtClean="0"/>
              <a:t>-Once shutdown pulled trolley back and saw water under reflector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224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-Intro</a:t>
            </a:r>
            <a:endParaRPr lang="en-GB" baseline="0" dirty="0" smtClean="0"/>
          </a:p>
          <a:p>
            <a:endParaRPr lang="en-GB" dirty="0" smtClean="0"/>
          </a:p>
          <a:p>
            <a:r>
              <a:rPr lang="en-GB" dirty="0" smtClean="0"/>
              <a:t>-Towards</a:t>
            </a:r>
            <a:r>
              <a:rPr lang="en-GB" baseline="0" dirty="0" smtClean="0"/>
              <a:t> the end of last user run 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-Increased</a:t>
            </a:r>
            <a:r>
              <a:rPr lang="en-GB" baseline="0" dirty="0" smtClean="0"/>
              <a:t> moisture in Void Vessel</a:t>
            </a:r>
          </a:p>
          <a:p>
            <a:endParaRPr lang="en-GB" baseline="0" dirty="0" smtClean="0"/>
          </a:p>
          <a:p>
            <a:r>
              <a:rPr lang="en-GB" baseline="0" dirty="0" smtClean="0"/>
              <a:t>-Light Water Header tank level decreasing </a:t>
            </a:r>
          </a:p>
          <a:p>
            <a:endParaRPr lang="en-GB" baseline="0" dirty="0" smtClean="0"/>
          </a:p>
          <a:p>
            <a:r>
              <a:rPr lang="en-GB" baseline="0" dirty="0" smtClean="0"/>
              <a:t>-Once shutdown pulled trolley back and saw water under reflector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95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-Split</a:t>
            </a:r>
            <a:r>
              <a:rPr lang="en-GB" baseline="0" dirty="0" smtClean="0"/>
              <a:t> reflector </a:t>
            </a:r>
          </a:p>
          <a:p>
            <a:endParaRPr lang="en-GB" baseline="0" dirty="0" smtClean="0"/>
          </a:p>
          <a:p>
            <a:r>
              <a:rPr lang="en-GB" baseline="0" dirty="0" smtClean="0"/>
              <a:t>-No view through windows or fixed cameras</a:t>
            </a:r>
          </a:p>
          <a:p>
            <a:endParaRPr lang="en-GB" baseline="0" dirty="0" smtClean="0"/>
          </a:p>
          <a:p>
            <a:r>
              <a:rPr lang="en-GB" baseline="0" dirty="0" smtClean="0"/>
              <a:t>-Used flying lead to inspect leak </a:t>
            </a:r>
          </a:p>
          <a:p>
            <a:endParaRPr lang="en-GB" dirty="0" smtClean="0"/>
          </a:p>
          <a:p>
            <a:r>
              <a:rPr lang="en-GB" dirty="0" smtClean="0"/>
              <a:t>-Oxidisation on reflector</a:t>
            </a:r>
            <a:r>
              <a:rPr lang="en-GB" baseline="0" dirty="0" smtClean="0"/>
              <a:t> </a:t>
            </a:r>
          </a:p>
          <a:p>
            <a:endParaRPr lang="en-GB" baseline="0" dirty="0" smtClean="0"/>
          </a:p>
          <a:p>
            <a:r>
              <a:rPr lang="en-GB" baseline="0" dirty="0" smtClean="0"/>
              <a:t>-Water tracking down flow/return lines </a:t>
            </a:r>
          </a:p>
          <a:p>
            <a:endParaRPr lang="en-GB" baseline="0" dirty="0" smtClean="0"/>
          </a:p>
          <a:p>
            <a:r>
              <a:rPr lang="en-GB" baseline="0" dirty="0" smtClean="0"/>
              <a:t>- We knew we’d have to change the Horn Moderator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641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-Intro</a:t>
            </a:r>
            <a:r>
              <a:rPr lang="en-GB" baseline="0" dirty="0" smtClean="0"/>
              <a:t> Horn moderator </a:t>
            </a:r>
          </a:p>
          <a:p>
            <a:endParaRPr lang="en-GB" baseline="0" dirty="0" smtClean="0"/>
          </a:p>
          <a:p>
            <a:r>
              <a:rPr lang="en-GB" baseline="0" dirty="0" smtClean="0"/>
              <a:t>-Mid assembly shots give an idea of complexity and how delicate it is</a:t>
            </a:r>
          </a:p>
          <a:p>
            <a:endParaRPr lang="en-GB" baseline="0" dirty="0" smtClean="0"/>
          </a:p>
          <a:p>
            <a:r>
              <a:rPr lang="en-GB" baseline="0" dirty="0" smtClean="0"/>
              <a:t>-Thin walled – 1.5mm aluminium </a:t>
            </a:r>
          </a:p>
          <a:p>
            <a:endParaRPr lang="en-GB" baseline="0" dirty="0" smtClean="0"/>
          </a:p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364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-In order to remove existing unit</a:t>
            </a:r>
            <a:r>
              <a:rPr lang="en-GB" baseline="0" dirty="0" smtClean="0"/>
              <a:t> we had to remove East reflector half </a:t>
            </a:r>
          </a:p>
          <a:p>
            <a:endParaRPr lang="en-GB" baseline="0" dirty="0" smtClean="0"/>
          </a:p>
          <a:p>
            <a:r>
              <a:rPr lang="en-GB" baseline="0" dirty="0" smtClean="0"/>
              <a:t>-Had to drain system, however the holding tank in South Tunnel was full</a:t>
            </a:r>
          </a:p>
          <a:p>
            <a:endParaRPr lang="en-GB" baseline="0" dirty="0" smtClean="0"/>
          </a:p>
          <a:p>
            <a:r>
              <a:rPr lang="en-GB" baseline="0" dirty="0" smtClean="0"/>
              <a:t>-Liaised with HP, Waste team, RPAs to arrange safe disposal route for water.</a:t>
            </a:r>
          </a:p>
          <a:p>
            <a:endParaRPr lang="en-GB" baseline="0" dirty="0" smtClean="0"/>
          </a:p>
          <a:p>
            <a:r>
              <a:rPr lang="en-GB" baseline="0" dirty="0" smtClean="0"/>
              <a:t>-Once drained </a:t>
            </a:r>
            <a:r>
              <a:rPr lang="en-GB" baseline="0" dirty="0" err="1" smtClean="0"/>
              <a:t>flexis</a:t>
            </a:r>
            <a:r>
              <a:rPr lang="en-GB" baseline="0" dirty="0" smtClean="0"/>
              <a:t> were removed and capped</a:t>
            </a:r>
          </a:p>
          <a:p>
            <a:endParaRPr lang="en-GB" baseline="0" dirty="0" smtClean="0"/>
          </a:p>
          <a:p>
            <a:r>
              <a:rPr lang="en-GB" baseline="0" dirty="0" smtClean="0"/>
              <a:t>-Fasteners removed and unit craned onto East cell floor.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8476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-Moderator removal was</a:t>
            </a:r>
            <a:r>
              <a:rPr lang="en-GB" baseline="0" dirty="0" smtClean="0"/>
              <a:t> fairly straightforward</a:t>
            </a:r>
          </a:p>
          <a:p>
            <a:endParaRPr lang="en-GB" baseline="0" dirty="0" smtClean="0"/>
          </a:p>
          <a:p>
            <a:r>
              <a:rPr lang="en-GB" baseline="0" dirty="0" smtClean="0"/>
              <a:t>-</a:t>
            </a:r>
            <a:r>
              <a:rPr lang="en-GB" baseline="0" dirty="0" err="1" smtClean="0"/>
              <a:t>Berillium</a:t>
            </a:r>
            <a:r>
              <a:rPr lang="en-GB" baseline="0" dirty="0" smtClean="0"/>
              <a:t> wedge a little awkward to lift </a:t>
            </a:r>
          </a:p>
          <a:p>
            <a:endParaRPr lang="en-GB" baseline="0" dirty="0" smtClean="0"/>
          </a:p>
          <a:p>
            <a:r>
              <a:rPr lang="en-GB" baseline="0" dirty="0" smtClean="0"/>
              <a:t>-had to make up some bespoke tooling for some of the fasteners </a:t>
            </a:r>
          </a:p>
          <a:p>
            <a:endParaRPr lang="en-GB" baseline="0" dirty="0" smtClean="0"/>
          </a:p>
          <a:p>
            <a:r>
              <a:rPr lang="en-GB" baseline="0" dirty="0" smtClean="0"/>
              <a:t>-Needed to release some clamps to allow enough flex in the pipes to extract.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7700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-Once the old</a:t>
            </a:r>
            <a:r>
              <a:rPr lang="en-GB" baseline="0" dirty="0" smtClean="0"/>
              <a:t> unit was removed we began prepping the new one for installation </a:t>
            </a:r>
          </a:p>
          <a:p>
            <a:endParaRPr lang="en-GB" baseline="0" dirty="0" smtClean="0"/>
          </a:p>
          <a:p>
            <a:r>
              <a:rPr lang="en-GB" baseline="0" dirty="0" smtClean="0"/>
              <a:t>-Pressure tested and checked for leaks as although it was new had been in storage for a number of years</a:t>
            </a:r>
          </a:p>
          <a:p>
            <a:endParaRPr lang="en-GB" baseline="0" dirty="0" smtClean="0"/>
          </a:p>
          <a:p>
            <a:r>
              <a:rPr lang="en-GB" baseline="0" dirty="0" smtClean="0"/>
              <a:t>-Made up a lifting bracket so it would hang level on the crane </a:t>
            </a:r>
          </a:p>
          <a:p>
            <a:endParaRPr lang="en-GB" baseline="0" dirty="0" smtClean="0"/>
          </a:p>
          <a:p>
            <a:r>
              <a:rPr lang="en-GB" baseline="0" dirty="0" smtClean="0"/>
              <a:t>-Minimise need to use the </a:t>
            </a:r>
            <a:r>
              <a:rPr lang="en-GB" baseline="0" dirty="0" err="1" smtClean="0"/>
              <a:t>manips</a:t>
            </a:r>
            <a:r>
              <a:rPr lang="en-GB" baseline="0" dirty="0" smtClean="0"/>
              <a:t> in the cell to reduce risk of damage to the unit </a:t>
            </a:r>
          </a:p>
          <a:p>
            <a:endParaRPr lang="en-GB" baseline="0" dirty="0" smtClean="0"/>
          </a:p>
          <a:p>
            <a:r>
              <a:rPr lang="en-GB" baseline="0" dirty="0" smtClean="0"/>
              <a:t>-Trial run on the </a:t>
            </a:r>
            <a:r>
              <a:rPr lang="en-GB" baseline="0" dirty="0" err="1" smtClean="0"/>
              <a:t>mockup</a:t>
            </a:r>
            <a:r>
              <a:rPr lang="en-GB" baseline="0" dirty="0" smtClean="0"/>
              <a:t> in the rear of R80 to work out method before committing to the cell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9316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-Installation was pretty</a:t>
            </a:r>
            <a:r>
              <a:rPr lang="en-GB" baseline="0" dirty="0" smtClean="0"/>
              <a:t> painless</a:t>
            </a:r>
          </a:p>
          <a:p>
            <a:endParaRPr lang="en-GB" baseline="0" dirty="0" smtClean="0"/>
          </a:p>
          <a:p>
            <a:r>
              <a:rPr lang="en-GB" baseline="0" dirty="0" smtClean="0"/>
              <a:t>-Placed on the transport platform at the rear of the trolley and sent in</a:t>
            </a:r>
          </a:p>
          <a:p>
            <a:endParaRPr lang="en-GB" baseline="0" dirty="0" smtClean="0"/>
          </a:p>
          <a:p>
            <a:r>
              <a:rPr lang="en-GB" baseline="0" dirty="0" smtClean="0"/>
              <a:t>-Picked up on the west side, trolley driven back </a:t>
            </a:r>
          </a:p>
          <a:p>
            <a:endParaRPr lang="en-GB" baseline="0" dirty="0" smtClean="0"/>
          </a:p>
          <a:p>
            <a:r>
              <a:rPr lang="en-GB" baseline="0" dirty="0" smtClean="0"/>
              <a:t>-Flown around the front of reflector and installed</a:t>
            </a:r>
          </a:p>
          <a:p>
            <a:endParaRPr lang="en-GB" baseline="0" dirty="0" smtClean="0"/>
          </a:p>
          <a:p>
            <a:r>
              <a:rPr lang="en-GB" baseline="0" dirty="0" smtClean="0"/>
              <a:t>-minimal manipulation required from arms 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874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8082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7486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213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7005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2787FE-8CBB-6248-9619-3941DE55C1B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90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7" r:id="rId2"/>
    <p:sldLayoutId id="214748366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D7AF2DF-B182-3D42-AFB4-BDFF5FB9E9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3" y="5802308"/>
            <a:ext cx="2108080" cy="53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28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460467-1FF7-C745-9E17-03FC0ADFFE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5460" y="0"/>
            <a:ext cx="3286539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67786B-8CF6-7140-A9BE-F2F0A0F1F7F0}"/>
              </a:ext>
            </a:extLst>
          </p:cNvPr>
          <p:cNvSpPr txBox="1"/>
          <p:nvPr/>
        </p:nvSpPr>
        <p:spPr>
          <a:xfrm>
            <a:off x="365095" y="3105834"/>
            <a:ext cx="6356456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TS2 Horn Pre-Moderator</a:t>
            </a:r>
            <a:endParaRPr lang="en-US" sz="3600" b="1" spc="-15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67786B-8CF6-7140-A9BE-F2F0A0F1F7F0}"/>
              </a:ext>
            </a:extLst>
          </p:cNvPr>
          <p:cNvSpPr txBox="1"/>
          <p:nvPr/>
        </p:nvSpPr>
        <p:spPr>
          <a:xfrm>
            <a:off x="365095" y="4677961"/>
            <a:ext cx="6356456" cy="2031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b="1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Henry Russell </a:t>
            </a:r>
          </a:p>
          <a:p>
            <a:endParaRPr lang="en-US" b="1" spc="-150" dirty="0" smtClean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ISIS Neutron &amp; Muon Source </a:t>
            </a:r>
          </a:p>
          <a:p>
            <a:r>
              <a:rPr lang="en-US" b="1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 Operations Group </a:t>
            </a:r>
          </a:p>
          <a:p>
            <a:r>
              <a:rPr lang="en-US" b="1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 2023 </a:t>
            </a:r>
          </a:p>
          <a:p>
            <a:endParaRPr lang="en-US" sz="3600" b="1" spc="-15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3825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E67786B-8CF6-7140-A9BE-F2F0A0F1F7F0}"/>
              </a:ext>
            </a:extLst>
          </p:cNvPr>
          <p:cNvSpPr txBox="1"/>
          <p:nvPr/>
        </p:nvSpPr>
        <p:spPr>
          <a:xfrm>
            <a:off x="295190" y="252552"/>
            <a:ext cx="9408081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Installation of new Horn Mod. </a:t>
            </a:r>
            <a:endParaRPr lang="en-US" sz="3600" b="1" spc="-15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7"/>
          <a:stretch/>
        </p:blipFill>
        <p:spPr>
          <a:xfrm>
            <a:off x="1623442" y="1263253"/>
            <a:ext cx="2868348" cy="3854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" t="856" r="1319" b="4587"/>
          <a:stretch/>
        </p:blipFill>
        <p:spPr>
          <a:xfrm>
            <a:off x="5519025" y="1323392"/>
            <a:ext cx="4955796" cy="3733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1955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E67786B-8CF6-7140-A9BE-F2F0A0F1F7F0}"/>
              </a:ext>
            </a:extLst>
          </p:cNvPr>
          <p:cNvSpPr txBox="1"/>
          <p:nvPr/>
        </p:nvSpPr>
        <p:spPr>
          <a:xfrm>
            <a:off x="303213" y="252552"/>
            <a:ext cx="9408081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Problems encountered</a:t>
            </a:r>
            <a:endParaRPr lang="en-US" sz="3600" b="1" spc="-15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4" b="18403"/>
          <a:stretch/>
        </p:blipFill>
        <p:spPr>
          <a:xfrm>
            <a:off x="369115" y="1339394"/>
            <a:ext cx="3487630" cy="3839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7"/>
          <a:stretch/>
        </p:blipFill>
        <p:spPr>
          <a:xfrm>
            <a:off x="4198874" y="1654185"/>
            <a:ext cx="4277322" cy="3158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"/>
          <a:stretch/>
        </p:blipFill>
        <p:spPr>
          <a:xfrm>
            <a:off x="8818325" y="1339395"/>
            <a:ext cx="3110109" cy="4138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08073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object with a white background&#10;&#10;Description automatically generated">
            <a:extLst>
              <a:ext uri="{FF2B5EF4-FFF2-40B4-BE49-F238E27FC236}">
                <a16:creationId xmlns:a16="http://schemas.microsoft.com/office/drawing/2014/main" id="{F9DCEEBC-BFDF-D3E8-D317-13843299B2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84" b="17600"/>
          <a:stretch/>
        </p:blipFill>
        <p:spPr>
          <a:xfrm>
            <a:off x="2225744" y="3550117"/>
            <a:ext cx="3553290" cy="25915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67786B-8CF6-7140-A9BE-F2F0A0F1F7F0}"/>
              </a:ext>
            </a:extLst>
          </p:cNvPr>
          <p:cNvSpPr txBox="1"/>
          <p:nvPr/>
        </p:nvSpPr>
        <p:spPr>
          <a:xfrm>
            <a:off x="303213" y="252552"/>
            <a:ext cx="9408081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development</a:t>
            </a:r>
            <a:endParaRPr lang="en-US" sz="3600" b="1" spc="-15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metal piece on a table">
            <a:extLst>
              <a:ext uri="{FF2B5EF4-FFF2-40B4-BE49-F238E27FC236}">
                <a16:creationId xmlns:a16="http://schemas.microsoft.com/office/drawing/2014/main" id="{A281202F-2BEB-2A33-6299-51B6585AA1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594" y="978234"/>
            <a:ext cx="3285891" cy="2464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close up of a metal object&#10;&#10;Description automatically generated">
            <a:extLst>
              <a:ext uri="{FF2B5EF4-FFF2-40B4-BE49-F238E27FC236}">
                <a16:creationId xmlns:a16="http://schemas.microsoft.com/office/drawing/2014/main" id="{A211AB45-239F-6D13-7DB9-F9E30B5F09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6" r="1"/>
          <a:stretch/>
        </p:blipFill>
        <p:spPr>
          <a:xfrm>
            <a:off x="2385029" y="987321"/>
            <a:ext cx="3286124" cy="24553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t="5385" b="11538"/>
          <a:stretch/>
        </p:blipFill>
        <p:spPr>
          <a:xfrm>
            <a:off x="347662" y="5819776"/>
            <a:ext cx="2352675" cy="51435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FC65943-4031-873F-9C27-B0B2D28A034D}"/>
              </a:ext>
            </a:extLst>
          </p:cNvPr>
          <p:cNvGrpSpPr/>
          <p:nvPr/>
        </p:nvGrpSpPr>
        <p:grpSpPr>
          <a:xfrm>
            <a:off x="5682782" y="3558136"/>
            <a:ext cx="4711097" cy="3195803"/>
            <a:chOff x="22260973" y="23577028"/>
            <a:chExt cx="7864071" cy="5461377"/>
          </a:xfrm>
        </p:grpSpPr>
        <p:pic>
          <p:nvPicPr>
            <p:cNvPr id="13" name="Picture 12" descr="A diagram of a water dam&#10;&#10;Description automatically generated">
              <a:extLst>
                <a:ext uri="{FF2B5EF4-FFF2-40B4-BE49-F238E27FC236}">
                  <a16:creationId xmlns:a16="http://schemas.microsoft.com/office/drawing/2014/main" id="{80FBA0BA-A92E-F0B9-B3A4-446CE60A59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229" b="12287"/>
            <a:stretch/>
          </p:blipFill>
          <p:spPr>
            <a:xfrm>
              <a:off x="22573589" y="23577028"/>
              <a:ext cx="6636400" cy="466978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0B35B6D-E0F5-111B-EC45-A07F13B06681}"/>
                </a:ext>
              </a:extLst>
            </p:cNvPr>
            <p:cNvSpPr txBox="1"/>
            <p:nvPr/>
          </p:nvSpPr>
          <p:spPr>
            <a:xfrm>
              <a:off x="22260973" y="28354648"/>
              <a:ext cx="7864071" cy="683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GB" sz="20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49935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66" y="-1"/>
            <a:ext cx="12020033" cy="67659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67786B-8CF6-7140-A9BE-F2F0A0F1F7F0}"/>
              </a:ext>
            </a:extLst>
          </p:cNvPr>
          <p:cNvSpPr txBox="1"/>
          <p:nvPr/>
        </p:nvSpPr>
        <p:spPr>
          <a:xfrm>
            <a:off x="1581498" y="2854164"/>
            <a:ext cx="6356456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  <a:p>
            <a:endParaRPr lang="en-US" sz="3600" b="1" spc="-15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questions?  </a:t>
            </a:r>
            <a:endParaRPr lang="en-US" sz="3600" b="1" spc="-15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5434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E67786B-8CF6-7140-A9BE-F2F0A0F1F7F0}"/>
              </a:ext>
            </a:extLst>
          </p:cNvPr>
          <p:cNvSpPr txBox="1"/>
          <p:nvPr/>
        </p:nvSpPr>
        <p:spPr>
          <a:xfrm>
            <a:off x="295186" y="188383"/>
            <a:ext cx="6356456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 Operations Group    </a:t>
            </a:r>
            <a:endParaRPr lang="en-US" sz="3600" b="1" spc="-15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Jon using the remote handling ar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2"/>
          <a:stretch/>
        </p:blipFill>
        <p:spPr bwMode="auto">
          <a:xfrm>
            <a:off x="4186989" y="991734"/>
            <a:ext cx="3802045" cy="2602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SIS Target Station 2 Phas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520" y="991735"/>
            <a:ext cx="3919530" cy="260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SIS Abou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343" y="3696836"/>
            <a:ext cx="3904707" cy="2602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67786B-8CF6-7140-A9BE-F2F0A0F1F7F0}"/>
              </a:ext>
            </a:extLst>
          </p:cNvPr>
          <p:cNvSpPr txBox="1"/>
          <p:nvPr/>
        </p:nvSpPr>
        <p:spPr>
          <a:xfrm>
            <a:off x="616026" y="1341929"/>
            <a:ext cx="3295147" cy="37856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Operate, maintain, repair and upgrade all mechanical target systems:</a:t>
            </a:r>
          </a:p>
          <a:p>
            <a:endParaRPr lang="en-US" sz="2000" spc="-150" dirty="0" smtClean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Moderators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Cryogenics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Vacuum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Cooling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Ventilation </a:t>
            </a:r>
          </a:p>
          <a:p>
            <a:r>
              <a:rPr lang="en-US" sz="2000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spc="-15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b="9113"/>
          <a:stretch/>
        </p:blipFill>
        <p:spPr>
          <a:xfrm>
            <a:off x="4186989" y="3696836"/>
            <a:ext cx="3802045" cy="2591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96734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E67786B-8CF6-7140-A9BE-F2F0A0F1F7F0}"/>
              </a:ext>
            </a:extLst>
          </p:cNvPr>
          <p:cNvSpPr txBox="1"/>
          <p:nvPr/>
        </p:nvSpPr>
        <p:spPr>
          <a:xfrm>
            <a:off x="303215" y="252552"/>
            <a:ext cx="6356456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TRaM </a:t>
            </a:r>
            <a:endParaRPr lang="en-US" sz="3600" b="1" spc="-15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678" y="1337247"/>
            <a:ext cx="4628270" cy="39828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3020" y="1521913"/>
            <a:ext cx="5455040" cy="38936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738875" y="1278505"/>
            <a:ext cx="1951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DECOUPLED SOLID CH4</a:t>
            </a:r>
          </a:p>
          <a:p>
            <a:r>
              <a:rPr lang="en-GB" sz="1400" dirty="0" smtClean="0"/>
              <a:t>MODERATOR</a:t>
            </a:r>
            <a:endParaRPr lang="en-GB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7746701" y="5500209"/>
            <a:ext cx="4550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COUPLED LIQUID H2</a:t>
            </a:r>
          </a:p>
          <a:p>
            <a:r>
              <a:rPr lang="en-GB" sz="1400" dirty="0" smtClean="0"/>
              <a:t>MODERATOR</a:t>
            </a:r>
            <a:endParaRPr lang="en-GB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7540171" y="1522805"/>
            <a:ext cx="1000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TARGET</a:t>
            </a:r>
            <a:endParaRPr lang="en-GB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9866198" y="2047312"/>
            <a:ext cx="14664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WEST REFLECTOR</a:t>
            </a:r>
            <a:endParaRPr lang="en-GB" sz="1400" dirty="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8667750" y="4000500"/>
            <a:ext cx="142250" cy="131957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10338494" y="2438400"/>
            <a:ext cx="260949" cy="65974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796953" y="5431600"/>
            <a:ext cx="1544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VOID VESSEL DOOR &amp; SEAL</a:t>
            </a:r>
            <a:endParaRPr lang="en-GB" sz="1400" dirty="0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6374006" y="4492261"/>
            <a:ext cx="93469" cy="96560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8916878" y="1886405"/>
            <a:ext cx="298995" cy="99014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8040503" y="1953895"/>
            <a:ext cx="642582" cy="136295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9756516" y="5505048"/>
            <a:ext cx="14664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EAST REFLECTOR</a:t>
            </a:r>
            <a:endParaRPr lang="en-GB" sz="1400" dirty="0"/>
          </a:p>
        </p:txBody>
      </p:sp>
      <p:cxnSp>
        <p:nvCxnSpPr>
          <p:cNvPr id="38" name="Straight Arrow Connector 37"/>
          <p:cNvCxnSpPr/>
          <p:nvPr/>
        </p:nvCxnSpPr>
        <p:spPr>
          <a:xfrm flipH="1" flipV="1">
            <a:off x="9448800" y="4105275"/>
            <a:ext cx="663594" cy="135191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443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E67786B-8CF6-7140-A9BE-F2F0A0F1F7F0}"/>
              </a:ext>
            </a:extLst>
          </p:cNvPr>
          <p:cNvSpPr txBox="1"/>
          <p:nvPr/>
        </p:nvSpPr>
        <p:spPr>
          <a:xfrm>
            <a:off x="303215" y="252552"/>
            <a:ext cx="6356456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Leak investigation</a:t>
            </a:r>
            <a:endParaRPr lang="en-US" sz="3600" b="1" spc="-15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0" r="2508" b="1934"/>
          <a:stretch/>
        </p:blipFill>
        <p:spPr>
          <a:xfrm>
            <a:off x="1668565" y="1426128"/>
            <a:ext cx="3339663" cy="4077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1" descr="chipir section imag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964" y="1253332"/>
            <a:ext cx="5527759" cy="4422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659671" y="5806553"/>
            <a:ext cx="19518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HORN MODERATOR </a:t>
            </a:r>
            <a:endParaRPr lang="en-GB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9284744" y="5876534"/>
            <a:ext cx="19518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DRIP OBSERVED </a:t>
            </a:r>
            <a:endParaRPr lang="en-GB" sz="1400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7726556" y="4200525"/>
            <a:ext cx="764287" cy="167600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9557728" y="5219700"/>
            <a:ext cx="220113" cy="65683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76786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E67786B-8CF6-7140-A9BE-F2F0A0F1F7F0}"/>
              </a:ext>
            </a:extLst>
          </p:cNvPr>
          <p:cNvSpPr txBox="1"/>
          <p:nvPr/>
        </p:nvSpPr>
        <p:spPr>
          <a:xfrm>
            <a:off x="303215" y="252552"/>
            <a:ext cx="635645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Horn</a:t>
            </a:r>
            <a:r>
              <a:rPr lang="en-US" sz="4400" b="1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Pre-Moderator</a:t>
            </a:r>
            <a:r>
              <a:rPr lang="en-US" sz="4400" b="1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400" b="1" spc="-15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330" y="998806"/>
            <a:ext cx="2867652" cy="2447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24" y="3513165"/>
            <a:ext cx="3185745" cy="2115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" t="324" r="2161" b="-324"/>
          <a:stretch/>
        </p:blipFill>
        <p:spPr>
          <a:xfrm>
            <a:off x="7998905" y="3714500"/>
            <a:ext cx="3596873" cy="2587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25" y="1065773"/>
            <a:ext cx="3185745" cy="2313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" r="3945"/>
          <a:stretch/>
        </p:blipFill>
        <p:spPr>
          <a:xfrm>
            <a:off x="7998905" y="889145"/>
            <a:ext cx="3579140" cy="2666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84" y="3638999"/>
            <a:ext cx="3412344" cy="2514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5104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E67786B-8CF6-7140-A9BE-F2F0A0F1F7F0}"/>
              </a:ext>
            </a:extLst>
          </p:cNvPr>
          <p:cNvSpPr txBox="1"/>
          <p:nvPr/>
        </p:nvSpPr>
        <p:spPr>
          <a:xfrm>
            <a:off x="303215" y="252552"/>
            <a:ext cx="635645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Reflector</a:t>
            </a:r>
            <a:r>
              <a:rPr lang="en-US" sz="4400" b="1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removal</a:t>
            </a:r>
            <a:r>
              <a:rPr lang="en-US" sz="4400" b="1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400" b="1" spc="-15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41" y="1637771"/>
            <a:ext cx="3297621" cy="3488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354" y="1606983"/>
            <a:ext cx="3273657" cy="3519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503" y="1598635"/>
            <a:ext cx="3273657" cy="3527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33164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E67786B-8CF6-7140-A9BE-F2F0A0F1F7F0}"/>
              </a:ext>
            </a:extLst>
          </p:cNvPr>
          <p:cNvSpPr txBox="1"/>
          <p:nvPr/>
        </p:nvSpPr>
        <p:spPr>
          <a:xfrm>
            <a:off x="303214" y="252552"/>
            <a:ext cx="8116175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Existing Horn Mod. Removal </a:t>
            </a:r>
            <a:endParaRPr lang="en-US" sz="3600" b="1" spc="-15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831" y="1321060"/>
            <a:ext cx="2789899" cy="3947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835" y="1321061"/>
            <a:ext cx="3411299" cy="3947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48424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E67786B-8CF6-7140-A9BE-F2F0A0F1F7F0}"/>
              </a:ext>
            </a:extLst>
          </p:cNvPr>
          <p:cNvSpPr txBox="1"/>
          <p:nvPr/>
        </p:nvSpPr>
        <p:spPr>
          <a:xfrm>
            <a:off x="295187" y="252552"/>
            <a:ext cx="9408081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Preparation of new Horn Mod. </a:t>
            </a:r>
            <a:endParaRPr lang="en-US" sz="3600" b="1" spc="-15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63"/>
          <a:stretch/>
        </p:blipFill>
        <p:spPr>
          <a:xfrm>
            <a:off x="1376071" y="1710394"/>
            <a:ext cx="4258269" cy="3163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633" y="985496"/>
            <a:ext cx="4020111" cy="4887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55514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E67786B-8CF6-7140-A9BE-F2F0A0F1F7F0}"/>
              </a:ext>
            </a:extLst>
          </p:cNvPr>
          <p:cNvSpPr txBox="1"/>
          <p:nvPr/>
        </p:nvSpPr>
        <p:spPr>
          <a:xfrm>
            <a:off x="303213" y="252552"/>
            <a:ext cx="9408081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spc="-150" dirty="0" smtClean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Installation of new Horn Mod. </a:t>
            </a:r>
            <a:endParaRPr lang="en-US" sz="3600" b="1" spc="-15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799"/>
          <a:stretch/>
        </p:blipFill>
        <p:spPr>
          <a:xfrm>
            <a:off x="4563484" y="1246275"/>
            <a:ext cx="3269208" cy="4111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94" y="1246275"/>
            <a:ext cx="3430788" cy="4144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749" y="1246275"/>
            <a:ext cx="3188793" cy="4192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6772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UKRI">
      <a:dk1>
        <a:srgbClr val="201D3E"/>
      </a:dk1>
      <a:lt1>
        <a:srgbClr val="FF6800"/>
      </a:lt1>
      <a:dk2>
        <a:srgbClr val="F19D1B"/>
      </a:dk2>
      <a:lt2>
        <a:srgbClr val="F9BB0E"/>
      </a:lt2>
      <a:accent1>
        <a:srgbClr val="69BF49"/>
      </a:accent1>
      <a:accent2>
        <a:srgbClr val="07B089"/>
      </a:accent2>
      <a:accent3>
        <a:srgbClr val="36D2AF"/>
      </a:accent3>
      <a:accent4>
        <a:srgbClr val="10BED6"/>
      </a:accent4>
      <a:accent5>
        <a:srgbClr val="247BE1"/>
      </a:accent5>
      <a:accent6>
        <a:srgbClr val="BF28BC"/>
      </a:accent6>
      <a:hlink>
        <a:srgbClr val="FF595B"/>
      </a:hlink>
      <a:folHlink>
        <a:srgbClr val="F02436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MASTER 2 WHI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24333</TotalTime>
  <Words>814</Words>
  <Application>Microsoft Office PowerPoint</Application>
  <PresentationFormat>Widescreen</PresentationFormat>
  <Paragraphs>158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Office Theme</vt:lpstr>
      <vt:lpstr>MASTER 2 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Millard</dc:creator>
  <cp:lastModifiedBy>Russell, Henry (STFC,RAL,ISIS)</cp:lastModifiedBy>
  <cp:revision>243</cp:revision>
  <cp:lastPrinted>2019-10-02T08:27:37Z</cp:lastPrinted>
  <dcterms:created xsi:type="dcterms:W3CDTF">2019-09-17T08:04:08Z</dcterms:created>
  <dcterms:modified xsi:type="dcterms:W3CDTF">2023-10-27T13:00:00Z</dcterms:modified>
</cp:coreProperties>
</file>