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3"/>
    <p:sldId id="257" r:id="rId4"/>
    <p:sldId id="261" r:id="rId5"/>
    <p:sldId id="931" r:id="rId6"/>
    <p:sldId id="1016" r:id="rId7"/>
    <p:sldId id="1017" r:id="rId8"/>
    <p:sldId id="956" r:id="rId9"/>
    <p:sldId id="936" r:id="rId10"/>
    <p:sldId id="957" r:id="rId11"/>
    <p:sldId id="987" r:id="rId12"/>
    <p:sldId id="1003" r:id="rId13"/>
    <p:sldId id="1004" r:id="rId14"/>
    <p:sldId id="1006" r:id="rId15"/>
    <p:sldId id="1005" r:id="rId16"/>
    <p:sldId id="1009" r:id="rId17"/>
    <p:sldId id="1013" r:id="rId18"/>
    <p:sldId id="263" r:id="rId19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00FF"/>
    <a:srgbClr val="0066FF"/>
    <a:srgbClr val="F79646"/>
    <a:srgbClr val="000000"/>
    <a:srgbClr val="325DD6"/>
    <a:srgbClr val="FFCC66"/>
    <a:srgbClr val="CE92DD"/>
    <a:srgbClr val="CD92DB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4" autoAdjust="0"/>
    <p:restoredTop sz="9317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596" y="-10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E376-EC29-4A1B-BBEF-A254CEB0DFEA}" type="doc">
      <dgm:prSet loTypeId="urn:microsoft.com/office/officeart/2005/8/layout/gear1#1" loCatId="process" qsTypeId="urn:microsoft.com/office/officeart/2005/8/quickstyle/simple1#1" qsCatId="simple" csTypeId="urn:microsoft.com/office/officeart/2005/8/colors/accent1_2#1" csCatId="accent1" phldr="1"/>
      <dgm:spPr/>
    </dgm:pt>
    <dgm:pt modelId="{9B758FDE-7622-4E2B-BA1D-373CA6246389}">
      <dgm:prSet phldrT="[文本]" custT="1"/>
      <dgm:spPr/>
      <dgm:t>
        <a:bodyPr/>
        <a:lstStyle/>
        <a:p>
          <a:r>
            <a:rPr lang="en-US" altLang="zh-CN" sz="1100" dirty="0">
              <a:solidFill>
                <a:srgbClr val="FFC000"/>
              </a:solidFill>
            </a:rPr>
            <a:t>Geometry &amp; field (DD4hep)</a:t>
          </a:r>
          <a:endParaRPr lang="en-US" sz="1100" dirty="0">
            <a:solidFill>
              <a:srgbClr val="FFC000"/>
            </a:solidFill>
          </a:endParaRPr>
        </a:p>
      </dgm:t>
    </dgm:pt>
    <dgm:pt modelId="{B2A273DB-1E1A-4F1C-A356-B0B76586693F}" cxnId="{CF30CC1F-472C-4C66-92DE-DEEAEDB1B4DD}" type="parTrans">
      <dgm:prSet/>
      <dgm:spPr/>
      <dgm:t>
        <a:bodyPr/>
        <a:lstStyle/>
        <a:p>
          <a:endParaRPr lang="en-US"/>
        </a:p>
      </dgm:t>
    </dgm:pt>
    <dgm:pt modelId="{13503FA8-C2D8-4EB3-AFFA-EAA4711D19E3}" cxnId="{CF30CC1F-472C-4C66-92DE-DEEAEDB1B4DD}" type="sibTrans">
      <dgm:prSet/>
      <dgm:spPr/>
      <dgm:t>
        <a:bodyPr/>
        <a:lstStyle/>
        <a:p>
          <a:endParaRPr lang="en-US"/>
        </a:p>
      </dgm:t>
    </dgm:pt>
    <dgm:pt modelId="{57B97F89-4996-4E0A-A8C5-57370E786028}">
      <dgm:prSet phldrT="[文本]" custT="1"/>
      <dgm:spPr/>
      <dgm:t>
        <a:bodyPr/>
        <a:lstStyle/>
        <a:p>
          <a:r>
            <a:rPr lang="en-US" altLang="zh-CN" sz="1100" dirty="0">
              <a:solidFill>
                <a:srgbClr val="FFC000"/>
              </a:solidFill>
            </a:rPr>
            <a:t>data model (EDM4hep &amp; DC EDM)</a:t>
          </a:r>
          <a:endParaRPr lang="en-US" sz="1100" dirty="0">
            <a:solidFill>
              <a:srgbClr val="FFC000"/>
            </a:solidFill>
          </a:endParaRPr>
        </a:p>
      </dgm:t>
    </dgm:pt>
    <dgm:pt modelId="{3499164A-BD8D-4666-ABD8-8ABB597D5F44}" cxnId="{31C5C20B-7923-42C2-9AEF-082FF352288D}" type="sibTrans">
      <dgm:prSet/>
      <dgm:spPr/>
      <dgm:t>
        <a:bodyPr/>
        <a:lstStyle/>
        <a:p>
          <a:endParaRPr lang="en-US"/>
        </a:p>
      </dgm:t>
    </dgm:pt>
    <dgm:pt modelId="{B4ADCDB3-22DF-432A-BEFB-6DA8EAEAD3DE}" cxnId="{31C5C20B-7923-42C2-9AEF-082FF352288D}" type="parTrans">
      <dgm:prSet/>
      <dgm:spPr/>
      <dgm:t>
        <a:bodyPr/>
        <a:lstStyle/>
        <a:p>
          <a:endParaRPr lang="en-US"/>
        </a:p>
      </dgm:t>
    </dgm:pt>
    <dgm:pt modelId="{20C881D0-326D-45E9-9D05-04C5DAC28D49}" type="pres">
      <dgm:prSet presAssocID="{0FC9E376-EC29-4A1B-BBEF-A254CEB0DF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2B938D1-D319-47BC-A357-FEA32FECF701}" type="pres">
      <dgm:prSet presAssocID="{57B97F89-4996-4E0A-A8C5-57370E786028}" presName="gear1" presStyleLbl="node1" presStyleIdx="0" presStyleCnt="2" custAng="0" custScaleX="115324" custScaleY="113575" custLinFactNeighborX="-26906" custLinFactNeighborY="1773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2C382E-8A09-4B2E-9F39-2F9C71676FEF}" type="pres">
      <dgm:prSet presAssocID="{57B97F89-4996-4E0A-A8C5-57370E786028}" presName="gear1srcNode" presStyleLbl="node1" presStyleIdx="0" presStyleCnt="2"/>
      <dgm:spPr/>
      <dgm:t>
        <a:bodyPr/>
        <a:lstStyle/>
        <a:p>
          <a:endParaRPr lang="zh-CN" altLang="en-US"/>
        </a:p>
      </dgm:t>
    </dgm:pt>
    <dgm:pt modelId="{E4C11C12-3C76-4D80-B6F7-65D75BAF7046}" type="pres">
      <dgm:prSet presAssocID="{57B97F89-4996-4E0A-A8C5-57370E786028}" presName="gear1dstNode" presStyleLbl="node1" presStyleIdx="0" presStyleCnt="2"/>
      <dgm:spPr/>
      <dgm:t>
        <a:bodyPr/>
        <a:lstStyle/>
        <a:p>
          <a:endParaRPr lang="zh-CN" altLang="en-US"/>
        </a:p>
      </dgm:t>
    </dgm:pt>
    <dgm:pt modelId="{D1285225-CD7D-42A3-BBED-B023A2F77FC2}" type="pres">
      <dgm:prSet presAssocID="{9B758FDE-7622-4E2B-BA1D-373CA6246389}" presName="gear2" presStyleLbl="node1" presStyleIdx="1" presStyleCnt="2" custScaleX="126504" custScaleY="135723" custLinFactNeighborX="47227" custLinFactNeighborY="-5138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8DA73A-B1B5-44EA-8448-E22D56360FF7}" type="pres">
      <dgm:prSet presAssocID="{9B758FDE-7622-4E2B-BA1D-373CA6246389}" presName="gear2srcNode" presStyleLbl="node1" presStyleIdx="1" presStyleCnt="2"/>
      <dgm:spPr/>
      <dgm:t>
        <a:bodyPr/>
        <a:lstStyle/>
        <a:p>
          <a:endParaRPr lang="zh-CN" altLang="en-US"/>
        </a:p>
      </dgm:t>
    </dgm:pt>
    <dgm:pt modelId="{9D8FC3EF-19F8-40DD-A7E5-36C3596654A7}" type="pres">
      <dgm:prSet presAssocID="{9B758FDE-7622-4E2B-BA1D-373CA6246389}" presName="gear2dstNode" presStyleLbl="node1" presStyleIdx="1" presStyleCnt="2"/>
      <dgm:spPr/>
      <dgm:t>
        <a:bodyPr/>
        <a:lstStyle/>
        <a:p>
          <a:endParaRPr lang="zh-CN" altLang="en-US"/>
        </a:p>
      </dgm:t>
    </dgm:pt>
    <dgm:pt modelId="{8FC97813-9D24-445F-B4F3-0FAE8E7ED13D}" type="pres">
      <dgm:prSet presAssocID="{3499164A-BD8D-4666-ABD8-8ABB597D5F44}" presName="connector1" presStyleLbl="sibTrans2D1" presStyleIdx="0" presStyleCnt="2" custFlipVert="1" custFlipHor="1" custScaleX="1663" custScaleY="2054" custLinFactX="-46464" custLinFactNeighborX="-100000" custLinFactNeighborY="-58953"/>
      <dgm:spPr/>
      <dgm:t>
        <a:bodyPr/>
        <a:lstStyle/>
        <a:p>
          <a:endParaRPr lang="zh-CN" altLang="en-US"/>
        </a:p>
      </dgm:t>
    </dgm:pt>
    <dgm:pt modelId="{25823BB2-6B15-489B-AA3A-EFA0AC154ACD}" type="pres">
      <dgm:prSet presAssocID="{13503FA8-C2D8-4EB3-AFFA-EAA4711D19E3}" presName="connector2" presStyleLbl="sibTrans2D1" presStyleIdx="1" presStyleCnt="2" custScaleX="3807" custScaleY="24088" custLinFactNeighborX="-8101" custLinFactNeighborY="95739"/>
      <dgm:spPr/>
      <dgm:t>
        <a:bodyPr/>
        <a:lstStyle/>
        <a:p>
          <a:endParaRPr lang="zh-CN" altLang="en-US"/>
        </a:p>
      </dgm:t>
    </dgm:pt>
  </dgm:ptLst>
  <dgm:cxnLst>
    <dgm:cxn modelId="{CF30CC1F-472C-4C66-92DE-DEEAEDB1B4DD}" srcId="{0FC9E376-EC29-4A1B-BBEF-A254CEB0DFEA}" destId="{9B758FDE-7622-4E2B-BA1D-373CA6246389}" srcOrd="1" destOrd="0" parTransId="{B2A273DB-1E1A-4F1C-A356-B0B76586693F}" sibTransId="{13503FA8-C2D8-4EB3-AFFA-EAA4711D19E3}"/>
    <dgm:cxn modelId="{9DE9B74A-F81F-46DA-9615-1C78C0910927}" type="presOf" srcId="{9B758FDE-7622-4E2B-BA1D-373CA6246389}" destId="{7C8DA73A-B1B5-44EA-8448-E22D56360FF7}" srcOrd="1" destOrd="0" presId="urn:microsoft.com/office/officeart/2005/8/layout/gear1#1"/>
    <dgm:cxn modelId="{121F5E7F-D8AF-4AED-A491-01E58F1E08DE}" type="presOf" srcId="{57B97F89-4996-4E0A-A8C5-57370E786028}" destId="{E4C11C12-3C76-4D80-B6F7-65D75BAF7046}" srcOrd="2" destOrd="0" presId="urn:microsoft.com/office/officeart/2005/8/layout/gear1#1"/>
    <dgm:cxn modelId="{F8CD36AD-68FD-4688-8CD5-6C433DFD7413}" type="presOf" srcId="{9B758FDE-7622-4E2B-BA1D-373CA6246389}" destId="{D1285225-CD7D-42A3-BBED-B023A2F77FC2}" srcOrd="0" destOrd="0" presId="urn:microsoft.com/office/officeart/2005/8/layout/gear1#1"/>
    <dgm:cxn modelId="{D65D28FA-8F15-43A4-94B8-C494784D7C93}" type="presOf" srcId="{57B97F89-4996-4E0A-A8C5-57370E786028}" destId="{BF2C382E-8A09-4B2E-9F39-2F9C71676FEF}" srcOrd="1" destOrd="0" presId="urn:microsoft.com/office/officeart/2005/8/layout/gear1#1"/>
    <dgm:cxn modelId="{DBF4F7E0-7306-4F32-BDB8-3B12F1E76E70}" type="presOf" srcId="{9B758FDE-7622-4E2B-BA1D-373CA6246389}" destId="{9D8FC3EF-19F8-40DD-A7E5-36C3596654A7}" srcOrd="2" destOrd="0" presId="urn:microsoft.com/office/officeart/2005/8/layout/gear1#1"/>
    <dgm:cxn modelId="{7BC94495-4F2B-4071-ABB0-FBCD5679D321}" type="presOf" srcId="{3499164A-BD8D-4666-ABD8-8ABB597D5F44}" destId="{8FC97813-9D24-445F-B4F3-0FAE8E7ED13D}" srcOrd="0" destOrd="0" presId="urn:microsoft.com/office/officeart/2005/8/layout/gear1#1"/>
    <dgm:cxn modelId="{31C5C20B-7923-42C2-9AEF-082FF352288D}" srcId="{0FC9E376-EC29-4A1B-BBEF-A254CEB0DFEA}" destId="{57B97F89-4996-4E0A-A8C5-57370E786028}" srcOrd="0" destOrd="0" parTransId="{B4ADCDB3-22DF-432A-BEFB-6DA8EAEAD3DE}" sibTransId="{3499164A-BD8D-4666-ABD8-8ABB597D5F44}"/>
    <dgm:cxn modelId="{D644AF51-1586-477B-9E71-3E4F9A006238}" type="presOf" srcId="{0FC9E376-EC29-4A1B-BBEF-A254CEB0DFEA}" destId="{20C881D0-326D-45E9-9D05-04C5DAC28D49}" srcOrd="0" destOrd="0" presId="urn:microsoft.com/office/officeart/2005/8/layout/gear1#1"/>
    <dgm:cxn modelId="{865D0540-D9D5-4068-835D-27F81ADF7DC6}" type="presOf" srcId="{13503FA8-C2D8-4EB3-AFFA-EAA4711D19E3}" destId="{25823BB2-6B15-489B-AA3A-EFA0AC154ACD}" srcOrd="0" destOrd="0" presId="urn:microsoft.com/office/officeart/2005/8/layout/gear1#1"/>
    <dgm:cxn modelId="{0D8DEDF0-260C-45DD-AFCB-133D69468940}" type="presOf" srcId="{57B97F89-4996-4E0A-A8C5-57370E786028}" destId="{82B938D1-D319-47BC-A357-FEA32FECF701}" srcOrd="0" destOrd="0" presId="urn:microsoft.com/office/officeart/2005/8/layout/gear1#1"/>
    <dgm:cxn modelId="{556C99FE-4891-47CA-BE90-32B8731EFB02}" type="presParOf" srcId="{20C881D0-326D-45E9-9D05-04C5DAC28D49}" destId="{82B938D1-D319-47BC-A357-FEA32FECF701}" srcOrd="0" destOrd="0" presId="urn:microsoft.com/office/officeart/2005/8/layout/gear1#1"/>
    <dgm:cxn modelId="{71E82C32-0C66-45C1-9344-6B8A88D2A201}" type="presParOf" srcId="{20C881D0-326D-45E9-9D05-04C5DAC28D49}" destId="{BF2C382E-8A09-4B2E-9F39-2F9C71676FEF}" srcOrd="1" destOrd="0" presId="urn:microsoft.com/office/officeart/2005/8/layout/gear1#1"/>
    <dgm:cxn modelId="{229282E8-8D3D-4FCA-B9C6-08084CBD7D25}" type="presParOf" srcId="{20C881D0-326D-45E9-9D05-04C5DAC28D49}" destId="{E4C11C12-3C76-4D80-B6F7-65D75BAF7046}" srcOrd="2" destOrd="0" presId="urn:microsoft.com/office/officeart/2005/8/layout/gear1#1"/>
    <dgm:cxn modelId="{DF1DC783-4561-447A-BAD8-E37DFDA2D74B}" type="presParOf" srcId="{20C881D0-326D-45E9-9D05-04C5DAC28D49}" destId="{D1285225-CD7D-42A3-BBED-B023A2F77FC2}" srcOrd="3" destOrd="0" presId="urn:microsoft.com/office/officeart/2005/8/layout/gear1#1"/>
    <dgm:cxn modelId="{9940CE2F-F186-4C2E-9151-F2D844822A65}" type="presParOf" srcId="{20C881D0-326D-45E9-9D05-04C5DAC28D49}" destId="{7C8DA73A-B1B5-44EA-8448-E22D56360FF7}" srcOrd="4" destOrd="0" presId="urn:microsoft.com/office/officeart/2005/8/layout/gear1#1"/>
    <dgm:cxn modelId="{46421B77-B079-4982-AC13-E4A66422DF4B}" type="presParOf" srcId="{20C881D0-326D-45E9-9D05-04C5DAC28D49}" destId="{9D8FC3EF-19F8-40DD-A7E5-36C3596654A7}" srcOrd="5" destOrd="0" presId="urn:microsoft.com/office/officeart/2005/8/layout/gear1#1"/>
    <dgm:cxn modelId="{7ED7E104-B2CD-444D-A923-C8D9557F73C5}" type="presParOf" srcId="{20C881D0-326D-45E9-9D05-04C5DAC28D49}" destId="{8FC97813-9D24-445F-B4F3-0FAE8E7ED13D}" srcOrd="6" destOrd="0" presId="urn:microsoft.com/office/officeart/2005/8/layout/gear1#1"/>
    <dgm:cxn modelId="{03C76DFF-0C33-4D2B-9C0D-8B49A3D81A43}" type="presParOf" srcId="{20C881D0-326D-45E9-9D05-04C5DAC28D49}" destId="{25823BB2-6B15-489B-AA3A-EFA0AC154ACD}" srcOrd="7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86093" cy="2486093"/>
        <a:chOff x="0" y="0"/>
        <a:chExt cx="2486093" cy="2486093"/>
      </a:xfrm>
    </dsp:grpSpPr>
    <dsp:sp modelId="{82B938D1-D319-47BC-A357-FEA32FECF701}">
      <dsp:nvSpPr>
        <dsp:cNvPr id="3" name="形状 2"/>
        <dsp:cNvSpPr/>
      </dsp:nvSpPr>
      <dsp:spPr bwMode="white">
        <a:xfrm>
          <a:off x="799728" y="1279162"/>
          <a:ext cx="1367351" cy="1367351"/>
        </a:xfrm>
        <a:prstGeom prst="gear9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dirty="0">
              <a:solidFill>
                <a:srgbClr val="FFC000"/>
              </a:solidFill>
            </a:rPr>
            <a:t>data model (EDM4hep &amp; DC EDM)</a:t>
          </a:r>
          <a:endParaRPr lang="en-US" sz="1100" dirty="0">
            <a:solidFill>
              <a:srgbClr val="FFC000"/>
            </a:solidFill>
          </a:endParaRPr>
        </a:p>
      </dsp:txBody>
      <dsp:txXfrm>
        <a:off x="799728" y="1279162"/>
        <a:ext cx="1367351" cy="1367351"/>
      </dsp:txXfrm>
    </dsp:sp>
    <dsp:sp modelId="{D1285225-CD7D-42A3-BBED-B023A2F77FC2}">
      <dsp:nvSpPr>
        <dsp:cNvPr id="6" name="形状 5"/>
        <dsp:cNvSpPr/>
      </dsp:nvSpPr>
      <dsp:spPr bwMode="white">
        <a:xfrm>
          <a:off x="694440" y="366020"/>
          <a:ext cx="994437" cy="994437"/>
        </a:xfrm>
        <a:prstGeom prst="gear6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dirty="0">
              <a:solidFill>
                <a:srgbClr val="FFC000"/>
              </a:solidFill>
            </a:rPr>
            <a:t>Geometry &amp; field (DD4hep)</a:t>
          </a:r>
          <a:endParaRPr lang="en-US" sz="1100" dirty="0">
            <a:solidFill>
              <a:srgbClr val="FFC000"/>
            </a:solidFill>
          </a:endParaRPr>
        </a:p>
      </dsp:txBody>
      <dsp:txXfrm>
        <a:off x="694440" y="366020"/>
        <a:ext cx="994437" cy="994437"/>
      </dsp:txXfrm>
    </dsp:sp>
    <dsp:sp modelId="{8FC97813-9D24-445F-B4F3-0FAE8E7ED13D}">
      <dsp:nvSpPr>
        <dsp:cNvPr id="9" name="环形箭头 8"/>
        <dsp:cNvSpPr/>
      </dsp:nvSpPr>
      <dsp:spPr bwMode="white">
        <a:xfrm flipH="1" flipV="1">
          <a:off x="0" y="0"/>
          <a:ext cx="1669536" cy="1669536"/>
        </a:xfrm>
        <a:prstGeom prst="circularArrow">
          <a:avLst>
            <a:gd name="adj1" fmla="val 5000"/>
            <a:gd name="adj2" fmla="val 360000"/>
            <a:gd name="adj3" fmla="val 2925200"/>
            <a:gd name="adj4" fmla="val 1547054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flipH="1" flipV="1">
        <a:off x="0" y="0"/>
        <a:ext cx="1669536" cy="1669536"/>
      </dsp:txXfrm>
    </dsp:sp>
    <dsp:sp modelId="{25823BB2-6B15-489B-AA3A-EFA0AC154ACD}">
      <dsp:nvSpPr>
        <dsp:cNvPr id="10" name="形状 9"/>
        <dsp:cNvSpPr/>
      </dsp:nvSpPr>
      <dsp:spPr bwMode="white">
        <a:xfrm>
          <a:off x="0" y="1663035"/>
          <a:ext cx="1214208" cy="1214208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663035"/>
        <a:ext cx="1214208" cy="1214208"/>
      </dsp:txXfrm>
    </dsp:sp>
    <dsp:sp modelId="{BF2C382E-8A09-4B2E-9F39-2F9C71676FEF}">
      <dsp:nvSpPr>
        <dsp:cNvPr id="4" name="矩形 3" hidden="1"/>
        <dsp:cNvSpPr/>
      </dsp:nvSpPr>
      <dsp:spPr>
        <a:xfrm>
          <a:off x="1789987" y="941403"/>
          <a:ext cx="36000" cy="36000"/>
        </a:xfrm>
        <a:prstGeom prst="rect">
          <a:avLst/>
        </a:prstGeom>
      </dsp:spPr>
      <dsp:txXfrm>
        <a:off x="1789987" y="941403"/>
        <a:ext cx="36000" cy="36000"/>
      </dsp:txXfrm>
    </dsp:sp>
    <dsp:sp modelId="{E4C11C12-3C76-4D80-B6F7-65D75BAF7046}">
      <dsp:nvSpPr>
        <dsp:cNvPr id="5" name="矩形 4" hidden="1"/>
        <dsp:cNvSpPr/>
      </dsp:nvSpPr>
      <dsp:spPr>
        <a:xfrm>
          <a:off x="2400371" y="2308754"/>
          <a:ext cx="36000" cy="36000"/>
        </a:xfrm>
        <a:prstGeom prst="rect">
          <a:avLst/>
        </a:prstGeom>
      </dsp:spPr>
      <dsp:txXfrm>
        <a:off x="2400371" y="2308754"/>
        <a:ext cx="36000" cy="36000"/>
      </dsp:txXfrm>
    </dsp:sp>
    <dsp:sp modelId="{7C8DA73A-B1B5-44EA-8448-E22D56360FF7}">
      <dsp:nvSpPr>
        <dsp:cNvPr id="7" name="矩形 6" hidden="1"/>
        <dsp:cNvSpPr/>
      </dsp:nvSpPr>
      <dsp:spPr>
        <a:xfrm>
          <a:off x="571801" y="643072"/>
          <a:ext cx="36000" cy="36000"/>
        </a:xfrm>
        <a:prstGeom prst="rect">
          <a:avLst/>
        </a:prstGeom>
      </dsp:spPr>
      <dsp:txXfrm>
        <a:off x="571801" y="643072"/>
        <a:ext cx="36000" cy="36000"/>
      </dsp:txXfrm>
    </dsp:sp>
    <dsp:sp modelId="{9D8FC3EF-19F8-40DD-A7E5-36C3596654A7}">
      <dsp:nvSpPr>
        <dsp:cNvPr id="8" name="矩形 7" hidden="1"/>
        <dsp:cNvSpPr/>
      </dsp:nvSpPr>
      <dsp:spPr>
        <a:xfrm>
          <a:off x="248609" y="1264595"/>
          <a:ext cx="36000" cy="36000"/>
        </a:xfrm>
        <a:prstGeom prst="rect">
          <a:avLst/>
        </a:prstGeom>
      </dsp:spPr>
      <dsp:txXfrm>
        <a:off x="248609" y="1264595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877BE-8296-B04A-BCF0-D95D3A571B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86FE-95B3-D04B-AC3E-8CEAABDCF0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26" y="6334627"/>
            <a:ext cx="2066424" cy="386850"/>
          </a:xfrm>
        </p:spPr>
        <p:txBody>
          <a:bodyPr/>
          <a:lstStyle/>
          <a:p>
            <a:fld id="{B4FDB879-6594-4B28-8A61-81D69B9577DD}" type="datetime1">
              <a:rPr lang="zh-CN" alt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3DDB-DBF7-41AB-8A8E-919EF5A3984E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8D59-36D7-4F9C-8309-0B90B0995D71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156411" y="-421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28650" y="1335504"/>
            <a:ext cx="75287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615218"/>
            <a:ext cx="25152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=</a:t>
            </a:r>
            <a:endParaRPr lang="zh-CN" altLang="en-US" sz="3200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26" y="6334627"/>
            <a:ext cx="2066424" cy="386850"/>
          </a:xfrm>
        </p:spPr>
        <p:txBody>
          <a:bodyPr/>
          <a:lstStyle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CEPC PhysDet plenary meeting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A86A-FADF-44A8-B765-B9EC9339E374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5BEC-549C-4164-BB99-8EA64BEE1015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EFB-D8A1-46BF-8249-A6D1C6AADAB8}" type="datetime1">
              <a:rPr lang="zh-CN" alt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1E8D-04E6-44F5-8941-77FC6B2E2807}" type="datetime1">
              <a:rPr lang="zh-CN" alt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2AB4-CB06-46A4-9CF7-064774BB4BBC}" type="datetime1">
              <a:rPr lang="zh-CN" alt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080-504B-44E1-95A3-E1220799CAE2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ABC3-2372-420C-826D-6F7015B1B1A6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70AF-E95A-4CD2-8534-66552DC2A5B2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CEPC PhysDet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125C-012E-A041-BBD2-2A3EE97A90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tags" Target="../tags/tag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9.xml"/><Relationship Id="rId7" Type="http://schemas.openxmlformats.org/officeDocument/2006/relationships/image" Target="../media/image19.png"/><Relationship Id="rId6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22.png"/><Relationship Id="rId3" Type="http://schemas.openxmlformats.org/officeDocument/2006/relationships/tags" Target="../tags/tag11.xml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tags" Target="../tags/tag15.xml"/><Relationship Id="rId4" Type="http://schemas.openxmlformats.org/officeDocument/2006/relationships/image" Target="../media/image24.png"/><Relationship Id="rId3" Type="http://schemas.openxmlformats.org/officeDocument/2006/relationships/tags" Target="../tags/tag14.xml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22.xml"/><Relationship Id="rId7" Type="http://schemas.openxmlformats.org/officeDocument/2006/relationships/image" Target="../media/image29.png"/><Relationship Id="rId6" Type="http://schemas.openxmlformats.org/officeDocument/2006/relationships/tags" Target="../tags/tag21.xml"/><Relationship Id="rId5" Type="http://schemas.openxmlformats.org/officeDocument/2006/relationships/image" Target="../media/image28.png"/><Relationship Id="rId4" Type="http://schemas.openxmlformats.org/officeDocument/2006/relationships/tags" Target="../tags/tag20.xml"/><Relationship Id="rId3" Type="http://schemas.openxmlformats.org/officeDocument/2006/relationships/image" Target="../media/image27.png"/><Relationship Id="rId2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indico.ihep.ac.cn/event/14938/session/18/contribution/26/material/slides/0.pdf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" y="1122680"/>
            <a:ext cx="8847455" cy="2387600"/>
          </a:xfrm>
        </p:spPr>
        <p:txBody>
          <a:bodyPr/>
          <a:lstStyle/>
          <a:p>
            <a:r>
              <a:rPr lang="en-US" sz="54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Status of Track Finding for CEPC Drift Chamber</a:t>
            </a:r>
            <a:endParaRPr lang="en-US" sz="54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376" y="4025369"/>
            <a:ext cx="8202705" cy="218459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Mengyao Liu</a:t>
            </a:r>
            <a:r>
              <a:rPr lang="en-US" sz="3200" baseline="30000" dirty="0" err="1">
                <a:solidFill>
                  <a:schemeClr val="accent1"/>
                </a:solidFill>
              </a:rPr>
              <a:t>2</a:t>
            </a:r>
            <a:endParaRPr lang="en-US" sz="3200" baseline="30000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Yao Zhang</a:t>
            </a:r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Wenxing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Fang</a:t>
            </a:r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Tao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</a:t>
            </a:r>
            <a:r>
              <a:rPr lang="en-US" altLang="zh-CN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Weidong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</a:t>
            </a:r>
            <a:r>
              <a:rPr lang="en-US" altLang="zh-CN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Xingtao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Huang</a:t>
            </a:r>
            <a:r>
              <a:rPr lang="en-US" altLang="zh-CN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,Ye Yuan</a:t>
            </a:r>
            <a:r>
              <a:rPr lang="en-US" altLang="zh-CN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Xueyao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Zhang</a:t>
            </a:r>
            <a:r>
              <a:rPr lang="en-US" altLang="zh-CN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,Chendong Fu</a:t>
            </a:r>
            <a:r>
              <a:rPr lang="en-US" altLang="zh-CN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IHEP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Shandong University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2023-04-18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Track Finding--- CKF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1770"/>
            <a:ext cx="4970145" cy="5149215"/>
          </a:xfrm>
        </p:spPr>
        <p:txBody>
          <a:bodyPr>
            <a:normAutofit/>
          </a:bodyPr>
          <a:p>
            <a:pPr marL="285750" lvl="2" indent="-2857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CKF(Combinatorial Kalman Filter):</a:t>
            </a: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2" indent="-2857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2" indent="-28575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0" lvl="2"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2" indent="-285750" fontAlgn="auto">
              <a:lnSpc>
                <a:spcPct val="100000"/>
              </a:lnSpc>
            </a:pP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2" indent="-285750" fontAlgn="auto">
              <a:lnSpc>
                <a:spcPct val="100000"/>
              </a:lnSpc>
            </a:pPr>
            <a:endParaRPr 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2" indent="-285750" fontAlgn="auto">
              <a:lnSpc>
                <a:spcPct val="100000"/>
              </a:lnSpc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Track finding using CKF in Drift hamber</a:t>
            </a:r>
            <a:endParaRPr lang="en-US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742950" lvl="3" indent="-285750" fontAlgn="auto">
              <a:lnSpc>
                <a:spcPct val="100000"/>
              </a:lnSpc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Purpose: Select hits belonging to this track through the existing track seed</a:t>
            </a:r>
            <a:endParaRPr lang="en-US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742950" lvl="3" indent="-285750" fontAlgn="auto">
              <a:lnSpc>
                <a:spcPct val="100000"/>
              </a:lnSpc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Methods: The reconstructed SiTrack is selected as seed to select DC hits belonging to the same track</a:t>
            </a:r>
            <a:endParaRPr lang="en-US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1045" y="3549015"/>
            <a:ext cx="3152140" cy="3061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15" y="1461770"/>
            <a:ext cx="3249295" cy="2020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9105" y="1731010"/>
            <a:ext cx="48914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0" lvl="1" indent="-28448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 tracking concept that combines track finding and track fitting in a search-tree-based algorithm. </a:t>
            </a:r>
            <a:endParaRPr lang="en-US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914400" lvl="1" indent="-28448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Used by many high energy physics experiments</a:t>
            </a:r>
            <a:endParaRPr lang="en-US" sz="18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914400" lvl="1" indent="-28448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Can give precise results</a:t>
            </a:r>
            <a:endParaRPr lang="en-US" altLang="en-US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Track Finding---CKFFinding 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6580" y="1526540"/>
            <a:ext cx="8321040" cy="439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Based on the track finding algorithm of Belle II</a:t>
            </a:r>
            <a:endParaRPr 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dirty="0">
                <a:sym typeface="+mn-ea"/>
              </a:rPr>
              <a:t>      (https://github.com/belle2/basf2)</a:t>
            </a:r>
            <a:endParaRPr lang="en-US" altLang="zh-CN" sz="1800" dirty="0">
              <a:sym typeface="+mn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55" dirty="0">
                <a:sym typeface="+mn-ea"/>
              </a:rPr>
              <a:t>CKFToCDCFindlet(</a:t>
            </a:r>
            <a:r>
              <a:rPr lang="en-US" altLang="zh-CN" sz="2055" dirty="0">
                <a:solidFill>
                  <a:srgbClr val="FF0000"/>
                </a:solidFill>
                <a:sym typeface="+mn-ea"/>
              </a:rPr>
              <a:t>main </a:t>
            </a:r>
            <a:r>
              <a:rPr lang="en-US" altLang="zh-CN" sz="2055" dirty="0">
                <a:solidFill>
                  <a:srgbClr val="FF0000"/>
                </a:solidFill>
                <a:sym typeface="+mn-ea"/>
              </a:rPr>
              <a:t>algorithm</a:t>
            </a:r>
            <a:r>
              <a:rPr lang="en-US" altLang="zh-CN" sz="2055" dirty="0">
                <a:sym typeface="+mn-ea"/>
              </a:rPr>
              <a:t>)</a:t>
            </a:r>
            <a:endParaRPr lang="en-US" altLang="zh-CN" sz="2055" dirty="0">
              <a:sym typeface="+mn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55" dirty="0">
                <a:sym typeface="+mn-ea"/>
              </a:rPr>
              <a:t>CDCCKFSeedCreator,CDCCKFStateCreator...</a:t>
            </a:r>
            <a:endParaRPr lang="en-US" altLang="zh-CN" sz="2055" dirty="0">
              <a:sym typeface="+mn-ea"/>
            </a:endParaRPr>
          </a:p>
          <a:p>
            <a:pPr marL="228600" lvl="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Integration with CEPCSW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55" dirty="0">
                <a:solidFill>
                  <a:schemeClr val="tx1"/>
                </a:solidFill>
              </a:rPr>
              <a:t>Field</a:t>
            </a:r>
            <a:endParaRPr lang="en-US" altLang="zh-CN" sz="2055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55" dirty="0">
                <a:solidFill>
                  <a:schemeClr val="tx1"/>
                </a:solidFill>
              </a:rPr>
              <a:t>Geometry</a:t>
            </a:r>
            <a:endParaRPr lang="en-US" altLang="zh-CN" sz="2055" dirty="0">
              <a:solidFill>
                <a:schemeClr val="tx1"/>
              </a:solidFill>
            </a:endParaRP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55" dirty="0">
                <a:solidFill>
                  <a:schemeClr val="tx1"/>
                </a:solidFill>
              </a:rPr>
              <a:t>Data io</a:t>
            </a:r>
            <a:endParaRPr lang="en-US" altLang="zh-CN" sz="2055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26150" y="2098040"/>
            <a:ext cx="2583815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TrackFinding Performance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67530" y="3943985"/>
            <a:ext cx="3757930" cy="2898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74306" y="1479486"/>
                <a:ext cx="6450330" cy="263969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b="0"/>
                      <m:t>Track</m:t>
                    </m:r>
                    <m:r>
                      <a:rPr/>
                      <m:t> </m:t>
                    </m:r>
                    <m:r>
                      <m:rPr>
                        <m:sty m:val="p"/>
                      </m:rPr>
                      <a:rPr/>
                      <m:t>finding</m:t>
                    </m:r>
                    <m:r>
                      <a:rPr/>
                      <m:t> </m:t>
                    </m:r>
                    <m:r>
                      <m:rPr>
                        <m:sty m:val="p"/>
                      </m:rPr>
                      <a:rPr/>
                      <m:t>efficiency</m:t>
                    </m:r>
                    <m:r>
                      <a:rPr kumimoji="1" lang="en-US" altLang="en-GB" i="1" smtClean="0">
                        <a:latin typeface="Cambria Math" panose="02040503050406030204" charset="0"/>
                      </a:rPr>
                      <m:t>(=</m:t>
                    </m:r>
                    <m:f>
                      <m:fPr>
                        <m:ctrlPr>
                          <a:rPr kumimoji="1" lang="en-US" altLang="en-GB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en-GB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1" lang="en-US" altLang="en-GB" i="1" smtClean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kumimoji="1" lang="en-US" altLang="zh-CN" b="0" i="1" dirty="0">
                    <a:latin typeface="Cambria Math" panose="02040503050406030204" charset="0"/>
                  </a:rPr>
                  <a:t> </a:t>
                </a:r>
                <a:r>
                  <a:rPr b="0"/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b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b="0"/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b="0"/>
                          <m:t>T</m:t>
                        </m:r>
                      </m:sub>
                    </m:sSub>
                  </m:oMath>
                </a14:m>
                <a:endParaRPr kumimoji="1" lang="en-US" altLang="zh-CN" b="0" i="1" dirty="0">
                  <a:latin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N2: number of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McParticle</a:t>
                </a:r>
                <a:endParaRPr kumimoji="1"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N1: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𝐹𝑜𝑢𝑛𝑑𝑆𝑖𝑛𝑔𝑎𝑙𝐻𝑖𝑡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𝑆𝑖𝑛𝑔𝑎𝑙𝐻𝑖𝑡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)&gt;50% </a:t>
                </a:r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1800"/>
                      <m:t>hit</m:t>
                    </m:r>
                    <m:r>
                      <a:rPr sz="1800"/>
                      <m:t> </m:t>
                    </m:r>
                    <m:r>
                      <m:rPr>
                        <m:sty m:val="p"/>
                      </m:rPr>
                      <a:rPr sz="1800"/>
                      <m:t>efficiency</m:t>
                    </m:r>
                    <m:r>
                      <a:rPr sz="1800"/>
                      <m:t> 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(=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𝐹𝑜𝑢𝑛𝑑𝑆𝑖𝑛𝑔𝑎𝑙𝐻𝑖𝑡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𝑆𝑖𝑛𝑔𝑎𝑙𝐻𝑖𝑡</m:t>
                            </m:r>
                          </m:sub>
                        </m:sSub>
                      </m:den>
                    </m:f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) </m:t>
                    </m:r>
                  </m:oMath>
                </a14:m>
                <a:r>
                  <a:rPr sz="1800">
                    <a:sym typeface="+mn-ea"/>
                  </a:rPr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b="0"/>
                        </m:ctrlPr>
                      </m:sSubPr>
                      <m:e>
                        <m:r>
                          <a:rPr sz="1800" b="0"/>
                          <m:t>𝑝</m:t>
                        </m:r>
                      </m:e>
                      <m:sub>
                        <m:r>
                          <a:rPr sz="1800" b="0"/>
                          <m:t>𝑇</m:t>
                        </m:r>
                      </m:sub>
                    </m:sSub>
                  </m:oMath>
                </a14:m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sz="1800"/>
                  <a:t>Sample:</a:t>
                </a:r>
                <a:r>
                  <a:rPr lang="en-US" sz="1800"/>
                  <a:t> singal particle(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en-US" sz="1800"/>
                  <a:t>=50</a:t>
                </a:r>
                <a:r>
                  <a:rPr lang="zh-CN" sz="1800"/>
                  <a:t>°</a:t>
                </a:r>
                <a:r>
                  <a:rPr lang="en-US" sz="1800"/>
                  <a:t>)</a:t>
                </a:r>
                <a:endParaRPr sz="180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/>
                  <a:t>W</a:t>
                </a:r>
                <a:r>
                  <a:t>ithout noise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/>
                  <a:t>Track finding efficiency is basically maintained at 100%</a:t>
                </a:r>
                <a:endParaRPr lang="en-US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t>Low-momentum particle tra</a:t>
                </a:r>
                <a:r>
                  <a:rPr lang="en-US"/>
                  <a:t>ck</a:t>
                </a:r>
                <a:r>
                  <a:t> in circles lead to low hit efficiency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6" y="1479486"/>
                <a:ext cx="6450330" cy="2639695"/>
              </a:xfrm>
              <a:prstGeom prst="rect">
                <a:avLst/>
              </a:prstGeom>
              <a:blipFill rotWithShape="1">
                <a:blip r:embed="rId3"/>
                <a:stretch>
                  <a:fillRect l="-9" t="-22" r="9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0845" y="4065270"/>
            <a:ext cx="3787140" cy="2745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2255" y="3977640"/>
            <a:ext cx="3281680" cy="2357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TrackFinding Performance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4306" y="1479486"/>
                <a:ext cx="5243830" cy="252539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sz="2000">
                    <a:sym typeface="+mn-ea"/>
                  </a:rPr>
                  <a:t>Sample:</a:t>
                </a:r>
                <a:r>
                  <a:rPr lang="en-US" sz="2000">
                    <a:sym typeface="+mn-ea"/>
                  </a:rPr>
                  <a:t> singal particle(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en-US" sz="2000">
                    <a:sym typeface="+mn-ea"/>
                  </a:rPr>
                  <a:t>=50</a:t>
                </a:r>
                <a:r>
                  <a:rPr lang="zh-CN" sz="2000">
                    <a:sym typeface="+mn-ea"/>
                  </a:rPr>
                  <a:t>°</a:t>
                </a:r>
                <a:r>
                  <a:rPr lang="en-US" altLang="zh-CN" sz="2000"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>
                    <a:sym typeface="+mn-ea"/>
                  </a:rPr>
                  <a:t>=10GeV</a:t>
                </a:r>
                <a:r>
                  <a:rPr lang="en-US" sz="2000">
                    <a:sym typeface="+mn-ea"/>
                  </a:rPr>
                  <a:t>)</a:t>
                </a:r>
                <a:endParaRPr lang="en-US" sz="200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/>
                  <a:t>M</a:t>
                </a:r>
                <a:r>
                  <a:rPr sz="2000"/>
                  <a:t>omentum resolution</a:t>
                </a:r>
                <a:r>
                  <a:rPr lang="en-US" sz="2000"/>
                  <a:t>:</a:t>
                </a:r>
                <a:r>
                  <a:rPr lang="en-US" sz="2000" i="1"/>
                  <a:t>16.34MeV(</a:t>
                </a:r>
                <a:r>
                  <a:rPr lang="en-US" sz="1400" i="1">
                    <a:solidFill>
                      <a:schemeClr val="accent6"/>
                    </a:solidFill>
                  </a:rPr>
                  <a:t>truth:16.38MeV</a:t>
                </a:r>
                <a:r>
                  <a:rPr lang="en-US" sz="2000" i="1"/>
                  <a:t>)</a:t>
                </a:r>
                <a:endParaRPr sz="2000" i="1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sz="2000"/>
                  <a:t>Vertex resolution</a:t>
                </a:r>
                <a:r>
                  <a:rPr lang="en-US" sz="2000"/>
                  <a:t>:</a:t>
                </a:r>
                <a:r>
                  <a:rPr lang="en-US" sz="2000" i="1"/>
                  <a:t>4.065um(</a:t>
                </a:r>
                <a:r>
                  <a:rPr lang="en-US" sz="1400" i="1">
                    <a:solidFill>
                      <a:schemeClr val="accent6"/>
                    </a:solidFill>
                  </a:rPr>
                  <a:t>truth:3.897um</a:t>
                </a:r>
                <a:r>
                  <a:rPr lang="en-US" sz="2000" i="1"/>
                  <a:t>)</a:t>
                </a:r>
                <a:endParaRPr sz="2000" i="1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2000"/>
                      <m:t>Fitting</m:t>
                    </m:r>
                    <m:r>
                      <a:rPr sz="2000"/>
                      <m:t> </m:t>
                    </m:r>
                    <m:r>
                      <m:rPr>
                        <m:sty m:val="p"/>
                      </m:rPr>
                      <a:rPr sz="2000"/>
                      <m:t>track</m:t>
                    </m:r>
                    <m:r>
                      <a:rPr sz="2000"/>
                      <m:t> </m:t>
                    </m:r>
                    <m:r>
                      <m:rPr>
                        <m:sty m:val="p"/>
                      </m:rPr>
                      <a:rPr sz="2000"/>
                      <m:t>effiency</m:t>
                    </m:r>
                    <m:r>
                      <a:rPr lang="en-US" sz="20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(=</m:t>
                    </m:r>
                  </m:oMath>
                </a14:m>
                <a:r>
                  <a:rPr lang="en-US" sz="2000">
                    <a:latin typeface="Calibri" panose="020F0502020204030204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𝑡𝑟𝑢𝑡ℎ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>
                    <a:latin typeface="Calibri" panose="020F0502020204030204" charset="0"/>
                    <a:ea typeface="宋体" panose="02010600030101010101" pitchFamily="2" charset="-122"/>
                  </a:rPr>
                  <a:t>) </a:t>
                </a:r>
                <a:r>
                  <a:rPr sz="2000"/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000"/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sz="2000"/>
                          <m:t>T</m:t>
                        </m:r>
                      </m:sub>
                    </m:sSub>
                  </m:oMath>
                </a14:m>
                <a:endParaRPr sz="200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</m:t>
                    </m:r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_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</m:oMath>
                </a14:m>
                <a:endParaRPr lang="en-US" altLang="zh-CN" sz="1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</m:t>
                    </m:r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_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</m:oMath>
                </a14:m>
                <a:endParaRPr lang="en-US" altLang="zh-CN" sz="1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tx1"/>
                    </a:solidFill>
                  </a:rPr>
                  <a:t>Fitting t</a:t>
                </a:r>
                <a:r>
                  <a:rPr sz="2000">
                    <a:solidFill>
                      <a:schemeClr val="tx1"/>
                    </a:solidFill>
                  </a:rPr>
                  <a:t>rack efficiency after track</a:t>
                </a:r>
                <a:r>
                  <a:rPr lang="en-US" sz="2000">
                    <a:solidFill>
                      <a:schemeClr val="tx1"/>
                    </a:solidFill>
                  </a:rPr>
                  <a:t> find</a:t>
                </a:r>
                <a:r>
                  <a:rPr sz="2000">
                    <a:solidFill>
                      <a:schemeClr val="tx1"/>
                    </a:solidFill>
                  </a:rPr>
                  <a:t>ing</a:t>
                </a:r>
                <a:endParaRPr sz="2000">
                  <a:solidFill>
                    <a:schemeClr val="tx1"/>
                  </a:solidFill>
                </a:endParaRPr>
              </a:p>
              <a:p>
                <a:pPr lvl="0" indent="0" algn="l">
                  <a:buFont typeface="Arial" panose="020B0604020202020204" pitchFamily="34" charset="0"/>
                  <a:buNone/>
                </a:pPr>
                <a:r>
                  <a:rPr sz="2000">
                    <a:solidFill>
                      <a:schemeClr val="tx1"/>
                    </a:solidFill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</a:rPr>
                  <a:t>     </a:t>
                </a:r>
                <a:r>
                  <a:rPr sz="2000">
                    <a:solidFill>
                      <a:schemeClr val="tx1"/>
                    </a:solidFill>
                  </a:rPr>
                  <a:t>is </a:t>
                </a:r>
                <a:r>
                  <a:rPr lang="en-US" sz="2000">
                    <a:solidFill>
                      <a:schemeClr val="tx1"/>
                    </a:solidFill>
                  </a:rPr>
                  <a:t>2</a:t>
                </a:r>
                <a:r>
                  <a:rPr sz="2000">
                    <a:solidFill>
                      <a:schemeClr val="tx1"/>
                    </a:solidFill>
                  </a:rPr>
                  <a:t>%</a:t>
                </a:r>
                <a:r>
                  <a:rPr lang="en-US" sz="2000">
                    <a:solidFill>
                      <a:schemeClr val="tx1"/>
                    </a:solidFill>
                  </a:rPr>
                  <a:t>~3% </a:t>
                </a:r>
                <a:r>
                  <a:rPr sz="2000">
                    <a:solidFill>
                      <a:schemeClr val="tx1"/>
                    </a:solidFill>
                  </a:rPr>
                  <a:t>different from the truth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74306" y="1479486"/>
                <a:ext cx="5243830" cy="2525395"/>
              </a:xfrm>
              <a:prstGeom prst="rect">
                <a:avLst/>
              </a:prstGeom>
              <a:blipFill rotWithShape="1">
                <a:blip r:embed="rId5"/>
                <a:stretch>
                  <a:fillRect l="-11" t="-23" r="11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565"/>
          <a:stretch>
            <a:fillRect/>
          </a:stretch>
        </p:blipFill>
        <p:spPr>
          <a:xfrm>
            <a:off x="5833110" y="1888490"/>
            <a:ext cx="2682240" cy="1864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33110" y="4094480"/>
            <a:ext cx="2830830" cy="1982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Noise Distribution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88"/>
          <a:stretch>
            <a:fillRect/>
          </a:stretch>
        </p:blipFill>
        <p:spPr>
          <a:xfrm>
            <a:off x="326390" y="2946400"/>
            <a:ext cx="3910330" cy="3009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42105" y="2946400"/>
            <a:ext cx="4517390" cy="300926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74370" y="1479550"/>
            <a:ext cx="695261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>
                <a:solidFill>
                  <a:schemeClr val="tx1"/>
                </a:solidFill>
              </a:rPr>
              <a:t>Noise</a:t>
            </a:r>
            <a:r>
              <a:rPr lang="en-US" sz="2000">
                <a:solidFill>
                  <a:schemeClr val="tx1"/>
                </a:solidFill>
              </a:rPr>
              <a:t> level: 20%</a:t>
            </a:r>
            <a:endParaRPr lang="en-US" sz="200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uniform,random</a:t>
            </a:r>
            <a:endParaRPr lang="en-US" sz="200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Singal + Noise TDC </a:t>
            </a:r>
            <a:endParaRPr lang="en-US" sz="200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Noise time:0~2000ns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77480" y="5833110"/>
            <a:ext cx="7378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time(ns)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749300" y="5955665"/>
            <a:ext cx="32353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sym typeface="+mn-ea"/>
              </a:rPr>
              <a:t>The position of the noise on the XY plane</a:t>
            </a:r>
            <a:endParaRPr lang="en-US" altLang="en-US" sz="1400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8795" y="4499610"/>
            <a:ext cx="2665095" cy="2016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61360" y="4499610"/>
            <a:ext cx="2790825" cy="2043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9655" y="4526915"/>
            <a:ext cx="2772410" cy="2016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TrackFinding Performance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74306" y="1479486"/>
                <a:ext cx="5237480" cy="30219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342900" indent="-342900" algn="l">
                  <a:buFont typeface="Wingdings" panose="05000000000000000000" charset="0"/>
                  <a:buChar char="Ø"/>
                </a:pPr>
                <a:r>
                  <a:rPr lang="en-US" sz="2400">
                    <a:latin typeface="Calibri" panose="020F0502020204030204" charset="0"/>
                    <a:ea typeface="宋体" panose="02010600030101010101" pitchFamily="2" charset="-122"/>
                  </a:rPr>
                  <a:t>With Noise</a:t>
                </a:r>
                <a:endParaRPr lang="en-US" sz="2400"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>
                    <a:sym typeface="+mn-ea"/>
                  </a:rPr>
                  <a:t>Sample:</a:t>
                </a:r>
                <a:r>
                  <a:rPr lang="en-US">
                    <a:sym typeface="+mn-ea"/>
                  </a:rPr>
                  <a:t> singal particle(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en-US">
                    <a:sym typeface="+mn-ea"/>
                  </a:rPr>
                  <a:t>=50</a:t>
                </a:r>
                <a:r>
                  <a:rPr lang="zh-CN">
                    <a:sym typeface="+mn-ea"/>
                  </a:rPr>
                  <a:t>°</a:t>
                </a:r>
                <a:r>
                  <a:rPr lang="en-US" altLang="zh-CN"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>
                    <a:sym typeface="+mn-ea"/>
                  </a:rPr>
                  <a:t>=10GeV)</a:t>
                </a:r>
                <a:endParaRPr lang="en-US">
                  <a:sym typeface="+mn-ea"/>
                </a:endParaRPr>
              </a:p>
              <a:p>
                <a:pPr marL="342900" indent="-342900" algn="l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tx1"/>
                    </a:solidFill>
                  </a:rPr>
                  <a:t>Track finding effiency v.s. Noise level</a:t>
                </a:r>
                <a:endParaRPr lang="en-US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charset="0"/>
                      </a:rPr>
                      <m:t>𝑇𝑟𝑎𝑐𝑘</m:t>
                    </m:r>
                    <m:r>
                      <a:rPr kumimoji="1" lang="en-GB" altLang="zh-CN" sz="1400" i="1" smtClean="0">
                        <a:latin typeface="Cambria Math" panose="02040503050406030204" charset="0"/>
                      </a:rPr>
                      <m:t> </m:t>
                    </m:r>
                    <m:r>
                      <a:rPr kumimoji="1" lang="en-US" altLang="en-GB" sz="1400" i="1" smtClean="0">
                        <a:latin typeface="Cambria Math" panose="02040503050406030204" charset="0"/>
                      </a:rPr>
                      <m:t>𝑓𝑖𝑛𝑑𝑖𝑛𝑔</m:t>
                    </m:r>
                    <m:r>
                      <a:rPr kumimoji="1" lang="en-US" altLang="en-GB" sz="1400" i="1" smtClean="0">
                        <a:latin typeface="Cambria Math" panose="02040503050406030204" charset="0"/>
                      </a:rPr>
                      <m:t> </m:t>
                    </m:r>
                    <m:r>
                      <a:rPr kumimoji="1" lang="en-GB" altLang="zh-CN" sz="1400" i="1" smtClean="0">
                        <a:latin typeface="Cambria Math" panose="02040503050406030204" charset="0"/>
                      </a:rPr>
                      <m:t>𝑒𝑓𝑓𝑖𝑐𝑖𝑒𝑛𝑐𝑦</m:t>
                    </m:r>
                    <m:r>
                      <a:rPr kumimoji="1" lang="en-US" altLang="en-GB" sz="1400" i="1" smtClean="0">
                        <a:latin typeface="Cambria Math" panose="02040503050406030204" charset="0"/>
                      </a:rPr>
                      <m:t>(=</m:t>
                    </m:r>
                    <m:f>
                      <m:fPr>
                        <m:ctrlPr>
                          <a:rPr kumimoji="1" lang="en-US" altLang="en-GB" sz="1400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en-GB" sz="1400" i="1" smtClean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1" lang="en-US" altLang="en-GB" sz="1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1400" b="0" i="1" dirty="0">
                  <a:latin typeface="Cambria Math" panose="02040503050406030204" charset="0"/>
                </a:endParaRPr>
              </a:p>
              <a:p>
                <a:pPr marL="1200150" lvl="2" indent="-285750" algn="l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N2: number of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McParticle</a:t>
                </a:r>
                <a:endParaRPr kumimoji="1"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 algn="l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N1: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𝐹𝑜𝑢𝑛𝑑𝑆𝑖𝑛𝑔𝑎𝑙𝐻𝑖𝑡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𝑆𝑖𝑛𝑔𝑎𝑙𝐻𝑖𝑡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)&gt;50% </a:t>
                </a:r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hit</m:t>
                    </m:r>
                    <m:r>
                      <a:rPr lang="en-US"/>
                      <m:t> </m:t>
                    </m:r>
                    <m:r>
                      <m:rPr>
                        <m:sty m:val="p"/>
                      </m:rPr>
                      <a:rPr lang="en-US"/>
                      <m:t>effiency</m:t>
                    </m:r>
                    <m:r>
                      <a:rPr lang="en-US"/>
                      <m:t> </m:t>
                    </m:r>
                    <m:r>
                      <m:rPr>
                        <m:sty m:val="p"/>
                      </m:rPr>
                      <a:rPr lang="en-US"/>
                      <m:t>v</m:t>
                    </m:r>
                    <m:r>
                      <a:rPr lang="en-US"/>
                      <m:t>.</m:t>
                    </m:r>
                    <m:r>
                      <m:rPr>
                        <m:sty m:val="p"/>
                      </m:rPr>
                      <a:rPr lang="en-US"/>
                      <m:t>s</m:t>
                    </m:r>
                    <m:r>
                      <a:rPr lang="en-US"/>
                      <m:t>.</m:t>
                    </m:r>
                    <m:r>
                      <a:rPr lang="en-US"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>
                        <a:sym typeface="+mn-ea"/>
                      </a:rPr>
                      <m:t>noise</m:t>
                    </m:r>
                    <m:r>
                      <a:rPr lang="en-US"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>
                        <a:sym typeface="+mn-ea"/>
                      </a:rPr>
                      <m:t>level</m:t>
                    </m:r>
                  </m:oMath>
                </a14:m>
                <a:endParaRPr lang="en-US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/>
                      <m:t>hit</m:t>
                    </m:r>
                    <m:r>
                      <a:rPr/>
                      <m:t> </m:t>
                    </m:r>
                    <m:r>
                      <m:rPr>
                        <m:sty m:val="p"/>
                      </m:rPr>
                      <a:rPr/>
                      <m:t>purity</m:t>
                    </m:r>
                    <m:r>
                      <a:rPr/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(= 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charset="0"/>
                              </a:rPr>
                              <m:t>𝐹𝑜𝑢𝑛𝑑𝑆𝑖𝑔𝑛𝑎𝑙𝐻𝑖𝑡𝑂𝑛𝑇𝑟𝑎𝑐𝑘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charset="0"/>
                              </a:rPr>
                              <m:t>𝐹𝑜𝑢𝑛𝑑𝑒𝑑𝐻𝑖𝑡𝑂𝑛𝑇𝑟𝑎𝑐𝑘</m:t>
                            </m:r>
                          </m:sub>
                        </m:sSub>
                      </m:den>
                    </m:f>
                    <m:r>
                      <a:rPr kumimoji="1" lang="en-US" altLang="zh-CN" b="0" i="1" smtClean="0">
                        <a:latin typeface="Cambria Math" panose="02040503050406030204" charset="0"/>
                      </a:rPr>
                      <m:t>)</m:t>
                    </m:r>
                    <m:r>
                      <a:rPr b="0"/>
                      <m:t> </m:t>
                    </m:r>
                    <m:r>
                      <m:rPr>
                        <m:sty m:val="p"/>
                      </m:rPr>
                      <a:rPr b="0"/>
                      <m:t>v</m:t>
                    </m:r>
                    <m:r>
                      <a:rPr b="0"/>
                      <m:t>.</m:t>
                    </m:r>
                    <m:r>
                      <m:rPr>
                        <m:sty m:val="p"/>
                      </m:rPr>
                      <a:rPr b="0"/>
                      <m:t>s</m:t>
                    </m:r>
                    <m:r>
                      <a:rPr b="0"/>
                      <m:t>. </m:t>
                    </m:r>
                    <m:r>
                      <m:rPr>
                        <m:sty m:val="p"/>
                      </m:rPr>
                      <a:rPr b="0"/>
                      <m:t>noise</m:t>
                    </m:r>
                    <m:r>
                      <a:rPr b="0"/>
                      <m:t> </m:t>
                    </m:r>
                    <m:r>
                      <m:rPr>
                        <m:sty m:val="p"/>
                      </m:rPr>
                      <a:rPr b="0"/>
                      <m:t>level</m:t>
                    </m:r>
                  </m:oMath>
                </a14:m>
                <a:endParaRPr b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>
                    <a:sym typeface="+mn-ea"/>
                  </a:rPr>
                  <a:t>Noise has a greater impact on track finding</a:t>
                </a:r>
                <a:endParaRPr>
                  <a:solidFill>
                    <a:schemeClr val="tx1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74306" y="1479486"/>
                <a:ext cx="5237480" cy="3021965"/>
              </a:xfrm>
              <a:prstGeom prst="rect">
                <a:avLst/>
              </a:prstGeom>
              <a:blipFill rotWithShape="1">
                <a:blip r:embed="rId9"/>
                <a:stretch>
                  <a:fillRect l="-11" t="-19" r="1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TrackFinding Performance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74306" y="1479486"/>
                <a:ext cx="5396230" cy="21990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342900" indent="-342900" algn="l">
                  <a:lnSpc>
                    <a:spcPct val="110000"/>
                  </a:lnSpc>
                  <a:buFont typeface="Wingdings" panose="05000000000000000000" charset="0"/>
                  <a:buChar char="Ø"/>
                </a:pPr>
                <a:r>
                  <a:rPr lang="en-US" sz="2400">
                    <a:latin typeface="Calibri" panose="020F0502020204030204" charset="0"/>
                    <a:ea typeface="宋体" panose="02010600030101010101" pitchFamily="2" charset="-122"/>
                  </a:rPr>
                  <a:t>With Noise</a:t>
                </a: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sz="2000">
                    <a:sym typeface="+mn-ea"/>
                  </a:rPr>
                  <a:t>Sample:</a:t>
                </a:r>
                <a:r>
                  <a:rPr lang="en-US" sz="2000">
                    <a:sym typeface="+mn-ea"/>
                  </a:rPr>
                  <a:t> singal particle(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en-US" sz="2000">
                    <a:sym typeface="+mn-ea"/>
                  </a:rPr>
                  <a:t>=50</a:t>
                </a:r>
                <a:r>
                  <a:rPr lang="zh-CN" sz="2000">
                    <a:sym typeface="+mn-ea"/>
                  </a:rPr>
                  <a:t>°</a:t>
                </a:r>
                <a:r>
                  <a:rPr lang="en-US" altLang="zh-CN" sz="2000"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>
                    <a:sym typeface="+mn-ea"/>
                  </a:rPr>
                  <a:t>=10GeV)</a:t>
                </a:r>
                <a:endParaRPr lang="en-US" sz="2000">
                  <a:sym typeface="+mn-ea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>
                    <a:sym typeface="+mn-ea"/>
                  </a:rPr>
                  <a:t>M</a:t>
                </a:r>
                <a:r>
                  <a:rPr sz="2000">
                    <a:sym typeface="+mn-ea"/>
                  </a:rPr>
                  <a:t>omentum resolution</a:t>
                </a:r>
                <a:r>
                  <a:rPr lang="en-US" sz="2000">
                    <a:sym typeface="+mn-ea"/>
                  </a:rPr>
                  <a:t>:</a:t>
                </a:r>
                <a:r>
                  <a:rPr lang="en-US" sz="2000" i="1">
                    <a:sym typeface="+mn-ea"/>
                  </a:rPr>
                  <a:t>16.62MeV</a:t>
                </a:r>
                <a:endParaRPr sz="2000" i="1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sz="2000">
                    <a:sym typeface="+mn-ea"/>
                  </a:rPr>
                  <a:t>Vertex resolution</a:t>
                </a:r>
                <a:r>
                  <a:rPr lang="en-US" sz="2000">
                    <a:sym typeface="+mn-ea"/>
                  </a:rPr>
                  <a:t>: </a:t>
                </a:r>
                <a:r>
                  <a:rPr lang="en-US" sz="2000" i="1">
                    <a:sym typeface="+mn-ea"/>
                  </a:rPr>
                  <a:t>3.994um</a:t>
                </a:r>
                <a:endParaRPr lang="en-US" sz="2000" i="1">
                  <a:sym typeface="+mn-ea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2000"/>
                      <m:t>Fitting</m:t>
                    </m:r>
                    <m:r>
                      <a:rPr sz="2000"/>
                      <m:t> </m:t>
                    </m:r>
                    <m:r>
                      <m:rPr>
                        <m:sty m:val="p"/>
                      </m:rPr>
                      <a:rPr sz="2000"/>
                      <m:t>track</m:t>
                    </m:r>
                    <m:r>
                      <a:rPr sz="2000"/>
                      <m:t> </m:t>
                    </m:r>
                    <m:r>
                      <m:rPr>
                        <m:sty m:val="p"/>
                      </m:rPr>
                      <a:rPr sz="2000"/>
                      <m:t>effiency</m:t>
                    </m:r>
                    <m:r>
                      <a:rPr sz="2000">
                        <a:latin typeface="Cambria Math" panose="02040503050406030204" charset="0"/>
                      </a:rPr>
                      <m:t>(=</m:t>
                    </m:r>
                  </m:oMath>
                </a14:m>
                <a:r>
                  <a:rPr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2000"/>
                        </m:ctrlPr>
                      </m:fPr>
                      <m:num>
                        <m:sSub>
                          <m:sSubPr>
                            <m:ctrlPr>
                              <a:rPr sz="2000"/>
                            </m:ctrlPr>
                          </m:sSubPr>
                          <m:e>
                            <m:r>
                              <a:rPr sz="2000">
                                <a:latin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sz="2000">
                                <a:latin typeface="Cambria Math" panose="02040503050406030204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2000"/>
                            </m:ctrlPr>
                          </m:sSubPr>
                          <m:e>
                            <m:r>
                              <a:rPr sz="2000">
                                <a:latin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sz="2000">
                                <a:latin typeface="Cambria Math" panose="02040503050406030204" charset="0"/>
                              </a:rPr>
                              <m:t>𝑡𝑟𝑢𝑡ℎ</m:t>
                            </m:r>
                          </m:sub>
                        </m:sSub>
                      </m:den>
                    </m:f>
                  </m:oMath>
                </a14:m>
                <a:r>
                  <a:rPr sz="2000">
                    <a:sym typeface="+mn-ea"/>
                  </a:rPr>
                  <a:t>) v.s. noise level</a:t>
                </a:r>
                <a:endParaRPr sz="2000">
                  <a:sym typeface="+mn-ea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sz="2000">
                    <a:solidFill>
                      <a:schemeClr val="tx1"/>
                    </a:solidFill>
                  </a:rPr>
                  <a:t>The fitt</a:t>
                </a:r>
                <a:r>
                  <a:rPr lang="en-US" sz="2000">
                    <a:solidFill>
                      <a:schemeClr val="tx1"/>
                    </a:solidFill>
                  </a:rPr>
                  <a:t>ing</a:t>
                </a:r>
                <a:r>
                  <a:rPr sz="2000">
                    <a:solidFill>
                      <a:schemeClr val="tx1"/>
                    </a:solidFill>
                  </a:rPr>
                  <a:t> track efficiency remains at 97%</a:t>
                </a:r>
                <a:endParaRPr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74306" y="1479486"/>
                <a:ext cx="5396230" cy="2199005"/>
              </a:xfrm>
              <a:prstGeom prst="rect">
                <a:avLst/>
              </a:prstGeom>
              <a:blipFill rotWithShape="1">
                <a:blip r:embed="rId3"/>
                <a:stretch>
                  <a:fillRect l="-11" t="-26" r="11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200"/>
          <a:stretch>
            <a:fillRect/>
          </a:stretch>
        </p:blipFill>
        <p:spPr>
          <a:xfrm>
            <a:off x="5989955" y="3171190"/>
            <a:ext cx="2525395" cy="1774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68060" y="4954905"/>
            <a:ext cx="2524760" cy="1722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84020" y="3691255"/>
            <a:ext cx="3177540" cy="29857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89" y="1470232"/>
            <a:ext cx="8397113" cy="490886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The integration of track finding algorithm and CEPCSW has been completed</a:t>
            </a:r>
            <a:endParaRPr lang="en-US" altLang="zh-CN" sz="1800" dirty="0"/>
          </a:p>
          <a:p>
            <a:r>
              <a:rPr lang="en-US" altLang="zh-CN" sz="1800" dirty="0"/>
              <a:t>Geometry and field is available in </a:t>
            </a:r>
            <a:r>
              <a:rPr lang="en-US" altLang="zh-CN" sz="1800" dirty="0">
                <a:sym typeface="+mn-ea"/>
              </a:rPr>
              <a:t>tracking algorithm</a:t>
            </a:r>
            <a:endParaRPr lang="en-US" altLang="zh-CN" sz="1800" dirty="0">
              <a:sym typeface="+mn-ea"/>
            </a:endParaRPr>
          </a:p>
          <a:p>
            <a:r>
              <a:rPr lang="en-US" altLang="zh-CN" sz="1800" dirty="0"/>
              <a:t>Causes of lower hit efficiency:</a:t>
            </a:r>
            <a:endParaRPr lang="en-US" altLang="zh-CN" sz="1800" dirty="0"/>
          </a:p>
          <a:p>
            <a:pPr lvl="1"/>
            <a:r>
              <a:rPr lang="en-US" altLang="zh-CN" sz="1540" dirty="0"/>
              <a:t>curling tracks</a:t>
            </a:r>
            <a:endParaRPr lang="en-US" altLang="zh-CN" sz="1540" dirty="0"/>
          </a:p>
          <a:p>
            <a:pPr lvl="1"/>
            <a:r>
              <a:rPr lang="en-US" altLang="zh-CN" sz="1540" dirty="0"/>
              <a:t>Not suitable cuts</a:t>
            </a:r>
            <a:endParaRPr lang="en-US" altLang="zh-CN" sz="1540" dirty="0"/>
          </a:p>
          <a:p>
            <a:r>
              <a:rPr lang="en-US" altLang="zh-CN" sz="2000" dirty="0"/>
              <a:t>Future plan</a:t>
            </a:r>
            <a:endParaRPr lang="en-US" altLang="zh-CN" sz="2000" dirty="0"/>
          </a:p>
          <a:p>
            <a:pPr lvl="1"/>
            <a:r>
              <a:rPr lang="en-US" altLang="zh-CN" sz="1600" dirty="0"/>
              <a:t>Optimizing the Track Finding Algorithm</a:t>
            </a:r>
            <a:endParaRPr lang="en-US" altLang="zh-CN" sz="1600" dirty="0"/>
          </a:p>
          <a:p>
            <a:pPr lvl="1"/>
            <a:r>
              <a:rPr lang="en-US" altLang="zh-CN" sz="1600" dirty="0"/>
              <a:t>Optimize tracking cuts</a:t>
            </a:r>
            <a:endParaRPr lang="en-US" altLang="zh-CN" sz="1600" dirty="0"/>
          </a:p>
          <a:p>
            <a:pPr lvl="1"/>
            <a:r>
              <a:rPr lang="en-US" altLang="zh-CN" sz="1600" dirty="0"/>
              <a:t>Improve track efficiency and purity</a:t>
            </a:r>
            <a:endParaRPr lang="en-US" altLang="zh-CN" sz="1600" dirty="0"/>
          </a:p>
        </p:txBody>
      </p:sp>
      <p:sp>
        <p:nvSpPr>
          <p:cNvPr id="7" name="矩形 6"/>
          <p:cNvSpPr/>
          <p:nvPr/>
        </p:nvSpPr>
        <p:spPr>
          <a:xfrm>
            <a:off x="4037256" y="5196067"/>
            <a:ext cx="5106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dirty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Thank you!</a:t>
            </a:r>
            <a:endParaRPr lang="zh-CN" altLang="en-US" sz="8000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11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 smtClean="0"/>
          </a:p>
          <a:p>
            <a:pPr algn="l"/>
            <a:r>
              <a:rPr lang="en-US" altLang="zh-CN" dirty="0" smtClean="0"/>
              <a:t>S</a:t>
            </a:r>
            <a:r>
              <a:rPr lang="en-US" dirty="0" smtClean="0"/>
              <a:t>imulation</a:t>
            </a:r>
            <a:endParaRPr lang="en-US" dirty="0" smtClean="0"/>
          </a:p>
          <a:p>
            <a:pPr algn="l"/>
            <a:r>
              <a:rPr lang="en-US" dirty="0"/>
              <a:t>Track Finding</a:t>
            </a:r>
            <a:endParaRPr lang="en-US" dirty="0"/>
          </a:p>
          <a:p>
            <a:pPr algn="l"/>
            <a:r>
              <a:rPr lang="en-US" dirty="0"/>
              <a:t>Summary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DB1711FF-BF6D-4B88-AAA3-E74A4DC9E28B}" type="datetime1">
              <a:rPr lang="zh-CN" altLang="en-US" smtClean="0"/>
            </a:fld>
            <a:endParaRPr lang="en-US"/>
          </a:p>
        </p:txBody>
      </p:sp>
      <p:sp>
        <p:nvSpPr>
          <p:cNvPr id="8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431049"/>
            <a:ext cx="6391776" cy="93453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Drift Chamber(DC) Software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" y="1627046"/>
            <a:ext cx="8748465" cy="468207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Drift chamber is the key detector in the 4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conceptual detector design to provide PID</a:t>
            </a:r>
            <a:endParaRPr lang="en-US" altLang="zh-CN" sz="2000" dirty="0"/>
          </a:p>
          <a:p>
            <a:pPr lvl="1"/>
            <a:r>
              <a:rPr lang="en-US" altLang="zh-CN" sz="1600" dirty="0"/>
              <a:t>Good PID ability (</a:t>
            </a:r>
            <a:r>
              <a:rPr lang="da-DK" altLang="zh-CN" sz="1600" dirty="0"/>
              <a:t>2</a:t>
            </a:r>
            <a:r>
              <a:rPr lang="da-DK" altLang="zh-CN" sz="1600" dirty="0">
                <a:latin typeface="Symbol" panose="05050102010706020507" pitchFamily="18" charset="2"/>
              </a:rPr>
              <a:t>s p</a:t>
            </a:r>
            <a:r>
              <a:rPr lang="da-DK" altLang="zh-CN" sz="1600" dirty="0"/>
              <a:t>/K separation at P &lt; ~ 20 GeV/c</a:t>
            </a:r>
            <a:r>
              <a:rPr lang="en-US" altLang="zh-CN" sz="1600" dirty="0"/>
              <a:t>)</a:t>
            </a:r>
            <a:endParaRPr lang="en-US" altLang="zh-CN" sz="1600" dirty="0"/>
          </a:p>
          <a:p>
            <a:pPr lvl="1"/>
            <a:r>
              <a:rPr lang="en-US" altLang="zh-CN" sz="1600" dirty="0"/>
              <a:t>Precise momentum measurement (eff. ~100%, </a:t>
            </a:r>
            <a:r>
              <a:rPr lang="en-US" altLang="zh-CN" sz="1600" dirty="0" err="1">
                <a:latin typeface="Symbol" panose="05050102010706020507" pitchFamily="18" charset="2"/>
              </a:rPr>
              <a:t>s</a:t>
            </a:r>
            <a:r>
              <a:rPr lang="en-US" altLang="zh-CN" sz="1600" dirty="0" err="1"/>
              <a:t>p</a:t>
            </a:r>
            <a:r>
              <a:rPr lang="en-US" altLang="zh-CN" sz="1600" dirty="0"/>
              <a:t>&lt;=0.1%)</a:t>
            </a:r>
            <a:endParaRPr lang="en-US" altLang="zh-CN" sz="1600" dirty="0"/>
          </a:p>
          <a:p>
            <a:pPr lvl="1"/>
            <a:endParaRPr lang="en-US" altLang="zh-CN" sz="1200" dirty="0">
              <a:solidFill>
                <a:schemeClr val="accent1"/>
              </a:solidFill>
            </a:endParaRPr>
          </a:p>
          <a:p>
            <a:r>
              <a:rPr lang="en-US" altLang="zh-CN" sz="1800" dirty="0">
                <a:solidFill>
                  <a:schemeClr val="accent1"/>
                </a:solidFill>
              </a:rPr>
              <a:t>Motivation of DC software project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lvl="1"/>
            <a:r>
              <a:rPr lang="en-US" altLang="zh-CN" sz="1600" dirty="0"/>
              <a:t>Development of simulation and reconstruction for DC</a:t>
            </a:r>
            <a:endParaRPr lang="en-US" altLang="zh-CN" sz="1600" dirty="0"/>
          </a:p>
          <a:p>
            <a:pPr lvl="1"/>
            <a:r>
              <a:rPr lang="en-US" altLang="zh-CN" sz="1600" dirty="0"/>
              <a:t>Support the detector design, optimization and performance study </a:t>
            </a:r>
            <a:endParaRPr lang="en-US" altLang="zh-CN" sz="1600" dirty="0"/>
          </a:p>
          <a:p>
            <a:pPr lvl="1"/>
            <a:r>
              <a:rPr lang="en-US" altLang="zh-CN" sz="1600" dirty="0"/>
              <a:t>Support physics sensitivity study</a:t>
            </a:r>
            <a:endParaRPr lang="en-US" altLang="zh-CN" sz="1600" dirty="0"/>
          </a:p>
          <a:p>
            <a:pPr lvl="1"/>
            <a:endParaRPr lang="en-US" altLang="zh-CN" sz="1600" dirty="0"/>
          </a:p>
          <a:p>
            <a:r>
              <a:rPr lang="en-US" altLang="zh-CN" sz="1800" dirty="0">
                <a:solidFill>
                  <a:schemeClr val="accent1"/>
                </a:solidFill>
              </a:rPr>
              <a:t>Requirements for DC software</a:t>
            </a:r>
            <a:endParaRPr lang="en-US" altLang="zh-CN" sz="1600" dirty="0"/>
          </a:p>
          <a:p>
            <a:pPr lvl="1"/>
            <a:r>
              <a:rPr lang="en-US" altLang="zh-CN" sz="1600" dirty="0"/>
              <a:t>Modular design and friendly interfaces</a:t>
            </a:r>
            <a:endParaRPr lang="en-US" altLang="zh-CN" sz="1600" dirty="0"/>
          </a:p>
          <a:p>
            <a:pPr lvl="1"/>
            <a:r>
              <a:rPr lang="en-US" altLang="zh-CN" sz="1600" dirty="0"/>
              <a:t>Easily integrated with common tools (ACTS, </a:t>
            </a:r>
            <a:r>
              <a:rPr lang="en-US" altLang="zh-CN" sz="1600" dirty="0" err="1"/>
              <a:t>Genfit</a:t>
            </a:r>
            <a:r>
              <a:rPr lang="en-US" altLang="zh-CN" sz="1600" dirty="0"/>
              <a:t> etc.)</a:t>
            </a:r>
            <a:endParaRPr lang="en-US" altLang="zh-CN" sz="1600" dirty="0"/>
          </a:p>
          <a:p>
            <a:pPr lvl="1"/>
            <a:r>
              <a:rPr lang="en-US" altLang="zh-CN" sz="1600" dirty="0"/>
              <a:t>Reuse existing algorithms from other experiments</a:t>
            </a:r>
            <a:endParaRPr lang="en-US" altLang="zh-CN" sz="1600" dirty="0"/>
          </a:p>
          <a:p>
            <a:pPr lvl="1"/>
            <a:r>
              <a:rPr lang="en-US" altLang="zh-CN" sz="1600" dirty="0"/>
              <a:t>Application of advanced technic (ML) to simulation and reconstruction</a:t>
            </a:r>
            <a:endParaRPr lang="en-US" altLang="zh-CN" sz="1600" dirty="0"/>
          </a:p>
          <a:p>
            <a:r>
              <a:rPr lang="en-US" altLang="zh-CN" sz="1800" dirty="0">
                <a:solidFill>
                  <a:schemeClr val="accent1"/>
                </a:solidFill>
              </a:rPr>
              <a:t>Manpower</a:t>
            </a:r>
            <a:endParaRPr lang="en-US" altLang="zh-CN" sz="1800" dirty="0">
              <a:solidFill>
                <a:schemeClr val="accent1"/>
              </a:solidFill>
            </a:endParaRPr>
          </a:p>
          <a:p>
            <a:pPr lvl="1"/>
            <a:r>
              <a:rPr lang="en-US" altLang="zh-CN" sz="1600" dirty="0" err="1"/>
              <a:t>IHEP</a:t>
            </a:r>
            <a:r>
              <a:rPr lang="en-US" altLang="zh-CN" sz="1600" dirty="0"/>
              <a:t>: Yao Zhang, Tao Lin, </a:t>
            </a:r>
            <a:r>
              <a:rPr lang="en-US" altLang="zh-CN" sz="1600" dirty="0" err="1"/>
              <a:t>Wenxing</a:t>
            </a:r>
            <a:r>
              <a:rPr lang="en-US" altLang="zh-CN" sz="1600" dirty="0"/>
              <a:t> Fang, </a:t>
            </a:r>
            <a:r>
              <a:rPr lang="en-US" altLang="zh-CN" sz="1600" dirty="0" err="1"/>
              <a:t>Chengdong</a:t>
            </a:r>
            <a:r>
              <a:rPr lang="en-US" altLang="zh-CN" sz="1600" dirty="0"/>
              <a:t> Fu, Ye Yuan, </a:t>
            </a:r>
            <a:r>
              <a:rPr lang="en-US" altLang="zh-CN" sz="1600" dirty="0" err="1"/>
              <a:t>Weidong</a:t>
            </a:r>
            <a:r>
              <a:rPr lang="en-US" altLang="zh-CN" sz="1600" dirty="0"/>
              <a:t> Li</a:t>
            </a:r>
            <a:endParaRPr lang="en-US" altLang="zh-CN" sz="1600" dirty="0"/>
          </a:p>
          <a:p>
            <a:pPr lvl="1"/>
            <a:r>
              <a:rPr lang="en-US" altLang="zh-CN" sz="1600" dirty="0" err="1"/>
              <a:t>SDU</a:t>
            </a:r>
            <a:r>
              <a:rPr lang="en-US" altLang="zh-CN" sz="1600" dirty="0"/>
              <a:t>: </a:t>
            </a:r>
            <a:r>
              <a:rPr lang="en-US" altLang="zh-CN" sz="1600" dirty="0" err="1"/>
              <a:t>Mengyao</a:t>
            </a:r>
            <a:r>
              <a:rPr lang="en-US" altLang="zh-CN" sz="1600" dirty="0"/>
              <a:t> Liu,  </a:t>
            </a:r>
            <a:r>
              <a:rPr lang="en-US" altLang="zh-CN" sz="1600" dirty="0" err="1"/>
              <a:t>Xueyao</a:t>
            </a:r>
            <a:r>
              <a:rPr lang="en-US" altLang="zh-CN" sz="1600" dirty="0"/>
              <a:t> Zhang,  </a:t>
            </a:r>
            <a:r>
              <a:rPr lang="en-US" altLang="zh-CN" sz="1600" dirty="0" err="1"/>
              <a:t>Xingtao</a:t>
            </a:r>
            <a:r>
              <a:rPr lang="en-US" altLang="zh-CN" sz="1600" dirty="0"/>
              <a:t> Huang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8270" y="3966282"/>
            <a:ext cx="2982101" cy="7869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32472" y="4800474"/>
            <a:ext cx="259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Requirements of The CEPC tracker</a:t>
            </a:r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88" y="1959453"/>
            <a:ext cx="2519977" cy="19725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38626" y="2493352"/>
            <a:ext cx="1690436" cy="307777"/>
          </a:xfrm>
          <a:prstGeom prst="rect">
            <a:avLst/>
          </a:prstGeom>
          <a:solidFill>
            <a:srgbClr val="CE92DD"/>
          </a:solidFill>
          <a:ln>
            <a:solidFill>
              <a:srgbClr val="CD92D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A PID drift chamber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>
            <a:stCxn id="12" idx="3"/>
          </p:cNvCxnSpPr>
          <p:nvPr/>
        </p:nvCxnSpPr>
        <p:spPr>
          <a:xfrm>
            <a:off x="6329062" y="2647241"/>
            <a:ext cx="854243" cy="221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0F1D44-C7CF-4C59-955D-52CA6BC3483E}" type="datetime1">
              <a:rPr lang="zh-CN" alt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DC software  </a:t>
            </a:r>
            <a:endParaRPr lang="zh-CN" altLang="en-US" dirty="0"/>
          </a:p>
        </p:txBody>
      </p:sp>
      <p:sp>
        <p:nvSpPr>
          <p:cNvPr id="191" name="内容占位符 2"/>
          <p:cNvSpPr>
            <a:spLocks noGrp="1"/>
          </p:cNvSpPr>
          <p:nvPr>
            <p:ph idx="1"/>
          </p:nvPr>
        </p:nvSpPr>
        <p:spPr>
          <a:xfrm>
            <a:off x="173355" y="1760220"/>
            <a:ext cx="4257040" cy="475170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200" dirty="0"/>
              <a:t>CEPCSW</a:t>
            </a:r>
            <a:endParaRPr lang="en-US" altLang="zh-CN" sz="2200" dirty="0"/>
          </a:p>
          <a:p>
            <a:pPr lvl="1"/>
            <a:r>
              <a:rPr lang="en-US" altLang="zh-CN" sz="1700" dirty="0"/>
              <a:t>Gaudi based framework</a:t>
            </a:r>
            <a:endParaRPr lang="en-US" altLang="zh-CN" sz="1700" dirty="0"/>
          </a:p>
          <a:p>
            <a:pPr lvl="1"/>
            <a:r>
              <a:rPr lang="en-US" altLang="zh-CN" sz="1700" dirty="0"/>
              <a:t>External libraries and tools</a:t>
            </a:r>
            <a:endParaRPr lang="en-US" altLang="zh-CN" sz="1700" dirty="0"/>
          </a:p>
          <a:p>
            <a:r>
              <a:rPr lang="en-US" altLang="zh-CN" sz="2200" dirty="0"/>
              <a:t>Geometry and field map </a:t>
            </a:r>
            <a:endParaRPr lang="en-US" altLang="zh-CN" sz="2200" dirty="0"/>
          </a:p>
          <a:p>
            <a:pPr lvl="1"/>
            <a:r>
              <a:rPr lang="en-US" altLang="zh-CN" sz="1700" dirty="0" err="1"/>
              <a:t>DD4hep</a:t>
            </a:r>
            <a:endParaRPr lang="en-US" altLang="zh-CN" sz="1700" dirty="0"/>
          </a:p>
          <a:p>
            <a:pPr lvl="1"/>
            <a:r>
              <a:rPr lang="en-US" altLang="zh-CN" sz="1700" dirty="0"/>
              <a:t>Non-uniform magnetic field: </a:t>
            </a:r>
            <a:r>
              <a:rPr lang="en-US" altLang="zh-CN" sz="1700" b="1" dirty="0">
                <a:solidFill>
                  <a:schemeClr val="accent6"/>
                </a:solidFill>
              </a:rPr>
              <a:t>done</a:t>
            </a:r>
            <a:endParaRPr lang="en-US" altLang="zh-CN" sz="1700" b="1" dirty="0">
              <a:solidFill>
                <a:schemeClr val="accent6"/>
              </a:solidFill>
            </a:endParaRPr>
          </a:p>
          <a:p>
            <a:r>
              <a:rPr lang="en-US" altLang="zh-CN" sz="2200" dirty="0"/>
              <a:t>Data model</a:t>
            </a:r>
            <a:endParaRPr lang="en-US" altLang="zh-CN" sz="2200" dirty="0"/>
          </a:p>
          <a:p>
            <a:pPr lvl="1"/>
            <a:r>
              <a:rPr lang="en-US" altLang="zh-CN" sz="1700" dirty="0"/>
              <a:t>EDM4hep and </a:t>
            </a:r>
            <a:r>
              <a:rPr lang="en-US" altLang="zh-CN" sz="1700" dirty="0" err="1"/>
              <a:t>FWCore</a:t>
            </a:r>
            <a:endParaRPr lang="en-US" altLang="zh-CN" sz="1700" dirty="0"/>
          </a:p>
          <a:p>
            <a:pPr lvl="1"/>
            <a:r>
              <a:rPr lang="en-US" altLang="zh-CN" sz="1700" dirty="0" err="1"/>
              <a:t>dN</a:t>
            </a:r>
            <a:r>
              <a:rPr lang="en-US" altLang="zh-CN" sz="1700" dirty="0"/>
              <a:t>/dx event model: done</a:t>
            </a:r>
            <a:endParaRPr lang="en-US" altLang="zh-CN" sz="1300" dirty="0"/>
          </a:p>
          <a:p>
            <a:r>
              <a:rPr lang="en-US" altLang="zh-CN" sz="2200" dirty="0"/>
              <a:t>Drift chamber</a:t>
            </a:r>
            <a:endParaRPr lang="en-US" altLang="zh-CN" sz="2200" dirty="0"/>
          </a:p>
          <a:p>
            <a:pPr lvl="1"/>
            <a:r>
              <a:rPr lang="en-US" altLang="zh-CN" sz="1800" dirty="0"/>
              <a:t>DC simulation: </a:t>
            </a:r>
            <a:r>
              <a:rPr lang="en-US" altLang="zh-CN" sz="1700" b="1" dirty="0">
                <a:solidFill>
                  <a:schemeClr val="accent6"/>
                </a:solidFill>
              </a:rPr>
              <a:t>done</a:t>
            </a:r>
            <a:endParaRPr lang="en-US" altLang="zh-CN" sz="1700" b="1" dirty="0">
              <a:solidFill>
                <a:schemeClr val="accent6"/>
              </a:solidFill>
            </a:endParaRPr>
          </a:p>
          <a:p>
            <a:pPr lvl="1"/>
            <a:r>
              <a:rPr lang="en-US" altLang="zh-CN" sz="1800" dirty="0"/>
              <a:t>DC digitization: </a:t>
            </a:r>
            <a:r>
              <a:rPr lang="en-US" altLang="zh-CN" sz="1700" b="1" dirty="0">
                <a:solidFill>
                  <a:schemeClr val="accent6"/>
                </a:solidFill>
              </a:rPr>
              <a:t>done</a:t>
            </a:r>
            <a:endParaRPr lang="en-US" altLang="zh-CN" sz="1700" b="1" dirty="0">
              <a:solidFill>
                <a:schemeClr val="accent6"/>
              </a:solidFill>
            </a:endParaRPr>
          </a:p>
          <a:p>
            <a:pPr lvl="1"/>
            <a:r>
              <a:rPr lang="en-US" altLang="zh-CN" sz="1800" dirty="0"/>
              <a:t>Waveform simulation: </a:t>
            </a:r>
            <a:r>
              <a:rPr lang="en-US" altLang="zh-CN" sz="1800" dirty="0">
                <a:solidFill>
                  <a:srgbClr val="0070C0"/>
                </a:solidFill>
              </a:rPr>
              <a:t>in progress 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en-US" altLang="zh-CN" sz="1800" dirty="0"/>
              <a:t>Waveform reconstruction: </a:t>
            </a:r>
            <a:r>
              <a:rPr lang="en-US" altLang="zh-CN" sz="1800" dirty="0">
                <a:solidFill>
                  <a:srgbClr val="0070C0"/>
                </a:solidFill>
              </a:rPr>
              <a:t>in progress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en-US" altLang="zh-CN" sz="1800" dirty="0"/>
              <a:t>Track fitting with measurement: </a:t>
            </a:r>
            <a:r>
              <a:rPr lang="en-US" altLang="zh-CN" sz="1800" b="1" dirty="0">
                <a:solidFill>
                  <a:schemeClr val="accent6"/>
                </a:solidFill>
              </a:rPr>
              <a:t>done</a:t>
            </a:r>
            <a:endParaRPr lang="en-US" altLang="zh-CN" sz="1800" b="1" dirty="0">
              <a:solidFill>
                <a:schemeClr val="accent6"/>
              </a:solidFill>
            </a:endParaRPr>
          </a:p>
          <a:p>
            <a:pPr lvl="1"/>
            <a:r>
              <a:rPr lang="en-US" altLang="zh-CN" sz="1800" dirty="0"/>
              <a:t>Track finding:</a:t>
            </a:r>
            <a:r>
              <a:rPr lang="en-US" altLang="zh-CN" sz="1800" dirty="0">
                <a:solidFill>
                  <a:srgbClr val="0070C0"/>
                </a:solidFill>
              </a:rPr>
              <a:t> in progress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en-US" altLang="zh-CN" sz="1800" dirty="0" err="1"/>
              <a:t>dN</a:t>
            </a:r>
            <a:r>
              <a:rPr lang="en-US" altLang="zh-CN" sz="1800" dirty="0"/>
              <a:t>/dx reconstruction: </a:t>
            </a:r>
            <a:r>
              <a:rPr lang="en-US" altLang="zh-CN" sz="1800" dirty="0">
                <a:solidFill>
                  <a:srgbClr val="0070C0"/>
                </a:solidFill>
              </a:rPr>
              <a:t>in progress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en-US" altLang="zh-CN" sz="1800" dirty="0"/>
              <a:t>Multi track reconstruction: </a:t>
            </a:r>
            <a:r>
              <a:rPr lang="en-US" altLang="zh-CN" sz="1800" b="1" dirty="0">
                <a:solidFill>
                  <a:schemeClr val="accent6"/>
                </a:solidFill>
              </a:rPr>
              <a:t>done</a:t>
            </a:r>
            <a:endParaRPr lang="en-US" altLang="zh-CN" sz="1800" b="1" dirty="0">
              <a:solidFill>
                <a:schemeClr val="accent6"/>
              </a:solidFill>
            </a:endParaRPr>
          </a:p>
          <a:p>
            <a:pPr lvl="1"/>
            <a:r>
              <a:rPr lang="en-US" altLang="zh-CN" sz="1800" dirty="0"/>
              <a:t>Performance check: </a:t>
            </a:r>
            <a:r>
              <a:rPr lang="en-US" altLang="zh-CN" sz="1800" b="1" dirty="0">
                <a:solidFill>
                  <a:schemeClr val="accent6"/>
                </a:solidFill>
              </a:rPr>
              <a:t>done</a:t>
            </a:r>
            <a:endParaRPr lang="en-US" altLang="zh-CN" sz="1800" b="1" dirty="0">
              <a:solidFill>
                <a:schemeClr val="accent6"/>
              </a:solidFill>
            </a:endParaRPr>
          </a:p>
          <a:p>
            <a:pPr lvl="1"/>
            <a:endParaRPr lang="en-US" altLang="zh-CN" sz="1600" dirty="0"/>
          </a:p>
        </p:txBody>
      </p:sp>
      <p:sp>
        <p:nvSpPr>
          <p:cNvPr id="192" name="矩形 191"/>
          <p:cNvSpPr/>
          <p:nvPr/>
        </p:nvSpPr>
        <p:spPr>
          <a:xfrm>
            <a:off x="174459" y="1347537"/>
            <a:ext cx="8519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The drift chamber software has been developed from scratch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014117" y="2922577"/>
            <a:ext cx="1450528" cy="46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DC digitization</a:t>
            </a:r>
            <a:endParaRPr lang="zh-CN" altLang="en-US" sz="1400" dirty="0"/>
          </a:p>
        </p:txBody>
      </p:sp>
      <p:sp>
        <p:nvSpPr>
          <p:cNvPr id="67" name="矩形 66"/>
          <p:cNvSpPr/>
          <p:nvPr/>
        </p:nvSpPr>
        <p:spPr>
          <a:xfrm>
            <a:off x="3997456" y="3786193"/>
            <a:ext cx="1450528" cy="46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/>
              <a:t>DC track</a:t>
            </a:r>
            <a:endParaRPr lang="en-US" altLang="zh-CN" sz="1400" dirty="0"/>
          </a:p>
          <a:p>
            <a:pPr algn="ctr"/>
            <a:r>
              <a:rPr lang="en-US" altLang="zh-CN" sz="1400" dirty="0"/>
              <a:t> reconstruction</a:t>
            </a:r>
            <a:endParaRPr lang="zh-CN" altLang="en-US" sz="1400" dirty="0"/>
          </a:p>
        </p:txBody>
      </p:sp>
      <p:sp>
        <p:nvSpPr>
          <p:cNvPr id="70" name="矩形 69"/>
          <p:cNvSpPr/>
          <p:nvPr/>
        </p:nvSpPr>
        <p:spPr>
          <a:xfrm>
            <a:off x="7271130" y="3740083"/>
            <a:ext cx="1450528" cy="46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/>
              <a:t>Waveform </a:t>
            </a:r>
            <a:endParaRPr lang="en-US" altLang="zh-CN" sz="1400" dirty="0"/>
          </a:p>
          <a:p>
            <a:pPr algn="ctr"/>
            <a:r>
              <a:rPr lang="en-US" altLang="zh-CN" sz="1400" dirty="0"/>
              <a:t>reconstruction</a:t>
            </a:r>
            <a:endParaRPr lang="zh-CN" altLang="en-US" sz="1400" dirty="0"/>
          </a:p>
        </p:txBody>
      </p:sp>
      <p:sp>
        <p:nvSpPr>
          <p:cNvPr id="71" name="矩形 70"/>
          <p:cNvSpPr/>
          <p:nvPr/>
        </p:nvSpPr>
        <p:spPr>
          <a:xfrm>
            <a:off x="7275974" y="2928786"/>
            <a:ext cx="1450528" cy="46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/>
              <a:t>Waveform </a:t>
            </a:r>
            <a:endParaRPr lang="en-US" altLang="zh-CN" sz="1400" dirty="0"/>
          </a:p>
          <a:p>
            <a:pPr algn="ctr"/>
            <a:r>
              <a:rPr lang="en-US" altLang="zh-CN" sz="1400" dirty="0"/>
              <a:t>simulation</a:t>
            </a:r>
            <a:endParaRPr lang="zh-CN" altLang="en-US" sz="1400" dirty="0"/>
          </a:p>
        </p:txBody>
      </p:sp>
      <p:sp>
        <p:nvSpPr>
          <p:cNvPr id="72" name="矩形 71"/>
          <p:cNvSpPr/>
          <p:nvPr/>
        </p:nvSpPr>
        <p:spPr>
          <a:xfrm>
            <a:off x="5607566" y="1739258"/>
            <a:ext cx="1450528" cy="46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DC simulation</a:t>
            </a:r>
            <a:endParaRPr lang="zh-CN" altLang="en-US" sz="1400" dirty="0"/>
          </a:p>
        </p:txBody>
      </p:sp>
      <p:sp>
        <p:nvSpPr>
          <p:cNvPr id="73" name="矩形 72"/>
          <p:cNvSpPr/>
          <p:nvPr/>
        </p:nvSpPr>
        <p:spPr>
          <a:xfrm>
            <a:off x="5801997" y="5296967"/>
            <a:ext cx="1450528" cy="46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 err="1"/>
              <a:t>dN</a:t>
            </a:r>
            <a:r>
              <a:rPr lang="en-US" altLang="zh-CN" sz="1400" dirty="0"/>
              <a:t>/dx reconstruction</a:t>
            </a:r>
            <a:endParaRPr lang="zh-CN" altLang="en-US" sz="1400" dirty="0"/>
          </a:p>
        </p:txBody>
      </p:sp>
      <p:sp>
        <p:nvSpPr>
          <p:cNvPr id="74" name="圆角矩形 55"/>
          <p:cNvSpPr/>
          <p:nvPr/>
        </p:nvSpPr>
        <p:spPr>
          <a:xfrm>
            <a:off x="7252525" y="4599160"/>
            <a:ext cx="1389308" cy="2253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</a:rPr>
              <a:t> N of ionization</a:t>
            </a:r>
            <a:endParaRPr lang="zh-CN" altLang="en-US" sz="1200" b="1" dirty="0"/>
          </a:p>
        </p:txBody>
      </p:sp>
      <p:sp>
        <p:nvSpPr>
          <p:cNvPr id="75" name="圆角矩形 56"/>
          <p:cNvSpPr/>
          <p:nvPr/>
        </p:nvSpPr>
        <p:spPr>
          <a:xfrm>
            <a:off x="4024297" y="4664011"/>
            <a:ext cx="1450528" cy="428270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</a:rPr>
              <a:t>Track &amp; track length in cell: X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447971" y="5887238"/>
            <a:ext cx="4288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Drift chamber simulation and reconstruction flow</a:t>
            </a:r>
            <a:endParaRPr lang="zh-CN" altLang="en-US" sz="1400" dirty="0"/>
          </a:p>
        </p:txBody>
      </p:sp>
      <p:sp>
        <p:nvSpPr>
          <p:cNvPr id="77" name="椭圆 76"/>
          <p:cNvSpPr/>
          <p:nvPr/>
        </p:nvSpPr>
        <p:spPr>
          <a:xfrm>
            <a:off x="5204657" y="3470928"/>
            <a:ext cx="856834" cy="2454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err="1"/>
              <a:t>Genfit</a:t>
            </a:r>
            <a:endParaRPr lang="zh-CN" altLang="en-US" sz="1400" dirty="0"/>
          </a:p>
        </p:txBody>
      </p:sp>
      <p:sp>
        <p:nvSpPr>
          <p:cNvPr id="78" name="椭圆 77"/>
          <p:cNvSpPr/>
          <p:nvPr/>
        </p:nvSpPr>
        <p:spPr>
          <a:xfrm>
            <a:off x="7550787" y="2150244"/>
            <a:ext cx="1216719" cy="4416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/>
              <a:t>Garfield++&amp;&amp; ML</a:t>
            </a:r>
            <a:endParaRPr lang="zh-CN" altLang="en-US" sz="1400" dirty="0"/>
          </a:p>
        </p:txBody>
      </p:sp>
      <p:cxnSp>
        <p:nvCxnSpPr>
          <p:cNvPr id="79" name="直接箭头连接符 78"/>
          <p:cNvCxnSpPr>
            <a:stCxn id="77" idx="4"/>
            <a:endCxn id="67" idx="3"/>
          </p:cNvCxnSpPr>
          <p:nvPr/>
        </p:nvCxnSpPr>
        <p:spPr>
          <a:xfrm flipH="1">
            <a:off x="5447984" y="3716392"/>
            <a:ext cx="185090" cy="30380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78" idx="4"/>
            <a:endCxn id="71" idx="0"/>
          </p:cNvCxnSpPr>
          <p:nvPr/>
        </p:nvCxnSpPr>
        <p:spPr>
          <a:xfrm flipH="1">
            <a:off x="8001238" y="2591934"/>
            <a:ext cx="157909" cy="33685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箭头: 右 7"/>
          <p:cNvSpPr/>
          <p:nvPr/>
        </p:nvSpPr>
        <p:spPr>
          <a:xfrm rot="2893992">
            <a:off x="6933711" y="2363920"/>
            <a:ext cx="1118801" cy="2120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箭头: 右 48"/>
          <p:cNvSpPr/>
          <p:nvPr/>
        </p:nvSpPr>
        <p:spPr>
          <a:xfrm rot="5400000">
            <a:off x="7826671" y="3474597"/>
            <a:ext cx="325007" cy="20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箭头: 右 52"/>
          <p:cNvSpPr/>
          <p:nvPr/>
        </p:nvSpPr>
        <p:spPr>
          <a:xfrm rot="5400000">
            <a:off x="7836126" y="4323639"/>
            <a:ext cx="306098" cy="20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箭头: 右 56"/>
          <p:cNvSpPr/>
          <p:nvPr/>
        </p:nvSpPr>
        <p:spPr>
          <a:xfrm rot="7874698">
            <a:off x="7214424" y="5091425"/>
            <a:ext cx="782168" cy="21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图示 84"/>
          <p:cNvGraphicFramePr/>
          <p:nvPr/>
        </p:nvGraphicFramePr>
        <p:xfrm>
          <a:off x="5051834" y="2388997"/>
          <a:ext cx="2486093" cy="287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6" name="箭头: 右 87"/>
          <p:cNvSpPr/>
          <p:nvPr/>
        </p:nvSpPr>
        <p:spPr>
          <a:xfrm rot="7698064">
            <a:off x="4586334" y="2280172"/>
            <a:ext cx="1124109" cy="269575"/>
          </a:xfrm>
          <a:prstGeom prst="rightArrow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箭头: 右 88"/>
          <p:cNvSpPr/>
          <p:nvPr/>
        </p:nvSpPr>
        <p:spPr>
          <a:xfrm rot="5400000">
            <a:off x="4554859" y="3457172"/>
            <a:ext cx="389404" cy="268638"/>
          </a:xfrm>
          <a:prstGeom prst="rightArrow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箭头: 右 89"/>
          <p:cNvSpPr/>
          <p:nvPr/>
        </p:nvSpPr>
        <p:spPr>
          <a:xfrm rot="5400000">
            <a:off x="4550441" y="4324784"/>
            <a:ext cx="409815" cy="268638"/>
          </a:xfrm>
          <a:prstGeom prst="rightArrow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箭头: 右 90"/>
          <p:cNvSpPr/>
          <p:nvPr/>
        </p:nvSpPr>
        <p:spPr>
          <a:xfrm rot="1045609">
            <a:off x="4663910" y="5274446"/>
            <a:ext cx="1142587" cy="268638"/>
          </a:xfrm>
          <a:prstGeom prst="rightArrow">
            <a:avLst/>
          </a:prstGeom>
          <a:solidFill>
            <a:srgbClr val="9BBB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3"/>
          <p:cNvSpPr txBox="1"/>
          <p:nvPr/>
        </p:nvSpPr>
        <p:spPr>
          <a:xfrm>
            <a:off x="6636756" y="65087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772026" y="6487027"/>
            <a:ext cx="2066424" cy="386850"/>
          </a:xfrm>
        </p:spPr>
        <p:txBody>
          <a:bodyPr/>
          <a:lstStyle/>
          <a:p>
            <a:fld id="{92BA775A-A1CD-42D3-8018-4272F75777D4}" type="datetime1">
              <a:rPr lang="zh-CN" alt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Data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90682"/>
            <a:ext cx="8839200" cy="105778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DC implements the data model following the EDM4hep (commonly used by ILC, FCC, CEPC, CLIC, …)</a:t>
            </a:r>
            <a:endParaRPr lang="en-US" altLang="zh-CN" sz="2000" dirty="0"/>
          </a:p>
        </p:txBody>
      </p:sp>
      <p:sp>
        <p:nvSpPr>
          <p:cNvPr id="5" name="AutoShape 4" descr="https://github.com/key4hep/EDM4hep/raw/master/doc/edm4hep_diagram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Slide Number Placeholder 3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/>
          </a:p>
        </p:txBody>
      </p:sp>
      <p:sp>
        <p:nvSpPr>
          <p:cNvPr id="8" name="日期占位符 4"/>
          <p:cNvSpPr txBox="1"/>
          <p:nvPr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26D4E8-9529-448E-9490-46876F6D82DE}" type="datetime1">
              <a:rPr lang="zh-CN" altLang="en-US" smtClean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999" y="2434319"/>
            <a:ext cx="6066367" cy="31184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9631" y="3674024"/>
            <a:ext cx="6015567" cy="1854283"/>
          </a:xfrm>
          <a:prstGeom prst="rect">
            <a:avLst/>
          </a:prstGeom>
          <a:solidFill>
            <a:srgbClr val="0066FF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/>
          <p:cNvSpPr txBox="1"/>
          <p:nvPr/>
        </p:nvSpPr>
        <p:spPr>
          <a:xfrm>
            <a:off x="309033" y="5825783"/>
            <a:ext cx="8534400" cy="67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/>
              <a:t>For drift chamber track simulation and reconstruction: </a:t>
            </a:r>
            <a:r>
              <a:rPr lang="en-US" altLang="zh-CN" sz="2000">
                <a:solidFill>
                  <a:srgbClr val="FF0000"/>
                </a:solidFill>
              </a:rPr>
              <a:t>MCParticle, SimTrackerHit, TrackHit, Track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72026" y="6487027"/>
            <a:ext cx="2066424" cy="386850"/>
          </a:xfrm>
        </p:spPr>
        <p:txBody>
          <a:bodyPr/>
          <a:lstStyle/>
          <a:p>
            <a:fld id="{39ED006E-52BA-4839-93F4-DFB4F19FCAB6}" type="datetime1">
              <a:rPr lang="zh-CN" altLang="en-US" smtClean="0"/>
            </a:fld>
            <a:endParaRPr lang="en-US" dirty="0"/>
          </a:p>
        </p:txBody>
      </p:sp>
      <p:sp>
        <p:nvSpPr>
          <p:cNvPr id="10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04800" y="1495227"/>
            <a:ext cx="8534400" cy="2189162"/>
          </a:xfrm>
        </p:spPr>
        <p:txBody>
          <a:bodyPr/>
          <a:lstStyle/>
          <a:p>
            <a:r>
              <a:rPr lang="en-US" altLang="zh-CN" dirty="0"/>
              <a:t>Extending the EDM4hep:</a:t>
            </a:r>
            <a:endParaRPr lang="en-US" altLang="zh-CN" dirty="0"/>
          </a:p>
          <a:p>
            <a:pPr lvl="1"/>
            <a:r>
              <a:rPr lang="en-US" altLang="zh-CN" dirty="0"/>
              <a:t>To facilitate </a:t>
            </a:r>
            <a:r>
              <a:rPr lang="en-US" altLang="zh-CN" dirty="0" err="1"/>
              <a:t>dN</a:t>
            </a:r>
            <a:r>
              <a:rPr lang="en-US" altLang="zh-CN" dirty="0"/>
              <a:t>/dx study: simulation and reconstruction</a:t>
            </a:r>
            <a:endParaRPr lang="en-US" altLang="zh-CN" dirty="0"/>
          </a:p>
          <a:p>
            <a:pPr lvl="1"/>
            <a:r>
              <a:rPr lang="en-US" altLang="zh-CN" dirty="0"/>
              <a:t>The extended EDMs are general and can be used both for the drift chamber and the TPC</a:t>
            </a:r>
            <a:endParaRPr lang="en-US" altLang="zh-CN" dirty="0"/>
          </a:p>
          <a:p>
            <a:pPr lvl="1"/>
            <a:r>
              <a:rPr lang="en-US" altLang="zh-CN" dirty="0"/>
              <a:t>Have been merged into EDM4hep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3772140"/>
            <a:ext cx="7526867" cy="2285486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EDM4hep Extension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CEPC_Wire_pos_jub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7303" y="4018190"/>
            <a:ext cx="2338161" cy="2338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0" y="365126"/>
            <a:ext cx="8515350" cy="1325563"/>
          </a:xfrm>
        </p:spPr>
        <p:txBody>
          <a:bodyPr/>
          <a:lstStyle/>
          <a:p>
            <a:r>
              <a:rPr lang="en-US" altLang="zh-CN" dirty="0"/>
              <a:t>Drift Chamber Parameters in </a:t>
            </a:r>
            <a:r>
              <a:rPr lang="en-US" altLang="zh-CN" dirty="0" err="1"/>
              <a:t>CEPCSW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50" y="1782175"/>
            <a:ext cx="7886700" cy="496708"/>
          </a:xfrm>
        </p:spPr>
        <p:txBody>
          <a:bodyPr>
            <a:normAutofit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baseline </a:t>
            </a:r>
            <a:r>
              <a:rPr lang="en-US" altLang="zh-CN" dirty="0"/>
              <a:t>configuration of DC in </a:t>
            </a:r>
            <a:r>
              <a:rPr lang="en-US" altLang="zh-CN" dirty="0" err="1"/>
              <a:t>CEPCSW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7926" y="2322333"/>
          <a:ext cx="5617196" cy="4053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1894"/>
                <a:gridCol w="35953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Half length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2980 </a:t>
                      </a:r>
                      <a:r>
                        <a:rPr lang="en-US" altLang="zh-CN" sz="1400" b="0" i="1" dirty="0"/>
                        <a:t>mm</a:t>
                      </a:r>
                      <a:endParaRPr lang="zh-CN" altLang="en-US" sz="14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Inner and outer radius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800mm</a:t>
                      </a:r>
                      <a:r>
                        <a:rPr lang="en-US" altLang="zh-CN" sz="1400" dirty="0" smtClean="0"/>
                        <a:t> </a:t>
                      </a:r>
                      <a:r>
                        <a:rPr lang="en-US" altLang="zh-CN" sz="1400" dirty="0"/>
                        <a:t>to 1800 </a:t>
                      </a:r>
                      <a:r>
                        <a:rPr lang="en-US" altLang="zh-CN" sz="1400" i="1" dirty="0"/>
                        <a:t>mm</a:t>
                      </a:r>
                      <a:endParaRPr lang="zh-CN" altLang="en-US" sz="1400" i="1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#</a:t>
                      </a:r>
                      <a:r>
                        <a:rPr lang="en-US" altLang="zh-CN" sz="1400" baseline="0" dirty="0"/>
                        <a:t> of Layers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100/55</a:t>
                      </a:r>
                      <a:endParaRPr lang="zh-CN" altLang="en-US" sz="1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Cell size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</a:t>
                      </a:r>
                      <a:r>
                        <a:rPr lang="en-US" altLang="zh-CN" sz="1400" dirty="0" err="1" smtClean="0"/>
                        <a:t>10mmx10mm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18mmx18mm</a:t>
                      </a:r>
                      <a:endParaRPr lang="zh-CN" altLang="en-US" sz="1400" i="1" baseline="300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Gas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He:iC</a:t>
                      </a:r>
                      <a:r>
                        <a:rPr lang="en-US" altLang="zh-CN" sz="1400" baseline="-25000" dirty="0" err="1" smtClean="0"/>
                        <a:t>4</a:t>
                      </a:r>
                      <a:r>
                        <a:rPr lang="en-US" altLang="zh-CN" sz="1400" dirty="0" err="1" smtClean="0"/>
                        <a:t>H</a:t>
                      </a:r>
                      <a:r>
                        <a:rPr lang="en-US" altLang="zh-CN" sz="1400" baseline="-25000" dirty="0" err="1" smtClean="0"/>
                        <a:t>10</a:t>
                      </a:r>
                      <a:r>
                        <a:rPr lang="en-US" altLang="zh-CN" sz="1400" dirty="0" smtClean="0"/>
                        <a:t>=90:10</a:t>
                      </a:r>
                      <a:endParaRPr lang="zh-CN" altLang="en-US" sz="14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Single cell</a:t>
                      </a:r>
                      <a:r>
                        <a:rPr lang="en-US" altLang="zh-CN" sz="1400" baseline="0" dirty="0"/>
                        <a:t> resolution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0.11 </a:t>
                      </a:r>
                      <a:r>
                        <a:rPr lang="en-US" altLang="zh-CN" sz="1400" i="1" dirty="0"/>
                        <a:t>mm</a:t>
                      </a:r>
                      <a:endParaRPr lang="zh-CN" altLang="en-US" sz="1400" i="1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Sense to</a:t>
                      </a:r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field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 ratio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1:3</a:t>
                      </a:r>
                      <a:endParaRPr lang="zh-CN" altLang="en-US" sz="1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Total</a:t>
                      </a:r>
                      <a:r>
                        <a:rPr lang="en-US" altLang="zh-CN" sz="1400" baseline="0" dirty="0"/>
                        <a:t> # of sense wire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81631/24931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Stereo angle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1.64~3.64 </a:t>
                      </a:r>
                      <a:r>
                        <a:rPr lang="en-US" altLang="zh-CN" sz="1400" i="1" dirty="0">
                          <a:solidFill>
                            <a:schemeClr val="tx1"/>
                          </a:solidFill>
                        </a:rPr>
                        <a:t>deg</a:t>
                      </a:r>
                      <a:endParaRPr lang="zh-CN" alt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Sense wire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Gold plated Tungsten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=0.02</a:t>
                      </a:r>
                      <a:r>
                        <a:rPr lang="en-US" altLang="zh-CN" sz="1400" i="1" dirty="0">
                          <a:solidFill>
                            <a:schemeClr val="tx1"/>
                          </a:solidFill>
                        </a:rPr>
                        <a:t>mm</a:t>
                      </a:r>
                      <a:endParaRPr lang="zh-CN" alt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Field wire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Silver plated Aluminum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=0.04</a:t>
                      </a:r>
                      <a:r>
                        <a:rPr lang="en-US" altLang="zh-CN" sz="1400" i="1" dirty="0">
                          <a:solidFill>
                            <a:schemeClr val="tx1"/>
                          </a:solidFill>
                        </a:rPr>
                        <a:t>mm</a:t>
                      </a:r>
                      <a:endParaRPr lang="zh-CN" alt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Walls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i="0" dirty="0">
                          <a:solidFill>
                            <a:schemeClr val="tx1"/>
                          </a:solidFill>
                        </a:rPr>
                        <a:t>Carbon fiber 0.2 </a:t>
                      </a:r>
                      <a:r>
                        <a:rPr lang="en-US" altLang="zh-CN" sz="1400" i="1" dirty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en-US" altLang="zh-CN" sz="1400" i="0" baseline="0" dirty="0">
                          <a:solidFill>
                            <a:schemeClr val="tx1"/>
                          </a:solidFill>
                        </a:rPr>
                        <a:t>(inner) and 2.8 </a:t>
                      </a:r>
                      <a:r>
                        <a:rPr lang="en-US" altLang="zh-CN" sz="1400" i="1" baseline="0" dirty="0">
                          <a:solidFill>
                            <a:schemeClr val="tx1"/>
                          </a:solidFill>
                        </a:rPr>
                        <a:t>mm(</a:t>
                      </a:r>
                      <a:r>
                        <a:rPr lang="en-US" altLang="zh-CN" sz="1400" i="0" baseline="0" dirty="0">
                          <a:solidFill>
                            <a:schemeClr val="tx1"/>
                          </a:solidFill>
                        </a:rPr>
                        <a:t>outer)</a:t>
                      </a:r>
                      <a:endParaRPr lang="zh-CN" alt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图片 21" descr="CEPC_Wire_p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61" y="1854031"/>
            <a:ext cx="2421778" cy="242177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781511" y="6306740"/>
            <a:ext cx="149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Cell structure </a:t>
            </a:r>
            <a:endParaRPr lang="en-US" altLang="zh-C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72026" y="6487027"/>
            <a:ext cx="2066424" cy="386850"/>
          </a:xfrm>
        </p:spPr>
        <p:txBody>
          <a:bodyPr/>
          <a:lstStyle/>
          <a:p>
            <a:fld id="{18625861-EB35-4C0D-82B5-DC44066EE4E4}" type="datetime1">
              <a:rPr lang="zh-CN" altLang="en-US" smtClean="0"/>
            </a:fld>
            <a:endParaRPr lang="en-US" dirty="0"/>
          </a:p>
        </p:txBody>
      </p:sp>
      <p:sp>
        <p:nvSpPr>
          <p:cNvPr id="13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Silicon detectors Parameters in </a:t>
            </a:r>
            <a:r>
              <a:rPr lang="en-US" altLang="zh-CN" sz="3600" dirty="0" err="1"/>
              <a:t>CEPCSW</a:t>
            </a:r>
            <a:endParaRPr lang="zh-CN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68400" y="1865377"/>
          <a:ext cx="5617196" cy="1645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28263"/>
                <a:gridCol w="1009816"/>
                <a:gridCol w="1116715"/>
                <a:gridCol w="1231201"/>
                <a:gridCol w="1231201"/>
              </a:tblGrid>
              <a:tr h="371314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Silicon</a:t>
                      </a:r>
                      <a:r>
                        <a:rPr lang="en-US" altLang="zh-CN" sz="1400" b="0" baseline="0" dirty="0"/>
                        <a:t> </a:t>
                      </a:r>
                      <a:r>
                        <a:rPr lang="en-US" altLang="zh-CN" sz="1400" b="0" baseline="0" dirty="0" smtClean="0"/>
                        <a:t>tracker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1" dirty="0"/>
                        <a:t>Number</a:t>
                      </a:r>
                      <a:r>
                        <a:rPr lang="en-US" altLang="zh-CN" sz="1400" b="0" i="1" baseline="0" dirty="0"/>
                        <a:t> of </a:t>
                      </a:r>
                      <a:r>
                        <a:rPr lang="en-US" altLang="zh-CN" sz="1400" b="0" i="1" dirty="0"/>
                        <a:t>layer</a:t>
                      </a:r>
                      <a:endParaRPr lang="zh-CN" alt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1" dirty="0"/>
                        <a:t>Radius(mm)</a:t>
                      </a:r>
                      <a:endParaRPr lang="zh-CN" alt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1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altLang="zh-CN" sz="1400" b="0" i="1" baseline="-25000" dirty="0" err="1">
                          <a:latin typeface="+mn-lt"/>
                        </a:rPr>
                        <a:t>U</a:t>
                      </a:r>
                      <a:r>
                        <a:rPr lang="en-US" altLang="zh-CN" sz="1400" b="0" i="1" baseline="-25000" dirty="0">
                          <a:latin typeface="+mn-lt"/>
                        </a:rPr>
                        <a:t> </a:t>
                      </a:r>
                      <a:r>
                        <a:rPr lang="en-US" altLang="zh-CN" sz="1400" b="0" i="1" baseline="0" dirty="0">
                          <a:latin typeface="+mn-lt"/>
                        </a:rPr>
                        <a:t>(</a:t>
                      </a:r>
                      <a:r>
                        <a:rPr lang="en-US" altLang="zh-CN" sz="1400" b="0" i="1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b="0" i="1" baseline="0" dirty="0">
                          <a:latin typeface="+mn-lt"/>
                        </a:rPr>
                        <a:t>m)</a:t>
                      </a:r>
                      <a:endParaRPr lang="zh-CN" altLang="en-US" sz="1400" b="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1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altLang="zh-CN" sz="1400" b="0" i="1" baseline="-25000" dirty="0" err="1">
                          <a:latin typeface="+mn-lt"/>
                        </a:rPr>
                        <a:t>V</a:t>
                      </a:r>
                      <a:r>
                        <a:rPr lang="en-US" altLang="zh-CN" sz="1400" b="0" i="1" baseline="0" dirty="0">
                          <a:latin typeface="+mn-lt"/>
                        </a:rPr>
                        <a:t>(</a:t>
                      </a:r>
                      <a:r>
                        <a:rPr lang="en-US" altLang="zh-CN" sz="1400" b="0" i="1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b="0" i="1" baseline="0" dirty="0">
                          <a:latin typeface="+mn-lt"/>
                        </a:rPr>
                        <a:t>m)</a:t>
                      </a:r>
                      <a:endParaRPr lang="zh-CN" altLang="en-US" sz="1400" b="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VXD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double layers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16-58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2.8/6/4/4/4/4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2.8/6/4/4/4/4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layers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230-770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SOT(SET)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layer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1815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5781" y="61779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CRD tracker o1 v01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700" y="3701248"/>
            <a:ext cx="3439562" cy="2247123"/>
          </a:xfrm>
          <a:prstGeom prst="rect">
            <a:avLst/>
          </a:prstGeom>
        </p:spPr>
      </p:pic>
      <p:sp>
        <p:nvSpPr>
          <p:cNvPr id="7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026" y="6487027"/>
            <a:ext cx="2066424" cy="386850"/>
          </a:xfrm>
        </p:spPr>
        <p:txBody>
          <a:bodyPr/>
          <a:lstStyle/>
          <a:p>
            <a:fld id="{7B5E394E-85A8-4541-B28B-2616640A2C7F}" type="datetime1">
              <a:rPr lang="zh-CN" alt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421359"/>
            <a:ext cx="8990597" cy="981074"/>
          </a:xfrm>
        </p:spPr>
        <p:txBody>
          <a:bodyPr>
            <a:noAutofit/>
          </a:bodyPr>
          <a:lstStyle/>
          <a:p>
            <a:r>
              <a:rPr lang="en-US" altLang="zh-CN" dirty="0"/>
              <a:t>DC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302" y="1584324"/>
            <a:ext cx="8426450" cy="37676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/>
              <a:t>Following the common scheme for detector description</a:t>
            </a:r>
            <a:endParaRPr lang="en-US" altLang="zh-CN" sz="2200" dirty="0"/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XML based compact files for drift chamber detector description</a:t>
            </a:r>
            <a:endParaRPr lang="en-US" altLang="zh-CN" sz="1800" dirty="0"/>
          </a:p>
          <a:p>
            <a:pPr lvl="2">
              <a:spcBef>
                <a:spcPts val="600"/>
              </a:spcBef>
            </a:pPr>
            <a:r>
              <a:rPr lang="pt-BR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CRD: Detector/DetCRD/compact/CRD_oX_vYY/CRD_o1_vYY.xml</a:t>
            </a:r>
            <a:endParaRPr lang="en-US" altLang="zh-CN" sz="1800" dirty="0"/>
          </a:p>
          <a:p>
            <a:pPr lvl="1">
              <a:lnSpc>
                <a:spcPts val="1800"/>
              </a:lnSpc>
              <a:spcBef>
                <a:spcPts val="600"/>
              </a:spcBef>
            </a:pPr>
            <a:r>
              <a:rPr lang="en-US" altLang="zh-CN" sz="1800" dirty="0">
                <a:solidFill>
                  <a:schemeClr val="accent1"/>
                </a:solidFill>
              </a:rPr>
              <a:t>Geometry parameters can be flexibly configured</a:t>
            </a:r>
            <a:endParaRPr lang="en-US" altLang="zh-CN" sz="1800" dirty="0">
              <a:solidFill>
                <a:schemeClr val="accent1"/>
              </a:solidFill>
            </a:endParaRPr>
          </a:p>
          <a:p>
            <a:pPr lvl="1">
              <a:lnSpc>
                <a:spcPts val="1800"/>
              </a:lnSpc>
              <a:spcBef>
                <a:spcPts val="600"/>
              </a:spcBef>
            </a:pPr>
            <a:endParaRPr lang="en-US" altLang="zh-CN" sz="1800" dirty="0">
              <a:solidFill>
                <a:schemeClr val="accent1"/>
              </a:solidFill>
            </a:endParaRPr>
          </a:p>
          <a:p>
            <a:pPr lvl="1">
              <a:lnSpc>
                <a:spcPts val="1800"/>
              </a:lnSpc>
              <a:spcBef>
                <a:spcPts val="600"/>
              </a:spcBef>
            </a:pPr>
            <a:endParaRPr lang="en-US" altLang="zh-CN" sz="1800" dirty="0" smtClean="0"/>
          </a:p>
          <a:p>
            <a:pPr lvl="1">
              <a:lnSpc>
                <a:spcPts val="1800"/>
              </a:lnSpc>
              <a:spcBef>
                <a:spcPts val="600"/>
              </a:spcBef>
            </a:pPr>
            <a:endParaRPr lang="en-US" altLang="zh-CN" sz="1800" dirty="0"/>
          </a:p>
          <a:p>
            <a:r>
              <a:rPr lang="en-US" altLang="zh-CN" sz="2200" dirty="0"/>
              <a:t>Cell partitioning with segmentation</a:t>
            </a:r>
            <a:endParaRPr lang="en-US" altLang="zh-CN" sz="2200" dirty="0"/>
          </a:p>
          <a:p>
            <a:pPr lvl="1"/>
            <a:r>
              <a:rPr lang="en-US" altLang="zh-CN" sz="1600" dirty="0"/>
              <a:t>Consistent between simulation and reconstruction</a:t>
            </a:r>
            <a:endParaRPr lang="en-US" altLang="zh-CN" sz="1600" dirty="0"/>
          </a:p>
          <a:p>
            <a:r>
              <a:rPr lang="en-US" altLang="zh-CN" sz="2200" dirty="0"/>
              <a:t>Simple digitization</a:t>
            </a:r>
            <a:endParaRPr lang="en-US" altLang="zh-CN" sz="22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1600" dirty="0"/>
              <a:t>Constant drift velocity: </a:t>
            </a:r>
            <a:r>
              <a:rPr lang="en-US" altLang="zh-CN" sz="1600" dirty="0" err="1"/>
              <a:t>V</a:t>
            </a:r>
            <a:r>
              <a:rPr lang="en-US" altLang="zh-CN" sz="1600" baseline="-25000" dirty="0" err="1"/>
              <a:t>drift</a:t>
            </a:r>
            <a:r>
              <a:rPr lang="en-US" altLang="zh-CN" sz="1600" dirty="0"/>
              <a:t>=40</a:t>
            </a:r>
            <a:r>
              <a:rPr lang="en-US" altLang="zh-CN" sz="1600" dirty="0">
                <a:latin typeface="Symbol" panose="05050102010706020507" pitchFamily="18" charset="2"/>
              </a:rPr>
              <a:t>m</a:t>
            </a:r>
            <a:r>
              <a:rPr lang="en-US" altLang="zh-CN" sz="1600" dirty="0"/>
              <a:t>m/ns &amp; fixed spatial resolution: </a:t>
            </a:r>
            <a:r>
              <a:rPr lang="en-US" altLang="zh-CN" sz="1600" dirty="0">
                <a:latin typeface="Symbol" panose="05050102010706020507" pitchFamily="18" charset="2"/>
              </a:rPr>
              <a:t>s</a:t>
            </a:r>
            <a:r>
              <a:rPr lang="en-US" altLang="zh-CN" sz="1600" dirty="0"/>
              <a:t>=110um</a:t>
            </a:r>
            <a:endParaRPr lang="en-US" altLang="zh-CN" sz="1600" dirty="0"/>
          </a:p>
          <a:p>
            <a:pPr lvl="1">
              <a:spcBef>
                <a:spcPts val="600"/>
              </a:spcBef>
            </a:pPr>
            <a:endParaRPr lang="en-US" altLang="zh-CN" sz="2200" dirty="0"/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en-US" altLang="zh-CN" sz="2200" dirty="0"/>
          </a:p>
        </p:txBody>
      </p:sp>
      <p:sp>
        <p:nvSpPr>
          <p:cNvPr id="6" name="矩形 5"/>
          <p:cNvSpPr/>
          <p:nvPr/>
        </p:nvSpPr>
        <p:spPr>
          <a:xfrm>
            <a:off x="6610350" y="3068683"/>
            <a:ext cx="2358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One stereo </a:t>
            </a:r>
            <a:r>
              <a:rPr lang="en-US" altLang="zh-CN" sz="1200" dirty="0"/>
              <a:t>layer of drift chamber</a:t>
            </a:r>
            <a:endParaRPr lang="en-US" altLang="zh-CN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7" y="1390933"/>
            <a:ext cx="2249408" cy="1593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41412" y="5213484"/>
            <a:ext cx="2477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Hitmap</a:t>
            </a:r>
            <a:r>
              <a:rPr lang="en-US" altLang="zh-CN" sz="1200" dirty="0"/>
              <a:t> of MC hits in DC</a:t>
            </a: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8548"/>
          <a:stretch>
            <a:fillRect/>
          </a:stretch>
        </p:blipFill>
        <p:spPr>
          <a:xfrm>
            <a:off x="7241412" y="3733799"/>
            <a:ext cx="1902588" cy="147968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840469"/>
            <a:ext cx="5343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40080" y="5698967"/>
            <a:ext cx="519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Software Development for the Drift Chamber</a:t>
            </a:r>
            <a:r>
              <a:rPr lang="en-US" altLang="zh-CN" dirty="0"/>
              <a:t>, Yao Z. </a:t>
            </a:r>
            <a:endParaRPr lang="en-US" altLang="zh-CN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72026" y="6487027"/>
            <a:ext cx="2066424" cy="386850"/>
          </a:xfrm>
        </p:spPr>
        <p:txBody>
          <a:bodyPr/>
          <a:lstStyle/>
          <a:p>
            <a:fld id="{E5D08471-3705-4561-BB77-4C91B8823F9C}" type="datetime1">
              <a:rPr lang="zh-CN" altLang="en-US" smtClean="0"/>
            </a:fld>
            <a:endParaRPr lang="en-US" dirty="0"/>
          </a:p>
        </p:txBody>
      </p:sp>
      <p:sp>
        <p:nvSpPr>
          <p:cNvPr id="15" name="灯片编号占位符 5"/>
          <p:cNvSpPr txBox="1"/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7125C-012E-A041-BBD2-2A3EE97A90D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PP_MARK_KEY" val="1020f540-3a9f-4884-b316-47643e5de663"/>
  <p:tag name="COMMONDATA" val="eyJoZGlkIjoiM2I0MDM4ZDM1YmUzZDY0MDA3ODNjZGRhNDY0MmU5Zm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6110</Words>
  <Application>WPS 演示</Application>
  <PresentationFormat>全屏显示(4:3)</PresentationFormat>
  <Paragraphs>370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Symbol</vt:lpstr>
      <vt:lpstr>Times New Roman</vt:lpstr>
      <vt:lpstr>Calibri</vt:lpstr>
      <vt:lpstr>Cambria Math</vt:lpstr>
      <vt:lpstr>MS Mincho</vt:lpstr>
      <vt:lpstr>Wingdings</vt:lpstr>
      <vt:lpstr>Calibri Light</vt:lpstr>
      <vt:lpstr>微软雅黑</vt:lpstr>
      <vt:lpstr>Arial Unicode MS</vt:lpstr>
      <vt:lpstr>等线</vt:lpstr>
      <vt:lpstr>等线 Light</vt:lpstr>
      <vt:lpstr>Segoe Print</vt:lpstr>
      <vt:lpstr>Office Theme</vt:lpstr>
      <vt:lpstr>Status of Track Finding for CEPC Drift Chamber</vt:lpstr>
      <vt:lpstr>Outline</vt:lpstr>
      <vt:lpstr>Drift Chamber(DC) Software</vt:lpstr>
      <vt:lpstr>DC software  </vt:lpstr>
      <vt:lpstr>Event Data Model</vt:lpstr>
      <vt:lpstr>EDM4hep Extension</vt:lpstr>
      <vt:lpstr>Drift Chamber Parameters in CEPCSW</vt:lpstr>
      <vt:lpstr>Silicon detectors Parameters in CEPCSW</vt:lpstr>
      <vt:lpstr>DC Simulation</vt:lpstr>
      <vt:lpstr>Track Finding--- CKF</vt:lpstr>
      <vt:lpstr>Track Finding---CKFFinding </vt:lpstr>
      <vt:lpstr>TrackFinding Performance</vt:lpstr>
      <vt:lpstr>TrackFinding Performance</vt:lpstr>
      <vt:lpstr>Noise Distribution</vt:lpstr>
      <vt:lpstr>TrackFinding Performance</vt:lpstr>
      <vt:lpstr>TrackFinding Performance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 of a PID drift chamber</dc:title>
  <dc:creator>Microsoft Office User</dc:creator>
  <cp:lastModifiedBy>刘梦瑶</cp:lastModifiedBy>
  <cp:revision>2649</cp:revision>
  <cp:lastPrinted>2020-12-27T10:48:00Z</cp:lastPrinted>
  <dcterms:created xsi:type="dcterms:W3CDTF">2020-12-26T10:55:00Z</dcterms:created>
  <dcterms:modified xsi:type="dcterms:W3CDTF">2023-04-19T06:40:20Z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A6CB050072C744FEA36F3B3B2D06A46B_12</vt:lpwstr>
  </property>
  <property fmtid="{D5CDD505-2E9C-101B-9397-08002B2CF9AE}" pid="3" name="KSOProductBuildVer">
    <vt:lpwstr>2052-11.1.0.14036</vt:lpwstr>
  </property>
</Properties>
</file>