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306" r:id="rId4"/>
    <p:sldId id="305" r:id="rId5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7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4" Type="http://schemas.openxmlformats.org/officeDocument/2006/relationships/tags" Target="../tags/tag37.xml"/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7" Type="http://schemas.openxmlformats.org/officeDocument/2006/relationships/tags" Target="../tags/tag43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4" Type="http://schemas.openxmlformats.org/officeDocument/2006/relationships/tags" Target="../tags/tag40.xml"/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57.xml"/><Relationship Id="rId5" Type="http://schemas.openxmlformats.org/officeDocument/2006/relationships/tags" Target="../tags/tag56.xml"/><Relationship Id="rId4" Type="http://schemas.openxmlformats.org/officeDocument/2006/relationships/tags" Target="../tags/tag55.xml"/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7" Type="http://schemas.openxmlformats.org/officeDocument/2006/relationships/tags" Target="../tags/tag22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30.xml"/><Relationship Id="rId8" Type="http://schemas.openxmlformats.org/officeDocument/2006/relationships/tags" Target="../tags/tag29.xml"/><Relationship Id="rId7" Type="http://schemas.openxmlformats.org/officeDocument/2006/relationships/tags" Target="../tags/tag28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6" name="矩形 5"/>
          <p:cNvSpPr/>
          <p:nvPr userDrawn="1"/>
        </p:nvSpPr>
        <p:spPr>
          <a:xfrm>
            <a:off x="1154430" y="8890"/>
            <a:ext cx="10884535" cy="80962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4800"/>
              <a:t> Track Finding </a:t>
            </a:r>
            <a:endParaRPr lang="en-US" altLang="zh-CN" sz="4800"/>
          </a:p>
        </p:txBody>
      </p:sp>
      <p:sp>
        <p:nvSpPr>
          <p:cNvPr id="7" name="文本框 6"/>
          <p:cNvSpPr txBox="1"/>
          <p:nvPr userDrawn="1"/>
        </p:nvSpPr>
        <p:spPr>
          <a:xfrm>
            <a:off x="210185" y="50165"/>
            <a:ext cx="98552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>
                <a:latin typeface="方正粗黑宋简体" panose="02000000000000000000" charset="-122"/>
                <a:ea typeface="方正粗黑宋简体" panose="02000000000000000000" charset="-122"/>
              </a:rPr>
              <a:t>01</a:t>
            </a:r>
            <a:endParaRPr lang="en-US" altLang="zh-CN" sz="4800"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6" name="矩形 5"/>
          <p:cNvSpPr/>
          <p:nvPr userDrawn="1"/>
        </p:nvSpPr>
        <p:spPr>
          <a:xfrm>
            <a:off x="1154430" y="8890"/>
            <a:ext cx="10884535" cy="80962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4800"/>
              <a:t> CEPC DC Simulation </a:t>
            </a:r>
            <a:endParaRPr lang="en-US" altLang="zh-CN" sz="4800"/>
          </a:p>
        </p:txBody>
      </p:sp>
      <p:sp>
        <p:nvSpPr>
          <p:cNvPr id="2" name="文本框 1"/>
          <p:cNvSpPr txBox="1"/>
          <p:nvPr userDrawn="1">
            <p:custDataLst>
              <p:tags r:id="rId2"/>
            </p:custDataLst>
          </p:nvPr>
        </p:nvSpPr>
        <p:spPr>
          <a:xfrm>
            <a:off x="210185" y="50165"/>
            <a:ext cx="98552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>
                <a:latin typeface="方正粗黑宋简体" panose="02000000000000000000" charset="-122"/>
                <a:ea typeface="方正粗黑宋简体" panose="02000000000000000000" charset="-122"/>
              </a:rPr>
              <a:t>02</a:t>
            </a:r>
            <a:endParaRPr lang="en-US" altLang="zh-CN" sz="4800"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20" Type="http://schemas.openxmlformats.org/officeDocument/2006/relationships/tags" Target="../tags/tag63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62.xml"/><Relationship Id="rId18" Type="http://schemas.openxmlformats.org/officeDocument/2006/relationships/tags" Target="../tags/tag61.xml"/><Relationship Id="rId17" Type="http://schemas.openxmlformats.org/officeDocument/2006/relationships/tags" Target="../tags/tag60.xml"/><Relationship Id="rId16" Type="http://schemas.openxmlformats.org/officeDocument/2006/relationships/tags" Target="../tags/tag59.xml"/><Relationship Id="rId15" Type="http://schemas.openxmlformats.org/officeDocument/2006/relationships/tags" Target="../tags/tag58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5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6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7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8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9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20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tags" Target="../tags/tag71.xml"/><Relationship Id="rId7" Type="http://schemas.openxmlformats.org/officeDocument/2006/relationships/image" Target="../media/image3.png"/><Relationship Id="rId6" Type="http://schemas.openxmlformats.org/officeDocument/2006/relationships/tags" Target="../tags/tag70.xml"/><Relationship Id="rId5" Type="http://schemas.openxmlformats.org/officeDocument/2006/relationships/image" Target="../media/image2.png"/><Relationship Id="rId4" Type="http://schemas.openxmlformats.org/officeDocument/2006/relationships/tags" Target="../tags/tag69.xml"/><Relationship Id="rId3" Type="http://schemas.openxmlformats.org/officeDocument/2006/relationships/image" Target="../media/image1.png"/><Relationship Id="rId2" Type="http://schemas.openxmlformats.org/officeDocument/2006/relationships/tags" Target="../tags/tag68.xml"/><Relationship Id="rId11" Type="http://schemas.openxmlformats.org/officeDocument/2006/relationships/slideLayout" Target="../slideLayouts/slideLayout3.xml"/><Relationship Id="rId10" Type="http://schemas.openxmlformats.org/officeDocument/2006/relationships/tags" Target="../tags/tag72.xml"/><Relationship Id="rId1" Type="http://schemas.openxmlformats.org/officeDocument/2006/relationships/tags" Target="../tags/tag6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7" Type="http://schemas.openxmlformats.org/officeDocument/2006/relationships/tags" Target="../tags/tag76.xml"/><Relationship Id="rId6" Type="http://schemas.openxmlformats.org/officeDocument/2006/relationships/tags" Target="../tags/tag75.xml"/><Relationship Id="rId5" Type="http://schemas.openxmlformats.org/officeDocument/2006/relationships/image" Target="../media/image7.png"/><Relationship Id="rId4" Type="http://schemas.openxmlformats.org/officeDocument/2006/relationships/tags" Target="../tags/tag74.xml"/><Relationship Id="rId3" Type="http://schemas.openxmlformats.org/officeDocument/2006/relationships/image" Target="../media/image6.png"/><Relationship Id="rId2" Type="http://schemas.openxmlformats.org/officeDocument/2006/relationships/tags" Target="../tags/tag73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工作进展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en-US" altLang="zh-CN"/>
              <a:t>--</a:t>
            </a:r>
            <a:r>
              <a:rPr lang="zh-CN" altLang="en-US"/>
              <a:t>刘梦瑶</a:t>
            </a:r>
            <a:endParaRPr lang="zh-CN" altLang="en-US"/>
          </a:p>
          <a:p>
            <a:fld id="{BB962C8B-B14F-4D97-AF65-F5344CB8AC3E}" type="datetime1">
              <a:rPr lang="zh-CN" altLang="en-US"/>
            </a:fld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/>
              <p:cNvSpPr txBox="1"/>
              <p:nvPr>
                <p:custDataLst>
                  <p:tags r:id="rId1"/>
                </p:custDataLst>
              </p:nvPr>
            </p:nvSpPr>
            <p:spPr>
              <a:xfrm>
                <a:off x="1108075" y="949960"/>
                <a:ext cx="5656580" cy="332994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pPr marL="285750" indent="-285750" algn="l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b="0">
                        <a:latin typeface="Cambria Math" panose="02040503050406030204" charset="0"/>
                      </a:rPr>
                      <m:t>Track</m:t>
                    </m:r>
                    <m:r>
                      <a:rPr>
                        <a:latin typeface="Cambria Math" panose="02040503050406030204" charset="0"/>
                      </a:rPr>
                      <m:t> </m:t>
                    </m:r>
                    <m:r>
                      <m:rPr>
                        <m:sty m:val="p"/>
                      </m:rPr>
                      <a:rPr>
                        <a:latin typeface="Cambria Math" panose="02040503050406030204" charset="0"/>
                      </a:rPr>
                      <m:t>finding</m:t>
                    </m:r>
                    <m:r>
                      <a:rPr>
                        <a:latin typeface="Cambria Math" panose="02040503050406030204" charset="0"/>
                      </a:rPr>
                      <m:t> </m:t>
                    </m:r>
                    <m:r>
                      <m:rPr>
                        <m:sty m:val="p"/>
                      </m:rPr>
                      <a:rPr>
                        <a:latin typeface="Cambria Math" panose="02040503050406030204" charset="0"/>
                      </a:rPr>
                      <m:t>efficiency</m:t>
                    </m:r>
                    <m:r>
                      <a:rPr kumimoji="1" lang="en-US" altLang="en-GB" i="1" smtClean="0">
                        <a:latin typeface="Cambria Math" panose="02040503050406030204" charset="0"/>
                      </a:rPr>
                      <m:t>(=</m:t>
                    </m:r>
                    <m:f>
                      <m:fPr>
                        <m:ctrlPr>
                          <a:rPr kumimoji="1" lang="en-US" altLang="en-GB" i="1" smtClean="0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kumimoji="1" lang="en-US" altLang="en-GB" i="1" smtClean="0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kumimoji="1" lang="en-US" altLang="en-GB" i="1" smtClean="0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𝑁</m:t>
                            </m:r>
                          </m:e>
                          <m:sub>
                            <m:r>
                              <a:rPr kumimoji="1" lang="en-US" altLang="en-GB" i="1" smtClean="0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kumimoji="1" lang="en-US" altLang="en-GB" i="1" smtClean="0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kumimoji="1" lang="en-US" altLang="en-GB" i="1" smtClean="0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𝑁</m:t>
                            </m:r>
                          </m:e>
                          <m:sub>
                            <m:r>
                              <a:rPr kumimoji="1" lang="en-US" altLang="en-GB" i="1" smtClean="0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kumimoji="1" lang="en-US" altLang="en-GB" i="1" smtClean="0">
                        <a:latin typeface="Cambria Math" panose="02040503050406030204" charset="0"/>
                        <a:cs typeface="Cambria Math" panose="02040503050406030204" charset="0"/>
                      </a:rPr>
                      <m:t>)</m:t>
                    </m:r>
                  </m:oMath>
                </a14:m>
                <a:endParaRPr kumimoji="1" lang="en-US" altLang="zh-CN" b="0" i="1" dirty="0">
                  <a:latin typeface="Cambria Math" panose="02040503050406030204" charset="0"/>
                </a:endParaRPr>
              </a:p>
              <a:p>
                <a:pPr marL="742950" lvl="1" indent="-285750" algn="l">
                  <a:buFont typeface="Arial" panose="020B0604020202020204" pitchFamily="34" charset="0"/>
                  <a:buChar char="•"/>
                </a:pPr>
                <a:r>
                  <a:rPr kumimoji="1" lang="en-US" altLang="zh-CN" sz="1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+mn-ea"/>
                  </a:rPr>
                  <a:t>N2: number of </a:t>
                </a:r>
                <a:r>
                  <a:rPr kumimoji="1" lang="en-US" altLang="zh-CN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  <a:sym typeface="+mn-ea"/>
                  </a:rPr>
                  <a:t>McParticle</a:t>
                </a:r>
                <a:endParaRPr kumimoji="1" lang="en-US" altLang="zh-CN" sz="1400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42950" lvl="1" indent="-285750" algn="l">
                  <a:buFont typeface="Arial" panose="020B0604020202020204" pitchFamily="34" charset="0"/>
                  <a:buChar char="•"/>
                </a:pPr>
                <a:r>
                  <a:rPr kumimoji="1" lang="en-US" altLang="zh-CN" sz="1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+mn-ea"/>
                  </a:rPr>
                  <a:t>N1: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4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40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sz="140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40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𝐹𝑜𝑢𝑛𝑑𝑆𝑖𝑛𝑔𝑎𝑙𝐻𝑖𝑡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140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sz="140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40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𝑆𝑖𝑛𝑔𝑎𝑙𝐻𝑖𝑡</m:t>
                            </m:r>
                          </m:sub>
                        </m:sSub>
                      </m:den>
                    </m:f>
                  </m:oMath>
                </a14:m>
                <a:r>
                  <a:rPr kumimoji="1" lang="en-US" altLang="zh-CN" sz="1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+mn-ea"/>
                  </a:rPr>
                  <a:t>)&gt;50% </a:t>
                </a:r>
                <a:endParaRPr kumimoji="1"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endParaRPr>
              </a:p>
              <a:p>
                <a:pPr marL="285750" lvl="0" indent="-285750" algn="l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sz="1800">
                        <a:latin typeface="Cambria Math" panose="02040503050406030204" charset="0"/>
                      </a:rPr>
                      <m:t>hit</m:t>
                    </m:r>
                    <m:r>
                      <a:rPr sz="1800">
                        <a:latin typeface="Cambria Math" panose="02040503050406030204" charset="0"/>
                      </a:rPr>
                      <m:t> </m:t>
                    </m:r>
                    <m:r>
                      <m:rPr>
                        <m:sty m:val="p"/>
                      </m:rPr>
                      <a:rPr sz="1800">
                        <a:latin typeface="Cambria Math" panose="02040503050406030204" charset="0"/>
                      </a:rPr>
                      <m:t>efficiency</m:t>
                    </m:r>
                    <m:r>
                      <a:rPr sz="1800">
                        <a:latin typeface="Cambria Math" panose="02040503050406030204" charset="0"/>
                      </a:rPr>
                      <m:t> </m:t>
                    </m:r>
                    <m:r>
                      <a:rPr lang="en-US" altLang="zh-CN" sz="1600" i="1">
                        <a:latin typeface="Cambria Math" panose="02040503050406030204" charset="0"/>
                        <a:cs typeface="Cambria Math" panose="02040503050406030204" charset="0"/>
                      </a:rPr>
                      <m:t>(=</m:t>
                    </m:r>
                    <m:f>
                      <m:fPr>
                        <m:ctrlPr>
                          <a:rPr lang="en-US" altLang="zh-CN" sz="160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60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60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𝐹𝑜𝑢𝑛𝑑𝑆𝑖𝑛𝑔𝑎𝑙𝐻𝑖𝑡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160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sz="160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sz="160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𝑆𝑖𝑛𝑔𝑎𝑙𝐻𝑖𝑡</m:t>
                            </m:r>
                          </m:sub>
                        </m:sSub>
                      </m:den>
                    </m:f>
                    <m:r>
                      <a:rPr lang="en-US" altLang="zh-CN" sz="1600" i="1">
                        <a:latin typeface="Cambria Math" panose="02040503050406030204" charset="0"/>
                        <a:cs typeface="Cambria Math" panose="02040503050406030204" charset="0"/>
                      </a:rPr>
                      <m:t>)</m:t>
                    </m:r>
                  </m:oMath>
                </a14:m>
                <a:endParaRPr kumimoji="1" lang="en-US" altLang="zh-CN" sz="1600" dirty="0">
                  <a:latin typeface="Times New Roman" panose="02020603050405020304" pitchFamily="18" charset="0"/>
                  <a:cs typeface="Times New Roman" panose="02020603050405020304" pitchFamily="18" charset="0"/>
                  <a:sym typeface="+mn-ea"/>
                </a:endParaRPr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>
                        <a:latin typeface="Cambria Math" panose="02040503050406030204" charset="0"/>
                      </a:rPr>
                      <m:t>Fitting</m:t>
                    </m:r>
                    <m:r>
                      <a:rPr>
                        <a:latin typeface="Cambria Math" panose="02040503050406030204" charset="0"/>
                      </a:rPr>
                      <m:t> </m:t>
                    </m:r>
                    <m:r>
                      <m:rPr>
                        <m:sty m:val="p"/>
                      </m:rPr>
                      <a:rPr>
                        <a:latin typeface="Cambria Math" panose="02040503050406030204" charset="0"/>
                      </a:rPr>
                      <m:t>track</m:t>
                    </m:r>
                    <m:r>
                      <a:rPr>
                        <a:latin typeface="Cambria Math" panose="02040503050406030204" charset="0"/>
                      </a:rPr>
                      <m:t> </m:t>
                    </m:r>
                    <m:r>
                      <m:rPr>
                        <m:sty m:val="p"/>
                      </m:rPr>
                      <a:rPr>
                        <a:latin typeface="Cambria Math" panose="02040503050406030204" charset="0"/>
                      </a:rPr>
                      <m:t>effiency</m:t>
                    </m:r>
                    <m:r>
                      <a:rPr lang="en-US" i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 (=</m:t>
                    </m:r>
                  </m:oMath>
                </a14:m>
                <a:r>
                  <a:rPr lang="en-US">
                    <a:latin typeface="Calibri" panose="020F0502020204030204" charset="0"/>
                    <a:ea typeface="宋体" panose="02010600030101010101" pitchFamily="2" charset="-122"/>
                    <a:sym typeface="+mn-ea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𝑁𝑢𝑚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𝑟𝑒𝑐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𝑁𝑢𝑚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𝑡𝑟𝑢𝑡ℎ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>
                    <a:latin typeface="Calibri" panose="020F0502020204030204" charset="0"/>
                    <a:ea typeface="宋体" panose="02010600030101010101" pitchFamily="2" charset="-122"/>
                    <a:sym typeface="+mn-ea"/>
                  </a:rPr>
                  <a:t>) </a:t>
                </a:r>
                <a:r>
                  <a:rPr>
                    <a:sym typeface="+mn-ea"/>
                  </a:rPr>
                  <a:t>v.s.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/>
                        </m:ctrlPr>
                      </m:sSubPr>
                      <m:e>
                        <m:r>
                          <m:rPr>
                            <m:sty m:val="p"/>
                          </m:rPr>
                          <a:rPr>
                            <a:latin typeface="Cambria Math" panose="02040503050406030204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>
                            <a:latin typeface="Cambria Math" panose="02040503050406030204" charset="0"/>
                          </a:rPr>
                          <m:t>T</m:t>
                        </m:r>
                      </m:sub>
                    </m:sSub>
                  </m:oMath>
                </a14:m>
              </a:p>
              <a:p>
                <a:pPr marL="742950" lvl="1" indent="-285750" algn="l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(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𝑝𝑇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𝑅𝑒𝑐</m:t>
                        </m:r>
                      </m:sub>
                    </m:sSub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−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𝑝𝑇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𝑡𝑟𝑢𝑡ℎ</m:t>
                        </m:r>
                      </m:sub>
                    </m:sSub>
                    <m:r>
                      <a:rPr lang="en-US" altLang="zh-CN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) &lt; </m:t>
                    </m:r>
                    <m:r>
                      <a:rPr lang="en-US" altLang="zh-CN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5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𝜎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𝑝𝑇</m:t>
                        </m:r>
                        <m:r>
                          <a:rPr lang="en-US" altLang="zh-CN" i="1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_</m:t>
                        </m:r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𝑡𝑟𝑢𝑡ℎ</m:t>
                        </m:r>
                      </m:sub>
                    </m:sSub>
                  </m:oMath>
                </a14:m>
                <a:endParaRPr lang="en-US" altLang="zh-CN" i="1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pPr marL="742950" lvl="1" indent="-285750" algn="l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(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𝐷</m:t>
                        </m:r>
                        <m:r>
                          <a:rPr lang="en-US" altLang="zh-CN" i="1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0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𝑅𝑒𝑐</m:t>
                        </m:r>
                      </m:sub>
                    </m:sSub>
                    <m:r>
                      <a:rPr lang="en-US" altLang="zh-CN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−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𝐷</m:t>
                        </m:r>
                        <m:r>
                          <a:rPr lang="en-US" altLang="zh-CN" i="1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0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𝑡𝑟𝑢𝑡ℎ</m:t>
                        </m:r>
                      </m:sub>
                    </m:sSub>
                    <m:r>
                      <a:rPr lang="en-US" altLang="zh-CN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) &lt; </m:t>
                    </m:r>
                    <m:r>
                      <a:rPr lang="en-US" altLang="zh-CN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5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𝜎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𝐷</m:t>
                        </m:r>
                        <m:r>
                          <a:rPr lang="en-US" altLang="zh-CN" i="1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0</m:t>
                        </m:r>
                        <m:r>
                          <a:rPr lang="en-US" altLang="zh-CN" i="1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_</m:t>
                        </m:r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𝑡𝑟𝑢𝑡ℎ</m:t>
                        </m:r>
                      </m:sub>
                    </m:sSub>
                  </m:oMath>
                </a14:m>
                <a:endParaRPr lang="zh-CN" sz="1800"/>
              </a:p>
              <a:p>
                <a:pPr marL="285750" lvl="0" indent="-285750" algn="l">
                  <a:buFont typeface="Arial" panose="020B0604020202020204" pitchFamily="34" charset="0"/>
                  <a:buChar char="•"/>
                </a:pPr>
                <a:r>
                  <a:rPr lang="zh-CN" sz="1800" b="1"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样本</a:t>
                </a:r>
                <a:r>
                  <a:rPr sz="1800" b="1"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:</a:t>
                </a:r>
                <a:r>
                  <a:rPr lang="en-US" sz="1800" b="1"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 </a:t>
                </a:r>
                <a:r>
                  <a:rPr lang="zh-CN" altLang="en-US" sz="1800" b="1"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单粒子</a:t>
                </a:r>
                <a:r>
                  <a:rPr lang="en-US" sz="1800" b="1"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1" i="1">
                            <a:latin typeface="Cambria Math" panose="02040503050406030204" charset="0"/>
                            <a:ea typeface="宋体" panose="02010600030101010101" pitchFamily="2" charset="-122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sz="1800" b="1" i="1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𝝁</m:t>
                        </m:r>
                      </m:e>
                      <m:sup>
                        <m:r>
                          <a:rPr lang="en-US" sz="1800" b="1" i="1">
                            <a:latin typeface="Cambria Math" panose="02040503050406030204" charset="0"/>
                            <a:ea typeface="MS Mincho" charset="0"/>
                            <a:cs typeface="Cambria Math" panose="02040503050406030204" charset="0"/>
                          </a:rPr>
                          <m:t>−</m:t>
                        </m:r>
                      </m:sup>
                    </m:sSup>
                    <m:r>
                      <a:rPr lang="en-US" sz="1800" b="1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,</m:t>
                    </m:r>
                    <m:r>
                      <a:rPr lang="en-US" sz="1800" b="1" i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𝜽</m:t>
                    </m:r>
                  </m:oMath>
                </a14:m>
                <a:r>
                  <a:rPr lang="en-US" sz="1800" b="1"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=50</a:t>
                </a:r>
                <a:r>
                  <a:rPr lang="zh-CN" sz="1800" b="1"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°</a:t>
                </a:r>
                <a:r>
                  <a:rPr lang="en-US" sz="1800" b="1"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)</a:t>
                </a:r>
                <a:endParaRPr lang="en-US" sz="1800" b="1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endParaRPr>
              </a:p>
              <a:p>
                <a:pPr marL="285750" lvl="0" indent="-285750" algn="l">
                  <a:buFont typeface="Arial" panose="020B0604020202020204" pitchFamily="34" charset="0"/>
                  <a:buChar char="•"/>
                </a:pPr>
                <a:r>
                  <a:rPr lang="zh-CN" altLang="en-US" sz="1800" b="1"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直丝</a:t>
                </a:r>
                <a:endParaRPr sz="1800" b="1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endParaRPr>
              </a:p>
              <a:p>
                <a:pPr marL="285750" indent="-285750" algn="l">
                  <a:buFont typeface="Arial" panose="020B0604020202020204" pitchFamily="34" charset="0"/>
                  <a:buChar char="•"/>
                </a:pPr>
                <a:r>
                  <a:rPr lang="zh-CN" b="1">
                    <a:latin typeface="宋体" panose="02010600030101010101" pitchFamily="2" charset="-122"/>
                    <a:ea typeface="宋体" panose="02010600030101010101" pitchFamily="2" charset="-122"/>
                    <a:cs typeface="宋体" panose="02010600030101010101" pitchFamily="2" charset="-122"/>
                  </a:rPr>
                  <a:t>无噪声</a:t>
                </a:r>
                <a:endParaRPr b="1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</a:endParaRPr>
              </a:p>
            </p:txBody>
          </p:sp>
        </mc:Choice>
        <mc:Fallback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2"/>
                </p:custDataLst>
              </p:nvPr>
            </p:nvSpPr>
            <p:spPr>
              <a:xfrm>
                <a:off x="1108075" y="949960"/>
                <a:ext cx="5656580" cy="332994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图片 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7558405" y="894080"/>
            <a:ext cx="3864610" cy="280162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2908300" y="3690620"/>
            <a:ext cx="3977005" cy="30670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7558405" y="3815715"/>
            <a:ext cx="4111625" cy="2954020"/>
          </a:xfrm>
          <a:prstGeom prst="rect">
            <a:avLst/>
          </a:prstGeom>
        </p:spPr>
      </p:pic>
      <p:sp>
        <p:nvSpPr>
          <p:cNvPr id="2" name="椭圆 1"/>
          <p:cNvSpPr/>
          <p:nvPr/>
        </p:nvSpPr>
        <p:spPr>
          <a:xfrm>
            <a:off x="3174365" y="4556760"/>
            <a:ext cx="1163320" cy="2092325"/>
          </a:xfrm>
          <a:prstGeom prst="ellipse">
            <a:avLst/>
          </a:prstGeom>
          <a:noFill/>
          <a:ln w="28575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48285" y="4834890"/>
            <a:ext cx="266065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Ø"/>
            </a:pPr>
            <a:r>
              <a:rPr lang="zh-CN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动量小于</a:t>
            </a:r>
            <a:r>
              <a:rPr lang="zh-CN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10GeV</a:t>
            </a:r>
            <a:r>
              <a:rPr lang="zh-CN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时，击中效率小于</a:t>
            </a:r>
            <a:r>
              <a:rPr lang="zh-CN" b="1" i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95%</a:t>
            </a:r>
            <a:endParaRPr lang="zh-CN" b="1" i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285750" indent="-285750">
              <a:buFont typeface="Wingdings" panose="05000000000000000000" charset="0"/>
              <a:buChar char="Ø"/>
            </a:pPr>
            <a:r>
              <a:rPr lang="zh-CN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寻迹之后的径迹拟合效率比使用truth track差</a:t>
            </a:r>
            <a:r>
              <a:rPr lang="zh-CN" b="1" i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3%</a:t>
            </a:r>
            <a:endParaRPr lang="zh-CN" b="1" i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  <p:custDataLst>
      <p:tags r:id="rId10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/>
              <p:cNvSpPr txBox="1"/>
              <p:nvPr/>
            </p:nvSpPr>
            <p:spPr>
              <a:xfrm>
                <a:off x="563245" y="1093470"/>
                <a:ext cx="7778115" cy="8299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marL="285750" indent="-285750">
                  <a:lnSpc>
                    <a:spcPct val="120000"/>
                  </a:lnSpc>
                  <a:buFont typeface="Wingdings" panose="05000000000000000000" charset="0"/>
                  <a:buChar char="Ø"/>
                </a:pPr>
                <a:r>
                  <a:rPr lang="zh-CN" altLang="en-US" sz="2000">
                    <a:latin typeface="宋体" panose="02010600030101010101" pitchFamily="2" charset="-122"/>
                    <a:ea typeface="宋体" panose="02010600030101010101" pitchFamily="2" charset="-122"/>
                  </a:rPr>
                  <a:t>单独事例：</a:t>
                </a:r>
                <a:r>
                  <a:rPr lang="zh-CN" altLang="en-US" sz="2000" b="1">
                    <a:latin typeface="宋体" panose="02010600030101010101" pitchFamily="2" charset="-122"/>
                    <a:ea typeface="宋体" panose="02010600030101010101" pitchFamily="2" charset="-122"/>
                  </a:rPr>
                  <a:t>2GeV，mu-，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zh-CN" altLang="en-US" sz="2000" b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hit</m:t>
                    </m:r>
                    <m:r>
                      <a:rPr lang="zh-CN" altLang="en-US" sz="2000" b="1"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 </m:t>
                    </m:r>
                    <m:r>
                      <m:rPr>
                        <m:sty m:val="p"/>
                      </m:rPr>
                      <a:rPr lang="zh-CN" altLang="en-US" sz="2000" b="1">
                        <a:latin typeface="Cambria Math" panose="02040503050406030204" charset="0"/>
                        <a:ea typeface="宋体" panose="02010600030101010101" pitchFamily="2" charset="-122"/>
                        <a:cs typeface="Cambria Math" panose="02040503050406030204" charset="0"/>
                      </a:rPr>
                      <m:t>efficiency</m:t>
                    </m:r>
                  </m:oMath>
                </a14:m>
                <a:r>
                  <a:rPr lang="zh-CN" altLang="en-US" sz="2000" b="1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 =</a:t>
                </a:r>
                <a:r>
                  <a:rPr lang="zh-CN" altLang="en-US" sz="2000" b="1">
                    <a:latin typeface="宋体" panose="02010600030101010101" pitchFamily="2" charset="-122"/>
                    <a:ea typeface="宋体" panose="02010600030101010101" pitchFamily="2" charset="-122"/>
                  </a:rPr>
                  <a:t> 73.07692%</a:t>
                </a:r>
                <a:endParaRPr lang="zh-CN" altLang="en-US" sz="2000" b="1">
                  <a:latin typeface="宋体" panose="02010600030101010101" pitchFamily="2" charset="-122"/>
                  <a:ea typeface="宋体" panose="02010600030101010101" pitchFamily="2" charset="-122"/>
                </a:endParaRPr>
              </a:p>
              <a:p>
                <a:pPr marL="800100" lvl="1" indent="-34290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zh-CN" altLang="en-US" sz="2000">
                    <a:latin typeface="宋体" panose="02010600030101010101" pitchFamily="2" charset="-122"/>
                    <a:ea typeface="宋体" panose="02010600030101010101" pitchFamily="2" charset="-122"/>
                  </a:rPr>
                  <a:t>扔掉原本属于这条径迹上的击中</a:t>
                </a:r>
                <a:r>
                  <a:rPr lang="en-US" altLang="zh-CN" sz="2000">
                    <a:latin typeface="宋体" panose="02010600030101010101" pitchFamily="2" charset="-122"/>
                    <a:ea typeface="宋体" panose="02010600030101010101" pitchFamily="2" charset="-122"/>
                  </a:rPr>
                  <a:t> </a:t>
                </a:r>
                <a:r>
                  <a:rPr lang="en-US" altLang="zh-CN" sz="2000">
                    <a:latin typeface="微软雅黑" panose="020B0503020204020204" charset="-122"/>
                    <a:ea typeface="微软雅黑" panose="020B0503020204020204" charset="-122"/>
                  </a:rPr>
                  <a:t>➯ JumpLayerID</a:t>
                </a:r>
                <a:endParaRPr lang="en-US" altLang="zh-CN" sz="2000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mc:Choice>
        <mc:Fallback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245" y="1093470"/>
                <a:ext cx="7778115" cy="829945"/>
              </a:xfrm>
              <a:prstGeom prst="rect">
                <a:avLst/>
              </a:prstGeom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组合 11"/>
          <p:cNvGrpSpPr/>
          <p:nvPr/>
        </p:nvGrpSpPr>
        <p:grpSpPr>
          <a:xfrm>
            <a:off x="416560" y="2459990"/>
            <a:ext cx="11535410" cy="3990340"/>
            <a:chOff x="656" y="3874"/>
            <a:chExt cx="18166" cy="6284"/>
          </a:xfrm>
        </p:grpSpPr>
        <p:grpSp>
          <p:nvGrpSpPr>
            <p:cNvPr id="9" name="组合 8"/>
            <p:cNvGrpSpPr/>
            <p:nvPr/>
          </p:nvGrpSpPr>
          <p:grpSpPr>
            <a:xfrm>
              <a:off x="656" y="3874"/>
              <a:ext cx="18166" cy="6284"/>
              <a:chOff x="0" y="2791"/>
              <a:chExt cx="18166" cy="6284"/>
            </a:xfrm>
          </p:grpSpPr>
          <p:pic>
            <p:nvPicPr>
              <p:cNvPr id="5" name="图片 4"/>
              <p:cNvPicPr>
                <a:picLocks noChangeAspect="1"/>
              </p:cNvPicPr>
              <p:nvPr>
                <p:custDataLst>
                  <p:tags r:id="rId2"/>
                </p:custDataLst>
              </p:nvPr>
            </p:nvPicPr>
            <p:blipFill>
              <a:blip r:embed="rId3"/>
              <a:stretch>
                <a:fillRect/>
              </a:stretch>
            </p:blipFill>
            <p:spPr>
              <a:xfrm>
                <a:off x="0" y="2791"/>
                <a:ext cx="11992" cy="6284"/>
              </a:xfrm>
              <a:prstGeom prst="rect">
                <a:avLst/>
              </a:prstGeom>
            </p:spPr>
          </p:pic>
          <p:pic>
            <p:nvPicPr>
              <p:cNvPr id="6" name="图片 5"/>
              <p:cNvPicPr>
                <a:picLocks noChangeAspect="1"/>
              </p:cNvPicPr>
              <p:nvPr>
                <p:custDataLst>
                  <p:tags r:id="rId4"/>
                </p:custDataLst>
              </p:nvPr>
            </p:nvPicPr>
            <p:blipFill>
              <a:blip r:embed="rId5"/>
              <a:stretch>
                <a:fillRect/>
              </a:stretch>
            </p:blipFill>
            <p:spPr>
              <a:xfrm>
                <a:off x="13618" y="3875"/>
                <a:ext cx="4549" cy="4117"/>
              </a:xfrm>
              <a:prstGeom prst="rect">
                <a:avLst/>
              </a:prstGeom>
            </p:spPr>
          </p:pic>
          <p:sp>
            <p:nvSpPr>
              <p:cNvPr id="7" name="椭圆 6"/>
              <p:cNvSpPr/>
              <p:nvPr/>
            </p:nvSpPr>
            <p:spPr>
              <a:xfrm>
                <a:off x="10070" y="7243"/>
                <a:ext cx="2092" cy="1832"/>
              </a:xfrm>
              <a:prstGeom prst="ellipse">
                <a:avLst/>
              </a:prstGeom>
              <a:noFill/>
              <a:ln w="28575">
                <a:solidFill>
                  <a:srgbClr val="0070C0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cxnSp>
            <p:nvCxnSpPr>
              <p:cNvPr id="8" name="直接箭头连接符 7"/>
              <p:cNvCxnSpPr>
                <a:stCxn id="7" idx="6"/>
              </p:cNvCxnSpPr>
              <p:nvPr/>
            </p:nvCxnSpPr>
            <p:spPr>
              <a:xfrm flipV="1">
                <a:off x="12162" y="7053"/>
                <a:ext cx="3773" cy="1106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文本框 10"/>
            <p:cNvSpPr txBox="1"/>
            <p:nvPr/>
          </p:nvSpPr>
          <p:spPr>
            <a:xfrm>
              <a:off x="8556" y="4388"/>
              <a:ext cx="4579" cy="1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>
                  <a:latin typeface="微软雅黑" panose="020B0503020204020204" charset="-122"/>
                  <a:ea typeface="微软雅黑" panose="020B0503020204020204" charset="-122"/>
                </a:rPr>
                <a:t>▲</a:t>
              </a:r>
              <a:r>
                <a:rPr lang="en-US" altLang="zh-CN">
                  <a:latin typeface="微软雅黑" panose="020B0503020204020204" charset="-122"/>
                  <a:ea typeface="微软雅黑" panose="020B0503020204020204" charset="-122"/>
                </a:rPr>
                <a:t> hitPosition</a:t>
              </a:r>
              <a:endParaRPr lang="zh-CN" altLang="en-US">
                <a:latin typeface="微软雅黑" panose="020B0503020204020204" charset="-122"/>
                <a:ea typeface="微软雅黑" panose="020B0503020204020204" charset="-122"/>
              </a:endParaRPr>
            </a:p>
            <a:p>
              <a:pPr algn="l"/>
              <a:r>
                <a:rPr lang="en-US" altLang="zh-CN">
                  <a:solidFill>
                    <a:srgbClr val="0070C0"/>
                  </a:solidFill>
                  <a:latin typeface="微软雅黑" panose="020B0503020204020204" charset="-122"/>
                  <a:ea typeface="微软雅黑" panose="020B0503020204020204" charset="-122"/>
                </a:rPr>
                <a:t> </a:t>
              </a:r>
              <a:r>
                <a:rPr lang="zh-CN" altLang="en-US">
                  <a:solidFill>
                    <a:srgbClr val="0070C0"/>
                  </a:solidFill>
                  <a:latin typeface="微软雅黑" panose="020B0503020204020204" charset="-122"/>
                  <a:ea typeface="微软雅黑" panose="020B0503020204020204" charset="-122"/>
                </a:rPr>
                <a:t>■</a:t>
              </a:r>
              <a:r>
                <a:rPr lang="en-US" altLang="zh-CN">
                  <a:solidFill>
                    <a:srgbClr val="0070C0"/>
                  </a:solidFill>
                  <a:latin typeface="微软雅黑" panose="020B0503020204020204" charset="-122"/>
                  <a:ea typeface="微软雅黑" panose="020B0503020204020204" charset="-122"/>
                </a:rPr>
                <a:t>  foundhitPosition</a:t>
              </a:r>
              <a:endParaRPr lang="zh-CN" altLang="en-US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 algn="l"/>
              <a:r>
                <a:rPr lang="zh-CN" altLang="en-US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O</a:t>
              </a:r>
              <a:r>
                <a:rPr lang="en-US" altLang="zh-CN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  wirePosition</a:t>
              </a:r>
              <a:endParaRPr lang="en-US" altLang="zh-CN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4" name="椭圆 13"/>
          <p:cNvSpPr/>
          <p:nvPr/>
        </p:nvSpPr>
        <p:spPr>
          <a:xfrm>
            <a:off x="11822430" y="6067425"/>
            <a:ext cx="199390" cy="18224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11251565" y="6189980"/>
            <a:ext cx="8388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seed</a:t>
            </a:r>
            <a:endParaRPr lang="en-US" altLang="zh-CN"/>
          </a:p>
        </p:txBody>
      </p:sp>
      <p:cxnSp>
        <p:nvCxnSpPr>
          <p:cNvPr id="16" name="直接箭头连接符 15"/>
          <p:cNvCxnSpPr/>
          <p:nvPr/>
        </p:nvCxnSpPr>
        <p:spPr>
          <a:xfrm flipH="1" flipV="1">
            <a:off x="11405235" y="5572760"/>
            <a:ext cx="442595" cy="58166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>
            <p:custDataLst>
              <p:tags r:id="rId6"/>
            </p:custDataLst>
          </p:nvPr>
        </p:nvCxnSpPr>
        <p:spPr>
          <a:xfrm flipH="1" flipV="1">
            <a:off x="11405235" y="5156200"/>
            <a:ext cx="468630" cy="90297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p="http://schemas.openxmlformats.org/presentationml/2006/main">
  <p:tag name="COMMONDATA" val="eyJoZGlkIjoiM2I0MDM4ZDM1YmUzZDY0MDA3ODNjZGRhNDY0MmU5ZmYifQ=="/>
  <p:tag name="KSO_WPP_MARK_KEY" val="9f922a3d-28a8-4138-a1ae-11f19d92bbfc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599</Words>
  <Application>WPS 演示</Application>
  <PresentationFormat>宽屏</PresentationFormat>
  <Paragraphs>28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7" baseType="lpstr">
      <vt:lpstr>Arial</vt:lpstr>
      <vt:lpstr>宋体</vt:lpstr>
      <vt:lpstr>Wingdings</vt:lpstr>
      <vt:lpstr>Wingdings</vt:lpstr>
      <vt:lpstr>方正粗黑宋简体</vt:lpstr>
      <vt:lpstr>微软雅黑</vt:lpstr>
      <vt:lpstr>Arial Unicode MS</vt:lpstr>
      <vt:lpstr>Calibri</vt:lpstr>
      <vt:lpstr>Cambria Math</vt:lpstr>
      <vt:lpstr>Times New Roman</vt:lpstr>
      <vt:lpstr>MS Mincho</vt:lpstr>
      <vt:lpstr>Segoe Print</vt:lpstr>
      <vt:lpstr>黑体</vt:lpstr>
      <vt:lpstr>Office 主题​​</vt:lpstr>
      <vt:lpstr>工作进展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刘梦瑶</cp:lastModifiedBy>
  <cp:revision>552</cp:revision>
  <dcterms:created xsi:type="dcterms:W3CDTF">2019-06-19T02:08:00Z</dcterms:created>
  <dcterms:modified xsi:type="dcterms:W3CDTF">2023-04-22T13:49:15Z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2052-11.1.0.14036</vt:lpwstr>
  </property>
  <property fmtid="{D5CDD505-2E9C-101B-9397-08002B2CF9AE}" pid="3" name="ICV">
    <vt:lpwstr>BE94CEEB0516410A99B412B0E6B939B7</vt:lpwstr>
  </property>
</Properties>
</file>