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29"/>
  </p:normalViewPr>
  <p:slideViewPr>
    <p:cSldViewPr snapToGrid="0" snapToObjects="1">
      <p:cViewPr varScale="1">
        <p:scale>
          <a:sx n="121" d="100"/>
          <a:sy n="12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2023/4/25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2721430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Polarization simulations for CEPC CDR booster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ChenTao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Imperfection 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6602350-F2E8-5C5A-301A-FF3CE010ABC6}"/>
                  </a:ext>
                </a:extLst>
              </p:cNvPr>
              <p:cNvSpPr txBox="1"/>
              <p:nvPr/>
            </p:nvSpPr>
            <p:spPr>
              <a:xfrm>
                <a:off x="1019503" y="1040524"/>
                <a:ext cx="579819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CDR lattice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更新了</a:t>
                </a:r>
                <a:r>
                  <a:rPr kumimoji="1" lang="en-US" altLang="zh-CN" dirty="0"/>
                  <a:t>imperfection resonance</a:t>
                </a:r>
                <a:r>
                  <a:rPr kumimoji="1" lang="zh-CN" altLang="en-US" dirty="0"/>
                  <a:t>计算程序</a:t>
                </a: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G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zh-CN" altLang="en-US" dirty="0"/>
                  <a:t>稍大的区域计算结果与</a:t>
                </a:r>
                <a:r>
                  <a:rPr kumimoji="1" lang="en-US" altLang="zh-CN" dirty="0"/>
                  <a:t>SAD</a:t>
                </a:r>
                <a:r>
                  <a:rPr kumimoji="1" lang="zh-CN" altLang="en-US" dirty="0"/>
                  <a:t>近似方法相差不大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6602350-F2E8-5C5A-301A-FF3CE010A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03" y="1040524"/>
                <a:ext cx="5798190" cy="923330"/>
              </a:xfrm>
              <a:prstGeom prst="rect">
                <a:avLst/>
              </a:prstGeom>
              <a:blipFill>
                <a:blip r:embed="rId2"/>
                <a:stretch>
                  <a:fillRect l="-656" t="-4110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5736A85-B938-DF02-FC2A-A18063BB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03" y="2126730"/>
            <a:ext cx="6712322" cy="45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B0154-1B76-8457-A620-1B1A1E81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Intrinsic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12AB880-FA24-3B6E-C11C-51A28C1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7B89FE-59FA-2994-C78B-66BE882B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21277"/>
            <a:ext cx="5942208" cy="42055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CEC0C7-46EA-B140-0926-056C4CB7F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97" y="2414102"/>
            <a:ext cx="5688867" cy="401989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C1287EA-ACA9-BF6B-C7BB-43C5A62D2F88}"/>
              </a:ext>
            </a:extLst>
          </p:cNvPr>
          <p:cNvSpPr txBox="1"/>
          <p:nvPr/>
        </p:nvSpPr>
        <p:spPr>
          <a:xfrm>
            <a:off x="4714504" y="5118265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44pm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209250-DEDE-B31F-97F5-C9F6421B8BCB}"/>
              </a:ext>
            </a:extLst>
          </p:cNvPr>
          <p:cNvSpPr txBox="1"/>
          <p:nvPr/>
        </p:nvSpPr>
        <p:spPr>
          <a:xfrm>
            <a:off x="2137559" y="195194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发射度演化曲线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043241-DD5B-C76C-4424-9F01D331CC2D}"/>
              </a:ext>
            </a:extLst>
          </p:cNvPr>
          <p:cNvSpPr txBox="1"/>
          <p:nvPr/>
        </p:nvSpPr>
        <p:spPr>
          <a:xfrm>
            <a:off x="7623691" y="1871591"/>
            <a:ext cx="319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Strength</a:t>
            </a:r>
            <a:r>
              <a:rPr kumimoji="1" lang="zh-CN" altLang="en-US" dirty="0"/>
              <a:t> </a:t>
            </a:r>
            <a:r>
              <a:rPr kumimoji="1" lang="en-US" altLang="zh-CN" dirty="0"/>
              <a:t>of intrinsic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293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88214-0DF8-6939-94A7-0C5811E3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Estimation results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029FEF8-D2CB-ED02-D8E1-D1DB28CB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B9A168-0928-B582-011C-1188ACD2E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38" y="2517569"/>
            <a:ext cx="5427137" cy="38470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B999A3-F989-BE47-A952-C1BBBC454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27" y="2507847"/>
            <a:ext cx="5427138" cy="385680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50DFE38-8352-2989-0334-CBAEE1DD1D19}"/>
              </a:ext>
            </a:extLst>
          </p:cNvPr>
          <p:cNvSpPr txBox="1"/>
          <p:nvPr/>
        </p:nvSpPr>
        <p:spPr>
          <a:xfrm>
            <a:off x="1440846" y="1935678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Loss by imperfection resonance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B229E5-4ECC-9C84-4C31-4795FBF1DBC1}"/>
              </a:ext>
            </a:extLst>
          </p:cNvPr>
          <p:cNvSpPr txBox="1"/>
          <p:nvPr/>
        </p:nvSpPr>
        <p:spPr>
          <a:xfrm>
            <a:off x="7442235" y="2080660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Loss by intrinsic resonance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556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15B7C1-DE7C-2C0A-1B3F-C2E813BB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5665977-D0EC-611B-0937-458574B1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E05A21-717E-A24F-47B6-2F8382769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3" y="1974328"/>
            <a:ext cx="5961126" cy="40805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F2D1BE-AEAF-E89B-EF00-57477A5A4CED}"/>
              </a:ext>
            </a:extLst>
          </p:cNvPr>
          <p:cNvSpPr txBox="1"/>
          <p:nvPr/>
        </p:nvSpPr>
        <p:spPr>
          <a:xfrm>
            <a:off x="4128979" y="3896320"/>
            <a:ext cx="90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0.663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4C8AC8-4B53-A5EE-92E6-E42B8975117E}"/>
              </a:ext>
            </a:extLst>
          </p:cNvPr>
          <p:cNvSpPr txBox="1"/>
          <p:nvPr/>
        </p:nvSpPr>
        <p:spPr>
          <a:xfrm>
            <a:off x="5341195" y="4177690"/>
            <a:ext cx="72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0.601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CAA7DA-6195-1267-DFD0-4D870C50CB7D}"/>
              </a:ext>
            </a:extLst>
          </p:cNvPr>
          <p:cNvSpPr txBox="1"/>
          <p:nvPr/>
        </p:nvSpPr>
        <p:spPr>
          <a:xfrm>
            <a:off x="3746987" y="4995281"/>
            <a:ext cx="81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0.512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5F79B32-7EBA-B1D7-1F61-58FB3368E430}"/>
              </a:ext>
            </a:extLst>
          </p:cNvPr>
          <p:cNvSpPr txBox="1"/>
          <p:nvPr/>
        </p:nvSpPr>
        <p:spPr>
          <a:xfrm>
            <a:off x="5341195" y="4963470"/>
            <a:ext cx="72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0.456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9EA9A64-0033-3BA4-4389-53D95CF6B89F}"/>
                  </a:ext>
                </a:extLst>
              </p:cNvPr>
              <p:cNvSpPr txBox="1"/>
              <p:nvPr/>
            </p:nvSpPr>
            <p:spPr>
              <a:xfrm>
                <a:off x="4433417" y="5151638"/>
                <a:ext cx="1503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dirty="0"/>
                  <a:t>0.056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9EA9A64-0033-3BA4-4389-53D95CF6B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17" y="5151638"/>
                <a:ext cx="1503409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3DFF46-6AFA-90B6-48AB-455452AE32CD}"/>
                  </a:ext>
                </a:extLst>
              </p:cNvPr>
              <p:cNvSpPr txBox="1"/>
              <p:nvPr/>
            </p:nvSpPr>
            <p:spPr>
              <a:xfrm>
                <a:off x="4561061" y="4463798"/>
                <a:ext cx="14026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1" lang="en-US" altLang="zh-CN" dirty="0"/>
                  <a:t>0.062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3DFF46-6AFA-90B6-48AB-455452AE3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061" y="4463798"/>
                <a:ext cx="1402687" cy="369332"/>
              </a:xfrm>
              <a:prstGeom prst="rect">
                <a:avLst/>
              </a:prstGeom>
              <a:blipFill>
                <a:blip r:embed="rId4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B091951F-0085-0310-FA67-47E04D5D0F0F}"/>
              </a:ext>
            </a:extLst>
          </p:cNvPr>
          <p:cNvSpPr txBox="1"/>
          <p:nvPr/>
        </p:nvSpPr>
        <p:spPr>
          <a:xfrm>
            <a:off x="838200" y="827180"/>
            <a:ext cx="8659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模拟与估计结果比较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峰值（</a:t>
            </a:r>
            <a:r>
              <a:rPr kumimoji="1" lang="en-US" altLang="zh-CN" dirty="0"/>
              <a:t>199</a:t>
            </a:r>
            <a:r>
              <a:rPr kumimoji="1" lang="zh-CN" altLang="en-US" dirty="0"/>
              <a:t>）附近差距较大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峰值以后，</a:t>
            </a:r>
            <a:r>
              <a:rPr kumimoji="1" lang="en-US" altLang="zh-CN" dirty="0"/>
              <a:t>100-120GeV</a:t>
            </a:r>
            <a:r>
              <a:rPr kumimoji="1" lang="zh-CN" altLang="en-US" dirty="0"/>
              <a:t>升能过程中退极化较小，且估计值与模拟结果差距也较小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677D232-878F-05D3-B734-97ACB8FA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254" y="1976924"/>
            <a:ext cx="5720157" cy="391558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023572E-2D21-D06A-775D-3F6DDAB821D5}"/>
              </a:ext>
            </a:extLst>
          </p:cNvPr>
          <p:cNvSpPr/>
          <p:nvPr/>
        </p:nvSpPr>
        <p:spPr>
          <a:xfrm>
            <a:off x="4561060" y="4833129"/>
            <a:ext cx="1375766" cy="595193"/>
          </a:xfrm>
          <a:prstGeom prst="rect">
            <a:avLst/>
          </a:prstGeom>
          <a:noFill/>
          <a:ln w="254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A0132D22-4035-4062-59B4-13BBC85B775D}"/>
              </a:ext>
            </a:extLst>
          </p:cNvPr>
          <p:cNvCxnSpPr/>
          <p:nvPr/>
        </p:nvCxnSpPr>
        <p:spPr>
          <a:xfrm flipV="1">
            <a:off x="5963748" y="2148954"/>
            <a:ext cx="1091321" cy="2684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36EC5037-ED3A-430B-83D2-EF195B73F7C6}"/>
              </a:ext>
            </a:extLst>
          </p:cNvPr>
          <p:cNvCxnSpPr>
            <a:cxnSpLocks/>
          </p:cNvCxnSpPr>
          <p:nvPr/>
        </p:nvCxnSpPr>
        <p:spPr>
          <a:xfrm flipV="1">
            <a:off x="5936826" y="5332802"/>
            <a:ext cx="1118243" cy="955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C94E5D3-D291-010B-FD70-3464D4E2025B}"/>
                  </a:ext>
                </a:extLst>
              </p:cNvPr>
              <p:cNvSpPr txBox="1"/>
              <p:nvPr/>
            </p:nvSpPr>
            <p:spPr>
              <a:xfrm>
                <a:off x="266121" y="5882497"/>
                <a:ext cx="6564298" cy="981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K=199.21  intrinsic resonance</a:t>
                </a:r>
              </a:p>
              <a:p>
                <a:r>
                  <a:rPr kumimoji="1" lang="en-US" altLang="zh-CN" dirty="0"/>
                  <a:t>DEPOL </a:t>
                </a:r>
                <a:r>
                  <a:rPr kumimoji="1" lang="zh-CN" altLang="en-US" dirty="0"/>
                  <a:t>计算结果： </a:t>
                </a:r>
                <a:r>
                  <a:rPr kumimoji="1" lang="en-US" altLang="zh-CN" dirty="0"/>
                  <a:t>epsilon=0.01775</a:t>
                </a:r>
                <a:r>
                  <a:rPr kumimoji="1" lang="zh-CN" altLang="en-US" dirty="0"/>
                  <a:t> （</a:t>
                </a:r>
                <a:r>
                  <a:rPr kumimoji="1" lang="en-US" altLang="zh-CN" dirty="0"/>
                  <a:t>10pimmmrad</a:t>
                </a:r>
                <a:r>
                  <a:rPr kumimoji="1" lang="zh-CN" altLang="en-US" dirty="0"/>
                  <a:t>）</a:t>
                </a:r>
                <a:endParaRPr kumimoji="1" lang="en-US" altLang="zh-CN" dirty="0"/>
              </a:p>
              <a:p>
                <a:r>
                  <a:rPr kumimoji="1" lang="en-US" altLang="zh-CN" dirty="0"/>
                  <a:t>BMAD</a:t>
                </a:r>
                <a:r>
                  <a:rPr kumimoji="1" lang="zh-CN" altLang="en-US" dirty="0"/>
                  <a:t>计算：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3.27671</m:t>
                    </m:r>
                    <m:r>
                      <m:rPr>
                        <m:sty m:val="p"/>
                      </m:rPr>
                      <a:rPr kumimoji="1" lang="en-US" altLang="zh-CN" i="1">
                        <a:latin typeface="Cambria Math" panose="02040503050406030204" pitchFamily="18" charset="0"/>
                      </a:rPr>
                      <m:t>e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kumimoji="1" lang="zh-CN" altLang="en-US" dirty="0"/>
                  <a:t>共振强度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0.0176781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C94E5D3-D291-010B-FD70-3464D4E20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1" y="5882497"/>
                <a:ext cx="6564298" cy="981744"/>
              </a:xfrm>
              <a:prstGeom prst="rect">
                <a:avLst/>
              </a:prstGeom>
              <a:blipFill>
                <a:blip r:embed="rId6"/>
                <a:stretch>
                  <a:fillRect l="-967" t="-2564" b="-8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07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5C59CB8-C863-387B-4602-C830B9AE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D464EDD2-39E9-CB20-34F2-26BD19CDC3A3}"/>
              </a:ext>
            </a:extLst>
          </p:cNvPr>
          <p:cNvSpPr txBox="1">
            <a:spLocks/>
          </p:cNvSpPr>
          <p:nvPr/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/>
              <a:t>Compare of resonance strength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157417-5D7C-6E1B-BF60-B73B94D2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61" y="2387156"/>
            <a:ext cx="5752099" cy="39374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EC42D8-5B8A-7C65-E1C8-DB35359631C8}"/>
              </a:ext>
            </a:extLst>
          </p:cNvPr>
          <p:cNvSpPr txBox="1"/>
          <p:nvPr/>
        </p:nvSpPr>
        <p:spPr>
          <a:xfrm>
            <a:off x="1199408" y="985652"/>
            <a:ext cx="524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Seed 001 ,</a:t>
            </a:r>
            <a:r>
              <a:rPr kumimoji="1" lang="zh-CN" altLang="en-US" dirty="0"/>
              <a:t>均方根闭轨</a:t>
            </a:r>
            <a:r>
              <a:rPr kumimoji="1" lang="en-US" altLang="zh-CN" dirty="0"/>
              <a:t>=97</a:t>
            </a:r>
            <a:r>
              <a:rPr kumimoji="1" lang="zh-CN" altLang="en-US" dirty="0"/>
              <a:t>微米，</a:t>
            </a:r>
            <a:r>
              <a:rPr kumimoji="1" lang="en-US" altLang="zh-CN" dirty="0"/>
              <a:t>CDR</a:t>
            </a:r>
            <a:r>
              <a:rPr kumimoji="1" lang="zh-CN" altLang="en-US" dirty="0"/>
              <a:t>为</a:t>
            </a:r>
            <a:r>
              <a:rPr kumimoji="1" lang="en-US" altLang="zh-CN" dirty="0"/>
              <a:t>103</a:t>
            </a:r>
            <a:r>
              <a:rPr kumimoji="1" lang="zh-CN" altLang="en-US" dirty="0"/>
              <a:t>微米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0A4F83-9766-F079-6906-93F7E2680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560" y="2387155"/>
            <a:ext cx="5752101" cy="393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8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33D3F8-4115-5FB3-1788-B7F7DA22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Compare of CDR and model ring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6832155-8F36-9EAD-A1E4-B296A49E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E02856-7155-2762-28DC-5FB4F40D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4" y="2225674"/>
            <a:ext cx="5961126" cy="40805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25740D-AD21-5C4E-4C4D-9836EC87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25674"/>
            <a:ext cx="5950778" cy="40805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1E39D2A-7626-6189-53DA-3DDE2A48ADB4}"/>
              </a:ext>
            </a:extLst>
          </p:cNvPr>
          <p:cNvSpPr txBox="1"/>
          <p:nvPr/>
        </p:nvSpPr>
        <p:spPr>
          <a:xfrm>
            <a:off x="2690648" y="1651026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CDR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lattice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AFDEEA-5E69-393A-D149-DAE7F3734E41}"/>
              </a:ext>
            </a:extLst>
          </p:cNvPr>
          <p:cNvSpPr txBox="1"/>
          <p:nvPr/>
        </p:nvSpPr>
        <p:spPr>
          <a:xfrm>
            <a:off x="8231455" y="1859084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Model ring seed 001</a:t>
            </a:r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1EE372-802B-EC27-F1AE-61DB5A04E4DB}"/>
              </a:ext>
            </a:extLst>
          </p:cNvPr>
          <p:cNvSpPr/>
          <p:nvPr/>
        </p:nvSpPr>
        <p:spPr>
          <a:xfrm>
            <a:off x="3762703" y="2459421"/>
            <a:ext cx="599090" cy="3079531"/>
          </a:xfrm>
          <a:prstGeom prst="rect">
            <a:avLst/>
          </a:prstGeom>
          <a:noFill/>
          <a:ln w="254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784EADF-6D87-6E42-68D5-C2F3D110762E}"/>
              </a:ext>
            </a:extLst>
          </p:cNvPr>
          <p:cNvSpPr/>
          <p:nvPr/>
        </p:nvSpPr>
        <p:spPr>
          <a:xfrm>
            <a:off x="11130454" y="4535532"/>
            <a:ext cx="847882" cy="1171585"/>
          </a:xfrm>
          <a:prstGeom prst="rect">
            <a:avLst/>
          </a:prstGeom>
          <a:noFill/>
          <a:ln w="254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797645-0738-8D31-40C8-C3AA4A6D6AA2}"/>
              </a:ext>
            </a:extLst>
          </p:cNvPr>
          <p:cNvSpPr txBox="1"/>
          <p:nvPr/>
        </p:nvSpPr>
        <p:spPr>
          <a:xfrm>
            <a:off x="977462" y="998483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模拟与估计结果均是在共振较强位置相差较大</a:t>
            </a:r>
          </a:p>
        </p:txBody>
      </p:sp>
    </p:spTree>
    <p:extLst>
      <p:ext uri="{BB962C8B-B14F-4D97-AF65-F5344CB8AC3E}">
        <p14:creationId xmlns:p14="http://schemas.microsoft.com/office/powerpoint/2010/main" val="2981434838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234</TotalTime>
  <Words>188</Words>
  <Application>Microsoft Macintosh PowerPoint</Application>
  <PresentationFormat>宽屏</PresentationFormat>
  <Paragraphs>38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Roboto</vt:lpstr>
      <vt:lpstr>ChenTao2.0</vt:lpstr>
      <vt:lpstr> Polarization simulations for CEPC CDR booster   ChenTao</vt:lpstr>
      <vt:lpstr>Imperfection resonance</vt:lpstr>
      <vt:lpstr>Intrinsic resonance</vt:lpstr>
      <vt:lpstr>Estimation results</vt:lpstr>
      <vt:lpstr>Simulation results</vt:lpstr>
      <vt:lpstr>PowerPoint 演示文稿</vt:lpstr>
      <vt:lpstr>Compare of CDR and model 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Polarization simulations for CEPC CDR booster   ChenTao</dc:title>
  <dc:creator>chentao201@mails.ucas.ac.cn</dc:creator>
  <cp:lastModifiedBy>chentao201@mails.ucas.ac.cn</cp:lastModifiedBy>
  <cp:revision>5</cp:revision>
  <dcterms:created xsi:type="dcterms:W3CDTF">2023-04-25T02:06:44Z</dcterms:created>
  <dcterms:modified xsi:type="dcterms:W3CDTF">2023-04-25T06:01:11Z</dcterms:modified>
</cp:coreProperties>
</file>