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4" r:id="rId6"/>
    <p:sldId id="266" r:id="rId7"/>
    <p:sldId id="263" r:id="rId8"/>
    <p:sldId id="299" r:id="rId9"/>
    <p:sldId id="300" r:id="rId10"/>
    <p:sldId id="267" r:id="rId11"/>
    <p:sldId id="260" r:id="rId12"/>
    <p:sldId id="268" r:id="rId13"/>
    <p:sldId id="269" r:id="rId14"/>
    <p:sldId id="272" r:id="rId15"/>
    <p:sldId id="270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7" r:id="rId29"/>
    <p:sldId id="261" r:id="rId30"/>
    <p:sldId id="302" r:id="rId31"/>
    <p:sldId id="303" r:id="rId32"/>
    <p:sldId id="304" r:id="rId33"/>
    <p:sldId id="295" r:id="rId34"/>
    <p:sldId id="308" r:id="rId35"/>
    <p:sldId id="283" r:id="rId36"/>
    <p:sldId id="284" r:id="rId37"/>
    <p:sldId id="288" r:id="rId38"/>
    <p:sldId id="285" r:id="rId39"/>
    <p:sldId id="289" r:id="rId40"/>
    <p:sldId id="294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45C"/>
    <a:srgbClr val="495A67"/>
    <a:srgbClr val="99CCFF"/>
    <a:srgbClr val="66FF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8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33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9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76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2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5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0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71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3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3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10AA-9919-4B29-BA01-B9454916A5C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043D-0772-4EEE-B97A-2C6660310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7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8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78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.png"/><Relationship Id="rId7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4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38.png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112.png"/><Relationship Id="rId7" Type="http://schemas.openxmlformats.org/officeDocument/2006/relationships/image" Target="../media/image128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0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F21089F-E857-2648-2AB7-FF64F8ADB4F3}"/>
              </a:ext>
            </a:extLst>
          </p:cNvPr>
          <p:cNvSpPr txBox="1"/>
          <p:nvPr/>
        </p:nvSpPr>
        <p:spPr>
          <a:xfrm>
            <a:off x="757766" y="894032"/>
            <a:ext cx="7628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Schwinger-</a:t>
            </a:r>
            <a:r>
              <a:rPr lang="en-US" altLang="zh-CN" sz="4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Keldysh</a:t>
            </a:r>
            <a:r>
              <a:rPr lang="en-US" altLang="zh-CN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holography: two examples</a:t>
            </a:r>
            <a:endParaRPr lang="zh-CN" altLang="en-US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65BD61-6FB5-1F94-B178-E380EE53D05A}"/>
              </a:ext>
            </a:extLst>
          </p:cNvPr>
          <p:cNvSpPr txBox="1"/>
          <p:nvPr/>
        </p:nvSpPr>
        <p:spPr>
          <a:xfrm>
            <a:off x="2717798" y="2915730"/>
            <a:ext cx="411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Yanyan Bu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（卜严严）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21941E-B5F8-99B3-25BA-6B7BEFD8B995}"/>
              </a:ext>
            </a:extLst>
          </p:cNvPr>
          <p:cNvSpPr txBox="1"/>
          <p:nvPr/>
        </p:nvSpPr>
        <p:spPr>
          <a:xfrm>
            <a:off x="1962149" y="3927714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Harbin Institute of Technology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DEADCC9-1B3C-2A4E-D6D0-2E474E8CB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24" y="4421048"/>
            <a:ext cx="2993038" cy="20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1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9F23FF-97C8-602A-9D25-BC52FA4B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84467"/>
            <a:ext cx="6604000" cy="1764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72FD1DF-4650-790B-510D-3EBD5EC3A307}"/>
                  </a:ext>
                </a:extLst>
              </p:cNvPr>
              <p:cNvSpPr txBox="1"/>
              <p:nvPr/>
            </p:nvSpPr>
            <p:spPr>
              <a:xfrm>
                <a:off x="1117600" y="5669069"/>
                <a:ext cx="6688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non-equilibrium initial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72FD1DF-4650-790B-510D-3EBD5EC3A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5669069"/>
                <a:ext cx="6688847" cy="523220"/>
              </a:xfrm>
              <a:prstGeom prst="rect">
                <a:avLst/>
              </a:prstGeom>
              <a:blipFill>
                <a:blip r:embed="rId3"/>
                <a:stretch>
                  <a:fillRect l="-1821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82E6261-56CA-7BBA-6226-1A654B7822F6}"/>
              </a:ext>
            </a:extLst>
          </p:cNvPr>
          <p:cNvSpPr txBox="1"/>
          <p:nvPr/>
        </p:nvSpPr>
        <p:spPr>
          <a:xfrm>
            <a:off x="1032932" y="567267"/>
            <a:ext cx="5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Glorioso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-Crossley-Liu approach  </a:t>
            </a: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3468E9-55CD-91F9-999D-ABF643E08D03}"/>
                  </a:ext>
                </a:extLst>
              </p:cNvPr>
              <p:cNvSpPr txBox="1"/>
              <p:nvPr/>
            </p:nvSpPr>
            <p:spPr>
              <a:xfrm>
                <a:off x="1117600" y="4301925"/>
                <a:ext cx="5122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thermal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3468E9-55CD-91F9-999D-ABF643E08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4301925"/>
                <a:ext cx="5122333" cy="523220"/>
              </a:xfrm>
              <a:prstGeom prst="rect">
                <a:avLst/>
              </a:prstGeom>
              <a:blipFill>
                <a:blip r:embed="rId4"/>
                <a:stretch>
                  <a:fillRect l="-2378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D7C556-4657-4EE9-9AA2-05E919737D7D}"/>
                  </a:ext>
                </a:extLst>
              </p:cNvPr>
              <p:cNvSpPr txBox="1"/>
              <p:nvPr/>
            </p:nvSpPr>
            <p:spPr>
              <a:xfrm>
                <a:off x="1117600" y="4940129"/>
                <a:ext cx="6866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bulk dynamics on the complexified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-contour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D7C556-4657-4EE9-9AA2-05E91973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4940129"/>
                <a:ext cx="6866647" cy="523220"/>
              </a:xfrm>
              <a:prstGeom prst="rect">
                <a:avLst/>
              </a:prstGeom>
              <a:blipFill>
                <a:blip r:embed="rId5"/>
                <a:stretch>
                  <a:fillRect l="-1775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68E4C7-6933-8C7C-DFAD-3FB89853B8AD}"/>
                  </a:ext>
                </a:extLst>
              </p:cNvPr>
              <p:cNvSpPr txBox="1"/>
              <p:nvPr/>
            </p:nvSpPr>
            <p:spPr>
              <a:xfrm>
                <a:off x="931332" y="3243103"/>
                <a:ext cx="6604000" cy="968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𝑑𝑣𝑑𝑟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68E4C7-6933-8C7C-DFAD-3FB89853B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32" y="3243103"/>
                <a:ext cx="6604000" cy="9680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00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D962290-FD5E-3BF9-B4F1-C2AF71143545}"/>
              </a:ext>
            </a:extLst>
          </p:cNvPr>
          <p:cNvSpPr txBox="1"/>
          <p:nvPr/>
        </p:nvSpPr>
        <p:spPr>
          <a:xfrm>
            <a:off x="728132" y="507999"/>
            <a:ext cx="802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 theory for nonlinear Brownian motion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75A5C5E-6015-43A7-C846-226A68245A17}"/>
              </a:ext>
            </a:extLst>
          </p:cNvPr>
          <p:cNvSpPr/>
          <p:nvPr/>
        </p:nvSpPr>
        <p:spPr>
          <a:xfrm>
            <a:off x="1811870" y="1396997"/>
            <a:ext cx="1786467" cy="16144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BD4406-6284-53C6-DE92-6405AB2AC864}"/>
              </a:ext>
            </a:extLst>
          </p:cNvPr>
          <p:cNvSpPr txBox="1"/>
          <p:nvPr/>
        </p:nvSpPr>
        <p:spPr>
          <a:xfrm>
            <a:off x="2065875" y="1688806"/>
            <a:ext cx="130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5A9B922-3C3D-83BA-F668-AD311CF831E7}"/>
              </a:ext>
            </a:extLst>
          </p:cNvPr>
          <p:cNvSpPr/>
          <p:nvPr/>
        </p:nvSpPr>
        <p:spPr>
          <a:xfrm>
            <a:off x="2523070" y="2318371"/>
            <a:ext cx="245533" cy="2554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BAF7EADF-776C-22B7-130D-FB2C46D8524C}"/>
              </a:ext>
            </a:extLst>
          </p:cNvPr>
          <p:cNvSpPr/>
          <p:nvPr/>
        </p:nvSpPr>
        <p:spPr>
          <a:xfrm>
            <a:off x="4038603" y="2029375"/>
            <a:ext cx="1947334" cy="1678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D27825-95CD-C665-79BF-634C5EA4ACA6}"/>
              </a:ext>
            </a:extLst>
          </p:cNvPr>
          <p:cNvSpPr txBox="1"/>
          <p:nvPr/>
        </p:nvSpPr>
        <p:spPr>
          <a:xfrm>
            <a:off x="4127507" y="1563013"/>
            <a:ext cx="178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out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B7A603D-CE41-C495-CC83-C8DA4467A92E}"/>
              </a:ext>
            </a:extLst>
          </p:cNvPr>
          <p:cNvSpPr/>
          <p:nvPr/>
        </p:nvSpPr>
        <p:spPr>
          <a:xfrm>
            <a:off x="6417737" y="1894308"/>
            <a:ext cx="431800" cy="385354"/>
          </a:xfrm>
          <a:prstGeom prst="ellipse">
            <a:avLst/>
          </a:prstGeom>
          <a:solidFill>
            <a:srgbClr val="495A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E3BCF5-D45A-6751-73FC-C42D137D848E}"/>
              </a:ext>
            </a:extLst>
          </p:cNvPr>
          <p:cNvSpPr txBox="1"/>
          <p:nvPr/>
        </p:nvSpPr>
        <p:spPr>
          <a:xfrm>
            <a:off x="1303866" y="3146614"/>
            <a:ext cx="3801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Langevin theory for  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B59F8D6-C322-B16E-702F-2A9794881363}"/>
                  </a:ext>
                </a:extLst>
              </p:cNvPr>
              <p:cNvSpPr txBox="1"/>
              <p:nvPr/>
            </p:nvSpPr>
            <p:spPr>
              <a:xfrm>
                <a:off x="2142067" y="3794577"/>
                <a:ext cx="41825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B59F8D6-C322-B16E-702F-2A9794881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067" y="3794577"/>
                <a:ext cx="418253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28465A-3613-BF4D-9F8C-9F3BF2FA26B6}"/>
                  </a:ext>
                </a:extLst>
              </p:cNvPr>
              <p:cNvSpPr txBox="1"/>
              <p:nvPr/>
            </p:nvSpPr>
            <p:spPr>
              <a:xfrm>
                <a:off x="1054100" y="4602296"/>
                <a:ext cx="7035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28465A-3613-BF4D-9F8C-9F3BF2FA2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4602296"/>
                <a:ext cx="70357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B07DD49-2DF6-A186-5E03-B3EEEB60D31E}"/>
              </a:ext>
            </a:extLst>
          </p:cNvPr>
          <p:cNvCxnSpPr>
            <a:cxnSpLocks/>
          </p:cNvCxnSpPr>
          <p:nvPr/>
        </p:nvCxnSpPr>
        <p:spPr>
          <a:xfrm>
            <a:off x="4233333" y="4235582"/>
            <a:ext cx="1871134" cy="53114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1A6467E-9EA2-AF7C-C020-CD75EB9B3800}"/>
              </a:ext>
            </a:extLst>
          </p:cNvPr>
          <p:cNvSpPr txBox="1"/>
          <p:nvPr/>
        </p:nvSpPr>
        <p:spPr>
          <a:xfrm>
            <a:off x="6383864" y="3936827"/>
            <a:ext cx="93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FDT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4B36A5-3700-18DA-CC79-F7D71B99F3AD}"/>
              </a:ext>
            </a:extLst>
          </p:cNvPr>
          <p:cNvSpPr txBox="1"/>
          <p:nvPr/>
        </p:nvSpPr>
        <p:spPr>
          <a:xfrm>
            <a:off x="1117592" y="5371713"/>
            <a:ext cx="728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generalizations: non-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Gaussianity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breaking of spatially rotational symmetry, presence of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DAE3108-4DF3-E2B1-74EC-0356DC81476A}"/>
              </a:ext>
            </a:extLst>
          </p:cNvPr>
          <p:cNvSpPr txBox="1"/>
          <p:nvPr/>
        </p:nvSpPr>
        <p:spPr>
          <a:xfrm>
            <a:off x="4127502" y="2185024"/>
            <a:ext cx="184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d.o.f.</a:t>
            </a:r>
            <a:endParaRPr lang="zh-CN" altLang="en-US" sz="2400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ED765DC-532D-D859-49BF-9320B400FB08}"/>
              </a:ext>
            </a:extLst>
          </p:cNvPr>
          <p:cNvSpPr/>
          <p:nvPr/>
        </p:nvSpPr>
        <p:spPr>
          <a:xfrm>
            <a:off x="4516958" y="3243111"/>
            <a:ext cx="431800" cy="385354"/>
          </a:xfrm>
          <a:prstGeom prst="ellipse">
            <a:avLst/>
          </a:prstGeom>
          <a:solidFill>
            <a:srgbClr val="495A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5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41A02A-FB03-E825-CC2B-59801625D13C}"/>
              </a:ext>
            </a:extLst>
          </p:cNvPr>
          <p:cNvSpPr txBox="1"/>
          <p:nvPr/>
        </p:nvSpPr>
        <p:spPr>
          <a:xfrm>
            <a:off x="1058333" y="401355"/>
            <a:ext cx="207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3AA2A5-9F1F-3CB8-E6C4-9FFA7822D8AB}"/>
              </a:ext>
            </a:extLst>
          </p:cNvPr>
          <p:cNvSpPr txBox="1"/>
          <p:nvPr/>
        </p:nvSpPr>
        <p:spPr>
          <a:xfrm>
            <a:off x="1058333" y="993917"/>
            <a:ext cx="6900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Chakrabarty, et al., Nonlinear Langevin dynamics via holography, </a:t>
            </a:r>
            <a:r>
              <a:rPr lang="en-US" altLang="zh-CN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JHEP 01 (2020) 165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6CA779-AFA6-D057-03CC-D9D951B18A7C}"/>
              </a:ext>
            </a:extLst>
          </p:cNvPr>
          <p:cNvSpPr txBox="1"/>
          <p:nvPr/>
        </p:nvSpPr>
        <p:spPr>
          <a:xfrm>
            <a:off x="1075267" y="3066197"/>
            <a:ext cx="7382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Bu, B. Zhang, J. Zhang, Nonlinear effective dynamics of a Brownian particle in magnetized plasma, Phys. Rev. D 106 (2022) 8, 086014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D60EE8-A01A-A215-0D28-5DA56B1C7069}"/>
              </a:ext>
            </a:extLst>
          </p:cNvPr>
          <p:cNvSpPr txBox="1"/>
          <p:nvPr/>
        </p:nvSpPr>
        <p:spPr>
          <a:xfrm>
            <a:off x="1058333" y="1877713"/>
            <a:ext cx="711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Bu, B. Zhang, Schwinger-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Keldysh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effective action for a relativistic Brownian particle in the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/CFT correspondence, </a:t>
            </a:r>
            <a:r>
              <a:rPr lang="en-US" altLang="zh-CN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D 104 (2021) 8, 086002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78B388C-A8DB-0C83-464E-5924BDA72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4254681"/>
            <a:ext cx="5621867" cy="23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7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5873D2D-D4D9-B2A6-2C16-1635F79F41C6}"/>
              </a:ext>
            </a:extLst>
          </p:cNvPr>
          <p:cNvSpPr txBox="1"/>
          <p:nvPr/>
        </p:nvSpPr>
        <p:spPr>
          <a:xfrm>
            <a:off x="795867" y="492419"/>
            <a:ext cx="349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Magnetized Plasma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C76A22-6D0E-3BE0-5CF6-4F4F2B306E2E}"/>
              </a:ext>
            </a:extLst>
          </p:cNvPr>
          <p:cNvSpPr txBox="1"/>
          <p:nvPr/>
        </p:nvSpPr>
        <p:spPr>
          <a:xfrm>
            <a:off x="4504266" y="492419"/>
            <a:ext cx="392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brane in AdS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6A06E9-B8B3-C3AB-971C-872FCD7B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79" y="1131359"/>
            <a:ext cx="5667375" cy="9715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1A979CB-AAEA-3096-6873-03699DBF1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90" y="2137816"/>
            <a:ext cx="8233220" cy="1461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5CFF2F2-B8C7-19EB-8889-77E904D07C1F}"/>
                  </a:ext>
                </a:extLst>
              </p:cNvPr>
              <p:cNvSpPr txBox="1"/>
              <p:nvPr/>
            </p:nvSpPr>
            <p:spPr>
              <a:xfrm>
                <a:off x="685799" y="3707668"/>
                <a:ext cx="67479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perturbative analytic solution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5CFF2F2-B8C7-19EB-8889-77E904D07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707668"/>
                <a:ext cx="6747934" cy="461665"/>
              </a:xfrm>
              <a:prstGeom prst="rect">
                <a:avLst/>
              </a:prstGeom>
              <a:blipFill>
                <a:blip r:embed="rId4"/>
                <a:stretch>
                  <a:fillRect l="-18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6F5190-CF26-2311-0BA5-642BB7373978}"/>
                  </a:ext>
                </a:extLst>
              </p:cNvPr>
              <p:cNvSpPr txBox="1"/>
              <p:nvPr/>
            </p:nvSpPr>
            <p:spPr>
              <a:xfrm>
                <a:off x="685799" y="4331692"/>
                <a:ext cx="5175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generic: numerical solution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6F5190-CF26-2311-0BA5-642BB7373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4331692"/>
                <a:ext cx="5175505" cy="461665"/>
              </a:xfrm>
              <a:prstGeom prst="rect">
                <a:avLst/>
              </a:prstGeom>
              <a:blipFill>
                <a:blip r:embed="rId5"/>
                <a:stretch>
                  <a:fillRect l="-235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头: 左右 14">
            <a:extLst>
              <a:ext uri="{FF2B5EF4-FFF2-40B4-BE49-F238E27FC236}">
                <a16:creationId xmlns:a16="http://schemas.microsoft.com/office/drawing/2014/main" id="{B8780DFF-54E8-34FF-50B0-F661D941B796}"/>
              </a:ext>
            </a:extLst>
          </p:cNvPr>
          <p:cNvSpPr/>
          <p:nvPr/>
        </p:nvSpPr>
        <p:spPr>
          <a:xfrm>
            <a:off x="3760723" y="720727"/>
            <a:ext cx="766233" cy="1534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068679-7FB2-3C4C-D71D-5F94CC1441AC}"/>
              </a:ext>
            </a:extLst>
          </p:cNvPr>
          <p:cNvSpPr txBox="1"/>
          <p:nvPr/>
        </p:nvSpPr>
        <p:spPr>
          <a:xfrm>
            <a:off x="685799" y="5489428"/>
            <a:ext cx="742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Bu, S. Lin, Magneto-vortical effect in strongly coupled plasma, Eur. Phys. J. C 80 (2020) 5, 401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E597EA-26B9-4983-1A7D-A539079F5A6F}"/>
              </a:ext>
            </a:extLst>
          </p:cNvPr>
          <p:cNvSpPr txBox="1"/>
          <p:nvPr/>
        </p:nvSpPr>
        <p:spPr>
          <a:xfrm>
            <a:off x="685799" y="4910560"/>
            <a:ext cx="359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details, see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4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AAF623B-2822-374F-A4CF-CBE624DDAC9F}"/>
              </a:ext>
            </a:extLst>
          </p:cNvPr>
          <p:cNvSpPr txBox="1"/>
          <p:nvPr/>
        </p:nvSpPr>
        <p:spPr>
          <a:xfrm>
            <a:off x="1160726" y="490782"/>
            <a:ext cx="682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SK action and open string dynamics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4D8914D-F572-F3BF-349A-D29C1DE00D33}"/>
                  </a:ext>
                </a:extLst>
              </p:cNvPr>
              <p:cNvSpPr txBox="1"/>
              <p:nvPr/>
            </p:nvSpPr>
            <p:spPr>
              <a:xfrm>
                <a:off x="5579016" y="2347520"/>
                <a:ext cx="2980267" cy="56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NG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bdy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4D8914D-F572-F3BF-349A-D29C1DE00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16" y="2347520"/>
                <a:ext cx="2980267" cy="5628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1C9F5FE-4166-7F1A-EA86-76C37F7D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64" y="4233628"/>
            <a:ext cx="4937123" cy="10420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3B9D2E-A9A3-4DAB-BC1B-0EBE43347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605" y="5219114"/>
            <a:ext cx="5688539" cy="103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C829718-C376-E9B9-22C3-8A875B330AC8}"/>
                  </a:ext>
                </a:extLst>
              </p:cNvPr>
              <p:cNvSpPr txBox="1"/>
              <p:nvPr/>
            </p:nvSpPr>
            <p:spPr>
              <a:xfrm>
                <a:off x="1263790" y="3771963"/>
                <a:ext cx="5931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embedding profiles of open string in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C829718-C376-E9B9-22C3-8A875B330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790" y="3771963"/>
                <a:ext cx="5931673" cy="461665"/>
              </a:xfrm>
              <a:prstGeom prst="rect">
                <a:avLst/>
              </a:prstGeom>
              <a:blipFill>
                <a:blip r:embed="rId8"/>
                <a:stretch>
                  <a:fillRect l="-20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E2B3899D-EE74-DD02-7B0B-30F720601DA9}"/>
              </a:ext>
            </a:extLst>
          </p:cNvPr>
          <p:cNvGrpSpPr/>
          <p:nvPr/>
        </p:nvGrpSpPr>
        <p:grpSpPr>
          <a:xfrm>
            <a:off x="1233194" y="1063139"/>
            <a:ext cx="7512878" cy="2687781"/>
            <a:chOff x="1233194" y="1063139"/>
            <a:chExt cx="7512878" cy="268778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01EB70F-F1CD-281E-8FB0-66316DF16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33194" y="1926308"/>
              <a:ext cx="3729566" cy="8424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4611F53-6CA1-3F2B-10EB-F9F466B31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54929" y="2838614"/>
              <a:ext cx="2502564" cy="91230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C39F83-7538-AB1D-046C-E39200A9B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65544" y="1063139"/>
              <a:ext cx="6980528" cy="905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02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C08058-298D-E52A-67E7-9F3A2520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88" y="2632266"/>
            <a:ext cx="6729943" cy="21728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3FD550-FDF7-11F5-1B0B-27FD31A0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14" y="1630122"/>
            <a:ext cx="4669369" cy="8710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C60414D-2F90-2BC2-7B55-D9B8848B241D}"/>
              </a:ext>
            </a:extLst>
          </p:cNvPr>
          <p:cNvSpPr txBox="1"/>
          <p:nvPr/>
        </p:nvSpPr>
        <p:spPr>
          <a:xfrm>
            <a:off x="865989" y="1021504"/>
            <a:ext cx="592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on world-sheet of open string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5D9A7D-32A6-EC88-C566-7C82B9FD2BAE}"/>
              </a:ext>
            </a:extLst>
          </p:cNvPr>
          <p:cNvSpPr txBox="1"/>
          <p:nvPr/>
        </p:nvSpPr>
        <p:spPr>
          <a:xfrm>
            <a:off x="865989" y="423714"/>
            <a:ext cx="214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gauge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110E49B-63AD-0CB0-8309-D9E0D5FED819}"/>
                  </a:ext>
                </a:extLst>
              </p:cNvPr>
              <p:cNvSpPr txBox="1"/>
              <p:nvPr/>
            </p:nvSpPr>
            <p:spPr>
              <a:xfrm>
                <a:off x="2932533" y="416756"/>
                <a:ext cx="4911856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110E49B-63AD-0CB0-8309-D9E0D5FED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33" y="416756"/>
                <a:ext cx="4911856" cy="537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8C4632A-07AF-AF59-E431-CB95F9C1D085}"/>
              </a:ext>
            </a:extLst>
          </p:cNvPr>
          <p:cNvSpPr txBox="1"/>
          <p:nvPr/>
        </p:nvSpPr>
        <p:spPr>
          <a:xfrm>
            <a:off x="1095393" y="4805125"/>
            <a:ext cx="6573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story will be similar to that of a probe massless scalar in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 brane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B718BE5-EFB2-97D1-7F48-170A01846266}"/>
              </a:ext>
            </a:extLst>
          </p:cNvPr>
          <p:cNvSpPr txBox="1"/>
          <p:nvPr/>
        </p:nvSpPr>
        <p:spPr>
          <a:xfrm>
            <a:off x="4230960" y="5890592"/>
            <a:ext cx="2965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nonlinearity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284BF0-C959-3AB2-37E8-C9BCEEA345C0}"/>
              </a:ext>
            </a:extLst>
          </p:cNvPr>
          <p:cNvSpPr txBox="1"/>
          <p:nvPr/>
        </p:nvSpPr>
        <p:spPr>
          <a:xfrm>
            <a:off x="1707914" y="5881448"/>
            <a:ext cx="2121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anisotropy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7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3EB78D6-CC93-DC47-82B3-ACE0F4D8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" y="1321405"/>
            <a:ext cx="8385048" cy="18813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81458C5-C088-8462-744C-F5053B41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6" y="3184508"/>
            <a:ext cx="8476488" cy="159478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D0CCD25-975D-CC96-EC07-4513AE3E8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18" y="320756"/>
            <a:ext cx="7179564" cy="8428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BC8E269-851F-87AC-5B71-19197FF98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" y="4806726"/>
            <a:ext cx="8663940" cy="1558979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B80E7E4-ADF6-73F3-E3CC-647B29E45B8E}"/>
              </a:ext>
            </a:extLst>
          </p:cNvPr>
          <p:cNvCxnSpPr>
            <a:cxnSpLocks/>
          </p:cNvCxnSpPr>
          <p:nvPr/>
        </p:nvCxnSpPr>
        <p:spPr>
          <a:xfrm flipH="1" flipV="1">
            <a:off x="6437376" y="3785616"/>
            <a:ext cx="1060704" cy="12710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40D8F87-FE85-3A1D-7676-29751A862EE2}"/>
              </a:ext>
            </a:extLst>
          </p:cNvPr>
          <p:cNvCxnSpPr/>
          <p:nvPr/>
        </p:nvCxnSpPr>
        <p:spPr>
          <a:xfrm flipH="1" flipV="1">
            <a:off x="6876288" y="3785616"/>
            <a:ext cx="1508760" cy="20848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1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912219E-C5E6-5822-8AF2-2039919F8357}"/>
                  </a:ext>
                </a:extLst>
              </p:cNvPr>
              <p:cNvSpPr txBox="1"/>
              <p:nvPr/>
            </p:nvSpPr>
            <p:spPr>
              <a:xfrm>
                <a:off x="713232" y="640080"/>
                <a:ext cx="7717536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dynamical variables of boundary theory are encoded in boundary conditions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912219E-C5E6-5822-8AF2-2039919F8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" y="640080"/>
                <a:ext cx="7717536" cy="990977"/>
              </a:xfrm>
              <a:prstGeom prst="rect">
                <a:avLst/>
              </a:prstGeom>
              <a:blipFill>
                <a:blip r:embed="rId2"/>
                <a:stretch>
                  <a:fillRect l="-1580" t="-6135" r="-1738" b="-1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BBBA1BC4-B04F-5BA1-A488-9D39EE8C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110" y="2467932"/>
            <a:ext cx="4186714" cy="6214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09E3318-4F7A-D216-CB56-14F64AE89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350" y="3252577"/>
            <a:ext cx="4525839" cy="599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A27C78-FCA8-1C5E-28B1-88CB2CBF54F8}"/>
                  </a:ext>
                </a:extLst>
              </p:cNvPr>
              <p:cNvSpPr txBox="1"/>
              <p:nvPr/>
            </p:nvSpPr>
            <p:spPr>
              <a:xfrm>
                <a:off x="713232" y="3922776"/>
                <a:ext cx="7626096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goal is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 to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is thus sufficient to obtain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linearized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string profile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</m:oMath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A27C78-FCA8-1C5E-28B1-88CB2CBF5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" y="3922776"/>
                <a:ext cx="7626096" cy="1121974"/>
              </a:xfrm>
              <a:prstGeom prst="rect">
                <a:avLst/>
              </a:prstGeom>
              <a:blipFill>
                <a:blip r:embed="rId5"/>
                <a:stretch>
                  <a:fillRect l="-1599" t="-5978" r="-799" b="-7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446CF8C3-3AF1-9476-C798-4DA6EC793D35}"/>
              </a:ext>
            </a:extLst>
          </p:cNvPr>
          <p:cNvSpPr txBox="1"/>
          <p:nvPr/>
        </p:nvSpPr>
        <p:spPr>
          <a:xfrm>
            <a:off x="713232" y="5133524"/>
            <a:ext cx="755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task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linearized EOMs for open string on the holographic contour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F0F9D283-7163-13D2-F13A-6B03FFA9BACA}"/>
              </a:ext>
            </a:extLst>
          </p:cNvPr>
          <p:cNvSpPr/>
          <p:nvPr/>
        </p:nvSpPr>
        <p:spPr>
          <a:xfrm>
            <a:off x="3245611" y="5385816"/>
            <a:ext cx="448056" cy="111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06C23DD-5285-FE87-51B3-A7658DE50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098" y="1701543"/>
            <a:ext cx="6047804" cy="5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BFE7A32-DD89-5BAE-BCEC-948F0CD10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58" y="1389888"/>
            <a:ext cx="6965683" cy="771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43509F4-0FB8-EFFD-F85F-BBAA3A94322B}"/>
                  </a:ext>
                </a:extLst>
              </p:cNvPr>
              <p:cNvSpPr txBox="1"/>
              <p:nvPr/>
            </p:nvSpPr>
            <p:spPr>
              <a:xfrm>
                <a:off x="1089158" y="594360"/>
                <a:ext cx="6107170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transverse mode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an illustration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43509F4-0FB8-EFFD-F85F-BBAA3A943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58" y="594360"/>
                <a:ext cx="6107170" cy="537135"/>
              </a:xfrm>
              <a:prstGeom prst="rect">
                <a:avLst/>
              </a:prstGeom>
              <a:blipFill>
                <a:blip r:embed="rId3"/>
                <a:stretch>
                  <a:fillRect l="-2096" t="-9091" r="-798" b="-30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B41C82BC-106A-864C-E5B7-55B42D38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027" y="2419949"/>
            <a:ext cx="6729943" cy="2172859"/>
          </a:xfrm>
          <a:prstGeom prst="rect">
            <a:avLst/>
          </a:prstGeom>
        </p:spPr>
      </p:pic>
      <p:sp>
        <p:nvSpPr>
          <p:cNvPr id="10" name="乘号 9">
            <a:extLst>
              <a:ext uri="{FF2B5EF4-FFF2-40B4-BE49-F238E27FC236}">
                <a16:creationId xmlns:a16="http://schemas.microsoft.com/office/drawing/2014/main" id="{3F65D34C-BB56-58C5-29E8-CB1F35A06777}"/>
              </a:ext>
            </a:extLst>
          </p:cNvPr>
          <p:cNvSpPr/>
          <p:nvPr/>
        </p:nvSpPr>
        <p:spPr>
          <a:xfrm>
            <a:off x="6793992" y="3355848"/>
            <a:ext cx="347472" cy="475488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9CCB980-967C-E4C6-1021-29FDB2133F22}"/>
              </a:ext>
            </a:extLst>
          </p:cNvPr>
          <p:cNvCxnSpPr/>
          <p:nvPr/>
        </p:nvCxnSpPr>
        <p:spPr>
          <a:xfrm>
            <a:off x="1993392" y="5120640"/>
            <a:ext cx="33832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F362B39-D7C8-410B-1FE4-BE5DDB80E1C9}"/>
              </a:ext>
            </a:extLst>
          </p:cNvPr>
          <p:cNvCxnSpPr/>
          <p:nvPr/>
        </p:nvCxnSpPr>
        <p:spPr>
          <a:xfrm>
            <a:off x="1993392" y="5355336"/>
            <a:ext cx="33832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D36DDDA-C623-B660-A1A8-7564E7BB9D73}"/>
              </a:ext>
            </a:extLst>
          </p:cNvPr>
          <p:cNvSpPr txBox="1"/>
          <p:nvPr/>
        </p:nvSpPr>
        <p:spPr>
          <a:xfrm>
            <a:off x="6117336" y="4917460"/>
            <a:ext cx="154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“gluing”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FDB85FF-8483-C598-9619-A9BD6CB312C4}"/>
              </a:ext>
            </a:extLst>
          </p:cNvPr>
          <p:cNvSpPr/>
          <p:nvPr/>
        </p:nvSpPr>
        <p:spPr>
          <a:xfrm>
            <a:off x="5340096" y="5064253"/>
            <a:ext cx="64008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7307A92-2D21-DA60-1596-F52DF55539D5}"/>
              </a:ext>
            </a:extLst>
          </p:cNvPr>
          <p:cNvSpPr/>
          <p:nvPr/>
        </p:nvSpPr>
        <p:spPr>
          <a:xfrm>
            <a:off x="5346192" y="5308093"/>
            <a:ext cx="64008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96AB403-7BEB-3B75-4FD3-D4E97A535E49}"/>
                  </a:ext>
                </a:extLst>
              </p:cNvPr>
              <p:cNvSpPr txBox="1"/>
              <p:nvPr/>
            </p:nvSpPr>
            <p:spPr>
              <a:xfrm>
                <a:off x="1784080" y="5740420"/>
                <a:ext cx="6152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gluing conditions 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96AB403-7BEB-3B75-4FD3-D4E97A535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80" y="5740420"/>
                <a:ext cx="6152890" cy="523220"/>
              </a:xfrm>
              <a:prstGeom prst="rect">
                <a:avLst/>
              </a:prstGeom>
              <a:blipFill>
                <a:blip r:embed="rId5"/>
                <a:stretch>
                  <a:fillRect l="-2081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14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B89A46B-B6DA-F02F-0518-A57BE7F2C028}"/>
              </a:ext>
            </a:extLst>
          </p:cNvPr>
          <p:cNvSpPr txBox="1"/>
          <p:nvPr/>
        </p:nvSpPr>
        <p:spPr>
          <a:xfrm>
            <a:off x="1207008" y="483543"/>
            <a:ext cx="42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gluing condition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0DF6694-650E-6ED3-3F0B-F3580C0E9E72}"/>
              </a:ext>
            </a:extLst>
          </p:cNvPr>
          <p:cNvSpPr txBox="1"/>
          <p:nvPr/>
        </p:nvSpPr>
        <p:spPr>
          <a:xfrm>
            <a:off x="1207008" y="1758738"/>
            <a:ext cx="42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gluing condition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3DF74B-2D73-4DF9-602A-107ADA98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896" y="1101406"/>
            <a:ext cx="6029896" cy="5232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AB1856-4CE4-9A98-1C7C-05EBF387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" y="2356153"/>
            <a:ext cx="8311896" cy="11005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635153C-C7E2-6A2F-8D6B-A2EF033B3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235" y="4250600"/>
            <a:ext cx="4681157" cy="11110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720CAD6-D101-2F93-EE40-D56B21AF75CD}"/>
              </a:ext>
            </a:extLst>
          </p:cNvPr>
          <p:cNvSpPr txBox="1"/>
          <p:nvPr/>
        </p:nvSpPr>
        <p:spPr>
          <a:xfrm>
            <a:off x="1207008" y="3530935"/>
            <a:ext cx="61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piecewise solutions on the entire contour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FF63540-20F4-87BC-5067-C2D5C31AA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878" y="5632346"/>
            <a:ext cx="4144042" cy="50743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C96780C-8E3A-3182-4C7B-F6A1F826FBCC}"/>
              </a:ext>
            </a:extLst>
          </p:cNvPr>
          <p:cNvSpPr txBox="1"/>
          <p:nvPr/>
        </p:nvSpPr>
        <p:spPr>
          <a:xfrm>
            <a:off x="1152144" y="5632346"/>
            <a:ext cx="125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F26B992A-57B2-D822-6BB0-E017B8C9C52B}"/>
              </a:ext>
            </a:extLst>
          </p:cNvPr>
          <p:cNvSpPr/>
          <p:nvPr/>
        </p:nvSpPr>
        <p:spPr>
          <a:xfrm>
            <a:off x="2332291" y="5869816"/>
            <a:ext cx="685800" cy="178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2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A2743F-119D-22C6-9C63-D0D00F38BB00}"/>
              </a:ext>
            </a:extLst>
          </p:cNvPr>
          <p:cNvSpPr txBox="1"/>
          <p:nvPr/>
        </p:nvSpPr>
        <p:spPr>
          <a:xfrm>
            <a:off x="2480730" y="330649"/>
            <a:ext cx="372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6B4A4A-F0E9-69B6-7D8F-C8ED01A3A4E4}"/>
              </a:ext>
            </a:extLst>
          </p:cNvPr>
          <p:cNvSpPr txBox="1"/>
          <p:nvPr/>
        </p:nvSpPr>
        <p:spPr>
          <a:xfrm>
            <a:off x="855132" y="1008529"/>
            <a:ext cx="7323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finite temperature holographic model 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09661E-6AE2-B40C-0FA2-BFC7B12C6053}"/>
              </a:ext>
            </a:extLst>
          </p:cNvPr>
          <p:cNvSpPr txBox="1"/>
          <p:nvPr/>
        </p:nvSpPr>
        <p:spPr>
          <a:xfrm>
            <a:off x="855132" y="3680755"/>
            <a:ext cx="7594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systematically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capture both dissipations and fluctuations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2AE0C2-B79E-327F-9AD4-A6176B5F2A1F}"/>
              </a:ext>
            </a:extLst>
          </p:cNvPr>
          <p:cNvSpPr txBox="1"/>
          <p:nvPr/>
        </p:nvSpPr>
        <p:spPr>
          <a:xfrm>
            <a:off x="855132" y="4679348"/>
            <a:ext cx="722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fluid-gravity is very powerful in addressing dissipations, transports, constitutive relations …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4553A3-63DD-D3F9-2D57-134A13F2F9C5}"/>
              </a:ext>
            </a:extLst>
          </p:cNvPr>
          <p:cNvSpPr txBox="1"/>
          <p:nvPr/>
        </p:nvSpPr>
        <p:spPr>
          <a:xfrm>
            <a:off x="855132" y="5618640"/>
            <a:ext cx="359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dissipation on the boundary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5E9ADC-9985-93C5-8EFA-0E9400C7450F}"/>
              </a:ext>
            </a:extLst>
          </p:cNvPr>
          <p:cNvSpPr txBox="1"/>
          <p:nvPr/>
        </p:nvSpPr>
        <p:spPr>
          <a:xfrm>
            <a:off x="5046135" y="5433972"/>
            <a:ext cx="330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ingoing (or regular) conditions on the horizon</a:t>
            </a:r>
            <a:endParaRPr lang="zh-CN" altLang="en-US" sz="2400" dirty="0"/>
          </a:p>
        </p:txBody>
      </p:sp>
      <p:sp>
        <p:nvSpPr>
          <p:cNvPr id="13" name="箭头: 左右 12">
            <a:extLst>
              <a:ext uri="{FF2B5EF4-FFF2-40B4-BE49-F238E27FC236}">
                <a16:creationId xmlns:a16="http://schemas.microsoft.com/office/drawing/2014/main" id="{B202E22A-F8AB-1D21-E7BF-3768A6FCE2A9}"/>
              </a:ext>
            </a:extLst>
          </p:cNvPr>
          <p:cNvSpPr/>
          <p:nvPr/>
        </p:nvSpPr>
        <p:spPr>
          <a:xfrm>
            <a:off x="4470400" y="5767063"/>
            <a:ext cx="626534" cy="1648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DEEABCB-351A-2328-2FDE-246763731052}"/>
              </a:ext>
            </a:extLst>
          </p:cNvPr>
          <p:cNvSpPr txBox="1"/>
          <p:nvPr/>
        </p:nvSpPr>
        <p:spPr>
          <a:xfrm>
            <a:off x="855132" y="1621790"/>
            <a:ext cx="7298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“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effective description on the boundary, rather than “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some well-known effective models or theories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AC6CC95-F865-FAA7-6F87-EBDDE4C1318D}"/>
              </a:ext>
            </a:extLst>
          </p:cNvPr>
          <p:cNvSpPr txBox="1"/>
          <p:nvPr/>
        </p:nvSpPr>
        <p:spPr>
          <a:xfrm>
            <a:off x="855132" y="3045583"/>
            <a:ext cx="692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holographic studies: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things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34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687E85B-A9DC-C0ED-F00E-3740EC2D03E0}"/>
              </a:ext>
            </a:extLst>
          </p:cNvPr>
          <p:cNvSpPr txBox="1"/>
          <p:nvPr/>
        </p:nvSpPr>
        <p:spPr>
          <a:xfrm>
            <a:off x="1381319" y="4298079"/>
            <a:ext cx="60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expression on entire contour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8293692-BF36-AB80-B31F-AF2BFA640597}"/>
              </a:ext>
            </a:extLst>
          </p:cNvPr>
          <p:cNvSpPr txBox="1"/>
          <p:nvPr/>
        </p:nvSpPr>
        <p:spPr>
          <a:xfrm>
            <a:off x="1517904" y="484632"/>
            <a:ext cx="650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time-reversal (</a:t>
            </a:r>
            <a:r>
              <a:rPr lang="en-US" altLang="zh-CN" sz="2800" dirty="0">
                <a:latin typeface="Blackadder ITC" panose="04020505050007020D02" pitchFamily="82" charset="0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-)symmetry in the bulk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A23C14-A3E1-36BF-88F6-5A7C904F594A}"/>
              </a:ext>
            </a:extLst>
          </p:cNvPr>
          <p:cNvSpPr txBox="1"/>
          <p:nvPr/>
        </p:nvSpPr>
        <p:spPr>
          <a:xfrm>
            <a:off x="1314317" y="5513317"/>
            <a:ext cx="6712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 </a:t>
            </a:r>
            <a:r>
              <a:rPr lang="en-US" altLang="zh-CN" sz="2400" dirty="0">
                <a:latin typeface="Blackadder ITC" panose="04020505050007020D02" pitchFamily="82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-symmetry guarantees KMS symmetry on the boundary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66D3F1-2F4F-F5FF-5455-40EC414B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46" y="1129615"/>
            <a:ext cx="4662578" cy="4476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53D1C4C-8756-6FCD-61B7-7AAB1A3E4B29}"/>
              </a:ext>
            </a:extLst>
          </p:cNvPr>
          <p:cNvSpPr txBox="1"/>
          <p:nvPr/>
        </p:nvSpPr>
        <p:spPr>
          <a:xfrm>
            <a:off x="1517904" y="1617549"/>
            <a:ext cx="421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resort to Poincare patch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5532DEB-E952-2A09-9D71-66AB0238324E}"/>
              </a:ext>
            </a:extLst>
          </p:cNvPr>
          <p:cNvGrpSpPr/>
          <p:nvPr/>
        </p:nvGrpSpPr>
        <p:grpSpPr>
          <a:xfrm>
            <a:off x="5005130" y="1123836"/>
            <a:ext cx="402336" cy="438696"/>
            <a:chOff x="6310177" y="1096649"/>
            <a:chExt cx="402336" cy="438696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0D0519A-3231-323A-843D-901B74F83CA0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77" y="1096649"/>
              <a:ext cx="402336" cy="43869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5F7E5FC-4953-961E-BAF0-290A68C3DE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0177" y="1096649"/>
              <a:ext cx="338328" cy="43869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8CD804A-0D13-C4E4-DC7F-32F48063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965" y="2192226"/>
            <a:ext cx="4426459" cy="4107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B29EBDA-D21D-E04E-AA1B-34E062452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019" y="2803297"/>
            <a:ext cx="5129577" cy="43253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8D2FEBD-9A49-7F8A-5FB2-16EAA5B66BE6}"/>
              </a:ext>
            </a:extLst>
          </p:cNvPr>
          <p:cNvSpPr txBox="1"/>
          <p:nvPr/>
        </p:nvSpPr>
        <p:spPr>
          <a:xfrm>
            <a:off x="1147675" y="2787992"/>
            <a:ext cx="160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ingoing EF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EEC7CEC-CE57-061D-4A41-48F7C9EAF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019" y="3444147"/>
            <a:ext cx="4230757" cy="7698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5536894-08A5-0ED4-7E4A-79159E3F9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317" y="4946765"/>
            <a:ext cx="6821176" cy="4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F9990C4-4D8D-F7EC-FF87-7119A6D1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" y="2921605"/>
            <a:ext cx="8385048" cy="1881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90F0116-FFEC-86FF-157A-7B980B38C1B4}"/>
                  </a:ext>
                </a:extLst>
              </p:cNvPr>
              <p:cNvSpPr txBox="1"/>
              <p:nvPr/>
            </p:nvSpPr>
            <p:spPr>
              <a:xfrm>
                <a:off x="1234440" y="429768"/>
                <a:ext cx="66751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“integration constants”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be determined by two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boundary conditions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90F0116-FFEC-86FF-157A-7B980B38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429768"/>
                <a:ext cx="6675120" cy="830997"/>
              </a:xfrm>
              <a:prstGeom prst="rect">
                <a:avLst/>
              </a:prstGeom>
              <a:blipFill>
                <a:blip r:embed="rId3"/>
                <a:stretch>
                  <a:fillRect l="-1461" t="-5882" b="-15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79FD130-5B0E-C8F7-0A33-DB4540EF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649" y="1260765"/>
            <a:ext cx="6056283" cy="5421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F38C9F-656B-C0E7-555D-BEFBC2BD7EFF}"/>
              </a:ext>
            </a:extLst>
          </p:cNvPr>
          <p:cNvSpPr txBox="1"/>
          <p:nvPr/>
        </p:nvSpPr>
        <p:spPr>
          <a:xfrm>
            <a:off x="1234440" y="1946737"/>
            <a:ext cx="6793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action is obtained by implementing contour integral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9B784E5-1F16-D071-06A4-E5D663647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64" y="4802996"/>
            <a:ext cx="7909560" cy="9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2BC9A93-11A2-C6EC-C46B-9676077B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2" y="578468"/>
            <a:ext cx="8476488" cy="1594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CDB8C1C-2CA9-9363-D50E-6BFA8DD8D361}"/>
                  </a:ext>
                </a:extLst>
              </p:cNvPr>
              <p:cNvSpPr txBox="1"/>
              <p:nvPr/>
            </p:nvSpPr>
            <p:spPr>
              <a:xfrm>
                <a:off x="681779" y="2862447"/>
                <a:ext cx="7404354" cy="56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order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𝒪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we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residue theorem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CDB8C1C-2CA9-9363-D50E-6BFA8DD8D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9" y="2862447"/>
                <a:ext cx="7404354" cy="561436"/>
              </a:xfrm>
              <a:prstGeom prst="rect">
                <a:avLst/>
              </a:prstGeom>
              <a:blipFill>
                <a:blip r:embed="rId3"/>
                <a:stretch>
                  <a:fillRect l="-1318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99C8256-3E24-08C9-4BEA-F90CFE6F6FB0}"/>
              </a:ext>
            </a:extLst>
          </p:cNvPr>
          <p:cNvSpPr txBox="1"/>
          <p:nvPr/>
        </p:nvSpPr>
        <p:spPr>
          <a:xfrm>
            <a:off x="681779" y="3581986"/>
            <a:ext cx="750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horizon values of metric functions will be relevant!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2277A3-3C9C-AA1C-216E-38D555612261}"/>
                  </a:ext>
                </a:extLst>
              </p:cNvPr>
              <p:cNvSpPr txBox="1"/>
              <p:nvPr/>
            </p:nvSpPr>
            <p:spPr>
              <a:xfrm>
                <a:off x="740664" y="2216060"/>
                <a:ext cx="5815584" cy="56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Generically, it’s hard to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2277A3-3C9C-AA1C-216E-38D555612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4" y="2216060"/>
                <a:ext cx="5815584" cy="561436"/>
              </a:xfrm>
              <a:prstGeom prst="rect">
                <a:avLst/>
              </a:prstGeom>
              <a:blipFill>
                <a:blip r:embed="rId4"/>
                <a:stretch>
                  <a:fillRect l="-1677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FB75848E-59AB-69E0-DE20-21444FEBA766}"/>
              </a:ext>
            </a:extLst>
          </p:cNvPr>
          <p:cNvSpPr txBox="1"/>
          <p:nvPr/>
        </p:nvSpPr>
        <p:spPr>
          <a:xfrm>
            <a:off x="681779" y="4218037"/>
            <a:ext cx="7843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Holography not only predicts the form of SK action for the boundary theory, but also gives values for various coefficients in the SK action.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574DC4-914B-AA23-A5DF-89EB2BC6DFB9}"/>
              </a:ext>
            </a:extLst>
          </p:cNvPr>
          <p:cNvSpPr txBox="1"/>
          <p:nvPr/>
        </p:nvSpPr>
        <p:spPr>
          <a:xfrm>
            <a:off x="681779" y="5547032"/>
            <a:ext cx="740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Holography is insightful in understanding symmetries of formulating boundary SK theory (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skipped here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74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0ABE7B-826A-65FC-657E-376CFE07BE4D}"/>
              </a:ext>
            </a:extLst>
          </p:cNvPr>
          <p:cNvSpPr txBox="1"/>
          <p:nvPr/>
        </p:nvSpPr>
        <p:spPr>
          <a:xfrm>
            <a:off x="3817620" y="301752"/>
            <a:ext cx="150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F7D221-2528-9109-0EE1-CCF25325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77" y="934004"/>
            <a:ext cx="4884801" cy="9169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347423-8329-DE8B-A57D-3A87F493F596}"/>
              </a:ext>
            </a:extLst>
          </p:cNvPr>
          <p:cNvSpPr txBox="1"/>
          <p:nvPr/>
        </p:nvSpPr>
        <p:spPr>
          <a:xfrm>
            <a:off x="694944" y="3511296"/>
            <a:ext cx="197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Keldysh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8E82A5B-D9C2-0C69-A16F-D8E70FFD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048" y="3244618"/>
            <a:ext cx="5436488" cy="83338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952F00A-43EE-9A0A-D1D7-222A1CD09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54" y="4289308"/>
            <a:ext cx="1512378" cy="50159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4EA5F11-3E1D-85CF-94E5-047FA9C6BD16}"/>
              </a:ext>
            </a:extLst>
          </p:cNvPr>
          <p:cNvSpPr txBox="1"/>
          <p:nvPr/>
        </p:nvSpPr>
        <p:spPr>
          <a:xfrm>
            <a:off x="702279" y="4879116"/>
            <a:ext cx="216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colored noise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AD369375-4A94-8FFD-00F4-EFB1B917FA88}"/>
              </a:ext>
            </a:extLst>
          </p:cNvPr>
          <p:cNvSpPr/>
          <p:nvPr/>
        </p:nvSpPr>
        <p:spPr>
          <a:xfrm>
            <a:off x="2670048" y="4433829"/>
            <a:ext cx="813816" cy="24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4F821A5-FEA5-5D4D-19C3-FB1BE3567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986" y="4267791"/>
            <a:ext cx="4502466" cy="52336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D67A9C9-0B1E-0C0D-DD28-9E514E419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424" y="1880398"/>
            <a:ext cx="6629400" cy="142058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A714A04-1F9C-3897-0FA6-BBE7A383C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213" y="5490551"/>
            <a:ext cx="6053328" cy="6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40676B4-62E4-0343-EC75-3352F279BB3F}"/>
              </a:ext>
            </a:extLst>
          </p:cNvPr>
          <p:cNvSpPr txBox="1"/>
          <p:nvPr/>
        </p:nvSpPr>
        <p:spPr>
          <a:xfrm>
            <a:off x="1060704" y="547524"/>
            <a:ext cx="359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FDT at quadratic level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9ED739-2079-21C1-3922-192DBAF8C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1211832"/>
            <a:ext cx="7543609" cy="9865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6A168C-B603-C397-518E-498F6CEDA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43" y="2319663"/>
            <a:ext cx="4669917" cy="7540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B74AE10-3B60-BF30-032C-F6F61C5D7545}"/>
              </a:ext>
            </a:extLst>
          </p:cNvPr>
          <p:cNvSpPr txBox="1"/>
          <p:nvPr/>
        </p:nvSpPr>
        <p:spPr>
          <a:xfrm>
            <a:off x="942975" y="3145536"/>
            <a:ext cx="674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 coefficients in terms of metric functions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545B5AC-6B50-E159-DBE0-BD2C28A90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3878800"/>
            <a:ext cx="7005161" cy="22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30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A12F5B-BE06-D8F4-0E5E-18B539C3D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642452"/>
            <a:ext cx="8119872" cy="13246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C782F8-41BB-322A-8824-F021682F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2170976"/>
            <a:ext cx="8339328" cy="288595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FA5FA11D-8AD7-1972-AF6C-E91304A8DFED}"/>
              </a:ext>
            </a:extLst>
          </p:cNvPr>
          <p:cNvGrpSpPr/>
          <p:nvPr/>
        </p:nvGrpSpPr>
        <p:grpSpPr>
          <a:xfrm>
            <a:off x="907161" y="5121097"/>
            <a:ext cx="7264045" cy="479678"/>
            <a:chOff x="907161" y="5121097"/>
            <a:chExt cx="7264045" cy="4796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1CFFA2F-DE8B-747B-805B-F6235BA6F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161" y="5121097"/>
              <a:ext cx="1082701" cy="4796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9BCB506-F8B6-596B-B005-63A9AA098C6B}"/>
                    </a:ext>
                  </a:extLst>
                </p:cNvPr>
                <p:cNvSpPr txBox="1"/>
                <p:nvPr/>
              </p:nvSpPr>
              <p:spPr>
                <a:xfrm>
                  <a:off x="1989862" y="5121097"/>
                  <a:ext cx="61813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are horizon values of the metric functions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9BCB506-F8B6-596B-B005-63A9AA098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862" y="5121097"/>
                  <a:ext cx="6181344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479"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2ED729A4-32C9-FAE4-DD3F-004F90FD1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912" y="5646927"/>
            <a:ext cx="5216652" cy="81334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7D5A8A7-4A3E-717D-00B5-DED04A113186}"/>
              </a:ext>
            </a:extLst>
          </p:cNvPr>
          <p:cNvSpPr txBox="1"/>
          <p:nvPr/>
        </p:nvSpPr>
        <p:spPr>
          <a:xfrm>
            <a:off x="612648" y="5753883"/>
            <a:ext cx="197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KMS relations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06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E7D0A2-6F88-3459-6482-3D36685B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97" y="432892"/>
            <a:ext cx="1414558" cy="50924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0C5C79B-8567-6F91-4462-3042E017E479}"/>
              </a:ext>
            </a:extLst>
          </p:cNvPr>
          <p:cNvSpPr txBox="1"/>
          <p:nvPr/>
        </p:nvSpPr>
        <p:spPr>
          <a:xfrm>
            <a:off x="646556" y="435049"/>
            <a:ext cx="116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4D3856-3175-E089-A72F-2C293336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49" y="1044333"/>
            <a:ext cx="5523167" cy="1912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180708-7185-7029-E686-A1491EFA3E91}"/>
                  </a:ext>
                </a:extLst>
              </p:cNvPr>
              <p:cNvSpPr txBox="1"/>
              <p:nvPr/>
            </p:nvSpPr>
            <p:spPr>
              <a:xfrm>
                <a:off x="566928" y="3059254"/>
                <a:ext cx="3063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generic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180708-7185-7029-E686-A1491EFA3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3059254"/>
                <a:ext cx="3063240" cy="461665"/>
              </a:xfrm>
              <a:prstGeom prst="rect">
                <a:avLst/>
              </a:prstGeom>
              <a:blipFill>
                <a:blip r:embed="rId4"/>
                <a:stretch>
                  <a:fillRect l="-298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F8F52012-4600-21F9-51E2-4CBDCFF8B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5953"/>
            <a:ext cx="9144000" cy="29364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46E578-BFC6-5FF2-196D-176BA84C6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39" y="3842328"/>
            <a:ext cx="2739009" cy="6549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E37522-2485-65EF-5641-04D025DA7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720" y="5074175"/>
            <a:ext cx="3613908" cy="9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7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6CBF65-C2B0-4B70-C5DD-68C5CA09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95" y="1094540"/>
            <a:ext cx="4269617" cy="30353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BBCACA7-A7B1-FBC8-3847-7956B4009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973" y="478612"/>
            <a:ext cx="1414558" cy="50924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CBD1CA-3315-BCCA-4825-83BB61ABE29D}"/>
              </a:ext>
            </a:extLst>
          </p:cNvPr>
          <p:cNvSpPr txBox="1"/>
          <p:nvPr/>
        </p:nvSpPr>
        <p:spPr>
          <a:xfrm>
            <a:off x="683132" y="480769"/>
            <a:ext cx="116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986D48-BCAE-0043-F49A-9F3F1B2D1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57" y="4300079"/>
            <a:ext cx="6128004" cy="9362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E9A493-69A1-0611-900A-87FE29E45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6" y="4572372"/>
            <a:ext cx="1069467" cy="391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FEAD37E-83FB-8106-90B8-275A77000D4E}"/>
                  </a:ext>
                </a:extLst>
              </p:cNvPr>
              <p:cNvSpPr txBox="1"/>
              <p:nvPr/>
            </p:nvSpPr>
            <p:spPr>
              <a:xfrm>
                <a:off x="611506" y="5274809"/>
                <a:ext cx="78558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agree with those of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“B. Chakrabarty, et al. JHEP 01 (2020) 165”,</a:t>
                </a:r>
                <a:r>
                  <a:rPr lang="en-US" altLang="zh-C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 to an overall sign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FEAD37E-83FB-8106-90B8-275A77000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6" y="5274809"/>
                <a:ext cx="7855838" cy="830997"/>
              </a:xfrm>
              <a:prstGeom prst="rect">
                <a:avLst/>
              </a:prstGeom>
              <a:blipFill>
                <a:blip r:embed="rId6"/>
                <a:stretch>
                  <a:fillRect l="-1164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70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8597EC-194B-31E6-22B9-6A6ECFF23F2D}"/>
                  </a:ext>
                </a:extLst>
              </p:cNvPr>
              <p:cNvSpPr txBox="1"/>
              <p:nvPr/>
            </p:nvSpPr>
            <p:spPr>
              <a:xfrm>
                <a:off x="621792" y="489790"/>
                <a:ext cx="3063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generic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8597EC-194B-31E6-22B9-6A6ECFF23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" y="489790"/>
                <a:ext cx="3063240" cy="461665"/>
              </a:xfrm>
              <a:prstGeom prst="rect">
                <a:avLst/>
              </a:prstGeom>
              <a:blipFill>
                <a:blip r:embed="rId2"/>
                <a:stretch>
                  <a:fillRect l="-298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0287EF2-167C-DBE3-DA3F-DC568124D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5" y="1217181"/>
            <a:ext cx="8420490" cy="55219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72523B-D74F-68EF-0927-6DD6B0C4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66" y="1636776"/>
            <a:ext cx="2893266" cy="4815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FB44F8-4E67-BADA-2BF4-AD3C8330D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940" y="2330669"/>
            <a:ext cx="3583305" cy="10983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4C9607-A7D5-DC41-BEF0-C7E5F47BC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71" y="5221726"/>
            <a:ext cx="3016096" cy="8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80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E66528B-1096-1094-DDB0-27EFBED3205D}"/>
              </a:ext>
            </a:extLst>
          </p:cNvPr>
          <p:cNvSpPr txBox="1"/>
          <p:nvPr/>
        </p:nvSpPr>
        <p:spPr>
          <a:xfrm>
            <a:off x="772581" y="492182"/>
            <a:ext cx="78380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Holographic Ginzburg-Landau effective action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DA39F0-1409-678D-349F-C4A40AD2753A}"/>
              </a:ext>
            </a:extLst>
          </p:cNvPr>
          <p:cNvSpPr txBox="1"/>
          <p:nvPr/>
        </p:nvSpPr>
        <p:spPr>
          <a:xfrm>
            <a:off x="1056216" y="3589574"/>
            <a:ext cx="201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DFB15E-15E7-3CEB-889D-3CDBA3845F24}"/>
              </a:ext>
            </a:extLst>
          </p:cNvPr>
          <p:cNvSpPr txBox="1"/>
          <p:nvPr/>
        </p:nvSpPr>
        <p:spPr>
          <a:xfrm>
            <a:off x="1049866" y="4131733"/>
            <a:ext cx="7298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Bu, F.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Mitsutoshi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Lin, Ginzburg-Landau effective action for a fluctuating holographic superconductor, </a:t>
            </a:r>
            <a:r>
              <a:rPr lang="en-US" altLang="zh-CN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JHEP 05 (2021) 187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EC3766-92BC-1132-152F-410BB88ABCDA}"/>
              </a:ext>
            </a:extLst>
          </p:cNvPr>
          <p:cNvSpPr txBox="1"/>
          <p:nvPr/>
        </p:nvSpPr>
        <p:spPr>
          <a:xfrm>
            <a:off x="1049866" y="5413530"/>
            <a:ext cx="7838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Yin, D. Hou, H-c. Ren, Ginzburg-Landau theory of a holographic superconductor, </a:t>
            </a:r>
            <a:r>
              <a:rPr lang="en-US" altLang="zh-CN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91 (2015) 2, 026003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F3729C-33A2-F719-BED1-78A9A5169D19}"/>
              </a:ext>
            </a:extLst>
          </p:cNvPr>
          <p:cNvSpPr txBox="1"/>
          <p:nvPr/>
        </p:nvSpPr>
        <p:spPr>
          <a:xfrm>
            <a:off x="1049866" y="1209430"/>
            <a:ext cx="5096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second order phase transition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EE313F9-6C37-0363-795A-11BDC11590A6}"/>
              </a:ext>
            </a:extLst>
          </p:cNvPr>
          <p:cNvCxnSpPr/>
          <p:nvPr/>
        </p:nvCxnSpPr>
        <p:spPr>
          <a:xfrm>
            <a:off x="2065867" y="2029915"/>
            <a:ext cx="43349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415DFB1-C9D7-7C24-2A46-62D410560890}"/>
                  </a:ext>
                </a:extLst>
              </p:cNvPr>
              <p:cNvSpPr txBox="1"/>
              <p:nvPr/>
            </p:nvSpPr>
            <p:spPr>
              <a:xfrm>
                <a:off x="6231466" y="2040496"/>
                <a:ext cx="66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415DFB1-C9D7-7C24-2A46-62D410560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466" y="2040496"/>
                <a:ext cx="6604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4B8F1142-762D-8C11-F457-5043629E81E7}"/>
              </a:ext>
            </a:extLst>
          </p:cNvPr>
          <p:cNvSpPr/>
          <p:nvPr/>
        </p:nvSpPr>
        <p:spPr>
          <a:xfrm>
            <a:off x="4072466" y="1962977"/>
            <a:ext cx="101601" cy="144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3B95E8F-0B06-4C2F-CCA5-3F4E31C47B58}"/>
                  </a:ext>
                </a:extLst>
              </p:cNvPr>
              <p:cNvSpPr txBox="1"/>
              <p:nvPr/>
            </p:nvSpPr>
            <p:spPr>
              <a:xfrm>
                <a:off x="3835398" y="2047706"/>
                <a:ext cx="66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3B95E8F-0B06-4C2F-CCA5-3F4E31C47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398" y="2047706"/>
                <a:ext cx="660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>
            <a:extLst>
              <a:ext uri="{FF2B5EF4-FFF2-40B4-BE49-F238E27FC236}">
                <a16:creationId xmlns:a16="http://schemas.microsoft.com/office/drawing/2014/main" id="{B0C2C2BC-7829-09D2-839D-83DBA49192BF}"/>
              </a:ext>
            </a:extLst>
          </p:cNvPr>
          <p:cNvSpPr/>
          <p:nvPr/>
        </p:nvSpPr>
        <p:spPr>
          <a:xfrm>
            <a:off x="3691467" y="1732650"/>
            <a:ext cx="880533" cy="62610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7346A64-6B80-C218-6920-A91AAB8F4989}"/>
                  </a:ext>
                </a:extLst>
              </p:cNvPr>
              <p:cNvSpPr txBox="1"/>
              <p:nvPr/>
            </p:nvSpPr>
            <p:spPr>
              <a:xfrm>
                <a:off x="1079499" y="2624665"/>
                <a:ext cx="65574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 description near the critical point,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7346A64-6B80-C218-6920-A91AAB8F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99" y="2624665"/>
                <a:ext cx="6557434" cy="461665"/>
              </a:xfrm>
              <a:prstGeom prst="rect">
                <a:avLst/>
              </a:prstGeom>
              <a:blipFill>
                <a:blip r:embed="rId4"/>
                <a:stretch>
                  <a:fillRect l="-1394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F14EF06-ABDC-C4A8-B3B0-61BCE37503E1}"/>
                  </a:ext>
                </a:extLst>
              </p:cNvPr>
              <p:cNvSpPr txBox="1"/>
              <p:nvPr/>
            </p:nvSpPr>
            <p:spPr>
              <a:xfrm>
                <a:off x="2582334" y="3182902"/>
                <a:ext cx="2844800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F14EF06-ABDC-C4A8-B3B0-61BCE3750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334" y="3182902"/>
                <a:ext cx="2844800" cy="491288"/>
              </a:xfrm>
              <a:prstGeom prst="rect">
                <a:avLst/>
              </a:prstGeom>
              <a:blipFill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01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BBED4A-7A91-F8D9-D771-CBA349B4DEDC}"/>
              </a:ext>
            </a:extLst>
          </p:cNvPr>
          <p:cNvSpPr txBox="1"/>
          <p:nvPr/>
        </p:nvSpPr>
        <p:spPr>
          <a:xfrm>
            <a:off x="2336800" y="584514"/>
            <a:ext cx="387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4A0A23-B765-4C11-0724-8EB14D9DD87A}"/>
              </a:ext>
            </a:extLst>
          </p:cNvPr>
          <p:cNvSpPr txBox="1"/>
          <p:nvPr/>
        </p:nvSpPr>
        <p:spPr>
          <a:xfrm>
            <a:off x="668866" y="1590642"/>
            <a:ext cx="620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 contour and gravity dual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A07068-C9B2-44E6-B6AB-DA1672F44DC8}"/>
              </a:ext>
            </a:extLst>
          </p:cNvPr>
          <p:cNvSpPr txBox="1"/>
          <p:nvPr/>
        </p:nvSpPr>
        <p:spPr>
          <a:xfrm>
            <a:off x="668866" y="2518612"/>
            <a:ext cx="753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 theory for nonlinear Brownian motion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FEF054-FF16-E9D5-AC2B-F187B5C282B3}"/>
              </a:ext>
            </a:extLst>
          </p:cNvPr>
          <p:cNvSpPr txBox="1"/>
          <p:nvPr/>
        </p:nvSpPr>
        <p:spPr>
          <a:xfrm>
            <a:off x="728135" y="5222949"/>
            <a:ext cx="417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0131BA-E357-A1E6-CB99-22C77DA3EA19}"/>
              </a:ext>
            </a:extLst>
          </p:cNvPr>
          <p:cNvSpPr txBox="1"/>
          <p:nvPr/>
        </p:nvSpPr>
        <p:spPr>
          <a:xfrm>
            <a:off x="668866" y="4436374"/>
            <a:ext cx="776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do with the nonlinear SK action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AF33B0-0949-67C8-87C4-9CFFCEA5088B}"/>
              </a:ext>
            </a:extLst>
          </p:cNvPr>
          <p:cNvSpPr txBox="1"/>
          <p:nvPr/>
        </p:nvSpPr>
        <p:spPr>
          <a:xfrm>
            <a:off x="668866" y="3477493"/>
            <a:ext cx="818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Holographic Ginzburg-Landau effective action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8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660E335-EEC0-3247-B798-FFB64559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82717"/>
            <a:ext cx="7446434" cy="87873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C945FF-F6F9-583F-4E1D-994E0A1757D3}"/>
              </a:ext>
            </a:extLst>
          </p:cNvPr>
          <p:cNvSpPr txBox="1"/>
          <p:nvPr/>
        </p:nvSpPr>
        <p:spPr>
          <a:xfrm>
            <a:off x="774700" y="1264212"/>
            <a:ext cx="710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P. Herzog, An Analytic Holographic Superconductor, Phys. Rev. D 81 (2010) 126009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E82462-E29F-EDF8-3D8E-8E25D8B1F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3087283"/>
            <a:ext cx="6938433" cy="27015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816EAA5-07FD-03D3-4432-AA99CBA39F8E}"/>
              </a:ext>
            </a:extLst>
          </p:cNvPr>
          <p:cNvSpPr txBox="1"/>
          <p:nvPr/>
        </p:nvSpPr>
        <p:spPr>
          <a:xfrm>
            <a:off x="3183466" y="2042321"/>
            <a:ext cx="503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solutions become possible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51B4348-72D5-2F3F-1CD1-9755F02B8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8" y="2042321"/>
            <a:ext cx="1998133" cy="53422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DE7F243-4AD6-DB85-017D-225614EEA6EB}"/>
              </a:ext>
            </a:extLst>
          </p:cNvPr>
          <p:cNvSpPr txBox="1"/>
          <p:nvPr/>
        </p:nvSpPr>
        <p:spPr>
          <a:xfrm>
            <a:off x="774700" y="2564802"/>
            <a:ext cx="617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analysis and dynamical variables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14C6E8-9D28-E1B9-ED21-FD858C952970}"/>
              </a:ext>
            </a:extLst>
          </p:cNvPr>
          <p:cNvSpPr txBox="1"/>
          <p:nvPr/>
        </p:nvSpPr>
        <p:spPr>
          <a:xfrm>
            <a:off x="774700" y="5814034"/>
            <a:ext cx="288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time-dynamics only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1C676F-8ABE-7730-A9F1-04C227709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243" y="5826625"/>
            <a:ext cx="4335990" cy="4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33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00F22DC-B42F-FB3E-F373-D52857EF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554390"/>
            <a:ext cx="7865533" cy="7586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F8DFD21-5A14-F5F1-EC70-AB18DEE23C33}"/>
              </a:ext>
            </a:extLst>
          </p:cNvPr>
          <p:cNvSpPr txBox="1"/>
          <p:nvPr/>
        </p:nvSpPr>
        <p:spPr>
          <a:xfrm>
            <a:off x="1041399" y="3333639"/>
            <a:ext cx="359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 expansion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926FE0-83A0-5D6F-523D-0AB9A5183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403005"/>
            <a:ext cx="6604000" cy="17646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85DD04-A8D2-83E8-E3B7-8F7623E32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569" y="3818723"/>
            <a:ext cx="3055937" cy="5562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DECB363-AC1E-7D0B-6E06-BF7F8479F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555" y="4375005"/>
            <a:ext cx="4349751" cy="5249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1405D33-2018-DE36-2D4C-58DE1D021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088" y="4979674"/>
            <a:ext cx="5264151" cy="4928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D47715-8182-7821-76D6-6E2D6CBC9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164" y="3357058"/>
            <a:ext cx="1381655" cy="39591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D5A4442-E0D1-D5BD-3C13-C740272DE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7290" y="3901760"/>
            <a:ext cx="1016888" cy="39862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A01812-B512-9B1F-D21C-DE3A55A70A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290" y="4423257"/>
            <a:ext cx="1117072" cy="42846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510B551-092C-D17C-B216-7D793AFC6A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695" y="5044022"/>
            <a:ext cx="1815535" cy="42846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2B2CA4B-5BB9-0698-7F13-2BAAF66E5ED7}"/>
              </a:ext>
            </a:extLst>
          </p:cNvPr>
          <p:cNvSpPr txBox="1"/>
          <p:nvPr/>
        </p:nvSpPr>
        <p:spPr>
          <a:xfrm>
            <a:off x="1062830" y="5670435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PDEs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D5C0D34-7BC2-7A29-4615-48A0ADF453BC}"/>
              </a:ext>
            </a:extLst>
          </p:cNvPr>
          <p:cNvSpPr txBox="1"/>
          <p:nvPr/>
        </p:nvSpPr>
        <p:spPr>
          <a:xfrm>
            <a:off x="4242590" y="5644695"/>
            <a:ext cx="308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decoupled linear ODEs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3DE96D4-3DB8-088D-2F23-90C9D4781292}"/>
              </a:ext>
            </a:extLst>
          </p:cNvPr>
          <p:cNvCxnSpPr>
            <a:cxnSpLocks/>
          </p:cNvCxnSpPr>
          <p:nvPr/>
        </p:nvCxnSpPr>
        <p:spPr>
          <a:xfrm flipV="1">
            <a:off x="3293533" y="5900625"/>
            <a:ext cx="796925" cy="6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2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E8BC92-E57F-2446-1840-172CD642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550333"/>
            <a:ext cx="8408572" cy="31360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1FD6F5-EF00-0F30-979E-9669FE14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16" y="3766559"/>
            <a:ext cx="1892299" cy="4300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A00B31C-44A1-8E58-F76E-09B829E4C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945" y="3778679"/>
            <a:ext cx="954110" cy="36933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FAFCDB6-4329-1D2E-4B5C-A7D14BF02EB2}"/>
              </a:ext>
            </a:extLst>
          </p:cNvPr>
          <p:cNvSpPr txBox="1"/>
          <p:nvPr/>
        </p:nvSpPr>
        <p:spPr>
          <a:xfrm>
            <a:off x="5158430" y="3686347"/>
            <a:ext cx="325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known numerically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3E63C77-83F4-ECD7-EFD3-8AB149F488E3}"/>
                  </a:ext>
                </a:extLst>
              </p:cNvPr>
              <p:cNvSpPr txBox="1"/>
              <p:nvPr/>
            </p:nvSpPr>
            <p:spPr>
              <a:xfrm>
                <a:off x="1168400" y="4240344"/>
                <a:ext cx="680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two lines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-term will produce the following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“model A”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3E63C77-83F4-ECD7-EFD3-8AB149F48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4240344"/>
                <a:ext cx="6807200" cy="830997"/>
              </a:xfrm>
              <a:prstGeom prst="rect">
                <a:avLst/>
              </a:prstGeom>
              <a:blipFill>
                <a:blip r:embed="rId5"/>
                <a:stretch>
                  <a:fillRect l="-1434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F9A5C5BB-30D0-B17C-89D1-A89F08C29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446" y="5115058"/>
            <a:ext cx="3629554" cy="843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027E2C5-6BB2-4772-C254-A5DA544A75DE}"/>
                  </a:ext>
                </a:extLst>
              </p:cNvPr>
              <p:cNvSpPr txBox="1"/>
              <p:nvPr/>
            </p:nvSpPr>
            <p:spPr>
              <a:xfrm>
                <a:off x="1168400" y="6002519"/>
                <a:ext cx="5698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Ginzburg-Landau free energy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027E2C5-6BB2-4772-C254-A5DA544A7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6002519"/>
                <a:ext cx="5698067" cy="461665"/>
              </a:xfrm>
              <a:prstGeom prst="rect">
                <a:avLst/>
              </a:prstGeom>
              <a:blipFill>
                <a:blip r:embed="rId7"/>
                <a:stretch>
                  <a:fillRect l="-32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53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E4FC521-159D-33BD-E05A-E8D1503C5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122" y="703162"/>
            <a:ext cx="2123811" cy="4865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AA749D-48E5-CBEA-DB30-78D6F0C09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648" y="1867925"/>
            <a:ext cx="3974571" cy="597430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98AFF6CA-D01C-7D68-C022-D9A3B46254F5}"/>
              </a:ext>
            </a:extLst>
          </p:cNvPr>
          <p:cNvSpPr/>
          <p:nvPr/>
        </p:nvSpPr>
        <p:spPr>
          <a:xfrm>
            <a:off x="3654381" y="2083132"/>
            <a:ext cx="829733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EE37D5F-DA45-F19A-AE2B-602F03B81140}"/>
              </a:ext>
            </a:extLst>
          </p:cNvPr>
          <p:cNvSpPr txBox="1"/>
          <p:nvPr/>
        </p:nvSpPr>
        <p:spPr>
          <a:xfrm>
            <a:off x="1273498" y="1294269"/>
            <a:ext cx="640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in multiplicative noise in the Langevin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D583C8D-DD55-D587-B031-FB8E5369D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498" y="703162"/>
            <a:ext cx="3298502" cy="48654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2351593-C0A5-122F-CEB9-117D497DF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04" y="1923367"/>
            <a:ext cx="2123811" cy="48654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FC278E0-C125-26AB-CD48-77CD8C7DD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520" y="2759178"/>
            <a:ext cx="1735667" cy="51049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8FECCE4-F061-F7A9-BA51-FF6CEC6A7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0994" y="2781449"/>
            <a:ext cx="3389387" cy="46594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D666BAB-0537-D72B-D446-6453C18F3FED}"/>
              </a:ext>
            </a:extLst>
          </p:cNvPr>
          <p:cNvSpPr txBox="1"/>
          <p:nvPr/>
        </p:nvSpPr>
        <p:spPr>
          <a:xfrm>
            <a:off x="1318904" y="3329323"/>
            <a:ext cx="680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of the same structure as the non-Gaussian terms in the story of “nonlinear Brownian motion”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D5BB556-F8AB-AEA5-7987-74B47CB57EC5}"/>
              </a:ext>
            </a:extLst>
          </p:cNvPr>
          <p:cNvSpPr txBox="1"/>
          <p:nvPr/>
        </p:nvSpPr>
        <p:spPr>
          <a:xfrm>
            <a:off x="1327371" y="4159986"/>
            <a:ext cx="540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bring in non-Gaussian noises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00AB109-A3F1-FBC9-8074-188993F86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368" y="4978126"/>
            <a:ext cx="5064389" cy="69155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BDE1772-A22D-F7BC-3ECF-1C7ED708BB3B}"/>
              </a:ext>
            </a:extLst>
          </p:cNvPr>
          <p:cNvSpPr txBox="1"/>
          <p:nvPr/>
        </p:nvSpPr>
        <p:spPr>
          <a:xfrm>
            <a:off x="1357797" y="5669677"/>
            <a:ext cx="700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 that the coefficients are complex do not break any basic rules.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2A61C33-9CAA-B464-ABB1-FE44A6D66738}"/>
              </a:ext>
            </a:extLst>
          </p:cNvPr>
          <p:cNvSpPr txBox="1"/>
          <p:nvPr/>
        </p:nvSpPr>
        <p:spPr>
          <a:xfrm>
            <a:off x="634999" y="668867"/>
            <a:ext cx="761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the inclusion of charge diffusive mode?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74DAA9-BA05-97C8-2C58-A306789F4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" y="1463338"/>
            <a:ext cx="8779933" cy="35007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873360-16B4-63CC-31D5-C6F841972D2D}"/>
              </a:ext>
            </a:extLst>
          </p:cNvPr>
          <p:cNvSpPr txBox="1"/>
          <p:nvPr/>
        </p:nvSpPr>
        <p:spPr>
          <a:xfrm>
            <a:off x="457200" y="5890564"/>
            <a:ext cx="366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to Gaussian noises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6C360D-55AD-C8A7-408B-1E8B88978202}"/>
              </a:ext>
            </a:extLst>
          </p:cNvPr>
          <p:cNvSpPr txBox="1"/>
          <p:nvPr/>
        </p:nvSpPr>
        <p:spPr>
          <a:xfrm>
            <a:off x="4440765" y="5873630"/>
            <a:ext cx="340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MSR action of “model F”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A7DA33-F32C-51EC-68A6-4BB64550B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50" y="5255216"/>
            <a:ext cx="1471976" cy="4616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FB6963-DFA7-05E5-3220-7FF61F5EB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65" y="5255216"/>
            <a:ext cx="2082801" cy="4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78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819C4E-E76E-7F3C-62A2-B111A59FAEC9}"/>
              </a:ext>
            </a:extLst>
          </p:cNvPr>
          <p:cNvSpPr txBox="1"/>
          <p:nvPr/>
        </p:nvSpPr>
        <p:spPr>
          <a:xfrm>
            <a:off x="594360" y="420644"/>
            <a:ext cx="776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do with the nonlinear SK action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437204-6090-7F3C-CDA0-11E627084FB6}"/>
              </a:ext>
            </a:extLst>
          </p:cNvPr>
          <p:cNvSpPr txBox="1"/>
          <p:nvPr/>
        </p:nvSpPr>
        <p:spPr>
          <a:xfrm>
            <a:off x="795528" y="1261651"/>
            <a:ext cx="719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Lin, Y. Bu, C. Lei, Non-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Gaussianity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Nonlinear Effective Field Theory, 2301.06703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1B1D1F2-7542-9D19-BFBC-C558850AB387}"/>
                  </a:ext>
                </a:extLst>
              </p:cNvPr>
              <p:cNvSpPr txBox="1"/>
              <p:nvPr/>
            </p:nvSpPr>
            <p:spPr>
              <a:xfrm>
                <a:off x="795527" y="2251769"/>
                <a:ext cx="8077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illustration, we use Brownian motion e.g. and take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1B1D1F2-7542-9D19-BFBC-C558850AB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7" y="2251769"/>
                <a:ext cx="8077540" cy="461665"/>
              </a:xfrm>
              <a:prstGeom prst="rect">
                <a:avLst/>
              </a:prstGeom>
              <a:blipFill>
                <a:blip r:embed="rId2"/>
                <a:stretch>
                  <a:fillRect l="-113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03599D7-3724-80E8-9B9F-FD2DD3FCB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68" y="2842928"/>
            <a:ext cx="4467416" cy="6986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FD886EA-8836-BAED-6CD0-E76315830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680" y="3541591"/>
            <a:ext cx="3077527" cy="70747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F2ED82A-D56B-06D6-56D8-A951E21AEE07}"/>
              </a:ext>
            </a:extLst>
          </p:cNvPr>
          <p:cNvSpPr txBox="1"/>
          <p:nvPr/>
        </p:nvSpPr>
        <p:spPr>
          <a:xfrm>
            <a:off x="813139" y="4358165"/>
            <a:ext cx="718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diagrammatic approach to correlation functions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C3B042C-42F2-E7F7-F515-FFBEEAE07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987" y="5042028"/>
            <a:ext cx="3657410" cy="56267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7952A1E-A4EA-F4E1-E648-297571F92494}"/>
              </a:ext>
            </a:extLst>
          </p:cNvPr>
          <p:cNvSpPr txBox="1"/>
          <p:nvPr/>
        </p:nvSpPr>
        <p:spPr>
          <a:xfrm>
            <a:off x="1060704" y="5077225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e.g.,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1ABBCB2-E87B-DF65-C673-A82A926BD6E0}"/>
              </a:ext>
            </a:extLst>
          </p:cNvPr>
          <p:cNvSpPr txBox="1"/>
          <p:nvPr/>
        </p:nvSpPr>
        <p:spPr>
          <a:xfrm>
            <a:off x="795528" y="5861016"/>
            <a:ext cx="69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stochastic formulations of the SK theory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69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66AD220-B706-FF12-E76B-E81DA50A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000" y="1844924"/>
            <a:ext cx="4467416" cy="6986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D4EACAB-862F-68B8-B993-4BEF167A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" y="1057954"/>
            <a:ext cx="6949440" cy="75954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D977EC-A0CA-D62B-B17D-DDE11616D05C}"/>
              </a:ext>
            </a:extLst>
          </p:cNvPr>
          <p:cNvSpPr txBox="1"/>
          <p:nvPr/>
        </p:nvSpPr>
        <p:spPr>
          <a:xfrm>
            <a:off x="4338828" y="1085386"/>
            <a:ext cx="37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C6B8F0-BEA9-BB95-DF68-265E0656D2FA}"/>
              </a:ext>
            </a:extLst>
          </p:cNvPr>
          <p:cNvSpPr txBox="1"/>
          <p:nvPr/>
        </p:nvSpPr>
        <p:spPr>
          <a:xfrm>
            <a:off x="813816" y="1963424"/>
            <a:ext cx="26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works well for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76D50F1-04EB-BABD-64D7-9B4F51B46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4" y="3246314"/>
            <a:ext cx="3077527" cy="70747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CA5E387-E464-AFC0-3640-12620CC09638}"/>
              </a:ext>
            </a:extLst>
          </p:cNvPr>
          <p:cNvSpPr txBox="1"/>
          <p:nvPr/>
        </p:nvSpPr>
        <p:spPr>
          <a:xfrm>
            <a:off x="4338827" y="3369219"/>
            <a:ext cx="389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non-Gaussian noises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7EAC870-AF34-DBB0-FF29-8F3F75655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723" y="3984200"/>
            <a:ext cx="5061966" cy="9645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FD881BD-2F41-4F36-772D-949084A1D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755" y="4948776"/>
            <a:ext cx="4942141" cy="9046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FAEBDA-2BD4-B3CB-6CEF-50CCAFD1A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3681" y="5853439"/>
            <a:ext cx="4461128" cy="51645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FE8E687-E864-F8F5-1569-7D92A82B9597}"/>
              </a:ext>
            </a:extLst>
          </p:cNvPr>
          <p:cNvSpPr txBox="1"/>
          <p:nvPr/>
        </p:nvSpPr>
        <p:spPr>
          <a:xfrm>
            <a:off x="1926717" y="283279"/>
            <a:ext cx="456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Langevin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2FFCC46-EC30-A54D-EE19-4307C3AE9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067" y="2608422"/>
            <a:ext cx="5973568" cy="6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26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129D49A-B400-FA74-9EB3-342C3533F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62" y="412115"/>
            <a:ext cx="6780276" cy="40973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132117E-BA23-56BF-CBFA-4771ECEF21BF}"/>
              </a:ext>
            </a:extLst>
          </p:cNvPr>
          <p:cNvSpPr txBox="1"/>
          <p:nvPr/>
        </p:nvSpPr>
        <p:spPr>
          <a:xfrm>
            <a:off x="658368" y="4509443"/>
            <a:ext cx="657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weights are not positive-definite!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9D10A2-A241-AB94-ED13-BB234007E4B6}"/>
                  </a:ext>
                </a:extLst>
              </p:cNvPr>
              <p:cNvSpPr txBox="1"/>
              <p:nvPr/>
            </p:nvSpPr>
            <p:spPr>
              <a:xfrm>
                <a:off x="630936" y="5116631"/>
                <a:ext cx="78821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Indeed, region with negative weight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present, in order to be consistent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9D10A2-A241-AB94-ED13-BB234007E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" y="5116631"/>
                <a:ext cx="7882128" cy="830997"/>
              </a:xfrm>
              <a:prstGeom prst="rect">
                <a:avLst/>
              </a:prstGeom>
              <a:blipFill>
                <a:blip r:embed="rId3"/>
                <a:stretch>
                  <a:fillRect l="-1237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DF4217BB-4DB8-EC39-2BE0-3DCE2E6E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410" y="5928705"/>
            <a:ext cx="5238750" cy="7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B0A1DC-008A-22B2-5EEC-8B836B62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56" y="2261044"/>
            <a:ext cx="6765523" cy="6880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3E4444B-A30A-EF95-4FC8-50D061226F81}"/>
              </a:ext>
            </a:extLst>
          </p:cNvPr>
          <p:cNvSpPr txBox="1"/>
          <p:nvPr/>
        </p:nvSpPr>
        <p:spPr>
          <a:xfrm>
            <a:off x="1755648" y="440466"/>
            <a:ext cx="532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Fokker-Planck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0BFC26A-766A-F911-39FF-1A2DEBE54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15" y="1043529"/>
            <a:ext cx="5213674" cy="815371"/>
          </a:xfrm>
          <a:prstGeom prst="rect">
            <a:avLst/>
          </a:prstGeom>
        </p:spPr>
      </p:pic>
      <p:sp>
        <p:nvSpPr>
          <p:cNvPr id="13" name="箭头: 上下 12">
            <a:extLst>
              <a:ext uri="{FF2B5EF4-FFF2-40B4-BE49-F238E27FC236}">
                <a16:creationId xmlns:a16="http://schemas.microsoft.com/office/drawing/2014/main" id="{430E5574-31EB-23E0-FAB8-61095BCA534E}"/>
              </a:ext>
            </a:extLst>
          </p:cNvPr>
          <p:cNvSpPr/>
          <p:nvPr/>
        </p:nvSpPr>
        <p:spPr>
          <a:xfrm>
            <a:off x="4050792" y="1751430"/>
            <a:ext cx="219456" cy="6557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4DE2DB2-B133-8E57-6F37-42DBFF431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194" y="3392992"/>
            <a:ext cx="3908108" cy="543021"/>
          </a:xfrm>
          <a:prstGeom prst="rect">
            <a:avLst/>
          </a:prstGeom>
        </p:spPr>
      </p:pic>
      <p:sp>
        <p:nvSpPr>
          <p:cNvPr id="16" name="箭头: 上下 15">
            <a:extLst>
              <a:ext uri="{FF2B5EF4-FFF2-40B4-BE49-F238E27FC236}">
                <a16:creationId xmlns:a16="http://schemas.microsoft.com/office/drawing/2014/main" id="{ADC851E3-C000-81DF-7467-770356E9FDF2}"/>
              </a:ext>
            </a:extLst>
          </p:cNvPr>
          <p:cNvSpPr/>
          <p:nvPr/>
        </p:nvSpPr>
        <p:spPr>
          <a:xfrm>
            <a:off x="4055554" y="2809376"/>
            <a:ext cx="219456" cy="6557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CE94A8A-D966-FB7E-2AC9-0C5391E79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33" y="4252946"/>
            <a:ext cx="1523961" cy="543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30D8C85-3A4F-9BD8-592F-552C2E2A0BC5}"/>
                  </a:ext>
                </a:extLst>
              </p:cNvPr>
              <p:cNvSpPr txBox="1"/>
              <p:nvPr/>
            </p:nvSpPr>
            <p:spPr>
              <a:xfrm>
                <a:off x="2724912" y="4085201"/>
                <a:ext cx="5605272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of finding the system to be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acc>
                              <m:accPr>
                                <m:chr m:val="̇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30D8C85-3A4F-9BD8-592F-552C2E2A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12" y="4085201"/>
                <a:ext cx="5605272" cy="878510"/>
              </a:xfrm>
              <a:prstGeom prst="rect">
                <a:avLst/>
              </a:prstGeom>
              <a:blipFill>
                <a:blip r:embed="rId6"/>
                <a:stretch>
                  <a:fillRect l="-1630" t="-5556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558BBD4F-84A7-B811-8653-0D76E5C9A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531" y="5197240"/>
            <a:ext cx="4910043" cy="937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0CF2B6E-5450-48E8-F680-CA926E160A66}"/>
                  </a:ext>
                </a:extLst>
              </p:cNvPr>
              <p:cNvSpPr txBox="1"/>
              <p:nvPr/>
            </p:nvSpPr>
            <p:spPr>
              <a:xfrm>
                <a:off x="6556248" y="5434983"/>
                <a:ext cx="1773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0CF2B6E-5450-48E8-F680-CA926E16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248" y="5434983"/>
                <a:ext cx="1773936" cy="461665"/>
              </a:xfrm>
              <a:prstGeom prst="rect">
                <a:avLst/>
              </a:prstGeom>
              <a:blipFill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554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1380526-D384-246C-E460-E2C3D506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" y="567122"/>
            <a:ext cx="3419929" cy="786190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6DAB4546-C458-3061-F140-EB6AEC342883}"/>
              </a:ext>
            </a:extLst>
          </p:cNvPr>
          <p:cNvSpPr/>
          <p:nvPr/>
        </p:nvSpPr>
        <p:spPr>
          <a:xfrm>
            <a:off x="4430197" y="877824"/>
            <a:ext cx="740664" cy="21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87EE24-2C24-1A9B-237E-D2BAF15D2AA2}"/>
              </a:ext>
            </a:extLst>
          </p:cNvPr>
          <p:cNvSpPr txBox="1"/>
          <p:nvPr/>
        </p:nvSpPr>
        <p:spPr>
          <a:xfrm>
            <a:off x="749844" y="1422715"/>
            <a:ext cx="373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10B539-751D-021A-3355-40DF0BA4503E}"/>
              </a:ext>
            </a:extLst>
          </p:cNvPr>
          <p:cNvSpPr txBox="1"/>
          <p:nvPr/>
        </p:nvSpPr>
        <p:spPr>
          <a:xfrm>
            <a:off x="878382" y="2127184"/>
            <a:ext cx="39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canonical conjugate pairs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9A493FD-2454-7902-2A2F-87ADADD4A1DE}"/>
              </a:ext>
            </a:extLst>
          </p:cNvPr>
          <p:cNvSpPr txBox="1"/>
          <p:nvPr/>
        </p:nvSpPr>
        <p:spPr>
          <a:xfrm>
            <a:off x="4942261" y="1419184"/>
            <a:ext cx="3826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formulation </a:t>
            </a:r>
            <a:endParaRPr lang="zh-CN" altLang="en-US" sz="2800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1024CF2-472A-3EED-5D1A-D1554E35AFE4}"/>
              </a:ext>
            </a:extLst>
          </p:cNvPr>
          <p:cNvCxnSpPr>
            <a:cxnSpLocks/>
          </p:cNvCxnSpPr>
          <p:nvPr/>
        </p:nvCxnSpPr>
        <p:spPr>
          <a:xfrm flipV="1">
            <a:off x="4411909" y="1700847"/>
            <a:ext cx="461665" cy="35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F0B408B0-2161-1375-B4BC-7EF3AC1CC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73" y="743962"/>
            <a:ext cx="2176767" cy="47803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CA32DE7-DB86-0E9B-96D7-11DAA8F41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367" y="2127183"/>
            <a:ext cx="3194978" cy="5514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8069B46-866D-EB90-E972-370F58AF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068" y="2831653"/>
            <a:ext cx="3325058" cy="55417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1027DE36-C853-2B0A-942A-8D62D99B6B74}"/>
              </a:ext>
            </a:extLst>
          </p:cNvPr>
          <p:cNvSpPr txBox="1"/>
          <p:nvPr/>
        </p:nvSpPr>
        <p:spPr>
          <a:xfrm>
            <a:off x="749844" y="3469529"/>
            <a:ext cx="257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“quantization”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EE1B9A61-49D2-A5B2-6106-F7E603783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5287" y="3981825"/>
            <a:ext cx="4167569" cy="98060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8D032870-36B1-D71D-DBB8-6DCC84A72862}"/>
              </a:ext>
            </a:extLst>
          </p:cNvPr>
          <p:cNvSpPr txBox="1"/>
          <p:nvPr/>
        </p:nvSpPr>
        <p:spPr>
          <a:xfrm>
            <a:off x="850772" y="5830074"/>
            <a:ext cx="618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in numeric simulations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96C13A7F-169B-0E25-66CA-970C10AFA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244" y="4968594"/>
            <a:ext cx="4545330" cy="86148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598DCB5-8E74-60C6-CAFB-5C3BE1239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555" y="3469529"/>
            <a:ext cx="3146798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14DF488-8A03-99F4-72B5-5A2439E6119D}"/>
              </a:ext>
            </a:extLst>
          </p:cNvPr>
          <p:cNvSpPr txBox="1"/>
          <p:nvPr/>
        </p:nvSpPr>
        <p:spPr>
          <a:xfrm>
            <a:off x="1735664" y="458913"/>
            <a:ext cx="557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 contour and gravity dual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B8E5D23-E1B5-B29F-2C55-BC8F308E4854}"/>
              </a:ext>
            </a:extLst>
          </p:cNvPr>
          <p:cNvSpPr txBox="1"/>
          <p:nvPr/>
        </p:nvSpPr>
        <p:spPr>
          <a:xfrm>
            <a:off x="804333" y="124185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538E69-02D7-30B8-34D6-FB44F8A18E2F}"/>
              </a:ext>
            </a:extLst>
          </p:cNvPr>
          <p:cNvSpPr txBox="1"/>
          <p:nvPr/>
        </p:nvSpPr>
        <p:spPr>
          <a:xfrm>
            <a:off x="804333" y="1877171"/>
            <a:ext cx="7128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Kamenev, </a:t>
            </a:r>
            <a:r>
              <a:rPr lang="en-US" altLang="zh-CN" sz="2400" b="0" i="0" dirty="0">
                <a:solidFill>
                  <a:srgbClr val="0F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Field Theory of Non-Equilibrium Systems, Cam. Univ. Press, 2023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B3AD5C-3A14-1E19-C8D2-03118AF13282}"/>
              </a:ext>
            </a:extLst>
          </p:cNvPr>
          <p:cNvSpPr txBox="1"/>
          <p:nvPr/>
        </p:nvSpPr>
        <p:spPr>
          <a:xfrm>
            <a:off x="804333" y="5120842"/>
            <a:ext cx="7001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Glorioso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Crossley, H. Liu, A prescription for holographic Schwinger-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Keldysh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contour in non-equilibrium systems, 1812.08785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41123C-7728-1452-0A2E-8CF3EFC252ED}"/>
              </a:ext>
            </a:extLst>
          </p:cNvPr>
          <p:cNvSpPr txBox="1"/>
          <p:nvPr/>
        </p:nvSpPr>
        <p:spPr>
          <a:xfrm>
            <a:off x="804333" y="2854634"/>
            <a:ext cx="7374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P. Herzog, D. T. Son, </a:t>
            </a:r>
            <a:r>
              <a:rPr lang="en-US" altLang="zh-CN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Schwinger-</a:t>
            </a:r>
            <a:r>
              <a:rPr lang="en-US" altLang="zh-CN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Keldysh</a:t>
            </a:r>
            <a:r>
              <a:rPr lang="en-US" altLang="zh-CN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propagators from </a:t>
            </a:r>
            <a:r>
              <a:rPr lang="en-US" altLang="zh-CN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/CFT correspondence, JHEP 03 (2003) 046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B6556F-B72B-B3E4-DF60-4D2A58FF3255}"/>
              </a:ext>
            </a:extLst>
          </p:cNvPr>
          <p:cNvSpPr txBox="1"/>
          <p:nvPr/>
        </p:nvSpPr>
        <p:spPr>
          <a:xfrm>
            <a:off x="804333" y="3820622"/>
            <a:ext cx="721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van Rees, K.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Skenderis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Real-time gauge/gravity duality: Prescription, Renormalization and Examples, JHEP 05 (2009) 085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98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3E0CA38-5C05-4002-E137-6860BD9D532C}"/>
              </a:ext>
            </a:extLst>
          </p:cNvPr>
          <p:cNvSpPr txBox="1"/>
          <p:nvPr/>
        </p:nvSpPr>
        <p:spPr>
          <a:xfrm>
            <a:off x="2131906" y="588971"/>
            <a:ext cx="461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3A2774-7974-4DA1-E711-1FB38E3456FC}"/>
              </a:ext>
            </a:extLst>
          </p:cNvPr>
          <p:cNvSpPr txBox="1"/>
          <p:nvPr/>
        </p:nvSpPr>
        <p:spPr>
          <a:xfrm>
            <a:off x="772668" y="1421180"/>
            <a:ext cx="6976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holographic SK contour approach works well for deriving nonlinear SK effective action for boundary theory: Brownian motion,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Ginzburg-Landau effective action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29D7A3-6C35-BA53-E2AA-7F4D860D41B2}"/>
              </a:ext>
            </a:extLst>
          </p:cNvPr>
          <p:cNvSpPr txBox="1"/>
          <p:nvPr/>
        </p:nvSpPr>
        <p:spPr>
          <a:xfrm>
            <a:off x="823470" y="4090533"/>
            <a:ext cx="667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stochastic formulations of nonlinear SK action: generalized Langevin vs. generalized FP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81CD1D-F581-6520-A40E-4236F7573EEB}"/>
              </a:ext>
            </a:extLst>
          </p:cNvPr>
          <p:cNvSpPr txBox="1"/>
          <p:nvPr/>
        </p:nvSpPr>
        <p:spPr>
          <a:xfrm>
            <a:off x="823470" y="5144903"/>
            <a:ext cx="681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Holographic derivation of SK EFT for slow modes: conserved densities and explicit/spontaneous breaking of global symmetries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8C4877-9FDF-6456-AE43-6D98317F2404}"/>
              </a:ext>
            </a:extLst>
          </p:cNvPr>
          <p:cNvSpPr txBox="1"/>
          <p:nvPr/>
        </p:nvSpPr>
        <p:spPr>
          <a:xfrm>
            <a:off x="823470" y="3103900"/>
            <a:ext cx="667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Holographic calculations give values for all the coefficients in the boundary SK action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0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29D1AD-8D60-FFB3-0348-C2C2BEAFB7D8}"/>
              </a:ext>
            </a:extLst>
          </p:cNvPr>
          <p:cNvSpPr txBox="1"/>
          <p:nvPr/>
        </p:nvSpPr>
        <p:spPr>
          <a:xfrm>
            <a:off x="1965960" y="2526869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EF081B-E0BA-7260-FC12-B8759EAC8561}"/>
              </a:ext>
            </a:extLst>
          </p:cNvPr>
          <p:cNvSpPr txBox="1"/>
          <p:nvPr/>
        </p:nvSpPr>
        <p:spPr>
          <a:xfrm>
            <a:off x="1181097" y="550733"/>
            <a:ext cx="611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quantum many-body system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0F14935-652C-80BD-4DAE-CBC44B1C9914}"/>
              </a:ext>
            </a:extLst>
          </p:cNvPr>
          <p:cNvSpPr txBox="1"/>
          <p:nvPr/>
        </p:nvSpPr>
        <p:spPr>
          <a:xfrm>
            <a:off x="1231898" y="1972238"/>
            <a:ext cx="211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31C140-D841-0D3A-68B8-42D722D9E840}"/>
              </a:ext>
            </a:extLst>
          </p:cNvPr>
          <p:cNvSpPr txBox="1"/>
          <p:nvPr/>
        </p:nvSpPr>
        <p:spPr>
          <a:xfrm>
            <a:off x="1231898" y="1299796"/>
            <a:ext cx="300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B7476D-6A3A-CF65-AC7C-12988349F536}"/>
              </a:ext>
            </a:extLst>
          </p:cNvPr>
          <p:cNvSpPr txBox="1"/>
          <p:nvPr/>
        </p:nvSpPr>
        <p:spPr>
          <a:xfrm>
            <a:off x="946148" y="2697619"/>
            <a:ext cx="310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Neumann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B4D2FB6-6586-AE97-6401-6F23020EB5E4}"/>
                  </a:ext>
                </a:extLst>
              </p:cNvPr>
              <p:cNvSpPr txBox="1"/>
              <p:nvPr/>
            </p:nvSpPr>
            <p:spPr>
              <a:xfrm>
                <a:off x="3793065" y="2684521"/>
                <a:ext cx="4279902" cy="53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̂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B4D2FB6-6586-AE97-6401-6F23020EB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65" y="2684521"/>
                <a:ext cx="4279902" cy="535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3F0E48B-E17E-EF47-6EC5-55ADAEBB357F}"/>
                  </a:ext>
                </a:extLst>
              </p:cNvPr>
              <p:cNvSpPr txBox="1"/>
              <p:nvPr/>
            </p:nvSpPr>
            <p:spPr>
              <a:xfrm>
                <a:off x="3793065" y="1972238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=−∞)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3F0E48B-E17E-EF47-6EC5-55ADAEBB3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65" y="1972238"/>
                <a:ext cx="32766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EC536E-5491-D1D5-F14C-3EEBD115B13E}"/>
                  </a:ext>
                </a:extLst>
              </p:cNvPr>
              <p:cNvSpPr txBox="1"/>
              <p:nvPr/>
            </p:nvSpPr>
            <p:spPr>
              <a:xfrm>
                <a:off x="4415366" y="1299796"/>
                <a:ext cx="13377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EC536E-5491-D1D5-F14C-3EEBD115B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366" y="1299796"/>
                <a:ext cx="133773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38E0865-9456-71FE-8980-638B59F6DB9F}"/>
                  </a:ext>
                </a:extLst>
              </p:cNvPr>
              <p:cNvSpPr txBox="1"/>
              <p:nvPr/>
            </p:nvSpPr>
            <p:spPr>
              <a:xfrm>
                <a:off x="3445931" y="3476847"/>
                <a:ext cx="4614336" cy="576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b="0" dirty="0">
                    <a:latin typeface="Cambria Math" panose="02040503050406030204" pitchFamily="18" charset="0"/>
                  </a:rPr>
                  <a:t>/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Tr</m:t>
                    </m:r>
                    <m:acc>
                      <m:accPr>
                        <m:chr m:val="̂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8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38E0865-9456-71FE-8980-638B59F6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931" y="3476847"/>
                <a:ext cx="4614336" cy="576568"/>
              </a:xfrm>
              <a:prstGeom prst="rect">
                <a:avLst/>
              </a:prstGeom>
              <a:blipFill>
                <a:blip r:embed="rId5"/>
                <a:stretch>
                  <a:fillRect t="-7368" b="-2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B927BC9E-3B26-172E-F0DF-116F3EB78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48" y="5218845"/>
            <a:ext cx="7405677" cy="92571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862FD6-C75A-89DE-AAD3-A0720621869E}"/>
              </a:ext>
            </a:extLst>
          </p:cNvPr>
          <p:cNvSpPr txBox="1"/>
          <p:nvPr/>
        </p:nvSpPr>
        <p:spPr>
          <a:xfrm>
            <a:off x="1231898" y="3503521"/>
            <a:ext cx="185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E9F5B08-D1B1-D932-664A-5A24CFF1F6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400" y="4266189"/>
            <a:ext cx="6904568" cy="812301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262E1A0-921A-E0FB-0191-599A88633FB7}"/>
              </a:ext>
            </a:extLst>
          </p:cNvPr>
          <p:cNvCxnSpPr>
            <a:cxnSpLocks/>
          </p:cNvCxnSpPr>
          <p:nvPr/>
        </p:nvCxnSpPr>
        <p:spPr>
          <a:xfrm flipH="1">
            <a:off x="3674533" y="3956369"/>
            <a:ext cx="1989667" cy="539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4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B02FD4-EB3C-4F4C-0B4E-452E0FD6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3" y="1591733"/>
            <a:ext cx="3073400" cy="267641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25559C7-0AD4-2D83-3614-A0ACF9E92588}"/>
              </a:ext>
            </a:extLst>
          </p:cNvPr>
          <p:cNvSpPr txBox="1"/>
          <p:nvPr/>
        </p:nvSpPr>
        <p:spPr>
          <a:xfrm>
            <a:off x="804333" y="524933"/>
            <a:ext cx="481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Herzog-Son approach  </a:t>
            </a: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AD7BA5-FABF-6471-BE1E-A9424DE7602E}"/>
                  </a:ext>
                </a:extLst>
              </p:cNvPr>
              <p:cNvSpPr txBox="1"/>
              <p:nvPr/>
            </p:nvSpPr>
            <p:spPr>
              <a:xfrm>
                <a:off x="3979331" y="1488601"/>
                <a:ext cx="49022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usual calculations done in either L or R quadrant</a:t>
                </a:r>
                <a:r>
                  <a:rPr lang="en-US" altLang="zh-CN" dirty="0"/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,∞)</m:t>
                    </m:r>
                  </m:oMath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AD7BA5-FABF-6471-BE1E-A9424DE76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31" y="1488601"/>
                <a:ext cx="4902201" cy="954107"/>
              </a:xfrm>
              <a:prstGeom prst="rect">
                <a:avLst/>
              </a:prstGeom>
              <a:blipFill>
                <a:blip r:embed="rId3"/>
                <a:stretch>
                  <a:fillRect l="-2612" t="-6369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515F3943-8BDD-4C95-6A91-27FF7C6897B8}"/>
              </a:ext>
            </a:extLst>
          </p:cNvPr>
          <p:cNvSpPr txBox="1"/>
          <p:nvPr/>
        </p:nvSpPr>
        <p:spPr>
          <a:xfrm>
            <a:off x="3979331" y="2883157"/>
            <a:ext cx="4377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SK construction, we need to properly “glue” both solutions in L and 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574B3E-DD51-A805-D3EC-C38B55704879}"/>
              </a:ext>
            </a:extLst>
          </p:cNvPr>
          <p:cNvSpPr txBox="1"/>
          <p:nvPr/>
        </p:nvSpPr>
        <p:spPr>
          <a:xfrm>
            <a:off x="702733" y="4708601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Convinced the “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ingoing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prescription for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retarded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2pt function within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/CFT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252AB03-CE34-0EA0-62B7-8C8A30F28EDF}"/>
              </a:ext>
            </a:extLst>
          </p:cNvPr>
          <p:cNvSpPr txBox="1"/>
          <p:nvPr/>
        </p:nvSpPr>
        <p:spPr>
          <a:xfrm>
            <a:off x="1145116" y="326108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Rees-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Skenderis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 </a:t>
            </a: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4D40F9E-E0A6-230A-4B9A-A1AE24C3519A}"/>
              </a:ext>
            </a:extLst>
          </p:cNvPr>
          <p:cNvSpPr txBox="1"/>
          <p:nvPr/>
        </p:nvSpPr>
        <p:spPr>
          <a:xfrm>
            <a:off x="1247264" y="1495731"/>
            <a:ext cx="2590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 contour embedded into a mixed-signature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 brane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B89CBEC-EB37-8858-B735-4FD204D29033}"/>
              </a:ext>
            </a:extLst>
          </p:cNvPr>
          <p:cNvGrpSpPr/>
          <p:nvPr/>
        </p:nvGrpSpPr>
        <p:grpSpPr>
          <a:xfrm>
            <a:off x="4873759" y="1357675"/>
            <a:ext cx="2906842" cy="1791850"/>
            <a:chOff x="4873759" y="1375963"/>
            <a:chExt cx="2906842" cy="1791850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B78DE8F9-7978-978F-4086-5DAC40E119B9}"/>
                </a:ext>
              </a:extLst>
            </p:cNvPr>
            <p:cNvGrpSpPr/>
            <p:nvPr/>
          </p:nvGrpSpPr>
          <p:grpSpPr>
            <a:xfrm>
              <a:off x="5279436" y="1926082"/>
              <a:ext cx="2075986" cy="1229605"/>
              <a:chOff x="3599623" y="2199395"/>
              <a:chExt cx="2075986" cy="1229605"/>
            </a:xfrm>
          </p:grpSpPr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E1D360CF-E671-C223-D7F5-2A0082BDF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623" y="2207862"/>
                <a:ext cx="2075986" cy="72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69FBA650-4799-6085-9CE9-174FB4F92B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624" y="2419529"/>
                <a:ext cx="207598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4D493865-FFEF-ED93-B02C-F2CF759DE0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1020" y="2199395"/>
                <a:ext cx="4588" cy="21863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6EE6323C-17BA-0B8D-5B1A-E65B8BE83C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623" y="2413000"/>
                <a:ext cx="0" cy="1016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01B4DBC-253C-2CD9-2F3D-5E846737A3BA}"/>
                    </a:ext>
                  </a:extLst>
                </p:cNvPr>
                <p:cNvSpPr txBox="1"/>
                <p:nvPr/>
              </p:nvSpPr>
              <p:spPr>
                <a:xfrm>
                  <a:off x="4873759" y="1375963"/>
                  <a:ext cx="5486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01B4DBC-253C-2CD9-2F3D-5E846737A3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3759" y="1375963"/>
                  <a:ext cx="548640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D32DE4C4-2307-0BE9-0078-8F151D647907}"/>
                    </a:ext>
                  </a:extLst>
                </p:cNvPr>
                <p:cNvSpPr txBox="1"/>
                <p:nvPr/>
              </p:nvSpPr>
              <p:spPr>
                <a:xfrm>
                  <a:off x="7231961" y="1417812"/>
                  <a:ext cx="548640" cy="55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D32DE4C4-2307-0BE9-0078-8F151D647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961" y="1417812"/>
                  <a:ext cx="548640" cy="5577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7AAA675F-15DD-B048-97E5-0FED433CA132}"/>
                    </a:ext>
                  </a:extLst>
                </p:cNvPr>
                <p:cNvSpPr txBox="1"/>
                <p:nvPr/>
              </p:nvSpPr>
              <p:spPr>
                <a:xfrm>
                  <a:off x="5038653" y="2644593"/>
                  <a:ext cx="7406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7AAA675F-15DD-B048-97E5-0FED433CA1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653" y="2644593"/>
                  <a:ext cx="74066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924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252AB03-CE34-0EA0-62B7-8C8A30F28EDF}"/>
              </a:ext>
            </a:extLst>
          </p:cNvPr>
          <p:cNvSpPr txBox="1"/>
          <p:nvPr/>
        </p:nvSpPr>
        <p:spPr>
          <a:xfrm>
            <a:off x="1145116" y="326108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Rees-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Skenderis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 </a:t>
            </a: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4D40F9E-E0A6-230A-4B9A-A1AE24C3519A}"/>
              </a:ext>
            </a:extLst>
          </p:cNvPr>
          <p:cNvSpPr txBox="1"/>
          <p:nvPr/>
        </p:nvSpPr>
        <p:spPr>
          <a:xfrm>
            <a:off x="1247264" y="1495731"/>
            <a:ext cx="2590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 contour embedded into a mixed-signature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 brane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937FDE7-1D70-E263-DA6E-32BBDD0295D9}"/>
              </a:ext>
            </a:extLst>
          </p:cNvPr>
          <p:cNvGrpSpPr/>
          <p:nvPr/>
        </p:nvGrpSpPr>
        <p:grpSpPr>
          <a:xfrm>
            <a:off x="4873759" y="1357675"/>
            <a:ext cx="2906842" cy="1791850"/>
            <a:chOff x="4873759" y="1375963"/>
            <a:chExt cx="2906842" cy="179185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99743F2-CCD0-6D0A-A85E-4EF56A421A97}"/>
                </a:ext>
              </a:extLst>
            </p:cNvPr>
            <p:cNvGrpSpPr/>
            <p:nvPr/>
          </p:nvGrpSpPr>
          <p:grpSpPr>
            <a:xfrm>
              <a:off x="5279436" y="1926082"/>
              <a:ext cx="2075986" cy="1229605"/>
              <a:chOff x="3599623" y="2199395"/>
              <a:chExt cx="2075986" cy="1229605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1FC5B696-F0D7-AC81-BA7D-55D115C94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623" y="2207862"/>
                <a:ext cx="2075986" cy="72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9ACC5895-0E6A-F0DE-3A09-0DF5F8DE74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624" y="2419529"/>
                <a:ext cx="207598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C34ADC61-69E0-F3AE-D738-8E89395058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1020" y="2199395"/>
                <a:ext cx="4588" cy="21863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5C257FC3-5020-23EF-E027-CB46D9DCD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623" y="2413000"/>
                <a:ext cx="0" cy="1016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5401B2E-8D77-9BB8-50C8-09537831DB74}"/>
                    </a:ext>
                  </a:extLst>
                </p:cNvPr>
                <p:cNvSpPr txBox="1"/>
                <p:nvPr/>
              </p:nvSpPr>
              <p:spPr>
                <a:xfrm>
                  <a:off x="4873759" y="1375963"/>
                  <a:ext cx="5486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5401B2E-8D77-9BB8-50C8-09537831D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3759" y="1375963"/>
                  <a:ext cx="548640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E63254B-E00B-CC56-C7F6-8E094920A29C}"/>
                    </a:ext>
                  </a:extLst>
                </p:cNvPr>
                <p:cNvSpPr txBox="1"/>
                <p:nvPr/>
              </p:nvSpPr>
              <p:spPr>
                <a:xfrm>
                  <a:off x="7231961" y="1417812"/>
                  <a:ext cx="548640" cy="55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E63254B-E00B-CC56-C7F6-8E094920A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961" y="1417812"/>
                  <a:ext cx="548640" cy="5577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989757A-BCCD-474D-CF45-1DA73829CA56}"/>
                    </a:ext>
                  </a:extLst>
                </p:cNvPr>
                <p:cNvSpPr txBox="1"/>
                <p:nvPr/>
              </p:nvSpPr>
              <p:spPr>
                <a:xfrm>
                  <a:off x="5038653" y="2644593"/>
                  <a:ext cx="7406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989757A-BCCD-474D-CF45-1DA73829CA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653" y="2644593"/>
                  <a:ext cx="74066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弧形 24">
            <a:extLst>
              <a:ext uri="{FF2B5EF4-FFF2-40B4-BE49-F238E27FC236}">
                <a16:creationId xmlns:a16="http://schemas.microsoft.com/office/drawing/2014/main" id="{D8DF6B12-50AE-6805-7B76-225EA2AF07FB}"/>
              </a:ext>
            </a:extLst>
          </p:cNvPr>
          <p:cNvSpPr/>
          <p:nvPr/>
        </p:nvSpPr>
        <p:spPr>
          <a:xfrm rot="16200000">
            <a:off x="5406554" y="782622"/>
            <a:ext cx="1832839" cy="2075980"/>
          </a:xfrm>
          <a:prstGeom prst="arc">
            <a:avLst>
              <a:gd name="adj1" fmla="val 15914296"/>
              <a:gd name="adj2" fmla="val 582587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43D4985-D30A-355D-5ACE-9626E95EB3AA}"/>
              </a:ext>
            </a:extLst>
          </p:cNvPr>
          <p:cNvSpPr txBox="1"/>
          <p:nvPr/>
        </p:nvSpPr>
        <p:spPr>
          <a:xfrm>
            <a:off x="5722143" y="1055075"/>
            <a:ext cx="128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Lorentzian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弧形 26">
            <a:extLst>
              <a:ext uri="{FF2B5EF4-FFF2-40B4-BE49-F238E27FC236}">
                <a16:creationId xmlns:a16="http://schemas.microsoft.com/office/drawing/2014/main" id="{96C4B7CA-9E6F-F9E9-B548-FC3EC902DF94}"/>
              </a:ext>
            </a:extLst>
          </p:cNvPr>
          <p:cNvSpPr/>
          <p:nvPr/>
        </p:nvSpPr>
        <p:spPr>
          <a:xfrm rot="5400000">
            <a:off x="5401003" y="1149583"/>
            <a:ext cx="1832839" cy="2075984"/>
          </a:xfrm>
          <a:prstGeom prst="arc">
            <a:avLst>
              <a:gd name="adj1" fmla="val 15914296"/>
              <a:gd name="adj2" fmla="val 5559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E917F98-D506-92B2-D489-F4098A76A4DF}"/>
              </a:ext>
            </a:extLst>
          </p:cNvPr>
          <p:cNvSpPr txBox="1"/>
          <p:nvPr/>
        </p:nvSpPr>
        <p:spPr>
          <a:xfrm>
            <a:off x="5659827" y="2127928"/>
            <a:ext cx="134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Lorentzian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F47F6B33-3A07-A96C-CFCC-948C5D8D296F}"/>
              </a:ext>
            </a:extLst>
          </p:cNvPr>
          <p:cNvSpPr/>
          <p:nvPr/>
        </p:nvSpPr>
        <p:spPr>
          <a:xfrm rot="16200000">
            <a:off x="4790839" y="2103338"/>
            <a:ext cx="994111" cy="1050333"/>
          </a:xfrm>
          <a:prstGeom prst="arc">
            <a:avLst>
              <a:gd name="adj1" fmla="val 10942497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9543D5-4159-A997-41FC-376A79FEDB08}"/>
              </a:ext>
            </a:extLst>
          </p:cNvPr>
          <p:cNvSpPr txBox="1"/>
          <p:nvPr/>
        </p:nvSpPr>
        <p:spPr>
          <a:xfrm>
            <a:off x="3864571" y="2226988"/>
            <a:ext cx="146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5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252AB03-CE34-0EA0-62B7-8C8A30F28EDF}"/>
              </a:ext>
            </a:extLst>
          </p:cNvPr>
          <p:cNvSpPr txBox="1"/>
          <p:nvPr/>
        </p:nvSpPr>
        <p:spPr>
          <a:xfrm>
            <a:off x="1145116" y="326108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Rees-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Skenderis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 </a:t>
            </a: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4D40F9E-E0A6-230A-4B9A-A1AE24C3519A}"/>
              </a:ext>
            </a:extLst>
          </p:cNvPr>
          <p:cNvSpPr txBox="1"/>
          <p:nvPr/>
        </p:nvSpPr>
        <p:spPr>
          <a:xfrm>
            <a:off x="1247264" y="1495731"/>
            <a:ext cx="2590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 contour embedded into a mixed-signature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 brane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937FDE7-1D70-E263-DA6E-32BBDD0295D9}"/>
              </a:ext>
            </a:extLst>
          </p:cNvPr>
          <p:cNvGrpSpPr/>
          <p:nvPr/>
        </p:nvGrpSpPr>
        <p:grpSpPr>
          <a:xfrm>
            <a:off x="4873759" y="1357675"/>
            <a:ext cx="2906842" cy="1791850"/>
            <a:chOff x="4873759" y="1375963"/>
            <a:chExt cx="2906842" cy="179185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99743F2-CCD0-6D0A-A85E-4EF56A421A97}"/>
                </a:ext>
              </a:extLst>
            </p:cNvPr>
            <p:cNvGrpSpPr/>
            <p:nvPr/>
          </p:nvGrpSpPr>
          <p:grpSpPr>
            <a:xfrm>
              <a:off x="5279436" y="1926082"/>
              <a:ext cx="2075986" cy="1229605"/>
              <a:chOff x="3599623" y="2199395"/>
              <a:chExt cx="2075986" cy="1229605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1FC5B696-F0D7-AC81-BA7D-55D115C94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623" y="2207862"/>
                <a:ext cx="2075986" cy="72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9ACC5895-0E6A-F0DE-3A09-0DF5F8DE74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624" y="2419529"/>
                <a:ext cx="207598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C34ADC61-69E0-F3AE-D738-8E89395058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1020" y="2199395"/>
                <a:ext cx="4588" cy="21863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5C257FC3-5020-23EF-E027-CB46D9DCD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623" y="2413000"/>
                <a:ext cx="0" cy="1016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5401B2E-8D77-9BB8-50C8-09537831DB74}"/>
                    </a:ext>
                  </a:extLst>
                </p:cNvPr>
                <p:cNvSpPr txBox="1"/>
                <p:nvPr/>
              </p:nvSpPr>
              <p:spPr>
                <a:xfrm>
                  <a:off x="4873759" y="1375963"/>
                  <a:ext cx="5486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5401B2E-8D77-9BB8-50C8-09537831D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3759" y="1375963"/>
                  <a:ext cx="548640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E63254B-E00B-CC56-C7F6-8E094920A29C}"/>
                    </a:ext>
                  </a:extLst>
                </p:cNvPr>
                <p:cNvSpPr txBox="1"/>
                <p:nvPr/>
              </p:nvSpPr>
              <p:spPr>
                <a:xfrm>
                  <a:off x="7231961" y="1417812"/>
                  <a:ext cx="548640" cy="55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E63254B-E00B-CC56-C7F6-8E094920A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961" y="1417812"/>
                  <a:ext cx="548640" cy="5577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989757A-BCCD-474D-CF45-1DA73829CA56}"/>
                    </a:ext>
                  </a:extLst>
                </p:cNvPr>
                <p:cNvSpPr txBox="1"/>
                <p:nvPr/>
              </p:nvSpPr>
              <p:spPr>
                <a:xfrm>
                  <a:off x="5038653" y="2644593"/>
                  <a:ext cx="7406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989757A-BCCD-474D-CF45-1DA73829CA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653" y="2644593"/>
                  <a:ext cx="74066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弧形 24">
            <a:extLst>
              <a:ext uri="{FF2B5EF4-FFF2-40B4-BE49-F238E27FC236}">
                <a16:creationId xmlns:a16="http://schemas.microsoft.com/office/drawing/2014/main" id="{D8DF6B12-50AE-6805-7B76-225EA2AF07FB}"/>
              </a:ext>
            </a:extLst>
          </p:cNvPr>
          <p:cNvSpPr/>
          <p:nvPr/>
        </p:nvSpPr>
        <p:spPr>
          <a:xfrm rot="16200000">
            <a:off x="5406554" y="782622"/>
            <a:ext cx="1832839" cy="2075980"/>
          </a:xfrm>
          <a:prstGeom prst="arc">
            <a:avLst>
              <a:gd name="adj1" fmla="val 15914296"/>
              <a:gd name="adj2" fmla="val 582587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43D4985-D30A-355D-5ACE-9626E95EB3AA}"/>
              </a:ext>
            </a:extLst>
          </p:cNvPr>
          <p:cNvSpPr txBox="1"/>
          <p:nvPr/>
        </p:nvSpPr>
        <p:spPr>
          <a:xfrm>
            <a:off x="5722143" y="1055075"/>
            <a:ext cx="128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Lorentzian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弧形 26">
            <a:extLst>
              <a:ext uri="{FF2B5EF4-FFF2-40B4-BE49-F238E27FC236}">
                <a16:creationId xmlns:a16="http://schemas.microsoft.com/office/drawing/2014/main" id="{96C4B7CA-9E6F-F9E9-B548-FC3EC902DF94}"/>
              </a:ext>
            </a:extLst>
          </p:cNvPr>
          <p:cNvSpPr/>
          <p:nvPr/>
        </p:nvSpPr>
        <p:spPr>
          <a:xfrm rot="5400000">
            <a:off x="5401003" y="1149583"/>
            <a:ext cx="1832839" cy="2075984"/>
          </a:xfrm>
          <a:prstGeom prst="arc">
            <a:avLst>
              <a:gd name="adj1" fmla="val 15914296"/>
              <a:gd name="adj2" fmla="val 5559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E917F98-D506-92B2-D489-F4098A76A4DF}"/>
              </a:ext>
            </a:extLst>
          </p:cNvPr>
          <p:cNvSpPr txBox="1"/>
          <p:nvPr/>
        </p:nvSpPr>
        <p:spPr>
          <a:xfrm>
            <a:off x="5659827" y="2127928"/>
            <a:ext cx="134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Lorentzian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F47F6B33-3A07-A96C-CFCC-948C5D8D296F}"/>
              </a:ext>
            </a:extLst>
          </p:cNvPr>
          <p:cNvSpPr/>
          <p:nvPr/>
        </p:nvSpPr>
        <p:spPr>
          <a:xfrm rot="16200000">
            <a:off x="4790839" y="2103338"/>
            <a:ext cx="994111" cy="1050333"/>
          </a:xfrm>
          <a:prstGeom prst="arc">
            <a:avLst>
              <a:gd name="adj1" fmla="val 10942497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9543D5-4159-A997-41FC-376A79FEDB08}"/>
              </a:ext>
            </a:extLst>
          </p:cNvPr>
          <p:cNvSpPr txBox="1"/>
          <p:nvPr/>
        </p:nvSpPr>
        <p:spPr>
          <a:xfrm>
            <a:off x="3864571" y="2226988"/>
            <a:ext cx="146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E78B8A-D077-916E-E7C6-040BFF489D33}"/>
              </a:ext>
            </a:extLst>
          </p:cNvPr>
          <p:cNvSpPr txBox="1"/>
          <p:nvPr/>
        </p:nvSpPr>
        <p:spPr>
          <a:xfrm>
            <a:off x="1145116" y="3540416"/>
            <a:ext cx="6853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piecewise solutions for bulk fields, to be glued at three time slices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5EE9F29-3835-4B84-EE5C-952C587F41CA}"/>
                  </a:ext>
                </a:extLst>
              </p:cNvPr>
              <p:cNvSpPr txBox="1"/>
              <p:nvPr/>
            </p:nvSpPr>
            <p:spPr>
              <a:xfrm>
                <a:off x="812800" y="4491675"/>
                <a:ext cx="3505200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5EE9F29-3835-4B84-EE5C-952C587F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4491675"/>
                <a:ext cx="3505200" cy="557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10D39E-07DB-B377-A611-50CAF025F7D7}"/>
                  </a:ext>
                </a:extLst>
              </p:cNvPr>
              <p:cNvSpPr txBox="1"/>
              <p:nvPr/>
            </p:nvSpPr>
            <p:spPr>
              <a:xfrm>
                <a:off x="996951" y="5144749"/>
                <a:ext cx="28744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10D39E-07DB-B377-A611-50CAF025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51" y="5144749"/>
                <a:ext cx="28744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C6527B-39C4-C032-7992-807D456D2805}"/>
                  </a:ext>
                </a:extLst>
              </p:cNvPr>
              <p:cNvSpPr txBox="1"/>
              <p:nvPr/>
            </p:nvSpPr>
            <p:spPr>
              <a:xfrm>
                <a:off x="846668" y="5837248"/>
                <a:ext cx="3158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C6527B-39C4-C032-7992-807D456D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8" y="5837248"/>
                <a:ext cx="315806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4320FF6-74DF-14FE-6B4F-291B83E62D9C}"/>
                  </a:ext>
                </a:extLst>
              </p:cNvPr>
              <p:cNvSpPr txBox="1"/>
              <p:nvPr/>
            </p:nvSpPr>
            <p:spPr>
              <a:xfrm>
                <a:off x="4637616" y="4713862"/>
                <a:ext cx="352636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subscripts 1 or 2: upper or lower branch;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imaginary time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4320FF6-74DF-14FE-6B4F-291B83E62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616" y="4713862"/>
                <a:ext cx="3526367" cy="1384995"/>
              </a:xfrm>
              <a:prstGeom prst="rect">
                <a:avLst/>
              </a:prstGeom>
              <a:blipFill>
                <a:blip r:embed="rId8"/>
                <a:stretch>
                  <a:fillRect l="-3633" t="-4405" r="-5882" b="-11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27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13117</TotalTime>
  <Words>1465</Words>
  <Application>Microsoft Office PowerPoint</Application>
  <PresentationFormat>全屏显示(4:3)</PresentationFormat>
  <Paragraphs>182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楷体</vt:lpstr>
      <vt:lpstr>Arial</vt:lpstr>
      <vt:lpstr>Blackadder ITC</vt:lpstr>
      <vt:lpstr>Calibri</vt:lpstr>
      <vt:lpstr>Calibri Light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Yanyan Bu</dc:creator>
  <cp:lastModifiedBy>Yanyan Bu</cp:lastModifiedBy>
  <cp:revision>195</cp:revision>
  <dcterms:created xsi:type="dcterms:W3CDTF">2023-04-07T06:51:29Z</dcterms:created>
  <dcterms:modified xsi:type="dcterms:W3CDTF">2023-04-22T01:23:49Z</dcterms:modified>
</cp:coreProperties>
</file>