
<file path=[Content_Types].xml><?xml version="1.0" encoding="utf-8"?>
<Types xmlns="http://schemas.openxmlformats.org/package/2006/content-types"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40" r:id="rId3"/>
    <p:sldId id="341" r:id="rId4"/>
    <p:sldId id="344" r:id="rId5"/>
    <p:sldId id="345" r:id="rId6"/>
    <p:sldId id="346" r:id="rId7"/>
    <p:sldId id="552" r:id="rId8"/>
    <p:sldId id="553" r:id="rId9"/>
    <p:sldId id="260" r:id="rId10"/>
    <p:sldId id="389" r:id="rId11"/>
    <p:sldId id="418" r:id="rId12"/>
    <p:sldId id="522" r:id="rId13"/>
    <p:sldId id="262" r:id="rId14"/>
    <p:sldId id="261" r:id="rId15"/>
    <p:sldId id="314" r:id="rId16"/>
    <p:sldId id="263" r:id="rId17"/>
    <p:sldId id="266" r:id="rId18"/>
    <p:sldId id="267" r:id="rId19"/>
    <p:sldId id="276" r:id="rId20"/>
    <p:sldId id="270" r:id="rId21"/>
    <p:sldId id="468" r:id="rId22"/>
    <p:sldId id="449" r:id="rId23"/>
    <p:sldId id="272" r:id="rId24"/>
    <p:sldId id="586" r:id="rId25"/>
    <p:sldId id="450" r:id="rId26"/>
    <p:sldId id="287" r:id="rId27"/>
    <p:sldId id="505" r:id="rId28"/>
    <p:sldId id="490" r:id="rId29"/>
    <p:sldId id="288" r:id="rId30"/>
    <p:sldId id="289" r:id="rId31"/>
    <p:sldId id="291" r:id="rId32"/>
    <p:sldId id="300" r:id="rId33"/>
    <p:sldId id="301" r:id="rId34"/>
    <p:sldId id="379" r:id="rId35"/>
    <p:sldId id="308" r:id="rId36"/>
    <p:sldId id="303" r:id="rId37"/>
    <p:sldId id="317" r:id="rId38"/>
    <p:sldId id="310" r:id="rId39"/>
    <p:sldId id="311" r:id="rId40"/>
    <p:sldId id="294" r:id="rId41"/>
    <p:sldId id="295" r:id="rId42"/>
  </p:sldIdLst>
  <p:sldSz cx="12192000" cy="6858000"/>
  <p:notesSz cx="6858000" cy="914400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96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gs" Target="tags/tag118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34.png"/><Relationship Id="rId3" Type="http://schemas.openxmlformats.org/officeDocument/2006/relationships/tags" Target="../tags/tag7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tags" Target="../tags/tag7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microsoft.com/office/2007/relationships/media" Target="../media/media4.mp4"/><Relationship Id="rId4" Type="http://schemas.openxmlformats.org/officeDocument/2006/relationships/video" Target="../media/media4.mp4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tags" Target="../tags/tag75.xml"/><Relationship Id="rId4" Type="http://schemas.openxmlformats.org/officeDocument/2006/relationships/image" Target="../media/image45.png"/><Relationship Id="rId3" Type="http://schemas.openxmlformats.org/officeDocument/2006/relationships/image" Target="../media/image39.png"/><Relationship Id="rId2" Type="http://schemas.openxmlformats.org/officeDocument/2006/relationships/tags" Target="../tags/tag74.xml"/><Relationship Id="rId1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tags" Target="../tags/tag76.xml"/><Relationship Id="rId7" Type="http://schemas.openxmlformats.org/officeDocument/2006/relationships/image" Target="../media/image51.png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tags" Target="../tags/tag79.xml"/><Relationship Id="rId4" Type="http://schemas.openxmlformats.org/officeDocument/2006/relationships/image" Target="../media/image54.png"/><Relationship Id="rId3" Type="http://schemas.openxmlformats.org/officeDocument/2006/relationships/tags" Target="../tags/tag78.xml"/><Relationship Id="rId2" Type="http://schemas.openxmlformats.org/officeDocument/2006/relationships/image" Target="../media/image53.png"/><Relationship Id="rId1" Type="http://schemas.openxmlformats.org/officeDocument/2006/relationships/tags" Target="../tags/tag7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tags" Target="../tags/tag80.xml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45.png"/><Relationship Id="rId4" Type="http://schemas.openxmlformats.org/officeDocument/2006/relationships/tags" Target="../tags/tag82.xml"/><Relationship Id="rId3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tags" Target="../tags/tag81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image" Target="../media/image72.png"/><Relationship Id="rId7" Type="http://schemas.openxmlformats.org/officeDocument/2006/relationships/tags" Target="../tags/tag8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media" Target="../media/media5.mp4"/><Relationship Id="rId3" Type="http://schemas.openxmlformats.org/officeDocument/2006/relationships/video" Target="../media/media5.mp4"/><Relationship Id="rId2" Type="http://schemas.openxmlformats.org/officeDocument/2006/relationships/image" Target="../media/image69.pn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78.png"/><Relationship Id="rId13" Type="http://schemas.openxmlformats.org/officeDocument/2006/relationships/image" Target="../media/image77.png"/><Relationship Id="rId12" Type="http://schemas.openxmlformats.org/officeDocument/2006/relationships/image" Target="../media/image76.png"/><Relationship Id="rId11" Type="http://schemas.openxmlformats.org/officeDocument/2006/relationships/image" Target="../media/image75.png"/><Relationship Id="rId10" Type="http://schemas.openxmlformats.org/officeDocument/2006/relationships/image" Target="../media/image74.png"/><Relationship Id="rId1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81.png"/><Relationship Id="rId7" Type="http://schemas.openxmlformats.org/officeDocument/2006/relationships/image" Target="../media/image80.png"/><Relationship Id="rId6" Type="http://schemas.openxmlformats.org/officeDocument/2006/relationships/tags" Target="../tags/tag87.xml"/><Relationship Id="rId5" Type="http://schemas.openxmlformats.org/officeDocument/2006/relationships/image" Target="../media/image79.png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image" Target="../media/image44.png"/><Relationship Id="rId1" Type="http://schemas.openxmlformats.org/officeDocument/2006/relationships/tags" Target="../tags/tag84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png"/><Relationship Id="rId8" Type="http://schemas.openxmlformats.org/officeDocument/2006/relationships/image" Target="../media/image86.png"/><Relationship Id="rId7" Type="http://schemas.openxmlformats.org/officeDocument/2006/relationships/image" Target="../media/image85.png"/><Relationship Id="rId6" Type="http://schemas.openxmlformats.org/officeDocument/2006/relationships/image" Target="../media/image84.png"/><Relationship Id="rId5" Type="http://schemas.openxmlformats.org/officeDocument/2006/relationships/tags" Target="../tags/tag90.xml"/><Relationship Id="rId4" Type="http://schemas.openxmlformats.org/officeDocument/2006/relationships/image" Target="../media/image83.png"/><Relationship Id="rId3" Type="http://schemas.openxmlformats.org/officeDocument/2006/relationships/tags" Target="../tags/tag89.xml"/><Relationship Id="rId2" Type="http://schemas.openxmlformats.org/officeDocument/2006/relationships/image" Target="../media/image82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89.png"/><Relationship Id="rId3" Type="http://schemas.openxmlformats.org/officeDocument/2006/relationships/tags" Target="../tags/tag95.xml"/><Relationship Id="rId2" Type="http://schemas.openxmlformats.org/officeDocument/2006/relationships/image" Target="../media/image88.png"/><Relationship Id="rId1" Type="http://schemas.openxmlformats.org/officeDocument/2006/relationships/tags" Target="../tags/tag94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00.xml"/><Relationship Id="rId7" Type="http://schemas.openxmlformats.org/officeDocument/2006/relationships/image" Target="../media/image61.png"/><Relationship Id="rId6" Type="http://schemas.openxmlformats.org/officeDocument/2006/relationships/tags" Target="../tags/tag99.xml"/><Relationship Id="rId5" Type="http://schemas.openxmlformats.org/officeDocument/2006/relationships/image" Target="../media/image60.png"/><Relationship Id="rId4" Type="http://schemas.openxmlformats.org/officeDocument/2006/relationships/tags" Target="../tags/tag98.xml"/><Relationship Id="rId3" Type="http://schemas.openxmlformats.org/officeDocument/2006/relationships/image" Target="../media/image59.png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2.xml"/><Relationship Id="rId4" Type="http://schemas.openxmlformats.org/officeDocument/2006/relationships/image" Target="../media/image71.png"/><Relationship Id="rId3" Type="http://schemas.openxmlformats.org/officeDocument/2006/relationships/tags" Target="../tags/tag101.xml"/><Relationship Id="rId2" Type="http://schemas.openxmlformats.org/officeDocument/2006/relationships/image" Target="../media/image51.png"/><Relationship Id="rId1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7.png"/><Relationship Id="rId3" Type="http://schemas.openxmlformats.org/officeDocument/2006/relationships/tags" Target="../tags/tag103.xml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4.xml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79.png"/><Relationship Id="rId7" Type="http://schemas.openxmlformats.org/officeDocument/2006/relationships/tags" Target="../tags/tag108.xml"/><Relationship Id="rId6" Type="http://schemas.openxmlformats.org/officeDocument/2006/relationships/image" Target="../media/image77.png"/><Relationship Id="rId5" Type="http://schemas.openxmlformats.org/officeDocument/2006/relationships/tags" Target="../tags/tag107.xml"/><Relationship Id="rId4" Type="http://schemas.openxmlformats.org/officeDocument/2006/relationships/image" Target="../media/image89.png"/><Relationship Id="rId3" Type="http://schemas.openxmlformats.org/officeDocument/2006/relationships/tags" Target="../tags/tag106.xml"/><Relationship Id="rId2" Type="http://schemas.openxmlformats.org/officeDocument/2006/relationships/image" Target="../media/image88.png"/><Relationship Id="rId1" Type="http://schemas.openxmlformats.org/officeDocument/2006/relationships/tags" Target="../tags/tag105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tags" Target="../tags/tag110.xml"/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tags" Target="../tags/tag109.xm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3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tags" Target="../tags/tag111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3" Type="http://schemas.openxmlformats.org/officeDocument/2006/relationships/image" Target="../media/image104.png"/><Relationship Id="rId2" Type="http://schemas.openxmlformats.org/officeDocument/2006/relationships/tags" Target="../tags/tag112.xml"/><Relationship Id="rId1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3" Type="http://schemas.openxmlformats.org/officeDocument/2006/relationships/image" Target="../media/image116.png"/><Relationship Id="rId2" Type="http://schemas.openxmlformats.org/officeDocument/2006/relationships/image" Target="../media/image104.png"/><Relationship Id="rId1" Type="http://schemas.openxmlformats.org/officeDocument/2006/relationships/tags" Target="../tags/tag1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9.png"/><Relationship Id="rId1" Type="http://schemas.openxmlformats.org/officeDocument/2006/relationships/tags" Target="../tags/tag11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2.png"/><Relationship Id="rId6" Type="http://schemas.openxmlformats.org/officeDocument/2006/relationships/image" Target="../media/image121.png"/><Relationship Id="rId5" Type="http://schemas.openxmlformats.org/officeDocument/2006/relationships/image" Target="../media/image89.png"/><Relationship Id="rId4" Type="http://schemas.openxmlformats.org/officeDocument/2006/relationships/image" Target="../media/image120.png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tags" Target="../tags/tag63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video" Target="../media/media2.mp4"/><Relationship Id="rId8" Type="http://schemas.openxmlformats.org/officeDocument/2006/relationships/image" Target="../media/image18.png"/><Relationship Id="rId7" Type="http://schemas.microsoft.com/office/2007/relationships/media" Target="../media/media1.mp4"/><Relationship Id="rId6" Type="http://schemas.openxmlformats.org/officeDocument/2006/relationships/video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11" Type="http://schemas.openxmlformats.org/officeDocument/2006/relationships/tags" Target="../tags/tag64.xml"/><Relationship Id="rId10" Type="http://schemas.microsoft.com/office/2007/relationships/media" Target="../media/media2.mp4"/><Relationship Id="rId1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image" Target="../media/image20.png"/><Relationship Id="rId2" Type="http://schemas.microsoft.com/office/2007/relationships/media" Target="../media/media3.mp4"/><Relationship Id="rId10" Type="http://schemas.openxmlformats.org/officeDocument/2006/relationships/slideLayout" Target="../slideLayouts/slideLayout2.xml"/><Relationship Id="rId1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tags" Target="../tags/tag68.xml"/><Relationship Id="rId2" Type="http://schemas.openxmlformats.org/officeDocument/2006/relationships/image" Target="../media/image25.png"/><Relationship Id="rId1" Type="http://schemas.openxmlformats.org/officeDocument/2006/relationships/tags" Target="../tags/tag6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1.png"/><Relationship Id="rId7" Type="http://schemas.openxmlformats.org/officeDocument/2006/relationships/tags" Target="../tags/tag71.xml"/><Relationship Id="rId6" Type="http://schemas.openxmlformats.org/officeDocument/2006/relationships/image" Target="../media/image6.png"/><Relationship Id="rId5" Type="http://schemas.openxmlformats.org/officeDocument/2006/relationships/tags" Target="../tags/tag70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5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717550" y="453708"/>
            <a:ext cx="10045700" cy="2187575"/>
          </a:xfrm>
        </p:spPr>
        <p:txBody>
          <a:bodyPr anchor="b">
            <a:normAutofit/>
          </a:bodyPr>
          <a:p>
            <a:pPr marL="0" marR="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000" b="0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kumimoji="0" sz="4000" i="0" u="none" strike="noStrike" kern="1200" cap="none" spc="0" normalizeH="0" baseline="0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Universality of Phase Transition Dynamics and Holography</a:t>
            </a:r>
            <a:endParaRPr kumimoji="0" sz="4000" i="0" u="none" strike="noStrike" kern="1200" cap="none" spc="0" normalizeH="0" baseline="0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098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694940" y="2956560"/>
            <a:ext cx="6356985" cy="744220"/>
          </a:xfrm>
        </p:spPr>
        <p:txBody>
          <a:bodyPr vert="horz" lIns="91440" tIns="45720" rIns="91440" bIns="45720" anchor="t" anchorCtr="0">
            <a:normAutofit fontScale="25000"/>
          </a:bodyPr>
          <a:p>
            <a:pPr defTabSz="914400"/>
            <a:r>
              <a:rPr lang="zh-CN" altLang="en-US" sz="9600" kern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ea typeface="微软雅黑" panose="020B0503020204020204" charset="-122"/>
                <a:cs typeface="+mn-cs"/>
              </a:rPr>
              <a:t>曾化碧 </a:t>
            </a:r>
            <a:r>
              <a:rPr lang="zh-CN" altLang="en-US" sz="6400" kern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ea typeface="微软雅黑" panose="020B0503020204020204" charset="-122"/>
                <a:cs typeface="+mn-cs"/>
              </a:rPr>
              <a:t>  扬州大学</a:t>
            </a:r>
            <a:r>
              <a:rPr lang="en-US" altLang="zh-CN" sz="6400" kern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ea typeface="微软雅黑" panose="020B0503020204020204" charset="-122"/>
                <a:cs typeface="+mn-cs"/>
              </a:rPr>
              <a:t> </a:t>
            </a:r>
            <a:endParaRPr lang="zh-CN" altLang="en-US" sz="6400" kern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charset="0"/>
              <a:ea typeface="微软雅黑" panose="020B0503020204020204" charset="-122"/>
              <a:cs typeface="+mn-cs"/>
            </a:endParaRPr>
          </a:p>
          <a:p>
            <a:pPr defTabSz="914400"/>
            <a:endParaRPr lang="zh-CN" altLang="en-US" sz="6400" kern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charset="0"/>
              <a:ea typeface="微软雅黑" panose="020B0503020204020204" charset="-122"/>
              <a:cs typeface="+mn-cs"/>
            </a:endParaRPr>
          </a:p>
          <a:p>
            <a:pPr defTabSz="914400"/>
            <a:endParaRPr lang="en-US" altLang="zh-CN" sz="6400" kern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charset="0"/>
              <a:ea typeface="微软雅黑" panose="020B0503020204020204" charset="-122"/>
              <a:cs typeface="+mn-cs"/>
            </a:endParaRPr>
          </a:p>
          <a:p>
            <a:pPr defTabSz="914400"/>
            <a:r>
              <a:rPr lang="en-US" altLang="zh-CN" sz="6400" kern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ea typeface="微软雅黑" panose="020B0503020204020204" charset="-122"/>
                <a:cs typeface="+mn-cs"/>
              </a:rPr>
              <a:t>          </a:t>
            </a:r>
            <a:r>
              <a:rPr lang="en-US" altLang="zh-CN" sz="6400" kern="1200">
                <a:solidFill>
                  <a:srgbClr val="404040"/>
                </a:solidFill>
                <a:latin typeface="Arial Black" panose="020B0A04020102020204" charset="0"/>
                <a:ea typeface="微软雅黑" panose="020B0503020204020204" charset="-122"/>
                <a:cs typeface="+mn-cs"/>
              </a:rPr>
              <a:t>               </a:t>
            </a:r>
            <a:endParaRPr lang="en-US" altLang="zh-CN" sz="6400" kern="1200">
              <a:solidFill>
                <a:srgbClr val="404040"/>
              </a:solidFill>
              <a:latin typeface="Arial Black" panose="020B0A0402010202020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71540" y="4439285"/>
            <a:ext cx="3080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           </a:t>
            </a:r>
            <a:endParaRPr lang="en-US" altLang="zh-CN" b="1"/>
          </a:p>
        </p:txBody>
      </p:sp>
      <p:sp>
        <p:nvSpPr>
          <p:cNvPr id="3" name="文本框 2"/>
          <p:cNvSpPr txBox="1"/>
          <p:nvPr/>
        </p:nvSpPr>
        <p:spPr>
          <a:xfrm>
            <a:off x="1139825" y="4015740"/>
            <a:ext cx="871728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defTabSz="914400"/>
            <a:r>
              <a:rPr lang="en-US" altLang="zh-CN" b="1">
                <a:solidFill>
                  <a:srgbClr val="404040"/>
                </a:solidFill>
                <a:latin typeface="+mj-lt"/>
                <a:ea typeface="微软雅黑" panose="020B0503020204020204" charset="-122"/>
                <a:cs typeface="+mj-lt"/>
                <a:sym typeface="+mn-ea"/>
              </a:rPr>
              <a:t> 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微软雅黑" panose="020B0503020204020204" charset="-122"/>
                <a:cs typeface="+mj-lt"/>
                <a:sym typeface="+mn-ea"/>
              </a:rPr>
              <a:t>PHYSICAL REVIEW LETTERS 130, 060402 (2023)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微软雅黑" panose="020B0503020204020204" charset="-122"/>
                <a:cs typeface="+mj-lt"/>
                <a:sym typeface="+mn-ea"/>
              </a:rPr>
              <a:t> </a:t>
            </a:r>
            <a:endParaRPr lang="en-US" altLang="zh-CN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微软雅黑" panose="020B0503020204020204" charset="-122"/>
              <a:cs typeface="+mj-lt"/>
              <a:sym typeface="+mn-ea"/>
            </a:endParaRPr>
          </a:p>
          <a:p>
            <a:pPr defTabSz="914400"/>
            <a:endParaRPr lang="en-US" altLang="zh-CN" b="1" kern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微软雅黑" panose="020B0503020204020204" charset="-122"/>
              <a:cs typeface="+mj-lt"/>
            </a:endParaRPr>
          </a:p>
          <a:p>
            <a:pPr defTabSz="914400"/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微软雅黑" panose="020B0503020204020204" charset="-122"/>
                <a:cs typeface="+mj-lt"/>
                <a:sym typeface="+mn-ea"/>
              </a:rPr>
              <a:t> PHYSICAL REVIEW D 102, 126005 (2020)  </a:t>
            </a:r>
            <a:endParaRPr lang="en-US" altLang="zh-CN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微软雅黑" panose="020B0503020204020204" charset="-122"/>
              <a:cs typeface="+mj-lt"/>
              <a:sym typeface="+mn-ea"/>
            </a:endParaRPr>
          </a:p>
          <a:p>
            <a:pPr defTabSz="914400"/>
            <a:endParaRPr lang="en-US" altLang="zh-CN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+mj-lt"/>
            </a:endParaRPr>
          </a:p>
          <a:p>
            <a:pPr defTabSz="914400"/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+mj-lt"/>
              </a:rPr>
              <a:t> 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+mj-lt"/>
              </a:rPr>
              <a:t>JHEP 03 (2021) 136 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+mj-lt"/>
            </a:endParaRPr>
          </a:p>
          <a:p>
            <a:pPr defTabSz="914400"/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+mj-lt"/>
            </a:endParaRPr>
          </a:p>
          <a:p>
            <a:pPr defTabSz="914400"/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+mj-lt"/>
              </a:rPr>
              <a:t> 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+mj-lt"/>
              </a:rPr>
              <a:t>arXiv:2110.07969 [cond-mat.stat-mech]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+mj-lt"/>
            </a:endParaRPr>
          </a:p>
          <a:p>
            <a:pPr defTabSz="914400"/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+mj-lt"/>
              </a:rPr>
              <a:t>  </a:t>
            </a:r>
            <a:endParaRPr lang="en-US" altLang="zh-CN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+mj-lt"/>
            </a:endParaRPr>
          </a:p>
          <a:p>
            <a:pPr defTabSz="914400"/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+mj-lt"/>
              </a:rPr>
              <a:t> e-Print: 2302.11597 [hep-th]</a:t>
            </a:r>
            <a:endParaRPr lang="en-US" altLang="zh-CN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+mj-lt"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 sz="2400" b="0"/>
              <a:t>Near T_c, </a:t>
            </a:r>
            <a:r>
              <a:rPr lang="en-US" sz="2400" b="0"/>
              <a:t>the effective theory of superconductor is a G-L theory</a:t>
            </a:r>
            <a:endParaRPr lang="en-US" sz="2400" b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725" y="5099050"/>
            <a:ext cx="4632960" cy="12420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95" y="3429000"/>
            <a:ext cx="6629400" cy="9372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3595" y="1217295"/>
            <a:ext cx="6299200" cy="16243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510" y="3273425"/>
            <a:ext cx="5190490" cy="504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6995" y="3778250"/>
            <a:ext cx="6963410" cy="14198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3685" y="5198110"/>
            <a:ext cx="5229225" cy="8610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668385" y="6134735"/>
            <a:ext cx="84493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 locally quantum critical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54955" y="6207760"/>
            <a:ext cx="2657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</a:rPr>
              <a:t>More than G-L theory</a:t>
            </a:r>
            <a:endParaRPr lang="en-US" altLang="zh-CN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/>
              <a:t>Non-equilibrium holographic superconductor near T_c: Time dependent G-L theory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22095" y="1776730"/>
            <a:ext cx="7830185" cy="32423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362835" y="5467350"/>
            <a:ext cx="5953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An semi-holographic version for the dynamical case?</a:t>
            </a:r>
            <a:endParaRPr lang="en-US" altLang="zh-CN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09670" y="85725"/>
            <a:ext cx="10515600" cy="737235"/>
          </a:xfrm>
        </p:spPr>
        <p:txBody>
          <a:bodyPr anchor="ctr" anchorCtr="0">
            <a:normAutofit/>
          </a:bodyPr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1600" b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Kibble-Zurek mechanism</a:t>
            </a:r>
            <a:endParaRPr kumimoji="0" lang="en-US" sz="2400" b="1" i="0" u="none" strike="noStrike" kern="1200" cap="none" spc="0" normalizeH="0" baseline="0" noProof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194" name="内容占位符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24088" y="940118"/>
            <a:ext cx="2135187" cy="2952750"/>
          </a:xfrm>
        </p:spPr>
      </p:pic>
      <p:pic>
        <p:nvPicPr>
          <p:cNvPr id="819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525" y="3947795"/>
            <a:ext cx="2190750" cy="2938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030" y="1261745"/>
            <a:ext cx="3056255" cy="26981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kzm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0770" y="3105785"/>
            <a:ext cx="3048000" cy="2286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260" y="5020310"/>
            <a:ext cx="2291715" cy="14643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22950" y="857885"/>
            <a:ext cx="2781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critical slowing down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755" y="1485265"/>
            <a:ext cx="1616710" cy="13804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38455" y="3105785"/>
            <a:ext cx="1772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Cosmic string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786130" y="3474085"/>
            <a:ext cx="421640" cy="2822575"/>
          </a:xfrm>
          <a:prstGeom prst="rect">
            <a:avLst/>
          </a:prstGeom>
          <a:noFill/>
        </p:spPr>
        <p:txBody>
          <a:bodyPr vert="mongolianVert" wrap="square" rtlCol="0" anchor="b" anchorCtr="0">
            <a:noAutofit/>
          </a:bodyPr>
          <a:p>
            <a:r>
              <a:rPr lang="zh-CN" altLang="en-US">
                <a:solidFill>
                  <a:srgbClr val="FF0000"/>
                </a:solidFill>
              </a:rPr>
              <a:t>以可观的速度通过临界点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755" y="1116965"/>
            <a:ext cx="2027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Cosmic string</a:t>
            </a:r>
            <a:endParaRPr lang="en-US" altLang="zh-CN"/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8996045" y="957580"/>
            <a:ext cx="517525" cy="1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9503410" y="947420"/>
            <a:ext cx="1176655" cy="13385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0669905" y="2275840"/>
            <a:ext cx="10344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10081260" y="1596390"/>
            <a:ext cx="75565" cy="755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0314940" y="1116965"/>
            <a:ext cx="3651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rgbClr val="FF0000"/>
                </a:solidFill>
              </a:rPr>
              <a:t>临界温度</a:t>
            </a:r>
            <a:endParaRPr lang="zh-CN" altLang="en-US" sz="1000">
              <a:solidFill>
                <a:srgbClr val="FF0000"/>
              </a:solidFill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8600440" y="2529840"/>
            <a:ext cx="32664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9645650" y="2214880"/>
            <a:ext cx="8115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时间</a:t>
            </a:r>
            <a:endParaRPr lang="zh-CN" altLang="en-US" sz="1200">
              <a:solidFill>
                <a:srgbClr val="FF0000"/>
              </a:solidFill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8600440" y="74930"/>
            <a:ext cx="0" cy="24549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8691880" y="196850"/>
            <a:ext cx="7302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rgbClr val="FF0000"/>
                </a:solidFill>
              </a:rPr>
              <a:t>温度</a:t>
            </a:r>
            <a:endParaRPr lang="zh-CN" altLang="en-US" sz="1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8580" y="3605600"/>
            <a:ext cx="10969200" cy="705600"/>
          </a:xfrm>
        </p:spPr>
        <p:txBody>
          <a:bodyPr>
            <a:normAutofit fontScale="90000"/>
          </a:bodyPr>
          <a:p>
            <a:r>
              <a:rPr lang="en-US" altLang="zh-CN"/>
              <a:t> </a:t>
            </a:r>
            <a:br>
              <a:rPr lang="zh-CN" altLang="en-US"/>
            </a:b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814570" y="179070"/>
            <a:ext cx="7377430" cy="33718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Kibble-Zurek mechanism</a:t>
            </a:r>
            <a:endParaRPr lang="en-US" sz="1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9" name="内容占位符 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94530" y="3541395"/>
            <a:ext cx="3536950" cy="1676400"/>
          </a:xfrm>
          <a:prstGeom prst="rect">
            <a:avLst/>
          </a:prstGeom>
        </p:spPr>
      </p:pic>
      <p:pic>
        <p:nvPicPr>
          <p:cNvPr id="8195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69925" y="915035"/>
            <a:ext cx="2190750" cy="2938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955" y="915035"/>
            <a:ext cx="6469380" cy="17449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02600" y="2660015"/>
            <a:ext cx="2441575" cy="7410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14195" y="5494655"/>
            <a:ext cx="9323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      Zurek </a:t>
            </a:r>
            <a:r>
              <a:rPr lang="zh-CN" altLang="en-US" b="1"/>
              <a:t>把拓扑缺陷密度与临界指数（一个是时间特征尺度，一个是空间特征尺度）关联起来，尽管看起来过程</a:t>
            </a:r>
            <a:r>
              <a:rPr lang="zh-CN" altLang="en-US" b="1"/>
              <a:t>具有非线性与空间非均匀性质</a:t>
            </a:r>
            <a:r>
              <a:rPr lang="en-US" altLang="zh-CN" b="1"/>
              <a:t>,</a:t>
            </a:r>
            <a:r>
              <a:rPr lang="zh-CN" altLang="en-US" b="1"/>
              <a:t>但</a:t>
            </a:r>
            <a:r>
              <a:rPr lang="en-US" altLang="zh-CN" b="1"/>
              <a:t>Zurek</a:t>
            </a:r>
            <a:r>
              <a:rPr lang="zh-CN" altLang="en-US" b="1"/>
              <a:t>找到了一种普适规律</a:t>
            </a:r>
            <a:r>
              <a:rPr lang="zh-CN" altLang="en-US"/>
              <a:t>。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1878330"/>
            <a:ext cx="9753600" cy="3101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66105" y="2294890"/>
            <a:ext cx="2441575" cy="7410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465" y="2406650"/>
            <a:ext cx="2424430" cy="5607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670" y="2406650"/>
            <a:ext cx="1151890" cy="4927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735" y="3602355"/>
            <a:ext cx="2158365" cy="967105"/>
          </a:xfrm>
          <a:prstGeom prst="rect">
            <a:avLst/>
          </a:prstGeom>
        </p:spPr>
      </p:pic>
      <p:sp>
        <p:nvSpPr>
          <p:cNvPr id="8" name="下箭头 7"/>
          <p:cNvSpPr/>
          <p:nvPr/>
        </p:nvSpPr>
        <p:spPr>
          <a:xfrm>
            <a:off x="8503285" y="3112135"/>
            <a:ext cx="346710" cy="4648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860" y="5105400"/>
            <a:ext cx="2190750" cy="1038225"/>
          </a:xfrm>
          <a:prstGeom prst="rect">
            <a:avLst/>
          </a:prstGeom>
        </p:spPr>
      </p:pic>
      <p:sp>
        <p:nvSpPr>
          <p:cNvPr id="10" name="下箭头 9"/>
          <p:cNvSpPr/>
          <p:nvPr/>
        </p:nvSpPr>
        <p:spPr>
          <a:xfrm>
            <a:off x="8607425" y="4594860"/>
            <a:ext cx="292100" cy="6146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735" y="4933315"/>
            <a:ext cx="2291715" cy="1464310"/>
          </a:xfrm>
          <a:prstGeom prst="rect">
            <a:avLst/>
          </a:prstGeom>
        </p:spPr>
      </p:pic>
      <p:sp>
        <p:nvSpPr>
          <p:cNvPr id="5" name="左大括号 4"/>
          <p:cNvSpPr/>
          <p:nvPr/>
        </p:nvSpPr>
        <p:spPr>
          <a:xfrm>
            <a:off x="9992360" y="5193665"/>
            <a:ext cx="118745" cy="100076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213340" y="4954270"/>
            <a:ext cx="2288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L &gt;&gt; \xi</a:t>
            </a:r>
            <a:r>
              <a:rPr lang="en-US" altLang="zh-CN" sz="1200"/>
              <a:t>(</a:t>
            </a:r>
            <a:r>
              <a:rPr lang="zh-CN" altLang="en-US" sz="1200"/>
              <a:t>具体多大？</a:t>
            </a:r>
            <a:r>
              <a:rPr lang="en-US" altLang="zh-CN" sz="1200"/>
              <a:t>)</a:t>
            </a:r>
            <a:endParaRPr lang="en-US" altLang="zh-CN" sz="1200"/>
          </a:p>
        </p:txBody>
      </p:sp>
      <p:sp>
        <p:nvSpPr>
          <p:cNvPr id="13" name="文本框 12"/>
          <p:cNvSpPr txBox="1"/>
          <p:nvPr/>
        </p:nvSpPr>
        <p:spPr>
          <a:xfrm>
            <a:off x="10220960" y="6010275"/>
            <a:ext cx="1237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多次统计结果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5" name="文本框 14"/>
          <p:cNvSpPr txBox="1"/>
          <p:nvPr/>
        </p:nvSpPr>
        <p:spPr>
          <a:xfrm>
            <a:off x="10220960" y="5505450"/>
            <a:ext cx="19627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n ~ L^d,</a:t>
            </a:r>
            <a:r>
              <a:rPr lang="en-US" altLang="zh-CN" sz="1200"/>
              <a:t> </a:t>
            </a:r>
            <a:endParaRPr lang="en-US" altLang="zh-CN" sz="120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4910" y="4570095"/>
            <a:ext cx="2520950" cy="8820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81825" y="6309360"/>
            <a:ext cx="25850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rgbClr val="FF0000"/>
                </a:solidFill>
              </a:rPr>
              <a:t>与末尾温度无关</a:t>
            </a:r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4687570" y="218440"/>
            <a:ext cx="832548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Derivation of 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Kibble-Zurek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scaling</a:t>
            </a:r>
            <a:endParaRPr lang="en-US" altLang="zh-CN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35" y="1264920"/>
            <a:ext cx="5201285" cy="322897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470025" y="791210"/>
            <a:ext cx="5040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系统何时分块？以什么特征尺度进行分块？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01520" y="1552575"/>
            <a:ext cx="13900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弛豫时间</a:t>
            </a: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049905" y="3948430"/>
            <a:ext cx="18808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系统分块的时间</a:t>
            </a:r>
            <a:endParaRPr lang="zh-CN" altLang="en-US" sz="1200">
              <a:solidFill>
                <a:srgbClr val="FF0000"/>
              </a:solidFill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flipH="1" flipV="1">
            <a:off x="3174365" y="3905250"/>
            <a:ext cx="100965" cy="812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5647055" y="3986530"/>
            <a:ext cx="1868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rgbClr val="FF0000"/>
                </a:solidFill>
              </a:rPr>
              <a:t>系统开始</a:t>
            </a:r>
            <a:r>
              <a:rPr lang="zh-CN" altLang="en-US" sz="1400">
                <a:solidFill>
                  <a:srgbClr val="FF0000"/>
                </a:solidFill>
              </a:rPr>
              <a:t>演化的时间：</a:t>
            </a:r>
            <a:endParaRPr lang="zh-CN" altLang="en-US" sz="140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791200" y="5578475"/>
            <a:ext cx="18561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rgbClr val="FF0000"/>
                </a:solidFill>
              </a:rPr>
              <a:t>分块的数量：</a:t>
            </a:r>
            <a:endParaRPr lang="zh-CN" altLang="en-US" sz="1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27315" y="1351915"/>
            <a:ext cx="4340225" cy="27520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3410" y="1351915"/>
            <a:ext cx="6734175" cy="141478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061585" y="179070"/>
            <a:ext cx="7377430" cy="5835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Experimental verification</a:t>
            </a:r>
            <a:br>
              <a:rPr lang="zh-CN" altLang="en-US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</a:br>
            <a:endParaRPr lang="zh-CN" altLang="en-US" sz="1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470" y="3525520"/>
            <a:ext cx="7165975" cy="31940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72795" y="474345"/>
            <a:ext cx="5080000" cy="25374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175" y="1077595"/>
            <a:ext cx="3485515" cy="47028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" y="4124325"/>
            <a:ext cx="6568440" cy="59182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69290" y="662940"/>
            <a:ext cx="5248275" cy="3019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820" y="1429385"/>
            <a:ext cx="5384800" cy="36036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90" y="4131310"/>
            <a:ext cx="5269230" cy="234886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5430" y="2082800"/>
            <a:ext cx="2663190" cy="3432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070" y="2982595"/>
            <a:ext cx="2647950" cy="1485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15" y="683260"/>
            <a:ext cx="6591300" cy="10191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945" y="2082800"/>
            <a:ext cx="3604260" cy="31483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4550" y="1782445"/>
            <a:ext cx="2374900" cy="102489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0" y="1313870"/>
            <a:ext cx="10969200" cy="4759200"/>
          </a:xfrm>
        </p:spPr>
        <p:txBody>
          <a:bodyPr/>
          <a:p>
            <a:r>
              <a:rPr lang="en-US" altLang="zh-CN"/>
              <a:t>First principle simulation </a:t>
            </a:r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90" y="5926455"/>
            <a:ext cx="5418455" cy="5988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90" y="3071495"/>
            <a:ext cx="4933315" cy="27146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09065" y="821690"/>
            <a:ext cx="3976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   KIbble-Zurek</a:t>
            </a:r>
            <a:r>
              <a:rPr lang="zh-CN" altLang="en-US">
                <a:solidFill>
                  <a:srgbClr val="FF0000"/>
                </a:solidFill>
              </a:rPr>
              <a:t>机制与</a:t>
            </a:r>
            <a:r>
              <a:rPr lang="en-US" altLang="zh-CN">
                <a:solidFill>
                  <a:srgbClr val="FF0000"/>
                </a:solidFill>
              </a:rPr>
              <a:t>AdS/CMT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02325" y="1313815"/>
            <a:ext cx="6045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tx1"/>
                </a:solidFill>
              </a:rPr>
              <a:t>Einstein-Higgs model in an AdS_{d+1} black hole</a:t>
            </a:r>
            <a:endParaRPr lang="en-US" altLang="zh-CN" b="1">
              <a:solidFill>
                <a:schemeClr val="tx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74130" y="2143760"/>
            <a:ext cx="5447030" cy="34321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623050" y="5791835"/>
            <a:ext cx="5466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求解物质场在</a:t>
            </a:r>
            <a:r>
              <a:rPr lang="en-US" altLang="zh-CN">
                <a:solidFill>
                  <a:schemeClr val="tx1"/>
                </a:solidFill>
              </a:rPr>
              <a:t>bulk</a:t>
            </a:r>
            <a:r>
              <a:rPr lang="zh-CN" altLang="en-US">
                <a:solidFill>
                  <a:schemeClr val="tx1"/>
                </a:solidFill>
              </a:rPr>
              <a:t>中的动力学方程得到边界上超导、超流体的动力学</a:t>
            </a:r>
            <a:r>
              <a:rPr lang="zh-CN" altLang="en-US">
                <a:solidFill>
                  <a:schemeClr val="tx1"/>
                </a:solidFill>
              </a:rPr>
              <a:t>行为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8580" y="3980885"/>
            <a:ext cx="10969200" cy="705600"/>
          </a:xfrm>
        </p:spPr>
        <p:txBody>
          <a:bodyPr>
            <a:normAutofit fontScale="90000"/>
          </a:bodyPr>
          <a:p>
            <a:r>
              <a:rPr lang="en-US" altLang="zh-CN"/>
              <a:t> * </a:t>
            </a:r>
            <a:r>
              <a:rPr lang="en-US" sz="2665"/>
              <a:t>A short introduction to non-equilibrium AdS/CMT</a:t>
            </a:r>
            <a:br>
              <a:rPr lang="en-US" altLang="zh-CN" sz="2665"/>
            </a:br>
            <a:br>
              <a:rPr lang="en-US" altLang="zh-CN"/>
            </a:br>
            <a:r>
              <a:rPr lang="en-US" altLang="zh-CN"/>
              <a:t> </a:t>
            </a:r>
            <a:r>
              <a:rPr lang="en-US" altLang="zh-CN" sz="2665"/>
              <a:t>*  Review of equilibrium phase transition critical  </a:t>
            </a:r>
            <a:br>
              <a:rPr lang="en-US" altLang="zh-CN" sz="2665"/>
            </a:br>
            <a:r>
              <a:rPr lang="en-US" altLang="zh-CN" sz="2665"/>
              <a:t>    exponents in holography</a:t>
            </a:r>
            <a:br>
              <a:rPr lang="en-US" altLang="zh-CN" sz="2665"/>
            </a:br>
            <a:r>
              <a:rPr lang="en-US" altLang="zh-CN" sz="2665"/>
              <a:t> </a:t>
            </a:r>
            <a:br>
              <a:rPr lang="zh-CN" altLang="en-US" sz="2665"/>
            </a:br>
            <a:r>
              <a:rPr lang="en-US" altLang="zh-CN" sz="2665"/>
              <a:t> *  Topological defects formation in phase tra</a:t>
            </a:r>
            <a:r>
              <a:rPr lang="en-US" altLang="zh-CN" sz="2665"/>
              <a:t>nsition </a:t>
            </a:r>
            <a:br>
              <a:rPr lang="en-US" altLang="zh-CN" sz="2665"/>
            </a:br>
            <a:r>
              <a:rPr lang="en-US" altLang="zh-CN" sz="2665"/>
              <a:t>     dynamics</a:t>
            </a:r>
            <a:r>
              <a:rPr lang="zh-CN" altLang="en-US" sz="2665"/>
              <a:t>：</a:t>
            </a:r>
            <a:r>
              <a:rPr lang="en-US" altLang="zh-CN" sz="2665"/>
              <a:t>Kibbl</a:t>
            </a:r>
            <a:r>
              <a:rPr lang="en-US" altLang="zh-CN" sz="2665"/>
              <a:t>e-Zurek mechanism(KZM) </a:t>
            </a:r>
            <a:br>
              <a:rPr lang="en-US" altLang="zh-CN" sz="2665"/>
            </a:br>
            <a:br>
              <a:rPr lang="en-US" altLang="zh-CN" sz="2665"/>
            </a:br>
            <a:r>
              <a:rPr lang="en-US" altLang="zh-CN" sz="2665"/>
              <a:t> *  Experiments beyond KZM</a:t>
            </a:r>
            <a:r>
              <a:rPr lang="zh-CN" altLang="en-US" sz="2665"/>
              <a:t>：</a:t>
            </a:r>
            <a:r>
              <a:rPr lang="en-US" altLang="zh-CN" sz="2665"/>
              <a:t>fast quench and finite size</a:t>
            </a:r>
            <a:br>
              <a:rPr lang="zh-CN" altLang="en-US" sz="2665"/>
            </a:br>
            <a:br>
              <a:rPr lang="zh-CN" altLang="en-US" sz="2665"/>
            </a:br>
            <a:r>
              <a:rPr lang="en-US" altLang="zh-CN" sz="2665"/>
              <a:t> *  </a:t>
            </a:r>
            <a:r>
              <a:rPr lang="en-US" sz="2665"/>
              <a:t>New universal scaling law beyond KZM and numerical </a:t>
            </a:r>
            <a:br>
              <a:rPr lang="en-US" sz="2665"/>
            </a:br>
            <a:r>
              <a:rPr lang="en-US" sz="2665"/>
              <a:t>    verification</a:t>
            </a:r>
            <a:br>
              <a:rPr lang="zh-CN" altLang="en-US" sz="2665"/>
            </a:br>
            <a:br>
              <a:rPr lang="zh-CN" altLang="en-US" sz="2665"/>
            </a:br>
            <a:r>
              <a:rPr lang="en-US" altLang="zh-CN" sz="2665"/>
              <a:t> *  Summary and outlooks</a:t>
            </a:r>
            <a:br>
              <a:rPr lang="zh-CN" altLang="en-US" sz="2665"/>
            </a:br>
            <a:br>
              <a:rPr lang="zh-CN" altLang="en-US" sz="2665"/>
            </a:br>
            <a:br>
              <a:rPr lang="zh-CN" altLang="en-US"/>
            </a:br>
            <a:br>
              <a:rPr lang="zh-CN" altLang="en-US"/>
            </a:br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2000"/>
              <a:t>holographic set-up</a:t>
            </a:r>
            <a:endParaRPr lang="en-US" altLang="zh-CN" sz="2000"/>
          </a:p>
        </p:txBody>
      </p:sp>
      <p:pic>
        <p:nvPicPr>
          <p:cNvPr id="16390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3725" y="5926138"/>
            <a:ext cx="5418138" cy="598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" y="2242820"/>
            <a:ext cx="3702685" cy="268732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>
            <a:off x="3427730" y="3732530"/>
            <a:ext cx="124777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4380865" y="3215640"/>
            <a:ext cx="1176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线性</a:t>
            </a:r>
            <a:r>
              <a:rPr lang="zh-CN" altLang="en-US">
                <a:solidFill>
                  <a:srgbClr val="FF0000"/>
                </a:solidFill>
              </a:rPr>
              <a:t>降温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25615" y="3246120"/>
            <a:ext cx="5089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</a:rPr>
              <a:t>  t=0, T=T_i, </a:t>
            </a:r>
            <a:r>
              <a:rPr lang="en-US">
                <a:solidFill>
                  <a:schemeClr val="tx1"/>
                </a:solidFill>
              </a:rPr>
              <a:t>normal state + thermal fluctuations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25615" y="3977005"/>
            <a:ext cx="5702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</a:rPr>
              <a:t> (Tf-T_i)/v &gt; t &gt;0, linear decrease of temperature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78015" y="4930140"/>
            <a:ext cx="3275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</a:rPr>
              <a:t>t&gt;</a:t>
            </a:r>
            <a:r>
              <a:rPr lang="en-US" altLang="zh-CN">
                <a:sym typeface="+mn-ea"/>
              </a:rPr>
              <a:t>(Tf-T_i)/v</a:t>
            </a:r>
            <a:r>
              <a:rPr lang="zh-CN" altLang="en-US">
                <a:solidFill>
                  <a:schemeClr val="tx1"/>
                </a:solidFill>
              </a:rPr>
              <a:t>，</a:t>
            </a:r>
            <a:r>
              <a:rPr lang="en-US" altLang="zh-CN">
                <a:solidFill>
                  <a:schemeClr val="tx1"/>
                </a:solidFill>
              </a:rPr>
              <a:t>T=T_f</a:t>
            </a:r>
            <a:endParaRPr lang="en-US" altLang="zh-CN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858385" y="207010"/>
            <a:ext cx="6469380" cy="17449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6990" y="1984375"/>
            <a:ext cx="6977380" cy="89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375355"/>
            <a:ext cx="10969200" cy="705600"/>
          </a:xfrm>
        </p:spPr>
        <p:txBody>
          <a:bodyPr/>
          <a:p>
            <a:r>
              <a:rPr lang="en-US" altLang="zh-CN"/>
              <a:t>1D</a:t>
            </a:r>
            <a:r>
              <a:rPr lang="zh-CN" altLang="en-US"/>
              <a:t>：</a:t>
            </a:r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24255" y="2559050"/>
            <a:ext cx="3562985" cy="39039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240" y="2451100"/>
            <a:ext cx="4768215" cy="593090"/>
          </a:xfrm>
          <a:prstGeom prst="rect">
            <a:avLst/>
          </a:prstGeom>
        </p:spPr>
      </p:pic>
      <p:pic>
        <p:nvPicPr>
          <p:cNvPr id="3" name="1dkz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4295" y="3429000"/>
            <a:ext cx="3058795" cy="21691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475" y="1000125"/>
            <a:ext cx="6486525" cy="116205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1835150" y="375285"/>
            <a:ext cx="3976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   KIbble-Zurek</a:t>
            </a:r>
            <a:r>
              <a:rPr lang="zh-CN" altLang="en-US">
                <a:solidFill>
                  <a:srgbClr val="FF0000"/>
                </a:solidFill>
              </a:rPr>
              <a:t>机制与</a:t>
            </a:r>
            <a:r>
              <a:rPr lang="en-US" altLang="zh-CN">
                <a:solidFill>
                  <a:srgbClr val="FF0000"/>
                </a:solidFill>
              </a:rPr>
              <a:t>AdS/CMT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25" y="963930"/>
            <a:ext cx="5389245" cy="13747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1625" y="3544570"/>
            <a:ext cx="5847080" cy="23602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6100" y="2161540"/>
            <a:ext cx="1565910" cy="11715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3005" y="1642110"/>
            <a:ext cx="2387600" cy="14020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3125" y="5397500"/>
            <a:ext cx="3483610" cy="14598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35040" y="2162175"/>
            <a:ext cx="4290695" cy="40563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8735" y="3175"/>
            <a:ext cx="3634105" cy="107759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2 D :Superfluid</a:t>
            </a:r>
            <a:endParaRPr lang="en-US" altLang="zh-CN"/>
          </a:p>
        </p:txBody>
      </p:sp>
      <p:pic>
        <p:nvPicPr>
          <p:cNvPr id="9" name="内容占位符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16445" y="4559300"/>
            <a:ext cx="3596640" cy="14211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6969125" y="6209030"/>
            <a:ext cx="3089910" cy="36830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p>
            <a:r>
              <a:rPr lang="en-US" altLang="zh-CN"/>
              <a:t>d=2,        z=2,       \nu=1/2</a:t>
            </a:r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>
            <a:off x="10713085" y="5017770"/>
            <a:ext cx="1158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= -1/2</a:t>
            </a:r>
            <a:endParaRPr lang="en-US" altLang="zh-CN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634865" y="132080"/>
            <a:ext cx="3976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   KIbble-Zurek</a:t>
            </a:r>
            <a:r>
              <a:rPr lang="zh-CN" altLang="en-US">
                <a:solidFill>
                  <a:srgbClr val="FF0000"/>
                </a:solidFill>
              </a:rPr>
              <a:t>机制与</a:t>
            </a:r>
            <a:r>
              <a:rPr lang="en-US" altLang="zh-CN">
                <a:solidFill>
                  <a:srgbClr val="FF0000"/>
                </a:solidFill>
              </a:rPr>
              <a:t>AdS/CMT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07815" y="2241550"/>
            <a:ext cx="1866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   </a:t>
            </a:r>
            <a:r>
              <a:rPr lang="zh-CN" altLang="en-US">
                <a:solidFill>
                  <a:srgbClr val="FF0000"/>
                </a:solidFill>
              </a:rPr>
              <a:t>温度淬火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8330" y="1313815"/>
            <a:ext cx="5520055" cy="14306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01370" y="2744470"/>
            <a:ext cx="2761615" cy="32359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2840" y="1313815"/>
            <a:ext cx="4602480" cy="27051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2</a:t>
            </a:r>
            <a:r>
              <a:rPr lang="en-US" altLang="zh-CN"/>
              <a:t>D: superconductor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7685" y="1196975"/>
            <a:ext cx="5381625" cy="1733550"/>
          </a:xfrm>
          <a:prstGeom prst="rect">
            <a:avLst/>
          </a:prstGeom>
        </p:spPr>
      </p:pic>
      <p:pic>
        <p:nvPicPr>
          <p:cNvPr id="7" name="内容占位符 6"/>
          <p:cNvPicPr>
            <a:picLocks noChangeAspect="1"/>
          </p:cNvPicPr>
          <p:nvPr>
            <p:ph idx="1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26655" y="608330"/>
            <a:ext cx="3112135" cy="3155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013575" y="3597910"/>
            <a:ext cx="4137660" cy="27374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595" y="4382135"/>
            <a:ext cx="6697345" cy="1025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595" y="5537200"/>
            <a:ext cx="4912995" cy="11760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595" y="3118485"/>
            <a:ext cx="3849370" cy="10750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/>
              <a:t>3 D : </a:t>
            </a:r>
            <a:r>
              <a:rPr lang="zh-CN" altLang="en-US" sz="2000"/>
              <a:t>（</a:t>
            </a:r>
            <a:r>
              <a:rPr lang="en-US" altLang="zh-CN" sz="2000"/>
              <a:t>work in progress</a:t>
            </a:r>
            <a:r>
              <a:rPr lang="zh-CN" altLang="en-US" sz="2000"/>
              <a:t>）求解</a:t>
            </a:r>
            <a:r>
              <a:rPr lang="en-US" altLang="zh-CN" sz="2000"/>
              <a:t> 4+1</a:t>
            </a:r>
            <a:r>
              <a:rPr lang="zh-CN" altLang="en-US" sz="2000"/>
              <a:t>维非线性偏微分方程</a:t>
            </a:r>
            <a:r>
              <a:rPr lang="zh-CN" altLang="en-US" sz="2000"/>
              <a:t>组</a:t>
            </a:r>
            <a:endParaRPr lang="zh-CN" altLang="en-US" sz="2000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143250" y="375285"/>
            <a:ext cx="3976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   KIbble-Zurek</a:t>
            </a:r>
            <a:r>
              <a:rPr lang="zh-CN" altLang="en-US">
                <a:solidFill>
                  <a:srgbClr val="FF0000"/>
                </a:solidFill>
              </a:rPr>
              <a:t>机制与</a:t>
            </a:r>
            <a:r>
              <a:rPr lang="en-US" altLang="zh-CN">
                <a:solidFill>
                  <a:srgbClr val="FF0000"/>
                </a:solidFill>
              </a:rPr>
              <a:t>AdS/CMT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26540" y="2229485"/>
            <a:ext cx="5262880" cy="28962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170420" y="5477510"/>
            <a:ext cx="3956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初步的结果发现和</a:t>
            </a:r>
            <a:r>
              <a:rPr lang="en-US" altLang="zh-CN">
                <a:solidFill>
                  <a:srgbClr val="FF0000"/>
                </a:solidFill>
              </a:rPr>
              <a:t>KZM</a:t>
            </a:r>
            <a:r>
              <a:rPr lang="zh-CN" altLang="en-US">
                <a:solidFill>
                  <a:srgbClr val="FF0000"/>
                </a:solidFill>
              </a:rPr>
              <a:t>也是吻合的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19620" y="2353310"/>
            <a:ext cx="3590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</a:rPr>
              <a:t>    </a:t>
            </a:r>
            <a:r>
              <a:rPr lang="zh-CN" altLang="en-US">
                <a:solidFill>
                  <a:schemeClr val="tx1"/>
                </a:solidFill>
              </a:rPr>
              <a:t>统计总条数或者总的长度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243320" y="194310"/>
            <a:ext cx="72523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Experiments beyond KZM</a:t>
            </a:r>
            <a:endParaRPr lang="en-US" altLang="zh-CN" sz="3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67790" y="1880870"/>
            <a:ext cx="6237605" cy="14008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8350" y="3867150"/>
            <a:ext cx="7156450" cy="21183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88690" y="1237615"/>
            <a:ext cx="39858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fast quench</a:t>
            </a:r>
            <a:r>
              <a:rPr lang="zh-CN" altLang="en-US">
                <a:solidFill>
                  <a:srgbClr val="FF0000"/>
                </a:solidFill>
              </a:rPr>
              <a:t>：plateau</a:t>
            </a: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内容占位符 1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479155" y="2880995"/>
            <a:ext cx="2170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BEC 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965200"/>
            <a:ext cx="4290695" cy="40563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282690" y="4726305"/>
            <a:ext cx="565023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1400">
                <a:solidFill>
                  <a:srgbClr val="FF0000"/>
                </a:solidFill>
              </a:rPr>
              <a:t>What is the exact mechanism leading to the</a:t>
            </a:r>
            <a:endParaRPr sz="1400">
              <a:solidFill>
                <a:srgbClr val="FF0000"/>
              </a:solidFill>
            </a:endParaRPr>
          </a:p>
          <a:p>
            <a:r>
              <a:rPr sz="1400">
                <a:solidFill>
                  <a:srgbClr val="FF0000"/>
                </a:solidFill>
              </a:rPr>
              <a:t>emergence of the plateau in the defect density?</a:t>
            </a:r>
            <a:endParaRPr sz="1400">
              <a:solidFill>
                <a:srgbClr val="FF0000"/>
              </a:solidFill>
            </a:endParaRPr>
          </a:p>
          <a:p>
            <a:endParaRPr sz="1400">
              <a:solidFill>
                <a:srgbClr val="FF0000"/>
              </a:solidFill>
            </a:endParaRPr>
          </a:p>
          <a:p>
            <a:r>
              <a:rPr sz="1400">
                <a:solidFill>
                  <a:srgbClr val="FF0000"/>
                </a:solidFill>
              </a:rPr>
              <a:t> At what</a:t>
            </a:r>
            <a:r>
              <a:rPr lang="en-US" sz="1400">
                <a:solidFill>
                  <a:srgbClr val="FF0000"/>
                </a:solidFill>
              </a:rPr>
              <a:t> </a:t>
            </a:r>
            <a:r>
              <a:rPr sz="1400">
                <a:solidFill>
                  <a:srgbClr val="FF0000"/>
                </a:solidFill>
              </a:rPr>
              <a:t>quench rates do the KZM scaling laws break down? </a:t>
            </a:r>
            <a:endParaRPr sz="1400">
              <a:solidFill>
                <a:srgbClr val="FF0000"/>
              </a:solidFill>
            </a:endParaRPr>
          </a:p>
          <a:p>
            <a:endParaRPr sz="1400">
              <a:solidFill>
                <a:srgbClr val="FF0000"/>
              </a:solidFill>
            </a:endParaRPr>
          </a:p>
          <a:p>
            <a:r>
              <a:rPr sz="1400">
                <a:solidFill>
                  <a:srgbClr val="FF0000"/>
                </a:solidFill>
              </a:rPr>
              <a:t>How</a:t>
            </a:r>
            <a:r>
              <a:rPr lang="en-US" sz="1400">
                <a:solidFill>
                  <a:srgbClr val="FF0000"/>
                </a:solidFill>
              </a:rPr>
              <a:t> </a:t>
            </a:r>
            <a:r>
              <a:rPr sz="1400">
                <a:solidFill>
                  <a:srgbClr val="FF0000"/>
                </a:solidFill>
              </a:rPr>
              <a:t>does the plateau value of the defect density depend on the</a:t>
            </a:r>
            <a:r>
              <a:rPr lang="en-US" sz="1400">
                <a:solidFill>
                  <a:srgbClr val="FF0000"/>
                </a:solidFill>
              </a:rPr>
              <a:t> </a:t>
            </a:r>
            <a:r>
              <a:rPr sz="1400">
                <a:solidFill>
                  <a:srgbClr val="FF0000"/>
                </a:solidFill>
              </a:rPr>
              <a:t>depth of the quench?</a:t>
            </a:r>
            <a:endParaRPr sz="1400">
              <a:solidFill>
                <a:srgbClr val="FF0000"/>
              </a:solidFill>
            </a:endParaRPr>
          </a:p>
          <a:p>
            <a:endParaRPr sz="1400">
              <a:solidFill>
                <a:srgbClr val="FF0000"/>
              </a:solidFill>
            </a:endParaRPr>
          </a:p>
          <a:p>
            <a:r>
              <a:rPr sz="1400">
                <a:solidFill>
                  <a:srgbClr val="FF0000"/>
                </a:solidFill>
              </a:rPr>
              <a:t> Are any of these features universal?</a:t>
            </a:r>
            <a:endParaRPr sz="1400">
              <a:solidFill>
                <a:srgbClr val="FF0000"/>
              </a:solidFill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2815" y="-39370"/>
            <a:ext cx="5248275" cy="3019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97345" y="1122680"/>
            <a:ext cx="5384800" cy="36036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11860" y="2980055"/>
            <a:ext cx="5269230" cy="234886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7160260" y="395605"/>
            <a:ext cx="2170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BEC </a:t>
            </a:r>
            <a:r>
              <a:rPr lang="zh-CN" altLang="en-US">
                <a:solidFill>
                  <a:srgbClr val="FF0000"/>
                </a:solidFill>
              </a:rPr>
              <a:t>的</a:t>
            </a:r>
            <a:r>
              <a:rPr lang="zh-CN" altLang="en-US">
                <a:solidFill>
                  <a:srgbClr val="FF0000"/>
                </a:solidFill>
              </a:rPr>
              <a:t>实验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12750" y="1761490"/>
            <a:ext cx="6118225" cy="25793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860" y="1514475"/>
            <a:ext cx="3688715" cy="33451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360" y="4755515"/>
            <a:ext cx="6732905" cy="13201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530975" y="6266180"/>
            <a:ext cx="4634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Beyond KZM</a:t>
            </a:r>
            <a:r>
              <a:rPr lang="zh-CN" altLang="en-US"/>
              <a:t>：</a:t>
            </a:r>
            <a:r>
              <a:rPr lang="en-US" altLang="zh-CN"/>
              <a:t> -0.125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1733550" y="1003935"/>
            <a:ext cx="4654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Finite size</a:t>
            </a:r>
            <a:r>
              <a:rPr lang="zh-CN" altLang="en-US">
                <a:solidFill>
                  <a:srgbClr val="FF0000"/>
                </a:solidFill>
              </a:rPr>
              <a:t>：</a:t>
            </a:r>
            <a:r>
              <a:rPr lang="en-US" altLang="zh-CN">
                <a:solidFill>
                  <a:srgbClr val="FF0000"/>
                </a:solidFill>
              </a:rPr>
              <a:t>suppression of defects formation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310" y="1884045"/>
            <a:ext cx="5847080" cy="23602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2470"/>
            <a:ext cx="1565910" cy="11715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8795" y="2898775"/>
            <a:ext cx="110236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34085" y="1342390"/>
            <a:ext cx="4866005" cy="43084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20065" y="5887085"/>
            <a:ext cx="1513205" cy="36830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en-US" altLang="zh-CN"/>
              <a:t>critical   C</a:t>
            </a:r>
            <a:endParaRPr lang="en-US" altLang="zh-CN"/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1110615" y="4121785"/>
            <a:ext cx="488950" cy="176530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610" y="5887085"/>
            <a:ext cx="2450465" cy="8572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4085" y="70485"/>
            <a:ext cx="6587490" cy="133858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592695" y="220345"/>
            <a:ext cx="6096000" cy="1188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对偏离</a:t>
            </a:r>
            <a:r>
              <a:rPr lang="en-US" altLang="zh-CN">
                <a:sym typeface="+mn-ea"/>
              </a:rPr>
              <a:t>KZM</a:t>
            </a:r>
            <a:r>
              <a:rPr lang="zh-CN" altLang="en-US">
                <a:sym typeface="+mn-ea"/>
              </a:rPr>
              <a:t>的理论解释与数值验证</a:t>
            </a:r>
            <a:br>
              <a:rPr lang="zh-CN" altLang="en-US">
                <a:sym typeface="+mn-ea"/>
              </a:rPr>
            </a:br>
            <a:br>
              <a:rPr lang="zh-CN" altLang="en-US" sz="2665">
                <a:sym typeface="+mn-ea"/>
              </a:rPr>
            </a:br>
            <a:endParaRPr lang="zh-CN" altLang="en-US" sz="2665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92625" y="831850"/>
            <a:ext cx="2485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有限尺寸</a:t>
            </a:r>
            <a:r>
              <a:rPr lang="zh-CN" altLang="en-US">
                <a:solidFill>
                  <a:srgbClr val="FF0000"/>
                </a:solidFill>
              </a:rPr>
              <a:t>效应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39940" y="1664970"/>
            <a:ext cx="3122295" cy="23717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solidFill>
                  <a:srgbClr val="FF0000"/>
                </a:solidFill>
              </a:rPr>
              <a:t>confirm KZM from the critical size</a:t>
            </a:r>
            <a:r>
              <a:rPr lang="en-US" altLang="zh-CN" sz="3600">
                <a:solidFill>
                  <a:schemeClr val="tx1"/>
                </a:solidFill>
              </a:rPr>
              <a:t> </a:t>
            </a:r>
            <a:endParaRPr lang="en-US" altLang="zh-CN" sz="360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20925" y="4189095"/>
            <a:ext cx="3479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</a:rPr>
              <a:t>100000</a:t>
            </a:r>
            <a:r>
              <a:rPr lang="zh-CN" altLang="en-US">
                <a:solidFill>
                  <a:schemeClr val="tx1"/>
                </a:solidFill>
              </a:rPr>
              <a:t>次统计平均的</a:t>
            </a:r>
            <a:r>
              <a:rPr lang="zh-CN" altLang="en-US">
                <a:solidFill>
                  <a:schemeClr val="tx1"/>
                </a:solidFill>
              </a:rPr>
              <a:t>结果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内容占位符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19175" y="381635"/>
            <a:ext cx="4512945" cy="45205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400" y="779780"/>
            <a:ext cx="5956935" cy="34594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346190" y="4626610"/>
            <a:ext cx="51517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Finite size effect dominates when N &lt;10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|W|=0,1,2</a:t>
            </a:r>
            <a:r>
              <a:rPr lang="zh-CN" altLang="en-US">
                <a:solidFill>
                  <a:srgbClr val="FF0000"/>
                </a:solidFill>
              </a:rPr>
              <a:t>，</a:t>
            </a:r>
            <a:r>
              <a:rPr lang="en-US" altLang="zh-CN">
                <a:solidFill>
                  <a:srgbClr val="FF0000"/>
                </a:solidFill>
              </a:rPr>
              <a:t>real independent region size is 5N.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592695" y="220345"/>
            <a:ext cx="6096000" cy="1188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对偏离</a:t>
            </a:r>
            <a:r>
              <a:rPr lang="en-US" altLang="zh-CN">
                <a:sym typeface="+mn-ea"/>
              </a:rPr>
              <a:t>KZM</a:t>
            </a:r>
            <a:r>
              <a:rPr lang="zh-CN" altLang="en-US">
                <a:sym typeface="+mn-ea"/>
              </a:rPr>
              <a:t>的理论解释与数值验证</a:t>
            </a:r>
            <a:br>
              <a:rPr lang="zh-CN" altLang="en-US">
                <a:sym typeface="+mn-ea"/>
              </a:rPr>
            </a:br>
            <a:br>
              <a:rPr lang="zh-CN" altLang="en-US" sz="2665">
                <a:sym typeface="+mn-ea"/>
              </a:rPr>
            </a:br>
            <a:endParaRPr lang="zh-CN" altLang="en-US" sz="2665">
              <a:solidFill>
                <a:srgbClr val="FF0000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655" y="5390515"/>
            <a:ext cx="7924800" cy="1493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pic>
        <p:nvPicPr>
          <p:cNvPr id="9220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7588" y="1574800"/>
            <a:ext cx="5213350" cy="4119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标题 3"/>
          <p:cNvSpPr/>
          <p:nvPr>
            <p:ph type="title"/>
          </p:nvPr>
        </p:nvSpPr>
        <p:spPr>
          <a:xfrm>
            <a:off x="647700" y="258444"/>
            <a:ext cx="7466325" cy="696595"/>
          </a:xfrm>
        </p:spPr>
        <p:txBody>
          <a:bodyPr anchor="ctr" anchorCtr="0">
            <a:normAutofit/>
          </a:bodyPr>
          <a:p>
            <a:pPr fontAlgn="auto"/>
            <a:r>
              <a:rPr lang="en-US" altLang="zh-CN" sz="1780" b="0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  <a:sym typeface="+mn-ea"/>
              </a:rPr>
              <a:t> Time dependent AdS/CMT</a:t>
            </a:r>
            <a:r>
              <a:rPr lang="zh-CN" altLang="en-US" sz="1780" b="0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  <a:sym typeface="+mn-ea"/>
              </a:rPr>
              <a:t>（</a:t>
            </a:r>
            <a:r>
              <a:rPr lang="en-US" altLang="zh-CN" sz="1780" b="0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  <a:sym typeface="+mn-ea"/>
              </a:rPr>
              <a:t>Bottom-up</a:t>
            </a:r>
            <a:r>
              <a:rPr lang="zh-CN" altLang="en-US" sz="1780" b="0" strike="noStrike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+mn-ea"/>
              </a:rPr>
              <a:t>）</a:t>
            </a:r>
            <a:br>
              <a:rPr kumimoji="0" lang="zh-CN" altLang="en-US" sz="1780" b="0" i="0" u="none" strike="noStrike" kern="1200" cap="none" spc="0" normalizeH="0" baseline="0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endParaRPr kumimoji="0" lang="zh-CN" altLang="en-US" sz="1780" b="0" i="0" u="none" strike="noStrike" kern="1200" cap="none" spc="0" normalizeH="0" baseline="0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89025" y="5887720"/>
            <a:ext cx="1073340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黑体" panose="02010609060101010101" charset="-122"/>
                <a:cs typeface="+mn-cs"/>
              </a:rPr>
              <a:t>     </a:t>
            </a:r>
            <a:r>
              <a:rPr lang="en-US" altLang="zh-CN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cs"/>
              </a:rPr>
              <a:t> </a:t>
            </a:r>
            <a:r>
              <a:rPr lang="en-US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cs"/>
              </a:rPr>
              <a:t>Solve the dynamical equation of motion in the bulk to obtain the information of the boundary theory  </a:t>
            </a:r>
            <a:endParaRPr lang="en-US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cs"/>
            </a:endParaRPr>
          </a:p>
          <a:p>
            <a:r>
              <a:rPr lang="en-US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黑体" panose="02010609060101010101" charset="-122"/>
                <a:cs typeface="+mn-cs"/>
              </a:rPr>
              <a:t>      dynamics</a:t>
            </a:r>
            <a:endParaRPr lang="en-US" u="sng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黑体" panose="02010609060101010101" charset="-122"/>
              <a:cs typeface="+mn-cs"/>
            </a:endParaRPr>
          </a:p>
        </p:txBody>
      </p:sp>
      <p:pic>
        <p:nvPicPr>
          <p:cNvPr id="922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663" y="1427163"/>
            <a:ext cx="2262187" cy="3163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715" y="4774565"/>
            <a:ext cx="3200400" cy="11128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875" y="505460"/>
            <a:ext cx="4330700" cy="5196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895" y="777875"/>
            <a:ext cx="3196590" cy="307911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7592695" y="220345"/>
            <a:ext cx="6096000" cy="1188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对偏离</a:t>
            </a:r>
            <a:r>
              <a:rPr lang="en-US" altLang="zh-CN">
                <a:sym typeface="+mn-ea"/>
              </a:rPr>
              <a:t>KZM</a:t>
            </a:r>
            <a:r>
              <a:rPr lang="zh-CN" altLang="en-US">
                <a:sym typeface="+mn-ea"/>
              </a:rPr>
              <a:t>的理论解释与数值验证</a:t>
            </a:r>
            <a:br>
              <a:rPr lang="zh-CN" altLang="en-US">
                <a:sym typeface="+mn-ea"/>
              </a:rPr>
            </a:br>
            <a:br>
              <a:rPr lang="zh-CN" altLang="en-US" sz="2665">
                <a:sym typeface="+mn-ea"/>
              </a:rPr>
            </a:br>
            <a:endParaRPr lang="zh-CN" altLang="en-US" sz="2665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06720" y="4442460"/>
            <a:ext cx="585279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1.  Number of real independent regions: N= L/(5 \xi).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2.  FInite size effect dominates when N&lt;10 ( Standard 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     Deviation )or N&lt;5(Variance).</a:t>
            </a:r>
            <a:endParaRPr lang="en-US" altLang="zh-CN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664835" y="140335"/>
            <a:ext cx="6096000" cy="1188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                               </a:t>
            </a:r>
            <a:r>
              <a:rPr lang="zh-CN" altLang="en-US">
                <a:sym typeface="+mn-ea"/>
              </a:rPr>
              <a:t>对偏离</a:t>
            </a:r>
            <a:r>
              <a:rPr lang="en-US" altLang="zh-CN">
                <a:sym typeface="+mn-ea"/>
              </a:rPr>
              <a:t>KZM</a:t>
            </a:r>
            <a:r>
              <a:rPr lang="zh-CN" altLang="en-US">
                <a:sym typeface="+mn-ea"/>
              </a:rPr>
              <a:t>的理论解释与数值验证</a:t>
            </a:r>
            <a:br>
              <a:rPr lang="zh-CN" altLang="en-US">
                <a:sym typeface="+mn-ea"/>
              </a:rPr>
            </a:br>
            <a:br>
              <a:rPr lang="zh-CN" altLang="en-US" sz="2665">
                <a:sym typeface="+mn-ea"/>
              </a:rPr>
            </a:br>
            <a:endParaRPr lang="zh-CN" altLang="en-US" sz="2665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00045" y="1494155"/>
            <a:ext cx="41687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快速淬火与平台产生的</a:t>
            </a:r>
            <a:r>
              <a:rPr lang="zh-CN" altLang="en-US">
                <a:solidFill>
                  <a:srgbClr val="FF0000"/>
                </a:solidFill>
              </a:rPr>
              <a:t>机制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5" name="内容占位符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39570" y="1925955"/>
            <a:ext cx="5429250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50670" y="3145155"/>
            <a:ext cx="7599045" cy="2249170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5664835" y="3853815"/>
            <a:ext cx="537210" cy="3962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864610" y="5714365"/>
            <a:ext cx="63988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Zurek</a:t>
            </a:r>
            <a:r>
              <a:rPr lang="zh-CN" altLang="en-US">
                <a:solidFill>
                  <a:srgbClr val="FF0000"/>
                </a:solidFill>
              </a:rPr>
              <a:t>曾认为平台并不是</a:t>
            </a:r>
            <a:r>
              <a:rPr lang="en-US" altLang="zh-CN">
                <a:solidFill>
                  <a:srgbClr val="FF0000"/>
                </a:solidFill>
              </a:rPr>
              <a:t>KZM</a:t>
            </a:r>
            <a:r>
              <a:rPr lang="zh-CN" altLang="en-US">
                <a:solidFill>
                  <a:srgbClr val="FF0000"/>
                </a:solidFill>
              </a:rPr>
              <a:t>能解释</a:t>
            </a:r>
            <a:r>
              <a:rPr lang="zh-CN" altLang="en-US">
                <a:solidFill>
                  <a:srgbClr val="FF0000"/>
                </a:solidFill>
              </a:rPr>
              <a:t>的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9715" y="567055"/>
            <a:ext cx="2795905" cy="26435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35405" y="0"/>
            <a:ext cx="5520055" cy="1430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664835" y="140335"/>
            <a:ext cx="6096000" cy="1188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                               </a:t>
            </a:r>
            <a:r>
              <a:rPr lang="zh-CN" altLang="en-US">
                <a:sym typeface="+mn-ea"/>
              </a:rPr>
              <a:t>对偏离</a:t>
            </a:r>
            <a:r>
              <a:rPr lang="en-US" altLang="zh-CN">
                <a:sym typeface="+mn-ea"/>
              </a:rPr>
              <a:t>KZM</a:t>
            </a:r>
            <a:r>
              <a:rPr lang="zh-CN" altLang="en-US">
                <a:sym typeface="+mn-ea"/>
              </a:rPr>
              <a:t>的理论解释与数值验证</a:t>
            </a:r>
            <a:br>
              <a:rPr lang="zh-CN" altLang="en-US">
                <a:sym typeface="+mn-ea"/>
              </a:rPr>
            </a:br>
            <a:br>
              <a:rPr lang="zh-CN" altLang="en-US" sz="2665">
                <a:sym typeface="+mn-ea"/>
              </a:rPr>
            </a:br>
            <a:endParaRPr lang="zh-CN" altLang="en-US" sz="2665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3135" y="1562100"/>
            <a:ext cx="5132705" cy="52184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415" y="1667510"/>
            <a:ext cx="4532630" cy="12071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850" y="3065780"/>
            <a:ext cx="4485005" cy="1044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850" y="4302125"/>
            <a:ext cx="4633595" cy="17602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50" y="208280"/>
            <a:ext cx="6525895" cy="11207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527675" y="1186815"/>
            <a:ext cx="63988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对</a:t>
            </a:r>
            <a:r>
              <a:rPr lang="en-US" altLang="zh-CN">
                <a:solidFill>
                  <a:srgbClr val="FF0000"/>
                </a:solidFill>
              </a:rPr>
              <a:t>KZM</a:t>
            </a:r>
            <a:r>
              <a:rPr lang="zh-CN" altLang="en-US">
                <a:solidFill>
                  <a:srgbClr val="FF0000"/>
                </a:solidFill>
              </a:rPr>
              <a:t>的直接推广，但</a:t>
            </a:r>
            <a:r>
              <a:rPr lang="en-US" altLang="zh-CN">
                <a:solidFill>
                  <a:srgbClr val="FF0000"/>
                </a:solidFill>
              </a:rPr>
              <a:t>Zurek</a:t>
            </a:r>
            <a:r>
              <a:rPr lang="zh-CN" altLang="en-US">
                <a:solidFill>
                  <a:srgbClr val="FF0000"/>
                </a:solidFill>
              </a:rPr>
              <a:t>曾认为平台并不是</a:t>
            </a:r>
            <a:r>
              <a:rPr lang="en-US" altLang="zh-CN">
                <a:solidFill>
                  <a:srgbClr val="FF0000"/>
                </a:solidFill>
              </a:rPr>
              <a:t>KZM</a:t>
            </a:r>
            <a:r>
              <a:rPr lang="zh-CN" altLang="en-US">
                <a:solidFill>
                  <a:srgbClr val="FF0000"/>
                </a:solidFill>
              </a:rPr>
              <a:t>能解释</a:t>
            </a:r>
            <a:r>
              <a:rPr lang="zh-CN" altLang="en-US">
                <a:solidFill>
                  <a:srgbClr val="FF0000"/>
                </a:solidFill>
              </a:rPr>
              <a:t>的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85205" y="6055360"/>
            <a:ext cx="48177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                    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                           </a:t>
            </a:r>
            <a:r>
              <a:rPr lang="zh-CN" altLang="en-US">
                <a:solidFill>
                  <a:srgbClr val="FF0000"/>
                </a:solidFill>
              </a:rPr>
              <a:t>预测了三个普适</a:t>
            </a:r>
            <a:r>
              <a:rPr lang="zh-CN" altLang="en-US">
                <a:solidFill>
                  <a:srgbClr val="FF0000"/>
                </a:solidFill>
              </a:rPr>
              <a:t>规律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664835" y="140335"/>
            <a:ext cx="6096000" cy="1188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                               </a:t>
            </a:r>
            <a:r>
              <a:rPr lang="zh-CN" altLang="en-US">
                <a:sym typeface="+mn-ea"/>
              </a:rPr>
              <a:t>对偏离</a:t>
            </a:r>
            <a:r>
              <a:rPr lang="en-US" altLang="zh-CN">
                <a:sym typeface="+mn-ea"/>
              </a:rPr>
              <a:t>KZM</a:t>
            </a:r>
            <a:r>
              <a:rPr lang="zh-CN" altLang="en-US">
                <a:sym typeface="+mn-ea"/>
              </a:rPr>
              <a:t>的理论解释与数值验证</a:t>
            </a:r>
            <a:br>
              <a:rPr lang="zh-CN" altLang="en-US">
                <a:sym typeface="+mn-ea"/>
              </a:rPr>
            </a:br>
            <a:br>
              <a:rPr lang="zh-CN" altLang="en-US" sz="2665">
                <a:sym typeface="+mn-ea"/>
              </a:rPr>
            </a:br>
            <a:endParaRPr lang="zh-CN" altLang="en-US" sz="2665"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287780" y="1329055"/>
            <a:ext cx="5507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快速淬火普适规律在一维全息超导</a:t>
            </a:r>
            <a:r>
              <a:rPr lang="zh-CN" altLang="en-US">
                <a:solidFill>
                  <a:srgbClr val="FF0000"/>
                </a:solidFill>
              </a:rPr>
              <a:t>环中的</a:t>
            </a:r>
            <a:r>
              <a:rPr lang="zh-CN" altLang="en-US">
                <a:solidFill>
                  <a:srgbClr val="FF0000"/>
                </a:solidFill>
              </a:rPr>
              <a:t>验证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45" y="2167890"/>
            <a:ext cx="6710045" cy="25215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920" y="1422400"/>
            <a:ext cx="3688080" cy="46634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07285" y="1776095"/>
            <a:ext cx="5009515" cy="473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664835" y="140335"/>
            <a:ext cx="6096000" cy="1188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                               </a:t>
            </a:r>
            <a:r>
              <a:rPr lang="zh-CN" altLang="en-US">
                <a:sym typeface="+mn-ea"/>
              </a:rPr>
              <a:t>对偏离</a:t>
            </a:r>
            <a:r>
              <a:rPr lang="en-US" altLang="zh-CN">
                <a:sym typeface="+mn-ea"/>
              </a:rPr>
              <a:t>KZM</a:t>
            </a:r>
            <a:r>
              <a:rPr lang="zh-CN" altLang="en-US">
                <a:sym typeface="+mn-ea"/>
              </a:rPr>
              <a:t>的理论解释与数值验证</a:t>
            </a:r>
            <a:br>
              <a:rPr lang="zh-CN" altLang="en-US">
                <a:sym typeface="+mn-ea"/>
              </a:rPr>
            </a:br>
            <a:br>
              <a:rPr lang="zh-CN" altLang="en-US" sz="2665">
                <a:sym typeface="+mn-ea"/>
              </a:rPr>
            </a:br>
            <a:endParaRPr lang="zh-CN" altLang="en-US" sz="2665"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287780" y="1329055"/>
            <a:ext cx="5507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快速淬火普适规律在一维横</a:t>
            </a:r>
            <a:r>
              <a:rPr lang="zh-CN" altLang="en-US">
                <a:solidFill>
                  <a:srgbClr val="FF0000"/>
                </a:solidFill>
              </a:rPr>
              <a:t>场伊幸模型中的</a:t>
            </a:r>
            <a:r>
              <a:rPr lang="zh-CN" altLang="en-US">
                <a:solidFill>
                  <a:srgbClr val="FF0000"/>
                </a:solidFill>
              </a:rPr>
              <a:t>验证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" y="140335"/>
            <a:ext cx="6525895" cy="11207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75" y="2167255"/>
            <a:ext cx="6476365" cy="29489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640" y="1950720"/>
            <a:ext cx="4671060" cy="39763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0" y="2167255"/>
            <a:ext cx="6152515" cy="5458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664835" y="140335"/>
            <a:ext cx="6096000" cy="1188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                               </a:t>
            </a:r>
            <a:r>
              <a:rPr lang="zh-CN" altLang="en-US">
                <a:sym typeface="+mn-ea"/>
              </a:rPr>
              <a:t>对偏离</a:t>
            </a:r>
            <a:r>
              <a:rPr lang="en-US" altLang="zh-CN">
                <a:sym typeface="+mn-ea"/>
              </a:rPr>
              <a:t>KZM</a:t>
            </a:r>
            <a:r>
              <a:rPr lang="zh-CN" altLang="en-US">
                <a:sym typeface="+mn-ea"/>
              </a:rPr>
              <a:t>的理论解释与数值验证</a:t>
            </a:r>
            <a:br>
              <a:rPr lang="zh-CN" altLang="en-US">
                <a:sym typeface="+mn-ea"/>
              </a:rPr>
            </a:br>
            <a:br>
              <a:rPr lang="zh-CN" altLang="en-US" sz="2665">
                <a:sym typeface="+mn-ea"/>
              </a:rPr>
            </a:br>
            <a:endParaRPr lang="zh-CN" altLang="en-US" sz="2665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84985" y="1531620"/>
            <a:ext cx="84289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快速淬火普适规律在</a:t>
            </a:r>
            <a:r>
              <a:rPr lang="en-US" altLang="zh-CN">
                <a:solidFill>
                  <a:srgbClr val="FF0000"/>
                </a:solidFill>
              </a:rPr>
              <a:t>ZigZag(</a:t>
            </a:r>
            <a:r>
              <a:rPr lang="zh-CN" altLang="en-US">
                <a:solidFill>
                  <a:srgbClr val="FF0000"/>
                </a:solidFill>
              </a:rPr>
              <a:t>锯齿</a:t>
            </a:r>
            <a:r>
              <a:rPr lang="en-US" altLang="zh-CN">
                <a:solidFill>
                  <a:srgbClr val="FF0000"/>
                </a:solidFill>
              </a:rPr>
              <a:t>)</a:t>
            </a:r>
            <a:r>
              <a:rPr lang="zh-CN" altLang="en-US">
                <a:solidFill>
                  <a:srgbClr val="FF0000"/>
                </a:solidFill>
              </a:rPr>
              <a:t>结构相变模型中的验证，包括一个全息</a:t>
            </a:r>
            <a:r>
              <a:rPr lang="zh-CN" altLang="en-US">
                <a:solidFill>
                  <a:srgbClr val="FF0000"/>
                </a:solidFill>
              </a:rPr>
              <a:t>模型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98755"/>
            <a:ext cx="6525895" cy="11207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918835" y="604393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914400"/>
            <a:r>
              <a:rPr lang="en-US" altLang="zh-CN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+mj-lt"/>
                <a:sym typeface="+mn-ea"/>
              </a:rPr>
              <a:t>e-Print: 2302.11597 [hep-th]</a:t>
            </a:r>
            <a:endParaRPr lang="en-US" altLang="zh-CN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+mj-lt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" y="2032635"/>
            <a:ext cx="6490970" cy="36550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1082675"/>
            <a:ext cx="5996940" cy="5554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27265" y="1248410"/>
            <a:ext cx="4015740" cy="41903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6725" y="127635"/>
            <a:ext cx="6525895" cy="11207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" y="3645535"/>
            <a:ext cx="6598920" cy="27965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19580" y="313563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914400"/>
            <a:r>
              <a:rPr lang="en-US" altLang="zh-CN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+mj-lt"/>
                <a:sym typeface="+mn-ea"/>
              </a:rPr>
              <a:t>e-Print: 2302.11597 [hep-th]</a:t>
            </a:r>
            <a:endParaRPr lang="en-US" altLang="zh-CN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+mj-lt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90" y="1248410"/>
            <a:ext cx="4582160" cy="6546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8680" y="2221230"/>
            <a:ext cx="3818255" cy="596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664835" y="140335"/>
            <a:ext cx="6096000" cy="1188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                               </a:t>
            </a:r>
            <a:r>
              <a:rPr lang="zh-CN" altLang="en-US">
                <a:sym typeface="+mn-ea"/>
              </a:rPr>
              <a:t>对偏离</a:t>
            </a:r>
            <a:r>
              <a:rPr lang="en-US" altLang="zh-CN">
                <a:sym typeface="+mn-ea"/>
              </a:rPr>
              <a:t>KZM</a:t>
            </a:r>
            <a:r>
              <a:rPr lang="zh-CN" altLang="en-US">
                <a:sym typeface="+mn-ea"/>
              </a:rPr>
              <a:t>的理论解释与数值验证</a:t>
            </a:r>
            <a:br>
              <a:rPr lang="zh-CN" altLang="en-US">
                <a:sym typeface="+mn-ea"/>
              </a:rPr>
            </a:br>
            <a:br>
              <a:rPr lang="zh-CN" altLang="en-US" sz="2665">
                <a:sym typeface="+mn-ea"/>
              </a:rPr>
            </a:br>
            <a:endParaRPr lang="zh-CN" altLang="en-US" sz="2665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63065" y="1389380"/>
            <a:ext cx="5507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快速淬火普适规律在</a:t>
            </a:r>
            <a:r>
              <a:rPr lang="en-US" altLang="zh-CN">
                <a:solidFill>
                  <a:srgbClr val="FF0000"/>
                </a:solidFill>
              </a:rPr>
              <a:t>2</a:t>
            </a:r>
            <a:r>
              <a:rPr lang="zh-CN" altLang="en-US">
                <a:solidFill>
                  <a:srgbClr val="FF0000"/>
                </a:solidFill>
              </a:rPr>
              <a:t>维</a:t>
            </a:r>
            <a:r>
              <a:rPr lang="en-US" altLang="zh-CN">
                <a:solidFill>
                  <a:srgbClr val="FF0000"/>
                </a:solidFill>
              </a:rPr>
              <a:t>BEC</a:t>
            </a:r>
            <a:r>
              <a:rPr lang="zh-CN" altLang="en-US">
                <a:solidFill>
                  <a:srgbClr val="FF0000"/>
                </a:solidFill>
              </a:rPr>
              <a:t>中的</a:t>
            </a:r>
            <a:r>
              <a:rPr lang="zh-CN" altLang="en-US">
                <a:solidFill>
                  <a:srgbClr val="FF0000"/>
                </a:solidFill>
              </a:rPr>
              <a:t>验证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82650" y="208280"/>
            <a:ext cx="6525895" cy="11207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91210" y="2190750"/>
            <a:ext cx="8326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</a:rPr>
              <a:t>we   consider the stochastic Gross-Pitaevskii equation</a:t>
            </a:r>
            <a:endParaRPr lang="en-US" altLang="zh-CN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20" y="2889885"/>
            <a:ext cx="6511925" cy="10788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270" y="4470400"/>
            <a:ext cx="2219325" cy="12217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640" y="3001645"/>
            <a:ext cx="4130040" cy="3390900"/>
          </a:xfrm>
          <a:prstGeom prst="rect">
            <a:avLst/>
          </a:prstGeom>
        </p:spPr>
      </p:pic>
      <p:pic>
        <p:nvPicPr>
          <p:cNvPr id="9" name="图片 8" descr="2dgpKZ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9085" y="704850"/>
            <a:ext cx="3060065" cy="22872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63065" y="5893435"/>
            <a:ext cx="5132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在二维全息超导</a:t>
            </a:r>
            <a:r>
              <a:rPr lang="en-US" altLang="zh-CN">
                <a:solidFill>
                  <a:srgbClr val="FF0000"/>
                </a:solidFill>
              </a:rPr>
              <a:t>/</a:t>
            </a:r>
            <a:r>
              <a:rPr lang="zh-CN" altLang="en-US">
                <a:solidFill>
                  <a:srgbClr val="FF0000"/>
                </a:solidFill>
              </a:rPr>
              <a:t>超流模型中也得到了一致的</a:t>
            </a:r>
            <a:r>
              <a:rPr lang="zh-CN" altLang="en-US">
                <a:solidFill>
                  <a:srgbClr val="FF0000"/>
                </a:solidFill>
              </a:rPr>
              <a:t>结果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07465" y="1460500"/>
            <a:ext cx="84385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Kibble-Zurek Mechanism is of great significance for understanding the universal laws in non equilibrium phase transition processes</a:t>
            </a:r>
            <a:r>
              <a:rPr lang="en-US" altLang="zh-CN">
                <a:solidFill>
                  <a:schemeClr val="tx1"/>
                </a:solidFill>
              </a:rPr>
              <a:t>.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07465" y="2444750"/>
            <a:ext cx="8256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New experiments have discovered phenomena that the original KZM cannot explain</a:t>
            </a:r>
            <a:r>
              <a:rPr lang="en-US" altLang="zh-CN">
                <a:solidFill>
                  <a:schemeClr val="tx1"/>
                </a:solidFill>
              </a:rPr>
              <a:t>.</a:t>
            </a: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07465" y="3559810"/>
            <a:ext cx="815467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</a:rPr>
              <a:t>The universal laws of finite size effect and rapid quenching can still be understood within the basic framework of KZM . The existence of new universal laws and numerical calculations of holography (etc.) perfectly verify th</a:t>
            </a:r>
            <a:r>
              <a:rPr lang="en-US" altLang="zh-CN">
                <a:solidFill>
                  <a:schemeClr val="tx1"/>
                </a:solidFill>
              </a:rPr>
              <a:t>e universality.</a:t>
            </a:r>
            <a:endParaRPr lang="en-US" altLang="zh-CN">
              <a:solidFill>
                <a:schemeClr val="tx1"/>
              </a:solidFill>
            </a:endParaRPr>
          </a:p>
          <a:p>
            <a:endParaRPr lang="en-US" altLang="zh-CN">
              <a:solidFill>
                <a:schemeClr val="tx1"/>
              </a:solidFill>
            </a:endParaRPr>
          </a:p>
          <a:p>
            <a:endParaRPr lang="en-US" altLang="zh-CN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Experiments </a:t>
            </a:r>
            <a:r>
              <a:rPr lang="en-US" altLang="zh-CN">
                <a:solidFill>
                  <a:schemeClr val="tx1"/>
                </a:solidFill>
              </a:rPr>
              <a:t>in progress, with USTC</a:t>
            </a:r>
            <a:endParaRPr lang="en-US" altLang="zh-CN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56910" y="4477385"/>
            <a:ext cx="4476115" cy="2228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6735" y="1663700"/>
            <a:ext cx="7484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r>
              <a:t>How to understand the smooth transition from the platform to the KZM </a:t>
            </a:r>
            <a:r>
              <a:rPr lang="en-US"/>
              <a:t>  </a:t>
            </a:r>
            <a:endParaRPr lang="en-US"/>
          </a:p>
          <a:p>
            <a:r>
              <a:rPr lang="en-US"/>
              <a:t> </a:t>
            </a:r>
            <a:r>
              <a:t>region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55955" y="2724150"/>
            <a:ext cx="74841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t>KZM and Nonequilibrium Steady State Phase Transition Process Driven by an External Field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98120" y="3926205"/>
            <a:ext cx="7484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KZM and first order phase transition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1083945" y="4959985"/>
            <a:ext cx="26066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。。。。。。</a:t>
            </a:r>
            <a:endParaRPr lang="zh-CN" altLang="en-US"/>
          </a:p>
        </p:txBody>
      </p:sp>
      <p:pic>
        <p:nvPicPr>
          <p:cNvPr id="7" name="内容占位符 6"/>
          <p:cNvPicPr>
            <a:picLocks noChangeAspect="1"/>
          </p:cNvPicPr>
          <p:nvPr>
            <p:ph idx="1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40905" y="2031365"/>
            <a:ext cx="3841115" cy="2263140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6424295" y="3513455"/>
            <a:ext cx="659130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5850" y="278765"/>
            <a:ext cx="4404995" cy="130365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5932805" y="674370"/>
            <a:ext cx="436245" cy="2235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3350" y="4511040"/>
            <a:ext cx="5196840" cy="1203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3985" y="4268470"/>
            <a:ext cx="6731635" cy="2484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475615"/>
            <a:ext cx="8345800" cy="1108710"/>
          </a:xfrm>
        </p:spPr>
        <p:txBody>
          <a:bodyPr anchor="ctr" anchorCtr="0">
            <a:normAutofit/>
            <a:scene3d>
              <a:camera prst="orthographicFront"/>
              <a:lightRig rig="threePt" dir="t"/>
            </a:scene3d>
          </a:bodyPr>
          <a:p>
            <a:pPr fontAlgn="auto"/>
            <a:r>
              <a:rPr lang="en-US" altLang="zh-CN" sz="1800" b="0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  <a:sym typeface="+mn-ea"/>
              </a:rPr>
              <a:t>One example in the probe l</a:t>
            </a:r>
            <a:r>
              <a:rPr lang="en-US" altLang="zh-CN" sz="1800" b="0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  <a:sym typeface="+mn-ea"/>
              </a:rPr>
              <a:t>imit</a:t>
            </a:r>
            <a:endParaRPr lang="en-US" altLang="zh-CN" sz="1800" b="0" strike="noStrike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10243" name="内容占位符 4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anchor="t" anchorCtr="0"/>
          <a:p>
            <a:pPr defTabSz="914400"/>
            <a:r>
              <a:rPr lang="en-US" kern="120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Dynamics of holoraphic superfluid/superconductor</a:t>
            </a:r>
            <a:endParaRPr lang="en-US" kern="1200">
              <a:solidFill>
                <a:srgbClr val="40404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390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725" y="5926138"/>
            <a:ext cx="5418138" cy="598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70" y="102235"/>
            <a:ext cx="4873625" cy="14820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475" y="2833370"/>
            <a:ext cx="5447030" cy="3432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2833370"/>
            <a:ext cx="5836920" cy="2766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47700" y="2884805"/>
            <a:ext cx="5588635" cy="30753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921510" y="2632075"/>
            <a:ext cx="6877050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8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THANKS</a:t>
            </a:r>
            <a:r>
              <a:rPr lang="zh-CN" altLang="en-US" sz="8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！</a:t>
            </a:r>
            <a:endParaRPr lang="zh-CN" altLang="en-US" sz="8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9880" y="2168525"/>
            <a:ext cx="7639685" cy="418274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395605" y="208915"/>
            <a:ext cx="8345800" cy="1108710"/>
          </a:xfrm>
        </p:spPr>
        <p:txBody>
          <a:bodyPr anchor="ctr" anchorCtr="0">
            <a:normAutofit/>
          </a:bodyPr>
          <a:p>
            <a:pPr fontAlgn="auto"/>
            <a:r>
              <a:rPr lang="en-US" altLang="zh-CN" sz="1800" b="0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lt"/>
                <a:ea typeface="+mn-ea"/>
                <a:cs typeface="+mn-cs"/>
                <a:sym typeface="+mn-ea"/>
              </a:rPr>
              <a:t>Numerical scheme</a:t>
            </a:r>
            <a:endParaRPr lang="en-US" altLang="zh-CN" sz="1800" b="0" strike="noStrike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ea typeface="+mn-ea"/>
              <a:cs typeface="+mn-cs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3995" y="1428115"/>
            <a:ext cx="8276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</a:t>
            </a:r>
            <a:r>
              <a:rPr lang="zh-CN" altLang="en-US"/>
              <a:t>（</a:t>
            </a:r>
            <a:r>
              <a:rPr lang="en-US" altLang="zh-CN"/>
              <a:t>Runge-Kutta</a:t>
            </a:r>
            <a:r>
              <a:rPr lang="zh-CN" altLang="en-US"/>
              <a:t>）</a:t>
            </a:r>
            <a:r>
              <a:rPr lang="en-US" altLang="zh-CN"/>
              <a:t>,       x,y,z</a:t>
            </a:r>
            <a:r>
              <a:rPr lang="zh-CN" altLang="en-US"/>
              <a:t>（</a:t>
            </a:r>
            <a:r>
              <a:rPr lang="en-US" altLang="zh-CN"/>
              <a:t>Fourier or Chebyshev</a:t>
            </a:r>
            <a:r>
              <a:rPr lang="zh-CN" altLang="en-US"/>
              <a:t>）</a:t>
            </a:r>
            <a:r>
              <a:rPr lang="en-US" altLang="zh-CN"/>
              <a:t>,     u</a:t>
            </a:r>
            <a:r>
              <a:rPr lang="zh-CN" altLang="en-US"/>
              <a:t>（</a:t>
            </a:r>
            <a:r>
              <a:rPr lang="en-US" altLang="zh-CN">
                <a:sym typeface="+mn-ea"/>
              </a:rPr>
              <a:t>Chebyshev</a:t>
            </a:r>
            <a:r>
              <a:rPr lang="zh-CN" altLang="en-US"/>
              <a:t>）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145" y="480695"/>
            <a:ext cx="2209800" cy="31788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360" y="4100195"/>
            <a:ext cx="2457450" cy="18573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281795" y="6067425"/>
            <a:ext cx="2476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Use GPU to save time 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9175" y="4140200"/>
            <a:ext cx="4318635" cy="25825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715" y="1316990"/>
            <a:ext cx="3745230" cy="23672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725" y="1198880"/>
            <a:ext cx="3544570" cy="1529080"/>
          </a:xfrm>
          <a:prstGeom prst="rect">
            <a:avLst/>
          </a:prstGeom>
        </p:spPr>
      </p:pic>
      <p:pic>
        <p:nvPicPr>
          <p:cNvPr id="3" name="内容占位符 2"/>
          <p:cNvPicPr>
            <a:picLocks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762365" y="1032510"/>
            <a:ext cx="2844800" cy="33978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175" y="2804795"/>
            <a:ext cx="3674110" cy="1335405"/>
          </a:xfrm>
          <a:prstGeom prst="rect">
            <a:avLst/>
          </a:prstGeom>
        </p:spPr>
      </p:pic>
      <p:pic>
        <p:nvPicPr>
          <p:cNvPr id="5" name="Largenumber Q0.5 Movie-1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66690" y="1482090"/>
            <a:ext cx="5180965" cy="2036445"/>
          </a:xfrm>
          <a:prstGeom prst="rect">
            <a:avLst/>
          </a:prstGeom>
        </p:spPr>
      </p:pic>
      <p:sp>
        <p:nvSpPr>
          <p:cNvPr id="9" name="标题 8"/>
          <p:cNvSpPr/>
          <p:nvPr>
            <p:ph type="title"/>
          </p:nvPr>
        </p:nvSpPr>
        <p:spPr/>
        <p:txBody>
          <a:bodyPr/>
          <a:p>
            <a:r>
              <a:rPr lang="en-US" altLang="zh-CN" sz="2400"/>
              <a:t>   One example</a:t>
            </a:r>
            <a:r>
              <a:rPr lang="zh-CN" altLang="en-US" sz="2400"/>
              <a:t>：</a:t>
            </a:r>
            <a:r>
              <a:rPr lang="en-US" altLang="zh-CN" sz="2400"/>
              <a:t>holograhic quantum turbulence</a:t>
            </a:r>
            <a:endParaRPr lang="en-US" altLang="zh-CN" sz="2400"/>
          </a:p>
        </p:txBody>
      </p:sp>
      <p:pic>
        <p:nvPicPr>
          <p:cNvPr id="11" name="Movie Q2.985 (1)-1">
            <a:hlinkClick r:id="" action="ppaction://media"/>
          </p:cNvPr>
          <p:cNvPicPr/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984750" y="4002405"/>
            <a:ext cx="5614035" cy="24428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0720705" y="4858385"/>
            <a:ext cx="1348105" cy="13512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rgbClr val="FF0000"/>
                </a:solidFill>
              </a:rPr>
              <a:t>RN </a:t>
            </a:r>
            <a:r>
              <a:rPr lang="zh-CN" altLang="en-US">
                <a:solidFill>
                  <a:srgbClr val="FF0000"/>
                </a:solidFill>
              </a:rPr>
              <a:t>黑洞背景（</a:t>
            </a:r>
            <a:r>
              <a:rPr lang="en-US" altLang="zh-CN">
                <a:solidFill>
                  <a:srgbClr val="FF0000"/>
                </a:solidFill>
              </a:rPr>
              <a:t>T~0</a:t>
            </a:r>
            <a:r>
              <a:rPr lang="zh-CN" altLang="en-US">
                <a:solidFill>
                  <a:srgbClr val="FF0000"/>
                </a:solidFill>
              </a:rPr>
              <a:t>），</a:t>
            </a:r>
            <a:r>
              <a:rPr lang="en-US" altLang="zh-CN">
                <a:solidFill>
                  <a:srgbClr val="FF0000"/>
                </a:solidFill>
              </a:rPr>
              <a:t>work in progress</a:t>
            </a:r>
            <a:endParaRPr lang="en-US" altLang="zh-CN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3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 fullScrn="0">
              <p:cMediaNode>
                <p:cTn id="24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atternforamtion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47370" y="2121535"/>
            <a:ext cx="6402070" cy="3305810"/>
          </a:xfrm>
          <a:prstGeom prst="rect">
            <a:avLst/>
          </a:prstGeom>
        </p:spPr>
      </p:pic>
      <p:sp>
        <p:nvSpPr>
          <p:cNvPr id="9" name="标题 8"/>
          <p:cNvSpPr/>
          <p:nvPr>
            <p:ph type="title"/>
            <p:custDataLst>
              <p:tags r:id="rId4"/>
            </p:custDataLst>
          </p:nvPr>
        </p:nvSpPr>
        <p:spPr>
          <a:xfrm>
            <a:off x="-334575" y="868750"/>
            <a:ext cx="10969200" cy="705600"/>
          </a:xfrm>
        </p:spPr>
        <p:txBody>
          <a:bodyPr/>
          <a:p>
            <a:r>
              <a:rPr lang="en-US" altLang="zh-CN" sz="2400"/>
              <a:t>   Another example</a:t>
            </a:r>
            <a:r>
              <a:rPr lang="zh-CN" altLang="en-US" sz="2400"/>
              <a:t>：</a:t>
            </a:r>
            <a:r>
              <a:rPr lang="en-US" altLang="zh-CN" sz="2400"/>
              <a:t>Pattern formation</a:t>
            </a:r>
            <a:r>
              <a:rPr lang="zh-CN" altLang="en-US" sz="2400"/>
              <a:t>（</a:t>
            </a:r>
            <a:r>
              <a:rPr lang="en-US" altLang="zh-CN" sz="2400"/>
              <a:t>work in progress</a:t>
            </a:r>
            <a:r>
              <a:rPr lang="zh-CN" altLang="en-US" sz="2400"/>
              <a:t>）</a:t>
            </a:r>
            <a:endParaRPr lang="zh-CN" altLang="en-US" sz="2400"/>
          </a:p>
        </p:txBody>
      </p:sp>
      <p:sp>
        <p:nvSpPr>
          <p:cNvPr id="4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2747645" y="0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Spiral wave solution of complex scalar field in AdS_4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320" y="2572385"/>
            <a:ext cx="4986655" cy="2404745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2330" y="4776470"/>
            <a:ext cx="4657090" cy="2072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5305" y="1479550"/>
            <a:ext cx="5306695" cy="12344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43020" y="5832475"/>
            <a:ext cx="40163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tx1"/>
                </a:solidFill>
              </a:rPr>
              <a:t>More complex than G-L</a:t>
            </a:r>
            <a:endParaRPr lang="en-US" altLang="zh-CN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9440" y="4605020"/>
            <a:ext cx="4984115" cy="2252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3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pic>
        <p:nvPicPr>
          <p:cNvPr id="7169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0575" y="2053273"/>
            <a:ext cx="6207125" cy="4654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内容占位符 4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44495" y="267970"/>
            <a:ext cx="4976813" cy="1625600"/>
          </a:xfrm>
        </p:spPr>
      </p:pic>
      <p:pic>
        <p:nvPicPr>
          <p:cNvPr id="7171" name="内容占位符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500" y="2947988"/>
            <a:ext cx="3602038" cy="2455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8422640" y="125730"/>
            <a:ext cx="32943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Universality of continuous phase transition</a:t>
            </a:r>
            <a:endParaRPr lang="en-US" altLang="zh-CN" b="1"/>
          </a:p>
        </p:txBody>
      </p:sp>
      <p:cxnSp>
        <p:nvCxnSpPr>
          <p:cNvPr id="2" name="直接箭头连接符 1"/>
          <p:cNvCxnSpPr/>
          <p:nvPr/>
        </p:nvCxnSpPr>
        <p:spPr>
          <a:xfrm flipH="1">
            <a:off x="4617720" y="4455795"/>
            <a:ext cx="1313815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370195" y="4137660"/>
            <a:ext cx="14293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温度缓慢变化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93735" y="5737225"/>
            <a:ext cx="2647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</a:t>
            </a:r>
            <a:r>
              <a:rPr lang="zh-CN" altLang="en-US"/>
              <a:t>发散的弛豫</a:t>
            </a:r>
            <a:r>
              <a:rPr lang="zh-CN" altLang="en-US"/>
              <a:t>时间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37840" y="3649980"/>
            <a:ext cx="6410960" cy="754380"/>
          </a:xfrm>
          <a:prstGeom prst="rect">
            <a:avLst/>
          </a:prstGeom>
        </p:spPr>
      </p:pic>
      <p:pic>
        <p:nvPicPr>
          <p:cNvPr id="7170" name="内容占位符 4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470" y="1803400"/>
            <a:ext cx="4976813" cy="162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440" y="4469765"/>
            <a:ext cx="4429125" cy="7042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805" y="5604510"/>
            <a:ext cx="6055995" cy="5886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0" y="664845"/>
            <a:ext cx="69983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Critical exponents of holographic superfluid/superconductor: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match G-L theory 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97930" y="0"/>
            <a:ext cx="5481955" cy="16668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7310" y="1666875"/>
            <a:ext cx="6230620" cy="9569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UNIT_PLACING_PICTURE_USER_VIEWPORT" val="{&quot;height&quot;:1872,&quot;width&quot;:9600}"/>
</p:tagLst>
</file>

<file path=ppt/tags/tag103.xml><?xml version="1.0" encoding="utf-8"?>
<p:tagLst xmlns:p="http://schemas.openxmlformats.org/presentationml/2006/main">
  <p:tag name="KSO_WM_UNIT_PLACING_PICTURE_USER_VIEWPORT" val="{&quot;height&quot;:1872,&quot;width&quot;:9600}"/>
  <p:tag name="KSO_WM_BEAUTIFY_FLAG" val=""/>
</p:tagLst>
</file>

<file path=ppt/tags/tag104.xml><?xml version="1.0" encoding="utf-8"?>
<p:tagLst xmlns:p="http://schemas.openxmlformats.org/presentationml/2006/main">
  <p:tag name="KSO_WM_UNIT_PLACING_PICTURE_USER_VIEWPORT" val="{&quot;height&quot;:1872,&quot;width&quot;:9600}"/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UNIT_PLACING_PICTURE_USER_VIEWPORT" val="{&quot;height&quot;:2784,&quot;width&quot;:10740}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UNIT_PLACING_PICTURE_USER_VIEWPORT" val="{&quot;height&quot;:5184,&quot;width&quot;:10416}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UNIT_PLACING_PICTURE_USER_VIEWPORT" val="{&quot;height&quot;:3564,&quot;width&quot;:6049}"/>
</p:tagLst>
</file>

<file path=ppt/tags/tag118.xml><?xml version="1.0" encoding="utf-8"?>
<p:tagLst xmlns:p="http://schemas.openxmlformats.org/presentationml/2006/main">
  <p:tag name="COMMONDATA" val="eyJoZGlkIjoiNjQ3MmVhYWQ3YzVjNjJhMDJiNzY4MjBmOWJhMjA5MTIifQ=="/>
  <p:tag name="KSO_WPP_MARK_KEY" val="b1f06a68-3cc5-428a-a3f2-9ff3ba61bf9c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420*1923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UNIT_PLACING_PICTURE_USER_VIEWPORT" val="{&quot;height&quot;:4452,&quot;width&quot;:10752}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UNIT_PLACING_PICTURE_USER_VIEWPORT" val="{&quot;height&quot;:2640,&quot;width&quot;:5570}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UNIT_PLACING_PICTURE_USER_VIEWPORT" val="{&quot;height&quot;:2784,&quot;width&quot;:10740}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UNIT_PLACING_PICTURE_USER_VIEWPORT" val="{&quot;height&quot;:2730,&quot;width&quot;:8475}"/>
  <p:tag name="KSO_WM_BEAUTIFY_FLAG" val=""/>
</p:tagLst>
</file>

<file path=ppt/tags/tag89.xml><?xml version="1.0" encoding="utf-8"?>
<p:tagLst xmlns:p="http://schemas.openxmlformats.org/presentationml/2006/main">
  <p:tag name="KSO_WM_UNIT_PLACING_PICTURE_USER_VIEWPORT" val="{&quot;height&quot;:5131,&quot;width&quot;:5061}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PLACING_PICTURE_USER_VIEWPORT" val="{&quot;height&quot;:4311,&quot;width&quot;:6516}"/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  <p:tag name="KSO_WM_UNIT_PLACING_PICTURE_USER_VIEWPORT" val="{&quot;height&quot;:4275,&quot;width&quot;:7769}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  <p:tag name="KSO_WM_UNIT_PLACING_PICTURE_USER_VIEWPORT" val="{&quot;height&quot;:4755,&quot;width&quot;:8265}"/>
</p:tagLst>
</file>

<file path=ppt/tags/tag98.xml><?xml version="1.0" encoding="utf-8"?>
<p:tagLst xmlns:p="http://schemas.openxmlformats.org/presentationml/2006/main">
  <p:tag name="KSO_WM_BEAUTIFY_FLAG" val=""/>
  <p:tag name="KSO_WM_UNIT_PLACING_PICTURE_USER_VIEWPORT" val="{&quot;height&quot;:5675,&quot;width&quot;:8480}"/>
</p:tagLst>
</file>

<file path=ppt/tags/tag99.xml><?xml version="1.0" encoding="utf-8"?>
<p:tagLst xmlns:p="http://schemas.openxmlformats.org/presentationml/2006/main">
  <p:tag name="KSO_WM_BEAUTIFY_FLAG" val=""/>
  <p:tag name="KSO_WM_UNIT_PLACING_PICTURE_USER_VIEWPORT" val="{&quot;height&quot;:3699,&quot;width&quot;:8298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en-US" altLang="zh-CN">
            <a:solidFill>
              <a:schemeClr val="tx1"/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4522</Words>
  <Application>WPS 演示</Application>
  <PresentationFormat>宽屏</PresentationFormat>
  <Paragraphs>252</Paragraphs>
  <Slides>40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0" baseType="lpstr">
      <vt:lpstr>Arial</vt:lpstr>
      <vt:lpstr>宋体</vt:lpstr>
      <vt:lpstr>Wingdings</vt:lpstr>
      <vt:lpstr>Wingdings</vt:lpstr>
      <vt:lpstr>Arial Black</vt:lpstr>
      <vt:lpstr>微软雅黑</vt:lpstr>
      <vt:lpstr>黑体</vt:lpstr>
      <vt:lpstr>Arial Unicode MS</vt:lpstr>
      <vt:lpstr>Calibri</vt:lpstr>
      <vt:lpstr>Office 主题​​</vt:lpstr>
      <vt:lpstr>   Universality of Phase Transition Dynamics and Holography</vt:lpstr>
      <vt:lpstr> * A short introduction to non-equilibrium AdS/CMT   *  Review of equilibrium phase transition critical       exponents in holography    *  Topological defects formation in phase transition       dynamics：Kibble-Zurek mechanism(KZM)    *  Experiments beyond KZM：fast quench and finite size   *  New universal scaling law beyond KZM and numerical      verification   *  Summary and outlooks    </vt:lpstr>
      <vt:lpstr> Time dependent AdS/CMT（Bottom-up） </vt:lpstr>
      <vt:lpstr>One example in the probe limit</vt:lpstr>
      <vt:lpstr>Numerical scheme</vt:lpstr>
      <vt:lpstr>   One example：holograhic quantum turbulence</vt:lpstr>
      <vt:lpstr>   Another example：Pattern formation（work in progress）</vt:lpstr>
      <vt:lpstr>PowerPoint 演示文稿</vt:lpstr>
      <vt:lpstr>PowerPoint 演示文稿</vt:lpstr>
      <vt:lpstr>Near T_c, the effective theory of superconductor is a G-L theory</vt:lpstr>
      <vt:lpstr>Non-equilibrium holographic superconductor near T_c: Time dependent G-L theory</vt:lpstr>
      <vt:lpstr> Kibble-Zurek mechanism</vt:lpstr>
      <vt:lpstr>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holographic set-up</vt:lpstr>
      <vt:lpstr>1D： </vt:lpstr>
      <vt:lpstr>2 D :Superfluid</vt:lpstr>
      <vt:lpstr>2D: superconductor</vt:lpstr>
      <vt:lpstr>3 D : （work in progress）求解 4+1维非线性偏微分方程组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开心的老头</cp:lastModifiedBy>
  <cp:revision>474</cp:revision>
  <dcterms:created xsi:type="dcterms:W3CDTF">2019-06-19T02:08:00Z</dcterms:created>
  <dcterms:modified xsi:type="dcterms:W3CDTF">2023-04-01T03:37:48Z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C48DE7D9486B4837B50E834F7718229F</vt:lpwstr>
  </property>
</Properties>
</file>