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84" r:id="rId4"/>
    <p:sldId id="286" r:id="rId5"/>
    <p:sldId id="258" r:id="rId6"/>
    <p:sldId id="259" r:id="rId7"/>
    <p:sldId id="271" r:id="rId8"/>
    <p:sldId id="262" r:id="rId9"/>
    <p:sldId id="270" r:id="rId10"/>
    <p:sldId id="263" r:id="rId11"/>
    <p:sldId id="265" r:id="rId12"/>
    <p:sldId id="301" r:id="rId13"/>
    <p:sldId id="266" r:id="rId14"/>
    <p:sldId id="299" r:id="rId15"/>
    <p:sldId id="302" r:id="rId16"/>
    <p:sldId id="267" r:id="rId17"/>
    <p:sldId id="272" r:id="rId18"/>
    <p:sldId id="268" r:id="rId19"/>
    <p:sldId id="269" r:id="rId20"/>
    <p:sldId id="289" r:id="rId21"/>
    <p:sldId id="278" r:id="rId22"/>
    <p:sldId id="279" r:id="rId23"/>
    <p:sldId id="280" r:id="rId24"/>
    <p:sldId id="290" r:id="rId25"/>
    <p:sldId id="291" r:id="rId26"/>
    <p:sldId id="292" r:id="rId27"/>
    <p:sldId id="293" r:id="rId28"/>
    <p:sldId id="294" r:id="rId29"/>
    <p:sldId id="295" r:id="rId30"/>
    <p:sldId id="296" r:id="rId31"/>
    <p:sldId id="297" r:id="rId32"/>
    <p:sldId id="29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4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99936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93868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277807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372780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329476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169133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126418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339118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317277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269937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7286563A-987E-4235-91C9-B9270218434F}"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295373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6563A-987E-4235-91C9-B9270218434F}" type="datetimeFigureOut">
              <a:rPr lang="zh-CN" altLang="en-US" smtClean="0"/>
              <a:t>2022/12/3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D1747-C3EB-4E62-A10C-8A2FD8BF7D6B}" type="slidenum">
              <a:rPr lang="zh-CN" altLang="en-US" smtClean="0"/>
              <a:t>‹#›</a:t>
            </a:fld>
            <a:endParaRPr lang="zh-CN" altLang="en-US"/>
          </a:p>
        </p:txBody>
      </p:sp>
    </p:spTree>
    <p:extLst>
      <p:ext uri="{BB962C8B-B14F-4D97-AF65-F5344CB8AC3E}">
        <p14:creationId xmlns:p14="http://schemas.microsoft.com/office/powerpoint/2010/main" val="132545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1D0C-A31A-480D-8AF0-06217C251454}"/>
              </a:ext>
            </a:extLst>
          </p:cNvPr>
          <p:cNvSpPr>
            <a:spLocks noGrp="1"/>
          </p:cNvSpPr>
          <p:nvPr>
            <p:ph type="ctrTitle"/>
          </p:nvPr>
        </p:nvSpPr>
        <p:spPr>
          <a:xfrm>
            <a:off x="685800" y="2277343"/>
            <a:ext cx="7772400" cy="2586384"/>
          </a:xfrm>
        </p:spPr>
        <p:txBody>
          <a:bodyPr>
            <a:normAutofit/>
          </a:bodyPr>
          <a:lstStyle/>
          <a:p>
            <a:r>
              <a:rPr lang="en-US" altLang="zh-CN" sz="5400" dirty="0">
                <a:latin typeface="Gill Sans MT" panose="020B0502020104020203" pitchFamily="34" charset="0"/>
              </a:rPr>
              <a:t>Constraining compact star </a:t>
            </a:r>
            <a:r>
              <a:rPr lang="en-US" altLang="zh-CN" dirty="0" err="1">
                <a:latin typeface="Gill Sans MT" panose="020B0502020104020203" pitchFamily="34" charset="0"/>
              </a:rPr>
              <a:t>EoS</a:t>
            </a:r>
            <a:r>
              <a:rPr lang="en-US" altLang="zh-CN" dirty="0">
                <a:latin typeface="Gill Sans MT" panose="020B0502020104020203" pitchFamily="34" charset="0"/>
              </a:rPr>
              <a:t> in </a:t>
            </a:r>
            <a:br>
              <a:rPr lang="en-US" altLang="zh-CN" dirty="0">
                <a:latin typeface="Gill Sans MT" panose="020B0502020104020203" pitchFamily="34" charset="0"/>
              </a:rPr>
            </a:br>
            <a:r>
              <a:rPr lang="en-US" altLang="zh-CN" sz="5400" dirty="0" err="1">
                <a:latin typeface="Gill Sans MT" panose="020B0502020104020203" pitchFamily="34" charset="0"/>
              </a:rPr>
              <a:t>Multimessenger</a:t>
            </a:r>
            <a:r>
              <a:rPr lang="en-US" altLang="zh-CN" sz="5400" dirty="0">
                <a:latin typeface="Gill Sans MT" panose="020B0502020104020203" pitchFamily="34" charset="0"/>
              </a:rPr>
              <a:t> Era</a:t>
            </a:r>
            <a:endParaRPr lang="zh-CN" altLang="en-US" dirty="0">
              <a:latin typeface="Gill Sans MT" panose="020B0502020104020203" pitchFamily="34" charset="0"/>
            </a:endParaRPr>
          </a:p>
        </p:txBody>
      </p:sp>
      <p:sp>
        <p:nvSpPr>
          <p:cNvPr id="3" name="Subtitle 2">
            <a:extLst>
              <a:ext uri="{FF2B5EF4-FFF2-40B4-BE49-F238E27FC236}">
                <a16:creationId xmlns:a16="http://schemas.microsoft.com/office/drawing/2014/main" id="{BFB26400-8689-4660-89EB-E9E64F09D34C}"/>
              </a:ext>
            </a:extLst>
          </p:cNvPr>
          <p:cNvSpPr>
            <a:spLocks noGrp="1"/>
          </p:cNvSpPr>
          <p:nvPr>
            <p:ph type="subTitle" idx="1"/>
          </p:nvPr>
        </p:nvSpPr>
        <p:spPr>
          <a:xfrm>
            <a:off x="1107489" y="4997404"/>
            <a:ext cx="6858000" cy="1655762"/>
          </a:xfrm>
        </p:spPr>
        <p:txBody>
          <a:bodyPr>
            <a:normAutofit fontScale="77500" lnSpcReduction="20000"/>
          </a:bodyPr>
          <a:lstStyle/>
          <a:p>
            <a:r>
              <a:rPr lang="en-US" altLang="zh-CN" sz="3100" b="1" dirty="0"/>
              <a:t>Enping Zhou</a:t>
            </a:r>
          </a:p>
          <a:p>
            <a:r>
              <a:rPr lang="en-US" altLang="zh-CN" sz="2100" dirty="0"/>
              <a:t>2022/12/03 @ UCAS online seminar</a:t>
            </a:r>
          </a:p>
          <a:p>
            <a:r>
              <a:rPr lang="en-US" altLang="zh-CN" sz="1800" i="0" dirty="0">
                <a:effectLst/>
                <a:latin typeface="Microsoft YaHei" panose="020B0503020204020204" pitchFamily="34" charset="-122"/>
                <a:ea typeface="Microsoft YaHei" panose="020B0503020204020204" pitchFamily="34" charset="-122"/>
              </a:rPr>
              <a:t>PRD 103 123011 2021</a:t>
            </a:r>
            <a:r>
              <a:rPr lang="zh-CN" altLang="en-US" sz="1800" i="0" dirty="0">
                <a:effectLst/>
                <a:latin typeface="Microsoft YaHei" panose="020B0503020204020204" pitchFamily="34" charset="-122"/>
                <a:ea typeface="Microsoft YaHei" panose="020B0503020204020204" pitchFamily="34" charset="-122"/>
              </a:rPr>
              <a:t>；</a:t>
            </a:r>
            <a:r>
              <a:rPr lang="en-US" altLang="zh-CN" sz="1800" i="0" dirty="0">
                <a:effectLst/>
                <a:latin typeface="Microsoft YaHei" panose="020B0503020204020204" pitchFamily="34" charset="-122"/>
                <a:ea typeface="Microsoft YaHei" panose="020B0503020204020204" pitchFamily="34" charset="-122"/>
              </a:rPr>
              <a:t>PRD 106 103030 2022; 2022 in prep</a:t>
            </a:r>
          </a:p>
          <a:p>
            <a:r>
              <a:rPr lang="en-US" altLang="zh-CN" dirty="0"/>
              <a:t>In collaboration with: </a:t>
            </a:r>
          </a:p>
          <a:p>
            <a:r>
              <a:rPr lang="en-US" altLang="zh-CN" i="1" dirty="0"/>
              <a:t>Masaru Shibata, Kenta </a:t>
            </a:r>
            <a:r>
              <a:rPr lang="en-US" altLang="zh-CN" i="1" dirty="0" err="1"/>
              <a:t>Kiuchi</a:t>
            </a:r>
            <a:r>
              <a:rPr lang="en-US" altLang="zh-CN" i="1" dirty="0"/>
              <a:t>, </a:t>
            </a:r>
            <a:r>
              <a:rPr lang="en-US" altLang="zh-CN" i="1" dirty="0" err="1"/>
              <a:t>Antonios</a:t>
            </a:r>
            <a:r>
              <a:rPr lang="en-US" altLang="zh-CN" i="1" dirty="0"/>
              <a:t> </a:t>
            </a:r>
            <a:r>
              <a:rPr lang="en-US" altLang="zh-CN" i="1" dirty="0" err="1"/>
              <a:t>Tsokaros</a:t>
            </a:r>
            <a:r>
              <a:rPr lang="en-US" altLang="zh-CN" i="1" dirty="0"/>
              <a:t>, Koji </a:t>
            </a:r>
            <a:r>
              <a:rPr lang="en-US" altLang="zh-CN" i="1" dirty="0" err="1"/>
              <a:t>Uryu</a:t>
            </a:r>
            <a:endParaRPr lang="zh-CN" altLang="en-US" i="1" dirty="0"/>
          </a:p>
        </p:txBody>
      </p:sp>
      <p:pic>
        <p:nvPicPr>
          <p:cNvPr id="4" name="Picture 3">
            <a:extLst>
              <a:ext uri="{FF2B5EF4-FFF2-40B4-BE49-F238E27FC236}">
                <a16:creationId xmlns:a16="http://schemas.microsoft.com/office/drawing/2014/main" id="{EDE61A22-CA6D-1451-FEC9-465E8982C82C}"/>
              </a:ext>
            </a:extLst>
          </p:cNvPr>
          <p:cNvPicPr>
            <a:picLocks noChangeAspect="1"/>
          </p:cNvPicPr>
          <p:nvPr/>
        </p:nvPicPr>
        <p:blipFill>
          <a:blip r:embed="rId2"/>
          <a:stretch>
            <a:fillRect/>
          </a:stretch>
        </p:blipFill>
        <p:spPr>
          <a:xfrm>
            <a:off x="1107489" y="1032715"/>
            <a:ext cx="5562494" cy="1302995"/>
          </a:xfrm>
          <a:prstGeom prst="rect">
            <a:avLst/>
          </a:prstGeom>
        </p:spPr>
      </p:pic>
      <p:pic>
        <p:nvPicPr>
          <p:cNvPr id="5" name="Picture 4">
            <a:extLst>
              <a:ext uri="{FF2B5EF4-FFF2-40B4-BE49-F238E27FC236}">
                <a16:creationId xmlns:a16="http://schemas.microsoft.com/office/drawing/2014/main" id="{43199412-6023-D1C5-920D-329423E8AA73}"/>
              </a:ext>
            </a:extLst>
          </p:cNvPr>
          <p:cNvPicPr>
            <a:picLocks noChangeAspect="1"/>
          </p:cNvPicPr>
          <p:nvPr/>
        </p:nvPicPr>
        <p:blipFill>
          <a:blip r:embed="rId3"/>
          <a:stretch>
            <a:fillRect/>
          </a:stretch>
        </p:blipFill>
        <p:spPr>
          <a:xfrm>
            <a:off x="6667564" y="1032714"/>
            <a:ext cx="1297925" cy="1302995"/>
          </a:xfrm>
          <a:prstGeom prst="rect">
            <a:avLst/>
          </a:prstGeom>
        </p:spPr>
      </p:pic>
      <p:pic>
        <p:nvPicPr>
          <p:cNvPr id="6" name="Picture 2">
            <a:extLst>
              <a:ext uri="{FF2B5EF4-FFF2-40B4-BE49-F238E27FC236}">
                <a16:creationId xmlns:a16="http://schemas.microsoft.com/office/drawing/2014/main" id="{0332D402-E31F-C5B3-373B-B4243558D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894" y="0"/>
            <a:ext cx="56769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4A5E-B7DD-4ABA-BD5A-DEEF67BDBFA3}"/>
              </a:ext>
            </a:extLst>
          </p:cNvPr>
          <p:cNvSpPr>
            <a:spLocks noGrp="1"/>
          </p:cNvSpPr>
          <p:nvPr>
            <p:ph type="title"/>
          </p:nvPr>
        </p:nvSpPr>
        <p:spPr/>
        <p:txBody>
          <a:bodyPr/>
          <a:lstStyle/>
          <a:p>
            <a:r>
              <a:rPr lang="en-US" altLang="zh-CN" dirty="0"/>
              <a:t>A caution shall be made when universal relation applied</a:t>
            </a:r>
            <a:endParaRPr lang="zh-CN" altLang="en-US" dirty="0"/>
          </a:p>
        </p:txBody>
      </p:sp>
      <p:sp>
        <p:nvSpPr>
          <p:cNvPr id="3" name="Content Placeholder 2">
            <a:extLst>
              <a:ext uri="{FF2B5EF4-FFF2-40B4-BE49-F238E27FC236}">
                <a16:creationId xmlns:a16="http://schemas.microsoft.com/office/drawing/2014/main" id="{A0537F0E-A684-4B95-B46D-BD0B769EF730}"/>
              </a:ext>
            </a:extLst>
          </p:cNvPr>
          <p:cNvSpPr>
            <a:spLocks noGrp="1"/>
          </p:cNvSpPr>
          <p:nvPr>
            <p:ph idx="1"/>
          </p:nvPr>
        </p:nvSpPr>
        <p:spPr/>
        <p:txBody>
          <a:bodyPr/>
          <a:lstStyle/>
          <a:p>
            <a:r>
              <a:rPr lang="en-US" altLang="zh-CN" dirty="0"/>
              <a:t>                 NS                         vs                 QS             </a:t>
            </a:r>
          </a:p>
          <a:p>
            <a:pPr marL="0" indent="0">
              <a:buNone/>
            </a:pPr>
            <a:r>
              <a:rPr lang="en-US" altLang="zh-CN" dirty="0"/>
              <a:t>                  Raw egg                 vs               Cooked egg</a:t>
            </a:r>
            <a:endParaRPr lang="zh-CN" altLang="en-US" dirty="0"/>
          </a:p>
        </p:txBody>
      </p:sp>
      <p:pic>
        <p:nvPicPr>
          <p:cNvPr id="4" name="内容占位符 8">
            <a:extLst>
              <a:ext uri="{FF2B5EF4-FFF2-40B4-BE49-F238E27FC236}">
                <a16:creationId xmlns:a16="http://schemas.microsoft.com/office/drawing/2014/main" id="{68907178-AFFD-462E-B6C0-752A431A0635}"/>
              </a:ext>
            </a:extLst>
          </p:cNvPr>
          <p:cNvPicPr>
            <a:picLocks noChangeAspect="1"/>
          </p:cNvPicPr>
          <p:nvPr/>
        </p:nvPicPr>
        <p:blipFill>
          <a:blip r:embed="rId2"/>
          <a:stretch>
            <a:fillRect/>
          </a:stretch>
        </p:blipFill>
        <p:spPr>
          <a:xfrm>
            <a:off x="1228725" y="2767715"/>
            <a:ext cx="3343275" cy="1923717"/>
          </a:xfrm>
          <a:prstGeom prst="rect">
            <a:avLst/>
          </a:prstGeom>
        </p:spPr>
      </p:pic>
      <p:pic>
        <p:nvPicPr>
          <p:cNvPr id="5" name="图片 4">
            <a:extLst>
              <a:ext uri="{FF2B5EF4-FFF2-40B4-BE49-F238E27FC236}">
                <a16:creationId xmlns:a16="http://schemas.microsoft.com/office/drawing/2014/main" id="{83704BC0-E1C0-41F2-9006-02F73EC227F0}"/>
              </a:ext>
            </a:extLst>
          </p:cNvPr>
          <p:cNvPicPr>
            <a:picLocks noChangeAspect="1"/>
          </p:cNvPicPr>
          <p:nvPr/>
        </p:nvPicPr>
        <p:blipFill>
          <a:blip r:embed="rId3"/>
          <a:stretch>
            <a:fillRect/>
          </a:stretch>
        </p:blipFill>
        <p:spPr>
          <a:xfrm>
            <a:off x="5145181" y="2767716"/>
            <a:ext cx="3099014" cy="1923717"/>
          </a:xfrm>
          <a:prstGeom prst="rect">
            <a:avLst/>
          </a:prstGeom>
        </p:spPr>
      </p:pic>
      <p:sp>
        <p:nvSpPr>
          <p:cNvPr id="6" name="TextBox 5">
            <a:extLst>
              <a:ext uri="{FF2B5EF4-FFF2-40B4-BE49-F238E27FC236}">
                <a16:creationId xmlns:a16="http://schemas.microsoft.com/office/drawing/2014/main" id="{EE5301D5-FB64-4EAE-9D2D-0A78B50C3BB1}"/>
              </a:ext>
            </a:extLst>
          </p:cNvPr>
          <p:cNvSpPr txBox="1"/>
          <p:nvPr/>
        </p:nvSpPr>
        <p:spPr>
          <a:xfrm>
            <a:off x="799472" y="5171857"/>
            <a:ext cx="8009323"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Different in deformability/rotating properties</a:t>
            </a:r>
          </a:p>
          <a:p>
            <a:endParaRPr lang="en-US" altLang="zh-CN" dirty="0"/>
          </a:p>
          <a:p>
            <a:r>
              <a:rPr lang="en-US" altLang="zh-CN" dirty="0"/>
              <a:t> </a:t>
            </a:r>
            <a:endParaRPr lang="zh-CN" altLang="en-US" dirty="0"/>
          </a:p>
        </p:txBody>
      </p:sp>
    </p:spTree>
    <p:extLst>
      <p:ext uri="{BB962C8B-B14F-4D97-AF65-F5344CB8AC3E}">
        <p14:creationId xmlns:p14="http://schemas.microsoft.com/office/powerpoint/2010/main" val="84364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4036-A42B-4F89-97AA-D026A6E32507}"/>
              </a:ext>
            </a:extLst>
          </p:cNvPr>
          <p:cNvSpPr>
            <a:spLocks noGrp="1"/>
          </p:cNvSpPr>
          <p:nvPr>
            <p:ph type="title"/>
          </p:nvPr>
        </p:nvSpPr>
        <p:spPr/>
        <p:txBody>
          <a:bodyPr/>
          <a:lstStyle/>
          <a:p>
            <a:r>
              <a:rPr lang="en-US" altLang="zh-CN" dirty="0"/>
              <a:t>An obvious tension</a:t>
            </a:r>
            <a:endParaRPr lang="zh-CN" altLang="en-US" dirty="0"/>
          </a:p>
        </p:txBody>
      </p:sp>
      <p:sp>
        <p:nvSpPr>
          <p:cNvPr id="3" name="Content Placeholder 2">
            <a:extLst>
              <a:ext uri="{FF2B5EF4-FFF2-40B4-BE49-F238E27FC236}">
                <a16:creationId xmlns:a16="http://schemas.microsoft.com/office/drawing/2014/main" id="{68EE26F0-8C28-4534-81EE-FC72E360B6D8}"/>
              </a:ext>
            </a:extLst>
          </p:cNvPr>
          <p:cNvSpPr>
            <a:spLocks noGrp="1"/>
          </p:cNvSpPr>
          <p:nvPr>
            <p:ph idx="1"/>
          </p:nvPr>
        </p:nvSpPr>
        <p:spPr/>
        <p:txBody>
          <a:bodyPr/>
          <a:lstStyle/>
          <a:p>
            <a:endParaRPr lang="zh-CN" altLang="en-US" dirty="0"/>
          </a:p>
        </p:txBody>
      </p:sp>
      <p:pic>
        <p:nvPicPr>
          <p:cNvPr id="9" name="Picture 8">
            <a:extLst>
              <a:ext uri="{FF2B5EF4-FFF2-40B4-BE49-F238E27FC236}">
                <a16:creationId xmlns:a16="http://schemas.microsoft.com/office/drawing/2014/main" id="{4F72450E-778C-45F9-AE3E-810BB6D7AFDA}"/>
              </a:ext>
            </a:extLst>
          </p:cNvPr>
          <p:cNvPicPr>
            <a:picLocks noChangeAspect="1"/>
          </p:cNvPicPr>
          <p:nvPr/>
        </p:nvPicPr>
        <p:blipFill>
          <a:blip r:embed="rId2"/>
          <a:stretch>
            <a:fillRect/>
          </a:stretch>
        </p:blipFill>
        <p:spPr>
          <a:xfrm>
            <a:off x="1494238" y="2624305"/>
            <a:ext cx="1379340" cy="533446"/>
          </a:xfrm>
          <a:prstGeom prst="rect">
            <a:avLst/>
          </a:prstGeom>
        </p:spPr>
      </p:pic>
      <p:pic>
        <p:nvPicPr>
          <p:cNvPr id="11" name="Picture 10">
            <a:extLst>
              <a:ext uri="{FF2B5EF4-FFF2-40B4-BE49-F238E27FC236}">
                <a16:creationId xmlns:a16="http://schemas.microsoft.com/office/drawing/2014/main" id="{D13DEC91-CA50-4D48-BF32-A6B0325FCAA8}"/>
              </a:ext>
            </a:extLst>
          </p:cNvPr>
          <p:cNvPicPr>
            <a:picLocks noChangeAspect="1"/>
          </p:cNvPicPr>
          <p:nvPr/>
        </p:nvPicPr>
        <p:blipFill>
          <a:blip r:embed="rId3"/>
          <a:stretch>
            <a:fillRect/>
          </a:stretch>
        </p:blipFill>
        <p:spPr>
          <a:xfrm>
            <a:off x="829826" y="3429000"/>
            <a:ext cx="2903472" cy="1943268"/>
          </a:xfrm>
          <a:prstGeom prst="rect">
            <a:avLst/>
          </a:prstGeom>
        </p:spPr>
      </p:pic>
      <p:sp>
        <p:nvSpPr>
          <p:cNvPr id="13" name="Arrow: Right 12">
            <a:extLst>
              <a:ext uri="{FF2B5EF4-FFF2-40B4-BE49-F238E27FC236}">
                <a16:creationId xmlns:a16="http://schemas.microsoft.com/office/drawing/2014/main" id="{97148018-4E62-4CEA-9E00-6E49AA5D8B2F}"/>
              </a:ext>
            </a:extLst>
          </p:cNvPr>
          <p:cNvSpPr/>
          <p:nvPr/>
        </p:nvSpPr>
        <p:spPr>
          <a:xfrm>
            <a:off x="4008506" y="3549738"/>
            <a:ext cx="962989" cy="587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65BCA0A4-3913-42ED-BC29-D7601B385008}"/>
              </a:ext>
            </a:extLst>
          </p:cNvPr>
          <p:cNvSpPr txBox="1"/>
          <p:nvPr/>
        </p:nvSpPr>
        <p:spPr>
          <a:xfrm>
            <a:off x="5246703" y="2509946"/>
            <a:ext cx="3138492" cy="2862322"/>
          </a:xfrm>
          <a:prstGeom prst="rect">
            <a:avLst/>
          </a:prstGeom>
          <a:noFill/>
        </p:spPr>
        <p:txBody>
          <a:bodyPr wrap="square" rtlCol="0">
            <a:spAutoFit/>
          </a:bodyPr>
          <a:lstStyle/>
          <a:p>
            <a:r>
              <a:rPr lang="en-US" altLang="zh-CN" dirty="0" err="1"/>
              <a:t>M_max,spin</a:t>
            </a:r>
            <a:r>
              <a:rPr lang="en-US" altLang="zh-CN" dirty="0"/>
              <a:t> = </a:t>
            </a:r>
            <a:r>
              <a:rPr lang="en-US" altLang="zh-CN" dirty="0">
                <a:solidFill>
                  <a:srgbClr val="FF0000"/>
                </a:solidFill>
              </a:rPr>
              <a:t>3.10</a:t>
            </a:r>
            <a:r>
              <a:rPr lang="en-US" altLang="zh-CN" dirty="0"/>
              <a:t> </a:t>
            </a:r>
            <a:r>
              <a:rPr lang="en-US" altLang="zh-CN" dirty="0" err="1"/>
              <a:t>M_sun</a:t>
            </a:r>
            <a:endParaRPr lang="en-US" altLang="zh-CN" dirty="0"/>
          </a:p>
          <a:p>
            <a:endParaRPr lang="en-US" altLang="zh-CN" dirty="0"/>
          </a:p>
          <a:p>
            <a:endParaRPr lang="en-US" altLang="zh-CN" dirty="0"/>
          </a:p>
          <a:p>
            <a:r>
              <a:rPr lang="en-US" altLang="zh-CN" dirty="0" err="1"/>
              <a:t>M_thr</a:t>
            </a:r>
            <a:r>
              <a:rPr lang="en-US" altLang="zh-CN" dirty="0"/>
              <a:t>= [</a:t>
            </a:r>
            <a:r>
              <a:rPr lang="en-US" altLang="zh-CN" dirty="0">
                <a:solidFill>
                  <a:srgbClr val="FF0000"/>
                </a:solidFill>
              </a:rPr>
              <a:t>2.95,3.15</a:t>
            </a:r>
            <a:r>
              <a:rPr lang="en-US" altLang="zh-CN" dirty="0"/>
              <a:t>] </a:t>
            </a:r>
            <a:r>
              <a:rPr lang="en-US" altLang="zh-CN" dirty="0" err="1"/>
              <a:t>M_sun</a:t>
            </a:r>
            <a:r>
              <a:rPr lang="en-US" altLang="zh-CN" dirty="0"/>
              <a:t> </a:t>
            </a:r>
          </a:p>
          <a:p>
            <a:r>
              <a:rPr lang="en-US" altLang="zh-CN" dirty="0"/>
              <a:t>(supposing the same universal relation as BNS cases)</a:t>
            </a:r>
          </a:p>
          <a:p>
            <a:endParaRPr lang="en-US" altLang="zh-CN" dirty="0"/>
          </a:p>
          <a:p>
            <a:r>
              <a:rPr lang="en-US" altLang="zh-CN" dirty="0"/>
              <a:t>Note: the exact number scales with Bag constant, but the relation holds.</a:t>
            </a:r>
            <a:endParaRPr lang="zh-CN" altLang="en-US" dirty="0"/>
          </a:p>
        </p:txBody>
      </p:sp>
    </p:spTree>
    <p:extLst>
      <p:ext uri="{BB962C8B-B14F-4D97-AF65-F5344CB8AC3E}">
        <p14:creationId xmlns:p14="http://schemas.microsoft.com/office/powerpoint/2010/main" val="396795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395D-336B-4BD0-8791-20F61DC55721}"/>
              </a:ext>
            </a:extLst>
          </p:cNvPr>
          <p:cNvSpPr>
            <a:spLocks noGrp="1"/>
          </p:cNvSpPr>
          <p:nvPr>
            <p:ph type="title"/>
          </p:nvPr>
        </p:nvSpPr>
        <p:spPr/>
        <p:txBody>
          <a:bodyPr>
            <a:normAutofit/>
          </a:bodyPr>
          <a:lstStyle/>
          <a:p>
            <a:r>
              <a:rPr lang="en-US" altLang="zh-CN" sz="3600" dirty="0"/>
              <a:t>Post-merger </a:t>
            </a:r>
            <a:r>
              <a:rPr lang="en-US" altLang="zh-CN" sz="3600" dirty="0">
                <a:solidFill>
                  <a:srgbClr val="FF0000"/>
                </a:solidFill>
              </a:rPr>
              <a:t>evolution channels </a:t>
            </a:r>
            <a:r>
              <a:rPr lang="en-US" altLang="zh-CN" sz="3600" dirty="0"/>
              <a:t>for BNS</a:t>
            </a:r>
            <a:endParaRPr lang="zh-CN" altLang="en-US" sz="3600" dirty="0"/>
          </a:p>
        </p:txBody>
      </p:sp>
      <p:sp>
        <p:nvSpPr>
          <p:cNvPr id="3" name="Content Placeholder 2">
            <a:extLst>
              <a:ext uri="{FF2B5EF4-FFF2-40B4-BE49-F238E27FC236}">
                <a16:creationId xmlns:a16="http://schemas.microsoft.com/office/drawing/2014/main" id="{2B664192-684F-4FE7-BDBC-A919EF2007F1}"/>
              </a:ext>
            </a:extLst>
          </p:cNvPr>
          <p:cNvSpPr>
            <a:spLocks noGrp="1"/>
          </p:cNvSpPr>
          <p:nvPr>
            <p:ph idx="1"/>
          </p:nvPr>
        </p:nvSpPr>
        <p:spPr/>
        <p:txBody>
          <a:bodyPr/>
          <a:lstStyle/>
          <a:p>
            <a:endParaRPr lang="zh-CN" altLang="en-US"/>
          </a:p>
        </p:txBody>
      </p:sp>
      <p:pic>
        <p:nvPicPr>
          <p:cNvPr id="4" name="Picture 3">
            <a:extLst>
              <a:ext uri="{FF2B5EF4-FFF2-40B4-BE49-F238E27FC236}">
                <a16:creationId xmlns:a16="http://schemas.microsoft.com/office/drawing/2014/main" id="{5358CA34-55A5-4E64-9621-C0A048D5937C}"/>
              </a:ext>
            </a:extLst>
          </p:cNvPr>
          <p:cNvPicPr>
            <a:picLocks noChangeAspect="1"/>
          </p:cNvPicPr>
          <p:nvPr/>
        </p:nvPicPr>
        <p:blipFill>
          <a:blip r:embed="rId2"/>
          <a:stretch>
            <a:fillRect/>
          </a:stretch>
        </p:blipFill>
        <p:spPr>
          <a:xfrm>
            <a:off x="0" y="1280544"/>
            <a:ext cx="8909474" cy="4351338"/>
          </a:xfrm>
          <a:prstGeom prst="rect">
            <a:avLst/>
          </a:prstGeom>
        </p:spPr>
      </p:pic>
      <p:sp>
        <p:nvSpPr>
          <p:cNvPr id="5" name="TextBox 4">
            <a:extLst>
              <a:ext uri="{FF2B5EF4-FFF2-40B4-BE49-F238E27FC236}">
                <a16:creationId xmlns:a16="http://schemas.microsoft.com/office/drawing/2014/main" id="{670519A6-1674-4243-894B-B3D014172EC3}"/>
              </a:ext>
            </a:extLst>
          </p:cNvPr>
          <p:cNvSpPr txBox="1"/>
          <p:nvPr/>
        </p:nvSpPr>
        <p:spPr>
          <a:xfrm>
            <a:off x="5905310" y="5634668"/>
            <a:ext cx="2871137" cy="369332"/>
          </a:xfrm>
          <a:prstGeom prst="rect">
            <a:avLst/>
          </a:prstGeom>
          <a:noFill/>
        </p:spPr>
        <p:txBody>
          <a:bodyPr wrap="square" rtlCol="0">
            <a:spAutoFit/>
          </a:bodyPr>
          <a:lstStyle/>
          <a:p>
            <a:r>
              <a:rPr lang="en-US" altLang="zh-CN" i="1" dirty="0" err="1"/>
              <a:t>Hotokezaka</a:t>
            </a:r>
            <a:r>
              <a:rPr lang="en-US" altLang="zh-CN" i="1" dirty="0"/>
              <a:t> &amp; Shibata 2019</a:t>
            </a:r>
            <a:endParaRPr lang="zh-CN" altLang="en-US" i="1" dirty="0"/>
          </a:p>
        </p:txBody>
      </p:sp>
      <p:sp>
        <p:nvSpPr>
          <p:cNvPr id="6" name="TextBox 5">
            <a:extLst>
              <a:ext uri="{FF2B5EF4-FFF2-40B4-BE49-F238E27FC236}">
                <a16:creationId xmlns:a16="http://schemas.microsoft.com/office/drawing/2014/main" id="{4FB12354-E8AF-9012-F915-5D981922ED21}"/>
              </a:ext>
            </a:extLst>
          </p:cNvPr>
          <p:cNvSpPr txBox="1"/>
          <p:nvPr/>
        </p:nvSpPr>
        <p:spPr>
          <a:xfrm>
            <a:off x="475129" y="5623970"/>
            <a:ext cx="4096871"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relation between total mass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several</a:t>
            </a:r>
            <a:r>
              <a:rPr lang="zh-CN" altLang="en-US" dirty="0">
                <a:latin typeface="Times New Roman" panose="02020603050405020304" pitchFamily="18" charset="0"/>
                <a:cs typeface="Times New Roman" panose="02020603050405020304" pitchFamily="18" charset="0"/>
              </a:rPr>
              <a:t> </a:t>
            </a:r>
            <a:r>
              <a:rPr lang="en-US" altLang="zh-CN" dirty="0">
                <a:solidFill>
                  <a:srgbClr val="00B050"/>
                </a:solidFill>
                <a:latin typeface="Times New Roman" panose="02020603050405020304" pitchFamily="18" charset="0"/>
                <a:cs typeface="Times New Roman" panose="02020603050405020304" pitchFamily="18" charset="0"/>
              </a:rPr>
              <a:t>threshold masses </a:t>
            </a:r>
            <a:r>
              <a:rPr lang="en-US" altLang="zh-CN" dirty="0">
                <a:latin typeface="Times New Roman" panose="02020603050405020304" pitchFamily="18" charset="0"/>
                <a:cs typeface="Times New Roman" panose="02020603050405020304" pitchFamily="18" charset="0"/>
              </a:rPr>
              <a:t>determines the </a:t>
            </a:r>
            <a:r>
              <a:rPr lang="en-US" altLang="zh-CN" dirty="0">
                <a:solidFill>
                  <a:srgbClr val="FF0000"/>
                </a:solidFill>
                <a:latin typeface="Times New Roman" panose="02020603050405020304" pitchFamily="18" charset="0"/>
                <a:cs typeface="Times New Roman" panose="02020603050405020304" pitchFamily="18" charset="0"/>
              </a:rPr>
              <a:t>evolution channel </a:t>
            </a:r>
            <a:r>
              <a:rPr lang="en-US" altLang="zh-CN" dirty="0">
                <a:latin typeface="Times New Roman" panose="02020603050405020304" pitchFamily="18" charset="0"/>
                <a:cs typeface="Times New Roman" panose="02020603050405020304" pitchFamily="18" charset="0"/>
              </a:rPr>
              <a:t>in the post-merger.</a:t>
            </a:r>
          </a:p>
        </p:txBody>
      </p:sp>
    </p:spTree>
    <p:extLst>
      <p:ext uri="{BB962C8B-B14F-4D97-AF65-F5344CB8AC3E}">
        <p14:creationId xmlns:p14="http://schemas.microsoft.com/office/powerpoint/2010/main" val="410155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F831-CD86-49E1-975C-2EFC78E99FE7}"/>
              </a:ext>
            </a:extLst>
          </p:cNvPr>
          <p:cNvSpPr>
            <a:spLocks noGrp="1"/>
          </p:cNvSpPr>
          <p:nvPr>
            <p:ph type="title"/>
          </p:nvPr>
        </p:nvSpPr>
        <p:spPr/>
        <p:txBody>
          <a:bodyPr/>
          <a:lstStyle/>
          <a:p>
            <a:r>
              <a:rPr lang="en-US" altLang="zh-CN" dirty="0"/>
              <a:t>An obvious tension</a:t>
            </a:r>
            <a:endParaRPr lang="zh-CN" altLang="en-US" dirty="0"/>
          </a:p>
        </p:txBody>
      </p:sp>
      <p:sp>
        <p:nvSpPr>
          <p:cNvPr id="3" name="Content Placeholder 2">
            <a:extLst>
              <a:ext uri="{FF2B5EF4-FFF2-40B4-BE49-F238E27FC236}">
                <a16:creationId xmlns:a16="http://schemas.microsoft.com/office/drawing/2014/main" id="{33AE0408-C3EE-4334-AD6D-8FF85A77775F}"/>
              </a:ext>
            </a:extLst>
          </p:cNvPr>
          <p:cNvSpPr>
            <a:spLocks noGrp="1"/>
          </p:cNvSpPr>
          <p:nvPr>
            <p:ph idx="1"/>
          </p:nvPr>
        </p:nvSpPr>
        <p:spPr/>
        <p:txBody>
          <a:bodyPr/>
          <a:lstStyle/>
          <a:p>
            <a:endParaRPr lang="zh-CN" altLang="en-US"/>
          </a:p>
        </p:txBody>
      </p:sp>
      <p:pic>
        <p:nvPicPr>
          <p:cNvPr id="4" name="Picture 3">
            <a:extLst>
              <a:ext uri="{FF2B5EF4-FFF2-40B4-BE49-F238E27FC236}">
                <a16:creationId xmlns:a16="http://schemas.microsoft.com/office/drawing/2014/main" id="{8C41C82D-CA85-4B14-84A1-70481353F594}"/>
              </a:ext>
            </a:extLst>
          </p:cNvPr>
          <p:cNvPicPr>
            <a:picLocks noChangeAspect="1"/>
          </p:cNvPicPr>
          <p:nvPr/>
        </p:nvPicPr>
        <p:blipFill>
          <a:blip r:embed="rId2"/>
          <a:stretch>
            <a:fillRect/>
          </a:stretch>
        </p:blipFill>
        <p:spPr>
          <a:xfrm>
            <a:off x="117263" y="1601911"/>
            <a:ext cx="8909474" cy="4351338"/>
          </a:xfrm>
          <a:prstGeom prst="rect">
            <a:avLst/>
          </a:prstGeom>
        </p:spPr>
      </p:pic>
      <p:sp>
        <p:nvSpPr>
          <p:cNvPr id="5" name="TextBox 4">
            <a:extLst>
              <a:ext uri="{FF2B5EF4-FFF2-40B4-BE49-F238E27FC236}">
                <a16:creationId xmlns:a16="http://schemas.microsoft.com/office/drawing/2014/main" id="{2FF8A3DC-E453-4E94-A8DF-1971F63F3B81}"/>
              </a:ext>
            </a:extLst>
          </p:cNvPr>
          <p:cNvSpPr txBox="1"/>
          <p:nvPr/>
        </p:nvSpPr>
        <p:spPr>
          <a:xfrm>
            <a:off x="3241481" y="5807631"/>
            <a:ext cx="2926237" cy="369332"/>
          </a:xfrm>
          <a:prstGeom prst="rect">
            <a:avLst/>
          </a:prstGeom>
          <a:noFill/>
        </p:spPr>
        <p:txBody>
          <a:bodyPr wrap="square" rtlCol="0">
            <a:spAutoFit/>
          </a:bodyPr>
          <a:lstStyle/>
          <a:p>
            <a:r>
              <a:rPr lang="en-US" altLang="zh-CN" i="1" dirty="0" err="1"/>
              <a:t>Hotokezaka</a:t>
            </a:r>
            <a:r>
              <a:rPr lang="en-US" altLang="zh-CN" i="1" dirty="0"/>
              <a:t> &amp; Shibata 2019</a:t>
            </a:r>
            <a:endParaRPr lang="zh-CN" altLang="en-US" i="1" dirty="0"/>
          </a:p>
        </p:txBody>
      </p:sp>
      <p:sp>
        <p:nvSpPr>
          <p:cNvPr id="6" name="TextBox 5">
            <a:extLst>
              <a:ext uri="{FF2B5EF4-FFF2-40B4-BE49-F238E27FC236}">
                <a16:creationId xmlns:a16="http://schemas.microsoft.com/office/drawing/2014/main" id="{F2A8F135-A3A6-401D-92BC-135FA1F826DE}"/>
              </a:ext>
            </a:extLst>
          </p:cNvPr>
          <p:cNvSpPr txBox="1"/>
          <p:nvPr/>
        </p:nvSpPr>
        <p:spPr>
          <a:xfrm>
            <a:off x="117263" y="6211669"/>
            <a:ext cx="9026737"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Either, </a:t>
            </a:r>
            <a:r>
              <a:rPr lang="en-US" altLang="zh-CN" dirty="0">
                <a:solidFill>
                  <a:srgbClr val="FF0000"/>
                </a:solidFill>
                <a:latin typeface="Times New Roman" panose="02020603050405020304" pitchFamily="18" charset="0"/>
                <a:cs typeface="Times New Roman" panose="02020603050405020304" pitchFamily="18" charset="0"/>
              </a:rPr>
              <a:t>BQS does not follow the universal relation of BNS case</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Or, </a:t>
            </a:r>
            <a:r>
              <a:rPr lang="en-US" altLang="zh-CN" dirty="0">
                <a:solidFill>
                  <a:srgbClr val="00B0F0"/>
                </a:solidFill>
                <a:latin typeface="Times New Roman" panose="02020603050405020304" pitchFamily="18" charset="0"/>
                <a:cs typeface="Times New Roman" panose="02020603050405020304" pitchFamily="18" charset="0"/>
              </a:rPr>
              <a:t>this scenario should be different for BQS mergers</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Or both?</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62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2855-9724-CF60-6AA9-066F7B02E55C}"/>
              </a:ext>
            </a:extLst>
          </p:cNvPr>
          <p:cNvSpPr>
            <a:spLocks noGrp="1"/>
          </p:cNvSpPr>
          <p:nvPr>
            <p:ph type="title"/>
          </p:nvPr>
        </p:nvSpPr>
        <p:spPr/>
        <p:txBody>
          <a:bodyPr/>
          <a:lstStyle/>
          <a:p>
            <a:r>
              <a:rPr lang="en-US" altLang="zh-CN" dirty="0"/>
              <a:t>Technique</a:t>
            </a:r>
            <a:endParaRPr lang="zh-CN" altLang="en-US" dirty="0"/>
          </a:p>
        </p:txBody>
      </p:sp>
      <p:pic>
        <p:nvPicPr>
          <p:cNvPr id="4" name="图片 31">
            <a:extLst>
              <a:ext uri="{FF2B5EF4-FFF2-40B4-BE49-F238E27FC236}">
                <a16:creationId xmlns:a16="http://schemas.microsoft.com/office/drawing/2014/main" id="{4AAB3EB4-9261-BB71-C166-DC08D380BE3B}"/>
              </a:ext>
            </a:extLst>
          </p:cNvPr>
          <p:cNvPicPr>
            <a:picLocks noChangeAspect="1"/>
          </p:cNvPicPr>
          <p:nvPr/>
        </p:nvPicPr>
        <p:blipFill>
          <a:blip r:embed="rId2"/>
          <a:stretch>
            <a:fillRect/>
          </a:stretch>
        </p:blipFill>
        <p:spPr>
          <a:xfrm>
            <a:off x="81745" y="1633712"/>
            <a:ext cx="2694726" cy="1628781"/>
          </a:xfrm>
          <a:prstGeom prst="rect">
            <a:avLst/>
          </a:prstGeom>
        </p:spPr>
      </p:pic>
      <p:sp>
        <p:nvSpPr>
          <p:cNvPr id="5" name="TextBox 4">
            <a:extLst>
              <a:ext uri="{FF2B5EF4-FFF2-40B4-BE49-F238E27FC236}">
                <a16:creationId xmlns:a16="http://schemas.microsoft.com/office/drawing/2014/main" id="{455BB370-B177-7AA3-710E-BC29F30053E8}"/>
              </a:ext>
            </a:extLst>
          </p:cNvPr>
          <p:cNvSpPr txBox="1"/>
          <p:nvPr/>
        </p:nvSpPr>
        <p:spPr>
          <a:xfrm>
            <a:off x="4895059" y="838988"/>
            <a:ext cx="2617695" cy="369332"/>
          </a:xfrm>
          <a:prstGeom prst="rect">
            <a:avLst/>
          </a:prstGeom>
          <a:noFill/>
        </p:spPr>
        <p:txBody>
          <a:bodyPr wrap="square" rtlCol="0">
            <a:spAutoFit/>
          </a:bodyPr>
          <a:lstStyle/>
          <a:p>
            <a:r>
              <a:rPr lang="en-US" altLang="zh-CN" i="1" dirty="0"/>
              <a:t>Numerical Relativity</a:t>
            </a:r>
            <a:endParaRPr lang="zh-CN" altLang="en-US" i="1" dirty="0"/>
          </a:p>
        </p:txBody>
      </p:sp>
      <p:pic>
        <p:nvPicPr>
          <p:cNvPr id="9" name="图片 45">
            <a:extLst>
              <a:ext uri="{FF2B5EF4-FFF2-40B4-BE49-F238E27FC236}">
                <a16:creationId xmlns:a16="http://schemas.microsoft.com/office/drawing/2014/main" id="{AB4DCFAA-C5C3-48BE-C256-D176DE210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7130" y="4805081"/>
            <a:ext cx="2618068" cy="1963551"/>
          </a:xfrm>
          <a:prstGeom prst="rect">
            <a:avLst/>
          </a:prstGeom>
        </p:spPr>
      </p:pic>
      <p:pic>
        <p:nvPicPr>
          <p:cNvPr id="10" name="图片 41">
            <a:extLst>
              <a:ext uri="{FF2B5EF4-FFF2-40B4-BE49-F238E27FC236}">
                <a16:creationId xmlns:a16="http://schemas.microsoft.com/office/drawing/2014/main" id="{3F27F272-4EE9-27A3-EBC1-3DFDB38B5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871" y="4805080"/>
            <a:ext cx="2882918" cy="1963551"/>
          </a:xfrm>
          <a:prstGeom prst="rect">
            <a:avLst/>
          </a:prstGeom>
        </p:spPr>
      </p:pic>
      <p:pic>
        <p:nvPicPr>
          <p:cNvPr id="11" name="图片 38">
            <a:extLst>
              <a:ext uri="{FF2B5EF4-FFF2-40B4-BE49-F238E27FC236}">
                <a16:creationId xmlns:a16="http://schemas.microsoft.com/office/drawing/2014/main" id="{7C8B112E-9917-6EAB-0729-E83FB5EBD49D}"/>
              </a:ext>
            </a:extLst>
          </p:cNvPr>
          <p:cNvPicPr>
            <a:picLocks noChangeAspect="1"/>
          </p:cNvPicPr>
          <p:nvPr/>
        </p:nvPicPr>
        <p:blipFill>
          <a:blip r:embed="rId5"/>
          <a:stretch>
            <a:fillRect/>
          </a:stretch>
        </p:blipFill>
        <p:spPr>
          <a:xfrm>
            <a:off x="103896" y="4805080"/>
            <a:ext cx="2842659" cy="1963551"/>
          </a:xfrm>
          <a:prstGeom prst="rect">
            <a:avLst/>
          </a:prstGeom>
        </p:spPr>
      </p:pic>
      <p:pic>
        <p:nvPicPr>
          <p:cNvPr id="3" name="Picture 2">
            <a:extLst>
              <a:ext uri="{FF2B5EF4-FFF2-40B4-BE49-F238E27FC236}">
                <a16:creationId xmlns:a16="http://schemas.microsoft.com/office/drawing/2014/main" id="{C50AD5C6-E7B2-C90B-721E-6A543E9F63DB}"/>
              </a:ext>
            </a:extLst>
          </p:cNvPr>
          <p:cNvPicPr>
            <a:picLocks noChangeAspect="1"/>
          </p:cNvPicPr>
          <p:nvPr/>
        </p:nvPicPr>
        <p:blipFill>
          <a:blip r:embed="rId6"/>
          <a:stretch>
            <a:fillRect/>
          </a:stretch>
        </p:blipFill>
        <p:spPr>
          <a:xfrm>
            <a:off x="5161837" y="1465758"/>
            <a:ext cx="1770585" cy="667035"/>
          </a:xfrm>
          <a:prstGeom prst="rect">
            <a:avLst/>
          </a:prstGeom>
        </p:spPr>
      </p:pic>
      <p:pic>
        <p:nvPicPr>
          <p:cNvPr id="15" name="Picture 14">
            <a:extLst>
              <a:ext uri="{FF2B5EF4-FFF2-40B4-BE49-F238E27FC236}">
                <a16:creationId xmlns:a16="http://schemas.microsoft.com/office/drawing/2014/main" id="{35A43022-3317-5CAC-028A-190A9972DB41}"/>
              </a:ext>
            </a:extLst>
          </p:cNvPr>
          <p:cNvPicPr>
            <a:picLocks noChangeAspect="1"/>
          </p:cNvPicPr>
          <p:nvPr/>
        </p:nvPicPr>
        <p:blipFill>
          <a:blip r:embed="rId7"/>
          <a:stretch>
            <a:fillRect/>
          </a:stretch>
        </p:blipFill>
        <p:spPr>
          <a:xfrm>
            <a:off x="5547079" y="2347934"/>
            <a:ext cx="1640904" cy="2162132"/>
          </a:xfrm>
          <a:prstGeom prst="rect">
            <a:avLst/>
          </a:prstGeom>
        </p:spPr>
      </p:pic>
    </p:spTree>
    <p:extLst>
      <p:ext uri="{BB962C8B-B14F-4D97-AF65-F5344CB8AC3E}">
        <p14:creationId xmlns:p14="http://schemas.microsoft.com/office/powerpoint/2010/main" val="57896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2855-9724-CF60-6AA9-066F7B02E55C}"/>
              </a:ext>
            </a:extLst>
          </p:cNvPr>
          <p:cNvSpPr>
            <a:spLocks noGrp="1"/>
          </p:cNvSpPr>
          <p:nvPr>
            <p:ph type="title"/>
          </p:nvPr>
        </p:nvSpPr>
        <p:spPr/>
        <p:txBody>
          <a:bodyPr/>
          <a:lstStyle/>
          <a:p>
            <a:r>
              <a:rPr lang="en-US" altLang="zh-CN" dirty="0"/>
              <a:t>Technique</a:t>
            </a:r>
            <a:endParaRPr lang="zh-CN" altLang="en-US" dirty="0"/>
          </a:p>
        </p:txBody>
      </p:sp>
      <p:pic>
        <p:nvPicPr>
          <p:cNvPr id="4" name="图片 31">
            <a:extLst>
              <a:ext uri="{FF2B5EF4-FFF2-40B4-BE49-F238E27FC236}">
                <a16:creationId xmlns:a16="http://schemas.microsoft.com/office/drawing/2014/main" id="{4AAB3EB4-9261-BB71-C166-DC08D380BE3B}"/>
              </a:ext>
            </a:extLst>
          </p:cNvPr>
          <p:cNvPicPr>
            <a:picLocks noChangeAspect="1"/>
          </p:cNvPicPr>
          <p:nvPr/>
        </p:nvPicPr>
        <p:blipFill>
          <a:blip r:embed="rId2"/>
          <a:stretch>
            <a:fillRect/>
          </a:stretch>
        </p:blipFill>
        <p:spPr>
          <a:xfrm>
            <a:off x="81745" y="1633712"/>
            <a:ext cx="2694726" cy="1628781"/>
          </a:xfrm>
          <a:prstGeom prst="rect">
            <a:avLst/>
          </a:prstGeom>
        </p:spPr>
      </p:pic>
      <p:sp>
        <p:nvSpPr>
          <p:cNvPr id="5" name="TextBox 4">
            <a:extLst>
              <a:ext uri="{FF2B5EF4-FFF2-40B4-BE49-F238E27FC236}">
                <a16:creationId xmlns:a16="http://schemas.microsoft.com/office/drawing/2014/main" id="{455BB370-B177-7AA3-710E-BC29F30053E8}"/>
              </a:ext>
            </a:extLst>
          </p:cNvPr>
          <p:cNvSpPr txBox="1"/>
          <p:nvPr/>
        </p:nvSpPr>
        <p:spPr>
          <a:xfrm>
            <a:off x="4670941" y="139371"/>
            <a:ext cx="2617695" cy="369332"/>
          </a:xfrm>
          <a:prstGeom prst="rect">
            <a:avLst/>
          </a:prstGeom>
          <a:noFill/>
        </p:spPr>
        <p:txBody>
          <a:bodyPr wrap="square" rtlCol="0">
            <a:spAutoFit/>
          </a:bodyPr>
          <a:lstStyle/>
          <a:p>
            <a:r>
              <a:rPr lang="en-US" altLang="zh-CN" i="1" dirty="0"/>
              <a:t>Numerical Relativity</a:t>
            </a:r>
            <a:endParaRPr lang="zh-CN" altLang="en-US" i="1" dirty="0"/>
          </a:p>
        </p:txBody>
      </p:sp>
      <p:pic>
        <p:nvPicPr>
          <p:cNvPr id="9" name="图片 45">
            <a:extLst>
              <a:ext uri="{FF2B5EF4-FFF2-40B4-BE49-F238E27FC236}">
                <a16:creationId xmlns:a16="http://schemas.microsoft.com/office/drawing/2014/main" id="{AB4DCFAA-C5C3-48BE-C256-D176DE210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7130" y="4805081"/>
            <a:ext cx="2618068" cy="1963551"/>
          </a:xfrm>
          <a:prstGeom prst="rect">
            <a:avLst/>
          </a:prstGeom>
        </p:spPr>
      </p:pic>
      <p:pic>
        <p:nvPicPr>
          <p:cNvPr id="10" name="图片 41">
            <a:extLst>
              <a:ext uri="{FF2B5EF4-FFF2-40B4-BE49-F238E27FC236}">
                <a16:creationId xmlns:a16="http://schemas.microsoft.com/office/drawing/2014/main" id="{3F27F272-4EE9-27A3-EBC1-3DFDB38B5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871" y="4805080"/>
            <a:ext cx="2882918" cy="1963551"/>
          </a:xfrm>
          <a:prstGeom prst="rect">
            <a:avLst/>
          </a:prstGeom>
        </p:spPr>
      </p:pic>
      <p:pic>
        <p:nvPicPr>
          <p:cNvPr id="11" name="图片 38">
            <a:extLst>
              <a:ext uri="{FF2B5EF4-FFF2-40B4-BE49-F238E27FC236}">
                <a16:creationId xmlns:a16="http://schemas.microsoft.com/office/drawing/2014/main" id="{7C8B112E-9917-6EAB-0729-E83FB5EBD49D}"/>
              </a:ext>
            </a:extLst>
          </p:cNvPr>
          <p:cNvPicPr>
            <a:picLocks noChangeAspect="1"/>
          </p:cNvPicPr>
          <p:nvPr/>
        </p:nvPicPr>
        <p:blipFill>
          <a:blip r:embed="rId5"/>
          <a:stretch>
            <a:fillRect/>
          </a:stretch>
        </p:blipFill>
        <p:spPr>
          <a:xfrm>
            <a:off x="103896" y="4805080"/>
            <a:ext cx="2842659" cy="1963551"/>
          </a:xfrm>
          <a:prstGeom prst="rect">
            <a:avLst/>
          </a:prstGeom>
        </p:spPr>
      </p:pic>
      <p:pic>
        <p:nvPicPr>
          <p:cNvPr id="7" name="Picture 6">
            <a:extLst>
              <a:ext uri="{FF2B5EF4-FFF2-40B4-BE49-F238E27FC236}">
                <a16:creationId xmlns:a16="http://schemas.microsoft.com/office/drawing/2014/main" id="{8B2F75C3-E612-0C9E-5975-93053652DE08}"/>
              </a:ext>
            </a:extLst>
          </p:cNvPr>
          <p:cNvPicPr>
            <a:picLocks noChangeAspect="1"/>
          </p:cNvPicPr>
          <p:nvPr/>
        </p:nvPicPr>
        <p:blipFill>
          <a:blip r:embed="rId6"/>
          <a:stretch>
            <a:fillRect/>
          </a:stretch>
        </p:blipFill>
        <p:spPr>
          <a:xfrm>
            <a:off x="3470189" y="598041"/>
            <a:ext cx="3818447" cy="2185296"/>
          </a:xfrm>
          <a:prstGeom prst="rect">
            <a:avLst/>
          </a:prstGeom>
        </p:spPr>
      </p:pic>
      <p:pic>
        <p:nvPicPr>
          <p:cNvPr id="12" name="Picture 11">
            <a:extLst>
              <a:ext uri="{FF2B5EF4-FFF2-40B4-BE49-F238E27FC236}">
                <a16:creationId xmlns:a16="http://schemas.microsoft.com/office/drawing/2014/main" id="{CACC01E9-FA7F-3310-34B1-2BE6F7BED3F9}"/>
              </a:ext>
            </a:extLst>
          </p:cNvPr>
          <p:cNvPicPr>
            <a:picLocks noChangeAspect="1"/>
          </p:cNvPicPr>
          <p:nvPr/>
        </p:nvPicPr>
        <p:blipFill>
          <a:blip r:embed="rId7"/>
          <a:stretch>
            <a:fillRect/>
          </a:stretch>
        </p:blipFill>
        <p:spPr>
          <a:xfrm>
            <a:off x="3636320" y="3619113"/>
            <a:ext cx="1512649" cy="287212"/>
          </a:xfrm>
          <a:prstGeom prst="rect">
            <a:avLst/>
          </a:prstGeom>
        </p:spPr>
      </p:pic>
      <p:pic>
        <p:nvPicPr>
          <p:cNvPr id="14" name="Picture 13">
            <a:extLst>
              <a:ext uri="{FF2B5EF4-FFF2-40B4-BE49-F238E27FC236}">
                <a16:creationId xmlns:a16="http://schemas.microsoft.com/office/drawing/2014/main" id="{C084698C-F324-D040-B699-872CBE9BE086}"/>
              </a:ext>
            </a:extLst>
          </p:cNvPr>
          <p:cNvPicPr>
            <a:picLocks noChangeAspect="1"/>
          </p:cNvPicPr>
          <p:nvPr/>
        </p:nvPicPr>
        <p:blipFill>
          <a:blip r:embed="rId8"/>
          <a:stretch>
            <a:fillRect/>
          </a:stretch>
        </p:blipFill>
        <p:spPr>
          <a:xfrm>
            <a:off x="5741811" y="2757460"/>
            <a:ext cx="3093649" cy="1909943"/>
          </a:xfrm>
          <a:prstGeom prst="rect">
            <a:avLst/>
          </a:prstGeom>
        </p:spPr>
      </p:pic>
    </p:spTree>
    <p:extLst>
      <p:ext uri="{BB962C8B-B14F-4D97-AF65-F5344CB8AC3E}">
        <p14:creationId xmlns:p14="http://schemas.microsoft.com/office/powerpoint/2010/main" val="111299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CE05-6ADF-4CC3-9996-98E2DE197149}"/>
              </a:ext>
            </a:extLst>
          </p:cNvPr>
          <p:cNvSpPr>
            <a:spLocks noGrp="1"/>
          </p:cNvSpPr>
          <p:nvPr>
            <p:ph type="title"/>
          </p:nvPr>
        </p:nvSpPr>
        <p:spPr/>
        <p:txBody>
          <a:bodyPr/>
          <a:lstStyle/>
          <a:p>
            <a:r>
              <a:rPr lang="en-US" altLang="zh-CN" dirty="0"/>
              <a:t>Difficulties in evolving QS</a:t>
            </a:r>
            <a:endParaRPr lang="zh-CN" altLang="en-US" dirty="0"/>
          </a:p>
        </p:txBody>
      </p:sp>
      <p:sp>
        <p:nvSpPr>
          <p:cNvPr id="3" name="Content Placeholder 2">
            <a:extLst>
              <a:ext uri="{FF2B5EF4-FFF2-40B4-BE49-F238E27FC236}">
                <a16:creationId xmlns:a16="http://schemas.microsoft.com/office/drawing/2014/main" id="{CF840310-6625-4D79-804B-7D3BBA8BFCB3}"/>
              </a:ext>
            </a:extLst>
          </p:cNvPr>
          <p:cNvSpPr>
            <a:spLocks noGrp="1"/>
          </p:cNvSpPr>
          <p:nvPr>
            <p:ph idx="1"/>
          </p:nvPr>
        </p:nvSpPr>
        <p:spPr/>
        <p:txBody>
          <a:bodyPr/>
          <a:lstStyle/>
          <a:p>
            <a:endParaRPr lang="zh-CN" altLang="en-US" dirty="0"/>
          </a:p>
        </p:txBody>
      </p:sp>
      <p:pic>
        <p:nvPicPr>
          <p:cNvPr id="4" name="Picture 3">
            <a:extLst>
              <a:ext uri="{FF2B5EF4-FFF2-40B4-BE49-F238E27FC236}">
                <a16:creationId xmlns:a16="http://schemas.microsoft.com/office/drawing/2014/main" id="{C837FCB8-0F22-4D63-855A-1E5CDA1E1279}"/>
              </a:ext>
            </a:extLst>
          </p:cNvPr>
          <p:cNvPicPr>
            <a:picLocks noChangeAspect="1"/>
          </p:cNvPicPr>
          <p:nvPr/>
        </p:nvPicPr>
        <p:blipFill>
          <a:blip r:embed="rId2"/>
          <a:stretch>
            <a:fillRect/>
          </a:stretch>
        </p:blipFill>
        <p:spPr>
          <a:xfrm>
            <a:off x="2567626" y="1772051"/>
            <a:ext cx="1379340" cy="533446"/>
          </a:xfrm>
          <a:prstGeom prst="rect">
            <a:avLst/>
          </a:prstGeom>
        </p:spPr>
      </p:pic>
      <p:sp>
        <p:nvSpPr>
          <p:cNvPr id="5" name="TextBox 4">
            <a:extLst>
              <a:ext uri="{FF2B5EF4-FFF2-40B4-BE49-F238E27FC236}">
                <a16:creationId xmlns:a16="http://schemas.microsoft.com/office/drawing/2014/main" id="{3F011C41-ED7A-4D90-8A06-56D0DC929932}"/>
              </a:ext>
            </a:extLst>
          </p:cNvPr>
          <p:cNvSpPr txBox="1"/>
          <p:nvPr/>
        </p:nvSpPr>
        <p:spPr>
          <a:xfrm>
            <a:off x="772357" y="2359071"/>
            <a:ext cx="3302493"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Finite surface density</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Surface enthalpy smaller than unity</a:t>
            </a:r>
            <a:endParaRPr lang="zh-CN" altLang="en-US" dirty="0"/>
          </a:p>
        </p:txBody>
      </p:sp>
      <p:pic>
        <p:nvPicPr>
          <p:cNvPr id="7" name="Picture 6">
            <a:extLst>
              <a:ext uri="{FF2B5EF4-FFF2-40B4-BE49-F238E27FC236}">
                <a16:creationId xmlns:a16="http://schemas.microsoft.com/office/drawing/2014/main" id="{C1FADBCB-78DA-4A7F-A74C-8F6018EEFEEB}"/>
              </a:ext>
            </a:extLst>
          </p:cNvPr>
          <p:cNvPicPr>
            <a:picLocks noChangeAspect="1"/>
          </p:cNvPicPr>
          <p:nvPr/>
        </p:nvPicPr>
        <p:blipFill>
          <a:blip r:embed="rId3"/>
          <a:stretch>
            <a:fillRect/>
          </a:stretch>
        </p:blipFill>
        <p:spPr>
          <a:xfrm>
            <a:off x="908901" y="1725123"/>
            <a:ext cx="1524132" cy="617273"/>
          </a:xfrm>
          <a:prstGeom prst="rect">
            <a:avLst/>
          </a:prstGeom>
        </p:spPr>
      </p:pic>
      <p:pic>
        <p:nvPicPr>
          <p:cNvPr id="9" name="Picture 8">
            <a:extLst>
              <a:ext uri="{FF2B5EF4-FFF2-40B4-BE49-F238E27FC236}">
                <a16:creationId xmlns:a16="http://schemas.microsoft.com/office/drawing/2014/main" id="{9081B864-F2FD-4E71-82EE-CFBDF4532985}"/>
              </a:ext>
            </a:extLst>
          </p:cNvPr>
          <p:cNvPicPr>
            <a:picLocks noChangeAspect="1"/>
          </p:cNvPicPr>
          <p:nvPr/>
        </p:nvPicPr>
        <p:blipFill>
          <a:blip r:embed="rId4"/>
          <a:stretch>
            <a:fillRect/>
          </a:stretch>
        </p:blipFill>
        <p:spPr>
          <a:xfrm>
            <a:off x="1572879" y="2882752"/>
            <a:ext cx="1364098" cy="739204"/>
          </a:xfrm>
          <a:prstGeom prst="rect">
            <a:avLst/>
          </a:prstGeom>
        </p:spPr>
      </p:pic>
      <p:pic>
        <p:nvPicPr>
          <p:cNvPr id="11" name="Picture 10">
            <a:extLst>
              <a:ext uri="{FF2B5EF4-FFF2-40B4-BE49-F238E27FC236}">
                <a16:creationId xmlns:a16="http://schemas.microsoft.com/office/drawing/2014/main" id="{CEC87540-101A-4F1F-8F11-54C0B8D08F4C}"/>
              </a:ext>
            </a:extLst>
          </p:cNvPr>
          <p:cNvPicPr>
            <a:picLocks noChangeAspect="1"/>
          </p:cNvPicPr>
          <p:nvPr/>
        </p:nvPicPr>
        <p:blipFill>
          <a:blip r:embed="rId5"/>
          <a:stretch>
            <a:fillRect/>
          </a:stretch>
        </p:blipFill>
        <p:spPr>
          <a:xfrm>
            <a:off x="1102795" y="4355343"/>
            <a:ext cx="2514818" cy="518205"/>
          </a:xfrm>
          <a:prstGeom prst="rect">
            <a:avLst/>
          </a:prstGeom>
        </p:spPr>
      </p:pic>
      <p:pic>
        <p:nvPicPr>
          <p:cNvPr id="13" name="Picture 12">
            <a:extLst>
              <a:ext uri="{FF2B5EF4-FFF2-40B4-BE49-F238E27FC236}">
                <a16:creationId xmlns:a16="http://schemas.microsoft.com/office/drawing/2014/main" id="{C872792A-B562-4B34-AFB0-FC1E035C97EF}"/>
              </a:ext>
            </a:extLst>
          </p:cNvPr>
          <p:cNvPicPr>
            <a:picLocks noChangeAspect="1"/>
          </p:cNvPicPr>
          <p:nvPr/>
        </p:nvPicPr>
        <p:blipFill>
          <a:blip r:embed="rId6"/>
          <a:stretch>
            <a:fillRect/>
          </a:stretch>
        </p:blipFill>
        <p:spPr>
          <a:xfrm>
            <a:off x="4405288" y="1932942"/>
            <a:ext cx="4443176" cy="3455803"/>
          </a:xfrm>
          <a:prstGeom prst="rect">
            <a:avLst/>
          </a:prstGeom>
        </p:spPr>
      </p:pic>
    </p:spTree>
    <p:extLst>
      <p:ext uri="{BB962C8B-B14F-4D97-AF65-F5344CB8AC3E}">
        <p14:creationId xmlns:p14="http://schemas.microsoft.com/office/powerpoint/2010/main" val="223661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CE05-6ADF-4CC3-9996-98E2DE197149}"/>
              </a:ext>
            </a:extLst>
          </p:cNvPr>
          <p:cNvSpPr>
            <a:spLocks noGrp="1"/>
          </p:cNvSpPr>
          <p:nvPr>
            <p:ph type="title"/>
          </p:nvPr>
        </p:nvSpPr>
        <p:spPr/>
        <p:txBody>
          <a:bodyPr/>
          <a:lstStyle/>
          <a:p>
            <a:r>
              <a:rPr lang="en-US" altLang="zh-CN" dirty="0"/>
              <a:t>Difficulties in evolving QS</a:t>
            </a:r>
            <a:endParaRPr lang="zh-CN" altLang="en-US" dirty="0"/>
          </a:p>
        </p:txBody>
      </p:sp>
      <p:sp>
        <p:nvSpPr>
          <p:cNvPr id="3" name="Content Placeholder 2">
            <a:extLst>
              <a:ext uri="{FF2B5EF4-FFF2-40B4-BE49-F238E27FC236}">
                <a16:creationId xmlns:a16="http://schemas.microsoft.com/office/drawing/2014/main" id="{CF840310-6625-4D79-804B-7D3BBA8BFCB3}"/>
              </a:ext>
            </a:extLst>
          </p:cNvPr>
          <p:cNvSpPr>
            <a:spLocks noGrp="1"/>
          </p:cNvSpPr>
          <p:nvPr>
            <p:ph idx="1"/>
          </p:nvPr>
        </p:nvSpPr>
        <p:spPr/>
        <p:txBody>
          <a:bodyPr/>
          <a:lstStyle/>
          <a:p>
            <a:endParaRPr lang="zh-CN" altLang="en-US" dirty="0"/>
          </a:p>
        </p:txBody>
      </p:sp>
      <p:pic>
        <p:nvPicPr>
          <p:cNvPr id="4" name="Picture 3">
            <a:extLst>
              <a:ext uri="{FF2B5EF4-FFF2-40B4-BE49-F238E27FC236}">
                <a16:creationId xmlns:a16="http://schemas.microsoft.com/office/drawing/2014/main" id="{C837FCB8-0F22-4D63-855A-1E5CDA1E1279}"/>
              </a:ext>
            </a:extLst>
          </p:cNvPr>
          <p:cNvPicPr>
            <a:picLocks noChangeAspect="1"/>
          </p:cNvPicPr>
          <p:nvPr/>
        </p:nvPicPr>
        <p:blipFill>
          <a:blip r:embed="rId2"/>
          <a:stretch>
            <a:fillRect/>
          </a:stretch>
        </p:blipFill>
        <p:spPr>
          <a:xfrm>
            <a:off x="2567626" y="1772051"/>
            <a:ext cx="1379340" cy="533446"/>
          </a:xfrm>
          <a:prstGeom prst="rect">
            <a:avLst/>
          </a:prstGeom>
        </p:spPr>
      </p:pic>
      <p:sp>
        <p:nvSpPr>
          <p:cNvPr id="5" name="TextBox 4">
            <a:extLst>
              <a:ext uri="{FF2B5EF4-FFF2-40B4-BE49-F238E27FC236}">
                <a16:creationId xmlns:a16="http://schemas.microsoft.com/office/drawing/2014/main" id="{3F011C41-ED7A-4D90-8A06-56D0DC929932}"/>
              </a:ext>
            </a:extLst>
          </p:cNvPr>
          <p:cNvSpPr txBox="1"/>
          <p:nvPr/>
        </p:nvSpPr>
        <p:spPr>
          <a:xfrm>
            <a:off x="772357" y="2359071"/>
            <a:ext cx="3302493"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Finite surface density</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Surface enthalpy smaller than unity</a:t>
            </a:r>
            <a:endParaRPr lang="zh-CN" altLang="en-US" dirty="0"/>
          </a:p>
        </p:txBody>
      </p:sp>
      <p:pic>
        <p:nvPicPr>
          <p:cNvPr id="7" name="Picture 6">
            <a:extLst>
              <a:ext uri="{FF2B5EF4-FFF2-40B4-BE49-F238E27FC236}">
                <a16:creationId xmlns:a16="http://schemas.microsoft.com/office/drawing/2014/main" id="{C1FADBCB-78DA-4A7F-A74C-8F6018EEFEEB}"/>
              </a:ext>
            </a:extLst>
          </p:cNvPr>
          <p:cNvPicPr>
            <a:picLocks noChangeAspect="1"/>
          </p:cNvPicPr>
          <p:nvPr/>
        </p:nvPicPr>
        <p:blipFill>
          <a:blip r:embed="rId3"/>
          <a:stretch>
            <a:fillRect/>
          </a:stretch>
        </p:blipFill>
        <p:spPr>
          <a:xfrm>
            <a:off x="908901" y="1725123"/>
            <a:ext cx="1524132" cy="617273"/>
          </a:xfrm>
          <a:prstGeom prst="rect">
            <a:avLst/>
          </a:prstGeom>
        </p:spPr>
      </p:pic>
      <p:pic>
        <p:nvPicPr>
          <p:cNvPr id="9" name="Picture 8">
            <a:extLst>
              <a:ext uri="{FF2B5EF4-FFF2-40B4-BE49-F238E27FC236}">
                <a16:creationId xmlns:a16="http://schemas.microsoft.com/office/drawing/2014/main" id="{9081B864-F2FD-4E71-82EE-CFBDF4532985}"/>
              </a:ext>
            </a:extLst>
          </p:cNvPr>
          <p:cNvPicPr>
            <a:picLocks noChangeAspect="1"/>
          </p:cNvPicPr>
          <p:nvPr/>
        </p:nvPicPr>
        <p:blipFill>
          <a:blip r:embed="rId4"/>
          <a:stretch>
            <a:fillRect/>
          </a:stretch>
        </p:blipFill>
        <p:spPr>
          <a:xfrm>
            <a:off x="1572879" y="2882752"/>
            <a:ext cx="1364098" cy="739204"/>
          </a:xfrm>
          <a:prstGeom prst="rect">
            <a:avLst/>
          </a:prstGeom>
        </p:spPr>
      </p:pic>
      <p:pic>
        <p:nvPicPr>
          <p:cNvPr id="11" name="Picture 10">
            <a:extLst>
              <a:ext uri="{FF2B5EF4-FFF2-40B4-BE49-F238E27FC236}">
                <a16:creationId xmlns:a16="http://schemas.microsoft.com/office/drawing/2014/main" id="{CEC87540-101A-4F1F-8F11-54C0B8D08F4C}"/>
              </a:ext>
            </a:extLst>
          </p:cNvPr>
          <p:cNvPicPr>
            <a:picLocks noChangeAspect="1"/>
          </p:cNvPicPr>
          <p:nvPr/>
        </p:nvPicPr>
        <p:blipFill>
          <a:blip r:embed="rId5"/>
          <a:stretch>
            <a:fillRect/>
          </a:stretch>
        </p:blipFill>
        <p:spPr>
          <a:xfrm>
            <a:off x="1102795" y="4355343"/>
            <a:ext cx="2514818" cy="518205"/>
          </a:xfrm>
          <a:prstGeom prst="rect">
            <a:avLst/>
          </a:prstGeom>
        </p:spPr>
      </p:pic>
      <p:pic>
        <p:nvPicPr>
          <p:cNvPr id="13" name="Picture 12">
            <a:extLst>
              <a:ext uri="{FF2B5EF4-FFF2-40B4-BE49-F238E27FC236}">
                <a16:creationId xmlns:a16="http://schemas.microsoft.com/office/drawing/2014/main" id="{C872792A-B562-4B34-AFB0-FC1E035C97EF}"/>
              </a:ext>
            </a:extLst>
          </p:cNvPr>
          <p:cNvPicPr>
            <a:picLocks noChangeAspect="1"/>
          </p:cNvPicPr>
          <p:nvPr/>
        </p:nvPicPr>
        <p:blipFill>
          <a:blip r:embed="rId6"/>
          <a:stretch>
            <a:fillRect/>
          </a:stretch>
        </p:blipFill>
        <p:spPr>
          <a:xfrm>
            <a:off x="4405288" y="1932942"/>
            <a:ext cx="4443176" cy="3455803"/>
          </a:xfrm>
          <a:prstGeom prst="rect">
            <a:avLst/>
          </a:prstGeom>
        </p:spPr>
      </p:pic>
      <p:pic>
        <p:nvPicPr>
          <p:cNvPr id="8" name="Picture 7">
            <a:extLst>
              <a:ext uri="{FF2B5EF4-FFF2-40B4-BE49-F238E27FC236}">
                <a16:creationId xmlns:a16="http://schemas.microsoft.com/office/drawing/2014/main" id="{CDCAA5F6-CC29-4572-A279-C7B93872EB48}"/>
              </a:ext>
            </a:extLst>
          </p:cNvPr>
          <p:cNvPicPr>
            <a:picLocks noChangeAspect="1"/>
          </p:cNvPicPr>
          <p:nvPr/>
        </p:nvPicPr>
        <p:blipFill>
          <a:blip r:embed="rId7"/>
          <a:stretch>
            <a:fillRect/>
          </a:stretch>
        </p:blipFill>
        <p:spPr>
          <a:xfrm>
            <a:off x="1572879" y="5123783"/>
            <a:ext cx="1676545" cy="845893"/>
          </a:xfrm>
          <a:prstGeom prst="rect">
            <a:avLst/>
          </a:prstGeom>
        </p:spPr>
      </p:pic>
    </p:spTree>
    <p:extLst>
      <p:ext uri="{BB962C8B-B14F-4D97-AF65-F5344CB8AC3E}">
        <p14:creationId xmlns:p14="http://schemas.microsoft.com/office/powerpoint/2010/main" val="347540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5169-32F0-40A1-8FB7-42CEFEF50A53}"/>
              </a:ext>
            </a:extLst>
          </p:cNvPr>
          <p:cNvSpPr>
            <a:spLocks noGrp="1"/>
          </p:cNvSpPr>
          <p:nvPr>
            <p:ph type="title"/>
          </p:nvPr>
        </p:nvSpPr>
        <p:spPr/>
        <p:txBody>
          <a:bodyPr/>
          <a:lstStyle/>
          <a:p>
            <a:r>
              <a:rPr lang="en-US" altLang="zh-CN" dirty="0"/>
              <a:t>To evolve QS with NR</a:t>
            </a:r>
            <a:endParaRPr lang="zh-CN" altLang="en-US" dirty="0"/>
          </a:p>
        </p:txBody>
      </p:sp>
      <p:sp>
        <p:nvSpPr>
          <p:cNvPr id="3" name="Content Placeholder 2">
            <a:extLst>
              <a:ext uri="{FF2B5EF4-FFF2-40B4-BE49-F238E27FC236}">
                <a16:creationId xmlns:a16="http://schemas.microsoft.com/office/drawing/2014/main" id="{8DE47B96-48DE-4673-A3D1-AA9D8C185347}"/>
              </a:ext>
            </a:extLst>
          </p:cNvPr>
          <p:cNvSpPr>
            <a:spLocks noGrp="1"/>
          </p:cNvSpPr>
          <p:nvPr>
            <p:ph idx="1"/>
          </p:nvPr>
        </p:nvSpPr>
        <p:spPr>
          <a:xfrm>
            <a:off x="628650" y="1798992"/>
            <a:ext cx="7886700" cy="4351338"/>
          </a:xfrm>
        </p:spPr>
        <p:txBody>
          <a:bodyPr>
            <a:normAutofit/>
          </a:bodyPr>
          <a:lstStyle/>
          <a:p>
            <a:r>
              <a:rPr lang="en-US" altLang="zh-CN" sz="2400" dirty="0">
                <a:latin typeface="Times New Roman" panose="02020603050405020304" pitchFamily="18" charset="0"/>
                <a:cs typeface="Times New Roman" panose="02020603050405020304" pitchFamily="18" charset="0"/>
              </a:rPr>
              <a:t>Primitive recovery (conserved variable -&gt; primitive variable)</a:t>
            </a:r>
            <a:endParaRPr lang="zh-CN" alt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EE14BB5-B776-41D5-908E-546E4F0B0508}"/>
              </a:ext>
            </a:extLst>
          </p:cNvPr>
          <p:cNvPicPr>
            <a:picLocks noChangeAspect="1"/>
          </p:cNvPicPr>
          <p:nvPr/>
        </p:nvPicPr>
        <p:blipFill>
          <a:blip r:embed="rId2"/>
          <a:stretch>
            <a:fillRect/>
          </a:stretch>
        </p:blipFill>
        <p:spPr>
          <a:xfrm>
            <a:off x="3204487" y="2464952"/>
            <a:ext cx="2331922" cy="1874682"/>
          </a:xfrm>
          <a:prstGeom prst="rect">
            <a:avLst/>
          </a:prstGeom>
        </p:spPr>
      </p:pic>
      <p:pic>
        <p:nvPicPr>
          <p:cNvPr id="8" name="Picture 7">
            <a:extLst>
              <a:ext uri="{FF2B5EF4-FFF2-40B4-BE49-F238E27FC236}">
                <a16:creationId xmlns:a16="http://schemas.microsoft.com/office/drawing/2014/main" id="{9FCD806D-AD70-4709-95A6-2A6B7A18466D}"/>
              </a:ext>
            </a:extLst>
          </p:cNvPr>
          <p:cNvPicPr>
            <a:picLocks noChangeAspect="1"/>
          </p:cNvPicPr>
          <p:nvPr/>
        </p:nvPicPr>
        <p:blipFill>
          <a:blip r:embed="rId3"/>
          <a:stretch>
            <a:fillRect/>
          </a:stretch>
        </p:blipFill>
        <p:spPr>
          <a:xfrm>
            <a:off x="2762841" y="4475339"/>
            <a:ext cx="3002540" cy="655377"/>
          </a:xfrm>
          <a:prstGeom prst="rect">
            <a:avLst/>
          </a:prstGeom>
        </p:spPr>
      </p:pic>
      <p:sp>
        <p:nvSpPr>
          <p:cNvPr id="10" name="TextBox 9">
            <a:extLst>
              <a:ext uri="{FF2B5EF4-FFF2-40B4-BE49-F238E27FC236}">
                <a16:creationId xmlns:a16="http://schemas.microsoft.com/office/drawing/2014/main" id="{24AAC08A-2F5A-4014-9CEA-705F69E81C4F}"/>
              </a:ext>
            </a:extLst>
          </p:cNvPr>
          <p:cNvSpPr txBox="1"/>
          <p:nvPr/>
        </p:nvSpPr>
        <p:spPr>
          <a:xfrm>
            <a:off x="1734950" y="5130716"/>
            <a:ext cx="619661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Last Eq needed: Equation of State  p=p(\rho, h)</a:t>
            </a:r>
            <a:endParaRPr lang="zh-CN" alt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68C501C-A253-462D-9D0E-B95A3FA0C734}"/>
              </a:ext>
            </a:extLst>
          </p:cNvPr>
          <p:cNvSpPr txBox="1"/>
          <p:nvPr/>
        </p:nvSpPr>
        <p:spPr>
          <a:xfrm>
            <a:off x="1242874" y="5688665"/>
            <a:ext cx="6658252" cy="923330"/>
          </a:xfrm>
          <a:prstGeom prst="rect">
            <a:avLst/>
          </a:prstGeom>
          <a:noFill/>
        </p:spPr>
        <p:txBody>
          <a:bodyPr wrap="squar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Problem: before primitive recovery procedure, we do not know value of \rho, so we do not know whether we are recovering inside the star or outside, so we do not know which </a:t>
            </a:r>
            <a:r>
              <a:rPr lang="en-US" altLang="zh-CN" dirty="0" err="1">
                <a:solidFill>
                  <a:srgbClr val="FF0000"/>
                </a:solidFill>
                <a:latin typeface="Times New Roman" panose="02020603050405020304" pitchFamily="18" charset="0"/>
                <a:cs typeface="Times New Roman" panose="02020603050405020304" pitchFamily="18" charset="0"/>
              </a:rPr>
              <a:t>EoS</a:t>
            </a:r>
            <a:r>
              <a:rPr lang="en-US" altLang="zh-CN" dirty="0">
                <a:solidFill>
                  <a:srgbClr val="FF0000"/>
                </a:solidFill>
                <a:latin typeface="Times New Roman" panose="02020603050405020304" pitchFamily="18" charset="0"/>
                <a:cs typeface="Times New Roman" panose="02020603050405020304" pitchFamily="18" charset="0"/>
              </a:rPr>
              <a:t> to apply</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80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1E74-B72D-4635-873C-EC39EAEC809B}"/>
              </a:ext>
            </a:extLst>
          </p:cNvPr>
          <p:cNvSpPr>
            <a:spLocks noGrp="1"/>
          </p:cNvSpPr>
          <p:nvPr>
            <p:ph type="title"/>
          </p:nvPr>
        </p:nvSpPr>
        <p:spPr/>
        <p:txBody>
          <a:bodyPr/>
          <a:lstStyle/>
          <a:p>
            <a:r>
              <a:rPr lang="en-US" altLang="zh-CN" dirty="0"/>
              <a:t>To evolve QS with NR</a:t>
            </a:r>
            <a:endParaRPr lang="zh-CN" altLang="en-US" dirty="0"/>
          </a:p>
        </p:txBody>
      </p:sp>
      <p:sp>
        <p:nvSpPr>
          <p:cNvPr id="3" name="Content Placeholder 2">
            <a:extLst>
              <a:ext uri="{FF2B5EF4-FFF2-40B4-BE49-F238E27FC236}">
                <a16:creationId xmlns:a16="http://schemas.microsoft.com/office/drawing/2014/main" id="{166374A9-7ECC-4F23-9DDD-2E693EBC0B4A}"/>
              </a:ext>
            </a:extLst>
          </p:cNvPr>
          <p:cNvSpPr>
            <a:spLocks noGrp="1"/>
          </p:cNvSpPr>
          <p:nvPr>
            <p:ph idx="1"/>
          </p:nvPr>
        </p:nvSpPr>
        <p:spPr/>
        <p:txBody>
          <a:bodyPr>
            <a:normAutofit/>
          </a:bodyPr>
          <a:lstStyle/>
          <a:p>
            <a:r>
              <a:rPr lang="en-US" altLang="zh-CN" dirty="0" err="1">
                <a:latin typeface="Times New Roman" panose="02020603050405020304" pitchFamily="18" charset="0"/>
                <a:cs typeface="Times New Roman" panose="02020603050405020304" pitchFamily="18" charset="0"/>
              </a:rPr>
              <a:t>EoS</a:t>
            </a:r>
            <a:r>
              <a:rPr lang="en-US" altLang="zh-CN" dirty="0">
                <a:latin typeface="Times New Roman" panose="02020603050405020304" pitchFamily="18" charset="0"/>
                <a:cs typeface="Times New Roman" panose="02020603050405020304" pitchFamily="18" charset="0"/>
              </a:rPr>
              <a:t> with thermal contribution: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MIT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bag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the primitive recovery procedure is equivalent of solving the following quadratic equation</a:t>
            </a:r>
          </a:p>
          <a:p>
            <a:endParaRPr lang="en-US" altLang="zh-CN" dirty="0"/>
          </a:p>
          <a:p>
            <a:endParaRPr lang="en-US" altLang="zh-CN" dirty="0"/>
          </a:p>
          <a:p>
            <a:endParaRPr lang="en-US" altLang="zh-CN" dirty="0"/>
          </a:p>
          <a:p>
            <a:endParaRPr lang="en-US" altLang="zh-CN" dirty="0"/>
          </a:p>
          <a:p>
            <a:pPr marL="0" indent="0">
              <a:buNone/>
            </a:pPr>
            <a:endParaRPr lang="en-US" altLang="zh-CN" dirty="0"/>
          </a:p>
        </p:txBody>
      </p:sp>
      <p:pic>
        <p:nvPicPr>
          <p:cNvPr id="5" name="Picture 4">
            <a:extLst>
              <a:ext uri="{FF2B5EF4-FFF2-40B4-BE49-F238E27FC236}">
                <a16:creationId xmlns:a16="http://schemas.microsoft.com/office/drawing/2014/main" id="{04A87107-4E9D-4D8C-90A1-A2C11B41C8C5}"/>
              </a:ext>
            </a:extLst>
          </p:cNvPr>
          <p:cNvPicPr>
            <a:picLocks noChangeAspect="1"/>
          </p:cNvPicPr>
          <p:nvPr/>
        </p:nvPicPr>
        <p:blipFill>
          <a:blip r:embed="rId2"/>
          <a:stretch>
            <a:fillRect/>
          </a:stretch>
        </p:blipFill>
        <p:spPr>
          <a:xfrm>
            <a:off x="1112889" y="2369689"/>
            <a:ext cx="2568163" cy="449619"/>
          </a:xfrm>
          <a:prstGeom prst="rect">
            <a:avLst/>
          </a:prstGeom>
        </p:spPr>
      </p:pic>
      <p:pic>
        <p:nvPicPr>
          <p:cNvPr id="7" name="Picture 6">
            <a:extLst>
              <a:ext uri="{FF2B5EF4-FFF2-40B4-BE49-F238E27FC236}">
                <a16:creationId xmlns:a16="http://schemas.microsoft.com/office/drawing/2014/main" id="{466FE02A-4808-4366-9EDD-1AE6A5448BB9}"/>
              </a:ext>
            </a:extLst>
          </p:cNvPr>
          <p:cNvPicPr>
            <a:picLocks noChangeAspect="1"/>
          </p:cNvPicPr>
          <p:nvPr/>
        </p:nvPicPr>
        <p:blipFill>
          <a:blip r:embed="rId3"/>
          <a:stretch>
            <a:fillRect/>
          </a:stretch>
        </p:blipFill>
        <p:spPr>
          <a:xfrm>
            <a:off x="3968396" y="2430654"/>
            <a:ext cx="1615580" cy="327688"/>
          </a:xfrm>
          <a:prstGeom prst="rect">
            <a:avLst/>
          </a:prstGeom>
        </p:spPr>
      </p:pic>
      <p:pic>
        <p:nvPicPr>
          <p:cNvPr id="9" name="Picture 8">
            <a:extLst>
              <a:ext uri="{FF2B5EF4-FFF2-40B4-BE49-F238E27FC236}">
                <a16:creationId xmlns:a16="http://schemas.microsoft.com/office/drawing/2014/main" id="{CD9803CF-E5EA-4586-BEE2-56C3655D2014}"/>
              </a:ext>
            </a:extLst>
          </p:cNvPr>
          <p:cNvPicPr>
            <a:picLocks noChangeAspect="1"/>
          </p:cNvPicPr>
          <p:nvPr/>
        </p:nvPicPr>
        <p:blipFill>
          <a:blip r:embed="rId4"/>
          <a:stretch>
            <a:fillRect/>
          </a:stretch>
        </p:blipFill>
        <p:spPr>
          <a:xfrm>
            <a:off x="4236494" y="2893278"/>
            <a:ext cx="1119596" cy="327687"/>
          </a:xfrm>
          <a:prstGeom prst="rect">
            <a:avLst/>
          </a:prstGeom>
        </p:spPr>
      </p:pic>
      <p:pic>
        <p:nvPicPr>
          <p:cNvPr id="11" name="Picture 10">
            <a:extLst>
              <a:ext uri="{FF2B5EF4-FFF2-40B4-BE49-F238E27FC236}">
                <a16:creationId xmlns:a16="http://schemas.microsoft.com/office/drawing/2014/main" id="{268E4F6F-707B-43E0-BEAD-BC8AE501A39B}"/>
              </a:ext>
            </a:extLst>
          </p:cNvPr>
          <p:cNvPicPr>
            <a:picLocks noChangeAspect="1"/>
          </p:cNvPicPr>
          <p:nvPr/>
        </p:nvPicPr>
        <p:blipFill>
          <a:blip r:embed="rId5"/>
          <a:stretch>
            <a:fillRect/>
          </a:stretch>
        </p:blipFill>
        <p:spPr>
          <a:xfrm>
            <a:off x="319673" y="4382790"/>
            <a:ext cx="3444538" cy="602032"/>
          </a:xfrm>
          <a:prstGeom prst="rect">
            <a:avLst/>
          </a:prstGeom>
        </p:spPr>
      </p:pic>
      <p:pic>
        <p:nvPicPr>
          <p:cNvPr id="13" name="Picture 12">
            <a:extLst>
              <a:ext uri="{FF2B5EF4-FFF2-40B4-BE49-F238E27FC236}">
                <a16:creationId xmlns:a16="http://schemas.microsoft.com/office/drawing/2014/main" id="{277B520E-77DB-401C-B40A-B48BB9363FD4}"/>
              </a:ext>
            </a:extLst>
          </p:cNvPr>
          <p:cNvPicPr>
            <a:picLocks noChangeAspect="1"/>
          </p:cNvPicPr>
          <p:nvPr/>
        </p:nvPicPr>
        <p:blipFill>
          <a:blip r:embed="rId6"/>
          <a:stretch>
            <a:fillRect/>
          </a:stretch>
        </p:blipFill>
        <p:spPr>
          <a:xfrm>
            <a:off x="5339611" y="4147584"/>
            <a:ext cx="1600339" cy="320068"/>
          </a:xfrm>
          <a:prstGeom prst="rect">
            <a:avLst/>
          </a:prstGeom>
        </p:spPr>
      </p:pic>
      <p:pic>
        <p:nvPicPr>
          <p:cNvPr id="15" name="Picture 14">
            <a:extLst>
              <a:ext uri="{FF2B5EF4-FFF2-40B4-BE49-F238E27FC236}">
                <a16:creationId xmlns:a16="http://schemas.microsoft.com/office/drawing/2014/main" id="{F5031B49-E043-43CA-8A78-32F9760B4C05}"/>
              </a:ext>
            </a:extLst>
          </p:cNvPr>
          <p:cNvPicPr>
            <a:picLocks noChangeAspect="1"/>
          </p:cNvPicPr>
          <p:nvPr/>
        </p:nvPicPr>
        <p:blipFill>
          <a:blip r:embed="rId7"/>
          <a:stretch>
            <a:fillRect/>
          </a:stretch>
        </p:blipFill>
        <p:spPr>
          <a:xfrm>
            <a:off x="5090965" y="4450512"/>
            <a:ext cx="2019475" cy="723963"/>
          </a:xfrm>
          <a:prstGeom prst="rect">
            <a:avLst/>
          </a:prstGeom>
        </p:spPr>
      </p:pic>
      <p:pic>
        <p:nvPicPr>
          <p:cNvPr id="17" name="Picture 16">
            <a:extLst>
              <a:ext uri="{FF2B5EF4-FFF2-40B4-BE49-F238E27FC236}">
                <a16:creationId xmlns:a16="http://schemas.microsoft.com/office/drawing/2014/main" id="{8215075A-6BD8-4B4E-BC7C-D56676803E6B}"/>
              </a:ext>
            </a:extLst>
          </p:cNvPr>
          <p:cNvPicPr>
            <a:picLocks noChangeAspect="1"/>
          </p:cNvPicPr>
          <p:nvPr/>
        </p:nvPicPr>
        <p:blipFill>
          <a:blip r:embed="rId8"/>
          <a:stretch>
            <a:fillRect/>
          </a:stretch>
        </p:blipFill>
        <p:spPr>
          <a:xfrm>
            <a:off x="5583976" y="5179860"/>
            <a:ext cx="1455546" cy="259102"/>
          </a:xfrm>
          <a:prstGeom prst="rect">
            <a:avLst/>
          </a:prstGeom>
        </p:spPr>
      </p:pic>
      <p:sp>
        <p:nvSpPr>
          <p:cNvPr id="19" name="TextBox 18">
            <a:extLst>
              <a:ext uri="{FF2B5EF4-FFF2-40B4-BE49-F238E27FC236}">
                <a16:creationId xmlns:a16="http://schemas.microsoft.com/office/drawing/2014/main" id="{C9C891F7-D619-4883-A180-A102E3FC0973}"/>
              </a:ext>
            </a:extLst>
          </p:cNvPr>
          <p:cNvSpPr txBox="1"/>
          <p:nvPr/>
        </p:nvSpPr>
        <p:spPr>
          <a:xfrm>
            <a:off x="488272" y="5665568"/>
            <a:ext cx="8167456"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This provides us a rapid test for judging whether or not we are recovering inside the star or outside</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39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813E-4601-4F3C-95AF-F439A985AD43}"/>
              </a:ext>
            </a:extLst>
          </p:cNvPr>
          <p:cNvSpPr>
            <a:spLocks noGrp="1"/>
          </p:cNvSpPr>
          <p:nvPr>
            <p:ph type="title"/>
          </p:nvPr>
        </p:nvSpPr>
        <p:spPr/>
        <p:txBody>
          <a:bodyPr>
            <a:normAutofit/>
          </a:bodyPr>
          <a:lstStyle/>
          <a:p>
            <a:r>
              <a:rPr lang="en-US" altLang="zh-CN" sz="3600" dirty="0"/>
              <a:t>GW170817/GRB170817A/AT2017gfo</a:t>
            </a:r>
            <a:endParaRPr lang="zh-CN" altLang="en-US" sz="3600" dirty="0"/>
          </a:p>
        </p:txBody>
      </p:sp>
      <p:sp>
        <p:nvSpPr>
          <p:cNvPr id="3" name="Content Placeholder 2">
            <a:extLst>
              <a:ext uri="{FF2B5EF4-FFF2-40B4-BE49-F238E27FC236}">
                <a16:creationId xmlns:a16="http://schemas.microsoft.com/office/drawing/2014/main" id="{E8278C84-ADA0-4D7C-9EE7-E7CCCD2BF83F}"/>
              </a:ext>
            </a:extLst>
          </p:cNvPr>
          <p:cNvSpPr>
            <a:spLocks noGrp="1"/>
          </p:cNvSpPr>
          <p:nvPr>
            <p:ph idx="1"/>
          </p:nvPr>
        </p:nvSpPr>
        <p:spPr/>
        <p:txBody>
          <a:bodyPr/>
          <a:lstStyle/>
          <a:p>
            <a:endParaRPr lang="zh-CN" altLang="en-US" dirty="0"/>
          </a:p>
        </p:txBody>
      </p:sp>
      <p:pic>
        <p:nvPicPr>
          <p:cNvPr id="4" name="Picture 3">
            <a:extLst>
              <a:ext uri="{FF2B5EF4-FFF2-40B4-BE49-F238E27FC236}">
                <a16:creationId xmlns:a16="http://schemas.microsoft.com/office/drawing/2014/main" id="{91D60E88-AAA0-4EA8-B619-38F6A3D42646}"/>
              </a:ext>
            </a:extLst>
          </p:cNvPr>
          <p:cNvPicPr>
            <a:picLocks noChangeAspect="1"/>
          </p:cNvPicPr>
          <p:nvPr/>
        </p:nvPicPr>
        <p:blipFill>
          <a:blip r:embed="rId3"/>
          <a:stretch>
            <a:fillRect/>
          </a:stretch>
        </p:blipFill>
        <p:spPr>
          <a:xfrm>
            <a:off x="314325" y="1553015"/>
            <a:ext cx="6700483" cy="4754514"/>
          </a:xfrm>
          <a:prstGeom prst="rect">
            <a:avLst/>
          </a:prstGeom>
        </p:spPr>
      </p:pic>
      <p:sp>
        <p:nvSpPr>
          <p:cNvPr id="5" name="TextBox 4">
            <a:extLst>
              <a:ext uri="{FF2B5EF4-FFF2-40B4-BE49-F238E27FC236}">
                <a16:creationId xmlns:a16="http://schemas.microsoft.com/office/drawing/2014/main" id="{E48E9396-6104-4E0F-98B2-9BF2BB6BC9A0}"/>
              </a:ext>
            </a:extLst>
          </p:cNvPr>
          <p:cNvSpPr txBox="1"/>
          <p:nvPr/>
        </p:nvSpPr>
        <p:spPr>
          <a:xfrm>
            <a:off x="6648049" y="1553015"/>
            <a:ext cx="2361479" cy="4247317"/>
          </a:xfrm>
          <a:prstGeom prst="rect">
            <a:avLst/>
          </a:prstGeom>
          <a:noFill/>
        </p:spPr>
        <p:txBody>
          <a:bodyPr wrap="square" rtlCol="0">
            <a:spAutoFit/>
          </a:bodyPr>
          <a:lstStyle/>
          <a:p>
            <a:r>
              <a:rPr lang="en-US" altLang="zh-CN" dirty="0"/>
              <a:t>    </a:t>
            </a:r>
            <a:r>
              <a:rPr lang="en-US" altLang="zh-CN" dirty="0">
                <a:solidFill>
                  <a:srgbClr val="00B0F0"/>
                </a:solidFill>
                <a:latin typeface="Times New Roman" panose="02020603050405020304" pitchFamily="18" charset="0"/>
                <a:cs typeface="Times New Roman" panose="02020603050405020304" pitchFamily="18" charset="0"/>
              </a:rPr>
              <a:t>Observation </a:t>
            </a:r>
          </a:p>
          <a:p>
            <a:r>
              <a:rPr lang="en-US" altLang="zh-CN" dirty="0">
                <a:latin typeface="Times New Roman" panose="02020603050405020304" pitchFamily="18" charset="0"/>
                <a:cs typeface="Times New Roman" panose="02020603050405020304" pitchFamily="18" charset="0"/>
              </a:rPr>
              <a:t>            </a:t>
            </a:r>
            <a:r>
              <a:rPr lang="en-US" altLang="zh-CN" dirty="0">
                <a:latin typeface="+mj-lt"/>
                <a:cs typeface="Times New Roman" panose="02020603050405020304" pitchFamily="18" charset="0"/>
              </a:rPr>
              <a:t>-&gt;</a:t>
            </a:r>
            <a:r>
              <a:rPr lang="en-US" altLang="zh-CN" dirty="0">
                <a:latin typeface="Times New Roman" panose="02020603050405020304" pitchFamily="18" charset="0"/>
                <a:cs typeface="Times New Roman" panose="02020603050405020304" pitchFamily="18" charset="0"/>
              </a:rPr>
              <a:t> </a:t>
            </a:r>
          </a:p>
          <a:p>
            <a:r>
              <a:rPr lang="en-US" altLang="zh-CN" dirty="0">
                <a:solidFill>
                  <a:srgbClr val="FF0000"/>
                </a:solidFill>
                <a:latin typeface="Times New Roman" panose="02020603050405020304" pitchFamily="18" charset="0"/>
                <a:cs typeface="Times New Roman" panose="02020603050405020304" pitchFamily="18" charset="0"/>
              </a:rPr>
              <a:t> evolution channel</a:t>
            </a:r>
          </a:p>
          <a:p>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mj-lt"/>
                <a:cs typeface="Times New Roman" panose="02020603050405020304" pitchFamily="18" charset="0"/>
              </a:rPr>
              <a:t>-&gt;</a:t>
            </a:r>
          </a:p>
          <a:p>
            <a:r>
              <a:rPr lang="en-US" altLang="zh-CN" dirty="0">
                <a:solidFill>
                  <a:srgbClr val="00B050"/>
                </a:solidFill>
                <a:latin typeface="Times New Roman" panose="02020603050405020304" pitchFamily="18" charset="0"/>
                <a:cs typeface="Times New Roman" panose="02020603050405020304" pitchFamily="18" charset="0"/>
              </a:rPr>
              <a:t>Threshold mass(es)</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solidFill>
                  <a:srgbClr val="00B0F0"/>
                </a:solidFill>
                <a:latin typeface="Times New Roman" panose="02020603050405020304" pitchFamily="18" charset="0"/>
                <a:cs typeface="Times New Roman" panose="02020603050405020304" pitchFamily="18" charset="0"/>
              </a:rPr>
              <a:t>GW170817</a:t>
            </a:r>
          </a:p>
          <a:p>
            <a:r>
              <a:rPr lang="en-US" altLang="zh-CN" dirty="0">
                <a:latin typeface="Times New Roman" panose="02020603050405020304" pitchFamily="18" charset="0"/>
                <a:cs typeface="Times New Roman" panose="02020603050405020304" pitchFamily="18" charset="0"/>
              </a:rPr>
              <a:t>favors a </a:t>
            </a:r>
            <a:r>
              <a:rPr lang="en-US" altLang="zh-CN" dirty="0">
                <a:solidFill>
                  <a:srgbClr val="FF0000"/>
                </a:solidFill>
                <a:latin typeface="Times New Roman" panose="02020603050405020304" pitchFamily="18" charset="0"/>
                <a:cs typeface="Times New Roman" panose="02020603050405020304" pitchFamily="18" charset="0"/>
              </a:rPr>
              <a:t>delayed collapse to BH </a:t>
            </a:r>
            <a:r>
              <a:rPr lang="en-US" altLang="zh-CN" dirty="0">
                <a:latin typeface="Times New Roman" panose="02020603050405020304" pitchFamily="18" charset="0"/>
                <a:cs typeface="Times New Roman" panose="02020603050405020304" pitchFamily="18" charset="0"/>
              </a:rPr>
              <a:t>scenario; </a:t>
            </a:r>
            <a:r>
              <a:rPr lang="en-US" altLang="zh-CN" i="1" dirty="0">
                <a:latin typeface="Times New Roman" panose="02020603050405020304" pitchFamily="18" charset="0"/>
                <a:cs typeface="Times New Roman" panose="02020603050405020304" pitchFamily="18" charset="0"/>
              </a:rPr>
              <a:t>model dependently </a:t>
            </a:r>
            <a:r>
              <a:rPr lang="en-US" altLang="zh-CN" dirty="0">
                <a:latin typeface="Times New Roman" panose="02020603050405020304" pitchFamily="18" charset="0"/>
                <a:cs typeface="Times New Roman" panose="02020603050405020304" pitchFamily="18" charset="0"/>
              </a:rPr>
              <a:t>favors a </a:t>
            </a:r>
            <a:r>
              <a:rPr lang="en-US" altLang="zh-CN" dirty="0">
                <a:solidFill>
                  <a:srgbClr val="FF0000"/>
                </a:solidFill>
                <a:latin typeface="Times New Roman" panose="02020603050405020304" pitchFamily="18" charset="0"/>
                <a:cs typeface="Times New Roman" panose="02020603050405020304" pitchFamily="18" charset="0"/>
              </a:rPr>
              <a:t>short-lived HMNS remnant</a:t>
            </a:r>
          </a:p>
          <a:p>
            <a:r>
              <a:rPr lang="en-US" altLang="zh-CN" dirty="0">
                <a:latin typeface="Times New Roman" panose="02020603050405020304" pitchFamily="18" charset="0"/>
                <a:cs typeface="Times New Roman" panose="02020603050405020304" pitchFamily="18" charset="0"/>
              </a:rPr>
              <a:t>(</a:t>
            </a:r>
            <a:r>
              <a:rPr lang="en-US" altLang="zh-CN" dirty="0" err="1">
                <a:solidFill>
                  <a:srgbClr val="00B050"/>
                </a:solidFill>
                <a:latin typeface="Times New Roman" panose="02020603050405020304" pitchFamily="18" charset="0"/>
                <a:cs typeface="Times New Roman" panose="02020603050405020304" pitchFamily="18" charset="0"/>
              </a:rPr>
              <a:t>M_tot</a:t>
            </a:r>
            <a:r>
              <a:rPr lang="en-US" altLang="zh-CN" dirty="0">
                <a:solidFill>
                  <a:srgbClr val="00B050"/>
                </a:solidFill>
                <a:latin typeface="Times New Roman" panose="02020603050405020304" pitchFamily="18" charset="0"/>
                <a:cs typeface="Times New Roman" panose="02020603050405020304" pitchFamily="18" charset="0"/>
              </a:rPr>
              <a:t> &lt; </a:t>
            </a:r>
            <a:r>
              <a:rPr lang="en-US" altLang="zh-CN" dirty="0" err="1">
                <a:solidFill>
                  <a:srgbClr val="00B050"/>
                </a:solidFill>
                <a:latin typeface="Times New Roman" panose="02020603050405020304" pitchFamily="18" charset="0"/>
                <a:cs typeface="Times New Roman" panose="02020603050405020304" pitchFamily="18" charset="0"/>
              </a:rPr>
              <a:t>M_thr</a:t>
            </a:r>
            <a:r>
              <a:rPr lang="en-US" altLang="zh-CN" dirty="0">
                <a:solidFill>
                  <a:srgbClr val="00B050"/>
                </a:solidFill>
                <a:latin typeface="Times New Roman" panose="02020603050405020304" pitchFamily="18" charset="0"/>
                <a:cs typeface="Times New Roman" panose="02020603050405020304" pitchFamily="18" charset="0"/>
              </a:rPr>
              <a:t>;</a:t>
            </a:r>
          </a:p>
          <a:p>
            <a:r>
              <a:rPr lang="en-US" altLang="zh-CN" i="1" dirty="0" err="1">
                <a:solidFill>
                  <a:srgbClr val="00B050"/>
                </a:solidFill>
                <a:latin typeface="Times New Roman" panose="02020603050405020304" pitchFamily="18" charset="0"/>
                <a:cs typeface="Times New Roman" panose="02020603050405020304" pitchFamily="18" charset="0"/>
              </a:rPr>
              <a:t>M_tot</a:t>
            </a:r>
            <a:r>
              <a:rPr lang="en-US" altLang="zh-CN" i="1" dirty="0">
                <a:solidFill>
                  <a:srgbClr val="00B050"/>
                </a:solidFill>
                <a:latin typeface="Times New Roman" panose="02020603050405020304" pitchFamily="18" charset="0"/>
                <a:cs typeface="Times New Roman" panose="02020603050405020304" pitchFamily="18" charset="0"/>
              </a:rPr>
              <a:t> &gt; </a:t>
            </a:r>
            <a:r>
              <a:rPr lang="en-US" altLang="zh-CN" i="1" dirty="0" err="1">
                <a:solidFill>
                  <a:srgbClr val="00B050"/>
                </a:solidFill>
                <a:latin typeface="Times New Roman" panose="02020603050405020304" pitchFamily="18" charset="0"/>
                <a:cs typeface="Times New Roman" panose="02020603050405020304" pitchFamily="18" charset="0"/>
              </a:rPr>
              <a:t>M_kep</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29D0751-B7CA-62BD-C662-309D2D888D8D}"/>
              </a:ext>
            </a:extLst>
          </p:cNvPr>
          <p:cNvSpPr txBox="1"/>
          <p:nvPr/>
        </p:nvSpPr>
        <p:spPr>
          <a:xfrm>
            <a:off x="1326776" y="6373906"/>
            <a:ext cx="2268071" cy="646331"/>
          </a:xfrm>
          <a:prstGeom prst="rect">
            <a:avLst/>
          </a:prstGeom>
          <a:noFill/>
        </p:spPr>
        <p:txBody>
          <a:bodyPr wrap="square" rtlCol="0">
            <a:spAutoFit/>
          </a:bodyPr>
          <a:lstStyle/>
          <a:p>
            <a:r>
              <a:rPr lang="en-US" altLang="zh-CN" i="1" dirty="0"/>
              <a:t>Abbott et al. 2017</a:t>
            </a:r>
          </a:p>
          <a:p>
            <a:endParaRPr lang="zh-CN" altLang="en-US" dirty="0"/>
          </a:p>
        </p:txBody>
      </p:sp>
    </p:spTree>
    <p:extLst>
      <p:ext uri="{BB962C8B-B14F-4D97-AF65-F5344CB8AC3E}">
        <p14:creationId xmlns:p14="http://schemas.microsoft.com/office/powerpoint/2010/main" val="181972956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Threshold mass of BQS mergers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8526" y="1690689"/>
            <a:ext cx="3667648" cy="2859364"/>
          </a:xfrm>
          <a:prstGeom prst="rect">
            <a:avLst/>
          </a:prstGeom>
        </p:spPr>
      </p:pic>
      <p:pic>
        <p:nvPicPr>
          <p:cNvPr id="5" name="Picture 4"/>
          <p:cNvPicPr>
            <a:picLocks noChangeAspect="1"/>
          </p:cNvPicPr>
          <p:nvPr/>
        </p:nvPicPr>
        <p:blipFill>
          <a:blip r:embed="rId3"/>
          <a:stretch>
            <a:fillRect/>
          </a:stretch>
        </p:blipFill>
        <p:spPr>
          <a:xfrm>
            <a:off x="3074793" y="1676671"/>
            <a:ext cx="3637505" cy="2818951"/>
          </a:xfrm>
          <a:prstGeom prst="rect">
            <a:avLst/>
          </a:prstGeom>
        </p:spPr>
      </p:pic>
      <p:pic>
        <p:nvPicPr>
          <p:cNvPr id="6" name="Picture 5"/>
          <p:cNvPicPr>
            <a:picLocks noChangeAspect="1"/>
          </p:cNvPicPr>
          <p:nvPr/>
        </p:nvPicPr>
        <p:blipFill>
          <a:blip r:embed="rId4"/>
          <a:stretch>
            <a:fillRect/>
          </a:stretch>
        </p:blipFill>
        <p:spPr>
          <a:xfrm>
            <a:off x="5970457" y="1710895"/>
            <a:ext cx="3591965" cy="2818951"/>
          </a:xfrm>
          <a:prstGeom prst="rect">
            <a:avLst/>
          </a:prstGeom>
        </p:spPr>
      </p:pic>
      <p:sp>
        <p:nvSpPr>
          <p:cNvPr id="7" name="TextBox 6"/>
          <p:cNvSpPr txBox="1"/>
          <p:nvPr/>
        </p:nvSpPr>
        <p:spPr>
          <a:xfrm>
            <a:off x="1034980" y="5014127"/>
            <a:ext cx="739558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r>
              <a:rPr lang="en-US" altLang="zh-CN" dirty="0">
                <a:latin typeface="Times New Roman" panose="02020603050405020304" pitchFamily="18" charset="0"/>
                <a:cs typeface="Times New Roman" panose="02020603050405020304" pitchFamily="18" charset="0"/>
              </a:rPr>
              <a:t>ollapse happens ~1 </a:t>
            </a:r>
            <a:r>
              <a:rPr lang="en-US" altLang="zh-CN" dirty="0" err="1">
                <a:latin typeface="Times New Roman" panose="02020603050405020304" pitchFamily="18" charset="0"/>
                <a:cs typeface="Times New Roman" panose="02020603050405020304" pitchFamily="18" charset="0"/>
              </a:rPr>
              <a:t>ms</a:t>
            </a:r>
            <a:r>
              <a:rPr lang="en-US" altLang="zh-CN" dirty="0">
                <a:latin typeface="Times New Roman" panose="02020603050405020304" pitchFamily="18" charset="0"/>
                <a:cs typeface="Times New Roman" panose="02020603050405020304" pitchFamily="18" charset="0"/>
              </a:rPr>
              <a:t> after merger, comparable to dynamical timescales.</a:t>
            </a:r>
          </a:p>
          <a:p>
            <a:r>
              <a:rPr lang="en-US" dirty="0">
                <a:latin typeface="Times New Roman" panose="02020603050405020304" pitchFamily="18" charset="0"/>
                <a:cs typeface="Times New Roman" panose="02020603050405020304" pitchFamily="18" charset="0"/>
              </a:rPr>
              <a:t>                MIT310       starts at ~ 40 km separation</a:t>
            </a:r>
          </a:p>
        </p:txBody>
      </p:sp>
    </p:spTree>
    <p:extLst>
      <p:ext uri="{BB962C8B-B14F-4D97-AF65-F5344CB8AC3E}">
        <p14:creationId xmlns:p14="http://schemas.microsoft.com/office/powerpoint/2010/main" val="125707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8277-1851-4718-9DB9-A8F590F79277}"/>
              </a:ext>
            </a:extLst>
          </p:cNvPr>
          <p:cNvSpPr>
            <a:spLocks noGrp="1"/>
          </p:cNvSpPr>
          <p:nvPr>
            <p:ph type="title"/>
          </p:nvPr>
        </p:nvSpPr>
        <p:spPr/>
        <p:txBody>
          <a:bodyPr/>
          <a:lstStyle/>
          <a:p>
            <a:r>
              <a:rPr lang="en-US" altLang="zh-CN" dirty="0"/>
              <a:t>Threshold mass of BQS mergers</a:t>
            </a:r>
            <a:endParaRPr lang="zh-CN" altLang="en-US" dirty="0"/>
          </a:p>
        </p:txBody>
      </p:sp>
      <p:sp>
        <p:nvSpPr>
          <p:cNvPr id="3" name="Content Placeholder 2">
            <a:extLst>
              <a:ext uri="{FF2B5EF4-FFF2-40B4-BE49-F238E27FC236}">
                <a16:creationId xmlns:a16="http://schemas.microsoft.com/office/drawing/2014/main" id="{2F9D83FA-BE6C-4B30-8CC2-7B7C3119464A}"/>
              </a:ext>
            </a:extLst>
          </p:cNvPr>
          <p:cNvSpPr>
            <a:spLocks noGrp="1"/>
          </p:cNvSpPr>
          <p:nvPr>
            <p:ph idx="1"/>
          </p:nvPr>
        </p:nvSpPr>
        <p:spPr/>
        <p:txBody>
          <a:bodyPr/>
          <a:lstStyle/>
          <a:p>
            <a:endParaRPr lang="zh-CN" altLang="en-US"/>
          </a:p>
        </p:txBody>
      </p:sp>
      <p:pic>
        <p:nvPicPr>
          <p:cNvPr id="5" name="Picture 4">
            <a:extLst>
              <a:ext uri="{FF2B5EF4-FFF2-40B4-BE49-F238E27FC236}">
                <a16:creationId xmlns:a16="http://schemas.microsoft.com/office/drawing/2014/main" id="{3E6D5B87-2E23-4B11-BEC3-654F0CC8877F}"/>
              </a:ext>
            </a:extLst>
          </p:cNvPr>
          <p:cNvPicPr>
            <a:picLocks noChangeAspect="1"/>
          </p:cNvPicPr>
          <p:nvPr/>
        </p:nvPicPr>
        <p:blipFill>
          <a:blip r:embed="rId2"/>
          <a:stretch>
            <a:fillRect/>
          </a:stretch>
        </p:blipFill>
        <p:spPr>
          <a:xfrm>
            <a:off x="556375" y="1860259"/>
            <a:ext cx="5349759" cy="4181768"/>
          </a:xfrm>
          <a:prstGeom prst="rect">
            <a:avLst/>
          </a:prstGeom>
        </p:spPr>
      </p:pic>
      <p:sp>
        <p:nvSpPr>
          <p:cNvPr id="6" name="TextBox 5">
            <a:extLst>
              <a:ext uri="{FF2B5EF4-FFF2-40B4-BE49-F238E27FC236}">
                <a16:creationId xmlns:a16="http://schemas.microsoft.com/office/drawing/2014/main" id="{5CF151B0-6880-4E96-86EF-78BE369D84BA}"/>
              </a:ext>
            </a:extLst>
          </p:cNvPr>
          <p:cNvSpPr txBox="1"/>
          <p:nvPr/>
        </p:nvSpPr>
        <p:spPr>
          <a:xfrm>
            <a:off x="1855433" y="6176963"/>
            <a:ext cx="5699464" cy="369332"/>
          </a:xfrm>
          <a:prstGeom prst="rect">
            <a:avLst/>
          </a:prstGeom>
          <a:noFill/>
        </p:spPr>
        <p:txBody>
          <a:bodyPr wrap="square" rtlCol="0">
            <a:spAutoFit/>
          </a:bodyPr>
          <a:lstStyle/>
          <a:p>
            <a:r>
              <a:rPr lang="en-US" altLang="zh-CN" i="1" dirty="0"/>
              <a:t>Zhou et al. 2021</a:t>
            </a:r>
            <a:endParaRPr lang="zh-CN" altLang="en-US" i="1" dirty="0"/>
          </a:p>
        </p:txBody>
      </p:sp>
      <p:sp>
        <p:nvSpPr>
          <p:cNvPr id="4" name="TextBox 3"/>
          <p:cNvSpPr txBox="1"/>
          <p:nvPr/>
        </p:nvSpPr>
        <p:spPr>
          <a:xfrm>
            <a:off x="5978409" y="3094893"/>
            <a:ext cx="287382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Quantitatively, the </a:t>
            </a:r>
            <a:r>
              <a:rPr lang="en-US" dirty="0" err="1">
                <a:solidFill>
                  <a:srgbClr val="FF0000"/>
                </a:solidFill>
                <a:latin typeface="Times New Roman" panose="02020603050405020304" pitchFamily="18" charset="0"/>
                <a:cs typeface="Times New Roman" panose="02020603050405020304" pitchFamily="18" charset="0"/>
              </a:rPr>
              <a:t>tt</a:t>
            </a:r>
            <a:r>
              <a:rPr lang="en-US" dirty="0">
                <a:solidFill>
                  <a:srgbClr val="FF0000"/>
                </a:solidFill>
                <a:latin typeface="Times New Roman" panose="02020603050405020304" pitchFamily="18" charset="0"/>
                <a:cs typeface="Times New Roman" panose="02020603050405020304" pitchFamily="18" charset="0"/>
              </a:rPr>
              <a:t> component of the </a:t>
            </a:r>
            <a:r>
              <a:rPr lang="en-US" dirty="0" err="1">
                <a:solidFill>
                  <a:srgbClr val="FF0000"/>
                </a:solidFill>
                <a:latin typeface="Times New Roman" panose="02020603050405020304" pitchFamily="18" charset="0"/>
                <a:cs typeface="Times New Roman" panose="02020603050405020304" pitchFamily="18" charset="0"/>
              </a:rPr>
              <a:t>spacetime</a:t>
            </a:r>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metric</a:t>
            </a:r>
            <a:r>
              <a:rPr lang="en-US" dirty="0">
                <a:latin typeface="Times New Roman" panose="02020603050405020304" pitchFamily="18" charset="0"/>
                <a:cs typeface="Times New Roman" panose="02020603050405020304" pitchFamily="18" charset="0"/>
              </a:rPr>
              <a:t> in the center shows the dynamics of the collapse.</a:t>
            </a:r>
          </a:p>
        </p:txBody>
      </p:sp>
    </p:spTree>
    <p:extLst>
      <p:ext uri="{BB962C8B-B14F-4D97-AF65-F5344CB8AC3E}">
        <p14:creationId xmlns:p14="http://schemas.microsoft.com/office/powerpoint/2010/main" val="1307851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D8C5-70DA-49CD-8B97-CA57BF5FAF09}"/>
              </a:ext>
            </a:extLst>
          </p:cNvPr>
          <p:cNvSpPr>
            <a:spLocks noGrp="1"/>
          </p:cNvSpPr>
          <p:nvPr>
            <p:ph type="title"/>
          </p:nvPr>
        </p:nvSpPr>
        <p:spPr/>
        <p:txBody>
          <a:bodyPr/>
          <a:lstStyle/>
          <a:p>
            <a:r>
              <a:rPr lang="en-US" altLang="zh-CN" dirty="0"/>
              <a:t>Threshold mass of BQS mergers</a:t>
            </a:r>
            <a:endParaRPr lang="zh-CN" altLang="en-US" dirty="0"/>
          </a:p>
        </p:txBody>
      </p:sp>
      <p:sp>
        <p:nvSpPr>
          <p:cNvPr id="3" name="Content Placeholder 2">
            <a:extLst>
              <a:ext uri="{FF2B5EF4-FFF2-40B4-BE49-F238E27FC236}">
                <a16:creationId xmlns:a16="http://schemas.microsoft.com/office/drawing/2014/main" id="{10482E3A-0625-42B3-AD77-16F4C01D3AF4}"/>
              </a:ext>
            </a:extLst>
          </p:cNvPr>
          <p:cNvSpPr>
            <a:spLocks noGrp="1"/>
          </p:cNvSpPr>
          <p:nvPr>
            <p:ph idx="1"/>
          </p:nvPr>
        </p:nvSpPr>
        <p:spPr/>
        <p:txBody>
          <a:bodyPr/>
          <a:lstStyle/>
          <a:p>
            <a:endParaRPr lang="zh-CN" altLang="en-US"/>
          </a:p>
        </p:txBody>
      </p:sp>
      <p:pic>
        <p:nvPicPr>
          <p:cNvPr id="5" name="Picture 4">
            <a:extLst>
              <a:ext uri="{FF2B5EF4-FFF2-40B4-BE49-F238E27FC236}">
                <a16:creationId xmlns:a16="http://schemas.microsoft.com/office/drawing/2014/main" id="{8042CB9D-81B4-48ED-A9E2-069EA1DC961F}"/>
              </a:ext>
            </a:extLst>
          </p:cNvPr>
          <p:cNvPicPr>
            <a:picLocks noChangeAspect="1"/>
          </p:cNvPicPr>
          <p:nvPr/>
        </p:nvPicPr>
        <p:blipFill>
          <a:blip r:embed="rId2"/>
          <a:stretch>
            <a:fillRect/>
          </a:stretch>
        </p:blipFill>
        <p:spPr>
          <a:xfrm>
            <a:off x="327214" y="1624614"/>
            <a:ext cx="6085558" cy="4737015"/>
          </a:xfrm>
          <a:prstGeom prst="rect">
            <a:avLst/>
          </a:prstGeom>
        </p:spPr>
      </p:pic>
      <p:sp>
        <p:nvSpPr>
          <p:cNvPr id="6" name="TextBox 5">
            <a:extLst>
              <a:ext uri="{FF2B5EF4-FFF2-40B4-BE49-F238E27FC236}">
                <a16:creationId xmlns:a16="http://schemas.microsoft.com/office/drawing/2014/main" id="{C20D834C-7F2C-4F1D-96C5-1E50EBF7C678}"/>
              </a:ext>
            </a:extLst>
          </p:cNvPr>
          <p:cNvSpPr txBox="1"/>
          <p:nvPr/>
        </p:nvSpPr>
        <p:spPr>
          <a:xfrm>
            <a:off x="1855433" y="6176963"/>
            <a:ext cx="5699464" cy="369332"/>
          </a:xfrm>
          <a:prstGeom prst="rect">
            <a:avLst/>
          </a:prstGeom>
          <a:noFill/>
        </p:spPr>
        <p:txBody>
          <a:bodyPr wrap="square" rtlCol="0">
            <a:spAutoFit/>
          </a:bodyPr>
          <a:lstStyle/>
          <a:p>
            <a:r>
              <a:rPr lang="en-US" altLang="zh-CN" i="1" dirty="0"/>
              <a:t>Zhou et al. 2021</a:t>
            </a:r>
            <a:endParaRPr lang="zh-CN" altLang="en-US" i="1" dirty="0"/>
          </a:p>
        </p:txBody>
      </p:sp>
      <p:sp>
        <p:nvSpPr>
          <p:cNvPr id="7" name="TextBox 6">
            <a:extLst>
              <a:ext uri="{FF2B5EF4-FFF2-40B4-BE49-F238E27FC236}">
                <a16:creationId xmlns:a16="http://schemas.microsoft.com/office/drawing/2014/main" id="{F39293D2-DB17-4D89-AD6D-7C4DE190D5DC}"/>
              </a:ext>
            </a:extLst>
          </p:cNvPr>
          <p:cNvSpPr txBox="1"/>
          <p:nvPr/>
        </p:nvSpPr>
        <p:spPr>
          <a:xfrm>
            <a:off x="6551720" y="2574524"/>
            <a:ext cx="2423604" cy="2031325"/>
          </a:xfrm>
          <a:prstGeom prst="rect">
            <a:avLst/>
          </a:prstGeom>
          <a:noFill/>
        </p:spPr>
        <p:txBody>
          <a:bodyPr wrap="square" rtlCol="0">
            <a:spAutoFit/>
          </a:bodyPr>
          <a:lstStyle/>
          <a:p>
            <a:r>
              <a:rPr lang="en-US" altLang="zh-CN" dirty="0" err="1">
                <a:latin typeface="Times New Roman" panose="02020603050405020304" pitchFamily="18" charset="0"/>
                <a:cs typeface="Times New Roman" panose="02020603050405020304" pitchFamily="18" charset="0"/>
              </a:rPr>
              <a:t>M_thr</a:t>
            </a:r>
            <a:r>
              <a:rPr lang="en-US" altLang="zh-CN" dirty="0">
                <a:latin typeface="Times New Roman" panose="02020603050405020304" pitchFamily="18" charset="0"/>
                <a:cs typeface="Times New Roman" panose="02020603050405020304" pitchFamily="18" charset="0"/>
              </a:rPr>
              <a:t> in between 3.05 and 3.10 solar mass</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Consistent with BNS universal relation.</a:t>
            </a:r>
          </a:p>
          <a:p>
            <a:r>
              <a:rPr lang="en-US" altLang="zh-CN" dirty="0">
                <a:latin typeface="Times New Roman" panose="02020603050405020304" pitchFamily="18" charset="0"/>
                <a:cs typeface="Times New Roman" panose="02020603050405020304" pitchFamily="18" charset="0"/>
              </a:rPr>
              <a:t>But why?</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243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CAF0-BC48-456C-B263-0477291E3B02}"/>
              </a:ext>
            </a:extLst>
          </p:cNvPr>
          <p:cNvSpPr>
            <a:spLocks noGrp="1"/>
          </p:cNvSpPr>
          <p:nvPr>
            <p:ph type="title"/>
          </p:nvPr>
        </p:nvSpPr>
        <p:spPr/>
        <p:txBody>
          <a:bodyPr/>
          <a:lstStyle/>
          <a:p>
            <a:r>
              <a:rPr lang="en-US" altLang="zh-CN" dirty="0"/>
              <a:t>Threshold mass of BQS mergers</a:t>
            </a:r>
            <a:endParaRPr lang="zh-CN" altLang="en-US" dirty="0"/>
          </a:p>
        </p:txBody>
      </p:sp>
      <p:sp>
        <p:nvSpPr>
          <p:cNvPr id="3" name="Content Placeholder 2">
            <a:extLst>
              <a:ext uri="{FF2B5EF4-FFF2-40B4-BE49-F238E27FC236}">
                <a16:creationId xmlns:a16="http://schemas.microsoft.com/office/drawing/2014/main" id="{28E50B2B-D6D7-44D6-88C1-1A2BEB40E3C8}"/>
              </a:ext>
            </a:extLst>
          </p:cNvPr>
          <p:cNvSpPr>
            <a:spLocks noGrp="1"/>
          </p:cNvSpPr>
          <p:nvPr>
            <p:ph idx="1"/>
          </p:nvPr>
        </p:nvSpPr>
        <p:spPr/>
        <p:txBody>
          <a:bodyPr/>
          <a:lstStyle/>
          <a:p>
            <a:endParaRPr lang="zh-CN" altLang="en-US"/>
          </a:p>
        </p:txBody>
      </p:sp>
      <p:pic>
        <p:nvPicPr>
          <p:cNvPr id="5" name="Picture 4">
            <a:extLst>
              <a:ext uri="{FF2B5EF4-FFF2-40B4-BE49-F238E27FC236}">
                <a16:creationId xmlns:a16="http://schemas.microsoft.com/office/drawing/2014/main" id="{92424EF8-6E46-48E4-94E0-AB8566FB6F9B}"/>
              </a:ext>
            </a:extLst>
          </p:cNvPr>
          <p:cNvPicPr>
            <a:picLocks noChangeAspect="1"/>
          </p:cNvPicPr>
          <p:nvPr/>
        </p:nvPicPr>
        <p:blipFill>
          <a:blip r:embed="rId2"/>
          <a:stretch>
            <a:fillRect/>
          </a:stretch>
        </p:blipFill>
        <p:spPr>
          <a:xfrm>
            <a:off x="0" y="1488025"/>
            <a:ext cx="6342351" cy="4979176"/>
          </a:xfrm>
          <a:prstGeom prst="rect">
            <a:avLst/>
          </a:prstGeom>
        </p:spPr>
      </p:pic>
      <p:sp>
        <p:nvSpPr>
          <p:cNvPr id="6" name="TextBox 5">
            <a:extLst>
              <a:ext uri="{FF2B5EF4-FFF2-40B4-BE49-F238E27FC236}">
                <a16:creationId xmlns:a16="http://schemas.microsoft.com/office/drawing/2014/main" id="{C20D834C-7F2C-4F1D-96C5-1E50EBF7C678}"/>
              </a:ext>
            </a:extLst>
          </p:cNvPr>
          <p:cNvSpPr txBox="1"/>
          <p:nvPr/>
        </p:nvSpPr>
        <p:spPr>
          <a:xfrm>
            <a:off x="1403257" y="6313433"/>
            <a:ext cx="5699464" cy="369332"/>
          </a:xfrm>
          <a:prstGeom prst="rect">
            <a:avLst/>
          </a:prstGeom>
          <a:noFill/>
        </p:spPr>
        <p:txBody>
          <a:bodyPr wrap="square" rtlCol="0">
            <a:spAutoFit/>
          </a:bodyPr>
          <a:lstStyle/>
          <a:p>
            <a:r>
              <a:rPr lang="en-US" altLang="zh-CN" i="1" dirty="0"/>
              <a:t>Zhou et al. 2021</a:t>
            </a:r>
            <a:endParaRPr lang="zh-CN" altLang="en-US" i="1" dirty="0"/>
          </a:p>
        </p:txBody>
      </p:sp>
      <p:sp>
        <p:nvSpPr>
          <p:cNvPr id="4" name="TextBox 3"/>
          <p:cNvSpPr txBox="1"/>
          <p:nvPr/>
        </p:nvSpPr>
        <p:spPr>
          <a:xfrm>
            <a:off x="6461090" y="2341266"/>
            <a:ext cx="2552281"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QSs could support </a:t>
            </a:r>
            <a:r>
              <a:rPr lang="en-US" i="1" dirty="0">
                <a:solidFill>
                  <a:srgbClr val="FF0000"/>
                </a:solidFill>
                <a:latin typeface="Times New Roman" panose="02020603050405020304" pitchFamily="18" charset="0"/>
                <a:cs typeface="Times New Roman" panose="02020603050405020304" pitchFamily="18" charset="0"/>
              </a:rPr>
              <a:t>more massive</a:t>
            </a:r>
            <a:r>
              <a:rPr lang="en-US" dirty="0">
                <a:latin typeface="Times New Roman" panose="02020603050405020304" pitchFamily="18" charset="0"/>
                <a:cs typeface="Times New Roman" panose="02020603050405020304" pitchFamily="18" charset="0"/>
              </a:rPr>
              <a:t> remnant, as long as </a:t>
            </a:r>
            <a:r>
              <a:rPr lang="en-US" i="1" dirty="0">
                <a:solidFill>
                  <a:srgbClr val="FF0000"/>
                </a:solidFill>
                <a:latin typeface="Times New Roman" panose="02020603050405020304" pitchFamily="18" charset="0"/>
                <a:cs typeface="Times New Roman" panose="02020603050405020304" pitchFamily="18" charset="0"/>
              </a:rPr>
              <a:t>the remnant could have enough angular moment.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However, the merger leaves similar amount of angular momentum, regardless of the </a:t>
            </a:r>
            <a:r>
              <a:rPr lang="en-US" dirty="0" err="1">
                <a:latin typeface="Times New Roman" panose="02020603050405020304" pitchFamily="18" charset="0"/>
                <a:cs typeface="Times New Roman" panose="02020603050405020304" pitchFamily="18" charset="0"/>
              </a:rPr>
              <a:t>EoS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466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A028-757B-6E18-45FE-91838FF85308}"/>
              </a:ext>
            </a:extLst>
          </p:cNvPr>
          <p:cNvSpPr>
            <a:spLocks noGrp="1"/>
          </p:cNvSpPr>
          <p:nvPr>
            <p:ph type="title"/>
          </p:nvPr>
        </p:nvSpPr>
        <p:spPr/>
        <p:txBody>
          <a:bodyPr/>
          <a:lstStyle/>
          <a:p>
            <a:r>
              <a:rPr lang="en-US" altLang="zh-CN" dirty="0"/>
              <a:t>Critical mass for HMQS/SMQS </a:t>
            </a:r>
            <a:endParaRPr lang="zh-CN" altLang="en-US" dirty="0"/>
          </a:p>
        </p:txBody>
      </p:sp>
      <p:sp>
        <p:nvSpPr>
          <p:cNvPr id="3" name="Content Placeholder 2">
            <a:extLst>
              <a:ext uri="{FF2B5EF4-FFF2-40B4-BE49-F238E27FC236}">
                <a16:creationId xmlns:a16="http://schemas.microsoft.com/office/drawing/2014/main" id="{0A34C2CC-7116-6761-B82E-E864D730B93C}"/>
              </a:ext>
            </a:extLst>
          </p:cNvPr>
          <p:cNvSpPr>
            <a:spLocks noGrp="1"/>
          </p:cNvSpPr>
          <p:nvPr>
            <p:ph idx="1"/>
          </p:nvPr>
        </p:nvSpPr>
        <p:spPr/>
        <p:txBody>
          <a:bodyPr/>
          <a:lstStyle/>
          <a:p>
            <a:endParaRPr lang="zh-CN" altLang="en-US" dirty="0"/>
          </a:p>
        </p:txBody>
      </p:sp>
      <p:pic>
        <p:nvPicPr>
          <p:cNvPr id="4" name="Picture 3">
            <a:extLst>
              <a:ext uri="{FF2B5EF4-FFF2-40B4-BE49-F238E27FC236}">
                <a16:creationId xmlns:a16="http://schemas.microsoft.com/office/drawing/2014/main" id="{E323C73B-38E0-4A99-9B5E-DE61976DC5EF}"/>
              </a:ext>
            </a:extLst>
          </p:cNvPr>
          <p:cNvPicPr>
            <a:picLocks noChangeAspect="1"/>
          </p:cNvPicPr>
          <p:nvPr/>
        </p:nvPicPr>
        <p:blipFill>
          <a:blip r:embed="rId2"/>
          <a:stretch>
            <a:fillRect/>
          </a:stretch>
        </p:blipFill>
        <p:spPr>
          <a:xfrm>
            <a:off x="0" y="1690689"/>
            <a:ext cx="5500845" cy="4379550"/>
          </a:xfrm>
          <a:prstGeom prst="rect">
            <a:avLst/>
          </a:prstGeom>
        </p:spPr>
      </p:pic>
      <p:sp>
        <p:nvSpPr>
          <p:cNvPr id="5" name="TextBox 4"/>
          <p:cNvSpPr txBox="1"/>
          <p:nvPr/>
        </p:nvSpPr>
        <p:spPr>
          <a:xfrm>
            <a:off x="5426110" y="2240782"/>
            <a:ext cx="3717890"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Either,</a:t>
            </a:r>
          </a:p>
          <a:p>
            <a:r>
              <a:rPr lang="en-US" dirty="0">
                <a:latin typeface="Times New Roman" panose="02020603050405020304" pitchFamily="18" charset="0"/>
                <a:cs typeface="Times New Roman" panose="02020603050405020304" pitchFamily="18" charset="0"/>
              </a:rPr>
              <a:t>The parameter space for HMQS channel would be extremely narrow,</a:t>
            </a:r>
          </a:p>
          <a:p>
            <a:r>
              <a:rPr lang="en-US" dirty="0">
                <a:latin typeface="Times New Roman" panose="02020603050405020304" pitchFamily="18" charset="0"/>
                <a:cs typeface="Times New Roman" panose="02020603050405020304" pitchFamily="18" charset="0"/>
              </a:rPr>
              <a:t>and we could verify this with future observations, statistically.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t>
            </a:r>
          </a:p>
          <a:p>
            <a:r>
              <a:rPr lang="en-US" dirty="0" err="1">
                <a:latin typeface="Times New Roman" panose="02020603050405020304" pitchFamily="18" charset="0"/>
                <a:cs typeface="Times New Roman" panose="02020603050405020304" pitchFamily="18" charset="0"/>
              </a:rPr>
              <a:t>M_kep</a:t>
            </a:r>
            <a:r>
              <a:rPr lang="en-US" dirty="0">
                <a:latin typeface="Times New Roman" panose="02020603050405020304" pitchFamily="18" charset="0"/>
                <a:cs typeface="Times New Roman" panose="02020603050405020304" pitchFamily="18" charset="0"/>
              </a:rPr>
              <a:t> would not be the dividing mass for HMQS/SMQS.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further evolve MIT280.</a:t>
            </a:r>
          </a:p>
        </p:txBody>
      </p:sp>
    </p:spTree>
    <p:extLst>
      <p:ext uri="{BB962C8B-B14F-4D97-AF65-F5344CB8AC3E}">
        <p14:creationId xmlns:p14="http://schemas.microsoft.com/office/powerpoint/2010/main" val="254898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MIT280</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0206"/>
            <a:ext cx="4790652" cy="3785663"/>
          </a:xfrm>
          <a:prstGeom prst="rect">
            <a:avLst/>
          </a:prstGeom>
        </p:spPr>
      </p:pic>
      <p:pic>
        <p:nvPicPr>
          <p:cNvPr id="5" name="Picture 4"/>
          <p:cNvPicPr>
            <a:picLocks noChangeAspect="1"/>
          </p:cNvPicPr>
          <p:nvPr/>
        </p:nvPicPr>
        <p:blipFill>
          <a:blip r:embed="rId3"/>
          <a:stretch>
            <a:fillRect/>
          </a:stretch>
        </p:blipFill>
        <p:spPr>
          <a:xfrm>
            <a:off x="3758084" y="1646835"/>
            <a:ext cx="4660196" cy="3672404"/>
          </a:xfrm>
          <a:prstGeom prst="rect">
            <a:avLst/>
          </a:prstGeom>
        </p:spPr>
      </p:pic>
      <p:sp>
        <p:nvSpPr>
          <p:cNvPr id="6" name="TextBox 5"/>
          <p:cNvSpPr txBox="1"/>
          <p:nvPr/>
        </p:nvSpPr>
        <p:spPr>
          <a:xfrm>
            <a:off x="1728316" y="5556738"/>
            <a:ext cx="3315957" cy="369332"/>
          </a:xfrm>
          <a:prstGeom prst="rect">
            <a:avLst/>
          </a:prstGeom>
          <a:noFill/>
        </p:spPr>
        <p:txBody>
          <a:bodyPr wrap="square" rtlCol="0">
            <a:spAutoFit/>
          </a:bodyPr>
          <a:lstStyle/>
          <a:p>
            <a:r>
              <a:rPr lang="en-US" i="1" dirty="0"/>
              <a:t>Zhou et al. 2022 in prep</a:t>
            </a:r>
          </a:p>
        </p:txBody>
      </p:sp>
    </p:spTree>
    <p:extLst>
      <p:ext uri="{BB962C8B-B14F-4D97-AF65-F5344CB8AC3E}">
        <p14:creationId xmlns:p14="http://schemas.microsoft.com/office/powerpoint/2010/main" val="149300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MIT280</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9357" y="1825624"/>
            <a:ext cx="4643694" cy="3721065"/>
          </a:xfrm>
          <a:prstGeom prst="rect">
            <a:avLst/>
          </a:prstGeom>
        </p:spPr>
      </p:pic>
      <p:pic>
        <p:nvPicPr>
          <p:cNvPr id="5" name="Picture 4"/>
          <p:cNvPicPr>
            <a:picLocks noChangeAspect="1"/>
          </p:cNvPicPr>
          <p:nvPr/>
        </p:nvPicPr>
        <p:blipFill>
          <a:blip r:embed="rId3"/>
          <a:stretch>
            <a:fillRect/>
          </a:stretch>
        </p:blipFill>
        <p:spPr>
          <a:xfrm>
            <a:off x="3960641" y="1929282"/>
            <a:ext cx="4589512" cy="3617407"/>
          </a:xfrm>
          <a:prstGeom prst="rect">
            <a:avLst/>
          </a:prstGeom>
        </p:spPr>
      </p:pic>
      <p:sp>
        <p:nvSpPr>
          <p:cNvPr id="6" name="TextBox 5"/>
          <p:cNvSpPr txBox="1"/>
          <p:nvPr/>
        </p:nvSpPr>
        <p:spPr>
          <a:xfrm>
            <a:off x="964642" y="5737609"/>
            <a:ext cx="705394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 hydro simulation of BQS reveals </a:t>
            </a:r>
            <a:r>
              <a:rPr lang="en-US" dirty="0">
                <a:solidFill>
                  <a:srgbClr val="FF0000"/>
                </a:solidFill>
                <a:latin typeface="Times New Roman" panose="02020603050405020304" pitchFamily="18" charset="0"/>
                <a:cs typeface="Times New Roman" panose="02020603050405020304" pitchFamily="18" charset="0"/>
              </a:rPr>
              <a:t>high density </a:t>
            </a:r>
            <a:r>
              <a:rPr lang="en-US" dirty="0">
                <a:latin typeface="Times New Roman" panose="02020603050405020304" pitchFamily="18" charset="0"/>
                <a:cs typeface="Times New Roman" panose="02020603050405020304" pitchFamily="18" charset="0"/>
              </a:rPr>
              <a:t>mass overflow in spiral arm structures. </a:t>
            </a:r>
          </a:p>
        </p:txBody>
      </p:sp>
    </p:spTree>
    <p:extLst>
      <p:ext uri="{BB962C8B-B14F-4D97-AF65-F5344CB8AC3E}">
        <p14:creationId xmlns:p14="http://schemas.microsoft.com/office/powerpoint/2010/main" val="103286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MIT280</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0723" y="1339910"/>
            <a:ext cx="4788829" cy="3714412"/>
          </a:xfrm>
          <a:prstGeom prst="rect">
            <a:avLst/>
          </a:prstGeom>
        </p:spPr>
      </p:pic>
      <p:pic>
        <p:nvPicPr>
          <p:cNvPr id="5" name="Picture 4"/>
          <p:cNvPicPr>
            <a:picLocks noChangeAspect="1"/>
          </p:cNvPicPr>
          <p:nvPr/>
        </p:nvPicPr>
        <p:blipFill>
          <a:blip r:embed="rId3"/>
          <a:stretch>
            <a:fillRect/>
          </a:stretch>
        </p:blipFill>
        <p:spPr>
          <a:xfrm>
            <a:off x="3974531" y="1339911"/>
            <a:ext cx="4750991" cy="3714412"/>
          </a:xfrm>
          <a:prstGeom prst="rect">
            <a:avLst/>
          </a:prstGeom>
        </p:spPr>
      </p:pic>
      <p:sp>
        <p:nvSpPr>
          <p:cNvPr id="6" name="TextBox 5"/>
          <p:cNvSpPr txBox="1"/>
          <p:nvPr/>
        </p:nvSpPr>
        <p:spPr>
          <a:xfrm>
            <a:off x="532563" y="5365820"/>
            <a:ext cx="773723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Collapse happens for a BQS model with total mass much below its </a:t>
            </a:r>
            <a:r>
              <a:rPr lang="en-US" dirty="0" err="1">
                <a:latin typeface="Times New Roman" panose="02020603050405020304" pitchFamily="18" charset="0"/>
                <a:cs typeface="Times New Roman" panose="02020603050405020304" pitchFamily="18" charset="0"/>
              </a:rPr>
              <a:t>Keplerian</a:t>
            </a:r>
            <a:r>
              <a:rPr lang="en-US" dirty="0">
                <a:latin typeface="Times New Roman" panose="02020603050405020304" pitchFamily="18" charset="0"/>
                <a:cs typeface="Times New Roman" panose="02020603050405020304" pitchFamily="18" charset="0"/>
              </a:rPr>
              <a:t> limit in </a:t>
            </a:r>
            <a:r>
              <a:rPr lang="en-US" dirty="0">
                <a:solidFill>
                  <a:srgbClr val="FF0000"/>
                </a:solidFill>
                <a:latin typeface="Times New Roman" panose="02020603050405020304" pitchFamily="18" charset="0"/>
                <a:cs typeface="Times New Roman" panose="02020603050405020304" pitchFamily="18" charset="0"/>
              </a:rPr>
              <a:t>~10 </a:t>
            </a:r>
            <a:r>
              <a:rPr lang="en-US" dirty="0" err="1">
                <a:solidFill>
                  <a:srgbClr val="FF0000"/>
                </a:solidFill>
                <a:latin typeface="Times New Roman" panose="02020603050405020304" pitchFamily="18" charset="0"/>
                <a:cs typeface="Times New Roman" panose="02020603050405020304" pitchFamily="18" charset="0"/>
              </a:rPr>
              <a:t>ms</a:t>
            </a:r>
            <a:r>
              <a:rPr lang="en-US" dirty="0" err="1">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Showing a BQS system in </a:t>
            </a:r>
            <a:r>
              <a:rPr lang="en-US" dirty="0">
                <a:solidFill>
                  <a:srgbClr val="FF0000"/>
                </a:solidFill>
                <a:latin typeface="Times New Roman" panose="02020603050405020304" pitchFamily="18" charset="0"/>
                <a:cs typeface="Times New Roman" panose="02020603050405020304" pitchFamily="18" charset="0"/>
              </a:rPr>
              <a:t>SMQS mass range </a:t>
            </a:r>
            <a:r>
              <a:rPr lang="en-US" dirty="0">
                <a:latin typeface="Times New Roman" panose="02020603050405020304" pitchFamily="18" charset="0"/>
                <a:cs typeface="Times New Roman" panose="02020603050405020304" pitchFamily="18" charset="0"/>
              </a:rPr>
              <a:t>undergoes </a:t>
            </a:r>
            <a:r>
              <a:rPr lang="en-US" dirty="0">
                <a:solidFill>
                  <a:srgbClr val="FF0000"/>
                </a:solidFill>
                <a:latin typeface="Times New Roman" panose="02020603050405020304" pitchFamily="18" charset="0"/>
                <a:cs typeface="Times New Roman" panose="02020603050405020304" pitchFamily="18" charset="0"/>
              </a:rPr>
              <a:t>HMQS channel.</a:t>
            </a:r>
          </a:p>
          <a:p>
            <a:r>
              <a:rPr lang="en-US" b="1" dirty="0">
                <a:solidFill>
                  <a:srgbClr val="FF0000"/>
                </a:solidFill>
                <a:latin typeface="Times New Roman" panose="02020603050405020304" pitchFamily="18" charset="0"/>
                <a:cs typeface="Times New Roman" panose="02020603050405020304" pitchFamily="18" charset="0"/>
              </a:rPr>
              <a:t>Exceptionally heavy disc</a:t>
            </a:r>
            <a:r>
              <a:rPr lang="en-US" dirty="0">
                <a:latin typeface="Times New Roman" panose="02020603050405020304" pitchFamily="18" charset="0"/>
                <a:cs typeface="Times New Roman" panose="02020603050405020304" pitchFamily="18" charset="0"/>
              </a:rPr>
              <a:t> for equal mass binary (&gt;0.2 solar mass, 0.01 solar mass unbound) is left outside the BH even ~30 </a:t>
            </a: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after the collapse. But why?</a:t>
            </a:r>
          </a:p>
        </p:txBody>
      </p:sp>
    </p:spTree>
    <p:extLst>
      <p:ext uri="{BB962C8B-B14F-4D97-AF65-F5344CB8AC3E}">
        <p14:creationId xmlns:p14="http://schemas.microsoft.com/office/powerpoint/2010/main" val="3239793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profile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31806" y="1825625"/>
            <a:ext cx="4525104" cy="3436852"/>
          </a:xfrm>
          <a:prstGeom prst="rect">
            <a:avLst/>
          </a:prstGeom>
        </p:spPr>
      </p:pic>
      <p:sp>
        <p:nvSpPr>
          <p:cNvPr id="5" name="TextBox 4"/>
          <p:cNvSpPr txBox="1"/>
          <p:nvPr/>
        </p:nvSpPr>
        <p:spPr>
          <a:xfrm>
            <a:off x="5914500" y="5345966"/>
            <a:ext cx="2562329" cy="369332"/>
          </a:xfrm>
          <a:prstGeom prst="rect">
            <a:avLst/>
          </a:prstGeom>
          <a:noFill/>
        </p:spPr>
        <p:txBody>
          <a:bodyPr wrap="square" rtlCol="0">
            <a:spAutoFit/>
          </a:bodyPr>
          <a:lstStyle/>
          <a:p>
            <a:r>
              <a:rPr lang="en-US" i="1" dirty="0"/>
              <a:t>Zhou et al. 2022, in prep</a:t>
            </a:r>
          </a:p>
        </p:txBody>
      </p:sp>
      <p:pic>
        <p:nvPicPr>
          <p:cNvPr id="6" name="Picture 5"/>
          <p:cNvPicPr>
            <a:picLocks noChangeAspect="1"/>
          </p:cNvPicPr>
          <p:nvPr/>
        </p:nvPicPr>
        <p:blipFill>
          <a:blip r:embed="rId3"/>
          <a:stretch>
            <a:fillRect/>
          </a:stretch>
        </p:blipFill>
        <p:spPr>
          <a:xfrm>
            <a:off x="0" y="1690689"/>
            <a:ext cx="4595626" cy="3578221"/>
          </a:xfrm>
          <a:prstGeom prst="rect">
            <a:avLst/>
          </a:prstGeom>
        </p:spPr>
      </p:pic>
      <p:sp>
        <p:nvSpPr>
          <p:cNvPr id="7" name="TextBox 6"/>
          <p:cNvSpPr txBox="1"/>
          <p:nvPr/>
        </p:nvSpPr>
        <p:spPr>
          <a:xfrm>
            <a:off x="1185705" y="5406013"/>
            <a:ext cx="3506875" cy="369332"/>
          </a:xfrm>
          <a:prstGeom prst="rect">
            <a:avLst/>
          </a:prstGeom>
          <a:noFill/>
        </p:spPr>
        <p:txBody>
          <a:bodyPr wrap="square" rtlCol="0">
            <a:spAutoFit/>
          </a:bodyPr>
          <a:lstStyle/>
          <a:p>
            <a:r>
              <a:rPr lang="en-US" i="1" dirty="0" err="1"/>
              <a:t>Hanauske</a:t>
            </a:r>
            <a:r>
              <a:rPr lang="en-US" i="1" dirty="0"/>
              <a:t> et al. 2016 </a:t>
            </a:r>
          </a:p>
        </p:txBody>
      </p:sp>
      <p:sp>
        <p:nvSpPr>
          <p:cNvPr id="8" name="TextBox 7"/>
          <p:cNvSpPr txBox="1"/>
          <p:nvPr/>
        </p:nvSpPr>
        <p:spPr>
          <a:xfrm>
            <a:off x="231112" y="5918479"/>
            <a:ext cx="860138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Rotation profile is </a:t>
            </a:r>
            <a:r>
              <a:rPr lang="en-US" dirty="0">
                <a:solidFill>
                  <a:srgbClr val="FF0000"/>
                </a:solidFill>
                <a:latin typeface="Times New Roman" panose="02020603050405020304" pitchFamily="18" charset="0"/>
                <a:cs typeface="Times New Roman" panose="02020603050405020304" pitchFamily="18" charset="0"/>
              </a:rPr>
              <a:t>qualitatively similar </a:t>
            </a:r>
            <a:r>
              <a:rPr lang="en-US" dirty="0">
                <a:latin typeface="Times New Roman" panose="02020603050405020304" pitchFamily="18" charset="0"/>
                <a:cs typeface="Times New Roman" panose="02020603050405020304" pitchFamily="18" charset="0"/>
              </a:rPr>
              <a:t>for BQS and BNS remnant, but </a:t>
            </a:r>
            <a:r>
              <a:rPr lang="en-US" dirty="0">
                <a:solidFill>
                  <a:srgbClr val="FF0000"/>
                </a:solidFill>
                <a:latin typeface="Times New Roman" panose="02020603050405020304" pitchFamily="18" charset="0"/>
                <a:cs typeface="Times New Roman" panose="02020603050405020304" pitchFamily="18" charset="0"/>
              </a:rPr>
              <a:t>quantitatively</a:t>
            </a:r>
            <a:r>
              <a:rPr lang="en-US" dirty="0">
                <a:latin typeface="Times New Roman" panose="02020603050405020304" pitchFamily="18" charset="0"/>
                <a:cs typeface="Times New Roman" panose="02020603050405020304" pitchFamily="18" charset="0"/>
              </a:rPr>
              <a:t>, BQS remnant is </a:t>
            </a:r>
            <a:r>
              <a:rPr lang="en-US" dirty="0">
                <a:solidFill>
                  <a:srgbClr val="FF0000"/>
                </a:solidFill>
                <a:latin typeface="Times New Roman" panose="02020603050405020304" pitchFamily="18" charset="0"/>
                <a:cs typeface="Times New Roman" panose="02020603050405020304" pitchFamily="18" charset="0"/>
              </a:rPr>
              <a:t>lacking angular momentum significantly</a:t>
            </a:r>
            <a:r>
              <a:rPr lang="en-US" dirty="0">
                <a:latin typeface="Times New Roman" panose="02020603050405020304" pitchFamily="18" charset="0"/>
                <a:cs typeface="Times New Roman" panose="02020603050405020304" pitchFamily="18" charset="0"/>
              </a:rPr>
              <a:t> inside the remnant. </a:t>
            </a:r>
          </a:p>
        </p:txBody>
      </p:sp>
    </p:spTree>
    <p:extLst>
      <p:ext uri="{BB962C8B-B14F-4D97-AF65-F5344CB8AC3E}">
        <p14:creationId xmlns:p14="http://schemas.microsoft.com/office/powerpoint/2010/main" val="296658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profile</a:t>
            </a:r>
          </a:p>
        </p:txBody>
      </p:sp>
      <p:sp>
        <p:nvSpPr>
          <p:cNvPr id="3" name="Content Placeholder 2"/>
          <p:cNvSpPr>
            <a:spLocks noGrp="1"/>
          </p:cNvSpPr>
          <p:nvPr>
            <p:ph idx="1"/>
          </p:nvPr>
        </p:nvSpPr>
        <p:spPr/>
        <p:txBody>
          <a:bodyPr/>
          <a:lstStyle/>
          <a:p>
            <a:endParaRPr lang="en-US"/>
          </a:p>
        </p:txBody>
      </p:sp>
      <p:pic>
        <p:nvPicPr>
          <p:cNvPr id="4" name="内容占位符 8">
            <a:extLst>
              <a:ext uri="{FF2B5EF4-FFF2-40B4-BE49-F238E27FC236}">
                <a16:creationId xmlns:a16="http://schemas.microsoft.com/office/drawing/2014/main" id="{68907178-AFFD-462E-B6C0-752A431A0635}"/>
              </a:ext>
            </a:extLst>
          </p:cNvPr>
          <p:cNvPicPr>
            <a:picLocks noChangeAspect="1"/>
          </p:cNvPicPr>
          <p:nvPr/>
        </p:nvPicPr>
        <p:blipFill>
          <a:blip r:embed="rId2"/>
          <a:stretch>
            <a:fillRect/>
          </a:stretch>
        </p:blipFill>
        <p:spPr>
          <a:xfrm>
            <a:off x="3350522" y="1449528"/>
            <a:ext cx="2094453" cy="1205146"/>
          </a:xfrm>
          <a:prstGeom prst="rect">
            <a:avLst/>
          </a:prstGeom>
        </p:spPr>
      </p:pic>
      <p:pic>
        <p:nvPicPr>
          <p:cNvPr id="6" name="Picture 5"/>
          <p:cNvPicPr>
            <a:picLocks noChangeAspect="1"/>
          </p:cNvPicPr>
          <p:nvPr/>
        </p:nvPicPr>
        <p:blipFill>
          <a:blip r:embed="rId3"/>
          <a:stretch>
            <a:fillRect/>
          </a:stretch>
        </p:blipFill>
        <p:spPr>
          <a:xfrm>
            <a:off x="0" y="2716124"/>
            <a:ext cx="8654822" cy="309154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80870" y="6176963"/>
                <a:ext cx="842051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BNS, </a:t>
                </a:r>
                <a:r>
                  <a:rPr lang="en-US" dirty="0">
                    <a:solidFill>
                      <a:srgbClr val="FF0000"/>
                    </a:solidFill>
                    <a:latin typeface="Times New Roman" panose="02020603050405020304" pitchFamily="18" charset="0"/>
                    <a:cs typeface="Times New Roman" panose="02020603050405020304" pitchFamily="18" charset="0"/>
                  </a:rPr>
                  <a:t>geometric center </a:t>
                </a:r>
                <a14:m>
                  <m:oMath xmlns:m="http://schemas.openxmlformats.org/officeDocument/2006/math">
                    <m:r>
                      <a:rPr lang="en-US" b="0" i="1" smtClean="0">
                        <a:solidFill>
                          <a:srgbClr val="FF0000"/>
                        </a:solidFill>
                        <a:latin typeface="Cambria Math" panose="02040503050406030204" pitchFamily="18" charset="0"/>
                      </a:rPr>
                      <m:t>≠</m:t>
                    </m:r>
                  </m:oMath>
                </a14:m>
                <a:r>
                  <a:rPr lang="en-US" b="0" dirty="0">
                    <a:solidFill>
                      <a:srgbClr val="FF0000"/>
                    </a:solidFill>
                    <a:latin typeface="Times New Roman" panose="02020603050405020304" pitchFamily="18" charset="0"/>
                    <a:cs typeface="Times New Roman" panose="02020603050405020304" pitchFamily="18" charset="0"/>
                  </a:rPr>
                  <a:t> density center</a:t>
                </a:r>
                <a:r>
                  <a:rPr lang="en-US" b="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Angular momentum transport </a:t>
                </a:r>
                <a:r>
                  <a:rPr lang="en-US" dirty="0">
                    <a:solidFill>
                      <a:srgbClr val="FF0000"/>
                    </a:solidFill>
                    <a:latin typeface="Times New Roman" panose="02020603050405020304" pitchFamily="18" charset="0"/>
                    <a:cs typeface="Times New Roman" panose="02020603050405020304" pitchFamily="18" charset="0"/>
                  </a:rPr>
                  <a:t>toward the inner part</a:t>
                </a:r>
                <a:r>
                  <a:rPr lang="en-US" dirty="0">
                    <a:latin typeface="Times New Roman" panose="02020603050405020304" pitchFamily="18" charset="0"/>
                    <a:cs typeface="Times New Roman" panose="02020603050405020304" pitchFamily="18" charset="0"/>
                  </a:rPr>
                  <a:t> of the remnant is easier.</a:t>
                </a:r>
                <a:endParaRPr lang="en-US" b="0" dirty="0">
                  <a:latin typeface="Times New Roman" panose="02020603050405020304" pitchFamily="18" charset="0"/>
                  <a:cs typeface="Times New Roman" panose="02020603050405020304" pitchFamily="18" charset="0"/>
                </a:endParaRP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80870" y="6176963"/>
                <a:ext cx="8420519" cy="923330"/>
              </a:xfrm>
              <a:prstGeom prst="rect">
                <a:avLst/>
              </a:prstGeom>
              <a:blipFill>
                <a:blip r:embed="rId4"/>
                <a:stretch>
                  <a:fillRect l="-652" t="-3289"/>
                </a:stretch>
              </a:blipFill>
            </p:spPr>
            <p:txBody>
              <a:bodyPr/>
              <a:lstStyle/>
              <a:p>
                <a:r>
                  <a:rPr lang="en-US">
                    <a:noFill/>
                  </a:rPr>
                  <a:t> </a:t>
                </a:r>
              </a:p>
            </p:txBody>
          </p:sp>
        </mc:Fallback>
      </mc:AlternateContent>
    </p:spTree>
    <p:extLst>
      <p:ext uri="{BB962C8B-B14F-4D97-AF65-F5344CB8AC3E}">
        <p14:creationId xmlns:p14="http://schemas.microsoft.com/office/powerpoint/2010/main" val="140634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101"/>
            <a:ext cx="7886700" cy="1325563"/>
          </a:xfrm>
        </p:spPr>
        <p:txBody>
          <a:bodyPr/>
          <a:lstStyle/>
          <a:p>
            <a:r>
              <a:rPr lang="en-US" altLang="zh-CN" dirty="0"/>
              <a:t>Implication of EOS with GW</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 name="图片 4"/>
          <p:cNvPicPr>
            <a:picLocks noChangeAspect="1"/>
          </p:cNvPicPr>
          <p:nvPr/>
        </p:nvPicPr>
        <p:blipFill>
          <a:blip r:embed="rId2"/>
          <a:stretch>
            <a:fillRect/>
          </a:stretch>
        </p:blipFill>
        <p:spPr>
          <a:xfrm>
            <a:off x="17896" y="1188103"/>
            <a:ext cx="8606795" cy="4023709"/>
          </a:xfrm>
          <a:prstGeom prst="rect">
            <a:avLst/>
          </a:prstGeom>
        </p:spPr>
      </p:pic>
      <p:pic>
        <p:nvPicPr>
          <p:cNvPr id="8" name="图片 7"/>
          <p:cNvPicPr>
            <a:picLocks noChangeAspect="1"/>
          </p:cNvPicPr>
          <p:nvPr/>
        </p:nvPicPr>
        <p:blipFill>
          <a:blip r:embed="rId3"/>
          <a:stretch>
            <a:fillRect/>
          </a:stretch>
        </p:blipFill>
        <p:spPr>
          <a:xfrm>
            <a:off x="-18268" y="5158935"/>
            <a:ext cx="3465096" cy="723850"/>
          </a:xfrm>
          <a:prstGeom prst="rect">
            <a:avLst/>
          </a:prstGeom>
        </p:spPr>
      </p:pic>
      <p:pic>
        <p:nvPicPr>
          <p:cNvPr id="9" name="图片 8"/>
          <p:cNvPicPr>
            <a:picLocks noChangeAspect="1"/>
          </p:cNvPicPr>
          <p:nvPr/>
        </p:nvPicPr>
        <p:blipFill>
          <a:blip r:embed="rId4"/>
          <a:stretch>
            <a:fillRect/>
          </a:stretch>
        </p:blipFill>
        <p:spPr>
          <a:xfrm>
            <a:off x="3446828" y="5164565"/>
            <a:ext cx="3117108" cy="961249"/>
          </a:xfrm>
          <a:prstGeom prst="rect">
            <a:avLst/>
          </a:prstGeom>
        </p:spPr>
      </p:pic>
      <p:pic>
        <p:nvPicPr>
          <p:cNvPr id="10" name="图片 9"/>
          <p:cNvPicPr>
            <a:picLocks noChangeAspect="1"/>
          </p:cNvPicPr>
          <p:nvPr/>
        </p:nvPicPr>
        <p:blipFill>
          <a:blip r:embed="rId5"/>
          <a:stretch>
            <a:fillRect/>
          </a:stretch>
        </p:blipFill>
        <p:spPr>
          <a:xfrm>
            <a:off x="6545242" y="5142604"/>
            <a:ext cx="2600233" cy="884290"/>
          </a:xfrm>
          <a:prstGeom prst="rect">
            <a:avLst/>
          </a:prstGeom>
        </p:spPr>
      </p:pic>
      <p:sp>
        <p:nvSpPr>
          <p:cNvPr id="6" name="TextBox 5">
            <a:extLst>
              <a:ext uri="{FF2B5EF4-FFF2-40B4-BE49-F238E27FC236}">
                <a16:creationId xmlns:a16="http://schemas.microsoft.com/office/drawing/2014/main" id="{295C29F3-94DC-D73B-AA3F-A36E712DEB1E}"/>
              </a:ext>
            </a:extLst>
          </p:cNvPr>
          <p:cNvSpPr txBox="1"/>
          <p:nvPr/>
        </p:nvSpPr>
        <p:spPr>
          <a:xfrm>
            <a:off x="1055894" y="6017601"/>
            <a:ext cx="841727" cy="369332"/>
          </a:xfrm>
          <a:prstGeom prst="rect">
            <a:avLst/>
          </a:prstGeom>
          <a:noFill/>
        </p:spPr>
        <p:txBody>
          <a:bodyPr wrap="square">
            <a:spAutoFit/>
          </a:bodyPr>
          <a:lstStyle/>
          <a:p>
            <a:r>
              <a:rPr lang="en-US" altLang="zh-CN" i="1" dirty="0"/>
              <a:t>PN</a:t>
            </a:r>
          </a:p>
        </p:txBody>
      </p:sp>
      <p:sp>
        <p:nvSpPr>
          <p:cNvPr id="7" name="TextBox 6">
            <a:extLst>
              <a:ext uri="{FF2B5EF4-FFF2-40B4-BE49-F238E27FC236}">
                <a16:creationId xmlns:a16="http://schemas.microsoft.com/office/drawing/2014/main" id="{796155BC-066A-3F20-FAA8-DE5596BDAFBF}"/>
              </a:ext>
            </a:extLst>
          </p:cNvPr>
          <p:cNvSpPr txBox="1"/>
          <p:nvPr/>
        </p:nvSpPr>
        <p:spPr>
          <a:xfrm>
            <a:off x="3792070" y="6266329"/>
            <a:ext cx="2771865" cy="369332"/>
          </a:xfrm>
          <a:prstGeom prst="rect">
            <a:avLst/>
          </a:prstGeom>
          <a:noFill/>
        </p:spPr>
        <p:txBody>
          <a:bodyPr wrap="square" rtlCol="0">
            <a:spAutoFit/>
          </a:bodyPr>
          <a:lstStyle/>
          <a:p>
            <a:r>
              <a:rPr lang="en-US" altLang="zh-CN" i="1" dirty="0"/>
              <a:t>EOB/EOBNR/</a:t>
            </a:r>
            <a:r>
              <a:rPr lang="en-US" altLang="zh-CN" i="1" dirty="0" err="1"/>
              <a:t>IMRPheonom</a:t>
            </a:r>
            <a:endParaRPr lang="zh-CN" altLang="en-US" i="1" dirty="0"/>
          </a:p>
        </p:txBody>
      </p:sp>
      <p:sp>
        <p:nvSpPr>
          <p:cNvPr id="12" name="TextBox 11">
            <a:extLst>
              <a:ext uri="{FF2B5EF4-FFF2-40B4-BE49-F238E27FC236}">
                <a16:creationId xmlns:a16="http://schemas.microsoft.com/office/drawing/2014/main" id="{B456F348-7F08-4814-F244-9AC3E46C17A6}"/>
              </a:ext>
            </a:extLst>
          </p:cNvPr>
          <p:cNvSpPr txBox="1"/>
          <p:nvPr/>
        </p:nvSpPr>
        <p:spPr>
          <a:xfrm>
            <a:off x="7066129" y="6260733"/>
            <a:ext cx="2043953" cy="646331"/>
          </a:xfrm>
          <a:prstGeom prst="rect">
            <a:avLst/>
          </a:prstGeom>
          <a:noFill/>
        </p:spPr>
        <p:txBody>
          <a:bodyPr wrap="square" rtlCol="0">
            <a:spAutoFit/>
          </a:bodyPr>
          <a:lstStyle/>
          <a:p>
            <a:r>
              <a:rPr lang="en-US" altLang="zh-CN" i="1" dirty="0">
                <a:solidFill>
                  <a:srgbClr val="FF0000"/>
                </a:solidFill>
              </a:rPr>
              <a:t>Numerical Relativity</a:t>
            </a:r>
            <a:endParaRPr lang="zh-CN" altLang="en-US" i="1" dirty="0">
              <a:solidFill>
                <a:srgbClr val="FF0000"/>
              </a:solidFill>
            </a:endParaRPr>
          </a:p>
        </p:txBody>
      </p:sp>
    </p:spTree>
    <p:extLst>
      <p:ext uri="{BB962C8B-B14F-4D97-AF65-F5344CB8AC3E}">
        <p14:creationId xmlns:p14="http://schemas.microsoft.com/office/powerpoint/2010/main" val="256791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profile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2233356"/>
            <a:ext cx="3441682" cy="2712171"/>
          </a:xfrm>
          <a:prstGeom prst="rect">
            <a:avLst/>
          </a:prstGeom>
        </p:spPr>
      </p:pic>
      <p:pic>
        <p:nvPicPr>
          <p:cNvPr id="5" name="Picture 4"/>
          <p:cNvPicPr>
            <a:picLocks noChangeAspect="1"/>
          </p:cNvPicPr>
          <p:nvPr/>
        </p:nvPicPr>
        <p:blipFill>
          <a:blip r:embed="rId3"/>
          <a:stretch>
            <a:fillRect/>
          </a:stretch>
        </p:blipFill>
        <p:spPr>
          <a:xfrm>
            <a:off x="2742322" y="2233356"/>
            <a:ext cx="3296039" cy="2641168"/>
          </a:xfrm>
          <a:prstGeom prst="rect">
            <a:avLst/>
          </a:prstGeom>
        </p:spPr>
      </p:pic>
      <p:pic>
        <p:nvPicPr>
          <p:cNvPr id="6" name="Picture 5"/>
          <p:cNvPicPr>
            <a:picLocks noChangeAspect="1"/>
          </p:cNvPicPr>
          <p:nvPr/>
        </p:nvPicPr>
        <p:blipFill>
          <a:blip r:embed="rId4"/>
          <a:stretch>
            <a:fillRect/>
          </a:stretch>
        </p:blipFill>
        <p:spPr>
          <a:xfrm>
            <a:off x="5335550" y="2268857"/>
            <a:ext cx="3350929" cy="2641168"/>
          </a:xfrm>
          <a:prstGeom prst="rect">
            <a:avLst/>
          </a:prstGeom>
        </p:spPr>
      </p:pic>
      <p:pic>
        <p:nvPicPr>
          <p:cNvPr id="7" name="图片 4">
            <a:extLst>
              <a:ext uri="{FF2B5EF4-FFF2-40B4-BE49-F238E27FC236}">
                <a16:creationId xmlns:a16="http://schemas.microsoft.com/office/drawing/2014/main" id="{83704BC0-E1C0-41F2-9006-02F73EC227F0}"/>
              </a:ext>
            </a:extLst>
          </p:cNvPr>
          <p:cNvPicPr>
            <a:picLocks noChangeAspect="1"/>
          </p:cNvPicPr>
          <p:nvPr/>
        </p:nvPicPr>
        <p:blipFill>
          <a:blip r:embed="rId5"/>
          <a:stretch>
            <a:fillRect/>
          </a:stretch>
        </p:blipFill>
        <p:spPr>
          <a:xfrm>
            <a:off x="4572000" y="716146"/>
            <a:ext cx="2335464" cy="1449742"/>
          </a:xfrm>
          <a:prstGeom prst="rect">
            <a:avLst/>
          </a:prstGeom>
        </p:spPr>
      </p:pic>
      <p:sp>
        <p:nvSpPr>
          <p:cNvPr id="8" name="TextBox 7"/>
          <p:cNvSpPr txBox="1"/>
          <p:nvPr/>
        </p:nvSpPr>
        <p:spPr>
          <a:xfrm>
            <a:off x="261257" y="5305530"/>
            <a:ext cx="888274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BQS, </a:t>
            </a:r>
            <a:r>
              <a:rPr lang="en-US" dirty="0">
                <a:solidFill>
                  <a:srgbClr val="FF0000"/>
                </a:solidFill>
                <a:latin typeface="Times New Roman" panose="02020603050405020304" pitchFamily="18" charset="0"/>
                <a:cs typeface="Times New Roman" panose="02020603050405020304" pitchFamily="18" charset="0"/>
              </a:rPr>
              <a:t>geometric center = density center</a:t>
            </a:r>
            <a:r>
              <a:rPr lang="en-US" dirty="0">
                <a:latin typeface="Times New Roman" panose="02020603050405020304" pitchFamily="18" charset="0"/>
                <a:cs typeface="Times New Roman" panose="02020603050405020304" pitchFamily="18" charset="0"/>
              </a:rPr>
              <a:t>. Angular momentum transport toward the </a:t>
            </a:r>
            <a:r>
              <a:rPr lang="en-US" dirty="0">
                <a:solidFill>
                  <a:srgbClr val="FF0000"/>
                </a:solidFill>
                <a:latin typeface="Times New Roman" panose="02020603050405020304" pitchFamily="18" charset="0"/>
                <a:cs typeface="Times New Roman" panose="02020603050405020304" pitchFamily="18" charset="0"/>
              </a:rPr>
              <a:t>outside of the remnant </a:t>
            </a:r>
            <a:r>
              <a:rPr lang="en-US" dirty="0">
                <a:latin typeface="Times New Roman" panose="02020603050405020304" pitchFamily="18" charset="0"/>
                <a:cs typeface="Times New Roman" panose="02020603050405020304" pitchFamily="18" charset="0"/>
              </a:rPr>
              <a:t>is much easier due to squeezing. </a:t>
            </a:r>
          </a:p>
        </p:txBody>
      </p:sp>
    </p:spTree>
    <p:extLst>
      <p:ext uri="{BB962C8B-B14F-4D97-AF65-F5344CB8AC3E}">
        <p14:creationId xmlns:p14="http://schemas.microsoft.com/office/powerpoint/2010/main" val="4241659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GW spectrogram</a:t>
            </a:r>
          </a:p>
        </p:txBody>
      </p:sp>
      <p:sp>
        <p:nvSpPr>
          <p:cNvPr id="3" name="Content Placeholder 2"/>
          <p:cNvSpPr>
            <a:spLocks noGrp="1"/>
          </p:cNvSpPr>
          <p:nvPr>
            <p:ph idx="1"/>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Preliminary </a:t>
            </a:r>
            <a:r>
              <a:rPr lang="en-US" dirty="0">
                <a:latin typeface="Times New Roman" panose="02020603050405020304" pitchFamily="18" charset="0"/>
                <a:cs typeface="Times New Roman" panose="02020603050405020304" pitchFamily="18" charset="0"/>
              </a:rPr>
              <a:t>results, waiting for more models to obtain the dividing mass for HMQS/SMQS.</a:t>
            </a:r>
          </a:p>
        </p:txBody>
      </p:sp>
      <p:pic>
        <p:nvPicPr>
          <p:cNvPr id="4" name="Picture 3"/>
          <p:cNvPicPr>
            <a:picLocks noChangeAspect="1"/>
          </p:cNvPicPr>
          <p:nvPr/>
        </p:nvPicPr>
        <p:blipFill>
          <a:blip r:embed="rId2"/>
          <a:stretch>
            <a:fillRect/>
          </a:stretch>
        </p:blipFill>
        <p:spPr>
          <a:xfrm>
            <a:off x="339850" y="2692957"/>
            <a:ext cx="4759584" cy="3952875"/>
          </a:xfrm>
          <a:prstGeom prst="rect">
            <a:avLst/>
          </a:prstGeom>
        </p:spPr>
      </p:pic>
      <p:sp>
        <p:nvSpPr>
          <p:cNvPr id="5" name="TextBox 4"/>
          <p:cNvSpPr txBox="1"/>
          <p:nvPr/>
        </p:nvSpPr>
        <p:spPr>
          <a:xfrm>
            <a:off x="5305530" y="3537020"/>
            <a:ext cx="268291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MIT270 shows a stable remnant until ~20 </a:t>
            </a: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after merger for now. GW spectrogram is similar with BNS cases.</a:t>
            </a:r>
          </a:p>
        </p:txBody>
      </p:sp>
    </p:spTree>
    <p:extLst>
      <p:ext uri="{BB962C8B-B14F-4D97-AF65-F5344CB8AC3E}">
        <p14:creationId xmlns:p14="http://schemas.microsoft.com/office/powerpoint/2010/main" val="364913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Post-merger evolution channels for BQS and their comparison with BNS</a:t>
            </a:r>
          </a:p>
          <a:p>
            <a:pPr marL="0" indent="0">
              <a:buNone/>
            </a:pPr>
            <a:endParaRPr lang="en-US" dirty="0"/>
          </a:p>
        </p:txBody>
      </p:sp>
      <p:graphicFrame>
        <p:nvGraphicFramePr>
          <p:cNvPr id="4" name="Table 3"/>
          <p:cNvGraphicFramePr>
            <a:graphicFrameLocks noGrp="1"/>
          </p:cNvGraphicFramePr>
          <p:nvPr/>
        </p:nvGraphicFramePr>
        <p:xfrm>
          <a:off x="237811" y="2763578"/>
          <a:ext cx="6956808" cy="3413385"/>
        </p:xfrm>
        <a:graphic>
          <a:graphicData uri="http://schemas.openxmlformats.org/drawingml/2006/table">
            <a:tbl>
              <a:tblPr firstRow="1" bandRow="1">
                <a:tableStyleId>{5C22544A-7EE6-4342-B048-85BDC9FD1C3A}</a:tableStyleId>
              </a:tblPr>
              <a:tblGrid>
                <a:gridCol w="2318936">
                  <a:extLst>
                    <a:ext uri="{9D8B030D-6E8A-4147-A177-3AD203B41FA5}">
                      <a16:colId xmlns:a16="http://schemas.microsoft.com/office/drawing/2014/main" val="1089087288"/>
                    </a:ext>
                  </a:extLst>
                </a:gridCol>
                <a:gridCol w="2318936">
                  <a:extLst>
                    <a:ext uri="{9D8B030D-6E8A-4147-A177-3AD203B41FA5}">
                      <a16:colId xmlns:a16="http://schemas.microsoft.com/office/drawing/2014/main" val="1117300554"/>
                    </a:ext>
                  </a:extLst>
                </a:gridCol>
                <a:gridCol w="2318936">
                  <a:extLst>
                    <a:ext uri="{9D8B030D-6E8A-4147-A177-3AD203B41FA5}">
                      <a16:colId xmlns:a16="http://schemas.microsoft.com/office/drawing/2014/main" val="3460761220"/>
                    </a:ext>
                  </a:extLst>
                </a:gridCol>
              </a:tblGrid>
              <a:tr h="682677">
                <a:tc>
                  <a:txBody>
                    <a:bodyPr/>
                    <a:lstStyle/>
                    <a:p>
                      <a:r>
                        <a:rPr lang="en-US" dirty="0"/>
                        <a:t>BQS/BNS consistency</a:t>
                      </a:r>
                    </a:p>
                  </a:txBody>
                  <a:tcPr/>
                </a:tc>
                <a:tc>
                  <a:txBody>
                    <a:bodyPr/>
                    <a:lstStyle/>
                    <a:p>
                      <a:r>
                        <a:rPr lang="en-US" dirty="0"/>
                        <a:t>                 </a:t>
                      </a:r>
                      <a:r>
                        <a:rPr lang="zh-CN" altLang="en-US" dirty="0"/>
                        <a:t>√</a:t>
                      </a:r>
                      <a:endParaRPr lang="en-US" dirty="0"/>
                    </a:p>
                  </a:txBody>
                  <a:tcPr/>
                </a:tc>
                <a:tc>
                  <a:txBody>
                    <a:bodyPr/>
                    <a:lstStyle/>
                    <a:p>
                      <a:r>
                        <a:rPr lang="en-US" dirty="0"/>
                        <a:t>                </a:t>
                      </a:r>
                      <a:r>
                        <a:rPr lang="en-US" altLang="zh-CN" dirty="0"/>
                        <a:t>×</a:t>
                      </a:r>
                      <a:endParaRPr lang="en-US" dirty="0"/>
                    </a:p>
                  </a:txBody>
                  <a:tcPr/>
                </a:tc>
                <a:extLst>
                  <a:ext uri="{0D108BD9-81ED-4DB2-BD59-A6C34878D82A}">
                    <a16:rowId xmlns:a16="http://schemas.microsoft.com/office/drawing/2014/main" val="4001661150"/>
                  </a:ext>
                </a:extLst>
              </a:tr>
              <a:tr h="682677">
                <a:tc>
                  <a:txBody>
                    <a:bodyPr/>
                    <a:lstStyle/>
                    <a:p>
                      <a:r>
                        <a:rPr lang="en-US" dirty="0" err="1"/>
                        <a:t>M_thr</a:t>
                      </a:r>
                      <a:r>
                        <a:rPr lang="en-US" baseline="0" dirty="0"/>
                        <a:t> for prompt collapse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zh-CN" altLang="en-US" dirty="0"/>
                        <a:t>√</a:t>
                      </a:r>
                      <a:endParaRPr lang="en-US" dirty="0"/>
                    </a:p>
                    <a:p>
                      <a:endParaRPr lang="en-US" dirty="0"/>
                    </a:p>
                  </a:txBody>
                  <a:tcPr/>
                </a:tc>
                <a:tc>
                  <a:txBody>
                    <a:bodyPr/>
                    <a:lstStyle/>
                    <a:p>
                      <a:endParaRPr lang="en-US"/>
                    </a:p>
                  </a:txBody>
                  <a:tcPr/>
                </a:tc>
                <a:extLst>
                  <a:ext uri="{0D108BD9-81ED-4DB2-BD59-A6C34878D82A}">
                    <a16:rowId xmlns:a16="http://schemas.microsoft.com/office/drawing/2014/main" val="3773273832"/>
                  </a:ext>
                </a:extLst>
              </a:tr>
              <a:tr h="682677">
                <a:tc>
                  <a:txBody>
                    <a:bodyPr/>
                    <a:lstStyle/>
                    <a:p>
                      <a:r>
                        <a:rPr lang="en-US" dirty="0"/>
                        <a:t>Dividing mass for remnant</a:t>
                      </a:r>
                      <a:r>
                        <a:rPr lang="en-US" baseline="0" dirty="0"/>
                        <a:t> lifetime</a:t>
                      </a:r>
                      <a:endParaRPr lang="en-US" dirty="0"/>
                    </a:p>
                  </a:txBody>
                  <a:tcPr/>
                </a:tc>
                <a:tc>
                  <a:txBody>
                    <a:bodyPr/>
                    <a:lstStyle/>
                    <a:p>
                      <a:endParaRPr lang="en-US"/>
                    </a:p>
                  </a:txBody>
                  <a:tcPr/>
                </a:tc>
                <a:tc>
                  <a:txBody>
                    <a:bodyPr/>
                    <a:lstStyle/>
                    <a:p>
                      <a:r>
                        <a:rPr lang="en-US" dirty="0"/>
                        <a:t>                </a:t>
                      </a:r>
                      <a:r>
                        <a:rPr lang="en-US" altLang="zh-CN" dirty="0"/>
                        <a:t>×</a:t>
                      </a:r>
                      <a:endParaRPr lang="en-US" dirty="0"/>
                    </a:p>
                  </a:txBody>
                  <a:tcPr/>
                </a:tc>
                <a:extLst>
                  <a:ext uri="{0D108BD9-81ED-4DB2-BD59-A6C34878D82A}">
                    <a16:rowId xmlns:a16="http://schemas.microsoft.com/office/drawing/2014/main" val="794819822"/>
                  </a:ext>
                </a:extLst>
              </a:tr>
              <a:tr h="682677">
                <a:tc>
                  <a:txBody>
                    <a:bodyPr/>
                    <a:lstStyle/>
                    <a:p>
                      <a:r>
                        <a:rPr lang="en-US" dirty="0"/>
                        <a:t>Ejecta mass/disc mass</a:t>
                      </a:r>
                    </a:p>
                  </a:txBody>
                  <a:tcPr/>
                </a:tc>
                <a:tc>
                  <a:txBody>
                    <a:bodyPr/>
                    <a:lstStyle/>
                    <a:p>
                      <a:endParaRPr lang="en-US"/>
                    </a:p>
                  </a:txBody>
                  <a:tcPr/>
                </a:tc>
                <a:tc>
                  <a:txBody>
                    <a:bodyPr/>
                    <a:lstStyle/>
                    <a:p>
                      <a:r>
                        <a:rPr lang="en-US" dirty="0"/>
                        <a:t>                </a:t>
                      </a:r>
                      <a:r>
                        <a:rPr lang="en-US" altLang="zh-CN" dirty="0"/>
                        <a:t>×</a:t>
                      </a:r>
                      <a:endParaRPr lang="en-US" dirty="0"/>
                    </a:p>
                  </a:txBody>
                  <a:tcPr/>
                </a:tc>
                <a:extLst>
                  <a:ext uri="{0D108BD9-81ED-4DB2-BD59-A6C34878D82A}">
                    <a16:rowId xmlns:a16="http://schemas.microsoft.com/office/drawing/2014/main" val="2308041582"/>
                  </a:ext>
                </a:extLst>
              </a:tr>
              <a:tr h="682677">
                <a:tc>
                  <a:txBody>
                    <a:bodyPr/>
                    <a:lstStyle/>
                    <a:p>
                      <a:r>
                        <a:rPr lang="en-US" dirty="0"/>
                        <a:t>GW features</a:t>
                      </a:r>
                    </a:p>
                  </a:txBody>
                  <a:tcPr/>
                </a:tc>
                <a:tc>
                  <a:txBody>
                    <a:bodyPr/>
                    <a:lstStyle/>
                    <a:p>
                      <a:r>
                        <a:rPr lang="en-US" dirty="0"/>
                        <a:t>                 </a:t>
                      </a:r>
                      <a:r>
                        <a:rPr lang="zh-CN" altLang="en-US" dirty="0"/>
                        <a:t>√</a:t>
                      </a:r>
                      <a:endParaRPr lang="en-US" dirty="0"/>
                    </a:p>
                  </a:txBody>
                  <a:tcPr/>
                </a:tc>
                <a:tc>
                  <a:txBody>
                    <a:bodyPr/>
                    <a:lstStyle/>
                    <a:p>
                      <a:endParaRPr lang="en-US" dirty="0"/>
                    </a:p>
                  </a:txBody>
                  <a:tcPr/>
                </a:tc>
                <a:extLst>
                  <a:ext uri="{0D108BD9-81ED-4DB2-BD59-A6C34878D82A}">
                    <a16:rowId xmlns:a16="http://schemas.microsoft.com/office/drawing/2014/main" val="755244648"/>
                  </a:ext>
                </a:extLst>
              </a:tr>
            </a:tbl>
          </a:graphicData>
        </a:graphic>
      </p:graphicFrame>
      <p:sp>
        <p:nvSpPr>
          <p:cNvPr id="7" name="TextBox 6"/>
          <p:cNvSpPr txBox="1"/>
          <p:nvPr/>
        </p:nvSpPr>
        <p:spPr>
          <a:xfrm>
            <a:off x="7275007" y="4220308"/>
            <a:ext cx="1738364" cy="1200329"/>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Potentially could be used to distinguish QS/NS</a:t>
            </a:r>
          </a:p>
        </p:txBody>
      </p:sp>
    </p:spTree>
    <p:extLst>
      <p:ext uri="{BB962C8B-B14F-4D97-AF65-F5344CB8AC3E}">
        <p14:creationId xmlns:p14="http://schemas.microsoft.com/office/powerpoint/2010/main" val="349026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395D-336B-4BD0-8791-20F61DC55721}"/>
              </a:ext>
            </a:extLst>
          </p:cNvPr>
          <p:cNvSpPr>
            <a:spLocks noGrp="1"/>
          </p:cNvSpPr>
          <p:nvPr>
            <p:ph type="title"/>
          </p:nvPr>
        </p:nvSpPr>
        <p:spPr/>
        <p:txBody>
          <a:bodyPr>
            <a:normAutofit/>
          </a:bodyPr>
          <a:lstStyle/>
          <a:p>
            <a:r>
              <a:rPr lang="en-US" altLang="zh-CN" sz="3600" dirty="0"/>
              <a:t>Post-merger </a:t>
            </a:r>
            <a:r>
              <a:rPr lang="en-US" altLang="zh-CN" sz="3600" dirty="0">
                <a:solidFill>
                  <a:srgbClr val="FF0000"/>
                </a:solidFill>
              </a:rPr>
              <a:t>evolution channels </a:t>
            </a:r>
            <a:r>
              <a:rPr lang="en-US" altLang="zh-CN" sz="3600" dirty="0"/>
              <a:t>for BNS</a:t>
            </a:r>
            <a:endParaRPr lang="zh-CN" altLang="en-US" sz="3600" dirty="0"/>
          </a:p>
        </p:txBody>
      </p:sp>
      <p:sp>
        <p:nvSpPr>
          <p:cNvPr id="3" name="Content Placeholder 2">
            <a:extLst>
              <a:ext uri="{FF2B5EF4-FFF2-40B4-BE49-F238E27FC236}">
                <a16:creationId xmlns:a16="http://schemas.microsoft.com/office/drawing/2014/main" id="{2B664192-684F-4FE7-BDBC-A919EF2007F1}"/>
              </a:ext>
            </a:extLst>
          </p:cNvPr>
          <p:cNvSpPr>
            <a:spLocks noGrp="1"/>
          </p:cNvSpPr>
          <p:nvPr>
            <p:ph idx="1"/>
          </p:nvPr>
        </p:nvSpPr>
        <p:spPr/>
        <p:txBody>
          <a:bodyPr/>
          <a:lstStyle/>
          <a:p>
            <a:endParaRPr lang="zh-CN" altLang="en-US"/>
          </a:p>
        </p:txBody>
      </p:sp>
      <p:pic>
        <p:nvPicPr>
          <p:cNvPr id="4" name="Picture 3">
            <a:extLst>
              <a:ext uri="{FF2B5EF4-FFF2-40B4-BE49-F238E27FC236}">
                <a16:creationId xmlns:a16="http://schemas.microsoft.com/office/drawing/2014/main" id="{5358CA34-55A5-4E64-9621-C0A048D5937C}"/>
              </a:ext>
            </a:extLst>
          </p:cNvPr>
          <p:cNvPicPr>
            <a:picLocks noChangeAspect="1"/>
          </p:cNvPicPr>
          <p:nvPr/>
        </p:nvPicPr>
        <p:blipFill>
          <a:blip r:embed="rId2"/>
          <a:stretch>
            <a:fillRect/>
          </a:stretch>
        </p:blipFill>
        <p:spPr>
          <a:xfrm>
            <a:off x="0" y="1280544"/>
            <a:ext cx="8909474" cy="4351338"/>
          </a:xfrm>
          <a:prstGeom prst="rect">
            <a:avLst/>
          </a:prstGeom>
        </p:spPr>
      </p:pic>
      <p:sp>
        <p:nvSpPr>
          <p:cNvPr id="5" name="TextBox 4">
            <a:extLst>
              <a:ext uri="{FF2B5EF4-FFF2-40B4-BE49-F238E27FC236}">
                <a16:creationId xmlns:a16="http://schemas.microsoft.com/office/drawing/2014/main" id="{670519A6-1674-4243-894B-B3D014172EC3}"/>
              </a:ext>
            </a:extLst>
          </p:cNvPr>
          <p:cNvSpPr txBox="1"/>
          <p:nvPr/>
        </p:nvSpPr>
        <p:spPr>
          <a:xfrm>
            <a:off x="5905310" y="5634668"/>
            <a:ext cx="2871137" cy="369332"/>
          </a:xfrm>
          <a:prstGeom prst="rect">
            <a:avLst/>
          </a:prstGeom>
          <a:noFill/>
        </p:spPr>
        <p:txBody>
          <a:bodyPr wrap="square" rtlCol="0">
            <a:spAutoFit/>
          </a:bodyPr>
          <a:lstStyle/>
          <a:p>
            <a:r>
              <a:rPr lang="en-US" altLang="zh-CN" i="1" dirty="0" err="1"/>
              <a:t>Hotokezaka</a:t>
            </a:r>
            <a:r>
              <a:rPr lang="en-US" altLang="zh-CN" i="1" dirty="0"/>
              <a:t> &amp; Shibata 2019</a:t>
            </a:r>
            <a:endParaRPr lang="zh-CN" altLang="en-US" i="1" dirty="0"/>
          </a:p>
        </p:txBody>
      </p:sp>
      <p:sp>
        <p:nvSpPr>
          <p:cNvPr id="6" name="TextBox 5">
            <a:extLst>
              <a:ext uri="{FF2B5EF4-FFF2-40B4-BE49-F238E27FC236}">
                <a16:creationId xmlns:a16="http://schemas.microsoft.com/office/drawing/2014/main" id="{4FB12354-E8AF-9012-F915-5D981922ED21}"/>
              </a:ext>
            </a:extLst>
          </p:cNvPr>
          <p:cNvSpPr txBox="1"/>
          <p:nvPr/>
        </p:nvSpPr>
        <p:spPr>
          <a:xfrm>
            <a:off x="475129" y="5623970"/>
            <a:ext cx="4096871"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relation between total mass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several</a:t>
            </a:r>
            <a:r>
              <a:rPr lang="zh-CN" altLang="en-US" dirty="0">
                <a:latin typeface="Times New Roman" panose="02020603050405020304" pitchFamily="18" charset="0"/>
                <a:cs typeface="Times New Roman" panose="02020603050405020304" pitchFamily="18" charset="0"/>
              </a:rPr>
              <a:t> </a:t>
            </a:r>
            <a:r>
              <a:rPr lang="en-US" altLang="zh-CN" dirty="0">
                <a:solidFill>
                  <a:srgbClr val="00B050"/>
                </a:solidFill>
                <a:latin typeface="Times New Roman" panose="02020603050405020304" pitchFamily="18" charset="0"/>
                <a:cs typeface="Times New Roman" panose="02020603050405020304" pitchFamily="18" charset="0"/>
              </a:rPr>
              <a:t>threshold masses </a:t>
            </a:r>
            <a:r>
              <a:rPr lang="en-US" altLang="zh-CN" dirty="0">
                <a:latin typeface="Times New Roman" panose="02020603050405020304" pitchFamily="18" charset="0"/>
                <a:cs typeface="Times New Roman" panose="02020603050405020304" pitchFamily="18" charset="0"/>
              </a:rPr>
              <a:t>determines the </a:t>
            </a:r>
            <a:r>
              <a:rPr lang="en-US" altLang="zh-CN" dirty="0">
                <a:solidFill>
                  <a:srgbClr val="FF0000"/>
                </a:solidFill>
                <a:latin typeface="Times New Roman" panose="02020603050405020304" pitchFamily="18" charset="0"/>
                <a:cs typeface="Times New Roman" panose="02020603050405020304" pitchFamily="18" charset="0"/>
              </a:rPr>
              <a:t>evolution channel </a:t>
            </a:r>
            <a:r>
              <a:rPr lang="en-US" altLang="zh-CN" dirty="0">
                <a:latin typeface="Times New Roman" panose="02020603050405020304" pitchFamily="18" charset="0"/>
                <a:cs typeface="Times New Roman" panose="02020603050405020304" pitchFamily="18" charset="0"/>
              </a:rPr>
              <a:t>in the post-merger.</a:t>
            </a:r>
          </a:p>
        </p:txBody>
      </p:sp>
    </p:spTree>
    <p:extLst>
      <p:ext uri="{BB962C8B-B14F-4D97-AF65-F5344CB8AC3E}">
        <p14:creationId xmlns:p14="http://schemas.microsoft.com/office/powerpoint/2010/main" val="279872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C1DA-7F3F-B567-177F-7CD1F5F34D57}"/>
              </a:ext>
            </a:extLst>
          </p:cNvPr>
          <p:cNvSpPr>
            <a:spLocks noGrp="1"/>
          </p:cNvSpPr>
          <p:nvPr>
            <p:ph type="title"/>
          </p:nvPr>
        </p:nvSpPr>
        <p:spPr/>
        <p:txBody>
          <a:bodyPr/>
          <a:lstStyle/>
          <a:p>
            <a:r>
              <a:rPr lang="en-US" altLang="zh-CN" dirty="0"/>
              <a:t>Implication from EM counterparts</a:t>
            </a:r>
            <a:endParaRPr lang="zh-CN" altLang="en-US" dirty="0"/>
          </a:p>
        </p:txBody>
      </p:sp>
      <p:sp>
        <p:nvSpPr>
          <p:cNvPr id="3" name="Content Placeholder 2">
            <a:extLst>
              <a:ext uri="{FF2B5EF4-FFF2-40B4-BE49-F238E27FC236}">
                <a16:creationId xmlns:a16="http://schemas.microsoft.com/office/drawing/2014/main" id="{106622C1-7641-CB11-6046-CF2C8DBF371D}"/>
              </a:ext>
            </a:extLst>
          </p:cNvPr>
          <p:cNvSpPr>
            <a:spLocks noGrp="1"/>
          </p:cNvSpPr>
          <p:nvPr>
            <p:ph idx="1"/>
          </p:nvPr>
        </p:nvSpPr>
        <p:spPr/>
        <p:txBody>
          <a:bodyPr>
            <a:normAutofit fontScale="92500" lnSpcReduction="20000"/>
          </a:bodyPr>
          <a:lstStyle/>
          <a:p>
            <a:pPr marL="285750" indent="-285750"/>
            <a:r>
              <a:rPr lang="en-US" altLang="zh-CN" sz="1900" dirty="0" err="1">
                <a:solidFill>
                  <a:srgbClr val="FF0000"/>
                </a:solidFill>
                <a:latin typeface="Times New Roman" panose="02020603050405020304" pitchFamily="18" charset="0"/>
                <a:cs typeface="Times New Roman" panose="02020603050405020304" pitchFamily="18" charset="0"/>
              </a:rPr>
              <a:t>EoS</a:t>
            </a:r>
            <a:r>
              <a:rPr lang="en-US" altLang="zh-CN" sz="1900" dirty="0">
                <a:latin typeface="Times New Roman" panose="02020603050405020304" pitchFamily="18" charset="0"/>
                <a:cs typeface="Times New Roman" panose="02020603050405020304" pitchFamily="18" charset="0"/>
              </a:rPr>
              <a:t> of compact star</a:t>
            </a:r>
          </a:p>
          <a:p>
            <a:pPr marL="0" indent="0">
              <a:buNone/>
            </a:pPr>
            <a:r>
              <a:rPr lang="en-US" altLang="zh-CN" dirty="0">
                <a:latin typeface="宋体" panose="02010600030101010101" pitchFamily="2" charset="-122"/>
                <a:ea typeface="宋体" panose="02010600030101010101" pitchFamily="2" charset="-122"/>
              </a:rPr>
              <a:t>      </a:t>
            </a:r>
            <a:r>
              <a:rPr lang="en-US" altLang="zh-CN" sz="1900" dirty="0">
                <a:latin typeface="宋体" panose="02010600030101010101" pitchFamily="2" charset="-122"/>
                <a:ea typeface="宋体" panose="02010600030101010101" pitchFamily="2" charset="-122"/>
              </a:rPr>
              <a:t>--&gt;</a:t>
            </a:r>
          </a:p>
          <a:p>
            <a:pPr marL="0" indent="0">
              <a:buNone/>
            </a:pP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285750" indent="-285750"/>
            <a:r>
              <a:rPr lang="en-US" altLang="zh-CN" sz="1900" dirty="0">
                <a:solidFill>
                  <a:srgbClr val="FF0000"/>
                </a:solidFill>
                <a:latin typeface="Times New Roman" panose="02020603050405020304" pitchFamily="18" charset="0"/>
                <a:cs typeface="Times New Roman" panose="02020603050405020304" pitchFamily="18" charset="0"/>
              </a:rPr>
              <a:t>Velocity/amount/</a:t>
            </a:r>
            <a:r>
              <a:rPr lang="en-US" altLang="zh-CN" sz="1900" dirty="0" err="1">
                <a:solidFill>
                  <a:srgbClr val="FF0000"/>
                </a:solidFill>
                <a:latin typeface="Times New Roman" panose="02020603050405020304" pitchFamily="18" charset="0"/>
                <a:cs typeface="Times New Roman" panose="02020603050405020304" pitchFamily="18" charset="0"/>
              </a:rPr>
              <a:t>Y_e</a:t>
            </a:r>
            <a:endParaRPr lang="en-US" altLang="zh-CN" sz="1900"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sz="1900" dirty="0">
                <a:latin typeface="Times New Roman" panose="02020603050405020304" pitchFamily="18" charset="0"/>
                <a:cs typeface="Times New Roman" panose="02020603050405020304" pitchFamily="18" charset="0"/>
              </a:rPr>
              <a:t>         of ejected material</a:t>
            </a:r>
          </a:p>
          <a:p>
            <a:pPr marL="285750" indent="-285750"/>
            <a:endParaRPr lang="en-US" altLang="zh-CN" dirty="0">
              <a:latin typeface="宋体" panose="02010600030101010101" pitchFamily="2" charset="-122"/>
              <a:ea typeface="宋体" panose="02010600030101010101" pitchFamily="2" charset="-122"/>
            </a:endParaRPr>
          </a:p>
          <a:p>
            <a:pPr marL="0" indent="0">
              <a:buNone/>
            </a:pPr>
            <a:r>
              <a:rPr lang="en-US" altLang="zh-CN"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--&gt;</a:t>
            </a:r>
            <a:endParaRPr lang="en-US" altLang="zh-CN" dirty="0">
              <a:latin typeface="宋体" panose="02010600030101010101" pitchFamily="2" charset="-122"/>
              <a:ea typeface="宋体" panose="02010600030101010101" pitchFamily="2" charset="-122"/>
            </a:endParaRPr>
          </a:p>
          <a:p>
            <a:pPr marL="0" indent="0">
              <a:buNone/>
            </a:pPr>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sym typeface="Wingdings" panose="05000000000000000000" pitchFamily="2" charset="2"/>
            </a:endParaRPr>
          </a:p>
          <a:p>
            <a:pPr marL="285750" indent="-285750"/>
            <a:r>
              <a:rPr lang="en-US" altLang="zh-CN" sz="1900" dirty="0">
                <a:latin typeface="Times New Roman" panose="02020603050405020304" pitchFamily="18" charset="0"/>
                <a:cs typeface="Times New Roman" panose="02020603050405020304" pitchFamily="18" charset="0"/>
                <a:sym typeface="Wingdings" panose="05000000000000000000" pitchFamily="2" charset="2"/>
              </a:rPr>
              <a:t>Observational property of </a:t>
            </a:r>
          </a:p>
          <a:p>
            <a:pPr marL="0" indent="0">
              <a:buNone/>
            </a:pPr>
            <a:r>
              <a:rPr lang="en-US" altLang="zh-CN" sz="19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9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kilonova</a:t>
            </a:r>
            <a:endParaRPr lang="zh-CN" altLang="en-US" sz="1900"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pic>
        <p:nvPicPr>
          <p:cNvPr id="4" name="746DFDAA-78FC-41EB-B300-A4DC80792004-L0-001.jpeg" descr="746DFDAA-78FC-41EB-B300-A4DC80792004-L0-001.jpeg">
            <a:extLst>
              <a:ext uri="{FF2B5EF4-FFF2-40B4-BE49-F238E27FC236}">
                <a16:creationId xmlns:a16="http://schemas.microsoft.com/office/drawing/2014/main" id="{5533209B-6030-5EE1-C9C2-C9555FD1F696}"/>
              </a:ext>
            </a:extLst>
          </p:cNvPr>
          <p:cNvPicPr>
            <a:picLocks noChangeAspect="1"/>
          </p:cNvPicPr>
          <p:nvPr/>
        </p:nvPicPr>
        <p:blipFill>
          <a:blip r:embed="rId2"/>
          <a:stretch>
            <a:fillRect/>
          </a:stretch>
        </p:blipFill>
        <p:spPr>
          <a:xfrm>
            <a:off x="4421657" y="1825625"/>
            <a:ext cx="4093693" cy="4351338"/>
          </a:xfrm>
          <a:prstGeom prst="rect">
            <a:avLst/>
          </a:prstGeom>
          <a:ln w="12700">
            <a:miter lim="400000"/>
          </a:ln>
        </p:spPr>
      </p:pic>
    </p:spTree>
    <p:extLst>
      <p:ext uri="{BB962C8B-B14F-4D97-AF65-F5344CB8AC3E}">
        <p14:creationId xmlns:p14="http://schemas.microsoft.com/office/powerpoint/2010/main" val="417566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5A51-C2B3-4E20-A2B1-109583650318}"/>
              </a:ext>
            </a:extLst>
          </p:cNvPr>
          <p:cNvSpPr>
            <a:spLocks noGrp="1"/>
          </p:cNvSpPr>
          <p:nvPr>
            <p:ph type="title"/>
          </p:nvPr>
        </p:nvSpPr>
        <p:spPr/>
        <p:txBody>
          <a:bodyPr/>
          <a:lstStyle/>
          <a:p>
            <a:r>
              <a:rPr lang="en-US" altLang="zh-CN" dirty="0"/>
              <a:t>Implication from EM counterparts</a:t>
            </a:r>
            <a:endParaRPr lang="zh-CN" altLang="en-US" dirty="0">
              <a:solidFill>
                <a:srgbClr val="00B0F0"/>
              </a:solidFill>
            </a:endParaRPr>
          </a:p>
        </p:txBody>
      </p:sp>
      <p:sp>
        <p:nvSpPr>
          <p:cNvPr id="3" name="Content Placeholder 2">
            <a:extLst>
              <a:ext uri="{FF2B5EF4-FFF2-40B4-BE49-F238E27FC236}">
                <a16:creationId xmlns:a16="http://schemas.microsoft.com/office/drawing/2014/main" id="{DAF13060-7FBA-4C1C-8A8D-20FC86D0E07B}"/>
              </a:ext>
            </a:extLst>
          </p:cNvPr>
          <p:cNvSpPr>
            <a:spLocks noGrp="1"/>
          </p:cNvSpPr>
          <p:nvPr>
            <p:ph idx="1"/>
          </p:nvPr>
        </p:nvSpPr>
        <p:spPr/>
        <p:txBody>
          <a:bodyPr/>
          <a:lstStyle/>
          <a:p>
            <a:endParaRPr lang="zh-CN" altLang="en-US"/>
          </a:p>
        </p:txBody>
      </p:sp>
      <p:pic>
        <p:nvPicPr>
          <p:cNvPr id="9" name="Picture 8">
            <a:extLst>
              <a:ext uri="{FF2B5EF4-FFF2-40B4-BE49-F238E27FC236}">
                <a16:creationId xmlns:a16="http://schemas.microsoft.com/office/drawing/2014/main" id="{1AEF3EBA-7573-4832-8D27-3701065370F0}"/>
              </a:ext>
            </a:extLst>
          </p:cNvPr>
          <p:cNvPicPr>
            <a:picLocks noChangeAspect="1"/>
          </p:cNvPicPr>
          <p:nvPr/>
        </p:nvPicPr>
        <p:blipFill>
          <a:blip r:embed="rId2"/>
          <a:stretch>
            <a:fillRect/>
          </a:stretch>
        </p:blipFill>
        <p:spPr>
          <a:xfrm>
            <a:off x="2864576" y="3152401"/>
            <a:ext cx="6279424" cy="3551228"/>
          </a:xfrm>
          <a:prstGeom prst="rect">
            <a:avLst/>
          </a:prstGeom>
        </p:spPr>
      </p:pic>
      <p:pic>
        <p:nvPicPr>
          <p:cNvPr id="11" name="Picture 10">
            <a:extLst>
              <a:ext uri="{FF2B5EF4-FFF2-40B4-BE49-F238E27FC236}">
                <a16:creationId xmlns:a16="http://schemas.microsoft.com/office/drawing/2014/main" id="{A4A64CDA-1A74-4A9F-A7D8-2BADD0BDA888}"/>
              </a:ext>
            </a:extLst>
          </p:cNvPr>
          <p:cNvPicPr>
            <a:picLocks noChangeAspect="1"/>
          </p:cNvPicPr>
          <p:nvPr/>
        </p:nvPicPr>
        <p:blipFill>
          <a:blip r:embed="rId3"/>
          <a:stretch>
            <a:fillRect/>
          </a:stretch>
        </p:blipFill>
        <p:spPr>
          <a:xfrm>
            <a:off x="115410" y="1690688"/>
            <a:ext cx="9144000" cy="2653553"/>
          </a:xfrm>
          <a:prstGeom prst="rect">
            <a:avLst/>
          </a:prstGeom>
        </p:spPr>
      </p:pic>
      <p:sp>
        <p:nvSpPr>
          <p:cNvPr id="12" name="TextBox 11">
            <a:extLst>
              <a:ext uri="{FF2B5EF4-FFF2-40B4-BE49-F238E27FC236}">
                <a16:creationId xmlns:a16="http://schemas.microsoft.com/office/drawing/2014/main" id="{EFCA1E8F-40F4-4ADD-8A75-0069CA1E6D87}"/>
              </a:ext>
            </a:extLst>
          </p:cNvPr>
          <p:cNvSpPr txBox="1"/>
          <p:nvPr/>
        </p:nvSpPr>
        <p:spPr>
          <a:xfrm>
            <a:off x="115410" y="4651899"/>
            <a:ext cx="2749166" cy="1200329"/>
          </a:xfrm>
          <a:prstGeom prst="rect">
            <a:avLst/>
          </a:prstGeom>
          <a:noFill/>
        </p:spPr>
        <p:txBody>
          <a:bodyPr wrap="square" rtlCol="0">
            <a:spAutoFit/>
          </a:bodyPr>
          <a:lstStyle/>
          <a:p>
            <a:r>
              <a:rPr lang="en-US" altLang="zh-CN" i="1" dirty="0"/>
              <a:t>Margalit &amp; Metzger 2017</a:t>
            </a:r>
          </a:p>
          <a:p>
            <a:endParaRPr lang="en-US" altLang="zh-CN" dirty="0"/>
          </a:p>
          <a:p>
            <a:endParaRPr lang="en-US" altLang="zh-CN" dirty="0"/>
          </a:p>
          <a:p>
            <a:r>
              <a:rPr lang="en-US" altLang="zh-CN" dirty="0"/>
              <a:t>                     </a:t>
            </a:r>
            <a:r>
              <a:rPr lang="en-US" altLang="zh-CN" i="1" dirty="0"/>
              <a:t>Ruiz et al. 2018</a:t>
            </a:r>
            <a:endParaRPr lang="zh-CN" altLang="en-US" i="1" dirty="0"/>
          </a:p>
        </p:txBody>
      </p:sp>
    </p:spTree>
    <p:extLst>
      <p:ext uri="{BB962C8B-B14F-4D97-AF65-F5344CB8AC3E}">
        <p14:creationId xmlns:p14="http://schemas.microsoft.com/office/powerpoint/2010/main" val="247173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Constraining </a:t>
            </a:r>
            <a:r>
              <a:rPr lang="en-US" dirty="0" err="1"/>
              <a:t>EoS</a:t>
            </a:r>
            <a:r>
              <a:rPr lang="en-US" dirty="0"/>
              <a:t> in MM era</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409779" y="5159651"/>
            <a:ext cx="2241178" cy="369332"/>
          </a:xfrm>
          <a:prstGeom prst="rect">
            <a:avLst/>
          </a:prstGeom>
          <a:noFill/>
        </p:spPr>
        <p:txBody>
          <a:bodyPr wrap="square" rtlCol="0">
            <a:spAutoFit/>
          </a:bodyPr>
          <a:lstStyle/>
          <a:p>
            <a:r>
              <a:rPr lang="en-US" i="1" dirty="0"/>
              <a:t>C</a:t>
            </a:r>
            <a:r>
              <a:rPr lang="en-US" altLang="zh-CN" i="1" dirty="0"/>
              <a:t>oughlin et al 2019</a:t>
            </a:r>
            <a:endParaRPr lang="en-US" i="1" dirty="0"/>
          </a:p>
        </p:txBody>
      </p:sp>
      <p:sp>
        <p:nvSpPr>
          <p:cNvPr id="8" name="TextBox 7"/>
          <p:cNvSpPr txBox="1"/>
          <p:nvPr/>
        </p:nvSpPr>
        <p:spPr>
          <a:xfrm>
            <a:off x="4234703" y="1896035"/>
            <a:ext cx="4280647" cy="1948226"/>
          </a:xfrm>
          <a:prstGeom prst="rect">
            <a:avLst/>
          </a:prstGeom>
          <a:noFill/>
        </p:spPr>
        <p:txBody>
          <a:bodyPr wrap="square" rtlCol="0">
            <a:spAutoFit/>
          </a:bodyPr>
          <a:lstStyle/>
          <a:p>
            <a:pPr defTabSz="914400">
              <a:lnSpc>
                <a:spcPct val="70000"/>
              </a:lnSpc>
              <a:spcBef>
                <a:spcPts val="1000"/>
              </a:spcBef>
              <a:buFont typeface="Arial" panose="020B0604020202020204" pitchFamily="34" charset="0"/>
            </a:pPr>
            <a:r>
              <a:rPr lang="en-US" dirty="0">
                <a:solidFill>
                  <a:srgbClr val="FF0000"/>
                </a:solidFill>
                <a:latin typeface="Times New Roman" panose="02020603050405020304" pitchFamily="18" charset="0"/>
                <a:cs typeface="Times New Roman" panose="02020603050405020304" pitchFamily="18" charset="0"/>
              </a:rPr>
              <a:t>Merger product       -&gt; </a:t>
            </a:r>
            <a:r>
              <a:rPr lang="en-US" dirty="0" err="1">
                <a:solidFill>
                  <a:srgbClr val="FF0000"/>
                </a:solidFill>
                <a:latin typeface="Times New Roman" panose="02020603050405020304" pitchFamily="18" charset="0"/>
                <a:cs typeface="Times New Roman" panose="02020603050405020304" pitchFamily="18" charset="0"/>
              </a:rPr>
              <a:t>Mtov</a:t>
            </a:r>
            <a:r>
              <a:rPr lang="en-US" dirty="0">
                <a:solidFill>
                  <a:srgbClr val="FF0000"/>
                </a:solidFill>
                <a:latin typeface="Times New Roman" panose="02020603050405020304" pitchFamily="18" charset="0"/>
                <a:cs typeface="Times New Roman" panose="02020603050405020304" pitchFamily="18" charset="0"/>
              </a:rPr>
              <a:t> constraint  </a:t>
            </a:r>
            <a:r>
              <a:rPr lang="zh-CN" altLang="en-US"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r>
              <a:rPr lang="en-US" dirty="0">
                <a:latin typeface="Times New Roman" panose="02020603050405020304" pitchFamily="18" charset="0"/>
                <a:cs typeface="Times New Roman" panose="02020603050405020304" pitchFamily="18" charset="0"/>
              </a:rPr>
              <a:t>Tidal deformability  -&gt; Radius constraint</a:t>
            </a:r>
          </a:p>
          <a:p>
            <a:r>
              <a:rPr lang="en-US" dirty="0">
                <a:latin typeface="Times New Roman" panose="02020603050405020304" pitchFamily="18" charset="0"/>
                <a:cs typeface="Times New Roman" panose="02020603050405020304" pitchFamily="18" charset="0"/>
              </a:rPr>
              <a:t>No prompt collapse -&gt; Radius constraint</a:t>
            </a:r>
          </a:p>
        </p:txBody>
      </p:sp>
      <p:pic>
        <p:nvPicPr>
          <p:cNvPr id="7" name="Content Placeholder 5"/>
          <p:cNvPicPr>
            <a:picLocks noChangeAspect="1"/>
          </p:cNvPicPr>
          <p:nvPr/>
        </p:nvPicPr>
        <p:blipFill>
          <a:blip r:embed="rId2"/>
          <a:stretch>
            <a:fillRect/>
          </a:stretch>
        </p:blipFill>
        <p:spPr>
          <a:xfrm>
            <a:off x="488577" y="1512216"/>
            <a:ext cx="3733801" cy="3427392"/>
          </a:xfrm>
          <a:prstGeom prst="rect">
            <a:avLst/>
          </a:prstGeom>
        </p:spPr>
      </p:pic>
    </p:spTree>
    <p:extLst>
      <p:ext uri="{BB962C8B-B14F-4D97-AF65-F5344CB8AC3E}">
        <p14:creationId xmlns:p14="http://schemas.microsoft.com/office/powerpoint/2010/main" val="403795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6473-68EB-45FC-9240-FBFC3F7AA352}"/>
              </a:ext>
            </a:extLst>
          </p:cNvPr>
          <p:cNvSpPr>
            <a:spLocks noGrp="1"/>
          </p:cNvSpPr>
          <p:nvPr>
            <p:ph type="title"/>
          </p:nvPr>
        </p:nvSpPr>
        <p:spPr/>
        <p:txBody>
          <a:bodyPr/>
          <a:lstStyle/>
          <a:p>
            <a:r>
              <a:rPr lang="en-US" altLang="zh-CN" sz="4400" dirty="0"/>
              <a:t>Implications of </a:t>
            </a:r>
            <a:r>
              <a:rPr lang="en-US" altLang="zh-CN" sz="4400" dirty="0">
                <a:solidFill>
                  <a:srgbClr val="00B0F0"/>
                </a:solidFill>
              </a:rPr>
              <a:t>observation</a:t>
            </a:r>
            <a:endParaRPr lang="zh-CN" altLang="en-US" dirty="0"/>
          </a:p>
        </p:txBody>
      </p:sp>
      <p:sp>
        <p:nvSpPr>
          <p:cNvPr id="3" name="Content Placeholder 2">
            <a:extLst>
              <a:ext uri="{FF2B5EF4-FFF2-40B4-BE49-F238E27FC236}">
                <a16:creationId xmlns:a16="http://schemas.microsoft.com/office/drawing/2014/main" id="{45B14DF4-2212-4A69-9499-306E87690692}"/>
              </a:ext>
            </a:extLst>
          </p:cNvPr>
          <p:cNvSpPr>
            <a:spLocks noGrp="1"/>
          </p:cNvSpPr>
          <p:nvPr>
            <p:ph idx="1"/>
          </p:nvPr>
        </p:nvSpPr>
        <p:spPr/>
        <p:txBody>
          <a:bodyPr/>
          <a:lstStyle/>
          <a:p>
            <a:endParaRPr lang="zh-CN" altLang="en-US"/>
          </a:p>
        </p:txBody>
      </p:sp>
      <p:pic>
        <p:nvPicPr>
          <p:cNvPr id="4" name="Picture 3">
            <a:extLst>
              <a:ext uri="{FF2B5EF4-FFF2-40B4-BE49-F238E27FC236}">
                <a16:creationId xmlns:a16="http://schemas.microsoft.com/office/drawing/2014/main" id="{A3416741-1DCD-4745-BA0D-729652276388}"/>
              </a:ext>
            </a:extLst>
          </p:cNvPr>
          <p:cNvPicPr>
            <a:picLocks noChangeAspect="1"/>
          </p:cNvPicPr>
          <p:nvPr/>
        </p:nvPicPr>
        <p:blipFill>
          <a:blip r:embed="rId2"/>
          <a:stretch>
            <a:fillRect/>
          </a:stretch>
        </p:blipFill>
        <p:spPr>
          <a:xfrm>
            <a:off x="0" y="1690689"/>
            <a:ext cx="6010183" cy="4442310"/>
          </a:xfrm>
          <a:prstGeom prst="rect">
            <a:avLst/>
          </a:prstGeom>
        </p:spPr>
      </p:pic>
      <p:sp>
        <p:nvSpPr>
          <p:cNvPr id="5" name="TextBox 4">
            <a:extLst>
              <a:ext uri="{FF2B5EF4-FFF2-40B4-BE49-F238E27FC236}">
                <a16:creationId xmlns:a16="http://schemas.microsoft.com/office/drawing/2014/main" id="{6E79B5F4-6A18-4CB0-B0AE-7BDD0E74EF78}"/>
              </a:ext>
            </a:extLst>
          </p:cNvPr>
          <p:cNvSpPr txBox="1"/>
          <p:nvPr/>
        </p:nvSpPr>
        <p:spPr>
          <a:xfrm>
            <a:off x="6010184" y="2342183"/>
            <a:ext cx="3133816" cy="258532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All the observational constraints help us understand the </a:t>
            </a:r>
            <a:r>
              <a:rPr lang="en-US" altLang="zh-CN" dirty="0">
                <a:solidFill>
                  <a:srgbClr val="FF0000"/>
                </a:solidFill>
                <a:latin typeface="Times New Roman" panose="02020603050405020304" pitchFamily="18" charset="0"/>
                <a:cs typeface="Times New Roman" panose="02020603050405020304" pitchFamily="18" charset="0"/>
              </a:rPr>
              <a:t>equation of state </a:t>
            </a:r>
            <a:r>
              <a:rPr lang="en-US" altLang="zh-CN" dirty="0">
                <a:latin typeface="Times New Roman" panose="02020603050405020304" pitchFamily="18" charset="0"/>
                <a:cs typeface="Times New Roman" panose="02020603050405020304" pitchFamily="18" charset="0"/>
              </a:rPr>
              <a:t>and </a:t>
            </a:r>
            <a:r>
              <a:rPr lang="en-US" altLang="zh-CN" dirty="0">
                <a:solidFill>
                  <a:srgbClr val="FF0000"/>
                </a:solidFill>
                <a:latin typeface="Times New Roman" panose="02020603050405020304" pitchFamily="18" charset="0"/>
                <a:cs typeface="Times New Roman" panose="02020603050405020304" pitchFamily="18" charset="0"/>
              </a:rPr>
              <a:t>internal composition </a:t>
            </a:r>
            <a:r>
              <a:rPr lang="en-US" altLang="zh-CN" dirty="0">
                <a:latin typeface="Times New Roman" panose="02020603050405020304" pitchFamily="18" charset="0"/>
                <a:cs typeface="Times New Roman" panose="02020603050405020304" pitchFamily="18" charset="0"/>
              </a:rPr>
              <a:t>of cold dense matter better, which is a difficult from ab-initial nuclear physical calculations due to the </a:t>
            </a:r>
            <a:r>
              <a:rPr lang="en-US" altLang="zh-CN" dirty="0">
                <a:solidFill>
                  <a:srgbClr val="FF0000"/>
                </a:solidFill>
                <a:latin typeface="Times New Roman" panose="02020603050405020304" pitchFamily="18" charset="0"/>
                <a:cs typeface="Times New Roman" panose="02020603050405020304" pitchFamily="18" charset="0"/>
              </a:rPr>
              <a:t>non-perturbative</a:t>
            </a:r>
            <a:r>
              <a:rPr lang="en-US" altLang="zh-CN" dirty="0">
                <a:latin typeface="Times New Roman" panose="02020603050405020304" pitchFamily="18" charset="0"/>
                <a:cs typeface="Times New Roman" panose="02020603050405020304" pitchFamily="18" charset="0"/>
              </a:rPr>
              <a:t> nature of strong interaction.</a:t>
            </a:r>
          </a:p>
        </p:txBody>
      </p:sp>
    </p:spTree>
    <p:extLst>
      <p:ext uri="{BB962C8B-B14F-4D97-AF65-F5344CB8AC3E}">
        <p14:creationId xmlns:p14="http://schemas.microsoft.com/office/powerpoint/2010/main" val="372529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Constraining </a:t>
            </a:r>
            <a:r>
              <a:rPr lang="en-US" dirty="0" err="1"/>
              <a:t>EoS</a:t>
            </a:r>
            <a:r>
              <a:rPr lang="en-US" dirty="0"/>
              <a:t> in MM era</a:t>
            </a:r>
          </a:p>
        </p:txBody>
      </p:sp>
      <p:pic>
        <p:nvPicPr>
          <p:cNvPr id="6" name="Content Placeholder 5"/>
          <p:cNvPicPr>
            <a:picLocks noGrp="1" noChangeAspect="1"/>
          </p:cNvPicPr>
          <p:nvPr>
            <p:ph idx="1"/>
          </p:nvPr>
        </p:nvPicPr>
        <p:blipFill>
          <a:blip r:embed="rId3"/>
          <a:stretch>
            <a:fillRect/>
          </a:stretch>
        </p:blipFill>
        <p:spPr>
          <a:xfrm>
            <a:off x="488577" y="1512216"/>
            <a:ext cx="3733801" cy="3427392"/>
          </a:xfrm>
          <a:prstGeom prst="rect">
            <a:avLst/>
          </a:prstGeom>
        </p:spPr>
      </p:pic>
      <p:sp>
        <p:nvSpPr>
          <p:cNvPr id="5" name="TextBox 4"/>
          <p:cNvSpPr txBox="1"/>
          <p:nvPr/>
        </p:nvSpPr>
        <p:spPr>
          <a:xfrm>
            <a:off x="1451933" y="4864631"/>
            <a:ext cx="2241178" cy="369332"/>
          </a:xfrm>
          <a:prstGeom prst="rect">
            <a:avLst/>
          </a:prstGeom>
          <a:noFill/>
        </p:spPr>
        <p:txBody>
          <a:bodyPr wrap="square" rtlCol="0">
            <a:spAutoFit/>
          </a:bodyPr>
          <a:lstStyle/>
          <a:p>
            <a:r>
              <a:rPr lang="en-US" i="1" dirty="0"/>
              <a:t>C</a:t>
            </a:r>
            <a:r>
              <a:rPr lang="en-US" altLang="zh-CN" i="1" dirty="0"/>
              <a:t>oughlin et al 2019</a:t>
            </a:r>
            <a:endParaRPr lang="en-US" i="1" dirty="0"/>
          </a:p>
        </p:txBody>
      </p:sp>
      <p:sp>
        <p:nvSpPr>
          <p:cNvPr id="3" name="TextBox 2"/>
          <p:cNvSpPr txBox="1"/>
          <p:nvPr/>
        </p:nvSpPr>
        <p:spPr>
          <a:xfrm>
            <a:off x="260708" y="5233963"/>
            <a:ext cx="4280647" cy="932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Tidal deformability  -&gt; Radius constraint</a:t>
            </a:r>
          </a:p>
          <a:p>
            <a:r>
              <a:rPr lang="en-US" dirty="0">
                <a:latin typeface="Times New Roman" panose="02020603050405020304" pitchFamily="18" charset="0"/>
                <a:cs typeface="Times New Roman" panose="02020603050405020304" pitchFamily="18" charset="0"/>
              </a:rPr>
              <a:t>Merger product       -&gt; </a:t>
            </a:r>
            <a:r>
              <a:rPr lang="en-US" dirty="0" err="1">
                <a:latin typeface="Times New Roman" panose="02020603050405020304" pitchFamily="18" charset="0"/>
                <a:cs typeface="Times New Roman" panose="02020603050405020304" pitchFamily="18" charset="0"/>
              </a:rPr>
              <a:t>Mtov</a:t>
            </a:r>
            <a:r>
              <a:rPr lang="en-US" dirty="0">
                <a:latin typeface="Times New Roman" panose="02020603050405020304" pitchFamily="18" charset="0"/>
                <a:cs typeface="Times New Roman" panose="02020603050405020304" pitchFamily="18" charset="0"/>
              </a:rPr>
              <a:t> constraint</a:t>
            </a:r>
          </a:p>
          <a:p>
            <a:r>
              <a:rPr lang="en-US" dirty="0">
                <a:latin typeface="Times New Roman" panose="02020603050405020304" pitchFamily="18" charset="0"/>
                <a:cs typeface="Times New Roman" panose="02020603050405020304" pitchFamily="18" charset="0"/>
              </a:rPr>
              <a:t>No prompt collapse -&gt; Radius constraint</a:t>
            </a:r>
          </a:p>
        </p:txBody>
      </p:sp>
      <p:sp>
        <p:nvSpPr>
          <p:cNvPr id="7" name="TextBox 6"/>
          <p:cNvSpPr txBox="1"/>
          <p:nvPr/>
        </p:nvSpPr>
        <p:spPr>
          <a:xfrm>
            <a:off x="5145741" y="1887070"/>
            <a:ext cx="2711824" cy="2215991"/>
          </a:xfrm>
          <a:prstGeom prst="rect">
            <a:avLst/>
          </a:prstGeom>
          <a:noFill/>
          <a:ln>
            <a:solidFill>
              <a:schemeClr val="tx1"/>
            </a:solidFill>
          </a:ln>
        </p:spPr>
        <p:txBody>
          <a:bodyPr wrap="square" rtlCol="0">
            <a:spAutoFit/>
          </a:bodyPr>
          <a:lstStyle/>
          <a:p>
            <a:r>
              <a:rPr lang="en-US" sz="13800" dirty="0"/>
              <a:t>  ?</a:t>
            </a:r>
          </a:p>
        </p:txBody>
      </p:sp>
      <p:sp>
        <p:nvSpPr>
          <p:cNvPr id="8" name="TextBox 7"/>
          <p:cNvSpPr txBox="1"/>
          <p:nvPr/>
        </p:nvSpPr>
        <p:spPr>
          <a:xfrm>
            <a:off x="4944035" y="4811989"/>
            <a:ext cx="321384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QS model is considered, the constraints become unclear</a:t>
            </a:r>
          </a:p>
        </p:txBody>
      </p:sp>
      <p:sp>
        <p:nvSpPr>
          <p:cNvPr id="9" name="TextBox 8"/>
          <p:cNvSpPr txBox="1"/>
          <p:nvPr/>
        </p:nvSpPr>
        <p:spPr>
          <a:xfrm>
            <a:off x="4289612" y="5396032"/>
            <a:ext cx="485438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Tidal deformability requires </a:t>
            </a:r>
            <a:r>
              <a:rPr lang="en-US" dirty="0">
                <a:solidFill>
                  <a:srgbClr val="FF0000"/>
                </a:solidFill>
                <a:latin typeface="Times New Roman" panose="02020603050405020304" pitchFamily="18" charset="0"/>
                <a:cs typeface="Times New Roman" panose="02020603050405020304" pitchFamily="18" charset="0"/>
              </a:rPr>
              <a:t>a surface correction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Rigidly rotating QSs reaches </a:t>
            </a:r>
            <a:r>
              <a:rPr lang="en-US" dirty="0">
                <a:solidFill>
                  <a:srgbClr val="FF0000"/>
                </a:solidFill>
                <a:latin typeface="Times New Roman" panose="02020603050405020304" pitchFamily="18" charset="0"/>
                <a:cs typeface="Times New Roman" panose="02020603050405020304" pitchFamily="18" charset="0"/>
              </a:rPr>
              <a:t>higher mass </a:t>
            </a:r>
            <a:r>
              <a:rPr lang="en-US" dirty="0">
                <a:latin typeface="Times New Roman" panose="02020603050405020304" pitchFamily="18" charset="0"/>
                <a:cs typeface="Times New Roman" panose="02020603050405020304" pitchFamily="18" charset="0"/>
              </a:rPr>
              <a:t>increase than NSs;</a:t>
            </a:r>
          </a:p>
          <a:p>
            <a:r>
              <a:rPr lang="en-US" dirty="0">
                <a:latin typeface="Times New Roman" panose="02020603050405020304" pitchFamily="18" charset="0"/>
                <a:cs typeface="Times New Roman" panose="02020603050405020304" pitchFamily="18" charset="0"/>
              </a:rPr>
              <a:t>Prompt collapse </a:t>
            </a:r>
            <a:r>
              <a:rPr lang="en-US" dirty="0">
                <a:solidFill>
                  <a:srgbClr val="FF0000"/>
                </a:solidFill>
                <a:latin typeface="Times New Roman" panose="02020603050405020304" pitchFamily="18" charset="0"/>
                <a:cs typeface="Times New Roman" panose="02020603050405020304" pitchFamily="18" charset="0"/>
              </a:rPr>
              <a:t>threshold mass</a:t>
            </a:r>
            <a:r>
              <a:rPr lang="en-US" dirty="0">
                <a:latin typeface="Times New Roman" panose="02020603050405020304" pitchFamily="18" charset="0"/>
                <a:cs typeface="Times New Roman" panose="02020603050405020304" pitchFamily="18" charset="0"/>
              </a:rPr>
              <a:t>, unclear for QSs.</a:t>
            </a:r>
          </a:p>
        </p:txBody>
      </p:sp>
    </p:spTree>
    <p:extLst>
      <p:ext uri="{BB962C8B-B14F-4D97-AF65-F5344CB8AC3E}">
        <p14:creationId xmlns:p14="http://schemas.microsoft.com/office/powerpoint/2010/main" val="310613600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1048</Words>
  <Application>Microsoft Office PowerPoint</Application>
  <PresentationFormat>On-screen Show (4:3)</PresentationFormat>
  <Paragraphs>176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Microsoft YaHei</vt:lpstr>
      <vt:lpstr>宋体</vt:lpstr>
      <vt:lpstr>Arial</vt:lpstr>
      <vt:lpstr>Calibri</vt:lpstr>
      <vt:lpstr>Calibri Light</vt:lpstr>
      <vt:lpstr>Cambria Math</vt:lpstr>
      <vt:lpstr>Gill Sans MT</vt:lpstr>
      <vt:lpstr>Times New Roman</vt:lpstr>
      <vt:lpstr>Office Theme</vt:lpstr>
      <vt:lpstr>Constraining compact star EoS in  Multimessenger Era</vt:lpstr>
      <vt:lpstr>GW170817/GRB170817A/AT2017gfo</vt:lpstr>
      <vt:lpstr>Implication of EOS with GW</vt:lpstr>
      <vt:lpstr>Post-merger evolution channels for BNS</vt:lpstr>
      <vt:lpstr>Implication from EM counterparts</vt:lpstr>
      <vt:lpstr>Implication from EM counterparts</vt:lpstr>
      <vt:lpstr>Constraining EoS in MM era</vt:lpstr>
      <vt:lpstr>Implications of observation</vt:lpstr>
      <vt:lpstr>Constraining EoS in MM era</vt:lpstr>
      <vt:lpstr>A caution shall be made when universal relation applied</vt:lpstr>
      <vt:lpstr>An obvious tension</vt:lpstr>
      <vt:lpstr>Post-merger evolution channels for BNS</vt:lpstr>
      <vt:lpstr>An obvious tension</vt:lpstr>
      <vt:lpstr>Technique</vt:lpstr>
      <vt:lpstr>Technique</vt:lpstr>
      <vt:lpstr>Difficulties in evolving QS</vt:lpstr>
      <vt:lpstr>Difficulties in evolving QS</vt:lpstr>
      <vt:lpstr>To evolve QS with NR</vt:lpstr>
      <vt:lpstr>To evolve QS with NR</vt:lpstr>
      <vt:lpstr>Threshold mass of BQS mergers</vt:lpstr>
      <vt:lpstr>Threshold mass of BQS mergers</vt:lpstr>
      <vt:lpstr>Threshold mass of BQS mergers</vt:lpstr>
      <vt:lpstr>Threshold mass of BQS mergers</vt:lpstr>
      <vt:lpstr>Critical mass for HMQS/SMQS </vt:lpstr>
      <vt:lpstr>MIT280</vt:lpstr>
      <vt:lpstr>MIT280</vt:lpstr>
      <vt:lpstr>MIT280</vt:lpstr>
      <vt:lpstr>Rotation profile</vt:lpstr>
      <vt:lpstr>Rotation profile</vt:lpstr>
      <vt:lpstr>Rotation profile</vt:lpstr>
      <vt:lpstr>GW spectrogram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Constraining compact star EoS in  Multimessenger Era</dc:title>
  <dc:creator>Enping Zhou</dc:creator>
  <cp:lastModifiedBy>Enping Zhou</cp:lastModifiedBy>
  <cp:revision>2</cp:revision>
  <dcterms:created xsi:type="dcterms:W3CDTF">2022-11-25T05:30:24Z</dcterms:created>
  <dcterms:modified xsi:type="dcterms:W3CDTF">2022-12-03T09:09:49Z</dcterms:modified>
</cp:coreProperties>
</file>