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sdx" ContentType="application/vnd.ms-visio.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0" r:id="rId2"/>
    <p:sldId id="257" r:id="rId3"/>
    <p:sldId id="258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zh-S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85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SG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0CFCD2-92D7-4FCE-B316-A62BFD7DE92C}" type="datetimeFigureOut">
              <a:rPr lang="zh-SG" altLang="en-US" smtClean="0"/>
              <a:t>27/4/2023</a:t>
            </a:fld>
            <a:endParaRPr lang="zh-SG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SG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zh-SG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SG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83910B-F993-4F34-9353-C9CFD75D47EC}" type="slidenum">
              <a:rPr lang="zh-SG" altLang="en-US" smtClean="0"/>
              <a:t>‹#›</a:t>
            </a:fld>
            <a:endParaRPr lang="zh-SG" altLang="en-US"/>
          </a:p>
        </p:txBody>
      </p:sp>
    </p:spTree>
    <p:extLst>
      <p:ext uri="{BB962C8B-B14F-4D97-AF65-F5344CB8AC3E}">
        <p14:creationId xmlns:p14="http://schemas.microsoft.com/office/powerpoint/2010/main" val="1172927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SG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83910B-F993-4F34-9353-C9CFD75D47EC}" type="slidenum">
              <a:rPr lang="zh-SG" altLang="en-US" smtClean="0"/>
              <a:t>5</a:t>
            </a:fld>
            <a:endParaRPr lang="zh-SG" altLang="en-US"/>
          </a:p>
        </p:txBody>
      </p:sp>
    </p:spTree>
    <p:extLst>
      <p:ext uri="{BB962C8B-B14F-4D97-AF65-F5344CB8AC3E}">
        <p14:creationId xmlns:p14="http://schemas.microsoft.com/office/powerpoint/2010/main" val="9678057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SG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83910B-F993-4F34-9353-C9CFD75D47EC}" type="slidenum">
              <a:rPr lang="zh-SG" altLang="en-US" smtClean="0"/>
              <a:t>6</a:t>
            </a:fld>
            <a:endParaRPr lang="zh-SG" altLang="en-US"/>
          </a:p>
        </p:txBody>
      </p:sp>
    </p:spTree>
    <p:extLst>
      <p:ext uri="{BB962C8B-B14F-4D97-AF65-F5344CB8AC3E}">
        <p14:creationId xmlns:p14="http://schemas.microsoft.com/office/powerpoint/2010/main" val="2869182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B0C5F1F-5278-06CF-15DB-CE350A4DC2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SG" alt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F6E00037-9706-D5EC-AD28-F2A64FAB2A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SG" alt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EC72724-3157-4523-2BF1-12E2298D4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19019-46C5-426C-B46D-2FEB1CD034C7}" type="datetime1">
              <a:rPr lang="zh-SG" altLang="en-US" smtClean="0"/>
              <a:t>27/4/2023</a:t>
            </a:fld>
            <a:endParaRPr lang="zh-SG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C9095D4-350D-8FE0-1C8E-1B1C88835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SG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EAFE280-A8C9-01EE-3AF7-EB122AD8B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07828-DFDE-4EE5-84BB-15E2984D0403}" type="slidenum">
              <a:rPr lang="zh-SG" altLang="en-US" smtClean="0"/>
              <a:t>‹#›</a:t>
            </a:fld>
            <a:endParaRPr lang="zh-SG" altLang="en-US"/>
          </a:p>
        </p:txBody>
      </p:sp>
    </p:spTree>
    <p:extLst>
      <p:ext uri="{BB962C8B-B14F-4D97-AF65-F5344CB8AC3E}">
        <p14:creationId xmlns:p14="http://schemas.microsoft.com/office/powerpoint/2010/main" val="3151585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E8BEC38-5D7F-63C1-74C0-55357C6D9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SG" altLang="en-US"/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D03071C6-C75B-41B3-EB7D-FE7B911C91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zh-SG" alt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12FB0C6-9F13-D99B-D1E5-247B4A84F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37702-B0B5-498E-9798-9DEF5F4BBC86}" type="datetime1">
              <a:rPr lang="zh-SG" altLang="en-US" smtClean="0"/>
              <a:t>27/4/2023</a:t>
            </a:fld>
            <a:endParaRPr lang="zh-SG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EFE1CB6-209B-C4D8-0968-ECB879137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SG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01B9E45-A324-7D4A-BF6E-C4903D838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07828-DFDE-4EE5-84BB-15E2984D0403}" type="slidenum">
              <a:rPr lang="zh-SG" altLang="en-US" smtClean="0"/>
              <a:t>‹#›</a:t>
            </a:fld>
            <a:endParaRPr lang="zh-SG" altLang="en-US"/>
          </a:p>
        </p:txBody>
      </p:sp>
    </p:spTree>
    <p:extLst>
      <p:ext uri="{BB962C8B-B14F-4D97-AF65-F5344CB8AC3E}">
        <p14:creationId xmlns:p14="http://schemas.microsoft.com/office/powerpoint/2010/main" val="921888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084C4D73-4FBA-C4E4-804A-227674A934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SG" altLang="en-US"/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5F4F88C-A5F2-2A39-7C89-04B973A03F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zh-SG" alt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D9B128E-079E-B2AB-29FF-AFD2F2F13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56DA1-B621-446E-81A3-56F8AE4DCDB0}" type="datetime1">
              <a:rPr lang="zh-SG" altLang="en-US" smtClean="0"/>
              <a:t>27/4/2023</a:t>
            </a:fld>
            <a:endParaRPr lang="zh-SG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2C66548-0E7D-8D6F-931B-3AC5471BF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SG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D9DAE7B-DD9F-AA4A-5D0F-F0C97EAFC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07828-DFDE-4EE5-84BB-15E2984D0403}" type="slidenum">
              <a:rPr lang="zh-SG" altLang="en-US" smtClean="0"/>
              <a:t>‹#›</a:t>
            </a:fld>
            <a:endParaRPr lang="zh-SG" altLang="en-US"/>
          </a:p>
        </p:txBody>
      </p:sp>
    </p:spTree>
    <p:extLst>
      <p:ext uri="{BB962C8B-B14F-4D97-AF65-F5344CB8AC3E}">
        <p14:creationId xmlns:p14="http://schemas.microsoft.com/office/powerpoint/2010/main" val="4063408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C7AE751-AE0B-EAAA-451C-8A374F98E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1325563"/>
          </a:xfrm>
        </p:spPr>
        <p:txBody>
          <a:bodyPr/>
          <a:lstStyle>
            <a:lvl1pPr>
              <a:defRPr b="0"/>
            </a:lvl1pPr>
          </a:lstStyle>
          <a:p>
            <a:r>
              <a:rPr lang="zh-CN" altLang="en-US"/>
              <a:t>单击此处编辑母版标题样式</a:t>
            </a:r>
            <a:endParaRPr lang="zh-SG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A957BA0-B67C-A97A-5E26-206BF29998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/>
            </a:lvl1pPr>
            <a:lvl2pPr>
              <a:defRPr b="0"/>
            </a:lvl2pPr>
            <a:lvl3pPr>
              <a:defRPr b="0"/>
            </a:lvl3pPr>
            <a:lvl4pPr>
              <a:defRPr b="0"/>
            </a:lvl4pPr>
            <a:lvl5pPr>
              <a:defRPr b="0"/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zh-SG" alt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2DD2254-B08C-9395-643B-8E8B47F4D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/>
            </a:lvl1pPr>
          </a:lstStyle>
          <a:p>
            <a:fld id="{6FC3770D-9388-4B45-BDC0-0595BBC06627}" type="datetime1">
              <a:rPr lang="zh-SG" altLang="en-US" smtClean="0"/>
              <a:t>27/4/2023</a:t>
            </a:fld>
            <a:endParaRPr lang="zh-SG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5649298-C2C5-C0FB-E048-58FC3DE57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/>
            </a:lvl1pPr>
          </a:lstStyle>
          <a:p>
            <a:endParaRPr lang="zh-SG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0960AC0-9627-365D-3336-FE883BD84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/>
            </a:lvl1pPr>
          </a:lstStyle>
          <a:p>
            <a:fld id="{29307828-DFDE-4EE5-84BB-15E2984D0403}" type="slidenum">
              <a:rPr lang="zh-SG" altLang="en-US" smtClean="0"/>
              <a:pPr/>
              <a:t>‹#›</a:t>
            </a:fld>
            <a:endParaRPr lang="zh-SG" altLang="en-US"/>
          </a:p>
        </p:txBody>
      </p:sp>
    </p:spTree>
    <p:extLst>
      <p:ext uri="{BB962C8B-B14F-4D97-AF65-F5344CB8AC3E}">
        <p14:creationId xmlns:p14="http://schemas.microsoft.com/office/powerpoint/2010/main" val="2327481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1CE19AA-C26D-B8A1-9E4A-2E3CB8885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SG" altLang="en-US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C4E6585-150A-0C9A-CA8C-C89BAE0980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347BFBE-2A85-1BF8-F39F-6F96C4C4A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66FA6-D0EA-47B0-BD46-0CE572870CC7}" type="datetime1">
              <a:rPr lang="zh-SG" altLang="en-US" smtClean="0"/>
              <a:t>27/4/2023</a:t>
            </a:fld>
            <a:endParaRPr lang="zh-SG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29888F3-06D6-3B4D-52F9-BFBF60F8B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SG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AA2211A-D3EC-1A85-572E-1D702B2AB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07828-DFDE-4EE5-84BB-15E2984D0403}" type="slidenum">
              <a:rPr lang="zh-SG" altLang="en-US" smtClean="0"/>
              <a:t>‹#›</a:t>
            </a:fld>
            <a:endParaRPr lang="zh-SG" altLang="en-US"/>
          </a:p>
        </p:txBody>
      </p:sp>
    </p:spTree>
    <p:extLst>
      <p:ext uri="{BB962C8B-B14F-4D97-AF65-F5344CB8AC3E}">
        <p14:creationId xmlns:p14="http://schemas.microsoft.com/office/powerpoint/2010/main" val="2735267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59163C1-0100-FEC9-8210-ECD9960C4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SG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F3F4E9A-6753-EFA5-E7F4-FF69E93272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zh-SG" altLang="en-US"/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640C87E6-D5E4-3B5F-ABEF-FFCC3C7B22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zh-SG" altLang="en-US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5E7C569-ACE9-64B8-7E7A-B548F58F6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DD63B-D4F4-4B16-BE3F-E22720142D10}" type="datetime1">
              <a:rPr lang="zh-SG" altLang="en-US" smtClean="0"/>
              <a:t>27/4/2023</a:t>
            </a:fld>
            <a:endParaRPr lang="zh-SG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65271EC-7DF5-7A55-E842-5BE5C989E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SG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0F71A06-6BFB-DBDA-995A-E23869BA5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07828-DFDE-4EE5-84BB-15E2984D0403}" type="slidenum">
              <a:rPr lang="zh-SG" altLang="en-US" smtClean="0"/>
              <a:t>‹#›</a:t>
            </a:fld>
            <a:endParaRPr lang="zh-SG" altLang="en-US"/>
          </a:p>
        </p:txBody>
      </p:sp>
    </p:spTree>
    <p:extLst>
      <p:ext uri="{BB962C8B-B14F-4D97-AF65-F5344CB8AC3E}">
        <p14:creationId xmlns:p14="http://schemas.microsoft.com/office/powerpoint/2010/main" val="373062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2F2001D-A671-FF47-246D-7A01FA4121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SG" altLang="en-US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44F6919-9E90-9019-1AAB-52FF223BEF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A7AC7E3-004A-371A-8D56-328D72E891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zh-SG" altLang="en-US"/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820B59D7-D753-ACE6-9059-3ECE0F9B78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A7EBD3F6-CA28-5C5A-1900-812EAF7D06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zh-SG" altLang="en-US"/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8CBD2BAA-D891-9EEB-9B4E-7A99FE0BA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F3430-A7E8-4023-BEB3-9C30E17D3B58}" type="datetime1">
              <a:rPr lang="zh-SG" altLang="en-US" smtClean="0"/>
              <a:t>27/4/2023</a:t>
            </a:fld>
            <a:endParaRPr lang="zh-SG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E968835B-180F-4FC7-9B35-8D094BD07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SG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DCA207F7-9426-CA0B-5C41-440CB725A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07828-DFDE-4EE5-84BB-15E2984D0403}" type="slidenum">
              <a:rPr lang="zh-SG" altLang="en-US" smtClean="0"/>
              <a:t>‹#›</a:t>
            </a:fld>
            <a:endParaRPr lang="zh-SG" altLang="en-US"/>
          </a:p>
        </p:txBody>
      </p:sp>
    </p:spTree>
    <p:extLst>
      <p:ext uri="{BB962C8B-B14F-4D97-AF65-F5344CB8AC3E}">
        <p14:creationId xmlns:p14="http://schemas.microsoft.com/office/powerpoint/2010/main" val="1659073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D378B5B-5F20-5974-F438-1FA7054EA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SG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888F25FA-A4E9-2E1B-76EE-69853948A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61A28-9299-482B-8C09-2ED6205AEB7E}" type="datetime1">
              <a:rPr lang="zh-SG" altLang="en-US" smtClean="0"/>
              <a:t>27/4/2023</a:t>
            </a:fld>
            <a:endParaRPr lang="zh-SG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9B711A95-7690-2DF8-EAA9-3B40BF1705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SG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6525D650-29C0-FA4E-D234-ADFB566FE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07828-DFDE-4EE5-84BB-15E2984D0403}" type="slidenum">
              <a:rPr lang="zh-SG" altLang="en-US" smtClean="0"/>
              <a:t>‹#›</a:t>
            </a:fld>
            <a:endParaRPr lang="zh-SG" altLang="en-US"/>
          </a:p>
        </p:txBody>
      </p:sp>
    </p:spTree>
    <p:extLst>
      <p:ext uri="{BB962C8B-B14F-4D97-AF65-F5344CB8AC3E}">
        <p14:creationId xmlns:p14="http://schemas.microsoft.com/office/powerpoint/2010/main" val="2684076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A6EF6DBF-66B0-3AB4-EF83-99E9FC183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72CEE-316A-4B55-9C29-8428CB02F7DA}" type="datetime1">
              <a:rPr lang="zh-SG" altLang="en-US" smtClean="0"/>
              <a:t>27/4/2023</a:t>
            </a:fld>
            <a:endParaRPr lang="zh-SG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62FABE87-95A6-FAC7-7C4E-4D00FDB46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SG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9CC3E09B-6C82-13A2-E60C-2DE1BFFAB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07828-DFDE-4EE5-84BB-15E2984D0403}" type="slidenum">
              <a:rPr lang="zh-SG" altLang="en-US" smtClean="0"/>
              <a:t>‹#›</a:t>
            </a:fld>
            <a:endParaRPr lang="zh-SG" altLang="en-US"/>
          </a:p>
        </p:txBody>
      </p:sp>
    </p:spTree>
    <p:extLst>
      <p:ext uri="{BB962C8B-B14F-4D97-AF65-F5344CB8AC3E}">
        <p14:creationId xmlns:p14="http://schemas.microsoft.com/office/powerpoint/2010/main" val="2492225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6FA4FAF-9C62-CD57-96A6-05DF2A61F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SG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0F8A979-494D-239B-6739-E35603EFC9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zh-SG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7A14787-547A-23F2-2943-624281EC03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A23369F-BF7F-D58E-5A33-EF6917160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D05DF-CC1D-4490-94E5-B2CEF923DBBC}" type="datetime1">
              <a:rPr lang="zh-SG" altLang="en-US" smtClean="0"/>
              <a:t>27/4/2023</a:t>
            </a:fld>
            <a:endParaRPr lang="zh-SG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AE60B2F-FDEC-B12E-A8B4-8544272D6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SG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1D4A082-6233-111C-D1F7-DD5F47554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07828-DFDE-4EE5-84BB-15E2984D0403}" type="slidenum">
              <a:rPr lang="zh-SG" altLang="en-US" smtClean="0"/>
              <a:t>‹#›</a:t>
            </a:fld>
            <a:endParaRPr lang="zh-SG" altLang="en-US"/>
          </a:p>
        </p:txBody>
      </p:sp>
    </p:spTree>
    <p:extLst>
      <p:ext uri="{BB962C8B-B14F-4D97-AF65-F5344CB8AC3E}">
        <p14:creationId xmlns:p14="http://schemas.microsoft.com/office/powerpoint/2010/main" val="335528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FAE3319-CF2A-F142-73F8-6F28D71BDB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SG" altLang="en-US"/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9D71A254-5DBC-FEE8-0D6E-A6029A1B8D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SG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6C635E2-1C0C-0231-1503-DEFBD95BCC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2B7C0C7-CE98-19C1-0683-D5F440027F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C45BE-3CD8-4787-B8AE-434F0B9D2591}" type="datetime1">
              <a:rPr lang="zh-SG" altLang="en-US" smtClean="0"/>
              <a:t>27/4/2023</a:t>
            </a:fld>
            <a:endParaRPr lang="zh-SG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B336BDF-62BD-BC4C-7C80-57F07F7A9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SG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DD5C34C-A351-B5FC-6D8E-845543050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07828-DFDE-4EE5-84BB-15E2984D0403}" type="slidenum">
              <a:rPr lang="zh-SG" altLang="en-US" smtClean="0"/>
              <a:t>‹#›</a:t>
            </a:fld>
            <a:endParaRPr lang="zh-SG" altLang="en-US"/>
          </a:p>
        </p:txBody>
      </p:sp>
    </p:spTree>
    <p:extLst>
      <p:ext uri="{BB962C8B-B14F-4D97-AF65-F5344CB8AC3E}">
        <p14:creationId xmlns:p14="http://schemas.microsoft.com/office/powerpoint/2010/main" val="4012804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8D66C414-3DC9-296E-E1D9-676A2CA10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SG" altLang="en-US" dirty="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37F80E1-F30C-2D82-4C83-4E08DD548E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681480"/>
            <a:ext cx="10515600" cy="44954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  <a:endParaRPr lang="zh-SG" altLang="en-US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E9BAD0A-25DF-20CE-43B0-51EDFB3F17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1257AA-731A-46F4-8167-7D27112487F3}" type="datetime1">
              <a:rPr lang="zh-SG" altLang="en-US" smtClean="0"/>
              <a:t>27/4/2023</a:t>
            </a:fld>
            <a:endParaRPr lang="zh-SG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6191338-7183-6186-CFC5-6CB2C33B11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zh-SG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8068059-7BFF-A282-2A28-9097871A0F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9307828-DFDE-4EE5-84BB-15E2984D0403}" type="slidenum">
              <a:rPr lang="zh-SG" altLang="en-US" smtClean="0"/>
              <a:pPr/>
              <a:t>‹#›</a:t>
            </a:fld>
            <a:endParaRPr lang="zh-SG" altLang="en-US"/>
          </a:p>
        </p:txBody>
      </p:sp>
    </p:spTree>
    <p:extLst>
      <p:ext uri="{BB962C8B-B14F-4D97-AF65-F5344CB8AC3E}">
        <p14:creationId xmlns:p14="http://schemas.microsoft.com/office/powerpoint/2010/main" val="1455208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1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1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1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1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S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package" Target="../embeddings/Microsoft_Visio_Drawing.vsdx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25C8718-7B5F-2F9B-6F75-A5821F952FA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SG" dirty="0"/>
              <a:t>Analysis of possible data lost in chip</a:t>
            </a:r>
            <a:endParaRPr lang="zh-SG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C3A17814-12C4-A4B1-31DF-B38D45EF73F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endParaRPr lang="en-US" altLang="zh-SG" dirty="0"/>
          </a:p>
          <a:p>
            <a:endParaRPr lang="en-US" altLang="zh-SG" dirty="0"/>
          </a:p>
          <a:p>
            <a:endParaRPr lang="en-US" altLang="zh-SG" dirty="0"/>
          </a:p>
          <a:p>
            <a:r>
              <a:rPr lang="en-US" altLang="zh-SG" dirty="0"/>
              <a:t>Xiaomin WEI</a:t>
            </a:r>
          </a:p>
          <a:p>
            <a:r>
              <a:rPr lang="en-US" altLang="zh-CN" dirty="0"/>
              <a:t>April 27</a:t>
            </a:r>
            <a:r>
              <a:rPr lang="zh-CN" altLang="en-US" dirty="0"/>
              <a:t>，</a:t>
            </a:r>
            <a:r>
              <a:rPr lang="en-US" altLang="zh-SG" dirty="0"/>
              <a:t>2023</a:t>
            </a:r>
            <a:endParaRPr lang="zh-SG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840BC24-233B-7CF3-75FC-9AEFA7428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07828-DFDE-4EE5-84BB-15E2984D0403}" type="slidenum">
              <a:rPr lang="zh-SG" altLang="en-US" smtClean="0"/>
              <a:t>1</a:t>
            </a:fld>
            <a:endParaRPr lang="zh-SG" altLang="en-US"/>
          </a:p>
        </p:txBody>
      </p:sp>
    </p:spTree>
    <p:extLst>
      <p:ext uri="{BB962C8B-B14F-4D97-AF65-F5344CB8AC3E}">
        <p14:creationId xmlns:p14="http://schemas.microsoft.com/office/powerpoint/2010/main" val="1670096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6768A34-7E28-A9EE-388D-24DD72F5A9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904" y="136525"/>
            <a:ext cx="11174896" cy="1325563"/>
          </a:xfrm>
        </p:spPr>
        <p:txBody>
          <a:bodyPr/>
          <a:lstStyle/>
          <a:p>
            <a:r>
              <a:rPr lang="en-US" altLang="zh-SG" dirty="0"/>
              <a:t>TaichuPix3 Peripheral Readout</a:t>
            </a:r>
            <a:endParaRPr lang="zh-SG" altLang="en-US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A03E18EF-3419-2E43-0757-541C5161F4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5500" y="169068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SG" altLang="en-US"/>
          </a:p>
        </p:txBody>
      </p:sp>
      <p:graphicFrame>
        <p:nvGraphicFramePr>
          <p:cNvPr id="5" name="对象 4">
            <a:extLst>
              <a:ext uri="{FF2B5EF4-FFF2-40B4-BE49-F238E27FC236}">
                <a16:creationId xmlns:a16="http://schemas.microsoft.com/office/drawing/2014/main" id="{2F7228B1-EA22-FA57-1B4D-E76A95DE042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2589631"/>
              </p:ext>
            </p:extLst>
          </p:nvPr>
        </p:nvGraphicFramePr>
        <p:xfrm>
          <a:off x="365648" y="1284868"/>
          <a:ext cx="6240559" cy="52255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9931446" imgH="8305751" progId="Visio.Drawing.15">
                  <p:embed/>
                </p:oleObj>
              </mc:Choice>
              <mc:Fallback>
                <p:oleObj name="Visio" r:id="rId2" imgW="9931446" imgH="8305751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648" y="1284868"/>
                        <a:ext cx="6240559" cy="522552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内容占位符 2">
            <a:extLst>
              <a:ext uri="{FF2B5EF4-FFF2-40B4-BE49-F238E27FC236}">
                <a16:creationId xmlns:a16="http://schemas.microsoft.com/office/drawing/2014/main" id="{3A72975A-4B6F-A628-2523-A3CC112392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85113" y="1462088"/>
            <a:ext cx="5327375" cy="504830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zh-SG" sz="2400" dirty="0"/>
              <a:t>Two level FIFO</a:t>
            </a:r>
          </a:p>
          <a:p>
            <a:r>
              <a:rPr lang="en-US" altLang="zh-SG" sz="2400" dirty="0"/>
              <a:t>1</a:t>
            </a:r>
            <a:r>
              <a:rPr lang="en-US" altLang="zh-SG" sz="2400" baseline="30000" dirty="0"/>
              <a:t>st</a:t>
            </a:r>
            <a:r>
              <a:rPr lang="en-US" altLang="zh-SG" sz="2400" dirty="0"/>
              <a:t> level </a:t>
            </a:r>
            <a:r>
              <a:rPr lang="zh-CN" altLang="en-US" sz="2400" dirty="0"/>
              <a:t>（</a:t>
            </a:r>
            <a:r>
              <a:rPr lang="en-US" altLang="zh-CN" sz="2400" dirty="0"/>
              <a:t>FIFO1</a:t>
            </a:r>
            <a:r>
              <a:rPr lang="zh-CN" altLang="en-US" sz="2400" dirty="0"/>
              <a:t>）</a:t>
            </a:r>
            <a:endParaRPr lang="en-US" altLang="zh-CN" sz="2400" dirty="0"/>
          </a:p>
          <a:p>
            <a:pPr lvl="1">
              <a:buFont typeface="Arial" panose="020B0604020202020204" pitchFamily="34" charset="0"/>
              <a:buChar char="‾"/>
            </a:pPr>
            <a:r>
              <a:rPr lang="en-US" altLang="zh-CN" sz="2000" dirty="0"/>
              <a:t>Every 32 </a:t>
            </a:r>
            <a:r>
              <a:rPr lang="en-US" altLang="zh-CN" sz="2000" dirty="0" err="1"/>
              <a:t>Dcols</a:t>
            </a:r>
            <a:r>
              <a:rPr lang="en-US" altLang="zh-CN" sz="2000" dirty="0"/>
              <a:t> share one FIFO tree</a:t>
            </a:r>
          </a:p>
          <a:p>
            <a:pPr lvl="1">
              <a:buFont typeface="Arial" panose="020B0604020202020204" pitchFamily="34" charset="0"/>
              <a:buChar char="‾"/>
            </a:pPr>
            <a:r>
              <a:rPr lang="en-US" altLang="zh-CN" sz="2000" dirty="0"/>
              <a:t>16 FIFO trees in total</a:t>
            </a:r>
          </a:p>
          <a:p>
            <a:pPr lvl="1">
              <a:buFont typeface="Arial" panose="020B0604020202020204" pitchFamily="34" charset="0"/>
              <a:buChar char="‾"/>
            </a:pPr>
            <a:r>
              <a:rPr lang="en-US" altLang="zh-SG" sz="2000" dirty="0"/>
              <a:t>Read out in time order in 32 </a:t>
            </a:r>
            <a:r>
              <a:rPr lang="en-US" altLang="zh-SG" sz="2000" dirty="0" err="1"/>
              <a:t>Dcols</a:t>
            </a:r>
            <a:r>
              <a:rPr lang="en-US" altLang="zh-SG" sz="2000" dirty="0"/>
              <a:t>.</a:t>
            </a:r>
          </a:p>
          <a:p>
            <a:pPr lvl="1">
              <a:buFont typeface="Arial" panose="020B0604020202020204" pitchFamily="34" charset="0"/>
              <a:buChar char="‾"/>
            </a:pPr>
            <a:r>
              <a:rPr lang="en-US" altLang="zh-SG" sz="2000" dirty="0"/>
              <a:t>Read out evenly between the 32 </a:t>
            </a:r>
            <a:r>
              <a:rPr lang="en-US" altLang="zh-SG" sz="2000" dirty="0" err="1"/>
              <a:t>Dcols</a:t>
            </a:r>
            <a:r>
              <a:rPr lang="en-US" altLang="zh-SG" sz="2000" dirty="0"/>
              <a:t>.</a:t>
            </a:r>
          </a:p>
          <a:p>
            <a:pPr lvl="1">
              <a:buFont typeface="Arial" panose="020B0604020202020204" pitchFamily="34" charset="0"/>
              <a:buChar char="‾"/>
            </a:pPr>
            <a:r>
              <a:rPr lang="en-US" altLang="zh-CN" sz="2000" dirty="0"/>
              <a:t>Volume presented in next page.</a:t>
            </a:r>
            <a:endParaRPr lang="en-US" altLang="zh-SG" sz="2000" dirty="0"/>
          </a:p>
          <a:p>
            <a:r>
              <a:rPr lang="en-US" altLang="zh-SG" sz="2400" dirty="0"/>
              <a:t>2</a:t>
            </a:r>
            <a:r>
              <a:rPr lang="en-US" altLang="zh-SG" sz="2400" baseline="30000" dirty="0"/>
              <a:t>nd</a:t>
            </a:r>
            <a:r>
              <a:rPr lang="en-US" altLang="zh-SG" sz="2400" dirty="0"/>
              <a:t> level </a:t>
            </a:r>
            <a:r>
              <a:rPr lang="zh-CN" altLang="en-US" sz="2400" dirty="0"/>
              <a:t>（</a:t>
            </a:r>
            <a:r>
              <a:rPr lang="en-US" altLang="zh-CN" sz="2400" dirty="0"/>
              <a:t>FIFO2</a:t>
            </a:r>
            <a:r>
              <a:rPr lang="zh-CN" altLang="en-US" sz="2400" dirty="0"/>
              <a:t>）</a:t>
            </a:r>
            <a:endParaRPr lang="en-US" altLang="zh-CN" sz="2400" dirty="0"/>
          </a:p>
          <a:p>
            <a:pPr lvl="1">
              <a:buFont typeface="Arial" panose="020B0604020202020204" pitchFamily="34" charset="0"/>
              <a:buChar char="‾"/>
            </a:pPr>
            <a:r>
              <a:rPr lang="en-US" altLang="zh-CN" sz="2000" dirty="0"/>
              <a:t>Four SRAM</a:t>
            </a:r>
          </a:p>
          <a:p>
            <a:pPr lvl="1">
              <a:buFont typeface="Arial" panose="020B0604020202020204" pitchFamily="34" charset="0"/>
              <a:buChar char="‾"/>
            </a:pPr>
            <a:r>
              <a:rPr lang="en-US" altLang="zh-CN" sz="2000" dirty="0"/>
              <a:t>Every 128 </a:t>
            </a:r>
            <a:r>
              <a:rPr lang="en-US" altLang="zh-CN" sz="2000" dirty="0" err="1"/>
              <a:t>Dcols</a:t>
            </a:r>
            <a:r>
              <a:rPr lang="en-US" altLang="zh-CN" sz="2000" dirty="0"/>
              <a:t> share one SRAM.</a:t>
            </a:r>
          </a:p>
          <a:p>
            <a:pPr lvl="1">
              <a:buFont typeface="Arial" panose="020B0604020202020204" pitchFamily="34" charset="0"/>
              <a:buChar char="‾"/>
            </a:pPr>
            <a:r>
              <a:rPr lang="en-US" altLang="zh-SG" sz="2000" dirty="0"/>
              <a:t>Read out evenly</a:t>
            </a:r>
          </a:p>
          <a:p>
            <a:pPr lvl="1">
              <a:buFont typeface="Arial" panose="020B0604020202020204" pitchFamily="34" charset="0"/>
              <a:buChar char="‾"/>
            </a:pPr>
            <a:r>
              <a:rPr lang="en-US" altLang="zh-SG" sz="2000" dirty="0"/>
              <a:t>Volume: 256 words</a:t>
            </a:r>
          </a:p>
          <a:p>
            <a:r>
              <a:rPr lang="en-US" altLang="zh-SG" sz="2400" dirty="0">
                <a:effectLst/>
                <a:ea typeface="宋体" panose="02010600030101010101" pitchFamily="2" charset="-122"/>
              </a:rPr>
              <a:t>When the FIFOs are full, the hits will be blocked in the pixels. Smaller address will be output in priority.</a:t>
            </a:r>
            <a:endParaRPr lang="en-US" altLang="zh-SG" sz="2400" dirty="0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91CB364C-0F82-BAC5-1976-9D58EA1C0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07828-DFDE-4EE5-84BB-15E2984D0403}" type="slidenum">
              <a:rPr lang="zh-SG" altLang="en-US" smtClean="0"/>
              <a:pPr/>
              <a:t>2</a:t>
            </a:fld>
            <a:endParaRPr lang="zh-SG" altLang="en-US"/>
          </a:p>
        </p:txBody>
      </p:sp>
    </p:spTree>
    <p:extLst>
      <p:ext uri="{BB962C8B-B14F-4D97-AF65-F5344CB8AC3E}">
        <p14:creationId xmlns:p14="http://schemas.microsoft.com/office/powerpoint/2010/main" val="3897155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6768A34-7E28-A9EE-388D-24DD72F5A9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648" y="136525"/>
            <a:ext cx="10988152" cy="1325563"/>
          </a:xfrm>
        </p:spPr>
        <p:txBody>
          <a:bodyPr>
            <a:normAutofit/>
          </a:bodyPr>
          <a:lstStyle/>
          <a:p>
            <a:r>
              <a:rPr lang="en-US" altLang="zh-SG" dirty="0"/>
              <a:t>FIFO tree in 32 </a:t>
            </a:r>
            <a:r>
              <a:rPr lang="en-US" altLang="zh-SG" dirty="0" err="1"/>
              <a:t>Dcols</a:t>
            </a:r>
            <a:r>
              <a:rPr lang="en-US" altLang="zh-SG" dirty="0"/>
              <a:t> readout</a:t>
            </a:r>
            <a:endParaRPr lang="zh-SG" altLang="en-US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A03E18EF-3419-2E43-0757-541C5161F4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5500" y="169068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SG" altLang="en-US"/>
          </a:p>
        </p:txBody>
      </p:sp>
      <p:sp>
        <p:nvSpPr>
          <p:cNvPr id="6" name="内容占位符 2">
            <a:extLst>
              <a:ext uri="{FF2B5EF4-FFF2-40B4-BE49-F238E27FC236}">
                <a16:creationId xmlns:a16="http://schemas.microsoft.com/office/drawing/2014/main" id="{3A72975A-4B6F-A628-2523-A3CC112392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0255" y="1179472"/>
            <a:ext cx="4373275" cy="24781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SG" sz="2000" u="sng" dirty="0"/>
              <a:t>FIFO tree in 32 </a:t>
            </a:r>
            <a:r>
              <a:rPr lang="en-US" altLang="zh-SG" sz="2000" u="sng" dirty="0" err="1"/>
              <a:t>Dcols</a:t>
            </a:r>
            <a:r>
              <a:rPr lang="en-US" altLang="zh-SG" sz="2000" u="sng" dirty="0"/>
              <a:t> readout</a:t>
            </a:r>
          </a:p>
          <a:p>
            <a:r>
              <a:rPr lang="en-US" altLang="zh-SG" sz="2000" dirty="0"/>
              <a:t>6 </a:t>
            </a:r>
            <a:r>
              <a:rPr lang="en-US" altLang="zh-CN" sz="2000" dirty="0"/>
              <a:t>layers</a:t>
            </a:r>
            <a:r>
              <a:rPr lang="en-US" altLang="zh-SG" sz="2000" dirty="0"/>
              <a:t> </a:t>
            </a:r>
          </a:p>
          <a:p>
            <a:endParaRPr lang="en-US" altLang="zh-SG" sz="2000" dirty="0"/>
          </a:p>
          <a:p>
            <a:r>
              <a:rPr lang="en-US" altLang="zh-SG" sz="2000" dirty="0"/>
              <a:t>280 </a:t>
            </a:r>
            <a:r>
              <a:rPr lang="en-US" altLang="zh-CN" sz="2000" dirty="0"/>
              <a:t>words in total</a:t>
            </a:r>
          </a:p>
          <a:p>
            <a:r>
              <a:rPr lang="en-US" altLang="zh-SG" sz="2000" dirty="0"/>
              <a:t>8.75 words </a:t>
            </a:r>
            <a:r>
              <a:rPr lang="en-US" altLang="zh-CN" sz="2000" dirty="0"/>
              <a:t>for a</a:t>
            </a:r>
            <a:r>
              <a:rPr lang="zh-CN" altLang="en-US" sz="2000" dirty="0"/>
              <a:t> </a:t>
            </a:r>
            <a:r>
              <a:rPr lang="en-US" altLang="zh-CN" sz="2000" dirty="0" err="1"/>
              <a:t>Dcol</a:t>
            </a:r>
            <a:r>
              <a:rPr lang="zh-CN" altLang="en-US" sz="2000" dirty="0"/>
              <a:t> </a:t>
            </a:r>
            <a:r>
              <a:rPr lang="en-US" altLang="zh-CN" sz="2000" dirty="0"/>
              <a:t>in</a:t>
            </a:r>
            <a:r>
              <a:rPr lang="zh-CN" altLang="en-US" sz="2000" dirty="0"/>
              <a:t> </a:t>
            </a:r>
            <a:r>
              <a:rPr lang="en-US" altLang="zh-CN" sz="2000" dirty="0"/>
              <a:t>average</a:t>
            </a:r>
          </a:p>
          <a:p>
            <a:r>
              <a:rPr lang="en-US" altLang="zh-SG" sz="2000" dirty="0"/>
              <a:t>52 words for a </a:t>
            </a:r>
            <a:r>
              <a:rPr lang="en-US" altLang="zh-SG" sz="2000" dirty="0" err="1"/>
              <a:t>Dcol</a:t>
            </a:r>
            <a:r>
              <a:rPr lang="en-US" altLang="zh-SG" sz="2000" dirty="0"/>
              <a:t> in maximal</a:t>
            </a:r>
          </a:p>
          <a:p>
            <a:endParaRPr lang="en-US" altLang="zh-SG" sz="2400" dirty="0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7A65C716-B824-49A4-B24C-8E203282EB1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740" y="1415604"/>
            <a:ext cx="6294755" cy="4807841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9E2B7C7C-1B2A-42D8-F720-E313E9FB25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56642" y="1919289"/>
            <a:ext cx="3482340" cy="446687"/>
          </a:xfrm>
          <a:prstGeom prst="rect">
            <a:avLst/>
          </a:prstGeom>
        </p:spPr>
      </p:pic>
      <p:graphicFrame>
        <p:nvGraphicFramePr>
          <p:cNvPr id="5" name="表格 21">
            <a:extLst>
              <a:ext uri="{FF2B5EF4-FFF2-40B4-BE49-F238E27FC236}">
                <a16:creationId xmlns:a16="http://schemas.microsoft.com/office/drawing/2014/main" id="{33DFF66B-2C94-E799-406E-84AFF4C867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8089275"/>
              </p:ext>
            </p:extLst>
          </p:nvPr>
        </p:nvGraphicFramePr>
        <p:xfrm>
          <a:off x="7120255" y="3657600"/>
          <a:ext cx="4767718" cy="24216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1020">
                  <a:extLst>
                    <a:ext uri="{9D8B030D-6E8A-4147-A177-3AD203B41FA5}">
                      <a16:colId xmlns:a16="http://schemas.microsoft.com/office/drawing/2014/main" val="2342212908"/>
                    </a:ext>
                  </a:extLst>
                </a:gridCol>
                <a:gridCol w="1275038">
                  <a:extLst>
                    <a:ext uri="{9D8B030D-6E8A-4147-A177-3AD203B41FA5}">
                      <a16:colId xmlns:a16="http://schemas.microsoft.com/office/drawing/2014/main" val="2334295776"/>
                    </a:ext>
                  </a:extLst>
                </a:gridCol>
                <a:gridCol w="1851660">
                  <a:extLst>
                    <a:ext uri="{9D8B030D-6E8A-4147-A177-3AD203B41FA5}">
                      <a16:colId xmlns:a16="http://schemas.microsoft.com/office/drawing/2014/main" val="3720662279"/>
                    </a:ext>
                  </a:extLst>
                </a:gridCol>
              </a:tblGrid>
              <a:tr h="82046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SG" sz="1400" dirty="0"/>
                        <a:t>Cases (hit </a:t>
                      </a:r>
                      <a:r>
                        <a:rPr lang="en-US" altLang="zh-SG" sz="1400" dirty="0" err="1"/>
                        <a:t>Dcols</a:t>
                      </a:r>
                      <a:r>
                        <a:rPr lang="en-US" altLang="zh-SG" sz="1400" dirty="0"/>
                        <a:t>)</a:t>
                      </a:r>
                      <a:endParaRPr lang="zh-SG" altLang="en-US" sz="1400" dirty="0"/>
                    </a:p>
                    <a:p>
                      <a:endParaRPr lang="zh-SG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SG" sz="1400" dirty="0"/>
                        <a:t>Cases example</a:t>
                      </a:r>
                    </a:p>
                    <a:p>
                      <a:r>
                        <a:rPr lang="en-US" altLang="zh-SG" sz="1400" dirty="0"/>
                        <a:t> (hit </a:t>
                      </a:r>
                      <a:r>
                        <a:rPr lang="en-US" altLang="zh-SG" sz="1400" dirty="0" err="1"/>
                        <a:t>Dcols</a:t>
                      </a:r>
                      <a:r>
                        <a:rPr lang="en-US" altLang="zh-SG" sz="1400" dirty="0"/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SG" sz="1400" dirty="0"/>
                        <a:t>Memory </a:t>
                      </a:r>
                      <a:r>
                        <a:rPr lang="en-US" altLang="zh-SG" sz="1400" dirty="0" err="1"/>
                        <a:t>volumn</a:t>
                      </a:r>
                      <a:r>
                        <a:rPr lang="en-US" altLang="zh-SG" sz="1400" dirty="0"/>
                        <a:t> </a:t>
                      </a:r>
                      <a:r>
                        <a:rPr lang="en-US" altLang="zh-CN" sz="1400" dirty="0"/>
                        <a:t>for a</a:t>
                      </a:r>
                      <a:r>
                        <a:rPr lang="zh-CN" altLang="en-US" sz="1400" dirty="0"/>
                        <a:t> </a:t>
                      </a:r>
                      <a:r>
                        <a:rPr lang="en-US" altLang="zh-CN" sz="1400" dirty="0" err="1"/>
                        <a:t>Dcol</a:t>
                      </a:r>
                      <a:r>
                        <a:rPr lang="zh-CN" altLang="en-US" sz="1400" dirty="0"/>
                        <a:t> </a:t>
                      </a:r>
                      <a:r>
                        <a:rPr lang="en-US" altLang="zh-CN" sz="1400" dirty="0"/>
                        <a:t>in</a:t>
                      </a:r>
                      <a:r>
                        <a:rPr lang="zh-CN" altLang="en-US" sz="1400" dirty="0"/>
                        <a:t> </a:t>
                      </a:r>
                      <a:r>
                        <a:rPr lang="en-US" altLang="zh-CN" sz="1400" dirty="0"/>
                        <a:t>average</a:t>
                      </a:r>
                      <a:r>
                        <a:rPr lang="en-US" altLang="zh-SG" sz="1400" dirty="0"/>
                        <a:t> (words)</a:t>
                      </a:r>
                      <a:endParaRPr lang="zh-SG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76149211"/>
                  </a:ext>
                </a:extLst>
              </a:tr>
              <a:tr h="297229">
                <a:tc>
                  <a:txBody>
                    <a:bodyPr/>
                    <a:lstStyle/>
                    <a:p>
                      <a:r>
                        <a:rPr lang="en-US" altLang="zh-SG" sz="1400" dirty="0"/>
                        <a:t>All </a:t>
                      </a:r>
                      <a:r>
                        <a:rPr lang="en-US" altLang="zh-SG" sz="1400" dirty="0" err="1"/>
                        <a:t>Dcols</a:t>
                      </a:r>
                      <a:endParaRPr lang="zh-SG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SG" sz="1400" dirty="0"/>
                        <a:t>0,1,2,…,31</a:t>
                      </a:r>
                      <a:endParaRPr lang="zh-SG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SG" sz="1400" dirty="0"/>
                        <a:t>8.75 (280/32)</a:t>
                      </a:r>
                      <a:endParaRPr lang="zh-SG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6876531"/>
                  </a:ext>
                </a:extLst>
              </a:tr>
              <a:tr h="505289">
                <a:tc>
                  <a:txBody>
                    <a:bodyPr/>
                    <a:lstStyle/>
                    <a:p>
                      <a:r>
                        <a:rPr lang="en-US" altLang="zh-SG" sz="1400" dirty="0"/>
                        <a:t>Half of </a:t>
                      </a:r>
                      <a:r>
                        <a:rPr lang="en-US" altLang="zh-SG" sz="1400" dirty="0" err="1"/>
                        <a:t>Dcols</a:t>
                      </a:r>
                      <a:endParaRPr lang="zh-SG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SG" sz="1400" dirty="0"/>
                        <a:t>0-3, 8-11, 16-19, 24-27</a:t>
                      </a:r>
                      <a:endParaRPr lang="zh-SG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SG" sz="1400" dirty="0"/>
                        <a:t>13.5 (216/16)</a:t>
                      </a:r>
                      <a:endParaRPr lang="zh-SG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66105667"/>
                  </a:ext>
                </a:extLst>
              </a:tr>
              <a:tr h="3891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SG" sz="1400" dirty="0"/>
                        <a:t>Four </a:t>
                      </a:r>
                      <a:r>
                        <a:rPr lang="en-US" altLang="zh-SG" sz="1400" dirty="0" err="1"/>
                        <a:t>Dcols</a:t>
                      </a:r>
                      <a:endParaRPr lang="zh-SG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SG" sz="1400" dirty="0"/>
                        <a:t>0, 8, 16,24</a:t>
                      </a:r>
                      <a:endParaRPr lang="zh-SG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SG" sz="1400" dirty="0"/>
                        <a:t>26 (104/2)</a:t>
                      </a:r>
                      <a:endParaRPr lang="zh-SG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8170160"/>
                  </a:ext>
                </a:extLst>
              </a:tr>
              <a:tr h="3891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SG" sz="1400" dirty="0"/>
                        <a:t>One</a:t>
                      </a:r>
                      <a:endParaRPr lang="zh-SG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SG" sz="1400" dirty="0"/>
                        <a:t>0</a:t>
                      </a:r>
                      <a:endParaRPr lang="zh-SG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SG" sz="1400" dirty="0"/>
                        <a:t>52</a:t>
                      </a:r>
                      <a:endParaRPr lang="zh-SG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08156735"/>
                  </a:ext>
                </a:extLst>
              </a:tr>
            </a:tbl>
          </a:graphicData>
        </a:graphic>
      </p:graphicFrame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5FCE297-92CE-CCB1-0AB7-1709EF6FC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07828-DFDE-4EE5-84BB-15E2984D0403}" type="slidenum">
              <a:rPr lang="zh-SG" altLang="en-US" smtClean="0"/>
              <a:pPr/>
              <a:t>3</a:t>
            </a:fld>
            <a:endParaRPr lang="zh-SG" altLang="en-US"/>
          </a:p>
        </p:txBody>
      </p:sp>
    </p:spTree>
    <p:extLst>
      <p:ext uri="{BB962C8B-B14F-4D97-AF65-F5344CB8AC3E}">
        <p14:creationId xmlns:p14="http://schemas.microsoft.com/office/powerpoint/2010/main" val="4017760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6768A34-7E28-A9EE-388D-24DD72F5A9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648" y="136526"/>
            <a:ext cx="10988152" cy="953134"/>
          </a:xfrm>
        </p:spPr>
        <p:txBody>
          <a:bodyPr/>
          <a:lstStyle/>
          <a:p>
            <a:r>
              <a:rPr lang="en-US" altLang="zh-SG" dirty="0"/>
              <a:t>Memory for a </a:t>
            </a:r>
            <a:r>
              <a:rPr lang="en-US" altLang="zh-SG" dirty="0" err="1"/>
              <a:t>Dcol</a:t>
            </a:r>
            <a:endParaRPr lang="zh-SG" altLang="en-US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A03E18EF-3419-2E43-0757-541C5161F4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5500" y="169068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SG" altLang="en-US"/>
          </a:p>
        </p:txBody>
      </p:sp>
      <p:graphicFrame>
        <p:nvGraphicFramePr>
          <p:cNvPr id="12" name="表格 21">
            <a:extLst>
              <a:ext uri="{FF2B5EF4-FFF2-40B4-BE49-F238E27FC236}">
                <a16:creationId xmlns:a16="http://schemas.microsoft.com/office/drawing/2014/main" id="{C0358C30-9B31-05DE-90F5-976EBC9586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9251252"/>
              </p:ext>
            </p:extLst>
          </p:nvPr>
        </p:nvGraphicFramePr>
        <p:xfrm>
          <a:off x="1287780" y="4393212"/>
          <a:ext cx="9364978" cy="20510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1374">
                  <a:extLst>
                    <a:ext uri="{9D8B030D-6E8A-4147-A177-3AD203B41FA5}">
                      <a16:colId xmlns:a16="http://schemas.microsoft.com/office/drawing/2014/main" val="1801809496"/>
                    </a:ext>
                  </a:extLst>
                </a:gridCol>
                <a:gridCol w="3120859">
                  <a:extLst>
                    <a:ext uri="{9D8B030D-6E8A-4147-A177-3AD203B41FA5}">
                      <a16:colId xmlns:a16="http://schemas.microsoft.com/office/drawing/2014/main" val="2334295776"/>
                    </a:ext>
                  </a:extLst>
                </a:gridCol>
                <a:gridCol w="1115358">
                  <a:extLst>
                    <a:ext uri="{9D8B030D-6E8A-4147-A177-3AD203B41FA5}">
                      <a16:colId xmlns:a16="http://schemas.microsoft.com/office/drawing/2014/main" val="3720662279"/>
                    </a:ext>
                  </a:extLst>
                </a:gridCol>
                <a:gridCol w="2016225">
                  <a:extLst>
                    <a:ext uri="{9D8B030D-6E8A-4147-A177-3AD203B41FA5}">
                      <a16:colId xmlns:a16="http://schemas.microsoft.com/office/drawing/2014/main" val="625363714"/>
                    </a:ext>
                  </a:extLst>
                </a:gridCol>
                <a:gridCol w="1791162">
                  <a:extLst>
                    <a:ext uri="{9D8B030D-6E8A-4147-A177-3AD203B41FA5}">
                      <a16:colId xmlns:a16="http://schemas.microsoft.com/office/drawing/2014/main" val="531794262"/>
                    </a:ext>
                  </a:extLst>
                </a:gridCol>
              </a:tblGrid>
              <a:tr h="319140"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SG" sz="1400" dirty="0"/>
                        <a:t>Cases (hit </a:t>
                      </a:r>
                      <a:r>
                        <a:rPr lang="en-US" altLang="zh-SG" sz="1400" dirty="0" err="1"/>
                        <a:t>Dcols</a:t>
                      </a:r>
                      <a:r>
                        <a:rPr lang="en-US" altLang="zh-SG" sz="1400" dirty="0"/>
                        <a:t>)</a:t>
                      </a:r>
                      <a:endParaRPr lang="zh-SG" altLang="en-US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r>
                        <a:rPr lang="en-US" altLang="zh-SG" sz="1400" dirty="0"/>
                        <a:t>Cases (noisy </a:t>
                      </a:r>
                      <a:r>
                        <a:rPr lang="en-US" altLang="zh-SG" sz="1400" dirty="0" err="1"/>
                        <a:t>Dcols</a:t>
                      </a:r>
                      <a:r>
                        <a:rPr lang="en-US" altLang="zh-SG" sz="1400" dirty="0"/>
                        <a:t>)</a:t>
                      </a:r>
                      <a:endParaRPr lang="zh-SG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SG" sz="1400" dirty="0"/>
                        <a:t>FIFO1</a:t>
                      </a:r>
                      <a:endParaRPr lang="zh-SG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SG" sz="1400" dirty="0"/>
                        <a:t>FIFO2</a:t>
                      </a:r>
                      <a:endParaRPr lang="zh-SG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SG" sz="1400" dirty="0"/>
                        <a:t>In total</a:t>
                      </a:r>
                      <a:endParaRPr lang="zh-SG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76149211"/>
                  </a:ext>
                </a:extLst>
              </a:tr>
              <a:tr h="319140">
                <a:tc>
                  <a:txBody>
                    <a:bodyPr/>
                    <a:lstStyle/>
                    <a:p>
                      <a:pPr algn="ctr"/>
                      <a:r>
                        <a:rPr lang="en-US" altLang="zh-SG" sz="1400" dirty="0"/>
                        <a:t>Case1</a:t>
                      </a:r>
                      <a:endParaRPr lang="zh-SG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SG" sz="1400" dirty="0"/>
                        <a:t>All </a:t>
                      </a:r>
                      <a:r>
                        <a:rPr lang="en-US" altLang="zh-SG" sz="1400" dirty="0" err="1"/>
                        <a:t>Dcols</a:t>
                      </a:r>
                      <a:endParaRPr lang="zh-SG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SG" sz="1400" dirty="0"/>
                        <a:t>8.75</a:t>
                      </a:r>
                      <a:endParaRPr lang="zh-SG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SG" sz="1400" dirty="0"/>
                        <a:t>256*4/512=2</a:t>
                      </a:r>
                      <a:endParaRPr lang="zh-SG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SG" sz="1400" dirty="0"/>
                        <a:t>10.75</a:t>
                      </a:r>
                      <a:endParaRPr lang="zh-SG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6876531"/>
                  </a:ext>
                </a:extLst>
              </a:tr>
              <a:tr h="470937">
                <a:tc>
                  <a:txBody>
                    <a:bodyPr/>
                    <a:lstStyle/>
                    <a:p>
                      <a:pPr algn="ctr"/>
                      <a:r>
                        <a:rPr lang="en-US" altLang="zh-SG" sz="1400" dirty="0"/>
                        <a:t>Case2</a:t>
                      </a:r>
                      <a:endParaRPr lang="zh-SG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SG" sz="1400" dirty="0"/>
                        <a:t>One in every 32 </a:t>
                      </a:r>
                      <a:r>
                        <a:rPr lang="en-US" altLang="zh-SG" sz="1400" dirty="0" err="1"/>
                        <a:t>Dcols</a:t>
                      </a:r>
                      <a:endParaRPr lang="zh-SG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SG" sz="1400" dirty="0"/>
                        <a:t>52</a:t>
                      </a:r>
                      <a:endParaRPr lang="zh-SG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SG" sz="1400" dirty="0"/>
                        <a:t>256/4=64</a:t>
                      </a:r>
                      <a:endParaRPr lang="zh-SG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SG" sz="1400" dirty="0"/>
                        <a:t>116</a:t>
                      </a:r>
                      <a:endParaRPr lang="zh-SG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66105667"/>
                  </a:ext>
                </a:extLst>
              </a:tr>
              <a:tr h="47093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SG" sz="1400" dirty="0"/>
                        <a:t>Case3</a:t>
                      </a:r>
                      <a:endParaRPr lang="zh-SG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SG" sz="1400" dirty="0"/>
                        <a:t>One in every 128 </a:t>
                      </a:r>
                      <a:r>
                        <a:rPr lang="en-US" altLang="zh-SG" sz="1400" dirty="0" err="1"/>
                        <a:t>Dcols</a:t>
                      </a:r>
                      <a:endParaRPr lang="zh-SG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SG" sz="1400" dirty="0"/>
                        <a:t>52</a:t>
                      </a:r>
                      <a:endParaRPr lang="zh-SG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SG" sz="1400" dirty="0"/>
                        <a:t>256</a:t>
                      </a:r>
                      <a:endParaRPr lang="zh-SG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SG" sz="1400" dirty="0"/>
                        <a:t>308</a:t>
                      </a:r>
                      <a:endParaRPr lang="zh-SG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8170160"/>
                  </a:ext>
                </a:extLst>
              </a:tr>
              <a:tr h="47093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SG" sz="1400" dirty="0"/>
                        <a:t>case4</a:t>
                      </a:r>
                      <a:endParaRPr lang="zh-SG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SG" sz="1400" dirty="0"/>
                        <a:t>One for whole chip</a:t>
                      </a:r>
                      <a:endParaRPr lang="zh-SG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SG" sz="1400" dirty="0"/>
                        <a:t>52</a:t>
                      </a:r>
                      <a:endParaRPr lang="zh-SG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SG" sz="1400" dirty="0"/>
                        <a:t>256</a:t>
                      </a:r>
                      <a:endParaRPr lang="zh-SG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SG" sz="1400" dirty="0"/>
                        <a:t>308</a:t>
                      </a:r>
                      <a:endParaRPr lang="zh-SG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08156735"/>
                  </a:ext>
                </a:extLst>
              </a:tr>
            </a:tbl>
          </a:graphicData>
        </a:graphic>
      </p:graphicFrame>
      <p:pic>
        <p:nvPicPr>
          <p:cNvPr id="14" name="图片 13">
            <a:extLst>
              <a:ext uri="{FF2B5EF4-FFF2-40B4-BE49-F238E27FC236}">
                <a16:creationId xmlns:a16="http://schemas.microsoft.com/office/drawing/2014/main" id="{0521A19C-4AFA-6F66-F76A-CD746BBB90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8460" y="1292519"/>
            <a:ext cx="8158480" cy="2970245"/>
          </a:xfrm>
          <a:prstGeom prst="rect">
            <a:avLst/>
          </a:prstGeom>
        </p:spPr>
      </p:pic>
      <p:sp>
        <p:nvSpPr>
          <p:cNvPr id="15" name="灯片编号占位符 14">
            <a:extLst>
              <a:ext uri="{FF2B5EF4-FFF2-40B4-BE49-F238E27FC236}">
                <a16:creationId xmlns:a16="http://schemas.microsoft.com/office/drawing/2014/main" id="{8F0FCA38-2F07-11BE-5FBC-8256D6F00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07828-DFDE-4EE5-84BB-15E2984D0403}" type="slidenum">
              <a:rPr lang="zh-SG" altLang="en-US" smtClean="0"/>
              <a:pPr/>
              <a:t>4</a:t>
            </a:fld>
            <a:endParaRPr lang="zh-SG" altLang="en-US"/>
          </a:p>
        </p:txBody>
      </p:sp>
    </p:spTree>
    <p:extLst>
      <p:ext uri="{BB962C8B-B14F-4D97-AF65-F5344CB8AC3E}">
        <p14:creationId xmlns:p14="http://schemas.microsoft.com/office/powerpoint/2010/main" val="33006261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E342FA7-09B0-8A52-BBF9-870BB9DCA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852" y="136525"/>
            <a:ext cx="11041948" cy="1175623"/>
          </a:xfrm>
        </p:spPr>
        <p:txBody>
          <a:bodyPr/>
          <a:lstStyle/>
          <a:p>
            <a:r>
              <a:rPr lang="en-US" altLang="zh-SG" dirty="0"/>
              <a:t>No data lost analysis</a:t>
            </a:r>
            <a:endParaRPr lang="zh-SG" altLang="en-US" dirty="0"/>
          </a:p>
        </p:txBody>
      </p:sp>
      <p:grpSp>
        <p:nvGrpSpPr>
          <p:cNvPr id="17" name="组合 16">
            <a:extLst>
              <a:ext uri="{FF2B5EF4-FFF2-40B4-BE49-F238E27FC236}">
                <a16:creationId xmlns:a16="http://schemas.microsoft.com/office/drawing/2014/main" id="{6DA1C335-E612-1249-346C-FD49BE16EAFA}"/>
              </a:ext>
            </a:extLst>
          </p:cNvPr>
          <p:cNvGrpSpPr/>
          <p:nvPr/>
        </p:nvGrpSpPr>
        <p:grpSpPr>
          <a:xfrm>
            <a:off x="169855" y="1312148"/>
            <a:ext cx="7259645" cy="5253590"/>
            <a:chOff x="62100" y="1079340"/>
            <a:chExt cx="9785491" cy="5351347"/>
          </a:xfrm>
        </p:grpSpPr>
        <p:pic>
          <p:nvPicPr>
            <p:cNvPr id="5" name="图片 4">
              <a:extLst>
                <a:ext uri="{FF2B5EF4-FFF2-40B4-BE49-F238E27FC236}">
                  <a16:creationId xmlns:a16="http://schemas.microsoft.com/office/drawing/2014/main" id="{D0D6DFDE-3D1E-B74F-CE4D-2967A428E3F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896756" y="1462088"/>
              <a:ext cx="7950835" cy="4968599"/>
            </a:xfrm>
            <a:prstGeom prst="rect">
              <a:avLst/>
            </a:prstGeom>
          </p:spPr>
        </p:pic>
        <p:sp>
          <p:nvSpPr>
            <p:cNvPr id="6" name="文本框 5">
              <a:extLst>
                <a:ext uri="{FF2B5EF4-FFF2-40B4-BE49-F238E27FC236}">
                  <a16:creationId xmlns:a16="http://schemas.microsoft.com/office/drawing/2014/main" id="{01DB9B9E-7D5F-7397-DB95-B70062A51A09}"/>
                </a:ext>
              </a:extLst>
            </p:cNvPr>
            <p:cNvSpPr txBox="1"/>
            <p:nvPr/>
          </p:nvSpPr>
          <p:spPr>
            <a:xfrm>
              <a:off x="7067642" y="6109903"/>
              <a:ext cx="1255487" cy="307777"/>
            </a:xfrm>
            <a:prstGeom prst="rect">
              <a:avLst/>
            </a:prstGeom>
            <a:solidFill>
              <a:srgbClr val="FF0000"/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zh-SG" sz="1400" dirty="0"/>
                <a:t>62.5Mbps</a:t>
              </a:r>
            </a:p>
          </p:txBody>
        </p:sp>
        <p:sp>
          <p:nvSpPr>
            <p:cNvPr id="7" name="文本框 6">
              <a:extLst>
                <a:ext uri="{FF2B5EF4-FFF2-40B4-BE49-F238E27FC236}">
                  <a16:creationId xmlns:a16="http://schemas.microsoft.com/office/drawing/2014/main" id="{1C4B77B3-D5C7-9310-2C4B-5CF9F50FCCE6}"/>
                </a:ext>
              </a:extLst>
            </p:cNvPr>
            <p:cNvSpPr txBox="1"/>
            <p:nvPr/>
          </p:nvSpPr>
          <p:spPr>
            <a:xfrm>
              <a:off x="6944148" y="5213908"/>
              <a:ext cx="1793941" cy="307777"/>
            </a:xfrm>
            <a:prstGeom prst="rect">
              <a:avLst/>
            </a:prstGeom>
            <a:solidFill>
              <a:srgbClr val="FF0000"/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zh-SG" sz="1400" dirty="0"/>
                <a:t>R4&lt;2M words/s</a:t>
              </a:r>
            </a:p>
          </p:txBody>
        </p:sp>
        <p:sp>
          <p:nvSpPr>
            <p:cNvPr id="8" name="文本框 7">
              <a:extLst>
                <a:ext uri="{FF2B5EF4-FFF2-40B4-BE49-F238E27FC236}">
                  <a16:creationId xmlns:a16="http://schemas.microsoft.com/office/drawing/2014/main" id="{AE3E1F3C-33E6-7A31-BE04-E02C255EC6B7}"/>
                </a:ext>
              </a:extLst>
            </p:cNvPr>
            <p:cNvSpPr txBox="1"/>
            <p:nvPr/>
          </p:nvSpPr>
          <p:spPr>
            <a:xfrm>
              <a:off x="3545273" y="5060019"/>
              <a:ext cx="1105079" cy="313504"/>
            </a:xfrm>
            <a:prstGeom prst="rect">
              <a:avLst/>
            </a:prstGeom>
            <a:solidFill>
              <a:srgbClr val="FF0000"/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zh-SG" sz="1400" dirty="0"/>
                <a:t>R3:0.5M</a:t>
              </a:r>
            </a:p>
          </p:txBody>
        </p:sp>
        <p:sp>
          <p:nvSpPr>
            <p:cNvPr id="9" name="文本框 8">
              <a:extLst>
                <a:ext uri="{FF2B5EF4-FFF2-40B4-BE49-F238E27FC236}">
                  <a16:creationId xmlns:a16="http://schemas.microsoft.com/office/drawing/2014/main" id="{7C3EDC3B-2B7F-CE7B-69F8-79CF44A5707C}"/>
                </a:ext>
              </a:extLst>
            </p:cNvPr>
            <p:cNvSpPr txBox="1"/>
            <p:nvPr/>
          </p:nvSpPr>
          <p:spPr>
            <a:xfrm>
              <a:off x="1259408" y="3911586"/>
              <a:ext cx="1159942" cy="313504"/>
            </a:xfrm>
            <a:prstGeom prst="rect">
              <a:avLst/>
            </a:prstGeom>
            <a:solidFill>
              <a:srgbClr val="FF0000"/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zh-SG" sz="1400" dirty="0"/>
                <a:t>R2:125K</a:t>
              </a:r>
            </a:p>
          </p:txBody>
        </p:sp>
        <p:sp>
          <p:nvSpPr>
            <p:cNvPr id="11" name="文本框 10">
              <a:extLst>
                <a:ext uri="{FF2B5EF4-FFF2-40B4-BE49-F238E27FC236}">
                  <a16:creationId xmlns:a16="http://schemas.microsoft.com/office/drawing/2014/main" id="{EF2EEEBC-39F5-DFA6-567D-9A3CA4A32B98}"/>
                </a:ext>
              </a:extLst>
            </p:cNvPr>
            <p:cNvSpPr txBox="1"/>
            <p:nvPr/>
          </p:nvSpPr>
          <p:spPr>
            <a:xfrm>
              <a:off x="1770855" y="1079340"/>
              <a:ext cx="2033824" cy="307777"/>
            </a:xfrm>
            <a:prstGeom prst="rect">
              <a:avLst/>
            </a:prstGeom>
            <a:solidFill>
              <a:srgbClr val="FF0000"/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zh-SG" sz="1400" dirty="0"/>
                <a:t>Average data rate</a:t>
              </a:r>
            </a:p>
          </p:txBody>
        </p:sp>
        <p:sp>
          <p:nvSpPr>
            <p:cNvPr id="12" name="文本框 11">
              <a:extLst>
                <a:ext uri="{FF2B5EF4-FFF2-40B4-BE49-F238E27FC236}">
                  <a16:creationId xmlns:a16="http://schemas.microsoft.com/office/drawing/2014/main" id="{9169E344-47D2-6F4E-5D8A-20857E514F0C}"/>
                </a:ext>
              </a:extLst>
            </p:cNvPr>
            <p:cNvSpPr txBox="1"/>
            <p:nvPr/>
          </p:nvSpPr>
          <p:spPr>
            <a:xfrm>
              <a:off x="62100" y="1079342"/>
              <a:ext cx="1833242" cy="313504"/>
            </a:xfrm>
            <a:prstGeom prst="rect">
              <a:avLst/>
            </a:prstGeom>
            <a:solidFill>
              <a:srgbClr val="92D050"/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zh-SG" sz="1400" dirty="0"/>
                <a:t>Clock frequency</a:t>
              </a:r>
            </a:p>
          </p:txBody>
        </p:sp>
        <p:sp>
          <p:nvSpPr>
            <p:cNvPr id="13" name="文本框 12">
              <a:extLst>
                <a:ext uri="{FF2B5EF4-FFF2-40B4-BE49-F238E27FC236}">
                  <a16:creationId xmlns:a16="http://schemas.microsoft.com/office/drawing/2014/main" id="{09791859-479C-0DD5-6FB6-58D7303E41E9}"/>
                </a:ext>
              </a:extLst>
            </p:cNvPr>
            <p:cNvSpPr txBox="1"/>
            <p:nvPr/>
          </p:nvSpPr>
          <p:spPr>
            <a:xfrm>
              <a:off x="5754109" y="6117183"/>
              <a:ext cx="909309" cy="313504"/>
            </a:xfrm>
            <a:prstGeom prst="rect">
              <a:avLst/>
            </a:prstGeom>
            <a:solidFill>
              <a:srgbClr val="92D050"/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zh-SG" sz="1400" dirty="0"/>
                <a:t>62.5M</a:t>
              </a:r>
            </a:p>
          </p:txBody>
        </p:sp>
        <p:sp>
          <p:nvSpPr>
            <p:cNvPr id="14" name="文本框 13">
              <a:extLst>
                <a:ext uri="{FF2B5EF4-FFF2-40B4-BE49-F238E27FC236}">
                  <a16:creationId xmlns:a16="http://schemas.microsoft.com/office/drawing/2014/main" id="{3B946A98-5912-D3E5-5FEE-A205622EAFBB}"/>
                </a:ext>
              </a:extLst>
            </p:cNvPr>
            <p:cNvSpPr txBox="1"/>
            <p:nvPr/>
          </p:nvSpPr>
          <p:spPr>
            <a:xfrm>
              <a:off x="2827629" y="5067597"/>
              <a:ext cx="752949" cy="307777"/>
            </a:xfrm>
            <a:prstGeom prst="rect">
              <a:avLst/>
            </a:prstGeom>
            <a:solidFill>
              <a:srgbClr val="92D050"/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zh-SG" sz="1400" dirty="0"/>
                <a:t>2M</a:t>
              </a:r>
            </a:p>
          </p:txBody>
        </p:sp>
        <p:sp>
          <p:nvSpPr>
            <p:cNvPr id="15" name="文本框 14">
              <a:extLst>
                <a:ext uri="{FF2B5EF4-FFF2-40B4-BE49-F238E27FC236}">
                  <a16:creationId xmlns:a16="http://schemas.microsoft.com/office/drawing/2014/main" id="{DA61B214-52F6-236F-CE6D-57FB6F70E952}"/>
                </a:ext>
              </a:extLst>
            </p:cNvPr>
            <p:cNvSpPr txBox="1"/>
            <p:nvPr/>
          </p:nvSpPr>
          <p:spPr>
            <a:xfrm>
              <a:off x="136007" y="3911586"/>
              <a:ext cx="1159944" cy="307777"/>
            </a:xfrm>
            <a:prstGeom prst="rect">
              <a:avLst/>
            </a:prstGeom>
            <a:solidFill>
              <a:srgbClr val="92D050"/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zh-SG" sz="1400" dirty="0"/>
                <a:t>15.625M</a:t>
              </a:r>
            </a:p>
          </p:txBody>
        </p:sp>
        <p:sp>
          <p:nvSpPr>
            <p:cNvPr id="16" name="文本框 15">
              <a:extLst>
                <a:ext uri="{FF2B5EF4-FFF2-40B4-BE49-F238E27FC236}">
                  <a16:creationId xmlns:a16="http://schemas.microsoft.com/office/drawing/2014/main" id="{103FF54D-8EE7-0D0D-66B8-55D148347367}"/>
                </a:ext>
              </a:extLst>
            </p:cNvPr>
            <p:cNvSpPr txBox="1"/>
            <p:nvPr/>
          </p:nvSpPr>
          <p:spPr>
            <a:xfrm>
              <a:off x="62100" y="2996170"/>
              <a:ext cx="1233851" cy="307777"/>
            </a:xfrm>
            <a:prstGeom prst="rect">
              <a:avLst/>
            </a:prstGeom>
            <a:solidFill>
              <a:srgbClr val="92D050"/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zh-SG" sz="1400" dirty="0"/>
                <a:t>15.625M</a:t>
              </a:r>
            </a:p>
          </p:txBody>
        </p:sp>
        <p:sp>
          <p:nvSpPr>
            <p:cNvPr id="10" name="文本框 9">
              <a:extLst>
                <a:ext uri="{FF2B5EF4-FFF2-40B4-BE49-F238E27FC236}">
                  <a16:creationId xmlns:a16="http://schemas.microsoft.com/office/drawing/2014/main" id="{CCB4D00F-4B05-9829-8445-B8E8B0AFAA44}"/>
                </a:ext>
              </a:extLst>
            </p:cNvPr>
            <p:cNvSpPr txBox="1"/>
            <p:nvPr/>
          </p:nvSpPr>
          <p:spPr>
            <a:xfrm>
              <a:off x="1088309" y="2996170"/>
              <a:ext cx="922338" cy="313504"/>
            </a:xfrm>
            <a:prstGeom prst="rect">
              <a:avLst/>
            </a:prstGeom>
            <a:solidFill>
              <a:srgbClr val="FF0000"/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zh-SG" sz="1400" dirty="0"/>
                <a:t>R1:4K</a:t>
              </a:r>
            </a:p>
          </p:txBody>
        </p:sp>
      </p:grpSp>
      <p:sp>
        <p:nvSpPr>
          <p:cNvPr id="20" name="内容占位符 2">
            <a:extLst>
              <a:ext uri="{FF2B5EF4-FFF2-40B4-BE49-F238E27FC236}">
                <a16:creationId xmlns:a16="http://schemas.microsoft.com/office/drawing/2014/main" id="{CC608DAA-1FB3-0A62-0AAA-DC440C9A5725}"/>
              </a:ext>
            </a:extLst>
          </p:cNvPr>
          <p:cNvSpPr txBox="1">
            <a:spLocks/>
          </p:cNvSpPr>
          <p:nvPr/>
        </p:nvSpPr>
        <p:spPr>
          <a:xfrm>
            <a:off x="7715307" y="724337"/>
            <a:ext cx="4070786" cy="25598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altLang="zh-SG" sz="18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No data lose : the input data rate should less than the output data rate.</a:t>
            </a:r>
            <a:endParaRPr lang="en-US" altLang="zh-SG" sz="1800" kern="1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/>
            <a:r>
              <a:rPr lang="en-US" altLang="zh-SG" sz="18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Data rate for one </a:t>
            </a:r>
            <a:r>
              <a:rPr lang="en-US" altLang="zh-SG" sz="1800" kern="1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Dcol</a:t>
            </a:r>
            <a:r>
              <a:rPr lang="en-US" altLang="zh-SG" sz="18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(pixels/s): </a:t>
            </a:r>
            <a:r>
              <a:rPr lang="en-US" altLang="zh-CN" sz="18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R1</a:t>
            </a:r>
          </a:p>
          <a:p>
            <a:pPr algn="just"/>
            <a:r>
              <a:rPr lang="en-US" altLang="zh-SG" sz="18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Data rate for 32 </a:t>
            </a:r>
            <a:r>
              <a:rPr lang="en-US" altLang="zh-SG" sz="1800" kern="1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Dcol</a:t>
            </a:r>
            <a:r>
              <a:rPr lang="en-US" altLang="zh-CN" sz="1800" kern="1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</a:t>
            </a:r>
            <a:r>
              <a:rPr lang="en-US" altLang="zh-CN" sz="18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SG" sz="18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(pixels/s): </a:t>
            </a:r>
            <a:r>
              <a:rPr lang="en-US" altLang="zh-CN" sz="18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R2</a:t>
            </a:r>
          </a:p>
          <a:p>
            <a:pPr algn="just"/>
            <a:r>
              <a:rPr lang="en-US" altLang="zh-SG" sz="18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Data rate for 128 </a:t>
            </a:r>
            <a:r>
              <a:rPr lang="en-US" altLang="zh-SG" sz="1800" kern="1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Dcols</a:t>
            </a:r>
            <a:r>
              <a:rPr lang="en-US" altLang="zh-SG" sz="18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(pixels/s): </a:t>
            </a:r>
            <a:r>
              <a:rPr lang="en-US" altLang="zh-CN" sz="18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R3</a:t>
            </a:r>
            <a:endParaRPr lang="en-US" altLang="zh-SG" sz="1800" kern="1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/>
            <a:r>
              <a:rPr lang="en-US" altLang="zh-SG" sz="18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Data rate for whole chip (pixels/s): </a:t>
            </a:r>
            <a:r>
              <a:rPr lang="en-US" altLang="zh-CN" sz="18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R4</a:t>
            </a:r>
            <a:endParaRPr lang="en-US" altLang="zh-SG" sz="1800" kern="1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zh-SG" sz="22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R4&lt; 2M pixels/s</a:t>
            </a:r>
          </a:p>
        </p:txBody>
      </p:sp>
      <p:graphicFrame>
        <p:nvGraphicFramePr>
          <p:cNvPr id="21" name="表格 21">
            <a:extLst>
              <a:ext uri="{FF2B5EF4-FFF2-40B4-BE49-F238E27FC236}">
                <a16:creationId xmlns:a16="http://schemas.microsoft.com/office/drawing/2014/main" id="{870DFBF0-AF79-BD1A-3360-36834F4001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1167445"/>
              </p:ext>
            </p:extLst>
          </p:nvPr>
        </p:nvGraphicFramePr>
        <p:xfrm>
          <a:off x="7772400" y="3326057"/>
          <a:ext cx="4070786" cy="20510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1801">
                  <a:extLst>
                    <a:ext uri="{9D8B030D-6E8A-4147-A177-3AD203B41FA5}">
                      <a16:colId xmlns:a16="http://schemas.microsoft.com/office/drawing/2014/main" val="2334295776"/>
                    </a:ext>
                  </a:extLst>
                </a:gridCol>
                <a:gridCol w="627619">
                  <a:extLst>
                    <a:ext uri="{9D8B030D-6E8A-4147-A177-3AD203B41FA5}">
                      <a16:colId xmlns:a16="http://schemas.microsoft.com/office/drawing/2014/main" val="3720662279"/>
                    </a:ext>
                  </a:extLst>
                </a:gridCol>
                <a:gridCol w="583981">
                  <a:extLst>
                    <a:ext uri="{9D8B030D-6E8A-4147-A177-3AD203B41FA5}">
                      <a16:colId xmlns:a16="http://schemas.microsoft.com/office/drawing/2014/main" val="625363714"/>
                    </a:ext>
                  </a:extLst>
                </a:gridCol>
                <a:gridCol w="637385">
                  <a:extLst>
                    <a:ext uri="{9D8B030D-6E8A-4147-A177-3AD203B41FA5}">
                      <a16:colId xmlns:a16="http://schemas.microsoft.com/office/drawing/2014/main" val="531794262"/>
                    </a:ext>
                  </a:extLst>
                </a:gridCol>
              </a:tblGrid>
              <a:tr h="319140">
                <a:tc>
                  <a:txBody>
                    <a:bodyPr/>
                    <a:lstStyle/>
                    <a:p>
                      <a:r>
                        <a:rPr lang="en-US" altLang="zh-SG" sz="1400" dirty="0"/>
                        <a:t>Cases (hit </a:t>
                      </a:r>
                      <a:r>
                        <a:rPr lang="en-US" altLang="zh-SG" sz="1400" dirty="0" err="1"/>
                        <a:t>Dcols</a:t>
                      </a:r>
                      <a:r>
                        <a:rPr lang="en-US" altLang="zh-SG" sz="1400" dirty="0"/>
                        <a:t>)</a:t>
                      </a:r>
                      <a:endParaRPr lang="zh-SG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SG" sz="1400" dirty="0"/>
                        <a:t>R3</a:t>
                      </a:r>
                      <a:endParaRPr lang="zh-SG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SG" sz="1400" dirty="0"/>
                        <a:t>R2</a:t>
                      </a:r>
                      <a:endParaRPr lang="zh-SG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SG" sz="1400" dirty="0"/>
                        <a:t>R1</a:t>
                      </a:r>
                      <a:endParaRPr lang="zh-SG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76149211"/>
                  </a:ext>
                </a:extLst>
              </a:tr>
              <a:tr h="319140">
                <a:tc>
                  <a:txBody>
                    <a:bodyPr/>
                    <a:lstStyle/>
                    <a:p>
                      <a:r>
                        <a:rPr lang="en-US" altLang="zh-SG" sz="1400" dirty="0"/>
                        <a:t>All </a:t>
                      </a:r>
                      <a:r>
                        <a:rPr lang="en-US" altLang="zh-SG" sz="1400" dirty="0" err="1"/>
                        <a:t>Dcols</a:t>
                      </a:r>
                      <a:endParaRPr lang="zh-SG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SG" sz="1400" dirty="0"/>
                        <a:t>500K</a:t>
                      </a:r>
                      <a:endParaRPr lang="zh-SG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SG" sz="1400" dirty="0"/>
                        <a:t>125K</a:t>
                      </a:r>
                      <a:endParaRPr lang="zh-SG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SG" sz="1400" dirty="0"/>
                        <a:t>4K</a:t>
                      </a:r>
                      <a:endParaRPr lang="zh-SG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6876531"/>
                  </a:ext>
                </a:extLst>
              </a:tr>
              <a:tr h="470937">
                <a:tc>
                  <a:txBody>
                    <a:bodyPr/>
                    <a:lstStyle/>
                    <a:p>
                      <a:r>
                        <a:rPr lang="en-US" altLang="zh-SG" sz="1400" dirty="0"/>
                        <a:t>One in every 32 </a:t>
                      </a:r>
                      <a:r>
                        <a:rPr lang="en-US" altLang="zh-SG" sz="1400" dirty="0" err="1"/>
                        <a:t>Dcols</a:t>
                      </a:r>
                      <a:endParaRPr lang="zh-SG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SG" sz="1400" dirty="0"/>
                        <a:t>500K</a:t>
                      </a:r>
                      <a:endParaRPr lang="zh-SG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SG" sz="1400" dirty="0"/>
                        <a:t>125K</a:t>
                      </a:r>
                      <a:endParaRPr lang="zh-SG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SG" sz="1400" dirty="0"/>
                        <a:t>125K</a:t>
                      </a:r>
                      <a:endParaRPr lang="zh-SG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66105667"/>
                  </a:ext>
                </a:extLst>
              </a:tr>
              <a:tr h="4709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SG" sz="1400" dirty="0"/>
                        <a:t>One in every 128 </a:t>
                      </a:r>
                      <a:r>
                        <a:rPr lang="en-US" altLang="zh-SG" sz="1400" dirty="0" err="1"/>
                        <a:t>Dcols</a:t>
                      </a:r>
                      <a:endParaRPr lang="zh-SG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SG" sz="1400" dirty="0"/>
                        <a:t>500K</a:t>
                      </a:r>
                      <a:endParaRPr lang="zh-SG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SG" sz="1400" dirty="0"/>
                        <a:t>500K</a:t>
                      </a:r>
                      <a:endParaRPr lang="zh-SG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SG" sz="1400" dirty="0"/>
                        <a:t>500K</a:t>
                      </a:r>
                      <a:endParaRPr lang="zh-SG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8170160"/>
                  </a:ext>
                </a:extLst>
              </a:tr>
              <a:tr h="4709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SG" sz="1400" dirty="0"/>
                        <a:t>One for whole chip</a:t>
                      </a:r>
                      <a:endParaRPr lang="zh-SG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SG" sz="1400" dirty="0"/>
                        <a:t>2M</a:t>
                      </a:r>
                      <a:endParaRPr lang="zh-SG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SG" sz="1400" dirty="0"/>
                        <a:t>2M</a:t>
                      </a:r>
                      <a:endParaRPr lang="zh-SG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SG" sz="1400" dirty="0"/>
                        <a:t>2M</a:t>
                      </a:r>
                      <a:endParaRPr lang="zh-SG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08156735"/>
                  </a:ext>
                </a:extLst>
              </a:tr>
            </a:tbl>
          </a:graphicData>
        </a:graphic>
      </p:graphicFrame>
      <p:sp>
        <p:nvSpPr>
          <p:cNvPr id="22" name="矩形 21">
            <a:extLst>
              <a:ext uri="{FF2B5EF4-FFF2-40B4-BE49-F238E27FC236}">
                <a16:creationId xmlns:a16="http://schemas.microsoft.com/office/drawing/2014/main" id="{419A645C-9F2C-AB2F-827E-6183D727CABA}"/>
              </a:ext>
            </a:extLst>
          </p:cNvPr>
          <p:cNvSpPr/>
          <p:nvPr/>
        </p:nvSpPr>
        <p:spPr>
          <a:xfrm>
            <a:off x="11186160" y="3284221"/>
            <a:ext cx="657026" cy="213476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SG" altLang="en-US"/>
          </a:p>
        </p:txBody>
      </p:sp>
      <p:sp>
        <p:nvSpPr>
          <p:cNvPr id="23" name="灯片编号占位符 22">
            <a:extLst>
              <a:ext uri="{FF2B5EF4-FFF2-40B4-BE49-F238E27FC236}">
                <a16:creationId xmlns:a16="http://schemas.microsoft.com/office/drawing/2014/main" id="{E9BD31D6-5C48-2F52-68DD-885CC09F5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07828-DFDE-4EE5-84BB-15E2984D0403}" type="slidenum">
              <a:rPr lang="zh-SG" altLang="en-US" smtClean="0"/>
              <a:pPr/>
              <a:t>5</a:t>
            </a:fld>
            <a:endParaRPr lang="zh-SG" altLang="en-US"/>
          </a:p>
        </p:txBody>
      </p:sp>
    </p:spTree>
    <p:extLst>
      <p:ext uri="{BB962C8B-B14F-4D97-AF65-F5344CB8AC3E}">
        <p14:creationId xmlns:p14="http://schemas.microsoft.com/office/powerpoint/2010/main" val="26348464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E342FA7-09B0-8A52-BBF9-870BB9DCA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852" y="136525"/>
            <a:ext cx="11041948" cy="1175623"/>
          </a:xfrm>
        </p:spPr>
        <p:txBody>
          <a:bodyPr/>
          <a:lstStyle/>
          <a:p>
            <a:r>
              <a:rPr lang="en-US" altLang="zh-SG" dirty="0"/>
              <a:t>Data lost analysis</a:t>
            </a:r>
            <a:endParaRPr lang="zh-SG" altLang="en-US" dirty="0"/>
          </a:p>
        </p:txBody>
      </p:sp>
      <p:grpSp>
        <p:nvGrpSpPr>
          <p:cNvPr id="17" name="组合 16">
            <a:extLst>
              <a:ext uri="{FF2B5EF4-FFF2-40B4-BE49-F238E27FC236}">
                <a16:creationId xmlns:a16="http://schemas.microsoft.com/office/drawing/2014/main" id="{6DA1C335-E612-1249-346C-FD49BE16EAFA}"/>
              </a:ext>
            </a:extLst>
          </p:cNvPr>
          <p:cNvGrpSpPr/>
          <p:nvPr/>
        </p:nvGrpSpPr>
        <p:grpSpPr>
          <a:xfrm>
            <a:off x="169855" y="1312148"/>
            <a:ext cx="7259645" cy="5253590"/>
            <a:chOff x="62100" y="1079340"/>
            <a:chExt cx="9785491" cy="5351347"/>
          </a:xfrm>
        </p:grpSpPr>
        <p:pic>
          <p:nvPicPr>
            <p:cNvPr id="5" name="图片 4">
              <a:extLst>
                <a:ext uri="{FF2B5EF4-FFF2-40B4-BE49-F238E27FC236}">
                  <a16:creationId xmlns:a16="http://schemas.microsoft.com/office/drawing/2014/main" id="{D0D6DFDE-3D1E-B74F-CE4D-2967A428E3F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896756" y="1462088"/>
              <a:ext cx="7950835" cy="4968599"/>
            </a:xfrm>
            <a:prstGeom prst="rect">
              <a:avLst/>
            </a:prstGeom>
          </p:spPr>
        </p:pic>
        <p:sp>
          <p:nvSpPr>
            <p:cNvPr id="6" name="文本框 5">
              <a:extLst>
                <a:ext uri="{FF2B5EF4-FFF2-40B4-BE49-F238E27FC236}">
                  <a16:creationId xmlns:a16="http://schemas.microsoft.com/office/drawing/2014/main" id="{01DB9B9E-7D5F-7397-DB95-B70062A51A09}"/>
                </a:ext>
              </a:extLst>
            </p:cNvPr>
            <p:cNvSpPr txBox="1"/>
            <p:nvPr/>
          </p:nvSpPr>
          <p:spPr>
            <a:xfrm>
              <a:off x="7067642" y="6109903"/>
              <a:ext cx="1255487" cy="307777"/>
            </a:xfrm>
            <a:prstGeom prst="rect">
              <a:avLst/>
            </a:prstGeom>
            <a:solidFill>
              <a:srgbClr val="FF0000"/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zh-SG" sz="1400" dirty="0"/>
                <a:t>62.5Mbps</a:t>
              </a:r>
            </a:p>
          </p:txBody>
        </p:sp>
        <p:sp>
          <p:nvSpPr>
            <p:cNvPr id="7" name="文本框 6">
              <a:extLst>
                <a:ext uri="{FF2B5EF4-FFF2-40B4-BE49-F238E27FC236}">
                  <a16:creationId xmlns:a16="http://schemas.microsoft.com/office/drawing/2014/main" id="{1C4B77B3-D5C7-9310-2C4B-5CF9F50FCCE6}"/>
                </a:ext>
              </a:extLst>
            </p:cNvPr>
            <p:cNvSpPr txBox="1"/>
            <p:nvPr/>
          </p:nvSpPr>
          <p:spPr>
            <a:xfrm>
              <a:off x="6944148" y="5213908"/>
              <a:ext cx="1793941" cy="307777"/>
            </a:xfrm>
            <a:prstGeom prst="rect">
              <a:avLst/>
            </a:prstGeom>
            <a:solidFill>
              <a:srgbClr val="FF0000"/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zh-SG" sz="1400" dirty="0"/>
                <a:t>R4&lt;2M words/s</a:t>
              </a:r>
            </a:p>
          </p:txBody>
        </p:sp>
        <p:sp>
          <p:nvSpPr>
            <p:cNvPr id="8" name="文本框 7">
              <a:extLst>
                <a:ext uri="{FF2B5EF4-FFF2-40B4-BE49-F238E27FC236}">
                  <a16:creationId xmlns:a16="http://schemas.microsoft.com/office/drawing/2014/main" id="{AE3E1F3C-33E6-7A31-BE04-E02C255EC6B7}"/>
                </a:ext>
              </a:extLst>
            </p:cNvPr>
            <p:cNvSpPr txBox="1"/>
            <p:nvPr/>
          </p:nvSpPr>
          <p:spPr>
            <a:xfrm>
              <a:off x="3545273" y="5060019"/>
              <a:ext cx="1105079" cy="313504"/>
            </a:xfrm>
            <a:prstGeom prst="rect">
              <a:avLst/>
            </a:prstGeom>
            <a:solidFill>
              <a:srgbClr val="FF0000"/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zh-SG" sz="1400" dirty="0"/>
                <a:t>R3:0.5M</a:t>
              </a:r>
            </a:p>
          </p:txBody>
        </p:sp>
        <p:sp>
          <p:nvSpPr>
            <p:cNvPr id="9" name="文本框 8">
              <a:extLst>
                <a:ext uri="{FF2B5EF4-FFF2-40B4-BE49-F238E27FC236}">
                  <a16:creationId xmlns:a16="http://schemas.microsoft.com/office/drawing/2014/main" id="{7C3EDC3B-2B7F-CE7B-69F8-79CF44A5707C}"/>
                </a:ext>
              </a:extLst>
            </p:cNvPr>
            <p:cNvSpPr txBox="1"/>
            <p:nvPr/>
          </p:nvSpPr>
          <p:spPr>
            <a:xfrm>
              <a:off x="1259408" y="3911586"/>
              <a:ext cx="1159942" cy="313504"/>
            </a:xfrm>
            <a:prstGeom prst="rect">
              <a:avLst/>
            </a:prstGeom>
            <a:solidFill>
              <a:srgbClr val="FF0000"/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zh-SG" sz="1400" dirty="0"/>
                <a:t>R2</a:t>
              </a:r>
            </a:p>
          </p:txBody>
        </p:sp>
        <p:sp>
          <p:nvSpPr>
            <p:cNvPr id="11" name="文本框 10">
              <a:extLst>
                <a:ext uri="{FF2B5EF4-FFF2-40B4-BE49-F238E27FC236}">
                  <a16:creationId xmlns:a16="http://schemas.microsoft.com/office/drawing/2014/main" id="{EF2EEEBC-39F5-DFA6-567D-9A3CA4A32B98}"/>
                </a:ext>
              </a:extLst>
            </p:cNvPr>
            <p:cNvSpPr txBox="1"/>
            <p:nvPr/>
          </p:nvSpPr>
          <p:spPr>
            <a:xfrm>
              <a:off x="1770855" y="1079340"/>
              <a:ext cx="2033824" cy="307777"/>
            </a:xfrm>
            <a:prstGeom prst="rect">
              <a:avLst/>
            </a:prstGeom>
            <a:solidFill>
              <a:srgbClr val="FF0000"/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zh-SG" sz="1400" dirty="0"/>
                <a:t>Average data rate</a:t>
              </a:r>
            </a:p>
          </p:txBody>
        </p:sp>
        <p:sp>
          <p:nvSpPr>
            <p:cNvPr id="12" name="文本框 11">
              <a:extLst>
                <a:ext uri="{FF2B5EF4-FFF2-40B4-BE49-F238E27FC236}">
                  <a16:creationId xmlns:a16="http://schemas.microsoft.com/office/drawing/2014/main" id="{9169E344-47D2-6F4E-5D8A-20857E514F0C}"/>
                </a:ext>
              </a:extLst>
            </p:cNvPr>
            <p:cNvSpPr txBox="1"/>
            <p:nvPr/>
          </p:nvSpPr>
          <p:spPr>
            <a:xfrm>
              <a:off x="62100" y="1079342"/>
              <a:ext cx="1833242" cy="313504"/>
            </a:xfrm>
            <a:prstGeom prst="rect">
              <a:avLst/>
            </a:prstGeom>
            <a:solidFill>
              <a:srgbClr val="92D050"/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zh-SG" sz="1400" dirty="0"/>
                <a:t>Clock frequency</a:t>
              </a:r>
            </a:p>
          </p:txBody>
        </p:sp>
        <p:sp>
          <p:nvSpPr>
            <p:cNvPr id="13" name="文本框 12">
              <a:extLst>
                <a:ext uri="{FF2B5EF4-FFF2-40B4-BE49-F238E27FC236}">
                  <a16:creationId xmlns:a16="http://schemas.microsoft.com/office/drawing/2014/main" id="{09791859-479C-0DD5-6FB6-58D7303E41E9}"/>
                </a:ext>
              </a:extLst>
            </p:cNvPr>
            <p:cNvSpPr txBox="1"/>
            <p:nvPr/>
          </p:nvSpPr>
          <p:spPr>
            <a:xfrm>
              <a:off x="5754109" y="6117183"/>
              <a:ext cx="909309" cy="313504"/>
            </a:xfrm>
            <a:prstGeom prst="rect">
              <a:avLst/>
            </a:prstGeom>
            <a:solidFill>
              <a:srgbClr val="92D050"/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zh-SG" sz="1400" dirty="0"/>
                <a:t>62.5M</a:t>
              </a:r>
            </a:p>
          </p:txBody>
        </p:sp>
        <p:sp>
          <p:nvSpPr>
            <p:cNvPr id="14" name="文本框 13">
              <a:extLst>
                <a:ext uri="{FF2B5EF4-FFF2-40B4-BE49-F238E27FC236}">
                  <a16:creationId xmlns:a16="http://schemas.microsoft.com/office/drawing/2014/main" id="{3B946A98-5912-D3E5-5FEE-A205622EAFBB}"/>
                </a:ext>
              </a:extLst>
            </p:cNvPr>
            <p:cNvSpPr txBox="1"/>
            <p:nvPr/>
          </p:nvSpPr>
          <p:spPr>
            <a:xfrm>
              <a:off x="2827629" y="5067597"/>
              <a:ext cx="752949" cy="307777"/>
            </a:xfrm>
            <a:prstGeom prst="rect">
              <a:avLst/>
            </a:prstGeom>
            <a:solidFill>
              <a:srgbClr val="92D050"/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zh-SG" sz="1400" dirty="0"/>
                <a:t>2M</a:t>
              </a:r>
            </a:p>
          </p:txBody>
        </p:sp>
        <p:sp>
          <p:nvSpPr>
            <p:cNvPr id="15" name="文本框 14">
              <a:extLst>
                <a:ext uri="{FF2B5EF4-FFF2-40B4-BE49-F238E27FC236}">
                  <a16:creationId xmlns:a16="http://schemas.microsoft.com/office/drawing/2014/main" id="{DA61B214-52F6-236F-CE6D-57FB6F70E952}"/>
                </a:ext>
              </a:extLst>
            </p:cNvPr>
            <p:cNvSpPr txBox="1"/>
            <p:nvPr/>
          </p:nvSpPr>
          <p:spPr>
            <a:xfrm>
              <a:off x="136007" y="3911586"/>
              <a:ext cx="1159944" cy="307777"/>
            </a:xfrm>
            <a:prstGeom prst="rect">
              <a:avLst/>
            </a:prstGeom>
            <a:solidFill>
              <a:srgbClr val="92D050"/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zh-SG" sz="1400" dirty="0"/>
                <a:t>15.625M</a:t>
              </a:r>
            </a:p>
          </p:txBody>
        </p:sp>
        <p:sp>
          <p:nvSpPr>
            <p:cNvPr id="16" name="文本框 15">
              <a:extLst>
                <a:ext uri="{FF2B5EF4-FFF2-40B4-BE49-F238E27FC236}">
                  <a16:creationId xmlns:a16="http://schemas.microsoft.com/office/drawing/2014/main" id="{103FF54D-8EE7-0D0D-66B8-55D148347367}"/>
                </a:ext>
              </a:extLst>
            </p:cNvPr>
            <p:cNvSpPr txBox="1"/>
            <p:nvPr/>
          </p:nvSpPr>
          <p:spPr>
            <a:xfrm>
              <a:off x="62100" y="2996170"/>
              <a:ext cx="1233851" cy="307777"/>
            </a:xfrm>
            <a:prstGeom prst="rect">
              <a:avLst/>
            </a:prstGeom>
            <a:solidFill>
              <a:srgbClr val="92D050"/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zh-SG" sz="1400" dirty="0"/>
                <a:t>15.625M</a:t>
              </a:r>
            </a:p>
          </p:txBody>
        </p:sp>
        <p:sp>
          <p:nvSpPr>
            <p:cNvPr id="10" name="文本框 9">
              <a:extLst>
                <a:ext uri="{FF2B5EF4-FFF2-40B4-BE49-F238E27FC236}">
                  <a16:creationId xmlns:a16="http://schemas.microsoft.com/office/drawing/2014/main" id="{CCB4D00F-4B05-9829-8445-B8E8B0AFAA44}"/>
                </a:ext>
              </a:extLst>
            </p:cNvPr>
            <p:cNvSpPr txBox="1"/>
            <p:nvPr/>
          </p:nvSpPr>
          <p:spPr>
            <a:xfrm>
              <a:off x="1088310" y="2996170"/>
              <a:ext cx="844990" cy="313504"/>
            </a:xfrm>
            <a:prstGeom prst="rect">
              <a:avLst/>
            </a:prstGeom>
            <a:solidFill>
              <a:srgbClr val="FF0000"/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zh-SG" sz="1400" dirty="0"/>
                <a:t>R1</a:t>
              </a:r>
            </a:p>
          </p:txBody>
        </p:sp>
      </p:grp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5B300B0-E2CA-736A-0B5E-6F4FF4E7E6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59624" y="1260316"/>
            <a:ext cx="4593946" cy="4721356"/>
          </a:xfrm>
        </p:spPr>
        <p:txBody>
          <a:bodyPr>
            <a:normAutofit/>
          </a:bodyPr>
          <a:lstStyle/>
          <a:p>
            <a:pPr algn="just"/>
            <a:r>
              <a:rPr lang="en-US" altLang="zh-SG" sz="18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When the FIFO is full, the hit in the pixel array may be covered.</a:t>
            </a:r>
          </a:p>
          <a:p>
            <a:pPr algn="just"/>
            <a:r>
              <a:rPr lang="en-US" altLang="zh-SG" sz="18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Suppose all the FIFOs will be full in x s, the FIFO volume</a:t>
            </a:r>
            <a:r>
              <a:rPr lang="en-US" altLang="zh-SG" sz="18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in total can </a:t>
            </a:r>
            <a:r>
              <a:rPr lang="en-US" altLang="zh-SG" sz="18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be utilized are K words</a:t>
            </a:r>
            <a:r>
              <a:rPr lang="en-US" altLang="zh-SG" sz="18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altLang="zh-SG" sz="18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R1,R2&lt;&lt;15.625M</a:t>
            </a:r>
          </a:p>
          <a:p>
            <a:pPr marL="0" indent="0" algn="just">
              <a:buNone/>
            </a:pPr>
            <a:r>
              <a:rPr lang="en-US" altLang="zh-CN" sz="18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x</a:t>
            </a:r>
            <a:r>
              <a:rPr lang="en-US" altLang="zh-SG" sz="18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=K/(R1-R3)</a:t>
            </a:r>
          </a:p>
          <a:p>
            <a:pPr marL="0" indent="0" algn="just">
              <a:buNone/>
            </a:pPr>
            <a:r>
              <a:rPr lang="en-US" altLang="zh-CN" sz="18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R1=K/x+R3</a:t>
            </a:r>
            <a:endParaRPr lang="en-US" altLang="zh-SG" sz="1800" kern="100" dirty="0"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/>
            <a:r>
              <a:rPr lang="en-US" altLang="zh-SG" sz="18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K=10.75~308, x=1800 s (30min)</a:t>
            </a:r>
          </a:p>
          <a:p>
            <a:pPr algn="just"/>
            <a:r>
              <a:rPr lang="en-US" altLang="zh-SG" sz="18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R1=0.67</a:t>
            </a:r>
            <a:r>
              <a:rPr lang="en-US" altLang="zh-CN" sz="18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M</a:t>
            </a:r>
            <a:r>
              <a:rPr lang="zh-CN" altLang="en-US" sz="18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18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K=308</a:t>
            </a:r>
            <a:r>
              <a:rPr lang="zh-CN" altLang="en-US" sz="18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CN" sz="1800" kern="1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zh-SG" sz="18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en-US" altLang="zh-CN" sz="18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R1=0.506M </a:t>
            </a:r>
            <a:r>
              <a:rPr lang="zh-CN" altLang="en-US" sz="18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18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K=10.75</a:t>
            </a:r>
            <a:r>
              <a:rPr lang="zh-CN" altLang="en-US" sz="18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SG" sz="1800" kern="100" dirty="0"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altLang="zh-SG" sz="22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618099C6-A559-1227-69A0-8267B56FE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07828-DFDE-4EE5-84BB-15E2984D0403}" type="slidenum">
              <a:rPr lang="zh-SG" altLang="en-US" smtClean="0"/>
              <a:pPr/>
              <a:t>6</a:t>
            </a:fld>
            <a:endParaRPr lang="zh-SG" altLang="en-US"/>
          </a:p>
        </p:txBody>
      </p:sp>
    </p:spTree>
    <p:extLst>
      <p:ext uri="{BB962C8B-B14F-4D97-AF65-F5344CB8AC3E}">
        <p14:creationId xmlns:p14="http://schemas.microsoft.com/office/powerpoint/2010/main" val="2488573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421</TotalTime>
  <Words>473</Words>
  <Application>Microsoft Office PowerPoint</Application>
  <PresentationFormat>宽屏</PresentationFormat>
  <Paragraphs>134</Paragraphs>
  <Slides>6</Slides>
  <Notes>2</Notes>
  <HiddenSlides>0</HiddenSlides>
  <MMClips>0</MMClips>
  <ScaleCrop>false</ScaleCrop>
  <HeadingPairs>
    <vt:vector size="8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Office 主题​​</vt:lpstr>
      <vt:lpstr>Visio</vt:lpstr>
      <vt:lpstr>Analysis of possible data lost in chip</vt:lpstr>
      <vt:lpstr>TaichuPix3 Peripheral Readout</vt:lpstr>
      <vt:lpstr>FIFO tree in 32 Dcols readout</vt:lpstr>
      <vt:lpstr>Memory for a Dcol</vt:lpstr>
      <vt:lpstr>No data lost analysis</vt:lpstr>
      <vt:lpstr>Data lost analysis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TaichuPix3 Peripheral Readout</dc:title>
  <dc:creator>Xiaomin WEI</dc:creator>
  <cp:lastModifiedBy>Xiaomin WEI</cp:lastModifiedBy>
  <cp:revision>8</cp:revision>
  <dcterms:created xsi:type="dcterms:W3CDTF">2023-04-26T07:26:34Z</dcterms:created>
  <dcterms:modified xsi:type="dcterms:W3CDTF">2023-04-27T06:05:13Z</dcterms:modified>
</cp:coreProperties>
</file>