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306" r:id="rId4"/>
    <p:sldId id="314" r:id="rId6"/>
    <p:sldId id="315" r:id="rId7"/>
    <p:sldId id="316" r:id="rId8"/>
    <p:sldId id="313" r:id="rId9"/>
    <p:sldId id="310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CF5E61"/>
    <a:srgbClr val="805E4E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2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14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7" Type="http://schemas.openxmlformats.org/officeDocument/2006/relationships/tags" Target="../tags/tag43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800"/>
              <a:t> Track Finding </a:t>
            </a:r>
            <a:endParaRPr lang="en-US" altLang="zh-CN" sz="4800"/>
          </a:p>
        </p:txBody>
      </p:sp>
      <p:sp>
        <p:nvSpPr>
          <p:cNvPr id="7" name="文本框 6"/>
          <p:cNvSpPr txBox="1"/>
          <p:nvPr userDrawn="1"/>
        </p:nvSpPr>
        <p:spPr>
          <a:xfrm>
            <a:off x="210185" y="50165"/>
            <a:ext cx="98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latin typeface="方正粗黑宋简体" panose="02000000000000000000" charset="-122"/>
                <a:ea typeface="方正粗黑宋简体" panose="02000000000000000000" charset="-122"/>
              </a:rPr>
              <a:t>01</a:t>
            </a:r>
            <a:endParaRPr lang="en-US" altLang="zh-CN" sz="48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800"/>
              <a:t> CEPC DC Simulation </a:t>
            </a:r>
            <a:endParaRPr lang="en-US" altLang="zh-CN" sz="4800"/>
          </a:p>
        </p:txBody>
      </p:sp>
      <p:sp>
        <p:nvSpPr>
          <p:cNvPr id="2" name="文本框 1"/>
          <p:cNvSpPr txBox="1"/>
          <p:nvPr userDrawn="1">
            <p:custDataLst>
              <p:tags r:id="rId2"/>
            </p:custDataLst>
          </p:nvPr>
        </p:nvSpPr>
        <p:spPr>
          <a:xfrm>
            <a:off x="210185" y="50165"/>
            <a:ext cx="98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latin typeface="方正粗黑宋简体" panose="02000000000000000000" charset="-122"/>
                <a:ea typeface="方正粗黑宋简体" panose="02000000000000000000" charset="-122"/>
              </a:rPr>
              <a:t>02</a:t>
            </a:r>
            <a:endParaRPr lang="en-US" altLang="zh-CN" sz="48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63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2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2.xml"/><Relationship Id="rId8" Type="http://schemas.openxmlformats.org/officeDocument/2006/relationships/image" Target="../media/image3.png"/><Relationship Id="rId7" Type="http://schemas.openxmlformats.org/officeDocument/2006/relationships/tags" Target="../tags/tag71.xml"/><Relationship Id="rId6" Type="http://schemas.openxmlformats.org/officeDocument/2006/relationships/image" Target="../media/image2.png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image" Target="../media/image1.png"/><Relationship Id="rId2" Type="http://schemas.openxmlformats.org/officeDocument/2006/relationships/tags" Target="../tags/tag68.xml"/><Relationship Id="rId19" Type="http://schemas.openxmlformats.org/officeDocument/2006/relationships/notesSlide" Target="../notesSlides/notesSlide1.xml"/><Relationship Id="rId18" Type="http://schemas.openxmlformats.org/officeDocument/2006/relationships/slideLayout" Target="../slideLayouts/slideLayout3.xml"/><Relationship Id="rId17" Type="http://schemas.openxmlformats.org/officeDocument/2006/relationships/tags" Target="../tags/tag77.xml"/><Relationship Id="rId16" Type="http://schemas.openxmlformats.org/officeDocument/2006/relationships/tags" Target="../tags/tag76.xml"/><Relationship Id="rId15" Type="http://schemas.openxmlformats.org/officeDocument/2006/relationships/image" Target="../media/image6.png"/><Relationship Id="rId14" Type="http://schemas.openxmlformats.org/officeDocument/2006/relationships/tags" Target="../tags/tag75.xml"/><Relationship Id="rId13" Type="http://schemas.openxmlformats.org/officeDocument/2006/relationships/tags" Target="../tags/tag74.xml"/><Relationship Id="rId12" Type="http://schemas.openxmlformats.org/officeDocument/2006/relationships/image" Target="../media/image5.png"/><Relationship Id="rId11" Type="http://schemas.openxmlformats.org/officeDocument/2006/relationships/tags" Target="../tags/tag73.xml"/><Relationship Id="rId10" Type="http://schemas.openxmlformats.org/officeDocument/2006/relationships/image" Target="../media/image4.png"/><Relationship Id="rId1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8" Type="http://schemas.openxmlformats.org/officeDocument/2006/relationships/image" Target="../media/image9.png"/><Relationship Id="rId7" Type="http://schemas.openxmlformats.org/officeDocument/2006/relationships/tags" Target="../tags/tag82.xml"/><Relationship Id="rId6" Type="http://schemas.openxmlformats.org/officeDocument/2006/relationships/image" Target="../media/image8.png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image" Target="../media/image7.png"/><Relationship Id="rId2" Type="http://schemas.openxmlformats.org/officeDocument/2006/relationships/tags" Target="../tags/tag79.xml"/><Relationship Id="rId16" Type="http://schemas.openxmlformats.org/officeDocument/2006/relationships/slideLayout" Target="../slideLayouts/slideLayout3.xml"/><Relationship Id="rId15" Type="http://schemas.openxmlformats.org/officeDocument/2006/relationships/tags" Target="../tags/tag87.xml"/><Relationship Id="rId14" Type="http://schemas.openxmlformats.org/officeDocument/2006/relationships/image" Target="../media/image11.png"/><Relationship Id="rId13" Type="http://schemas.openxmlformats.org/officeDocument/2006/relationships/tags" Target="../tags/tag86.xml"/><Relationship Id="rId12" Type="http://schemas.openxmlformats.org/officeDocument/2006/relationships/tags" Target="../tags/tag85.xml"/><Relationship Id="rId11" Type="http://schemas.openxmlformats.org/officeDocument/2006/relationships/image" Target="../media/image10.png"/><Relationship Id="rId10" Type="http://schemas.openxmlformats.org/officeDocument/2006/relationships/tags" Target="../tags/tag84.xml"/><Relationship Id="rId1" Type="http://schemas.openxmlformats.org/officeDocument/2006/relationships/tags" Target="../tags/tag7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image" Target="../media/image14.png"/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image" Target="../media/image13.png"/><Relationship Id="rId4" Type="http://schemas.openxmlformats.org/officeDocument/2006/relationships/tags" Target="../tags/tag90.xml"/><Relationship Id="rId3" Type="http://schemas.openxmlformats.org/officeDocument/2006/relationships/tags" Target="../tags/tag89.xml"/><Relationship Id="rId2" Type="http://schemas.openxmlformats.org/officeDocument/2006/relationships/image" Target="../media/image12.png"/><Relationship Id="rId16" Type="http://schemas.openxmlformats.org/officeDocument/2006/relationships/slideLayout" Target="../slideLayouts/slideLayout3.xml"/><Relationship Id="rId15" Type="http://schemas.openxmlformats.org/officeDocument/2006/relationships/tags" Target="../tags/tag97.xml"/><Relationship Id="rId14" Type="http://schemas.openxmlformats.org/officeDocument/2006/relationships/image" Target="../media/image16.png"/><Relationship Id="rId13" Type="http://schemas.openxmlformats.org/officeDocument/2006/relationships/tags" Target="../tags/tag96.xml"/><Relationship Id="rId12" Type="http://schemas.openxmlformats.org/officeDocument/2006/relationships/tags" Target="../tags/tag95.xml"/><Relationship Id="rId11" Type="http://schemas.openxmlformats.org/officeDocument/2006/relationships/tags" Target="../tags/tag94.xml"/><Relationship Id="rId10" Type="http://schemas.openxmlformats.org/officeDocument/2006/relationships/image" Target="../media/image15.png"/><Relationship Id="rId1" Type="http://schemas.openxmlformats.org/officeDocument/2006/relationships/tags" Target="../tags/tag8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png"/><Relationship Id="rId8" Type="http://schemas.openxmlformats.org/officeDocument/2006/relationships/tags" Target="../tags/tag103.xml"/><Relationship Id="rId7" Type="http://schemas.openxmlformats.org/officeDocument/2006/relationships/tags" Target="../tags/tag102.xml"/><Relationship Id="rId6" Type="http://schemas.openxmlformats.org/officeDocument/2006/relationships/tags" Target="../tags/tag101.xml"/><Relationship Id="rId5" Type="http://schemas.openxmlformats.org/officeDocument/2006/relationships/image" Target="../media/image18.png"/><Relationship Id="rId4" Type="http://schemas.openxmlformats.org/officeDocument/2006/relationships/tags" Target="../tags/tag100.xml"/><Relationship Id="rId3" Type="http://schemas.openxmlformats.org/officeDocument/2006/relationships/image" Target="../media/image17.png"/><Relationship Id="rId2" Type="http://schemas.openxmlformats.org/officeDocument/2006/relationships/tags" Target="../tags/tag99.xml"/><Relationship Id="rId15" Type="http://schemas.openxmlformats.org/officeDocument/2006/relationships/slideLayout" Target="../slideLayouts/slideLayout3.xml"/><Relationship Id="rId14" Type="http://schemas.openxmlformats.org/officeDocument/2006/relationships/tags" Target="../tags/tag107.xml"/><Relationship Id="rId13" Type="http://schemas.openxmlformats.org/officeDocument/2006/relationships/tags" Target="../tags/tag106.xml"/><Relationship Id="rId12" Type="http://schemas.openxmlformats.org/officeDocument/2006/relationships/image" Target="../media/image20.png"/><Relationship Id="rId11" Type="http://schemas.openxmlformats.org/officeDocument/2006/relationships/tags" Target="../tags/tag105.xml"/><Relationship Id="rId10" Type="http://schemas.openxmlformats.org/officeDocument/2006/relationships/tags" Target="../tags/tag104.xml"/><Relationship Id="rId1" Type="http://schemas.openxmlformats.org/officeDocument/2006/relationships/tags" Target="../tags/tag98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11.xml"/><Relationship Id="rId5" Type="http://schemas.openxmlformats.org/officeDocument/2006/relationships/image" Target="../media/image22.png"/><Relationship Id="rId4" Type="http://schemas.openxmlformats.org/officeDocument/2006/relationships/tags" Target="../tags/tag110.xml"/><Relationship Id="rId3" Type="http://schemas.openxmlformats.org/officeDocument/2006/relationships/image" Target="../media/image21.png"/><Relationship Id="rId2" Type="http://schemas.openxmlformats.org/officeDocument/2006/relationships/tags" Target="../tags/tag109.xml"/><Relationship Id="rId1" Type="http://schemas.openxmlformats.org/officeDocument/2006/relationships/tags" Target="../tags/tag10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工作进展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--</a:t>
            </a:r>
            <a:r>
              <a:rPr lang="zh-CN" altLang="en-US"/>
              <a:t>刘梦瑶</a:t>
            </a:r>
            <a:endParaRPr lang="zh-CN" altLang="en-US"/>
          </a:p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86360" y="975995"/>
                <a:ext cx="3208655" cy="119888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样本</a:t>
                </a:r>
                <a:r>
                  <a:rPr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: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</a:t>
                </a: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单粒子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𝝁</m:t>
                        </m:r>
                      </m:e>
                      <m:sup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,</m:t>
                    </m:r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𝜽</m:t>
                    </m:r>
                  </m:oMath>
                </a14:m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=50</a:t>
                </a: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°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)</a:t>
                </a:r>
                <a:endParaRPr lang="en-US"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斜丝</a:t>
                </a:r>
                <a:endParaRPr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无噪声</a:t>
                </a:r>
                <a:endParaRPr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Wingdings" panose="05000000000000000000" charset="0"/>
                  <a:buChar char="Ø"/>
                </a:pPr>
                <a:r>
                  <a:rPr 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动量分辨</a:t>
                </a:r>
                <a:r>
                  <a:rPr lang="en-US" alt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:</a:t>
                </a:r>
                <a:endParaRPr lang="en-US" altLang="zh-CN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"/>
                </p:custDataLst>
              </p:nvPr>
            </p:nvSpPr>
            <p:spPr>
              <a:xfrm>
                <a:off x="86360" y="975995"/>
                <a:ext cx="3208655" cy="11988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/>
              <p:nvPr>
                <p:custDataLst>
                  <p:tags r:id="rId4"/>
                </p:custDataLst>
              </p:nvPr>
            </p:nvGraphicFramePr>
            <p:xfrm>
              <a:off x="213360" y="2339340"/>
              <a:ext cx="5440680" cy="3545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00"/>
                    <a:gridCol w="1799590"/>
                    <a:gridCol w="864410"/>
                    <a:gridCol w="1800000"/>
                  </a:tblGrid>
                  <a:tr h="675640"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𝒑</m:t>
                                </m:r>
                              </m:oMath>
                            </m:oMathPara>
                          </a14:m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/>
                            <a:t>(</a:t>
                          </a:r>
                          <a:r>
                            <a:rPr lang="en-US" altLang="zh-CN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tracking</a:t>
                          </a: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v.s. </a:t>
                          </a:r>
                          <a:r>
                            <a:rPr lang="en-US" altLang="zh-CN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truth</a:t>
                          </a:r>
                          <a:r>
                            <a:rPr lang="en-US" altLang="zh-CN"/>
                            <a:t>)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𝒑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800">
                              <a:sym typeface="+mn-ea"/>
                            </a:rPr>
                            <a:t>(</a:t>
                          </a:r>
                          <a:r>
                            <a:rPr lang="en-US" altLang="zh-CN" sz="18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+mn-ea"/>
                            </a:rPr>
                            <a:t>tracking </a:t>
                          </a:r>
                          <a:r>
                            <a:rPr lang="en-US" altLang="zh-CN" sz="18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+mn-ea"/>
                            </a:rPr>
                            <a:t>v.s. </a:t>
                          </a:r>
                          <a:r>
                            <a:rPr lang="en-US" altLang="zh-CN" sz="1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+mn-ea"/>
                            </a:rPr>
                            <a:t>truth</a:t>
                          </a:r>
                          <a:r>
                            <a:rPr lang="en-US" altLang="zh-CN" sz="1800">
                              <a:sym typeface="+mn-ea"/>
                            </a:rPr>
                            <a:t>)</a:t>
                          </a:r>
                          <a:endParaRPr lang="zh-CN" altLang="en-US"/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0.00302934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zh-CN" altLang="en-US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0.00255894</a:t>
                          </a:r>
                          <a:endParaRPr lang="zh-CN" altLang="en-US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0.0411358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0.0373008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0.00651217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0.00565156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0.0462718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0.0427082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8608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6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0.010446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0.00901142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0.0530477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0.0488955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560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0.0143893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0.0125098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0.0600679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0.0564386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33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0.0182487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0.0161536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30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0.064516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0.0604938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0.0231149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0.0205696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0.0852503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0.0820224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0.0301524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0.0271959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50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0.109511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0.10722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0.036428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0.0326377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/>
              <p:nvPr>
                <p:custDataLst>
                  <p:tags r:id="rId5"/>
                </p:custDataLst>
              </p:nvPr>
            </p:nvGraphicFramePr>
            <p:xfrm>
              <a:off x="213360" y="2339340"/>
              <a:ext cx="5440680" cy="3545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00"/>
                    <a:gridCol w="1799590"/>
                    <a:gridCol w="864410"/>
                    <a:gridCol w="1800000"/>
                  </a:tblGrid>
                  <a:tr h="6756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</a:blipFill>
                      </a:tcPr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0.00302934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zh-CN" altLang="en-US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0.00255894</a:t>
                          </a:r>
                          <a:endParaRPr lang="zh-CN" altLang="en-US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0.0411358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0.0373008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0.00651217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0.00565156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0.0462718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0.0427082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8608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6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0.010446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0.00901142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0.0530477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0.0488955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560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0.0143893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0.0125098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0.0600679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0.0564386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33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0.0182487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0.0161536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30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0.064516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0.0604938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0.0231149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0.0205696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0.0852503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0.0820224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0.0301524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0.0271959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50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0.109511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0.10722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0.036428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0.0326377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12" name="图片 1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rcRect l="977" t="576"/>
          <a:stretch>
            <a:fillRect/>
          </a:stretch>
        </p:blipFill>
        <p:spPr>
          <a:xfrm>
            <a:off x="5726430" y="919480"/>
            <a:ext cx="2832735" cy="208089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rcRect t="915" b="360"/>
          <a:stretch>
            <a:fillRect/>
          </a:stretch>
        </p:blipFill>
        <p:spPr>
          <a:xfrm>
            <a:off x="8639810" y="919480"/>
            <a:ext cx="2826385" cy="208089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5676265" y="3619500"/>
            <a:ext cx="2882900" cy="213487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6096000" y="1483995"/>
            <a:ext cx="1188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tracking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>
            <p:custDataLst>
              <p:tags r:id="rId13"/>
            </p:custDataLst>
          </p:nvPr>
        </p:nvSpPr>
        <p:spPr>
          <a:xfrm>
            <a:off x="8992235" y="1483995"/>
            <a:ext cx="1188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truth</a:t>
            </a:r>
            <a:endParaRPr lang="en-US" altLang="zh-CN">
              <a:solidFill>
                <a:srgbClr val="FF0000"/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8797290" y="3686810"/>
            <a:ext cx="2793365" cy="1879600"/>
          </a:xfrm>
          <a:prstGeom prst="rect">
            <a:avLst/>
          </a:prstGeom>
        </p:spPr>
      </p:pic>
      <p:cxnSp>
        <p:nvCxnSpPr>
          <p:cNvPr id="20" name="直接箭头连接符 19"/>
          <p:cNvCxnSpPr/>
          <p:nvPr/>
        </p:nvCxnSpPr>
        <p:spPr>
          <a:xfrm flipH="1" flipV="1">
            <a:off x="6552565" y="4852035"/>
            <a:ext cx="7620" cy="11290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543675" y="5962015"/>
            <a:ext cx="3011805" cy="88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endCxn id="19" idx="2"/>
          </p:cNvCxnSpPr>
          <p:nvPr>
            <p:custDataLst>
              <p:tags r:id="rId16"/>
            </p:custDataLst>
          </p:nvPr>
        </p:nvCxnSpPr>
        <p:spPr>
          <a:xfrm flipV="1">
            <a:off x="9555480" y="5566410"/>
            <a:ext cx="638810" cy="4146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9389745" y="3429000"/>
            <a:ext cx="17881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宋体" panose="02010600030101010101" pitchFamily="2" charset="-122"/>
                <a:ea typeface="宋体" panose="02010600030101010101" pitchFamily="2" charset="-122"/>
              </a:rPr>
              <a:t>击中数分布：</a:t>
            </a:r>
            <a:endParaRPr lang="zh-CN" altLang="en-US" sz="1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86360" y="975995"/>
                <a:ext cx="3208655" cy="119888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样本</a:t>
                </a:r>
                <a:r>
                  <a:rPr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: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</a:t>
                </a: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单粒子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𝝁</m:t>
                        </m:r>
                      </m:e>
                      <m:sup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,</m:t>
                    </m:r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𝜽</m:t>
                    </m:r>
                  </m:oMath>
                </a14:m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=50</a:t>
                </a: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°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)</a:t>
                </a:r>
                <a:endParaRPr lang="en-US"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斜丝</a:t>
                </a:r>
                <a:endParaRPr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无噪声</a:t>
                </a:r>
                <a:endParaRPr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Wingdings" panose="05000000000000000000" charset="0"/>
                  <a:buChar char="Ø"/>
                </a:pPr>
                <a:r>
                  <a:rPr lang="en-US" alt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D0</a:t>
                </a:r>
                <a:r>
                  <a:rPr lang="zh-CN" altLang="en-US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分辨：</a:t>
                </a:r>
                <a:endParaRPr lang="zh-CN" altLang="en-US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"/>
                </p:custDataLst>
              </p:nvPr>
            </p:nvSpPr>
            <p:spPr>
              <a:xfrm>
                <a:off x="86360" y="975995"/>
                <a:ext cx="3208655" cy="11988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8"/>
              <p:cNvGraphicFramePr/>
              <p:nvPr>
                <p:custDataLst>
                  <p:tags r:id="rId4"/>
                </p:custDataLst>
              </p:nvPr>
            </p:nvGraphicFramePr>
            <p:xfrm>
              <a:off x="213360" y="2339340"/>
              <a:ext cx="5440680" cy="38265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00"/>
                    <a:gridCol w="1799590"/>
                    <a:gridCol w="864410"/>
                    <a:gridCol w="1800000"/>
                  </a:tblGrid>
                  <a:tr h="675640"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𝒑</m:t>
                                </m:r>
                              </m:oMath>
                            </m:oMathPara>
                          </a14:m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𝑫𝟎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/>
                            <a:t>(</a:t>
                          </a:r>
                          <a:r>
                            <a:rPr lang="en-US" altLang="zh-CN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tracking</a:t>
                          </a: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v.s. </a:t>
                          </a:r>
                          <a:r>
                            <a:rPr lang="en-US" altLang="zh-CN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truth</a:t>
                          </a:r>
                          <a:r>
                            <a:rPr lang="en-US" altLang="zh-CN"/>
                            <a:t>)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𝒑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n-US" altLang="zh-CN" sz="1800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𝑫𝟎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800">
                              <a:sym typeface="+mn-ea"/>
                            </a:rPr>
                            <a:t>(</a:t>
                          </a:r>
                          <a:r>
                            <a:rPr lang="en-US" altLang="zh-CN" sz="18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+mn-ea"/>
                            </a:rPr>
                            <a:t>tracking </a:t>
                          </a:r>
                          <a:r>
                            <a:rPr lang="en-US" altLang="zh-CN" sz="18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+mn-ea"/>
                            </a:rPr>
                            <a:t>v.s. </a:t>
                          </a:r>
                          <a:r>
                            <a:rPr lang="en-US" altLang="zh-CN" sz="1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+mn-ea"/>
                            </a:rPr>
                            <a:t>truth</a:t>
                          </a:r>
                          <a:r>
                            <a:rPr lang="en-US" altLang="zh-CN" sz="1800">
                              <a:sym typeface="+mn-ea"/>
                            </a:rPr>
                            <a:t>)</a:t>
                          </a:r>
                          <a:endParaRPr lang="zh-CN" altLang="en-US"/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10.6281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10.6453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3.01608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3.00027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6.52373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6.50578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2.87885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2.83675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8608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6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5.11431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5.09549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2.79427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2.77897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560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4.39448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4.42908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2.69889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2.70311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33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4.00632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3.99471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30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2.60541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2.60225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3.76236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3.78545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2.33539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2.33344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3.40342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3.39191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50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2.22589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2.21413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3.10256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3.05818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8"/>
              <p:cNvGraphicFramePr/>
              <p:nvPr>
                <p:custDataLst>
                  <p:tags r:id="rId5"/>
                </p:custDataLst>
              </p:nvPr>
            </p:nvGraphicFramePr>
            <p:xfrm>
              <a:off x="213360" y="2339340"/>
              <a:ext cx="5440680" cy="38265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00"/>
                    <a:gridCol w="1799590"/>
                    <a:gridCol w="864410"/>
                    <a:gridCol w="1800000"/>
                  </a:tblGrid>
                  <a:tr h="6756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</a:blipFill>
                      </a:tcPr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10.6281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10.6453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3.01608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3.00027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6.52373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6.50578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2.87885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2.83675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8608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6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5.11431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5.09549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2.79427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2.77897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560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4.39448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4.42908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2.69889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2.70311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33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4.00632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3.99471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30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2.60541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2.60225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3.76236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3.78545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2.33539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2.33344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3.40342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3.39191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50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2.22589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2.21413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3.10256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3.05818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14" name="图片 1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8557895" y="975995"/>
            <a:ext cx="2815575" cy="2080800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9"/>
            </p:custDataLst>
          </p:nvPr>
        </p:nvSpPr>
        <p:spPr>
          <a:xfrm>
            <a:off x="8992235" y="1483995"/>
            <a:ext cx="1188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truth</a:t>
            </a:r>
            <a:endParaRPr lang="en-US" altLang="zh-CN">
              <a:solidFill>
                <a:srgbClr val="FF0000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623560" y="959485"/>
            <a:ext cx="2851981" cy="2080800"/>
          </a:xfrm>
          <a:prstGeom prst="rect">
            <a:avLst/>
          </a:prstGeom>
        </p:spPr>
      </p:pic>
      <p:sp>
        <p:nvSpPr>
          <p:cNvPr id="17" name="文本框 16"/>
          <p:cNvSpPr txBox="1"/>
          <p:nvPr>
            <p:custDataLst>
              <p:tags r:id="rId12"/>
            </p:custDataLst>
          </p:nvPr>
        </p:nvSpPr>
        <p:spPr>
          <a:xfrm>
            <a:off x="6096000" y="1483995"/>
            <a:ext cx="1188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tracking</a:t>
            </a:r>
            <a:endParaRPr lang="en-US" altLang="zh-CN">
              <a:solidFill>
                <a:srgbClr val="FF0000"/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6395720" y="3270250"/>
            <a:ext cx="4165600" cy="3193415"/>
          </a:xfrm>
          <a:prstGeom prst="rect">
            <a:avLst/>
          </a:prstGeom>
        </p:spPr>
      </p:pic>
    </p:spTree>
    <p:custDataLst>
      <p:tags r:id="rId1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/>
          <a:stretch>
            <a:fillRect/>
          </a:stretch>
        </p:blipFill>
        <p:spPr>
          <a:xfrm>
            <a:off x="8770620" y="975995"/>
            <a:ext cx="2879090" cy="21939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86360" y="975995"/>
                <a:ext cx="3208655" cy="119888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样本</a:t>
                </a:r>
                <a:r>
                  <a:rPr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: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</a:t>
                </a: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单粒子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𝝁</m:t>
                        </m:r>
                      </m:e>
                      <m:sup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,</m:t>
                    </m:r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𝜽</m:t>
                    </m:r>
                  </m:oMath>
                </a14:m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=50</a:t>
                </a: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°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)</a:t>
                </a:r>
                <a:endParaRPr lang="en-US"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斜丝</a:t>
                </a:r>
                <a:endParaRPr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无噪声</a:t>
                </a:r>
                <a:endParaRPr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Wingdings" panose="05000000000000000000" charset="0"/>
                  <a:buChar char="Ø"/>
                </a:pPr>
                <a:r>
                  <a:rPr lang="en-US" alt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Z0</a:t>
                </a:r>
                <a:r>
                  <a:rPr 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分辨</a:t>
                </a:r>
                <a:r>
                  <a:rPr lang="en-US" alt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:</a:t>
                </a:r>
                <a:endParaRPr lang="en-US" altLang="zh-CN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86360" y="975995"/>
                <a:ext cx="3208655" cy="11988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8"/>
              <p:cNvGraphicFramePr/>
              <p:nvPr>
                <p:custDataLst>
                  <p:tags r:id="rId6"/>
                </p:custDataLst>
              </p:nvPr>
            </p:nvGraphicFramePr>
            <p:xfrm>
              <a:off x="213360" y="2339340"/>
              <a:ext cx="5440680" cy="38265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00"/>
                    <a:gridCol w="1799590"/>
                    <a:gridCol w="864410"/>
                    <a:gridCol w="1800000"/>
                  </a:tblGrid>
                  <a:tr h="675640"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𝒑</m:t>
                                </m:r>
                              </m:oMath>
                            </m:oMathPara>
                          </a14:m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𝒁</m:t>
                                  </m:r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/>
                            <a:t>(</a:t>
                          </a:r>
                          <a:r>
                            <a:rPr lang="en-US" altLang="zh-CN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tracking</a:t>
                          </a: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v.s. </a:t>
                          </a:r>
                          <a:r>
                            <a:rPr lang="en-US" altLang="zh-CN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truth</a:t>
                          </a:r>
                          <a:r>
                            <a:rPr lang="en-US" altLang="zh-CN"/>
                            <a:t>)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𝒑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n-US" altLang="zh-CN" sz="1800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𝒁</m:t>
                                  </m:r>
                                  <m:r>
                                    <a:rPr lang="en-US" altLang="zh-CN" sz="1800" b="1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800">
                              <a:sym typeface="+mn-ea"/>
                            </a:rPr>
                            <a:t>(</a:t>
                          </a:r>
                          <a:r>
                            <a:rPr lang="en-US" altLang="zh-CN" sz="18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+mn-ea"/>
                            </a:rPr>
                            <a:t>tracking </a:t>
                          </a:r>
                          <a:r>
                            <a:rPr lang="en-US" altLang="zh-CN" sz="18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+mn-ea"/>
                            </a:rPr>
                            <a:t>v.s. </a:t>
                          </a:r>
                          <a:r>
                            <a:rPr lang="en-US" altLang="zh-CN" sz="1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+mn-ea"/>
                            </a:rPr>
                            <a:t>truth</a:t>
                          </a:r>
                          <a:r>
                            <a:rPr lang="en-US" altLang="zh-CN" sz="1800">
                              <a:sym typeface="+mn-ea"/>
                            </a:rPr>
                            <a:t>)</a:t>
                          </a:r>
                          <a:endParaRPr lang="zh-CN" altLang="en-US"/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13.5995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13.6312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3.65049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3.67227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7.91383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7.90729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3.59614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3.60054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8608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6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5.98747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5.93681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3.47279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3.4649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560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5.18495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5.17067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3.33085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3.31682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33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4.78283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4.78737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30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3.3101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3.28666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4.45763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4.44158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3.01585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3.0163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4.07121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4.0878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50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2.83614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2.82723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3.86017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3.83155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8"/>
              <p:cNvGraphicFramePr/>
              <p:nvPr>
                <p:custDataLst>
                  <p:tags r:id="rId7"/>
                </p:custDataLst>
              </p:nvPr>
            </p:nvGraphicFramePr>
            <p:xfrm>
              <a:off x="213360" y="2339340"/>
              <a:ext cx="5440680" cy="38265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00"/>
                    <a:gridCol w="1799590"/>
                    <a:gridCol w="864410"/>
                    <a:gridCol w="1800000"/>
                  </a:tblGrid>
                  <a:tr h="6756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8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8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8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8"/>
                        </a:blipFill>
                      </a:tcPr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13.5995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13.6312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3.65049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3.67227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7.91383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7.90729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3.59614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3.60054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8608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6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5.98747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5.93681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3.47279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3.4649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560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5.18495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5.17067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28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3.33085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3.31682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335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4.78283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4.78737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30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3.3101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3.28666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12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4.45763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4.44158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40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3.01585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3.0163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15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4.07121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4.0878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50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2.83614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2.82723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</a:tr>
                  <a:tr h="394970">
                    <a:tc>
                      <a:txBody>
                        <a:bodyPr/>
                        <a:p>
                          <a:pPr algn="ctr">
                            <a:buNone/>
                          </a:pPr>
                          <a:r>
                            <a:rPr lang="en-US" altLang="zh-CN"/>
                            <a:t>18</a:t>
                          </a:r>
                          <a:endParaRPr lang="en-US" altLang="zh-CN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3.86017</a:t>
                          </a:r>
                          <a:r>
                            <a:rPr lang="en-US" altLang="zh-CN" sz="1200">
                              <a:solidFill>
                                <a:srgbClr val="FF0000"/>
                              </a:solidFill>
                              <a:sym typeface="+mn-ea"/>
                            </a:rPr>
                            <a:t>/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  <a:p>
                          <a:pPr algn="ctr">
                            <a:buClrTx/>
                            <a:buSzTx/>
                            <a:buFontTx/>
                            <a:buNone/>
                          </a:pPr>
                          <a:r>
                            <a:rPr lang="zh-CN" altLang="en-US" sz="1200">
                              <a:sym typeface="+mn-ea"/>
                            </a:rPr>
                            <a:t>3.83155</a:t>
                          </a:r>
                          <a:endParaRPr lang="en-US" altLang="zh-CN" sz="1200">
                            <a:solidFill>
                              <a:srgbClr val="FF0000"/>
                            </a:solidFill>
                            <a:sym typeface="+mn-ea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p>
                          <a:pPr algn="ctr">
                            <a:buNone/>
                          </a:pPr>
                          <a:endParaRPr lang="zh-CN" altLang="en-US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8" name="图片 7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rcRect l="800" t="517"/>
          <a:stretch>
            <a:fillRect/>
          </a:stretch>
        </p:blipFill>
        <p:spPr>
          <a:xfrm>
            <a:off x="5740400" y="975995"/>
            <a:ext cx="2918460" cy="2174875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11"/>
            </p:custDataLst>
          </p:nvPr>
        </p:nvSpPr>
        <p:spPr>
          <a:xfrm>
            <a:off x="8992235" y="1483995"/>
            <a:ext cx="1188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truth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>
            <p:custDataLst>
              <p:tags r:id="rId12"/>
            </p:custDataLst>
          </p:nvPr>
        </p:nvSpPr>
        <p:spPr>
          <a:xfrm>
            <a:off x="6096000" y="1483995"/>
            <a:ext cx="1188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tracking</a:t>
            </a:r>
            <a:endParaRPr lang="en-US" altLang="zh-CN">
              <a:solidFill>
                <a:srgbClr val="FF0000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6448425" y="3363595"/>
            <a:ext cx="4067810" cy="3026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872605" y="16230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  <p:custDataLst>
      <p:tags r:id="rId15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86360" y="975995"/>
                <a:ext cx="7496810" cy="147637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样本</a:t>
                </a:r>
                <a:r>
                  <a:rPr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: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</a:t>
                </a: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单粒子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𝝁</m:t>
                        </m:r>
                      </m:e>
                      <m:sup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,</m:t>
                    </m:r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𝜽</m:t>
                    </m:r>
                  </m:oMath>
                </a14:m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=5</a:t>
                </a:r>
                <a:r>
                  <a:rPr lang="en-US" alt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0</a:t>
                </a: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°</a:t>
                </a:r>
                <a:r>
                  <a:rPr lang="en-US" alt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,p=10GeV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)</a:t>
                </a:r>
                <a:endParaRPr lang="en-US"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斜丝</a:t>
                </a:r>
                <a:endParaRPr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无噪声</a:t>
                </a:r>
                <a:endParaRPr lang="zh-CN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endParaRPr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Wingdings" panose="05000000000000000000" charset="0"/>
                  <a:buChar char="Ø"/>
                </a:pPr>
                <a:r>
                  <a:rPr 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空间分辨：</a:t>
                </a:r>
                <a:endParaRPr lang="zh-CN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"/>
                </p:custDataLst>
              </p:nvPr>
            </p:nvSpPr>
            <p:spPr>
              <a:xfrm>
                <a:off x="86360" y="975995"/>
                <a:ext cx="7496810" cy="1476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74065" y="2637790"/>
            <a:ext cx="3552190" cy="2597785"/>
          </a:xfrm>
          <a:prstGeom prst="rect">
            <a:avLst/>
          </a:prstGeom>
        </p:spPr>
      </p:pic>
      <p:sp>
        <p:nvSpPr>
          <p:cNvPr id="17" name="文本框 16"/>
          <p:cNvSpPr txBox="1"/>
          <p:nvPr>
            <p:custDataLst>
              <p:tags r:id="rId6"/>
            </p:custDataLst>
          </p:nvPr>
        </p:nvSpPr>
        <p:spPr>
          <a:xfrm>
            <a:off x="7701915" y="5235575"/>
            <a:ext cx="1188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tx1"/>
                </a:solidFill>
              </a:rPr>
              <a:t>tracking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2134870" y="5235575"/>
            <a:ext cx="1188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tx1"/>
                </a:solidFill>
              </a:rPr>
              <a:t>truth</a:t>
            </a:r>
            <a:endParaRPr lang="en-US" altLang="zh-CN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552315" y="2740660"/>
            <a:ext cx="3553200" cy="2599200"/>
            <a:chOff x="8659" y="4154"/>
            <a:chExt cx="7164" cy="5716"/>
          </a:xfrm>
        </p:grpSpPr>
        <p:pic>
          <p:nvPicPr>
            <p:cNvPr id="4" name="图片 3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9"/>
            <a:stretch>
              <a:fillRect/>
            </a:stretch>
          </p:blipFill>
          <p:spPr>
            <a:xfrm>
              <a:off x="8659" y="4154"/>
              <a:ext cx="7164" cy="5261"/>
            </a:xfrm>
            <a:prstGeom prst="rect">
              <a:avLst/>
            </a:prstGeom>
          </p:spPr>
        </p:pic>
        <p:sp>
          <p:nvSpPr>
            <p:cNvPr id="7" name="椭圆 6"/>
            <p:cNvSpPr/>
            <p:nvPr/>
          </p:nvSpPr>
          <p:spPr>
            <a:xfrm>
              <a:off x="10686" y="7956"/>
              <a:ext cx="1217" cy="191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>
              <p:custDataLst>
                <p:tags r:id="rId10"/>
              </p:custDataLst>
            </p:nvPr>
          </p:nvSpPr>
          <p:spPr>
            <a:xfrm>
              <a:off x="12951" y="7956"/>
              <a:ext cx="1217" cy="191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8253095" y="2583815"/>
            <a:ext cx="3553200" cy="257978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890635" y="2215515"/>
            <a:ext cx="21723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Sigma</a:t>
            </a:r>
            <a:r>
              <a:rPr lang="en-US" altLang="zh-CN"/>
              <a:t>=</a:t>
            </a:r>
            <a:r>
              <a:rPr lang="zh-CN" altLang="en-US"/>
              <a:t>147</a:t>
            </a:r>
            <a:r>
              <a:rPr lang="en-US" altLang="zh-CN"/>
              <a:t>.</a:t>
            </a:r>
            <a:r>
              <a:rPr lang="zh-CN" altLang="en-US"/>
              <a:t>357</a:t>
            </a:r>
            <a:r>
              <a:rPr lang="en-US" altLang="zh-CN"/>
              <a:t>um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13"/>
            </p:custDataLst>
          </p:nvPr>
        </p:nvSpPr>
        <p:spPr>
          <a:xfrm>
            <a:off x="1777365" y="2269490"/>
            <a:ext cx="21723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Sigma</a:t>
            </a:r>
            <a:r>
              <a:rPr lang="en-US" altLang="zh-CN"/>
              <a:t>=</a:t>
            </a:r>
            <a:r>
              <a:rPr lang="zh-CN" altLang="en-US"/>
              <a:t>1</a:t>
            </a:r>
            <a:r>
              <a:rPr lang="en-US" altLang="zh-CN"/>
              <a:t>04.</a:t>
            </a:r>
            <a:r>
              <a:rPr lang="zh-CN" altLang="en-US"/>
              <a:t>7</a:t>
            </a:r>
            <a:r>
              <a:rPr lang="en-US" altLang="zh-CN"/>
              <a:t>um</a:t>
            </a:r>
            <a:r>
              <a:rPr lang="zh-CN" altLang="en-US"/>
              <a:t> </a:t>
            </a:r>
            <a:endParaRPr lang="zh-CN" altLang="en-US"/>
          </a:p>
        </p:txBody>
      </p:sp>
    </p:spTree>
    <p:custDataLst>
      <p:tags r:id="rId1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1108075" y="949960"/>
                <a:ext cx="5656580" cy="216789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marL="285750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>
                        <a:latin typeface="Cambria Math" panose="02040503050406030204" charset="0"/>
                      </a:rPr>
                      <m:t>Fitting</m:t>
                    </m:r>
                    <m:r>
                      <a:rPr>
                        <a:latin typeface="Cambria Math" panose="02040503050406030204" charset="0"/>
                      </a:rPr>
                      <m:t> </m:t>
                    </m:r>
                    <m:r>
                      <m:rPr>
                        <m:sty m:val="p"/>
                      </m:rPr>
                      <a:rPr>
                        <a:latin typeface="Cambria Math" panose="02040503050406030204" charset="0"/>
                      </a:rPr>
                      <m:t>track</m:t>
                    </m:r>
                    <m:r>
                      <a:rPr>
                        <a:latin typeface="Cambria Math" panose="02040503050406030204" charset="0"/>
                      </a:rPr>
                      <m:t> </m:t>
                    </m:r>
                    <m:r>
                      <m:rPr>
                        <m:sty m:val="p"/>
                      </m:rPr>
                      <a:rPr>
                        <a:latin typeface="Cambria Math" panose="02040503050406030204" charset="0"/>
                      </a:rPr>
                      <m:t>effiency</m:t>
                    </m:r>
                    <m:r>
                      <a:rPr lang="en-US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 (=</m:t>
                    </m:r>
                  </m:oMath>
                </a14:m>
                <a:r>
                  <a:rPr lang="en-US">
                    <a:latin typeface="Calibri" panose="020F0502020204030204" charset="0"/>
                    <a:ea typeface="宋体" panose="02010600030101010101" pitchFamily="2" charset="-122"/>
                    <a:sym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𝑁𝑢𝑚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𝑟𝑒𝑐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𝑁𝑢𝑚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𝑡𝑟𝑢𝑡ℎ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>
                    <a:latin typeface="Calibri" panose="020F0502020204030204" charset="0"/>
                    <a:ea typeface="宋体" panose="02010600030101010101" pitchFamily="2" charset="-122"/>
                    <a:sym typeface="+mn-ea"/>
                  </a:rPr>
                  <a:t>) </a:t>
                </a:r>
                <a:r>
                  <a:rPr>
                    <a:sym typeface="+mn-ea"/>
                  </a:rPr>
                  <a:t>v.s.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/>
                        </m:ctrlPr>
                      </m:sSubPr>
                      <m:e>
                        <m:r>
                          <m:rPr>
                            <m:sty m:val="p"/>
                          </m:rPr>
                          <a:rPr>
                            <a:latin typeface="Cambria Math" panose="0204050305040603020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>
                            <a:latin typeface="Cambria Math" panose="02040503050406030204" charset="0"/>
                          </a:rPr>
                          <m:t>T</m:t>
                        </m:r>
                      </m:sub>
                    </m:sSub>
                  </m:oMath>
                </a14:m>
              </a:p>
              <a:p>
                <a:pPr marL="742950" lvl="1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𝑅𝑒𝑐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𝑡𝑟𝑢𝑡ℎ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 &lt; (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3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5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𝑝𝑇</m:t>
                        </m:r>
                      </m:sub>
                    </m:sSub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742950" lvl="1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𝐷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0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𝑅𝑒𝑐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𝐷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0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𝑡𝑟𝑢𝑡ℎ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 &lt; (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3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5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𝐷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CN" i="1">
                  <a:solidFill>
                    <a:srgbClr val="FF0000"/>
                  </a:solidFill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  <a:p>
                <a:pPr marL="742950" lvl="1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𝑍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0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𝑅𝑒𝑐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𝑍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0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𝑡𝑟𝑢𝑡ℎ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 &lt; (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3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5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𝑍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0</m:t>
                        </m:r>
                      </m:sub>
                    </m:sSub>
                  </m:oMath>
                </a14:m>
                <a:endParaRPr lang="zh-CN" sz="1800">
                  <a:solidFill>
                    <a:srgbClr val="FF0000"/>
                  </a:solidFill>
                </a:endParaRPr>
              </a:p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样本</a:t>
                </a:r>
                <a:r>
                  <a:rPr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: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</a:t>
                </a: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单粒子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𝝁</m:t>
                        </m:r>
                      </m:e>
                      <m:sup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,</m:t>
                    </m:r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𝜽</m:t>
                    </m:r>
                  </m:oMath>
                </a14:m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=50</a:t>
                </a: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°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)</a:t>
                </a:r>
                <a:endParaRPr lang="en-US"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斜丝</a:t>
                </a:r>
                <a:endParaRPr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无噪声</a:t>
                </a:r>
                <a:endParaRPr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"/>
                </p:custDataLst>
              </p:nvPr>
            </p:nvSpPr>
            <p:spPr>
              <a:xfrm>
                <a:off x="1108075" y="949960"/>
                <a:ext cx="5656580" cy="21678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548380" y="3021330"/>
            <a:ext cx="4713605" cy="3390900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08075" y="949960"/>
            <a:ext cx="56565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击中数：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4.xml><?xml version="1.0" encoding="utf-8"?>
<p:tagLst xmlns:p="http://schemas.openxmlformats.org/presentationml/2006/main">
  <p:tag name="COMMONDATA" val="eyJoZGlkIjoiM2I0MDM4ZDM1YmUzZDY0MDA3ODNjZGRhNDY0MmU5ZmYifQ=="/>
  <p:tag name="KSO_WPP_MARK_KEY" val="9f922a3d-28a8-4138-a1ae-11f19d92bbfc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UNIT_TABLE_BEAUTIFY" val="smartTable{238c6c41-9736-4b37-a907-de9aa85d4091}"/>
  <p:tag name="TABLE_ENDDRAG_ORIGIN_RECT" val="428*279"/>
  <p:tag name="TABLE_ENDDRAG_RECT" val="16*241*428*279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ABLE_BEAUTIFY" val="smartTable{238c6c41-9736-4b37-a907-de9aa85d4091}"/>
  <p:tag name="TABLE_ENDDRAG_ORIGIN_RECT" val="428*279"/>
  <p:tag name="TABLE_ENDDRAG_RECT" val="16*241*428*279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TABLE_BEAUTIFY" val="smartTable{238c6c41-9736-4b37-a907-de9aa85d4091}"/>
  <p:tag name="TABLE_ENDDRAG_ORIGIN_RECT" val="428*279"/>
  <p:tag name="TABLE_ENDDRAG_RECT" val="16*241*428*279"/>
  <p:tag name="KSO_WM_BEAUTIFY_FLAG" val=""/>
</p:tagLst>
</file>

<file path=ppt/tags/tag81.xml><?xml version="1.0" encoding="utf-8"?>
<p:tagLst xmlns:p="http://schemas.openxmlformats.org/presentationml/2006/main">
  <p:tag name="KSO_WM_UNIT_TABLE_BEAUTIFY" val="smartTable{238c6c41-9736-4b37-a907-de9aa85d4091}"/>
  <p:tag name="TABLE_ENDDRAG_ORIGIN_RECT" val="428*279"/>
  <p:tag name="TABLE_ENDDRAG_RECT" val="16*241*428*279"/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UNIT_TABLE_BEAUTIFY" val="smartTable{238c6c41-9736-4b37-a907-de9aa85d4091}"/>
  <p:tag name="TABLE_ENDDRAG_ORIGIN_RECT" val="428*279"/>
  <p:tag name="TABLE_ENDDRAG_RECT" val="16*241*428*279"/>
  <p:tag name="KSO_WM_BEAUTIFY_FLAG" val=""/>
</p:tagLst>
</file>

<file path=ppt/tags/tag92.xml><?xml version="1.0" encoding="utf-8"?>
<p:tagLst xmlns:p="http://schemas.openxmlformats.org/presentationml/2006/main">
  <p:tag name="KSO_WM_UNIT_TABLE_BEAUTIFY" val="smartTable{238c6c41-9736-4b37-a907-de9aa85d4091}"/>
  <p:tag name="TABLE_ENDDRAG_ORIGIN_RECT" val="428*279"/>
  <p:tag name="TABLE_ENDDRAG_RECT" val="16*241*428*279"/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1476</Words>
  <Application>WPS 演示</Application>
  <PresentationFormat>宽屏</PresentationFormat>
  <Paragraphs>307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Wingdings</vt:lpstr>
      <vt:lpstr>方正粗黑宋简体</vt:lpstr>
      <vt:lpstr>Cambria Math</vt:lpstr>
      <vt:lpstr>Times New Roman</vt:lpstr>
      <vt:lpstr>Calibri</vt:lpstr>
      <vt:lpstr>MS Mincho</vt:lpstr>
      <vt:lpstr>Segoe Print</vt:lpstr>
      <vt:lpstr>微软雅黑</vt:lpstr>
      <vt:lpstr>Arial Unicode MS</vt:lpstr>
      <vt:lpstr>Office 主题​​</vt:lpstr>
      <vt:lpstr>工作进展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刘梦瑶</cp:lastModifiedBy>
  <cp:revision>637</cp:revision>
  <dcterms:created xsi:type="dcterms:W3CDTF">2019-06-19T02:08:00Z</dcterms:created>
  <dcterms:modified xsi:type="dcterms:W3CDTF">2023-05-12T02:03:26Z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BE94CEEB0516410A99B412B0E6B939B7</vt:lpwstr>
  </property>
</Properties>
</file>