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320" r:id="rId4"/>
    <p:sldId id="321" r:id="rId5"/>
    <p:sldId id="322" r:id="rId6"/>
    <p:sldId id="306" r:id="rId7"/>
    <p:sldId id="314" r:id="rId9"/>
    <p:sldId id="315" r:id="rId10"/>
    <p:sldId id="316" r:id="rId11"/>
    <p:sldId id="313" r:id="rId12"/>
    <p:sldId id="329" r:id="rId13"/>
    <p:sldId id="330" r:id="rId14"/>
    <p:sldId id="331" r:id="rId15"/>
    <p:sldId id="332" r:id="rId16"/>
    <p:sldId id="333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CF5E61"/>
    <a:srgbClr val="805E4E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5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154430" y="8890"/>
            <a:ext cx="10884535" cy="8096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4800"/>
              <a:t> Track Finding </a:t>
            </a:r>
            <a:endParaRPr lang="en-US" altLang="zh-CN" sz="480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10185" y="50165"/>
            <a:ext cx="985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方正粗黑宋简体" panose="02000000000000000000" charset="-122"/>
                <a:ea typeface="方正粗黑宋简体" panose="02000000000000000000" charset="-122"/>
              </a:rPr>
              <a:t>01</a:t>
            </a:r>
            <a:endParaRPr lang="en-US" altLang="zh-CN" sz="48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154430" y="8890"/>
            <a:ext cx="10884535" cy="8096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4800"/>
              <a:t> CEPC DC Simulation </a:t>
            </a:r>
            <a:endParaRPr lang="en-US" altLang="zh-CN" sz="4800"/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210185" y="50165"/>
            <a:ext cx="985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方正粗黑宋简体" panose="02000000000000000000" charset="-122"/>
                <a:ea typeface="方正粗黑宋简体" panose="02000000000000000000" charset="-122"/>
              </a:rPr>
              <a:t>02</a:t>
            </a:r>
            <a:endParaRPr lang="en-US" altLang="zh-CN" sz="48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29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tags" Target="../tags/tag128.xml"/><Relationship Id="rId3" Type="http://schemas.openxmlformats.org/officeDocument/2006/relationships/image" Target="../media/image31.png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../media/image38.png"/><Relationship Id="rId7" Type="http://schemas.openxmlformats.org/officeDocument/2006/relationships/tags" Target="../tags/tag133.xml"/><Relationship Id="rId6" Type="http://schemas.openxmlformats.org/officeDocument/2006/relationships/image" Target="../media/image37.png"/><Relationship Id="rId5" Type="http://schemas.openxmlformats.org/officeDocument/2006/relationships/tags" Target="../tags/tag132.xml"/><Relationship Id="rId4" Type="http://schemas.openxmlformats.org/officeDocument/2006/relationships/image" Target="../media/image36.png"/><Relationship Id="rId3" Type="http://schemas.openxmlformats.org/officeDocument/2006/relationships/tags" Target="../tags/tag131.xml"/><Relationship Id="rId2" Type="http://schemas.openxmlformats.org/officeDocument/2006/relationships/image" Target="../media/image35.png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36.xml"/><Relationship Id="rId11" Type="http://schemas.openxmlformats.org/officeDocument/2006/relationships/image" Target="../media/image39.png"/><Relationship Id="rId10" Type="http://schemas.openxmlformats.org/officeDocument/2006/relationships/tags" Target="../tags/tag135.xml"/><Relationship Id="rId1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9.xml"/><Relationship Id="rId4" Type="http://schemas.openxmlformats.org/officeDocument/2006/relationships/image" Target="../media/image41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../media/image44.png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image" Target="../media/image43.png"/><Relationship Id="rId4" Type="http://schemas.openxmlformats.org/officeDocument/2006/relationships/tags" Target="../tags/tag142.xml"/><Relationship Id="rId3" Type="http://schemas.openxmlformats.org/officeDocument/2006/relationships/image" Target="../media/image42.png"/><Relationship Id="rId2" Type="http://schemas.openxmlformats.org/officeDocument/2006/relationships/tags" Target="../tags/tag141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46.xml"/><Relationship Id="rId1" Type="http://schemas.openxmlformats.org/officeDocument/2006/relationships/tags" Target="../tags/tag14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49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71.xml"/><Relationship Id="rId7" Type="http://schemas.openxmlformats.org/officeDocument/2006/relationships/image" Target="../media/image3.png"/><Relationship Id="rId6" Type="http://schemas.openxmlformats.org/officeDocument/2006/relationships/tags" Target="../tags/tag70.xml"/><Relationship Id="rId5" Type="http://schemas.openxmlformats.org/officeDocument/2006/relationships/image" Target="../media/image2.png"/><Relationship Id="rId4" Type="http://schemas.openxmlformats.org/officeDocument/2006/relationships/tags" Target="../tags/tag69.xml"/><Relationship Id="rId3" Type="http://schemas.openxmlformats.org/officeDocument/2006/relationships/image" Target="../media/image1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74.xml"/><Relationship Id="rId3" Type="http://schemas.openxmlformats.org/officeDocument/2006/relationships/image" Target="../media/image4.png"/><Relationship Id="rId2" Type="http://schemas.openxmlformats.org/officeDocument/2006/relationships/tags" Target="../tags/tag73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81.xml"/><Relationship Id="rId5" Type="http://schemas.openxmlformats.org/officeDocument/2006/relationships/image" Target="../media/image8.png"/><Relationship Id="rId4" Type="http://schemas.openxmlformats.org/officeDocument/2006/relationships/tags" Target="../tags/tag80.xml"/><Relationship Id="rId3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11.png"/><Relationship Id="rId7" Type="http://schemas.openxmlformats.org/officeDocument/2006/relationships/tags" Target="../tags/tag86.xml"/><Relationship Id="rId6" Type="http://schemas.openxmlformats.org/officeDocument/2006/relationships/image" Target="../media/image10.pn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9.png"/><Relationship Id="rId2" Type="http://schemas.openxmlformats.org/officeDocument/2006/relationships/tags" Target="../tags/tag83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image" Target="../media/image14.png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image" Target="../media/image13.png"/><Relationship Id="rId11" Type="http://schemas.openxmlformats.org/officeDocument/2006/relationships/tags" Target="../tags/tag88.xml"/><Relationship Id="rId10" Type="http://schemas.openxmlformats.org/officeDocument/2006/relationships/image" Target="../media/image12.png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image" Target="../media/image17.png"/><Relationship Id="rId7" Type="http://schemas.openxmlformats.org/officeDocument/2006/relationships/tags" Target="../tags/tag97.xml"/><Relationship Id="rId6" Type="http://schemas.openxmlformats.org/officeDocument/2006/relationships/image" Target="../media/image16.png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15.png"/><Relationship Id="rId2" Type="http://schemas.openxmlformats.org/officeDocument/2006/relationships/tags" Target="../tags/tag94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02.xml"/><Relationship Id="rId14" Type="http://schemas.openxmlformats.org/officeDocument/2006/relationships/image" Target="../media/image19.png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image" Target="../media/image18.png"/><Relationship Id="rId10" Type="http://schemas.openxmlformats.org/officeDocument/2006/relationships/tags" Target="../tags/tag99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../media/image22.png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image" Target="../media/image21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20.png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12.xml"/><Relationship Id="rId14" Type="http://schemas.openxmlformats.org/officeDocument/2006/relationships/image" Target="../media/image24.png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image" Target="../media/image23.png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26.png"/><Relationship Id="rId4" Type="http://schemas.openxmlformats.org/officeDocument/2006/relationships/tags" Target="../tags/tag115.xml"/><Relationship Id="rId3" Type="http://schemas.openxmlformats.org/officeDocument/2006/relationships/image" Target="../media/image25.png"/><Relationship Id="rId2" Type="http://schemas.openxmlformats.org/officeDocument/2006/relationships/tags" Target="../tags/tag11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1.xml"/><Relationship Id="rId12" Type="http://schemas.openxmlformats.org/officeDocument/2006/relationships/image" Target="../media/image28.png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25.xml"/><Relationship Id="rId5" Type="http://schemas.openxmlformats.org/officeDocument/2006/relationships/image" Target="../media/image30.png"/><Relationship Id="rId4" Type="http://schemas.openxmlformats.org/officeDocument/2006/relationships/tags" Target="../tags/tag124.xml"/><Relationship Id="rId3" Type="http://schemas.openxmlformats.org/officeDocument/2006/relationships/image" Target="../media/image29.png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工作进展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--</a:t>
            </a:r>
            <a:r>
              <a:rPr lang="zh-CN" altLang="en-US"/>
              <a:t>刘梦瑶</a:t>
            </a:r>
            <a:endParaRPr lang="zh-CN" altLang="en-US"/>
          </a:p>
          <a:p>
            <a:fld id="{BB962C8B-B14F-4D97-AF65-F5344CB8AC3E}" type="datetime1">
              <a:rPr lang="zh-CN" altLang="en-US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02360" y="1010920"/>
                <a:ext cx="7496810" cy="2978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拟合分辨差</a:t>
                </a: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可能的</a:t>
                </a: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原因：</a:t>
                </a:r>
                <a:endParaRPr lang="zh-CN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342900" lvl="0" indent="-342900" algn="l">
                  <a:lnSpc>
                    <a:spcPct val="130000"/>
                  </a:lnSpc>
                  <a:buFont typeface="Wingdings" panose="05000000000000000000" charset="0"/>
                  <a:buAutoNum type="arabicPeriod"/>
                </a:pP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每层保留的击中数目大于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</a:t>
                </a:r>
                <a:endParaRPr lang="zh-CN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342900" lvl="0" indent="-342900" algn="l">
                  <a:lnSpc>
                    <a:spcPct val="130000"/>
                  </a:lnSpc>
                  <a:buFont typeface="Wingdings" panose="05000000000000000000" charset="0"/>
                  <a:buAutoNum type="arabicPeriod"/>
                </a:pP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拟合</a:t>
                </a: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初值</a:t>
                </a:r>
                <a:endParaRPr lang="zh-CN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742950" lvl="1" indent="-285750" algn="l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MCParticle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lvl="0" indent="0" algn="l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3.</a:t>
                </a: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击中</a:t>
                </a: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测量</a:t>
                </a:r>
                <a:endParaRPr lang="zh-CN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lvl="0" indent="0" algn="l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4.</a:t>
                </a: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重复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smear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lvl="2" indent="-285750" algn="l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altLang="zh-CN" b="1" i="1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lvl="2" indent="-285750" algn="l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𝝈</m:t>
                    </m:r>
                    <m:r>
                      <a:rPr lang="en-US" altLang="zh-CN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𝟏𝟏𝟎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𝟏𝟏𝟎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 </m:t>
                        </m:r>
                      </m:e>
                    </m:rad>
                    <m:r>
                      <a:rPr lang="en-US" altLang="zh-CN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= </m:t>
                    </m:r>
                    <m:r>
                      <a:rPr lang="en-US" altLang="zh-CN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𝟏𝟓</m:t>
                    </m:r>
                    <m:r>
                      <a:rPr lang="en-US" altLang="zh-CN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𝟓</m:t>
                    </m:r>
                    <m:r>
                      <a:rPr lang="en-US" altLang="zh-CN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𝑢𝑚</m:t>
                    </m:r>
                    <m:r>
                      <a:rPr lang="en-US" altLang="zh-CN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zh-CN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与</a:t>
                </a:r>
                <a:r>
                  <a:rPr lang="en-US" altLang="zh-CN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14</a:t>
                </a:r>
                <a:r>
                  <a:rPr lang="en-US" altLang="zh-CN">
                    <a:sym typeface="+mn-ea"/>
                  </a:rPr>
                  <a:t>0.313um </a:t>
                </a:r>
                <a:r>
                  <a:rPr lang="zh-CN" altLang="en-US">
                    <a:sym typeface="+mn-ea"/>
                  </a:rPr>
                  <a:t>近似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102360" y="1010920"/>
                <a:ext cx="7496810" cy="29781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3535" y="1022985"/>
            <a:ext cx="3058160" cy="2289810"/>
          </a:xfrm>
          <a:prstGeom prst="rect">
            <a:avLst/>
          </a:prstGeom>
        </p:spPr>
      </p:pic>
      <p:pic>
        <p:nvPicPr>
          <p:cNvPr id="4" name="图片 3" descr="x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480" y="1068070"/>
            <a:ext cx="3298190" cy="2244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11925" y="4824730"/>
            <a:ext cx="23107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sigma = 104.</a:t>
            </a:r>
            <a:r>
              <a:rPr lang="en-US" altLang="zh-CN"/>
              <a:t>3um</a:t>
            </a:r>
            <a:endParaRPr lang="en-US" altLang="zh-CN"/>
          </a:p>
        </p:txBody>
      </p:sp>
      <p:pic>
        <p:nvPicPr>
          <p:cNvPr id="8" name="图片 7" descr="check10GeV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5390" y="3989070"/>
            <a:ext cx="3922395" cy="26695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82720" y="3997325"/>
            <a:ext cx="3805555" cy="2735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15250" y="3850640"/>
            <a:ext cx="3975735" cy="2882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33190" y="1080770"/>
            <a:ext cx="3799840" cy="2769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15250" y="1080770"/>
            <a:ext cx="3731260" cy="27133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43560" y="975995"/>
                <a:ext cx="3364865" cy="2306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=50</a:t>
                </a: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斜丝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动量分辨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D0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Z0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径迹</a:t>
                </a: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效率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43560" y="975995"/>
                <a:ext cx="3364865" cy="23069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Res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2830" y="899795"/>
            <a:ext cx="5903595" cy="58191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43560" y="975995"/>
                <a:ext cx="3364865" cy="1476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=50</a:t>
                </a: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斜丝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indent="0" algn="l">
                  <a:buFont typeface="Arial" panose="020B0604020202020204" pitchFamily="34" charset="0"/>
                  <a:buNone/>
                </a:pPr>
                <a:endParaRPr 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空间分辨：</a:t>
                </a:r>
                <a:endParaRPr lang="zh-CN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3560" y="975995"/>
                <a:ext cx="3364865" cy="14763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43560" y="975995"/>
            <a:ext cx="6203315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内存问题：</a:t>
            </a:r>
            <a:endParaRPr lang="zh-CN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重建算法的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ROOT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size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过大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去掉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某些不需要的量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7345" y="1640205"/>
            <a:ext cx="1319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 events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46875" y="2132965"/>
            <a:ext cx="3641090" cy="2135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15160" y="2193925"/>
            <a:ext cx="3699510" cy="213487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654810" y="2008505"/>
            <a:ext cx="989965" cy="5899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6417945" y="1892300"/>
            <a:ext cx="989965" cy="5899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01520" y="4392930"/>
            <a:ext cx="9007475" cy="226123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3756025" y="4409440"/>
            <a:ext cx="1936115" cy="1562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>
            <p:custDataLst>
              <p:tags r:id="rId9"/>
            </p:custDataLst>
          </p:nvPr>
        </p:nvSpPr>
        <p:spPr>
          <a:xfrm>
            <a:off x="4258945" y="5445760"/>
            <a:ext cx="1936115" cy="1562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364"/>
          <a:stretch>
            <a:fillRect/>
          </a:stretch>
        </p:blipFill>
        <p:spPr>
          <a:xfrm>
            <a:off x="3717290" y="883920"/>
            <a:ext cx="4068445" cy="2999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43560" y="975995"/>
                <a:ext cx="3364865" cy="25844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=50</a:t>
                </a: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斜丝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seed</a:t>
                </a: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为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siTrack</a:t>
                </a:r>
                <a:endParaRPr 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动量分辨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D0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Z0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径迹</a:t>
                </a: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效率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3560" y="975995"/>
                <a:ext cx="3364865" cy="25844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920" y="3883025"/>
            <a:ext cx="3980815" cy="2919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880" y="3883025"/>
            <a:ext cx="3778885" cy="2838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880" y="975995"/>
            <a:ext cx="3848735" cy="27914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08075" y="949960"/>
                <a:ext cx="5656580" cy="23380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1800">
                        <a:latin typeface="Cambria Math" panose="02040503050406030204" charset="0"/>
                      </a:rPr>
                      <m:t>hit</m:t>
                    </m:r>
                    <m:r>
                      <a:rPr sz="1800">
                        <a:latin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 sz="1800">
                        <a:latin typeface="Cambria Math" panose="02040503050406030204" charset="0"/>
                      </a:rPr>
                      <m:t>efficiency</m:t>
                    </m:r>
                    <m:r>
                      <a:rPr sz="1800">
                        <a:latin typeface="Cambria Math" panose="02040503050406030204" charset="0"/>
                      </a:rPr>
                      <m:t> 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𝐹𝑜𝑢𝑛𝑑𝑆𝑖𝑛𝑔𝑎𝑙𝐻𝑖𝑡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𝑆𝑖𝑛𝑔𝑎𝑙𝐻𝑖𝑡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Fitting</m:t>
                    </m:r>
                    <m:r>
                      <a:rPr>
                        <a:latin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track</m:t>
                    </m:r>
                    <m:r>
                      <a:rPr>
                        <a:latin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effiency</m:t>
                    </m:r>
                    <m:r>
                      <a:rPr lang="en-US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(=</m:t>
                    </m:r>
                  </m:oMath>
                </a14:m>
                <a:r>
                  <a:rPr lang="en-US">
                    <a:latin typeface="Calibri" panose="020F0502020204030204" charset="0"/>
                    <a:ea typeface="宋体" panose="02010600030101010101" pitchFamily="2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𝑟𝑒𝑐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𝑡𝑟𝑢𝑡ℎ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>
                    <a:latin typeface="Calibri" panose="020F0502020204030204" charset="0"/>
                    <a:ea typeface="宋体" panose="02010600030101010101" pitchFamily="2" charset="-122"/>
                    <a:sym typeface="+mn-ea"/>
                  </a:rPr>
                  <a:t>) </a:t>
                </a:r>
                <a:r>
                  <a:rPr>
                    <a:sym typeface="+mn-ea"/>
                  </a:rPr>
                  <a:t>v.s.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/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>
                            <a:latin typeface="Cambria Math" panose="02040503050406030204" charset="0"/>
                          </a:rPr>
                          <m:t>T</m:t>
                        </m:r>
                      </m:sub>
                    </m:sSub>
                  </m:oMath>
                </a14:m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endParaRPr lang="zh-CN" sz="1800">
                  <a:solidFill>
                    <a:srgbClr val="FF0000"/>
                  </a:solidFill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=50</a:t>
                </a: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直丝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108075" y="949960"/>
                <a:ext cx="5656580" cy="23380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61940" y="3367405"/>
            <a:ext cx="4199255" cy="3094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2190" y="3293745"/>
            <a:ext cx="4102735" cy="3067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2190" y="6360795"/>
            <a:ext cx="5582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CKF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每层一般只能找到一个击中</a:t>
            </a:r>
            <a:endParaRPr 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08075" y="949960"/>
                <a:ext cx="5656580" cy="10598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Fitting</m:t>
                    </m:r>
                    <m:r>
                      <a:rPr>
                        <a:latin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track</m:t>
                    </m:r>
                    <m:r>
                      <a:rPr>
                        <a:latin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effiency</m:t>
                    </m:r>
                    <m:r>
                      <a:rPr lang="en-US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(=</m:t>
                    </m:r>
                  </m:oMath>
                </a14:m>
                <a:r>
                  <a:rPr lang="en-US">
                    <a:latin typeface="Calibri" panose="020F0502020204030204" charset="0"/>
                    <a:ea typeface="宋体" panose="02010600030101010101" pitchFamily="2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𝑟𝑒𝑐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𝑡𝑟𝑢𝑡ℎ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>
                    <a:latin typeface="Calibri" panose="020F0502020204030204" charset="0"/>
                    <a:ea typeface="宋体" panose="02010600030101010101" pitchFamily="2" charset="-122"/>
                    <a:sym typeface="+mn-ea"/>
                  </a:rPr>
                  <a:t>) </a:t>
                </a:r>
                <a:r>
                  <a:rPr>
                    <a:sym typeface="+mn-ea"/>
                  </a:rPr>
                  <a:t>v.s.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/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>
                            <a:latin typeface="Cambria Math" panose="02040503050406030204" charset="0"/>
                          </a:rPr>
                          <m:t>T</m:t>
                        </m:r>
                      </m:sub>
                    </m:sSub>
                  </m:oMath>
                </a14:m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(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(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endParaRPr 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108075" y="949960"/>
                <a:ext cx="5656580" cy="10598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8940" y="2493645"/>
            <a:ext cx="5678170" cy="4132580"/>
          </a:xfrm>
          <a:prstGeom prst="rect">
            <a:avLst/>
          </a:prstGeom>
        </p:spPr>
      </p:pic>
      <p:pic>
        <p:nvPicPr>
          <p:cNvPr id="8" name="图片 7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055" y="2568575"/>
            <a:ext cx="5592445" cy="381444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8399780" y="4626610"/>
            <a:ext cx="1102360" cy="0"/>
          </a:xfrm>
          <a:prstGeom prst="straightConnector1">
            <a:avLst/>
          </a:prstGeom>
          <a:ln w="28575">
            <a:solidFill>
              <a:srgbClr val="805E4E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682355" y="4472940"/>
            <a:ext cx="910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3824</a:t>
            </a:r>
            <a:endParaRPr lang="en-US" altLang="zh-CN" sz="1400"/>
          </a:p>
        </p:txBody>
      </p:sp>
      <p:cxnSp>
        <p:nvCxnSpPr>
          <p:cNvPr id="15" name="直接箭头连接符 14"/>
          <p:cNvCxnSpPr/>
          <p:nvPr>
            <p:custDataLst>
              <p:tags r:id="rId7"/>
            </p:custDataLst>
          </p:nvPr>
        </p:nvCxnSpPr>
        <p:spPr>
          <a:xfrm flipV="1">
            <a:off x="8032115" y="3420110"/>
            <a:ext cx="1869440" cy="8890"/>
          </a:xfrm>
          <a:prstGeom prst="straightConnector1">
            <a:avLst/>
          </a:prstGeom>
          <a:ln w="28575">
            <a:solidFill>
              <a:srgbClr val="CF5E6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8495665" y="3211195"/>
            <a:ext cx="910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3850</a:t>
            </a:r>
            <a:endParaRPr lang="en-US" altLang="zh-CN" sz="1400"/>
          </a:p>
        </p:txBody>
      </p:sp>
      <p:sp>
        <p:nvSpPr>
          <p:cNvPr id="19" name="矩形 18"/>
          <p:cNvSpPr/>
          <p:nvPr/>
        </p:nvSpPr>
        <p:spPr>
          <a:xfrm>
            <a:off x="2470785" y="3989070"/>
            <a:ext cx="234315" cy="127571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2724150" y="4218305"/>
            <a:ext cx="3811270" cy="88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108075" y="949960"/>
            <a:ext cx="56565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寻迹效率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= N_foundhit/N_signalhit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斜丝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无噪声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mu-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10GeV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8450" y="2244090"/>
            <a:ext cx="5117465" cy="37211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48335" y="5295265"/>
            <a:ext cx="2812415" cy="450850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4545" y="5989320"/>
            <a:ext cx="5260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存在一部分寻迹效率小于90%的事例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12130" y="2329815"/>
            <a:ext cx="5707380" cy="38804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6360" y="975995"/>
                <a:ext cx="5855335" cy="11988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=50</a:t>
                </a: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斜丝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动量分辨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 10GeV</a:t>
                </a:r>
                <a:r>
                  <a:rPr lang="zh-CN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的时候相差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12.97%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86360" y="975995"/>
                <a:ext cx="5855335" cy="11988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>
                <p:custDataLst>
                  <p:tags r:id="rId4"/>
                </p:custDataLst>
              </p:nvPr>
            </p:nvGraphicFramePr>
            <p:xfrm>
              <a:off x="213360" y="2339340"/>
              <a:ext cx="5440680" cy="3826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/>
                    <a:gridCol w="1799590"/>
                    <a:gridCol w="864410"/>
                    <a:gridCol w="1800000"/>
                  </a:tblGrid>
                  <a:tr h="67564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/>
                            <a:t>(</a:t>
                          </a:r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tracking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v.s. </a:t>
                          </a: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truth</a:t>
                          </a:r>
                          <a:r>
                            <a:rPr lang="en-US" altLang="zh-CN"/>
                            <a:t>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sym typeface="+mn-ea"/>
                            </a:rPr>
                            <a:t>(</a:t>
                          </a:r>
                          <a:r>
                            <a:rPr lang="en-US" altLang="zh-CN" sz="18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tracking </a:t>
                          </a:r>
                          <a:r>
                            <a:rPr lang="en-US" altLang="zh-CN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v.s. </a:t>
                          </a: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truth</a:t>
                          </a:r>
                          <a:r>
                            <a:rPr lang="en-US" altLang="zh-CN" sz="1800">
                              <a:sym typeface="+mn-ea"/>
                            </a:rPr>
                            <a:t>)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0.00302934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zh-CN" altLang="en-US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0.00255894</a:t>
                          </a:r>
                          <a:endParaRPr lang="zh-CN" altLang="en-US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0.0411358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0.0373008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0.00651217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0.00565156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0.0462718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0.0427082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860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0.010446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0.00901142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0.0530477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0.0488955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560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0.0143893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0.0125098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0.0600679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0.0564386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33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0.0182487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0.0161536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30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0.064516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0.0604938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0.0231149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0.0205696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0.0852503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0.0820224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0.0301524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0.0271959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50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0.109511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0.10722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0.036428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0.0326377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>
                <p:custDataLst>
                  <p:tags r:id="rId5"/>
                </p:custDataLst>
              </p:nvPr>
            </p:nvGraphicFramePr>
            <p:xfrm>
              <a:off x="213360" y="2339340"/>
              <a:ext cx="5440680" cy="3826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/>
                    <a:gridCol w="1799590"/>
                    <a:gridCol w="864410"/>
                    <a:gridCol w="1800000"/>
                  </a:tblGrid>
                  <a:tr h="675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0.00302934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zh-CN" altLang="en-US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0.00255894</a:t>
                          </a:r>
                          <a:endParaRPr lang="zh-CN" altLang="en-US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0.0411358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0.0373008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0.00651217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0.00565156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0.0462718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0.0427082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860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0.010446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0.00901142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0.0530477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0.0488955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560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0.0143893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0.0125098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0.0600679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0.0564386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33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0.0182487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0.0161536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30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0.064516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0.0604938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0.0231149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0.0205696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0.0852503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0.0820224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0.0301524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0.0271959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50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0.109511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0.10722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0.036428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0.0326377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977" t="576"/>
          <a:stretch>
            <a:fillRect/>
          </a:stretch>
        </p:blipFill>
        <p:spPr>
          <a:xfrm>
            <a:off x="5726430" y="919480"/>
            <a:ext cx="2832735" cy="20808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915" b="360"/>
          <a:stretch>
            <a:fillRect/>
          </a:stretch>
        </p:blipFill>
        <p:spPr>
          <a:xfrm>
            <a:off x="8639810" y="919480"/>
            <a:ext cx="2826385" cy="20808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76265" y="3619500"/>
            <a:ext cx="2882900" cy="21348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096000" y="1483995"/>
            <a:ext cx="118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tracking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8992235" y="1483995"/>
            <a:ext cx="118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truth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797290" y="3686810"/>
            <a:ext cx="2793365" cy="1879600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H="1" flipV="1">
            <a:off x="6552565" y="4852035"/>
            <a:ext cx="7620" cy="11290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543675" y="5962015"/>
            <a:ext cx="3011805" cy="8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9" idx="2"/>
          </p:cNvCxnSpPr>
          <p:nvPr>
            <p:custDataLst>
              <p:tags r:id="rId16"/>
            </p:custDataLst>
          </p:nvPr>
        </p:nvCxnSpPr>
        <p:spPr>
          <a:xfrm flipV="1">
            <a:off x="9555480" y="5566410"/>
            <a:ext cx="638810" cy="414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389745" y="3429000"/>
            <a:ext cx="1788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击中数分布：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6360" y="975995"/>
                <a:ext cx="3208655" cy="11988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=50</a:t>
                </a: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斜丝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D0</a:t>
                </a:r>
                <a:r>
                  <a:rPr lang="zh-CN" altLang="en-US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分辨：</a:t>
                </a:r>
                <a:endPara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86360" y="975995"/>
                <a:ext cx="3208655" cy="11988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4"/>
                </p:custDataLst>
              </p:nvPr>
            </p:nvGraphicFramePr>
            <p:xfrm>
              <a:off x="213360" y="2339340"/>
              <a:ext cx="5440680" cy="3826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/>
                    <a:gridCol w="1799590"/>
                    <a:gridCol w="864410"/>
                    <a:gridCol w="1800000"/>
                  </a:tblGrid>
                  <a:tr h="67564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𝑫</m:t>
                                  </m:r>
                                  <m:r>
                                    <a:rPr lang="en-US" altLang="zh-CN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/>
                            <a:t>(</a:t>
                          </a:r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tracking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v.s. </a:t>
                          </a: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truth</a:t>
                          </a:r>
                          <a:r>
                            <a:rPr lang="en-US" altLang="zh-CN"/>
                            <a:t>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𝑫</m:t>
                                  </m:r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sym typeface="+mn-ea"/>
                            </a:rPr>
                            <a:t>(</a:t>
                          </a:r>
                          <a:r>
                            <a:rPr lang="en-US" altLang="zh-CN" sz="18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tracking </a:t>
                          </a:r>
                          <a:r>
                            <a:rPr lang="en-US" altLang="zh-CN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v.s. </a:t>
                          </a: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truth</a:t>
                          </a:r>
                          <a:r>
                            <a:rPr lang="en-US" altLang="zh-CN" sz="1800">
                              <a:sym typeface="+mn-ea"/>
                            </a:rPr>
                            <a:t>)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10.6281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10.6453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3.01608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3.00027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6.52373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6.50578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2.87885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2.83675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860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5.11431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5.09549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2.79427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2.77897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560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4.39448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4.42908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2.69889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2.70311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33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4.00632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3.99471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30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2.60541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2.60225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3.76236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3.78545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2.33539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2.33344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3.40342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3.39191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50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2.22589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2.21413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3.10256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3.05818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5"/>
                </p:custDataLst>
              </p:nvPr>
            </p:nvGraphicFramePr>
            <p:xfrm>
              <a:off x="213360" y="2339340"/>
              <a:ext cx="5440680" cy="3826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/>
                    <a:gridCol w="1799590"/>
                    <a:gridCol w="864410"/>
                    <a:gridCol w="1800000"/>
                  </a:tblGrid>
                  <a:tr h="675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10.6281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10.6453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3.01608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3.00027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6.52373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6.50578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2.87885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2.83675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860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5.11431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5.09549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2.79427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2.77897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560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4.39448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4.42908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2.69889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2.70311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33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4.00632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3.99471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30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2.60541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2.60225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3.76236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3.78545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2.33539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2.33344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3.40342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3.39191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50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2.22589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2.21413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3.10256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3.05818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57895" y="975995"/>
            <a:ext cx="2815575" cy="208080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8992235" y="1483995"/>
            <a:ext cx="118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truth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23560" y="959485"/>
            <a:ext cx="2851981" cy="208080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6096000" y="1483995"/>
            <a:ext cx="118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tracking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95720" y="3270250"/>
            <a:ext cx="4165600" cy="319341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770620" y="975995"/>
            <a:ext cx="2879090" cy="2193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6360" y="975995"/>
                <a:ext cx="3208655" cy="11988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=50</a:t>
                </a: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斜丝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Z0</a:t>
                </a: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分辨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86360" y="975995"/>
                <a:ext cx="3208655" cy="1198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6"/>
                </p:custDataLst>
              </p:nvPr>
            </p:nvGraphicFramePr>
            <p:xfrm>
              <a:off x="213360" y="2339340"/>
              <a:ext cx="5440680" cy="3826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/>
                    <a:gridCol w="1799590"/>
                    <a:gridCol w="864410"/>
                    <a:gridCol w="1800000"/>
                  </a:tblGrid>
                  <a:tr h="67564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𝒁</m:t>
                                  </m:r>
                                  <m:r>
                                    <a:rPr lang="en-US" altLang="zh-CN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/>
                            <a:t>(</a:t>
                          </a:r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tracking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v.s. </a:t>
                          </a: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truth</a:t>
                          </a:r>
                          <a:r>
                            <a:rPr lang="en-US" altLang="zh-CN"/>
                            <a:t>)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𝒁</m:t>
                                  </m:r>
                                  <m:r>
                                    <a:rPr lang="en-US" altLang="zh-CN" sz="1800" b="1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sym typeface="+mn-ea"/>
                            </a:rPr>
                            <a:t>(</a:t>
                          </a:r>
                          <a:r>
                            <a:rPr lang="en-US" altLang="zh-CN" sz="180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tracking </a:t>
                          </a:r>
                          <a:r>
                            <a:rPr lang="en-US" altLang="zh-CN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v.s. </a:t>
                          </a: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truth</a:t>
                          </a:r>
                          <a:r>
                            <a:rPr lang="en-US" altLang="zh-CN" sz="1800">
                              <a:sym typeface="+mn-ea"/>
                            </a:rPr>
                            <a:t>)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13.5995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13.6312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3.65049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3.67227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7.91383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7.90729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3.59614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3.60054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860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5.98747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5.93681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3.47279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3.4649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560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5.18495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5.17067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3.33085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3.31682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33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4.78283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4.78737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30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3.3101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3.28666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4.45763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4.44158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3.01585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3.0163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4.07121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4.0878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50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2.83614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2.82723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3.86017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3.83155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7"/>
                </p:custDataLst>
              </p:nvPr>
            </p:nvGraphicFramePr>
            <p:xfrm>
              <a:off x="213360" y="2339340"/>
              <a:ext cx="5440680" cy="3826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/>
                    <a:gridCol w="1799590"/>
                    <a:gridCol w="864410"/>
                    <a:gridCol w="1800000"/>
                  </a:tblGrid>
                  <a:tr h="675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</a:blipFill>
                      </a:tcPr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13.5995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13.6312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3.65049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3.67227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7.91383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7.90729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3.59614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3.60054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860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5.98747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5.93681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3.47279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3.4649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560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5.18495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5.17067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28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3.33085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3.31682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33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4.78283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4.78737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30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3.3101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3.28666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4.45763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4.44158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40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3.01585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3.0163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4.07121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4.0878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50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2.83614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2.82723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</a:tr>
                  <a:tr h="39497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3.86017</a:t>
                          </a:r>
                          <a:r>
                            <a:rPr lang="en-US" altLang="zh-CN" sz="1200">
                              <a:solidFill>
                                <a:srgbClr val="FF0000"/>
                              </a:solidFill>
                              <a:sym typeface="+mn-ea"/>
                            </a:rPr>
                            <a:t>/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  <a:p>
                          <a:pPr algn="ctr">
                            <a:buClrTx/>
                            <a:buSzTx/>
                            <a:buFontTx/>
                            <a:buNone/>
                          </a:pPr>
                          <a:r>
                            <a:rPr lang="zh-CN" altLang="en-US" sz="1200">
                              <a:sym typeface="+mn-ea"/>
                            </a:rPr>
                            <a:t>3.83155</a:t>
                          </a:r>
                          <a:endParaRPr lang="en-US" altLang="zh-CN" sz="1200">
                            <a:solidFill>
                              <a:srgbClr val="FF0000"/>
                            </a:solidFill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endParaRPr lang="zh-CN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800" t="517"/>
          <a:stretch>
            <a:fillRect/>
          </a:stretch>
        </p:blipFill>
        <p:spPr>
          <a:xfrm>
            <a:off x="5740400" y="975995"/>
            <a:ext cx="2918460" cy="2174875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8992235" y="1483995"/>
            <a:ext cx="118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truth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6096000" y="1483995"/>
            <a:ext cx="118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tracking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448425" y="3363595"/>
            <a:ext cx="4067810" cy="30264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72605" y="1623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6360" y="975995"/>
                <a:ext cx="7496810" cy="1476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</a:t>
                </a:r>
                <a:r>
                  <a:rPr lang="en-US" alt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0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alt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,p=10GeV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斜丝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Wingdings" panose="05000000000000000000" charset="0"/>
                  <a:buChar char="Ø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空间分辨：相差27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.</a:t>
                </a: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557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%(110um)</a:t>
                </a:r>
                <a:endParaRPr lang="en-US" altLang="zh-CN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86360" y="975995"/>
                <a:ext cx="7496810" cy="1476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3060" y="3116580"/>
            <a:ext cx="3552190" cy="259778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7694930" y="5861050"/>
            <a:ext cx="118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tracking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713865" y="5714365"/>
            <a:ext cx="118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truth</a:t>
            </a:r>
            <a:endParaRPr lang="en-US" altLang="zh-CN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42019" y="3283585"/>
            <a:ext cx="3553200" cy="2599200"/>
            <a:chOff x="7673" y="4154"/>
            <a:chExt cx="7164" cy="5716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673" y="4154"/>
              <a:ext cx="7164" cy="526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9700" y="7956"/>
              <a:ext cx="1217" cy="19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10"/>
              </p:custDataLst>
            </p:nvPr>
          </p:nvSpPr>
          <p:spPr>
            <a:xfrm>
              <a:off x="11965" y="7956"/>
              <a:ext cx="1217" cy="19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969375" y="2893695"/>
            <a:ext cx="2172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Sigma</a:t>
            </a:r>
            <a:r>
              <a:rPr lang="en-US" altLang="zh-CN"/>
              <a:t>=</a:t>
            </a:r>
            <a:r>
              <a:rPr lang="zh-CN" altLang="en-US"/>
              <a:t>14</a:t>
            </a:r>
            <a:r>
              <a:rPr lang="en-US" altLang="zh-CN"/>
              <a:t>0.313um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356360" y="2748280"/>
            <a:ext cx="2172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Sigma</a:t>
            </a:r>
            <a:r>
              <a:rPr lang="en-US" altLang="zh-CN"/>
              <a:t>=</a:t>
            </a:r>
            <a:r>
              <a:rPr lang="zh-CN" altLang="en-US"/>
              <a:t>1</a:t>
            </a:r>
            <a:r>
              <a:rPr lang="en-US" altLang="zh-CN"/>
              <a:t>04.</a:t>
            </a:r>
            <a:r>
              <a:rPr lang="zh-CN" altLang="en-US"/>
              <a:t>7</a:t>
            </a:r>
            <a:r>
              <a:rPr lang="en-US" altLang="zh-CN"/>
              <a:t>um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 14" descr="SpatialRes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0655" y="3261995"/>
            <a:ext cx="3819456" cy="259920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08075" y="949960"/>
                <a:ext cx="5656580" cy="21678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Fitting</m:t>
                    </m:r>
                    <m:r>
                      <a:rPr>
                        <a:latin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track</m:t>
                    </m:r>
                    <m:r>
                      <a:rPr>
                        <a:latin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charset="0"/>
                      </a:rPr>
                      <m:t>effiency</m:t>
                    </m:r>
                    <m:r>
                      <a:rPr lang="en-US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 (=</m:t>
                    </m:r>
                  </m:oMath>
                </a14:m>
                <a:r>
                  <a:rPr lang="en-US">
                    <a:latin typeface="Calibri" panose="020F0502020204030204" charset="0"/>
                    <a:ea typeface="宋体" panose="02010600030101010101" pitchFamily="2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𝑟𝑒𝑐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𝑁𝑢𝑚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𝑡𝑟𝑢𝑡ℎ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>
                    <a:latin typeface="Calibri" panose="020F0502020204030204" charset="0"/>
                    <a:ea typeface="宋体" panose="02010600030101010101" pitchFamily="2" charset="-122"/>
                    <a:sym typeface="+mn-ea"/>
                  </a:rPr>
                  <a:t>) </a:t>
                </a:r>
                <a:r>
                  <a:rPr>
                    <a:sym typeface="+mn-ea"/>
                  </a:rPr>
                  <a:t>v.s.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/>
                        </m:ctrlPr>
                      </m:sSub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>
                            <a:latin typeface="Cambria Math" panose="02040503050406030204" charset="0"/>
                          </a:rPr>
                          <m:t>T</m:t>
                        </m:r>
                      </m:sub>
                    </m:sSub>
                  </m:oMath>
                </a14:m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(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𝑝𝑇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(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i="1">
                  <a:solidFill>
                    <a:srgbClr val="FF00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𝑍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𝑅𝑒𝑐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𝑍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𝑡𝑟𝑢𝑡ℎ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 &lt; (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𝑍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endParaRPr lang="zh-CN" sz="1800">
                  <a:solidFill>
                    <a:srgbClr val="FF0000"/>
                  </a:solidFill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样本</a:t>
                </a:r>
                <a:r>
                  <a:rPr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单粒子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sz="18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𝜽</m:t>
                    </m:r>
                  </m:oMath>
                </a14:m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=50</a:t>
                </a:r>
                <a:r>
                  <a:rPr lang="zh-CN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°</a:t>
                </a:r>
                <a:r>
                  <a:rPr 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)</a:t>
                </a:r>
                <a:endParaRPr lang="en-US"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lvl="0" indent="-285750" algn="l">
                  <a:buFont typeface="Arial" panose="020B0604020202020204" pitchFamily="34" charset="0"/>
                  <a:buChar char="•"/>
                </a:pPr>
                <a:r>
                  <a:rPr lang="zh-CN" altLang="en-US" sz="1800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斜丝</a:t>
                </a:r>
                <a:endParaRPr sz="1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b="1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无噪声</a:t>
                </a:r>
                <a:endParaRPr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108075" y="949960"/>
                <a:ext cx="5656580" cy="21678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54350" y="2656840"/>
            <a:ext cx="5641975" cy="40589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UNIT_TABLE_BEAUTIFY" val="smartTable{238c6c41-9736-4b37-a907-de9aa85d4091}"/>
  <p:tag name="TABLE_ENDDRAG_ORIGIN_RECT" val="428*279"/>
  <p:tag name="TABLE_ENDDRAG_RECT" val="16*241*428*279"/>
  <p:tag name="KSO_WM_BEAUTIFY_FLAG" val=""/>
</p:tagLst>
</file>

<file path=ppt/tags/tag107.xml><?xml version="1.0" encoding="utf-8"?>
<p:tagLst xmlns:p="http://schemas.openxmlformats.org/presentationml/2006/main">
  <p:tag name="KSO_WM_UNIT_TABLE_BEAUTIFY" val="smartTable{238c6c41-9736-4b37-a907-de9aa85d4091}"/>
  <p:tag name="TABLE_ENDDRAG_ORIGIN_RECT" val="428*279"/>
  <p:tag name="TABLE_ENDDRAG_RECT" val="16*241*428*279"/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COMMONDATA" val="eyJoZGlkIjoiM2I0MDM4ZDM1YmUzZDY0MDA3ODNjZGRhNDY0MmU5ZmYifQ=="/>
  <p:tag name="KSO_WPP_MARK_KEY" val="9f922a3d-28a8-4138-a1ae-11f19d92bbfc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TABLE_BEAUTIFY" val="smartTable{238c6c41-9736-4b37-a907-de9aa85d4091}"/>
  <p:tag name="TABLE_ENDDRAG_ORIGIN_RECT" val="428*279"/>
  <p:tag name="TABLE_ENDDRAG_RECT" val="16*241*428*279"/>
</p:tagLst>
</file>

<file path=ppt/tags/tag85.xml><?xml version="1.0" encoding="utf-8"?>
<p:tagLst xmlns:p="http://schemas.openxmlformats.org/presentationml/2006/main">
  <p:tag name="KSO_WM_UNIT_TABLE_BEAUTIFY" val="smartTable{238c6c41-9736-4b37-a907-de9aa85d4091}"/>
  <p:tag name="TABLE_ENDDRAG_ORIGIN_RECT" val="428*279"/>
  <p:tag name="TABLE_ENDDRAG_RECT" val="16*241*428*279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TABLE_BEAUTIFY" val="smartTable{238c6c41-9736-4b37-a907-de9aa85d4091}"/>
  <p:tag name="TABLE_ENDDRAG_ORIGIN_RECT" val="428*279"/>
  <p:tag name="TABLE_ENDDRAG_RECT" val="16*241*428*279"/>
  <p:tag name="KSO_WM_BEAUTIFY_FLAG" val=""/>
</p:tagLst>
</file>

<file path=ppt/tags/tag96.xml><?xml version="1.0" encoding="utf-8"?>
<p:tagLst xmlns:p="http://schemas.openxmlformats.org/presentationml/2006/main">
  <p:tag name="KSO_WM_UNIT_TABLE_BEAUTIFY" val="smartTable{238c6c41-9736-4b37-a907-de9aa85d4091}"/>
  <p:tag name="TABLE_ENDDRAG_ORIGIN_RECT" val="428*279"/>
  <p:tag name="TABLE_ENDDRAG_RECT" val="16*241*428*279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2309</Words>
  <Application>WPS 演示</Application>
  <PresentationFormat>宽屏</PresentationFormat>
  <Paragraphs>371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方正粗黑宋简体</vt:lpstr>
      <vt:lpstr>Cambria Math</vt:lpstr>
      <vt:lpstr>Times New Roman</vt:lpstr>
      <vt:lpstr>Calibri</vt:lpstr>
      <vt:lpstr>MS Mincho</vt:lpstr>
      <vt:lpstr>Segoe Print</vt:lpstr>
      <vt:lpstr>微软雅黑</vt:lpstr>
      <vt:lpstr>Arial Unicode MS</vt:lpstr>
      <vt:lpstr>Office 主题​​</vt:lpstr>
      <vt:lpstr>工作进展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刘梦瑶</cp:lastModifiedBy>
  <cp:revision>687</cp:revision>
  <dcterms:created xsi:type="dcterms:W3CDTF">2019-06-19T02:08:00Z</dcterms:created>
  <dcterms:modified xsi:type="dcterms:W3CDTF">2023-05-19T02:19:33Z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BE94CEEB0516410A99B412B0E6B939B7</vt:lpwstr>
  </property>
</Properties>
</file>