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742" r:id="rId2"/>
    <p:sldId id="907" r:id="rId3"/>
    <p:sldId id="946" r:id="rId4"/>
    <p:sldId id="940" r:id="rId5"/>
    <p:sldId id="939" r:id="rId6"/>
    <p:sldId id="932" r:id="rId7"/>
    <p:sldId id="938" r:id="rId8"/>
    <p:sldId id="937" r:id="rId9"/>
    <p:sldId id="949" r:id="rId10"/>
    <p:sldId id="941" r:id="rId11"/>
    <p:sldId id="942" r:id="rId12"/>
    <p:sldId id="943" r:id="rId13"/>
    <p:sldId id="910" r:id="rId14"/>
    <p:sldId id="944" r:id="rId15"/>
    <p:sldId id="909" r:id="rId16"/>
    <p:sldId id="945" r:id="rId17"/>
    <p:sldId id="951" r:id="rId18"/>
    <p:sldId id="911" r:id="rId19"/>
    <p:sldId id="948" r:id="rId20"/>
    <p:sldId id="947" r:id="rId21"/>
    <p:sldId id="912" r:id="rId22"/>
    <p:sldId id="950" r:id="rId23"/>
    <p:sldId id="913" r:id="rId24"/>
    <p:sldId id="914" r:id="rId25"/>
    <p:sldId id="915" r:id="rId26"/>
    <p:sldId id="916" r:id="rId27"/>
    <p:sldId id="920" r:id="rId28"/>
    <p:sldId id="917" r:id="rId29"/>
    <p:sldId id="918" r:id="rId30"/>
    <p:sldId id="919" r:id="rId31"/>
    <p:sldId id="921" r:id="rId32"/>
    <p:sldId id="922" r:id="rId33"/>
    <p:sldId id="927" r:id="rId34"/>
    <p:sldId id="924" r:id="rId35"/>
    <p:sldId id="923" r:id="rId36"/>
    <p:sldId id="926" r:id="rId37"/>
    <p:sldId id="928" r:id="rId38"/>
    <p:sldId id="925" r:id="rId39"/>
    <p:sldId id="952" r:id="rId40"/>
    <p:sldId id="929" r:id="rId41"/>
    <p:sldId id="931" r:id="rId4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2130" autoAdjust="0"/>
  </p:normalViewPr>
  <p:slideViewPr>
    <p:cSldViewPr>
      <p:cViewPr>
        <p:scale>
          <a:sx n="75" d="100"/>
          <a:sy n="75" d="100"/>
        </p:scale>
        <p:origin x="725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8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2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472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019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003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73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802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578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86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62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32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55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11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20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7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80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75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3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69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7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60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947D-EEEE-4B43-9402-F26885821E44}" type="datetime1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12-16. June. 2023, </a:t>
            </a:r>
            <a:r>
              <a:rPr lang="en-US" altLang="zh-CN" dirty="0" err="1" smtClean="0"/>
              <a:t>Hongkong</a:t>
            </a:r>
            <a:r>
              <a:rPr lang="en-US" altLang="zh-CN" dirty="0" smtClean="0"/>
              <a:t>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D6AB-5ED0-4CA5-A0E9-4E7591BF2AE2}" type="datetime1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5A1E-AF77-4AB9-950E-DD8D0E667959}" type="datetime1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887C6-BCCA-46AA-BF74-77F34169B2D2}" type="datetime1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12-16. June. 2023, Hongkong, CEPC Accelerator TDR International Review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emf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855640" y="4346471"/>
            <a:ext cx="6400800" cy="720080"/>
          </a:xfrm>
        </p:spPr>
        <p:txBody>
          <a:bodyPr>
            <a:normAutofit/>
          </a:bodyPr>
          <a:lstStyle/>
          <a:p>
            <a:r>
              <a:rPr lang="en-US" altLang="zh-CN" dirty="0" err="1" smtClean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Yuhui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Li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119336" y="2361654"/>
            <a:ext cx="1195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5400" b="1" dirty="0" smtClean="0">
                <a:solidFill>
                  <a:srgbClr val="C00000"/>
                </a:solidFill>
              </a:rPr>
              <a:t>CEPC-TDR Status Overview</a:t>
            </a:r>
            <a:endParaRPr lang="zh-CN" alt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26377" b="7165"/>
          <a:stretch/>
        </p:blipFill>
        <p:spPr>
          <a:xfrm>
            <a:off x="-12411" y="0"/>
            <a:ext cx="8901618" cy="1503847"/>
          </a:xfrm>
          <a:prstGeom prst="rect">
            <a:avLst/>
          </a:prstGeom>
        </p:spPr>
      </p:pic>
      <p:pic>
        <p:nvPicPr>
          <p:cNvPr id="8" name="Picture 4" descr="关于印发《高能所“标识”“标准字”的使用规定》的通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07" y="-1340"/>
            <a:ext cx="3300293" cy="12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副标题 4"/>
          <p:cNvSpPr txBox="1">
            <a:spLocks/>
          </p:cNvSpPr>
          <p:nvPr/>
        </p:nvSpPr>
        <p:spPr>
          <a:xfrm>
            <a:off x="2855640" y="5708764"/>
            <a:ext cx="640080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CEPC 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Accelerator TDR International </a:t>
            </a:r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Review</a:t>
            </a:r>
          </a:p>
          <a:p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12-16. June. 2023, </a:t>
            </a:r>
            <a:r>
              <a:rPr lang="en-US" altLang="zh-CN" sz="2400" dirty="0" err="1" smtClean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Hongkong</a:t>
            </a:r>
            <a:r>
              <a:rPr lang="en-US" altLang="zh-CN" sz="24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endParaRPr lang="en-US" altLang="zh-CN" sz="2400" dirty="0">
              <a:solidFill>
                <a:srgbClr val="0000F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rgbClr val="0000F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9"/>
    </mc:Choice>
    <mc:Fallback>
      <p:transition spd="slow" advTm="63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86" y="4455254"/>
            <a:ext cx="6896100" cy="23812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Feasible Designs for all operational modes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矩形: 圆角 55"/>
          <p:cNvSpPr/>
          <p:nvPr/>
        </p:nvSpPr>
        <p:spPr bwMode="auto">
          <a:xfrm>
            <a:off x="4075331" y="1030547"/>
            <a:ext cx="4503075" cy="2722922"/>
          </a:xfrm>
          <a:prstGeom prst="roundRect">
            <a:avLst>
              <a:gd name="adj" fmla="val 3752"/>
            </a:avLst>
          </a:prstGeom>
          <a:solidFill>
            <a:schemeClr val="accent2">
              <a:lumMod val="75000"/>
              <a:alpha val="1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800" b="0" i="0" u="none" strike="noStrike" cap="none" spc="0">
              <a:ln>
                <a:noFill/>
              </a:ln>
              <a:solidFill>
                <a:prstClr val="black"/>
              </a:solidFill>
              <a:latin typeface="微软雅黑"/>
              <a:ea typeface="微软雅黑"/>
              <a:cs typeface="Arial" panose="020B0604020202020204"/>
            </a:endParaRPr>
          </a:p>
        </p:txBody>
      </p:sp>
      <p:sp>
        <p:nvSpPr>
          <p:cNvPr id="9" name="矩形: 圆角 56"/>
          <p:cNvSpPr/>
          <p:nvPr/>
        </p:nvSpPr>
        <p:spPr bwMode="auto">
          <a:xfrm>
            <a:off x="56823" y="1048339"/>
            <a:ext cx="3973062" cy="2709922"/>
          </a:xfrm>
          <a:prstGeom prst="roundRect">
            <a:avLst>
              <a:gd name="adj" fmla="val 4559"/>
            </a:avLst>
          </a:prstGeom>
          <a:solidFill>
            <a:schemeClr val="accent1">
              <a:lumMod val="75000"/>
              <a:alpha val="1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800" b="0" i="0" u="none" strike="noStrike" cap="none" spc="0">
              <a:ln>
                <a:noFill/>
              </a:ln>
              <a:solidFill>
                <a:prstClr val="black"/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矩形: 圆角 70"/>
          <p:cNvSpPr>
            <a:spLocks noChangeAspect="1"/>
          </p:cNvSpPr>
          <p:nvPr/>
        </p:nvSpPr>
        <p:spPr bwMode="auto">
          <a:xfrm>
            <a:off x="151627" y="1590042"/>
            <a:ext cx="3702694" cy="603449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 err="1">
                <a:solidFill>
                  <a:srgbClr val="000000"/>
                </a:solidFill>
                <a:latin typeface="微软雅黑"/>
                <a:ea typeface="微软雅黑"/>
              </a:rPr>
              <a:t>e+e</a:t>
            </a: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- circular collider as a high </a:t>
            </a:r>
            <a:r>
              <a:rPr lang="en-US" altLang="zh-CN" sz="1400" dirty="0" err="1">
                <a:solidFill>
                  <a:srgbClr val="000000"/>
                </a:solidFill>
                <a:latin typeface="微软雅黑"/>
                <a:ea typeface="微软雅黑"/>
              </a:rPr>
              <a:t>lumi</a:t>
            </a: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. Higgs factory</a:t>
            </a:r>
            <a:endParaRPr lang="zh-CN" sz="1400" i="0" u="none" strike="noStrike" cap="none" spc="0" dirty="0">
              <a:ln>
                <a:noFill/>
              </a:ln>
              <a:solidFill>
                <a:srgbClr val="C00000"/>
              </a:solidFill>
              <a:latin typeface="微软雅黑"/>
              <a:ea typeface="微软雅黑"/>
              <a:cs typeface="+mn-cs"/>
            </a:endParaRPr>
          </a:p>
        </p:txBody>
      </p:sp>
      <p:cxnSp>
        <p:nvCxnSpPr>
          <p:cNvPr id="11" name="直接箭头连接符 52"/>
          <p:cNvCxnSpPr>
            <a:stCxn id="10" idx="3"/>
          </p:cNvCxnSpPr>
          <p:nvPr/>
        </p:nvCxnSpPr>
        <p:spPr bwMode="auto">
          <a:xfrm flipV="1">
            <a:off x="3854321" y="1891766"/>
            <a:ext cx="569207" cy="1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2" name="矩形 56"/>
          <p:cNvSpPr/>
          <p:nvPr/>
        </p:nvSpPr>
        <p:spPr bwMode="auto">
          <a:xfrm>
            <a:off x="5461441" y="1098726"/>
            <a:ext cx="2233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i="0" u="none" strike="noStrike" cap="none" spc="0" dirty="0">
                <a:ln>
                  <a:noFill/>
                </a:ln>
                <a:solidFill>
                  <a:srgbClr val="C00000"/>
                </a:solidFill>
                <a:latin typeface="微软雅黑"/>
                <a:ea typeface="微软雅黑"/>
                <a:cs typeface="Arial" panose="020B0604020202020204"/>
              </a:rPr>
              <a:t>Design</a:t>
            </a:r>
            <a:endParaRPr sz="180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宋体"/>
              <a:cs typeface="Arial" panose="020B0604020202020204"/>
            </a:endParaRPr>
          </a:p>
        </p:txBody>
      </p:sp>
      <p:sp>
        <p:nvSpPr>
          <p:cNvPr id="13" name="矩形 57"/>
          <p:cNvSpPr/>
          <p:nvPr/>
        </p:nvSpPr>
        <p:spPr bwMode="auto">
          <a:xfrm>
            <a:off x="1370330" y="108513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i="0" u="none" strike="noStrike" cap="none" spc="0" dirty="0">
                <a:ln>
                  <a:noFill/>
                </a:ln>
                <a:solidFill>
                  <a:srgbClr val="C00000"/>
                </a:solidFill>
                <a:latin typeface="Arial" panose="020B0604020202020204"/>
                <a:ea typeface="微软雅黑"/>
                <a:cs typeface="+mn-cs"/>
              </a:rPr>
              <a:t>GOAL</a:t>
            </a:r>
            <a:endParaRPr lang="zh-CN" sz="2400" i="0" u="none" strike="noStrike" cap="none" spc="0" dirty="0">
              <a:ln>
                <a:noFill/>
              </a:ln>
              <a:solidFill>
                <a:srgbClr val="C00000"/>
              </a:solidFill>
              <a:latin typeface="Arial" panose="020B0604020202020204"/>
              <a:ea typeface="微软雅黑"/>
              <a:cs typeface="Arial" panose="020B0604020202020204"/>
            </a:endParaRPr>
          </a:p>
        </p:txBody>
      </p:sp>
      <p:sp>
        <p:nvSpPr>
          <p:cNvPr id="18" name="矩形: 圆角 70"/>
          <p:cNvSpPr>
            <a:spLocks noChangeAspect="1"/>
          </p:cNvSpPr>
          <p:nvPr/>
        </p:nvSpPr>
        <p:spPr bwMode="auto">
          <a:xfrm>
            <a:off x="140397" y="2329584"/>
            <a:ext cx="3702694" cy="603449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Compatible operation for Higgs, W, Z and Top runs</a:t>
            </a:r>
            <a:endParaRPr lang="zh-CN" altLang="zh-CN" sz="1400" dirty="0">
              <a:solidFill>
                <a:srgbClr val="C00000"/>
              </a:solidFill>
              <a:latin typeface="微软雅黑"/>
              <a:ea typeface="微软雅黑"/>
            </a:endParaRPr>
          </a:p>
        </p:txBody>
      </p:sp>
      <p:sp>
        <p:nvSpPr>
          <p:cNvPr id="19" name="矩形: 圆角 70"/>
          <p:cNvSpPr>
            <a:spLocks noChangeAspect="1"/>
          </p:cNvSpPr>
          <p:nvPr/>
        </p:nvSpPr>
        <p:spPr bwMode="auto">
          <a:xfrm>
            <a:off x="159316" y="3079107"/>
            <a:ext cx="3702694" cy="443753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Increasing Luminosity</a:t>
            </a:r>
            <a:endParaRPr lang="zh-CN" altLang="zh-CN" sz="1400" dirty="0">
              <a:solidFill>
                <a:srgbClr val="C00000"/>
              </a:solidFill>
              <a:latin typeface="微软雅黑"/>
              <a:ea typeface="微软雅黑"/>
            </a:endParaRPr>
          </a:p>
        </p:txBody>
      </p:sp>
      <p:sp>
        <p:nvSpPr>
          <p:cNvPr id="20" name="矩形: 圆角 70"/>
          <p:cNvSpPr>
            <a:spLocks noChangeAspect="1"/>
          </p:cNvSpPr>
          <p:nvPr/>
        </p:nvSpPr>
        <p:spPr bwMode="auto">
          <a:xfrm>
            <a:off x="4447640" y="1560391"/>
            <a:ext cx="4063996" cy="2101722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Accelerator complex comprised of </a:t>
            </a:r>
            <a:r>
              <a:rPr lang="en-US" altLang="zh-CN" sz="1400" dirty="0" err="1">
                <a:solidFill>
                  <a:srgbClr val="000000"/>
                </a:solidFill>
                <a:latin typeface="微软雅黑"/>
                <a:ea typeface="微软雅黑"/>
              </a:rPr>
              <a:t>Linac</a:t>
            </a: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, 100 km booster and collider ring</a:t>
            </a:r>
          </a:p>
          <a:p>
            <a:pPr marL="342900" lvl="0" indent="-342900">
              <a:lnSpc>
                <a:spcPct val="120000"/>
              </a:lnSpc>
              <a:buFont typeface="Arial" panose="020B0604020202020204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Lattice optimization for all energies</a:t>
            </a:r>
          </a:p>
          <a:p>
            <a:pPr marL="342900" indent="-342900">
              <a:lnSpc>
                <a:spcPct val="120000"/>
              </a:lnSpc>
              <a:buFont typeface="Arial" panose="020B0604020202020204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Sufficient DA for all energies</a:t>
            </a:r>
          </a:p>
          <a:p>
            <a:pPr marL="342900" indent="-342900">
              <a:lnSpc>
                <a:spcPct val="120000"/>
              </a:lnSpc>
              <a:buFont typeface="Arial" panose="020B0604020202020204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Beam-beam &amp; collective instability</a:t>
            </a:r>
          </a:p>
          <a:p>
            <a:pPr marL="342900" lvl="0" indent="-342900">
              <a:lnSpc>
                <a:spcPct val="120000"/>
              </a:lnSpc>
              <a:buFont typeface="Arial" panose="020B0604020202020204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Crab waist scheme with large cross angle and sextuples</a:t>
            </a:r>
          </a:p>
        </p:txBody>
      </p:sp>
      <p:cxnSp>
        <p:nvCxnSpPr>
          <p:cNvPr id="21" name="直接箭头连接符 52"/>
          <p:cNvCxnSpPr/>
          <p:nvPr/>
        </p:nvCxnSpPr>
        <p:spPr bwMode="auto">
          <a:xfrm>
            <a:off x="3833469" y="2631308"/>
            <a:ext cx="571679" cy="0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2" name="直接箭头连接符 52"/>
          <p:cNvCxnSpPr/>
          <p:nvPr/>
        </p:nvCxnSpPr>
        <p:spPr bwMode="auto">
          <a:xfrm>
            <a:off x="3851115" y="3284222"/>
            <a:ext cx="590793" cy="14562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lg" len="lg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16"/>
              <p:cNvSpPr/>
              <p:nvPr/>
            </p:nvSpPr>
            <p:spPr>
              <a:xfrm>
                <a:off x="5654930" y="4244375"/>
                <a:ext cx="2414794" cy="47628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 smtClean="0"/>
                  <a:t>Requirement met Higgs (w/error): </a:t>
                </a:r>
              </a:p>
              <a:p>
                <a:r>
                  <a:rPr lang="en-US" altLang="zh-CN" sz="1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sSub>
                      <m:sSubPr>
                        <m:ctrl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×15</m:t>
                    </m:r>
                    <m:sSub>
                      <m:sSubPr>
                        <m:ctrl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12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</m:t>
                    </m:r>
                    <m:r>
                      <a:rPr lang="en-US" altLang="zh-CN" sz="1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zh-CN" sz="12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 </m:t>
                    </m:r>
                  </m:oMath>
                </a14:m>
                <a:endParaRPr lang="en-US" altLang="zh-CN" sz="1200" b="0" i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4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930" y="4244375"/>
                <a:ext cx="2414794" cy="4762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591944" y="3970499"/>
            <a:ext cx="2720167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Aperture (DA) optimization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0579" y="3675403"/>
            <a:ext cx="2193974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for all energies</a:t>
            </a:r>
            <a:endParaRPr lang="en-US" sz="105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9" y="3971801"/>
            <a:ext cx="5203115" cy="273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11941"/>
          <a:stretch/>
        </p:blipFill>
        <p:spPr>
          <a:xfrm>
            <a:off x="8665802" y="762641"/>
            <a:ext cx="3333779" cy="177629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/>
          <a:srcRect r="3629" b="13864"/>
          <a:stretch/>
        </p:blipFill>
        <p:spPr>
          <a:xfrm>
            <a:off x="8823358" y="2514226"/>
            <a:ext cx="3045868" cy="190202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129580" y="2145282"/>
            <a:ext cx="1868145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Beam-beam effect study</a:t>
            </a:r>
            <a:endParaRPr lang="en-US" sz="10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3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38"/>
    </mc:Choice>
    <mc:Fallback>
      <p:transition spd="slow" advTm="3893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Key Technology Readiness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9" name="矩形 40"/>
          <p:cNvSpPr/>
          <p:nvPr/>
        </p:nvSpPr>
        <p:spPr bwMode="auto">
          <a:xfrm>
            <a:off x="288639" y="2375485"/>
            <a:ext cx="2751937" cy="1783761"/>
          </a:xfrm>
          <a:prstGeom prst="rect">
            <a:avLst/>
          </a:prstGeom>
          <a:solidFill>
            <a:srgbClr val="3069E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+mn-ea"/>
            </a:endParaRPr>
          </a:p>
        </p:txBody>
      </p:sp>
      <p:sp>
        <p:nvSpPr>
          <p:cNvPr id="20" name="矩形 41"/>
          <p:cNvSpPr/>
          <p:nvPr/>
        </p:nvSpPr>
        <p:spPr bwMode="auto">
          <a:xfrm>
            <a:off x="3048364" y="2379809"/>
            <a:ext cx="8735704" cy="1783762"/>
          </a:xfrm>
          <a:prstGeom prst="rect">
            <a:avLst/>
          </a:prstGeom>
          <a:solidFill>
            <a:srgbClr val="CBD9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+mn-ea"/>
            </a:endParaRPr>
          </a:p>
        </p:txBody>
      </p:sp>
      <p:sp>
        <p:nvSpPr>
          <p:cNvPr id="21" name="矩形 42"/>
          <p:cNvSpPr/>
          <p:nvPr/>
        </p:nvSpPr>
        <p:spPr bwMode="auto">
          <a:xfrm>
            <a:off x="253709" y="2783475"/>
            <a:ext cx="275770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 R&amp;D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~ 30% cost of acc. components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8"/>
          <p:cNvSpPr/>
          <p:nvPr/>
        </p:nvSpPr>
        <p:spPr bwMode="auto">
          <a:xfrm>
            <a:off x="3139469" y="2549241"/>
            <a:ext cx="4270178" cy="1494155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efficiency klystron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SRF cavities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Positron source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performance accelerator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40"/>
          <p:cNvSpPr/>
          <p:nvPr/>
        </p:nvSpPr>
        <p:spPr bwMode="auto">
          <a:xfrm>
            <a:off x="291219" y="4209635"/>
            <a:ext cx="2751937" cy="1804492"/>
          </a:xfrm>
          <a:prstGeom prst="rect">
            <a:avLst/>
          </a:prstGeom>
          <a:solidFill>
            <a:srgbClr val="3069E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+mn-ea"/>
            </a:endParaRPr>
          </a:p>
        </p:txBody>
      </p:sp>
      <p:sp>
        <p:nvSpPr>
          <p:cNvPr id="31" name="矩形 41"/>
          <p:cNvSpPr/>
          <p:nvPr/>
        </p:nvSpPr>
        <p:spPr bwMode="auto">
          <a:xfrm>
            <a:off x="3048928" y="4209635"/>
            <a:ext cx="8735704" cy="1804492"/>
          </a:xfrm>
          <a:prstGeom prst="rect">
            <a:avLst/>
          </a:prstGeom>
          <a:solidFill>
            <a:srgbClr val="CBD9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+mn-ea"/>
            </a:endParaRPr>
          </a:p>
        </p:txBody>
      </p:sp>
      <p:sp>
        <p:nvSpPr>
          <p:cNvPr id="32" name="矩形 42"/>
          <p:cNvSpPr/>
          <p:nvPr/>
        </p:nvSpPr>
        <p:spPr bwMode="auto">
          <a:xfrm>
            <a:off x="285447" y="4577867"/>
            <a:ext cx="275770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BEPCII / HEPS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~ 60%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 of acc. components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8"/>
          <p:cNvSpPr/>
          <p:nvPr/>
        </p:nvSpPr>
        <p:spPr bwMode="auto">
          <a:xfrm>
            <a:off x="3171208" y="4218686"/>
            <a:ext cx="4270178" cy="1844675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precision magnet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Stable magnet power source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chamber with NEG coating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Instrumentation, Feedback system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2915" y="1074616"/>
            <a:ext cx="11325753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 received ~ 260 Million CNY from MOST, CAS, NSFC, </a:t>
            </a:r>
            <a:r>
              <a:rPr lang="en-US" altLang="zh-CN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the key technology R&amp;D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Large amount of key technology validated in other project by IHEP: BEPCII, HEPS, …</a:t>
            </a:r>
          </a:p>
        </p:txBody>
      </p:sp>
      <p:sp>
        <p:nvSpPr>
          <p:cNvPr id="35" name="矩形 38"/>
          <p:cNvSpPr/>
          <p:nvPr/>
        </p:nvSpPr>
        <p:spPr bwMode="auto">
          <a:xfrm>
            <a:off x="7076521" y="2407185"/>
            <a:ext cx="4270178" cy="1846659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magnets: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Weak field dipole, dual aperture magnets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Extremely fast injection/extraction 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Electrostatic deflector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</a:p>
        </p:txBody>
      </p:sp>
      <p:sp>
        <p:nvSpPr>
          <p:cNvPr id="36" name="矩形 38"/>
          <p:cNvSpPr/>
          <p:nvPr/>
        </p:nvSpPr>
        <p:spPr bwMode="auto">
          <a:xfrm>
            <a:off x="7654513" y="4200582"/>
            <a:ext cx="3916991" cy="1844675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Survey &amp; Alignment 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Ultra stable mechanics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Radiation protection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 system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9140" y="6023029"/>
            <a:ext cx="11145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~10% missing factor indicates the anticipated challenges in the machine integration, commissioning etc. and the corresponding international aid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86586" y="6458399"/>
            <a:ext cx="5040560" cy="354977"/>
          </a:xfrm>
        </p:spPr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486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94"/>
    </mc:Choice>
    <mc:Fallback>
      <p:transition spd="slow" advTm="8569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Tunnel Layout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92070" y="4971608"/>
            <a:ext cx="6054490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CEPC tunnel follows a 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site-independent 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strategy to facilitate the 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altLang="zh-C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Collider tunnel design were made based on Tunnel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Boring Machine 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Excavated Drilling &amp; Blasting 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Diagram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6423940" y="1052736"/>
            <a:ext cx="2796406" cy="2666190"/>
          </a:xfrm>
          <a:prstGeom prst="rect">
            <a:avLst/>
          </a:prstGeom>
        </p:spPr>
      </p:pic>
      <p:pic>
        <p:nvPicPr>
          <p:cNvPr id="11" name="Picture 10" descr="Diagram&#10;&#10;Description automatically generated"/>
          <p:cNvPicPr/>
          <p:nvPr/>
        </p:nvPicPr>
        <p:blipFill rotWithShape="1">
          <a:blip r:embed="rId4"/>
          <a:srcRect l="9799" t="2418" r="4517" b="2717"/>
          <a:stretch/>
        </p:blipFill>
        <p:spPr>
          <a:xfrm>
            <a:off x="9304260" y="1052736"/>
            <a:ext cx="2840412" cy="266619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534"/>
          <a:stretch/>
        </p:blipFill>
        <p:spPr>
          <a:xfrm>
            <a:off x="0" y="1066984"/>
            <a:ext cx="6339550" cy="387418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48138" y="3749486"/>
            <a:ext cx="5906042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halls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and service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caverns):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IP1 and IP3 are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 halls,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IP2 and IP4 are RF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sections, which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also be the locations for future experiment halls for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SPPC;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/>
              <a:t>RF auxiliary tunnels near IP2 and IP4, Booster bypass tunnels near IP1 and </a:t>
            </a:r>
            <a:r>
              <a:rPr lang="en-US" altLang="zh-CN" dirty="0" smtClean="0"/>
              <a:t>IP3</a:t>
            </a:r>
            <a:r>
              <a:rPr lang="en-US" altLang="zh-CN" dirty="0"/>
              <a:t>;</a:t>
            </a:r>
            <a:endParaRPr lang="en-US" altLang="zh-CN" dirty="0" smtClean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/>
              <a:t>Vertical shafts in experiment halls and RF zones and along the ring </a:t>
            </a:r>
            <a:r>
              <a:rPr lang="en-US" altLang="zh-CN" dirty="0" smtClean="0"/>
              <a:t>tunnel;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/>
              <a:t>Surface structures such as auxiliary equipment </a:t>
            </a:r>
            <a:r>
              <a:rPr lang="en-US" altLang="zh-CN" dirty="0" smtClean="0"/>
              <a:t>structures etc., located </a:t>
            </a:r>
            <a:r>
              <a:rPr lang="en-US" altLang="zh-CN" dirty="0"/>
              <a:t>within the main ring area </a:t>
            </a:r>
            <a:r>
              <a:rPr lang="en-US" altLang="zh-CN" dirty="0" smtClean="0"/>
              <a:t>.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0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63"/>
    </mc:Choice>
    <mc:Fallback>
      <p:transition spd="slow" advTm="7986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63490" y="1107573"/>
            <a:ext cx="5603632" cy="4529202"/>
            <a:chOff x="3063490" y="1107573"/>
            <a:chExt cx="5603632" cy="45292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3490" y="1107573"/>
              <a:ext cx="5603632" cy="452920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30048" y="2241934"/>
              <a:ext cx="1452129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Qinhuangdao</a:t>
              </a:r>
              <a:endParaRPr lang="zh-CN" alt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72064" y="1565563"/>
              <a:ext cx="1233286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Changchun</a:t>
              </a:r>
              <a:endParaRPr lang="zh-CN" alt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5631" y="3145522"/>
              <a:ext cx="1128835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 err="1" smtClean="0"/>
                <a:t>Huanglin</a:t>
              </a:r>
              <a:r>
                <a:rPr lang="en-US" altLang="zh-CN" dirty="0" err="1"/>
                <a:t>g</a:t>
              </a:r>
              <a:endParaRPr lang="zh-CN" alt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53291" y="5091887"/>
              <a:ext cx="1093569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 err="1" smtClean="0"/>
                <a:t>Shenshan</a:t>
              </a:r>
              <a:endParaRPr lang="zh-CN" alt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24072" y="4086180"/>
              <a:ext cx="1093569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Changsha</a:t>
              </a:r>
              <a:endParaRPr lang="zh-CN" alt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19525" y="4230850"/>
              <a:ext cx="907621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 err="1" smtClean="0"/>
                <a:t>Huzhou</a:t>
              </a:r>
              <a:endParaRPr lang="zh-CN" altLang="en-US" dirty="0"/>
            </a:p>
          </p:txBody>
        </p:sp>
      </p:grpSp>
      <p:sp>
        <p:nvSpPr>
          <p:cNvPr id="21" name="Rectangular Callout 20"/>
          <p:cNvSpPr/>
          <p:nvPr/>
        </p:nvSpPr>
        <p:spPr>
          <a:xfrm>
            <a:off x="1096" y="908720"/>
            <a:ext cx="3073495" cy="5890560"/>
          </a:xfrm>
          <a:prstGeom prst="wedgeRectCallout">
            <a:avLst>
              <a:gd name="adj1" fmla="val 122085"/>
              <a:gd name="adj2" fmla="val 117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ular Callout 7"/>
          <p:cNvSpPr/>
          <p:nvPr/>
        </p:nvSpPr>
        <p:spPr>
          <a:xfrm>
            <a:off x="8737600" y="1107573"/>
            <a:ext cx="3454400" cy="5613903"/>
          </a:xfrm>
          <a:prstGeom prst="wedgeRectCallout">
            <a:avLst>
              <a:gd name="adj1" fmla="val -74513"/>
              <a:gd name="adj2" fmla="val -67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Site Selection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2" y="4372363"/>
            <a:ext cx="2965547" cy="7271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0" y="5099492"/>
            <a:ext cx="2950419" cy="7384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2" y="994015"/>
            <a:ext cx="2965547" cy="766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500" y="5033707"/>
            <a:ext cx="2972109" cy="164023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667330" y="4888092"/>
            <a:ext cx="175881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smtClean="0"/>
              <a:t>Science City Plan</a:t>
            </a:r>
            <a:endParaRPr lang="zh-CN" alt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276" y="1927970"/>
            <a:ext cx="3023047" cy="2672212"/>
          </a:xfrm>
          <a:prstGeom prst="rect">
            <a:avLst/>
          </a:prstGeom>
        </p:spPr>
      </p:pic>
      <p:pic>
        <p:nvPicPr>
          <p:cNvPr id="27" name="图片 2054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" y="1845806"/>
            <a:ext cx="2905111" cy="247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23336C4B-3D59-446A-8464-E620067E03AD}"/>
              </a:ext>
            </a:extLst>
          </p:cNvPr>
          <p:cNvPicPr/>
          <p:nvPr/>
        </p:nvPicPr>
        <p:blipFill rotWithShape="1">
          <a:blip r:embed="rId10"/>
          <a:srcRect l="12486" t="17683" r="14160" b="40144"/>
          <a:stretch/>
        </p:blipFill>
        <p:spPr>
          <a:xfrm>
            <a:off x="65083" y="5893172"/>
            <a:ext cx="2922712" cy="873442"/>
          </a:xfrm>
          <a:prstGeom prst="rect">
            <a:avLst/>
          </a:prstGeom>
          <a:solidFill>
            <a:srgbClr val="ACCFB7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4976" y="1162378"/>
            <a:ext cx="3359696" cy="590950"/>
          </a:xfrm>
          <a:prstGeom prst="rect">
            <a:avLst/>
          </a:prstGeom>
        </p:spPr>
      </p:pic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sp>
        <p:nvSpPr>
          <p:cNvPr id="22" name="Rectangle 21"/>
          <p:cNvSpPr/>
          <p:nvPr/>
        </p:nvSpPr>
        <p:spPr>
          <a:xfrm>
            <a:off x="3125206" y="5746030"/>
            <a:ext cx="599513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Six cities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were investigated as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for the CEPC;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 smtClean="0"/>
              <a:t>Geological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survey were conducted on all candidate sites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Changsha and </a:t>
            </a:r>
            <a:r>
              <a:rPr lang="en-US" altLang="zh-CN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Huzhou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selected for demonstration;</a:t>
            </a:r>
          </a:p>
        </p:txBody>
      </p:sp>
    </p:spTree>
    <p:extLst>
      <p:ext uri="{BB962C8B-B14F-4D97-AF65-F5344CB8AC3E}">
        <p14:creationId xmlns:p14="http://schemas.microsoft.com/office/powerpoint/2010/main" val="377983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27"/>
    </mc:Choice>
    <mc:Fallback>
      <p:transition spd="slow" advTm="6602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Industrial Collaborations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193696"/>
            <a:ext cx="8287247" cy="3962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880" y="1193696"/>
            <a:ext cx="3240360" cy="396287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49140" y="5338584"/>
            <a:ext cx="1163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CIPC, established in 2017, </a:t>
            </a:r>
            <a:r>
              <a:rPr lang="en-US" altLang="zh-CN" dirty="0" smtClean="0"/>
              <a:t>consisting </a:t>
            </a:r>
            <a:r>
              <a:rPr lang="en-US" altLang="zh-CN" dirty="0"/>
              <a:t>of ~ 70 high tech. enterprises, </a:t>
            </a:r>
            <a:r>
              <a:rPr lang="en-US" altLang="zh-CN" dirty="0" smtClean="0"/>
              <a:t>and participated </a:t>
            </a:r>
            <a:r>
              <a:rPr lang="en-US" altLang="zh-CN" dirty="0"/>
              <a:t>the Key technology R&amp;D and prepares for the mass production for the CEPC construction. 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CEPC </a:t>
            </a:r>
            <a:r>
              <a:rPr lang="en-US" altLang="zh-CN" dirty="0"/>
              <a:t>strongly promote these relevant technology development (cost-benefit</a:t>
            </a:r>
            <a:r>
              <a:rPr lang="en-US" altLang="zh-CN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CEPC study group is surveying main international suppliers. </a:t>
            </a:r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95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4"/>
    </mc:Choice>
    <mc:Fallback>
      <p:transition spd="slow" advTm="4796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Organization and International </a:t>
            </a:r>
            <a:r>
              <a:rPr lang="en-US" altLang="zh-CN" b="1" dirty="0" smtClean="0">
                <a:solidFill>
                  <a:srgbClr val="C00000"/>
                </a:solidFill>
              </a:rPr>
              <a:t>Committees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676" y="3915769"/>
            <a:ext cx="2235288" cy="14885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/>
          <a:srcRect l="7522" t="18699" r="5326" b="4699"/>
          <a:stretch/>
        </p:blipFill>
        <p:spPr>
          <a:xfrm>
            <a:off x="349140" y="1097538"/>
            <a:ext cx="4216706" cy="277969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4574" y="3915770"/>
            <a:ext cx="2262432" cy="14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2933" t="1747"/>
          <a:stretch/>
        </p:blipFill>
        <p:spPr>
          <a:xfrm>
            <a:off x="4712617" y="1034188"/>
            <a:ext cx="4024984" cy="44293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512" y="1019665"/>
            <a:ext cx="3234668" cy="21564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9864" y="3243097"/>
            <a:ext cx="2927293" cy="22204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7573" y="5569544"/>
            <a:ext cx="1162235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IAC</a:t>
            </a:r>
            <a:r>
              <a:rPr lang="en-GB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composed of 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renowned scientists and top laboratory or project leaders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have ample experience in project management, planning, and execution of strategies, 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 since 2015</a:t>
            </a:r>
          </a:p>
          <a:p>
            <a:endParaRPr lang="en-GB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IARC &amp; IDRC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composed of leading experts of this field, provide guide to the project director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321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38"/>
    </mc:Choice>
    <mc:Fallback>
      <p:transition spd="slow" advTm="9193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CEPC Timeline and Construction Plan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2" y="1096461"/>
            <a:ext cx="5753322" cy="4085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601" y="1359606"/>
            <a:ext cx="6468399" cy="33123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336" y="5181917"/>
            <a:ext cx="117764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EDR phase is implemented from 2023 to 2025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prior to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start of the CEPC construction:</a:t>
            </a:r>
          </a:p>
          <a:p>
            <a:pPr marL="538163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Converge the CEPC sites to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or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with detailed feasibility studies</a:t>
            </a:r>
          </a:p>
          <a:p>
            <a:pPr marL="538163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Engineering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of CEPC accelerator systems and components towards fabrication in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industrial way</a:t>
            </a:r>
          </a:p>
          <a:p>
            <a:pPr marL="538163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 closely with CAS and MOST to prepare CEPC be put in the “15th five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plan”; apply for the </a:t>
            </a:r>
            <a:r>
              <a:rPr lang="en-US" altLang="zh-CN" dirty="0" smtClean="0"/>
              <a:t>government’s </a:t>
            </a:r>
            <a:r>
              <a:rPr lang="en-US" altLang="zh-CN" dirty="0"/>
              <a:t>approval of starting construction </a:t>
            </a:r>
            <a:r>
              <a:rPr lang="en-US" altLang="zh-CN" dirty="0" smtClean="0"/>
              <a:t>around 2026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3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27"/>
    </mc:Choice>
    <mc:Fallback>
      <p:transition spd="slow" advTm="11312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501348" y="1844824"/>
            <a:ext cx="890702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 smtClean="0">
                <a:solidFill>
                  <a:srgbClr val="C00000"/>
                </a:solidFill>
              </a:rPr>
              <a:t>TDR Conten</a:t>
            </a:r>
            <a:r>
              <a:rPr lang="en-US" altLang="zh-CN" b="1" dirty="0" smtClean="0">
                <a:solidFill>
                  <a:srgbClr val="C00000"/>
                </a:solidFill>
              </a:rPr>
              <a:t>t Overview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997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"/>
    </mc:Choice>
    <mc:Fallback>
      <p:transition spd="slow" advTm="36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Collider Ring Design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20" name="内容占位符 1"/>
          <p:cNvSpPr>
            <a:spLocks noGrp="1"/>
          </p:cNvSpPr>
          <p:nvPr>
            <p:ph idx="1"/>
          </p:nvPr>
        </p:nvSpPr>
        <p:spPr>
          <a:xfrm>
            <a:off x="479376" y="5099002"/>
            <a:ext cx="11233260" cy="1570357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 smtClean="0">
                <a:latin typeface="微软雅黑" panose="020B0503020204020204" pitchFamily="34" charset="-122"/>
                <a:sym typeface="+mn-ea"/>
              </a:rPr>
              <a:t>The global lattice design for the regions of MDI, Arc, straight line, was conducted for all energies;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Emittance and DA for all modes were optimized. Errors were included and mitigation measures were carried out;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1800" dirty="0" smtClean="0">
                <a:latin typeface="微软雅黑" panose="020B0503020204020204" pitchFamily="34" charset="-122"/>
                <a:sym typeface="+mn-ea"/>
              </a:rPr>
              <a:t>Based on the physical design, the CEPC main parameters, including luminosities, are calculated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0" y="1229454"/>
            <a:ext cx="5663559" cy="41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Lattice design for MDI, Arc, straight line for all modes 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87" y="1869792"/>
            <a:ext cx="5102772" cy="282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6" y="1591615"/>
            <a:ext cx="4776021" cy="3284818"/>
          </a:xfrm>
          <a:prstGeom prst="rect">
            <a:avLst/>
          </a:prstGeom>
        </p:spPr>
      </p:pic>
      <p:sp>
        <p:nvSpPr>
          <p:cNvPr id="25" name="内容占位符 2"/>
          <p:cNvSpPr txBox="1">
            <a:spLocks/>
          </p:cNvSpPr>
          <p:nvPr/>
        </p:nvSpPr>
        <p:spPr>
          <a:xfrm>
            <a:off x="5918841" y="1062906"/>
            <a:ext cx="3417519" cy="41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 &amp; DA with errors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44472" y="385894"/>
            <a:ext cx="183728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Yiwei</a:t>
            </a:r>
            <a:r>
              <a:rPr lang="zh-CN" altLang="en-US" dirty="0"/>
              <a:t> </a:t>
            </a:r>
            <a:r>
              <a:rPr lang="en-US" altLang="zh-CN" dirty="0" smtClean="0"/>
              <a:t>Wang</a:t>
            </a:r>
          </a:p>
          <a:p>
            <a:r>
              <a:rPr lang="en-US" altLang="zh-CN" dirty="0" smtClean="0"/>
              <a:t>Session M1-2: #3</a:t>
            </a:r>
            <a:endParaRPr lang="zh-CN" alt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541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72"/>
    </mc:Choice>
    <mc:Fallback>
      <p:transition spd="slow" advTm="3357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6"/>
          <p:cNvPicPr>
            <a:picLocks noChangeAspect="1"/>
          </p:cNvPicPr>
          <p:nvPr/>
        </p:nvPicPr>
        <p:blipFill rotWithShape="1">
          <a:blip r:embed="rId3"/>
          <a:srcRect l="8643" r="7821" b="11198"/>
          <a:stretch/>
        </p:blipFill>
        <p:spPr>
          <a:xfrm>
            <a:off x="4827968" y="1961086"/>
            <a:ext cx="4176465" cy="317075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Booster Design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20" name="内容占位符 1"/>
          <p:cNvSpPr>
            <a:spLocks noGrp="1"/>
          </p:cNvSpPr>
          <p:nvPr>
            <p:ph idx="1"/>
          </p:nvPr>
        </p:nvSpPr>
        <p:spPr>
          <a:xfrm>
            <a:off x="5303912" y="5562206"/>
            <a:ext cx="6704816" cy="1079164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altLang="zh-CN" sz="1600" dirty="0" smtClean="0"/>
              <a:t>30 GeV injection energy, Maximum extraction energy @ 180GeV</a:t>
            </a:r>
          </a:p>
          <a:p>
            <a:r>
              <a:rPr lang="en-US" altLang="zh-CN" sz="1600" dirty="0" smtClean="0"/>
              <a:t>Lattice design with TME structure, lower emittance than CDR</a:t>
            </a:r>
          </a:p>
          <a:p>
            <a:r>
              <a:rPr lang="en-US" altLang="zh-CN" sz="1600" dirty="0" smtClean="0"/>
              <a:t>Sufficient Dynamic Aperture for all energies with errors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6467" y="655820"/>
            <a:ext cx="3876403" cy="2893948"/>
            <a:chOff x="479376" y="983895"/>
            <a:chExt cx="3876403" cy="289394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76" y="983895"/>
              <a:ext cx="3712540" cy="28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文本框 4"/>
            <p:cNvSpPr txBox="1"/>
            <p:nvPr/>
          </p:nvSpPr>
          <p:spPr>
            <a:xfrm>
              <a:off x="790275" y="1236640"/>
              <a:ext cx="624951" cy="2769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30GeV</a:t>
              </a:r>
            </a:p>
          </p:txBody>
        </p:sp>
        <p:sp>
          <p:nvSpPr>
            <p:cNvPr id="38" name="文本框 9"/>
            <p:cNvSpPr txBox="1"/>
            <p:nvPr/>
          </p:nvSpPr>
          <p:spPr>
            <a:xfrm>
              <a:off x="3343797" y="994335"/>
              <a:ext cx="1011982" cy="2769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30</a:t>
              </a:r>
              <a:r>
                <a:rPr lang="en-US" sz="12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</a:t>
              </a:r>
              <a:r>
                <a:rPr lang="en-US" sz="1200" b="1" dirty="0">
                  <a:solidFill>
                    <a:srgbClr val="FF0000"/>
                  </a:solidFill>
                </a:rPr>
                <a:t>180GeV</a:t>
              </a:r>
            </a:p>
          </p:txBody>
        </p:sp>
      </p:grpSp>
      <p:sp>
        <p:nvSpPr>
          <p:cNvPr id="39" name="文本框 4"/>
          <p:cNvSpPr txBox="1"/>
          <p:nvPr/>
        </p:nvSpPr>
        <p:spPr>
          <a:xfrm>
            <a:off x="5086047" y="983895"/>
            <a:ext cx="408097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TME like structure (cell length=78m)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Interleave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scheme</a:t>
            </a:r>
          </a:p>
          <a:p>
            <a:pPr marL="285750" lvl="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Emittance@120GeV=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1.26nm</a:t>
            </a:r>
          </a:p>
        </p:txBody>
      </p:sp>
      <p:sp>
        <p:nvSpPr>
          <p:cNvPr id="46" name="文本框 14"/>
          <p:cNvSpPr txBox="1"/>
          <p:nvPr/>
        </p:nvSpPr>
        <p:spPr>
          <a:xfrm>
            <a:off x="6742616" y="3415299"/>
            <a:ext cx="93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 cell</a:t>
            </a:r>
          </a:p>
        </p:txBody>
      </p:sp>
      <p:pic>
        <p:nvPicPr>
          <p:cNvPr id="48" name="图片 11"/>
          <p:cNvPicPr>
            <a:picLocks noChangeAspect="1"/>
          </p:cNvPicPr>
          <p:nvPr/>
        </p:nvPicPr>
        <p:blipFill rotWithShape="1">
          <a:blip r:embed="rId5"/>
          <a:srcRect l="15918" t="16790" r="16648" b="19615"/>
          <a:stretch/>
        </p:blipFill>
        <p:spPr>
          <a:xfrm>
            <a:off x="9004433" y="3387023"/>
            <a:ext cx="3047767" cy="2029832"/>
          </a:xfrm>
          <a:prstGeom prst="rect">
            <a:avLst/>
          </a:prstGeom>
        </p:spPr>
      </p:pic>
      <p:pic>
        <p:nvPicPr>
          <p:cNvPr id="47" name="图片 10"/>
          <p:cNvPicPr>
            <a:picLocks noChangeAspect="1"/>
          </p:cNvPicPr>
          <p:nvPr/>
        </p:nvPicPr>
        <p:blipFill rotWithShape="1">
          <a:blip r:embed="rId6"/>
          <a:srcRect l="16639" t="4417" r="15328" b="19412"/>
          <a:stretch/>
        </p:blipFill>
        <p:spPr>
          <a:xfrm>
            <a:off x="9178377" y="1114817"/>
            <a:ext cx="2873823" cy="2272206"/>
          </a:xfrm>
          <a:prstGeom prst="rect">
            <a:avLst/>
          </a:prstGeom>
        </p:spPr>
      </p:pic>
      <p:pic>
        <p:nvPicPr>
          <p:cNvPr id="50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7" y="3578409"/>
            <a:ext cx="2481684" cy="1733902"/>
          </a:xfrm>
          <a:prstGeom prst="rect">
            <a:avLst/>
          </a:prstGeom>
        </p:spPr>
      </p:pic>
      <p:sp>
        <p:nvSpPr>
          <p:cNvPr id="51" name="文本框 2"/>
          <p:cNvSpPr txBox="1"/>
          <p:nvPr/>
        </p:nvSpPr>
        <p:spPr>
          <a:xfrm>
            <a:off x="257609" y="3470614"/>
            <a:ext cx="152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DA@30GeV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497" y="3569187"/>
            <a:ext cx="2442703" cy="1750116"/>
          </a:xfrm>
          <a:prstGeom prst="rect">
            <a:avLst/>
          </a:prstGeom>
        </p:spPr>
      </p:pic>
      <p:sp>
        <p:nvSpPr>
          <p:cNvPr id="53" name="文本框 2"/>
          <p:cNvSpPr txBox="1"/>
          <p:nvPr/>
        </p:nvSpPr>
        <p:spPr>
          <a:xfrm>
            <a:off x="2473497" y="3464642"/>
            <a:ext cx="152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DA@45GeV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38" y="5319303"/>
            <a:ext cx="2414688" cy="1492036"/>
          </a:xfrm>
          <a:prstGeom prst="rect">
            <a:avLst/>
          </a:prstGeom>
        </p:spPr>
      </p:pic>
      <p:sp>
        <p:nvSpPr>
          <p:cNvPr id="55" name="文本框 2"/>
          <p:cNvSpPr txBox="1"/>
          <p:nvPr/>
        </p:nvSpPr>
        <p:spPr>
          <a:xfrm>
            <a:off x="58918" y="5237026"/>
            <a:ext cx="152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DA@80GeV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1621" y="5333667"/>
            <a:ext cx="2473947" cy="1477671"/>
          </a:xfrm>
          <a:prstGeom prst="rect">
            <a:avLst/>
          </a:prstGeom>
        </p:spPr>
      </p:pic>
      <p:sp>
        <p:nvSpPr>
          <p:cNvPr id="57" name="文本框 2"/>
          <p:cNvSpPr txBox="1"/>
          <p:nvPr/>
        </p:nvSpPr>
        <p:spPr>
          <a:xfrm>
            <a:off x="2428587" y="5247578"/>
            <a:ext cx="152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DA@120GeV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本框 25"/>
          <p:cNvSpPr txBox="1"/>
          <p:nvPr/>
        </p:nvSpPr>
        <p:spPr>
          <a:xfrm>
            <a:off x="10401982" y="2091979"/>
            <a:ext cx="1157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sup.</a:t>
            </a:r>
          </a:p>
        </p:txBody>
      </p:sp>
      <p:sp>
        <p:nvSpPr>
          <p:cNvPr id="59" name="文本框 12"/>
          <p:cNvSpPr txBox="1"/>
          <p:nvPr/>
        </p:nvSpPr>
        <p:spPr>
          <a:xfrm>
            <a:off x="10830850" y="3466868"/>
            <a:ext cx="834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 ring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6440" y="403576"/>
            <a:ext cx="1800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Dou</a:t>
            </a:r>
            <a:r>
              <a:rPr lang="zh-CN" altLang="en-US" dirty="0" smtClean="0"/>
              <a:t> </a:t>
            </a:r>
            <a:r>
              <a:rPr lang="en-US" altLang="zh-CN" dirty="0" smtClean="0"/>
              <a:t>Wang</a:t>
            </a:r>
          </a:p>
          <a:p>
            <a:r>
              <a:rPr lang="en-US" altLang="zh-CN" dirty="0" smtClean="0"/>
              <a:t>Session A1-1: #1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736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8"/>
    </mc:Choice>
    <mc:Fallback>
      <p:transition spd="slow" advTm="2137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 smtClean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130035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General Status</a:t>
            </a:r>
            <a:endParaRPr lang="en-US" altLang="zh-CN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Evolutions f</a:t>
            </a: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rom CDR to TDR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Layout, upgradability and added values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Primary design objectives and operation plan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Machine design and technology readiness</a:t>
            </a:r>
            <a:endParaRPr lang="en-US" altLang="zh-CN" sz="2000" dirty="0" smtClean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Tunnel, siting, industrialization,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collaborations and timeline 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Glance of TDR content</a:t>
            </a:r>
            <a:endParaRPr lang="en-US" altLang="zh-CN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TDR report introduction</a:t>
            </a:r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78"/>
    </mc:Choice>
    <mc:Fallback>
      <p:transition spd="slow" advTm="573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Beam-beam effects studies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20" name="内容占位符 1"/>
          <p:cNvSpPr>
            <a:spLocks noGrp="1"/>
          </p:cNvSpPr>
          <p:nvPr>
            <p:ph idx="1"/>
          </p:nvPr>
        </p:nvSpPr>
        <p:spPr>
          <a:xfrm>
            <a:off x="4877584" y="5642312"/>
            <a:ext cx="6704816" cy="1079164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altLang="zh-CN" sz="1400" dirty="0"/>
              <a:t>Luminosity &amp; Lifetime is evaluated by strong-strong simulation</a:t>
            </a:r>
          </a:p>
          <a:p>
            <a:r>
              <a:rPr lang="en-US" altLang="zh-CN" sz="1400" dirty="0"/>
              <a:t>X-Z </a:t>
            </a:r>
            <a:r>
              <a:rPr lang="en-US" altLang="zh-CN" sz="1400" dirty="0" smtClean="0"/>
              <a:t>instability </a:t>
            </a:r>
            <a:r>
              <a:rPr lang="en-US" altLang="zh-CN" sz="1400" dirty="0"/>
              <a:t>is well suppressed even considering </a:t>
            </a:r>
            <a:r>
              <a:rPr lang="en-US" altLang="zh-CN" sz="1400" dirty="0" smtClean="0"/>
              <a:t>PWD</a:t>
            </a:r>
          </a:p>
          <a:p>
            <a:r>
              <a:rPr lang="en-US" altLang="zh-CN" sz="1400" dirty="0"/>
              <a:t>Lifetime optimization with both beam-beam\lattice nonlinearity could </a:t>
            </a:r>
            <a:r>
              <a:rPr lang="en-US" altLang="zh-CN" sz="1400" dirty="0" smtClean="0"/>
              <a:t>is done</a:t>
            </a:r>
            <a:endParaRPr lang="en-US" altLang="zh-CN" sz="14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255280" y="1060394"/>
            <a:ext cx="5663559" cy="41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simulations w/ZL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6313500" y="1005071"/>
            <a:ext cx="3417519" cy="41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size simulations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内容占位符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b="10800"/>
          <a:stretch/>
        </p:blipFill>
        <p:spPr>
          <a:xfrm>
            <a:off x="3141274" y="1461509"/>
            <a:ext cx="3285690" cy="1870057"/>
          </a:xfrm>
          <a:prstGeom prst="rect">
            <a:avLst/>
          </a:prstGeom>
        </p:spPr>
      </p:pic>
      <p:pic>
        <p:nvPicPr>
          <p:cNvPr id="16" name="内容占位符 7"/>
          <p:cNvPicPr>
            <a:picLocks noGrp="1"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b="10153"/>
          <a:stretch/>
        </p:blipFill>
        <p:spPr>
          <a:xfrm>
            <a:off x="58172" y="3387180"/>
            <a:ext cx="3456096" cy="1993131"/>
          </a:xfrm>
          <a:prstGeom prst="rect">
            <a:avLst/>
          </a:prstGeom>
        </p:spPr>
      </p:pic>
      <p:pic>
        <p:nvPicPr>
          <p:cNvPr id="17" name="内容占位符 7"/>
          <p:cNvPicPr>
            <a:picLocks noGrp="1" noChangeAspect="1"/>
          </p:cNvPicPr>
          <p:nvPr/>
        </p:nvPicPr>
        <p:blipFill rotWithShape="1">
          <a:blip r:embed="rId7"/>
          <a:srcRect l="9368"/>
          <a:stretch/>
        </p:blipFill>
        <p:spPr>
          <a:xfrm>
            <a:off x="3407411" y="3386889"/>
            <a:ext cx="3045268" cy="2141829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04863026-3620-45F4-B57B-60B3FCB529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23035" y="1441908"/>
            <a:ext cx="3447076" cy="1889949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83DA513B-676E-45DB-81B2-79EBD46FDAEF}"/>
              </a:ext>
            </a:extLst>
          </p:cNvPr>
          <p:cNvSpPr txBox="1"/>
          <p:nvPr/>
        </p:nvSpPr>
        <p:spPr>
          <a:xfrm>
            <a:off x="2687919" y="2677869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ttbar</a:t>
            </a:r>
            <a:endParaRPr lang="zh-CN" altLang="en-US" dirty="0"/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id="{6D198725-D5B7-41DE-93F2-B9D2F2445E21}"/>
              </a:ext>
            </a:extLst>
          </p:cNvPr>
          <p:cNvSpPr txBox="1"/>
          <p:nvPr/>
        </p:nvSpPr>
        <p:spPr>
          <a:xfrm>
            <a:off x="5519515" y="2816368"/>
            <a:ext cx="5899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Higgs</a:t>
            </a:r>
            <a:endParaRPr lang="zh-CN" altLang="en-US" dirty="0"/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6E45A477-B69B-4B58-B775-D5CD26724E80}"/>
              </a:ext>
            </a:extLst>
          </p:cNvPr>
          <p:cNvSpPr txBox="1"/>
          <p:nvPr/>
        </p:nvSpPr>
        <p:spPr>
          <a:xfrm>
            <a:off x="2835164" y="4795312"/>
            <a:ext cx="2180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W</a:t>
            </a:r>
            <a:endParaRPr lang="zh-CN" altLang="en-US" dirty="0"/>
          </a:p>
        </p:txBody>
      </p:sp>
      <p:sp>
        <p:nvSpPr>
          <p:cNvPr id="23" name="文本框 19">
            <a:extLst>
              <a:ext uri="{FF2B5EF4-FFF2-40B4-BE49-F238E27FC236}">
                <a16:creationId xmlns:a16="http://schemas.microsoft.com/office/drawing/2014/main" id="{5ED207F6-982C-47B8-93F6-C548E64BF712}"/>
              </a:ext>
            </a:extLst>
          </p:cNvPr>
          <p:cNvSpPr txBox="1"/>
          <p:nvPr/>
        </p:nvSpPr>
        <p:spPr>
          <a:xfrm>
            <a:off x="6074659" y="4801318"/>
            <a:ext cx="1410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27" name="内容占位符 1"/>
          <p:cNvSpPr txBox="1">
            <a:spLocks/>
          </p:cNvSpPr>
          <p:nvPr/>
        </p:nvSpPr>
        <p:spPr>
          <a:xfrm>
            <a:off x="1425421" y="5642312"/>
            <a:ext cx="2861613" cy="107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Beam-beam simulation results are consistent with the main parameter table</a:t>
            </a:r>
            <a:endParaRPr lang="en-US" altLang="zh-CN" sz="1800" dirty="0"/>
          </a:p>
        </p:txBody>
      </p:sp>
      <p:pic>
        <p:nvPicPr>
          <p:cNvPr id="28" name="图片 3">
            <a:extLst>
              <a:ext uri="{FF2B5EF4-FFF2-40B4-BE49-F238E27FC236}">
                <a16:creationId xmlns:a16="http://schemas.microsoft.com/office/drawing/2014/main" id="{8874DA6F-118D-4497-8EF8-1E6605A9D4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46"/>
          <a:stretch/>
        </p:blipFill>
        <p:spPr>
          <a:xfrm>
            <a:off x="9270597" y="1429303"/>
            <a:ext cx="2783632" cy="1974259"/>
          </a:xfrm>
          <a:prstGeom prst="rect">
            <a:avLst/>
          </a:prstGeom>
        </p:spPr>
      </p:pic>
      <p:pic>
        <p:nvPicPr>
          <p:cNvPr id="29" name="内容占位符 7">
            <a:extLst>
              <a:ext uri="{FF2B5EF4-FFF2-40B4-BE49-F238E27FC236}">
                <a16:creationId xmlns:a16="http://schemas.microsoft.com/office/drawing/2014/main" id="{AE7FE9C1-797A-4944-9886-51E2652716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052" y="1483559"/>
            <a:ext cx="2966039" cy="1904100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39A71694-B0ED-48E1-84D8-1224A79BC1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8622" y="3407815"/>
            <a:ext cx="2931731" cy="1887447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A7EAA3CC-BE20-46BC-8993-3CFCA4B9471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883"/>
          <a:stretch/>
        </p:blipFill>
        <p:spPr>
          <a:xfrm>
            <a:off x="9198589" y="3423718"/>
            <a:ext cx="2878163" cy="1924387"/>
          </a:xfrm>
          <a:prstGeom prst="rect">
            <a:avLst/>
          </a:prstGeom>
        </p:spPr>
      </p:pic>
      <p:sp>
        <p:nvSpPr>
          <p:cNvPr id="32" name="文本框 16">
            <a:extLst>
              <a:ext uri="{FF2B5EF4-FFF2-40B4-BE49-F238E27FC236}">
                <a16:creationId xmlns:a16="http://schemas.microsoft.com/office/drawing/2014/main" id="{83DA513B-676E-45DB-81B2-79EBD46FDAEF}"/>
              </a:ext>
            </a:extLst>
          </p:cNvPr>
          <p:cNvSpPr txBox="1"/>
          <p:nvPr/>
        </p:nvSpPr>
        <p:spPr>
          <a:xfrm>
            <a:off x="7032692" y="2612728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ttbar</a:t>
            </a:r>
            <a:endParaRPr lang="zh-CN" altLang="en-US" dirty="0"/>
          </a:p>
        </p:txBody>
      </p:sp>
      <p:sp>
        <p:nvSpPr>
          <p:cNvPr id="33" name="文本框 17">
            <a:extLst>
              <a:ext uri="{FF2B5EF4-FFF2-40B4-BE49-F238E27FC236}">
                <a16:creationId xmlns:a16="http://schemas.microsoft.com/office/drawing/2014/main" id="{6D198725-D5B7-41DE-93F2-B9D2F2445E21}"/>
              </a:ext>
            </a:extLst>
          </p:cNvPr>
          <p:cNvSpPr txBox="1"/>
          <p:nvPr/>
        </p:nvSpPr>
        <p:spPr>
          <a:xfrm>
            <a:off x="9602351" y="2677869"/>
            <a:ext cx="5899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Higgs</a:t>
            </a:r>
            <a:endParaRPr lang="zh-CN" altLang="en-US" dirty="0"/>
          </a:p>
        </p:txBody>
      </p:sp>
      <p:sp>
        <p:nvSpPr>
          <p:cNvPr id="34" name="文本框 18">
            <a:extLst>
              <a:ext uri="{FF2B5EF4-FFF2-40B4-BE49-F238E27FC236}">
                <a16:creationId xmlns:a16="http://schemas.microsoft.com/office/drawing/2014/main" id="{6E45A477-B69B-4B58-B775-D5CD26724E80}"/>
              </a:ext>
            </a:extLst>
          </p:cNvPr>
          <p:cNvSpPr txBox="1"/>
          <p:nvPr/>
        </p:nvSpPr>
        <p:spPr>
          <a:xfrm>
            <a:off x="7046556" y="4656812"/>
            <a:ext cx="2180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/>
              <a:t>W</a:t>
            </a:r>
            <a:endParaRPr lang="zh-CN" altLang="en-US" dirty="0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5ED207F6-982C-47B8-93F6-C548E64BF712}"/>
              </a:ext>
            </a:extLst>
          </p:cNvPr>
          <p:cNvSpPr txBox="1"/>
          <p:nvPr/>
        </p:nvSpPr>
        <p:spPr>
          <a:xfrm>
            <a:off x="9768408" y="4653136"/>
            <a:ext cx="1160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0344472" y="392007"/>
            <a:ext cx="173838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Yuanzhang</a:t>
            </a:r>
            <a:endParaRPr lang="en-US" altLang="zh-CN" dirty="0" smtClean="0"/>
          </a:p>
          <a:p>
            <a:r>
              <a:rPr lang="en-US" altLang="zh-CN" dirty="0" smtClean="0"/>
              <a:t>Session A1-1: #2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562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5"/>
    </mc:Choice>
    <mc:Fallback>
      <p:transition spd="slow" advTm="2766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Beam line arrangement and impact to collider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43FA147B-64A1-47B3-B54E-6F3B7DFB6E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" b="27843"/>
          <a:stretch/>
        </p:blipFill>
        <p:spPr>
          <a:xfrm>
            <a:off x="37142" y="1043847"/>
            <a:ext cx="6336704" cy="2829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570" y="1043847"/>
            <a:ext cx="5567804" cy="2880320"/>
          </a:xfrm>
          <a:prstGeom prst="rect">
            <a:avLst/>
          </a:prstGeom>
        </p:spPr>
      </p:pic>
      <p:sp>
        <p:nvSpPr>
          <p:cNvPr id="14" name="内容占位符 1"/>
          <p:cNvSpPr txBox="1">
            <a:spLocks/>
          </p:cNvSpPr>
          <p:nvPr/>
        </p:nvSpPr>
        <p:spPr>
          <a:xfrm>
            <a:off x="141121" y="1124745"/>
            <a:ext cx="1368152" cy="3600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MDI Layout</a:t>
            </a:r>
            <a:endParaRPr lang="en-US" altLang="zh-CN" sz="1800" dirty="0"/>
          </a:p>
        </p:txBody>
      </p:sp>
      <p:sp>
        <p:nvSpPr>
          <p:cNvPr id="15" name="内容占位符 1"/>
          <p:cNvSpPr txBox="1">
            <a:spLocks/>
          </p:cNvSpPr>
          <p:nvPr/>
        </p:nvSpPr>
        <p:spPr>
          <a:xfrm>
            <a:off x="6002287" y="1095676"/>
            <a:ext cx="2145302" cy="3600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General Parameters</a:t>
            </a:r>
            <a:endParaRPr lang="en-US" altLang="zh-CN" sz="1800" dirty="0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2A3E33F2-0B5A-50E7-EC4C-6FE410231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44"/>
          <a:stretch/>
        </p:blipFill>
        <p:spPr>
          <a:xfrm>
            <a:off x="114952" y="3785930"/>
            <a:ext cx="2254350" cy="2752983"/>
          </a:xfrm>
          <a:prstGeom prst="rect">
            <a:avLst/>
          </a:prstGeom>
        </p:spPr>
      </p:pic>
      <p:sp>
        <p:nvSpPr>
          <p:cNvPr id="17" name="内容占位符 1"/>
          <p:cNvSpPr txBox="1">
            <a:spLocks/>
          </p:cNvSpPr>
          <p:nvPr/>
        </p:nvSpPr>
        <p:spPr>
          <a:xfrm>
            <a:off x="659733" y="3750492"/>
            <a:ext cx="1512168" cy="3568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SR Calculation</a:t>
            </a:r>
            <a:endParaRPr lang="en-US" altLang="zh-CN" sz="1800" dirty="0"/>
          </a:p>
        </p:txBody>
      </p:sp>
      <p:pic>
        <p:nvPicPr>
          <p:cNvPr id="18" name="图片 6" descr="图表, 直方图&#10;&#10;描述已自动生成">
            <a:extLst>
              <a:ext uri="{FF2B5EF4-FFF2-40B4-BE49-F238E27FC236}">
                <a16:creationId xmlns:a16="http://schemas.microsoft.com/office/drawing/2014/main" id="{70DFFDBD-A055-4C57-ACF7-6B14B2F21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887" y="3820706"/>
            <a:ext cx="2416922" cy="180635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38FC2E74-B414-40BE-9B5E-A1428C9E0F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"/>
          <a:stretch/>
        </p:blipFill>
        <p:spPr>
          <a:xfrm>
            <a:off x="2539047" y="5206262"/>
            <a:ext cx="2153789" cy="1515214"/>
          </a:xfrm>
          <a:prstGeom prst="rect">
            <a:avLst/>
          </a:prstGeom>
        </p:spPr>
      </p:pic>
      <p:sp>
        <p:nvSpPr>
          <p:cNvPr id="20" name="内容占位符 1"/>
          <p:cNvSpPr txBox="1">
            <a:spLocks/>
          </p:cNvSpPr>
          <p:nvPr/>
        </p:nvSpPr>
        <p:spPr>
          <a:xfrm>
            <a:off x="2523318" y="3626522"/>
            <a:ext cx="2355491" cy="781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 smtClean="0"/>
              <a:t>Radiation background</a:t>
            </a:r>
          </a:p>
          <a:p>
            <a:pPr marL="0" indent="0">
              <a:buNone/>
            </a:pPr>
            <a:r>
              <a:rPr lang="en-US" altLang="zh-CN" sz="1800" dirty="0" smtClean="0"/>
              <a:t>Radiative </a:t>
            </a:r>
            <a:r>
              <a:rPr lang="en-US" altLang="zh-CN" sz="1800" dirty="0" err="1" smtClean="0"/>
              <a:t>barbar</a:t>
            </a:r>
            <a:r>
              <a:rPr lang="en-US" altLang="zh-CN" sz="1800" dirty="0"/>
              <a:t>, </a:t>
            </a:r>
            <a:r>
              <a:rPr lang="en-US" altLang="zh-CN" sz="1800" dirty="0" smtClean="0"/>
              <a:t>Beam-Gas, beam thermal photon scattering</a:t>
            </a:r>
            <a:endParaRPr lang="en-US" altLang="zh-CN" sz="1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r="24160"/>
          <a:stretch/>
        </p:blipFill>
        <p:spPr>
          <a:xfrm>
            <a:off x="5032825" y="4158126"/>
            <a:ext cx="3440564" cy="2563350"/>
          </a:xfrm>
          <a:prstGeom prst="rect">
            <a:avLst/>
          </a:prstGeom>
        </p:spPr>
      </p:pic>
      <p:sp>
        <p:nvSpPr>
          <p:cNvPr id="22" name="内容占位符 1"/>
          <p:cNvSpPr txBox="1">
            <a:spLocks/>
          </p:cNvSpPr>
          <p:nvPr/>
        </p:nvSpPr>
        <p:spPr>
          <a:xfrm>
            <a:off x="5230226" y="3872131"/>
            <a:ext cx="1857064" cy="300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Injection background</a:t>
            </a:r>
            <a:endParaRPr lang="en-US" altLang="zh-CN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360" y="6003894"/>
            <a:ext cx="3529251" cy="648484"/>
          </a:xfrm>
          <a:prstGeom prst="rect">
            <a:avLst/>
          </a:prstGeom>
        </p:spPr>
      </p:pic>
      <p:sp>
        <p:nvSpPr>
          <p:cNvPr id="25" name="内容占位符 1"/>
          <p:cNvSpPr txBox="1">
            <a:spLocks/>
          </p:cNvSpPr>
          <p:nvPr/>
        </p:nvSpPr>
        <p:spPr>
          <a:xfrm>
            <a:off x="8405328" y="3906082"/>
            <a:ext cx="2227175" cy="606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Radiation Mitigation</a:t>
            </a:r>
          </a:p>
          <a:p>
            <a:pPr marL="0" indent="0">
              <a:buNone/>
            </a:pPr>
            <a:r>
              <a:rPr lang="en-US" altLang="zh-CN" sz="1800" dirty="0" smtClean="0"/>
              <a:t>Masker, collimator, shield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16480" y="732789"/>
            <a:ext cx="174801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Sha</a:t>
            </a:r>
            <a:r>
              <a:rPr lang="en-US" altLang="zh-CN" dirty="0" smtClean="0"/>
              <a:t> Bai</a:t>
            </a:r>
          </a:p>
          <a:p>
            <a:r>
              <a:rPr lang="en-US" altLang="zh-CN" dirty="0" smtClean="0"/>
              <a:t>Session A1-1: #3</a:t>
            </a:r>
            <a:endParaRPr lang="zh-CN" alt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4069" y="4073700"/>
            <a:ext cx="1117931" cy="1930194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EC870E30-62FE-479E-98FE-D4036CCF6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0469" y="4553784"/>
            <a:ext cx="3024800" cy="1583200"/>
          </a:xfrm>
          <a:prstGeom prst="rect">
            <a:avLst/>
          </a:prstGeom>
        </p:spPr>
      </p:pic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776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98"/>
    </mc:Choice>
    <mc:Fallback>
      <p:transition spd="slow" advTm="507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SRF System Design and Upgrade Plan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1" y="1417687"/>
            <a:ext cx="3742375" cy="2371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" y="4147375"/>
            <a:ext cx="3742375" cy="2542045"/>
          </a:xfrm>
          <a:prstGeom prst="rect">
            <a:avLst/>
          </a:prstGeom>
        </p:spPr>
      </p:pic>
      <p:sp>
        <p:nvSpPr>
          <p:cNvPr id="8" name="内容占位符 1"/>
          <p:cNvSpPr txBox="1">
            <a:spLocks/>
          </p:cNvSpPr>
          <p:nvPr/>
        </p:nvSpPr>
        <p:spPr>
          <a:xfrm>
            <a:off x="45546" y="3805580"/>
            <a:ext cx="1971496" cy="34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1.3GHz Parameters</a:t>
            </a:r>
          </a:p>
        </p:txBody>
      </p:sp>
      <p:sp>
        <p:nvSpPr>
          <p:cNvPr id="9" name="内容占位符 1"/>
          <p:cNvSpPr txBox="1">
            <a:spLocks/>
          </p:cNvSpPr>
          <p:nvPr/>
        </p:nvSpPr>
        <p:spPr>
          <a:xfrm>
            <a:off x="12010" y="1075893"/>
            <a:ext cx="1971496" cy="34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650MHz Parameters</a:t>
            </a:r>
          </a:p>
        </p:txBody>
      </p:sp>
      <p:sp>
        <p:nvSpPr>
          <p:cNvPr id="13" name="内容占位符 1"/>
          <p:cNvSpPr txBox="1">
            <a:spLocks/>
          </p:cNvSpPr>
          <p:nvPr/>
        </p:nvSpPr>
        <p:spPr>
          <a:xfrm>
            <a:off x="3833182" y="1075893"/>
            <a:ext cx="2766874" cy="34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H/W/Z/</a:t>
            </a:r>
            <a:r>
              <a:rPr lang="en-US" altLang="zh-CN" sz="1800" dirty="0" err="1" smtClean="0"/>
              <a:t>ttbar</a:t>
            </a:r>
            <a:r>
              <a:rPr lang="en-US" altLang="zh-CN" sz="1800" dirty="0" smtClean="0"/>
              <a:t> bypass scheme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B0505473-02E1-4FF4-ACEF-12CDDB73C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70" y="1408022"/>
            <a:ext cx="4097066" cy="3595489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7D0D2FD6-7E3B-4A5B-9918-386C7BC56F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278"/>
          <a:stretch/>
        </p:blipFill>
        <p:spPr>
          <a:xfrm>
            <a:off x="7926696" y="1415871"/>
            <a:ext cx="4232739" cy="1728192"/>
          </a:xfrm>
          <a:prstGeom prst="rect">
            <a:avLst/>
          </a:prstGeom>
        </p:spPr>
      </p:pic>
      <p:sp>
        <p:nvSpPr>
          <p:cNvPr id="16" name="内容占位符 1"/>
          <p:cNvSpPr txBox="1">
            <a:spLocks/>
          </p:cNvSpPr>
          <p:nvPr/>
        </p:nvSpPr>
        <p:spPr>
          <a:xfrm>
            <a:off x="7896200" y="1088468"/>
            <a:ext cx="3096344" cy="341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SRF power supply auxiliary tunnel</a:t>
            </a: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AB3796CB-700F-4593-8BC1-22807C0BD8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/>
          <a:stretch/>
        </p:blipFill>
        <p:spPr>
          <a:xfrm>
            <a:off x="8275185" y="3205767"/>
            <a:ext cx="3667278" cy="1760411"/>
          </a:xfrm>
          <a:prstGeom prst="rect">
            <a:avLst/>
          </a:prstGeom>
        </p:spPr>
      </p:pic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13DAD403-95C9-4A9D-BB4B-9BF28838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799" y="5094416"/>
            <a:ext cx="8369636" cy="162706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>
            <a:normAutofit/>
          </a:bodyPr>
          <a:lstStyle/>
          <a:p>
            <a:pPr algn="just" ea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</a:pPr>
            <a:r>
              <a:rPr lang="en-US" altLang="zh-CN" sz="1600" dirty="0">
                <a:cs typeface="Arial" panose="020B0604020202020204" pitchFamily="34" charset="0"/>
              </a:rPr>
              <a:t>CEPC TDR SRF layout and parameters are designed to </a:t>
            </a:r>
            <a:r>
              <a:rPr lang="en-US" altLang="zh-CN" sz="1600" dirty="0">
                <a:solidFill>
                  <a:srgbClr val="C00000"/>
                </a:solidFill>
                <a:cs typeface="Arial" panose="020B0604020202020204" pitchFamily="34" charset="0"/>
              </a:rPr>
              <a:t>meet physics run </a:t>
            </a:r>
            <a:r>
              <a:rPr lang="en-US" altLang="zh-CN" sz="1600" dirty="0" smtClean="0">
                <a:solidFill>
                  <a:srgbClr val="C00000"/>
                </a:solidFill>
                <a:cs typeface="Arial" panose="020B0604020202020204" pitchFamily="34" charset="0"/>
              </a:rPr>
              <a:t>requirement</a:t>
            </a:r>
            <a:r>
              <a:rPr lang="en-US" altLang="zh-CN" sz="1600" dirty="0" smtClean="0">
                <a:cs typeface="Arial" panose="020B0604020202020204" pitchFamily="34" charset="0"/>
              </a:rPr>
              <a:t>; </a:t>
            </a:r>
          </a:p>
          <a:p>
            <a:pPr algn="just" ea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</a:pPr>
            <a:r>
              <a:rPr lang="en-US" altLang="zh-CN" sz="1600" dirty="0" smtClean="0"/>
              <a:t>RF </a:t>
            </a:r>
            <a:r>
              <a:rPr lang="en-US" altLang="zh-CN" sz="1600" dirty="0"/>
              <a:t>system design optimized for Higgs 30/50 MW. </a:t>
            </a:r>
            <a:r>
              <a:rPr lang="en-US" altLang="zh-CN" sz="1600" dirty="0" smtClean="0"/>
              <a:t>Power </a:t>
            </a:r>
            <a:r>
              <a:rPr lang="en-US" altLang="zh-CN" sz="1600" dirty="0"/>
              <a:t>and energy upgrade by adding cavities, RF power sources and cryogenic plants and other systems are </a:t>
            </a:r>
            <a:r>
              <a:rPr lang="en-US" altLang="zh-CN" sz="1600" dirty="0" smtClean="0"/>
              <a:t>compatible;</a:t>
            </a:r>
            <a:endParaRPr lang="en-US" altLang="zh-CN" sz="1600" dirty="0">
              <a:cs typeface="Arial" panose="020B0604020202020204" pitchFamily="34" charset="0"/>
            </a:endParaRPr>
          </a:p>
          <a:p>
            <a:pPr algn="just" ea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</a:pPr>
            <a:r>
              <a:rPr lang="en-US" altLang="zh-CN" sz="1600" dirty="0"/>
              <a:t>Use dedicated high current 1-cell cavity for 10-50 MW Z. Solve the FM &amp; HOM CBI problems</a:t>
            </a:r>
            <a:r>
              <a:rPr lang="en-US" altLang="zh-CN" sz="1600" dirty="0" smtClean="0"/>
              <a:t>.  </a:t>
            </a:r>
            <a:endParaRPr lang="en-US" altLang="zh-CN" sz="1600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00456" y="524886"/>
            <a:ext cx="195897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Jiyuan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Zhai</a:t>
            </a:r>
            <a:endParaRPr lang="en-US" altLang="zh-CN" dirty="0" smtClean="0"/>
          </a:p>
          <a:p>
            <a:r>
              <a:rPr lang="en-US" altLang="zh-CN" dirty="0" smtClean="0"/>
              <a:t>Session A1-2: #1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607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87"/>
    </mc:Choice>
    <mc:Fallback>
      <p:transition spd="slow" advTm="362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Collective Instabilities @ the CEPC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" y="1137952"/>
            <a:ext cx="4960067" cy="2880320"/>
          </a:xfrm>
          <a:prstGeom prst="rect">
            <a:avLst/>
          </a:prstGeom>
        </p:spPr>
      </p:pic>
      <p:sp>
        <p:nvSpPr>
          <p:cNvPr id="9" name="内容占位符 1"/>
          <p:cNvSpPr txBox="1">
            <a:spLocks/>
          </p:cNvSpPr>
          <p:nvPr/>
        </p:nvSpPr>
        <p:spPr>
          <a:xfrm>
            <a:off x="18728" y="643888"/>
            <a:ext cx="1825676" cy="494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Impedance budget @ </a:t>
            </a:r>
            <a:r>
              <a:rPr lang="en-US" altLang="zh-CN" sz="1800" dirty="0">
                <a:sym typeface="Symbol"/>
              </a:rPr>
              <a:t></a:t>
            </a:r>
            <a:r>
              <a:rPr lang="en-US" altLang="zh-CN" sz="1800" baseline="-25000" dirty="0">
                <a:sym typeface="Symbol"/>
              </a:rPr>
              <a:t>z</a:t>
            </a:r>
            <a:r>
              <a:rPr lang="en-US" altLang="zh-CN" sz="1800" dirty="0">
                <a:sym typeface="Symbol"/>
              </a:rPr>
              <a:t>=3mm</a:t>
            </a:r>
            <a:endParaRPr lang="en-US" altLang="zh-CN" sz="1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0272464" y="524886"/>
            <a:ext cx="188697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Na Wang</a:t>
            </a:r>
          </a:p>
          <a:p>
            <a:r>
              <a:rPr lang="en-US" altLang="zh-CN" dirty="0" smtClean="0"/>
              <a:t>Session A1-2: #2</a:t>
            </a:r>
            <a:endParaRPr lang="zh-CN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80" y="1257472"/>
            <a:ext cx="3264865" cy="20131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884" y="1195978"/>
            <a:ext cx="3460790" cy="2136175"/>
          </a:xfrm>
          <a:prstGeom prst="rect">
            <a:avLst/>
          </a:prstGeom>
        </p:spPr>
      </p:pic>
      <p:sp>
        <p:nvSpPr>
          <p:cNvPr id="20" name="内容占位符 1"/>
          <p:cNvSpPr txBox="1">
            <a:spLocks/>
          </p:cNvSpPr>
          <p:nvPr/>
        </p:nvSpPr>
        <p:spPr>
          <a:xfrm>
            <a:off x="5274446" y="763408"/>
            <a:ext cx="1901673" cy="494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Bunch lengthen and microwave instability</a:t>
            </a:r>
          </a:p>
        </p:txBody>
      </p:sp>
      <p:grpSp>
        <p:nvGrpSpPr>
          <p:cNvPr id="21" name="组合 4"/>
          <p:cNvGrpSpPr/>
          <p:nvPr/>
        </p:nvGrpSpPr>
        <p:grpSpPr>
          <a:xfrm>
            <a:off x="5735960" y="3986593"/>
            <a:ext cx="3836665" cy="2283676"/>
            <a:chOff x="4535996" y="1892763"/>
            <a:chExt cx="3836665" cy="228367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996" y="1892763"/>
              <a:ext cx="3836665" cy="2139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直接连接符 13"/>
            <p:cNvCxnSpPr/>
            <p:nvPr/>
          </p:nvCxnSpPr>
          <p:spPr>
            <a:xfrm flipV="1">
              <a:off x="6523836" y="2052439"/>
              <a:ext cx="0" cy="212400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17"/>
          <p:cNvSpPr/>
          <p:nvPr/>
        </p:nvSpPr>
        <p:spPr>
          <a:xfrm>
            <a:off x="6373910" y="6001117"/>
            <a:ext cx="123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alibri" charset="0"/>
                <a:ea typeface="宋体" charset="0"/>
              </a:rPr>
              <a:t>Design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Calibri" charset="0"/>
                <a:ea typeface="宋体" charset="0"/>
              </a:rPr>
              <a:t>67</a:t>
            </a:r>
            <a:r>
              <a:rPr lang="en-US" altLang="zh-CN" sz="1400" dirty="0">
                <a:solidFill>
                  <a:srgbClr val="FF0000"/>
                </a:solidFill>
                <a:latin typeface="Calibri" charset="0"/>
                <a:ea typeface="宋体" charset="0"/>
                <a:sym typeface="Symbol"/>
              </a:rPr>
              <a:t>A </a:t>
            </a:r>
            <a:r>
              <a:rPr lang="en-US" altLang="zh-CN" sz="1400" dirty="0">
                <a:solidFill>
                  <a:srgbClr val="FF0000"/>
                </a:solidFill>
                <a:latin typeface="Calibri" charset="0"/>
                <a:ea typeface="宋体" charset="0"/>
              </a:rPr>
              <a:t>(22.4nC)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内容占位符 1"/>
          <p:cNvSpPr txBox="1">
            <a:spLocks/>
          </p:cNvSpPr>
          <p:nvPr/>
        </p:nvSpPr>
        <p:spPr>
          <a:xfrm>
            <a:off x="5623082" y="3431437"/>
            <a:ext cx="1337014" cy="340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TMCI w/ZL</a:t>
            </a:r>
          </a:p>
        </p:txBody>
      </p:sp>
      <p:pic>
        <p:nvPicPr>
          <p:cNvPr id="26" name="Picture 4" descr="D:\New20180222\CEPC\20220518 IARC报告准备\FromXuHaiSheng\Compare_TMCI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692" y="4108142"/>
            <a:ext cx="334781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内容占位符 2"/>
          <p:cNvSpPr>
            <a:spLocks noGrp="1"/>
          </p:cNvSpPr>
          <p:nvPr>
            <p:ph idx="1"/>
          </p:nvPr>
        </p:nvSpPr>
        <p:spPr>
          <a:xfrm>
            <a:off x="79718" y="4079766"/>
            <a:ext cx="5400600" cy="257871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altLang="zh-CN" sz="1800" dirty="0">
                <a:solidFill>
                  <a:srgbClr val="C00000"/>
                </a:solidFill>
              </a:rPr>
              <a:t>No apparent show stoppers </a:t>
            </a:r>
            <a:r>
              <a:rPr lang="en-US" altLang="zh-CN" sz="1800" dirty="0"/>
              <a:t>exist for Higgs, W and </a:t>
            </a:r>
            <a:r>
              <a:rPr lang="en-US" altLang="zh-CN" sz="1800" dirty="0" err="1" smtClean="0"/>
              <a:t>ttbar</a:t>
            </a:r>
            <a:r>
              <a:rPr lang="en-US" altLang="zh-CN" sz="1800" dirty="0" smtClean="0"/>
              <a:t>;</a:t>
            </a:r>
            <a:endParaRPr lang="en-US" altLang="zh-CN" sz="1800" dirty="0"/>
          </a:p>
          <a:p>
            <a:pPr algn="just"/>
            <a:r>
              <a:rPr lang="en-US" altLang="zh-CN" sz="1800" dirty="0"/>
              <a:t>Main constraints from the beam collective effects are mainly focused on </a:t>
            </a:r>
            <a:r>
              <a:rPr lang="en-US" altLang="zh-CN" sz="1800" dirty="0" smtClean="0"/>
              <a:t>Z;</a:t>
            </a:r>
          </a:p>
          <a:p>
            <a:pPr algn="just"/>
            <a:r>
              <a:rPr lang="en-US" altLang="zh-CN" sz="1800" dirty="0"/>
              <a:t>The Booster show </a:t>
            </a:r>
            <a:r>
              <a:rPr lang="en-US" altLang="zh-CN" sz="1800" dirty="0">
                <a:solidFill>
                  <a:srgbClr val="C00000"/>
                </a:solidFill>
              </a:rPr>
              <a:t>no apparent constraints </a:t>
            </a:r>
            <a:r>
              <a:rPr lang="en-US" altLang="zh-CN" sz="1800" dirty="0"/>
              <a:t>from single bunch and CSR effect, however, bunch-by-bunch feedback is required to damp the </a:t>
            </a:r>
            <a:r>
              <a:rPr lang="en-US" altLang="zh-CN" sz="1800" dirty="0" smtClean="0"/>
              <a:t>TRWI;</a:t>
            </a:r>
            <a:endParaRPr lang="en-US" altLang="zh-CN" sz="1800" dirty="0"/>
          </a:p>
          <a:p>
            <a:pPr algn="just"/>
            <a:r>
              <a:rPr lang="en-US" altLang="zh-CN" sz="1800" dirty="0"/>
              <a:t>No constraints observed from the Damping ring, and the impedance will lengthen the bunch by ~2%, which still meet the requirement from </a:t>
            </a:r>
            <a:r>
              <a:rPr lang="en-US" altLang="zh-CN" sz="1800" dirty="0" smtClean="0"/>
              <a:t>injections</a:t>
            </a:r>
            <a:endParaRPr lang="en-US" altLang="zh-CN" sz="1800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728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11"/>
    </mc:Choice>
    <mc:Fallback>
      <p:transition spd="slow" advTm="5531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16632"/>
            <a:ext cx="1166529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Electron </a:t>
            </a:r>
            <a:r>
              <a:rPr lang="en-US" altLang="zh-CN" b="1" dirty="0">
                <a:solidFill>
                  <a:srgbClr val="C00000"/>
                </a:solidFill>
              </a:rPr>
              <a:t>and positron injection </a:t>
            </a:r>
            <a:r>
              <a:rPr lang="en-US" altLang="zh-CN" b="1" dirty="0" err="1">
                <a:solidFill>
                  <a:srgbClr val="C00000"/>
                </a:solidFill>
              </a:rPr>
              <a:t>linac</a:t>
            </a:r>
            <a:r>
              <a:rPr lang="en-US" altLang="zh-CN" b="1" dirty="0">
                <a:solidFill>
                  <a:srgbClr val="C00000"/>
                </a:solidFill>
              </a:rPr>
              <a:t> designs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17" name="图片 1" descr="Diagram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100612"/>
            <a:ext cx="5760085" cy="22263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178108"/>
              </p:ext>
            </p:extLst>
          </p:nvPr>
        </p:nvGraphicFramePr>
        <p:xfrm>
          <a:off x="6476568" y="1160984"/>
          <a:ext cx="5105832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2417507">
                  <a:extLst>
                    <a:ext uri="{9D8B030D-6E8A-4147-A177-3AD203B41FA5}">
                      <a16:colId xmlns:a16="http://schemas.microsoft.com/office/drawing/2014/main" val="626151450"/>
                    </a:ext>
                  </a:extLst>
                </a:gridCol>
                <a:gridCol w="706485">
                  <a:extLst>
                    <a:ext uri="{9D8B030D-6E8A-4147-A177-3AD203B41FA5}">
                      <a16:colId xmlns:a16="http://schemas.microsoft.com/office/drawing/2014/main" val="1441526336"/>
                    </a:ext>
                  </a:extLst>
                </a:gridCol>
                <a:gridCol w="827913">
                  <a:extLst>
                    <a:ext uri="{9D8B030D-6E8A-4147-A177-3AD203B41FA5}">
                      <a16:colId xmlns:a16="http://schemas.microsoft.com/office/drawing/2014/main" val="3218373172"/>
                    </a:ext>
                  </a:extLst>
                </a:gridCol>
                <a:gridCol w="1153927">
                  <a:extLst>
                    <a:ext uri="{9D8B030D-6E8A-4147-A177-3AD203B41FA5}">
                      <a16:colId xmlns:a16="http://schemas.microsoft.com/office/drawing/2014/main" val="2063650121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Symbol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Design value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52941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Energy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GeV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53443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Repetition rate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en-GB" sz="14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Hz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660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bunches per pulse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or 2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46052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Bunch charge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nC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3359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Energy spread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GB" sz="14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1.5×10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–3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92744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en-GB" sz="14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nm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96640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Electron energy   at   target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GeV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78646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Electron bunch   charge at   target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nC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82340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Tunnel length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1800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24435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" y="3434031"/>
            <a:ext cx="4320480" cy="22169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504" y="3513799"/>
            <a:ext cx="4157051" cy="2193999"/>
          </a:xfrm>
          <a:prstGeom prst="rect">
            <a:avLst/>
          </a:prstGeom>
        </p:spPr>
      </p:pic>
      <p:sp>
        <p:nvSpPr>
          <p:cNvPr id="20" name="内容占位符 1"/>
          <p:cNvSpPr txBox="1">
            <a:spLocks/>
          </p:cNvSpPr>
          <p:nvPr/>
        </p:nvSpPr>
        <p:spPr>
          <a:xfrm>
            <a:off x="263064" y="3354840"/>
            <a:ext cx="1337014" cy="340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e- in </a:t>
            </a:r>
            <a:r>
              <a:rPr lang="en-US" altLang="zh-CN" sz="1800" dirty="0" err="1" smtClean="0"/>
              <a:t>linac</a:t>
            </a:r>
            <a:endParaRPr lang="en-US" altLang="zh-CN" sz="1800" dirty="0" smtClean="0"/>
          </a:p>
        </p:txBody>
      </p:sp>
      <p:sp>
        <p:nvSpPr>
          <p:cNvPr id="21" name="内容占位符 1"/>
          <p:cNvSpPr txBox="1">
            <a:spLocks/>
          </p:cNvSpPr>
          <p:nvPr/>
        </p:nvSpPr>
        <p:spPr>
          <a:xfrm>
            <a:off x="4358640" y="3274512"/>
            <a:ext cx="1337014" cy="340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e+ in </a:t>
            </a:r>
            <a:r>
              <a:rPr lang="en-US" altLang="zh-CN" sz="1800" dirty="0" err="1" smtClean="0"/>
              <a:t>linac</a:t>
            </a:r>
            <a:endParaRPr lang="en-US" altLang="zh-CN" sz="1800" dirty="0" smtClean="0"/>
          </a:p>
        </p:txBody>
      </p:sp>
      <p:pic>
        <p:nvPicPr>
          <p:cNvPr id="22" name="图片 30" descr="Chart, scatter chart&#10;&#10;Description automatically generat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55" y="3578426"/>
            <a:ext cx="3692109" cy="301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内容占位符 1"/>
          <p:cNvSpPr txBox="1">
            <a:spLocks/>
          </p:cNvSpPr>
          <p:nvPr/>
        </p:nvSpPr>
        <p:spPr>
          <a:xfrm>
            <a:off x="8585482" y="3365122"/>
            <a:ext cx="2191038" cy="340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Phase space @ SAS exit</a:t>
            </a:r>
          </a:p>
        </p:txBody>
      </p:sp>
      <p:sp>
        <p:nvSpPr>
          <p:cNvPr id="24" name="内容占位符 2"/>
          <p:cNvSpPr>
            <a:spLocks noGrp="1"/>
          </p:cNvSpPr>
          <p:nvPr>
            <p:ph idx="1"/>
          </p:nvPr>
        </p:nvSpPr>
        <p:spPr>
          <a:xfrm>
            <a:off x="92016" y="5733654"/>
            <a:ext cx="8250312" cy="111617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zh-CN" sz="1800" dirty="0" err="1" smtClean="0"/>
              <a:t>Linac</a:t>
            </a:r>
            <a:r>
              <a:rPr lang="en-US" altLang="zh-CN" sz="1800" dirty="0" smtClean="0"/>
              <a:t> energy increases to 30 GeV, with C band Accelerator;</a:t>
            </a:r>
          </a:p>
          <a:p>
            <a:pPr algn="just"/>
            <a:r>
              <a:rPr lang="en-US" altLang="zh-CN" sz="1800" dirty="0" smtClean="0"/>
              <a:t>Start-to-end simulations were conducted for both electron/positron beam. The quality meet the requirement, with error impact.</a:t>
            </a:r>
            <a:endParaRPr lang="en-US" altLang="zh-CN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10416480" y="524886"/>
            <a:ext cx="174295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Cai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Meng</a:t>
            </a:r>
            <a:endParaRPr lang="en-US" altLang="zh-CN" dirty="0" smtClean="0"/>
          </a:p>
          <a:p>
            <a:r>
              <a:rPr lang="en-US" altLang="zh-CN" dirty="0" smtClean="0"/>
              <a:t>Session A1-2: #3</a:t>
            </a:r>
            <a:endParaRPr lang="zh-CN" alt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578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2"/>
    </mc:Choice>
    <mc:Fallback>
      <p:transition spd="slow" advTm="2375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Transport line and </a:t>
            </a:r>
            <a:r>
              <a:rPr lang="en-US" altLang="zh-CN" b="1" dirty="0" smtClean="0">
                <a:solidFill>
                  <a:srgbClr val="C00000"/>
                </a:solidFill>
              </a:rPr>
              <a:t>Timing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71" y="1069938"/>
            <a:ext cx="3559012" cy="3156006"/>
          </a:xfrm>
          <a:prstGeom prst="rect">
            <a:avLst/>
          </a:prstGeom>
        </p:spPr>
      </p:pic>
      <p:pic>
        <p:nvPicPr>
          <p:cNvPr id="25" name="图片 4" descr="图示&#10;&#10;描述已自动生成">
            <a:extLst>
              <a:ext uri="{FF2B5EF4-FFF2-40B4-BE49-F238E27FC236}">
                <a16:creationId xmlns:a16="http://schemas.microsoft.com/office/drawing/2014/main" id="{0336A714-6FD4-49AB-B2A5-1BF869536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3" y="5454385"/>
            <a:ext cx="4760155" cy="1267091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E73DD285-9FF8-4506-9884-A902CF043DE6}"/>
              </a:ext>
            </a:extLst>
          </p:cNvPr>
          <p:cNvGrpSpPr/>
          <p:nvPr/>
        </p:nvGrpSpPr>
        <p:grpSpPr>
          <a:xfrm>
            <a:off x="1856" y="4343170"/>
            <a:ext cx="5014024" cy="1060188"/>
            <a:chOff x="5187105" y="2349626"/>
            <a:chExt cx="5666518" cy="1282178"/>
          </a:xfrm>
        </p:grpSpPr>
        <p:grpSp>
          <p:nvGrpSpPr>
            <p:cNvPr id="27" name="组合 13">
              <a:extLst>
                <a:ext uri="{FF2B5EF4-FFF2-40B4-BE49-F238E27FC236}">
                  <a16:creationId xmlns:a16="http://schemas.microsoft.com/office/drawing/2014/main" id="{E76A463F-EC4C-4549-AA9C-85BEA97F6021}"/>
                </a:ext>
              </a:extLst>
            </p:cNvPr>
            <p:cNvGrpSpPr/>
            <p:nvPr/>
          </p:nvGrpSpPr>
          <p:grpSpPr>
            <a:xfrm>
              <a:off x="5187105" y="2349626"/>
              <a:ext cx="5666518" cy="1282178"/>
              <a:chOff x="5187105" y="2349626"/>
              <a:chExt cx="5666518" cy="1282178"/>
            </a:xfrm>
          </p:grpSpPr>
          <p:grpSp>
            <p:nvGrpSpPr>
              <p:cNvPr id="42" name="组合 10">
                <a:extLst>
                  <a:ext uri="{FF2B5EF4-FFF2-40B4-BE49-F238E27FC236}">
                    <a16:creationId xmlns:a16="http://schemas.microsoft.com/office/drawing/2014/main" id="{3E36F202-5DF9-4BC3-B6E9-F2CB5EB5CDAC}"/>
                  </a:ext>
                </a:extLst>
              </p:cNvPr>
              <p:cNvGrpSpPr/>
              <p:nvPr/>
            </p:nvGrpSpPr>
            <p:grpSpPr>
              <a:xfrm>
                <a:off x="5468644" y="2723853"/>
                <a:ext cx="5024761" cy="754063"/>
                <a:chOff x="399495" y="5957455"/>
                <a:chExt cx="5024761" cy="754063"/>
              </a:xfrm>
            </p:grpSpPr>
            <p:cxnSp>
              <p:nvCxnSpPr>
                <p:cNvPr id="45" name="直接箭头连接符 7">
                  <a:extLst>
                    <a:ext uri="{FF2B5EF4-FFF2-40B4-BE49-F238E27FC236}">
                      <a16:creationId xmlns:a16="http://schemas.microsoft.com/office/drawing/2014/main" id="{1ACE65FB-E4A7-478E-88B9-EE33C74FFB8D}"/>
                    </a:ext>
                  </a:extLst>
                </p:cNvPr>
                <p:cNvCxnSpPr/>
                <p:nvPr/>
              </p:nvCxnSpPr>
              <p:spPr>
                <a:xfrm>
                  <a:off x="399495" y="6711518"/>
                  <a:ext cx="50247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箭头连接符 9">
                  <a:extLst>
                    <a:ext uri="{FF2B5EF4-FFF2-40B4-BE49-F238E27FC236}">
                      <a16:creationId xmlns:a16="http://schemas.microsoft.com/office/drawing/2014/main" id="{8A1AB407-AA21-4E3F-9BA4-95D768C16994}"/>
                    </a:ext>
                  </a:extLst>
                </p:cNvPr>
                <p:cNvCxnSpPr/>
                <p:nvPr/>
              </p:nvCxnSpPr>
              <p:spPr>
                <a:xfrm flipV="1">
                  <a:off x="399495" y="5957455"/>
                  <a:ext cx="0" cy="7540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文本框 11">
                <a:extLst>
                  <a:ext uri="{FF2B5EF4-FFF2-40B4-BE49-F238E27FC236}">
                    <a16:creationId xmlns:a16="http://schemas.microsoft.com/office/drawing/2014/main" id="{EF68C5D6-1BDA-42A8-A7EB-1451B1824EED}"/>
                  </a:ext>
                </a:extLst>
              </p:cNvPr>
              <p:cNvSpPr txBox="1"/>
              <p:nvPr/>
            </p:nvSpPr>
            <p:spPr>
              <a:xfrm>
                <a:off x="10493405" y="3324027"/>
                <a:ext cx="3602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zh-CN" alt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文本框 12">
                <a:extLst>
                  <a:ext uri="{FF2B5EF4-FFF2-40B4-BE49-F238E27FC236}">
                    <a16:creationId xmlns:a16="http://schemas.microsoft.com/office/drawing/2014/main" id="{916D0E8B-0544-436F-88BE-FA389C23C9B0}"/>
                  </a:ext>
                </a:extLst>
              </p:cNvPr>
              <p:cNvSpPr txBox="1"/>
              <p:nvPr/>
            </p:nvSpPr>
            <p:spPr>
              <a:xfrm>
                <a:off x="5187105" y="2349626"/>
                <a:ext cx="563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</a:t>
                </a:r>
                <a:endParaRPr lang="zh-CN" alt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34">
              <a:extLst>
                <a:ext uri="{FF2B5EF4-FFF2-40B4-BE49-F238E27FC236}">
                  <a16:creationId xmlns:a16="http://schemas.microsoft.com/office/drawing/2014/main" id="{C54397C7-35DB-43EC-AD20-C583CAE8549D}"/>
                </a:ext>
              </a:extLst>
            </p:cNvPr>
            <p:cNvGrpSpPr/>
            <p:nvPr/>
          </p:nvGrpSpPr>
          <p:grpSpPr>
            <a:xfrm>
              <a:off x="6368476" y="3089567"/>
              <a:ext cx="1791856" cy="399202"/>
              <a:chOff x="6368476" y="3089567"/>
              <a:chExt cx="1791856" cy="399202"/>
            </a:xfrm>
          </p:grpSpPr>
          <p:grpSp>
            <p:nvGrpSpPr>
              <p:cNvPr id="36" name="组合 17">
                <a:extLst>
                  <a:ext uri="{FF2B5EF4-FFF2-40B4-BE49-F238E27FC236}">
                    <a16:creationId xmlns:a16="http://schemas.microsoft.com/office/drawing/2014/main" id="{85F22C8B-9EFD-4498-9193-4C1D7A41C142}"/>
                  </a:ext>
                </a:extLst>
              </p:cNvPr>
              <p:cNvGrpSpPr/>
              <p:nvPr/>
            </p:nvGrpSpPr>
            <p:grpSpPr>
              <a:xfrm>
                <a:off x="6368476" y="3089567"/>
                <a:ext cx="632690" cy="394580"/>
                <a:chOff x="3302001" y="6331531"/>
                <a:chExt cx="632690" cy="394580"/>
              </a:xfrm>
            </p:grpSpPr>
            <p:sp>
              <p:nvSpPr>
                <p:cNvPr id="40" name="矩形 18">
                  <a:extLst>
                    <a:ext uri="{FF2B5EF4-FFF2-40B4-BE49-F238E27FC236}">
                      <a16:creationId xmlns:a16="http://schemas.microsoft.com/office/drawing/2014/main" id="{A4F362B5-E147-45FA-B88D-093DA1ED7BA3}"/>
                    </a:ext>
                  </a:extLst>
                </p:cNvPr>
                <p:cNvSpPr/>
                <p:nvPr/>
              </p:nvSpPr>
              <p:spPr>
                <a:xfrm>
                  <a:off x="3888508" y="6336145"/>
                  <a:ext cx="46183" cy="38996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矩形 19">
                  <a:extLst>
                    <a:ext uri="{FF2B5EF4-FFF2-40B4-BE49-F238E27FC236}">
                      <a16:creationId xmlns:a16="http://schemas.microsoft.com/office/drawing/2014/main" id="{43B9048E-AF28-4FF7-8ECD-9C32EEDDBF8F}"/>
                    </a:ext>
                  </a:extLst>
                </p:cNvPr>
                <p:cNvSpPr/>
                <p:nvPr/>
              </p:nvSpPr>
              <p:spPr>
                <a:xfrm>
                  <a:off x="3302001" y="6331531"/>
                  <a:ext cx="46183" cy="38996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7" name="组合 20">
                <a:extLst>
                  <a:ext uri="{FF2B5EF4-FFF2-40B4-BE49-F238E27FC236}">
                    <a16:creationId xmlns:a16="http://schemas.microsoft.com/office/drawing/2014/main" id="{2A9FB204-0A6F-4996-AC5F-BC3967193698}"/>
                  </a:ext>
                </a:extLst>
              </p:cNvPr>
              <p:cNvGrpSpPr/>
              <p:nvPr/>
            </p:nvGrpSpPr>
            <p:grpSpPr>
              <a:xfrm>
                <a:off x="7527642" y="3094189"/>
                <a:ext cx="632690" cy="394580"/>
                <a:chOff x="3302001" y="6331531"/>
                <a:chExt cx="632690" cy="394580"/>
              </a:xfrm>
            </p:grpSpPr>
            <p:sp>
              <p:nvSpPr>
                <p:cNvPr id="38" name="矩形 21">
                  <a:extLst>
                    <a:ext uri="{FF2B5EF4-FFF2-40B4-BE49-F238E27FC236}">
                      <a16:creationId xmlns:a16="http://schemas.microsoft.com/office/drawing/2014/main" id="{66CE8B11-53D5-4C68-8CCC-C2F8AFE77A70}"/>
                    </a:ext>
                  </a:extLst>
                </p:cNvPr>
                <p:cNvSpPr/>
                <p:nvPr/>
              </p:nvSpPr>
              <p:spPr>
                <a:xfrm>
                  <a:off x="3888508" y="6336145"/>
                  <a:ext cx="46183" cy="38996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矩形 22">
                  <a:extLst>
                    <a:ext uri="{FF2B5EF4-FFF2-40B4-BE49-F238E27FC236}">
                      <a16:creationId xmlns:a16="http://schemas.microsoft.com/office/drawing/2014/main" id="{60FE2905-7501-4CCC-8C7A-32D4D4D078C1}"/>
                    </a:ext>
                  </a:extLst>
                </p:cNvPr>
                <p:cNvSpPr/>
                <p:nvPr/>
              </p:nvSpPr>
              <p:spPr>
                <a:xfrm>
                  <a:off x="3302001" y="6331531"/>
                  <a:ext cx="46183" cy="38996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6D591DB6-93E4-4C3F-B2B6-4826F1F3AEE6}"/>
                </a:ext>
              </a:extLst>
            </p:cNvPr>
            <p:cNvCxnSpPr>
              <a:cxnSpLocks/>
            </p:cNvCxnSpPr>
            <p:nvPr/>
          </p:nvCxnSpPr>
          <p:spPr>
            <a:xfrm>
              <a:off x="6369033" y="2817090"/>
              <a:ext cx="0" cy="67425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1CC4E29-B886-47E4-B528-9177F99DC313}"/>
                </a:ext>
              </a:extLst>
            </p:cNvPr>
            <p:cNvCxnSpPr>
              <a:cxnSpLocks/>
            </p:cNvCxnSpPr>
            <p:nvPr/>
          </p:nvCxnSpPr>
          <p:spPr>
            <a:xfrm>
              <a:off x="6946302" y="2812477"/>
              <a:ext cx="0" cy="67425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1">
              <a:extLst>
                <a:ext uri="{FF2B5EF4-FFF2-40B4-BE49-F238E27FC236}">
                  <a16:creationId xmlns:a16="http://schemas.microsoft.com/office/drawing/2014/main" id="{C20A6F24-5A34-4436-808D-9EB56BEB04C6}"/>
                </a:ext>
              </a:extLst>
            </p:cNvPr>
            <p:cNvCxnSpPr>
              <a:cxnSpLocks/>
            </p:cNvCxnSpPr>
            <p:nvPr/>
          </p:nvCxnSpPr>
          <p:spPr>
            <a:xfrm>
              <a:off x="6382327" y="2992582"/>
              <a:ext cx="5639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6">
              <a:extLst>
                <a:ext uri="{FF2B5EF4-FFF2-40B4-BE49-F238E27FC236}">
                  <a16:creationId xmlns:a16="http://schemas.microsoft.com/office/drawing/2014/main" id="{7848056D-1016-4789-8B74-7FFC4F0C41D4}"/>
                </a:ext>
              </a:extLst>
            </p:cNvPr>
            <p:cNvGrpSpPr/>
            <p:nvPr/>
          </p:nvGrpSpPr>
          <p:grpSpPr>
            <a:xfrm>
              <a:off x="8691409" y="3094188"/>
              <a:ext cx="632690" cy="394580"/>
              <a:chOff x="3302001" y="6331531"/>
              <a:chExt cx="632690" cy="394580"/>
            </a:xfrm>
          </p:grpSpPr>
          <p:sp>
            <p:nvSpPr>
              <p:cNvPr id="34" name="矩形 40">
                <a:extLst>
                  <a:ext uri="{FF2B5EF4-FFF2-40B4-BE49-F238E27FC236}">
                    <a16:creationId xmlns:a16="http://schemas.microsoft.com/office/drawing/2014/main" id="{D59817A1-389C-45BF-B8CA-F70DAF285C24}"/>
                  </a:ext>
                </a:extLst>
              </p:cNvPr>
              <p:cNvSpPr/>
              <p:nvPr/>
            </p:nvSpPr>
            <p:spPr>
              <a:xfrm>
                <a:off x="3888508" y="6336145"/>
                <a:ext cx="46183" cy="3899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矩形 41">
                <a:extLst>
                  <a:ext uri="{FF2B5EF4-FFF2-40B4-BE49-F238E27FC236}">
                    <a16:creationId xmlns:a16="http://schemas.microsoft.com/office/drawing/2014/main" id="{5A180C7B-4E27-4E1B-9EF4-940FE273F5FA}"/>
                  </a:ext>
                </a:extLst>
              </p:cNvPr>
              <p:cNvSpPr/>
              <p:nvPr/>
            </p:nvSpPr>
            <p:spPr>
              <a:xfrm>
                <a:off x="3302001" y="6331531"/>
                <a:ext cx="46183" cy="3899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文本框 46">
              <a:extLst>
                <a:ext uri="{FF2B5EF4-FFF2-40B4-BE49-F238E27FC236}">
                  <a16:creationId xmlns:a16="http://schemas.microsoft.com/office/drawing/2014/main" id="{44372190-749E-41D0-A7BE-85E3674D4075}"/>
                </a:ext>
              </a:extLst>
            </p:cNvPr>
            <p:cNvSpPr txBox="1"/>
            <p:nvPr/>
          </p:nvSpPr>
          <p:spPr>
            <a:xfrm>
              <a:off x="6423898" y="2734555"/>
              <a:ext cx="767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10ms</a:t>
              </a:r>
              <a:endParaRPr lang="zh-CN" alt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内容占位符 1"/>
          <p:cNvSpPr txBox="1">
            <a:spLocks/>
          </p:cNvSpPr>
          <p:nvPr/>
        </p:nvSpPr>
        <p:spPr>
          <a:xfrm>
            <a:off x="1716828" y="4346915"/>
            <a:ext cx="1746959" cy="470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100Hz single bunch for H/W/</a:t>
            </a:r>
            <a:r>
              <a:rPr lang="en-US" altLang="zh-CN" sz="1800" dirty="0" err="1" smtClean="0"/>
              <a:t>tt</a:t>
            </a:r>
            <a:endParaRPr lang="en-US" altLang="zh-CN" sz="1800" dirty="0" smtClean="0"/>
          </a:p>
        </p:txBody>
      </p:sp>
      <p:sp>
        <p:nvSpPr>
          <p:cNvPr id="48" name="内容占位符 1"/>
          <p:cNvSpPr txBox="1">
            <a:spLocks/>
          </p:cNvSpPr>
          <p:nvPr/>
        </p:nvSpPr>
        <p:spPr>
          <a:xfrm>
            <a:off x="1716828" y="5402814"/>
            <a:ext cx="1746959" cy="470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100Hz double bunch for Z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00" y="1283978"/>
            <a:ext cx="4556535" cy="1306836"/>
          </a:xfrm>
          <a:prstGeom prst="rect">
            <a:avLst/>
          </a:prstGeom>
        </p:spPr>
      </p:pic>
      <p:sp>
        <p:nvSpPr>
          <p:cNvPr id="50" name="内容占位符 1"/>
          <p:cNvSpPr txBox="1">
            <a:spLocks/>
          </p:cNvSpPr>
          <p:nvPr/>
        </p:nvSpPr>
        <p:spPr>
          <a:xfrm>
            <a:off x="3776161" y="1179168"/>
            <a:ext cx="1485879" cy="301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err="1" smtClean="0"/>
              <a:t>Linac</a:t>
            </a:r>
            <a:r>
              <a:rPr lang="en-US" altLang="zh-CN" sz="1800" dirty="0" smtClean="0"/>
              <a:t> to DR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/>
          <a:srcRect r="13255" b="19031"/>
          <a:stretch/>
        </p:blipFill>
        <p:spPr>
          <a:xfrm>
            <a:off x="3840550" y="2652846"/>
            <a:ext cx="4405208" cy="1905432"/>
          </a:xfrm>
          <a:prstGeom prst="rect">
            <a:avLst/>
          </a:prstGeom>
        </p:spPr>
      </p:pic>
      <p:sp>
        <p:nvSpPr>
          <p:cNvPr id="52" name="内容占位符 1"/>
          <p:cNvSpPr txBox="1">
            <a:spLocks/>
          </p:cNvSpPr>
          <p:nvPr/>
        </p:nvSpPr>
        <p:spPr>
          <a:xfrm>
            <a:off x="3725283" y="2661704"/>
            <a:ext cx="1766906" cy="378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Injection to Booster</a:t>
            </a:r>
          </a:p>
        </p:txBody>
      </p:sp>
      <p:pic>
        <p:nvPicPr>
          <p:cNvPr id="53" name="图片 4">
            <a:extLst>
              <a:ext uri="{FF2B5EF4-FFF2-40B4-BE49-F238E27FC236}">
                <a16:creationId xmlns:a16="http://schemas.microsoft.com/office/drawing/2014/main" id="{C7055CEC-FC01-42BD-B843-18AD919039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91"/>
          <a:stretch/>
        </p:blipFill>
        <p:spPr>
          <a:xfrm>
            <a:off x="4259228" y="5097863"/>
            <a:ext cx="1803921" cy="1623613"/>
          </a:xfrm>
          <a:prstGeom prst="rect">
            <a:avLst/>
          </a:prstGeom>
        </p:spPr>
      </p:pic>
      <p:pic>
        <p:nvPicPr>
          <p:cNvPr id="54" name="图片 6">
            <a:extLst>
              <a:ext uri="{FF2B5EF4-FFF2-40B4-BE49-F238E27FC236}">
                <a16:creationId xmlns:a16="http://schemas.microsoft.com/office/drawing/2014/main" id="{B273AA05-6577-4267-AA4A-4CA7F81838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52"/>
          <a:stretch/>
        </p:blipFill>
        <p:spPr>
          <a:xfrm>
            <a:off x="6058581" y="5086097"/>
            <a:ext cx="1677367" cy="1632755"/>
          </a:xfrm>
          <a:prstGeom prst="rect">
            <a:avLst/>
          </a:prstGeom>
        </p:spPr>
      </p:pic>
      <p:sp>
        <p:nvSpPr>
          <p:cNvPr id="55" name="内容占位符 1"/>
          <p:cNvSpPr txBox="1">
            <a:spLocks/>
          </p:cNvSpPr>
          <p:nvPr/>
        </p:nvSpPr>
        <p:spPr>
          <a:xfrm>
            <a:off x="4697141" y="4740606"/>
            <a:ext cx="1254843" cy="3284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Higgs/</a:t>
            </a:r>
            <a:r>
              <a:rPr lang="en-US" altLang="zh-CN" sz="1800" dirty="0" err="1" smtClean="0"/>
              <a:t>ttbar</a:t>
            </a:r>
            <a:endParaRPr lang="en-US" altLang="zh-CN" sz="1800" dirty="0" smtClean="0"/>
          </a:p>
        </p:txBody>
      </p:sp>
      <p:sp>
        <p:nvSpPr>
          <p:cNvPr id="56" name="内容占位符 1"/>
          <p:cNvSpPr txBox="1">
            <a:spLocks/>
          </p:cNvSpPr>
          <p:nvPr/>
        </p:nvSpPr>
        <p:spPr>
          <a:xfrm>
            <a:off x="6331330" y="4725144"/>
            <a:ext cx="1254843" cy="3284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W/ Z</a:t>
            </a:r>
          </a:p>
        </p:txBody>
      </p:sp>
      <p:grpSp>
        <p:nvGrpSpPr>
          <p:cNvPr id="57" name="Group 3">
            <a:extLst>
              <a:ext uri="{FF2B5EF4-FFF2-40B4-BE49-F238E27FC236}">
                <a16:creationId xmlns:a16="http://schemas.microsoft.com/office/drawing/2014/main" id="{A916BB52-30EB-48AB-9204-9C9F2EE8739B}"/>
              </a:ext>
            </a:extLst>
          </p:cNvPr>
          <p:cNvGrpSpPr/>
          <p:nvPr/>
        </p:nvGrpSpPr>
        <p:grpSpPr>
          <a:xfrm>
            <a:off x="8256240" y="1340768"/>
            <a:ext cx="3861221" cy="1152128"/>
            <a:chOff x="1343564" y="2092755"/>
            <a:chExt cx="9504872" cy="3178115"/>
          </a:xfrm>
        </p:grpSpPr>
        <p:grpSp>
          <p:nvGrpSpPr>
            <p:cNvPr id="58" name="Group 24">
              <a:extLst>
                <a:ext uri="{FF2B5EF4-FFF2-40B4-BE49-F238E27FC236}">
                  <a16:creationId xmlns:a16="http://schemas.microsoft.com/office/drawing/2014/main" id="{BF02427B-5897-4C52-8FB0-ECEED0601E96}"/>
                </a:ext>
              </a:extLst>
            </p:cNvPr>
            <p:cNvGrpSpPr/>
            <p:nvPr/>
          </p:nvGrpSpPr>
          <p:grpSpPr>
            <a:xfrm>
              <a:off x="1343564" y="2092755"/>
              <a:ext cx="9504872" cy="3178115"/>
              <a:chOff x="838200" y="2065323"/>
              <a:chExt cx="9504872" cy="3178115"/>
            </a:xfrm>
          </p:grpSpPr>
          <p:grpSp>
            <p:nvGrpSpPr>
              <p:cNvPr id="61" name="Group 4">
                <a:extLst>
                  <a:ext uri="{FF2B5EF4-FFF2-40B4-BE49-F238E27FC236}">
                    <a16:creationId xmlns:a16="http://schemas.microsoft.com/office/drawing/2014/main" id="{642298A3-F887-411B-A9A1-2482F4E457EA}"/>
                  </a:ext>
                </a:extLst>
              </p:cNvPr>
              <p:cNvGrpSpPr/>
              <p:nvPr/>
            </p:nvGrpSpPr>
            <p:grpSpPr>
              <a:xfrm>
                <a:off x="838200" y="2065323"/>
                <a:ext cx="9504872" cy="3178115"/>
                <a:chOff x="838200" y="2604819"/>
                <a:chExt cx="9504872" cy="3178115"/>
              </a:xfrm>
            </p:grpSpPr>
            <p:cxnSp>
              <p:nvCxnSpPr>
                <p:cNvPr id="69" name="Straight Connector 5">
                  <a:extLst>
                    <a:ext uri="{FF2B5EF4-FFF2-40B4-BE49-F238E27FC236}">
                      <a16:creationId xmlns:a16="http://schemas.microsoft.com/office/drawing/2014/main" id="{F40E8D0A-D9EF-4761-97F8-04DEDA06B543}"/>
                    </a:ext>
                  </a:extLst>
                </p:cNvPr>
                <p:cNvCxnSpPr/>
                <p:nvPr/>
              </p:nvCxnSpPr>
              <p:spPr>
                <a:xfrm>
                  <a:off x="1190445" y="4011283"/>
                  <a:ext cx="9152627" cy="86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ctangle 6">
                  <a:extLst>
                    <a:ext uri="{FF2B5EF4-FFF2-40B4-BE49-F238E27FC236}">
                      <a16:creationId xmlns:a16="http://schemas.microsoft.com/office/drawing/2014/main" id="{6530D739-1D29-431B-892F-7E80711C1921}"/>
                    </a:ext>
                  </a:extLst>
                </p:cNvPr>
                <p:cNvSpPr/>
                <p:nvPr/>
              </p:nvSpPr>
              <p:spPr>
                <a:xfrm>
                  <a:off x="1186305" y="3311508"/>
                  <a:ext cx="103517" cy="1414732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ctangle 7">
                  <a:extLst>
                    <a:ext uri="{FF2B5EF4-FFF2-40B4-BE49-F238E27FC236}">
                      <a16:creationId xmlns:a16="http://schemas.microsoft.com/office/drawing/2014/main" id="{07AEAD2E-201A-4A3B-A4AB-65C7FE234D14}"/>
                    </a:ext>
                  </a:extLst>
                </p:cNvPr>
                <p:cNvSpPr/>
                <p:nvPr/>
              </p:nvSpPr>
              <p:spPr>
                <a:xfrm>
                  <a:off x="3963033" y="3311508"/>
                  <a:ext cx="103517" cy="1414732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ctangle 8">
                  <a:extLst>
                    <a:ext uri="{FF2B5EF4-FFF2-40B4-BE49-F238E27FC236}">
                      <a16:creationId xmlns:a16="http://schemas.microsoft.com/office/drawing/2014/main" id="{2BBAEB64-4907-4B3E-809D-2647951BCCFF}"/>
                    </a:ext>
                  </a:extLst>
                </p:cNvPr>
                <p:cNvSpPr/>
                <p:nvPr/>
              </p:nvSpPr>
              <p:spPr>
                <a:xfrm>
                  <a:off x="5516938" y="3311508"/>
                  <a:ext cx="103517" cy="1414732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ectangle 9">
                  <a:extLst>
                    <a:ext uri="{FF2B5EF4-FFF2-40B4-BE49-F238E27FC236}">
                      <a16:creationId xmlns:a16="http://schemas.microsoft.com/office/drawing/2014/main" id="{3A0AD019-6D8D-466D-94A8-1A4A53E7F695}"/>
                    </a:ext>
                  </a:extLst>
                </p:cNvPr>
                <p:cNvSpPr/>
                <p:nvPr/>
              </p:nvSpPr>
              <p:spPr>
                <a:xfrm>
                  <a:off x="7540838" y="3303917"/>
                  <a:ext cx="103517" cy="1414732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10">
                  <a:extLst>
                    <a:ext uri="{FF2B5EF4-FFF2-40B4-BE49-F238E27FC236}">
                      <a16:creationId xmlns:a16="http://schemas.microsoft.com/office/drawing/2014/main" id="{F8F1F172-D209-4DF7-A0BA-0E90166F127A}"/>
                    </a:ext>
                  </a:extLst>
                </p:cNvPr>
                <p:cNvSpPr/>
                <p:nvPr/>
              </p:nvSpPr>
              <p:spPr>
                <a:xfrm>
                  <a:off x="1298965" y="3739896"/>
                  <a:ext cx="1514943" cy="60350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5" name="Straight Connector 11">
                  <a:extLst>
                    <a:ext uri="{FF2B5EF4-FFF2-40B4-BE49-F238E27FC236}">
                      <a16:creationId xmlns:a16="http://schemas.microsoft.com/office/drawing/2014/main" id="{BB9B68A9-3682-4421-BC4B-70AF087AEB01}"/>
                    </a:ext>
                  </a:extLst>
                </p:cNvPr>
                <p:cNvCxnSpPr/>
                <p:nvPr/>
              </p:nvCxnSpPr>
              <p:spPr>
                <a:xfrm flipH="1" flipV="1">
                  <a:off x="838200" y="2907792"/>
                  <a:ext cx="1507236" cy="110349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ight Brace 12">
                  <a:extLst>
                    <a:ext uri="{FF2B5EF4-FFF2-40B4-BE49-F238E27FC236}">
                      <a16:creationId xmlns:a16="http://schemas.microsoft.com/office/drawing/2014/main" id="{1DFF99D4-A8D5-42FC-A22B-A040C4A3211C}"/>
                    </a:ext>
                  </a:extLst>
                </p:cNvPr>
                <p:cNvSpPr/>
                <p:nvPr/>
              </p:nvSpPr>
              <p:spPr>
                <a:xfrm rot="5400000">
                  <a:off x="2378717" y="3711581"/>
                  <a:ext cx="486275" cy="2682356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TextBox 13">
                  <a:extLst>
                    <a:ext uri="{FF2B5EF4-FFF2-40B4-BE49-F238E27FC236}">
                      <a16:creationId xmlns:a16="http://schemas.microsoft.com/office/drawing/2014/main" id="{ABA31635-3BCF-44EB-9B6B-6CD6E6780A30}"/>
                    </a:ext>
                  </a:extLst>
                </p:cNvPr>
                <p:cNvSpPr txBox="1"/>
                <p:nvPr/>
              </p:nvSpPr>
              <p:spPr>
                <a:xfrm>
                  <a:off x="2345436" y="5392786"/>
                  <a:ext cx="1399032" cy="390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200" dirty="0">
                      <a:solidFill>
                        <a:prstClr val="black"/>
                      </a:solidFill>
                    </a:rPr>
                    <a:t>60m</a:t>
                  </a:r>
                  <a:endParaRPr lang="zh-CN" alt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TextBox 14">
                  <a:extLst>
                    <a:ext uri="{FF2B5EF4-FFF2-40B4-BE49-F238E27FC236}">
                      <a16:creationId xmlns:a16="http://schemas.microsoft.com/office/drawing/2014/main" id="{E9409E90-F58D-4446-9C8B-F2803BA333F4}"/>
                    </a:ext>
                  </a:extLst>
                </p:cNvPr>
                <p:cNvSpPr txBox="1"/>
                <p:nvPr/>
              </p:nvSpPr>
              <p:spPr>
                <a:xfrm>
                  <a:off x="2183418" y="2604819"/>
                  <a:ext cx="3073679" cy="1537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100" dirty="0" err="1">
                      <a:solidFill>
                        <a:prstClr val="black"/>
                      </a:solidFill>
                    </a:rPr>
                    <a:t>Lamberson</a:t>
                  </a:r>
                  <a:r>
                    <a:rPr lang="en-US" altLang="zh-CN" sz="1100" dirty="0">
                      <a:solidFill>
                        <a:prstClr val="black"/>
                      </a:solidFill>
                    </a:rPr>
                    <a:t> </a:t>
                  </a:r>
                  <a:endParaRPr lang="en-US" altLang="zh-CN" sz="1100" dirty="0" smtClean="0">
                    <a:solidFill>
                      <a:prstClr val="black"/>
                    </a:solidFill>
                  </a:endParaRPr>
                </a:p>
                <a:p>
                  <a:pPr>
                    <a:defRPr/>
                  </a:pPr>
                  <a:r>
                    <a:rPr lang="en-US" altLang="zh-CN" sz="1100" dirty="0" smtClean="0">
                      <a:solidFill>
                        <a:prstClr val="black"/>
                      </a:solidFill>
                    </a:rPr>
                    <a:t>26 </a:t>
                  </a:r>
                  <a:r>
                    <a:rPr lang="en-US" altLang="zh-CN" sz="1100" dirty="0" err="1">
                      <a:solidFill>
                        <a:prstClr val="black"/>
                      </a:solidFill>
                    </a:rPr>
                    <a:t>mrad</a:t>
                  </a:r>
                  <a:endParaRPr lang="zh-CN" altLang="en-US" sz="11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2" name="Rectangle 17">
                <a:extLst>
                  <a:ext uri="{FF2B5EF4-FFF2-40B4-BE49-F238E27FC236}">
                    <a16:creationId xmlns:a16="http://schemas.microsoft.com/office/drawing/2014/main" id="{971D085A-43A8-46E2-B48E-4EB9E9DF9C63}"/>
                  </a:ext>
                </a:extLst>
              </p:cNvPr>
              <p:cNvSpPr/>
              <p:nvPr/>
            </p:nvSpPr>
            <p:spPr>
              <a:xfrm>
                <a:off x="9631766" y="2772012"/>
                <a:ext cx="103517" cy="141473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ight Brace 18">
                <a:extLst>
                  <a:ext uri="{FF2B5EF4-FFF2-40B4-BE49-F238E27FC236}">
                    <a16:creationId xmlns:a16="http://schemas.microsoft.com/office/drawing/2014/main" id="{A3D15CB2-0FBD-4FBB-99B6-B1F2FC0DCA45}"/>
                  </a:ext>
                </a:extLst>
              </p:cNvPr>
              <p:cNvSpPr/>
              <p:nvPr/>
            </p:nvSpPr>
            <p:spPr>
              <a:xfrm rot="5400000">
                <a:off x="4496848" y="3736312"/>
                <a:ext cx="486275" cy="1553904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TextBox 19">
                <a:extLst>
                  <a:ext uri="{FF2B5EF4-FFF2-40B4-BE49-F238E27FC236}">
                    <a16:creationId xmlns:a16="http://schemas.microsoft.com/office/drawing/2014/main" id="{047A3DDF-1CC0-48FD-93ED-D4094F23BB9B}"/>
                  </a:ext>
                </a:extLst>
              </p:cNvPr>
              <p:cNvSpPr txBox="1"/>
              <p:nvPr/>
            </p:nvSpPr>
            <p:spPr>
              <a:xfrm>
                <a:off x="4367726" y="4853290"/>
                <a:ext cx="1399032" cy="390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</a:rPr>
                  <a:t>26m</a:t>
                </a:r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ight Brace 20">
                <a:extLst>
                  <a:ext uri="{FF2B5EF4-FFF2-40B4-BE49-F238E27FC236}">
                    <a16:creationId xmlns:a16="http://schemas.microsoft.com/office/drawing/2014/main" id="{5DD453CE-4AA0-4A1C-9BD6-9CAE30A8AA50}"/>
                  </a:ext>
                </a:extLst>
              </p:cNvPr>
              <p:cNvSpPr/>
              <p:nvPr/>
            </p:nvSpPr>
            <p:spPr>
              <a:xfrm rot="5400000">
                <a:off x="6285750" y="3448146"/>
                <a:ext cx="486275" cy="20239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TextBox 21">
                <a:extLst>
                  <a:ext uri="{FF2B5EF4-FFF2-40B4-BE49-F238E27FC236}">
                    <a16:creationId xmlns:a16="http://schemas.microsoft.com/office/drawing/2014/main" id="{712BE1FC-47AA-44D2-8536-EE46D554ED4E}"/>
                  </a:ext>
                </a:extLst>
              </p:cNvPr>
              <p:cNvSpPr txBox="1"/>
              <p:nvPr/>
            </p:nvSpPr>
            <p:spPr>
              <a:xfrm>
                <a:off x="6187354" y="4852065"/>
                <a:ext cx="1399032" cy="390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</a:rPr>
                  <a:t>66m</a:t>
                </a:r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TextBox 22">
                <a:extLst>
                  <a:ext uri="{FF2B5EF4-FFF2-40B4-BE49-F238E27FC236}">
                    <a16:creationId xmlns:a16="http://schemas.microsoft.com/office/drawing/2014/main" id="{C90EBC6B-3816-44BB-8F3E-C5CD9D75FAEC}"/>
                  </a:ext>
                </a:extLst>
              </p:cNvPr>
              <p:cNvSpPr txBox="1"/>
              <p:nvPr/>
            </p:nvSpPr>
            <p:spPr>
              <a:xfrm>
                <a:off x="8497738" y="4852065"/>
                <a:ext cx="1399032" cy="390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</a:rPr>
                  <a:t>68m</a:t>
                </a:r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ight Brace 23">
                <a:extLst>
                  <a:ext uri="{FF2B5EF4-FFF2-40B4-BE49-F238E27FC236}">
                    <a16:creationId xmlns:a16="http://schemas.microsoft.com/office/drawing/2014/main" id="{E7FF32B1-C495-4986-AA26-474B74B29CD6}"/>
                  </a:ext>
                </a:extLst>
              </p:cNvPr>
              <p:cNvSpPr/>
              <p:nvPr/>
            </p:nvSpPr>
            <p:spPr>
              <a:xfrm rot="5400000">
                <a:off x="8392004" y="3446181"/>
                <a:ext cx="486275" cy="20239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1B9D48EA-B00D-485C-914C-065FFDC8BB57}"/>
                </a:ext>
              </a:extLst>
            </p:cNvPr>
            <p:cNvSpPr/>
            <p:nvPr/>
          </p:nvSpPr>
          <p:spPr>
            <a:xfrm>
              <a:off x="4701180" y="3223346"/>
              <a:ext cx="103517" cy="6124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26">
              <a:extLst>
                <a:ext uri="{FF2B5EF4-FFF2-40B4-BE49-F238E27FC236}">
                  <a16:creationId xmlns:a16="http://schemas.microsoft.com/office/drawing/2014/main" id="{F3D7E2FD-B1FA-4CFF-B252-46C7F842437A}"/>
                </a:ext>
              </a:extLst>
            </p:cNvPr>
            <p:cNvSpPr/>
            <p:nvPr/>
          </p:nvSpPr>
          <p:spPr>
            <a:xfrm>
              <a:off x="8278985" y="3223346"/>
              <a:ext cx="103517" cy="6124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9" name="内容占位符 1"/>
          <p:cNvSpPr txBox="1">
            <a:spLocks/>
          </p:cNvSpPr>
          <p:nvPr/>
        </p:nvSpPr>
        <p:spPr>
          <a:xfrm>
            <a:off x="8491494" y="1047842"/>
            <a:ext cx="1673709" cy="350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Booster to collider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/>
          <a:srcRect l="24622"/>
          <a:stretch/>
        </p:blipFill>
        <p:spPr>
          <a:xfrm>
            <a:off x="9145325" y="2533482"/>
            <a:ext cx="2965314" cy="2186578"/>
          </a:xfrm>
          <a:prstGeom prst="rect">
            <a:avLst/>
          </a:prstGeom>
        </p:spPr>
      </p:pic>
      <p:sp>
        <p:nvSpPr>
          <p:cNvPr id="82" name="内容占位符 1"/>
          <p:cNvSpPr txBox="1">
            <a:spLocks/>
          </p:cNvSpPr>
          <p:nvPr/>
        </p:nvSpPr>
        <p:spPr>
          <a:xfrm>
            <a:off x="8553417" y="2851614"/>
            <a:ext cx="1766906" cy="378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H injection timing</a:t>
            </a:r>
          </a:p>
        </p:txBody>
      </p:sp>
      <p:sp>
        <p:nvSpPr>
          <p:cNvPr id="83" name="内容占位符 2"/>
          <p:cNvSpPr>
            <a:spLocks noGrp="1"/>
          </p:cNvSpPr>
          <p:nvPr>
            <p:ph idx="1"/>
          </p:nvPr>
        </p:nvSpPr>
        <p:spPr>
          <a:xfrm>
            <a:off x="7751337" y="4729700"/>
            <a:ext cx="4368411" cy="195556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>
              <a:buClrTx/>
            </a:pPr>
            <a:r>
              <a:rPr lang="en-US" altLang="zh-CN" sz="1800" dirty="0" smtClean="0"/>
              <a:t>Ther</a:t>
            </a:r>
            <a:r>
              <a:rPr lang="en-US" altLang="zh-CN" sz="1800" dirty="0" smtClean="0"/>
              <a:t>e are a number of transport lines in the CEPC accelerator complex.</a:t>
            </a:r>
          </a:p>
          <a:p>
            <a:pPr algn="just">
              <a:buClrTx/>
            </a:pPr>
            <a:r>
              <a:rPr lang="en-US" altLang="zh-CN" sz="1800" dirty="0" smtClean="0"/>
              <a:t>All transport lines are designed;</a:t>
            </a:r>
          </a:p>
          <a:p>
            <a:pPr algn="just">
              <a:buClrTx/>
            </a:pPr>
            <a:r>
              <a:rPr lang="en-US" altLang="zh-CN" sz="1800" dirty="0" smtClean="0"/>
              <a:t>Injection/ramping timing was figured out for different energies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198964" y="463235"/>
            <a:ext cx="179816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Xiaohao</a:t>
            </a:r>
            <a:r>
              <a:rPr lang="en-US" altLang="zh-CN" dirty="0" smtClean="0"/>
              <a:t> Cui</a:t>
            </a:r>
          </a:p>
          <a:p>
            <a:r>
              <a:rPr lang="en-US" altLang="zh-CN" dirty="0" smtClean="0"/>
              <a:t>Session M2-1: #1</a:t>
            </a:r>
            <a:endParaRPr lang="zh-CN" altLang="en-US" dirty="0"/>
          </a:p>
        </p:txBody>
      </p:sp>
      <p:sp>
        <p:nvSpPr>
          <p:cNvPr id="85" name="Rectangle 84"/>
          <p:cNvSpPr/>
          <p:nvPr/>
        </p:nvSpPr>
        <p:spPr>
          <a:xfrm>
            <a:off x="3662479" y="1047842"/>
            <a:ext cx="8448160" cy="3598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Footer Placeholder 8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261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38"/>
    </mc:Choice>
    <mc:Fallback>
      <p:transition spd="slow" advTm="4743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Collider </a:t>
            </a:r>
            <a:r>
              <a:rPr lang="en-US" altLang="zh-CN" b="1" dirty="0">
                <a:solidFill>
                  <a:srgbClr val="C00000"/>
                </a:solidFill>
              </a:rPr>
              <a:t>ring magnets development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060A2C61-23EC-4BB4-AA9F-A5CB80C89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9" y="1126564"/>
            <a:ext cx="4188244" cy="2221662"/>
          </a:xfrm>
          <a:prstGeom prst="rect">
            <a:avLst/>
          </a:prstGeom>
        </p:spPr>
      </p:pic>
      <p:graphicFrame>
        <p:nvGraphicFramePr>
          <p:cNvPr id="8" name="表格 4">
            <a:extLst>
              <a:ext uri="{FF2B5EF4-FFF2-40B4-BE49-F238E27FC236}">
                <a16:creationId xmlns:a16="http://schemas.microsoft.com/office/drawing/2014/main" id="{8337FFEC-7017-4BB3-B4E4-93227FB34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664673"/>
              </p:ext>
            </p:extLst>
          </p:nvPr>
        </p:nvGraphicFramePr>
        <p:xfrm>
          <a:off x="135113" y="3451258"/>
          <a:ext cx="4104456" cy="3135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97525823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65772105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Magnet name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B0B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916239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Quantity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1920 (*1.5)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21428348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Aperture [mm]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42313095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Field strength [</a:t>
                      </a:r>
                      <a:r>
                        <a:rPr lang="en-US" sz="1600" dirty="0" err="1">
                          <a:effectLst/>
                        </a:rPr>
                        <a:t>Gs</a:t>
                      </a:r>
                      <a:r>
                        <a:rPr lang="en-US" sz="1600" dirty="0">
                          <a:effectLst/>
                        </a:rPr>
                        <a:t>] @180 GeV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597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7932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Field errors [×10</a:t>
                      </a:r>
                      <a:r>
                        <a:rPr lang="en-US" sz="1600" baseline="30000" dirty="0">
                          <a:effectLst/>
                        </a:rPr>
                        <a:t>-4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±3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6602295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Turns per magnet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92878148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Current[A] @180GeV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1629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0377389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Size of conductor [</a:t>
                      </a:r>
                      <a:r>
                        <a:rPr lang="en-US" sz="1600" dirty="0" err="1">
                          <a:effectLst/>
                        </a:rPr>
                        <a:t>mm</a:t>
                      </a:r>
                      <a:r>
                        <a:rPr lang="en-US" sz="1600" dirty="0" err="1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dirty="0" err="1">
                          <a:effectLst/>
                        </a:rPr>
                        <a:t>mm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60×27-Al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3603323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Max current density [A/mm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1.03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14477846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Core height [mm]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160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33620413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Core width [mm]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530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75701352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Core length [m]</a:t>
                      </a:r>
                      <a:endParaRPr lang="zh-CN" sz="18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5.72m×4</a:t>
                      </a:r>
                      <a:endParaRPr lang="zh-CN" sz="18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83901921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59" t="17711" r="6814"/>
          <a:stretch/>
        </p:blipFill>
        <p:spPr>
          <a:xfrm>
            <a:off x="4845510" y="1107380"/>
            <a:ext cx="2736304" cy="2221662"/>
          </a:xfrm>
          <a:prstGeom prst="rect">
            <a:avLst/>
          </a:prstGeom>
        </p:spPr>
      </p:pic>
      <p:sp>
        <p:nvSpPr>
          <p:cNvPr id="15" name="内容占位符 1"/>
          <p:cNvSpPr txBox="1">
            <a:spLocks/>
          </p:cNvSpPr>
          <p:nvPr/>
        </p:nvSpPr>
        <p:spPr>
          <a:xfrm>
            <a:off x="135113" y="1139036"/>
            <a:ext cx="2720527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Full-length Dual aperture dipole</a:t>
            </a:r>
          </a:p>
        </p:txBody>
      </p:sp>
      <p:sp>
        <p:nvSpPr>
          <p:cNvPr id="16" name="内容占位符 1"/>
          <p:cNvSpPr txBox="1">
            <a:spLocks/>
          </p:cNvSpPr>
          <p:nvPr/>
        </p:nvSpPr>
        <p:spPr>
          <a:xfrm>
            <a:off x="4454876" y="1107380"/>
            <a:ext cx="1771363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Dual aperture QUAD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657" y="5623642"/>
            <a:ext cx="3797121" cy="1058194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9FF68CBE-D842-4F8E-9269-8B25018DE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801" y="3389279"/>
            <a:ext cx="3275977" cy="2239584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1E9EBDD0-19B0-40AC-9224-BC3B7BE87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668" y="1630123"/>
            <a:ext cx="3239154" cy="1821135"/>
          </a:xfrm>
          <a:prstGeom prst="rect">
            <a:avLst/>
          </a:prstGeom>
        </p:spPr>
      </p:pic>
      <p:sp>
        <p:nvSpPr>
          <p:cNvPr id="21" name="内容占位符 1"/>
          <p:cNvSpPr txBox="1">
            <a:spLocks/>
          </p:cNvSpPr>
          <p:nvPr/>
        </p:nvSpPr>
        <p:spPr>
          <a:xfrm>
            <a:off x="8195851" y="1139035"/>
            <a:ext cx="1771363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Sextuple Design</a:t>
            </a:r>
          </a:p>
        </p:txBody>
      </p:sp>
      <p:sp>
        <p:nvSpPr>
          <p:cNvPr id="22" name="内容占位符 1">
            <a:extLst>
              <a:ext uri="{FF2B5EF4-FFF2-40B4-BE49-F238E27FC236}">
                <a16:creationId xmlns:a16="http://schemas.microsoft.com/office/drawing/2014/main" id="{64A10C7B-D5F3-4152-BB12-3EBDEC82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216" y="3920387"/>
            <a:ext cx="4096606" cy="2761449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Large quantity of dual-aperture dipoles (65km) are required;</a:t>
            </a:r>
          </a:p>
          <a:p>
            <a:r>
              <a:rPr lang="en-US" altLang="zh-CN" dirty="0" smtClean="0">
                <a:solidFill>
                  <a:srgbClr val="C00000"/>
                </a:solidFill>
              </a:rPr>
              <a:t>Full length </a:t>
            </a:r>
            <a:r>
              <a:rPr lang="en-US" altLang="zh-CN" dirty="0" smtClean="0"/>
              <a:t>dual-aperture </a:t>
            </a:r>
            <a:r>
              <a:rPr lang="en-US" altLang="zh-CN" dirty="0" smtClean="0">
                <a:solidFill>
                  <a:srgbClr val="C00000"/>
                </a:solidFill>
              </a:rPr>
              <a:t>dipole</a:t>
            </a:r>
            <a:r>
              <a:rPr lang="en-US" altLang="zh-CN" dirty="0" smtClean="0"/>
              <a:t> and dual aperture </a:t>
            </a:r>
            <a:r>
              <a:rPr lang="en-US" altLang="zh-CN" dirty="0" smtClean="0">
                <a:solidFill>
                  <a:srgbClr val="C00000"/>
                </a:solidFill>
              </a:rPr>
              <a:t>QUAD</a:t>
            </a:r>
            <a:r>
              <a:rPr lang="en-US" altLang="zh-CN" dirty="0" smtClean="0"/>
              <a:t> (short length) have been fabricated;</a:t>
            </a:r>
          </a:p>
          <a:p>
            <a:r>
              <a:rPr lang="en-US" altLang="zh-CN" dirty="0" smtClean="0"/>
              <a:t>Dipole/QUAD prototype </a:t>
            </a:r>
            <a:r>
              <a:rPr lang="en-US" altLang="zh-CN" dirty="0" smtClean="0">
                <a:solidFill>
                  <a:srgbClr val="C00000"/>
                </a:solidFill>
              </a:rPr>
              <a:t>meet </a:t>
            </a:r>
            <a:r>
              <a:rPr lang="en-US" altLang="zh-CN" dirty="0">
                <a:solidFill>
                  <a:srgbClr val="C00000"/>
                </a:solidFill>
              </a:rPr>
              <a:t>the </a:t>
            </a:r>
            <a:r>
              <a:rPr lang="en-US" altLang="zh-CN" dirty="0" smtClean="0">
                <a:solidFill>
                  <a:srgbClr val="C00000"/>
                </a:solidFill>
              </a:rPr>
              <a:t>requirements</a:t>
            </a:r>
            <a:r>
              <a:rPr lang="en-US" altLang="zh-CN" dirty="0" smtClean="0"/>
              <a:t>.</a:t>
            </a:r>
            <a:endParaRPr lang="en-US" altLang="zh-CN" dirty="0"/>
          </a:p>
          <a:p>
            <a:r>
              <a:rPr lang="en-US" altLang="zh-CN" dirty="0" smtClean="0"/>
              <a:t>Sextuples </a:t>
            </a:r>
            <a:r>
              <a:rPr lang="en-US" altLang="zh-CN" dirty="0"/>
              <a:t>are </a:t>
            </a:r>
            <a:r>
              <a:rPr lang="en-US" altLang="zh-CN" dirty="0" smtClean="0"/>
              <a:t>conventiona</a:t>
            </a:r>
            <a:r>
              <a:rPr lang="en-US" altLang="zh-CN" dirty="0" smtClean="0"/>
              <a:t>l, and the design was made</a:t>
            </a:r>
            <a:endParaRPr lang="en-US" altLang="zh-CN" dirty="0"/>
          </a:p>
        </p:txBody>
      </p:sp>
      <p:sp>
        <p:nvSpPr>
          <p:cNvPr id="23" name="TextBox 22"/>
          <p:cNvSpPr txBox="1"/>
          <p:nvPr/>
        </p:nvSpPr>
        <p:spPr>
          <a:xfrm>
            <a:off x="10344472" y="678720"/>
            <a:ext cx="183728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Mei Yang</a:t>
            </a:r>
          </a:p>
          <a:p>
            <a:r>
              <a:rPr lang="en-US" altLang="zh-CN" dirty="0" smtClean="0"/>
              <a:t>Session M2-1: #2</a:t>
            </a:r>
            <a:endParaRPr lang="zh-CN" alt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058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84"/>
    </mc:Choice>
    <mc:Fallback>
      <p:transition spd="slow" advTm="3978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Weak Field Dipole for Booster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525" y="4227915"/>
            <a:ext cx="3776291" cy="2397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14" y="993748"/>
            <a:ext cx="6247029" cy="3344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993748"/>
            <a:ext cx="3877392" cy="26093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033" y="3633398"/>
            <a:ext cx="3773751" cy="28958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4381633"/>
            <a:ext cx="4727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Booster requires </a:t>
            </a:r>
            <a:r>
              <a:rPr lang="en-US" altLang="zh-CN" dirty="0" smtClean="0">
                <a:solidFill>
                  <a:srgbClr val="C00000"/>
                </a:solidFill>
              </a:rPr>
              <a:t>~15k </a:t>
            </a:r>
            <a:r>
              <a:rPr lang="en-US" altLang="zh-CN" dirty="0" smtClean="0"/>
              <a:t>pieces magnets (</a:t>
            </a:r>
            <a:r>
              <a:rPr lang="en-US" altLang="zh-CN" dirty="0" smtClean="0">
                <a:solidFill>
                  <a:srgbClr val="C00000"/>
                </a:solidFill>
              </a:rPr>
              <a:t>68km</a:t>
            </a:r>
            <a:r>
              <a:rPr lang="en-US" altLang="zh-CN" dirty="0" smtClean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Booster dipoles are required to work at the low field of </a:t>
            </a:r>
            <a:r>
              <a:rPr lang="en-US" altLang="zh-CN" dirty="0" smtClean="0">
                <a:solidFill>
                  <a:srgbClr val="C00000"/>
                </a:solidFill>
              </a:rPr>
              <a:t>31 </a:t>
            </a:r>
            <a:r>
              <a:rPr lang="en-US" altLang="zh-CN" dirty="0" err="1" smtClean="0">
                <a:solidFill>
                  <a:srgbClr val="C00000"/>
                </a:solidFill>
              </a:rPr>
              <a:t>Gs</a:t>
            </a:r>
            <a:r>
              <a:rPr lang="en-US" altLang="zh-CN" dirty="0" smtClean="0">
                <a:solidFill>
                  <a:srgbClr val="C00000"/>
                </a:solidFill>
              </a:rPr>
              <a:t> (10GeV)</a:t>
            </a:r>
            <a:r>
              <a:rPr lang="en-US" altLang="zh-CN" dirty="0" smtClean="0"/>
              <a:t> with error smaller than </a:t>
            </a:r>
            <a:r>
              <a:rPr lang="en-GB" altLang="zh-CN" b="1" dirty="0" smtClean="0">
                <a:solidFill>
                  <a:srgbClr val="FF0000"/>
                </a:solidFill>
                <a:ea typeface="华文楷体"/>
                <a:cs typeface="Times New Roman" pitchFamily="18" charset="0"/>
              </a:rPr>
              <a:t>5×10</a:t>
            </a:r>
            <a:r>
              <a:rPr lang="en-GB" altLang="zh-CN" b="1" baseline="30000" dirty="0" smtClean="0">
                <a:solidFill>
                  <a:srgbClr val="FF0000"/>
                </a:solidFill>
                <a:ea typeface="华文楷体"/>
                <a:cs typeface="Times New Roman" pitchFamily="18" charset="0"/>
              </a:rPr>
              <a:t>–4</a:t>
            </a:r>
            <a:r>
              <a:rPr lang="en-GB" altLang="zh-CN" b="1" baseline="30000" dirty="0" smtClean="0">
                <a:ea typeface="华文楷体"/>
                <a:cs typeface="Times New Roman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Two types of full length (4.7m) dipole were developed, the CT iron-free and diluted iron, both meet the field specification for 30GeV beam;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72464" y="464643"/>
            <a:ext cx="191953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Wen Kang</a:t>
            </a:r>
          </a:p>
          <a:p>
            <a:r>
              <a:rPr lang="en-US" altLang="zh-CN" dirty="0" smtClean="0"/>
              <a:t>Session M2-2: #1</a:t>
            </a:r>
            <a:endParaRPr lang="zh-CN" alt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0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08"/>
    </mc:Choice>
    <mc:Fallback>
      <p:transition spd="slow" advTm="5150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Possible Applications on Metals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42608"/>
              </p:ext>
            </p:extLst>
          </p:nvPr>
        </p:nvGraphicFramePr>
        <p:xfrm>
          <a:off x="27735" y="1095090"/>
          <a:ext cx="5760640" cy="2368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7">
                  <a:extLst>
                    <a:ext uri="{9D8B030D-6E8A-4147-A177-3AD203B41FA5}">
                      <a16:colId xmlns:a16="http://schemas.microsoft.com/office/drawing/2014/main" val="236701178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6498316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7187623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9075434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2142829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Q1a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Q1b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Q2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3773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Field gradient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142.3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85.4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96.7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T/m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530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Magnetic length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1210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66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Reference radius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7.46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9.085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12.24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0861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Mini. </a:t>
                      </a:r>
                      <a:r>
                        <a:rPr lang="en-US" sz="1600" kern="100" dirty="0">
                          <a:effectLst/>
                        </a:rPr>
                        <a:t>distance between </a:t>
                      </a:r>
                      <a:r>
                        <a:rPr lang="en-US" sz="1600" kern="100" dirty="0" smtClean="0">
                          <a:effectLst/>
                        </a:rPr>
                        <a:t>aperture center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62.71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105.28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155.11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0301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High order field harmonics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≤5×10</a:t>
                      </a:r>
                      <a:r>
                        <a:rPr lang="en-US" sz="1600" kern="100" baseline="30000" dirty="0">
                          <a:effectLst/>
                        </a:rPr>
                        <a:t>-4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00" dirty="0" smtClean="0">
                          <a:effectLst/>
                        </a:rPr>
                        <a:t>5×10</a:t>
                      </a:r>
                      <a:r>
                        <a:rPr lang="en-US" altLang="zh-CN" sz="1600" kern="100" baseline="30000" dirty="0" smtClean="0">
                          <a:effectLst/>
                        </a:rPr>
                        <a:t>-4</a:t>
                      </a:r>
                      <a:endParaRPr lang="zh-CN" alt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00" dirty="0" smtClean="0">
                          <a:effectLst/>
                        </a:rPr>
                        <a:t>5×10</a:t>
                      </a:r>
                      <a:r>
                        <a:rPr lang="en-US" altLang="zh-CN" sz="1600" kern="100" baseline="30000" dirty="0" smtClean="0">
                          <a:effectLst/>
                        </a:rPr>
                        <a:t>-4</a:t>
                      </a:r>
                      <a:endParaRPr lang="zh-CN" alt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674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Dipole </a:t>
                      </a:r>
                      <a:r>
                        <a:rPr lang="en-US" sz="1600" kern="100" dirty="0" smtClean="0">
                          <a:effectLst/>
                        </a:rPr>
                        <a:t>field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≤3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≤3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≤3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mT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1135315"/>
                  </a:ext>
                </a:extLst>
              </a:tr>
            </a:tbl>
          </a:graphicData>
        </a:graphic>
      </p:graphicFrame>
      <p:sp>
        <p:nvSpPr>
          <p:cNvPr id="9" name="内容占位符 1"/>
          <p:cNvSpPr txBox="1">
            <a:spLocks/>
          </p:cNvSpPr>
          <p:nvPr/>
        </p:nvSpPr>
        <p:spPr>
          <a:xfrm>
            <a:off x="147753" y="1052736"/>
            <a:ext cx="1771363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SCQ Specifications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689" t="22732" r="5961" b="15245"/>
          <a:stretch/>
        </p:blipFill>
        <p:spPr>
          <a:xfrm>
            <a:off x="7617699" y="1755216"/>
            <a:ext cx="2239802" cy="1320909"/>
          </a:xfrm>
          <a:prstGeom prst="rect">
            <a:avLst/>
          </a:prstGeom>
        </p:spPr>
      </p:pic>
      <p:sp>
        <p:nvSpPr>
          <p:cNvPr id="11" name="内容占位符 1"/>
          <p:cNvSpPr txBox="1">
            <a:spLocks/>
          </p:cNvSpPr>
          <p:nvPr/>
        </p:nvSpPr>
        <p:spPr>
          <a:xfrm>
            <a:off x="7836433" y="1197553"/>
            <a:ext cx="669671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Q1b</a:t>
            </a:r>
          </a:p>
        </p:txBody>
      </p:sp>
      <p:pic>
        <p:nvPicPr>
          <p:cNvPr id="12" name="51b0534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/>
          <a:stretch/>
        </p:blipFill>
        <p:spPr bwMode="auto">
          <a:xfrm>
            <a:off x="5806538" y="1555871"/>
            <a:ext cx="1851480" cy="168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内容占位符 1"/>
          <p:cNvSpPr txBox="1">
            <a:spLocks/>
          </p:cNvSpPr>
          <p:nvPr/>
        </p:nvSpPr>
        <p:spPr>
          <a:xfrm>
            <a:off x="5945775" y="1217006"/>
            <a:ext cx="669671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Q1a</a:t>
            </a:r>
          </a:p>
        </p:txBody>
      </p:sp>
      <p:pic>
        <p:nvPicPr>
          <p:cNvPr id="14" name="02351a2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t="25132" b="19237"/>
          <a:stretch/>
        </p:blipFill>
        <p:spPr bwMode="auto">
          <a:xfrm>
            <a:off x="9890499" y="1755216"/>
            <a:ext cx="2301501" cy="11697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内容占位符 1"/>
          <p:cNvSpPr txBox="1">
            <a:spLocks/>
          </p:cNvSpPr>
          <p:nvPr/>
        </p:nvSpPr>
        <p:spPr>
          <a:xfrm>
            <a:off x="10056440" y="1245465"/>
            <a:ext cx="669671" cy="338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/>
              <a:t>Q2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b="52724"/>
          <a:stretch/>
        </p:blipFill>
        <p:spPr>
          <a:xfrm>
            <a:off x="335360" y="3571678"/>
            <a:ext cx="3869817" cy="1454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10" y="5134565"/>
            <a:ext cx="4076167" cy="1512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39816" y="3764671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CCT and Cos2</a:t>
            </a:r>
            <a:r>
              <a:rPr lang="el-GR" altLang="zh-CN" sz="2400" dirty="0" smtClean="0">
                <a:ea typeface="Malgun Gothic" panose="020B0503020000020004" pitchFamily="34" charset="-127"/>
              </a:rPr>
              <a:t>θ</a:t>
            </a:r>
            <a:r>
              <a:rPr lang="en-US" altLang="zh-CN" sz="2400" dirty="0" smtClean="0">
                <a:ea typeface="Malgun Gothic" panose="020B0503020000020004" pitchFamily="34" charset="-127"/>
              </a:rPr>
              <a:t> type SCQs were modeled, and their fields were calculated to meet the CEPC specification;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 smtClean="0"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ea typeface="Malgun Gothic" panose="020B0503020000020004" pitchFamily="34" charset="-127"/>
              </a:rPr>
              <a:t>A 0.5-m single aperture SCQ using </a:t>
            </a:r>
            <a:r>
              <a:rPr lang="en-US" altLang="zh-CN" sz="2400" dirty="0" smtClean="0"/>
              <a:t>Cos2</a:t>
            </a:r>
            <a:r>
              <a:rPr lang="el-GR" altLang="zh-CN" sz="2400" dirty="0" smtClean="0">
                <a:ea typeface="Malgun Gothic" panose="020B0503020000020004" pitchFamily="34" charset="-127"/>
              </a:rPr>
              <a:t>θ</a:t>
            </a:r>
            <a:r>
              <a:rPr lang="en-US" altLang="zh-CN" sz="2400" dirty="0" smtClean="0">
                <a:ea typeface="Malgun Gothic" panose="020B0503020000020004" pitchFamily="34" charset="-127"/>
              </a:rPr>
              <a:t> technology were developed. The electro-magnet excitation test showed the highest current reached 2500A, which satisfies the CEPC requirement</a:t>
            </a:r>
            <a:endParaRPr lang="zh-CN" alt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416480" y="464643"/>
            <a:ext cx="177552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Yingshun</a:t>
            </a:r>
            <a:r>
              <a:rPr lang="en-US" altLang="zh-CN" dirty="0" smtClean="0"/>
              <a:t> Zhu</a:t>
            </a:r>
          </a:p>
          <a:p>
            <a:r>
              <a:rPr lang="en-US" altLang="zh-CN" dirty="0" smtClean="0"/>
              <a:t>Session M2-2: #2</a:t>
            </a:r>
            <a:endParaRPr lang="zh-CN" alt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01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3"/>
    </mc:Choice>
    <mc:Fallback>
      <p:transition spd="slow" advTm="4361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Magnet Power Supply System Design 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32571" y="464643"/>
            <a:ext cx="185942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Bin Chen</a:t>
            </a:r>
          </a:p>
          <a:p>
            <a:r>
              <a:rPr lang="en-US" altLang="zh-CN" dirty="0" smtClean="0"/>
              <a:t>Session M2-2: #3</a:t>
            </a:r>
            <a:endParaRPr lang="zh-CN" altLang="en-US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0" y="1001120"/>
            <a:ext cx="7416824" cy="699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r>
              <a:rPr lang="en-US" altLang="zh-CN" sz="1800" dirty="0" smtClean="0">
                <a:latin typeface="Times New Roman" pitchFamily="18" charset="0"/>
              </a:rPr>
              <a:t>Counting the power supplies for collider, booster, </a:t>
            </a:r>
            <a:r>
              <a:rPr lang="en-US" altLang="zh-CN" sz="1800" dirty="0" err="1" smtClean="0">
                <a:latin typeface="Times New Roman" pitchFamily="18" charset="0"/>
              </a:rPr>
              <a:t>linac</a:t>
            </a:r>
            <a:r>
              <a:rPr lang="en-US" altLang="zh-CN" sz="1800" dirty="0" smtClean="0">
                <a:latin typeface="Times New Roman" pitchFamily="18" charset="0"/>
              </a:rPr>
              <a:t>, DR, Transport line, the t</a:t>
            </a:r>
            <a:r>
              <a:rPr lang="en-US" altLang="zh-CN" sz="1800" dirty="0" smtClean="0">
                <a:latin typeface="Times New Roman" pitchFamily="18" charset="0"/>
              </a:rPr>
              <a:t>otal </a:t>
            </a:r>
            <a:r>
              <a:rPr lang="en-US" altLang="zh-CN" sz="1800" dirty="0">
                <a:latin typeface="Times New Roman" pitchFamily="18" charset="0"/>
              </a:rPr>
              <a:t>magnet quantity </a:t>
            </a:r>
            <a:r>
              <a:rPr lang="zh-CN" altLang="en-US" sz="1800" dirty="0">
                <a:latin typeface="Times New Roman" pitchFamily="18" charset="0"/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</a:rPr>
              <a:t>38435</a:t>
            </a:r>
            <a:endParaRPr lang="en-US" altLang="zh-CN" sz="1800" dirty="0">
              <a:latin typeface="Times New Roman" pitchFamily="18" charset="0"/>
            </a:endParaRPr>
          </a:p>
        </p:txBody>
      </p:sp>
      <p:graphicFrame>
        <p:nvGraphicFramePr>
          <p:cNvPr id="10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8575"/>
              </p:ext>
            </p:extLst>
          </p:nvPr>
        </p:nvGraphicFramePr>
        <p:xfrm>
          <a:off x="149607" y="1714841"/>
          <a:ext cx="7101760" cy="4018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7720">
                  <a:extLst>
                    <a:ext uri="{9D8B030D-6E8A-4147-A177-3AD203B41FA5}">
                      <a16:colId xmlns:a16="http://schemas.microsoft.com/office/drawing/2014/main" val="3553004995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3375007146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1828854432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2700024027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1800306541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3373463882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108642976"/>
                    </a:ext>
                  </a:extLst>
                </a:gridCol>
                <a:gridCol w="887720">
                  <a:extLst>
                    <a:ext uri="{9D8B030D-6E8A-4147-A177-3AD203B41FA5}">
                      <a16:colId xmlns:a16="http://schemas.microsoft.com/office/drawing/2014/main" val="3893016174"/>
                    </a:ext>
                  </a:extLst>
                </a:gridCol>
              </a:tblGrid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Collider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quantity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219019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601956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3008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3016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1116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3144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7088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28253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927206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14866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3458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19624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171002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34209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4347139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Ring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514632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6228245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Line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13170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6459281"/>
                  </a:ext>
                </a:extLst>
              </a:tr>
              <a:tr h="3030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38435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68723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413976" y="1120431"/>
            <a:ext cx="403020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/>
              <a:t>Digital Power Supply Control Module (</a:t>
            </a:r>
            <a:r>
              <a:rPr lang="en-US" altLang="zh-CN" sz="1600" dirty="0" smtClean="0"/>
              <a:t>DPSCM)</a:t>
            </a:r>
            <a:endParaRPr lang="zh-CN" alt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976" y="1454482"/>
            <a:ext cx="4458835" cy="1432334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D7D4CAED-129B-DB01-EDA8-0FE29D1C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52" y="3346990"/>
            <a:ext cx="1128236" cy="1180624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45FECF7C-0AA5-1B72-3206-B359F8522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522" y="3356992"/>
            <a:ext cx="1152049" cy="1180624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2" name="图片 22">
            <a:extLst>
              <a:ext uri="{FF2B5EF4-FFF2-40B4-BE49-F238E27FC236}">
                <a16:creationId xmlns:a16="http://schemas.microsoft.com/office/drawing/2014/main" id="{8EC700AB-6790-BA18-9F52-BB07CA2A3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552" y="3356992"/>
            <a:ext cx="1142048" cy="1160621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3" name="右箭头 13">
            <a:extLst>
              <a:ext uri="{FF2B5EF4-FFF2-40B4-BE49-F238E27FC236}">
                <a16:creationId xmlns:a16="http://schemas.microsoft.com/office/drawing/2014/main" id="{EF8C8BFE-8AD9-A780-45EC-5BB4C30250B8}"/>
              </a:ext>
            </a:extLst>
          </p:cNvPr>
          <p:cNvSpPr/>
          <p:nvPr/>
        </p:nvSpPr>
        <p:spPr>
          <a:xfrm>
            <a:off x="8855553" y="3896993"/>
            <a:ext cx="197536" cy="134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13">
            <a:extLst>
              <a:ext uri="{FF2B5EF4-FFF2-40B4-BE49-F238E27FC236}">
                <a16:creationId xmlns:a16="http://schemas.microsoft.com/office/drawing/2014/main" id="{EF8C8BFE-8AD9-A780-45EC-5BB4C30250B8}"/>
              </a:ext>
            </a:extLst>
          </p:cNvPr>
          <p:cNvSpPr/>
          <p:nvPr/>
        </p:nvSpPr>
        <p:spPr>
          <a:xfrm>
            <a:off x="10467757" y="3896993"/>
            <a:ext cx="197536" cy="134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Rectangle 24"/>
          <p:cNvSpPr/>
          <p:nvPr/>
        </p:nvSpPr>
        <p:spPr>
          <a:xfrm>
            <a:off x="7413976" y="2929709"/>
            <a:ext cx="17821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Current Transducer</a:t>
            </a:r>
            <a:endParaRPr lang="zh-CN" alt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22072" y="5891369"/>
            <a:ext cx="115350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-358775" fontAlgn="base"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suppliers for different magnets were designed, with satisfactory stability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 indent="-358775" fontAlgn="base"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components, such as the DPSCM and Current Transducer were developed, which are applied at HEPS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13">
            <a:extLst>
              <a:ext uri="{FF2B5EF4-FFF2-40B4-BE49-F238E27FC236}">
                <a16:creationId xmlns:a16="http://schemas.microsoft.com/office/drawing/2014/main" id="{5886E140-9218-DB74-DA58-7533C114F7BA}"/>
              </a:ext>
            </a:extLst>
          </p:cNvPr>
          <p:cNvPicPr/>
          <p:nvPr/>
        </p:nvPicPr>
        <p:blipFill rotWithShape="1">
          <a:blip r:embed="rId6"/>
          <a:srcRect l="22056"/>
          <a:stretch/>
        </p:blipFill>
        <p:spPr>
          <a:xfrm>
            <a:off x="7595552" y="4686790"/>
            <a:ext cx="4405104" cy="126249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02870" y="4609750"/>
            <a:ext cx="132741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Stability test</a:t>
            </a:r>
            <a:endParaRPr lang="zh-CN" altLang="en-US" sz="1600" dirty="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20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83"/>
    </mc:Choice>
    <mc:Fallback>
      <p:transition spd="slow" advTm="3608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TDR Evolutions from CDR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24" name="内容占位符 4"/>
          <p:cNvGraphicFramePr>
            <a:graphicFrameLocks noGrp="1"/>
          </p:cNvGraphicFramePr>
          <p:nvPr>
            <p:ph idx="1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4185453"/>
              </p:ext>
            </p:extLst>
          </p:nvPr>
        </p:nvGraphicFramePr>
        <p:xfrm>
          <a:off x="159521" y="1556792"/>
          <a:ext cx="5976663" cy="2222116"/>
        </p:xfrm>
        <a:graphic>
          <a:graphicData uri="http://schemas.openxmlformats.org/drawingml/2006/table">
            <a:tbl>
              <a:tblPr firstRow="1" bandRow="1"/>
              <a:tblGrid>
                <a:gridCol w="2016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908">
                  <a:extLst>
                    <a:ext uri="{9D8B030D-6E8A-4147-A177-3AD203B41FA5}">
                      <a16:colId xmlns:a16="http://schemas.microsoft.com/office/drawing/2014/main" val="1376266859"/>
                    </a:ext>
                  </a:extLst>
                </a:gridCol>
                <a:gridCol w="893065">
                  <a:extLst>
                    <a:ext uri="{9D8B030D-6E8A-4147-A177-3AD203B41FA5}">
                      <a16:colId xmlns:a16="http://schemas.microsoft.com/office/drawing/2014/main" val="3361111596"/>
                    </a:ext>
                  </a:extLst>
                </a:gridCol>
                <a:gridCol w="1030459">
                  <a:extLst>
                    <a:ext uri="{9D8B030D-6E8A-4147-A177-3AD203B41FA5}">
                      <a16:colId xmlns:a16="http://schemas.microsoft.com/office/drawing/2014/main" val="380306350"/>
                    </a:ext>
                  </a:extLst>
                </a:gridCol>
              </a:tblGrid>
              <a:tr h="349383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Higgs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3T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IPs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36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</a:t>
                      </a:r>
                      <a:r>
                        <a:rPr lang="en-US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 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1524 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12000 </a:t>
                      </a:r>
                      <a:endParaRPr lang="zh-CN" altLang="zh-CN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296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function at IP </a:t>
                      </a:r>
                      <a:r>
                        <a:rPr lang="en-US" altLang="zh-CN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</a:t>
                      </a:r>
                      <a:r>
                        <a:rPr lang="en-US" altLang="zh-CN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altLang="zh-CN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y</a:t>
                      </a:r>
                      <a:r>
                        <a:rPr lang="en-US" altLang="zh-CN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m/mm)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0.36/1.5</a:t>
                      </a:r>
                      <a:endParaRPr lang="zh-CN" altLang="zh-CN" sz="11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0.36/1.5</a:t>
                      </a:r>
                      <a:endParaRPr lang="zh-CN" altLang="zh-CN" sz="11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0.2/1.5</a:t>
                      </a:r>
                      <a:endParaRPr lang="zh-CN" altLang="zh-CN" sz="11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0.2/1.0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883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 </a:t>
                      </a:r>
                      <a:r>
                        <a:rPr lang="en-US" altLang="zh-CN" sz="1100" i="1" kern="1200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1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nm/pm)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1.21/3.1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0.54/1.6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0.18/4.0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0.18/1.6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5296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requirement (%)</a:t>
                      </a:r>
                      <a:endParaRPr lang="zh-CN" altLang="zh-CN" sz="11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0.4</a:t>
                      </a:r>
                      <a:endParaRPr lang="zh-CN" sz="11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180" marR="4318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0.23</a:t>
                      </a:r>
                      <a:endParaRPr lang="zh-CN" sz="11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180" marR="4318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636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Luminosity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</a:t>
                      </a: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b="1" i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2.93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10.1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16.6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32.1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694972"/>
              </p:ext>
            </p:extLst>
          </p:nvPr>
        </p:nvGraphicFramePr>
        <p:xfrm>
          <a:off x="6351792" y="1520702"/>
          <a:ext cx="5713988" cy="2243839"/>
        </p:xfrm>
        <a:graphic>
          <a:graphicData uri="http://schemas.openxmlformats.org/drawingml/2006/table">
            <a:tbl>
              <a:tblPr firstRow="1" firstCol="1" bandRow="1"/>
              <a:tblGrid>
                <a:gridCol w="2131441">
                  <a:extLst>
                    <a:ext uri="{9D8B030D-6E8A-4147-A177-3AD203B41FA5}">
                      <a16:colId xmlns:a16="http://schemas.microsoft.com/office/drawing/2014/main" val="3435727602"/>
                    </a:ext>
                  </a:extLst>
                </a:gridCol>
                <a:gridCol w="874226">
                  <a:extLst>
                    <a:ext uri="{9D8B030D-6E8A-4147-A177-3AD203B41FA5}">
                      <a16:colId xmlns:a16="http://schemas.microsoft.com/office/drawing/2014/main" val="3796132457"/>
                    </a:ext>
                  </a:extLst>
                </a:gridCol>
                <a:gridCol w="873543">
                  <a:extLst>
                    <a:ext uri="{9D8B030D-6E8A-4147-A177-3AD203B41FA5}">
                      <a16:colId xmlns:a16="http://schemas.microsoft.com/office/drawing/2014/main" val="2678014334"/>
                    </a:ext>
                  </a:extLst>
                </a:gridCol>
                <a:gridCol w="889299">
                  <a:extLst>
                    <a:ext uri="{9D8B030D-6E8A-4147-A177-3AD203B41FA5}">
                      <a16:colId xmlns:a16="http://schemas.microsoft.com/office/drawing/2014/main" val="445774166"/>
                    </a:ext>
                  </a:extLst>
                </a:gridCol>
                <a:gridCol w="945479">
                  <a:extLst>
                    <a:ext uri="{9D8B030D-6E8A-4147-A177-3AD203B41FA5}">
                      <a16:colId xmlns:a16="http://schemas.microsoft.com/office/drawing/2014/main" val="409100325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Higgs</a:t>
                      </a:r>
                      <a:endParaRPr 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</a:t>
                      </a:r>
                      <a:endParaRPr 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 (2T)</a:t>
                      </a:r>
                      <a:endParaRPr 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ttbar</a:t>
                      </a:r>
                      <a:endParaRPr 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481580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IPs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98968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704416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Bunch number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11934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170027"/>
                  </a:ext>
                </a:extLst>
              </a:tr>
              <a:tr h="3808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 functions at IP 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i="1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i="1" kern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b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i="1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i="1" kern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400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(m/mm)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0.3/1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0.21/1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0.13/0.9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1.04/2.7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624833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 </a:t>
                      </a:r>
                      <a:r>
                        <a:rPr lang="en-US" sz="1200" i="1" ker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</a:t>
                      </a:r>
                      <a:r>
                        <a:rPr lang="en-US" sz="1200" i="1" kern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i="1" ker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</a:t>
                      </a:r>
                      <a:r>
                        <a:rPr lang="en-US" sz="1200" i="1" kern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(nm/pm)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0.64/1.3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0.87/1.7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0.27/1.4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1.4/4.7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36492"/>
                  </a:ext>
                </a:extLst>
              </a:tr>
              <a:tr h="3403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Energy acceptance (DA/RF)   (%)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1.6/2.2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1.2/2.5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1.3/1.7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2.0/2.6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489847"/>
                  </a:ext>
                </a:extLst>
              </a:tr>
              <a:tr h="206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Luminosity per IP (1034/cm2/s)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35" marR="8435" marT="8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115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381" marR="7381" marT="73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70211"/>
                  </a:ext>
                </a:extLst>
              </a:tr>
            </a:tbl>
          </a:graphicData>
        </a:graphic>
      </p:graphicFrame>
      <p:sp>
        <p:nvSpPr>
          <p:cNvPr id="25" name="文本框 15"/>
          <p:cNvSpPr txBox="1"/>
          <p:nvPr/>
        </p:nvSpPr>
        <p:spPr>
          <a:xfrm>
            <a:off x="101633" y="1124744"/>
            <a:ext cx="28803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Parameters (30MW)</a:t>
            </a:r>
            <a:endParaRPr lang="de-CH" altLang="zh-CN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15"/>
          <p:cNvSpPr txBox="1"/>
          <p:nvPr/>
        </p:nvSpPr>
        <p:spPr>
          <a:xfrm>
            <a:off x="127026" y="3861048"/>
            <a:ext cx="28549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technology R&amp;D</a:t>
            </a:r>
            <a:endParaRPr lang="de-CH" altLang="zh-CN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8"/>
          <p:cNvSpPr/>
          <p:nvPr/>
        </p:nvSpPr>
        <p:spPr bwMode="auto">
          <a:xfrm>
            <a:off x="220528" y="4366734"/>
            <a:ext cx="6672064" cy="2197525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RF power supply and high </a:t>
            </a: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efficiency klystron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SRF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cavities (1.3G &amp; 650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Positron source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performance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accelerator (S&amp;C-band)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magnets: Weak field dipole, dual aperture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Injection/extraction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8"/>
          <p:cNvSpPr/>
          <p:nvPr/>
        </p:nvSpPr>
        <p:spPr bwMode="auto">
          <a:xfrm>
            <a:off x="7218158" y="4478827"/>
            <a:ext cx="4696450" cy="1495794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Electrostatic deflector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chamber with NEG coating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Instrumentation, Feedback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  <a:p>
            <a:pPr marL="285750" indent="-285750">
              <a:lnSpc>
                <a:spcPct val="114000"/>
              </a:lnSpc>
              <a:buFont typeface="Wingdings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altLang="zh-C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12-16. June. 2023, </a:t>
            </a:r>
            <a:r>
              <a:rPr lang="en-US" altLang="zh-CN" dirty="0" err="1" smtClean="0"/>
              <a:t>Hongkong</a:t>
            </a:r>
            <a:r>
              <a:rPr lang="en-US" altLang="zh-CN" dirty="0" smtClean="0"/>
              <a:t>, CEPC Accelerator TDR International Review</a:t>
            </a:r>
            <a:endParaRPr lang="zh-CN" alt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63945" y="1155521"/>
            <a:ext cx="1039967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6233" y="1140133"/>
            <a:ext cx="1039967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TDR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7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37"/>
    </mc:Choice>
    <mc:Fallback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Injection &amp; Extraction </a:t>
            </a:r>
            <a:r>
              <a:rPr lang="en-US" altLang="zh-CN" b="1" dirty="0" err="1" smtClean="0">
                <a:solidFill>
                  <a:srgbClr val="C00000"/>
                </a:solidFill>
              </a:rPr>
              <a:t>Hardwares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8" y="1462306"/>
            <a:ext cx="6145808" cy="3280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200" y="1099483"/>
            <a:ext cx="355603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Various kicker and septum are required </a:t>
            </a:r>
            <a:endParaRPr lang="zh-CN" alt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54135"/>
          <a:stretch/>
        </p:blipFill>
        <p:spPr>
          <a:xfrm>
            <a:off x="6256790" y="1514897"/>
            <a:ext cx="4182635" cy="1530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27758" y="1123752"/>
            <a:ext cx="305673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In-vacuum/half in-vacuum Septum</a:t>
            </a:r>
            <a:endParaRPr lang="zh-CN" alt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6561"/>
          <a:stretch/>
        </p:blipFill>
        <p:spPr>
          <a:xfrm>
            <a:off x="10317084" y="1052736"/>
            <a:ext cx="1830080" cy="2156492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6"/>
          <a:srcRect t="28016"/>
          <a:stretch/>
        </p:blipFill>
        <p:spPr>
          <a:xfrm>
            <a:off x="8433498" y="3507842"/>
            <a:ext cx="3720090" cy="12043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45302" y="3131237"/>
            <a:ext cx="173752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Slotted-pipe kicker</a:t>
            </a:r>
            <a:endParaRPr lang="zh-CN" alt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900" y="3531590"/>
            <a:ext cx="2088232" cy="1233687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19667" r="12955" b="13833"/>
          <a:stretch/>
        </p:blipFill>
        <p:spPr>
          <a:xfrm>
            <a:off x="10015485" y="5071960"/>
            <a:ext cx="2128440" cy="1616734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97" y="5039178"/>
            <a:ext cx="1657260" cy="1649516"/>
          </a:xfrm>
          <a:prstGeom prst="rect">
            <a:avLst/>
          </a:prstGeom>
        </p:spPr>
      </p:pic>
      <p:pic>
        <p:nvPicPr>
          <p:cNvPr id="16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774" y="5422377"/>
            <a:ext cx="1989486" cy="12990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60252" y="4902683"/>
            <a:ext cx="161454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Fast kicker </a:t>
            </a:r>
            <a:r>
              <a:rPr lang="en-US" altLang="zh-CN" sz="1600" dirty="0" err="1" smtClean="0"/>
              <a:t>pulser</a:t>
            </a:r>
            <a:endParaRPr lang="zh-CN" altLang="en-US" sz="1600" dirty="0"/>
          </a:p>
        </p:txBody>
      </p:sp>
      <p:sp>
        <p:nvSpPr>
          <p:cNvPr id="18" name="文本框 8"/>
          <p:cNvSpPr txBox="1"/>
          <p:nvPr/>
        </p:nvSpPr>
        <p:spPr>
          <a:xfrm>
            <a:off x="137872" y="4788575"/>
            <a:ext cx="6122654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team is in charge of both HEPS and CEPC inj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&amp; ext.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 gained in HEPS applies for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HEPS has developed various types of devices including Septum, Fast Kick, and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Generator, which are also compatible with the CEPC.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17084" y="464643"/>
            <a:ext cx="187491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Jinhui</a:t>
            </a:r>
            <a:r>
              <a:rPr lang="en-US" altLang="zh-CN" dirty="0" smtClean="0"/>
              <a:t> Chen</a:t>
            </a:r>
          </a:p>
          <a:p>
            <a:r>
              <a:rPr lang="en-US" altLang="zh-CN" dirty="0" smtClean="0"/>
              <a:t>Session A2-1: #1</a:t>
            </a:r>
            <a:endParaRPr lang="zh-CN" alt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94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7"/>
    </mc:Choice>
    <mc:Fallback>
      <p:transition spd="slow" advTm="1092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Vacuum System Key Technology R&amp;D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052736"/>
            <a:ext cx="5027253" cy="288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637" y="1053240"/>
            <a:ext cx="3673966" cy="2981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39" y="3726183"/>
            <a:ext cx="3236870" cy="617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3" y="4437112"/>
            <a:ext cx="8538310" cy="2169391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 rotWithShape="1">
          <a:blip r:embed="rId6"/>
          <a:srcRect l="3755" r="13367" b="7236"/>
          <a:stretch/>
        </p:blipFill>
        <p:spPr>
          <a:xfrm>
            <a:off x="8472264" y="1157811"/>
            <a:ext cx="2932283" cy="2336594"/>
          </a:xfrm>
          <a:prstGeom prst="rect">
            <a:avLst/>
          </a:prstGeom>
        </p:spPr>
      </p:pic>
      <p:sp>
        <p:nvSpPr>
          <p:cNvPr id="14" name="文本框 8"/>
          <p:cNvSpPr txBox="1"/>
          <p:nvPr/>
        </p:nvSpPr>
        <p:spPr>
          <a:xfrm>
            <a:off x="8605493" y="3494657"/>
            <a:ext cx="3471011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 prototypes, copper &amp; aluminum, with different shape/length were fabricated;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 coating technology were developed;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shielding bellow manufactured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technology applied and was tested at HEPS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44472" y="729570"/>
            <a:ext cx="183366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Yongsheng</a:t>
            </a:r>
            <a:r>
              <a:rPr lang="en-US" altLang="zh-CN" dirty="0" smtClean="0"/>
              <a:t> Ma</a:t>
            </a:r>
          </a:p>
          <a:p>
            <a:r>
              <a:rPr lang="en-US" altLang="zh-CN" dirty="0" smtClean="0"/>
              <a:t>Session A2-1: #2</a:t>
            </a:r>
            <a:endParaRPr lang="zh-CN" alt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702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8"/>
    </mc:Choice>
    <mc:Fallback>
      <p:transition spd="slow" advTm="3406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SRF cavities R&amp;D and Modules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094457"/>
            <a:ext cx="5842001" cy="3270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69" y="1094457"/>
            <a:ext cx="3987661" cy="29264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1011" y="3955717"/>
            <a:ext cx="3860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6.4E10@30MV/m, 2.3E10@41.6MV/m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16" y="4545864"/>
            <a:ext cx="2808312" cy="2066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127" y="4545864"/>
            <a:ext cx="2692410" cy="2026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7888" y="4211796"/>
            <a:ext cx="6480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191344" y="4208100"/>
            <a:ext cx="6480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050" dirty="0"/>
          </a:p>
        </p:txBody>
      </p:sp>
      <p:sp>
        <p:nvSpPr>
          <p:cNvPr id="15" name="文本框 8"/>
          <p:cNvSpPr txBox="1"/>
          <p:nvPr/>
        </p:nvSpPr>
        <p:spPr>
          <a:xfrm>
            <a:off x="6168008" y="4723319"/>
            <a:ext cx="5976664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Mid-T baking applied to 1.3GHz/650MHz  cavities, resulting in High Q SRF cavity that meets the CEPC specification;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SRF modules for both 1.3GHz and 650MHz cavities were assembled;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44472" y="729570"/>
            <a:ext cx="183366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Peng </a:t>
            </a:r>
            <a:r>
              <a:rPr lang="en-US" altLang="zh-CN" dirty="0" err="1" smtClean="0"/>
              <a:t>Sha</a:t>
            </a:r>
            <a:endParaRPr lang="en-US" altLang="zh-CN" dirty="0" smtClean="0"/>
          </a:p>
          <a:p>
            <a:r>
              <a:rPr lang="en-US" altLang="zh-CN" dirty="0" smtClean="0"/>
              <a:t>Session A2-1: #3</a:t>
            </a:r>
            <a:endParaRPr lang="zh-CN" alt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30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69"/>
    </mc:Choice>
    <mc:Fallback>
      <p:transition spd="slow" advTm="4006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Cryogenic System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124744"/>
            <a:ext cx="9001000" cy="5489206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9120336" y="4287330"/>
            <a:ext cx="302433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was optimized for the most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load at different operation modes were calculated, accordingly the cooling capacity was designed: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4×15kW@4.5K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634" y="1129328"/>
            <a:ext cx="2828266" cy="1440160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9384104" y="2918683"/>
            <a:ext cx="74023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54399"/>
              </p:ext>
            </p:extLst>
          </p:nvPr>
        </p:nvGraphicFramePr>
        <p:xfrm>
          <a:off x="9329634" y="2707361"/>
          <a:ext cx="2743030" cy="1496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r:id="rId5" imgW="7300112" imgH="3809962" progId="Visio.Drawing.15">
                  <p:embed/>
                </p:oleObj>
              </mc:Choice>
              <mc:Fallback>
                <p:oleObj r:id="rId5" imgW="7300112" imgH="3809962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54"/>
                      <a:stretch>
                        <a:fillRect/>
                      </a:stretch>
                    </p:blipFill>
                    <p:spPr bwMode="auto">
                      <a:xfrm>
                        <a:off x="9329634" y="2707361"/>
                        <a:ext cx="2743030" cy="14961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9127571" y="1104920"/>
            <a:ext cx="122854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Booster SRF</a:t>
            </a:r>
            <a:endParaRPr lang="zh-CN" alt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9127571" y="2603478"/>
            <a:ext cx="117211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Collider SRF</a:t>
            </a:r>
            <a:endParaRPr lang="zh-CN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0435355" y="370079"/>
            <a:ext cx="175664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Rui</a:t>
            </a:r>
            <a:r>
              <a:rPr lang="en-US" altLang="zh-CN" dirty="0" smtClean="0"/>
              <a:t> Ge</a:t>
            </a:r>
          </a:p>
          <a:p>
            <a:r>
              <a:rPr lang="en-US" altLang="zh-CN" dirty="0" smtClean="0"/>
              <a:t>Session A2-2: #1</a:t>
            </a:r>
            <a:endParaRPr lang="zh-CN" alt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845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6"/>
    </mc:Choice>
    <mc:Fallback>
      <p:transition spd="slow" advTm="4561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263352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Electron &amp; </a:t>
            </a:r>
            <a:r>
              <a:rPr lang="en-US" altLang="zh-CN" b="1" dirty="0">
                <a:solidFill>
                  <a:srgbClr val="C00000"/>
                </a:solidFill>
              </a:rPr>
              <a:t>positron </a:t>
            </a:r>
            <a:r>
              <a:rPr lang="en-US" altLang="zh-CN" b="1" dirty="0" err="1" smtClean="0">
                <a:solidFill>
                  <a:srgbClr val="C00000"/>
                </a:solidFill>
              </a:rPr>
              <a:t>linac</a:t>
            </a:r>
            <a:r>
              <a:rPr lang="en-US" altLang="zh-CN" b="1" dirty="0" smtClean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key technology </a:t>
            </a:r>
            <a:r>
              <a:rPr lang="en-US" altLang="zh-CN" b="1" dirty="0" smtClean="0">
                <a:solidFill>
                  <a:srgbClr val="C00000"/>
                </a:solidFill>
              </a:rPr>
              <a:t>R&amp;D 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本框 42">
            <a:extLst>
              <a:ext uri="{FF2B5EF4-FFF2-40B4-BE49-F238E27FC236}">
                <a16:creationId xmlns:a16="http://schemas.microsoft.com/office/drawing/2014/main" id="{EF9B9541-540A-4865-8767-AD14094D507F}"/>
              </a:ext>
            </a:extLst>
          </p:cNvPr>
          <p:cNvSpPr txBox="1"/>
          <p:nvPr/>
        </p:nvSpPr>
        <p:spPr>
          <a:xfrm>
            <a:off x="191344" y="1135599"/>
            <a:ext cx="4859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kern="1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Flux concentrator for positron source</a:t>
            </a: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EF9B9541-540A-4865-8767-AD14094D507F}"/>
              </a:ext>
            </a:extLst>
          </p:cNvPr>
          <p:cNvSpPr txBox="1"/>
          <p:nvPr/>
        </p:nvSpPr>
        <p:spPr>
          <a:xfrm>
            <a:off x="191344" y="1948770"/>
            <a:ext cx="4859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kern="1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perform. </a:t>
            </a:r>
            <a:r>
              <a:rPr lang="en-US" altLang="zh-CN" sz="2000" kern="1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S/C-band </a:t>
            </a:r>
            <a:r>
              <a:rPr lang="en-US" altLang="zh-CN" sz="2000" kern="1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Acc. </a:t>
            </a:r>
            <a:r>
              <a:rPr lang="en-US" altLang="zh-CN" sz="2000" kern="100" dirty="0" err="1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Struc</a:t>
            </a:r>
            <a:r>
              <a:rPr lang="en-US" altLang="zh-CN" sz="2000" kern="1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文本框 42">
            <a:extLst>
              <a:ext uri="{FF2B5EF4-FFF2-40B4-BE49-F238E27FC236}">
                <a16:creationId xmlns:a16="http://schemas.microsoft.com/office/drawing/2014/main" id="{EF9B9541-540A-4865-8767-AD14094D507F}"/>
              </a:ext>
            </a:extLst>
          </p:cNvPr>
          <p:cNvSpPr txBox="1"/>
          <p:nvPr/>
        </p:nvSpPr>
        <p:spPr>
          <a:xfrm>
            <a:off x="191344" y="1542184"/>
            <a:ext cx="435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kern="1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 band pulse compressor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7476"/>
          <a:stretch/>
        </p:blipFill>
        <p:spPr>
          <a:xfrm>
            <a:off x="4793112" y="1253435"/>
            <a:ext cx="7358248" cy="25784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95137" y="3967628"/>
            <a:ext cx="438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magnetic field of 6 T to 0.5 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5137" y="4314721"/>
            <a:ext cx="498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15kA/15kV/50Hz solid state pulse source </a:t>
            </a:r>
            <a:endParaRPr lang="zh-C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42" y="5200127"/>
            <a:ext cx="3839898" cy="1618993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" y="4928651"/>
            <a:ext cx="2699657" cy="16102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340" y="4928651"/>
            <a:ext cx="2658086" cy="18106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894" y="4993337"/>
            <a:ext cx="2925123" cy="1824031"/>
          </a:xfrm>
          <a:prstGeom prst="rect">
            <a:avLst/>
          </a:prstGeom>
        </p:spPr>
      </p:pic>
      <p:pic>
        <p:nvPicPr>
          <p:cNvPr id="1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80" y="2309951"/>
            <a:ext cx="2363470" cy="2274570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950" y="2379013"/>
            <a:ext cx="2661211" cy="2205508"/>
          </a:xfrm>
          <a:prstGeom prst="rect">
            <a:avLst/>
          </a:prstGeom>
        </p:spPr>
      </p:pic>
      <p:sp>
        <p:nvSpPr>
          <p:cNvPr id="20" name="Slide Number Placeholder 2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F552FA-C358-4F70-9CE8-3E41459FCE36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0488488" y="767913"/>
            <a:ext cx="171523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Jingru</a:t>
            </a:r>
            <a:r>
              <a:rPr lang="en-US" altLang="zh-CN" dirty="0" smtClean="0"/>
              <a:t> Zhang</a:t>
            </a:r>
          </a:p>
          <a:p>
            <a:r>
              <a:rPr lang="en-US" altLang="zh-CN" dirty="0" smtClean="0"/>
              <a:t>Session A2-2: #2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930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89"/>
    </mc:Choice>
    <mc:Fallback>
      <p:transition spd="slow" advTm="4858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54084"/>
          <a:stretch/>
        </p:blipFill>
        <p:spPr>
          <a:xfrm>
            <a:off x="8976320" y="1183157"/>
            <a:ext cx="2736303" cy="20978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RF power sources </a:t>
            </a:r>
            <a:r>
              <a:rPr lang="en-US" altLang="zh-CN" b="1" dirty="0" smtClean="0">
                <a:solidFill>
                  <a:srgbClr val="C00000"/>
                </a:solidFill>
              </a:rPr>
              <a:t>development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" y="979262"/>
            <a:ext cx="8667354" cy="4032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200" y="1099483"/>
            <a:ext cx="133286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Klystron R&amp;D </a:t>
            </a:r>
            <a:endParaRPr lang="zh-CN" alt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8883826" y="1093019"/>
            <a:ext cx="182684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Power Step Module</a:t>
            </a:r>
            <a:endParaRPr lang="zh-CN" alt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7882"/>
          <a:stretch/>
        </p:blipFill>
        <p:spPr>
          <a:xfrm>
            <a:off x="8996064" y="3068960"/>
            <a:ext cx="2985045" cy="2016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0" y="5043430"/>
            <a:ext cx="5446214" cy="17722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8026" y="4915907"/>
            <a:ext cx="180940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RF distribution plan</a:t>
            </a:r>
            <a:endParaRPr lang="zh-CN" altLang="en-US" sz="1600" dirty="0"/>
          </a:p>
        </p:txBody>
      </p:sp>
      <p:sp>
        <p:nvSpPr>
          <p:cNvPr id="15" name="文本框 8"/>
          <p:cNvSpPr txBox="1"/>
          <p:nvPr/>
        </p:nvSpPr>
        <p:spPr>
          <a:xfrm>
            <a:off x="5676862" y="5301434"/>
            <a:ext cx="617889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prototypes 650MHz klystron are under development. The efficiency reaches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PSM is developed with the industrial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tunnel distribution was planed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16480" y="370079"/>
            <a:ext cx="177552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Zusheng</a:t>
            </a:r>
            <a:r>
              <a:rPr lang="en-US" altLang="zh-CN" dirty="0" smtClean="0"/>
              <a:t> Zhou</a:t>
            </a:r>
          </a:p>
          <a:p>
            <a:r>
              <a:rPr lang="en-US" altLang="zh-CN" dirty="0" smtClean="0"/>
              <a:t>Session A2-2: #3</a:t>
            </a:r>
            <a:endParaRPr lang="zh-CN" alt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248" y="1798858"/>
            <a:ext cx="526773" cy="2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7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8"/>
    </mc:Choice>
    <mc:Fallback>
      <p:transition spd="slow" advTm="5095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Beam Instrumentation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24744"/>
            <a:ext cx="7373142" cy="4075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768" y="1484784"/>
            <a:ext cx="4336903" cy="13503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88768" y="1050170"/>
            <a:ext cx="125393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Feedthrough</a:t>
            </a:r>
            <a:endParaRPr lang="zh-CN" altLang="en-US" sz="1600" dirty="0"/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40" y="3333443"/>
            <a:ext cx="2239861" cy="126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4"/>
          <a:stretch/>
        </p:blipFill>
        <p:spPr>
          <a:xfrm>
            <a:off x="9981717" y="2931230"/>
            <a:ext cx="2018939" cy="18190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29240" y="2931230"/>
            <a:ext cx="101611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FB system</a:t>
            </a:r>
            <a:endParaRPr lang="zh-CN" altLang="en-US" sz="1600" dirty="0"/>
          </a:p>
        </p:txBody>
      </p:sp>
      <p:pic>
        <p:nvPicPr>
          <p:cNvPr id="17" name="内容占位符 4">
            <a:extLst>
              <a:ext uri="{FF2B5EF4-FFF2-40B4-BE49-F238E27FC236}">
                <a16:creationId xmlns:a16="http://schemas.microsoft.com/office/drawing/2014/main" id="{B4D330AC-21B7-4CDF-AD04-56720D0B0D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"/>
          <a:stretch/>
        </p:blipFill>
        <p:spPr>
          <a:xfrm>
            <a:off x="7702745" y="5094033"/>
            <a:ext cx="2278972" cy="1763967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0820" y="5133412"/>
            <a:ext cx="2095626" cy="16188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84739" y="4706617"/>
            <a:ext cx="231332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BPM sensor &amp; electronics</a:t>
            </a:r>
            <a:endParaRPr lang="zh-CN" altLang="en-US" sz="1600" dirty="0"/>
          </a:p>
        </p:txBody>
      </p:sp>
      <p:sp>
        <p:nvSpPr>
          <p:cNvPr id="20" name="文本框 8"/>
          <p:cNvSpPr txBox="1"/>
          <p:nvPr/>
        </p:nvSpPr>
        <p:spPr>
          <a:xfrm>
            <a:off x="214824" y="5314296"/>
            <a:ext cx="734966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types of beam instrumentation were developed with funding from HEPS, BEPCII and CEPC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CEPC requirements are met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72464" y="370079"/>
            <a:ext cx="191953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Yanfeng</a:t>
            </a:r>
            <a:r>
              <a:rPr lang="en-US" altLang="zh-CN" dirty="0" smtClean="0"/>
              <a:t> Sui</a:t>
            </a:r>
          </a:p>
          <a:p>
            <a:r>
              <a:rPr lang="en-US" altLang="zh-CN" dirty="0" smtClean="0"/>
              <a:t>Session M3-1: #1</a:t>
            </a:r>
            <a:endParaRPr lang="zh-CN" alt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87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9"/>
    </mc:Choice>
    <mc:Fallback>
      <p:transition spd="slow" advTm="3728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Mechanical Supports and Installation Tools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84784"/>
            <a:ext cx="11737304" cy="48715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72464" y="796493"/>
            <a:ext cx="193253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Haijing</a:t>
            </a:r>
            <a:r>
              <a:rPr lang="en-US" altLang="zh-CN" dirty="0" smtClean="0"/>
              <a:t> Wang</a:t>
            </a:r>
          </a:p>
          <a:p>
            <a:r>
              <a:rPr lang="en-US" altLang="zh-CN" dirty="0" smtClean="0"/>
              <a:t>Session M3-1: #2</a:t>
            </a:r>
            <a:endParaRPr lang="zh-CN" alt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798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"/>
    </mc:Choice>
    <mc:Fallback>
      <p:transition spd="slow" advTm="719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Alignment and </a:t>
            </a:r>
            <a:r>
              <a:rPr lang="en-US" altLang="zh-CN" b="1" dirty="0" smtClean="0">
                <a:solidFill>
                  <a:srgbClr val="C00000"/>
                </a:solidFill>
              </a:rPr>
              <a:t>Installation Plan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2" name="文本框 42">
            <a:extLst>
              <a:ext uri="{FF2B5EF4-FFF2-40B4-BE49-F238E27FC236}">
                <a16:creationId xmlns:a16="http://schemas.microsoft.com/office/drawing/2014/main" id="{EF9B9541-540A-4865-8767-AD14094D507F}"/>
              </a:ext>
            </a:extLst>
          </p:cNvPr>
          <p:cNvSpPr txBox="1"/>
          <p:nvPr/>
        </p:nvSpPr>
        <p:spPr>
          <a:xfrm>
            <a:off x="89959" y="1059084"/>
            <a:ext cx="5064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Clear Alignment accuracy requirement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36" y="3335236"/>
            <a:ext cx="2701102" cy="309980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148" y="3577478"/>
            <a:ext cx="2645376" cy="2641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26307"/>
          <a:stretch/>
        </p:blipFill>
        <p:spPr>
          <a:xfrm>
            <a:off x="6473724" y="4082433"/>
            <a:ext cx="3615897" cy="2125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551" y="6425392"/>
            <a:ext cx="3560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Surface Control network </a:t>
            </a:r>
            <a:r>
              <a:rPr lang="en-US" altLang="zh-CN" sz="16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(14Points)</a:t>
            </a:r>
            <a:endParaRPr lang="zh-CN" alt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621460" y="6179171"/>
            <a:ext cx="3065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Backbone Control network </a:t>
            </a:r>
            <a:r>
              <a:rPr lang="en-US" altLang="zh-CN" sz="16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(short line: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300m; long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line 600m</a:t>
            </a:r>
            <a:r>
              <a:rPr lang="en-US" altLang="zh-CN" sz="16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7372575" y="6218998"/>
            <a:ext cx="2696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Tunnel Control network </a:t>
            </a:r>
            <a:r>
              <a:rPr lang="en-US" altLang="zh-CN" sz="16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interval of 6 meters</a:t>
            </a:r>
            <a:r>
              <a:rPr lang="en-US" altLang="zh-CN" sz="16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1600" dirty="0"/>
          </a:p>
        </p:txBody>
      </p:sp>
      <p:pic>
        <p:nvPicPr>
          <p:cNvPr id="19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092" y="4004448"/>
            <a:ext cx="1177039" cy="1103492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B79B54F8-ED5C-4632-B992-7DC4E14DC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344" y="5428198"/>
            <a:ext cx="1264750" cy="1125597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2905246" y="4628460"/>
            <a:ext cx="554153" cy="302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ight Arrow 21"/>
          <p:cNvSpPr/>
          <p:nvPr/>
        </p:nvSpPr>
        <p:spPr>
          <a:xfrm>
            <a:off x="6671940" y="4672612"/>
            <a:ext cx="554153" cy="302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5"/>
          <p:cNvPicPr/>
          <p:nvPr/>
        </p:nvPicPr>
        <p:blipFill>
          <a:blip r:embed="rId7"/>
          <a:stretch>
            <a:fillRect/>
          </a:stretch>
        </p:blipFill>
        <p:spPr>
          <a:xfrm>
            <a:off x="7963938" y="1002701"/>
            <a:ext cx="4210050" cy="27559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41" y="1459194"/>
            <a:ext cx="5903089" cy="182777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86791" y="1030727"/>
            <a:ext cx="1458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Component Pre-alignment</a:t>
            </a:r>
            <a:endParaRPr lang="zh-CN" altLang="en-US" sz="1600" dirty="0"/>
          </a:p>
        </p:txBody>
      </p:sp>
      <p:pic>
        <p:nvPicPr>
          <p:cNvPr id="26" name="图片 3">
            <a:extLst>
              <a:ext uri="{FF2B5EF4-FFF2-40B4-BE49-F238E27FC236}">
                <a16:creationId xmlns:a16="http://schemas.microsoft.com/office/drawing/2014/main" id="{88955810-5038-4C66-83CB-FE4C2692A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130" y="2047053"/>
            <a:ext cx="1951368" cy="158381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201043" y="3785907"/>
            <a:ext cx="1972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Wall Control Point </a:t>
            </a:r>
            <a:endParaRPr lang="zh-CN" alt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9949591" y="5066900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 smtClean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Ground Control Point </a:t>
            </a:r>
            <a:endParaRPr lang="zh-CN" alt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0201043" y="370079"/>
            <a:ext cx="199095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Xiaolong</a:t>
            </a:r>
            <a:r>
              <a:rPr lang="en-US" altLang="zh-CN" dirty="0" smtClean="0"/>
              <a:t> Wang</a:t>
            </a:r>
          </a:p>
          <a:p>
            <a:r>
              <a:rPr lang="en-US" altLang="zh-CN" dirty="0" smtClean="0"/>
              <a:t>Session A3-2: #2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93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47"/>
    </mc:Choice>
    <mc:Fallback>
      <p:transition spd="slow" advTm="3694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Other but not least Issues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sp>
        <p:nvSpPr>
          <p:cNvPr id="7" name="文本框 8"/>
          <p:cNvSpPr txBox="1"/>
          <p:nvPr/>
        </p:nvSpPr>
        <p:spPr>
          <a:xfrm>
            <a:off x="479376" y="1628800"/>
            <a:ext cx="11305256" cy="3477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system,			</a:t>
            </a:r>
            <a:r>
              <a:rPr lang="en-US" altLang="zh-CN" sz="2000" dirty="0"/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by Gang 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protection study,                                     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Guangyi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selections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engineering designs,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Yu Xiao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facility and power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consumptions,           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Jinshu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Huang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SPPC compatible design,	                            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Jingyu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high field magnet,                       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Qingjin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CEPC applications as an advanced photon source,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Yuhui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application at CEPC,                           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Zhe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Duan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e-/e+ plasma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injector design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(alternative),                                                                by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Dazhang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Industrialization </a:t>
            </a:r>
            <a:r>
              <a:rPr lang="en-US" altLang="zh-CN" sz="2000" dirty="0"/>
              <a:t>preparation and Deep-C documentation </a:t>
            </a:r>
            <a:r>
              <a:rPr lang="en-US" altLang="zh-CN" sz="2000" dirty="0" smtClean="0"/>
              <a:t>system,                             by Song </a:t>
            </a:r>
            <a:r>
              <a:rPr lang="en-US" altLang="zh-CN" sz="2000" dirty="0" err="1" smtClean="0"/>
              <a:t>Jin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4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"/>
    </mc:Choice>
    <mc:Fallback>
      <p:transition spd="slow" advTm="719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CEPC Layout and Design Essentials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 descr="A picture containing circle, diagram, text, map&#10;&#10;Description automatically generated"/>
          <p:cNvPicPr/>
          <p:nvPr/>
        </p:nvPicPr>
        <p:blipFill rotWithShape="1">
          <a:blip r:embed="rId4"/>
          <a:srcRect l="22614" t="7525" r="14868" b="9688"/>
          <a:stretch/>
        </p:blipFill>
        <p:spPr>
          <a:xfrm>
            <a:off x="3604283" y="945859"/>
            <a:ext cx="4740907" cy="4151665"/>
          </a:xfrm>
          <a:prstGeom prst="rect">
            <a:avLst/>
          </a:prstGeom>
        </p:spPr>
      </p:pic>
      <p:sp>
        <p:nvSpPr>
          <p:cNvPr id="13" name="Line Callout 3 12"/>
          <p:cNvSpPr/>
          <p:nvPr/>
        </p:nvSpPr>
        <p:spPr>
          <a:xfrm>
            <a:off x="30008" y="1096516"/>
            <a:ext cx="3556578" cy="2229934"/>
          </a:xfrm>
          <a:prstGeom prst="borderCallout3">
            <a:avLst>
              <a:gd name="adj1" fmla="val 101040"/>
              <a:gd name="adj2" fmla="val 81283"/>
              <a:gd name="adj3" fmla="val 107393"/>
              <a:gd name="adj4" fmla="val 91100"/>
              <a:gd name="adj5" fmla="val 105820"/>
              <a:gd name="adj6" fmla="val 95840"/>
              <a:gd name="adj7" fmla="val 98782"/>
              <a:gd name="adj8" fmla="val 104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Line Callout 3 13"/>
          <p:cNvSpPr/>
          <p:nvPr/>
        </p:nvSpPr>
        <p:spPr>
          <a:xfrm>
            <a:off x="56695" y="3645024"/>
            <a:ext cx="3496884" cy="3043878"/>
          </a:xfrm>
          <a:prstGeom prst="borderCallout3">
            <a:avLst>
              <a:gd name="adj1" fmla="val 88089"/>
              <a:gd name="adj2" fmla="val 100731"/>
              <a:gd name="adj3" fmla="val 83518"/>
              <a:gd name="adj4" fmla="val 111091"/>
              <a:gd name="adj5" fmla="val 80382"/>
              <a:gd name="adj6" fmla="val 119580"/>
              <a:gd name="adj7" fmla="val 38790"/>
              <a:gd name="adj8" fmla="val 128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12041" t="20997" r="12232" b="4887"/>
          <a:stretch>
            <a:fillRect/>
          </a:stretch>
        </p:blipFill>
        <p:spPr>
          <a:xfrm>
            <a:off x="79749" y="3691191"/>
            <a:ext cx="3426764" cy="2997711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8" y="1133727"/>
            <a:ext cx="3510711" cy="18577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31" y="6259575"/>
            <a:ext cx="242359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tunnel for booster/collider &amp;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SppC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96" y="2991511"/>
            <a:ext cx="21135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Switchable </a:t>
            </a:r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peration </a:t>
            </a:r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Higgs W and Z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875" y="1206931"/>
            <a:ext cx="4410665" cy="314097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330519" y="4327166"/>
            <a:ext cx="28455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D. Wang </a:t>
            </a:r>
            <a:r>
              <a:rPr lang="en-US" altLang="zh-CN" sz="1400" i="1" dirty="0">
                <a:solidFill>
                  <a:srgbClr val="0070C0"/>
                </a:solidFill>
              </a:rPr>
              <a:t>et al </a:t>
            </a:r>
            <a:r>
              <a:rPr lang="en-US" altLang="zh-CN" sz="1400" dirty="0">
                <a:solidFill>
                  <a:srgbClr val="0070C0"/>
                </a:solidFill>
              </a:rPr>
              <a:t>2022 </a:t>
            </a:r>
            <a:r>
              <a:rPr lang="en-US" altLang="zh-CN" sz="1400" i="1" dirty="0">
                <a:solidFill>
                  <a:srgbClr val="0070C0"/>
                </a:solidFill>
              </a:rPr>
              <a:t>JINST </a:t>
            </a:r>
            <a:r>
              <a:rPr lang="en-US" altLang="zh-CN" sz="1400" b="1" dirty="0">
                <a:solidFill>
                  <a:srgbClr val="0070C0"/>
                </a:solidFill>
              </a:rPr>
              <a:t>17 </a:t>
            </a:r>
            <a:r>
              <a:rPr lang="en-US" altLang="zh-CN" sz="1400" dirty="0">
                <a:solidFill>
                  <a:srgbClr val="0070C0"/>
                </a:solidFill>
              </a:rPr>
              <a:t>P10018</a:t>
            </a:r>
            <a:endParaRPr lang="zh-CN" altLang="en-US" sz="1400" i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30007" y="1102945"/>
            <a:ext cx="200102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optimization </a:t>
            </a:r>
            <a:r>
              <a:rPr lang="en-US" altLang="zh-CN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v.s</a:t>
            </a:r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circumference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矩形 41"/>
          <p:cNvSpPr/>
          <p:nvPr/>
        </p:nvSpPr>
        <p:spPr bwMode="auto">
          <a:xfrm>
            <a:off x="5743215" y="5097524"/>
            <a:ext cx="6377789" cy="1510659"/>
          </a:xfrm>
          <a:prstGeom prst="rect">
            <a:avLst/>
          </a:prstGeom>
          <a:solidFill>
            <a:srgbClr val="CBD9F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+mn-ea"/>
            </a:endParaRPr>
          </a:p>
        </p:txBody>
      </p:sp>
      <p:sp>
        <p:nvSpPr>
          <p:cNvPr id="23" name="矩形 38"/>
          <p:cNvSpPr/>
          <p:nvPr/>
        </p:nvSpPr>
        <p:spPr bwMode="auto">
          <a:xfrm>
            <a:off x="5838364" y="5195290"/>
            <a:ext cx="6462888" cy="1353185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Circular collider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Higher luminosity than a linear collider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100km circumference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Optimum total cost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Shared tunnel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Compatible design for CEPC and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SppC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Switchable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operation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Higgs, W/Z, top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130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74"/>
    </mc:Choice>
    <mc:Fallback>
      <p:transition spd="slow" advTm="9087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Summary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735" y="1892828"/>
            <a:ext cx="11435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The CEPC parameters optimization for high luminosity. 30MW and 50MW operation for all energies are simulated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CEPC accelerator key hardware R&amp;D made important </a:t>
            </a:r>
            <a:r>
              <a:rPr lang="en-US" altLang="zh-CN" sz="2800" dirty="0" smtClean="0"/>
              <a:t>progresses, and CEPC are ready for the construction in “15</a:t>
            </a:r>
            <a:r>
              <a:rPr lang="en-US" altLang="zh-CN" sz="2800" baseline="30000" dirty="0" smtClean="0"/>
              <a:t>th</a:t>
            </a:r>
            <a:r>
              <a:rPr lang="en-US" altLang="zh-CN" sz="2800" dirty="0" smtClean="0"/>
              <a:t> five-year-plan” (2026-2030)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CEPC </a:t>
            </a:r>
            <a:r>
              <a:rPr lang="en-US" altLang="zh-CN" sz="2800" dirty="0"/>
              <a:t>siting, civil </a:t>
            </a:r>
            <a:r>
              <a:rPr lang="en-US" altLang="zh-CN" sz="2800" dirty="0" smtClean="0"/>
              <a:t>engineering</a:t>
            </a:r>
            <a:r>
              <a:rPr lang="en-US" altLang="zh-CN" sz="2800" dirty="0"/>
              <a:t>, AC power consumptions, installation planning, </a:t>
            </a:r>
            <a:r>
              <a:rPr lang="en-US" altLang="zh-CN" sz="2800" dirty="0" smtClean="0"/>
              <a:t>international collaborations </a:t>
            </a:r>
            <a:r>
              <a:rPr lang="en-US" altLang="zh-CN" sz="2800" dirty="0"/>
              <a:t>and CIPC collaborations are progressing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828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8"/>
    </mc:Choice>
    <mc:Fallback>
      <p:transition spd="slow" advTm="1270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16632"/>
            <a:ext cx="1184286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b="1" dirty="0">
                <a:solidFill>
                  <a:srgbClr val="C00000"/>
                </a:solidFill>
              </a:rPr>
              <a:t>Acknowledgements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97581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Thanks go to CEPC-</a:t>
            </a:r>
            <a:r>
              <a:rPr lang="en-US" altLang="zh-CN" sz="2800" dirty="0" err="1"/>
              <a:t>SppC</a:t>
            </a:r>
            <a:r>
              <a:rPr lang="en-US" altLang="zh-CN" sz="2800" dirty="0"/>
              <a:t> accelerator team’s </a:t>
            </a:r>
            <a:r>
              <a:rPr lang="en-US" altLang="zh-CN" sz="2800" dirty="0" smtClean="0"/>
              <a:t>hard works</a:t>
            </a:r>
            <a:r>
              <a:rPr lang="en-US" altLang="zh-CN" sz="2800" dirty="0"/>
              <a:t>,</a:t>
            </a:r>
          </a:p>
          <a:p>
            <a:pPr algn="ctr"/>
            <a:r>
              <a:rPr lang="en-US" altLang="zh-CN" sz="2800" dirty="0"/>
              <a:t>international and CIPC </a:t>
            </a:r>
            <a:r>
              <a:rPr lang="en-US" altLang="zh-CN" sz="2800" dirty="0" smtClean="0"/>
              <a:t>collaborations</a:t>
            </a:r>
          </a:p>
          <a:p>
            <a:pPr algn="ctr"/>
            <a:endParaRPr lang="en-US" altLang="zh-CN" sz="2800" dirty="0"/>
          </a:p>
          <a:p>
            <a:pPr algn="ctr"/>
            <a:r>
              <a:rPr lang="en-US" altLang="zh-CN" sz="2800" dirty="0"/>
              <a:t>Special thanks to </a:t>
            </a:r>
            <a:r>
              <a:rPr lang="en-US" altLang="zh-CN" sz="2800" dirty="0" smtClean="0"/>
              <a:t>CEPC, IAC, IARC and TDR review committee’s </a:t>
            </a:r>
            <a:r>
              <a:rPr lang="en-US" altLang="zh-CN" sz="2800" dirty="0"/>
              <a:t>critical comments,</a:t>
            </a:r>
          </a:p>
          <a:p>
            <a:pPr algn="ctr"/>
            <a:r>
              <a:rPr lang="en-US" altLang="zh-CN" sz="2800" dirty="0"/>
              <a:t>suggestions and </a:t>
            </a:r>
            <a:r>
              <a:rPr lang="en-US" altLang="zh-CN" sz="2800" dirty="0" smtClean="0"/>
              <a:t>encouragement</a:t>
            </a:r>
            <a:endParaRPr lang="zh-CN" alt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2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Upgradability and Added Values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8207" y="4861007"/>
            <a:ext cx="11499143" cy="1115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Upgradable sceanrios to facilate the kick-off of construction  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be upgraded in several highly valuable ways that further strengthen its discovery power; lifetime spans for decades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 has significant spillover effects on multi-field and multidisciplinary scientific research and applications</a:t>
            </a:r>
          </a:p>
          <a:p>
            <a:pPr marL="0" indent="0">
              <a:buNone/>
            </a:pPr>
            <a:endParaRPr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12"/>
          <p:cNvSpPr txBox="1"/>
          <p:nvPr/>
        </p:nvSpPr>
        <p:spPr>
          <a:xfrm>
            <a:off x="2139107" y="1354355"/>
            <a:ext cx="7472794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 power 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beam upgrade to 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MW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High Luminosity (8E34 @ 240 GeV)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2139107" y="1841979"/>
            <a:ext cx="7472794" cy="3683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center-of-mass energy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increase to 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360 GeV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top quark data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5"/>
          <p:cNvSpPr txBox="1"/>
          <p:nvPr/>
        </p:nvSpPr>
        <p:spPr>
          <a:xfrm>
            <a:off x="2139106" y="2330727"/>
            <a:ext cx="7472794" cy="3683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a 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 proton-proton collider 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de-CH" altLang="zh-C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c.m.s</a:t>
            </a:r>
            <a:r>
              <a:rPr lang="de-CH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de-CH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en-GB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5"/>
          <p:cNvSpPr txBox="1"/>
          <p:nvPr/>
        </p:nvSpPr>
        <p:spPr>
          <a:xfrm>
            <a:off x="2142649" y="2834002"/>
            <a:ext cx="74727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Expandability: High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&amp; high flux synchrotron light source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provides gamma-ray energy up to 300 MeV, critical for multi-disciplinary science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2135560" y="3648984"/>
            <a:ext cx="7472794" cy="798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Boost </a:t>
            </a:r>
            <a:r>
              <a:rPr lang="de-CH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developments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de-CH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lang="de-CH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mechanics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beam, RF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high-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supplies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automation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intelligence</a:t>
            </a:r>
            <a:r>
              <a:rPr lang="de-CH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de-CH" altLang="zh-CN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0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36"/>
    </mc:Choice>
    <mc:Fallback>
      <p:transition spd="slow" advTm="1016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6293439"/>
                  </p:ext>
                </p:extLst>
              </p:nvPr>
            </p:nvGraphicFramePr>
            <p:xfrm>
              <a:off x="171585" y="1238460"/>
              <a:ext cx="7157157" cy="37590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25179">
                      <a:extLst>
                        <a:ext uri="{9D8B030D-6E8A-4147-A177-3AD203B41FA5}">
                          <a16:colId xmlns:a16="http://schemas.microsoft.com/office/drawing/2014/main" val="2234033581"/>
                        </a:ext>
                      </a:extLst>
                    </a:gridCol>
                    <a:gridCol w="1227488">
                      <a:extLst>
                        <a:ext uri="{9D8B030D-6E8A-4147-A177-3AD203B41FA5}">
                          <a16:colId xmlns:a16="http://schemas.microsoft.com/office/drawing/2014/main" val="1560877462"/>
                        </a:ext>
                      </a:extLst>
                    </a:gridCol>
                    <a:gridCol w="1122593">
                      <a:extLst>
                        <a:ext uri="{9D8B030D-6E8A-4147-A177-3AD203B41FA5}">
                          <a16:colId xmlns:a16="http://schemas.microsoft.com/office/drawing/2014/main" val="337242476"/>
                        </a:ext>
                      </a:extLst>
                    </a:gridCol>
                    <a:gridCol w="1173023">
                      <a:extLst>
                        <a:ext uri="{9D8B030D-6E8A-4147-A177-3AD203B41FA5}">
                          <a16:colId xmlns:a16="http://schemas.microsoft.com/office/drawing/2014/main" val="1309055578"/>
                        </a:ext>
                      </a:extLst>
                    </a:gridCol>
                    <a:gridCol w="1173023">
                      <a:extLst>
                        <a:ext uri="{9D8B030D-6E8A-4147-A177-3AD203B41FA5}">
                          <a16:colId xmlns:a16="http://schemas.microsoft.com/office/drawing/2014/main" val="2624548073"/>
                        </a:ext>
                      </a:extLst>
                    </a:gridCol>
                    <a:gridCol w="1035851">
                      <a:extLst>
                        <a:ext uri="{9D8B030D-6E8A-4147-A177-3AD203B41FA5}">
                          <a16:colId xmlns:a16="http://schemas.microsoft.com/office/drawing/2014/main" val="3961859239"/>
                        </a:ext>
                      </a:extLst>
                    </a:gridCol>
                  </a:tblGrid>
                  <a:tr h="323876">
                    <a:tc rowSpan="2"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Parameter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rowSpan="2"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Operation mode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00865"/>
                      </a:ext>
                    </a:extLst>
                  </a:tr>
                  <a:tr h="323876"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H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Z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W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7248367"/>
                      </a:ext>
                    </a:extLst>
                  </a:tr>
                  <a:tr h="522618"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Colliding particles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e</a:t>
                          </a:r>
                          <a:r>
                            <a:rPr lang="en-GB" sz="2000" baseline="30000">
                              <a:effectLst/>
                            </a:rPr>
                            <a:t>+</a:t>
                          </a:r>
                          <a:r>
                            <a:rPr lang="en-GB" sz="2000">
                              <a:effectLst/>
                            </a:rPr>
                            <a:t>, e</a:t>
                          </a:r>
                          <a:r>
                            <a:rPr lang="en-GB" sz="2000" baseline="30000">
                              <a:effectLst/>
                              <a:sym typeface="Symbol" panose="05050102010706020507" pitchFamily="18" charset="2"/>
                            </a:rPr>
                            <a:t>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703694"/>
                      </a:ext>
                    </a:extLst>
                  </a:tr>
                  <a:tr h="522618"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No. of interaction points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8850843"/>
                      </a:ext>
                    </a:extLst>
                  </a:tr>
                  <a:tr h="647752"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 err="1">
                              <a:effectLst/>
                            </a:rPr>
                            <a:t>Center</a:t>
                          </a:r>
                          <a:r>
                            <a:rPr lang="en-GB" sz="2000" dirty="0">
                              <a:effectLst/>
                            </a:rPr>
                            <a:t>-of-mass </a:t>
                          </a:r>
                          <a:r>
                            <a:rPr lang="en-GB" sz="2000" dirty="0" smtClean="0">
                              <a:effectLst/>
                            </a:rPr>
                            <a:t>energy (</a:t>
                          </a:r>
                          <a:r>
                            <a:rPr lang="en-GB" sz="2000" dirty="0">
                              <a:effectLst/>
                            </a:rPr>
                            <a:t>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240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2079504"/>
                      </a:ext>
                    </a:extLst>
                  </a:tr>
                  <a:tr h="683596">
                    <a:tc row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Luminosity </a:t>
                          </a:r>
                          <a:endParaRPr lang="zh-CN" sz="24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(10</a:t>
                          </a:r>
                          <a:r>
                            <a:rPr lang="en-GB" sz="2000" baseline="30000">
                              <a:effectLst/>
                            </a:rPr>
                            <a:t>34</a:t>
                          </a:r>
                          <a:r>
                            <a:rPr lang="en-GB" sz="2000">
                              <a:effectLst/>
                            </a:rPr>
                            <a:t> cm</a:t>
                          </a:r>
                          <a:r>
                            <a:rPr lang="en-GB" sz="2000" baseline="30000">
                              <a:effectLst/>
                            </a:rPr>
                            <a:t>–2</a:t>
                          </a:r>
                          <a:r>
                            <a:rPr lang="en-GB" sz="2000">
                              <a:effectLst/>
                            </a:rPr>
                            <a:t>s</a:t>
                          </a:r>
                          <a:r>
                            <a:rPr lang="en-GB" sz="2000" baseline="30000">
                              <a:effectLst/>
                            </a:rPr>
                            <a:t>–1</a:t>
                          </a:r>
                          <a:r>
                            <a:rPr lang="en-GB" sz="2000">
                              <a:effectLst/>
                            </a:rPr>
                            <a:t>)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30 MW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5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115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16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0.5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04755683"/>
                      </a:ext>
                    </a:extLst>
                  </a:tr>
                  <a:tr h="647752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50 MW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8.3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192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27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0.8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83514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6293439"/>
                  </p:ext>
                </p:extLst>
              </p:nvPr>
            </p:nvGraphicFramePr>
            <p:xfrm>
              <a:off x="171585" y="1238460"/>
              <a:ext cx="7157157" cy="37590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25179">
                      <a:extLst>
                        <a:ext uri="{9D8B030D-6E8A-4147-A177-3AD203B41FA5}">
                          <a16:colId xmlns:a16="http://schemas.microsoft.com/office/drawing/2014/main" val="2234033581"/>
                        </a:ext>
                      </a:extLst>
                    </a:gridCol>
                    <a:gridCol w="1227488">
                      <a:extLst>
                        <a:ext uri="{9D8B030D-6E8A-4147-A177-3AD203B41FA5}">
                          <a16:colId xmlns:a16="http://schemas.microsoft.com/office/drawing/2014/main" val="1560877462"/>
                        </a:ext>
                      </a:extLst>
                    </a:gridCol>
                    <a:gridCol w="1122593">
                      <a:extLst>
                        <a:ext uri="{9D8B030D-6E8A-4147-A177-3AD203B41FA5}">
                          <a16:colId xmlns:a16="http://schemas.microsoft.com/office/drawing/2014/main" val="337242476"/>
                        </a:ext>
                      </a:extLst>
                    </a:gridCol>
                    <a:gridCol w="1173023">
                      <a:extLst>
                        <a:ext uri="{9D8B030D-6E8A-4147-A177-3AD203B41FA5}">
                          <a16:colId xmlns:a16="http://schemas.microsoft.com/office/drawing/2014/main" val="1309055578"/>
                        </a:ext>
                      </a:extLst>
                    </a:gridCol>
                    <a:gridCol w="1173023">
                      <a:extLst>
                        <a:ext uri="{9D8B030D-6E8A-4147-A177-3AD203B41FA5}">
                          <a16:colId xmlns:a16="http://schemas.microsoft.com/office/drawing/2014/main" val="2624548073"/>
                        </a:ext>
                      </a:extLst>
                    </a:gridCol>
                    <a:gridCol w="1035851">
                      <a:extLst>
                        <a:ext uri="{9D8B030D-6E8A-4147-A177-3AD203B41FA5}">
                          <a16:colId xmlns:a16="http://schemas.microsoft.com/office/drawing/2014/main" val="3961859239"/>
                        </a:ext>
                      </a:extLst>
                    </a:gridCol>
                  </a:tblGrid>
                  <a:tr h="323876">
                    <a:tc rowSpan="2"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Parameter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rowSpan="2"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Operation mode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00865"/>
                      </a:ext>
                    </a:extLst>
                  </a:tr>
                  <a:tr h="323876"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H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Z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W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591765" t="-120755" r="-2353" b="-9679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248367"/>
                      </a:ext>
                    </a:extLst>
                  </a:tr>
                  <a:tr h="522618"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Colliding particles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e</a:t>
                          </a:r>
                          <a:r>
                            <a:rPr lang="en-GB" sz="2000" baseline="30000">
                              <a:effectLst/>
                            </a:rPr>
                            <a:t>+</a:t>
                          </a:r>
                          <a:r>
                            <a:rPr lang="en-GB" sz="2000">
                              <a:effectLst/>
                            </a:rPr>
                            <a:t>, e</a:t>
                          </a:r>
                          <a:r>
                            <a:rPr lang="en-GB" sz="2000" baseline="30000">
                              <a:effectLst/>
                              <a:sym typeface="Symbol" panose="05050102010706020507" pitchFamily="18" charset="2"/>
                            </a:rPr>
                            <a:t>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703694"/>
                      </a:ext>
                    </a:extLst>
                  </a:tr>
                  <a:tr h="609600"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No. of interaction points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8850843"/>
                      </a:ext>
                    </a:extLst>
                  </a:tr>
                  <a:tr h="647752"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 err="1">
                              <a:effectLst/>
                            </a:rPr>
                            <a:t>Center</a:t>
                          </a:r>
                          <a:r>
                            <a:rPr lang="en-GB" sz="2000" dirty="0">
                              <a:effectLst/>
                            </a:rPr>
                            <a:t>-of-mass </a:t>
                          </a:r>
                          <a:r>
                            <a:rPr lang="en-GB" sz="2000" dirty="0" smtClean="0">
                              <a:effectLst/>
                            </a:rPr>
                            <a:t>energy (</a:t>
                          </a:r>
                          <a:r>
                            <a:rPr lang="en-GB" sz="2000" dirty="0">
                              <a:effectLst/>
                            </a:rPr>
                            <a:t>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240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2079504"/>
                      </a:ext>
                    </a:extLst>
                  </a:tr>
                  <a:tr h="683596">
                    <a:tc row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Luminosity </a:t>
                          </a:r>
                          <a:endParaRPr lang="zh-CN" sz="24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(10</a:t>
                          </a:r>
                          <a:r>
                            <a:rPr lang="en-GB" sz="2000" baseline="30000">
                              <a:effectLst/>
                            </a:rPr>
                            <a:t>34</a:t>
                          </a:r>
                          <a:r>
                            <a:rPr lang="en-GB" sz="2000">
                              <a:effectLst/>
                            </a:rPr>
                            <a:t> cm</a:t>
                          </a:r>
                          <a:r>
                            <a:rPr lang="en-GB" sz="2000" baseline="30000">
                              <a:effectLst/>
                            </a:rPr>
                            <a:t>–2</a:t>
                          </a:r>
                          <a:r>
                            <a:rPr lang="en-GB" sz="2000">
                              <a:effectLst/>
                            </a:rPr>
                            <a:t>s</a:t>
                          </a:r>
                          <a:r>
                            <a:rPr lang="en-GB" sz="2000" baseline="30000">
                              <a:effectLst/>
                            </a:rPr>
                            <a:t>–1</a:t>
                          </a:r>
                          <a:r>
                            <a:rPr lang="en-GB" sz="2000">
                              <a:effectLst/>
                            </a:rPr>
                            <a:t>)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30 MW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5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115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16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0.5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04755683"/>
                      </a:ext>
                    </a:extLst>
                  </a:tr>
                  <a:tr h="647752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50 MW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8.3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192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27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0.8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83514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Primary Design Objectives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Chart, line chart&#10;&#10;Description automatically generated"/>
          <p:cNvPicPr/>
          <p:nvPr/>
        </p:nvPicPr>
        <p:blipFill rotWithShape="1">
          <a:blip r:embed="rId4"/>
          <a:srcRect t="3855"/>
          <a:stretch/>
        </p:blipFill>
        <p:spPr>
          <a:xfrm>
            <a:off x="7397861" y="1112897"/>
            <a:ext cx="4641931" cy="4183069"/>
          </a:xfrm>
          <a:prstGeom prst="rect">
            <a:avLst/>
          </a:prstGeom>
        </p:spPr>
      </p:pic>
      <p:sp>
        <p:nvSpPr>
          <p:cNvPr id="9" name="内容占位符 1"/>
          <p:cNvSpPr>
            <a:spLocks noGrp="1"/>
          </p:cNvSpPr>
          <p:nvPr>
            <p:ph idx="1"/>
          </p:nvPr>
        </p:nvSpPr>
        <p:spPr>
          <a:xfrm>
            <a:off x="767408" y="5559200"/>
            <a:ext cx="10161527" cy="797151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2000" dirty="0" smtClean="0">
                <a:latin typeface="微软雅黑" panose="020B0503020204020204" pitchFamily="34" charset="-122"/>
                <a:sym typeface="+mn-ea"/>
              </a:rPr>
              <a:t>CEPC covers the energy from Z to </a:t>
            </a:r>
            <a:r>
              <a:rPr lang="en-US" altLang="zh-CN" sz="2000" dirty="0" err="1" smtClean="0">
                <a:latin typeface="微软雅黑" panose="020B0503020204020204" pitchFamily="34" charset="-122"/>
                <a:sym typeface="+mn-ea"/>
              </a:rPr>
              <a:t>ttbar</a:t>
            </a:r>
            <a:r>
              <a:rPr lang="en-US" altLang="zh-CN" sz="2000" dirty="0" smtClean="0">
                <a:latin typeface="微软雅黑" panose="020B0503020204020204" pitchFamily="34" charset="-122"/>
                <a:sym typeface="+mn-ea"/>
              </a:rPr>
              <a:t>, with the priority operation for Higgs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buClrTx/>
              <a:buSzTx/>
            </a:pPr>
            <a:r>
              <a:rPr lang="en-US" altLang="zh-CN" sz="2000" dirty="0" smtClean="0">
                <a:latin typeface="微软雅黑" panose="020B0503020204020204" pitchFamily="34" charset="-122"/>
                <a:sym typeface="+mn-ea"/>
              </a:rPr>
              <a:t>The luminosity reaches state-of-the-art level</a:t>
            </a:r>
            <a:endParaRPr lang="en-US" altLang="zh-CN" sz="2000" dirty="0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645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7"/>
    </mc:Choice>
    <mc:Fallback>
      <p:transition spd="slow" advTm="411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Operation Plan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955142"/>
                  </p:ext>
                </p:extLst>
              </p:nvPr>
            </p:nvGraphicFramePr>
            <p:xfrm>
              <a:off x="973886" y="1094169"/>
              <a:ext cx="10441160" cy="456295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2294798052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528288144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3648560054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1503182497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3249435536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3244763511"/>
                        </a:ext>
                      </a:extLst>
                    </a:gridCol>
                    <a:gridCol w="1716608">
                      <a:extLst>
                        <a:ext uri="{9D8B030D-6E8A-4147-A177-3AD203B41FA5}">
                          <a16:colId xmlns:a16="http://schemas.microsoft.com/office/drawing/2014/main" val="3468311636"/>
                        </a:ext>
                      </a:extLst>
                    </a:gridCol>
                    <a:gridCol w="1739776">
                      <a:extLst>
                        <a:ext uri="{9D8B030D-6E8A-4147-A177-3AD203B41FA5}">
                          <a16:colId xmlns:a16="http://schemas.microsoft.com/office/drawing/2014/main" val="2470788755"/>
                        </a:ext>
                      </a:extLst>
                    </a:gridCol>
                  </a:tblGrid>
                  <a:tr h="162988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Particle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 err="1">
                              <a:effectLst/>
                            </a:rPr>
                            <a:t>E</a:t>
                          </a:r>
                          <a:r>
                            <a:rPr lang="en-GB" sz="2000" baseline="-25000" dirty="0" err="1">
                              <a:effectLst/>
                            </a:rPr>
                            <a:t>c.m</a:t>
                          </a:r>
                          <a:r>
                            <a:rPr lang="en-GB" sz="2000" baseline="-25000" dirty="0">
                              <a:effectLst/>
                            </a:rPr>
                            <a:t>.</a:t>
                          </a:r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(GeV)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Years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Power</a:t>
                          </a:r>
                        </a:p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  <a:endParaRPr lang="zh-CN" sz="20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2000" b="1" kern="1200" dirty="0" err="1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lang="en-GB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per IP</a:t>
                          </a:r>
                          <a:endParaRPr lang="en-US" altLang="zh-CN" sz="2000" b="1" kern="1200" dirty="0" smtClean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893763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2000" dirty="0" smtClean="0">
                              <a:effectLst/>
                            </a:rPr>
                            <a:t>(10</a:t>
                          </a:r>
                          <a:r>
                            <a:rPr lang="en-GB" altLang="zh-CN" sz="2000" baseline="30000" dirty="0" smtClean="0">
                              <a:effectLst/>
                            </a:rPr>
                            <a:t>34</a:t>
                          </a:r>
                          <a:r>
                            <a:rPr lang="en-GB" altLang="zh-CN" sz="2000" dirty="0" smtClean="0">
                              <a:effectLst/>
                            </a:rPr>
                            <a:t>cm</a:t>
                          </a:r>
                          <a:r>
                            <a:rPr lang="en-GB" altLang="zh-CN" sz="2000" baseline="30000" dirty="0" smtClean="0">
                              <a:effectLst/>
                            </a:rPr>
                            <a:t>-2</a:t>
                          </a:r>
                          <a:r>
                            <a:rPr lang="en-GB" altLang="zh-CN" sz="2000" dirty="0" smtClean="0">
                              <a:effectLst/>
                            </a:rPr>
                            <a:t>s</a:t>
                          </a:r>
                          <a:r>
                            <a:rPr lang="en-GB" altLang="zh-CN" sz="2000" baseline="30000" dirty="0" smtClean="0">
                              <a:effectLst/>
                            </a:rPr>
                            <a:t>-1</a:t>
                          </a:r>
                          <a:r>
                            <a:rPr lang="en-GB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zh-CN" sz="2000" b="1" kern="1200" dirty="0" smtClean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Integrated </a:t>
                          </a:r>
                          <a:r>
                            <a:rPr lang="en-GB" sz="2000" dirty="0" smtClean="0">
                              <a:effectLst/>
                            </a:rPr>
                            <a:t>L</a:t>
                          </a:r>
                          <a:r>
                            <a:rPr lang="en-US" altLang="zh-CN" sz="2000" dirty="0" err="1" smtClean="0">
                              <a:effectLst/>
                            </a:rPr>
                            <a:t>umi</a:t>
                          </a:r>
                          <a:r>
                            <a:rPr lang="en-US" altLang="zh-CN" sz="2000" dirty="0" smtClean="0">
                              <a:effectLst/>
                            </a:rPr>
                            <a:t>.</a:t>
                          </a:r>
                          <a:r>
                            <a:rPr lang="en-GB" sz="2000" dirty="0" smtClean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per year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(ab</a:t>
                          </a:r>
                          <a:r>
                            <a:rPr lang="en-GB" sz="2000" baseline="30000" dirty="0">
                              <a:effectLst/>
                            </a:rPr>
                            <a:t>–1</a:t>
                          </a:r>
                          <a:r>
                            <a:rPr lang="en-GB" sz="20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Total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Integrated 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(ab</a:t>
                          </a:r>
                          <a:r>
                            <a:rPr lang="en-GB" sz="2000" baseline="30000" dirty="0">
                              <a:effectLst/>
                            </a:rPr>
                            <a:t>–1</a:t>
                          </a:r>
                          <a:r>
                            <a:rPr lang="en-GB" sz="20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Total no. of events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04760848"/>
                      </a:ext>
                    </a:extLst>
                  </a:tr>
                  <a:tr h="536453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H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240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10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8.3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2.2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21.6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4.3 </a:t>
                          </a: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 10</a:t>
                          </a:r>
                          <a:r>
                            <a:rPr lang="en-GB" sz="2000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92749278"/>
                      </a:ext>
                    </a:extLst>
                  </a:tr>
                  <a:tr h="123621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1073093"/>
                      </a:ext>
                    </a:extLst>
                  </a:tr>
                  <a:tr h="33003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Z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192*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4.1 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12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2966017"/>
                      </a:ext>
                    </a:extLst>
                  </a:tr>
                  <a:tr h="33003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115*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12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202658202"/>
                      </a:ext>
                    </a:extLst>
                  </a:tr>
                  <a:tr h="33003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1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8</a:t>
                          </a:r>
                          <a:endParaRPr lang="zh-CN" alt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4361732"/>
                      </a:ext>
                    </a:extLst>
                  </a:tr>
                  <a:tr h="33003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8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2330509"/>
                      </a:ext>
                    </a:extLst>
                  </a:tr>
                  <a:tr h="466862">
                    <a:tc row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5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6</a:t>
                          </a:r>
                          <a:endParaRPr lang="zh-CN" alt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81724288"/>
                      </a:ext>
                    </a:extLst>
                  </a:tr>
                  <a:tr h="253218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0.13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0.65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alt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77672396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955142"/>
                  </p:ext>
                </p:extLst>
              </p:nvPr>
            </p:nvGraphicFramePr>
            <p:xfrm>
              <a:off x="973886" y="1094169"/>
              <a:ext cx="10441160" cy="456295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2294798052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528288144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3648560054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1503182497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3249435536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3244763511"/>
                        </a:ext>
                      </a:extLst>
                    </a:gridCol>
                    <a:gridCol w="1716608">
                      <a:extLst>
                        <a:ext uri="{9D8B030D-6E8A-4147-A177-3AD203B41FA5}">
                          <a16:colId xmlns:a16="http://schemas.microsoft.com/office/drawing/2014/main" val="3468311636"/>
                        </a:ext>
                      </a:extLst>
                    </a:gridCol>
                    <a:gridCol w="1739776">
                      <a:extLst>
                        <a:ext uri="{9D8B030D-6E8A-4147-A177-3AD203B41FA5}">
                          <a16:colId xmlns:a16="http://schemas.microsoft.com/office/drawing/2014/main" val="2470788755"/>
                        </a:ext>
                      </a:extLst>
                    </a:gridCol>
                  </a:tblGrid>
                  <a:tr h="162988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Particle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 err="1">
                              <a:effectLst/>
                            </a:rPr>
                            <a:t>E</a:t>
                          </a:r>
                          <a:r>
                            <a:rPr lang="en-GB" sz="2000" baseline="-25000" dirty="0" err="1">
                              <a:effectLst/>
                            </a:rPr>
                            <a:t>c.m</a:t>
                          </a:r>
                          <a:r>
                            <a:rPr lang="en-GB" sz="2000" baseline="-25000" dirty="0">
                              <a:effectLst/>
                            </a:rPr>
                            <a:t>.</a:t>
                          </a:r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(GeV)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Years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Power</a:t>
                          </a:r>
                        </a:p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  <a:endParaRPr lang="zh-CN" sz="20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2000" b="1" kern="1200" dirty="0" err="1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lang="en-GB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per IP</a:t>
                          </a:r>
                          <a:endParaRPr lang="en-US" altLang="zh-CN" sz="2000" b="1" kern="1200" dirty="0" smtClean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893763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2000" dirty="0" smtClean="0">
                              <a:effectLst/>
                            </a:rPr>
                            <a:t>(10</a:t>
                          </a:r>
                          <a:r>
                            <a:rPr lang="en-GB" altLang="zh-CN" sz="2000" baseline="30000" dirty="0" smtClean="0">
                              <a:effectLst/>
                            </a:rPr>
                            <a:t>34</a:t>
                          </a:r>
                          <a:r>
                            <a:rPr lang="en-GB" altLang="zh-CN" sz="2000" dirty="0" smtClean="0">
                              <a:effectLst/>
                            </a:rPr>
                            <a:t>cm</a:t>
                          </a:r>
                          <a:r>
                            <a:rPr lang="en-GB" altLang="zh-CN" sz="2000" baseline="30000" dirty="0" smtClean="0">
                              <a:effectLst/>
                            </a:rPr>
                            <a:t>-2</a:t>
                          </a:r>
                          <a:r>
                            <a:rPr lang="en-GB" altLang="zh-CN" sz="2000" dirty="0" smtClean="0">
                              <a:effectLst/>
                            </a:rPr>
                            <a:t>s</a:t>
                          </a:r>
                          <a:r>
                            <a:rPr lang="en-GB" altLang="zh-CN" sz="2000" baseline="30000" dirty="0" smtClean="0">
                              <a:effectLst/>
                            </a:rPr>
                            <a:t>-1</a:t>
                          </a:r>
                          <a:r>
                            <a:rPr lang="en-GB" altLang="zh-CN" sz="20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zh-CN" sz="2000" b="1" kern="1200" dirty="0" smtClean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Integrated </a:t>
                          </a:r>
                          <a:r>
                            <a:rPr lang="en-GB" sz="2000" dirty="0" smtClean="0">
                              <a:effectLst/>
                            </a:rPr>
                            <a:t>L</a:t>
                          </a:r>
                          <a:r>
                            <a:rPr lang="en-US" altLang="zh-CN" sz="2000" dirty="0" err="1" smtClean="0">
                              <a:effectLst/>
                            </a:rPr>
                            <a:t>umi</a:t>
                          </a:r>
                          <a:r>
                            <a:rPr lang="en-US" altLang="zh-CN" sz="2000" dirty="0" smtClean="0">
                              <a:effectLst/>
                            </a:rPr>
                            <a:t>.</a:t>
                          </a:r>
                          <a:r>
                            <a:rPr lang="en-GB" sz="2000" dirty="0" smtClean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per year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(ab</a:t>
                          </a:r>
                          <a:r>
                            <a:rPr lang="en-GB" sz="2000" baseline="30000" dirty="0">
                              <a:effectLst/>
                            </a:rPr>
                            <a:t>–1</a:t>
                          </a:r>
                          <a:r>
                            <a:rPr lang="en-GB" sz="20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Total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Integrated 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(ab</a:t>
                          </a:r>
                          <a:r>
                            <a:rPr lang="en-GB" sz="2000" baseline="30000" dirty="0">
                              <a:effectLst/>
                            </a:rPr>
                            <a:t>–1</a:t>
                          </a:r>
                          <a:r>
                            <a:rPr lang="en-GB" sz="20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Total no. of events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04760848"/>
                      </a:ext>
                    </a:extLst>
                  </a:tr>
                  <a:tr h="536453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H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240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10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8.3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2.2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21.6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4.3 </a:t>
                          </a: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 10</a:t>
                          </a:r>
                          <a:r>
                            <a:rPr lang="en-GB" sz="2000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9274927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1073093"/>
                      </a:ext>
                    </a:extLst>
                  </a:tr>
                  <a:tr h="33003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Z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192*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4.1 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12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2966017"/>
                      </a:ext>
                    </a:extLst>
                  </a:tr>
                  <a:tr h="33003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115*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12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202658202"/>
                      </a:ext>
                    </a:extLst>
                  </a:tr>
                  <a:tr h="33003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1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8</a:t>
                          </a:r>
                          <a:endParaRPr lang="zh-CN" alt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4361732"/>
                      </a:ext>
                    </a:extLst>
                  </a:tr>
                  <a:tr h="33003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8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2330509"/>
                      </a:ext>
                    </a:extLst>
                  </a:tr>
                  <a:tr h="466862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649" t="-491339" r="-1015584" b="-19685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5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</a:t>
                          </a:r>
                          <a:endParaRPr 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C00000"/>
                              </a:solidFill>
                              <a:effectLst/>
                            </a:rPr>
                            <a:t>6</a:t>
                          </a:r>
                          <a:endParaRPr lang="zh-CN" altLang="zh-CN" sz="20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8172428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0.13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0.65</a:t>
                          </a:r>
                          <a:endParaRPr 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 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20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2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2000" baseline="30000" dirty="0" smtClean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altLang="zh-CN" sz="20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7767239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767408" y="5730184"/>
            <a:ext cx="5242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GB" altLang="zh-CN" dirty="0">
                <a:latin typeface="Times New Roman" panose="02020603050405020304" pitchFamily="18" charset="0"/>
                <a:ea typeface="MS Mincho"/>
              </a:rPr>
              <a:t>* Detector solenoid field is 2 Tesla during Z operation.</a:t>
            </a:r>
            <a:endParaRPr lang="zh-CN" altLang="zh-CN" dirty="0"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1178" y="6084004"/>
            <a:ext cx="6816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** calculated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using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3,600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hours per year for data collection. 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814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12"/>
    </mc:Choice>
    <mc:Fallback>
      <p:transition spd="slow" advTm="499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Experience and Existing Support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030" y="2996916"/>
            <a:ext cx="3835940" cy="36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22056" y="2997154"/>
            <a:ext cx="4231329" cy="3751409"/>
          </a:xfrm>
          <a:prstGeom prst="rect">
            <a:avLst/>
          </a:prstGeom>
          <a:gradFill>
            <a:gsLst>
              <a:gs pos="12000">
                <a:schemeClr val="bg1"/>
              </a:gs>
              <a:gs pos="0">
                <a:schemeClr val="bg1"/>
              </a:gs>
              <a:gs pos="8000">
                <a:schemeClr val="bg1"/>
              </a:gs>
              <a:gs pos="99000">
                <a:schemeClr val="bg1">
                  <a:alpha val="30489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2561" y="2904024"/>
            <a:ext cx="9204907" cy="361940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of the few institutes in the world that has a </a:t>
            </a:r>
            <a:r>
              <a:rPr lang="en-US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technical team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infrastructure to design and build large scientific facilities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IHEP personnel has accumulated rich professional experiences with the electron-positron collider, detector technology and operations.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IHEP supports and has committed to CEPC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 work plan approved by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  <a:endParaRPr lang="en-US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2390" y="1190780"/>
            <a:ext cx="2597209" cy="1591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9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4535454" y="1190780"/>
            <a:ext cx="2515262" cy="1605564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6" cstate="print"/>
          <a:srcRect l="8261" r="-295"/>
          <a:stretch/>
        </p:blipFill>
        <p:spPr>
          <a:xfrm>
            <a:off x="6816080" y="1189089"/>
            <a:ext cx="2842428" cy="159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/>
          <a:srcRect t="-1"/>
          <a:stretch>
            <a:fillRect/>
          </a:stretch>
        </p:blipFill>
        <p:spPr>
          <a:xfrm>
            <a:off x="9328352" y="1174734"/>
            <a:ext cx="2845531" cy="1588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370" y="1183062"/>
            <a:ext cx="2375363" cy="15978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8160" y="1120855"/>
            <a:ext cx="2675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completed in 2025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40279" y="2237454"/>
            <a:ext cx="100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 III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6080" y="2348880"/>
            <a:ext cx="109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BEPC 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23592" y="2380818"/>
            <a:ext cx="1171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DayaBay</a:t>
            </a:r>
            <a:endParaRPr lang="en-GB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96981" y="2272255"/>
            <a:ext cx="83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69607" y="2452826"/>
            <a:ext cx="84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669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81"/>
    </mc:Choice>
    <mc:Fallback>
      <p:transition spd="slow" advTm="7458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Platform for key technology R&amp;D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7" name="图片 42">
            <a:extLst>
              <a:ext uri="{FF2B5EF4-FFF2-40B4-BE49-F238E27FC236}">
                <a16:creationId xmlns:a16="http://schemas.microsoft.com/office/drawing/2014/main" id="{214D8BE6-EE3B-4DAB-956F-DC7A585CB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6" t="6481" r="10479" b="15753"/>
          <a:stretch/>
        </p:blipFill>
        <p:spPr>
          <a:xfrm>
            <a:off x="8638076" y="5438507"/>
            <a:ext cx="1793182" cy="1304133"/>
          </a:xfrm>
          <a:prstGeom prst="rect">
            <a:avLst/>
          </a:prstGeom>
        </p:spPr>
      </p:pic>
      <p:pic>
        <p:nvPicPr>
          <p:cNvPr id="29" name="图片 6">
            <a:extLst>
              <a:ext uri="{FF2B5EF4-FFF2-40B4-BE49-F238E27FC236}">
                <a16:creationId xmlns:a16="http://schemas.microsoft.com/office/drawing/2014/main" id="{A3C7A075-7188-4258-83F4-6CAB94ABB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872" y="1107348"/>
            <a:ext cx="5092545" cy="2465667"/>
          </a:xfrm>
          <a:prstGeom prst="rect">
            <a:avLst/>
          </a:prstGeom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FC0FD6E6-6195-4559-9A36-F15FBDF93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6" y="1161757"/>
            <a:ext cx="6671589" cy="397783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25856" y="4618141"/>
            <a:ext cx="1612207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System</a:t>
            </a:r>
            <a:endParaRPr lang="en-US" sz="1100" b="1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88" y="2382872"/>
            <a:ext cx="2354312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test hall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assembly &amp; coating</a:t>
            </a:r>
            <a:endParaRPr lang="en-US" sz="1100" b="1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49592" y="2002723"/>
            <a:ext cx="1152128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 hall</a:t>
            </a:r>
            <a:endParaRPr lang="en-US" sz="1100" b="1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38952" y="1693429"/>
            <a:ext cx="2186014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R&amp;D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&amp; alignment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Klystron Test</a:t>
            </a:r>
            <a:endParaRPr lang="en-US" sz="11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3200"/>
          <a:stretch/>
        </p:blipFill>
        <p:spPr>
          <a:xfrm>
            <a:off x="6895312" y="3613809"/>
            <a:ext cx="2466018" cy="1783228"/>
          </a:xfrm>
          <a:prstGeom prst="rect">
            <a:avLst/>
          </a:prstGeom>
        </p:spPr>
      </p:pic>
      <p:pic>
        <p:nvPicPr>
          <p:cNvPr id="35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871" y="5438507"/>
            <a:ext cx="1791205" cy="1304133"/>
          </a:xfrm>
          <a:prstGeom prst="rect">
            <a:avLst/>
          </a:prstGeom>
        </p:spPr>
      </p:pic>
      <p:pic>
        <p:nvPicPr>
          <p:cNvPr id="36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" b="9049"/>
          <a:stretch/>
        </p:blipFill>
        <p:spPr>
          <a:xfrm>
            <a:off x="9415534" y="3613809"/>
            <a:ext cx="2513114" cy="17568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/>
          <a:srcRect l="68357"/>
          <a:stretch/>
        </p:blipFill>
        <p:spPr>
          <a:xfrm>
            <a:off x="10434921" y="5457917"/>
            <a:ext cx="1733322" cy="131693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7328" y="5314665"/>
            <a:ext cx="666351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Accelerator key technology R&amp;D platform was established:</a:t>
            </a:r>
          </a:p>
          <a:p>
            <a:pPr marL="0" lvl="1"/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 SRF cavity and module            High efficiency Klystron </a:t>
            </a:r>
          </a:p>
          <a:p>
            <a:pPr marL="0" lvl="1"/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altLang="zh-C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 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 precision magnet             Mechanics and alignment</a:t>
            </a:r>
          </a:p>
          <a:p>
            <a:pPr marL="0" lvl="1"/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altLang="zh-C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 </a:t>
            </a:r>
            <a:r>
              <a:rPr lang="en-US" altLang="zh-C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Vacuum assembly &amp; coating    Beam test facility</a:t>
            </a:r>
            <a:endParaRPr lang="en-US" altLang="zh-C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28448" y="1178877"/>
            <a:ext cx="1810969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R&amp;D facility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68208" y="3640853"/>
            <a:ext cx="1353951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R&amp;D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574697" y="3645024"/>
            <a:ext cx="1353951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R&amp;D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91232" y="5457917"/>
            <a:ext cx="1353951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 lab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300767" y="5429055"/>
            <a:ext cx="1182919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76520" y="5457917"/>
            <a:ext cx="1395865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Klystron R&amp;D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12-16. June. 2023, Hongkong, CEPC Accelerator TDR International Review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8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49"/>
    </mc:Choice>
    <mc:Fallback>
      <p:transition spd="slow" advTm="4804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231d1528-fe60-49ff-86f2-4d4265a8441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81.233070866142,&quot;width&quot;:8122.4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39.403149606299,&quot;width&quot;:8162.50078740157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28016</TotalTime>
  <Words>3509</Words>
  <Application>Microsoft Office PowerPoint</Application>
  <PresentationFormat>Widescreen</PresentationFormat>
  <Paragraphs>826</Paragraphs>
  <Slides>41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Malgun Gothic</vt:lpstr>
      <vt:lpstr>MS Mincho</vt:lpstr>
      <vt:lpstr>等线</vt:lpstr>
      <vt:lpstr>华文楷体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Visio.Drawing.15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liyuhui</cp:lastModifiedBy>
  <cp:revision>2028</cp:revision>
  <cp:lastPrinted>2022-11-06T05:19:21Z</cp:lastPrinted>
  <dcterms:created xsi:type="dcterms:W3CDTF">2012-09-04T11:33:36Z</dcterms:created>
  <dcterms:modified xsi:type="dcterms:W3CDTF">2023-05-30T04:26:43Z</dcterms:modified>
</cp:coreProperties>
</file>