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6" r:id="rId3"/>
    <p:sldId id="277" r:id="rId4"/>
    <p:sldId id="278" r:id="rId5"/>
    <p:sldId id="288" r:id="rId6"/>
    <p:sldId id="283" r:id="rId7"/>
    <p:sldId id="284" r:id="rId9"/>
    <p:sldId id="285" r:id="rId10"/>
    <p:sldId id="286" r:id="rId11"/>
    <p:sldId id="287" r:id="rId12"/>
    <p:sldId id="262" r:id="rId13"/>
    <p:sldId id="263" r:id="rId14"/>
    <p:sldId id="264" r:id="rId15"/>
    <p:sldId id="265" r:id="rId16"/>
    <p:sldId id="266" r:id="rId17"/>
    <p:sldId id="267" r:id="rId18"/>
    <p:sldId id="271" r:id="rId19"/>
    <p:sldId id="273" r:id="rId20"/>
    <p:sldId id="304" r:id="rId21"/>
    <p:sldId id="281" r:id="rId22"/>
    <p:sldId id="268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228" y="68"/>
      </p:cViewPr>
      <p:guideLst>
        <p:guide orient="horz" pos="213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2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Presents a downward trend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1. </a:t>
            </a:r>
            <a:r>
              <a:rPr lang="zh-CN" altLang="en-US"/>
              <a:t>芯片盒和胶带都是特制的，不用担心在辐照照射下会变性脱落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由于芯片盒是不透明的，并且不是完全和芯片一个尺寸，所以要在安装后标记出内部芯片位置以及标号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固定时多黏贴几层，以防掉落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9.png"/><Relationship Id="rId1" Type="http://schemas.openxmlformats.org/officeDocument/2006/relationships/hyperlink" Target="https://rd50.web.cern.ch/NIEL/protons.xls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10.png"/><Relationship Id="rId1" Type="http://schemas.openxmlformats.org/officeDocument/2006/relationships/hyperlink" Target="https://doi.org/10.1007/s41605-022-00320-w" TargetMode="Externa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Relationship Id="rId3" Type="http://schemas.openxmlformats.org/officeDocument/2006/relationships/image" Target="../media/image13.png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1.png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2.png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3.png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4.png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5.png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6.png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8.png"/><Relationship Id="rId3" Type="http://schemas.openxmlformats.org/officeDocument/2006/relationships/tags" Target="../tags/tag78.xml"/><Relationship Id="rId2" Type="http://schemas.openxmlformats.org/officeDocument/2006/relationships/image" Target="../media/image7.png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Radiation R</a:t>
            </a:r>
            <a:r>
              <a:rPr lang="en-US" altLang="zh-CN" dirty="0">
                <a:sym typeface="+mn-ea"/>
              </a:rPr>
              <a:t>esistance </a:t>
            </a:r>
            <a:r>
              <a:rPr lang="en-US" altLang="zh-CN" dirty="0"/>
              <a:t>Test for TaiChu3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23.</a:t>
            </a:r>
            <a:r>
              <a:rPr lang="en-US" altLang="zh-CN" dirty="0"/>
              <a:t>5.1 </a:t>
            </a:r>
            <a:r>
              <a:rPr lang="en-US" altLang="zh-CN" dirty="0" err="1"/>
              <a:t>Yiming</a:t>
            </a:r>
            <a:r>
              <a:rPr lang="en-US" altLang="zh-CN" dirty="0"/>
              <a:t> Hu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Details of test process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altLang="zh-CN" dirty="0">
                <a:sym typeface="+mn-ea"/>
              </a:rPr>
              <a:t>Before beam test:</a:t>
            </a:r>
            <a:endParaRPr lang="en-US" altLang="zh-CN" dirty="0">
              <a:sym typeface="+mn-ea"/>
            </a:endParaRPr>
          </a:p>
          <a:p>
            <a:pPr lvl="1"/>
            <a:r>
              <a:rPr lang="en-US" altLang="zh-CN" sz="1780" dirty="0">
                <a:sym typeface="+mn-ea"/>
              </a:rPr>
              <a:t>1. choice of chip test scheme</a:t>
            </a:r>
            <a:endParaRPr lang="en-US" altLang="zh-CN" sz="1780" dirty="0">
              <a:sym typeface="+mn-ea"/>
            </a:endParaRPr>
          </a:p>
          <a:p>
            <a:pPr lvl="1"/>
            <a:r>
              <a:rPr lang="en-US" altLang="zh-CN" sz="1780" dirty="0">
                <a:sym typeface="+mn-ea"/>
              </a:rPr>
              <a:t>2. note for necessary information </a:t>
            </a:r>
            <a:endParaRPr lang="en-US" altLang="zh-CN" sz="1780" dirty="0">
              <a:sym typeface="+mn-ea"/>
            </a:endParaRPr>
          </a:p>
          <a:p>
            <a:pPr lvl="1"/>
            <a:endParaRPr lang="en-US" altLang="zh-CN" dirty="0">
              <a:sym typeface="+mn-ea"/>
            </a:endParaRPr>
          </a:p>
          <a:p>
            <a:pPr marL="228600" lvl="0" indent="-228600">
              <a:buFont typeface="Arial" panose="020B0604020202020204" pitchFamily="34" charset="0"/>
              <a:buChar char="●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Details of setting up platform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685800" lvl="1" indent="-228600" algn="l" defTabSz="914400"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1780" dirty="0"/>
              <a:t>1.select and </a:t>
            </a:r>
            <a:r>
              <a:rPr lang="en-US" altLang="zh-CN" sz="178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arrange suitable radiation time</a:t>
            </a:r>
            <a:endParaRPr lang="en-US" altLang="zh-CN" sz="178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28600" algn="l" defTabSz="914400"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1780" dirty="0">
                <a:sym typeface="+mn-ea"/>
              </a:rPr>
              <a:t>2.install chips to proper location on the test platform </a:t>
            </a:r>
            <a:endParaRPr lang="en-US" altLang="zh-CN" sz="1780" dirty="0">
              <a:sym typeface="+mn-e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685800" lvl="1" indent="-228600">
              <a:buFont typeface="Arial" panose="020B0604020202020204" pitchFamily="34" charset="0"/>
              <a:buChar char="●"/>
            </a:pPr>
            <a:endParaRPr lang="zh-CN" altLang="en-US" dirty="0"/>
          </a:p>
          <a:p>
            <a:r>
              <a:rPr lang="en-US" altLang="zh-CN" dirty="0">
                <a:sym typeface="+mn-ea"/>
              </a:rPr>
              <a:t>Details after beam test</a:t>
            </a:r>
            <a:endParaRPr lang="en-US" altLang="zh-CN" dirty="0">
              <a:sym typeface="+mn-ea"/>
            </a:endParaRPr>
          </a:p>
          <a:p>
            <a:pPr lvl="1"/>
            <a:r>
              <a:rPr lang="en-US" altLang="zh-CN" sz="1780" dirty="0">
                <a:sym typeface="+mn-ea"/>
              </a:rPr>
              <a:t>1. check the radiation dose flux and rate</a:t>
            </a:r>
            <a:endParaRPr lang="en-US" altLang="zh-CN" sz="1780" dirty="0">
              <a:sym typeface="+mn-ea"/>
            </a:endParaRPr>
          </a:p>
          <a:p>
            <a:pPr lvl="1"/>
            <a:r>
              <a:rPr lang="en-US" altLang="zh-CN" sz="1780" dirty="0">
                <a:sym typeface="+mn-ea"/>
              </a:rPr>
              <a:t>2. prepare for performance tests</a:t>
            </a:r>
            <a:endParaRPr lang="en-US" altLang="zh-CN" sz="1780" dirty="0">
              <a:sym typeface="+mn-ea"/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Choice of chip test scheme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1311168" cy="4759200"/>
          </a:xfrm>
        </p:spPr>
        <p:txBody>
          <a:bodyPr/>
          <a:lstStyle/>
          <a:p>
            <a:r>
              <a:rPr lang="en-US" altLang="zh-CN" dirty="0"/>
              <a:t>Scheme 1</a:t>
            </a:r>
            <a:r>
              <a:rPr lang="zh-CN" altLang="en-US" dirty="0"/>
              <a:t>：</a:t>
            </a:r>
            <a:r>
              <a:rPr lang="en-US" altLang="zh-CN" dirty="0"/>
              <a:t>Without wire bonding  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Advantage		</a:t>
            </a:r>
            <a:r>
              <a:rPr lang="zh-CN" altLang="en-US" dirty="0"/>
              <a:t>：</a:t>
            </a:r>
            <a:r>
              <a:rPr lang="en-US" altLang="zh-CN" dirty="0"/>
              <a:t>Don’t need test board</a:t>
            </a:r>
            <a:r>
              <a:rPr lang="zh-CN" altLang="en-US" dirty="0"/>
              <a:t>，</a:t>
            </a:r>
            <a:r>
              <a:rPr lang="en-US" altLang="zh-CN" dirty="0"/>
              <a:t>less preparation and waiting time </a:t>
            </a:r>
            <a:endParaRPr lang="zh-CN" altLang="en-US" dirty="0"/>
          </a:p>
          <a:p>
            <a:pPr marL="457200" lvl="1" indent="0">
              <a:buNone/>
            </a:pPr>
            <a:r>
              <a:rPr lang="en-US" altLang="zh-CN" dirty="0">
                <a:sym typeface="+mn-ea"/>
              </a:rPr>
              <a:t>Disadvantage</a:t>
            </a:r>
            <a:r>
              <a:rPr lang="en-US" altLang="zh-CN" dirty="0"/>
              <a:t>：Unable to compare the performance of each chip before &amp; after testing</a:t>
            </a:r>
            <a:endParaRPr lang="zh-CN" altLang="en-US" dirty="0"/>
          </a:p>
          <a:p>
            <a:pPr marL="457200" lvl="1" indent="0">
              <a:buNone/>
            </a:pPr>
            <a:endParaRPr lang="zh-CN" altLang="en-US" dirty="0"/>
          </a:p>
          <a:p>
            <a:pPr marL="228600" lvl="0" indent="-228600">
              <a:buFont typeface="Arial" panose="020B0604020202020204" pitchFamily="34" charset="0"/>
              <a:buChar char="●"/>
            </a:pPr>
            <a:r>
              <a:rPr lang="en-US" altLang="zh-CN" dirty="0">
                <a:sym typeface="+mn-ea"/>
              </a:rPr>
              <a:t>Scheme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altLang="zh-CN" dirty="0">
                <a:sym typeface="+mn-ea"/>
              </a:rPr>
              <a:t>ire bonding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Advantage		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Comparation of beginning and end status of each chip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Disadvantage：Need several test PCB boards, which contain 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Copper</a:t>
            </a:r>
            <a:r>
              <a:rPr lang="en-US" altLang="zh-CN" dirty="0">
                <a:sym typeface="+mn-ea"/>
              </a:rPr>
              <a:t>, leads to more waiting time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Using Scheme 1 this time </a:t>
            </a:r>
            <a:r>
              <a:rPr lang="en-US" altLang="zh-CN" dirty="0"/>
              <a:t>to find the appropriate radiation resistance, which is slightly greater than the impact of expected </a:t>
            </a:r>
            <a:r>
              <a:rPr lang="en-US" altLang="zh-CN" dirty="0">
                <a:sym typeface="+mn-ea"/>
              </a:rPr>
              <a:t>dose flux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Note for necessary information 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sz="1800" dirty="0"/>
                  <a:t>Beam </a:t>
                </a:r>
                <a:r>
                  <a:rPr lang="en-US" altLang="zh-CN" sz="1800" dirty="0" err="1"/>
                  <a:t>Energy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𝐸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(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𝑀𝑒𝑉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, beam rate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𝜙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−</m:t>
                        </m:r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∙</m:t>
                    </m:r>
                    <m:sSup>
                      <m:sSup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−</m:t>
                        </m:r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 dirty="0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en-US" altLang="zh-CN" dirty="0">
                    <a:sym typeface="+mn-ea"/>
                  </a:rPr>
                  <a:t>use</a:t>
                </a:r>
                <a:r>
                  <a:rPr lang="en-US" altLang="zh-CN" i="1" dirty="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2000" i="1" dirty="0">
                    <a:solidFill>
                      <a:srgbClr val="C00000"/>
                    </a:solidFill>
                    <a:sym typeface="+mn-ea"/>
                  </a:rPr>
                  <a:t>E</a:t>
                </a:r>
                <a:r>
                  <a:rPr lang="en-US" altLang="zh-CN" dirty="0">
                    <a:solidFill>
                      <a:srgbClr val="FF0000"/>
                    </a:solidFill>
                    <a:sym typeface="+mn-ea"/>
                  </a:rPr>
                  <a:t> </a:t>
                </a:r>
                <a:r>
                  <a:rPr lang="en-US" altLang="zh-CN" dirty="0">
                    <a:sym typeface="+mn-ea"/>
                  </a:rPr>
                  <a:t>can get the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1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𝑀𝑒𝑉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 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𝑆𝑖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 </m:t>
                    </m:r>
                    <m:sSub>
                      <m:sSub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altLang="zh-CN" dirty="0">
                    <a:sym typeface="+mn-ea"/>
                  </a:rPr>
                  <a:t> equivalence factor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𝑘</m:t>
                    </m:r>
                  </m:oMath>
                </a14:m>
                <a:r>
                  <a:rPr lang="zh-CN" altLang="en-US" dirty="0">
                    <a:sym typeface="+mn-ea"/>
                  </a:rPr>
                  <a:t>：</a:t>
                </a:r>
                <a:r>
                  <a:rPr lang="en-US" altLang="zh-CN" dirty="0">
                    <a:sym typeface="+mn-ea"/>
                  </a:rPr>
                  <a:t>      	</a:t>
                </a:r>
                <a:r>
                  <a:rPr lang="zh-CN" altLang="en-US" dirty="0">
                    <a:sym typeface="+mn-ea"/>
                    <a:hlinkClick r:id="rId1" action="ppaction://hlinkfile"/>
                  </a:rPr>
                  <a:t>https://rd50.web.cern.ch/NIEL/protons.xls</a:t>
                </a:r>
                <a:endParaRPr lang="en-US" altLang="zh-CN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1800" i="1" dirty="0">
                    <a:latin typeface="Cambria Math" panose="02040503050406030204" charset="0"/>
                    <a:cs typeface="Cambria Math" panose="0204050305040603020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𝜙</m:t>
                    </m:r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1800" dirty="0"/>
                  <a:t>is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dirty="0">
                    <a:sym typeface="+mn-ea"/>
                  </a:rPr>
                  <a:t>determined by beam spot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𝑆</m:t>
                        </m:r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(</m:t>
                        </m:r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</m:oMath>
                </a14:m>
                <a:r>
                  <a:rPr lang="en-US" altLang="zh-CN" dirty="0">
                    <a:sym typeface="+mn-ea"/>
                  </a:rPr>
                  <a:t>, which isn’t simply linear </a:t>
                </a:r>
                <a:endParaRPr lang="en-US" altLang="zh-CN" sz="1800" dirty="0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457200" lvl="1" indent="0">
                  <a:buNone/>
                </a:pPr>
                <a:endParaRPr lang="zh-CN" altLang="en-US" sz="1800" dirty="0"/>
              </a:p>
              <a:p>
                <a:pPr marL="457200" lvl="1" indent="0">
                  <a:buNone/>
                </a:pPr>
                <a:r>
                  <a:rPr lang="en-US" altLang="zh-CN" sz="1800" dirty="0"/>
                  <a:t>*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𝜙</m:t>
                    </m:r>
                  </m:oMath>
                </a14:m>
                <a:r>
                  <a:rPr lang="en-US" altLang="zh-CN" sz="1800" dirty="0"/>
                  <a:t> can’t be real-time monitoring</a:t>
                </a:r>
                <a:r>
                  <a:rPr lang="zh-CN" altLang="en-US" sz="1800" dirty="0"/>
                  <a:t>，</a:t>
                </a:r>
                <a:r>
                  <a:rPr lang="en-US" altLang="zh-CN" sz="1800" dirty="0"/>
                  <a:t>but it’s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charset="0"/>
                      </a:rPr>
                      <m:t>about</m:t>
                    </m:r>
                    <m:r>
                      <a:rPr lang="en-US" altLang="zh-CN" sz="1800">
                        <a:latin typeface="Cambria Math" panose="02040503050406030204" charset="0"/>
                      </a:rPr>
                      <m:t> </m:t>
                    </m:r>
                    <m:sSup>
                      <m:sSup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−</m:t>
                        </m:r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∙</m:t>
                    </m:r>
                    <m:sSup>
                      <m:sSup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−</m:t>
                        </m:r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 sz="1800" dirty="0">
                    <a:latin typeface="Cambria Math" panose="02040503050406030204" charset="0"/>
                    <a:cs typeface="Cambria Math" panose="02040503050406030204" charset="0"/>
                  </a:rPr>
                  <a:t>take </a:t>
                </a:r>
                <a:r>
                  <a:rPr lang="en-US" altLang="zh-CN" sz="1800" dirty="0" err="1">
                    <a:latin typeface="Cambria Math" panose="02040503050406030204" charset="0"/>
                    <a:cs typeface="Cambria Math" panose="02040503050406030204" charset="0"/>
                  </a:rPr>
                  <a:t>lower&amp;upper</a:t>
                </a:r>
                <a:r>
                  <a:rPr lang="en-US" altLang="zh-CN" sz="1800" dirty="0">
                    <a:latin typeface="Cambria Math" panose="02040503050406030204" charset="0"/>
                    <a:cs typeface="Cambria Math" panose="02040503050406030204" charset="0"/>
                  </a:rPr>
                  <a:t> limit   as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1~5*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−</m:t>
                        </m:r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∙</m:t>
                    </m:r>
                    <m:sSup>
                      <m:sSup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−</m:t>
                        </m:r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800" i="1" dirty="0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457200" lvl="1" indent="0">
                  <a:buNone/>
                </a:pPr>
                <a:endParaRPr lang="en-US" altLang="zh-CN" sz="1800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457200" lvl="1" indent="0">
                  <a:buNone/>
                </a:pPr>
                <a:r>
                  <a:rPr lang="en-US" altLang="zh-CN" sz="1800" dirty="0">
                    <a:sym typeface="+mn-ea"/>
                  </a:rPr>
                  <a:t>Equivalence irradiance rate</a:t>
                </a:r>
                <a:r>
                  <a:rPr lang="zh-CN" altLang="en-US" sz="1800" dirty="0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𝜙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’(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𝑆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)=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𝜙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(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𝑆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)∙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𝑘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(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𝐸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), [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𝜙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’(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𝑆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)]=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1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𝑀𝑒𝑉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 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𝑆𝑖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 </m:t>
                    </m:r>
                    <m:sSub>
                      <m:sSub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𝑒𝑞</m:t>
                        </m:r>
                      </m:sub>
                    </m:sSub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/(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𝑠</m:t>
                    </m:r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∙</m:t>
                    </m:r>
                    <m:sSup>
                      <m:sSupPr>
                        <m:ctrlPr>
                          <a:rPr lang="en-US" altLang="zh-CN" sz="2000" dirty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</a:rPr>
                  <a:t>80MeV Proton’s k is about </a:t>
                </a:r>
                <a:r>
                  <a:rPr lang="en-US" altLang="zh-CN" sz="2000" dirty="0">
                    <a:solidFill>
                      <a:srgbClr val="C00000"/>
                    </a:solidFill>
                    <a:sym typeface="+mn-ea"/>
                  </a:rPr>
                  <a:t>1.379</a:t>
                </a:r>
                <a:endParaRPr lang="en-US" altLang="zh-CN" sz="2000" i="1" dirty="0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457200" lvl="1" indent="0">
                  <a:buNone/>
                </a:pPr>
                <a:endParaRPr lang="en-US" altLang="zh-CN" sz="2000" i="1" dirty="0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sym typeface="+mn-ea"/>
              </a:rPr>
              <a:t>Plan and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arrange suitable radiation time</a:t>
            </a:r>
            <a:endParaRPr lang="en-US" altLang="zh-CN" dirty="0">
              <a:solidFill>
                <a:schemeClr val="tx1"/>
              </a:solidFill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We need adjust </a:t>
                </a:r>
                <a:r>
                  <a:rPr lang="en-US" altLang="zh-CN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length of test</a:t>
                </a:r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time to let each chip get its radiation dose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i="1" dirty="0">
                  <a:solidFill>
                    <a:srgbClr val="C00000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Time for each chip irradiation :</a:t>
                </a:r>
                <a:r>
                  <a:rPr lang="en-US" altLang="zh-CN" i="1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</a:t>
                </a:r>
                <a:r>
                  <a:rPr lang="en-US" altLang="zh-CN" i="1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𝑁𝑖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𝜙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’(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den>
                    </m:f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𝜙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)∙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𝑘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𝐸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i="1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(s)</a:t>
                </a:r>
                <a:endParaRPr lang="en-US" altLang="zh-CN" i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0" indent="0" algn="ctr">
                  <a:buNone/>
                </a:pPr>
                <a:endPara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228600" lvl="0" indent="-228600" algn="l">
                  <a:buFont typeface="Arial" panose="020B0604020202020204" pitchFamily="34" charset="0"/>
                  <a:buChar char="●"/>
                </a:pPr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2022 </a:t>
                </a:r>
                <a:r>
                  <a:rPr lang="en-US" altLang="zh-CN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CEPC-</a:t>
                </a:r>
                <a:r>
                  <a:rPr lang="en-US" altLang="zh-CN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CDR reported that the </a:t>
                </a:r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total irradiation dose is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7</m:t>
                    </m:r>
                    <m:r>
                      <a:rPr lang="en-US" altLang="zh-CN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07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13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𝑒𝑞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𝑐𝑚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  <a:hlinkClick r:id="rId1" action="ppaction://hlinkfile"/>
                  </a:rPr>
                  <a:t>https://doi.org/10.1007/s41605-022-00320-w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18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</a:t>
                </a:r>
                <a:endParaRPr lang="en-US" altLang="zh-CN" i="1" dirty="0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Cambria Math" panose="02040503050406030204" charset="0"/>
                    <a:ea typeface="MS Mincho" charset="0"/>
                    <a:cs typeface="Cambria Math" panose="02040503050406030204" charset="0"/>
                  </a:rPr>
                  <a:t>     </a:t>
                </a:r>
                <a:endParaRPr lang="en-US" altLang="zh-CN" dirty="0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Upper limit of irradiation dose</a:t>
                </a:r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of this test:  </a:t>
                </a:r>
                <a:r>
                  <a:rPr lang="en-US" altLang="zh-CN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7.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5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13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𝑒𝑞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𝑐𝑚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i="1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Irradiation dose and time</a:t>
            </a:r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custDataLst>
                  <p:tags r:id="rId1"/>
                </p:custDataLst>
              </p:nvPr>
            </p:nvGraphicFramePr>
            <p:xfrm>
              <a:off x="363855" y="1318895"/>
              <a:ext cx="11214100" cy="1428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3420"/>
                    <a:gridCol w="2023110"/>
                    <a:gridCol w="1806575"/>
                    <a:gridCol w="2252980"/>
                    <a:gridCol w="1898015"/>
                  </a:tblGrid>
                  <a:tr h="38100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/>
                            <a:t> Intergral dose</a:t>
                          </a:r>
                          <a:r>
                            <a:rPr lang="zh-CN" altLang="en-US"/>
                            <a:t>（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𝑀𝑒𝑉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𝑆𝑖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𝑒𝑞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800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）</a:t>
                          </a:r>
                          <a:endParaRPr lang="zh-CN" altLang="en-US" sz="1800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altLang="zh-CN"/>
                            <a:t> time(s) </a:t>
                          </a:r>
                          <a:r>
                            <a:rPr lang="zh-CN" altLang="en-US"/>
                            <a:t>（</a:t>
                          </a:r>
                          <a:r>
                            <a:rPr lang="en-US" altLang="zh-CN"/>
                            <a:t>lower~upper limit</a:t>
                          </a:r>
                          <a:r>
                            <a:rPr lang="zh-CN" altLang="en-US"/>
                            <a:t>）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206~726</a:t>
                          </a: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1025~3625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2060~7260</a:t>
                          </a:r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15380~54387</a:t>
                          </a: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custDataLst>
                  <p:tags r:id="rId2"/>
                </p:custDataLst>
              </p:nvPr>
            </p:nvGraphicFramePr>
            <p:xfrm>
              <a:off x="363855" y="1318895"/>
              <a:ext cx="11214100" cy="1428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3420"/>
                    <a:gridCol w="2023110"/>
                    <a:gridCol w="1806575"/>
                    <a:gridCol w="2252980"/>
                    <a:gridCol w="1898015"/>
                  </a:tblGrid>
                  <a:tr h="38100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206~726</a:t>
                          </a: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1025~3625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2060~7260</a:t>
                          </a:r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15380~54387</a:t>
                          </a: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63855" y="3265805"/>
                <a:ext cx="10883265" cy="3311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Cambria Math" panose="02040503050406030204" charset="0"/>
                    <a:ea typeface="MS Mincho" charset="0"/>
                    <a:cs typeface="Cambria Math" panose="02040503050406030204" charset="0"/>
                  </a:rPr>
                  <a:t>`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𝑁𝑖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𝑛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𝜙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)∙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i="1">
                    <a:latin typeface="Cambria Math" panose="02040503050406030204" charset="0"/>
                    <a:ea typeface="MS Mincho" charset="0"/>
                    <a:cs typeface="Cambria Math" panose="02040503050406030204" charset="0"/>
                    <a:sym typeface="+mn-ea"/>
                  </a:rPr>
                  <a:t>(s)</a:t>
                </a:r>
                <a:endParaRPr lang="en-US" altLang="zh-CN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r>
                  <a:rPr lang="en-US" altLang="zh-CN"/>
                  <a:t>S:Spot size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, E:beam energy(MeV)</a:t>
                </a:r>
                <a:endParaRPr lang="zh-CN" altLang="en-US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𝜙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beam flu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en-US" altLang="zh-CN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~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5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9</m:t>
                        </m:r>
                      </m:sup>
                    </m:sSup>
                  </m:oMath>
                </a14:m>
                <a:endParaRPr lang="en-US" altLang="zh-CN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:equvialance factor   </a:t>
                </a:r>
                <a:r>
                  <a:rPr lang="en-US" altLang="zh-CN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1.379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for 80 MeV proton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</m:oMath>
                </a14:m>
                <a:r>
                  <a:rPr lang="en-US">
                    <a:latin typeface="Cambria Math" panose="02040503050406030204" charset="0"/>
                    <a:cs typeface="Cambria Math" panose="02040503050406030204" charset="0"/>
                  </a:rPr>
                  <a:t>intergral dose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3265805"/>
                <a:ext cx="10883265" cy="33115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548640" y="5217795"/>
            <a:ext cx="10236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*The time is given for reference, we need to calculate it again according to site situation. And check</a:t>
            </a:r>
            <a:endParaRPr lang="en-US" altLang="zh-CN"/>
          </a:p>
          <a:p>
            <a:r>
              <a:rPr lang="en-US" altLang="zh-CN"/>
              <a:t>for the real dose after irradiation. 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Install chips to right place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2.57cm*1.53cm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Chips will be installed in </a:t>
            </a:r>
            <a:r>
              <a:rPr lang="en-US" altLang="zh-CN" dirty="0">
                <a:solidFill>
                  <a:srgbClr val="C00000"/>
                </a:solidFill>
              </a:rPr>
              <a:t>4.5cm*4.5cm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box</a:t>
            </a:r>
            <a:r>
              <a:rPr lang="zh-CN" altLang="en-US" dirty="0"/>
              <a:t>：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 The chip</a:t>
            </a:r>
            <a:r>
              <a:rPr lang="zh-CN" altLang="zh-CN" dirty="0"/>
              <a:t> </a:t>
            </a:r>
            <a:r>
              <a:rPr lang="en-US" altLang="zh-CN" dirty="0"/>
              <a:t>box is </a:t>
            </a:r>
            <a:r>
              <a:rPr lang="en-US" altLang="zh-CN" dirty="0">
                <a:sym typeface="+mn-ea"/>
              </a:rPr>
              <a:t>opaque, so it needs marking the </a:t>
            </a:r>
            <a:r>
              <a:rPr lang="en-US" altLang="zh-CN" dirty="0" err="1">
                <a:solidFill>
                  <a:srgbClr val="C00000"/>
                </a:solidFill>
                <a:sym typeface="+mn-ea"/>
              </a:rPr>
              <a:t>chipID</a:t>
            </a:r>
            <a:r>
              <a:rPr lang="en-US" altLang="zh-CN" dirty="0">
                <a:sym typeface="+mn-ea"/>
              </a:rPr>
              <a:t> &amp; 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inner </a:t>
            </a:r>
            <a:endParaRPr lang="en-US" altLang="zh-CN" dirty="0">
              <a:solidFill>
                <a:srgbClr val="C0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  <a:sym typeface="+mn-ea"/>
              </a:rPr>
              <a:t> position</a:t>
            </a:r>
            <a:r>
              <a:rPr lang="en-US" altLang="zh-CN" dirty="0">
                <a:sym typeface="+mn-ea"/>
              </a:rPr>
              <a:t> on its surface</a:t>
            </a:r>
            <a:endParaRPr lang="en-US" altLang="zh-CN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Irradiate by order, move the platform away after the last chip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finishes irradiation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8561424" y="1911187"/>
            <a:ext cx="2613660" cy="2267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859837" y="2157730"/>
            <a:ext cx="391795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0370185" y="2197019"/>
            <a:ext cx="391795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864109" y="3393440"/>
            <a:ext cx="391795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0433545" y="3393440"/>
            <a:ext cx="391795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310873" y="2328207"/>
            <a:ext cx="319405" cy="313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/>
              <a:t>1</a:t>
            </a:r>
            <a:endParaRPr lang="en-US" altLang="zh-CN" dirty="0"/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761980" y="2322985"/>
            <a:ext cx="246380" cy="367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/>
              <a:t>2</a:t>
            </a:r>
            <a:endParaRPr lang="en-US" altLang="zh-CN" dirty="0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9345919" y="3496250"/>
            <a:ext cx="246380" cy="367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0825340" y="3496250"/>
            <a:ext cx="210820" cy="367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/>
              <a:t>3</a:t>
            </a:r>
            <a:endParaRPr lang="en-US" altLang="zh-CN" dirty="0"/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Details of Installation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ensure other chips won’t be effected by testing chip,</a:t>
            </a:r>
            <a:endParaRPr lang="en-US"/>
          </a:p>
          <a:p>
            <a:pPr marL="0" indent="0">
              <a:buNone/>
            </a:pPr>
            <a:r>
              <a:rPr lang="en-US" altLang="zh-CN"/>
              <a:t>the gap between each chip should be much more than the spot size,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determined to be </a:t>
            </a:r>
            <a:r>
              <a:rPr lang="en-US" altLang="zh-CN">
                <a:solidFill>
                  <a:srgbClr val="C00000"/>
                </a:solidFill>
              </a:rPr>
              <a:t>50cm</a:t>
            </a:r>
            <a:r>
              <a:rPr lang="en-US" altLang="zh-CN"/>
              <a:t> temporarily.</a:t>
            </a:r>
            <a:endParaRPr lang="en-US" altLang="zh-CN"/>
          </a:p>
          <a:p>
            <a:endParaRPr lang="en-US" altLang="zh-CN"/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468995" y="2549525"/>
            <a:ext cx="2613660" cy="2267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8730615" y="2804160"/>
            <a:ext cx="576580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0234930" y="2804160"/>
            <a:ext cx="628015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8730615" y="4039870"/>
            <a:ext cx="585470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0234930" y="4039870"/>
            <a:ext cx="628650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9234170" y="2961640"/>
            <a:ext cx="319405" cy="313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0763250" y="2961640"/>
            <a:ext cx="246380" cy="367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9307195" y="4181475"/>
            <a:ext cx="246380" cy="367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4</a:t>
            </a:r>
            <a:endParaRPr lang="en-US" altLang="zh-CN"/>
          </a:p>
        </p:txBody>
      </p:sp>
      <p:cxnSp>
        <p:nvCxnSpPr>
          <p:cNvPr id="16" name="直接箭头连接符 15"/>
          <p:cNvCxnSpPr/>
          <p:nvPr>
            <p:custDataLst>
              <p:tags r:id="rId9"/>
            </p:custDataLst>
          </p:nvPr>
        </p:nvCxnSpPr>
        <p:spPr>
          <a:xfrm>
            <a:off x="9027160" y="4227195"/>
            <a:ext cx="15417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0"/>
            </p:custDataLst>
          </p:nvPr>
        </p:nvCxnSpPr>
        <p:spPr>
          <a:xfrm flipV="1">
            <a:off x="9027160" y="2979420"/>
            <a:ext cx="0" cy="1227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9452610" y="3821430"/>
            <a:ext cx="782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50cm</a:t>
            </a:r>
            <a:endParaRPr lang="en-US" altLang="zh-CN"/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9128760" y="3204210"/>
            <a:ext cx="77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50cm</a:t>
            </a:r>
            <a:endParaRPr lang="en-US" altLang="zh-CN"/>
          </a:p>
        </p:txBody>
      </p: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10798810" y="4227195"/>
            <a:ext cx="210820" cy="367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3</a:t>
            </a:r>
            <a:endParaRPr lang="en-US" altLang="zh-CN"/>
          </a:p>
        </p:txBody>
      </p:sp>
    </p:spTree>
    <p:custDataLst>
      <p:tags r:id="rId1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Ensure the installation position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Using laszer to confirm the install position</a:t>
            </a:r>
            <a:endParaRPr lang="en-US" altLang="zh-CN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After installation, moving test should be done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to ensure the spot can cover the chip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>
            <a:off x="6760210" y="2800985"/>
            <a:ext cx="41071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>
            <p:custDataLst>
              <p:tags r:id="rId1"/>
            </p:custDataLst>
          </p:nvPr>
        </p:nvCxnSpPr>
        <p:spPr>
          <a:xfrm>
            <a:off x="6760210" y="4497705"/>
            <a:ext cx="41071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8035290" y="1490345"/>
            <a:ext cx="0" cy="4062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2"/>
            </p:custDataLst>
          </p:nvPr>
        </p:nvCxnSpPr>
        <p:spPr>
          <a:xfrm>
            <a:off x="9935210" y="1402080"/>
            <a:ext cx="0" cy="4062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7743825" y="2605405"/>
            <a:ext cx="576580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9646920" y="2605405"/>
            <a:ext cx="576580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743825" y="4288790"/>
            <a:ext cx="576580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9646920" y="4288790"/>
            <a:ext cx="576580" cy="3917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326755" y="2294255"/>
            <a:ext cx="755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50cm</a:t>
            </a:r>
            <a:endParaRPr lang="en-US" altLang="zh-CN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6988175" y="3441065"/>
            <a:ext cx="755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50cm</a:t>
            </a:r>
            <a:endParaRPr lang="en-US" altLang="zh-CN"/>
          </a:p>
        </p:txBody>
      </p:sp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Check the radiation dose flux and rate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Using the </a:t>
            </a:r>
            <a:r>
              <a:rPr lang="en-US" altLang="zh-CN" dirty="0">
                <a:sym typeface="+mn-ea"/>
              </a:rPr>
              <a:t>Activation foil technique to check the dose flux and rate</a:t>
            </a:r>
            <a:endParaRPr lang="en-US" altLang="zh-CN" dirty="0">
              <a:sym typeface="+mn-ea"/>
            </a:endParaRPr>
          </a:p>
          <a:p>
            <a:pPr marL="0" indent="0">
              <a:buNone/>
            </a:pPr>
            <a:endParaRPr lang="en-US" altLang="zh-CN" dirty="0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then calculate the truely irradiation dose flux of each chip  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Activation foil technique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735965" y="1195070"/>
                <a:ext cx="8928735" cy="5521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2000" dirty="0"/>
                  <a:t>The Al foil is activated via 27Al(</a:t>
                </a:r>
                <a:r>
                  <a:rPr lang="en-US" altLang="zh-CN" sz="2000" dirty="0" err="1"/>
                  <a:t>p,x</a:t>
                </a:r>
                <a:r>
                  <a:rPr lang="en-US" altLang="zh-CN" sz="2000" dirty="0"/>
                  <a:t>)——&gt;22Na reaction. The physical half life of 22Na is 2.602 year and the spectrum will show a gamma-ray at 1274.5 keV.</a:t>
                </a:r>
                <a:endParaRPr lang="en-US" altLang="zh-CN" sz="2000" dirty="0"/>
              </a:p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𝑵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  <m:t>𝒕</m:t>
                              </m:r>
                            </m:e>
                          </m:d>
                        </m:num>
                        <m:den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𝛜</m:t>
                          </m:r>
                        </m:den>
                      </m:f>
                      <m:r>
                        <a:rPr lang="en-US" altLang="zh-CN" sz="2000" b="1" i="1" smtClean="0">
                          <a:latin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𝐱</m:t>
                          </m:r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𝐀𝐥</m:t>
                          </m:r>
                        </m:sub>
                      </m:sSub>
                      <m:r>
                        <a:rPr lang="en-US" altLang="zh-CN" sz="2000" b="1" i="0" smtClean="0">
                          <a:latin typeface="Cambria Math" panose="02040503050406030204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𝟐𝟕</m:t>
                          </m:r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𝐀𝐥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0" smtClean="0">
                                  <a:latin typeface="Cambria Math" panose="02040503050406030204" charset="0"/>
                                </a:rPr>
                                <m:t>𝐩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sz="2000" b="1" i="0" smtClean="0">
                                  <a:latin typeface="Cambria Math" panose="02040503050406030204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𝟐𝟐𝐍𝐚</m:t>
                          </m:r>
                        </m:sub>
                      </m:sSub>
                      <m:r>
                        <a:rPr lang="en-US" altLang="zh-CN" sz="2000" b="1" i="0" smtClean="0">
                          <a:latin typeface="Cambria Math" panose="02040503050406030204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𝐩𝐫𝐨𝐭𝐨𝐧</m:t>
                          </m:r>
                        </m:sub>
                      </m:sSub>
                      <m:r>
                        <a:rPr lang="en-US" altLang="zh-CN" sz="2000" b="1" i="0" smtClean="0">
                          <a:latin typeface="Cambria Math" panose="02040503050406030204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𝐒</m:t>
                          </m:r>
                        </m:e>
                        <m:sub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𝐈𝐑𝐑</m:t>
                          </m:r>
                        </m:sub>
                      </m:sSub>
                      <m:r>
                        <a:rPr lang="en-US" altLang="zh-CN" sz="2000" b="1" i="0" smtClean="0">
                          <a:latin typeface="Cambria Math" panose="02040503050406030204" charset="0"/>
                        </a:rPr>
                        <m:t>∗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𝟏</m:t>
                          </m:r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2000" b="1" i="0" smtClean="0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  <m:t>𝝀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charset="0"/>
                                    </a:rPr>
                                    <m:t>𝑰𝑹𝑹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altLang="zh-CN" sz="2000" b="1" i="0" smtClean="0">
                          <a:latin typeface="Cambria Math" panose="02040503050406030204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𝝀</m:t>
                          </m:r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  <m:t>𝑾𝑨𝑰𝑻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sz="2000" b="1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Where: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𝑰𝑹𝑹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𝑾𝑨𝑰𝑻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:</a:t>
                </a:r>
                <a:r>
                  <a:rPr lang="en-US" altLang="zh-CN" sz="2000" dirty="0"/>
                  <a:t> irradiation time and the time elapsed from the end of the irradiation until the foil is counted in the detector.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charset="0"/>
                      </a:rPr>
                      <m:t>𝛜</m:t>
                    </m:r>
                  </m:oMath>
                </a14:m>
                <a:r>
                  <a:rPr lang="en-US" altLang="zh-CN" sz="2000" dirty="0"/>
                  <a:t>: the detector efficiency for detecting gamma-ray.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3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05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𝑵</m:t>
                    </m:r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sz="2000" dirty="0"/>
                  <a:t>: the detector count rate at time t.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which can be considered as our average Irradiation rate.</a:t>
                </a: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charset="0"/>
                          </a:rPr>
                          <m:t>𝐱</m:t>
                        </m:r>
                        <m:r>
                          <a:rPr lang="en-US" altLang="zh-CN" sz="2000" b="1" i="0" smtClean="0">
                            <a:latin typeface="Cambria Math" panose="02040503050406030204" charset="0"/>
                          </a:rPr>
                          <m:t>,</m:t>
                        </m:r>
                        <m:r>
                          <a:rPr lang="en-US" altLang="zh-CN" sz="2000" b="1" i="0" smtClean="0">
                            <a:latin typeface="Cambria Math" panose="02040503050406030204" charset="0"/>
                          </a:rPr>
                          <m:t>𝐀𝐥</m:t>
                        </m:r>
                      </m:sub>
                    </m:sSub>
                  </m:oMath>
                </a14:m>
                <a:r>
                  <a:rPr lang="en-US" altLang="zh-CN" sz="2000" dirty="0"/>
                  <a:t>: surface atomic density of Al foil (cm^-2).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8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304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23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cm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^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2</m:t>
                    </m:r>
                  </m:oMath>
                </a14:m>
                <a:endParaRPr lang="en-US" altLang="zh-CN" sz="2000" b="0" i="0">
                  <a:solidFill>
                    <a:srgbClr val="FF0000"/>
                  </a:solidFill>
                  <a:latin typeface="Cambria Math" panose="02040503050406030204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𝟐𝟕</m:t>
                        </m:r>
                        <m:r>
                          <a:rPr lang="en-US" altLang="zh-CN" sz="2000" b="1" i="0" smtClean="0">
                            <a:latin typeface="Cambria Math" panose="02040503050406030204" charset="0"/>
                          </a:rPr>
                          <m:t>𝐀𝐥</m:t>
                        </m:r>
                        <m:d>
                          <m:dPr>
                            <m:ctrlPr>
                              <a:rPr lang="en-US" altLang="zh-CN" sz="2000" b="1" i="1" smtClean="0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0" smtClean="0">
                                <a:latin typeface="Cambria Math" panose="02040503050406030204" charset="0"/>
                              </a:rPr>
                              <m:t>𝐩</m:t>
                            </m:r>
                            <m:r>
                              <a:rPr lang="en-US" altLang="zh-CN" sz="2000" b="1" i="0" smtClean="0">
                                <a:latin typeface="Cambria Math" panose="02040503050406030204" charset="0"/>
                              </a:rPr>
                              <m:t>,</m:t>
                            </m:r>
                            <m:r>
                              <a:rPr lang="en-US" altLang="zh-CN" sz="2000" b="1" i="0" smtClean="0">
                                <a:latin typeface="Cambria Math" panose="02040503050406030204" charset="0"/>
                              </a:rPr>
                              <m:t>𝐱</m:t>
                            </m:r>
                          </m:e>
                        </m:d>
                        <m:r>
                          <a:rPr lang="en-US" altLang="zh-CN" sz="2000" b="1" i="0" smtClean="0">
                            <a:latin typeface="Cambria Math" panose="02040503050406030204" charset="0"/>
                          </a:rPr>
                          <m:t>𝟐𝟐𝐍𝐚</m:t>
                        </m:r>
                      </m:sub>
                    </m:sSub>
                  </m:oMath>
                </a14:m>
                <a:r>
                  <a:rPr lang="en-US" altLang="zh-CN" sz="2000" dirty="0"/>
                  <a:t>: cross section </a:t>
                </a:r>
                <a:r>
                  <a:rPr lang="en-US" altLang="zh-CN" sz="2000" dirty="0" err="1"/>
                  <a:t>fo</a:t>
                </a:r>
                <a:r>
                  <a:rPr lang="en-US" altLang="zh-CN" sz="2000" dirty="0"/>
                  <a:t> 27Al(</a:t>
                </a:r>
                <a:r>
                  <a:rPr lang="en-US" altLang="zh-CN" sz="2000" dirty="0" err="1"/>
                  <a:t>p,x</a:t>
                </a:r>
                <a:r>
                  <a:rPr lang="en-US" altLang="zh-CN" sz="2000" dirty="0"/>
                  <a:t>)22Na.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20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.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4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±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0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.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9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mb</m:t>
                    </m:r>
                  </m:oMath>
                </a14:m>
                <a:r>
                  <a:rPr lang="en-US" altLang="zh-CN" sz="2000" dirty="0">
                    <a:sym typeface="+mn-ea"/>
                  </a:rPr>
                  <a:t>.</a:t>
                </a:r>
                <a:r>
                  <a:rPr lang="en-US" altLang="zh-CN" sz="2000" dirty="0"/>
                  <a:t> 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charset="0"/>
                          </a:rPr>
                          <m:t>𝐒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charset="0"/>
                          </a:rPr>
                          <m:t>𝐈𝐑𝐑</m:t>
                        </m:r>
                      </m:sub>
                    </m:sSub>
                  </m:oMath>
                </a14:m>
                <a:r>
                  <a:rPr lang="en-US" altLang="zh-CN" sz="2000" dirty="0"/>
                  <a:t>: cross sectional area of the proton beam on the activation foil.</a:t>
                </a:r>
                <a:endParaRPr lang="en-US" altLang="zh-CN" sz="200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𝝀</m:t>
                    </m:r>
                  </m:oMath>
                </a14:m>
                <a:r>
                  <a:rPr lang="en-US" altLang="zh-CN" sz="2000" dirty="0"/>
                  <a:t>: decay constant of 22Na.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8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44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</a:rPr>
                          <m:t>9</m:t>
                        </m:r>
                      </m:sup>
                    </m:sSup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s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sym typeface="+mn-ea"/>
                  </a:rPr>
                  <a:t> 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zh-CN" altLang="en-US" sz="2000" b="1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35965" y="1195070"/>
                <a:ext cx="8928735" cy="5521960"/>
              </a:xfrm>
              <a:prstGeom prst="rect">
                <a:avLst/>
              </a:prstGeom>
              <a:blipFill rotWithShape="1">
                <a:blip r:embed="rId3"/>
                <a:stretch>
                  <a:fillRect b="-8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Motivation for Radiation R</a:t>
            </a:r>
            <a:r>
              <a:rPr lang="en-US" altLang="zh-CN">
                <a:sym typeface="+mn-ea"/>
              </a:rPr>
              <a:t>esistance </a:t>
            </a:r>
            <a:r>
              <a:rPr lang="en-US" altLang="zh-CN"/>
              <a:t>test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Non-Ionization Energy Loss(NIEL) will leads to electronic device and chip’s forever damage. </a:t>
            </a:r>
            <a:r>
              <a:rPr lang="en-US" altLang="zh-CN" dirty="0">
                <a:solidFill>
                  <a:srgbClr val="C00000"/>
                </a:solidFill>
              </a:rPr>
              <a:t>The continuous operation of the chip in a high dose irradiation environment will lead to its working performance gradually degradation and even damage.</a:t>
            </a:r>
            <a:endParaRPr lang="en-US" altLang="zh-CN" dirty="0">
              <a:solidFill>
                <a:srgbClr val="C0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During CEPC’s lifetime, basically, the ITK will been irradiated in high-energy, high-luminance environment for 5-10 years, and it is </a:t>
            </a:r>
            <a:r>
              <a:rPr lang="en-US" altLang="zh-CN" dirty="0">
                <a:solidFill>
                  <a:srgbClr val="C00000"/>
                </a:solidFill>
              </a:rPr>
              <a:t>hard</a:t>
            </a:r>
            <a:r>
              <a:rPr lang="en-US" altLang="zh-CN" dirty="0"/>
              <a:t> to update or replace it 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Radiation resistance test should be done to confirm whether our chips can perform well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after designed NIEL dose </a:t>
            </a:r>
            <a:r>
              <a:rPr lang="en-US" altLang="zh-CN" dirty="0"/>
              <a:t>level. 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Preparation for performance tests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sym typeface="+mn-ea"/>
              </a:rPr>
              <a:t>Wait for the residual </a:t>
            </a:r>
            <a:r>
              <a:rPr lang="en-US" dirty="0">
                <a:solidFill>
                  <a:schemeClr val="tx1"/>
                </a:solidFill>
                <a:sym typeface="+mn-ea"/>
              </a:rPr>
              <a:t>radiation to drop below the safe rate. In this experiment, we don’t need to wait for a long time to get the tested chips back.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Prepare the several </a:t>
            </a:r>
            <a:r>
              <a:rPr lang="en-US" altLang="zh-CN" dirty="0">
                <a:solidFill>
                  <a:schemeClr val="tx1"/>
                </a:solidFill>
              </a:rPr>
              <a:t>PCB</a:t>
            </a:r>
            <a:r>
              <a:rPr lang="en-US" dirty="0">
                <a:solidFill>
                  <a:schemeClr val="tx1"/>
                </a:solidFill>
              </a:rPr>
              <a:t> boards and send them to factory for the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chips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wire bonding</a:t>
            </a:r>
            <a:endParaRPr lang="en-US" dirty="0"/>
          </a:p>
          <a:p>
            <a:endParaRPr lang="zh-CN" altLang="zh-CN" dirty="0"/>
          </a:p>
          <a:p>
            <a:r>
              <a:rPr lang="en-US" altLang="zh-CN" dirty="0">
                <a:solidFill>
                  <a:schemeClr val="tx1"/>
                </a:solidFill>
              </a:rPr>
              <a:t>Test several performance mentioned before, like the seed charge distribution, the cluster-size, efficiency, special resolution and so on.</a:t>
            </a:r>
            <a:endParaRPr lang="zh-CN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    </a:t>
            </a:r>
            <a:endParaRPr lang="en-US" altLang="zh-CN" dirty="0"/>
          </a:p>
          <a:p>
            <a:pPr lvl="0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altLang="zh-CN" dirty="0">
                <a:solidFill>
                  <a:schemeClr val="tx1"/>
                </a:solidFill>
              </a:rPr>
              <a:t>inally, we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will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write a testing report for the project review and conclusion. 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Previous Research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simulation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tests </a:t>
            </a:r>
            <a:r>
              <a:rPr lang="en-US" altLang="zh-CN" dirty="0"/>
              <a:t>have been down on similar design-purpose chips before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 ATLAS </a:t>
            </a:r>
            <a:r>
              <a:rPr lang="en-US" altLang="zh-CN" dirty="0" err="1"/>
              <a:t>ITK</a:t>
            </a:r>
            <a:r>
              <a:rPr lang="en-US" altLang="zh-CN" dirty="0"/>
              <a:t> simulation, Charge Collection efficiency drops when integrated Luminosity increases.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sz="900" dirty="0"/>
          </a:p>
          <a:p>
            <a:endParaRPr lang="en-US" altLang="zh-CN" sz="900" dirty="0"/>
          </a:p>
          <a:p>
            <a:endParaRPr lang="en-US" altLang="zh-CN" sz="900" dirty="0"/>
          </a:p>
          <a:p>
            <a:endParaRPr lang="en-US" altLang="zh-CN" sz="900" dirty="0"/>
          </a:p>
          <a:p>
            <a:pPr marL="0" indent="0">
              <a:buNone/>
            </a:pPr>
            <a:endParaRPr lang="en-US" altLang="zh-CN" sz="9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35472" y="2919730"/>
            <a:ext cx="4087495" cy="3143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8330" y="5935980"/>
            <a:ext cx="10619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1. </a:t>
            </a:r>
            <a:r>
              <a:rPr lang="en-US" altLang="zh-CN" dirty="0" err="1">
                <a:sym typeface="+mn-ea"/>
              </a:rPr>
              <a:t>Aaboud</a:t>
            </a:r>
            <a:r>
              <a:rPr lang="en-US" altLang="zh-CN" dirty="0">
                <a:sym typeface="+mn-ea"/>
              </a:rPr>
              <a:t>, </a:t>
            </a:r>
            <a:r>
              <a:rPr lang="en-US" altLang="zh-CN" dirty="0" err="1">
                <a:sym typeface="+mn-ea"/>
              </a:rPr>
              <a:t>Morad</a:t>
            </a:r>
            <a:r>
              <a:rPr lang="en-US" altLang="zh-CN" dirty="0">
                <a:sym typeface="+mn-ea"/>
              </a:rPr>
              <a:t> et al. “Modelling radiation damage to pixel sensors in the ATLAS detector.” Journal of Instrumentation 14 (2017): P06012 - P06012.</a:t>
            </a:r>
            <a:endParaRPr lang="en-US" altLang="zh-CN" dirty="0"/>
          </a:p>
          <a:p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ToT drop</a:t>
            </a:r>
            <a:endParaRPr lang="en-US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544955"/>
            <a:ext cx="647255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Real Tests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In used CEPC ITK JadePix-1, several features were tested after irradiation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270" y="2179320"/>
            <a:ext cx="9989820" cy="3924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3270" y="6146800"/>
            <a:ext cx="9645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2.Nuclear Inst. and Methods in Physics Research, A 977 (2020) 164267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Cluster size</a:t>
            </a:r>
            <a:endParaRPr lang="en-US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808480"/>
            <a:ext cx="10126980" cy="41224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Resolution</a:t>
            </a:r>
            <a:endParaRPr lang="en-US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2044065"/>
            <a:ext cx="9921240" cy="40157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Efficiency</a:t>
            </a:r>
            <a:endParaRPr lang="en-US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17320"/>
            <a:ext cx="9867900" cy="40233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5970" y="5481955"/>
            <a:ext cx="9608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*</a:t>
            </a:r>
            <a:r>
              <a:rPr lang="zh-CN" altLang="en-US"/>
              <a:t>No detection</a:t>
            </a:r>
            <a:r>
              <a:rPr lang="en-US" altLang="zh-CN"/>
              <a:t> of </a:t>
            </a:r>
            <a:r>
              <a:rPr lang="zh-CN" altLang="en-US"/>
              <a:t>efficiency drop was observed even up to the highest fluence level. This</a:t>
            </a:r>
            <a:endParaRPr lang="zh-CN" altLang="en-US"/>
          </a:p>
          <a:p>
            <a:r>
              <a:rPr lang="zh-CN" altLang="en-US"/>
              <a:t>might be explained by the rather low seed pixel charge threshold to register a hit.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More can be tested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739775" y="1233170"/>
            <a:ext cx="11156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In ALICE’s tests, they also tested the Signal distribution and Charge collection time, </a:t>
            </a:r>
            <a:r>
              <a:rPr lang="en-US" altLang="zh-CN">
                <a:sym typeface="+mn-ea"/>
              </a:rPr>
              <a:t>which is more directly impacted by NIEL. </a:t>
            </a:r>
            <a:endParaRPr lang="en-US" altLang="zh-CN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2940" y="2004695"/>
            <a:ext cx="4884420" cy="3848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96660" y="2004695"/>
            <a:ext cx="4899660" cy="38328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9775" y="6256020"/>
            <a:ext cx="9298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</a:t>
            </a:r>
            <a:r>
              <a:rPr lang="zh-CN" altLang="en-US"/>
              <a:t>Nuclear Inst. and Methods in Physics Research, A 871 (2017) 90–96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COMMONDATA" val="eyJoZGlkIjoiMDYwZTJjNzUyYmI4MDVlNmU3YzBjOWNiNmZiNzQ4ZjIifQ=="/>
  <p:tag name="KSO_WPP_MARK_KEY" val="934c4f06-a7fc-4ebc-aac2-a6119ebc082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UNIT_TABLE_BEAUTIFY" val="smartTable{bb71435e-c9ce-4214-aeda-decfc0869a22}"/>
  <p:tag name="TABLE_ENDDRAG_ORIGIN_RECT" val="882*134"/>
  <p:tag name="TABLE_ENDDRAG_RECT" val="28*117*882*134"/>
</p:tagLst>
</file>

<file path=ppt/tags/tag85.xml><?xml version="1.0" encoding="utf-8"?>
<p:tagLst xmlns:p="http://schemas.openxmlformats.org/presentationml/2006/main">
  <p:tag name="KSO_WM_UNIT_TABLE_BEAUTIFY" val="smartTable{bb71435e-c9ce-4214-aeda-decfc0869a22}"/>
  <p:tag name="TABLE_ENDDRAG_ORIGIN_RECT" val="882*134"/>
  <p:tag name="TABLE_ENDDRAG_RECT" val="28*117*882*134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6026</Words>
  <Application>WPS 演示</Application>
  <PresentationFormat>宽屏</PresentationFormat>
  <Paragraphs>246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Cambria Math</vt:lpstr>
      <vt:lpstr>MS Mincho</vt:lpstr>
      <vt:lpstr>Segoe Print</vt:lpstr>
      <vt:lpstr>Office 主题​​</vt:lpstr>
      <vt:lpstr>Radiation Resistance Test for TaiChu3</vt:lpstr>
      <vt:lpstr>Motivation for Radiation Resistance test</vt:lpstr>
      <vt:lpstr>Previous Research</vt:lpstr>
      <vt:lpstr>ToT drop</vt:lpstr>
      <vt:lpstr>Real Tests</vt:lpstr>
      <vt:lpstr>Cluster size</vt:lpstr>
      <vt:lpstr>Resolution</vt:lpstr>
      <vt:lpstr>Efficiency</vt:lpstr>
      <vt:lpstr>More can be tested</vt:lpstr>
      <vt:lpstr>Details of test process</vt:lpstr>
      <vt:lpstr>Choice of chip test scheme</vt:lpstr>
      <vt:lpstr>Note for necessary information </vt:lpstr>
      <vt:lpstr>Plan and arrange suitable radiation time</vt:lpstr>
      <vt:lpstr>Irradiation dose and time</vt:lpstr>
      <vt:lpstr>Install chips to right place</vt:lpstr>
      <vt:lpstr>Details of Installation</vt:lpstr>
      <vt:lpstr>Ensure the installation position</vt:lpstr>
      <vt:lpstr>Details after beam test </vt:lpstr>
      <vt:lpstr>Monitoring Irradiation dose rate</vt:lpstr>
      <vt:lpstr>Preparation for performance tests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QIMING</dc:creator>
  <cp:lastModifiedBy>Valar</cp:lastModifiedBy>
  <cp:revision>460</cp:revision>
  <dcterms:created xsi:type="dcterms:W3CDTF">2019-06-19T02:08:00Z</dcterms:created>
  <dcterms:modified xsi:type="dcterms:W3CDTF">2023-05-10T05:29:52Z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4EB68AD1467B4A26A6F60D7ABE90EA44_13</vt:lpwstr>
  </property>
</Properties>
</file>