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39" r:id="rId2"/>
    <p:sldMasterId id="2147483772" r:id="rId3"/>
  </p:sldMasterIdLst>
  <p:notesMasterIdLst>
    <p:notesMasterId r:id="rId31"/>
  </p:notesMasterIdLst>
  <p:sldIdLst>
    <p:sldId id="256" r:id="rId4"/>
    <p:sldId id="257" r:id="rId5"/>
    <p:sldId id="258" r:id="rId6"/>
    <p:sldId id="260" r:id="rId7"/>
    <p:sldId id="262" r:id="rId8"/>
    <p:sldId id="264" r:id="rId9"/>
    <p:sldId id="265" r:id="rId10"/>
    <p:sldId id="261" r:id="rId11"/>
    <p:sldId id="810" r:id="rId12"/>
    <p:sldId id="267" r:id="rId13"/>
    <p:sldId id="834" r:id="rId14"/>
    <p:sldId id="835" r:id="rId15"/>
    <p:sldId id="836" r:id="rId16"/>
    <p:sldId id="837" r:id="rId17"/>
    <p:sldId id="838" r:id="rId18"/>
    <p:sldId id="839" r:id="rId19"/>
    <p:sldId id="840" r:id="rId20"/>
    <p:sldId id="841" r:id="rId21"/>
    <p:sldId id="842" r:id="rId22"/>
    <p:sldId id="843" r:id="rId23"/>
    <p:sldId id="365" r:id="rId24"/>
    <p:sldId id="831" r:id="rId25"/>
    <p:sldId id="832" r:id="rId26"/>
    <p:sldId id="844" r:id="rId27"/>
    <p:sldId id="833" r:id="rId28"/>
    <p:sldId id="845" r:id="rId29"/>
    <p:sldId id="812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FFFFFF"/>
    <a:srgbClr val="0000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38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A0A31-DB39-4EA1-A13E-6B55B3F4B8AE}" type="datetimeFigureOut">
              <a:rPr lang="zh-CN" altLang="en-US" smtClean="0"/>
              <a:t>2023/5/31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E5D1B-8C38-4220-9E91-E13310D0E6A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30AA-6F7B-48AF-9480-9C7E909F6E58}" type="datetimeFigureOut">
              <a:rPr lang="zh-CN" altLang="en-US" smtClean="0"/>
              <a:t>2023/5/31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4CEC-2C17-4DDB-996D-158EAED130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30AA-6F7B-48AF-9480-9C7E909F6E58}" type="datetimeFigureOut">
              <a:rPr lang="zh-CN" altLang="en-US" smtClean="0"/>
              <a:t>2023/5/31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4CEC-2C17-4DDB-996D-158EAED130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30AA-6F7B-48AF-9480-9C7E909F6E58}" type="datetimeFigureOut">
              <a:rPr lang="zh-CN" altLang="en-US" smtClean="0"/>
              <a:t>2023/5/31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4CEC-2C17-4DDB-996D-158EAED130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8C2F1-7C07-D249-963B-41882138FA21}" type="datetime1">
              <a:rPr lang="zh-CN" altLang="en-US" smtClean="0"/>
              <a:t>2023/5/31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第七届</a:t>
            </a:r>
            <a:r>
              <a:rPr lang="en-US" altLang="zh-CN"/>
              <a:t>XYZ</a:t>
            </a:r>
            <a:r>
              <a:rPr lang="zh-CN" altLang="en-US"/>
              <a:t>粒子研讨会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F24F9-B4A0-4687-A748-2FB4DAD444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69621"/>
            <a:ext cx="1636584" cy="365125"/>
          </a:xfrm>
        </p:spPr>
        <p:txBody>
          <a:bodyPr/>
          <a:lstStyle>
            <a:lvl1pPr>
              <a:defRPr sz="1300" b="1">
                <a:solidFill>
                  <a:srgbClr val="0070C0"/>
                </a:solidFill>
              </a:defRPr>
            </a:lvl1pPr>
          </a:lstStyle>
          <a:p>
            <a:fld id="{E38210BF-36A8-E94B-BBC6-43405FEAF147}" type="datetime1">
              <a:rPr lang="zh-CN" altLang="en-US" smtClean="0"/>
              <a:t>2023/5/31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488756"/>
            <a:ext cx="4114800" cy="365125"/>
          </a:xfrm>
        </p:spPr>
        <p:txBody>
          <a:bodyPr/>
          <a:lstStyle>
            <a:lvl1pPr>
              <a:defRPr sz="1300" b="1">
                <a:solidFill>
                  <a:srgbClr val="0070C0"/>
                </a:solidFill>
              </a:defRPr>
            </a:lvl1pPr>
          </a:lstStyle>
          <a:p>
            <a:r>
              <a:rPr lang="zh-CN" altLang="en-US"/>
              <a:t>第七届</a:t>
            </a:r>
            <a:r>
              <a:rPr lang="en-US" altLang="zh-CN"/>
              <a:t>XYZ</a:t>
            </a:r>
            <a:r>
              <a:rPr lang="zh-CN" altLang="en-US"/>
              <a:t>粒子研讨会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84638"/>
            <a:ext cx="2743200" cy="365125"/>
          </a:xfrm>
        </p:spPr>
        <p:txBody>
          <a:bodyPr/>
          <a:lstStyle>
            <a:lvl1pPr>
              <a:defRPr sz="1300" b="1">
                <a:solidFill>
                  <a:srgbClr val="0070C0"/>
                </a:solidFill>
              </a:defRPr>
            </a:lvl1pPr>
          </a:lstStyle>
          <a:p>
            <a:fld id="{857F24F9-B4A0-4687-A748-2FB4DAD444B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98854" y="626078"/>
            <a:ext cx="11994292" cy="0"/>
          </a:xfrm>
          <a:prstGeom prst="line">
            <a:avLst/>
          </a:prstGeom>
          <a:ln w="28575" cmpd="sng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98853" y="115284"/>
            <a:ext cx="9679459" cy="441740"/>
          </a:xfrm>
        </p:spPr>
        <p:txBody>
          <a:bodyPr>
            <a:noAutofit/>
          </a:bodyPr>
          <a:lstStyle>
            <a:lvl1pPr>
              <a:defRPr lang="zh-CN" alt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69621"/>
            <a:ext cx="1636584" cy="365125"/>
          </a:xfrm>
        </p:spPr>
        <p:txBody>
          <a:bodyPr/>
          <a:lstStyle>
            <a:lvl1pPr>
              <a:defRPr sz="1300" b="1">
                <a:solidFill>
                  <a:srgbClr val="0070C0"/>
                </a:solidFill>
              </a:defRPr>
            </a:lvl1pPr>
          </a:lstStyle>
          <a:p>
            <a:fld id="{D47537C0-E168-7346-805A-3EA8016928AC}" type="datetime1">
              <a:rPr lang="zh-CN" altLang="en-US" smtClean="0"/>
              <a:t>2023/5/31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488756"/>
            <a:ext cx="4114800" cy="365125"/>
          </a:xfrm>
        </p:spPr>
        <p:txBody>
          <a:bodyPr/>
          <a:lstStyle>
            <a:lvl1pPr>
              <a:defRPr sz="1300" b="1">
                <a:solidFill>
                  <a:srgbClr val="0070C0"/>
                </a:solidFill>
              </a:defRPr>
            </a:lvl1pPr>
          </a:lstStyle>
          <a:p>
            <a:r>
              <a:rPr lang="zh-CN" altLang="en-US"/>
              <a:t>第七届</a:t>
            </a:r>
            <a:r>
              <a:rPr lang="en-US" altLang="zh-CN"/>
              <a:t>XYZ</a:t>
            </a:r>
            <a:r>
              <a:rPr lang="zh-CN" altLang="en-US"/>
              <a:t>粒子研讨会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84638"/>
            <a:ext cx="2743200" cy="365125"/>
          </a:xfrm>
        </p:spPr>
        <p:txBody>
          <a:bodyPr/>
          <a:lstStyle>
            <a:lvl1pPr>
              <a:defRPr sz="1300" b="1">
                <a:solidFill>
                  <a:srgbClr val="0070C0"/>
                </a:solidFill>
              </a:defRPr>
            </a:lvl1pPr>
          </a:lstStyle>
          <a:p>
            <a:fld id="{857F24F9-B4A0-4687-A748-2FB4DAD444B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98853" y="115284"/>
            <a:ext cx="9679459" cy="441740"/>
          </a:xfrm>
        </p:spPr>
        <p:txBody>
          <a:bodyPr>
            <a:noAutofit/>
          </a:bodyPr>
          <a:lstStyle>
            <a:lvl1pPr>
              <a:defRPr lang="zh-CN" alt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A654F-ED00-F849-BE3C-6218F04AEB51}" type="datetime1">
              <a:rPr lang="zh-CN" altLang="en-US" smtClean="0"/>
              <a:t>2023/5/31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第七届</a:t>
            </a:r>
            <a:r>
              <a:rPr lang="en-GB" altLang="zh-CN"/>
              <a:t>XYZ</a:t>
            </a:r>
            <a:r>
              <a:rPr lang="zh-CN" altLang="en-US"/>
              <a:t>粒子研讨会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4A9E9-F28B-BB47-85D9-8372EC5CE65F}" type="datetime1">
              <a:rPr lang="zh-CN" altLang="en-US" smtClean="0"/>
              <a:t>2023/5/31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第七届</a:t>
            </a:r>
            <a:r>
              <a:rPr lang="en-US"/>
              <a:t>XYZ</a:t>
            </a:r>
            <a:r>
              <a:rPr lang="zh-CN" altLang="en-US"/>
              <a:t>粒子研讨会</a:t>
            </a:r>
            <a:endParaRPr 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57F64-BDF3-1047-846B-E9D621A671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89CA-20B3-254F-AFF1-EB5E76384063}" type="datetime1">
              <a:rPr kumimoji="1" lang="zh-CN" altLang="en-US" smtClean="0"/>
              <a:t>2023/5/31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第七届</a:t>
            </a:r>
            <a:r>
              <a:rPr kumimoji="1" lang="en-US" altLang="zh-CN"/>
              <a:t>XYZ</a:t>
            </a:r>
            <a:r>
              <a:rPr kumimoji="1" lang="zh-CN" altLang="en-US"/>
              <a:t>粒子研讨会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21AC8-FF52-394F-B51C-DF4EFE41F84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239186" y="969133"/>
            <a:ext cx="11713633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1644876" y="6622456"/>
            <a:ext cx="328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C66F0-1859-D04B-9239-96A5CA03C1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860A4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2860A4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</p:txBody>
      </p:sp>
      <p:pic>
        <p:nvPicPr>
          <p:cNvPr id="8" name="图片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9185" y="193676"/>
            <a:ext cx="1115483" cy="56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10399066" y="123541"/>
            <a:ext cx="1574748" cy="6256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B86B4-DCCB-48DB-A975-5E7D146595F5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30AA-6F7B-48AF-9480-9C7E909F6E58}" type="datetimeFigureOut">
              <a:rPr lang="zh-CN" altLang="en-US" smtClean="0"/>
              <a:t>2023/5/31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4CEC-2C17-4DDB-996D-158EAED130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A78CA-9CCD-428C-AD14-C9E26BEF25F9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5262A8-1FED-41D4-B213-15F562CE094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41E9D-01C2-48F9-A7DB-0EAB7A3C5C24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147384-AEE2-43A2-A041-D82238B1955E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E7E9E0-D188-441F-B64E-5E9A64DDF516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5AF1E-7386-43F4-9702-E580ED26B5E4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8176AB-FAE3-4F2A-B5F3-0774631BC7BD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39208D-D193-4A7F-9351-BA28D2274286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C992F1-7B0B-444E-968A-943E0992586E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CA1A-FFE4-4A22-9093-815C241E35A4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30AA-6F7B-48AF-9480-9C7E909F6E58}" type="datetimeFigureOut">
              <a:rPr lang="zh-CN" altLang="en-US" smtClean="0"/>
              <a:t>2023/5/31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4CEC-2C17-4DDB-996D-158EAED130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高能所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 sz="6000" b="1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2639616" y="4581526"/>
            <a:ext cx="6624736" cy="792163"/>
          </a:xfr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2E762-19CE-489E-A671-8DEF3D291F83}" type="datetime1">
              <a:rPr lang="zh-CN" altLang="en-US"/>
              <a:t>2023/5/31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30AA-6F7B-48AF-9480-9C7E909F6E58}" type="datetimeFigureOut">
              <a:rPr lang="zh-CN" altLang="en-US" smtClean="0"/>
              <a:t>2023/5/31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4CEC-2C17-4DDB-996D-158EAED130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30AA-6F7B-48AF-9480-9C7E909F6E58}" type="datetimeFigureOut">
              <a:rPr lang="zh-CN" altLang="en-US" smtClean="0"/>
              <a:t>2023/5/31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4CEC-2C17-4DDB-996D-158EAED130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30AA-6F7B-48AF-9480-9C7E909F6E58}" type="datetimeFigureOut">
              <a:rPr lang="zh-CN" altLang="en-US" smtClean="0"/>
              <a:t>2023/5/31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4CEC-2C17-4DDB-996D-158EAED130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30AA-6F7B-48AF-9480-9C7E909F6E58}" type="datetimeFigureOut">
              <a:rPr lang="zh-CN" altLang="en-US" smtClean="0"/>
              <a:t>2023/5/31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4CEC-2C17-4DDB-996D-158EAED130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30AA-6F7B-48AF-9480-9C7E909F6E58}" type="datetimeFigureOut">
              <a:rPr lang="zh-CN" altLang="en-US" smtClean="0"/>
              <a:t>2023/5/31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4CEC-2C17-4DDB-996D-158EAED130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30AA-6F7B-48AF-9480-9C7E909F6E58}" type="datetimeFigureOut">
              <a:rPr lang="zh-CN" altLang="en-US" smtClean="0"/>
              <a:t>2023/5/31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4CEC-2C17-4DDB-996D-158EAED130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230AA-6F7B-48AF-9480-9C7E909F6E58}" type="datetimeFigureOut">
              <a:rPr lang="zh-CN" altLang="en-US" smtClean="0"/>
              <a:t>2023/5/31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C4CEC-2C17-4DDB-996D-158EAED130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070C0"/>
                </a:solidFill>
              </a:defRPr>
            </a:lvl1pPr>
          </a:lstStyle>
          <a:p>
            <a:fld id="{9006424B-A779-2040-BF3E-B02455A1997B}" type="datetime1">
              <a:rPr lang="zh-CN" altLang="en-US" smtClean="0"/>
              <a:t>2023/5/31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70C0"/>
                </a:solidFill>
              </a:defRPr>
            </a:lvl1pPr>
          </a:lstStyle>
          <a:p>
            <a:r>
              <a:rPr lang="zh-CN" altLang="en-US"/>
              <a:t>第七届</a:t>
            </a:r>
            <a:r>
              <a:rPr lang="en-US" altLang="zh-CN"/>
              <a:t>XYZ</a:t>
            </a:r>
            <a:r>
              <a:rPr lang="zh-CN" altLang="en-US"/>
              <a:t>粒子研讨会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70C0"/>
                </a:solidFill>
              </a:defRPr>
            </a:lvl1pPr>
          </a:lstStyle>
          <a:p>
            <a:fld id="{857F24F9-B4A0-4687-A748-2FB4DAD444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DE452CE-0385-48EA-BDB8-89ACBDCA7423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oleObject" Target="../embeddings/oleObject5.bin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slide" Target="slide10.xml"/><Relationship Id="rId5" Type="http://schemas.openxmlformats.org/officeDocument/2006/relationships/image" Target="../media/image50.png"/><Relationship Id="rId4" Type="http://schemas.openxmlformats.org/officeDocument/2006/relationships/image" Target="../media/image49.wmf"/><Relationship Id="rId9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emf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81743" y="1122363"/>
            <a:ext cx="10493828" cy="2208666"/>
          </a:xfrm>
        </p:spPr>
        <p:txBody>
          <a:bodyPr>
            <a:normAutofit fontScale="90000"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Design, Construction and Operation of the BESIII Detector</a:t>
            </a:r>
            <a:endParaRPr lang="zh-CN" alt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365811"/>
            <a:ext cx="9144000" cy="1369825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Yifang Wang</a:t>
            </a:r>
          </a:p>
          <a:p>
            <a:r>
              <a:rPr lang="en-US" altLang="zh-CN" sz="2800" b="1" dirty="0">
                <a:solidFill>
                  <a:srgbClr val="0000FF"/>
                </a:solidFill>
              </a:rPr>
              <a:t>Institute of High Energy Physics 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05772"/>
            <a:ext cx="10515600" cy="68760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Construction: RPC muon chamber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2554" y="990196"/>
            <a:ext cx="7927002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200" dirty="0"/>
              <a:t>Led by Prof. Jiawen Zhang, electronics by Prof. </a:t>
            </a:r>
            <a:r>
              <a:rPr lang="en-US" altLang="zh-CN" sz="2200" dirty="0" err="1"/>
              <a:t>Yongzhao</a:t>
            </a:r>
            <a:r>
              <a:rPr lang="en-US" altLang="zh-CN" sz="2200" dirty="0"/>
              <a:t> Zhou</a:t>
            </a:r>
            <a:r>
              <a:rPr lang="zh-CN" altLang="en-US" sz="2200" dirty="0"/>
              <a:t>（</a:t>
            </a:r>
            <a:r>
              <a:rPr lang="en-US" altLang="zh-CN" sz="2200" dirty="0"/>
              <a:t>USTC</a:t>
            </a:r>
            <a:r>
              <a:rPr lang="zh-CN" altLang="en-US" sz="2200" dirty="0"/>
              <a:t>）</a:t>
            </a:r>
            <a:endParaRPr lang="en-US" altLang="zh-CN" sz="2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200" dirty="0"/>
              <a:t>Invented a new type RPC made of Bakelite with a melamine surface. No linseed oil to avoid aging problem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200" dirty="0"/>
              <a:t>Noise less than 0.1 Hz/cm</a:t>
            </a:r>
            <a:r>
              <a:rPr lang="en-US" altLang="zh-CN" sz="2200" baseline="30000" dirty="0"/>
              <a:t>2</a:t>
            </a:r>
            <a:endParaRPr lang="en-US" altLang="zh-CN" sz="22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pic>
        <p:nvPicPr>
          <p:cNvPr id="4" name="Picture 2" descr="C:\Documents and Settings\yfwang1\My Documents\My Pictures\BESIII prototype\RPC\IMG_01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662" y="3873031"/>
            <a:ext cx="3705597" cy="277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superlay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2" t="7770" b="11728"/>
          <a:stretch>
            <a:fillRect/>
          </a:stretch>
        </p:blipFill>
        <p:spPr bwMode="auto">
          <a:xfrm>
            <a:off x="8358407" y="1026893"/>
            <a:ext cx="3586107" cy="240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组合 24"/>
          <p:cNvGrpSpPr/>
          <p:nvPr/>
        </p:nvGrpSpPr>
        <p:grpSpPr>
          <a:xfrm>
            <a:off x="1099457" y="2808514"/>
            <a:ext cx="6477001" cy="4049486"/>
            <a:chOff x="-2" y="2"/>
            <a:chExt cx="9920250" cy="6996247"/>
          </a:xfrm>
        </p:grpSpPr>
        <p:sp>
          <p:nvSpPr>
            <p:cNvPr id="13" name="Rectangle 2"/>
            <p:cNvSpPr txBox="1">
              <a:spLocks noChangeArrowheads="1"/>
            </p:cNvSpPr>
            <p:nvPr/>
          </p:nvSpPr>
          <p:spPr>
            <a:xfrm>
              <a:off x="-2" y="2"/>
              <a:ext cx="9920250" cy="6857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b="1" dirty="0">
                  <a:solidFill>
                    <a:srgbClr val="C00000"/>
                  </a:solidFill>
                </a:rPr>
                <a:t>RPC surface seen by </a:t>
              </a:r>
              <a:r>
                <a:rPr lang="en-US" altLang="zh-CN" sz="2000" b="1" dirty="0">
                  <a:solidFill>
                    <a:srgbClr val="C00000"/>
                  </a:solidFill>
                  <a:latin typeface="Swis721 Ex BT" pitchFamily="34" charset="0"/>
                </a:rPr>
                <a:t>the atomic force microscope</a:t>
              </a:r>
            </a:p>
          </p:txBody>
        </p:sp>
        <p:pic>
          <p:nvPicPr>
            <p:cNvPr id="14" name="Picture 3" descr="1213008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18" b="33696"/>
            <a:stretch>
              <a:fillRect/>
            </a:stretch>
          </p:blipFill>
          <p:spPr bwMode="auto">
            <a:xfrm>
              <a:off x="4876800" y="4033838"/>
              <a:ext cx="4267200" cy="2824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LUIHEP05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2000"/>
              <a:ext cx="3962400" cy="311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 descr="LUBABAR06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685800"/>
              <a:ext cx="3886200" cy="328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3276600" y="762000"/>
              <a:ext cx="772827" cy="52123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400">
                  <a:solidFill>
                    <a:schemeClr val="tx2"/>
                  </a:solidFill>
                </a:rPr>
                <a:t>IHEP</a:t>
              </a:r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7315201" y="685801"/>
              <a:ext cx="1804933" cy="52123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400" b="1">
                  <a:solidFill>
                    <a:schemeClr val="tx2"/>
                  </a:solidFill>
                </a:rPr>
                <a:t>Babar w/o oil</a:t>
              </a:r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304800" y="1371600"/>
              <a:ext cx="381000" cy="6858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400"/>
            </a:p>
          </p:txBody>
        </p:sp>
        <p:sp>
          <p:nvSpPr>
            <p:cNvPr id="20" name="Oval 9"/>
            <p:cNvSpPr>
              <a:spLocks noChangeArrowheads="1"/>
            </p:cNvSpPr>
            <p:nvPr/>
          </p:nvSpPr>
          <p:spPr bwMode="auto">
            <a:xfrm>
              <a:off x="5257800" y="1219200"/>
              <a:ext cx="381000" cy="9144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400"/>
            </a:p>
          </p:txBody>
        </p:sp>
        <p:pic>
          <p:nvPicPr>
            <p:cNvPr id="21" name="Picture 10" descr="LINS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62400"/>
              <a:ext cx="4267200" cy="2836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2743200" y="3962400"/>
              <a:ext cx="1652282" cy="521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400" b="1">
                  <a:solidFill>
                    <a:schemeClr val="tx2"/>
                  </a:solidFill>
                </a:rPr>
                <a:t>Babar w/ oil</a:t>
              </a:r>
              <a:endParaRPr lang="zh-CN" altLang="en-US" sz="1400" b="1">
                <a:solidFill>
                  <a:schemeClr val="tx2"/>
                </a:solidFill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7950200" y="4114800"/>
              <a:ext cx="1463176" cy="521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400" b="1">
                  <a:solidFill>
                    <a:schemeClr val="tx2"/>
                  </a:solidFill>
                </a:rPr>
                <a:t>Belle glass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2971799" y="6553200"/>
              <a:ext cx="2399590" cy="443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en-US" altLang="zh-CN" sz="1100">
                  <a:latin typeface="Swis721 Ex BT" pitchFamily="34" charset="0"/>
                </a:rPr>
                <a:t>C. Lu, Princeton University</a:t>
              </a:r>
              <a:endParaRPr kumimoji="0" lang="zh-CN" altLang="en-US" sz="1100">
                <a:latin typeface="Swis721 Ex BT" pitchFamily="34" charset="0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2907351-0072-40A4-8909-B03F58359C52}"/>
              </a:ext>
            </a:extLst>
          </p:cNvPr>
          <p:cNvSpPr txBox="1">
            <a:spLocks noChangeArrowheads="1"/>
          </p:cNvSpPr>
          <p:nvPr/>
        </p:nvSpPr>
        <p:spPr>
          <a:xfrm>
            <a:off x="413655" y="228600"/>
            <a:ext cx="11571515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Electronics,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Slow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Control and Grounding 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B0C56A6-1F1D-4F1C-830B-FB754613499C}"/>
              </a:ext>
            </a:extLst>
          </p:cNvPr>
          <p:cNvSpPr txBox="1">
            <a:spLocks noChangeArrowheads="1"/>
          </p:cNvSpPr>
          <p:nvPr/>
        </p:nvSpPr>
        <p:spPr>
          <a:xfrm>
            <a:off x="413656" y="838200"/>
            <a:ext cx="11332029" cy="3505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>
                <a:ea typeface="楷体_GB2312" pitchFamily="49" charset="-122"/>
              </a:rPr>
              <a:t>Drift chamber</a:t>
            </a:r>
            <a:r>
              <a:rPr lang="zh-CN" altLang="en-US" sz="2400" b="1">
                <a:ea typeface="楷体_GB2312" pitchFamily="49" charset="-122"/>
              </a:rPr>
              <a:t>：6500</a:t>
            </a:r>
            <a:r>
              <a:rPr lang="en-US" altLang="zh-CN" sz="2400" b="1">
                <a:ea typeface="楷体_GB2312" pitchFamily="49" charset="-122"/>
              </a:rPr>
              <a:t>ch，</a:t>
            </a:r>
            <a:r>
              <a:rPr lang="en-US" altLang="zh-CN" sz="2400" b="1">
                <a:latin typeface="Symbol" panose="05050102010706020507" pitchFamily="18" charset="2"/>
                <a:ea typeface="楷体_GB2312" pitchFamily="49" charset="-122"/>
              </a:rPr>
              <a:t>s</a:t>
            </a:r>
            <a:r>
              <a:rPr lang="en-US" altLang="zh-CN" sz="2400" b="1" baseline="-25000">
                <a:ea typeface="楷体_GB2312" pitchFamily="49" charset="-122"/>
              </a:rPr>
              <a:t>t </a:t>
            </a:r>
            <a:r>
              <a:rPr lang="en-US" altLang="zh-CN" sz="2400" b="1">
                <a:ea typeface="楷体_GB2312" pitchFamily="49" charset="-122"/>
              </a:rPr>
              <a:t>~ 500ps, </a:t>
            </a:r>
            <a:r>
              <a:rPr lang="en-US" altLang="zh-CN" sz="2400" b="1">
                <a:latin typeface="Symbol" panose="05050102010706020507" pitchFamily="18" charset="2"/>
                <a:ea typeface="楷体_GB2312" pitchFamily="49" charset="-122"/>
              </a:rPr>
              <a:t>s</a:t>
            </a:r>
            <a:r>
              <a:rPr lang="en-US" altLang="zh-CN" sz="2400" b="1" baseline="-25000">
                <a:ea typeface="楷体_GB2312" pitchFamily="49" charset="-122"/>
              </a:rPr>
              <a:t>q</a:t>
            </a:r>
            <a:r>
              <a:rPr lang="en-US" altLang="zh-CN" sz="2400" b="1">
                <a:ea typeface="楷体_GB2312" pitchFamily="49" charset="-122"/>
              </a:rPr>
              <a:t> ~ 5 fc, 10bit ADC</a:t>
            </a:r>
          </a:p>
          <a:p>
            <a:r>
              <a:rPr lang="en-US" altLang="zh-CN" sz="2400" b="1">
                <a:ea typeface="楷体_GB2312" pitchFamily="49" charset="-122"/>
              </a:rPr>
              <a:t>calorimeter: 6300ch</a:t>
            </a:r>
            <a:r>
              <a:rPr lang="zh-CN" altLang="en-US" sz="2400" b="1">
                <a:ea typeface="楷体_GB2312" pitchFamily="49" charset="-122"/>
              </a:rPr>
              <a:t>, </a:t>
            </a:r>
            <a:r>
              <a:rPr lang="en-US" altLang="zh-CN" sz="2400" b="1">
                <a:latin typeface="Symbol" panose="05050102010706020507" pitchFamily="18" charset="2"/>
                <a:ea typeface="楷体_GB2312" pitchFamily="49" charset="-122"/>
              </a:rPr>
              <a:t>s</a:t>
            </a:r>
            <a:r>
              <a:rPr lang="en-US" altLang="zh-CN" sz="2400" b="1" baseline="-25000">
                <a:ea typeface="楷体_GB2312" pitchFamily="49" charset="-122"/>
              </a:rPr>
              <a:t>q </a:t>
            </a:r>
            <a:r>
              <a:rPr lang="en-US" altLang="zh-CN" sz="2400" b="1">
                <a:ea typeface="楷体_GB2312" pitchFamily="49" charset="-122"/>
              </a:rPr>
              <a:t>~ 0.5fc, 3</a:t>
            </a:r>
            <a:r>
              <a:rPr lang="en-US" altLang="zh-CN" sz="2400" b="1">
                <a:ea typeface="楷体_GB2312" pitchFamily="49" charset="-122"/>
                <a:sym typeface="Symbol" panose="05050102010706020507" pitchFamily="18" charset="2"/>
              </a:rPr>
              <a:t>10</a:t>
            </a:r>
            <a:r>
              <a:rPr lang="en-US" altLang="zh-CN" sz="2400" b="1">
                <a:ea typeface="楷体_GB2312" pitchFamily="49" charset="-122"/>
              </a:rPr>
              <a:t>bit ADC, noise &lt; 1000ENC</a:t>
            </a:r>
            <a:endParaRPr lang="zh-CN" altLang="en-US" sz="2400" b="1">
              <a:ea typeface="楷体_GB2312" pitchFamily="49" charset="-122"/>
            </a:endParaRPr>
          </a:p>
          <a:p>
            <a:r>
              <a:rPr lang="en-US" altLang="zh-CN" sz="2400" b="1">
                <a:ea typeface="楷体_GB2312" pitchFamily="49" charset="-122"/>
              </a:rPr>
              <a:t>TOF：500ch</a:t>
            </a:r>
            <a:r>
              <a:rPr lang="zh-CN" altLang="en-US" sz="2400" b="1">
                <a:ea typeface="楷体_GB2312" pitchFamily="49" charset="-122"/>
              </a:rPr>
              <a:t>，</a:t>
            </a:r>
            <a:r>
              <a:rPr lang="en-US" altLang="zh-CN" sz="2400" b="1">
                <a:latin typeface="Symbol" panose="05050102010706020507" pitchFamily="18" charset="2"/>
                <a:ea typeface="楷体_GB2312" pitchFamily="49" charset="-122"/>
              </a:rPr>
              <a:t>s</a:t>
            </a:r>
            <a:r>
              <a:rPr lang="en-US" altLang="zh-CN" sz="2400" b="1" baseline="-25000">
                <a:ea typeface="楷体_GB2312" pitchFamily="49" charset="-122"/>
              </a:rPr>
              <a:t>t</a:t>
            </a:r>
            <a:r>
              <a:rPr lang="en-US" altLang="zh-CN" sz="2400" b="1">
                <a:ea typeface="楷体_GB2312" pitchFamily="49" charset="-122"/>
              </a:rPr>
              <a:t> ~ 20 ps, 10bit ADC</a:t>
            </a:r>
            <a:endParaRPr lang="zh-CN" altLang="en-US" sz="2400" b="1">
              <a:ea typeface="楷体_GB2312" pitchFamily="49" charset="-122"/>
            </a:endParaRPr>
          </a:p>
          <a:p>
            <a:r>
              <a:rPr lang="en-US" altLang="zh-CN" sz="2400" b="1">
                <a:ea typeface="楷体_GB2312" pitchFamily="49" charset="-122"/>
              </a:rPr>
              <a:t>RPC：10000ch,</a:t>
            </a:r>
            <a:r>
              <a:rPr lang="zh-CN" altLang="en-US" sz="2400" b="1">
                <a:ea typeface="楷体_GB2312" pitchFamily="49" charset="-122"/>
              </a:rPr>
              <a:t> </a:t>
            </a:r>
            <a:r>
              <a:rPr lang="en-US" altLang="zh-CN" sz="2400" b="1">
                <a:ea typeface="楷体_GB2312" pitchFamily="49" charset="-122"/>
              </a:rPr>
              <a:t>bit map   </a:t>
            </a:r>
          </a:p>
          <a:p>
            <a:r>
              <a:rPr lang="en-US" altLang="zh-CN" sz="2400" b="1">
                <a:ea typeface="楷体_GB2312" pitchFamily="49" charset="-122"/>
              </a:rPr>
              <a:t>No major failures up to now, nor any need to major upgrade</a:t>
            </a:r>
          </a:p>
          <a:p>
            <a:r>
              <a:rPr lang="en-US" altLang="zh-CN" sz="2400" b="1">
                <a:ea typeface="楷体_GB2312" pitchFamily="49" charset="-122"/>
              </a:rPr>
              <a:t>Cleaning grounding was carefully designed to be isolated from dirty ground but:  </a:t>
            </a:r>
          </a:p>
          <a:p>
            <a:pPr lvl="1"/>
            <a:r>
              <a:rPr lang="en-US" altLang="zh-CN" sz="2000" b="1">
                <a:ea typeface="楷体_GB2312" pitchFamily="49" charset="-122"/>
              </a:rPr>
              <a:t>Ground of BESIII and BEPCII were connected by the cryogenic pipe for BESIII SC magnet </a:t>
            </a:r>
          </a:p>
          <a:p>
            <a:pPr lvl="1"/>
            <a:r>
              <a:rPr lang="en-US" altLang="zh-CN" sz="2000" b="1">
                <a:ea typeface="楷体_GB2312" pitchFamily="49" charset="-122"/>
              </a:rPr>
              <a:t>RF signals may still couple to MDC from time to time</a:t>
            </a:r>
            <a:endParaRPr lang="zh-CN" altLang="en-US" sz="2000" b="1">
              <a:ea typeface="楷体_GB2312" pitchFamily="49" charset="-122"/>
            </a:endParaRPr>
          </a:p>
          <a:p>
            <a:endParaRPr lang="zh-CN" altLang="en-US" sz="2400" b="1" dirty="0">
              <a:ea typeface="楷体_GB2312" pitchFamily="49" charset="-122"/>
            </a:endParaRPr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9E5D674D-3358-464D-8C7C-956A5F9FD2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955722"/>
              </p:ext>
            </p:extLst>
          </p:nvPr>
        </p:nvGraphicFramePr>
        <p:xfrm>
          <a:off x="772887" y="4540250"/>
          <a:ext cx="3276600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BMP 图象" r:id="rId3" imgW="6210300" imgH="4752975" progId="Paint.Picture">
                  <p:embed/>
                </p:oleObj>
              </mc:Choice>
              <mc:Fallback>
                <p:oleObj name="BMP 图象" r:id="rId3" imgW="6210300" imgH="4752975" progId="Paint.Picture">
                  <p:embed/>
                  <p:pic>
                    <p:nvPicPr>
                      <p:cNvPr id="264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887" y="4540250"/>
                        <a:ext cx="3276600" cy="208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1BD508AA-E6FB-4E8A-B375-7BCDFE2356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154520"/>
              </p:ext>
            </p:extLst>
          </p:nvPr>
        </p:nvGraphicFramePr>
        <p:xfrm>
          <a:off x="4309269" y="4613275"/>
          <a:ext cx="3429000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BMP 图象" r:id="rId5" imgW="7648575" imgH="4495800" progId="Paint.Picture">
                  <p:embed/>
                </p:oleObj>
              </mc:Choice>
              <mc:Fallback>
                <p:oleObj name="BMP 图象" r:id="rId5" imgW="7648575" imgH="4495800" progId="Paint.Picture">
                  <p:embed/>
                  <p:pic>
                    <p:nvPicPr>
                      <p:cNvPr id="2641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9269" y="4613275"/>
                        <a:ext cx="3429000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>
            <a:extLst>
              <a:ext uri="{FF2B5EF4-FFF2-40B4-BE49-F238E27FC236}">
                <a16:creationId xmlns:a16="http://schemas.microsoft.com/office/drawing/2014/main" id="{3226CA0E-8B12-46AE-A3F8-65309E77C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8057" y="838199"/>
            <a:ext cx="928688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990000"/>
                </a:solidFill>
                <a:latin typeface="Times New Roman" panose="02020603050405020304" pitchFamily="18" charset="0"/>
                <a:ea typeface="楷体_GB2312" pitchFamily="49" charset="-122"/>
              </a:rPr>
              <a:t>IHEP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891833A-5F1D-4FB4-8678-D6243CA3E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905000"/>
            <a:ext cx="998538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990000"/>
                </a:solidFill>
                <a:latin typeface="Times New Roman" panose="02020603050405020304" pitchFamily="18" charset="0"/>
                <a:ea typeface="楷体_GB2312" pitchFamily="49" charset="-122"/>
              </a:rPr>
              <a:t>USTC</a:t>
            </a:r>
          </a:p>
        </p:txBody>
      </p:sp>
      <p:pic>
        <p:nvPicPr>
          <p:cNvPr id="8" name="Picture 8" descr="D:\MY DOCU\BESIII docu\BESIII fig\BESIII主漂移室拉丝小文件\DSCN1801.JPG">
            <a:extLst>
              <a:ext uri="{FF2B5EF4-FFF2-40B4-BE49-F238E27FC236}">
                <a16:creationId xmlns:a16="http://schemas.microsoft.com/office/drawing/2014/main" id="{5D57ADB5-EE89-4E2F-9F74-EE59C3DEF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730" y="4291693"/>
            <a:ext cx="3129641" cy="234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524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2B03E96-E639-40A8-9FC5-C983B8ADE72C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110724"/>
            <a:ext cx="7772400" cy="7274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 System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1AF34AB-A35F-4135-A6F2-7CE65B106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186" y="4827654"/>
            <a:ext cx="1606550" cy="1087437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D5122B8C-4C91-429F-A3B2-03A540521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824" y="4959416"/>
            <a:ext cx="5746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RD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TCL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BUS</a:t>
            </a: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E6914A17-3724-40CB-A8E2-6BBDC15EDD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9636" y="4827654"/>
            <a:ext cx="0" cy="1089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AC2DB6-96EF-4343-B205-773786F44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0024" y="4826065"/>
            <a:ext cx="1606550" cy="1087438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14C7D1C9-653A-4EB4-897C-3149F3E82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3661" y="4959416"/>
            <a:ext cx="50958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RD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TCL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BUS</a:t>
            </a: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90792155-DB29-4E2D-A81C-B715C5C10F8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7474" y="4827654"/>
            <a:ext cx="0" cy="1087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811DBBEE-650F-4AE3-A461-06BD75CC9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5637" y="4826065"/>
            <a:ext cx="1604963" cy="1087438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016095DF-3969-4D29-9C26-CAB2638FE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974" y="4980054"/>
            <a:ext cx="5095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RD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TCL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BUS</a:t>
            </a:r>
          </a:p>
        </p:txBody>
      </p:sp>
      <p:sp>
        <p:nvSpPr>
          <p:cNvPr id="11" name="Line 11">
            <a:extLst>
              <a:ext uri="{FF2B5EF4-FFF2-40B4-BE49-F238E27FC236}">
                <a16:creationId xmlns:a16="http://schemas.microsoft.com/office/drawing/2014/main" id="{41F35289-AC7A-4E27-84A9-2F02B78B8E9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1499" y="4827654"/>
            <a:ext cx="0" cy="1087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C88306A9-CD42-4B3D-8B26-7B02C7E17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486" y="4822890"/>
            <a:ext cx="1606550" cy="1087438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34686398-881B-4A6B-A45C-30ECC1E43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049" y="4945128"/>
            <a:ext cx="5842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RD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TCL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BUS</a:t>
            </a:r>
          </a:p>
        </p:txBody>
      </p:sp>
      <p:sp>
        <p:nvSpPr>
          <p:cNvPr id="14" name="Line 14">
            <a:extLst>
              <a:ext uri="{FF2B5EF4-FFF2-40B4-BE49-F238E27FC236}">
                <a16:creationId xmlns:a16="http://schemas.microsoft.com/office/drawing/2014/main" id="{EB3B2C9D-FB20-4815-99E0-E0AE0A90F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3936" y="4824479"/>
            <a:ext cx="0" cy="1087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AD60AB0B-4698-4C0C-AC8B-B9FA5E437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824" y="2446403"/>
            <a:ext cx="4151312" cy="124936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D72246A0-0538-44AA-945E-04D01AC59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6625" y="2648016"/>
            <a:ext cx="541337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RD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TCL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BUS</a:t>
            </a:r>
          </a:p>
        </p:txBody>
      </p:sp>
      <p:sp>
        <p:nvSpPr>
          <p:cNvPr id="17" name="Line 17">
            <a:extLst>
              <a:ext uri="{FF2B5EF4-FFF2-40B4-BE49-F238E27FC236}">
                <a16:creationId xmlns:a16="http://schemas.microsoft.com/office/drawing/2014/main" id="{FD1A9D54-9F6A-41B0-A0F3-95846FF7A5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2975" y="2460690"/>
            <a:ext cx="1587" cy="1233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Line 18">
            <a:extLst>
              <a:ext uri="{FF2B5EF4-FFF2-40B4-BE49-F238E27FC236}">
                <a16:creationId xmlns:a16="http://schemas.microsoft.com/office/drawing/2014/main" id="{00C11699-72FA-43FD-9334-0A173327C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8911" y="2476566"/>
            <a:ext cx="0" cy="1211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D6BA199D-3DAE-4572-A2FB-1E8D625AF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650" y="2694053"/>
            <a:ext cx="7064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Fan out</a:t>
            </a:r>
          </a:p>
        </p:txBody>
      </p:sp>
      <p:sp>
        <p:nvSpPr>
          <p:cNvPr id="20" name="Text Box 20">
            <a:extLst>
              <a:ext uri="{FF2B5EF4-FFF2-40B4-BE49-F238E27FC236}">
                <a16:creationId xmlns:a16="http://schemas.microsoft.com/office/drawing/2014/main" id="{B84303EB-701C-4D77-9E69-817963083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986" y="2768665"/>
            <a:ext cx="9144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Main trigger controller</a:t>
            </a:r>
            <a:r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id="{C745A9A8-E3EB-442D-A0A2-14C6DE743B1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7861" y="2451166"/>
            <a:ext cx="0" cy="124936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Text Box 22">
            <a:extLst>
              <a:ext uri="{FF2B5EF4-FFF2-40B4-BE49-F238E27FC236}">
                <a16:creationId xmlns:a16="http://schemas.microsoft.com/office/drawing/2014/main" id="{51CB9C5F-0303-45C9-8943-4F769537F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986" y="2735329"/>
            <a:ext cx="812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Trigger condition processor </a:t>
            </a:r>
          </a:p>
        </p:txBody>
      </p:sp>
      <p:sp>
        <p:nvSpPr>
          <p:cNvPr id="23" name="Text Box 23">
            <a:extLst>
              <a:ext uri="{FF2B5EF4-FFF2-40B4-BE49-F238E27FC236}">
                <a16:creationId xmlns:a16="http://schemas.microsoft.com/office/drawing/2014/main" id="{05BD8F61-6501-4484-BB25-45FFB7E09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186" y="2763903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Trigger table</a:t>
            </a:r>
          </a:p>
        </p:txBody>
      </p:sp>
      <p:sp>
        <p:nvSpPr>
          <p:cNvPr id="24" name="Text Box 24">
            <a:extLst>
              <a:ext uri="{FF2B5EF4-FFF2-40B4-BE49-F238E27FC236}">
                <a16:creationId xmlns:a16="http://schemas.microsoft.com/office/drawing/2014/main" id="{BB77234F-AF3B-4BE7-9B9F-C17D824A3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61" y="2941703"/>
            <a:ext cx="700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TDC</a:t>
            </a:r>
          </a:p>
        </p:txBody>
      </p:sp>
      <p:sp>
        <p:nvSpPr>
          <p:cNvPr id="25" name="Line 25">
            <a:extLst>
              <a:ext uri="{FF2B5EF4-FFF2-40B4-BE49-F238E27FC236}">
                <a16:creationId xmlns:a16="http://schemas.microsoft.com/office/drawing/2014/main" id="{A2D4A9FB-D1CD-4582-949B-99920FE31AB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9199" y="2451166"/>
            <a:ext cx="0" cy="1249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Line 26">
            <a:extLst>
              <a:ext uri="{FF2B5EF4-FFF2-40B4-BE49-F238E27FC236}">
                <a16:creationId xmlns:a16="http://schemas.microsoft.com/office/drawing/2014/main" id="{28B5A3BF-39A8-44C2-9194-6C7E397051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3861" y="2478153"/>
            <a:ext cx="0" cy="1250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40F95C0E-F5EB-4DF3-B758-23C1202F713B}"/>
              </a:ext>
            </a:extLst>
          </p:cNvPr>
          <p:cNvSpPr/>
          <p:nvPr/>
        </p:nvSpPr>
        <p:spPr bwMode="auto">
          <a:xfrm>
            <a:off x="1950287" y="3700528"/>
            <a:ext cx="1895475" cy="1128712"/>
          </a:xfrm>
          <a:custGeom>
            <a:avLst/>
            <a:gdLst>
              <a:gd name="T0" fmla="*/ 0 w 1179"/>
              <a:gd name="T1" fmla="*/ 612 h 612"/>
              <a:gd name="T2" fmla="*/ 0 w 1179"/>
              <a:gd name="T3" fmla="*/ 293 h 612"/>
              <a:gd name="T4" fmla="*/ 1179 w 1179"/>
              <a:gd name="T5" fmla="*/ 293 h 612"/>
              <a:gd name="T6" fmla="*/ 1179 w 1179"/>
              <a:gd name="T7" fmla="*/ 0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79" h="612">
                <a:moveTo>
                  <a:pt x="0" y="612"/>
                </a:moveTo>
                <a:lnTo>
                  <a:pt x="0" y="293"/>
                </a:lnTo>
                <a:lnTo>
                  <a:pt x="1179" y="293"/>
                </a:lnTo>
                <a:lnTo>
                  <a:pt x="1179" y="0"/>
                </a:lnTo>
              </a:path>
            </a:pathLst>
          </a:custGeom>
          <a:noFill/>
          <a:ln w="38100" cmpd="sng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6F0891AB-1EFA-4FB2-99CF-C738CE28CAE2}"/>
              </a:ext>
            </a:extLst>
          </p:cNvPr>
          <p:cNvSpPr/>
          <p:nvPr/>
        </p:nvSpPr>
        <p:spPr bwMode="auto">
          <a:xfrm>
            <a:off x="4334712" y="3700528"/>
            <a:ext cx="2962275" cy="1116012"/>
          </a:xfrm>
          <a:custGeom>
            <a:avLst/>
            <a:gdLst>
              <a:gd name="T0" fmla="*/ 0 w 1905"/>
              <a:gd name="T1" fmla="*/ 0 h 612"/>
              <a:gd name="T2" fmla="*/ 0 w 1905"/>
              <a:gd name="T3" fmla="*/ 133 h 612"/>
              <a:gd name="T4" fmla="*/ 1905 w 1905"/>
              <a:gd name="T5" fmla="*/ 133 h 612"/>
              <a:gd name="T6" fmla="*/ 1905 w 1905"/>
              <a:gd name="T7" fmla="*/ 612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05" h="612">
                <a:moveTo>
                  <a:pt x="0" y="0"/>
                </a:moveTo>
                <a:lnTo>
                  <a:pt x="0" y="133"/>
                </a:lnTo>
                <a:lnTo>
                  <a:pt x="1905" y="133"/>
                </a:lnTo>
                <a:lnTo>
                  <a:pt x="1905" y="612"/>
                </a:lnTo>
              </a:path>
            </a:pathLst>
          </a:custGeom>
          <a:noFill/>
          <a:ln w="38100" cmpd="sng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4773A105-B53D-40BD-AD75-8CB42B5A1A85}"/>
              </a:ext>
            </a:extLst>
          </p:cNvPr>
          <p:cNvSpPr/>
          <p:nvPr/>
        </p:nvSpPr>
        <p:spPr bwMode="auto">
          <a:xfrm>
            <a:off x="4172787" y="3700529"/>
            <a:ext cx="1254125" cy="1182687"/>
          </a:xfrm>
          <a:custGeom>
            <a:avLst/>
            <a:gdLst>
              <a:gd name="T0" fmla="*/ 0 w 878"/>
              <a:gd name="T1" fmla="*/ 0 h 612"/>
              <a:gd name="T2" fmla="*/ 0 w 878"/>
              <a:gd name="T3" fmla="*/ 381 h 612"/>
              <a:gd name="T4" fmla="*/ 878 w 878"/>
              <a:gd name="T5" fmla="*/ 381 h 612"/>
              <a:gd name="T6" fmla="*/ 878 w 878"/>
              <a:gd name="T7" fmla="*/ 612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78" h="612">
                <a:moveTo>
                  <a:pt x="0" y="0"/>
                </a:moveTo>
                <a:lnTo>
                  <a:pt x="0" y="381"/>
                </a:lnTo>
                <a:lnTo>
                  <a:pt x="878" y="381"/>
                </a:lnTo>
                <a:lnTo>
                  <a:pt x="878" y="612"/>
                </a:lnTo>
              </a:path>
            </a:pathLst>
          </a:custGeom>
          <a:noFill/>
          <a:ln w="38100" cmpd="sng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Line 30">
            <a:extLst>
              <a:ext uri="{FF2B5EF4-FFF2-40B4-BE49-F238E27FC236}">
                <a16:creationId xmlns:a16="http://schemas.microsoft.com/office/drawing/2014/main" id="{EF8CD510-BFA3-4038-B81D-F1057FD755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5712" y="2641665"/>
            <a:ext cx="379413" cy="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Line 31">
            <a:extLst>
              <a:ext uri="{FF2B5EF4-FFF2-40B4-BE49-F238E27FC236}">
                <a16:creationId xmlns:a16="http://schemas.microsoft.com/office/drawing/2014/main" id="{C2086B95-0C19-4936-AF51-F883165DA7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39262" y="2654365"/>
            <a:ext cx="415925" cy="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Line 32">
            <a:extLst>
              <a:ext uri="{FF2B5EF4-FFF2-40B4-BE49-F238E27FC236}">
                <a16:creationId xmlns:a16="http://schemas.microsoft.com/office/drawing/2014/main" id="{3D1D3FE6-2005-40A3-AE63-6E6F273AD3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99487" y="2654365"/>
            <a:ext cx="428625" cy="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Line 33">
            <a:extLst>
              <a:ext uri="{FF2B5EF4-FFF2-40B4-BE49-F238E27FC236}">
                <a16:creationId xmlns:a16="http://schemas.microsoft.com/office/drawing/2014/main" id="{D7753A2C-8F1C-4980-B1A3-03F563BA08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6536" y="2641665"/>
            <a:ext cx="350838" cy="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Text Box 34">
            <a:extLst>
              <a:ext uri="{FF2B5EF4-FFF2-40B4-BE49-F238E27FC236}">
                <a16:creationId xmlns:a16="http://schemas.microsoft.com/office/drawing/2014/main" id="{94389664-78BF-41EC-BC40-F8789E906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700" y="5210241"/>
            <a:ext cx="903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MDC</a:t>
            </a:r>
          </a:p>
        </p:txBody>
      </p:sp>
      <p:sp>
        <p:nvSpPr>
          <p:cNvPr id="35" name="Text Box 35">
            <a:extLst>
              <a:ext uri="{FF2B5EF4-FFF2-40B4-BE49-F238E27FC236}">
                <a16:creationId xmlns:a16="http://schemas.microsoft.com/office/drawing/2014/main" id="{EAD05929-0C5D-4E90-B5E4-EDC152F26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61" y="4948303"/>
            <a:ext cx="903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MDC</a:t>
            </a:r>
          </a:p>
        </p:txBody>
      </p:sp>
      <p:sp>
        <p:nvSpPr>
          <p:cNvPr id="36" name="Text Box 36">
            <a:extLst>
              <a:ext uri="{FF2B5EF4-FFF2-40B4-BE49-F238E27FC236}">
                <a16:creationId xmlns:a16="http://schemas.microsoft.com/office/drawing/2014/main" id="{1D186367-7269-43A3-8D10-B30475524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275" y="5194366"/>
            <a:ext cx="903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EMC</a:t>
            </a:r>
          </a:p>
        </p:txBody>
      </p:sp>
      <p:sp>
        <p:nvSpPr>
          <p:cNvPr id="37" name="Text Box 37">
            <a:extLst>
              <a:ext uri="{FF2B5EF4-FFF2-40B4-BE49-F238E27FC236}">
                <a16:creationId xmlns:a16="http://schemas.microsoft.com/office/drawing/2014/main" id="{34B40901-75FC-4035-8B61-1101FE6D8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899" y="5181666"/>
            <a:ext cx="901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TOF</a:t>
            </a:r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807EF472-4496-4789-A72B-6994D7F965EB}"/>
              </a:ext>
            </a:extLst>
          </p:cNvPr>
          <p:cNvSpPr/>
          <p:nvPr/>
        </p:nvSpPr>
        <p:spPr bwMode="auto">
          <a:xfrm>
            <a:off x="942225" y="3700528"/>
            <a:ext cx="604837" cy="1128712"/>
          </a:xfrm>
          <a:custGeom>
            <a:avLst/>
            <a:gdLst>
              <a:gd name="T0" fmla="*/ 0 w 398"/>
              <a:gd name="T1" fmla="*/ 612 h 612"/>
              <a:gd name="T2" fmla="*/ 0 w 398"/>
              <a:gd name="T3" fmla="*/ 169 h 612"/>
              <a:gd name="T4" fmla="*/ 398 w 398"/>
              <a:gd name="T5" fmla="*/ 169 h 612"/>
              <a:gd name="T6" fmla="*/ 398 w 398"/>
              <a:gd name="T7" fmla="*/ 0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8" h="612">
                <a:moveTo>
                  <a:pt x="0" y="612"/>
                </a:moveTo>
                <a:lnTo>
                  <a:pt x="0" y="169"/>
                </a:lnTo>
                <a:lnTo>
                  <a:pt x="398" y="169"/>
                </a:lnTo>
                <a:lnTo>
                  <a:pt x="398" y="0"/>
                </a:lnTo>
              </a:path>
            </a:pathLst>
          </a:custGeom>
          <a:noFill/>
          <a:ln w="38100" cmpd="sng">
            <a:solidFill>
              <a:srgbClr val="FFCC66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3BFD09D4-25FB-49E7-B487-911CFAD99B5F}"/>
              </a:ext>
            </a:extLst>
          </p:cNvPr>
          <p:cNvSpPr/>
          <p:nvPr/>
        </p:nvSpPr>
        <p:spPr bwMode="auto">
          <a:xfrm>
            <a:off x="1950287" y="3700529"/>
            <a:ext cx="4041775" cy="1101725"/>
          </a:xfrm>
          <a:custGeom>
            <a:avLst/>
            <a:gdLst>
              <a:gd name="T0" fmla="*/ 2685 w 2685"/>
              <a:gd name="T1" fmla="*/ 612 h 612"/>
              <a:gd name="T2" fmla="*/ 2685 w 2685"/>
              <a:gd name="T3" fmla="*/ 213 h 612"/>
              <a:gd name="T4" fmla="*/ 0 w 2685"/>
              <a:gd name="T5" fmla="*/ 213 h 612"/>
              <a:gd name="T6" fmla="*/ 0 w 2685"/>
              <a:gd name="T7" fmla="*/ 0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85" h="612">
                <a:moveTo>
                  <a:pt x="2685" y="612"/>
                </a:moveTo>
                <a:lnTo>
                  <a:pt x="2685" y="213"/>
                </a:lnTo>
                <a:lnTo>
                  <a:pt x="0" y="213"/>
                </a:lnTo>
                <a:lnTo>
                  <a:pt x="0" y="0"/>
                </a:lnTo>
              </a:path>
            </a:pathLst>
          </a:custGeom>
          <a:noFill/>
          <a:ln w="38100" cmpd="sng">
            <a:solidFill>
              <a:srgbClr val="FFCC66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40">
            <a:extLst>
              <a:ext uri="{FF2B5EF4-FFF2-40B4-BE49-F238E27FC236}">
                <a16:creationId xmlns:a16="http://schemas.microsoft.com/office/drawing/2014/main" id="{96F6A67C-1F23-468E-93BF-6750AA766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975" y="2463866"/>
            <a:ext cx="1603375" cy="1128713"/>
          </a:xfrm>
          <a:prstGeom prst="rect">
            <a:avLst/>
          </a:prstGeom>
          <a:solidFill>
            <a:srgbClr val="66FFCC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Line 41">
            <a:extLst>
              <a:ext uri="{FF2B5EF4-FFF2-40B4-BE49-F238E27FC236}">
                <a16:creationId xmlns:a16="http://schemas.microsoft.com/office/drawing/2014/main" id="{169140E4-4FEB-41F2-8C28-47E62470D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5074" y="2463866"/>
            <a:ext cx="0" cy="1141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Line 42">
            <a:extLst>
              <a:ext uri="{FF2B5EF4-FFF2-40B4-BE49-F238E27FC236}">
                <a16:creationId xmlns:a16="http://schemas.microsoft.com/office/drawing/2014/main" id="{E8B43880-86A2-4C11-B0EB-B34333BB5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8299" y="2463866"/>
            <a:ext cx="0" cy="1128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 Box 43">
            <a:extLst>
              <a:ext uri="{FF2B5EF4-FFF2-40B4-BE49-F238E27FC236}">
                <a16:creationId xmlns:a16="http://schemas.microsoft.com/office/drawing/2014/main" id="{45495043-B183-48CB-B186-EC1D27F98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074" y="2571815"/>
            <a:ext cx="39211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CLK</a:t>
            </a:r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04AAC8AE-41AC-4B9A-B8FC-D8DC88E78A29}"/>
              </a:ext>
            </a:extLst>
          </p:cNvPr>
          <p:cNvSpPr/>
          <p:nvPr/>
        </p:nvSpPr>
        <p:spPr bwMode="auto">
          <a:xfrm>
            <a:off x="2116974" y="3592578"/>
            <a:ext cx="4037012" cy="1250950"/>
          </a:xfrm>
          <a:custGeom>
            <a:avLst/>
            <a:gdLst>
              <a:gd name="T0" fmla="*/ 2676 w 2676"/>
              <a:gd name="T1" fmla="*/ 0 h 683"/>
              <a:gd name="T2" fmla="*/ 2676 w 2676"/>
              <a:gd name="T3" fmla="*/ 408 h 683"/>
              <a:gd name="T4" fmla="*/ 0 w 2676"/>
              <a:gd name="T5" fmla="*/ 417 h 683"/>
              <a:gd name="T6" fmla="*/ 0 w 2676"/>
              <a:gd name="T7" fmla="*/ 683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76" h="683">
                <a:moveTo>
                  <a:pt x="2676" y="0"/>
                </a:moveTo>
                <a:lnTo>
                  <a:pt x="2676" y="408"/>
                </a:lnTo>
                <a:lnTo>
                  <a:pt x="0" y="417"/>
                </a:lnTo>
                <a:lnTo>
                  <a:pt x="0" y="683"/>
                </a:lnTo>
              </a:path>
            </a:pathLst>
          </a:custGeom>
          <a:noFill/>
          <a:ln w="28575" cmpd="sng">
            <a:solidFill>
              <a:srgbClr val="FF0066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Line 45">
            <a:extLst>
              <a:ext uri="{FF2B5EF4-FFF2-40B4-BE49-F238E27FC236}">
                <a16:creationId xmlns:a16="http://schemas.microsoft.com/office/drawing/2014/main" id="{261D3195-D993-4BC4-94DE-D17B339CA1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58461" y="4343465"/>
            <a:ext cx="0" cy="4889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Line 46">
            <a:extLst>
              <a:ext uri="{FF2B5EF4-FFF2-40B4-BE49-F238E27FC236}">
                <a16:creationId xmlns:a16="http://schemas.microsoft.com/office/drawing/2014/main" id="{ECA1BA5E-5BCC-48E8-8F75-43F4DB3714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26936" y="4337116"/>
            <a:ext cx="0" cy="47942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Freeform 47">
            <a:extLst>
              <a:ext uri="{FF2B5EF4-FFF2-40B4-BE49-F238E27FC236}">
                <a16:creationId xmlns:a16="http://schemas.microsoft.com/office/drawing/2014/main" id="{10E77E62-EA77-423B-91E9-4BAC13E7F5F3}"/>
              </a:ext>
            </a:extLst>
          </p:cNvPr>
          <p:cNvSpPr/>
          <p:nvPr/>
        </p:nvSpPr>
        <p:spPr bwMode="auto">
          <a:xfrm>
            <a:off x="6152399" y="4354578"/>
            <a:ext cx="969962" cy="463550"/>
          </a:xfrm>
          <a:custGeom>
            <a:avLst/>
            <a:gdLst>
              <a:gd name="T0" fmla="*/ 0 w 638"/>
              <a:gd name="T1" fmla="*/ 0 h 275"/>
              <a:gd name="T2" fmla="*/ 638 w 638"/>
              <a:gd name="T3" fmla="*/ 0 h 275"/>
              <a:gd name="T4" fmla="*/ 638 w 638"/>
              <a:gd name="T5" fmla="*/ 275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38" h="275">
                <a:moveTo>
                  <a:pt x="0" y="0"/>
                </a:moveTo>
                <a:lnTo>
                  <a:pt x="638" y="0"/>
                </a:lnTo>
                <a:lnTo>
                  <a:pt x="638" y="275"/>
                </a:lnTo>
              </a:path>
            </a:pathLst>
          </a:custGeom>
          <a:noFill/>
          <a:ln w="28575" cmpd="sng">
            <a:solidFill>
              <a:srgbClr val="FF0066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computr1">
            <a:extLst>
              <a:ext uri="{FF2B5EF4-FFF2-40B4-BE49-F238E27FC236}">
                <a16:creationId xmlns:a16="http://schemas.microsoft.com/office/drawing/2014/main" id="{79EDF794-289E-4CE0-BDBF-02E70D0D2C43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937461" y="1289115"/>
            <a:ext cx="869950" cy="769938"/>
          </a:xfrm>
          <a:custGeom>
            <a:avLst/>
            <a:gdLst>
              <a:gd name="T0" fmla="*/ 19535 w 21600"/>
              <a:gd name="T1" fmla="*/ 0 h 21600"/>
              <a:gd name="T2" fmla="*/ 10800 w 21600"/>
              <a:gd name="T3" fmla="*/ 0 h 21600"/>
              <a:gd name="T4" fmla="*/ 2065 w 21600"/>
              <a:gd name="T5" fmla="*/ 0 h 21600"/>
              <a:gd name="T6" fmla="*/ 0 w 21600"/>
              <a:gd name="T7" fmla="*/ 15388 h 21600"/>
              <a:gd name="T8" fmla="*/ 0 w 21600"/>
              <a:gd name="T9" fmla="*/ 21600 h 21600"/>
              <a:gd name="T10" fmla="*/ 10800 w 21600"/>
              <a:gd name="T11" fmla="*/ 21600 h 21600"/>
              <a:gd name="T12" fmla="*/ 21600 w 21600"/>
              <a:gd name="T13" fmla="*/ 21600 h 21600"/>
              <a:gd name="T14" fmla="*/ 21600 w 21600"/>
              <a:gd name="T15" fmla="*/ 15388 h 21600"/>
              <a:gd name="T16" fmla="*/ 19535 w 21600"/>
              <a:gd name="T17" fmla="*/ 13553 h 21600"/>
              <a:gd name="T18" fmla="*/ 2065 w 21600"/>
              <a:gd name="T19" fmla="*/ 13553 h 21600"/>
              <a:gd name="T20" fmla="*/ 2065 w 21600"/>
              <a:gd name="T21" fmla="*/ 6776 h 21600"/>
              <a:gd name="T22" fmla="*/ 19535 w 21600"/>
              <a:gd name="T23" fmla="*/ 6776 h 21600"/>
              <a:gd name="T24" fmla="*/ 0 w 21600"/>
              <a:gd name="T25" fmla="*/ 18494 h 21600"/>
              <a:gd name="T26" fmla="*/ 21600 w 21600"/>
              <a:gd name="T27" fmla="*/ 18494 h 21600"/>
              <a:gd name="T28" fmla="*/ 4923 w 21600"/>
              <a:gd name="T29" fmla="*/ 2541 h 21600"/>
              <a:gd name="T30" fmla="*/ 16756 w 21600"/>
              <a:gd name="T31" fmla="*/ 1115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solidFill>
            <a:srgbClr val="FFCC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Line 49">
            <a:extLst>
              <a:ext uri="{FF2B5EF4-FFF2-40B4-BE49-F238E27FC236}">
                <a16:creationId xmlns:a16="http://schemas.microsoft.com/office/drawing/2014/main" id="{30FFA0E9-F2A4-4ACD-A08D-27E2D6E712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8924" y="3443354"/>
            <a:ext cx="0" cy="1468437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Line 51">
            <a:extLst>
              <a:ext uri="{FF2B5EF4-FFF2-40B4-BE49-F238E27FC236}">
                <a16:creationId xmlns:a16="http://schemas.microsoft.com/office/drawing/2014/main" id="{8354699A-600F-473A-9F36-640253A51F47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9637" y="1962215"/>
            <a:ext cx="227013" cy="127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Rectangle 52">
            <a:extLst>
              <a:ext uri="{FF2B5EF4-FFF2-40B4-BE49-F238E27FC236}">
                <a16:creationId xmlns:a16="http://schemas.microsoft.com/office/drawing/2014/main" id="{6238737A-0BA0-4399-875F-19467E0DF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50" y="1117665"/>
            <a:ext cx="1927225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Line 53">
            <a:extLst>
              <a:ext uri="{FF2B5EF4-FFF2-40B4-BE49-F238E27FC236}">
                <a16:creationId xmlns:a16="http://schemas.microsoft.com/office/drawing/2014/main" id="{652F078B-FC47-4521-957D-FFC7CE6E4D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32775" y="5330890"/>
            <a:ext cx="365125" cy="0"/>
          </a:xfrm>
          <a:prstGeom prst="line">
            <a:avLst/>
          </a:prstGeom>
          <a:noFill/>
          <a:ln w="38100">
            <a:solidFill>
              <a:srgbClr val="6600CC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Line 54">
            <a:extLst>
              <a:ext uri="{FF2B5EF4-FFF2-40B4-BE49-F238E27FC236}">
                <a16:creationId xmlns:a16="http://schemas.microsoft.com/office/drawing/2014/main" id="{76F4D8EF-9A0A-480D-B05C-154C3A2BAA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82200" y="5302315"/>
            <a:ext cx="365125" cy="0"/>
          </a:xfrm>
          <a:prstGeom prst="line">
            <a:avLst/>
          </a:prstGeom>
          <a:noFill/>
          <a:ln w="38100">
            <a:solidFill>
              <a:srgbClr val="6600CC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Line 55">
            <a:extLst>
              <a:ext uri="{FF2B5EF4-FFF2-40B4-BE49-F238E27FC236}">
                <a16:creationId xmlns:a16="http://schemas.microsoft.com/office/drawing/2014/main" id="{14606FBA-B52D-44B4-AFF2-453AF7A8B0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17337" y="5288028"/>
            <a:ext cx="365125" cy="0"/>
          </a:xfrm>
          <a:prstGeom prst="line">
            <a:avLst/>
          </a:prstGeom>
          <a:noFill/>
          <a:ln w="38100">
            <a:solidFill>
              <a:srgbClr val="6600CC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Line 56">
            <a:extLst>
              <a:ext uri="{FF2B5EF4-FFF2-40B4-BE49-F238E27FC236}">
                <a16:creationId xmlns:a16="http://schemas.microsoft.com/office/drawing/2014/main" id="{36BA0B80-F725-4DE5-AD32-79E6465AC9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42950" y="5275328"/>
            <a:ext cx="365125" cy="0"/>
          </a:xfrm>
          <a:prstGeom prst="line">
            <a:avLst/>
          </a:prstGeom>
          <a:noFill/>
          <a:ln w="38100">
            <a:solidFill>
              <a:srgbClr val="6600CC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Line 57">
            <a:extLst>
              <a:ext uri="{FF2B5EF4-FFF2-40B4-BE49-F238E27FC236}">
                <a16:creationId xmlns:a16="http://schemas.microsoft.com/office/drawing/2014/main" id="{FB05BF4F-E9E2-4C25-8996-A220B5B3B2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16961" y="3495740"/>
            <a:ext cx="2560638" cy="0"/>
          </a:xfrm>
          <a:prstGeom prst="line">
            <a:avLst/>
          </a:prstGeom>
          <a:noFill/>
          <a:ln w="38100">
            <a:solidFill>
              <a:srgbClr val="6600CC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" name="Line 58">
            <a:extLst>
              <a:ext uri="{FF2B5EF4-FFF2-40B4-BE49-F238E27FC236}">
                <a16:creationId xmlns:a16="http://schemas.microsoft.com/office/drawing/2014/main" id="{B20D8279-21DF-4DF5-89FE-28E16CE4D8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47061" y="5453128"/>
            <a:ext cx="350838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" name="Line 59">
            <a:extLst>
              <a:ext uri="{FF2B5EF4-FFF2-40B4-BE49-F238E27FC236}">
                <a16:creationId xmlns:a16="http://schemas.microsoft.com/office/drawing/2014/main" id="{E5E8E2BB-E6D3-463A-AFC8-E0A75BA0BC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96486" y="5437253"/>
            <a:ext cx="350838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" name="Line 60">
            <a:extLst>
              <a:ext uri="{FF2B5EF4-FFF2-40B4-BE49-F238E27FC236}">
                <a16:creationId xmlns:a16="http://schemas.microsoft.com/office/drawing/2014/main" id="{0B33D914-AB68-43B8-A6FA-15BACA2396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33211" y="5410265"/>
            <a:ext cx="350838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Line 61">
            <a:extLst>
              <a:ext uri="{FF2B5EF4-FFF2-40B4-BE49-F238E27FC236}">
                <a16:creationId xmlns:a16="http://schemas.microsoft.com/office/drawing/2014/main" id="{618CD89A-C0DB-4F5F-99A3-CA886B905E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57237" y="5395978"/>
            <a:ext cx="377825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Line 62">
            <a:extLst>
              <a:ext uri="{FF2B5EF4-FFF2-40B4-BE49-F238E27FC236}">
                <a16:creationId xmlns:a16="http://schemas.microsoft.com/office/drawing/2014/main" id="{7B63D073-83F8-4010-B82B-B973F6B3A0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01086" y="3575115"/>
            <a:ext cx="255905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Text Box 63">
            <a:extLst>
              <a:ext uri="{FF2B5EF4-FFF2-40B4-BE49-F238E27FC236}">
                <a16:creationId xmlns:a16="http://schemas.microsoft.com/office/drawing/2014/main" id="{4CA2F9BE-02F3-4821-88B2-802D4608A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237" y="2119378"/>
            <a:ext cx="1027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NIM crate</a:t>
            </a:r>
            <a:endParaRPr kumimoji="1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Text Box 64">
            <a:extLst>
              <a:ext uri="{FF2B5EF4-FFF2-40B4-BE49-F238E27FC236}">
                <a16:creationId xmlns:a16="http://schemas.microsoft.com/office/drawing/2014/main" id="{6588ED0E-BA53-4A76-8C35-C71E81887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236" y="816040"/>
            <a:ext cx="744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Scaler </a:t>
            </a:r>
          </a:p>
        </p:txBody>
      </p:sp>
      <p:sp>
        <p:nvSpPr>
          <p:cNvPr id="64" name="Text Box 65">
            <a:extLst>
              <a:ext uri="{FF2B5EF4-FFF2-40B4-BE49-F238E27FC236}">
                <a16:creationId xmlns:a16="http://schemas.microsoft.com/office/drawing/2014/main" id="{89FB41C9-7292-4340-97CA-49C96344F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536" y="5916678"/>
            <a:ext cx="882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9</a:t>
            </a:r>
            <a:r>
              <a:rPr kumimoji="1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UVME</a:t>
            </a:r>
          </a:p>
        </p:txBody>
      </p:sp>
      <p:sp>
        <p:nvSpPr>
          <p:cNvPr id="65" name="Text Box 66">
            <a:extLst>
              <a:ext uri="{FF2B5EF4-FFF2-40B4-BE49-F238E27FC236}">
                <a16:creationId xmlns:a16="http://schemas.microsoft.com/office/drawing/2014/main" id="{35B2AC3B-0AF1-40DD-8336-C9923428A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0549" y="2124140"/>
            <a:ext cx="1130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6</a:t>
            </a:r>
            <a:r>
              <a:rPr kumimoji="1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UVME</a:t>
            </a:r>
          </a:p>
        </p:txBody>
      </p:sp>
      <p:sp>
        <p:nvSpPr>
          <p:cNvPr id="66" name="Text Box 67">
            <a:extLst>
              <a:ext uri="{FF2B5EF4-FFF2-40B4-BE49-F238E27FC236}">
                <a16:creationId xmlns:a16="http://schemas.microsoft.com/office/drawing/2014/main" id="{76E7ADCA-3BAE-4FF1-9124-08C111AE1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3236" y="6408803"/>
            <a:ext cx="2286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From front electronics </a:t>
            </a: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" name="Freeform 80">
            <a:extLst>
              <a:ext uri="{FF2B5EF4-FFF2-40B4-BE49-F238E27FC236}">
                <a16:creationId xmlns:a16="http://schemas.microsoft.com/office/drawing/2014/main" id="{56FECD91-535F-4DF5-8730-D05F55D95CFA}"/>
              </a:ext>
            </a:extLst>
          </p:cNvPr>
          <p:cNvSpPr/>
          <p:nvPr/>
        </p:nvSpPr>
        <p:spPr bwMode="auto">
          <a:xfrm>
            <a:off x="1723275" y="2055879"/>
            <a:ext cx="509587" cy="395287"/>
          </a:xfrm>
          <a:custGeom>
            <a:avLst/>
            <a:gdLst>
              <a:gd name="T0" fmla="*/ 0 w 336"/>
              <a:gd name="T1" fmla="*/ 257 h 257"/>
              <a:gd name="T2" fmla="*/ 0 w 336"/>
              <a:gd name="T3" fmla="*/ 177 h 257"/>
              <a:gd name="T4" fmla="*/ 336 w 336"/>
              <a:gd name="T5" fmla="*/ 177 h 257"/>
              <a:gd name="T6" fmla="*/ 336 w 336"/>
              <a:gd name="T7" fmla="*/ 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" h="257">
                <a:moveTo>
                  <a:pt x="0" y="257"/>
                </a:moveTo>
                <a:lnTo>
                  <a:pt x="0" y="177"/>
                </a:lnTo>
                <a:lnTo>
                  <a:pt x="336" y="177"/>
                </a:lnTo>
                <a:lnTo>
                  <a:pt x="336" y="0"/>
                </a:lnTo>
              </a:path>
            </a:pathLst>
          </a:custGeom>
          <a:noFill/>
          <a:ln w="38100" cmpd="sng">
            <a:solidFill>
              <a:srgbClr val="66FF33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Text Box 81">
            <a:extLst>
              <a:ext uri="{FF2B5EF4-FFF2-40B4-BE49-F238E27FC236}">
                <a16:creationId xmlns:a16="http://schemas.microsoft.com/office/drawing/2014/main" id="{E6281290-6A59-4078-8237-E3127FB7D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336" y="5040378"/>
            <a:ext cx="53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logic</a:t>
            </a:r>
          </a:p>
        </p:txBody>
      </p:sp>
      <p:sp>
        <p:nvSpPr>
          <p:cNvPr id="69" name="Line 82">
            <a:extLst>
              <a:ext uri="{FF2B5EF4-FFF2-40B4-BE49-F238E27FC236}">
                <a16:creationId xmlns:a16="http://schemas.microsoft.com/office/drawing/2014/main" id="{C2EE4A3F-7074-4B94-B47B-7C7EF642B2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4849" y="4829240"/>
            <a:ext cx="0" cy="1100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" name="Freeform 83">
            <a:extLst>
              <a:ext uri="{FF2B5EF4-FFF2-40B4-BE49-F238E27FC236}">
                <a16:creationId xmlns:a16="http://schemas.microsoft.com/office/drawing/2014/main" id="{7D3461F9-3BEA-4DFC-951A-289AD4550C27}"/>
              </a:ext>
            </a:extLst>
          </p:cNvPr>
          <p:cNvSpPr/>
          <p:nvPr/>
        </p:nvSpPr>
        <p:spPr bwMode="auto">
          <a:xfrm>
            <a:off x="1293062" y="5903979"/>
            <a:ext cx="1184275" cy="257175"/>
          </a:xfrm>
          <a:custGeom>
            <a:avLst/>
            <a:gdLst>
              <a:gd name="T0" fmla="*/ 0 w 3402"/>
              <a:gd name="T1" fmla="*/ 9 h 168"/>
              <a:gd name="T2" fmla="*/ 0 w 3402"/>
              <a:gd name="T3" fmla="*/ 168 h 168"/>
              <a:gd name="T4" fmla="*/ 3402 w 3402"/>
              <a:gd name="T5" fmla="*/ 168 h 168"/>
              <a:gd name="T6" fmla="*/ 3402 w 3402"/>
              <a:gd name="T7" fmla="*/ 0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02" h="168">
                <a:moveTo>
                  <a:pt x="0" y="9"/>
                </a:moveTo>
                <a:lnTo>
                  <a:pt x="0" y="168"/>
                </a:lnTo>
                <a:lnTo>
                  <a:pt x="3402" y="168"/>
                </a:lnTo>
                <a:lnTo>
                  <a:pt x="3402" y="0"/>
                </a:lnTo>
              </a:path>
            </a:pathLst>
          </a:custGeom>
          <a:noFill/>
          <a:ln w="38100" cmpd="sng">
            <a:solidFill>
              <a:srgbClr val="33CC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Freeform 84">
            <a:extLst>
              <a:ext uri="{FF2B5EF4-FFF2-40B4-BE49-F238E27FC236}">
                <a16:creationId xmlns:a16="http://schemas.microsoft.com/office/drawing/2014/main" id="{C23A2EEC-624E-4AB3-BB18-D1E66CDD486C}"/>
              </a:ext>
            </a:extLst>
          </p:cNvPr>
          <p:cNvSpPr/>
          <p:nvPr/>
        </p:nvSpPr>
        <p:spPr bwMode="auto">
          <a:xfrm>
            <a:off x="2653550" y="5903979"/>
            <a:ext cx="3756025" cy="325437"/>
          </a:xfrm>
          <a:custGeom>
            <a:avLst/>
            <a:gdLst>
              <a:gd name="T0" fmla="*/ 0 w 2419"/>
              <a:gd name="T1" fmla="*/ 17 h 177"/>
              <a:gd name="T2" fmla="*/ 0 w 2419"/>
              <a:gd name="T3" fmla="*/ 177 h 177"/>
              <a:gd name="T4" fmla="*/ 2419 w 2419"/>
              <a:gd name="T5" fmla="*/ 177 h 177"/>
              <a:gd name="T6" fmla="*/ 2410 w 2419"/>
              <a:gd name="T7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19" h="177">
                <a:moveTo>
                  <a:pt x="0" y="17"/>
                </a:moveTo>
                <a:lnTo>
                  <a:pt x="0" y="177"/>
                </a:lnTo>
                <a:lnTo>
                  <a:pt x="2419" y="177"/>
                </a:lnTo>
                <a:lnTo>
                  <a:pt x="2410" y="0"/>
                </a:lnTo>
              </a:path>
            </a:pathLst>
          </a:custGeom>
          <a:noFill/>
          <a:ln w="38100" cmpd="sng">
            <a:solidFill>
              <a:srgbClr val="33CCFF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" name="Freeform 85">
            <a:extLst>
              <a:ext uri="{FF2B5EF4-FFF2-40B4-BE49-F238E27FC236}">
                <a16:creationId xmlns:a16="http://schemas.microsoft.com/office/drawing/2014/main" id="{CEFE0A5E-5735-4A91-8FCB-61DE0BB887F5}"/>
              </a:ext>
            </a:extLst>
          </p:cNvPr>
          <p:cNvSpPr/>
          <p:nvPr/>
        </p:nvSpPr>
        <p:spPr bwMode="auto">
          <a:xfrm>
            <a:off x="2840875" y="5918266"/>
            <a:ext cx="1709737" cy="155575"/>
          </a:xfrm>
          <a:custGeom>
            <a:avLst/>
            <a:gdLst>
              <a:gd name="T0" fmla="*/ 0 w 1125"/>
              <a:gd name="T1" fmla="*/ 8 h 97"/>
              <a:gd name="T2" fmla="*/ 0 w 1125"/>
              <a:gd name="T3" fmla="*/ 97 h 97"/>
              <a:gd name="T4" fmla="*/ 1125 w 1125"/>
              <a:gd name="T5" fmla="*/ 97 h 97"/>
              <a:gd name="T6" fmla="*/ 1125 w 1125"/>
              <a:gd name="T7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5" h="97">
                <a:moveTo>
                  <a:pt x="0" y="8"/>
                </a:moveTo>
                <a:lnTo>
                  <a:pt x="0" y="97"/>
                </a:lnTo>
                <a:lnTo>
                  <a:pt x="1125" y="97"/>
                </a:lnTo>
                <a:lnTo>
                  <a:pt x="1125" y="0"/>
                </a:lnTo>
              </a:path>
            </a:pathLst>
          </a:custGeom>
          <a:noFill/>
          <a:ln w="38100" cmpd="sng">
            <a:solidFill>
              <a:srgbClr val="33CCFF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" name="Freeform 86">
            <a:extLst>
              <a:ext uri="{FF2B5EF4-FFF2-40B4-BE49-F238E27FC236}">
                <a16:creationId xmlns:a16="http://schemas.microsoft.com/office/drawing/2014/main" id="{A4618667-6E7F-4244-A537-AA59C308F72D}"/>
              </a:ext>
            </a:extLst>
          </p:cNvPr>
          <p:cNvSpPr/>
          <p:nvPr/>
        </p:nvSpPr>
        <p:spPr bwMode="auto">
          <a:xfrm>
            <a:off x="3688599" y="3700528"/>
            <a:ext cx="296862" cy="1116012"/>
          </a:xfrm>
          <a:custGeom>
            <a:avLst/>
            <a:gdLst>
              <a:gd name="T0" fmla="*/ 195 w 195"/>
              <a:gd name="T1" fmla="*/ 0 h 727"/>
              <a:gd name="T2" fmla="*/ 195 w 195"/>
              <a:gd name="T3" fmla="*/ 470 h 727"/>
              <a:gd name="T4" fmla="*/ 0 w 195"/>
              <a:gd name="T5" fmla="*/ 470 h 727"/>
              <a:gd name="T6" fmla="*/ 0 w 195"/>
              <a:gd name="T7" fmla="*/ 727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5" h="727">
                <a:moveTo>
                  <a:pt x="195" y="0"/>
                </a:moveTo>
                <a:lnTo>
                  <a:pt x="195" y="470"/>
                </a:lnTo>
                <a:lnTo>
                  <a:pt x="0" y="470"/>
                </a:lnTo>
                <a:lnTo>
                  <a:pt x="0" y="727"/>
                </a:lnTo>
              </a:path>
            </a:pathLst>
          </a:custGeom>
          <a:noFill/>
          <a:ln w="38100" cmpd="sng">
            <a:solidFill>
              <a:srgbClr val="3366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" name="Freeform 91">
            <a:extLst>
              <a:ext uri="{FF2B5EF4-FFF2-40B4-BE49-F238E27FC236}">
                <a16:creationId xmlns:a16="http://schemas.microsoft.com/office/drawing/2014/main" id="{0925EAC7-DF1D-46AF-97E4-FF9E03D533D2}"/>
              </a:ext>
            </a:extLst>
          </p:cNvPr>
          <p:cNvSpPr/>
          <p:nvPr/>
        </p:nvSpPr>
        <p:spPr bwMode="auto">
          <a:xfrm>
            <a:off x="4190249" y="2165415"/>
            <a:ext cx="684212" cy="285750"/>
          </a:xfrm>
          <a:custGeom>
            <a:avLst/>
            <a:gdLst>
              <a:gd name="T0" fmla="*/ 0 w 567"/>
              <a:gd name="T1" fmla="*/ 151 h 151"/>
              <a:gd name="T2" fmla="*/ 0 w 567"/>
              <a:gd name="T3" fmla="*/ 0 h 151"/>
              <a:gd name="T4" fmla="*/ 567 w 567"/>
              <a:gd name="T5" fmla="*/ 0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67" h="151">
                <a:moveTo>
                  <a:pt x="0" y="151"/>
                </a:moveTo>
                <a:lnTo>
                  <a:pt x="0" y="0"/>
                </a:lnTo>
                <a:lnTo>
                  <a:pt x="567" y="0"/>
                </a:lnTo>
              </a:path>
            </a:pathLst>
          </a:custGeom>
          <a:noFill/>
          <a:ln w="57150" cmpd="sng">
            <a:solidFill>
              <a:srgbClr val="CC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" name="Text Box 92">
            <a:extLst>
              <a:ext uri="{FF2B5EF4-FFF2-40B4-BE49-F238E27FC236}">
                <a16:creationId xmlns:a16="http://schemas.microsoft.com/office/drawing/2014/main" id="{A6D5C649-1D1E-43B7-8528-2D3CBC8BA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2861" y="2025715"/>
            <a:ext cx="896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To fiber </a:t>
            </a:r>
            <a:endParaRPr kumimoji="1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31E4F81B-2E8A-487A-B9C2-8233B3DFECCC}"/>
              </a:ext>
            </a:extLst>
          </p:cNvPr>
          <p:cNvGrpSpPr/>
          <p:nvPr/>
        </p:nvGrpSpPr>
        <p:grpSpPr>
          <a:xfrm>
            <a:off x="2988888" y="860025"/>
            <a:ext cx="7156223" cy="1124882"/>
            <a:chOff x="4458835" y="931397"/>
            <a:chExt cx="5232400" cy="1124882"/>
          </a:xfrm>
        </p:grpSpPr>
        <p:sp>
          <p:nvSpPr>
            <p:cNvPr id="77" name="Line 68">
              <a:extLst>
                <a:ext uri="{FF2B5EF4-FFF2-40B4-BE49-F238E27FC236}">
                  <a16:creationId xmlns:a16="http://schemas.microsoft.com/office/drawing/2014/main" id="{714B4634-E2CA-46E2-9AFA-D432D2BFA9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2010" y="1401297"/>
              <a:ext cx="498475" cy="0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" name="Line 69">
              <a:extLst>
                <a:ext uri="{FF2B5EF4-FFF2-40B4-BE49-F238E27FC236}">
                  <a16:creationId xmlns:a16="http://schemas.microsoft.com/office/drawing/2014/main" id="{C969E574-9891-4AAC-A988-DAAF24D8F8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8835" y="1683872"/>
              <a:ext cx="498475" cy="0"/>
            </a:xfrm>
            <a:prstGeom prst="line">
              <a:avLst/>
            </a:prstGeom>
            <a:noFill/>
            <a:ln w="38100">
              <a:solidFill>
                <a:srgbClr val="6600CC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" name="Line 70">
              <a:extLst>
                <a:ext uri="{FF2B5EF4-FFF2-40B4-BE49-F238E27FC236}">
                  <a16:creationId xmlns:a16="http://schemas.microsoft.com/office/drawing/2014/main" id="{EB9808D4-5337-4E20-8887-C2F1BFD935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62422" y="1671172"/>
              <a:ext cx="498475" cy="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" name="Line 71">
              <a:extLst>
                <a:ext uri="{FF2B5EF4-FFF2-40B4-BE49-F238E27FC236}">
                  <a16:creationId xmlns:a16="http://schemas.microsoft.com/office/drawing/2014/main" id="{6C72CFBB-8496-44EA-9E40-CCAC92DCDA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2372" y="1683872"/>
              <a:ext cx="498475" cy="0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Line 72">
              <a:extLst>
                <a:ext uri="{FF2B5EF4-FFF2-40B4-BE49-F238E27FC236}">
                  <a16:creationId xmlns:a16="http://schemas.microsoft.com/office/drawing/2014/main" id="{5923B847-6C21-4FCF-8F64-4705C2A51D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76497" y="1412409"/>
              <a:ext cx="498475" cy="0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" name="Line 73">
              <a:extLst>
                <a:ext uri="{FF2B5EF4-FFF2-40B4-BE49-F238E27FC236}">
                  <a16:creationId xmlns:a16="http://schemas.microsoft.com/office/drawing/2014/main" id="{A232AD75-1687-4C89-9843-401127E4AD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59247" y="1412409"/>
              <a:ext cx="498475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" name="Text Box 74">
              <a:extLst>
                <a:ext uri="{FF2B5EF4-FFF2-40B4-BE49-F238E27FC236}">
                  <a16:creationId xmlns:a16="http://schemas.microsoft.com/office/drawing/2014/main" id="{62CD9459-8506-405B-9F28-2D38B9B5F9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2084" y="1258422"/>
              <a:ext cx="90646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backplane</a:t>
              </a:r>
            </a:p>
          </p:txBody>
        </p:sp>
        <p:sp>
          <p:nvSpPr>
            <p:cNvPr id="84" name="Text Box 75">
              <a:extLst>
                <a:ext uri="{FF2B5EF4-FFF2-40B4-BE49-F238E27FC236}">
                  <a16:creationId xmlns:a16="http://schemas.microsoft.com/office/drawing/2014/main" id="{E662C1DA-B836-45DB-A0C5-ACB872BB06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4146" y="1533059"/>
              <a:ext cx="79209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Self-defined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bus</a:t>
              </a:r>
            </a:p>
          </p:txBody>
        </p:sp>
        <p:sp>
          <p:nvSpPr>
            <p:cNvPr id="85" name="Text Box 76">
              <a:extLst>
                <a:ext uri="{FF2B5EF4-FFF2-40B4-BE49-F238E27FC236}">
                  <a16:creationId xmlns:a16="http://schemas.microsoft.com/office/drawing/2014/main" id="{074E2380-71B0-4403-AC5E-4B80F6D7DF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5610" y="1294934"/>
              <a:ext cx="14319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Trigger condition</a:t>
              </a:r>
            </a:p>
          </p:txBody>
        </p:sp>
        <p:sp>
          <p:nvSpPr>
            <p:cNvPr id="86" name="Text Box 77">
              <a:extLst>
                <a:ext uri="{FF2B5EF4-FFF2-40B4-BE49-F238E27FC236}">
                  <a16:creationId xmlns:a16="http://schemas.microsoft.com/office/drawing/2014/main" id="{C568D83C-1CE6-4406-BB25-839DA5DBAB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7034" y="1540997"/>
              <a:ext cx="10985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Scaler signal</a:t>
              </a:r>
            </a:p>
          </p:txBody>
        </p:sp>
        <p:sp>
          <p:nvSpPr>
            <p:cNvPr id="87" name="Text Box 78">
              <a:extLst>
                <a:ext uri="{FF2B5EF4-FFF2-40B4-BE49-F238E27FC236}">
                  <a16:creationId xmlns:a16="http://schemas.microsoft.com/office/drawing/2014/main" id="{72952B19-0959-440A-BFE1-51B5DFA7D2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9635" y="1282234"/>
              <a:ext cx="9493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CLK input</a:t>
              </a:r>
              <a:endPara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Text Box 79">
              <a:extLst>
                <a:ext uri="{FF2B5EF4-FFF2-40B4-BE49-F238E27FC236}">
                  <a16:creationId xmlns:a16="http://schemas.microsoft.com/office/drawing/2014/main" id="{4FE34B1B-84DD-44E5-8065-CDFA870A1A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9634" y="1553697"/>
              <a:ext cx="96996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Crate CLK</a:t>
              </a:r>
            </a:p>
          </p:txBody>
        </p:sp>
        <p:sp>
          <p:nvSpPr>
            <p:cNvPr id="89" name="Line 87">
              <a:extLst>
                <a:ext uri="{FF2B5EF4-FFF2-40B4-BE49-F238E27FC236}">
                  <a16:creationId xmlns:a16="http://schemas.microsoft.com/office/drawing/2014/main" id="{9A90176F-6A60-4F51-BECC-F42EAC141C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81260" y="1113959"/>
              <a:ext cx="471487" cy="0"/>
            </a:xfrm>
            <a:prstGeom prst="line">
              <a:avLst/>
            </a:prstGeom>
            <a:noFill/>
            <a:ln w="28575">
              <a:solidFill>
                <a:srgbClr val="33CC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Text Box 88">
              <a:extLst>
                <a:ext uri="{FF2B5EF4-FFF2-40B4-BE49-F238E27FC236}">
                  <a16:creationId xmlns:a16="http://schemas.microsoft.com/office/drawing/2014/main" id="{D523A597-F8CE-4068-A6C6-E17DF0E9DF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0209" y="985372"/>
              <a:ext cx="139541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Crate connection</a:t>
              </a:r>
            </a:p>
          </p:txBody>
        </p:sp>
        <p:sp>
          <p:nvSpPr>
            <p:cNvPr id="91" name="Line 89">
              <a:extLst>
                <a:ext uri="{FF2B5EF4-FFF2-40B4-BE49-F238E27FC236}">
                  <a16:creationId xmlns:a16="http://schemas.microsoft.com/office/drawing/2014/main" id="{8A223643-8567-4CC0-A789-29BED9EC61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7022" y="1115547"/>
              <a:ext cx="498475" cy="0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Text Box 90">
              <a:extLst>
                <a:ext uri="{FF2B5EF4-FFF2-40B4-BE49-F238E27FC236}">
                  <a16:creationId xmlns:a16="http://schemas.microsoft.com/office/drawing/2014/main" id="{D8452773-BB5E-4151-A582-AF5A94A9DB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0260" y="972672"/>
              <a:ext cx="14509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Trigger controller</a:t>
              </a:r>
            </a:p>
          </p:txBody>
        </p:sp>
        <p:sp>
          <p:nvSpPr>
            <p:cNvPr id="93" name="Line 93">
              <a:extLst>
                <a:ext uri="{FF2B5EF4-FFF2-40B4-BE49-F238E27FC236}">
                  <a16:creationId xmlns:a16="http://schemas.microsoft.com/office/drawing/2014/main" id="{D76159F1-ED3F-4A1A-BA80-D3A7CB42A2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0585" y="1088559"/>
              <a:ext cx="498475" cy="0"/>
            </a:xfrm>
            <a:prstGeom prst="line">
              <a:avLst/>
            </a:prstGeom>
            <a:noFill/>
            <a:ln w="38100">
              <a:solidFill>
                <a:srgbClr val="CC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Text Box 94">
              <a:extLst>
                <a:ext uri="{FF2B5EF4-FFF2-40B4-BE49-F238E27FC236}">
                  <a16:creationId xmlns:a16="http://schemas.microsoft.com/office/drawing/2014/main" id="{FD794EAB-ADD8-4F11-AA38-AA94AC42B3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6372" y="931397"/>
              <a:ext cx="5191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fiber</a:t>
              </a:r>
            </a:p>
          </p:txBody>
        </p:sp>
      </p:grpSp>
      <p:sp>
        <p:nvSpPr>
          <p:cNvPr id="95" name="Freeform 95">
            <a:extLst>
              <a:ext uri="{FF2B5EF4-FFF2-40B4-BE49-F238E27FC236}">
                <a16:creationId xmlns:a16="http://schemas.microsoft.com/office/drawing/2014/main" id="{BEAFC25B-BEEF-4AC3-88E2-55DDBB983427}"/>
              </a:ext>
            </a:extLst>
          </p:cNvPr>
          <p:cNvSpPr/>
          <p:nvPr/>
        </p:nvSpPr>
        <p:spPr bwMode="auto">
          <a:xfrm>
            <a:off x="1648661" y="3700528"/>
            <a:ext cx="985838" cy="1128712"/>
          </a:xfrm>
          <a:custGeom>
            <a:avLst/>
            <a:gdLst>
              <a:gd name="T0" fmla="*/ 0 w 649"/>
              <a:gd name="T1" fmla="*/ 0 h 736"/>
              <a:gd name="T2" fmla="*/ 0 w 649"/>
              <a:gd name="T3" fmla="*/ 627 h 736"/>
              <a:gd name="T4" fmla="*/ 649 w 649"/>
              <a:gd name="T5" fmla="*/ 627 h 736"/>
              <a:gd name="T6" fmla="*/ 649 w 649"/>
              <a:gd name="T7" fmla="*/ 736 h 7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9" h="736">
                <a:moveTo>
                  <a:pt x="0" y="0"/>
                </a:moveTo>
                <a:lnTo>
                  <a:pt x="0" y="627"/>
                </a:lnTo>
                <a:lnTo>
                  <a:pt x="649" y="627"/>
                </a:lnTo>
                <a:lnTo>
                  <a:pt x="649" y="736"/>
                </a:lnTo>
              </a:path>
            </a:pathLst>
          </a:custGeom>
          <a:noFill/>
          <a:ln w="38100" cmpd="sng">
            <a:solidFill>
              <a:srgbClr val="FFCC99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6" name="Freeform 96">
            <a:extLst>
              <a:ext uri="{FF2B5EF4-FFF2-40B4-BE49-F238E27FC236}">
                <a16:creationId xmlns:a16="http://schemas.microsoft.com/office/drawing/2014/main" id="{9EFDA7A0-08CF-438E-ADDD-A52F8504F796}"/>
              </a:ext>
            </a:extLst>
          </p:cNvPr>
          <p:cNvSpPr/>
          <p:nvPr/>
        </p:nvSpPr>
        <p:spPr bwMode="auto">
          <a:xfrm>
            <a:off x="1791536" y="3700528"/>
            <a:ext cx="2870200" cy="1128712"/>
          </a:xfrm>
          <a:custGeom>
            <a:avLst/>
            <a:gdLst>
              <a:gd name="T0" fmla="*/ 0 w 1889"/>
              <a:gd name="T1" fmla="*/ 0 h 736"/>
              <a:gd name="T2" fmla="*/ 0 w 1889"/>
              <a:gd name="T3" fmla="*/ 554 h 736"/>
              <a:gd name="T4" fmla="*/ 1889 w 1889"/>
              <a:gd name="T5" fmla="*/ 554 h 736"/>
              <a:gd name="T6" fmla="*/ 1889 w 1889"/>
              <a:gd name="T7" fmla="*/ 736 h 7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89" h="736">
                <a:moveTo>
                  <a:pt x="0" y="0"/>
                </a:moveTo>
                <a:lnTo>
                  <a:pt x="0" y="554"/>
                </a:lnTo>
                <a:lnTo>
                  <a:pt x="1889" y="554"/>
                </a:lnTo>
                <a:lnTo>
                  <a:pt x="1889" y="736"/>
                </a:lnTo>
              </a:path>
            </a:pathLst>
          </a:custGeom>
          <a:noFill/>
          <a:ln w="38100" cmpd="sng">
            <a:solidFill>
              <a:srgbClr val="FFCC99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7" name="Freeform 97">
            <a:extLst>
              <a:ext uri="{FF2B5EF4-FFF2-40B4-BE49-F238E27FC236}">
                <a16:creationId xmlns:a16="http://schemas.microsoft.com/office/drawing/2014/main" id="{562B7775-B76E-49E5-832E-9F015B9937C1}"/>
              </a:ext>
            </a:extLst>
          </p:cNvPr>
          <p:cNvSpPr/>
          <p:nvPr/>
        </p:nvSpPr>
        <p:spPr bwMode="auto">
          <a:xfrm>
            <a:off x="905712" y="3700528"/>
            <a:ext cx="2803525" cy="203200"/>
          </a:xfrm>
          <a:custGeom>
            <a:avLst/>
            <a:gdLst>
              <a:gd name="T0" fmla="*/ 1830 w 1830"/>
              <a:gd name="T1" fmla="*/ 0 h 160"/>
              <a:gd name="T2" fmla="*/ 1823 w 1830"/>
              <a:gd name="T3" fmla="*/ 160 h 160"/>
              <a:gd name="T4" fmla="*/ 0 w 1830"/>
              <a:gd name="T5" fmla="*/ 160 h 160"/>
              <a:gd name="T6" fmla="*/ 0 w 1830"/>
              <a:gd name="T7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30" h="160">
                <a:moveTo>
                  <a:pt x="1830" y="0"/>
                </a:moveTo>
                <a:lnTo>
                  <a:pt x="1823" y="160"/>
                </a:lnTo>
                <a:lnTo>
                  <a:pt x="0" y="160"/>
                </a:lnTo>
                <a:lnTo>
                  <a:pt x="0" y="0"/>
                </a:lnTo>
              </a:path>
            </a:pathLst>
          </a:custGeom>
          <a:noFill/>
          <a:ln w="38100" cmpd="sng">
            <a:solidFill>
              <a:srgbClr val="996633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8" name="Freeform 98">
            <a:extLst>
              <a:ext uri="{FF2B5EF4-FFF2-40B4-BE49-F238E27FC236}">
                <a16:creationId xmlns:a16="http://schemas.microsoft.com/office/drawing/2014/main" id="{81757CD1-54C7-46B9-8416-BE8907D5B5E8}"/>
              </a:ext>
            </a:extLst>
          </p:cNvPr>
          <p:cNvSpPr/>
          <p:nvPr/>
        </p:nvSpPr>
        <p:spPr bwMode="auto">
          <a:xfrm>
            <a:off x="2401137" y="1966978"/>
            <a:ext cx="1584325" cy="481012"/>
          </a:xfrm>
          <a:custGeom>
            <a:avLst/>
            <a:gdLst>
              <a:gd name="T0" fmla="*/ 0 w 1043"/>
              <a:gd name="T1" fmla="*/ 0 h 313"/>
              <a:gd name="T2" fmla="*/ 1043 w 1043"/>
              <a:gd name="T3" fmla="*/ 0 h 313"/>
              <a:gd name="T4" fmla="*/ 1043 w 1043"/>
              <a:gd name="T5" fmla="*/ 31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3" h="313">
                <a:moveTo>
                  <a:pt x="0" y="0"/>
                </a:moveTo>
                <a:lnTo>
                  <a:pt x="1043" y="0"/>
                </a:lnTo>
                <a:lnTo>
                  <a:pt x="1043" y="313"/>
                </a:lnTo>
              </a:path>
            </a:pathLst>
          </a:custGeom>
          <a:noFill/>
          <a:ln w="38100" cmpd="sng">
            <a:solidFill>
              <a:srgbClr val="00FF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9" name="Text Box 99">
            <a:extLst>
              <a:ext uri="{FF2B5EF4-FFF2-40B4-BE49-F238E27FC236}">
                <a16:creationId xmlns:a16="http://schemas.microsoft.com/office/drawing/2014/main" id="{E9560126-0DA9-42E3-94B0-BC132B174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661" y="4651857"/>
            <a:ext cx="4327593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 compact system with：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       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9</a:t>
            </a: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UVME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         1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6</a:t>
            </a: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UVME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         1</a:t>
            </a: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NIM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>
                <a:solidFill>
                  <a:schemeClr val="tx2">
                    <a:lumMod val="50000"/>
                  </a:schemeClr>
                </a:solidFill>
              </a:rPr>
              <a:t>Based on </a:t>
            </a:r>
            <a:r>
              <a:rPr lang="en-US" altLang="zh-CN" sz="2000" b="1" dirty="0" err="1">
                <a:solidFill>
                  <a:schemeClr val="tx2">
                    <a:lumMod val="50000"/>
                  </a:schemeClr>
                </a:solidFill>
              </a:rPr>
              <a:t>RocketIO</a:t>
            </a:r>
            <a:r>
              <a:rPr lang="en-US" altLang="zh-CN" sz="2000" b="1" dirty="0">
                <a:solidFill>
                  <a:schemeClr val="tx2">
                    <a:lumMod val="50000"/>
                  </a:schemeClr>
                </a:solidFill>
              </a:rPr>
              <a:t>, FPGA and optical fiber technologies (late used for BELLE II and Panda)</a:t>
            </a:r>
            <a:endParaRPr lang="zh-CN" alt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0" name="Line 100">
            <a:extLst>
              <a:ext uri="{FF2B5EF4-FFF2-40B4-BE49-F238E27FC236}">
                <a16:creationId xmlns:a16="http://schemas.microsoft.com/office/drawing/2014/main" id="{6435F7A1-E1E4-45E0-BB32-308587AEDC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6786" y="5769040"/>
            <a:ext cx="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" name="Line 101">
            <a:extLst>
              <a:ext uri="{FF2B5EF4-FFF2-40B4-BE49-F238E27FC236}">
                <a16:creationId xmlns:a16="http://schemas.microsoft.com/office/drawing/2014/main" id="{1C058360-FC51-45D6-9757-04C181C5DB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56986" y="5769040"/>
            <a:ext cx="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" name="Line 102">
            <a:extLst>
              <a:ext uri="{FF2B5EF4-FFF2-40B4-BE49-F238E27FC236}">
                <a16:creationId xmlns:a16="http://schemas.microsoft.com/office/drawing/2014/main" id="{0C810837-BC50-4CA3-80A7-60FEEF6472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09586" y="5769040"/>
            <a:ext cx="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" name="Text Box 103">
            <a:extLst>
              <a:ext uri="{FF2B5EF4-FFF2-40B4-BE49-F238E27FC236}">
                <a16:creationId xmlns:a16="http://schemas.microsoft.com/office/drawing/2014/main" id="{1B539035-3CA5-43E9-B141-87DB159A9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910" y="1501840"/>
            <a:ext cx="461665" cy="685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scaler</a:t>
            </a:r>
          </a:p>
        </p:txBody>
      </p:sp>
      <p:pic>
        <p:nvPicPr>
          <p:cNvPr id="104" name="Picture 5" descr="DSCF3490aa">
            <a:extLst>
              <a:ext uri="{FF2B5EF4-FFF2-40B4-BE49-F238E27FC236}">
                <a16:creationId xmlns:a16="http://schemas.microsoft.com/office/drawing/2014/main" id="{E6BC61EB-A68F-4207-B58F-B41CA695A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60"/>
          <a:stretch/>
        </p:blipFill>
        <p:spPr bwMode="auto">
          <a:xfrm>
            <a:off x="8319862" y="1849902"/>
            <a:ext cx="3523795" cy="271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612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ol_SR">
            <a:extLst>
              <a:ext uri="{FF2B5EF4-FFF2-40B4-BE49-F238E27FC236}">
                <a16:creationId xmlns:a16="http://schemas.microsoft.com/office/drawing/2014/main" id="{5C6F87DA-1BAA-4728-8928-AFA39EF2E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148865"/>
            <a:ext cx="8390494" cy="475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B17ED57E-03E2-4FCD-856A-2F3007B9A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249554"/>
            <a:ext cx="117003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Beam related Background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32E3C25-0A24-4BAE-B232-DDD9792E08D5}"/>
              </a:ext>
            </a:extLst>
          </p:cNvPr>
          <p:cNvSpPr/>
          <p:nvPr/>
        </p:nvSpPr>
        <p:spPr>
          <a:xfrm>
            <a:off x="8802915" y="1148866"/>
            <a:ext cx="283391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Backgrounds: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SR photons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Beam-gas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Bremsstrahlung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Coulomb scattering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Mitigations: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Beam optics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Gold plating of Be pipe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Masks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Movable masks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Results: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No issues after 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careful design and manufacturing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567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6D59081-2123-426C-8801-0C6D89B0880E}"/>
              </a:ext>
            </a:extLst>
          </p:cNvPr>
          <p:cNvSpPr txBox="1">
            <a:spLocks noChangeArrowheads="1"/>
          </p:cNvSpPr>
          <p:nvPr/>
        </p:nvSpPr>
        <p:spPr>
          <a:xfrm>
            <a:off x="2133600" y="152400"/>
            <a:ext cx="7772400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Beam-pipe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F561209-F84F-4ABE-BB7A-36B994AF3E0B}"/>
              </a:ext>
            </a:extLst>
          </p:cNvPr>
          <p:cNvSpPr txBox="1">
            <a:spLocks noChangeArrowheads="1"/>
          </p:cNvSpPr>
          <p:nvPr/>
        </p:nvSpPr>
        <p:spPr>
          <a:xfrm>
            <a:off x="664029" y="843642"/>
            <a:ext cx="6770914" cy="42182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Led by Prof. Quan Ji</a:t>
            </a:r>
          </a:p>
          <a:p>
            <a:r>
              <a:rPr lang="en-US" altLang="zh-CN" sz="2400" dirty="0"/>
              <a:t>Original plan was to buy from Brush Wellman, not possible later on</a:t>
            </a:r>
          </a:p>
          <a:p>
            <a:r>
              <a:rPr lang="en-US" altLang="zh-CN" sz="2400" dirty="0"/>
              <a:t>Design: </a:t>
            </a:r>
          </a:p>
          <a:p>
            <a:pPr lvl="1"/>
            <a:r>
              <a:rPr lang="en-US" altLang="zh-CN" sz="2000" dirty="0"/>
              <a:t>30 cm long Be pipe with 15 </a:t>
            </a:r>
            <a:r>
              <a:rPr lang="en-US" altLang="zh-CN" sz="2000" dirty="0">
                <a:latin typeface="Symbol" panose="05050102010706020507" pitchFamily="18" charset="2"/>
              </a:rPr>
              <a:t>m</a:t>
            </a:r>
            <a:r>
              <a:rPr lang="en-US" altLang="zh-CN" sz="2000" dirty="0"/>
              <a:t>m Gold plating to stop SR photons</a:t>
            </a:r>
          </a:p>
          <a:p>
            <a:pPr lvl="1"/>
            <a:r>
              <a:rPr lang="en-US" altLang="zh-CN" sz="2000" dirty="0"/>
              <a:t>2 layers of Be pipe with oil cooling channel in between, coated with 20 </a:t>
            </a:r>
            <a:r>
              <a:rPr lang="en-US" altLang="zh-CN" sz="2000" dirty="0">
                <a:latin typeface="Symbol" panose="05050102010706020507" pitchFamily="18" charset="2"/>
              </a:rPr>
              <a:t>m</a:t>
            </a:r>
            <a:r>
              <a:rPr lang="en-US" altLang="zh-CN" sz="2000" dirty="0"/>
              <a:t>m BR127</a:t>
            </a:r>
          </a:p>
          <a:p>
            <a:pPr lvl="1"/>
            <a:r>
              <a:rPr lang="en-US" altLang="zh-CN" sz="2000" dirty="0"/>
              <a:t>Total heat to be removed: </a:t>
            </a:r>
            <a:r>
              <a:rPr lang="pl-PL" altLang="zh-CN" sz="2000" dirty="0"/>
              <a:t>HOM</a:t>
            </a:r>
            <a:r>
              <a:rPr lang="en-US" altLang="zh-CN" sz="2000" dirty="0"/>
              <a:t> ~</a:t>
            </a:r>
            <a:r>
              <a:rPr lang="pl-PL" altLang="zh-CN" sz="2000" dirty="0"/>
              <a:t>200W, SR</a:t>
            </a:r>
            <a:r>
              <a:rPr lang="en-US" altLang="zh-CN" sz="2000" dirty="0"/>
              <a:t> &lt; </a:t>
            </a:r>
            <a:r>
              <a:rPr lang="pl-PL" altLang="zh-CN" sz="2000" dirty="0"/>
              <a:t>24 W</a:t>
            </a:r>
            <a:endParaRPr lang="en-US" altLang="zh-CN" sz="2000" dirty="0"/>
          </a:p>
          <a:p>
            <a:r>
              <a:rPr lang="en-US" altLang="zh-CN" sz="2400" dirty="0">
                <a:solidFill>
                  <a:srgbClr val="0000FF"/>
                </a:solidFill>
              </a:rPr>
              <a:t>R&amp;D: structure, Be pipe manufacturing, cooling gap and material, gold plating, Be-Al welding, …</a:t>
            </a:r>
          </a:p>
          <a:p>
            <a:endParaRPr lang="zh-CN" altLang="en-US" dirty="0"/>
          </a:p>
        </p:txBody>
      </p:sp>
      <p:pic>
        <p:nvPicPr>
          <p:cNvPr id="4" name="Picture 5" descr="D:\MY DOCU\talks\别人的 talk\BES\BES2008-5\080403-1b.jpg">
            <a:extLst>
              <a:ext uri="{FF2B5EF4-FFF2-40B4-BE49-F238E27FC236}">
                <a16:creationId xmlns:a16="http://schemas.microsoft.com/office/drawing/2014/main" id="{EDBA9762-20C8-4C58-8DF8-E6E3FCE89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938" y="3941002"/>
            <a:ext cx="3973091" cy="265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825C74-305F-4752-B713-4A06FD3DC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588" y="708802"/>
            <a:ext cx="4452062" cy="3143511"/>
          </a:xfrm>
          <a:prstGeom prst="rect">
            <a:avLst/>
          </a:prstGeom>
        </p:spPr>
      </p:pic>
      <p:pic>
        <p:nvPicPr>
          <p:cNvPr id="6" name="Picture 2" descr="C:\Users\wangyf\AppData\Local\Temp\ksohtml25044\wps2.png">
            <a:extLst>
              <a:ext uri="{FF2B5EF4-FFF2-40B4-BE49-F238E27FC236}">
                <a16:creationId xmlns:a16="http://schemas.microsoft.com/office/drawing/2014/main" id="{27B20543-73FE-4A29-9513-D93DF518D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20" y="5197929"/>
            <a:ext cx="6547023" cy="157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280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6D81296-DD21-4BEA-8CDF-38EE453F7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39" y="3802063"/>
            <a:ext cx="4138233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9E58B58C-342D-439A-9A9A-6E9768A8F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52400"/>
            <a:ext cx="883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D57EAC1-7A2D-4984-9FA5-7935676CF115}"/>
              </a:ext>
            </a:extLst>
          </p:cNvPr>
          <p:cNvSpPr/>
          <p:nvPr/>
        </p:nvSpPr>
        <p:spPr>
          <a:xfrm>
            <a:off x="1738512" y="3802062"/>
            <a:ext cx="3243260" cy="369332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MDC+TOF clearance &lt; 10 mm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Picture 3" descr="12_仔细检查行走方向避免走偏">
            <a:extLst>
              <a:ext uri="{FF2B5EF4-FFF2-40B4-BE49-F238E27FC236}">
                <a16:creationId xmlns:a16="http://schemas.microsoft.com/office/drawing/2014/main" id="{0CAC8D69-F045-48A2-B7CD-576C7EB54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60" y="807109"/>
            <a:ext cx="4364488" cy="291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D7EC839-131D-4F9E-A705-394439761D27}"/>
              </a:ext>
            </a:extLst>
          </p:cNvPr>
          <p:cNvSpPr/>
          <p:nvPr/>
        </p:nvSpPr>
        <p:spPr>
          <a:xfrm>
            <a:off x="5938860" y="797469"/>
            <a:ext cx="2637260" cy="369332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EMC clearance &lt; 15 mm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2B3CCA7F-278C-4FE9-B800-856B8E5C7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512" y="797469"/>
            <a:ext cx="3911174" cy="29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:\MY DOCU\BESIII docu\BESIII construction\谱仪整体\000088-1.jpg">
            <a:extLst>
              <a:ext uri="{FF2B5EF4-FFF2-40B4-BE49-F238E27FC236}">
                <a16:creationId xmlns:a16="http://schemas.microsoft.com/office/drawing/2014/main" id="{7DD79E7D-B5FC-4230-9B9C-DDD58FD80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60" y="3819596"/>
            <a:ext cx="4364488" cy="291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937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>
            <a:extLst>
              <a:ext uri="{FF2B5EF4-FFF2-40B4-BE49-F238E27FC236}">
                <a16:creationId xmlns:a16="http://schemas.microsoft.com/office/drawing/2014/main" id="{BDC951DB-282A-46CC-9A65-9A9870BE4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879" y="43441"/>
            <a:ext cx="110242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BESIII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software and data flow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E7F6DCAA-379A-47A0-B2EF-395C1A586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886200"/>
            <a:ext cx="3048000" cy="2971800"/>
          </a:xfrm>
          <a:prstGeom prst="rect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Group 96">
            <a:extLst>
              <a:ext uri="{FF2B5EF4-FFF2-40B4-BE49-F238E27FC236}">
                <a16:creationId xmlns:a16="http://schemas.microsoft.com/office/drawing/2014/main" id="{56ACEADB-38BD-41AA-A5BE-D0C8B30A6820}"/>
              </a:ext>
            </a:extLst>
          </p:cNvPr>
          <p:cNvGrpSpPr/>
          <p:nvPr/>
        </p:nvGrpSpPr>
        <p:grpSpPr bwMode="auto">
          <a:xfrm>
            <a:off x="2590800" y="4343400"/>
            <a:ext cx="1447800" cy="1066800"/>
            <a:chOff x="672" y="2736"/>
            <a:chExt cx="912" cy="672"/>
          </a:xfrm>
        </p:grpSpPr>
        <p:sp>
          <p:nvSpPr>
            <p:cNvPr id="5" name="AutoShape 11">
              <a:extLst>
                <a:ext uri="{FF2B5EF4-FFF2-40B4-BE49-F238E27FC236}">
                  <a16:creationId xmlns:a16="http://schemas.microsoft.com/office/drawing/2014/main" id="{FA94B6C1-EAEE-4881-8162-DF54F6607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" y="2736"/>
              <a:ext cx="840" cy="672"/>
            </a:xfrm>
            <a:prstGeom prst="can">
              <a:avLst>
                <a:gd name="adj" fmla="val 25000"/>
              </a:avLst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Text Box 12">
              <a:extLst>
                <a:ext uri="{FF2B5EF4-FFF2-40B4-BE49-F238E27FC236}">
                  <a16:creationId xmlns:a16="http://schemas.microsoft.com/office/drawing/2014/main" id="{9FB79326-4E2B-4A6C-AF5E-FEEABE326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2928"/>
              <a:ext cx="91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Slow control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   database</a:t>
              </a:r>
            </a:p>
          </p:txBody>
        </p:sp>
      </p:grpSp>
      <p:sp>
        <p:nvSpPr>
          <p:cNvPr id="7" name="Rectangle 14">
            <a:extLst>
              <a:ext uri="{FF2B5EF4-FFF2-40B4-BE49-F238E27FC236}">
                <a16:creationId xmlns:a16="http://schemas.microsoft.com/office/drawing/2014/main" id="{25CB5DC4-D8D6-483D-A9DF-E69649A4A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1" y="3887788"/>
            <a:ext cx="1755775" cy="3365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Slow control farm</a:t>
            </a:r>
          </a:p>
        </p:txBody>
      </p:sp>
      <p:sp>
        <p:nvSpPr>
          <p:cNvPr id="8" name="Line 15">
            <a:extLst>
              <a:ext uri="{FF2B5EF4-FFF2-40B4-BE49-F238E27FC236}">
                <a16:creationId xmlns:a16="http://schemas.microsoft.com/office/drawing/2014/main" id="{8E66070C-DC9F-42F9-9865-C6AE7FF1EF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5410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" name="Group 95">
            <a:extLst>
              <a:ext uri="{FF2B5EF4-FFF2-40B4-BE49-F238E27FC236}">
                <a16:creationId xmlns:a16="http://schemas.microsoft.com/office/drawing/2014/main" id="{AE530051-215C-415A-BFE6-0865C087659E}"/>
              </a:ext>
            </a:extLst>
          </p:cNvPr>
          <p:cNvGrpSpPr/>
          <p:nvPr/>
        </p:nvGrpSpPr>
        <p:grpSpPr bwMode="auto">
          <a:xfrm>
            <a:off x="1981201" y="5786438"/>
            <a:ext cx="2481263" cy="842962"/>
            <a:chOff x="288" y="3645"/>
            <a:chExt cx="1563" cy="531"/>
          </a:xfrm>
        </p:grpSpPr>
        <p:sp>
          <p:nvSpPr>
            <p:cNvPr id="10" name="AutoShape 13">
              <a:extLst>
                <a:ext uri="{FF2B5EF4-FFF2-40B4-BE49-F238E27FC236}">
                  <a16:creationId xmlns:a16="http://schemas.microsoft.com/office/drawing/2014/main" id="{2F9A121B-9B0F-4883-BF40-6FA194911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3648"/>
              <a:ext cx="1536" cy="528"/>
            </a:xfrm>
            <a:prstGeom prst="parallelogram">
              <a:avLst>
                <a:gd name="adj" fmla="val 72727"/>
              </a:avLst>
            </a:prstGeom>
            <a:solidFill>
              <a:srgbClr val="FFFFFF">
                <a:alpha val="50195"/>
              </a:srgbClr>
            </a:solidFill>
            <a:ln w="38100">
              <a:solidFill>
                <a:srgbClr val="993366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Text Box 54">
              <a:extLst>
                <a:ext uri="{FF2B5EF4-FFF2-40B4-BE49-F238E27FC236}">
                  <a16:creationId xmlns:a16="http://schemas.microsoft.com/office/drawing/2014/main" id="{21308E2F-25B4-48F6-BA04-7917182BB7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" y="3645"/>
              <a:ext cx="1311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Beam/envion. para.,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Luminosity, dose,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HV, Tem.…</a:t>
              </a:r>
            </a:p>
          </p:txBody>
        </p:sp>
      </p:grpSp>
      <p:sp>
        <p:nvSpPr>
          <p:cNvPr id="12" name="Rectangle 16">
            <a:extLst>
              <a:ext uri="{FF2B5EF4-FFF2-40B4-BE49-F238E27FC236}">
                <a16:creationId xmlns:a16="http://schemas.microsoft.com/office/drawing/2014/main" id="{7347D715-E69B-4876-8991-C14266C8B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762001"/>
            <a:ext cx="3048000" cy="2894013"/>
          </a:xfrm>
          <a:prstGeom prst="rect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3" name="Group 98">
            <a:extLst>
              <a:ext uri="{FF2B5EF4-FFF2-40B4-BE49-F238E27FC236}">
                <a16:creationId xmlns:a16="http://schemas.microsoft.com/office/drawing/2014/main" id="{C9AEA5E1-0B01-4ABE-8D8E-46ED52F0FAF8}"/>
              </a:ext>
            </a:extLst>
          </p:cNvPr>
          <p:cNvGrpSpPr/>
          <p:nvPr/>
        </p:nvGrpSpPr>
        <p:grpSpPr bwMode="auto">
          <a:xfrm>
            <a:off x="3124200" y="2819400"/>
            <a:ext cx="1981200" cy="838200"/>
            <a:chOff x="1008" y="1776"/>
            <a:chExt cx="1248" cy="528"/>
          </a:xfrm>
        </p:grpSpPr>
        <p:sp>
          <p:nvSpPr>
            <p:cNvPr id="14" name="AutoShape 17">
              <a:extLst>
                <a:ext uri="{FF2B5EF4-FFF2-40B4-BE49-F238E27FC236}">
                  <a16:creationId xmlns:a16="http://schemas.microsoft.com/office/drawing/2014/main" id="{95316029-A62E-4DAB-B260-C96AFFF24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776"/>
              <a:ext cx="1248" cy="528"/>
            </a:xfrm>
            <a:prstGeom prst="parallelogram">
              <a:avLst>
                <a:gd name="adj" fmla="val 59091"/>
              </a:avLst>
            </a:prstGeom>
            <a:solidFill>
              <a:srgbClr val="FFFFFF">
                <a:alpha val="50195"/>
              </a:srgbClr>
            </a:solidFill>
            <a:ln w="38100">
              <a:solidFill>
                <a:srgbClr val="993366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Rectangle 18">
              <a:extLst>
                <a:ext uri="{FF2B5EF4-FFF2-40B4-BE49-F238E27FC236}">
                  <a16:creationId xmlns:a16="http://schemas.microsoft.com/office/drawing/2014/main" id="{961FD7B6-0CAC-45E5-9F83-18685C62F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8" y="1824"/>
              <a:ext cx="786" cy="404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Raw Data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stream: </a:t>
              </a:r>
            </a:p>
          </p:txBody>
        </p:sp>
      </p:grpSp>
      <p:sp>
        <p:nvSpPr>
          <p:cNvPr id="16" name="Rectangle 19">
            <a:extLst>
              <a:ext uri="{FF2B5EF4-FFF2-40B4-BE49-F238E27FC236}">
                <a16:creationId xmlns:a16="http://schemas.microsoft.com/office/drawing/2014/main" id="{4E4C9477-D9E8-4C80-9103-9255B665C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1" y="762000"/>
            <a:ext cx="1254125" cy="3365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Online farm</a:t>
            </a:r>
          </a:p>
        </p:txBody>
      </p:sp>
      <p:grpSp>
        <p:nvGrpSpPr>
          <p:cNvPr id="17" name="Group 97">
            <a:extLst>
              <a:ext uri="{FF2B5EF4-FFF2-40B4-BE49-F238E27FC236}">
                <a16:creationId xmlns:a16="http://schemas.microsoft.com/office/drawing/2014/main" id="{9F953F28-8428-43CD-A378-0D0EA2DADB27}"/>
              </a:ext>
            </a:extLst>
          </p:cNvPr>
          <p:cNvGrpSpPr/>
          <p:nvPr/>
        </p:nvGrpSpPr>
        <p:grpSpPr bwMode="auto">
          <a:xfrm>
            <a:off x="1981200" y="2819400"/>
            <a:ext cx="1371600" cy="762000"/>
            <a:chOff x="288" y="1776"/>
            <a:chExt cx="864" cy="480"/>
          </a:xfrm>
        </p:grpSpPr>
        <p:sp>
          <p:nvSpPr>
            <p:cNvPr id="18" name="AutoShape 21">
              <a:extLst>
                <a:ext uri="{FF2B5EF4-FFF2-40B4-BE49-F238E27FC236}">
                  <a16:creationId xmlns:a16="http://schemas.microsoft.com/office/drawing/2014/main" id="{850AD3A8-627B-459F-ADED-07526C2D5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" y="1776"/>
              <a:ext cx="720" cy="480"/>
            </a:xfrm>
            <a:prstGeom prst="can">
              <a:avLst>
                <a:gd name="adj" fmla="val 25000"/>
              </a:avLst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Text Box 22">
              <a:extLst>
                <a:ext uri="{FF2B5EF4-FFF2-40B4-BE49-F238E27FC236}">
                  <a16:creationId xmlns:a16="http://schemas.microsoft.com/office/drawing/2014/main" id="{AA57C72B-8444-4B01-9231-09ABA6C94E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1845"/>
              <a:ext cx="8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      </a:t>
              </a:r>
              <a:r>
                <a:rPr kumimoji="1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Online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   database</a:t>
              </a:r>
            </a:p>
          </p:txBody>
        </p:sp>
      </p:grpSp>
      <p:grpSp>
        <p:nvGrpSpPr>
          <p:cNvPr id="20" name="Group 100">
            <a:extLst>
              <a:ext uri="{FF2B5EF4-FFF2-40B4-BE49-F238E27FC236}">
                <a16:creationId xmlns:a16="http://schemas.microsoft.com/office/drawing/2014/main" id="{2830ABEA-5406-4C6E-877A-3CB877A87CFD}"/>
              </a:ext>
            </a:extLst>
          </p:cNvPr>
          <p:cNvGrpSpPr/>
          <p:nvPr/>
        </p:nvGrpSpPr>
        <p:grpSpPr bwMode="auto">
          <a:xfrm>
            <a:off x="1524000" y="1295400"/>
            <a:ext cx="1295400" cy="762000"/>
            <a:chOff x="0" y="816"/>
            <a:chExt cx="816" cy="480"/>
          </a:xfrm>
        </p:grpSpPr>
        <p:sp>
          <p:nvSpPr>
            <p:cNvPr id="21" name="AutoShape 45">
              <a:extLst>
                <a:ext uri="{FF2B5EF4-FFF2-40B4-BE49-F238E27FC236}">
                  <a16:creationId xmlns:a16="http://schemas.microsoft.com/office/drawing/2014/main" id="{29CCE70A-0533-4C95-9D6E-A584E8840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16"/>
              <a:ext cx="816" cy="480"/>
            </a:xfrm>
            <a:prstGeom prst="cloudCallout">
              <a:avLst>
                <a:gd name="adj1" fmla="val -43750"/>
                <a:gd name="adj2" fmla="val 70000"/>
              </a:avLst>
            </a:prstGeom>
            <a:noFill/>
            <a:ln w="38100">
              <a:solidFill>
                <a:schemeClr val="tx2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Rectangle 46">
              <a:extLst>
                <a:ext uri="{FF2B5EF4-FFF2-40B4-BE49-F238E27FC236}">
                  <a16:creationId xmlns:a16="http://schemas.microsoft.com/office/drawing/2014/main" id="{3458A541-E3CD-46A2-9964-78F507CAB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12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detector</a:t>
              </a:r>
            </a:p>
          </p:txBody>
        </p:sp>
      </p:grpSp>
      <p:sp>
        <p:nvSpPr>
          <p:cNvPr id="23" name="Rectangle 47">
            <a:extLst>
              <a:ext uri="{FF2B5EF4-FFF2-40B4-BE49-F238E27FC236}">
                <a16:creationId xmlns:a16="http://schemas.microsoft.com/office/drawing/2014/main" id="{20AC2042-FE48-4C55-97B5-7807238E0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1"/>
            <a:ext cx="1306768" cy="646331"/>
          </a:xfrm>
          <a:prstGeom prst="rect">
            <a:avLst/>
          </a:prstGeom>
          <a:solidFill>
            <a:srgbClr val="FFFFFF">
              <a:alpha val="50195"/>
            </a:srgbClr>
          </a:solidFill>
          <a:ln w="38100">
            <a:solidFill>
              <a:srgbClr val="FF00FF"/>
            </a:solidFill>
            <a:miter lim="800000"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DAQ;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Event filter</a:t>
            </a:r>
          </a:p>
        </p:txBody>
      </p:sp>
      <p:sp>
        <p:nvSpPr>
          <p:cNvPr id="24" name="AutoShape 48">
            <a:extLst>
              <a:ext uri="{FF2B5EF4-FFF2-40B4-BE49-F238E27FC236}">
                <a16:creationId xmlns:a16="http://schemas.microsoft.com/office/drawing/2014/main" id="{AD324C51-D1F8-43A9-BABC-3CB525849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295400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AutoShape 49">
            <a:extLst>
              <a:ext uri="{FF2B5EF4-FFF2-40B4-BE49-F238E27FC236}">
                <a16:creationId xmlns:a16="http://schemas.microsoft.com/office/drawing/2014/main" id="{D9000A76-C0C6-4E6E-9DD6-D14517474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9812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Line 62">
            <a:extLst>
              <a:ext uri="{FF2B5EF4-FFF2-40B4-BE49-F238E27FC236}">
                <a16:creationId xmlns:a16="http://schemas.microsoft.com/office/drawing/2014/main" id="{1E125AE9-967C-4C4C-9FE1-DA2A00FD9D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4600" y="1752600"/>
            <a:ext cx="10668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AutoShape 63">
            <a:extLst>
              <a:ext uri="{FF2B5EF4-FFF2-40B4-BE49-F238E27FC236}">
                <a16:creationId xmlns:a16="http://schemas.microsoft.com/office/drawing/2014/main" id="{CBD3C616-EBF9-49C1-AD87-21CF31F01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752600"/>
            <a:ext cx="381000" cy="990600"/>
          </a:xfrm>
          <a:prstGeom prst="downArrow">
            <a:avLst>
              <a:gd name="adj1" fmla="val 50000"/>
              <a:gd name="adj2" fmla="val 6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Line 36">
            <a:extLst>
              <a:ext uri="{FF2B5EF4-FFF2-40B4-BE49-F238E27FC236}">
                <a16:creationId xmlns:a16="http://schemas.microsoft.com/office/drawing/2014/main" id="{1AB78ABA-9969-4C58-A27C-8E27E25551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8600" y="2057400"/>
            <a:ext cx="2743200" cy="281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Line 61">
            <a:extLst>
              <a:ext uri="{FF2B5EF4-FFF2-40B4-BE49-F238E27FC236}">
                <a16:creationId xmlns:a16="http://schemas.microsoft.com/office/drawing/2014/main" id="{A20F3DBB-3F43-4BFE-BF75-3A59868DE2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1524000"/>
            <a:ext cx="36576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Rectangle 64">
            <a:extLst>
              <a:ext uri="{FF2B5EF4-FFF2-40B4-BE49-F238E27FC236}">
                <a16:creationId xmlns:a16="http://schemas.microsoft.com/office/drawing/2014/main" id="{0EAF012F-2001-4668-B2B1-25B003DC7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752600"/>
            <a:ext cx="1600200" cy="954088"/>
          </a:xfrm>
          <a:prstGeom prst="rect">
            <a:avLst/>
          </a:prstGeom>
          <a:solidFill>
            <a:srgbClr val="FFFFFF">
              <a:alpha val="50195"/>
            </a:srgbClr>
          </a:solidFill>
          <a:ln w="38100">
            <a:solidFill>
              <a:srgbClr val="FF00FF"/>
            </a:solidFill>
            <a:miter lim="800000"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Data Quality monitoring;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Event display</a:t>
            </a:r>
          </a:p>
        </p:txBody>
      </p:sp>
      <p:cxnSp>
        <p:nvCxnSpPr>
          <p:cNvPr id="31" name="AutoShape 9">
            <a:extLst>
              <a:ext uri="{FF2B5EF4-FFF2-40B4-BE49-F238E27FC236}">
                <a16:creationId xmlns:a16="http://schemas.microsoft.com/office/drawing/2014/main" id="{D0972C63-35C9-4A93-A653-B776C5ACEE06}"/>
              </a:ext>
            </a:extLst>
          </p:cNvPr>
          <p:cNvCxnSpPr>
            <a:cxnSpLocks noChangeShapeType="1"/>
            <a:stCxn id="19" idx="1"/>
            <a:endCxn id="6" idx="1"/>
          </p:cNvCxnSpPr>
          <p:nvPr/>
        </p:nvCxnSpPr>
        <p:spPr bwMode="auto">
          <a:xfrm rot="10800000" flipH="1" flipV="1">
            <a:off x="1981200" y="3249613"/>
            <a:ext cx="609600" cy="1719262"/>
          </a:xfrm>
          <a:prstGeom prst="curvedConnector3">
            <a:avLst>
              <a:gd name="adj1" fmla="val -37500"/>
            </a:avLst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AutoShape 50">
            <a:extLst>
              <a:ext uri="{FF2B5EF4-FFF2-40B4-BE49-F238E27FC236}">
                <a16:creationId xmlns:a16="http://schemas.microsoft.com/office/drawing/2014/main" id="{606979AD-D1E6-4826-B15A-1A90B53B3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124200"/>
            <a:ext cx="1143000" cy="3810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Line 66">
            <a:extLst>
              <a:ext uri="{FF2B5EF4-FFF2-40B4-BE49-F238E27FC236}">
                <a16:creationId xmlns:a16="http://schemas.microsoft.com/office/drawing/2014/main" id="{BECD1C66-1B09-496E-AA88-3422A16A10E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00600" y="1219200"/>
            <a:ext cx="1752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Line 78">
            <a:extLst>
              <a:ext uri="{FF2B5EF4-FFF2-40B4-BE49-F238E27FC236}">
                <a16:creationId xmlns:a16="http://schemas.microsoft.com/office/drawing/2014/main" id="{8E1209DB-2895-470C-BF01-1E6419CBB5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2057400"/>
            <a:ext cx="205740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Line 3">
            <a:extLst>
              <a:ext uri="{FF2B5EF4-FFF2-40B4-BE49-F238E27FC236}">
                <a16:creationId xmlns:a16="http://schemas.microsoft.com/office/drawing/2014/main" id="{5F57AD68-56BF-4EEE-9926-792D4AE0CD0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38800" y="2743200"/>
            <a:ext cx="304800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id="{DEF3FEF6-84BF-41A8-BE21-E555BCCFC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762000"/>
            <a:ext cx="4648200" cy="6096000"/>
          </a:xfrm>
          <a:prstGeom prst="rect">
            <a:avLst/>
          </a:prstGeom>
          <a:noFill/>
          <a:ln w="25400" cap="rnd">
            <a:solidFill>
              <a:schemeClr val="tx1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7" name="Group 99">
            <a:extLst>
              <a:ext uri="{FF2B5EF4-FFF2-40B4-BE49-F238E27FC236}">
                <a16:creationId xmlns:a16="http://schemas.microsoft.com/office/drawing/2014/main" id="{E3A5A91D-1C89-46D7-B9E7-A6D416FFD572}"/>
              </a:ext>
            </a:extLst>
          </p:cNvPr>
          <p:cNvGrpSpPr/>
          <p:nvPr/>
        </p:nvGrpSpPr>
        <p:grpSpPr bwMode="auto">
          <a:xfrm>
            <a:off x="6553200" y="1295400"/>
            <a:ext cx="1371600" cy="762000"/>
            <a:chOff x="3168" y="816"/>
            <a:chExt cx="864" cy="480"/>
          </a:xfrm>
        </p:grpSpPr>
        <p:sp>
          <p:nvSpPr>
            <p:cNvPr id="38" name="AutoShape 6">
              <a:extLst>
                <a:ext uri="{FF2B5EF4-FFF2-40B4-BE49-F238E27FC236}">
                  <a16:creationId xmlns:a16="http://schemas.microsoft.com/office/drawing/2014/main" id="{9AF6F4D4-A660-4A89-9254-105795309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2" y="816"/>
              <a:ext cx="720" cy="480"/>
            </a:xfrm>
            <a:prstGeom prst="can">
              <a:avLst>
                <a:gd name="adj" fmla="val 25000"/>
              </a:avLst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Text Box 7">
              <a:extLst>
                <a:ext uri="{FF2B5EF4-FFF2-40B4-BE49-F238E27FC236}">
                  <a16:creationId xmlns:a16="http://schemas.microsoft.com/office/drawing/2014/main" id="{E764ACBE-ECCD-4512-833D-DF960B1FF5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885"/>
              <a:ext cx="8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      </a:t>
              </a:r>
              <a:r>
                <a:rPr kumimoji="1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Offline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   database</a:t>
              </a:r>
            </a:p>
          </p:txBody>
        </p:sp>
      </p:grpSp>
      <p:sp>
        <p:nvSpPr>
          <p:cNvPr id="40" name="Rectangle 8">
            <a:extLst>
              <a:ext uri="{FF2B5EF4-FFF2-40B4-BE49-F238E27FC236}">
                <a16:creationId xmlns:a16="http://schemas.microsoft.com/office/drawing/2014/main" id="{4B97535C-58D1-4165-AF9E-ECB87FF1C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762000"/>
            <a:ext cx="1277938" cy="3365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Offline farm</a:t>
            </a:r>
          </a:p>
        </p:txBody>
      </p:sp>
      <p:sp>
        <p:nvSpPr>
          <p:cNvPr id="41" name="Rectangle 33">
            <a:extLst>
              <a:ext uri="{FF2B5EF4-FFF2-40B4-BE49-F238E27FC236}">
                <a16:creationId xmlns:a16="http://schemas.microsoft.com/office/drawing/2014/main" id="{09E453DC-C9FD-4565-84BE-F534976D6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295401"/>
            <a:ext cx="1981200" cy="646331"/>
          </a:xfrm>
          <a:prstGeom prst="rect">
            <a:avLst/>
          </a:prstGeom>
          <a:solidFill>
            <a:srgbClr val="FFFFFF">
              <a:alpha val="50195"/>
            </a:srgbClr>
          </a:solidFill>
          <a:ln w="38100">
            <a:solidFill>
              <a:srgbClr val="FF00FF"/>
            </a:solidFill>
            <a:miter lim="800000"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MC generator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MC simulation</a:t>
            </a:r>
          </a:p>
        </p:txBody>
      </p:sp>
      <p:sp>
        <p:nvSpPr>
          <p:cNvPr id="42" name="Rectangle 34">
            <a:extLst>
              <a:ext uri="{FF2B5EF4-FFF2-40B4-BE49-F238E27FC236}">
                <a16:creationId xmlns:a16="http://schemas.microsoft.com/office/drawing/2014/main" id="{2FBC0C28-F545-4F34-B653-7033C2FAA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1" y="3962400"/>
            <a:ext cx="1685077" cy="369332"/>
          </a:xfrm>
          <a:prstGeom prst="rect">
            <a:avLst/>
          </a:prstGeom>
          <a:solidFill>
            <a:srgbClr val="FFFFFF">
              <a:alpha val="50195"/>
            </a:srgbClr>
          </a:solidFill>
          <a:ln w="38100">
            <a:solidFill>
              <a:srgbClr val="FF00FF"/>
            </a:solidFill>
            <a:miter lim="800000"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Reconstruction</a:t>
            </a:r>
          </a:p>
        </p:txBody>
      </p:sp>
      <p:sp>
        <p:nvSpPr>
          <p:cNvPr id="43" name="Rectangle 35">
            <a:extLst>
              <a:ext uri="{FF2B5EF4-FFF2-40B4-BE49-F238E27FC236}">
                <a16:creationId xmlns:a16="http://schemas.microsoft.com/office/drawing/2014/main" id="{8468EEF9-3422-4049-A23B-349270210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2971800"/>
            <a:ext cx="1326004" cy="369332"/>
          </a:xfrm>
          <a:prstGeom prst="rect">
            <a:avLst/>
          </a:prstGeom>
          <a:solidFill>
            <a:srgbClr val="FFFFFF">
              <a:alpha val="50195"/>
            </a:srgbClr>
          </a:solidFill>
          <a:ln w="38100">
            <a:solidFill>
              <a:srgbClr val="FF00FF"/>
            </a:solidFill>
            <a:miter lim="800000"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Calibration</a:t>
            </a:r>
          </a:p>
        </p:txBody>
      </p:sp>
      <p:grpSp>
        <p:nvGrpSpPr>
          <p:cNvPr id="44" name="Group 94">
            <a:extLst>
              <a:ext uri="{FF2B5EF4-FFF2-40B4-BE49-F238E27FC236}">
                <a16:creationId xmlns:a16="http://schemas.microsoft.com/office/drawing/2014/main" id="{C984CE72-69E6-4F25-8CD4-0C41801852E8}"/>
              </a:ext>
            </a:extLst>
          </p:cNvPr>
          <p:cNvGrpSpPr/>
          <p:nvPr/>
        </p:nvGrpSpPr>
        <p:grpSpPr bwMode="auto">
          <a:xfrm>
            <a:off x="7959726" y="5715000"/>
            <a:ext cx="2708275" cy="762000"/>
            <a:chOff x="4054" y="3600"/>
            <a:chExt cx="1706" cy="480"/>
          </a:xfrm>
        </p:grpSpPr>
        <p:sp>
          <p:nvSpPr>
            <p:cNvPr id="45" name="AutoShape 39">
              <a:extLst>
                <a:ext uri="{FF2B5EF4-FFF2-40B4-BE49-F238E27FC236}">
                  <a16:creationId xmlns:a16="http://schemas.microsoft.com/office/drawing/2014/main" id="{1A9CC44B-F60E-42AD-8FB5-0819A804C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4" y="3600"/>
              <a:ext cx="1706" cy="480"/>
            </a:xfrm>
            <a:prstGeom prst="parallelogram">
              <a:avLst>
                <a:gd name="adj" fmla="val 88854"/>
              </a:avLst>
            </a:prstGeom>
            <a:solidFill>
              <a:srgbClr val="FFFFFF">
                <a:alpha val="50195"/>
              </a:srgbClr>
            </a:solidFill>
            <a:ln w="38100">
              <a:solidFill>
                <a:srgbClr val="993366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Rectangle 40">
              <a:extLst>
                <a:ext uri="{FF2B5EF4-FFF2-40B4-BE49-F238E27FC236}">
                  <a16:creationId xmlns:a16="http://schemas.microsoft.com/office/drawing/2014/main" id="{D114D867-A2A6-4953-9A04-F8D37DD29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648"/>
              <a:ext cx="912" cy="404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REC/DST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Data stream</a:t>
              </a:r>
              <a:r>
                <a:rPr kumimoji="1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 </a:t>
              </a:r>
            </a:p>
          </p:txBody>
        </p:sp>
      </p:grpSp>
      <p:sp>
        <p:nvSpPr>
          <p:cNvPr id="47" name="AutoShape 52">
            <a:extLst>
              <a:ext uri="{FF2B5EF4-FFF2-40B4-BE49-F238E27FC236}">
                <a16:creationId xmlns:a16="http://schemas.microsoft.com/office/drawing/2014/main" id="{7E55CD9B-C022-4319-8800-348F0BDB9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495800"/>
            <a:ext cx="381000" cy="1143000"/>
          </a:xfrm>
          <a:prstGeom prst="down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AutoShape 53">
            <a:extLst>
              <a:ext uri="{FF2B5EF4-FFF2-40B4-BE49-F238E27FC236}">
                <a16:creationId xmlns:a16="http://schemas.microsoft.com/office/drawing/2014/main" id="{2B68788B-0F96-4A18-B3CC-131943B1E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5791200"/>
            <a:ext cx="457200" cy="381000"/>
          </a:xfrm>
          <a:prstGeom prst="leftArrow">
            <a:avLst>
              <a:gd name="adj1" fmla="val 50000"/>
              <a:gd name="adj2" fmla="val 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9" name="Group 92">
            <a:extLst>
              <a:ext uri="{FF2B5EF4-FFF2-40B4-BE49-F238E27FC236}">
                <a16:creationId xmlns:a16="http://schemas.microsoft.com/office/drawing/2014/main" id="{1AA80771-ADB8-4A1F-937F-28DB6FC5AA7D}"/>
              </a:ext>
            </a:extLst>
          </p:cNvPr>
          <p:cNvGrpSpPr/>
          <p:nvPr/>
        </p:nvGrpSpPr>
        <p:grpSpPr bwMode="auto">
          <a:xfrm>
            <a:off x="5638800" y="2895600"/>
            <a:ext cx="2819400" cy="1905000"/>
            <a:chOff x="2592" y="1824"/>
            <a:chExt cx="1776" cy="1200"/>
          </a:xfrm>
        </p:grpSpPr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48436CAC-B9AA-4742-91E3-05E990CCA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6" y="1920"/>
              <a:ext cx="767" cy="384"/>
            </a:xfrm>
            <a:prstGeom prst="rect">
              <a:avLst/>
            </a:prstGeom>
            <a:noFill/>
            <a:ln w="38100">
              <a:solidFill>
                <a:srgbClr val="993366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Oval 25">
              <a:extLst>
                <a:ext uri="{FF2B5EF4-FFF2-40B4-BE49-F238E27FC236}">
                  <a16:creationId xmlns:a16="http://schemas.microsoft.com/office/drawing/2014/main" id="{FBC488B9-A017-46A3-BB0F-DE5AB3DCE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1" y="2074"/>
              <a:ext cx="171" cy="153"/>
            </a:xfrm>
            <a:prstGeom prst="ellipse">
              <a:avLst/>
            </a:prstGeom>
            <a:noFill/>
            <a:ln w="38100">
              <a:solidFill>
                <a:srgbClr val="99336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Oval 26">
              <a:extLst>
                <a:ext uri="{FF2B5EF4-FFF2-40B4-BE49-F238E27FC236}">
                  <a16:creationId xmlns:a16="http://schemas.microsoft.com/office/drawing/2014/main" id="{33820C26-7015-4182-8392-0ECB27954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7" y="2074"/>
              <a:ext cx="171" cy="153"/>
            </a:xfrm>
            <a:prstGeom prst="ellipse">
              <a:avLst/>
            </a:prstGeom>
            <a:noFill/>
            <a:ln w="38100">
              <a:solidFill>
                <a:srgbClr val="99336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Line 27">
              <a:extLst>
                <a:ext uri="{FF2B5EF4-FFF2-40B4-BE49-F238E27FC236}">
                  <a16:creationId xmlns:a16="http://schemas.microsoft.com/office/drawing/2014/main" id="{F770C644-776D-4ACC-8C71-E33DDDC9D9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1" y="1997"/>
              <a:ext cx="597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Oval 29">
              <a:extLst>
                <a:ext uri="{FF2B5EF4-FFF2-40B4-BE49-F238E27FC236}">
                  <a16:creationId xmlns:a16="http://schemas.microsoft.com/office/drawing/2014/main" id="{242E003C-9444-4115-96AF-40C095A83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6" y="2400"/>
              <a:ext cx="715" cy="176"/>
            </a:xfrm>
            <a:prstGeom prst="ellipse">
              <a:avLst/>
            </a:prstGeom>
            <a:noFill/>
            <a:ln w="38100">
              <a:solidFill>
                <a:srgbClr val="99336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Oval 30">
              <a:extLst>
                <a:ext uri="{FF2B5EF4-FFF2-40B4-BE49-F238E27FC236}">
                  <a16:creationId xmlns:a16="http://schemas.microsoft.com/office/drawing/2014/main" id="{8B6E3036-8F94-4417-A665-BFDFBF954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6" y="2752"/>
              <a:ext cx="715" cy="176"/>
            </a:xfrm>
            <a:prstGeom prst="ellipse">
              <a:avLst/>
            </a:prstGeom>
            <a:noFill/>
            <a:ln w="38100">
              <a:solidFill>
                <a:srgbClr val="99336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Line 31">
              <a:extLst>
                <a:ext uri="{FF2B5EF4-FFF2-40B4-BE49-F238E27FC236}">
                  <a16:creationId xmlns:a16="http://schemas.microsoft.com/office/drawing/2014/main" id="{D63DF5DF-7602-473D-AE69-8E33A8EC4C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6" y="2488"/>
              <a:ext cx="0" cy="352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Line 32">
              <a:extLst>
                <a:ext uri="{FF2B5EF4-FFF2-40B4-BE49-F238E27FC236}">
                  <a16:creationId xmlns:a16="http://schemas.microsoft.com/office/drawing/2014/main" id="{5C282C31-5EAF-4F59-8C40-9C25CB00E5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1" y="2488"/>
              <a:ext cx="0" cy="352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AutoShape 58">
              <a:extLst>
                <a:ext uri="{FF2B5EF4-FFF2-40B4-BE49-F238E27FC236}">
                  <a16:creationId xmlns:a16="http://schemas.microsoft.com/office/drawing/2014/main" id="{0C9CF331-187C-410D-8518-DDF3B305F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824"/>
              <a:ext cx="1776" cy="1200"/>
            </a:xfrm>
            <a:prstGeom prst="parallelogram">
              <a:avLst>
                <a:gd name="adj" fmla="val 37000"/>
              </a:avLst>
            </a:prstGeom>
            <a:solidFill>
              <a:srgbClr val="FFFFFF">
                <a:alpha val="50195"/>
              </a:srgbClr>
            </a:solidFill>
            <a:ln w="38100">
              <a:solidFill>
                <a:srgbClr val="993366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Rectangle 59">
              <a:extLst>
                <a:ext uri="{FF2B5EF4-FFF2-40B4-BE49-F238E27FC236}">
                  <a16:creationId xmlns:a16="http://schemas.microsoft.com/office/drawing/2014/main" id="{9583E506-1CB7-4626-974F-7004AB4EC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872"/>
              <a:ext cx="1029" cy="1134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rPr>
                <a:t>RAW/REC data: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rPr>
                <a:t>Bhabha,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rPr>
                <a:t>Dimuon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rPr>
                <a:t>Hadron,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rPr>
                <a:t>Beam gate  …</a:t>
              </a:r>
              <a:endParaRPr kumimoji="1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60" name="Line 60">
            <a:extLst>
              <a:ext uri="{FF2B5EF4-FFF2-40B4-BE49-F238E27FC236}">
                <a16:creationId xmlns:a16="http://schemas.microsoft.com/office/drawing/2014/main" id="{F59DFA8E-77CA-496A-87AC-120C03F1C9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1752600"/>
            <a:ext cx="3048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Line 67">
            <a:extLst>
              <a:ext uri="{FF2B5EF4-FFF2-40B4-BE49-F238E27FC236}">
                <a16:creationId xmlns:a16="http://schemas.microsoft.com/office/drawing/2014/main" id="{CAF03135-991B-432E-8E2B-5CEFA4AF7B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2400" y="16002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AutoShape 68">
            <a:extLst>
              <a:ext uri="{FF2B5EF4-FFF2-40B4-BE49-F238E27FC236}">
                <a16:creationId xmlns:a16="http://schemas.microsoft.com/office/drawing/2014/main" id="{D95390DF-5CA8-4E62-8B14-A4F9A9697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30480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AutoShape 70">
            <a:extLst>
              <a:ext uri="{FF2B5EF4-FFF2-40B4-BE49-F238E27FC236}">
                <a16:creationId xmlns:a16="http://schemas.microsoft.com/office/drawing/2014/main" id="{8BBC96DB-EB76-4800-8422-1D448FB35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2057400"/>
            <a:ext cx="304800" cy="762000"/>
          </a:xfrm>
          <a:prstGeom prst="down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" name="Rectangle 72">
            <a:extLst>
              <a:ext uri="{FF2B5EF4-FFF2-40B4-BE49-F238E27FC236}">
                <a16:creationId xmlns:a16="http://schemas.microsoft.com/office/drawing/2014/main" id="{F3A015E8-9043-45C9-B216-FA41954F2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1" y="5715001"/>
            <a:ext cx="973343" cy="646331"/>
          </a:xfrm>
          <a:prstGeom prst="rect">
            <a:avLst/>
          </a:prstGeom>
          <a:solidFill>
            <a:srgbClr val="FFFFFF">
              <a:alpha val="50195"/>
            </a:srgbClr>
          </a:solidFill>
          <a:ln w="38100">
            <a:solidFill>
              <a:srgbClr val="FF00FF"/>
            </a:solidFill>
            <a:miter lim="800000"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Physics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tools</a:t>
            </a:r>
          </a:p>
        </p:txBody>
      </p:sp>
      <p:sp>
        <p:nvSpPr>
          <p:cNvPr id="65" name="Line 71">
            <a:extLst>
              <a:ext uri="{FF2B5EF4-FFF2-40B4-BE49-F238E27FC236}">
                <a16:creationId xmlns:a16="http://schemas.microsoft.com/office/drawing/2014/main" id="{C392A391-BD60-4109-8745-0CEC134205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677400" y="33528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" name="AutoShape 73">
            <a:extLst>
              <a:ext uri="{FF2B5EF4-FFF2-40B4-BE49-F238E27FC236}">
                <a16:creationId xmlns:a16="http://schemas.microsoft.com/office/drawing/2014/main" id="{AEF7054B-5DBE-4BC8-A370-3B91A1331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867400"/>
            <a:ext cx="457200" cy="381000"/>
          </a:xfrm>
          <a:prstGeom prst="leftArrow">
            <a:avLst>
              <a:gd name="adj1" fmla="val 50000"/>
              <a:gd name="adj2" fmla="val 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" name="AutoShape 76">
            <a:extLst>
              <a:ext uri="{FF2B5EF4-FFF2-40B4-BE49-F238E27FC236}">
                <a16:creationId xmlns:a16="http://schemas.microsoft.com/office/drawing/2014/main" id="{096E5E41-A47B-4874-A142-7FE5CB875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3962400"/>
            <a:ext cx="533400" cy="457200"/>
          </a:xfrm>
          <a:prstGeom prst="leftRightArrow">
            <a:avLst>
              <a:gd name="adj1" fmla="val 50000"/>
              <a:gd name="adj2" fmla="val 2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8" name="AutoShape 77">
            <a:extLst>
              <a:ext uri="{FF2B5EF4-FFF2-40B4-BE49-F238E27FC236}">
                <a16:creationId xmlns:a16="http://schemas.microsoft.com/office/drawing/2014/main" id="{E9F0C890-1317-4791-81EB-AE2AEE35D4FB}"/>
              </a:ext>
            </a:extLst>
          </p:cNvPr>
          <p:cNvCxnSpPr>
            <a:cxnSpLocks noChangeShapeType="1"/>
            <a:endCxn id="43" idx="0"/>
          </p:cNvCxnSpPr>
          <p:nvPr/>
        </p:nvCxnSpPr>
        <p:spPr bwMode="auto">
          <a:xfrm>
            <a:off x="7467600" y="2038350"/>
            <a:ext cx="2187002" cy="9334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9" name="组合 76">
            <a:extLst>
              <a:ext uri="{FF2B5EF4-FFF2-40B4-BE49-F238E27FC236}">
                <a16:creationId xmlns:a16="http://schemas.microsoft.com/office/drawing/2014/main" id="{AC950BAB-162E-4913-9819-04B4A32BAC76}"/>
              </a:ext>
            </a:extLst>
          </p:cNvPr>
          <p:cNvGrpSpPr/>
          <p:nvPr/>
        </p:nvGrpSpPr>
        <p:grpSpPr bwMode="auto">
          <a:xfrm>
            <a:off x="4648200" y="5562600"/>
            <a:ext cx="1447800" cy="990600"/>
            <a:chOff x="3124200" y="5562600"/>
            <a:chExt cx="1447800" cy="990600"/>
          </a:xfrm>
        </p:grpSpPr>
        <p:sp>
          <p:nvSpPr>
            <p:cNvPr id="70" name="Rectangle 90">
              <a:extLst>
                <a:ext uri="{FF2B5EF4-FFF2-40B4-BE49-F238E27FC236}">
                  <a16:creationId xmlns:a16="http://schemas.microsoft.com/office/drawing/2014/main" id="{98358F66-00D5-4E5C-94D8-5D0F8AF7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5715000"/>
              <a:ext cx="9652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Physics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analysis</a:t>
              </a:r>
            </a:p>
          </p:txBody>
        </p:sp>
        <p:sp>
          <p:nvSpPr>
            <p:cNvPr id="71" name="AutoShape 91">
              <a:extLst>
                <a:ext uri="{FF2B5EF4-FFF2-40B4-BE49-F238E27FC236}">
                  <a16:creationId xmlns:a16="http://schemas.microsoft.com/office/drawing/2014/main" id="{A6DC6AD8-9EB0-4C14-99B0-9149C3CAB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4200" y="5562600"/>
              <a:ext cx="1447800" cy="990600"/>
            </a:xfrm>
            <a:prstGeom prst="cloudCallout">
              <a:avLst>
                <a:gd name="adj1" fmla="val -43750"/>
                <a:gd name="adj2" fmla="val 70032"/>
              </a:avLst>
            </a:prstGeom>
            <a:noFill/>
            <a:ln w="38100">
              <a:solidFill>
                <a:schemeClr val="tx2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9373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58426F0-A683-4542-BDEE-74F1097E9CB8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228601"/>
            <a:ext cx="7772400" cy="10445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DAQ and Offline 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楷体_GB2312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877455DD-0402-467C-B74C-73B77CD7A1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2784181"/>
              </p:ext>
            </p:extLst>
          </p:nvPr>
        </p:nvGraphicFramePr>
        <p:xfrm>
          <a:off x="642257" y="1066801"/>
          <a:ext cx="4354285" cy="3226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Visio" r:id="rId3" imgW="8963025" imgH="5302885" progId="Visio.Drawing.6">
                  <p:embed/>
                </p:oleObj>
              </mc:Choice>
              <mc:Fallback>
                <p:oleObj name="Visio" r:id="rId3" imgW="8963025" imgH="5302885" progId="Visio.Drawing.6">
                  <p:embed/>
                  <p:pic>
                    <p:nvPicPr>
                      <p:cNvPr id="1157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257" y="1066801"/>
                        <a:ext cx="4354285" cy="32265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内容占位符 1">
            <a:extLst>
              <a:ext uri="{FF2B5EF4-FFF2-40B4-BE49-F238E27FC236}">
                <a16:creationId xmlns:a16="http://schemas.microsoft.com/office/drawing/2014/main" id="{A92E6DD6-9A88-4C3C-BF06-FF98A7A0BFB3}"/>
              </a:ext>
            </a:extLst>
          </p:cNvPr>
          <p:cNvSpPr txBox="1">
            <a:spLocks/>
          </p:cNvSpPr>
          <p:nvPr/>
        </p:nvSpPr>
        <p:spPr>
          <a:xfrm>
            <a:off x="517071" y="4746170"/>
            <a:ext cx="4604656" cy="17525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Led by Prof. Kejun Zhu</a:t>
            </a:r>
          </a:p>
          <a:p>
            <a:pPr>
              <a:spcBef>
                <a:spcPct val="0"/>
              </a:spcBef>
            </a:pPr>
            <a:r>
              <a:rPr lang="en-US" altLang="zh-CN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specification：~ 50Mb/s,   4000 Hz, </a:t>
            </a:r>
            <a:r>
              <a:rPr lang="zh-CN" altLang="en-US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 </a:t>
            </a:r>
            <a:r>
              <a:rPr lang="zh-CN" altLang="en-US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sym typeface="Symbol" panose="05050102010706020507" pitchFamily="18" charset="2"/>
              </a:rPr>
              <a:t></a:t>
            </a:r>
            <a:r>
              <a:rPr lang="en-US" altLang="zh-CN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B-factory</a:t>
            </a:r>
            <a:r>
              <a:rPr lang="zh-CN" altLang="en-US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1000 </a:t>
            </a:r>
            <a:r>
              <a:rPr lang="zh-CN" altLang="en-US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sym typeface="Symbol" panose="05050102010706020507" pitchFamily="18" charset="2"/>
              </a:rPr>
              <a:t></a:t>
            </a:r>
            <a:r>
              <a:rPr lang="zh-CN" altLang="en-US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BESII</a:t>
            </a:r>
          </a:p>
          <a:p>
            <a:pPr>
              <a:spcBef>
                <a:spcPct val="0"/>
              </a:spcBef>
            </a:pPr>
            <a:r>
              <a:rPr lang="en-US" altLang="zh-CN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Online monitoring</a:t>
            </a:r>
            <a:r>
              <a:rPr lang="zh-CN" altLang="en-US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，</a:t>
            </a:r>
            <a:r>
              <a:rPr lang="en-US" altLang="zh-CN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display and</a:t>
            </a:r>
            <a:r>
              <a:rPr lang="zh-CN" altLang="en-US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control</a:t>
            </a:r>
            <a:r>
              <a:rPr lang="zh-CN" altLang="en-US" sz="24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endParaRPr lang="en-US" altLang="zh-CN" sz="24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BF42210-4424-4DB2-B22E-2B49EBEA29F4}"/>
              </a:ext>
            </a:extLst>
          </p:cNvPr>
          <p:cNvGrpSpPr/>
          <p:nvPr/>
        </p:nvGrpSpPr>
        <p:grpSpPr>
          <a:xfrm>
            <a:off x="5562600" y="973698"/>
            <a:ext cx="6476999" cy="4360301"/>
            <a:chOff x="177800" y="1041400"/>
            <a:chExt cx="8651875" cy="5613400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E5097B34-A5E9-4154-B160-C8E42E5C3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800" y="3517900"/>
              <a:ext cx="4089400" cy="27432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bg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 eaLnBrk="0" hangingPunct="0"/>
              <a:endParaRPr kumimoji="0" lang="zh-CN" altLang="en-US" sz="9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9" name="AutoShape 4">
              <a:extLst>
                <a:ext uri="{FF2B5EF4-FFF2-40B4-BE49-F238E27FC236}">
                  <a16:creationId xmlns:a16="http://schemas.microsoft.com/office/drawing/2014/main" id="{65EE8E46-394C-486C-A352-76EE4C5AC6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27300" y="4427538"/>
              <a:ext cx="1444625" cy="13366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 eaLnBrk="0" hangingPunct="0"/>
              <a:r>
                <a:rPr kumimoji="0" lang="en-US" altLang="zh-CN" sz="900">
                  <a:solidFill>
                    <a:srgbClr val="CC0099"/>
                  </a:solidFill>
                  <a:latin typeface="Comic Sans MS" panose="030F0702030302020204" pitchFamily="66" charset="0"/>
                </a:rPr>
                <a:t>Transient Event Store</a:t>
              </a:r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801A72F4-0702-4D8D-B0C9-0D701E503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9063" y="4475163"/>
              <a:ext cx="1182687" cy="82708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8AF3229F-50C0-4EA4-95FA-1096FB8DE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75" y="3873500"/>
              <a:ext cx="1298575" cy="441325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  <a:contourClr>
                <a:srgbClr val="CCFFFF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flatTx/>
            </a:bodyPr>
            <a:lstStyle/>
            <a:p>
              <a:endParaRPr lang="zh-CN" altLang="en-US" sz="1100"/>
            </a:p>
          </p:txBody>
        </p:sp>
        <p:sp>
          <p:nvSpPr>
            <p:cNvPr id="12" name="Text Box 7">
              <a:extLst>
                <a:ext uri="{FF2B5EF4-FFF2-40B4-BE49-F238E27FC236}">
                  <a16:creationId xmlns:a16="http://schemas.microsoft.com/office/drawing/2014/main" id="{176FD51B-7C1F-4B33-93B4-0E2F689176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557" y="4005263"/>
              <a:ext cx="1236968" cy="280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  <a:buClr>
                  <a:srgbClr val="008000"/>
                </a:buClr>
                <a:buSzPct val="200000"/>
              </a:pPr>
              <a:r>
                <a:rPr kumimoji="0" lang="en-US" altLang="zh-CN" sz="900" dirty="0">
                  <a:solidFill>
                    <a:srgbClr val="CC00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anose="030F0702030302020204" pitchFamily="66" charset="0"/>
                </a:rPr>
                <a:t>Generator</a:t>
              </a: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EC3360B1-1F65-4155-A532-3D8DD072B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63" y="4746625"/>
              <a:ext cx="1343025" cy="441325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  <a:contourClr>
                <a:srgbClr val="CCFFFF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flatTx/>
            </a:bodyPr>
            <a:lstStyle/>
            <a:p>
              <a:endParaRPr lang="zh-CN" altLang="en-US" sz="1100"/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49662BA2-E95E-444C-BED0-8DE19C87A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75" y="5583238"/>
              <a:ext cx="1397000" cy="45085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  <a:contourClr>
                <a:srgbClr val="CCFFFF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flatTx/>
            </a:bodyPr>
            <a:lstStyle/>
            <a:p>
              <a:endParaRPr lang="zh-CN" altLang="en-US" sz="1100"/>
            </a:p>
          </p:txBody>
        </p:sp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id="{048718F0-597D-4A9F-8FDB-864425BA10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712" y="4859338"/>
              <a:ext cx="1314450" cy="307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  <a:buClr>
                  <a:srgbClr val="008000"/>
                </a:buClr>
                <a:buSzPct val="200000"/>
                <a:buFontTx/>
                <a:buChar char="•"/>
              </a:pPr>
              <a:endParaRPr kumimoji="0" lang="zh-CN" altLang="en-US" sz="90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6" name="Text Box 11">
              <a:extLst>
                <a:ext uri="{FF2B5EF4-FFF2-40B4-BE49-F238E27FC236}">
                  <a16:creationId xmlns:a16="http://schemas.microsoft.com/office/drawing/2014/main" id="{315A9BB3-F19D-4FE5-9FF3-7FA1B0BC4F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437" y="4859338"/>
              <a:ext cx="1235077" cy="280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  <a:buClr>
                  <a:srgbClr val="008000"/>
                </a:buClr>
                <a:buSzPct val="200000"/>
              </a:pPr>
              <a:r>
                <a:rPr kumimoji="0" lang="en-US" altLang="zh-CN" sz="900" dirty="0">
                  <a:solidFill>
                    <a:srgbClr val="CC00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anose="030F0702030302020204" pitchFamily="66" charset="0"/>
                </a:rPr>
                <a:t>Simulation</a:t>
              </a:r>
            </a:p>
          </p:txBody>
        </p:sp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58692EF4-F140-4C41-BD55-155202E8F2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725" y="5726112"/>
              <a:ext cx="1444626" cy="307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  <a:buClr>
                  <a:srgbClr val="008000"/>
                </a:buClr>
                <a:buSzPct val="200000"/>
              </a:pPr>
              <a:r>
                <a:rPr kumimoji="0" lang="en-US" altLang="zh-CN" sz="900">
                  <a:solidFill>
                    <a:srgbClr val="CC00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anose="030F0702030302020204" pitchFamily="66" charset="0"/>
                </a:rPr>
                <a:t>Digitization</a:t>
              </a:r>
            </a:p>
          </p:txBody>
        </p:sp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F18E2BA0-2017-4E75-833B-EEE534E39F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575" y="4051300"/>
              <a:ext cx="650875" cy="525463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zh-CN" altLang="en-US" sz="1100"/>
            </a:p>
          </p:txBody>
        </p: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0A294BD6-16FB-4FB6-AB3F-E93AFEEAE1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16113" y="5245100"/>
              <a:ext cx="585787" cy="463550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zh-CN" altLang="en-US" sz="1100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1866A23C-93A0-49DE-8B7B-853BE0B3F0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7688" y="4879975"/>
              <a:ext cx="673100" cy="0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zh-CN" altLang="en-US" sz="1100"/>
            </a:p>
          </p:txBody>
        </p:sp>
        <p:grpSp>
          <p:nvGrpSpPr>
            <p:cNvPr id="21" name="Group 16">
              <a:extLst>
                <a:ext uri="{FF2B5EF4-FFF2-40B4-BE49-F238E27FC236}">
                  <a16:creationId xmlns:a16="http://schemas.microsoft.com/office/drawing/2014/main" id="{407B978B-0C8A-49D8-A47C-797A3B7A0F16}"/>
                </a:ext>
              </a:extLst>
            </p:cNvPr>
            <p:cNvGrpSpPr/>
            <p:nvPr/>
          </p:nvGrpSpPr>
          <p:grpSpPr bwMode="auto">
            <a:xfrm>
              <a:off x="228600" y="1041400"/>
              <a:ext cx="4025900" cy="2438400"/>
              <a:chOff x="192" y="672"/>
              <a:chExt cx="2640" cy="1760"/>
            </a:xfrm>
          </p:grpSpPr>
          <p:sp>
            <p:nvSpPr>
              <p:cNvPr id="76" name="Rectangle 17">
                <a:extLst>
                  <a:ext uri="{FF2B5EF4-FFF2-40B4-BE49-F238E27FC236}">
                    <a16:creationId xmlns:a16="http://schemas.microsoft.com/office/drawing/2014/main" id="{8B8757F5-B42E-4CE9-A94D-76F74F778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672"/>
                <a:ext cx="2640" cy="1760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bg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zh-CN" altLang="en-US" sz="1100"/>
              </a:p>
            </p:txBody>
          </p:sp>
          <p:sp>
            <p:nvSpPr>
              <p:cNvPr id="77" name="Text Box 18">
                <a:extLst>
                  <a:ext uri="{FF2B5EF4-FFF2-40B4-BE49-F238E27FC236}">
                    <a16:creationId xmlns:a16="http://schemas.microsoft.com/office/drawing/2014/main" id="{45D0D3A6-210E-43CB-B12C-4FA4ACF17C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9" y="1852"/>
                <a:ext cx="2447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>
                  <a:spcBef>
                    <a:spcPct val="50000"/>
                  </a:spcBef>
                  <a:buClr>
                    <a:srgbClr val="008000"/>
                  </a:buClr>
                  <a:buSzPct val="200000"/>
                  <a:buFontTx/>
                  <a:buChar char="•"/>
                </a:pPr>
                <a:endParaRPr kumimoji="0" lang="zh-CN" altLang="en-US" sz="100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78" name="Rectangle 19">
                <a:extLst>
                  <a:ext uri="{FF2B5EF4-FFF2-40B4-BE49-F238E27FC236}">
                    <a16:creationId xmlns:a16="http://schemas.microsoft.com/office/drawing/2014/main" id="{8C290360-48E0-48D3-B37E-9C6914D91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" y="768"/>
                <a:ext cx="384" cy="9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zh-CN" altLang="en-US" sz="1100"/>
              </a:p>
            </p:txBody>
          </p:sp>
          <p:sp>
            <p:nvSpPr>
              <p:cNvPr id="79" name="Rectangle 20">
                <a:extLst>
                  <a:ext uri="{FF2B5EF4-FFF2-40B4-BE49-F238E27FC236}">
                    <a16:creationId xmlns:a16="http://schemas.microsoft.com/office/drawing/2014/main" id="{5A8B0C6E-DC1C-4EFE-A850-F309C58D8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" y="1016"/>
                <a:ext cx="432" cy="1304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9900"/>
                </a:extrusionClr>
                <a:contourClr>
                  <a:srgbClr val="FF9900"/>
                </a:contour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flatTx/>
              </a:bodyPr>
              <a:lstStyle/>
              <a:p>
                <a:endParaRPr lang="zh-CN" altLang="en-US" sz="1100"/>
              </a:p>
            </p:txBody>
          </p:sp>
          <p:sp>
            <p:nvSpPr>
              <p:cNvPr id="80" name="Rectangle 21">
                <a:extLst>
                  <a:ext uri="{FF2B5EF4-FFF2-40B4-BE49-F238E27FC236}">
                    <a16:creationId xmlns:a16="http://schemas.microsoft.com/office/drawing/2014/main" id="{20128B0E-C1B2-494B-9748-43BB32692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" y="1568"/>
                <a:ext cx="1344" cy="14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00"/>
                </a:extrusionClr>
                <a:contourClr>
                  <a:srgbClr val="FFFF00"/>
                </a:contour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flatTx/>
              </a:bodyPr>
              <a:lstStyle/>
              <a:p>
                <a:endParaRPr lang="zh-CN" altLang="en-US" sz="1100"/>
              </a:p>
            </p:txBody>
          </p:sp>
          <p:sp>
            <p:nvSpPr>
              <p:cNvPr id="81" name="Text Box 22">
                <a:extLst>
                  <a:ext uri="{FF2B5EF4-FFF2-40B4-BE49-F238E27FC236}">
                    <a16:creationId xmlns:a16="http://schemas.microsoft.com/office/drawing/2014/main" id="{E48307AF-68A2-4AC3-B2A8-9B0D727FE3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" y="1583"/>
                <a:ext cx="576" cy="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>
                  <a:spcBef>
                    <a:spcPct val="50000"/>
                  </a:spcBef>
                  <a:buClr>
                    <a:srgbClr val="008000"/>
                  </a:buClr>
                  <a:buSzPct val="200000"/>
                </a:pPr>
                <a:r>
                  <a:rPr kumimoji="0" lang="en-US" altLang="zh-CN" sz="1000">
                    <a:solidFill>
                      <a:srgbClr val="99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</a:rPr>
                  <a:t>Gaudi</a:t>
                </a:r>
              </a:p>
            </p:txBody>
          </p:sp>
          <p:sp>
            <p:nvSpPr>
              <p:cNvPr id="82" name="Rectangle 23">
                <a:extLst>
                  <a:ext uri="{FF2B5EF4-FFF2-40B4-BE49-F238E27FC236}">
                    <a16:creationId xmlns:a16="http://schemas.microsoft.com/office/drawing/2014/main" id="{A1B4B8D4-F926-4D14-A301-B3BA0E57B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" y="1848"/>
                <a:ext cx="1344" cy="14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00"/>
                </a:extrusionClr>
                <a:contourClr>
                  <a:srgbClr val="FFFF00"/>
                </a:contour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flatTx/>
              </a:bodyPr>
              <a:lstStyle/>
              <a:p>
                <a:endParaRPr lang="zh-CN" altLang="en-US" sz="1100"/>
              </a:p>
            </p:txBody>
          </p:sp>
          <p:sp>
            <p:nvSpPr>
              <p:cNvPr id="83" name="Rectangle 24">
                <a:extLst>
                  <a:ext uri="{FF2B5EF4-FFF2-40B4-BE49-F238E27FC236}">
                    <a16:creationId xmlns:a16="http://schemas.microsoft.com/office/drawing/2014/main" id="{3057FBC8-4AA5-4BD2-83AD-E06ED7CF6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1000"/>
                <a:ext cx="1344" cy="14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00"/>
                </a:extrusionClr>
                <a:contourClr>
                  <a:srgbClr val="FFFF00"/>
                </a:contour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flatTx/>
              </a:bodyPr>
              <a:lstStyle/>
              <a:p>
                <a:endParaRPr lang="zh-CN" altLang="en-US" sz="1100"/>
              </a:p>
            </p:txBody>
          </p:sp>
          <p:sp>
            <p:nvSpPr>
              <p:cNvPr id="84" name="Rectangle 25">
                <a:extLst>
                  <a:ext uri="{FF2B5EF4-FFF2-40B4-BE49-F238E27FC236}">
                    <a16:creationId xmlns:a16="http://schemas.microsoft.com/office/drawing/2014/main" id="{32E29F86-9165-42D3-A5BE-7D8510A36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" y="2136"/>
                <a:ext cx="1344" cy="14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00"/>
                </a:extrusionClr>
                <a:contourClr>
                  <a:srgbClr val="FFFF00"/>
                </a:contour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flatTx/>
              </a:bodyPr>
              <a:lstStyle/>
              <a:p>
                <a:pPr>
                  <a:spcBef>
                    <a:spcPct val="50000"/>
                  </a:spcBef>
                  <a:buClr>
                    <a:srgbClr val="008000"/>
                  </a:buClr>
                  <a:buSzPct val="200000"/>
                </a:pPr>
                <a:r>
                  <a:rPr kumimoji="0" lang="en-US" altLang="zh-CN" sz="1000">
                    <a:solidFill>
                      <a:srgbClr val="008000"/>
                    </a:solidFill>
                    <a:latin typeface="Arial" panose="020B0604020202020204" pitchFamily="34" charset="0"/>
                  </a:rPr>
                  <a:t>Event</a:t>
                </a:r>
                <a:r>
                  <a:rPr kumimoji="0" lang="en-US" altLang="zh-CN" sz="100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</a:rPr>
                  <a:t> </a:t>
                </a:r>
                <a:r>
                  <a:rPr kumimoji="0" lang="en-US" altLang="zh-CN" sz="1000">
                    <a:solidFill>
                      <a:srgbClr val="008000"/>
                    </a:solidFill>
                    <a:latin typeface="Arial" panose="020B0604020202020204" pitchFamily="34" charset="0"/>
                  </a:rPr>
                  <a:t>Display</a:t>
                </a:r>
              </a:p>
            </p:txBody>
          </p:sp>
          <p:sp>
            <p:nvSpPr>
              <p:cNvPr id="85" name="Text Box 26">
                <a:extLst>
                  <a:ext uri="{FF2B5EF4-FFF2-40B4-BE49-F238E27FC236}">
                    <a16:creationId xmlns:a16="http://schemas.microsoft.com/office/drawing/2014/main" id="{C7AB8E17-3CE4-4201-9A6E-965B65C415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8" y="984"/>
                <a:ext cx="1296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>
                  <a:spcBef>
                    <a:spcPct val="50000"/>
                  </a:spcBef>
                  <a:buClr>
                    <a:srgbClr val="008000"/>
                  </a:buClr>
                  <a:buSzPct val="200000"/>
                </a:pPr>
                <a:r>
                  <a:rPr kumimoji="0" lang="en-US" altLang="zh-CN" sz="100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</a:rPr>
                  <a:t>Simulation</a:t>
                </a:r>
              </a:p>
            </p:txBody>
          </p:sp>
          <p:sp>
            <p:nvSpPr>
              <p:cNvPr id="86" name="Text Box 27">
                <a:extLst>
                  <a:ext uri="{FF2B5EF4-FFF2-40B4-BE49-F238E27FC236}">
                    <a16:creationId xmlns:a16="http://schemas.microsoft.com/office/drawing/2014/main" id="{3C98D84C-B760-49D3-9A5D-A447B75AB1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0" y="1552"/>
                <a:ext cx="1441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>
                  <a:spcBef>
                    <a:spcPct val="50000"/>
                  </a:spcBef>
                  <a:buClr>
                    <a:srgbClr val="008000"/>
                  </a:buClr>
                  <a:buSzPct val="200000"/>
                </a:pPr>
                <a:r>
                  <a:rPr kumimoji="0" lang="en-US" altLang="zh-CN" sz="100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</a:rPr>
                  <a:t>Reconstruction</a:t>
                </a:r>
              </a:p>
            </p:txBody>
          </p:sp>
          <p:sp>
            <p:nvSpPr>
              <p:cNvPr id="87" name="Text Box 28">
                <a:extLst>
                  <a:ext uri="{FF2B5EF4-FFF2-40B4-BE49-F238E27FC236}">
                    <a16:creationId xmlns:a16="http://schemas.microsoft.com/office/drawing/2014/main" id="{F1EFA206-EF95-465B-8B9A-46BB656949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0" y="1808"/>
                <a:ext cx="1296" cy="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>
                  <a:spcBef>
                    <a:spcPct val="50000"/>
                  </a:spcBef>
                  <a:buClr>
                    <a:srgbClr val="008000"/>
                  </a:buClr>
                  <a:buSzPct val="200000"/>
                </a:pPr>
                <a:r>
                  <a:rPr kumimoji="0" lang="en-US" altLang="zh-CN" sz="100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</a:rPr>
                  <a:t>Physics Analysis</a:t>
                </a:r>
              </a:p>
            </p:txBody>
          </p:sp>
          <p:sp>
            <p:nvSpPr>
              <p:cNvPr id="88" name="Rectangle 29">
                <a:extLst>
                  <a:ext uri="{FF2B5EF4-FFF2-40B4-BE49-F238E27FC236}">
                    <a16:creationId xmlns:a16="http://schemas.microsoft.com/office/drawing/2014/main" id="{13A0F442-846E-44A8-A36F-7FA4FE75B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" y="1280"/>
                <a:ext cx="1344" cy="14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00"/>
                </a:extrusionClr>
                <a:contourClr>
                  <a:srgbClr val="FFFF00"/>
                </a:contour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flatTx/>
              </a:bodyPr>
              <a:lstStyle/>
              <a:p>
                <a:endParaRPr lang="zh-CN" altLang="en-US" sz="1100"/>
              </a:p>
            </p:txBody>
          </p:sp>
          <p:sp>
            <p:nvSpPr>
              <p:cNvPr id="89" name="Text Box 30">
                <a:extLst>
                  <a:ext uri="{FF2B5EF4-FFF2-40B4-BE49-F238E27FC236}">
                    <a16:creationId xmlns:a16="http://schemas.microsoft.com/office/drawing/2014/main" id="{3F0300CC-B39D-44DA-A72C-E43435F782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2" y="1258"/>
                <a:ext cx="1296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>
                  <a:spcBef>
                    <a:spcPct val="50000"/>
                  </a:spcBef>
                  <a:buClr>
                    <a:srgbClr val="008000"/>
                  </a:buClr>
                  <a:buSzPct val="200000"/>
                </a:pPr>
                <a:r>
                  <a:rPr kumimoji="0" lang="en-US" altLang="zh-CN" sz="100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</a:rPr>
                  <a:t>Calibration</a:t>
                </a:r>
              </a:p>
            </p:txBody>
          </p:sp>
        </p:grpSp>
        <p:sp>
          <p:nvSpPr>
            <p:cNvPr id="22" name="Rectangle 31">
              <a:extLst>
                <a:ext uri="{FF2B5EF4-FFF2-40B4-BE49-F238E27FC236}">
                  <a16:creationId xmlns:a16="http://schemas.microsoft.com/office/drawing/2014/main" id="{6ED24BCE-B5ED-459F-B860-3BDB64435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5740400"/>
              <a:ext cx="9144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100"/>
            </a:p>
          </p:txBody>
        </p:sp>
        <p:sp>
          <p:nvSpPr>
            <p:cNvPr id="23" name="Rectangle 32">
              <a:extLst>
                <a:ext uri="{FF2B5EF4-FFF2-40B4-BE49-F238E27FC236}">
                  <a16:creationId xmlns:a16="http://schemas.microsoft.com/office/drawing/2014/main" id="{B8C24BBD-BD97-4067-93BD-D584CEB16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3900" y="4406900"/>
              <a:ext cx="3086100" cy="2146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100"/>
            </a:p>
          </p:txBody>
        </p:sp>
        <p:sp>
          <p:nvSpPr>
            <p:cNvPr id="24" name="Rectangle 33">
              <a:extLst>
                <a:ext uri="{FF2B5EF4-FFF2-40B4-BE49-F238E27FC236}">
                  <a16:creationId xmlns:a16="http://schemas.microsoft.com/office/drawing/2014/main" id="{3D25C613-F6CF-4148-9A5D-1A0AE75EC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4673600"/>
              <a:ext cx="1778000" cy="154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100"/>
            </a:p>
          </p:txBody>
        </p:sp>
        <p:grpSp>
          <p:nvGrpSpPr>
            <p:cNvPr id="25" name="Group 34">
              <a:extLst>
                <a:ext uri="{FF2B5EF4-FFF2-40B4-BE49-F238E27FC236}">
                  <a16:creationId xmlns:a16="http://schemas.microsoft.com/office/drawing/2014/main" id="{CD77C9EA-8197-40C7-96F7-EEEFF13F0438}"/>
                </a:ext>
              </a:extLst>
            </p:cNvPr>
            <p:cNvGrpSpPr/>
            <p:nvPr/>
          </p:nvGrpSpPr>
          <p:grpSpPr bwMode="auto">
            <a:xfrm>
              <a:off x="4318000" y="3532188"/>
              <a:ext cx="4435475" cy="2830512"/>
              <a:chOff x="346" y="1263"/>
              <a:chExt cx="3858" cy="2399"/>
            </a:xfrm>
          </p:grpSpPr>
          <p:sp>
            <p:nvSpPr>
              <p:cNvPr id="45" name="Rectangle 35">
                <a:extLst>
                  <a:ext uri="{FF2B5EF4-FFF2-40B4-BE49-F238E27FC236}">
                    <a16:creationId xmlns:a16="http://schemas.microsoft.com/office/drawing/2014/main" id="{625F3956-6F38-4653-80D7-1C73CEDEC1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" y="1861"/>
                <a:ext cx="3852" cy="18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100"/>
              </a:p>
            </p:txBody>
          </p:sp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F7CB9BA1-0EB7-4C41-84A8-B02D964EF4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" y="1263"/>
                <a:ext cx="3825" cy="2315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100"/>
              </a:p>
            </p:txBody>
          </p:sp>
          <p:grpSp>
            <p:nvGrpSpPr>
              <p:cNvPr id="47" name="Group 37">
                <a:extLst>
                  <a:ext uri="{FF2B5EF4-FFF2-40B4-BE49-F238E27FC236}">
                    <a16:creationId xmlns:a16="http://schemas.microsoft.com/office/drawing/2014/main" id="{4D472479-725A-4831-A027-B8DDD059D5E7}"/>
                  </a:ext>
                </a:extLst>
              </p:cNvPr>
              <p:cNvGrpSpPr/>
              <p:nvPr/>
            </p:nvGrpSpPr>
            <p:grpSpPr bwMode="auto">
              <a:xfrm>
                <a:off x="424" y="1554"/>
                <a:ext cx="3576" cy="1918"/>
                <a:chOff x="144" y="1115"/>
                <a:chExt cx="5568" cy="3013"/>
              </a:xfrm>
            </p:grpSpPr>
            <p:sp>
              <p:nvSpPr>
                <p:cNvPr id="48" name="AutoShape 38">
                  <a:extLst>
                    <a:ext uri="{FF2B5EF4-FFF2-40B4-BE49-F238E27FC236}">
                      <a16:creationId xmlns:a16="http://schemas.microsoft.com/office/drawing/2014/main" id="{A23FF04E-8C5C-4607-A801-05A687BE43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" y="2160"/>
                  <a:ext cx="3744" cy="864"/>
                </a:xfrm>
                <a:prstGeom prst="flowChartProcess">
                  <a:avLst/>
                </a:prstGeom>
                <a:solidFill>
                  <a:srgbClr val="CFEDF1">
                    <a:alpha val="50000"/>
                  </a:srgbClr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 sz="1100"/>
                </a:p>
              </p:txBody>
            </p:sp>
            <p:sp>
              <p:nvSpPr>
                <p:cNvPr id="49" name="AutoShape 39">
                  <a:extLst>
                    <a:ext uri="{FF2B5EF4-FFF2-40B4-BE49-F238E27FC236}">
                      <a16:creationId xmlns:a16="http://schemas.microsoft.com/office/drawing/2014/main" id="{13F45857-D616-47FF-8118-DF34E11781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" y="1152"/>
                  <a:ext cx="3600" cy="720"/>
                </a:xfrm>
                <a:prstGeom prst="flowChartProcess">
                  <a:avLst/>
                </a:prstGeom>
                <a:solidFill>
                  <a:srgbClr val="CCFFFF">
                    <a:alpha val="50000"/>
                  </a:srgbClr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kumimoji="0" lang="zh-CN" altLang="en-US" sz="600" b="1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50" name="AutoShape 40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1804F7CC-44FA-4BFB-BFCE-7DF67D8861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" y="1440"/>
                  <a:ext cx="768" cy="38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FF"/>
                </a:solidFill>
                <a:ln w="12700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Cal-MDC</a:t>
                  </a:r>
                </a:p>
              </p:txBody>
            </p:sp>
            <p:sp>
              <p:nvSpPr>
                <p:cNvPr id="51" name="AutoShape 41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AE48B4C1-AB48-4196-A037-BB83E9CBC2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3600"/>
                  <a:ext cx="960" cy="38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CC"/>
                </a:solidFill>
                <a:ln w="12700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EVERTEX</a:t>
                  </a:r>
                </a:p>
              </p:txBody>
            </p:sp>
            <p:sp>
              <p:nvSpPr>
                <p:cNvPr id="52" name="AutoShape 42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2AE513C2-1B6B-46B4-83D2-A6A48C3A0B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816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FF"/>
                </a:solidFill>
                <a:ln w="12700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EMC(B/E)</a:t>
                  </a:r>
                </a:p>
              </p:txBody>
            </p:sp>
            <p:sp>
              <p:nvSpPr>
                <p:cNvPr id="53" name="AutoShape 43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B1C32AEE-4821-41CA-9D69-6BEFEC6B85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" y="3600"/>
                  <a:ext cx="960" cy="38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CC"/>
                </a:solidFill>
                <a:ln w="12700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V0FIND</a:t>
                  </a:r>
                </a:p>
              </p:txBody>
            </p:sp>
            <p:sp>
              <p:nvSpPr>
                <p:cNvPr id="54" name="AutoShape 44">
                  <a:extLst>
                    <a:ext uri="{FF2B5EF4-FFF2-40B4-BE49-F238E27FC236}">
                      <a16:creationId xmlns:a16="http://schemas.microsoft.com/office/drawing/2014/main" id="{46371B89-6E37-4F3F-99E2-0A8A55AB37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0" y="1872"/>
                  <a:ext cx="1344" cy="384"/>
                </a:xfrm>
                <a:prstGeom prst="flowChartOnlineStorage">
                  <a:avLst/>
                </a:prstGeom>
                <a:solidFill>
                  <a:srgbClr val="CCFFFF"/>
                </a:solidFill>
                <a:ln w="9525">
                  <a:solidFill>
                    <a:srgbClr val="0000FF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Exp. data </a:t>
                  </a:r>
                </a:p>
                <a:p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MC data</a:t>
                  </a:r>
                </a:p>
              </p:txBody>
            </p:sp>
            <p:sp>
              <p:nvSpPr>
                <p:cNvPr id="55" name="AutoShape 45">
                  <a:extLst>
                    <a:ext uri="{FF2B5EF4-FFF2-40B4-BE49-F238E27FC236}">
                      <a16:creationId xmlns:a16="http://schemas.microsoft.com/office/drawing/2014/main" id="{53D30C4C-DAE2-4D37-A5A9-CBE052A485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0" y="1392"/>
                  <a:ext cx="1296" cy="384"/>
                </a:xfrm>
                <a:prstGeom prst="flowChartOnlineStorage">
                  <a:avLst/>
                </a:prstGeom>
                <a:solidFill>
                  <a:srgbClr val="CCFFFF"/>
                </a:solidFill>
                <a:ln w="9525">
                  <a:solidFill>
                    <a:srgbClr val="0000FF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Detector-Geo</a:t>
                  </a:r>
                </a:p>
              </p:txBody>
            </p:sp>
            <p:sp>
              <p:nvSpPr>
                <p:cNvPr id="56" name="AutoShape 46">
                  <a:extLst>
                    <a:ext uri="{FF2B5EF4-FFF2-40B4-BE49-F238E27FC236}">
                      <a16:creationId xmlns:a16="http://schemas.microsoft.com/office/drawing/2014/main" id="{11AB849B-BB4C-4A2F-86C6-00F81E1142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0" y="2352"/>
                  <a:ext cx="1344" cy="384"/>
                </a:xfrm>
                <a:prstGeom prst="flowChartOnlineStorage">
                  <a:avLst/>
                </a:prstGeom>
                <a:solidFill>
                  <a:srgbClr val="CCFFFF"/>
                </a:solidFill>
                <a:ln w="9525">
                  <a:solidFill>
                    <a:srgbClr val="0000FF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Cal-Data</a:t>
                  </a:r>
                </a:p>
                <a:p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Control-Data</a:t>
                  </a:r>
                </a:p>
              </p:txBody>
            </p:sp>
            <p:sp>
              <p:nvSpPr>
                <p:cNvPr id="57" name="AutoShape 47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41D07D3A-8A98-4C82-8BC3-CFFB2F806D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4" y="3600"/>
                  <a:ext cx="960" cy="38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CC"/>
                </a:solidFill>
                <a:ln w="12700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DST </a:t>
                  </a:r>
                </a:p>
                <a:p>
                  <a:pPr algn="ctr"/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Made</a:t>
                  </a:r>
                </a:p>
              </p:txBody>
            </p:sp>
            <p:sp>
              <p:nvSpPr>
                <p:cNvPr id="58" name="AutoShape 48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FCFD3D1F-29A1-4E1F-B3E2-5ED566AD08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440"/>
                  <a:ext cx="768" cy="38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FF"/>
                </a:solidFill>
                <a:ln w="12700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Cal-TOF</a:t>
                  </a:r>
                </a:p>
              </p:txBody>
            </p:sp>
            <p:sp>
              <p:nvSpPr>
                <p:cNvPr id="59" name="AutoShape 49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87DCAB0C-863C-441B-A83E-79240F001F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1440"/>
                  <a:ext cx="768" cy="38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FF"/>
                </a:solidFill>
                <a:ln w="12700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Fast-track</a:t>
                  </a:r>
                </a:p>
              </p:txBody>
            </p:sp>
            <p:sp>
              <p:nvSpPr>
                <p:cNvPr id="60" name="AutoShape 50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16547116-1B56-4371-872D-72EB6746EF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0" y="1440"/>
                  <a:ext cx="768" cy="38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FF"/>
                </a:solidFill>
                <a:ln w="12700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Event-T0</a:t>
                  </a:r>
                </a:p>
              </p:txBody>
            </p:sp>
            <p:sp>
              <p:nvSpPr>
                <p:cNvPr id="61" name="AutoShape 51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1C18476E-4DAC-40FB-ACCF-9ED10C6C59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2496"/>
                  <a:ext cx="816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FF"/>
                </a:solidFill>
                <a:ln w="12700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0" lang="zh-CN" altLang="en-US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 </a:t>
                  </a:r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MUID</a:t>
                  </a:r>
                </a:p>
              </p:txBody>
            </p:sp>
            <p:sp>
              <p:nvSpPr>
                <p:cNvPr id="62" name="AutoShape 52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DA0299C9-02F8-4FC7-AFF6-B6D7386DF2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4" y="2496"/>
                  <a:ext cx="816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FF"/>
                </a:solidFill>
                <a:ln w="12700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TOF(B/E)</a:t>
                  </a:r>
                </a:p>
              </p:txBody>
            </p:sp>
            <p:sp>
              <p:nvSpPr>
                <p:cNvPr id="63" name="AutoShape 53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E18ED8C0-958C-4BCC-9BCF-6831E07FDA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" y="2496"/>
                  <a:ext cx="816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FF"/>
                </a:solidFill>
                <a:ln w="12700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MDC-track</a:t>
                  </a:r>
                </a:p>
              </p:txBody>
            </p:sp>
            <p:sp>
              <p:nvSpPr>
                <p:cNvPr id="64" name="AutoShape 54">
                  <a:extLst>
                    <a:ext uri="{FF2B5EF4-FFF2-40B4-BE49-F238E27FC236}">
                      <a16:creationId xmlns:a16="http://schemas.microsoft.com/office/drawing/2014/main" id="{39F97060-6A7E-449B-A49E-49D7A5DD6A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" y="3168"/>
                  <a:ext cx="864" cy="384"/>
                </a:xfrm>
                <a:prstGeom prst="flowChartOnlineStorage">
                  <a:avLst/>
                </a:prstGeom>
                <a:solidFill>
                  <a:srgbClr val="CCFFFF"/>
                </a:solidFill>
                <a:ln w="9525">
                  <a:solidFill>
                    <a:srgbClr val="0000FF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REC</a:t>
                  </a:r>
                </a:p>
                <a:p>
                  <a:pPr algn="ctr"/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Data</a:t>
                  </a:r>
                </a:p>
              </p:txBody>
            </p:sp>
            <p:sp>
              <p:nvSpPr>
                <p:cNvPr id="65" name="AutoShape 55">
                  <a:extLst>
                    <a:ext uri="{FF2B5EF4-FFF2-40B4-BE49-F238E27FC236}">
                      <a16:creationId xmlns:a16="http://schemas.microsoft.com/office/drawing/2014/main" id="{AE88BF26-364C-4A7C-91C0-3F2DA5E475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" y="3600"/>
                  <a:ext cx="864" cy="384"/>
                </a:xfrm>
                <a:prstGeom prst="flowChartOnlineStorage">
                  <a:avLst/>
                </a:prstGeom>
                <a:solidFill>
                  <a:srgbClr val="CCFFFF"/>
                </a:solidFill>
                <a:ln w="9525">
                  <a:solidFill>
                    <a:srgbClr val="0000FF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DST</a:t>
                  </a:r>
                </a:p>
                <a:p>
                  <a:pPr algn="ctr"/>
                  <a:r>
                    <a:rPr kumimoji="0" lang="en-US" altLang="zh-CN" sz="600" b="1">
                      <a:solidFill>
                        <a:srgbClr val="0000FF"/>
                      </a:solidFill>
                      <a:ea typeface="华文琥珀" panose="02010800040101010101" pitchFamily="2" charset="-122"/>
                    </a:rPr>
                    <a:t> Data</a:t>
                  </a:r>
                </a:p>
              </p:txBody>
            </p:sp>
            <p:sp>
              <p:nvSpPr>
                <p:cNvPr id="66" name="AutoShape 56">
                  <a:extLst>
                    <a:ext uri="{FF2B5EF4-FFF2-40B4-BE49-F238E27FC236}">
                      <a16:creationId xmlns:a16="http://schemas.microsoft.com/office/drawing/2014/main" id="{F22DFE2A-E49C-44D7-8A21-4FF4C0B980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1872"/>
                  <a:ext cx="336" cy="336"/>
                </a:xfrm>
                <a:prstGeom prst="downArrow">
                  <a:avLst>
                    <a:gd name="adj1" fmla="val 50000"/>
                    <a:gd name="adj2" fmla="val 25000"/>
                  </a:avLst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 sz="1100"/>
                </a:p>
              </p:txBody>
            </p:sp>
            <p:sp>
              <p:nvSpPr>
                <p:cNvPr id="67" name="AutoShape 57">
                  <a:extLst>
                    <a:ext uri="{FF2B5EF4-FFF2-40B4-BE49-F238E27FC236}">
                      <a16:creationId xmlns:a16="http://schemas.microsoft.com/office/drawing/2014/main" id="{5C8C9861-1C5A-416E-B4B1-3434DC0043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3024"/>
                  <a:ext cx="336" cy="336"/>
                </a:xfrm>
                <a:prstGeom prst="downArrow">
                  <a:avLst>
                    <a:gd name="adj1" fmla="val 50000"/>
                    <a:gd name="adj2" fmla="val 25000"/>
                  </a:avLst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 sz="1100"/>
                </a:p>
              </p:txBody>
            </p:sp>
            <p:sp>
              <p:nvSpPr>
                <p:cNvPr id="68" name="Rectangle 58">
                  <a:extLst>
                    <a:ext uri="{FF2B5EF4-FFF2-40B4-BE49-F238E27FC236}">
                      <a16:creationId xmlns:a16="http://schemas.microsoft.com/office/drawing/2014/main" id="{081EF762-3939-4FD3-AEAA-7009AF0329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4" y="1248"/>
                  <a:ext cx="1488" cy="1680"/>
                </a:xfrm>
                <a:prstGeom prst="rect">
                  <a:avLst/>
                </a:prstGeom>
                <a:noFill/>
                <a:ln w="12700">
                  <a:solidFill>
                    <a:srgbClr val="0000FF"/>
                  </a:solidFill>
                  <a:miter lim="800000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 sz="1100"/>
                </a:p>
              </p:txBody>
            </p:sp>
            <p:sp>
              <p:nvSpPr>
                <p:cNvPr id="69" name="Rectangle 59">
                  <a:extLst>
                    <a:ext uri="{FF2B5EF4-FFF2-40B4-BE49-F238E27FC236}">
                      <a16:creationId xmlns:a16="http://schemas.microsoft.com/office/drawing/2014/main" id="{B8B4DA4F-C438-4466-B9CA-84C6B91057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4" y="3072"/>
                  <a:ext cx="1104" cy="1056"/>
                </a:xfrm>
                <a:prstGeom prst="rect">
                  <a:avLst/>
                </a:prstGeom>
                <a:noFill/>
                <a:ln w="12700">
                  <a:solidFill>
                    <a:srgbClr val="0000FF"/>
                  </a:solidFill>
                  <a:miter lim="800000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 sz="1100"/>
                </a:p>
              </p:txBody>
            </p:sp>
            <p:sp>
              <p:nvSpPr>
                <p:cNvPr id="70" name="AutoShape 60">
                  <a:extLst>
                    <a:ext uri="{FF2B5EF4-FFF2-40B4-BE49-F238E27FC236}">
                      <a16:creationId xmlns:a16="http://schemas.microsoft.com/office/drawing/2014/main" id="{ECA3E69A-9341-44DB-86AA-54F7D89D2C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1392"/>
                  <a:ext cx="432" cy="306"/>
                </a:xfrm>
                <a:prstGeom prst="leftArrow">
                  <a:avLst>
                    <a:gd name="adj1" fmla="val 50000"/>
                    <a:gd name="adj2" fmla="val 3529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 sz="1100"/>
                </a:p>
              </p:txBody>
            </p:sp>
            <p:sp>
              <p:nvSpPr>
                <p:cNvPr id="71" name="AutoShape 61">
                  <a:extLst>
                    <a:ext uri="{FF2B5EF4-FFF2-40B4-BE49-F238E27FC236}">
                      <a16:creationId xmlns:a16="http://schemas.microsoft.com/office/drawing/2014/main" id="{EE072156-49BF-4C56-A46B-362524BD0D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88" y="2400"/>
                  <a:ext cx="336" cy="306"/>
                </a:xfrm>
                <a:prstGeom prst="leftArrow">
                  <a:avLst>
                    <a:gd name="adj1" fmla="val 50000"/>
                    <a:gd name="adj2" fmla="val 2745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 sz="1100"/>
                </a:p>
              </p:txBody>
            </p:sp>
            <p:sp>
              <p:nvSpPr>
                <p:cNvPr id="72" name="AutoShape 62">
                  <a:extLst>
                    <a:ext uri="{FF2B5EF4-FFF2-40B4-BE49-F238E27FC236}">
                      <a16:creationId xmlns:a16="http://schemas.microsoft.com/office/drawing/2014/main" id="{742B949F-8AFF-40D8-A686-1F0D467FAA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6" y="3504"/>
                  <a:ext cx="528" cy="288"/>
                </a:xfrm>
                <a:prstGeom prst="rightArrow">
                  <a:avLst>
                    <a:gd name="adj1" fmla="val 50000"/>
                    <a:gd name="adj2" fmla="val 45833"/>
                  </a:avLst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 sz="1100"/>
                </a:p>
              </p:txBody>
            </p:sp>
            <p:sp>
              <p:nvSpPr>
                <p:cNvPr id="73" name="Rectangle 63">
                  <a:extLst>
                    <a:ext uri="{FF2B5EF4-FFF2-40B4-BE49-F238E27FC236}">
                      <a16:creationId xmlns:a16="http://schemas.microsoft.com/office/drawing/2014/main" id="{3375E270-2A6E-482A-8CF5-3B9B5965E7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9" y="1115"/>
                  <a:ext cx="1336" cy="4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kumimoji="0" lang="en-US" altLang="zh-CN" sz="600" b="1">
                      <a:solidFill>
                        <a:srgbClr val="FF0066"/>
                      </a:solidFill>
                    </a:rPr>
                    <a:t>Pre-tracking</a:t>
                  </a:r>
                </a:p>
              </p:txBody>
            </p:sp>
            <p:sp>
              <p:nvSpPr>
                <p:cNvPr id="74" name="Rectangle 64">
                  <a:extLst>
                    <a:ext uri="{FF2B5EF4-FFF2-40B4-BE49-F238E27FC236}">
                      <a16:creationId xmlns:a16="http://schemas.microsoft.com/office/drawing/2014/main" id="{BD8203E2-C0FC-4BED-94CB-4E3D5DD951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2" y="2125"/>
                  <a:ext cx="1408" cy="4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kumimoji="0" lang="en-US" altLang="zh-CN" sz="600" b="1">
                      <a:solidFill>
                        <a:srgbClr val="FF0066"/>
                      </a:solidFill>
                    </a:rPr>
                    <a:t>Post-tracking</a:t>
                  </a:r>
                </a:p>
              </p:txBody>
            </p:sp>
            <p:sp>
              <p:nvSpPr>
                <p:cNvPr id="75" name="Rectangle 65">
                  <a:extLst>
                    <a:ext uri="{FF2B5EF4-FFF2-40B4-BE49-F238E27FC236}">
                      <a16:creationId xmlns:a16="http://schemas.microsoft.com/office/drawing/2014/main" id="{EF89A1FE-3AE6-4FE3-AD30-1C5F8D6BA1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0" y="3537"/>
                  <a:ext cx="1514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kumimoji="0" lang="zh-CN" altLang="en-US" sz="600" b="1">
                      <a:solidFill>
                        <a:srgbClr val="FF0066"/>
                      </a:solidFill>
                    </a:rPr>
                    <a:t> </a:t>
                  </a:r>
                  <a:r>
                    <a:rPr kumimoji="0" lang="en-US" altLang="zh-CN" sz="600" b="1">
                      <a:solidFill>
                        <a:srgbClr val="FF0066"/>
                      </a:solidFill>
                    </a:rPr>
                    <a:t>Phy-tracking</a:t>
                  </a:r>
                </a:p>
              </p:txBody>
            </p:sp>
          </p:grpSp>
        </p:grpSp>
        <p:grpSp>
          <p:nvGrpSpPr>
            <p:cNvPr id="26" name="Group 66">
              <a:extLst>
                <a:ext uri="{FF2B5EF4-FFF2-40B4-BE49-F238E27FC236}">
                  <a16:creationId xmlns:a16="http://schemas.microsoft.com/office/drawing/2014/main" id="{6A4620EE-11B3-4A43-86B7-451BB3BFD753}"/>
                </a:ext>
              </a:extLst>
            </p:cNvPr>
            <p:cNvGrpSpPr/>
            <p:nvPr/>
          </p:nvGrpSpPr>
          <p:grpSpPr bwMode="auto">
            <a:xfrm>
              <a:off x="4356100" y="1066800"/>
              <a:ext cx="4356100" cy="2400300"/>
              <a:chOff x="2608" y="656"/>
              <a:chExt cx="2744" cy="1512"/>
            </a:xfrm>
          </p:grpSpPr>
          <p:sp>
            <p:nvSpPr>
              <p:cNvPr id="31" name="Rectangle 67">
                <a:extLst>
                  <a:ext uri="{FF2B5EF4-FFF2-40B4-BE49-F238E27FC236}">
                    <a16:creationId xmlns:a16="http://schemas.microsoft.com/office/drawing/2014/main" id="{B73E720C-A5F4-4D42-91A2-C67CDC271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656"/>
                <a:ext cx="2744" cy="1512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rgbClr val="DDDDDD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100"/>
              </a:p>
            </p:txBody>
          </p:sp>
          <p:sp>
            <p:nvSpPr>
              <p:cNvPr id="32" name="Line 68">
                <a:extLst>
                  <a:ext uri="{FF2B5EF4-FFF2-40B4-BE49-F238E27FC236}">
                    <a16:creationId xmlns:a16="http://schemas.microsoft.com/office/drawing/2014/main" id="{4D586FA9-3991-43D0-BED9-377C8D7E3D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4" y="1343"/>
                <a:ext cx="0" cy="2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100"/>
              </a:p>
            </p:txBody>
          </p:sp>
          <p:sp>
            <p:nvSpPr>
              <p:cNvPr id="33" name="Rectangle 6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DB3AE66B-C5A6-44B5-AA5C-5BE7DAF77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1" y="688"/>
                <a:ext cx="705" cy="655"/>
              </a:xfrm>
              <a:prstGeom prst="rect">
                <a:avLst/>
              </a:prstGeom>
              <a:solidFill>
                <a:srgbClr val="FFFFCC">
                  <a:alpha val="50000"/>
                </a:srgbClr>
              </a:solidFill>
              <a:ln w="9525">
                <a:solidFill>
                  <a:schemeClr val="tx1"/>
                </a:solidFill>
                <a:prstDash val="dashDot"/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/>
                <a:r>
                  <a:rPr kumimoji="0" lang="en-US" altLang="zh-CN" sz="900" b="1"/>
                  <a:t>calibUtil Services</a:t>
                </a:r>
              </a:p>
            </p:txBody>
          </p:sp>
          <p:sp>
            <p:nvSpPr>
              <p:cNvPr id="34" name="Oval 70">
                <a:extLst>
                  <a:ext uri="{FF2B5EF4-FFF2-40B4-BE49-F238E27FC236}">
                    <a16:creationId xmlns:a16="http://schemas.microsoft.com/office/drawing/2014/main" id="{88ADF904-E319-4523-BE63-D9F3BF1B9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2" y="845"/>
                <a:ext cx="604" cy="47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kumimoji="0" lang="zh-CN" altLang="en-US" sz="900"/>
              </a:p>
              <a:p>
                <a:pPr algn="ctr"/>
                <a:r>
                  <a:rPr kumimoji="0" lang="en-US" altLang="zh-CN" sz="900" b="1"/>
                  <a:t>Register, write</a:t>
                </a:r>
              </a:p>
              <a:p>
                <a:pPr algn="ctr"/>
                <a:r>
                  <a:rPr kumimoji="0" lang="en-US" altLang="zh-CN" sz="900" b="1"/>
                  <a:t>Search</a:t>
                </a:r>
              </a:p>
              <a:p>
                <a:pPr algn="ctr"/>
                <a:r>
                  <a:rPr kumimoji="0" lang="en-US" altLang="zh-CN" sz="900" b="1"/>
                  <a:t>Read</a:t>
                </a:r>
              </a:p>
              <a:p>
                <a:pPr algn="ctr"/>
                <a:endParaRPr kumimoji="0" lang="zh-CN" altLang="en-US" sz="900" b="1"/>
              </a:p>
            </p:txBody>
          </p:sp>
          <p:sp>
            <p:nvSpPr>
              <p:cNvPr id="35" name="Line 71">
                <a:extLst>
                  <a:ext uri="{FF2B5EF4-FFF2-40B4-BE49-F238E27FC236}">
                    <a16:creationId xmlns:a16="http://schemas.microsoft.com/office/drawing/2014/main" id="{511A40ED-D9A9-47EA-BBFC-99D3C05168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73" y="1343"/>
                <a:ext cx="0" cy="2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100"/>
              </a:p>
            </p:txBody>
          </p:sp>
          <p:sp>
            <p:nvSpPr>
              <p:cNvPr id="36" name="AutoShape 72">
                <a:extLst>
                  <a:ext uri="{FF2B5EF4-FFF2-40B4-BE49-F238E27FC236}">
                    <a16:creationId xmlns:a16="http://schemas.microsoft.com/office/drawing/2014/main" id="{2F013EFF-6C8B-450B-BC17-61424C8A1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1" y="819"/>
                <a:ext cx="302" cy="366"/>
              </a:xfrm>
              <a:prstGeom prst="roundRect">
                <a:avLst>
                  <a:gd name="adj" fmla="val 16667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kumimoji="0" lang="en-US" altLang="zh-CN" sz="900" b="1"/>
                  <a:t>Gaudi </a:t>
                </a:r>
              </a:p>
              <a:p>
                <a:pPr algn="ctr"/>
                <a:r>
                  <a:rPr kumimoji="0" lang="en-US" altLang="zh-CN" sz="900" b="1"/>
                  <a:t>Client</a:t>
                </a:r>
              </a:p>
            </p:txBody>
          </p:sp>
          <p:sp>
            <p:nvSpPr>
              <p:cNvPr id="37" name="AutoShape 73">
                <a:extLst>
                  <a:ext uri="{FF2B5EF4-FFF2-40B4-BE49-F238E27FC236}">
                    <a16:creationId xmlns:a16="http://schemas.microsoft.com/office/drawing/2014/main" id="{3A297FB0-441D-4795-B831-4F49E1072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6" y="845"/>
                <a:ext cx="504" cy="367"/>
              </a:xfrm>
              <a:prstGeom prst="roundRect">
                <a:avLst>
                  <a:gd name="adj" fmla="val 16667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kumimoji="0" lang="en-US" altLang="zh-CN" sz="900"/>
                  <a:t>Calibrator</a:t>
                </a:r>
              </a:p>
            </p:txBody>
          </p:sp>
          <p:sp>
            <p:nvSpPr>
              <p:cNvPr id="38" name="Oval 74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5C0816F1-B5F9-4239-AED1-DA30F685A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7" y="819"/>
                <a:ext cx="383" cy="36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kumimoji="0" lang="en-US" altLang="zh-CN" sz="900" b="1"/>
                  <a:t>Gaudi</a:t>
                </a:r>
              </a:p>
              <a:p>
                <a:pPr algn="ctr"/>
                <a:r>
                  <a:rPr kumimoji="0" lang="en-US" altLang="zh-CN" sz="900" b="1"/>
                  <a:t>services</a:t>
                </a:r>
              </a:p>
            </p:txBody>
          </p:sp>
          <p:sp>
            <p:nvSpPr>
              <p:cNvPr id="39" name="Line 75">
                <a:extLst>
                  <a:ext uri="{FF2B5EF4-FFF2-40B4-BE49-F238E27FC236}">
                    <a16:creationId xmlns:a16="http://schemas.microsoft.com/office/drawing/2014/main" id="{9632A0D2-CBD7-4AAA-B7DB-6754FB7F58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16" y="1002"/>
                <a:ext cx="10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100"/>
              </a:p>
            </p:txBody>
          </p:sp>
          <p:sp>
            <p:nvSpPr>
              <p:cNvPr id="40" name="Line 76">
                <a:extLst>
                  <a:ext uri="{FF2B5EF4-FFF2-40B4-BE49-F238E27FC236}">
                    <a16:creationId xmlns:a16="http://schemas.microsoft.com/office/drawing/2014/main" id="{73E9B401-12F9-4914-AB60-7E1983B453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0" y="1028"/>
                <a:ext cx="22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100"/>
              </a:p>
            </p:txBody>
          </p:sp>
          <p:sp>
            <p:nvSpPr>
              <p:cNvPr id="41" name="Line 77">
                <a:extLst>
                  <a:ext uri="{FF2B5EF4-FFF2-40B4-BE49-F238E27FC236}">
                    <a16:creationId xmlns:a16="http://schemas.microsoft.com/office/drawing/2014/main" id="{AF34C597-BEE9-43C7-A455-B1168475A2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00" y="1002"/>
                <a:ext cx="10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100"/>
              </a:p>
            </p:txBody>
          </p:sp>
          <p:grpSp>
            <p:nvGrpSpPr>
              <p:cNvPr id="42" name="Group 78">
                <a:extLst>
                  <a:ext uri="{FF2B5EF4-FFF2-40B4-BE49-F238E27FC236}">
                    <a16:creationId xmlns:a16="http://schemas.microsoft.com/office/drawing/2014/main" id="{FD25833A-2E24-446F-9A3C-B03877CCD7FC}"/>
                  </a:ext>
                </a:extLst>
              </p:cNvPr>
              <p:cNvGrpSpPr/>
              <p:nvPr/>
            </p:nvGrpSpPr>
            <p:grpSpPr bwMode="auto">
              <a:xfrm>
                <a:off x="3311" y="1544"/>
                <a:ext cx="1174" cy="585"/>
                <a:chOff x="240" y="2832"/>
                <a:chExt cx="1920" cy="1296"/>
              </a:xfrm>
            </p:grpSpPr>
            <p:sp>
              <p:nvSpPr>
                <p:cNvPr id="43" name="Rectangle 79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4D205B64-F3C0-4CB9-A976-F1984E712D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" y="2832"/>
                  <a:ext cx="1920" cy="1296"/>
                </a:xfrm>
                <a:prstGeom prst="rect">
                  <a:avLst/>
                </a:prstGeom>
                <a:solidFill>
                  <a:srgbClr val="CCFFFF">
                    <a:alpha val="50000"/>
                  </a:srgbClr>
                </a:solidFill>
                <a:ln w="9525">
                  <a:solidFill>
                    <a:schemeClr val="tx1"/>
                  </a:solidFill>
                  <a:prstDash val="dashDot"/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algn="ctr"/>
                  <a:r>
                    <a:rPr kumimoji="0" lang="en-US" altLang="zh-CN" sz="900" b="1"/>
                    <a:t>Metadata (persistent)</a:t>
                  </a:r>
                </a:p>
              </p:txBody>
            </p:sp>
            <p:sp>
              <p:nvSpPr>
                <p:cNvPr id="44" name="AutoShape 80">
                  <a:extLst>
                    <a:ext uri="{FF2B5EF4-FFF2-40B4-BE49-F238E27FC236}">
                      <a16:creationId xmlns:a16="http://schemas.microsoft.com/office/drawing/2014/main" id="{5456198D-8492-4330-AB6D-C751F0EFAE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" y="3168"/>
                  <a:ext cx="1488" cy="912"/>
                </a:xfrm>
                <a:prstGeom prst="flowChartInternalStorag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0" lang="en-US" altLang="zh-CN" sz="900" b="1"/>
                    <a:t>MySQL rdbms</a:t>
                  </a:r>
                </a:p>
              </p:txBody>
            </p:sp>
          </p:grpSp>
        </p:grpSp>
        <p:sp>
          <p:nvSpPr>
            <p:cNvPr id="27" name="Text Box 81">
              <a:extLst>
                <a:ext uri="{FF2B5EF4-FFF2-40B4-BE49-F238E27FC236}">
                  <a16:creationId xmlns:a16="http://schemas.microsoft.com/office/drawing/2014/main" id="{9BC8C506-FE46-4836-AEA9-EA810F93A6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4939" y="2147887"/>
              <a:ext cx="970732" cy="347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kumimoji="0" lang="en-US" altLang="zh-CN" sz="1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FACS</a:t>
              </a:r>
            </a:p>
          </p:txBody>
        </p:sp>
        <p:sp>
          <p:nvSpPr>
            <p:cNvPr id="28" name="Text Box 82">
              <a:extLst>
                <a:ext uri="{FF2B5EF4-FFF2-40B4-BE49-F238E27FC236}">
                  <a16:creationId xmlns:a16="http://schemas.microsoft.com/office/drawing/2014/main" id="{FAAD0C9F-11C2-4BCF-82EA-F80BED8FC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1062" y="2055813"/>
              <a:ext cx="1598613" cy="8589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kumimoji="0" lang="en-US" altLang="zh-CN" sz="1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Calibration &amp;</a:t>
              </a:r>
            </a:p>
            <a:p>
              <a:pPr algn="ctr" eaLnBrk="0" hangingPunct="0"/>
              <a:r>
                <a:rPr kumimoji="0" lang="en-US" altLang="zh-CN" sz="1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Database</a:t>
              </a:r>
            </a:p>
          </p:txBody>
        </p:sp>
        <p:sp>
          <p:nvSpPr>
            <p:cNvPr id="29" name="Text Box 83">
              <a:extLst>
                <a:ext uri="{FF2B5EF4-FFF2-40B4-BE49-F238E27FC236}">
                  <a16:creationId xmlns:a16="http://schemas.microsoft.com/office/drawing/2014/main" id="{D708F442-4837-483E-93FC-BD479FF99B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7181" y="3582988"/>
              <a:ext cx="1537587" cy="347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kumimoji="0" lang="en-US" altLang="zh-CN" sz="1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Simulation</a:t>
              </a:r>
            </a:p>
          </p:txBody>
        </p:sp>
        <p:sp>
          <p:nvSpPr>
            <p:cNvPr id="30" name="Text Box 84">
              <a:extLst>
                <a:ext uri="{FF2B5EF4-FFF2-40B4-BE49-F238E27FC236}">
                  <a16:creationId xmlns:a16="http://schemas.microsoft.com/office/drawing/2014/main" id="{12734C81-5896-4A83-BB37-08BD1997A7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4820" y="3544888"/>
              <a:ext cx="2074460" cy="347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kumimoji="0" lang="en-US" altLang="zh-CN" sz="1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Reconstruction</a:t>
              </a:r>
            </a:p>
          </p:txBody>
        </p:sp>
      </p:grpSp>
      <p:sp>
        <p:nvSpPr>
          <p:cNvPr id="90" name="矩形 89">
            <a:extLst>
              <a:ext uri="{FF2B5EF4-FFF2-40B4-BE49-F238E27FC236}">
                <a16:creationId xmlns:a16="http://schemas.microsoft.com/office/drawing/2014/main" id="{7DBC1E5D-9F7E-48D3-8158-80ADFE9945F9}"/>
              </a:ext>
            </a:extLst>
          </p:cNvPr>
          <p:cNvSpPr/>
          <p:nvPr/>
        </p:nvSpPr>
        <p:spPr>
          <a:xfrm>
            <a:off x="5642454" y="5182459"/>
            <a:ext cx="633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等线" panose="02010600030101010101" pitchFamily="2" charset="-122"/>
              </a:rPr>
              <a:t>Led by Prof. Weidong 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等线" panose="02010600030101010101" pitchFamily="2" charset="-122"/>
              </a:rPr>
              <a:t>CMT based BESIII software development and management</a:t>
            </a:r>
            <a:endParaRPr lang="zh-CN" altLang="en-US" dirty="0">
              <a:latin typeface="等线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等线" panose="02010600030101010101" pitchFamily="2" charset="-122"/>
              </a:rPr>
              <a:t>GAUDI based software framework</a:t>
            </a:r>
            <a:endParaRPr lang="zh-CN" altLang="en-US" dirty="0">
              <a:latin typeface="等线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等线" panose="02010600030101010101" pitchFamily="2" charset="-122"/>
              </a:rPr>
              <a:t>GEANT4 based Monte Carlo simulation</a:t>
            </a:r>
            <a:endParaRPr lang="zh-CN" altLang="en-US" dirty="0">
              <a:latin typeface="等线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等线" panose="02010600030101010101" pitchFamily="2" charset="-122"/>
              </a:rPr>
              <a:t>MYSQL based calibration and database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2832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D8BD0AD-2604-42D9-B09C-CF2A20DD2BB0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304800"/>
            <a:ext cx="7772400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Control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8E5BD2D-EEF4-45CD-A70D-2342E1992F96}"/>
              </a:ext>
            </a:extLst>
          </p:cNvPr>
          <p:cNvSpPr txBox="1">
            <a:spLocks noChangeArrowheads="1"/>
          </p:cNvSpPr>
          <p:nvPr/>
        </p:nvSpPr>
        <p:spPr>
          <a:xfrm>
            <a:off x="620485" y="1126351"/>
            <a:ext cx="4707400" cy="4953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Rules and regulations</a:t>
            </a:r>
          </a:p>
          <a:p>
            <a:r>
              <a:rPr lang="en-US" altLang="zh-CN"/>
              <a:t>Documentation </a:t>
            </a:r>
          </a:p>
          <a:p>
            <a:r>
              <a:rPr lang="en-US" altLang="zh-CN"/>
              <a:t>Education</a:t>
            </a:r>
          </a:p>
          <a:p>
            <a:r>
              <a:rPr lang="en-US" altLang="zh-CN"/>
              <a:t>Process control</a:t>
            </a:r>
          </a:p>
          <a:p>
            <a:r>
              <a:rPr lang="en-US" altLang="zh-CN"/>
              <a:t>Regular inspection</a:t>
            </a:r>
          </a:p>
          <a:p>
            <a:r>
              <a:rPr lang="en-US" altLang="zh-CN"/>
              <a:t>Review </a:t>
            </a:r>
          </a:p>
          <a:p>
            <a:endParaRPr lang="en-US" altLang="zh-CN"/>
          </a:p>
          <a:p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3545641-6798-441F-B8EF-0AC64CF9C0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b="1633"/>
          <a:stretch>
            <a:fillRect/>
          </a:stretch>
        </p:blipFill>
        <p:spPr>
          <a:xfrm>
            <a:off x="5526998" y="1126352"/>
            <a:ext cx="3214230" cy="44522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E7C1E0-15A4-4F6E-8EE0-D6E2B27F8D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" t="4107" r="5001" b="5059"/>
          <a:stretch>
            <a:fillRect/>
          </a:stretch>
        </p:blipFill>
        <p:spPr>
          <a:xfrm>
            <a:off x="8940341" y="1126351"/>
            <a:ext cx="3148249" cy="445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14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1E2FB54-5103-4835-A464-34BC1E17DF7C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228600"/>
            <a:ext cx="7772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Cosmic-ray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C88BFF9-5119-459D-8F2C-E1CBD6A7F2FF}"/>
              </a:ext>
            </a:extLst>
          </p:cNvPr>
          <p:cNvSpPr txBox="1">
            <a:spLocks noChangeArrowheads="1"/>
          </p:cNvSpPr>
          <p:nvPr/>
        </p:nvSpPr>
        <p:spPr>
          <a:xfrm>
            <a:off x="1219201" y="1066800"/>
            <a:ext cx="5843359" cy="50085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/>
              <a:t>Debug hardware problems</a:t>
            </a:r>
          </a:p>
          <a:p>
            <a:r>
              <a:rPr lang="en-US" altLang="zh-CN" sz="2400" b="1" dirty="0"/>
              <a:t>System tests</a:t>
            </a:r>
          </a:p>
          <a:p>
            <a:r>
              <a:rPr lang="en-US" altLang="zh-CN" sz="2400" b="1" dirty="0"/>
              <a:t>Detector Calibration</a:t>
            </a:r>
          </a:p>
          <a:p>
            <a:r>
              <a:rPr lang="en-US" altLang="zh-CN" sz="2400" b="1" dirty="0"/>
              <a:t>Results</a:t>
            </a:r>
          </a:p>
          <a:p>
            <a:pPr lvl="1"/>
            <a:r>
              <a:rPr lang="en-US" altLang="zh-CN" sz="2000" b="1" dirty="0"/>
              <a:t>MDC single wire resolution:</a:t>
            </a:r>
          </a:p>
          <a:p>
            <a:pPr lvl="2"/>
            <a:r>
              <a:rPr lang="en-US" altLang="zh-CN" sz="1800" b="1" dirty="0">
                <a:solidFill>
                  <a:srgbClr val="800000"/>
                </a:solidFill>
              </a:rPr>
              <a:t> &lt; design spec. </a:t>
            </a:r>
            <a:r>
              <a:rPr lang="en-US" altLang="zh-CN" sz="1800" b="1" dirty="0">
                <a:solidFill>
                  <a:srgbClr val="800000"/>
                </a:solidFill>
                <a:sym typeface="Symbol" panose="05050102010706020507" pitchFamily="18" charset="2"/>
              </a:rPr>
              <a:t></a:t>
            </a:r>
            <a:r>
              <a:rPr lang="en-US" altLang="zh-CN" sz="1800" b="1" dirty="0">
                <a:solidFill>
                  <a:srgbClr val="800000"/>
                </a:solidFill>
              </a:rPr>
              <a:t>110%</a:t>
            </a:r>
          </a:p>
          <a:p>
            <a:pPr lvl="1"/>
            <a:r>
              <a:rPr lang="en-US" altLang="zh-CN" sz="2000" b="1" dirty="0"/>
              <a:t>EMC energy resolution</a:t>
            </a:r>
            <a:r>
              <a:rPr lang="en-US" altLang="zh-CN" sz="2000" b="1" dirty="0">
                <a:solidFill>
                  <a:srgbClr val="800000"/>
                </a:solidFill>
              </a:rPr>
              <a:t> </a:t>
            </a:r>
          </a:p>
          <a:p>
            <a:pPr lvl="2"/>
            <a:r>
              <a:rPr lang="en-US" altLang="zh-CN" sz="1800" b="1" dirty="0">
                <a:solidFill>
                  <a:srgbClr val="800000"/>
                </a:solidFill>
              </a:rPr>
              <a:t>&lt; design spec. </a:t>
            </a:r>
            <a:r>
              <a:rPr lang="en-US" altLang="zh-CN" sz="1800" b="1" dirty="0">
                <a:solidFill>
                  <a:srgbClr val="800000"/>
                </a:solidFill>
                <a:sym typeface="Symbol" panose="05050102010706020507" pitchFamily="18" charset="2"/>
              </a:rPr>
              <a:t></a:t>
            </a:r>
            <a:r>
              <a:rPr lang="en-US" altLang="zh-CN" sz="1800" b="1" dirty="0">
                <a:solidFill>
                  <a:srgbClr val="800000"/>
                </a:solidFill>
              </a:rPr>
              <a:t>140%</a:t>
            </a:r>
          </a:p>
          <a:p>
            <a:pPr lvl="1"/>
            <a:r>
              <a:rPr lang="en-US" altLang="zh-CN" sz="2000" b="1" dirty="0"/>
              <a:t>TOF time resolution</a:t>
            </a:r>
            <a:r>
              <a:rPr lang="en-US" altLang="zh-CN" sz="2000" b="1" dirty="0">
                <a:solidFill>
                  <a:srgbClr val="800000"/>
                </a:solidFill>
              </a:rPr>
              <a:t> </a:t>
            </a:r>
          </a:p>
          <a:p>
            <a:pPr lvl="2"/>
            <a:r>
              <a:rPr lang="en-US" altLang="zh-CN" sz="1800" b="1" dirty="0">
                <a:solidFill>
                  <a:srgbClr val="800000"/>
                </a:solidFill>
              </a:rPr>
              <a:t>&lt; design spec. </a:t>
            </a:r>
            <a:r>
              <a:rPr lang="en-US" altLang="zh-CN" sz="1800" b="1" dirty="0">
                <a:solidFill>
                  <a:srgbClr val="800000"/>
                </a:solidFill>
                <a:sym typeface="Symbol" panose="05050102010706020507" pitchFamily="18" charset="2"/>
              </a:rPr>
              <a:t></a:t>
            </a:r>
            <a:r>
              <a:rPr lang="en-US" altLang="zh-CN" sz="1800" b="1" dirty="0">
                <a:solidFill>
                  <a:srgbClr val="800000"/>
                </a:solidFill>
              </a:rPr>
              <a:t>130%</a:t>
            </a:r>
          </a:p>
          <a:p>
            <a:pPr lvl="1"/>
            <a:r>
              <a:rPr lang="en-US" altLang="zh-CN" sz="2000" b="1" dirty="0"/>
              <a:t>MUC efficiency</a:t>
            </a:r>
          </a:p>
          <a:p>
            <a:pPr lvl="2"/>
            <a:r>
              <a:rPr lang="en-US" altLang="zh-CN" sz="1800" b="1" dirty="0">
                <a:solidFill>
                  <a:srgbClr val="800000"/>
                </a:solidFill>
              </a:rPr>
              <a:t> &lt; design spec. </a:t>
            </a:r>
            <a:r>
              <a:rPr lang="en-US" altLang="zh-CN" sz="1800" b="1" dirty="0">
                <a:solidFill>
                  <a:srgbClr val="800000"/>
                </a:solidFill>
                <a:sym typeface="Symbol" panose="05050102010706020507" pitchFamily="18" charset="2"/>
              </a:rPr>
              <a:t></a:t>
            </a:r>
            <a:r>
              <a:rPr lang="en-US" altLang="zh-CN" sz="1800" b="1" dirty="0">
                <a:solidFill>
                  <a:srgbClr val="800000"/>
                </a:solidFill>
              </a:rPr>
              <a:t>100%</a:t>
            </a:r>
            <a:endParaRPr lang="en-US" altLang="zh-CN" sz="1800" b="1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E3476D-F678-4A95-A981-302752BCF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1" y="6096001"/>
            <a:ext cx="6442075" cy="5191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We are ready for the first physics results </a:t>
            </a:r>
          </a:p>
        </p:txBody>
      </p:sp>
      <p:pic>
        <p:nvPicPr>
          <p:cNvPr id="5" name="Picture 5" descr="hresiAll">
            <a:extLst>
              <a:ext uri="{FF2B5EF4-FFF2-40B4-BE49-F238E27FC236}">
                <a16:creationId xmlns:a16="http://schemas.microsoft.com/office/drawing/2014/main" id="{964FADA1-FA14-4E6D-A772-1092ECAA7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9" y="762000"/>
            <a:ext cx="3733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westTRres">
            <a:extLst>
              <a:ext uri="{FF2B5EF4-FFF2-40B4-BE49-F238E27FC236}">
                <a16:creationId xmlns:a16="http://schemas.microsoft.com/office/drawing/2014/main" id="{2223B824-C226-4851-9B76-2AA85B65A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9" y="3276601"/>
            <a:ext cx="35052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704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38200" y="249517"/>
            <a:ext cx="10515600" cy="817283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 of the BESIII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764241" y="1182701"/>
            <a:ext cx="10663518" cy="5218954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From BES, BESII and Tau-Charm factory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Experience from Babar, BELLE, CLEO/</a:t>
            </a:r>
            <a:r>
              <a:rPr lang="en-US" altLang="zh-CN" dirty="0" err="1"/>
              <a:t>CLEO_c</a:t>
            </a:r>
            <a:r>
              <a:rPr lang="en-US" altLang="zh-CN" dirty="0"/>
              <a:t>, </a:t>
            </a:r>
            <a:r>
              <a:rPr lang="en-US" altLang="zh-CN" dirty="0">
                <a:sym typeface="+mn-ea"/>
              </a:rPr>
              <a:t>KLOE</a:t>
            </a:r>
            <a:r>
              <a:rPr lang="en-US" altLang="zh-CN" dirty="0"/>
              <a:t> etc.</a:t>
            </a:r>
          </a:p>
          <a:p>
            <a:r>
              <a:rPr lang="en-US" altLang="zh-CN" dirty="0"/>
              <a:t>Efforts by several generations of physicists</a:t>
            </a:r>
          </a:p>
          <a:p>
            <a:r>
              <a:rPr lang="en-US" altLang="zh-CN" dirty="0"/>
              <a:t>Goal: Much smaller systematic uncertainties(full coverage, good resolution, </a:t>
            </a:r>
            <a:r>
              <a:rPr lang="en-US" altLang="zh-CN" dirty="0" err="1"/>
              <a:t>etc</a:t>
            </a:r>
            <a:r>
              <a:rPr lang="en-US" altLang="zh-CN" dirty="0"/>
              <a:t>) and much higher data rate </a:t>
            </a:r>
            <a:r>
              <a:rPr lang="zh-CN" altLang="en-US" dirty="0"/>
              <a:t>（</a:t>
            </a:r>
            <a:r>
              <a:rPr lang="en-US" altLang="zh-CN" dirty="0"/>
              <a:t>~3 kHz @ J/</a:t>
            </a:r>
            <a:r>
              <a:rPr lang="en-US" altLang="zh-CN" dirty="0">
                <a:latin typeface="Symbol" panose="05050102010706020507" pitchFamily="18" charset="2"/>
              </a:rPr>
              <a:t>y</a:t>
            </a:r>
            <a:r>
              <a:rPr lang="en-US" altLang="zh-CN" dirty="0"/>
              <a:t>)</a:t>
            </a:r>
          </a:p>
          <a:p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2980533" y="1667941"/>
            <a:ext cx="5257473" cy="2779058"/>
            <a:chOff x="1923256" y="1337468"/>
            <a:chExt cx="8345488" cy="4183063"/>
          </a:xfrm>
        </p:grpSpPr>
        <p:pic>
          <p:nvPicPr>
            <p:cNvPr id="6" name="图片 5" descr="C:\My Documents\My Pictures\bes1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3256" y="1342231"/>
              <a:ext cx="4419600" cy="41592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" name="图片 6" descr="C:\My Documents\My Pictures\bes2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5256" y="1337468"/>
              <a:ext cx="3773488" cy="418306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" t="8034" r="3043" b="8654"/>
          <a:stretch>
            <a:fillRect/>
          </a:stretch>
        </p:blipFill>
        <p:spPr>
          <a:xfrm>
            <a:off x="8399873" y="1732750"/>
            <a:ext cx="3565447" cy="24436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C09D6C8-6A0A-4EC3-9DF8-8CDB233AD2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05" y="1807469"/>
            <a:ext cx="3119211" cy="249050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59C5769F-953A-4C51-9B33-9A995B5EE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115888"/>
            <a:ext cx="88582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SzPct val="90000"/>
            </a:pPr>
            <a:r>
              <a:rPr lang="en-GB" altLang="zh-C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 Milestones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90000"/>
            </a:pPr>
            <a:r>
              <a:rPr lang="en-GB" altLang="zh-CN" b="1" dirty="0">
                <a:solidFill>
                  <a:srgbClr val="3333FF"/>
                </a:solidFill>
              </a:rPr>
              <a:t>Nov. 18, 2007: first </a:t>
            </a:r>
            <a:r>
              <a:rPr lang="en-GB" altLang="zh-CN" b="1" dirty="0" err="1">
                <a:solidFill>
                  <a:srgbClr val="3333FF"/>
                </a:solidFill>
              </a:rPr>
              <a:t>e+e</a:t>
            </a:r>
            <a:r>
              <a:rPr lang="en-GB" altLang="zh-CN" b="1" dirty="0">
                <a:solidFill>
                  <a:srgbClr val="3333FF"/>
                </a:solidFill>
              </a:rPr>
              <a:t>- collision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90000"/>
            </a:pPr>
            <a:r>
              <a:rPr lang="en-GB" altLang="zh-CN" b="1" dirty="0">
                <a:solidFill>
                  <a:srgbClr val="3333FF"/>
                </a:solidFill>
              </a:rPr>
              <a:t>Mar. 2008: Collision 500 mA </a:t>
            </a:r>
            <a:r>
              <a:rPr lang="en-US" altLang="zh-CN" b="1" dirty="0">
                <a:solidFill>
                  <a:srgbClr val="3333FF"/>
                </a:solidFill>
              </a:rPr>
              <a:t>× </a:t>
            </a:r>
            <a:r>
              <a:rPr lang="en-GB" altLang="zh-CN" b="1" dirty="0">
                <a:solidFill>
                  <a:srgbClr val="3333FF"/>
                </a:solidFill>
              </a:rPr>
              <a:t>500 mA</a:t>
            </a:r>
            <a:r>
              <a:rPr lang="en-GB" altLang="zh-CN" dirty="0">
                <a:solidFill>
                  <a:srgbClr val="3333FF"/>
                </a:solidFill>
              </a:rPr>
              <a:t>, </a:t>
            </a:r>
            <a:r>
              <a:rPr lang="en-GB" altLang="zh-CN" b="1" dirty="0" err="1">
                <a:solidFill>
                  <a:srgbClr val="3333FF"/>
                </a:solidFill>
              </a:rPr>
              <a:t>Lumi</a:t>
            </a:r>
            <a:r>
              <a:rPr lang="en-GB" altLang="zh-CN" b="1" dirty="0">
                <a:solidFill>
                  <a:srgbClr val="3333FF"/>
                </a:solidFill>
              </a:rPr>
              <a:t>.</a:t>
            </a:r>
            <a:r>
              <a:rPr lang="en-GB" altLang="zh-CN" dirty="0">
                <a:solidFill>
                  <a:srgbClr val="3333FF"/>
                </a:solidFill>
              </a:rPr>
              <a:t>: 1 </a:t>
            </a:r>
            <a:r>
              <a:rPr lang="en-US" altLang="zh-CN" b="1" dirty="0">
                <a:solidFill>
                  <a:srgbClr val="3333FF"/>
                </a:solidFill>
              </a:rPr>
              <a:t>×10</a:t>
            </a:r>
            <a:r>
              <a:rPr lang="en-US" altLang="zh-CN" b="1" baseline="30000" dirty="0">
                <a:solidFill>
                  <a:srgbClr val="3333FF"/>
                </a:solidFill>
              </a:rPr>
              <a:t>32 </a:t>
            </a:r>
            <a:r>
              <a:rPr lang="en-US" altLang="zh-CN" b="1" dirty="0">
                <a:solidFill>
                  <a:srgbClr val="3333FF"/>
                </a:solidFill>
              </a:rPr>
              <a:t>cm</a:t>
            </a:r>
            <a:r>
              <a:rPr lang="en-US" altLang="zh-CN" b="1" baseline="30000" dirty="0">
                <a:solidFill>
                  <a:srgbClr val="3333FF"/>
                </a:solidFill>
              </a:rPr>
              <a:t>-2</a:t>
            </a:r>
            <a:r>
              <a:rPr lang="en-US" altLang="zh-CN" b="1" dirty="0">
                <a:solidFill>
                  <a:srgbClr val="3333FF"/>
                </a:solidFill>
              </a:rPr>
              <a:t>s</a:t>
            </a:r>
            <a:r>
              <a:rPr lang="en-US" altLang="zh-CN" b="1" baseline="30000" dirty="0">
                <a:solidFill>
                  <a:srgbClr val="3333FF"/>
                </a:solidFill>
              </a:rPr>
              <a:t>-1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90000"/>
            </a:pPr>
            <a:r>
              <a:rPr lang="en-US" altLang="zh-CN" b="1" dirty="0">
                <a:solidFill>
                  <a:srgbClr val="3333FF"/>
                </a:solidFill>
              </a:rPr>
              <a:t>April 30,2008: Move BESIII to IP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90000"/>
            </a:pPr>
            <a:r>
              <a:rPr lang="en-US" altLang="zh-CN" b="1" dirty="0">
                <a:solidFill>
                  <a:srgbClr val="800000"/>
                </a:solidFill>
              </a:rPr>
              <a:t>July 19, 2008: First event in BESIII</a:t>
            </a:r>
            <a:endParaRPr kumimoji="0" lang="zh-CN" altLang="en-US" b="1" baseline="30000" dirty="0">
              <a:solidFill>
                <a:srgbClr val="3333FF"/>
              </a:solidFill>
            </a:endParaRPr>
          </a:p>
        </p:txBody>
      </p:sp>
      <p:pic>
        <p:nvPicPr>
          <p:cNvPr id="3" name="Picture 4" descr="080721a-b">
            <a:extLst>
              <a:ext uri="{FF2B5EF4-FFF2-40B4-BE49-F238E27FC236}">
                <a16:creationId xmlns:a16="http://schemas.microsoft.com/office/drawing/2014/main" id="{767B9716-B749-4327-B61C-E2132302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328" y="2177991"/>
            <a:ext cx="6085038" cy="456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080507-2b">
            <a:extLst>
              <a:ext uri="{FF2B5EF4-FFF2-40B4-BE49-F238E27FC236}">
                <a16:creationId xmlns:a16="http://schemas.microsoft.com/office/drawing/2014/main" id="{2EA9E7F8-D2A1-4EB1-9D0D-D2614ECE7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4" y="2391714"/>
            <a:ext cx="5386320" cy="3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12">
            <a:extLst>
              <a:ext uri="{FF2B5EF4-FFF2-40B4-BE49-F238E27FC236}">
                <a16:creationId xmlns:a16="http://schemas.microsoft.com/office/drawing/2014/main" id="{E8508D93-B5C8-4C8C-B4D8-E64049EEC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634" y="2391714"/>
            <a:ext cx="3638596" cy="646331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00" b="1" dirty="0">
                <a:solidFill>
                  <a:schemeClr val="tx2"/>
                </a:solidFill>
              </a:rPr>
              <a:t>BESIII at the interaction point</a:t>
            </a:r>
          </a:p>
          <a:p>
            <a:pPr eaLnBrk="1" hangingPunct="1"/>
            <a:r>
              <a:rPr lang="en-US" altLang="zh-CN" sz="1800" b="1" dirty="0"/>
              <a:t>Precision &lt; 1 mm</a:t>
            </a:r>
          </a:p>
        </p:txBody>
      </p:sp>
    </p:spTree>
    <p:extLst>
      <p:ext uri="{BB962C8B-B14F-4D97-AF65-F5344CB8AC3E}">
        <p14:creationId xmlns:p14="http://schemas.microsoft.com/office/powerpoint/2010/main" val="1093507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/>
          </p:cNvSpPr>
          <p:nvPr>
            <p:ph type="title"/>
          </p:nvPr>
        </p:nvSpPr>
        <p:spPr>
          <a:xfrm>
            <a:off x="435429" y="115889"/>
            <a:ext cx="11419114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4000" b="1" dirty="0">
                <a:solidFill>
                  <a:srgbClr val="FF0000"/>
                </a:solidFill>
              </a:rPr>
              <a:t>Performance of the Detector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aphicFrame>
        <p:nvGraphicFramePr>
          <p:cNvPr id="12" name="Group 8"/>
          <p:cNvGraphicFramePr>
            <a:graphicFrameLocks noGrp="1"/>
          </p:cNvGraphicFramePr>
          <p:nvPr/>
        </p:nvGraphicFramePr>
        <p:xfrm>
          <a:off x="826408" y="1071558"/>
          <a:ext cx="5759451" cy="3634387"/>
        </p:xfrm>
        <a:graphic>
          <a:graphicData uri="http://schemas.openxmlformats.org/drawingml/2006/table">
            <a:tbl>
              <a:tblPr/>
              <a:tblGrid>
                <a:gridCol w="1111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1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58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312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Exps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.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89989" marR="89989" marT="46795" marB="4679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MDC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Wire </a:t>
                      </a:r>
                      <a:r>
                        <a:rPr kumimoji="0" lang="en-US" altLang="zh-C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reso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.</a:t>
                      </a:r>
                    </a:p>
                  </a:txBody>
                  <a:tcPr marL="89989" marR="89989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MDC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dE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/dx</a:t>
                      </a: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Reso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.</a:t>
                      </a:r>
                    </a:p>
                  </a:txBody>
                  <a:tcPr marL="89989" marR="89989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EMC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Energy</a:t>
                      </a: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r>
                        <a:rPr kumimoji="0" lang="en-US" altLang="zh-C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reso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.</a:t>
                      </a:r>
                    </a:p>
                  </a:txBody>
                  <a:tcPr marL="89989" marR="89989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34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CLEO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89989" marR="89989" marT="46795" marB="4679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110 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Symbol" panose="05050102010706020507"/>
                        </a:rPr>
                        <a:t>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m</a:t>
                      </a:r>
                    </a:p>
                  </a:txBody>
                  <a:tcPr marL="89989" marR="89989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5%</a:t>
                      </a:r>
                    </a:p>
                  </a:txBody>
                  <a:tcPr marL="89989" marR="89989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2.2-2.4 %</a:t>
                      </a:r>
                    </a:p>
                  </a:txBody>
                  <a:tcPr marL="89989" marR="89989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34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Babar 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89989" marR="89989" marT="46795" marB="4679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125 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Symbol" panose="05050102010706020507"/>
                        </a:rPr>
                        <a:t>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m</a:t>
                      </a:r>
                    </a:p>
                  </a:txBody>
                  <a:tcPr marL="89989" marR="89989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7%</a:t>
                      </a:r>
                    </a:p>
                  </a:txBody>
                  <a:tcPr marL="89989" marR="89989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2.67 %</a:t>
                      </a:r>
                    </a:p>
                  </a:txBody>
                  <a:tcPr marL="89989" marR="89989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34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Belle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89989" marR="89989" marT="46795" marB="4679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130 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Symbol" panose="05050102010706020507"/>
                        </a:rPr>
                        <a:t>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m</a:t>
                      </a:r>
                    </a:p>
                  </a:txBody>
                  <a:tcPr marL="89989" marR="89989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5.6%</a:t>
                      </a:r>
                    </a:p>
                  </a:txBody>
                  <a:tcPr marL="89989" marR="89989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2.2 %</a:t>
                      </a:r>
                    </a:p>
                  </a:txBody>
                  <a:tcPr marL="89989" marR="89989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863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BESIII </a:t>
                      </a:r>
                    </a:p>
                  </a:txBody>
                  <a:tcPr marL="89989" marR="89989" marT="46795" marB="467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115 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Symbol" panose="05050102010706020507"/>
                        </a:rPr>
                        <a:t>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m</a:t>
                      </a:r>
                    </a:p>
                  </a:txBody>
                  <a:tcPr marL="89989" marR="89989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&lt;5%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(</a:t>
                      </a:r>
                      <a:r>
                        <a:rPr lang="en-US" altLang="zh-CN" sz="2400" b="1" dirty="0" err="1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Bhabha</a:t>
                      </a:r>
                      <a:r>
                        <a:rPr lang="en-US" altLang="zh-CN" sz="2400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)</a:t>
                      </a:r>
                    </a:p>
                  </a:txBody>
                  <a:tcPr marL="89989" marR="89989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2.3%</a:t>
                      </a:r>
                    </a:p>
                  </a:txBody>
                  <a:tcPr marL="89989" marR="89989" marT="46795" marB="467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Group 8"/>
          <p:cNvGraphicFramePr>
            <a:graphicFrameLocks noGrp="1"/>
          </p:cNvGraphicFramePr>
          <p:nvPr/>
        </p:nvGraphicFramePr>
        <p:xfrm>
          <a:off x="6850063" y="1071559"/>
          <a:ext cx="4688794" cy="3634386"/>
        </p:xfrm>
        <a:graphic>
          <a:graphicData uri="http://schemas.openxmlformats.org/drawingml/2006/table">
            <a:tbl>
              <a:tblPr/>
              <a:tblGrid>
                <a:gridCol w="1601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7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59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Exps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.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89996" marR="89996" marT="46802" marB="468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TOF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 time</a:t>
                      </a: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  <a:r>
                        <a:rPr kumimoji="0" lang="en-US" altLang="zh-C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reso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.</a:t>
                      </a:r>
                    </a:p>
                  </a:txBody>
                  <a:tcPr marL="89996" marR="89996" marT="46802" marB="468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85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CDFII 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89996" marR="89996" marT="46802" marB="468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100 </a:t>
                      </a:r>
                      <a:r>
                        <a:rPr kumimoji="0" lang="en-US" altLang="zh-C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ps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89996" marR="89996" marT="46802" marB="468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85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Belle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89996" marR="89996" marT="46802" marB="468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90 </a:t>
                      </a:r>
                      <a:r>
                        <a:rPr kumimoji="0" lang="en-US" altLang="zh-C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ps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89996" marR="89996" marT="46802" marB="468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67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en-US" altLang="zh-CN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BESIII </a:t>
                      </a:r>
                    </a:p>
                  </a:txBody>
                  <a:tcPr marL="89996" marR="89996" marT="46802" marB="468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68 </a:t>
                      </a:r>
                      <a:r>
                        <a:rPr kumimoji="0" lang="en-US" altLang="zh-CN" sz="24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ps</a:t>
                      </a:r>
                      <a:r>
                        <a:rPr kumimoji="0" lang="en-US" altLang="zh-CN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 (Barrel)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98 </a:t>
                      </a:r>
                      <a:r>
                        <a:rPr kumimoji="0" lang="en-US" altLang="zh-CN" sz="24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ps</a:t>
                      </a:r>
                      <a:r>
                        <a:rPr kumimoji="0" lang="en-US" altLang="zh-CN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 (Endcap)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60 </a:t>
                      </a:r>
                      <a:r>
                        <a:rPr kumimoji="0" lang="en-US" altLang="zh-CN" sz="24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ps</a:t>
                      </a:r>
                      <a:r>
                        <a:rPr kumimoji="0" lang="en-US" altLang="zh-CN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(Endcap, MRPC) </a:t>
                      </a:r>
                    </a:p>
                  </a:txBody>
                  <a:tcPr marL="89996" marR="89996" marT="46802" marB="468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340" name="TextBox 2"/>
          <p:cNvSpPr txBox="1">
            <a:spLocks noChangeArrowheads="1"/>
          </p:cNvSpPr>
          <p:nvPr/>
        </p:nvSpPr>
        <p:spPr bwMode="auto">
          <a:xfrm>
            <a:off x="1676400" y="5217322"/>
            <a:ext cx="88392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12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MUC:    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Eff. ~ 96%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8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     Noise:  &lt; 0.04 Hz/cm</a:t>
            </a:r>
            <a:r>
              <a:rPr lang="en-US" altLang="zh-CN" sz="2400" b="1" baseline="30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(Barrel), &lt; 0.1 Hz/cm</a:t>
            </a:r>
            <a:r>
              <a:rPr lang="en-US" altLang="zh-CN" sz="2400" b="1" baseline="30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(Endcap)</a:t>
            </a:r>
            <a:endParaRPr lang="zh-CN" altLang="en-US" sz="24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30940" y="96115"/>
            <a:ext cx="10515600" cy="898897"/>
          </a:xfrm>
        </p:spPr>
        <p:txBody>
          <a:bodyPr/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Operation for 15 years</a:t>
            </a: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9405" y="984031"/>
            <a:ext cx="6930058" cy="5712603"/>
          </a:xfrm>
        </p:spPr>
        <p:txBody>
          <a:bodyPr/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MDC : </a:t>
            </a:r>
          </a:p>
          <a:p>
            <a:pPr lvl="1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broken wire.  33 dead channels in total, 30 channels can be repaired due to preamp issues</a:t>
            </a:r>
          </a:p>
          <a:p>
            <a:pPr lvl="1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Hit efficiency: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90%~97%, except for the first 3 layers 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EMC: </a:t>
            </a:r>
          </a:p>
          <a:p>
            <a:pPr lvl="1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dead crystal module.  27 unglued modules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yield of 5 modules dropped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to about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60-70%</a:t>
            </a:r>
          </a:p>
          <a:p>
            <a:pPr lvl="1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: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Almost 100%, except for the 5 unglued modules 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BTOF: </a:t>
            </a:r>
          </a:p>
          <a:p>
            <a:pPr lvl="1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dead channel</a:t>
            </a:r>
          </a:p>
          <a:p>
            <a:pPr lvl="1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: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95%~97% for single end 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ETOF: </a:t>
            </a:r>
          </a:p>
          <a:p>
            <a:pPr lvl="1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dead channels can be repaired due to preamp issues</a:t>
            </a:r>
          </a:p>
          <a:p>
            <a:pPr lvl="1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: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98.5%, except for the dead channels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MUC: </a:t>
            </a:r>
          </a:p>
          <a:p>
            <a:pPr lvl="1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module dead (east 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endcap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layer0)</a:t>
            </a:r>
          </a:p>
          <a:p>
            <a:pPr lvl="1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: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&gt;90%</a:t>
            </a: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519750" y="876303"/>
            <a:ext cx="4026790" cy="2810010"/>
            <a:chOff x="7519751" y="797859"/>
            <a:chExt cx="4582602" cy="3125099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19751" y="797859"/>
              <a:ext cx="4582602" cy="312509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8317378" y="2534330"/>
              <a:ext cx="3229163" cy="410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MDC hit efficiency  vs layer</a:t>
              </a:r>
              <a:endParaRPr lang="zh-CN" altLang="en-US" dirty="0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463" y="3567604"/>
            <a:ext cx="3994337" cy="29135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112724" y="3956359"/>
            <a:ext cx="2026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BTOF efficiency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CDDFF3D-9E72-4132-9A9A-70EBF464C7B1}"/>
              </a:ext>
            </a:extLst>
          </p:cNvPr>
          <p:cNvSpPr/>
          <p:nvPr/>
        </p:nvSpPr>
        <p:spPr>
          <a:xfrm>
            <a:off x="5030639" y="6173414"/>
            <a:ext cx="2883995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major failures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91321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 luminosity</a:t>
            </a:r>
            <a:r>
              <a:rPr lang="zh-CN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 46.58 fb</a:t>
            </a:r>
            <a:r>
              <a:rPr lang="en-US" altLang="zh-CN" b="1" baseline="3000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-1</a:t>
            </a:r>
            <a:endParaRPr lang="zh-CN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390" y="1038748"/>
            <a:ext cx="7188833" cy="517245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B80F78A-33CC-4225-9193-5D948BE1CECB}"/>
              </a:ext>
            </a:extLst>
          </p:cNvPr>
          <p:cNvSpPr txBox="1">
            <a:spLocks noChangeArrowheads="1"/>
          </p:cNvSpPr>
          <p:nvPr/>
        </p:nvSpPr>
        <p:spPr>
          <a:xfrm>
            <a:off x="914400" y="130629"/>
            <a:ext cx="10363200" cy="6737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0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endParaRPr lang="zh-CN" altLang="en-US" sz="40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24C7DC6-B222-4DB5-AA92-71191A961AE7}"/>
              </a:ext>
            </a:extLst>
          </p:cNvPr>
          <p:cNvSpPr txBox="1">
            <a:spLocks noChangeArrowheads="1"/>
          </p:cNvSpPr>
          <p:nvPr/>
        </p:nvSpPr>
        <p:spPr>
          <a:xfrm>
            <a:off x="205473" y="979715"/>
            <a:ext cx="4729476" cy="574765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1800" b="1" kern="0" dirty="0"/>
              <a:t>Drift chamber and its electronics </a:t>
            </a:r>
            <a:r>
              <a:rPr lang="en-US" altLang="zh-CN" sz="1800" b="1" kern="0" dirty="0">
                <a:solidFill>
                  <a:srgbClr val="D60093"/>
                </a:solidFill>
              </a:rPr>
              <a:t>(IHEP, Sichuan, Tsinghua)</a:t>
            </a:r>
          </a:p>
          <a:p>
            <a:r>
              <a:rPr lang="en-US" altLang="zh-CN" sz="1800" b="1" kern="0" dirty="0" err="1"/>
              <a:t>CsI</a:t>
            </a:r>
            <a:r>
              <a:rPr lang="en-US" altLang="zh-CN" sz="1800" b="1" kern="0" dirty="0"/>
              <a:t>(Tl) calorimeter and its electronics</a:t>
            </a:r>
            <a:r>
              <a:rPr lang="en-US" altLang="zh-CN" sz="1800" b="1" kern="0" dirty="0">
                <a:solidFill>
                  <a:srgbClr val="D60093"/>
                </a:solidFill>
              </a:rPr>
              <a:t>(IHEP, Tsinghua)</a:t>
            </a:r>
          </a:p>
          <a:p>
            <a:r>
              <a:rPr lang="en-US" altLang="zh-CN" sz="1800" b="1" kern="0" dirty="0"/>
              <a:t>TOF</a:t>
            </a:r>
            <a:r>
              <a:rPr lang="zh-CN" altLang="en-US" sz="1800" b="1" kern="0" dirty="0">
                <a:solidFill>
                  <a:srgbClr val="D60093"/>
                </a:solidFill>
              </a:rPr>
              <a:t>（</a:t>
            </a:r>
            <a:r>
              <a:rPr lang="en-US" altLang="zh-CN" sz="1800" b="1" kern="0" dirty="0">
                <a:solidFill>
                  <a:srgbClr val="D60093"/>
                </a:solidFill>
              </a:rPr>
              <a:t>IHEP, </a:t>
            </a:r>
            <a:r>
              <a:rPr lang="en-US" altLang="zh-CN" sz="1800" b="1" kern="0" dirty="0" err="1">
                <a:solidFill>
                  <a:srgbClr val="D60093"/>
                </a:solidFill>
              </a:rPr>
              <a:t>USTC，Tokyo</a:t>
            </a:r>
            <a:r>
              <a:rPr lang="zh-CN" altLang="en-US" sz="1800" b="1" kern="0" dirty="0">
                <a:solidFill>
                  <a:srgbClr val="D60093"/>
                </a:solidFill>
              </a:rPr>
              <a:t>，</a:t>
            </a:r>
            <a:r>
              <a:rPr lang="en-US" altLang="zh-CN" sz="1800" b="1" kern="0" dirty="0">
                <a:solidFill>
                  <a:srgbClr val="D60093"/>
                </a:solidFill>
              </a:rPr>
              <a:t>Hawaii）</a:t>
            </a:r>
          </a:p>
          <a:p>
            <a:r>
              <a:rPr lang="en-US" altLang="zh-CN" sz="1800" b="1" kern="0" dirty="0"/>
              <a:t>TOF electronics</a:t>
            </a:r>
            <a:r>
              <a:rPr lang="zh-CN" altLang="en-US" sz="1800" b="1" kern="0" dirty="0"/>
              <a:t> </a:t>
            </a:r>
            <a:r>
              <a:rPr lang="zh-CN" altLang="en-US" sz="1800" b="1" kern="0" dirty="0">
                <a:solidFill>
                  <a:srgbClr val="D60093"/>
                </a:solidFill>
              </a:rPr>
              <a:t>（</a:t>
            </a:r>
            <a:r>
              <a:rPr lang="en-US" altLang="zh-CN" sz="1800" b="1" kern="0" dirty="0">
                <a:solidFill>
                  <a:srgbClr val="D60093"/>
                </a:solidFill>
              </a:rPr>
              <a:t>USTC）</a:t>
            </a:r>
          </a:p>
          <a:p>
            <a:r>
              <a:rPr lang="en-US" altLang="zh-CN" sz="1800" b="1" kern="0" dirty="0"/>
              <a:t>RPC</a:t>
            </a:r>
            <a:r>
              <a:rPr lang="en-US" altLang="zh-CN" sz="1800" b="1" kern="0" dirty="0">
                <a:solidFill>
                  <a:srgbClr val="D60093"/>
                </a:solidFill>
              </a:rPr>
              <a:t>（IHEP, Uni. of Washington</a:t>
            </a:r>
            <a:r>
              <a:rPr lang="zh-CN" altLang="en-US" sz="1800" b="1" kern="0" dirty="0">
                <a:solidFill>
                  <a:srgbClr val="D60093"/>
                </a:solidFill>
              </a:rPr>
              <a:t>）</a:t>
            </a:r>
          </a:p>
          <a:p>
            <a:r>
              <a:rPr lang="en-US" altLang="zh-CN" sz="1800" b="1" kern="0" dirty="0"/>
              <a:t>RPC electronics</a:t>
            </a:r>
            <a:r>
              <a:rPr lang="zh-CN" altLang="en-US" sz="1800" b="1" kern="0" dirty="0">
                <a:solidFill>
                  <a:srgbClr val="D60093"/>
                </a:solidFill>
              </a:rPr>
              <a:t>（</a:t>
            </a:r>
            <a:r>
              <a:rPr lang="en-US" altLang="zh-CN" sz="1800" b="1" kern="0" dirty="0">
                <a:solidFill>
                  <a:srgbClr val="D60093"/>
                </a:solidFill>
              </a:rPr>
              <a:t>USTC）</a:t>
            </a:r>
          </a:p>
          <a:p>
            <a:r>
              <a:rPr lang="en-US" altLang="zh-CN" sz="1800" b="1" kern="0" dirty="0" err="1"/>
              <a:t>Trigger</a:t>
            </a:r>
            <a:r>
              <a:rPr lang="en-US" altLang="zh-CN" sz="1800" b="1" kern="0" dirty="0" err="1">
                <a:solidFill>
                  <a:srgbClr val="D60093"/>
                </a:solidFill>
              </a:rPr>
              <a:t>（IHEP</a:t>
            </a:r>
            <a:r>
              <a:rPr lang="en-US" altLang="zh-CN" sz="1800" b="1" kern="0" dirty="0">
                <a:solidFill>
                  <a:srgbClr val="D60093"/>
                </a:solidFill>
              </a:rPr>
              <a:t>, USTC, Giessen</a:t>
            </a:r>
            <a:r>
              <a:rPr lang="zh-CN" altLang="en-US" sz="1800" b="1" kern="0" dirty="0">
                <a:solidFill>
                  <a:srgbClr val="D60093"/>
                </a:solidFill>
              </a:rPr>
              <a:t>）</a:t>
            </a:r>
            <a:endParaRPr lang="en-US" altLang="zh-CN" sz="1800" b="1" kern="0" dirty="0">
              <a:solidFill>
                <a:srgbClr val="D60093"/>
              </a:solidFill>
            </a:endParaRPr>
          </a:p>
          <a:p>
            <a:r>
              <a:rPr lang="en-US" altLang="zh-CN" sz="1800" b="1" kern="0" dirty="0"/>
              <a:t>DAQ &amp; online software </a:t>
            </a:r>
            <a:r>
              <a:rPr lang="en-US" altLang="zh-CN" sz="1800" b="1" kern="0" dirty="0">
                <a:solidFill>
                  <a:srgbClr val="D60093"/>
                </a:solidFill>
              </a:rPr>
              <a:t>(IHEP, Tsinghua)</a:t>
            </a:r>
          </a:p>
          <a:p>
            <a:r>
              <a:rPr lang="en-US" altLang="zh-CN" sz="1800" b="1" kern="0" dirty="0"/>
              <a:t>Offline software </a:t>
            </a:r>
            <a:r>
              <a:rPr lang="en-US" altLang="zh-CN" sz="1800" b="1" kern="0" dirty="0">
                <a:solidFill>
                  <a:srgbClr val="D60093"/>
                </a:solidFill>
              </a:rPr>
              <a:t>（IHEP, Peking</a:t>
            </a:r>
            <a:r>
              <a:rPr lang="zh-CN" altLang="en-US" sz="1800" b="1" kern="0" dirty="0">
                <a:solidFill>
                  <a:srgbClr val="D60093"/>
                </a:solidFill>
              </a:rPr>
              <a:t>，</a:t>
            </a:r>
            <a:r>
              <a:rPr lang="en-US" altLang="zh-CN" sz="1800" b="1" kern="0" dirty="0" err="1">
                <a:solidFill>
                  <a:srgbClr val="D60093"/>
                </a:solidFill>
              </a:rPr>
              <a:t>Shangdong</a:t>
            </a:r>
            <a:r>
              <a:rPr lang="zh-CN" altLang="en-US" sz="1800" b="1" kern="0" dirty="0">
                <a:solidFill>
                  <a:srgbClr val="D60093"/>
                </a:solidFill>
              </a:rPr>
              <a:t>，</a:t>
            </a:r>
            <a:r>
              <a:rPr lang="en-US" altLang="zh-CN" sz="1800" b="1" kern="0" dirty="0">
                <a:solidFill>
                  <a:srgbClr val="D60093"/>
                </a:solidFill>
              </a:rPr>
              <a:t>Nanjing</a:t>
            </a:r>
            <a:r>
              <a:rPr lang="zh-CN" altLang="en-US" sz="1800" b="1" kern="0" dirty="0">
                <a:solidFill>
                  <a:srgbClr val="D60093"/>
                </a:solidFill>
              </a:rPr>
              <a:t>，</a:t>
            </a:r>
            <a:r>
              <a:rPr lang="en-US" altLang="zh-CN" sz="1800" b="1" kern="0" dirty="0">
                <a:solidFill>
                  <a:srgbClr val="D60093"/>
                </a:solidFill>
              </a:rPr>
              <a:t>JINR）</a:t>
            </a:r>
          </a:p>
          <a:p>
            <a:r>
              <a:rPr lang="en-US" altLang="zh-CN" sz="1800" b="1" kern="0" dirty="0"/>
              <a:t>Superconducting magnet </a:t>
            </a:r>
            <a:r>
              <a:rPr lang="en-US" altLang="zh-CN" sz="1800" b="1" kern="0" dirty="0">
                <a:solidFill>
                  <a:srgbClr val="D60093"/>
                </a:solidFill>
              </a:rPr>
              <a:t>（IHEP）</a:t>
            </a:r>
          </a:p>
          <a:p>
            <a:r>
              <a:rPr lang="en-US" altLang="zh-CN" sz="1800" b="1" kern="0" dirty="0"/>
              <a:t>Mechanics</a:t>
            </a:r>
            <a:r>
              <a:rPr lang="en-US" altLang="zh-CN" sz="1800" b="1" kern="0" dirty="0">
                <a:solidFill>
                  <a:srgbClr val="D60093"/>
                </a:solidFill>
              </a:rPr>
              <a:t>(IHEP)</a:t>
            </a:r>
          </a:p>
          <a:p>
            <a:r>
              <a:rPr lang="en-US" altLang="zh-CN" sz="1800" b="1" kern="0" dirty="0"/>
              <a:t>Technical support </a:t>
            </a:r>
            <a:r>
              <a:rPr lang="en-US" altLang="zh-CN" sz="1800" b="1" kern="0" dirty="0">
                <a:solidFill>
                  <a:srgbClr val="D60093"/>
                </a:solidFill>
              </a:rPr>
              <a:t>( IHEP, </a:t>
            </a:r>
            <a:r>
              <a:rPr lang="en-US" altLang="zh-CN" sz="1800" b="1" kern="0" dirty="0" err="1">
                <a:solidFill>
                  <a:srgbClr val="D60093"/>
                </a:solidFill>
              </a:rPr>
              <a:t>Tsinghua,BINP</a:t>
            </a:r>
            <a:r>
              <a:rPr lang="zh-CN" altLang="en-US" sz="1800" b="1" kern="0" dirty="0">
                <a:solidFill>
                  <a:srgbClr val="D60093"/>
                </a:solidFill>
              </a:rPr>
              <a:t>）</a:t>
            </a:r>
            <a:endParaRPr lang="en-US" altLang="zh-CN" sz="2000" b="1" kern="0" dirty="0">
              <a:solidFill>
                <a:srgbClr val="D60093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BD8F622-06D0-4844-9637-86D052C5B778}"/>
              </a:ext>
            </a:extLst>
          </p:cNvPr>
          <p:cNvGrpSpPr/>
          <p:nvPr/>
        </p:nvGrpSpPr>
        <p:grpSpPr>
          <a:xfrm>
            <a:off x="5040255" y="979715"/>
            <a:ext cx="6858001" cy="4093029"/>
            <a:chOff x="41273" y="1447800"/>
            <a:chExt cx="9144000" cy="5410200"/>
          </a:xfrm>
        </p:grpSpPr>
        <p:graphicFrame>
          <p:nvGraphicFramePr>
            <p:cNvPr id="5" name="Object 2">
              <a:extLst>
                <a:ext uri="{FF2B5EF4-FFF2-40B4-BE49-F238E27FC236}">
                  <a16:creationId xmlns:a16="http://schemas.microsoft.com/office/drawing/2014/main" id="{4DCFD82C-4DC9-4384-86EE-7CF324FD0F5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273" y="1447800"/>
            <a:ext cx="9144000" cy="541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8" r:id="rId3" imgW="7239000" imgH="4008120" progId="">
                    <p:embed/>
                  </p:oleObj>
                </mc:Choice>
                <mc:Fallback>
                  <p:oleObj r:id="rId3" imgW="7239000" imgH="4008120" progId="">
                    <p:embed/>
                    <p:pic>
                      <p:nvPicPr>
                        <p:cNvPr id="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73" y="1447800"/>
                          <a:ext cx="9144000" cy="54102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0099CC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FF7944A8-9C76-4A92-889F-F0F4092D6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7200" y="3028950"/>
              <a:ext cx="179388" cy="176213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779620BA-49FB-4DD1-A3E9-8E04942DE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663" y="3609975"/>
              <a:ext cx="117475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B3F0746A-A511-4B44-A43A-403CAAF36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0200" y="2895600"/>
              <a:ext cx="117475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25766DA7-893D-4FEC-AE7B-BE0511CA4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200" y="2819400"/>
              <a:ext cx="117475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361B91CA-CE1A-47F3-96F6-F25A79CE0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6600" y="2895600"/>
              <a:ext cx="117475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00F32E53-DB62-4F27-AA0C-D7AF82B7A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4050" y="3028950"/>
              <a:ext cx="119063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6FF2B6CA-91AB-4583-BD3B-42876D4DB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9138" y="3122613"/>
              <a:ext cx="117475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2331F3BB-B2C3-44A3-B601-EC23461B6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8963" y="3216275"/>
              <a:ext cx="119062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2C123AE1-D12D-4E4B-A688-0AAA17461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9138" y="3311525"/>
              <a:ext cx="117475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F8AB9DFE-1613-4EB9-9B8A-977B597A6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8963" y="3311525"/>
              <a:ext cx="119062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F74E13A9-F07F-40F6-9322-3C0A4E226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4225" y="3216275"/>
              <a:ext cx="117475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7" name="Oval 15">
              <a:extLst>
                <a:ext uri="{FF2B5EF4-FFF2-40B4-BE49-F238E27FC236}">
                  <a16:creationId xmlns:a16="http://schemas.microsoft.com/office/drawing/2014/main" id="{5BF257F8-736E-42B5-84C3-A9C4AA706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4050" y="3405188"/>
              <a:ext cx="119063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8" name="Oval 16">
              <a:extLst>
                <a:ext uri="{FF2B5EF4-FFF2-40B4-BE49-F238E27FC236}">
                  <a16:creationId xmlns:a16="http://schemas.microsoft.com/office/drawing/2014/main" id="{153665D3-3958-4B8E-B006-64D587636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5463" y="3405188"/>
              <a:ext cx="117475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9" name="Oval 17">
              <a:extLst>
                <a:ext uri="{FF2B5EF4-FFF2-40B4-BE49-F238E27FC236}">
                  <a16:creationId xmlns:a16="http://schemas.microsoft.com/office/drawing/2014/main" id="{28AFF1FA-3537-467D-B181-66936F523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8963" y="3122613"/>
              <a:ext cx="119062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20" name="Rectangle 18">
              <a:extLst>
                <a:ext uri="{FF2B5EF4-FFF2-40B4-BE49-F238E27FC236}">
                  <a16:creationId xmlns:a16="http://schemas.microsoft.com/office/drawing/2014/main" id="{9981F912-C871-45C0-85BE-BA3ECF6F1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800" y="3505200"/>
              <a:ext cx="2743200" cy="732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kumimoji="0" lang="en-US" altLang="zh-CN" sz="1200" b="1">
                  <a:solidFill>
                    <a:srgbClr val="FF3300"/>
                  </a:solidFill>
                </a:rPr>
                <a:t>Japan (1)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kumimoji="0" lang="en-US" altLang="zh-CN" sz="1200" b="1"/>
                <a:t>Tokyo University</a:t>
              </a:r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2C091AD9-EB46-4FCB-A803-F7F08CED1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" y="1828799"/>
              <a:ext cx="3048000" cy="883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kumimoji="0" lang="en-US" altLang="zh-CN" sz="1200" b="1" dirty="0">
                  <a:solidFill>
                    <a:srgbClr val="FF3300"/>
                  </a:solidFill>
                </a:rPr>
                <a:t>USA (2)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kumimoji="0" lang="en-US" altLang="zh-CN" sz="1200" b="1" dirty="0"/>
                <a:t>University of Hawaii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kumimoji="0" lang="en-US" altLang="zh-CN" sz="1200" b="1" dirty="0"/>
                <a:t>University of Washington</a:t>
              </a:r>
            </a:p>
          </p:txBody>
        </p:sp>
        <p:sp>
          <p:nvSpPr>
            <p:cNvPr id="22" name="Rectangle 20">
              <a:extLst>
                <a:ext uri="{FF2B5EF4-FFF2-40B4-BE49-F238E27FC236}">
                  <a16:creationId xmlns:a16="http://schemas.microsoft.com/office/drawing/2014/main" id="{ABC0D95F-D649-4A6F-9AA8-66BC310B5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3505200"/>
              <a:ext cx="3657600" cy="3352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0" hangingPunct="0">
                <a:lnSpc>
                  <a:spcPct val="190000"/>
                </a:lnSpc>
                <a:spcBef>
                  <a:spcPct val="20000"/>
                </a:spcBef>
              </a:pPr>
              <a:r>
                <a:rPr kumimoji="0" lang="en-US" altLang="zh-CN" sz="1200" b="1">
                  <a:solidFill>
                    <a:srgbClr val="FF3300"/>
                  </a:solidFill>
                </a:rPr>
                <a:t>China (22)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20000"/>
                </a:spcBef>
              </a:pPr>
              <a:r>
                <a:rPr kumimoji="0" lang="en-US" altLang="zh-CN" sz="1200" b="1"/>
                <a:t>IHEP, CCAST, GUCAS，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20000"/>
                </a:spcBef>
              </a:pPr>
              <a:r>
                <a:rPr kumimoji="0" lang="en-US" altLang="zh-CN" sz="1200" b="1"/>
                <a:t>Univ. of Sci. and Tech. of China</a:t>
              </a:r>
            </a:p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</a:pPr>
              <a:r>
                <a:rPr kumimoji="0" lang="en-US" altLang="zh-CN" sz="1200" b="1"/>
                <a:t>Shandong Univ., Zhejiang Univ.</a:t>
              </a:r>
            </a:p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</a:pPr>
              <a:r>
                <a:rPr kumimoji="0" lang="en-US" altLang="zh-CN" sz="1200" b="1"/>
                <a:t>Huazhong Normal Univ., Wuhan Univ.</a:t>
              </a:r>
            </a:p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</a:pPr>
              <a:r>
                <a:rPr kumimoji="0" lang="en-US" altLang="zh-CN" sz="1200" b="1"/>
                <a:t>Zhengzhou Univ., Henan Normal Univ.</a:t>
              </a:r>
            </a:p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</a:pPr>
              <a:r>
                <a:rPr kumimoji="0" lang="en-US" altLang="zh-CN" sz="1200" b="1"/>
                <a:t>Peking Univ., Tsinghua Univ. ,</a:t>
              </a:r>
            </a:p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</a:pPr>
              <a:r>
                <a:rPr kumimoji="0" lang="en-US" altLang="zh-CN" sz="1200" b="1"/>
                <a:t>Zhongshan Univ.,Nankai Univ.</a:t>
              </a:r>
            </a:p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</a:pPr>
              <a:r>
                <a:rPr kumimoji="0" lang="en-US" altLang="zh-CN" sz="1200" b="1"/>
                <a:t>Shanxi Univ., Sichuan Univ</a:t>
              </a:r>
            </a:p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</a:pPr>
              <a:r>
                <a:rPr kumimoji="0" lang="en-US" altLang="zh-CN" sz="1200" b="1"/>
                <a:t>Hunan Univ., Liaoning Univ. </a:t>
              </a:r>
            </a:p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</a:pPr>
              <a:r>
                <a:rPr kumimoji="0" lang="en-US" altLang="zh-CN" sz="1200" b="1"/>
                <a:t>Nanjing Univ., Nanjing Normal Univ.</a:t>
              </a:r>
            </a:p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</a:pPr>
              <a:r>
                <a:rPr kumimoji="0" lang="en-US" altLang="zh-CN" sz="1200" b="1"/>
                <a:t>Guangxi Normal Univ., Guangxi Univ</a:t>
              </a:r>
              <a:r>
                <a:rPr kumimoji="0" lang="en-US" altLang="zh-CN" sz="1200" b="1">
                  <a:solidFill>
                    <a:srgbClr val="000000"/>
                  </a:solidFill>
                </a:rPr>
                <a:t>.</a:t>
              </a:r>
            </a:p>
            <a:p>
              <a:pPr eaLnBrk="0" hangingPunct="0">
                <a:lnSpc>
                  <a:spcPct val="0"/>
                </a:lnSpc>
                <a:spcBef>
                  <a:spcPct val="20000"/>
                </a:spcBef>
              </a:pPr>
              <a:endParaRPr kumimoji="0" lang="en-US" altLang="zh-CN" sz="1200" b="1"/>
            </a:p>
          </p:txBody>
        </p:sp>
        <p:sp>
          <p:nvSpPr>
            <p:cNvPr id="23" name="Rectangle 21">
              <a:extLst>
                <a:ext uri="{FF2B5EF4-FFF2-40B4-BE49-F238E27FC236}">
                  <a16:creationId xmlns:a16="http://schemas.microsoft.com/office/drawing/2014/main" id="{377C95A0-5B6B-4E18-B316-4B27558C4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0400" y="1676400"/>
              <a:ext cx="3048000" cy="1640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kumimoji="0" lang="en-US" altLang="zh-CN" sz="1200" b="1" dirty="0">
                  <a:solidFill>
                    <a:srgbClr val="FF3300"/>
                  </a:solidFill>
                </a:rPr>
                <a:t>Europe (4)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kumimoji="0" lang="en-US" altLang="zh-CN" sz="1200" b="1" dirty="0"/>
                <a:t>GSI, Germany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kumimoji="0" lang="en-US" altLang="zh-CN" sz="1200" b="1" dirty="0"/>
                <a:t>University of Bochum, Germany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kumimoji="0" lang="en-US" altLang="zh-CN" sz="1200" b="1" dirty="0"/>
                <a:t>University of Giessen, Germany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kumimoji="0" lang="en-US" altLang="zh-CN" sz="1200" b="1" dirty="0"/>
                <a:t>JINR, </a:t>
              </a:r>
              <a:r>
                <a:rPr kumimoji="0" lang="en-US" altLang="zh-CN" sz="1200" b="1" dirty="0" err="1"/>
                <a:t>Dubna</a:t>
              </a:r>
              <a:r>
                <a:rPr kumimoji="0" lang="en-US" altLang="zh-CN" sz="1200" b="1" dirty="0"/>
                <a:t>, Russia</a:t>
              </a:r>
            </a:p>
          </p:txBody>
        </p:sp>
        <p:sp>
          <p:nvSpPr>
            <p:cNvPr id="24" name="Oval 22">
              <a:extLst>
                <a:ext uri="{FF2B5EF4-FFF2-40B4-BE49-F238E27FC236}">
                  <a16:creationId xmlns:a16="http://schemas.microsoft.com/office/drawing/2014/main" id="{D49246C3-1C4A-4FCE-85FA-0E3BE4021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7800" y="2590800"/>
              <a:ext cx="119063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25" name="Oval 23">
              <a:extLst>
                <a:ext uri="{FF2B5EF4-FFF2-40B4-BE49-F238E27FC236}">
                  <a16:creationId xmlns:a16="http://schemas.microsoft.com/office/drawing/2014/main" id="{4FA31059-ADE4-4EEE-9271-152A5A7B3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5800" y="2743200"/>
              <a:ext cx="117475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26" name="Oval 24">
              <a:extLst>
                <a:ext uri="{FF2B5EF4-FFF2-40B4-BE49-F238E27FC236}">
                  <a16:creationId xmlns:a16="http://schemas.microsoft.com/office/drawing/2014/main" id="{B9A15558-68CE-41BB-A806-BEE5D7CCF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1400" y="3200400"/>
              <a:ext cx="117475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27" name="Oval 25">
              <a:extLst>
                <a:ext uri="{FF2B5EF4-FFF2-40B4-BE49-F238E27FC236}">
                  <a16:creationId xmlns:a16="http://schemas.microsoft.com/office/drawing/2014/main" id="{3C3098BF-0E76-4F28-A5EE-74428BFD3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200" y="2667000"/>
              <a:ext cx="117475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400"/>
            </a:p>
          </p:txBody>
        </p: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FCD525D7-7233-4452-9A09-7023CEFC411C}"/>
              </a:ext>
            </a:extLst>
          </p:cNvPr>
          <p:cNvSpPr/>
          <p:nvPr/>
        </p:nvSpPr>
        <p:spPr>
          <a:xfrm>
            <a:off x="5009299" y="5497287"/>
            <a:ext cx="6858001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dirty="0"/>
              <a:t>New BESIII collaboration was established in Jan. 10, 2006</a:t>
            </a:r>
            <a:endParaRPr lang="zh-CN" altLang="en-US" sz="2000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756B818-F149-4669-9AF5-8F67A257F02A}"/>
              </a:ext>
            </a:extLst>
          </p:cNvPr>
          <p:cNvSpPr txBox="1"/>
          <p:nvPr/>
        </p:nvSpPr>
        <p:spPr>
          <a:xfrm>
            <a:off x="9543203" y="957753"/>
            <a:ext cx="2434828" cy="923330"/>
          </a:xfrm>
          <a:prstGeom prst="rect">
            <a:avLst/>
          </a:prstGeom>
          <a:solidFill>
            <a:srgbClr val="00FDFF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kumimoji="1"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~300 members</a:t>
            </a:r>
          </a:p>
          <a:p>
            <a:pPr algn="ctr" defTabSz="457200"/>
            <a:r>
              <a:rPr kumimoji="1"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From 29 institutions in 5 countries </a:t>
            </a:r>
            <a:endParaRPr kumimoji="1" lang="zh-CN" altLang="en-US" b="1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20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DCFFB69-7912-4F1D-876B-5077C7FB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21AC8-FF52-394F-B51C-DF4EFE41F849}" type="slidenum">
              <a:rPr kumimoji="1" lang="zh-CN" altLang="en-US" smtClean="0"/>
              <a:t>25</a:t>
            </a:fld>
            <a:endParaRPr kumimoji="1"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D844E25-EF42-4504-AC2A-FCC024EF30FC}"/>
              </a:ext>
            </a:extLst>
          </p:cNvPr>
          <p:cNvGrpSpPr/>
          <p:nvPr/>
        </p:nvGrpSpPr>
        <p:grpSpPr>
          <a:xfrm>
            <a:off x="2150807" y="230679"/>
            <a:ext cx="9144000" cy="5554494"/>
            <a:chOff x="0" y="97392"/>
            <a:chExt cx="9144000" cy="555449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38805CA-401E-48DD-8E3B-E49A982D1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7392"/>
              <a:ext cx="9144000" cy="5554494"/>
            </a:xfrm>
            <a:prstGeom prst="rect">
              <a:avLst/>
            </a:prstGeom>
          </p:spPr>
        </p:pic>
        <p:sp>
          <p:nvSpPr>
            <p:cNvPr id="16" name="五角星 7">
              <a:extLst>
                <a:ext uri="{FF2B5EF4-FFF2-40B4-BE49-F238E27FC236}">
                  <a16:creationId xmlns:a16="http://schemas.microsoft.com/office/drawing/2014/main" id="{3063F1F2-6292-43E8-96F7-33DD0E7AB5DA}"/>
                </a:ext>
              </a:extLst>
            </p:cNvPr>
            <p:cNvSpPr/>
            <p:nvPr/>
          </p:nvSpPr>
          <p:spPr>
            <a:xfrm>
              <a:off x="6922505" y="1714436"/>
              <a:ext cx="143838" cy="11060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/>
              <a:endParaRPr kumimoji="1"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5CA7FD18-5036-4409-A83C-D3EECEC7E7BE}"/>
              </a:ext>
            </a:extLst>
          </p:cNvPr>
          <p:cNvSpPr/>
          <p:nvPr/>
        </p:nvSpPr>
        <p:spPr>
          <a:xfrm>
            <a:off x="6112351" y="2829040"/>
            <a:ext cx="5106257" cy="39241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China (5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/367</a:t>
            </a:r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algn="ctr" defTabSz="457200"/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Institute of High Energy Physics (146)</a:t>
            </a:r>
            <a:r>
              <a:rPr lang="en-GB" altLang="zh-CN" sz="11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other units(221)</a:t>
            </a:r>
            <a:r>
              <a:rPr lang="en-US" altLang="zh-CN" sz="11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zh-CN" altLang="en-US" sz="11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Beijing Institute of Petro-chemical Technology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Beihang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University,</a:t>
            </a:r>
          </a:p>
          <a:p>
            <a:pPr algn="ctr" defTabSz="457200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China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Center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of Advanced Science and Technology, F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dan University,</a:t>
            </a:r>
          </a:p>
          <a:p>
            <a:pPr algn="ctr" defTabSz="457200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Guangxi Normal University, Guangxi University, </a:t>
            </a:r>
          </a:p>
          <a:p>
            <a:pPr algn="ctr" defTabSz="457200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Hangzhou Normal University, Henan Normal University, </a:t>
            </a:r>
          </a:p>
          <a:p>
            <a:pPr algn="ctr" defTabSz="457200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Henan University of Science and Technology,</a:t>
            </a:r>
          </a:p>
          <a:p>
            <a:pPr algn="ctr" defTabSz="457200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Huazhong Normal University, Huangshan College, Hunan University,</a:t>
            </a:r>
          </a:p>
          <a:p>
            <a:pPr algn="ctr" defTabSz="457200"/>
            <a:r>
              <a:rPr lang="en-GB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Hunan Normal University, Henan University of Technology </a:t>
            </a:r>
          </a:p>
          <a:p>
            <a:pPr algn="ctr" defTabSz="457200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Institute of modern physics, Jilin University, Lanzhou University, Liaoning Normal University, Liaoning University, Nanjing Normal University, Nanjing University, Nankai University,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North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China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Electric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Power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University,</a:t>
            </a:r>
          </a:p>
          <a:p>
            <a:pPr algn="ctr" defTabSz="457200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Peking University,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Qufu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normal university, Shanxi University, </a:t>
            </a:r>
          </a:p>
          <a:p>
            <a:pPr algn="ctr" defTabSz="457200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Shanxi Normal University, Sichuan University, Shandong Normal University, </a:t>
            </a:r>
          </a:p>
          <a:p>
            <a:pPr algn="ctr" defTabSz="457200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Shandong University, Shanghai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Jiaotong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Univeristy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Soochow University,</a:t>
            </a:r>
          </a:p>
          <a:p>
            <a:pPr algn="ctr" defTabSz="457200"/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South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China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Normal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University,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Southeast University, Sun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Yat-sen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University, </a:t>
            </a:r>
          </a:p>
          <a:p>
            <a:pPr algn="ctr" defTabSz="457200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Tsinghua University,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University of Chinese Academy of Sciences, University of Jinan, University of Science and Technology of China, </a:t>
            </a:r>
          </a:p>
          <a:p>
            <a:pPr algn="ctr" defTabSz="457200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University of Science and Technology Liaoning, </a:t>
            </a:r>
          </a:p>
          <a:p>
            <a:pPr algn="ctr" defTabSz="457200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University of South China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Wuhan University, Xinyang Normal University, </a:t>
            </a:r>
          </a:p>
          <a:p>
            <a:pPr algn="ctr" defTabSz="457200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Zhejiang University, Zhengzhou University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GB" altLang="zh-CN" sz="1100" b="1" dirty="0" err="1">
                <a:solidFill>
                  <a:srgbClr val="181A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YunNan</a:t>
            </a:r>
            <a:r>
              <a:rPr lang="en-GB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University ,</a:t>
            </a:r>
            <a:r>
              <a:rPr lang="en-GB" altLang="zh-CN" sz="110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</a:t>
            </a:r>
            <a:r>
              <a:rPr lang="en-GB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China University of Geosciences , Yantai University,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723BE80-9EA5-4AD2-8CA9-E416F51458ED}"/>
              </a:ext>
            </a:extLst>
          </p:cNvPr>
          <p:cNvSpPr/>
          <p:nvPr/>
        </p:nvSpPr>
        <p:spPr>
          <a:xfrm>
            <a:off x="4154936" y="251790"/>
            <a:ext cx="5332843" cy="2723823"/>
          </a:xfrm>
          <a:prstGeom prst="rect">
            <a:avLst/>
          </a:prstGeom>
          <a:solidFill>
            <a:srgbClr val="00FDFF">
              <a:alpha val="0"/>
            </a:srgb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Europe (17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/115</a:t>
            </a:r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)</a:t>
            </a:r>
            <a:endParaRPr lang="en-GB" altLang="zh-CN" b="1" dirty="0">
              <a:solidFill>
                <a:srgbClr val="444444"/>
              </a:solidFill>
              <a:latin typeface="Times New Roman" panose="02020603050405020304" pitchFamily="18" charset="0"/>
              <a:ea typeface="Heiti SC Medium" panose="02000000000000000000" pitchFamily="2" charset="-128"/>
              <a:cs typeface="Times New Roman" panose="02020603050405020304" pitchFamily="18" charset="0"/>
            </a:endParaRPr>
          </a:p>
          <a:p>
            <a:pPr algn="ctr" defTabSz="457200"/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Germany (6):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Bochum University, </a:t>
            </a:r>
          </a:p>
          <a:p>
            <a:pPr algn="ctr" defTabSz="457200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GSI Darmstadt, Helmholtz Institute Mainz, Johannes Gutenberg University of Mainz, Universitaet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Giessen,University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 of Münster </a:t>
            </a:r>
            <a:br>
              <a:rPr lang="en-GB" altLang="zh-CN" sz="1100" b="1" dirty="0">
                <a:solidFill>
                  <a:srgbClr val="444444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Italy (4): </a:t>
            </a:r>
            <a:r>
              <a:rPr lang="en-GB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Ferrara University, LNF/</a:t>
            </a:r>
            <a:r>
              <a:rPr lang="en-GB" altLang="zh-CN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Perugia</a:t>
            </a:r>
            <a:r>
              <a:rPr lang="en-GB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,</a:t>
            </a:r>
            <a:r>
              <a:rPr lang="en-GB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 University of Torino</a:t>
            </a:r>
            <a:br>
              <a:rPr lang="en-GB" altLang="zh-CN" sz="1100" b="1" dirty="0">
                <a:solidFill>
                  <a:srgbClr val="444444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</a:br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Netherlands (1):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KVI/University of Groningen</a:t>
            </a:r>
          </a:p>
          <a:p>
            <a:pPr algn="ctr" defTabSz="457200"/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Russia (2):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Budker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 Institute of Nuclear Physics,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Dubna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 JINR</a:t>
            </a:r>
          </a:p>
          <a:p>
            <a:pPr algn="ctr" defTabSz="457200"/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Sweden (1):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Uppsala University</a:t>
            </a:r>
          </a:p>
          <a:p>
            <a:pPr algn="ctr" defTabSz="457200"/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Turkey (1):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Turkish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Accelerator 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Center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 Particle Factory Group</a:t>
            </a:r>
            <a:br>
              <a:rPr lang="en-GB" altLang="zh-CN" sz="1100" b="1" dirty="0">
                <a:solidFill>
                  <a:srgbClr val="444444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</a:br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UK (2):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University of Manchester, University of Oxford </a:t>
            </a:r>
          </a:p>
          <a:p>
            <a:pPr algn="ctr" defTabSz="457200"/>
            <a:r>
              <a:rPr lang="en-GB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Poland (1)</a:t>
            </a:r>
            <a:r>
              <a:rPr lang="en-GB" altLang="zh-CN" sz="1400" b="1" dirty="0">
                <a:solidFill>
                  <a:srgbClr val="181A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National Centre for Nuclear Research </a:t>
            </a:r>
          </a:p>
          <a:p>
            <a:pPr algn="ctr" defTabSz="457200"/>
            <a:endParaRPr lang="en-GB" altLang="zh-CN" sz="1100" b="1" dirty="0">
              <a:solidFill>
                <a:srgbClr val="0432FF"/>
              </a:solidFill>
              <a:latin typeface="Times New Roman" panose="02020603050405020304" pitchFamily="18" charset="0"/>
              <a:ea typeface="Heiti SC Medium" panose="02000000000000000000" pitchFamily="2" charset="-128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51ACEA0-A9F5-4717-B525-3075D9D82939}"/>
              </a:ext>
            </a:extLst>
          </p:cNvPr>
          <p:cNvSpPr/>
          <p:nvPr/>
        </p:nvSpPr>
        <p:spPr>
          <a:xfrm>
            <a:off x="2915108" y="1716135"/>
            <a:ext cx="2061881" cy="1046440"/>
          </a:xfrm>
          <a:prstGeom prst="rect">
            <a:avLst/>
          </a:prstGeom>
          <a:solidFill>
            <a:srgbClr val="00FDFF">
              <a:alpha val="1000"/>
            </a:srgb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USA(4</a:t>
            </a:r>
            <a:r>
              <a:rPr lang="en-GB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/8</a:t>
            </a:r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  <a:br>
              <a:rPr lang="en-GB" altLang="zh-CN" dirty="0">
                <a:solidFill>
                  <a:srgbClr val="444444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</a:b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Carnegie Mellon University</a:t>
            </a:r>
            <a:b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</a:b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Indiana University</a:t>
            </a:r>
            <a:br>
              <a:rPr lang="en-GB" altLang="zh-CN" sz="1100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</a:b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University of Hawaii</a:t>
            </a:r>
            <a:br>
              <a:rPr lang="en-GB" altLang="zh-CN" sz="1100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</a:b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University of Minnesota</a:t>
            </a:r>
            <a:endParaRPr lang="en-GB" altLang="zh-CN" sz="1100" dirty="0">
              <a:solidFill>
                <a:srgbClr val="0432FF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15">
            <a:extLst>
              <a:ext uri="{FF2B5EF4-FFF2-40B4-BE49-F238E27FC236}">
                <a16:creationId xmlns:a16="http://schemas.microsoft.com/office/drawing/2014/main" id="{17CC0A23-40B8-472C-90DB-DF002E38B980}"/>
              </a:ext>
            </a:extLst>
          </p:cNvPr>
          <p:cNvSpPr txBox="1"/>
          <p:nvPr/>
        </p:nvSpPr>
        <p:spPr>
          <a:xfrm>
            <a:off x="2171677" y="5734735"/>
            <a:ext cx="3842535" cy="646331"/>
          </a:xfrm>
          <a:prstGeom prst="rect">
            <a:avLst/>
          </a:prstGeom>
          <a:solidFill>
            <a:srgbClr val="00FD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kumimoji="1"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~600 members</a:t>
            </a:r>
          </a:p>
          <a:p>
            <a:pPr algn="ctr" defTabSz="457200"/>
            <a:r>
              <a:rPr kumimoji="1"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From 83 institutions in 16 countries </a:t>
            </a:r>
            <a:endParaRPr kumimoji="1" lang="zh-CN" altLang="en-US" b="1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344D807-1ABC-4F89-AC87-936FD9B2B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137" y="5082699"/>
            <a:ext cx="1447575" cy="57049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506AA5C-BCB8-4575-9FAC-CB06014C930E}"/>
              </a:ext>
            </a:extLst>
          </p:cNvPr>
          <p:cNvSpPr/>
          <p:nvPr/>
        </p:nvSpPr>
        <p:spPr>
          <a:xfrm>
            <a:off x="9396885" y="306553"/>
            <a:ext cx="1897922" cy="2569934"/>
          </a:xfrm>
          <a:prstGeom prst="rect">
            <a:avLst/>
          </a:prstGeom>
          <a:solidFill>
            <a:srgbClr val="00FDFF">
              <a:alpha val="0"/>
            </a:srgb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Asia (6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/10</a:t>
            </a:r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anose="02000000000000000000" pitchFamily="2" charset="-128"/>
                <a:cs typeface="Times New Roman" panose="02020603050405020304" pitchFamily="18" charset="0"/>
              </a:rPr>
              <a:t>)</a:t>
            </a:r>
            <a:endParaRPr lang="en-GB" altLang="zh-CN" b="1" dirty="0">
              <a:solidFill>
                <a:srgbClr val="444444"/>
              </a:solidFill>
              <a:latin typeface="Times New Roman" panose="02020603050405020304" pitchFamily="18" charset="0"/>
              <a:ea typeface="Heiti SC Medium" panose="02000000000000000000" pitchFamily="2" charset="-128"/>
              <a:cs typeface="Times New Roman" panose="02020603050405020304" pitchFamily="18" charset="0"/>
            </a:endParaRPr>
          </a:p>
          <a:p>
            <a:pPr defTabSz="457200"/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Pakistan (2):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COMSATS Institute of Information Technology</a:t>
            </a:r>
            <a:endParaRPr lang="en-GB" altLang="zh-CN" sz="1100" b="1" dirty="0">
              <a:solidFill>
                <a:srgbClr val="FF00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defTabSz="457200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University of the Punjab, University of Lahore</a:t>
            </a:r>
          </a:p>
          <a:p>
            <a:pPr defTabSz="457200"/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Mongolia (1)</a:t>
            </a:r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Institute of Physics and Technology</a:t>
            </a:r>
          </a:p>
          <a:p>
            <a:pPr defTabSz="457200"/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Korea (1</a:t>
            </a:r>
            <a:r>
              <a:rPr lang="en-GB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):</a:t>
            </a:r>
            <a:r>
              <a:rPr lang="en-GB" altLang="zh-CN" sz="1100" dirty="0">
                <a:solidFill>
                  <a:srgbClr val="181ACC"/>
                </a:solidFill>
                <a:latin typeface="Calibri" panose="020F0502020204030204"/>
                <a:ea typeface="等线" panose="02010600030101010101" pitchFamily="2" charset="-122"/>
              </a:rPr>
              <a:t> </a:t>
            </a:r>
            <a:r>
              <a:rPr lang="en-GB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Chung-Ang University </a:t>
            </a:r>
          </a:p>
          <a:p>
            <a:pPr defTabSz="457200"/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India (1):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Indian Institute of Technology madras</a:t>
            </a:r>
            <a:endParaRPr lang="en-GB" altLang="zh-CN" sz="1100" b="1" i="1" dirty="0">
              <a:solidFill>
                <a:srgbClr val="0432FF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defTabSz="457200"/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Thailand (1):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Suranaree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University of Technology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6EA2F6A-4C61-4D07-BE23-5485B31F8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879" y="5330266"/>
            <a:ext cx="784928" cy="5715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F38502F-D491-48ED-AA7F-54F06D1BD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734" y="215965"/>
            <a:ext cx="1013528" cy="7380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3A0899B-4F03-4D61-9072-ED99FAA9C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408" y="177385"/>
            <a:ext cx="915745" cy="50034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66C4D09-C394-4C99-8CF0-46C6202F6781}"/>
              </a:ext>
            </a:extLst>
          </p:cNvPr>
          <p:cNvSpPr/>
          <p:nvPr/>
        </p:nvSpPr>
        <p:spPr>
          <a:xfrm>
            <a:off x="2244944" y="3068308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GB" altLang="zh-CN" b="1" dirty="0">
                <a:solidFill>
                  <a:srgbClr val="181A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South America  (</a:t>
            </a:r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GB" altLang="zh-CN" b="1" dirty="0">
                <a:solidFill>
                  <a:srgbClr val="181A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/1)</a:t>
            </a:r>
            <a:br>
              <a:rPr lang="en-GB" altLang="zh-CN" b="1" dirty="0">
                <a:solidFill>
                  <a:srgbClr val="181A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</a:br>
            <a:r>
              <a:rPr lang="zh-CN" altLang="en-US" sz="1600" b="1" dirty="0">
                <a:solidFill>
                  <a:srgbClr val="181A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Chile</a:t>
            </a:r>
            <a:r>
              <a:rPr lang="en-US" altLang="zh-CN" sz="1400" b="1" dirty="0">
                <a:solidFill>
                  <a:srgbClr val="181A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GB" altLang="zh-CN" sz="1400" b="1" dirty="0">
                <a:solidFill>
                  <a:srgbClr val="181A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University of </a:t>
            </a:r>
            <a:r>
              <a:rPr lang="en-GB" altLang="zh-CN" sz="1400" b="1" dirty="0" err="1">
                <a:solidFill>
                  <a:srgbClr val="181A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Tarapaca</a:t>
            </a:r>
            <a:endParaRPr lang="en-GB" altLang="zh-CN" sz="1400" b="1" dirty="0">
              <a:solidFill>
                <a:srgbClr val="181ACC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DF8591CF-2511-4076-B22F-F5BB745B3423}"/>
              </a:ext>
            </a:extLst>
          </p:cNvPr>
          <p:cNvSpPr txBox="1"/>
          <p:nvPr/>
        </p:nvSpPr>
        <p:spPr>
          <a:xfrm>
            <a:off x="201426" y="60742"/>
            <a:ext cx="609771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3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Current Collaboration</a:t>
            </a:r>
            <a:endParaRPr lang="zh-CN" altLang="en-US" sz="33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470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BB264A8-886A-4CF6-82EF-DCC3BADBB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21AC8-FF52-394F-B51C-DF4EFE41F849}" type="slidenum">
              <a:rPr kumimoji="1" lang="zh-CN" altLang="en-US" smtClean="0"/>
              <a:t>26</a:t>
            </a:fld>
            <a:endParaRPr kumimoji="1" lang="zh-CN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88C5B2-5000-4B79-AD70-B77335F47919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152400"/>
            <a:ext cx="7772400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for Physics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3C7802-9319-4604-9D51-869B0C9846E3}"/>
              </a:ext>
            </a:extLst>
          </p:cNvPr>
          <p:cNvSpPr txBox="1">
            <a:spLocks noChangeArrowheads="1"/>
          </p:cNvSpPr>
          <p:nvPr/>
        </p:nvSpPr>
        <p:spPr>
          <a:xfrm>
            <a:off x="5255137" y="4823040"/>
            <a:ext cx="4811486" cy="1295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zh-CN" sz="2400" b="1" dirty="0"/>
              <a:t>  conferences</a:t>
            </a:r>
            <a:r>
              <a:rPr lang="zh-CN" altLang="en-US" sz="2000" b="1" dirty="0"/>
              <a:t>：</a:t>
            </a:r>
          </a:p>
          <a:p>
            <a:pPr lvl="1"/>
            <a:r>
              <a:rPr lang="en-US" altLang="zh-CN" sz="1800" b="1" dirty="0">
                <a:solidFill>
                  <a:srgbClr val="C00000"/>
                </a:solidFill>
              </a:rPr>
              <a:t>Charm series </a:t>
            </a:r>
          </a:p>
          <a:p>
            <a:pPr lvl="1"/>
            <a:r>
              <a:rPr lang="en-US" altLang="zh-CN" sz="1800" b="1" dirty="0">
                <a:solidFill>
                  <a:schemeClr val="accent2"/>
                </a:solidFill>
              </a:rPr>
              <a:t>China-US collaboration workshops </a:t>
            </a:r>
            <a:endParaRPr lang="zh-CN" altLang="en-US" sz="1800" b="1" dirty="0">
              <a:solidFill>
                <a:schemeClr val="accent2"/>
              </a:solidFill>
            </a:endParaRPr>
          </a:p>
          <a:p>
            <a:pPr lvl="1"/>
            <a:r>
              <a:rPr lang="en-US" altLang="zh-CN" sz="1800" b="1" dirty="0">
                <a:solidFill>
                  <a:schemeClr val="accent2"/>
                </a:solidFill>
              </a:rPr>
              <a:t>Summer</a:t>
            </a:r>
            <a:r>
              <a:rPr lang="zh-CN" altLang="en-US" sz="1800" b="1" dirty="0">
                <a:solidFill>
                  <a:schemeClr val="accent2"/>
                </a:solidFill>
              </a:rPr>
              <a:t> </a:t>
            </a:r>
            <a:r>
              <a:rPr lang="en-US" altLang="zh-CN" sz="1800" b="1" dirty="0">
                <a:solidFill>
                  <a:schemeClr val="accent2"/>
                </a:solidFill>
              </a:rPr>
              <a:t>schools</a:t>
            </a:r>
            <a:endParaRPr lang="en-US" altLang="zh-CN" sz="1800" b="1" dirty="0"/>
          </a:p>
        </p:txBody>
      </p:sp>
      <p:pic>
        <p:nvPicPr>
          <p:cNvPr id="5" name="Picture 6" descr="http://bes.ihep.ac.cn/conference/charm2006/page/wpe20.jpg">
            <a:extLst>
              <a:ext uri="{FF2B5EF4-FFF2-40B4-BE49-F238E27FC236}">
                <a16:creationId xmlns:a16="http://schemas.microsoft.com/office/drawing/2014/main" id="{51235505-481B-4CBA-A599-9AAF02D9E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37" y="1143000"/>
            <a:ext cx="26860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F83104E5-3776-4BA0-8C49-1D3D98885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6848" y="914400"/>
            <a:ext cx="26193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b="1">
                <a:solidFill>
                  <a:srgbClr val="CC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International Workshop 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b="1">
                <a:solidFill>
                  <a:srgbClr val="CC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tau-Charm Physics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b="1">
                <a:solidFill>
                  <a:srgbClr val="CC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Beijing, June 5-7, 2006</a:t>
            </a:r>
          </a:p>
        </p:txBody>
      </p:sp>
      <p:pic>
        <p:nvPicPr>
          <p:cNvPr id="7" name="Picture 6" descr="F:\Images\200812\200812A0\20081222318.jpg">
            <a:extLst>
              <a:ext uri="{FF2B5EF4-FFF2-40B4-BE49-F238E27FC236}">
                <a16:creationId xmlns:a16="http://schemas.microsoft.com/office/drawing/2014/main" id="{1F84C88D-FD8A-41BE-BDC1-9E7543F39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0" r="3038" b="9113"/>
          <a:stretch>
            <a:fillRect/>
          </a:stretch>
        </p:blipFill>
        <p:spPr bwMode="auto">
          <a:xfrm>
            <a:off x="404247" y="1114425"/>
            <a:ext cx="4626429" cy="491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200BAC0C-B5FF-4EE4-A3D3-736E477EF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772" y="6105525"/>
            <a:ext cx="2428875" cy="523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400" b="1" dirty="0" err="1">
                <a:solidFill>
                  <a:srgbClr val="C00000"/>
                </a:solidFill>
                <a:latin typeface="+mn-lt"/>
              </a:rPr>
              <a:t>hep</a:t>
            </a:r>
            <a:r>
              <a:rPr lang="en-US" altLang="zh-CN" sz="1400" b="1" dirty="0">
                <a:solidFill>
                  <a:srgbClr val="C00000"/>
                </a:solidFill>
                <a:latin typeface="+mn-lt"/>
              </a:rPr>
              <a:t>-ex/0809.1869</a:t>
            </a:r>
          </a:p>
          <a:p>
            <a:pPr>
              <a:defRPr/>
            </a:pPr>
            <a:r>
              <a:rPr lang="en-US" sz="1400" b="1" dirty="0">
                <a:solidFill>
                  <a:srgbClr val="C00000"/>
                </a:solidFill>
                <a:latin typeface="+mn-lt"/>
              </a:rPr>
              <a:t>IJMP A V24,No 1(2009) supp</a:t>
            </a:r>
            <a:endParaRPr lang="zh-CN" altLang="en-US" sz="1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A2AA58-BEBF-4669-B7D5-A099986F5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0991" y="1196773"/>
            <a:ext cx="3808202" cy="3693319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b="1" i="0" u="none" strike="noStrike" dirty="0">
                <a:effectLst/>
              </a:rPr>
              <a:t>Charm2023 Siegen (Germany 2023) </a:t>
            </a:r>
          </a:p>
          <a:p>
            <a:pPr algn="l"/>
            <a:r>
              <a:rPr lang="en-GB" altLang="zh-CN" b="1" i="0" u="none" strike="noStrike" dirty="0">
                <a:effectLst/>
              </a:rPr>
              <a:t>Charm2020 Mexico City (Mexico 2020) </a:t>
            </a:r>
          </a:p>
          <a:p>
            <a:pPr algn="l"/>
            <a:r>
              <a:rPr lang="en-GB" altLang="zh-CN" b="1" i="0" u="none" strike="noStrike" dirty="0">
                <a:effectLst/>
              </a:rPr>
              <a:t>Charm2018 Novosibirsk (Russia, 2018)</a:t>
            </a:r>
          </a:p>
          <a:p>
            <a:pPr algn="l"/>
            <a:r>
              <a:rPr lang="en-GB" altLang="zh-CN" b="1" i="0" u="none" strike="noStrike" dirty="0">
                <a:effectLst/>
              </a:rPr>
              <a:t>Charm2016 Bologna (Italy, 2016)</a:t>
            </a:r>
          </a:p>
          <a:p>
            <a:pPr algn="l"/>
            <a:r>
              <a:rPr lang="en-GB" altLang="zh-CN" b="1" i="0" u="none" strike="noStrike" dirty="0">
                <a:effectLst/>
              </a:rPr>
              <a:t>Charm2015 Detroit (USA, 2015)</a:t>
            </a:r>
          </a:p>
          <a:p>
            <a:pPr algn="l"/>
            <a:r>
              <a:rPr lang="en-GB" altLang="zh-CN" b="1" i="0" u="none" strike="noStrike" dirty="0">
                <a:effectLst/>
              </a:rPr>
              <a:t>Charm2013 Manchester (UK, 2013)</a:t>
            </a:r>
          </a:p>
          <a:p>
            <a:pPr algn="l"/>
            <a:r>
              <a:rPr lang="en-GB" altLang="zh-CN" b="1" i="0" u="none" strike="noStrike" dirty="0">
                <a:effectLst/>
              </a:rPr>
              <a:t>Charm2012 Honolulu (USA, 2012)</a:t>
            </a:r>
          </a:p>
          <a:p>
            <a:pPr algn="l"/>
            <a:r>
              <a:rPr lang="en-GB" altLang="zh-CN" b="1" i="0" u="none" strike="noStrike" dirty="0">
                <a:effectLst/>
              </a:rPr>
              <a:t>Charm2010 Beijing (China, 2010)</a:t>
            </a:r>
          </a:p>
          <a:p>
            <a:pPr algn="l"/>
            <a:r>
              <a:rPr lang="en-GB" altLang="zh-CN" b="1" i="0" u="none" strike="noStrike" dirty="0">
                <a:effectLst/>
              </a:rPr>
              <a:t>Charm2009 </a:t>
            </a:r>
            <a:r>
              <a:rPr lang="en-GB" altLang="zh-CN" b="1" i="0" u="none" strike="noStrike" dirty="0" err="1">
                <a:effectLst/>
              </a:rPr>
              <a:t>Leimen</a:t>
            </a:r>
            <a:r>
              <a:rPr lang="en-GB" altLang="zh-CN" b="1" i="0" u="none" strike="noStrike" dirty="0">
                <a:effectLst/>
              </a:rPr>
              <a:t> (Germany, 2009)</a:t>
            </a:r>
          </a:p>
          <a:p>
            <a:pPr algn="l"/>
            <a:r>
              <a:rPr lang="en-GB" altLang="zh-CN" b="1" i="0" u="none" strike="noStrike" dirty="0">
                <a:effectLst/>
              </a:rPr>
              <a:t>Charm2007 Ithaca (USA, 2007)</a:t>
            </a:r>
          </a:p>
          <a:p>
            <a:pPr algn="l"/>
            <a:r>
              <a:rPr lang="en-GB" altLang="zh-CN" b="1" i="0" u="none" strike="noStrike" dirty="0">
                <a:effectLst/>
              </a:rPr>
              <a:t>Charm2006 Beijing (China, 2006)</a:t>
            </a:r>
          </a:p>
        </p:txBody>
      </p:sp>
    </p:spTree>
    <p:extLst>
      <p:ext uri="{BB962C8B-B14F-4D97-AF65-F5344CB8AC3E}">
        <p14:creationId xmlns:p14="http://schemas.microsoft.com/office/powerpoint/2010/main" val="320061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87828" y="326571"/>
            <a:ext cx="11027229" cy="2057400"/>
          </a:xfrm>
        </p:spPr>
        <p:txBody>
          <a:bodyPr>
            <a:normAutofit fontScale="90000"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latin typeface="+mn-ea"/>
                <a:ea typeface="+mn-ea"/>
              </a:rPr>
              <a:t>Thanks to</a:t>
            </a:r>
            <a:r>
              <a:rPr lang="zh-CN" altLang="en-US" sz="5400" b="1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en-US" altLang="zh-CN" sz="5400" b="1" dirty="0">
                <a:solidFill>
                  <a:srgbClr val="FF0000"/>
                </a:solidFill>
                <a:latin typeface="+mn-ea"/>
                <a:ea typeface="+mn-ea"/>
              </a:rPr>
              <a:t>IHEP/BEPCII</a:t>
            </a:r>
            <a:r>
              <a:rPr lang="zh-CN" altLang="en-US" sz="5400" b="1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en-US" altLang="zh-CN" sz="5400" b="1" dirty="0">
                <a:solidFill>
                  <a:srgbClr val="FF0000"/>
                </a:solidFill>
                <a:latin typeface="+mn-ea"/>
                <a:ea typeface="+mn-ea"/>
              </a:rPr>
              <a:t>management</a:t>
            </a:r>
            <a:r>
              <a:rPr lang="en-US" altLang="zh-CN" sz="5400" dirty="0">
                <a:solidFill>
                  <a:srgbClr val="FF0000"/>
                </a:solidFill>
                <a:latin typeface="+mn-ea"/>
                <a:ea typeface="+mn-ea"/>
              </a:rPr>
              <a:t>,</a:t>
            </a:r>
            <a:br>
              <a:rPr lang="en-US" altLang="zh-CN" sz="5400" dirty="0">
                <a:solidFill>
                  <a:srgbClr val="FF0000"/>
                </a:solidFill>
                <a:latin typeface="+mn-ea"/>
                <a:ea typeface="+mn-ea"/>
              </a:rPr>
            </a:br>
            <a:r>
              <a:rPr lang="en-US" altLang="zh-CN" sz="3600" dirty="0">
                <a:solidFill>
                  <a:srgbClr val="0000FF"/>
                </a:solidFill>
              </a:rPr>
              <a:t>in particular, </a:t>
            </a:r>
            <a:br>
              <a:rPr lang="en-US" altLang="zh-CN" sz="3600" dirty="0">
                <a:solidFill>
                  <a:srgbClr val="0000FF"/>
                </a:solidFill>
              </a:rPr>
            </a:br>
            <a:r>
              <a:rPr lang="en-US" altLang="zh-CN" sz="3600" dirty="0">
                <a:solidFill>
                  <a:srgbClr val="0000FF"/>
                </a:solidFill>
              </a:rPr>
              <a:t>Prof. Weiguo Li as the deputy manager for BESIII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254301" y="2895600"/>
            <a:ext cx="6288013" cy="3102429"/>
          </a:xfrm>
        </p:spPr>
        <p:txBody>
          <a:bodyPr>
            <a:normAutofit lnSpcReduction="10000"/>
          </a:bodyPr>
          <a:lstStyle/>
          <a:p>
            <a:r>
              <a:rPr lang="en-US" altLang="zh-CN" sz="3200" dirty="0">
                <a:solidFill>
                  <a:srgbClr val="0000FF"/>
                </a:solidFill>
              </a:rPr>
              <a:t>And </a:t>
            </a:r>
          </a:p>
          <a:p>
            <a:r>
              <a:rPr lang="en-US" altLang="zh-CN" dirty="0"/>
              <a:t>Chief engineers Prof. Xuan Liu (and Prof. </a:t>
            </a:r>
            <a:r>
              <a:rPr lang="en-US" altLang="zh-CN" dirty="0" err="1"/>
              <a:t>Shaowan</a:t>
            </a:r>
            <a:r>
              <a:rPr lang="en-US" altLang="zh-CN" dirty="0"/>
              <a:t> Xu)</a:t>
            </a:r>
          </a:p>
          <a:p>
            <a:r>
              <a:rPr lang="en-US" altLang="zh-CN" dirty="0"/>
              <a:t>Chief technical support staff: Prof. </a:t>
            </a:r>
            <a:r>
              <a:rPr lang="en-US" altLang="zh-CN" dirty="0" err="1"/>
              <a:t>Jingzhi</a:t>
            </a:r>
            <a:r>
              <a:rPr lang="en-US" altLang="zh-CN" dirty="0"/>
              <a:t> Bai</a:t>
            </a:r>
          </a:p>
          <a:p>
            <a:r>
              <a:rPr lang="en-US" altLang="zh-CN" dirty="0"/>
              <a:t>All L2 &amp; L3 sub-system managers</a:t>
            </a:r>
          </a:p>
          <a:p>
            <a:r>
              <a:rPr lang="en-US" altLang="zh-CN" dirty="0"/>
              <a:t>Run coordinators</a:t>
            </a:r>
          </a:p>
          <a:p>
            <a:r>
              <a:rPr lang="en-US" altLang="zh-CN" dirty="0"/>
              <a:t>And all collaborators</a:t>
            </a:r>
            <a:endParaRPr lang="zh-CN" altLang="en-US" dirty="0"/>
          </a:p>
        </p:txBody>
      </p:sp>
      <p:pic>
        <p:nvPicPr>
          <p:cNvPr id="5" name="Picture 3" descr="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57" y="2574697"/>
            <a:ext cx="5275642" cy="395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39853"/>
            <a:ext cx="10515600" cy="782357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Evolution of BESIII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7111" y="1078696"/>
            <a:ext cx="5268147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For cost considerations: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200" b="1" dirty="0">
                <a:solidFill>
                  <a:srgbClr val="0000FF"/>
                </a:solidFill>
              </a:rPr>
              <a:t>Original baseline design</a:t>
            </a:r>
            <a:r>
              <a:rPr lang="en-US" altLang="zh-CN" sz="2200" dirty="0"/>
              <a:t>: A scintillating fiber (KLOE type) EM calorimeter with existing BESII magnet </a:t>
            </a:r>
            <a:r>
              <a:rPr lang="en-US" altLang="zh-CN" sz="2200" dirty="0">
                <a:sym typeface="Wingdings" panose="05000000000000000000" pitchFamily="2" charset="2"/>
              </a:rPr>
              <a:t> </a:t>
            </a:r>
            <a:endParaRPr lang="en-US" altLang="zh-CN" sz="22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200" dirty="0">
                <a:sym typeface="+mn-ea"/>
              </a:rPr>
              <a:t>Superconducting magnet was an option if there are international contributions</a:t>
            </a:r>
            <a:endParaRPr lang="en-US" altLang="zh-CN" sz="22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200" dirty="0"/>
              <a:t>A new possibility: L3 BGO crystals refurbished as the EM calorimeter </a:t>
            </a:r>
            <a:r>
              <a:rPr lang="en-US" altLang="zh-CN" sz="2200" dirty="0">
                <a:sym typeface="Wingdings" panose="05000000000000000000" pitchFamily="2" charset="2"/>
              </a:rPr>
              <a:t> </a:t>
            </a:r>
            <a:endParaRPr lang="en-US" altLang="zh-CN" sz="22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200" dirty="0" err="1"/>
              <a:t>CsI</a:t>
            </a:r>
            <a:r>
              <a:rPr lang="en-US" altLang="zh-CN" sz="2200" dirty="0"/>
              <a:t>(Tl) crystals 24 cm long </a:t>
            </a:r>
            <a:r>
              <a:rPr lang="en-US" altLang="zh-CN" sz="2200" dirty="0">
                <a:sym typeface="Wingdings" panose="05000000000000000000" pitchFamily="2" charset="2"/>
              </a:rPr>
              <a:t></a:t>
            </a:r>
            <a:r>
              <a:rPr lang="en-US" altLang="zh-CN" sz="2200" dirty="0"/>
              <a:t> 28 cm long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3F341-6FD7-4940-B21F-A5C0E502B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7" b="76"/>
          <a:stretch/>
        </p:blipFill>
        <p:spPr bwMode="auto">
          <a:xfrm>
            <a:off x="6096000" y="1078696"/>
            <a:ext cx="6011324" cy="393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BD490D1-99D4-4A6D-ACA6-7184EAA3E8D9}"/>
              </a:ext>
            </a:extLst>
          </p:cNvPr>
          <p:cNvSpPr/>
          <p:nvPr/>
        </p:nvSpPr>
        <p:spPr>
          <a:xfrm>
            <a:off x="483030" y="5544824"/>
            <a:ext cx="114041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/>
              <a:t>Once we experienced a luxury life, we cannot go back: </a:t>
            </a:r>
            <a:r>
              <a:rPr lang="en-US" altLang="zh-CN" sz="2800" b="1" dirty="0" err="1">
                <a:solidFill>
                  <a:srgbClr val="0000FF"/>
                </a:solidFill>
              </a:rPr>
              <a:t>CsI</a:t>
            </a:r>
            <a:r>
              <a:rPr lang="en-US" altLang="zh-CN" sz="2800" b="1" dirty="0">
                <a:solidFill>
                  <a:srgbClr val="0000FF"/>
                </a:solidFill>
              </a:rPr>
              <a:t>(Tl) (28 cm) + Superconducting magnet </a:t>
            </a:r>
            <a:r>
              <a:rPr lang="en-US" altLang="zh-CN" sz="2800" b="1" dirty="0">
                <a:sym typeface="Wingdings" panose="05000000000000000000" pitchFamily="2" charset="2"/>
              </a:rPr>
              <a:t>by cost saving + budget increase</a:t>
            </a:r>
            <a:endParaRPr lang="en-US" altLang="zh-CN" sz="28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780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Mitigation Measures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1588" y="1338931"/>
            <a:ext cx="6768556" cy="435165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zh-CN" sz="2400" dirty="0"/>
              <a:t>The process was non-linear, with many iterations. A simplified summary: </a:t>
            </a:r>
          </a:p>
          <a:p>
            <a:pPr>
              <a:lnSpc>
                <a:spcPct val="100000"/>
              </a:lnSpc>
            </a:pPr>
            <a:r>
              <a:rPr lang="en-US" altLang="zh-CN" sz="2400" dirty="0"/>
              <a:t>Reduced the </a:t>
            </a:r>
            <a:r>
              <a:rPr lang="en-US" altLang="zh-CN" sz="2400" dirty="0" err="1"/>
              <a:t>CsI</a:t>
            </a:r>
            <a:r>
              <a:rPr lang="en-US" altLang="zh-CN" sz="2400" dirty="0"/>
              <a:t>(Tl) cost from 2.5$/cc to &lt;1.8$/cc, at the support of SIC, thanks to Prof. Dongsheng Yan(</a:t>
            </a:r>
            <a:r>
              <a:rPr lang="zh-CN" altLang="en-US" sz="2400" dirty="0"/>
              <a:t>严东生</a:t>
            </a:r>
            <a:r>
              <a:rPr lang="en-US" altLang="zh-CN" sz="2400" dirty="0"/>
              <a:t>) and Prof. </a:t>
            </a:r>
            <a:r>
              <a:rPr lang="en-US" altLang="zh-CN" sz="2400" dirty="0" err="1"/>
              <a:t>Renyuan</a:t>
            </a:r>
            <a:r>
              <a:rPr lang="en-US" altLang="zh-CN" sz="2400" dirty="0"/>
              <a:t> Zhu ( </a:t>
            </a:r>
            <a:r>
              <a:rPr lang="en-US" altLang="zh-CN" sz="2400" dirty="0">
                <a:solidFill>
                  <a:srgbClr val="C00000"/>
                </a:solidFill>
              </a:rPr>
              <a:t>~5M$)</a:t>
            </a:r>
          </a:p>
          <a:p>
            <a:pPr>
              <a:lnSpc>
                <a:spcPct val="100000"/>
              </a:lnSpc>
            </a:pPr>
            <a:r>
              <a:rPr lang="en-US" altLang="zh-CN" sz="2400" dirty="0"/>
              <a:t>A hard decision to build the superconducting solenoid magnet by ourselves (cost </a:t>
            </a:r>
            <a:r>
              <a:rPr lang="en-US" altLang="zh-CN" sz="2400" dirty="0">
                <a:sym typeface="Symbol" panose="05050102010706020507" pitchFamily="18" charset="2"/>
              </a:rPr>
              <a:t> 3, </a:t>
            </a:r>
            <a:r>
              <a:rPr lang="en-US" altLang="zh-CN" sz="2400" dirty="0">
                <a:solidFill>
                  <a:srgbClr val="C00000"/>
                </a:solidFill>
                <a:sym typeface="Symbol" panose="05050102010706020507" pitchFamily="18" charset="2"/>
              </a:rPr>
              <a:t>~6M$)</a:t>
            </a:r>
          </a:p>
          <a:p>
            <a:pPr>
              <a:lnSpc>
                <a:spcPct val="100000"/>
              </a:lnSpc>
            </a:pPr>
            <a:r>
              <a:rPr lang="en-US" altLang="zh-CN" sz="2400" dirty="0">
                <a:sym typeface="Symbol" panose="05050102010706020507" pitchFamily="18" charset="2"/>
              </a:rPr>
              <a:t>Removed the scintillating fiber vertex detector (originally for trigger)</a:t>
            </a:r>
          </a:p>
          <a:p>
            <a:pPr>
              <a:lnSpc>
                <a:spcPct val="100000"/>
              </a:lnSpc>
            </a:pPr>
            <a:r>
              <a:rPr lang="en-US" altLang="zh-CN" sz="2400" dirty="0">
                <a:sym typeface="Symbol" panose="05050102010706020507" pitchFamily="18" charset="2"/>
              </a:rPr>
              <a:t>Reduced the budget for trigger and electronics (~1M$)</a:t>
            </a:r>
          </a:p>
          <a:p>
            <a:pPr>
              <a:lnSpc>
                <a:spcPct val="100000"/>
              </a:lnSpc>
            </a:pPr>
            <a:r>
              <a:rPr lang="en-US" altLang="zh-CN" sz="2400" dirty="0">
                <a:sym typeface="Symbol" panose="05050102010706020507" pitchFamily="18" charset="2"/>
              </a:rPr>
              <a:t>Budget increase of </a:t>
            </a:r>
            <a:r>
              <a:rPr lang="en-US" altLang="zh-CN" sz="2400" dirty="0">
                <a:solidFill>
                  <a:srgbClr val="C00000"/>
                </a:solidFill>
                <a:sym typeface="Symbol" panose="05050102010706020507" pitchFamily="18" charset="2"/>
              </a:rPr>
              <a:t>~ 4M$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pic>
        <p:nvPicPr>
          <p:cNvPr id="4" name="内容占位符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6" r="8024"/>
          <a:stretch>
            <a:fillRect/>
          </a:stretch>
        </p:blipFill>
        <p:spPr>
          <a:xfrm>
            <a:off x="7413812" y="1452283"/>
            <a:ext cx="4778188" cy="46733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83310" y="6228080"/>
            <a:ext cx="1045591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sym typeface="Symbol" panose="05050102010706020507" pitchFamily="18" charset="2"/>
              </a:rPr>
              <a:t>Design was started in ~1999 and finalized at ~2004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02816"/>
            <a:ext cx="10515600" cy="782356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Design Issues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3741" y="1075765"/>
            <a:ext cx="11367669" cy="5208494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Overall mechanics design by Prof. Xuan Liu (and </a:t>
            </a:r>
            <a:r>
              <a:rPr lang="en-US" altLang="zh-CN" sz="2400" dirty="0" err="1"/>
              <a:t>Shaowang</a:t>
            </a:r>
            <a:r>
              <a:rPr lang="en-US" altLang="zh-CN" sz="2400" dirty="0"/>
              <a:t> Xu)</a:t>
            </a:r>
          </a:p>
          <a:p>
            <a:r>
              <a:rPr lang="en-US" altLang="zh-CN" sz="2400" dirty="0"/>
              <a:t>Superconducting magnet design helped by KEK</a:t>
            </a:r>
          </a:p>
          <a:p>
            <a:r>
              <a:rPr lang="en-US" altLang="zh-CN" sz="2400" dirty="0"/>
              <a:t>Innovative design of the supporting structure for the </a:t>
            </a:r>
            <a:r>
              <a:rPr lang="en-US" altLang="zh-CN" sz="2400" dirty="0" err="1"/>
              <a:t>CsI</a:t>
            </a:r>
            <a:r>
              <a:rPr lang="en-US" altLang="zh-CN" sz="2400" dirty="0"/>
              <a:t>(Tl) Crystal calorimeter by</a:t>
            </a:r>
            <a:r>
              <a:rPr lang="zh-CN" altLang="en-US" sz="2400" dirty="0"/>
              <a:t> </a:t>
            </a:r>
            <a:r>
              <a:rPr lang="en-US" altLang="zh-CN" sz="2400" dirty="0"/>
              <a:t>Prof. </a:t>
            </a:r>
            <a:r>
              <a:rPr lang="en-US" altLang="zh-CN" sz="2400" dirty="0" err="1"/>
              <a:t>Lingshu</a:t>
            </a:r>
            <a:r>
              <a:rPr lang="zh-CN" altLang="en-US" sz="2400" dirty="0"/>
              <a:t> </a:t>
            </a:r>
            <a:r>
              <a:rPr lang="en-US" altLang="zh-CN" sz="2400" dirty="0"/>
              <a:t>Wang: using screws instead of honeycomb structure to hold crystals: much cheaper(&gt;1M$) and much less dead materials between crystals</a:t>
            </a:r>
          </a:p>
          <a:p>
            <a:r>
              <a:rPr lang="en-US" altLang="zh-CN" sz="2400" dirty="0"/>
              <a:t>MDC: no outer wall for inner chamber and no inner wall for outer chamber to reduce materials: Two chambers are glued together at the end plates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98" y="4480819"/>
            <a:ext cx="1497839" cy="21387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r="34711"/>
          <a:stretch>
            <a:fillRect/>
          </a:stretch>
        </p:blipFill>
        <p:spPr>
          <a:xfrm>
            <a:off x="2429339" y="4399251"/>
            <a:ext cx="2146216" cy="20526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 descr="D:\BESIII报告\structure (3).jpg"/>
          <p:cNvPicPr>
            <a:picLocks noChangeAspect="1"/>
          </p:cNvPicPr>
          <p:nvPr/>
        </p:nvPicPr>
        <p:blipFill>
          <a:blip r:embed="rId4">
            <a:lum bright="-6000" contrast="12000"/>
          </a:blip>
          <a:srcRect l="20641" t="18283" r="8717" b="7224"/>
          <a:stretch>
            <a:fillRect/>
          </a:stretch>
        </p:blipFill>
        <p:spPr>
          <a:xfrm>
            <a:off x="8357347" y="4310467"/>
            <a:ext cx="3493994" cy="2455563"/>
          </a:xfrm>
          <a:prstGeom prst="rect">
            <a:avLst/>
          </a:prstGeom>
          <a:noFill/>
          <a:ln w="31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7804" y="20346"/>
            <a:ext cx="2443606" cy="2004494"/>
          </a:xfrm>
          <a:prstGeom prst="rect">
            <a:avLst/>
          </a:prstGeom>
        </p:spPr>
      </p:pic>
      <p:pic>
        <p:nvPicPr>
          <p:cNvPr id="9" name="内容占位符 357380" descr="cell-suppor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857" y="4399251"/>
            <a:ext cx="3129757" cy="221695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23285"/>
            <a:ext cx="10515600" cy="723014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Construction: Main Drift Chamber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1724" y="1050196"/>
            <a:ext cx="7821676" cy="3860289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Led by Prof. </a:t>
            </a:r>
            <a:r>
              <a:rPr lang="en-US" altLang="zh-CN" sz="2400" dirty="0" err="1">
                <a:latin typeface="等线" panose="02010600030101010101" pitchFamily="2" charset="-122"/>
                <a:ea typeface="等线" panose="02010600030101010101" pitchFamily="2" charset="-122"/>
              </a:rPr>
              <a:t>Yuanbo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 Chen, electronics by Prof. </a:t>
            </a:r>
            <a:r>
              <a:rPr lang="en-US" altLang="zh-CN" sz="2400" dirty="0" err="1">
                <a:latin typeface="等线" panose="02010600030101010101" pitchFamily="2" charset="-122"/>
                <a:ea typeface="等线" panose="02010600030101010101" pitchFamily="2" charset="-122"/>
              </a:rPr>
              <a:t>Huayi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 Sheng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Main R&amp;D: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Materials: wire(tension, creeping, …), glue(</a:t>
            </a:r>
            <a:r>
              <a:rPr lang="en-US" altLang="zh-CN" sz="2000" dirty="0">
                <a:latin typeface="等线" panose="02010600030101010101" pitchFamily="2" charset="-122"/>
              </a:rPr>
              <a:t>aging, radiation hardness), feedthrough(precision, HV resistance), …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Prototyping &amp; test beam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Manufacturing: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rgbClr val="0000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Precision of end-plates: failed twice and wondering around for a year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Feedthrough: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precision, contract dispute, …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Wiring, carbon fiber cylinders,  precision of assembly, gas tightness, …</a:t>
            </a:r>
          </a:p>
          <a:p>
            <a:endParaRPr lang="zh-CN" alt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70" y="4910485"/>
            <a:ext cx="2623610" cy="172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E:\liu1\BESIII工程设计过程\DC-漂移室\图片\CRW_55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2" y="4938763"/>
            <a:ext cx="2261269" cy="169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/>
          <p:cNvGrpSpPr/>
          <p:nvPr/>
        </p:nvGrpSpPr>
        <p:grpSpPr bwMode="auto">
          <a:xfrm>
            <a:off x="8012851" y="1094194"/>
            <a:ext cx="4033837" cy="2757488"/>
            <a:chOff x="6300" y="10956"/>
            <a:chExt cx="3960" cy="3276"/>
          </a:xfrm>
        </p:grpSpPr>
        <p:pic>
          <p:nvPicPr>
            <p:cNvPr id="7" name="Picture 5" descr="..\..\CAD文档\chamber-mdc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" y="10956"/>
              <a:ext cx="3777" cy="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6300" y="13764"/>
              <a:ext cx="3960" cy="4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eaLnBrk="0" hangingPunct="0"/>
              <a:endParaRPr kumimoji="0" lang="zh-CN" altLang="en-US" sz="1000"/>
            </a:p>
          </p:txBody>
        </p:sp>
      </p:grpSp>
      <p:pic>
        <p:nvPicPr>
          <p:cNvPr id="11" name="图片 10" descr="D:\tmp\Untitled-1 cop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2851" y="3518735"/>
            <a:ext cx="4150796" cy="31159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 descr="D:\tmp\Untitled-1 cop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5959" y="4878405"/>
            <a:ext cx="2318213" cy="174026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45382"/>
            <a:ext cx="10515600" cy="738461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Construction: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CsI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(Tl) Crystal Calorimeter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8839" y="1125217"/>
            <a:ext cx="7632161" cy="4873680"/>
          </a:xfrm>
        </p:spPr>
        <p:txBody>
          <a:bodyPr/>
          <a:lstStyle/>
          <a:p>
            <a:r>
              <a:rPr lang="en-US" altLang="zh-CN" sz="2200" dirty="0"/>
              <a:t>Led by Prof. </a:t>
            </a:r>
            <a:r>
              <a:rPr lang="en-US" altLang="zh-CN" sz="2200" dirty="0" err="1"/>
              <a:t>Junguang</a:t>
            </a:r>
            <a:r>
              <a:rPr lang="en-US" altLang="zh-CN" sz="2200" dirty="0"/>
              <a:t> Lu, electronics by Prof. </a:t>
            </a:r>
            <a:r>
              <a:rPr lang="en-US" altLang="zh-CN" sz="2200" dirty="0" err="1"/>
              <a:t>Peiliang</a:t>
            </a:r>
            <a:r>
              <a:rPr lang="en-US" altLang="zh-CN" sz="2200" dirty="0"/>
              <a:t> Wang</a:t>
            </a:r>
          </a:p>
          <a:p>
            <a:r>
              <a:rPr lang="en-US" altLang="zh-CN" sz="2200" dirty="0"/>
              <a:t>R&amp;D: light yield, uniformity, wrapping, PD, test beam,… </a:t>
            </a:r>
          </a:p>
          <a:p>
            <a:r>
              <a:rPr lang="en-US" altLang="zh-CN" sz="2200" dirty="0" err="1"/>
              <a:t>CsI</a:t>
            </a:r>
            <a:r>
              <a:rPr lang="en-US" altLang="zh-CN" sz="2200" dirty="0"/>
              <a:t>(Tl) crystals produced from SIC, Hamamatsu and </a:t>
            </a:r>
            <a:r>
              <a:rPr kumimoji="1" lang="en-US" altLang="zh-CN" sz="2200" dirty="0">
                <a:latin typeface="+mn-ea"/>
              </a:rPr>
              <a:t>Saint-Gobain</a:t>
            </a:r>
            <a:r>
              <a:rPr kumimoji="1" lang="zh-CN" altLang="en-US" sz="2200" dirty="0">
                <a:latin typeface="+mn-ea"/>
              </a:rPr>
              <a:t> </a:t>
            </a:r>
            <a:r>
              <a:rPr lang="en-US" altLang="zh-CN" sz="2200" dirty="0"/>
              <a:t>in order to control the risk, cost and quality</a:t>
            </a:r>
          </a:p>
          <a:p>
            <a:r>
              <a:rPr lang="en-US" altLang="zh-CN" sz="2200" dirty="0"/>
              <a:t>Low noise electronics: 1000 e equivalent ~ 220 keV</a:t>
            </a:r>
          </a:p>
          <a:p>
            <a:endParaRPr lang="zh-CN" altLang="en-US" dirty="0"/>
          </a:p>
        </p:txBody>
      </p:sp>
      <p:pic>
        <p:nvPicPr>
          <p:cNvPr id="4" name="Picture 10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37" y="4030662"/>
            <a:ext cx="3729493" cy="258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86" y="1090285"/>
            <a:ext cx="4148583" cy="27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D:\MY DOCU\BESIII docu\BESIII construction\EMC\4_李卫国目送量能器去工作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576" y="3927814"/>
            <a:ext cx="3996183" cy="26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PC0301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919" y="4030662"/>
            <a:ext cx="3442607" cy="258195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44400"/>
            <a:ext cx="10515600" cy="827181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 Magnet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4307" y="1144251"/>
            <a:ext cx="6324836" cy="260407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2600" dirty="0">
                <a:latin typeface="等线" panose="02010600030101010101" pitchFamily="2" charset="-122"/>
              </a:rPr>
              <a:t>Led by Prof. </a:t>
            </a:r>
            <a:r>
              <a:rPr lang="en-US" altLang="zh-CN" sz="2600" dirty="0" err="1">
                <a:latin typeface="等线" panose="02010600030101010101" pitchFamily="2" charset="-122"/>
              </a:rPr>
              <a:t>ZiAn</a:t>
            </a:r>
            <a:r>
              <a:rPr lang="en-US" altLang="zh-CN" sz="2600" dirty="0">
                <a:latin typeface="等线" panose="02010600030101010101" pitchFamily="2" charset="-122"/>
              </a:rPr>
              <a:t> Zhu, in collaboration with WANG NMR INC.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2600" dirty="0">
                <a:latin typeface="等线" panose="02010600030101010101" pitchFamily="2" charset="-122"/>
              </a:rPr>
              <a:t>Issues: structure, cable winding, assembly, valve box…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2600" dirty="0">
                <a:latin typeface="等线" panose="02010600030101010101" pitchFamily="2" charset="-122"/>
              </a:rPr>
              <a:t>Huge risk: not possible to test before the final curing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altLang="zh-CN" sz="2300" dirty="0">
                <a:latin typeface="等线" panose="02010600030101010101" pitchFamily="2" charset="-122"/>
              </a:rPr>
              <a:t>too late if we know it is not good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2600" dirty="0">
                <a:latin typeface="等线" panose="02010600030101010101" pitchFamily="2" charset="-122"/>
              </a:rPr>
              <a:t>After 3 times of quenching, the magnet reached 1T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2600" dirty="0"/>
              <a:t>Field mapping: </a:t>
            </a:r>
            <a:r>
              <a:rPr lang="en-US" altLang="zh-CN" sz="2600" dirty="0">
                <a:latin typeface="Symbol" panose="05050102010706020507" pitchFamily="18" charset="2"/>
              </a:rPr>
              <a:t>D</a:t>
            </a:r>
            <a:r>
              <a:rPr lang="en-US" altLang="zh-CN" sz="2600" dirty="0"/>
              <a:t>r &lt; 0.5 mm, </a:t>
            </a:r>
            <a:r>
              <a:rPr lang="en-US" altLang="zh-CN" sz="2600" dirty="0">
                <a:latin typeface="Symbol" panose="05050102010706020507" pitchFamily="18" charset="2"/>
              </a:rPr>
              <a:t>D</a:t>
            </a:r>
            <a:r>
              <a:rPr lang="en-US" altLang="zh-CN" sz="2600" dirty="0"/>
              <a:t>B &lt; 0.1%</a:t>
            </a:r>
            <a:endParaRPr lang="zh-CN" altLang="en-US" sz="2600" dirty="0">
              <a:latin typeface="等线" panose="02010600030101010101" pitchFamily="2" charset="-122"/>
            </a:endParaRPr>
          </a:p>
          <a:p>
            <a:endParaRPr lang="zh-CN" alt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52" y="3851108"/>
            <a:ext cx="3468494" cy="260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 descr="D:\tmp\Untitled-1 cop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996" y="1220451"/>
            <a:ext cx="3623232" cy="5450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893" y="3851109"/>
            <a:ext cx="3587385" cy="260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6618514" y="1290910"/>
          <a:ext cx="1757985" cy="2138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位图图像" r:id="rId6" imgW="3171825" imgH="3857625" progId="Paint.Picture">
                  <p:embed/>
                </p:oleObj>
              </mc:Choice>
              <mc:Fallback>
                <p:oleObj name="位图图像" r:id="rId6" imgW="3171825" imgH="3857625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8514" y="1290910"/>
                        <a:ext cx="1757985" cy="21380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040"/>
          <p:cNvSpPr>
            <a:spLocks noChangeArrowheads="1"/>
          </p:cNvSpPr>
          <p:nvPr/>
        </p:nvSpPr>
        <p:spPr bwMode="auto">
          <a:xfrm>
            <a:off x="3759893" y="3851108"/>
            <a:ext cx="2057400" cy="3698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800" b="1">
                <a:solidFill>
                  <a:srgbClr val="FF3300"/>
                </a:solidFill>
                <a:latin typeface="宋体" panose="02010600030101010101" pitchFamily="2" charset="-122"/>
              </a:rPr>
              <a:t>1</a:t>
            </a:r>
            <a:r>
              <a:rPr lang="en-US" altLang="zh-CN" sz="1800" b="1">
                <a:solidFill>
                  <a:srgbClr val="FF3300"/>
                </a:solidFill>
                <a:latin typeface="宋体" panose="02010600030101010101" pitchFamily="2" charset="-122"/>
              </a:rPr>
              <a:t>T</a:t>
            </a:r>
            <a:r>
              <a:rPr lang="zh-CN" altLang="en-US" sz="1800" b="1">
                <a:solidFill>
                  <a:srgbClr val="FF33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1800" b="1">
                <a:solidFill>
                  <a:srgbClr val="FF3300"/>
                </a:solidFill>
                <a:latin typeface="宋体" panose="02010600030101010101" pitchFamily="2" charset="-122"/>
              </a:rPr>
              <a:t>magnet @</a:t>
            </a:r>
            <a:r>
              <a:rPr lang="zh-CN" altLang="en-US" sz="1800" b="1">
                <a:solidFill>
                  <a:srgbClr val="FF3300"/>
                </a:solidFill>
                <a:latin typeface="宋体" panose="02010600030101010101" pitchFamily="2" charset="-122"/>
              </a:rPr>
              <a:t>3364</a:t>
            </a:r>
            <a:r>
              <a:rPr lang="en-US" altLang="zh-CN" sz="1800" b="1">
                <a:solidFill>
                  <a:srgbClr val="FF3300"/>
                </a:solidFill>
                <a:latin typeface="宋体" panose="02010600030101010101" pitchFamily="2" charset="-122"/>
              </a:rPr>
              <a:t>A</a:t>
            </a:r>
            <a:endParaRPr lang="zh-CN" altLang="en-US" sz="1800" b="1">
              <a:solidFill>
                <a:srgbClr val="FF33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Construction: Time-Of-Flight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0743" y="1360714"/>
            <a:ext cx="7728857" cy="4816249"/>
          </a:xfrm>
        </p:spPr>
        <p:txBody>
          <a:bodyPr>
            <a:normAutofit/>
          </a:bodyPr>
          <a:lstStyle/>
          <a:p>
            <a:r>
              <a:rPr lang="en-US" altLang="zh-CN" sz="2200" dirty="0"/>
              <a:t>Led by Prof. </a:t>
            </a:r>
            <a:r>
              <a:rPr lang="en-US" altLang="zh-CN" sz="2200" dirty="0" err="1"/>
              <a:t>Yuekun</a:t>
            </a:r>
            <a:r>
              <a:rPr lang="en-US" altLang="zh-CN" sz="2200" dirty="0"/>
              <a:t> Heng, electronics by Prof. Qi An(USTC)</a:t>
            </a:r>
          </a:p>
          <a:p>
            <a:r>
              <a:rPr lang="en-US" altLang="zh-CN" sz="2200" dirty="0"/>
              <a:t>Careful choices of the Plastic scintillator and PMTs</a:t>
            </a:r>
          </a:p>
          <a:p>
            <a:r>
              <a:rPr lang="en-US" altLang="zh-CN" sz="2200" dirty="0"/>
              <a:t>R&amp;D: radiation hardness, wrapping, optical coupling, effects of magnetic field, test beam, …</a:t>
            </a:r>
            <a:endParaRPr lang="zh-CN" altLang="en-US" sz="2200" dirty="0"/>
          </a:p>
        </p:txBody>
      </p:sp>
      <p:graphicFrame>
        <p:nvGraphicFramePr>
          <p:cNvPr id="4" name="Object 11"/>
          <p:cNvGraphicFramePr>
            <a:graphicFrameLocks noChangeAspect="1"/>
          </p:cNvGraphicFramePr>
          <p:nvPr/>
        </p:nvGraphicFramePr>
        <p:xfrm>
          <a:off x="8784771" y="1143000"/>
          <a:ext cx="3229656" cy="3087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位图图像" r:id="rId3" imgW="5219700" imgH="4991100" progId="Paint.Picture">
                  <p:embed/>
                </p:oleObj>
              </mc:Choice>
              <mc:Fallback>
                <p:oleObj name="位图图像" r:id="rId3" imgW="5219700" imgH="4991100" progId="Paint.Picture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84771" y="1143000"/>
                        <a:ext cx="3229656" cy="3087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8" descr="gaijintongbuzuhe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7" b="28896"/>
          <a:stretch>
            <a:fillRect/>
          </a:stretch>
        </p:blipFill>
        <p:spPr bwMode="auto">
          <a:xfrm>
            <a:off x="4811486" y="4524276"/>
            <a:ext cx="7108371" cy="19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SC_0130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3" y="3778250"/>
            <a:ext cx="40608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23eaf238-bd6b-4174-bc5f-334809342129"/>
  <p:tag name="COMMONDATA" val="eyJoZGlkIjoiMjMyN2YxMTE5YjY2NjAwNDc1Mzc5YzBiMmYxNTUxMGU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2501</Words>
  <Application>Microsoft Office PowerPoint</Application>
  <PresentationFormat>宽屏</PresentationFormat>
  <Paragraphs>446</Paragraphs>
  <Slides>27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52" baseType="lpstr">
      <vt:lpstr>Heiti SC Medium</vt:lpstr>
      <vt:lpstr>Raleway</vt:lpstr>
      <vt:lpstr>Swis721 Ex BT</vt:lpstr>
      <vt:lpstr>等线</vt:lpstr>
      <vt:lpstr>等线 Light</vt:lpstr>
      <vt:lpstr>黑体</vt:lpstr>
      <vt:lpstr>华文琥珀</vt:lpstr>
      <vt:lpstr>华文楷体</vt:lpstr>
      <vt:lpstr>华文中宋</vt:lpstr>
      <vt:lpstr>楷体_GB2312</vt:lpstr>
      <vt:lpstr>宋体</vt:lpstr>
      <vt:lpstr>微软雅黑</vt:lpstr>
      <vt:lpstr>Arial</vt:lpstr>
      <vt:lpstr>Calibri</vt:lpstr>
      <vt:lpstr>Calibri Light</vt:lpstr>
      <vt:lpstr>Comic Sans MS</vt:lpstr>
      <vt:lpstr>Symbol</vt:lpstr>
      <vt:lpstr>Times New Roman</vt:lpstr>
      <vt:lpstr>Wingdings</vt:lpstr>
      <vt:lpstr>Office 主题​​</vt:lpstr>
      <vt:lpstr>1_Office 主题​​</vt:lpstr>
      <vt:lpstr>7_默认设计模板</vt:lpstr>
      <vt:lpstr>位图图像</vt:lpstr>
      <vt:lpstr>BMP 图象</vt:lpstr>
      <vt:lpstr>Visio</vt:lpstr>
      <vt:lpstr>Design, Construction and Operation of the BESIII Detector</vt:lpstr>
      <vt:lpstr>Origin of the BESIII</vt:lpstr>
      <vt:lpstr>Design Evolution of BESIII</vt:lpstr>
      <vt:lpstr>Main Mitigation Measures</vt:lpstr>
      <vt:lpstr>Major Design Issues</vt:lpstr>
      <vt:lpstr>Construction: Main Drift Chamber</vt:lpstr>
      <vt:lpstr>Construction: CsI(Tl) Crystal Calorimeter</vt:lpstr>
      <vt:lpstr>Superconducting Magnet</vt:lpstr>
      <vt:lpstr>Construction: Time-Of-Flight</vt:lpstr>
      <vt:lpstr>Construction: RPC muon chamber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Performance of the Detector</vt:lpstr>
      <vt:lpstr>Stable Operation for 15 years</vt:lpstr>
      <vt:lpstr>Integrated luminosity： 46.58 fb-1</vt:lpstr>
      <vt:lpstr>PowerPoint 演示文稿</vt:lpstr>
      <vt:lpstr>PowerPoint 演示文稿</vt:lpstr>
      <vt:lpstr>PowerPoint 演示文稿</vt:lpstr>
      <vt:lpstr>Thanks to IHEP/BEPCII management, in particular,  Prof. Weiguo Li as the deputy manager for BESIII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Design, Construction and Operation of the BESIII</dc:title>
  <dc:creator>wangyf</dc:creator>
  <cp:lastModifiedBy>wangyf</cp:lastModifiedBy>
  <cp:revision>73</cp:revision>
  <dcterms:created xsi:type="dcterms:W3CDTF">2023-05-18T06:18:00Z</dcterms:created>
  <dcterms:modified xsi:type="dcterms:W3CDTF">2023-05-31T01:37:33Z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B3C5AF64C6C7401AB5F08DF4471907B9_12</vt:lpwstr>
  </property>
  <property fmtid="{D5CDD505-2E9C-101B-9397-08002B2CF9AE}" pid="3" name="KSOProductBuildVer">
    <vt:lpwstr>2052-11.1.0.14309</vt:lpwstr>
  </property>
</Properties>
</file>