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4024" r:id="rId2"/>
    <p:sldMasterId id="2147485422" r:id="rId3"/>
    <p:sldMasterId id="2147486422" r:id="rId4"/>
    <p:sldMasterId id="2147486446" r:id="rId5"/>
    <p:sldMasterId id="2147486458" r:id="rId6"/>
    <p:sldMasterId id="2147486470" r:id="rId7"/>
    <p:sldMasterId id="2147486494" r:id="rId8"/>
    <p:sldMasterId id="2147486506" r:id="rId9"/>
  </p:sldMasterIdLst>
  <p:notesMasterIdLst>
    <p:notesMasterId r:id="rId40"/>
  </p:notesMasterIdLst>
  <p:handoutMasterIdLst>
    <p:handoutMasterId r:id="rId41"/>
  </p:handoutMasterIdLst>
  <p:sldIdLst>
    <p:sldId id="385" r:id="rId10"/>
    <p:sldId id="680" r:id="rId11"/>
    <p:sldId id="653" r:id="rId12"/>
    <p:sldId id="654" r:id="rId13"/>
    <p:sldId id="657" r:id="rId14"/>
    <p:sldId id="660" r:id="rId15"/>
    <p:sldId id="670" r:id="rId16"/>
    <p:sldId id="652" r:id="rId17"/>
    <p:sldId id="664" r:id="rId18"/>
    <p:sldId id="682" r:id="rId19"/>
    <p:sldId id="673" r:id="rId20"/>
    <p:sldId id="667" r:id="rId21"/>
    <p:sldId id="681" r:id="rId22"/>
    <p:sldId id="661" r:id="rId23"/>
    <p:sldId id="674" r:id="rId24"/>
    <p:sldId id="671" r:id="rId25"/>
    <p:sldId id="675" r:id="rId26"/>
    <p:sldId id="668" r:id="rId27"/>
    <p:sldId id="521" r:id="rId28"/>
    <p:sldId id="473" r:id="rId29"/>
    <p:sldId id="478" r:id="rId30"/>
    <p:sldId id="479" r:id="rId31"/>
    <p:sldId id="540" r:id="rId32"/>
    <p:sldId id="677" r:id="rId33"/>
    <p:sldId id="678" r:id="rId34"/>
    <p:sldId id="601" r:id="rId35"/>
    <p:sldId id="495" r:id="rId36"/>
    <p:sldId id="604" r:id="rId37"/>
    <p:sldId id="659" r:id="rId38"/>
    <p:sldId id="672" r:id="rId39"/>
  </p:sldIdLst>
  <p:sldSz cx="9144000" cy="5143500" type="screen16x9"/>
  <p:notesSz cx="9874250" cy="6797675"/>
  <p:custDataLst>
    <p:tags r:id="rId42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1714500" algn="l" defTabSz="685800" rtl="0" eaLnBrk="1" latinLnBrk="0" hangingPunct="1"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057400" algn="l" defTabSz="685800" rtl="0" eaLnBrk="1" latinLnBrk="0" hangingPunct="1"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2400300" algn="l" defTabSz="685800" rtl="0" eaLnBrk="1" latinLnBrk="0" hangingPunct="1"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2743200" algn="l" defTabSz="685800" rtl="0" eaLnBrk="1" latinLnBrk="0" hangingPunct="1"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3399"/>
    <a:srgbClr val="660066"/>
    <a:srgbClr val="FF0000"/>
    <a:srgbClr val="3366CC"/>
    <a:srgbClr val="92D050"/>
    <a:srgbClr val="CFD4CA"/>
    <a:srgbClr val="9900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35" autoAdjust="0"/>
    <p:restoredTop sz="94693" autoAdjust="0"/>
  </p:normalViewPr>
  <p:slideViewPr>
    <p:cSldViewPr snapToGrid="0">
      <p:cViewPr varScale="1">
        <p:scale>
          <a:sx n="119" d="100"/>
          <a:sy n="119" d="100"/>
        </p:scale>
        <p:origin x="108" y="54"/>
      </p:cViewPr>
      <p:guideLst>
        <p:guide orient="horz" pos="162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27761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6642" y="0"/>
            <a:ext cx="4277611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7797"/>
            <a:ext cx="4277613" cy="3398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6642" y="6457797"/>
            <a:ext cx="4277611" cy="3398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EDF6AC-54AB-453B-A300-C6DBAB83F0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27761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6642" y="0"/>
            <a:ext cx="4277611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33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723" y="3228350"/>
            <a:ext cx="7240809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7797"/>
            <a:ext cx="4277613" cy="3398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6642" y="6457797"/>
            <a:ext cx="4277611" cy="3398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3EA273-161E-49A8-A94B-ECA195EBC7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FE38ABA-5D24-4450-8116-4DBECDE0FBC3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30725" cy="25495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B7B7F0E-6402-4FDF-B8EC-DC6428776959}" type="slidenum">
              <a:rPr lang="en-US" altLang="zh-TW" smtClean="0"/>
              <a:pPr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30725" cy="25495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72C9368-A441-431C-80E4-EC2F2A45508C}" type="slidenum">
              <a:rPr lang="en-US" altLang="zh-TW" smtClean="0"/>
              <a:pPr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30725" cy="25495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5F2C8D1-AAF2-4FC1-9742-5E60CB27C2D1}" type="slidenum">
              <a:rPr lang="en-US" altLang="zh-TW" smtClean="0"/>
              <a:pPr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30725" cy="25495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EA12-4602-400F-8BFE-44777D5DFD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974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B96A-571C-45D0-BF66-B5C0DBF749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185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8634-3523-4141-B937-0DA70D5014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013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879869"/>
            <a:ext cx="7772400" cy="1102519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7" y="1982387"/>
            <a:ext cx="6670366" cy="1314450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D05-9AEF-43B7-8D07-A7D221EF5E6F}" type="datetimeFigureOut">
              <a:rPr lang="en-US" altLang="zh-TW"/>
              <a:pPr>
                <a:defRPr/>
              </a:pPr>
              <a:t>5/31/2023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ED2F-CB32-4366-83F3-21F9BF15E9B3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9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6CB1-0625-4545-8EA6-CEB36E25BA04}" type="datetimeFigureOut">
              <a:rPr lang="en-US" altLang="zh-TW"/>
              <a:pPr>
                <a:defRPr/>
              </a:pPr>
              <a:t>5/31/2023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5920-6AF3-4598-8EEB-F8F2FFEAC1CE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70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193136"/>
            <a:ext cx="7772400" cy="1021556"/>
          </a:xfrm>
        </p:spPr>
        <p:txBody>
          <a:bodyPr anchor="t"/>
          <a:lstStyle>
            <a:lvl1pPr algn="l">
              <a:defRPr sz="33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071562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F15D-DCCA-4C08-A1F8-B9E676A31830}" type="datetimeFigureOut">
              <a:rPr lang="en-US" altLang="zh-TW"/>
              <a:pPr>
                <a:defRPr/>
              </a:pPr>
              <a:t>5/31/2023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9F9B-A4F3-49F9-80B1-9843DD88EA77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28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6A08-3FDF-49C1-9FE3-BC44C37F7B00}" type="datetimeFigureOut">
              <a:rPr lang="en-US" altLang="zh-TW"/>
              <a:pPr>
                <a:defRPr/>
              </a:pPr>
              <a:t>5/31/2023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AA75-980D-4753-9334-9C2958F65A7D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02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39E4-AF99-4C18-94B0-A1FC7F92A4F6}" type="datetimeFigureOut">
              <a:rPr lang="en-US" altLang="zh-TW"/>
              <a:pPr>
                <a:defRPr/>
              </a:pPr>
              <a:t>5/31/2023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D90E-EE10-4D41-A2BB-04DCA342B3EF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62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4868-7394-42F5-96E1-B5EFD84A48B5}" type="datetimeFigureOut">
              <a:rPr lang="en-US" altLang="zh-TW"/>
              <a:pPr>
                <a:defRPr/>
              </a:pPr>
              <a:t>5/31/2023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EAD1-5FEE-4BFF-84CF-A1D09DEA75D8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45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9241-2D92-478E-B230-1348FCC27006}" type="datetimeFigureOut">
              <a:rPr lang="en-US" altLang="zh-TW"/>
              <a:pPr>
                <a:defRPr/>
              </a:pPr>
              <a:t>5/31/2023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A3C1-AAC3-4A2F-97BD-3118B12780EC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0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3" y="803660"/>
            <a:ext cx="5111750" cy="37873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803660"/>
            <a:ext cx="3008313" cy="257176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6" y="214296"/>
            <a:ext cx="8230993" cy="522470"/>
          </a:xfrm>
        </p:spPr>
        <p:txBody>
          <a:bodyPr/>
          <a:lstStyle>
            <a:lvl1pPr algn="ctr">
              <a:defRPr sz="27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C787-E3BC-4E4B-B694-D9C9A9A4C273}" type="datetimeFigureOut">
              <a:rPr lang="en-US" altLang="zh-TW"/>
              <a:pPr>
                <a:defRPr/>
              </a:pPr>
              <a:t>5/31/2023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433F-CE1A-448E-A09C-15B22CCCE8DA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46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41D8-450B-4702-98AE-39EF8CCB97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8617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482189"/>
            <a:ext cx="785818" cy="3429024"/>
          </a:xfrm>
        </p:spPr>
        <p:txBody>
          <a:bodyPr vert="eaVert"/>
          <a:lstStyle>
            <a:lvl1pPr algn="l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3" y="406005"/>
            <a:ext cx="6415094" cy="40945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1" y="750081"/>
            <a:ext cx="914368" cy="3161132"/>
          </a:xfrm>
        </p:spPr>
        <p:txBody>
          <a:bodyPr vert="eaVert" anchor="ctr"/>
          <a:lstStyle>
            <a:lvl1pPr marL="0" indent="0" algn="ctr">
              <a:buNone/>
              <a:defRPr sz="1050"/>
            </a:lvl1pPr>
            <a:lvl2pPr marL="342900" indent="0" algn="ctr">
              <a:buNone/>
              <a:defRPr sz="900"/>
            </a:lvl2pPr>
            <a:lvl3pPr marL="685800" indent="0" algn="ctr">
              <a:buNone/>
              <a:defRPr sz="750"/>
            </a:lvl3pPr>
            <a:lvl4pPr marL="1028700" indent="0" algn="ctr">
              <a:buNone/>
              <a:defRPr sz="675"/>
            </a:lvl4pPr>
            <a:lvl5pPr marL="1371600" indent="0" algn="ctr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4D5C-1054-4C24-ABA3-A6435473FCA2}" type="datetimeFigureOut">
              <a:rPr lang="en-US" altLang="zh-TW"/>
              <a:pPr>
                <a:defRPr/>
              </a:pPr>
              <a:t>5/31/2023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AE5E-25CE-4625-9719-96EBA4E4DC0F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47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172C-3B65-4C5A-9F99-48B047046C57}" type="datetimeFigureOut">
              <a:rPr lang="en-US" altLang="zh-TW"/>
              <a:pPr>
                <a:defRPr/>
              </a:pPr>
              <a:t>5/31/2023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A4A7-4D03-471C-A208-2F7647851211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329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61513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ED88-41B9-4699-8CC1-649D49551C92}" type="datetimeFigureOut">
              <a:rPr lang="en-US" altLang="zh-TW"/>
              <a:pPr>
                <a:defRPr/>
              </a:pPr>
              <a:t>5/31/2023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58F8-3378-4DDF-A5AC-107737CFA9CA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769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401242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 smtClean="0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3640060"/>
            <a:ext cx="8458200" cy="916781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1EA56-4254-4CAB-A613-5EE232F747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9024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57151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B31D-7E9D-44D0-BC0F-D450315193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8619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258367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 smtClean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210315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225D-F22B-45D1-9507-D55A20E4C7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199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D3E0-E097-4970-BD78-C71D49072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464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451485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 smtClean="0"/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5" y="500062"/>
            <a:ext cx="4290556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500062"/>
            <a:ext cx="429224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5" y="987029"/>
            <a:ext cx="429055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987029"/>
            <a:ext cx="428853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15EA-CF20-4D76-9A13-D61088DB75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9072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7A72-CD3D-43B3-A960-070D3A8A26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6405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5B69-D625-4586-9ACF-509C0055F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699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3D17-9ED3-4744-963D-8525455A1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2245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514350" y="4386839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 smtClean="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C232-58CE-4BED-AB02-9B8640C010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5432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5F3C-4329-4B94-BCA1-D7E9C2C545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1248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C9C4-E944-415B-9223-CA13F1B617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9086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411958"/>
            <a:ext cx="18288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11958"/>
            <a:ext cx="62484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24D7-E59C-4D06-A3D3-4448379C37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04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357F116-DA30-4335-80C4-4CDDA439DA14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04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BA7EB90-5705-4CBC-9FD9-237A8F32397D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9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A90BC99-AAAB-4D5F-8536-B7F30A131197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33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297FE15-5E98-4780-AFB6-DAFBE286056D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27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E24E55-60F7-4626-9B1B-677DAAD1CA31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09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9D4B8EA-F265-4FCC-8016-3A35C6CEA33C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1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0BEFD-9A50-4832-A876-DE8A60054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2324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20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821DC5B-A337-4C2D-A723-E7233476A190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44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316D166-FB12-4D8F-ADD1-EA8D531F0FE0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59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991950F-45F3-4E78-9EDB-0CD872E991CF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23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8E48D51-B388-4C77-BCDD-C4BF5D19A659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68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357F116-DA30-4335-80C4-4CDDA439DA14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25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BA7EB90-5705-4CBC-9FD9-237A8F32397D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81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A90BC99-AAAB-4D5F-8536-B7F30A131197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81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297FE15-5E98-4780-AFB6-DAFBE286056D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87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E24E55-60F7-4626-9B1B-677DAAD1CA31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8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AFCE-28AF-45EE-9C7D-AAC991747B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7315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9D4B8EA-F265-4FCC-8016-3A35C6CEA33C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71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97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821DC5B-A337-4C2D-A723-E7233476A190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42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316D166-FB12-4D8F-ADD1-EA8D531F0FE0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94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991950F-45F3-4E78-9EDB-0CD872E991CF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657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8E48D51-B388-4C77-BCDD-C4BF5D19A659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67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357F116-DA30-4335-80C4-4CDDA439DA14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73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BA7EB90-5705-4CBC-9FD9-237A8F32397D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24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A90BC99-AAAB-4D5F-8536-B7F30A131197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26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297FE15-5E98-4780-AFB6-DAFBE286056D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9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5D60-CF14-4CB2-95C6-9AB6AC570F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731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E24E55-60F7-4626-9B1B-677DAAD1CA31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492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9D4B8EA-F265-4FCC-8016-3A35C6CEA33C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436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23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821DC5B-A337-4C2D-A723-E7233476A190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410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316D166-FB12-4D8F-ADD1-EA8D531F0FE0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84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991950F-45F3-4E78-9EDB-0CD872E991CF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235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8E48D51-B388-4C77-BCDD-C4BF5D19A659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54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9FE9336-D12F-48CA-B4FF-B897A166D146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04805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858A028-7FA2-42B7-BDF7-80B376D7BCCA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85294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CE5BF48-A3FC-4C49-9623-988EB62A2454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146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F3AF-5802-4929-B232-BE6EF38132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6781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3E589AF-1404-4506-8FF0-733D39516AA2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63335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1ACB31D-2A88-4350-B5D4-6D9CA9BF1468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9688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A5954D3-39C6-4B1D-A252-9BC3D00A9A7E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7159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CC9552A-F573-4662-82F8-161A2F44A3D8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8456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B15787F-161D-4BEA-9E97-79040404F47C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89924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8ECDF06-A01B-4182-AA4D-44A0272B4EAE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3761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FBD93DB-70CB-45F4-B413-BDED62286D89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2404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BE0B4D8-A98B-4D08-8501-D084442FCABC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61079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9FE9336-D12F-48CA-B4FF-B897A166D146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93397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858A028-7FA2-42B7-BDF7-80B376D7BCCA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559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D720-159D-4893-8DDD-EF58DF1D1E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52754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CE5BF48-A3FC-4C49-9623-988EB62A2454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69028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3E589AF-1404-4506-8FF0-733D39516AA2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3105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1ACB31D-2A88-4350-B5D4-6D9CA9BF1468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3015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A5954D3-39C6-4B1D-A252-9BC3D00A9A7E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9775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CC9552A-F573-4662-82F8-161A2F44A3D8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16182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B15787F-161D-4BEA-9E97-79040404F47C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8897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8ECDF06-A01B-4182-AA4D-44A0272B4EAE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87373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FBD93DB-70CB-45F4-B413-BDED62286D89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525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BE0B4D8-A98B-4D08-8501-D084442FCABC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649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9FE9336-D12F-48CA-B4FF-B897A166D146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13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B294-6F99-4BB2-80D7-4402E25638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78012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858A028-7FA2-42B7-BDF7-80B376D7BCCA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65420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CE5BF48-A3FC-4C49-9623-988EB62A2454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68941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3E589AF-1404-4506-8FF0-733D39516AA2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73350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1ACB31D-2A88-4350-B5D4-6D9CA9BF1468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2176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A5954D3-39C6-4B1D-A252-9BC3D00A9A7E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42744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CC9552A-F573-4662-82F8-161A2F44A3D8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1977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B15787F-161D-4BEA-9E97-79040404F47C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1264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8ECDF06-A01B-4182-AA4D-44A0272B4EAE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31796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FBD93DB-70CB-45F4-B413-BDED62286D89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4991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BE0B4D8-A98B-4D08-8501-D084442FCABC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602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>
              <a:defRPr/>
            </a:pPr>
            <a:fld id="{BDBA8D56-721A-4F07-8ED0-62DA774272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9" r:id="rId1"/>
    <p:sldLayoutId id="2147486390" r:id="rId2"/>
    <p:sldLayoutId id="2147486391" r:id="rId3"/>
    <p:sldLayoutId id="2147486392" r:id="rId4"/>
    <p:sldLayoutId id="2147486393" r:id="rId5"/>
    <p:sldLayoutId id="2147486394" r:id="rId6"/>
    <p:sldLayoutId id="2147486395" r:id="rId7"/>
    <p:sldLayoutId id="2147486396" r:id="rId8"/>
    <p:sldLayoutId id="2147486397" r:id="rId9"/>
    <p:sldLayoutId id="2147486398" r:id="rId10"/>
    <p:sldLayoutId id="21474863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新細明體" panose="02020500000000000000" pitchFamily="18" charset="-12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新細明體" panose="02020500000000000000" pitchFamily="18" charset="-12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新細明體" panose="02020500000000000000" pitchFamily="18" charset="-12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新細明體" panose="02020500000000000000" pitchFamily="18" charset="-12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5000">
              <a:srgbClr val="F3F3F3"/>
            </a:gs>
            <a:gs pos="100000">
              <a:srgbClr val="FFFF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7"/>
          <p:cNvPicPr>
            <a:picLocks noChangeAspect="1"/>
          </p:cNvPicPr>
          <p:nvPr/>
        </p:nvPicPr>
        <p:blipFill>
          <a:blip r:embed="rId13" cstate="print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686175"/>
            <a:ext cx="24765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 sz="1650"/>
          </a:p>
        </p:txBody>
      </p:sp>
      <p:sp>
        <p:nvSpPr>
          <p:cNvPr id="11" name="矩形 10"/>
          <p:cNvSpPr/>
          <p:nvPr/>
        </p:nvSpPr>
        <p:spPr>
          <a:xfrm>
            <a:off x="0" y="30713"/>
            <a:ext cx="4572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 sz="1650"/>
          </a:p>
        </p:txBody>
      </p:sp>
      <p:pic>
        <p:nvPicPr>
          <p:cNvPr id="2057" name="圖片 8"/>
          <p:cNvPicPr>
            <a:picLocks noChangeAspect="1"/>
          </p:cNvPicPr>
          <p:nvPr/>
        </p:nvPicPr>
        <p:blipFill>
          <a:blip r:embed="rId14" cstate="print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4887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BBE99E-996B-4B3A-98AA-EC36C56927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3" r:id="rId1"/>
    <p:sldLayoutId id="2147486404" r:id="rId2"/>
    <p:sldLayoutId id="2147486405" r:id="rId3"/>
    <p:sldLayoutId id="2147486406" r:id="rId4"/>
    <p:sldLayoutId id="2147486407" r:id="rId5"/>
    <p:sldLayoutId id="2147486408" r:id="rId6"/>
    <p:sldLayoutId id="2147486409" r:id="rId7"/>
    <p:sldLayoutId id="2147486410" r:id="rId8"/>
    <p:sldLayoutId id="2147486411" r:id="rId9"/>
    <p:sldLayoutId id="2147486412" r:id="rId10"/>
    <p:sldLayoutId id="21474864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"/>
        <a:defRPr sz="24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³"/>
        <a:defRPr sz="21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0000"/>
        <a:buFont typeface="Wingdings 2" panose="05020102010507070707" pitchFamily="18" charset="2"/>
        <a:buChar char="®"/>
        <a:defRPr sz="1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SzPct val="45000"/>
        <a:buFont typeface="Wingdings 2" panose="05020102010507070707" pitchFamily="18" charset="2"/>
        <a:buChar char="¯"/>
        <a:defRPr sz="15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349E"/>
        </a:buClr>
        <a:buFont typeface="Wingdings 2" panose="05020102010507070707" pitchFamily="18" charset="2"/>
        <a:buChar char=""/>
        <a:defRPr sz="15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5pPr>
      <a:lvl6pPr marL="18859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 smtClean="0"/>
          </a:p>
        </p:txBody>
      </p:sp>
      <p:sp>
        <p:nvSpPr>
          <p:cNvPr id="3077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57151"/>
            <a:ext cx="2514600" cy="21669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57151"/>
            <a:ext cx="3352800" cy="21669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CCBFD2C4-C1FA-4FCE-83EE-FE458EF02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 smtClean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79349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4" r:id="rId1"/>
    <p:sldLayoutId id="2147486415" r:id="rId2"/>
    <p:sldLayoutId id="2147486416" r:id="rId3"/>
    <p:sldLayoutId id="2147486400" r:id="rId4"/>
    <p:sldLayoutId id="2147486417" r:id="rId5"/>
    <p:sldLayoutId id="2147486401" r:id="rId6"/>
    <p:sldLayoutId id="2147486418" r:id="rId7"/>
    <p:sldLayoutId id="2147486419" r:id="rId8"/>
    <p:sldLayoutId id="2147486420" r:id="rId9"/>
    <p:sldLayoutId id="2147486402" r:id="rId10"/>
    <p:sldLayoutId id="21474864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latin typeface="Arial" charset="0"/>
              </a:defRPr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latin typeface="Arial" charset="0"/>
              </a:defRPr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 defTabSz="685800">
              <a:defRPr/>
            </a:pPr>
            <a:fld id="{3EFC2C9F-A0C7-4834-AEE8-1E175F7F0997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3" r:id="rId1"/>
    <p:sldLayoutId id="2147486424" r:id="rId2"/>
    <p:sldLayoutId id="2147486425" r:id="rId3"/>
    <p:sldLayoutId id="2147486426" r:id="rId4"/>
    <p:sldLayoutId id="2147486427" r:id="rId5"/>
    <p:sldLayoutId id="2147486428" r:id="rId6"/>
    <p:sldLayoutId id="2147486429" r:id="rId7"/>
    <p:sldLayoutId id="2147486430" r:id="rId8"/>
    <p:sldLayoutId id="2147486431" r:id="rId9"/>
    <p:sldLayoutId id="2147486432" r:id="rId10"/>
    <p:sldLayoutId id="21474864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新細明體" pitchFamily="18" charset="-120"/>
          <a:cs typeface="PMingLiU" pitchFamily="18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PMingLiU" pitchFamily="18" charset="-12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latin typeface="Arial" charset="0"/>
              </a:defRPr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latin typeface="Arial" charset="0"/>
              </a:defRPr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 defTabSz="685800">
              <a:defRPr/>
            </a:pPr>
            <a:fld id="{3EFC2C9F-A0C7-4834-AEE8-1E175F7F0997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5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47" r:id="rId1"/>
    <p:sldLayoutId id="2147486448" r:id="rId2"/>
    <p:sldLayoutId id="2147486449" r:id="rId3"/>
    <p:sldLayoutId id="2147486450" r:id="rId4"/>
    <p:sldLayoutId id="2147486451" r:id="rId5"/>
    <p:sldLayoutId id="2147486452" r:id="rId6"/>
    <p:sldLayoutId id="2147486453" r:id="rId7"/>
    <p:sldLayoutId id="2147486454" r:id="rId8"/>
    <p:sldLayoutId id="2147486455" r:id="rId9"/>
    <p:sldLayoutId id="2147486456" r:id="rId10"/>
    <p:sldLayoutId id="21474864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新細明體" pitchFamily="18" charset="-120"/>
          <a:cs typeface="PMingLiU" pitchFamily="18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PMingLiU" pitchFamily="18" charset="-12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latin typeface="Arial" charset="0"/>
              </a:defRPr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latin typeface="Arial" charset="0"/>
              </a:defRPr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 defTabSz="685800">
              <a:defRPr/>
            </a:pPr>
            <a:fld id="{3EFC2C9F-A0C7-4834-AEE8-1E175F7F0997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62" r:id="rId4"/>
    <p:sldLayoutId id="2147486463" r:id="rId5"/>
    <p:sldLayoutId id="2147486464" r:id="rId6"/>
    <p:sldLayoutId id="2147486465" r:id="rId7"/>
    <p:sldLayoutId id="2147486466" r:id="rId8"/>
    <p:sldLayoutId id="2147486467" r:id="rId9"/>
    <p:sldLayoutId id="2147486468" r:id="rId10"/>
    <p:sldLayoutId id="21474864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新細明體" pitchFamily="18" charset="-120"/>
          <a:cs typeface="PMingLiU" pitchFamily="18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PMingLiU" pitchFamily="18" charset="-12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 defTabSz="685800">
              <a:defRPr/>
            </a:pPr>
            <a:fld id="{6C5D654E-F0D2-4A5D-925B-28280F5526A0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116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1" r:id="rId1"/>
    <p:sldLayoutId id="2147486472" r:id="rId2"/>
    <p:sldLayoutId id="2147486473" r:id="rId3"/>
    <p:sldLayoutId id="2147486474" r:id="rId4"/>
    <p:sldLayoutId id="2147486475" r:id="rId5"/>
    <p:sldLayoutId id="2147486476" r:id="rId6"/>
    <p:sldLayoutId id="2147486477" r:id="rId7"/>
    <p:sldLayoutId id="2147486478" r:id="rId8"/>
    <p:sldLayoutId id="2147486479" r:id="rId9"/>
    <p:sldLayoutId id="2147486480" r:id="rId10"/>
    <p:sldLayoutId id="21474864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 defTabSz="685800">
              <a:defRPr/>
            </a:pPr>
            <a:fld id="{6C5D654E-F0D2-4A5D-925B-28280F5526A0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413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5" r:id="rId1"/>
    <p:sldLayoutId id="2147486496" r:id="rId2"/>
    <p:sldLayoutId id="2147486497" r:id="rId3"/>
    <p:sldLayoutId id="2147486498" r:id="rId4"/>
    <p:sldLayoutId id="2147486499" r:id="rId5"/>
    <p:sldLayoutId id="2147486500" r:id="rId6"/>
    <p:sldLayoutId id="2147486501" r:id="rId7"/>
    <p:sldLayoutId id="2147486502" r:id="rId8"/>
    <p:sldLayoutId id="2147486503" r:id="rId9"/>
    <p:sldLayoutId id="2147486504" r:id="rId10"/>
    <p:sldLayoutId id="21474865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 defTabSz="685800">
              <a:defRPr/>
            </a:pPr>
            <a:fld id="{6C5D654E-F0D2-4A5D-925B-28280F5526A0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2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07" r:id="rId1"/>
    <p:sldLayoutId id="2147486508" r:id="rId2"/>
    <p:sldLayoutId id="2147486509" r:id="rId3"/>
    <p:sldLayoutId id="2147486510" r:id="rId4"/>
    <p:sldLayoutId id="2147486511" r:id="rId5"/>
    <p:sldLayoutId id="2147486512" r:id="rId6"/>
    <p:sldLayoutId id="2147486513" r:id="rId7"/>
    <p:sldLayoutId id="2147486514" r:id="rId8"/>
    <p:sldLayoutId id="2147486515" r:id="rId9"/>
    <p:sldLayoutId id="2147486516" r:id="rId10"/>
    <p:sldLayoutId id="21474865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9.png"/><Relationship Id="rId4" Type="http://schemas.openxmlformats.org/officeDocument/2006/relationships/image" Target="../media/image3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6.png"/><Relationship Id="rId3" Type="http://schemas.openxmlformats.org/officeDocument/2006/relationships/image" Target="../media/image350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01.png"/><Relationship Id="rId11" Type="http://schemas.openxmlformats.org/officeDocument/2006/relationships/image" Target="../media/image43.png"/><Relationship Id="rId10" Type="http://schemas.openxmlformats.org/officeDocument/2006/relationships/image" Target="../media/image44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1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0.png"/><Relationship Id="rId10" Type="http://schemas.openxmlformats.org/officeDocument/2006/relationships/image" Target="../media/image51.png"/><Relationship Id="rId4" Type="http://schemas.openxmlformats.org/officeDocument/2006/relationships/image" Target="../media/image460.png"/><Relationship Id="rId9" Type="http://schemas.openxmlformats.org/officeDocument/2006/relationships/image" Target="../media/image5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511.png"/><Relationship Id="rId7" Type="http://schemas.openxmlformats.org/officeDocument/2006/relationships/image" Target="../media/image4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0.png"/><Relationship Id="rId5" Type="http://schemas.openxmlformats.org/officeDocument/2006/relationships/image" Target="../media/image580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.png"/><Relationship Id="rId7" Type="http://schemas.openxmlformats.org/officeDocument/2006/relationships/image" Target="../media/image640.png"/><Relationship Id="rId12" Type="http://schemas.openxmlformats.org/officeDocument/2006/relationships/image" Target="../media/image67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61.png"/><Relationship Id="rId11" Type="http://schemas.openxmlformats.org/officeDocument/2006/relationships/image" Target="../media/image66.png"/><Relationship Id="rId10" Type="http://schemas.openxmlformats.org/officeDocument/2006/relationships/image" Target="../media/image661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5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450.png"/><Relationship Id="rId10" Type="http://schemas.openxmlformats.org/officeDocument/2006/relationships/image" Target="../media/image69.png"/><Relationship Id="rId4" Type="http://schemas.openxmlformats.org/officeDocument/2006/relationships/image" Target="../media/image440.png"/><Relationship Id="rId9" Type="http://schemas.openxmlformats.org/officeDocument/2006/relationships/image" Target="../media/image6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7" Type="http://schemas.openxmlformats.org/officeDocument/2006/relationships/image" Target="../media/image6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4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5" Type="http://schemas.openxmlformats.org/officeDocument/2006/relationships/image" Target="../media/image75.png"/><Relationship Id="rId4" Type="http://schemas.openxmlformats.org/officeDocument/2006/relationships/image" Target="../media/image79.png"/><Relationship Id="rId9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640681" y="238126"/>
            <a:ext cx="6020991" cy="507831"/>
          </a:xfrm>
          <a:prstGeom prst="rect">
            <a:avLst/>
          </a:prstGeom>
          <a:solidFill>
            <a:srgbClr val="FFFF66"/>
          </a:solidFill>
          <a:ln w="6350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700">
                <a:solidFill>
                  <a:srgbClr val="006600"/>
                </a:solidFill>
                <a:latin typeface="Monotype Corsiva" panose="03010101010201010101" pitchFamily="66" charset="0"/>
              </a:rPr>
              <a:t>     </a:t>
            </a:r>
            <a:r>
              <a:rPr lang="en-US" altLang="zh-TW" sz="165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Charmed Baryons</a:t>
            </a: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1214438" y="238126"/>
            <a:ext cx="6743700" cy="507831"/>
          </a:xfrm>
          <a:prstGeom prst="rect">
            <a:avLst/>
          </a:prstGeom>
          <a:solidFill>
            <a:srgbClr val="FFC000"/>
          </a:solidFill>
          <a:ln w="317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700" dirty="0">
                <a:solidFill>
                  <a:srgbClr val="0000FF"/>
                </a:solidFill>
                <a:latin typeface="Monotype Corsiva" panose="03010101010201010101" pitchFamily="66" charset="0"/>
              </a:rPr>
              <a:t>      </a:t>
            </a:r>
            <a:r>
              <a:rPr lang="en-US" altLang="zh-TW" sz="27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Theoretical Review of Charmed  Hadron Decays</a:t>
            </a:r>
            <a:endParaRPr lang="en-US" altLang="zh-TW" sz="2700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247237" y="2864563"/>
            <a:ext cx="4619625" cy="14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5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TW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TW" sz="16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Celebration Ceremony of the 500 </a:t>
            </a:r>
            <a:r>
              <a:rPr lang="en-US" altLang="zh-TW" sz="16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Publications </a:t>
            </a:r>
            <a:r>
              <a:rPr lang="en-US" altLang="zh-TW" sz="16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BESIII </a:t>
            </a:r>
            <a:r>
              <a:rPr lang="en-US" altLang="zh-TW" sz="16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50" dirty="0">
                <a:latin typeface="Arial" panose="020B0604020202020204" pitchFamily="34" charset="0"/>
              </a:rPr>
              <a:t>              </a:t>
            </a:r>
            <a:r>
              <a:rPr lang="en-US" altLang="zh-TW" sz="1650" dirty="0" smtClean="0">
                <a:latin typeface="Arial" panose="020B0604020202020204" pitchFamily="34" charset="0"/>
              </a:rPr>
              <a:t>            May </a:t>
            </a:r>
            <a:r>
              <a:rPr lang="en-US" altLang="zh-TW" sz="1650" dirty="0">
                <a:latin typeface="Arial" panose="020B0604020202020204" pitchFamily="34" charset="0"/>
              </a:rPr>
              <a:t>3</a:t>
            </a:r>
            <a:r>
              <a:rPr lang="en-US" altLang="zh-TW" sz="1650" dirty="0" smtClean="0">
                <a:latin typeface="Arial" panose="020B0604020202020204" pitchFamily="34" charset="0"/>
              </a:rPr>
              <a:t>1, 2023      </a:t>
            </a:r>
            <a:endParaRPr lang="en-US" altLang="zh-TW" sz="1650" dirty="0">
              <a:latin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4930" y="1432814"/>
            <a:ext cx="5073253" cy="108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en-US" altLang="zh-TW" sz="1950" dirty="0">
                <a:solidFill>
                  <a:srgbClr val="3366CC"/>
                </a:solidFill>
                <a:latin typeface="Arial Unicode MS" pitchFamily="34" charset="-120"/>
                <a:ea typeface="Arial Unicode MS" pitchFamily="34" charset="-120"/>
              </a:rPr>
              <a:t>       </a:t>
            </a:r>
            <a:r>
              <a:rPr lang="en-US" altLang="zh-TW" sz="1950" dirty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Hai-Yang Cheng </a:t>
            </a:r>
            <a:r>
              <a:rPr lang="en-US" altLang="zh-TW" sz="195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1950" dirty="0">
                <a:solidFill>
                  <a:srgbClr val="0000FF"/>
                </a:solidFill>
                <a:latin typeface="Times New Roman" panose="02020603050405020304" pitchFamily="18" charset="0"/>
              </a:rPr>
              <a:t>鄭海揚</a:t>
            </a:r>
            <a:r>
              <a:rPr lang="en-US" altLang="zh-TW" sz="1950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endParaRPr lang="zh-CN" altLang="en-US" sz="195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1950" dirty="0">
                <a:solidFill>
                  <a:srgbClr val="3366CC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endParaRPr lang="zh-CN" altLang="en-US" sz="1950" dirty="0">
              <a:solidFill>
                <a:srgbClr val="3366CC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1950" dirty="0">
                <a:solidFill>
                  <a:srgbClr val="3366CC"/>
                </a:solidFill>
                <a:latin typeface="Arial Unicode MS" pitchFamily="34" charset="-120"/>
                <a:ea typeface="Arial Unicode MS" pitchFamily="34" charset="-120"/>
              </a:rPr>
              <a:t>     </a:t>
            </a:r>
            <a:r>
              <a:rPr lang="en-US" altLang="zh-TW" sz="1950" dirty="0" smtClean="0">
                <a:solidFill>
                  <a:srgbClr val="3366CC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r>
              <a:rPr lang="en-US" altLang="zh-TW" sz="1950" b="0" dirty="0" smtClean="0">
                <a:solidFill>
                  <a:srgbClr val="3366CC"/>
                </a:solidFill>
                <a:latin typeface="Arial Rounded MT Bold" panose="020F0704030504030204" pitchFamily="34" charset="0"/>
                <a:ea typeface="Arial Unicode MS" pitchFamily="34" charset="-120"/>
              </a:rPr>
              <a:t>Academia </a:t>
            </a:r>
            <a:r>
              <a:rPr lang="en-US" altLang="zh-TW" sz="1950" b="0" dirty="0" err="1">
                <a:solidFill>
                  <a:srgbClr val="3366CC"/>
                </a:solidFill>
                <a:latin typeface="Arial Rounded MT Bold" panose="020F0704030504030204" pitchFamily="34" charset="0"/>
                <a:ea typeface="Arial Unicode MS" pitchFamily="34" charset="-120"/>
              </a:rPr>
              <a:t>Sinica</a:t>
            </a:r>
            <a:r>
              <a:rPr lang="en-US" altLang="zh-TW" sz="1950" b="0" dirty="0">
                <a:solidFill>
                  <a:srgbClr val="3366CC"/>
                </a:solidFill>
                <a:latin typeface="Arial Rounded MT Bold" panose="020F0704030504030204" pitchFamily="34" charset="0"/>
                <a:ea typeface="Arial Unicode MS" pitchFamily="34" charset="-120"/>
              </a:rPr>
              <a:t>, Taipei  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None/>
              <a:defRPr/>
            </a:pPr>
            <a:endParaRPr lang="en-US" altLang="zh-TW" sz="1950" dirty="0">
              <a:solidFill>
                <a:srgbClr val="FF3399"/>
              </a:solidFill>
              <a:latin typeface="Arial Unicode MS" pitchFamily="34" charset="-120"/>
              <a:ea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CC9552A-F573-4662-82F8-161A2F44A3D8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10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28" y="367763"/>
            <a:ext cx="2319428" cy="45511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8" y="354527"/>
            <a:ext cx="1210589" cy="45603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592179" y="3942347"/>
            <a:ext cx="2957877" cy="2245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592178" y="3190374"/>
            <a:ext cx="2957877" cy="2245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4848725" y="457201"/>
                <a:ext cx="3954379" cy="883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700" dirty="0" smtClean="0">
                    <a:solidFill>
                      <a:srgbClr val="0000FF"/>
                    </a:solidFill>
                  </a:rPr>
                  <a:t>A global fit </a:t>
                </a:r>
                <a:r>
                  <a:rPr lang="en-US" altLang="zh-TW" sz="1700" dirty="0" err="1">
                    <a:solidFill>
                      <a:srgbClr val="0000FF"/>
                    </a:solidFill>
                  </a:rPr>
                  <a:t>to</a:t>
                </a:r>
                <a:r>
                  <a:rPr lang="en-US" altLang="zh-TW" sz="1700" dirty="0">
                    <a:solidFill>
                      <a:srgbClr val="0000FF"/>
                    </a:solidFill>
                  </a:rPr>
                  <a:t> CF </a:t>
                </a:r>
                <a14:m>
                  <m:oMath xmlns:m="http://schemas.openxmlformats.org/officeDocument/2006/math"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𝑽𝑷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700" dirty="0" smtClean="0">
                    <a:solidFill>
                      <a:srgbClr val="0000FF"/>
                    </a:solidFill>
                  </a:rPr>
                  <a:t>decays </a:t>
                </a:r>
                <a:r>
                  <a:rPr lang="en-US" altLang="zh-TW" sz="1700" dirty="0">
                    <a:solidFill>
                      <a:srgbClr val="0000FF"/>
                    </a:solidFill>
                  </a:rPr>
                  <a:t>can reproduce </a:t>
                </a:r>
                <a:r>
                  <a:rPr lang="en-US" altLang="zh-TW" sz="1700" dirty="0" smtClean="0">
                    <a:solidFill>
                      <a:srgbClr val="0000FF"/>
                    </a:solidFill>
                  </a:rPr>
                  <a:t>all the </a:t>
                </a:r>
                <a:r>
                  <a:rPr lang="en-US" altLang="zh-TW" sz="1700" dirty="0">
                    <a:solidFill>
                      <a:srgbClr val="0000FF"/>
                    </a:solidFill>
                  </a:rPr>
                  <a:t>data except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</m:oMath>
                </a14:m>
                <a:r>
                  <a:rPr lang="en-US" altLang="zh-TW" sz="1700" dirty="0" smtClean="0">
                    <a:solidFill>
                      <a:srgbClr val="0000FF"/>
                    </a:solidFill>
                  </a:rPr>
                  <a:t>,</a:t>
                </a:r>
                <a:r>
                  <a:rPr lang="en-US" altLang="zh-TW" sz="17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8725" y="457201"/>
                <a:ext cx="3954379" cy="883062"/>
              </a:xfrm>
              <a:prstGeom prst="rect">
                <a:avLst/>
              </a:prstGeom>
              <a:blipFill>
                <a:blip r:embed="rId4"/>
                <a:stretch>
                  <a:fillRect l="-616" t="-2069" r="-1079" b="-82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4848726" y="1452557"/>
                <a:ext cx="3954379" cy="1172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  <m:sup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17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7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∗+</m:t>
                            </m:r>
                          </m:sup>
                        </m:sSup>
                      </m:e>
                    </m:d>
                    <m:r>
                      <a:rPr lang="en-US" altLang="zh-TW" sz="17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1700" dirty="0" smtClean="0">
                    <a:solidFill>
                      <a:srgbClr val="0000FF"/>
                    </a:solidFill>
                  </a:rPr>
                  <a:t>(5.4</a:t>
                </a:r>
                <a:r>
                  <a:rPr lang="en-US" altLang="zh-TW" sz="17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1.2)% </a:t>
                </a:r>
                <a:r>
                  <a:rPr lang="en-US" altLang="zh-TW" sz="1700" dirty="0" smtClean="0">
                    <a:solidFill>
                      <a:srgbClr val="0000FF"/>
                    </a:solidFill>
                  </a:rPr>
                  <a:t>is an old result from CLEO (’89). A new BESIII measurement (’22) yields (1.8</a:t>
                </a:r>
                <a:r>
                  <a:rPr lang="en-US" altLang="zh-TW" sz="17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0.2)% </a:t>
                </a:r>
                <a:endParaRPr lang="en-US" altLang="zh-TW" sz="17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8726" y="1452557"/>
                <a:ext cx="3954379" cy="1172437"/>
              </a:xfrm>
              <a:prstGeom prst="rect">
                <a:avLst/>
              </a:prstGeom>
              <a:blipFill>
                <a:blip r:embed="rId5"/>
                <a:stretch>
                  <a:fillRect l="-616" r="-924" b="-569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521101" y="2421795"/>
            <a:ext cx="463154" cy="32980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650" dirty="0">
                <a:solidFill>
                  <a:srgbClr val="FFFFFF"/>
                </a:solidFill>
              </a:rPr>
              <a:t>CF</a:t>
            </a:r>
            <a:endParaRPr lang="zh-TW" altLang="en-US" sz="165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4848725" y="2823459"/>
                <a:ext cx="4031171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The predicted BF of (3.43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0.12)%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is smaller than 2015 BESIII measurement of (5.81.5)%</a:t>
                </a:r>
                <a:endParaRPr lang="en-US" altLang="zh-TW" sz="16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8725" y="2823459"/>
                <a:ext cx="4031171" cy="830997"/>
              </a:xfrm>
              <a:prstGeom prst="rect">
                <a:avLst/>
              </a:prstGeom>
              <a:blipFill>
                <a:blip r:embed="rId6"/>
                <a:stretch>
                  <a:fillRect l="-604" t="-2941" r="-1057" b="-88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2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25655" y="4692547"/>
            <a:ext cx="2133600" cy="357188"/>
          </a:xfrm>
        </p:spPr>
        <p:txBody>
          <a:bodyPr/>
          <a:lstStyle/>
          <a:p>
            <a:pPr defTabSz="685800">
              <a:defRPr/>
            </a:pPr>
            <a:fld id="{5CC9552A-F573-4662-82F8-161A2F44A3D8}" type="slidenum">
              <a:rPr lang="en-US" altLang="zh-TW" smtClean="0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11</a:t>
            </a:fld>
            <a:endParaRPr lang="en-US" altLang="zh-TW" dirty="0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 bwMode="auto">
          <a:xfrm>
            <a:off x="398355" y="156289"/>
            <a:ext cx="85856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600" dirty="0" smtClean="0">
                <a:solidFill>
                  <a:srgbClr val="0000FF"/>
                </a:solidFill>
              </a:rPr>
              <a:t>A sum rule follows from the topological approach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04" y="489116"/>
            <a:ext cx="5245662" cy="54653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 bwMode="auto">
          <a:xfrm>
            <a:off x="1990769" y="1086453"/>
            <a:ext cx="32482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</a:t>
            </a:r>
            <a:r>
              <a:rPr lang="en-US" altLang="zh-TW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:  -’ mixing angle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716640" y="1494675"/>
                <a:ext cx="794907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FF0000"/>
                    </a:solidFill>
                  </a:rPr>
                  <a:t>Measured rates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zh-TW" altLang="en-US" sz="16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zh-TW" altLang="en-US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  </a:t>
                </a:r>
                <a:r>
                  <a:rPr lang="en-US" altLang="zh-TW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(2.20.3)%</a:t>
                </a:r>
                <a14:m>
                  <m:oMath xmlns:m="http://schemas.openxmlformats.org/officeDocument/2006/math">
                    <m:r>
                      <a:rPr lang="en-US" altLang="zh-TW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Sup>
                      <m:sSubSup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𝑫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𝜼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)&lt;</m:t>
                    </m:r>
                  </m:oMath>
                </a14:m>
                <a:r>
                  <a:rPr lang="zh-TW" altLang="en-US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zh-TW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(4.50.4)%</a:t>
                </a:r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640" y="1494675"/>
                <a:ext cx="7949078" cy="338554"/>
              </a:xfrm>
              <a:prstGeom prst="rect">
                <a:avLst/>
              </a:prstGeom>
              <a:blipFill>
                <a:blip r:embed="rId3"/>
                <a:stretch>
                  <a:fillRect l="-460" t="-7143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 bwMode="auto">
          <a:xfrm>
            <a:off x="6196763" y="950135"/>
            <a:ext cx="2229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HYC, Chiang, </a:t>
            </a:r>
            <a:r>
              <a:rPr lang="en-US" altLang="zh-TW" sz="1200" dirty="0" err="1" smtClean="0"/>
              <a:t>Kuo</a:t>
            </a:r>
            <a:r>
              <a:rPr lang="en-US" altLang="zh-TW" sz="1200" dirty="0" smtClean="0"/>
              <a:t> (’16)</a:t>
            </a:r>
            <a:endParaRPr lang="zh-TW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398354" y="1994584"/>
                <a:ext cx="826736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A new measurement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by BESIII (’22) yields BF = (6.150.250.18)%.    </a:t>
                </a:r>
                <a:r>
                  <a:rPr lang="en-US" altLang="zh-TW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This seems to indicate an extra contribution from flavor-singlet topology S. </a:t>
                </a:r>
                <a:endParaRPr lang="en-US" altLang="zh-TW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354" y="1994584"/>
                <a:ext cx="8267363" cy="584775"/>
              </a:xfrm>
              <a:prstGeom prst="rect">
                <a:avLst/>
              </a:prstGeom>
              <a:blipFill>
                <a:blip r:embed="rId4"/>
                <a:stretch>
                  <a:fillRect l="-295" t="-4167" r="-1253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10" y="2643815"/>
            <a:ext cx="1531169" cy="784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398353" y="3492838"/>
                <a:ext cx="8585649" cy="612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Topological annihilation amplitudes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𝐜𝐚𝐧</m:t>
                    </m:r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𝐛𝐞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extracted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with amplitudes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, respectively. 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353" y="3492838"/>
                <a:ext cx="8585649" cy="612412"/>
              </a:xfrm>
              <a:prstGeom prst="rect">
                <a:avLst/>
              </a:prstGeom>
              <a:blipFill>
                <a:blip r:embed="rId6"/>
                <a:stretch>
                  <a:fillRect l="-284" t="-2000" b="-9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687539" y="4131358"/>
                <a:ext cx="8071450" cy="836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BaBar measurement (’09)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𝟎𝟏𝟗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𝟎𝟏𝟐</m:t>
                        </m:r>
                      </m:e>
                    </m:d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has large        uncertainty, updated by BESIII (’21) to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𝟎𝟎𝟗𝟕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𝟎𝟎𝟔𝟗</m:t>
                        </m:r>
                      </m:e>
                    </m:d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,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improved by               </a:t>
                </a:r>
                <a:r>
                  <a:rPr lang="en-US" altLang="zh-TW" sz="1600" dirty="0" err="1" smtClean="0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(’22)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𝟎𝟏𝟑</m:t>
                        </m:r>
                      </m:e>
                    </m:d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539" y="4131358"/>
                <a:ext cx="8071450" cy="836576"/>
              </a:xfrm>
              <a:prstGeom prst="rect">
                <a:avLst/>
              </a:prstGeom>
              <a:blipFill>
                <a:blip r:embed="rId7"/>
                <a:stretch>
                  <a:fillRect l="-453" t="-1460" r="-4230" b="-87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6012216" y="2694561"/>
            <a:ext cx="25984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1200" dirty="0"/>
              <a:t>Chau, HYC, Tao Huang (’92)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642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CC9552A-F573-4662-82F8-161A2F44A3D8}" type="slidenum">
              <a:rPr lang="en-US" altLang="zh-TW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12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4" name="文字方塊 5"/>
          <p:cNvSpPr txBox="1">
            <a:spLocks noChangeArrowheads="1"/>
          </p:cNvSpPr>
          <p:nvPr/>
        </p:nvSpPr>
        <p:spPr bwMode="auto">
          <a:xfrm>
            <a:off x="5473832" y="77901"/>
            <a:ext cx="210264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500" b="0" dirty="0">
                <a:solidFill>
                  <a:srgbClr val="0000FF"/>
                </a:solidFill>
              </a:rPr>
              <a:t>in units of 10</a:t>
            </a:r>
            <a:r>
              <a:rPr lang="en-US" altLang="zh-TW" sz="1500" baseline="30000" dirty="0">
                <a:solidFill>
                  <a:srgbClr val="0000FF"/>
                </a:solidFill>
              </a:rPr>
              <a:t>-3</a:t>
            </a:r>
            <a:r>
              <a:rPr lang="en-US" altLang="zh-TW" sz="1500" dirty="0">
                <a:solidFill>
                  <a:srgbClr val="0000FF"/>
                </a:solidFill>
              </a:rPr>
              <a:t> </a:t>
            </a:r>
            <a:endParaRPr lang="zh-TW" altLang="en-US" sz="15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1225216" y="3939319"/>
                <a:ext cx="6867208" cy="583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defTabSz="685800">
                  <a:spcBef>
                    <a:spcPct val="50000"/>
                  </a:spcBef>
                </a:pPr>
                <a:r>
                  <a:rPr lang="en-US" altLang="zh-TW" sz="1500" dirty="0">
                    <a:solidFill>
                      <a:srgbClr val="0000FF"/>
                    </a:solidFill>
                    <a:ea typeface="PMingLiU" panose="02020500000000000000" pitchFamily="18" charset="-120"/>
                  </a:rPr>
                  <a:t>BFs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1500" dirty="0">
                    <a:solidFill>
                      <a:srgbClr val="0000FF"/>
                    </a:solidFill>
                    <a:ea typeface="PMingLiU" panose="02020500000000000000" pitchFamily="18" charset="-120"/>
                  </a:rPr>
                  <a:t> </a:t>
                </a:r>
                <a:r>
                  <a:rPr lang="en-US" altLang="zh-TW" sz="1500" dirty="0">
                    <a:solidFill>
                      <a:srgbClr val="0000FF"/>
                    </a:solidFill>
                    <a:ea typeface="PMingLiU" panose="02020500000000000000" pitchFamily="18" charset="-120"/>
                  </a:rPr>
                  <a:t>absent in 2020 PDG,  </a:t>
                </a:r>
                <a14:m>
                  <m:oMath xmlns:m="http://schemas.openxmlformats.org/officeDocument/2006/math"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15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5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∗+</m:t>
                            </m:r>
                          </m:sup>
                        </m:sSup>
                      </m:e>
                    </m:d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𝟑𝟒</m:t>
                    </m:r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altLang="zh-TW" sz="1500" dirty="0">
                    <a:solidFill>
                      <a:srgbClr val="0000FF"/>
                    </a:solidFill>
                    <a:ea typeface="PMingLiU" panose="02020500000000000000" pitchFamily="18" charset="-120"/>
                  </a:rPr>
                  <a:t> poorly measured.  The gap was filled </a:t>
                </a:r>
                <a:r>
                  <a:rPr lang="en-US" altLang="zh-TW" sz="1500" dirty="0" smtClean="0">
                    <a:solidFill>
                      <a:srgbClr val="0000FF"/>
                    </a:solidFill>
                    <a:ea typeface="PMingLiU" panose="02020500000000000000" pitchFamily="18" charset="-120"/>
                  </a:rPr>
                  <a:t>up by </a:t>
                </a:r>
                <a:r>
                  <a:rPr lang="en-US" altLang="zh-TW" sz="1500" dirty="0">
                    <a:solidFill>
                      <a:srgbClr val="0000FF"/>
                    </a:solidFill>
                    <a:ea typeface="PMingLiU" panose="02020500000000000000" pitchFamily="18" charset="-120"/>
                  </a:rPr>
                  <a:t>BESIII in 2021</a:t>
                </a:r>
                <a:r>
                  <a:rPr lang="en-US" altLang="zh-TW" sz="1500" dirty="0" smtClean="0">
                    <a:solidFill>
                      <a:srgbClr val="0000FF"/>
                    </a:solidFill>
                    <a:ea typeface="PMingLiU" panose="02020500000000000000" pitchFamily="18" charset="-120"/>
                  </a:rPr>
                  <a:t>.  </a:t>
                </a: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5216" y="3939319"/>
                <a:ext cx="6867208" cy="583686"/>
              </a:xfrm>
              <a:prstGeom prst="rect">
                <a:avLst/>
              </a:prstGeom>
              <a:blipFill>
                <a:blip r:embed="rId2"/>
                <a:stretch>
                  <a:fillRect l="-355" b="-114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589400" y="1876977"/>
            <a:ext cx="635816" cy="32980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650" dirty="0" smtClean="0">
                <a:solidFill>
                  <a:srgbClr val="FFFFFF"/>
                </a:solidFill>
              </a:rPr>
              <a:t>SCS</a:t>
            </a:r>
            <a:endParaRPr lang="zh-TW" altLang="en-US" sz="165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1365585" y="4486541"/>
                <a:ext cx="6811878" cy="603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defTabSz="685800">
                  <a:spcBef>
                    <a:spcPct val="50000"/>
                  </a:spcBef>
                </a:pPr>
                <a:r>
                  <a:rPr lang="en-US" altLang="zh-TW" sz="1500" dirty="0" smtClean="0">
                    <a:solidFill>
                      <a:srgbClr val="660066"/>
                    </a:solidFill>
                    <a:ea typeface="PMingLiU" panose="02020500000000000000" pitchFamily="18" charset="-120"/>
                  </a:rPr>
                  <a:t>BESIII results for </a:t>
                </a:r>
                <a14:m>
                  <m:oMath xmlns:m="http://schemas.openxmlformats.org/officeDocument/2006/math">
                    <m:r>
                      <a:rPr lang="en-US" altLang="zh-TW" sz="1500" i="1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500" i="1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1500" i="1">
                                    <a:solidFill>
                                      <a:srgbClr val="66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500" i="1">
                                    <a:solidFill>
                                      <a:srgbClr val="660066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1500" b="1" i="1" smtClean="0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1500" dirty="0">
                    <a:solidFill>
                      <a:srgbClr val="660066"/>
                    </a:solidFill>
                    <a:ea typeface="PMingLiU" panose="02020500000000000000" pitchFamily="18" charset="-120"/>
                  </a:rPr>
                  <a:t> </a:t>
                </a:r>
                <a:r>
                  <a:rPr lang="en-US" altLang="zh-TW" sz="1500" dirty="0" smtClean="0">
                    <a:solidFill>
                      <a:srgbClr val="660066"/>
                    </a:solidFill>
                    <a:ea typeface="PMingLiU" panose="02020500000000000000" pitchFamily="18" charset="-12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sz="1500" i="1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500" i="1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1500" i="1">
                                    <a:solidFill>
                                      <a:srgbClr val="66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500" i="1">
                                    <a:solidFill>
                                      <a:srgbClr val="660066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TW" sz="1500" b="1" i="1" smtClean="0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sz="1500" i="1">
                                <a:solidFill>
                                  <a:srgbClr val="6600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1500" dirty="0" smtClean="0">
                    <a:solidFill>
                      <a:srgbClr val="660066"/>
                    </a:solidFill>
                    <a:ea typeface="PMingLiU" panose="02020500000000000000" pitchFamily="18" charset="-120"/>
                  </a:rPr>
                  <a:t> were </a:t>
                </a:r>
                <a:r>
                  <a:rPr lang="en-US" altLang="zh-TW" sz="1500" dirty="0">
                    <a:solidFill>
                      <a:srgbClr val="660066"/>
                    </a:solidFill>
                    <a:ea typeface="PMingLiU" panose="02020500000000000000" pitchFamily="18" charset="-120"/>
                  </a:rPr>
                  <a:t>cited in 2022 </a:t>
                </a:r>
                <a:r>
                  <a:rPr lang="en-US" altLang="zh-TW" sz="1500" dirty="0" smtClean="0">
                    <a:solidFill>
                      <a:srgbClr val="660066"/>
                    </a:solidFill>
                    <a:ea typeface="PMingLiU" panose="02020500000000000000" pitchFamily="18" charset="-120"/>
                  </a:rPr>
                  <a:t>PDG with a factor of 6 and 3, respectively, missing!</a:t>
                </a:r>
                <a:endParaRPr lang="zh-TW" altLang="en-US" sz="1500" dirty="0">
                  <a:solidFill>
                    <a:srgbClr val="660066"/>
                  </a:solidFill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85" y="4486541"/>
                <a:ext cx="6811878" cy="603435"/>
              </a:xfrm>
              <a:prstGeom prst="rect">
                <a:avLst/>
              </a:prstGeom>
              <a:blipFill>
                <a:blip r:embed="rId3"/>
                <a:stretch>
                  <a:fillRect l="-358" b="-70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 bwMode="auto">
          <a:xfrm>
            <a:off x="7741693" y="2518613"/>
            <a:ext cx="8207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 smtClean="0"/>
              <a:t>0.52</a:t>
            </a:r>
            <a:r>
              <a:rPr lang="en-US" altLang="zh-TW" sz="1100" dirty="0" smtClean="0">
                <a:sym typeface="Symbol" panose="05050102010706020507" pitchFamily="18" charset="2"/>
              </a:rPr>
              <a:t>0.14</a:t>
            </a:r>
            <a:endParaRPr lang="zh-TW" altLang="en-US" sz="1100" dirty="0"/>
          </a:p>
        </p:txBody>
      </p:sp>
      <p:sp>
        <p:nvSpPr>
          <p:cNvPr id="12" name="文字方塊 11"/>
          <p:cNvSpPr txBox="1"/>
          <p:nvPr/>
        </p:nvSpPr>
        <p:spPr bwMode="auto">
          <a:xfrm>
            <a:off x="7741693" y="2740204"/>
            <a:ext cx="87914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>
                <a:sym typeface="Symbol" panose="05050102010706020507" pitchFamily="18" charset="2"/>
              </a:rPr>
              <a:t>5</a:t>
            </a:r>
            <a:r>
              <a:rPr lang="en-US" altLang="zh-TW" sz="1100" dirty="0" smtClean="0">
                <a:sym typeface="Symbol" panose="05050102010706020507" pitchFamily="18" charset="2"/>
              </a:rPr>
              <a:t>.780.60</a:t>
            </a:r>
            <a:endParaRPr lang="zh-TW" altLang="en-US" sz="1100" dirty="0"/>
          </a:p>
        </p:txBody>
      </p:sp>
      <p:sp>
        <p:nvSpPr>
          <p:cNvPr id="13" name="文字方塊 12"/>
          <p:cNvSpPr txBox="1"/>
          <p:nvPr/>
        </p:nvSpPr>
        <p:spPr bwMode="auto">
          <a:xfrm>
            <a:off x="7741693" y="2292584"/>
            <a:ext cx="9375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 smtClean="0"/>
              <a:t>PDG 2022</a:t>
            </a:r>
            <a:endParaRPr lang="zh-TW" altLang="en-US" sz="11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56" y="360947"/>
            <a:ext cx="6258599" cy="352950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 bwMode="auto">
          <a:xfrm>
            <a:off x="3549316" y="3216442"/>
            <a:ext cx="870284" cy="18047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549316" y="3643669"/>
            <a:ext cx="870284" cy="18047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" name="文字方塊 18"/>
          <p:cNvSpPr txBox="1"/>
          <p:nvPr/>
        </p:nvSpPr>
        <p:spPr bwMode="auto">
          <a:xfrm>
            <a:off x="6845268" y="2740204"/>
            <a:ext cx="704060" cy="2616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 smtClean="0"/>
              <a:t>34 </a:t>
            </a:r>
            <a:r>
              <a:rPr lang="en-US" altLang="zh-TW" sz="1100" dirty="0" smtClean="0">
                <a:sym typeface="Symbol" panose="05050102010706020507" pitchFamily="18" charset="2"/>
              </a:rPr>
              <a:t> 16</a:t>
            </a:r>
            <a:endParaRPr lang="zh-TW" alt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6788938" y="2460245"/>
                <a:ext cx="787538" cy="2576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TW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𝟕𝟒</m:t>
                          </m:r>
                        </m:e>
                        <m:sub>
                          <m:r>
                            <a:rPr lang="en-US" altLang="zh-TW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TW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sub>
                        <m:sup>
                          <m:r>
                            <a:rPr lang="en-US" altLang="zh-TW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TW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</m:sSubSup>
                    </m:oMath>
                  </m:oMathPara>
                </a14:m>
                <a:endParaRPr lang="zh-TW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8938" y="2460245"/>
                <a:ext cx="787538" cy="257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 bwMode="auto">
          <a:xfrm>
            <a:off x="3633535" y="30756"/>
            <a:ext cx="16282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>
                <a:solidFill>
                  <a:srgbClr val="0000FF"/>
                </a:solidFill>
              </a:rPr>
              <a:t>D</a:t>
            </a:r>
            <a:r>
              <a:rPr lang="en-US" altLang="zh-TW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VP decays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788938" y="2482505"/>
            <a:ext cx="816721" cy="5193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78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2" grpId="0"/>
      <p:bldP spid="13" grpId="0"/>
      <p:bldP spid="16" grpId="0" animBg="1"/>
      <p:bldP spid="17" grpId="0" animBg="1"/>
      <p:bldP spid="19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49979" y="4610208"/>
            <a:ext cx="2133600" cy="357188"/>
          </a:xfrm>
        </p:spPr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13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102876" y="67383"/>
            <a:ext cx="483036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          </a:t>
            </a:r>
            <a:r>
              <a:rPr lang="en-US" altLang="zh-TW" sz="1650" dirty="0" smtClean="0">
                <a:solidFill>
                  <a:srgbClr val="FF33CC"/>
                </a:solidFill>
              </a:rPr>
              <a:t>                 D </a:t>
            </a:r>
            <a:r>
              <a:rPr lang="en-US" altLang="zh-TW" sz="1650" dirty="0" smtClean="0">
                <a:solidFill>
                  <a:srgbClr val="FF33CC"/>
                </a:solidFill>
                <a:sym typeface="Symbol" panose="05050102010706020507" pitchFamily="18" charset="2"/>
              </a:rPr>
              <a:t> VV</a:t>
            </a:r>
            <a:endParaRPr lang="en-US" altLang="zh-TW" sz="1650" dirty="0">
              <a:solidFill>
                <a:srgbClr val="FF33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605542" y="471499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 bwMode="auto">
          <a:xfrm>
            <a:off x="1679097" y="522253"/>
            <a:ext cx="42806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dirty="0" err="1" smtClean="0">
                <a:solidFill>
                  <a:srgbClr val="0000FF"/>
                </a:solidFill>
              </a:rPr>
              <a:t>Factorizable</a:t>
            </a:r>
            <a:r>
              <a:rPr lang="en-US" altLang="zh-TW" sz="1500" dirty="0" smtClean="0">
                <a:solidFill>
                  <a:srgbClr val="0000FF"/>
                </a:solidFill>
              </a:rPr>
              <a:t> D </a:t>
            </a:r>
            <a:r>
              <a:rPr lang="en-US" altLang="zh-TW" sz="1500" dirty="0" smtClean="0">
                <a:solidFill>
                  <a:srgbClr val="0000FF"/>
                </a:solidFill>
                <a:sym typeface="Symbol" panose="05050102010706020507" pitchFamily="18" charset="2"/>
              </a:rPr>
              <a:t>VV amplitudes  </a:t>
            </a:r>
            <a:endParaRPr lang="zh-TW" altLang="en-US" sz="1500" dirty="0">
              <a:solidFill>
                <a:srgbClr val="0000FF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31" y="537456"/>
            <a:ext cx="1586569" cy="272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1237028" y="893929"/>
                <a:ext cx="7449772" cy="328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500" dirty="0" smtClean="0">
                    <a:solidFill>
                      <a:srgbClr val="FF0000"/>
                    </a:solidFill>
                  </a:rPr>
                  <a:t>However,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𝐬𝐞𝐞𝐦</m:t>
                    </m:r>
                  </m:oMath>
                </a14:m>
                <a:r>
                  <a:rPr lang="en-US" altLang="zh-TW" sz="1500" dirty="0" smtClean="0">
                    <a:solidFill>
                      <a:srgbClr val="FF0000"/>
                    </a:solidFill>
                  </a:rPr>
                  <a:t> to be D-wave dominated???</a:t>
                </a:r>
                <a:endParaRPr lang="zh-TW" alt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028" y="893929"/>
                <a:ext cx="7449772" cy="328423"/>
              </a:xfrm>
              <a:prstGeom prst="rect">
                <a:avLst/>
              </a:prstGeom>
              <a:blipFill>
                <a:blip r:embed="rId4"/>
                <a:stretch>
                  <a:fillRect l="-327" t="-3704" b="-18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 bwMode="auto">
          <a:xfrm>
            <a:off x="7619431" y="1547060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BESIII (’19)</a:t>
            </a:r>
          </a:p>
        </p:txBody>
      </p:sp>
      <p:sp>
        <p:nvSpPr>
          <p:cNvPr id="14" name="文字方塊 13"/>
          <p:cNvSpPr txBox="1"/>
          <p:nvPr/>
        </p:nvSpPr>
        <p:spPr bwMode="auto">
          <a:xfrm>
            <a:off x="7622698" y="1750577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BESIII (’17)</a:t>
            </a:r>
          </a:p>
        </p:txBody>
      </p:sp>
      <p:sp>
        <p:nvSpPr>
          <p:cNvPr id="15" name="文字方塊 14"/>
          <p:cNvSpPr txBox="1"/>
          <p:nvPr/>
        </p:nvSpPr>
        <p:spPr bwMode="auto">
          <a:xfrm>
            <a:off x="7633593" y="1927078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err="1" smtClean="0"/>
              <a:t>LHCb</a:t>
            </a:r>
            <a:r>
              <a:rPr lang="en-US" altLang="zh-TW" sz="1200" dirty="0" smtClean="0"/>
              <a:t> (’18)</a:t>
            </a:r>
          </a:p>
        </p:txBody>
      </p:sp>
      <p:sp>
        <p:nvSpPr>
          <p:cNvPr id="16" name="文字方塊 15"/>
          <p:cNvSpPr txBox="1"/>
          <p:nvPr/>
        </p:nvSpPr>
        <p:spPr bwMode="auto">
          <a:xfrm>
            <a:off x="7633592" y="2359981"/>
            <a:ext cx="12056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FOCUS (’03)</a:t>
            </a:r>
          </a:p>
        </p:txBody>
      </p:sp>
      <p:sp>
        <p:nvSpPr>
          <p:cNvPr id="17" name="文字方塊 16"/>
          <p:cNvSpPr txBox="1"/>
          <p:nvPr/>
        </p:nvSpPr>
        <p:spPr bwMode="auto">
          <a:xfrm>
            <a:off x="7619999" y="3397679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BESIII (’21)</a:t>
            </a:r>
          </a:p>
        </p:txBody>
      </p:sp>
      <p:sp>
        <p:nvSpPr>
          <p:cNvPr id="18" name="文字方塊 17"/>
          <p:cNvSpPr txBox="1"/>
          <p:nvPr/>
        </p:nvSpPr>
        <p:spPr bwMode="auto">
          <a:xfrm>
            <a:off x="7619431" y="3586605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BESIII (’21)</a:t>
            </a:r>
          </a:p>
        </p:txBody>
      </p:sp>
      <p:sp>
        <p:nvSpPr>
          <p:cNvPr id="19" name="文字方塊 18"/>
          <p:cNvSpPr txBox="1"/>
          <p:nvPr/>
        </p:nvSpPr>
        <p:spPr bwMode="auto">
          <a:xfrm>
            <a:off x="7619431" y="3796865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BESIII (’21)</a:t>
            </a:r>
          </a:p>
        </p:txBody>
      </p:sp>
      <p:sp>
        <p:nvSpPr>
          <p:cNvPr id="20" name="文字方塊 19"/>
          <p:cNvSpPr txBox="1"/>
          <p:nvPr/>
        </p:nvSpPr>
        <p:spPr bwMode="auto">
          <a:xfrm>
            <a:off x="7619431" y="4013320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BESIII (’22)</a:t>
            </a:r>
          </a:p>
        </p:txBody>
      </p:sp>
      <p:sp>
        <p:nvSpPr>
          <p:cNvPr id="21" name="文字方塊 20"/>
          <p:cNvSpPr txBox="1"/>
          <p:nvPr/>
        </p:nvSpPr>
        <p:spPr bwMode="auto">
          <a:xfrm>
            <a:off x="7619432" y="4219649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BESIII (’22)</a:t>
            </a:r>
          </a:p>
        </p:txBody>
      </p:sp>
      <p:sp>
        <p:nvSpPr>
          <p:cNvPr id="22" name="文字方塊 21"/>
          <p:cNvSpPr txBox="1"/>
          <p:nvPr/>
        </p:nvSpPr>
        <p:spPr bwMode="auto">
          <a:xfrm>
            <a:off x="7619999" y="2982854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BESIII (’21)</a:t>
            </a:r>
          </a:p>
        </p:txBody>
      </p:sp>
      <p:sp>
        <p:nvSpPr>
          <p:cNvPr id="23" name="文字方塊 22"/>
          <p:cNvSpPr txBox="1"/>
          <p:nvPr/>
        </p:nvSpPr>
        <p:spPr bwMode="auto">
          <a:xfrm>
            <a:off x="7619432" y="3179620"/>
            <a:ext cx="1095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err="1" smtClean="0"/>
              <a:t>LHCb</a:t>
            </a:r>
            <a:r>
              <a:rPr lang="en-US" altLang="zh-TW" sz="1200" dirty="0" smtClean="0"/>
              <a:t> (’19)</a:t>
            </a:r>
          </a:p>
        </p:txBody>
      </p:sp>
      <p:sp>
        <p:nvSpPr>
          <p:cNvPr id="24" name="文字方塊 23"/>
          <p:cNvSpPr txBox="1"/>
          <p:nvPr/>
        </p:nvSpPr>
        <p:spPr bwMode="auto">
          <a:xfrm>
            <a:off x="7649258" y="4659313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BESIII (’23) </a:t>
            </a:r>
          </a:p>
        </p:txBody>
      </p:sp>
      <p:sp>
        <p:nvSpPr>
          <p:cNvPr id="25" name="文字方塊 24"/>
          <p:cNvSpPr txBox="1"/>
          <p:nvPr/>
        </p:nvSpPr>
        <p:spPr bwMode="auto">
          <a:xfrm>
            <a:off x="7619999" y="2576208"/>
            <a:ext cx="1427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CLEO data reanalysis (’17)</a:t>
            </a:r>
          </a:p>
        </p:txBody>
      </p:sp>
      <p:sp>
        <p:nvSpPr>
          <p:cNvPr id="26" name="向右箭號 25"/>
          <p:cNvSpPr/>
          <p:nvPr/>
        </p:nvSpPr>
        <p:spPr bwMode="auto">
          <a:xfrm>
            <a:off x="1104265" y="1595647"/>
            <a:ext cx="193160" cy="98268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27" name="向右箭號 26"/>
          <p:cNvSpPr/>
          <p:nvPr/>
        </p:nvSpPr>
        <p:spPr bwMode="auto">
          <a:xfrm>
            <a:off x="1104265" y="1828810"/>
            <a:ext cx="193160" cy="98268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29" name="向右箭號 28"/>
          <p:cNvSpPr/>
          <p:nvPr/>
        </p:nvSpPr>
        <p:spPr bwMode="auto">
          <a:xfrm>
            <a:off x="1112847" y="2680204"/>
            <a:ext cx="193160" cy="98268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28" name="向右箭號 27"/>
          <p:cNvSpPr/>
          <p:nvPr/>
        </p:nvSpPr>
        <p:spPr bwMode="auto">
          <a:xfrm>
            <a:off x="1112847" y="4138056"/>
            <a:ext cx="193160" cy="98268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30" name="向右箭號 29"/>
          <p:cNvSpPr/>
          <p:nvPr/>
        </p:nvSpPr>
        <p:spPr bwMode="auto">
          <a:xfrm>
            <a:off x="1112847" y="4358148"/>
            <a:ext cx="193160" cy="98268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99" y="1267847"/>
            <a:ext cx="6304163" cy="37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469576" y="4341966"/>
            <a:ext cx="2133600" cy="357188"/>
          </a:xfrm>
        </p:spPr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14</a:t>
            </a:fld>
            <a:endParaRPr lang="en-US" altLang="zh-TW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 bwMode="auto">
              <a:xfrm>
                <a:off x="582626" y="106952"/>
                <a:ext cx="7964444" cy="600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Contrary to charmless B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VV decays,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𝑳</m:t>
                        </m:r>
                      </m:sub>
                    </m:sSub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𝑶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Sup>
                      <m:sSub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𝑽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𝑩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),</a:t>
                </a:r>
                <a:r>
                  <a:rPr lang="en-US" altLang="zh-TW" sz="1600" dirty="0" smtClean="0">
                    <a:solidFill>
                      <a:srgbClr val="FF3300"/>
                    </a:solidFill>
                  </a:rPr>
                  <a:t> longitudinal polarization in charm sector is expected to be of order 0.5 or smaller</a:t>
                </a:r>
                <a:endParaRPr lang="zh-TW" altLang="en-US" sz="16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26" y="106952"/>
                <a:ext cx="7964444" cy="600036"/>
              </a:xfrm>
              <a:prstGeom prst="rect">
                <a:avLst/>
              </a:prstGeom>
              <a:blipFill>
                <a:blip r:embed="rId2"/>
                <a:stretch>
                  <a:fillRect l="-306" t="-1020" r="-383" b="-132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 bwMode="auto">
              <a:xfrm>
                <a:off x="839548" y="1851889"/>
                <a:ext cx="8103783" cy="745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Mark III (’92)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= 0.475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 0.271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                                            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                       transversely polarized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altLang="zh-TW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    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548" y="1851889"/>
                <a:ext cx="8103783" cy="745140"/>
              </a:xfrm>
              <a:prstGeom prst="rect">
                <a:avLst/>
              </a:prstGeom>
              <a:blipFill>
                <a:blip r:embed="rId3"/>
                <a:stretch>
                  <a:fillRect l="-451" t="-2459" b="-73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 bwMode="auto">
              <a:xfrm>
                <a:off x="811226" y="2568931"/>
                <a:ext cx="6706276" cy="344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BESIII (’21)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 transversely polarized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𝝎𝝓</m:t>
                    </m:r>
                  </m:oMath>
                </a14:m>
                <a:r>
                  <a:rPr lang="zh-TW" alt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𝑳</m:t>
                        </m:r>
                      </m:sub>
                    </m:sSub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𝟐𝟒</m:t>
                    </m:r>
                  </m:oMath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26" y="2568931"/>
                <a:ext cx="6706276" cy="344133"/>
              </a:xfrm>
              <a:prstGeom prst="rect">
                <a:avLst/>
              </a:prstGeom>
              <a:blipFill>
                <a:blip r:embed="rId6"/>
                <a:stretch>
                  <a:fillRect l="-455" t="-5263" b="-210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 bwMode="auto">
              <a:xfrm>
                <a:off x="509798" y="3116272"/>
                <a:ext cx="7849274" cy="59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𝝎𝝓</m:t>
                    </m:r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proceed only through internal W-emission,  their branching fractions &amp; polarizations are expected to be the same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798" y="3116272"/>
                <a:ext cx="7849274" cy="598112"/>
              </a:xfrm>
              <a:prstGeom prst="rect">
                <a:avLst/>
              </a:prstGeom>
              <a:blipFill>
                <a:blip r:embed="rId7"/>
                <a:stretch>
                  <a:fillRect l="-311" t="-2041" b="-132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1027875" y="4189031"/>
                <a:ext cx="6906552" cy="344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m:rPr>
                        <m:nor/>
                      </m:rPr>
                      <a:rPr lang="en-US" altLang="zh-TW" sz="1600" dirty="0">
                        <a:solidFill>
                          <a:srgbClr val="0000FF"/>
                        </a:solidFill>
                      </a:rPr>
                      <m:t>) = (1.56</m:t>
                    </m:r>
                    <m:r>
                      <m:rPr>
                        <m:nor/>
                      </m:rPr>
                      <a:rPr lang="en-US" altLang="zh-TW" sz="1600" dirty="0">
                        <a:solidFill>
                          <a:srgbClr val="0000FF"/>
                        </a:solidFill>
                        <a:sym typeface="Symbol" panose="05050102010706020507" pitchFamily="18" charset="2"/>
                      </a:rPr>
                      <m:t>0.13</m:t>
                    </m:r>
                    <m:r>
                      <m:rPr>
                        <m:nor/>
                      </m:rPr>
                      <a:rPr lang="en-US" altLang="zh-TW" sz="1600" dirty="0">
                        <a:solidFill>
                          <a:srgbClr val="0000FF"/>
                        </a:solidFill>
                      </a:rPr>
                      <m:t>)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𝝎𝝓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) = (6.48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1.04)</a:t>
                </a:r>
                <a14:m>
                  <m:oMath xmlns:m="http://schemas.openxmlformats.org/officeDocument/2006/math">
                    <m:r>
                      <a:rPr lang="en-US" altLang="zh-TW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1600" b="1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7875" y="4189031"/>
                <a:ext cx="6906552" cy="344133"/>
              </a:xfrm>
              <a:prstGeom prst="rect">
                <a:avLst/>
              </a:prstGeom>
              <a:blipFill>
                <a:blip r:embed="rId8"/>
                <a:stretch>
                  <a:fillRect t="-5263" b="-210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圖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53" y="3765994"/>
            <a:ext cx="4567844" cy="371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 bwMode="auto">
              <a:xfrm>
                <a:off x="911818" y="4592936"/>
                <a:ext cx="6942844" cy="344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While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zh-TW" alt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behaves normal,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𝝎𝝓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is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transversely </a:t>
                </a:r>
                <a:r>
                  <a:rPr lang="en-US" altLang="zh-TW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polarized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 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818" y="4592936"/>
                <a:ext cx="6942844" cy="344133"/>
              </a:xfrm>
              <a:prstGeom prst="rect">
                <a:avLst/>
              </a:prstGeom>
              <a:blipFill>
                <a:blip r:embed="rId10"/>
                <a:stretch>
                  <a:fillRect l="-527" t="-3509" b="-210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82" y="756255"/>
            <a:ext cx="5225716" cy="491409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 bwMode="auto">
          <a:xfrm>
            <a:off x="582626" y="1327598"/>
            <a:ext cx="42806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dirty="0" smtClean="0">
                <a:solidFill>
                  <a:srgbClr val="0000FF"/>
                </a:solidFill>
              </a:rPr>
              <a:t>    </a:t>
            </a:r>
            <a:r>
              <a:rPr lang="en-US" altLang="zh-TW" sz="1500" dirty="0" err="1" smtClean="0">
                <a:solidFill>
                  <a:srgbClr val="0000FF"/>
                </a:solidFill>
              </a:rPr>
              <a:t>Factorizable</a:t>
            </a:r>
            <a:r>
              <a:rPr lang="en-US" altLang="zh-TW" sz="1500" dirty="0" smtClean="0">
                <a:solidFill>
                  <a:srgbClr val="0000FF"/>
                </a:solidFill>
              </a:rPr>
              <a:t> D </a:t>
            </a:r>
            <a:r>
              <a:rPr lang="en-US" altLang="zh-TW" sz="1500" dirty="0" smtClean="0">
                <a:solidFill>
                  <a:srgbClr val="0000FF"/>
                </a:solidFill>
                <a:sym typeface="Symbol" panose="05050102010706020507" pitchFamily="18" charset="2"/>
              </a:rPr>
              <a:t>VV amplitudes  </a:t>
            </a:r>
            <a:endParaRPr lang="zh-TW" altLang="en-US" sz="1500" dirty="0">
              <a:solidFill>
                <a:srgbClr val="0000FF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30" y="1341557"/>
            <a:ext cx="1787257" cy="27114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40" y="1338102"/>
            <a:ext cx="1866332" cy="302870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 bwMode="auto">
          <a:xfrm>
            <a:off x="4775581" y="1305759"/>
            <a:ext cx="435230" cy="35693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7132091" y="1300634"/>
            <a:ext cx="435230" cy="35693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63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36" y="2937248"/>
            <a:ext cx="6722827" cy="447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473385" y="544785"/>
                <a:ext cx="7962563" cy="59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Consider FSI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lang="zh-TW" alt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which contributes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𝝎𝝓</m:t>
                    </m:r>
                  </m:oMath>
                </a14:m>
                <a:r>
                  <a:rPr lang="zh-TW" altLang="en-US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zh-TW" altLang="en-US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from external W-emission, but only to the former from W-exchange 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385" y="544785"/>
                <a:ext cx="7962563" cy="598112"/>
              </a:xfrm>
              <a:prstGeom prst="rect">
                <a:avLst/>
              </a:prstGeom>
              <a:blipFill>
                <a:blip r:embed="rId3"/>
                <a:stretch>
                  <a:fillRect l="-306" t="-2041" b="-112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813250" y="1444373"/>
                <a:ext cx="7703619" cy="590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LD contributions to topological internal W-emission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zh-TW" alt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could be different for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𝝎𝝓</m:t>
                    </m:r>
                  </m:oMath>
                </a14:m>
                <a:r>
                  <a:rPr lang="zh-TW" altLang="en-US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250" y="1444373"/>
                <a:ext cx="7703619" cy="590354"/>
              </a:xfrm>
              <a:prstGeom prst="rect">
                <a:avLst/>
              </a:prstGeom>
              <a:blipFill>
                <a:blip r:embed="rId4"/>
                <a:stretch>
                  <a:fillRect l="-396" t="-3093" b="-123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 bwMode="auto">
          <a:xfrm>
            <a:off x="5504410" y="1063430"/>
            <a:ext cx="28605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00" dirty="0" smtClean="0"/>
              <a:t>Cao, Cheng, Zhao (2303.00535)</a:t>
            </a:r>
            <a:endParaRPr lang="zh-TW" altLang="en-US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473385" y="2255858"/>
                <a:ext cx="7962563" cy="590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600" b="1" dirty="0" smtClean="0">
                    <a:solidFill>
                      <a:srgbClr val="0000FF"/>
                    </a:solidFill>
                  </a:rPr>
                  <a:t>Another approach: 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topology is assumed to be the same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𝝎𝝓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,  but flavor-singlet contributions to them are different   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385" y="2255858"/>
                <a:ext cx="7962563" cy="590354"/>
              </a:xfrm>
              <a:prstGeom prst="rect">
                <a:avLst/>
              </a:prstGeom>
              <a:blipFill>
                <a:blip r:embed="rId5"/>
                <a:stretch>
                  <a:fillRect l="-306" t="-2062" b="-134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659501" y="167749"/>
                <a:ext cx="7857368" cy="344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How to understand the puzzles with rate and polarization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𝝎𝝓</m:t>
                    </m:r>
                    <m:r>
                      <a:rPr lang="en-US" altLang="zh-TW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zh-TW" altLang="en-US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501" y="167749"/>
                <a:ext cx="7857368" cy="344133"/>
              </a:xfrm>
              <a:prstGeom prst="rect">
                <a:avLst/>
              </a:prstGeom>
              <a:blipFill>
                <a:blip r:embed="rId6"/>
                <a:stretch>
                  <a:fillRect l="-388" t="-3571" b="-232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97" y="3478912"/>
            <a:ext cx="1706837" cy="96052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68" y="3593729"/>
            <a:ext cx="1713987" cy="881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500189" y="3758443"/>
                <a:ext cx="822158" cy="401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sup>
                    </m:sSub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: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0189" y="3758443"/>
                <a:ext cx="822158" cy="401457"/>
              </a:xfrm>
              <a:prstGeom prst="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4665059" y="3758443"/>
                <a:ext cx="822158" cy="339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sup>
                    </m:sSub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: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5059" y="3758443"/>
                <a:ext cx="822158" cy="339901"/>
              </a:xfrm>
              <a:prstGeom prst="rect">
                <a:avLst/>
              </a:prstGeom>
              <a:blipFill>
                <a:blip r:embed="rId10"/>
                <a:stretch>
                  <a:fillRect t="-5455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1129780" y="4585923"/>
                <a:ext cx="70705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Recall that flavor-singlet contribution is needed to explain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9780" y="4585923"/>
                <a:ext cx="7070558" cy="338554"/>
              </a:xfrm>
              <a:prstGeom prst="rect">
                <a:avLst/>
              </a:prstGeom>
              <a:blipFill>
                <a:blip r:embed="rId11"/>
                <a:stretch>
                  <a:fillRect l="-431"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16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965943" y="119982"/>
            <a:ext cx="599320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          </a:t>
            </a:r>
            <a:r>
              <a:rPr lang="en-US" altLang="zh-TW" sz="1650" dirty="0" smtClean="0">
                <a:solidFill>
                  <a:srgbClr val="FF33CC"/>
                </a:solidFill>
              </a:rPr>
              <a:t>Two-quark or </a:t>
            </a:r>
            <a:r>
              <a:rPr lang="en-US" altLang="zh-TW" sz="1650" dirty="0" err="1" smtClean="0">
                <a:solidFill>
                  <a:srgbClr val="FF33CC"/>
                </a:solidFill>
              </a:rPr>
              <a:t>tetraquark</a:t>
            </a:r>
            <a:r>
              <a:rPr lang="en-US" altLang="zh-TW" sz="1650" dirty="0" smtClean="0">
                <a:solidFill>
                  <a:srgbClr val="FF33CC"/>
                </a:solidFill>
              </a:rPr>
              <a:t> picture for light scalars?</a:t>
            </a:r>
            <a:endParaRPr lang="en-US" altLang="zh-TW" sz="1650" dirty="0">
              <a:solidFill>
                <a:srgbClr val="FF33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73174" y="504805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0" y="1212260"/>
            <a:ext cx="3168327" cy="504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965108" y="561063"/>
                <a:ext cx="817805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The 2-quark or 4-quark descriptions of light scalars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</m:e>
                    </m:d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  can be discriminated in </a:t>
                </a:r>
                <a:r>
                  <a:rPr lang="en-US" altLang="zh-TW" sz="1600" dirty="0" err="1" smtClean="0">
                    <a:solidFill>
                      <a:srgbClr val="0000FF"/>
                    </a:solidFill>
                  </a:rPr>
                  <a:t>semileptonic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charm decays   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108" y="561063"/>
                <a:ext cx="8178057" cy="584775"/>
              </a:xfrm>
              <a:prstGeom prst="rect">
                <a:avLst/>
              </a:prstGeom>
              <a:blipFill>
                <a:blip r:embed="rId3"/>
                <a:stretch>
                  <a:fillRect l="-373" t="-3125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 bwMode="auto">
          <a:xfrm>
            <a:off x="4557476" y="1259378"/>
            <a:ext cx="4083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/>
              <a:t>=</a:t>
            </a:r>
            <a:endParaRPr lang="zh-TW" altLang="en-US" sz="1600" dirty="0"/>
          </a:p>
        </p:txBody>
      </p:sp>
      <p:sp>
        <p:nvSpPr>
          <p:cNvPr id="8" name="左大括弧 7"/>
          <p:cNvSpPr/>
          <p:nvPr/>
        </p:nvSpPr>
        <p:spPr bwMode="auto">
          <a:xfrm>
            <a:off x="4958541" y="1252164"/>
            <a:ext cx="191193" cy="399624"/>
          </a:xfrm>
          <a:prstGeom prst="leftBrace">
            <a:avLst>
              <a:gd name="adj1" fmla="val 13680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 bwMode="auto">
          <a:xfrm>
            <a:off x="5149734" y="1150579"/>
            <a:ext cx="2685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>
                <a:solidFill>
                  <a:srgbClr val="0000FF"/>
                </a:solidFill>
              </a:rPr>
              <a:t>1.0</a:t>
            </a:r>
            <a:r>
              <a:rPr lang="en-US" altLang="zh-TW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0.3</a:t>
            </a:r>
            <a:r>
              <a:rPr lang="en-US" altLang="zh-TW" sz="1600" dirty="0" smtClean="0">
                <a:solidFill>
                  <a:srgbClr val="0000FF"/>
                </a:solidFill>
              </a:rPr>
              <a:t>,  2-quark</a:t>
            </a:r>
            <a:br>
              <a:rPr lang="en-US" altLang="zh-TW" sz="1600" dirty="0" smtClean="0">
                <a:solidFill>
                  <a:srgbClr val="0000FF"/>
                </a:solidFill>
              </a:rPr>
            </a:br>
            <a:r>
              <a:rPr lang="en-US" altLang="zh-TW" sz="1600" dirty="0" smtClean="0">
                <a:solidFill>
                  <a:srgbClr val="0000FF"/>
                </a:solidFill>
              </a:rPr>
              <a:t>3.0</a:t>
            </a:r>
            <a:r>
              <a:rPr lang="en-US" altLang="zh-TW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0.9</a:t>
            </a:r>
            <a:r>
              <a:rPr lang="en-US" altLang="zh-TW" sz="1600" dirty="0" smtClean="0">
                <a:solidFill>
                  <a:srgbClr val="0000FF"/>
                </a:solidFill>
              </a:rPr>
              <a:t>,  4-quark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7243849" y="1342400"/>
            <a:ext cx="2007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Wang, Lu (’10)</a:t>
            </a:r>
            <a:endParaRPr lang="zh-TW" altLang="en-US" sz="14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23" y="1966075"/>
            <a:ext cx="5465472" cy="27260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2325699"/>
            <a:ext cx="4318463" cy="26774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24" y="2677700"/>
            <a:ext cx="6544606" cy="273084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 bwMode="auto">
          <a:xfrm>
            <a:off x="601362" y="2242680"/>
            <a:ext cx="1504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>
                <a:solidFill>
                  <a:srgbClr val="0000FF"/>
                </a:solidFill>
              </a:rPr>
              <a:t>BESIII (’18)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6" name="左大括弧 15"/>
          <p:cNvSpPr/>
          <p:nvPr/>
        </p:nvSpPr>
        <p:spPr bwMode="auto">
          <a:xfrm>
            <a:off x="1846602" y="1966075"/>
            <a:ext cx="170411" cy="930910"/>
          </a:xfrm>
          <a:prstGeom prst="leftBrac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1410966" y="3290734"/>
                <a:ext cx="775162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 </a:t>
                </a:r>
                <a:r>
                  <a:rPr lang="en-US" altLang="zh-TW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R &gt; 2.7  in favor of </a:t>
                </a:r>
                <a:r>
                  <a:rPr lang="en-US" altLang="zh-TW" sz="1600" dirty="0" err="1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tetraquark</a:t>
                </a:r>
                <a:r>
                  <a:rPr lang="en-US" altLang="zh-TW" sz="16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nature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𝟓𝟎𝟎</m:t>
                        </m:r>
                      </m:e>
                    </m:d>
                  </m:oMath>
                </a14:m>
                <a:r>
                  <a:rPr lang="zh-TW" alt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𝟗𝟖𝟎</m:t>
                    </m:r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0966" y="3290734"/>
                <a:ext cx="7751621" cy="338554"/>
              </a:xfrm>
              <a:prstGeom prst="rect">
                <a:avLst/>
              </a:prstGeom>
              <a:blipFill>
                <a:blip r:embed="rId7"/>
                <a:stretch>
                  <a:fillRect l="-393" t="-7273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965943" y="3797328"/>
                <a:ext cx="761074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Further support from the analysis of BESIII data 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TW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and CLEO data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943" y="3797328"/>
                <a:ext cx="7610746" cy="584775"/>
              </a:xfrm>
              <a:prstGeom prst="rect">
                <a:avLst/>
              </a:prstGeom>
              <a:blipFill>
                <a:blip r:embed="rId8"/>
                <a:stretch>
                  <a:fillRect l="-400" t="-3125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 bwMode="auto">
          <a:xfrm>
            <a:off x="4544491" y="4154668"/>
            <a:ext cx="3428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err="1" smtClean="0"/>
              <a:t>Achasov</a:t>
            </a:r>
            <a:r>
              <a:rPr lang="en-US" altLang="zh-TW" sz="1400" dirty="0" smtClean="0"/>
              <a:t>, </a:t>
            </a:r>
            <a:r>
              <a:rPr lang="en-US" altLang="zh-TW" sz="1400" dirty="0" err="1" smtClean="0"/>
              <a:t>Kiselev</a:t>
            </a:r>
            <a:r>
              <a:rPr lang="en-US" altLang="zh-TW" sz="1400" dirty="0" smtClean="0"/>
              <a:t>, </a:t>
            </a:r>
            <a:r>
              <a:rPr lang="en-US" altLang="zh-TW" sz="1400" dirty="0" err="1" smtClean="0"/>
              <a:t>Shestakov</a:t>
            </a:r>
            <a:r>
              <a:rPr lang="en-US" altLang="zh-TW" sz="1400" dirty="0" smtClean="0"/>
              <a:t> (’20)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95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656314" y="104627"/>
            <a:ext cx="546317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          </a:t>
            </a:r>
            <a:r>
              <a:rPr lang="en-US" altLang="zh-TW" sz="1650" dirty="0" smtClean="0">
                <a:solidFill>
                  <a:srgbClr val="FF33CC"/>
                </a:solidFill>
              </a:rPr>
              <a:t>  Three-body decays with D</a:t>
            </a:r>
            <a:r>
              <a:rPr lang="en-US" altLang="zh-TW" sz="1650" dirty="0" smtClean="0">
                <a:solidFill>
                  <a:srgbClr val="FF33CC"/>
                </a:solidFill>
                <a:sym typeface="Symbol" panose="05050102010706020507" pitchFamily="18" charset="2"/>
              </a:rPr>
              <a:t> SP</a:t>
            </a:r>
            <a:endParaRPr lang="en-US" altLang="zh-TW" sz="1650" dirty="0">
              <a:solidFill>
                <a:srgbClr val="FF33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73174" y="504805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5" y="2588279"/>
            <a:ext cx="7165497" cy="12908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5155" y="3843945"/>
            <a:ext cx="7165497" cy="839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33" y="1002702"/>
            <a:ext cx="6230867" cy="267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724237" y="664148"/>
                <a:ext cx="775621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1. scheme I:  2-quark scenario with mixing in </a:t>
                </a:r>
                <a:r>
                  <a:rPr lang="en-US" altLang="zh-TW" sz="1600" dirty="0" err="1" smtClean="0">
                    <a:solidFill>
                      <a:srgbClr val="0000FF"/>
                    </a:solidFill>
                  </a:rPr>
                  <a:t>isoscalars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𝟓𝟎𝟎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237" y="664148"/>
                <a:ext cx="7756216" cy="338554"/>
              </a:xfrm>
              <a:prstGeom prst="rect">
                <a:avLst/>
              </a:prstGeom>
              <a:blipFill>
                <a:blip r:embed="rId5"/>
                <a:stretch>
                  <a:fillRect l="-472" t="-5455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 bwMode="auto">
          <a:xfrm>
            <a:off x="724237" y="1269862"/>
            <a:ext cx="7756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>
                <a:solidFill>
                  <a:srgbClr val="0000FF"/>
                </a:solidFill>
              </a:rPr>
              <a:t>2. scheme II: 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tetraquark</a:t>
            </a:r>
            <a:r>
              <a:rPr lang="en-US" altLang="zh-TW" sz="1600" dirty="0" smtClean="0">
                <a:solidFill>
                  <a:srgbClr val="0000FF"/>
                </a:solidFill>
              </a:rPr>
              <a:t> scenario with a tiny mixing close to </a:t>
            </a:r>
            <a:r>
              <a:rPr lang="en-US" altLang="zh-TW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zh-TW" sz="1600" dirty="0" smtClean="0">
                <a:solidFill>
                  <a:srgbClr val="0000FF"/>
                </a:solidFill>
              </a:rPr>
              <a:t>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332488" y="4186023"/>
                <a:ext cx="628751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FF0000"/>
                    </a:solidFill>
                  </a:rPr>
                  <a:t>Scheme II agrees better with experiment for decays such as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TW" altLang="en-US" sz="1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2488" y="4186023"/>
                <a:ext cx="6287512" cy="584775"/>
              </a:xfrm>
              <a:prstGeom prst="rect">
                <a:avLst/>
              </a:prstGeom>
              <a:blipFill>
                <a:blip r:embed="rId6"/>
                <a:stretch>
                  <a:fillRect l="-582" t="-3125" r="-8923"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 bwMode="auto">
          <a:xfrm>
            <a:off x="6595009" y="3924241"/>
            <a:ext cx="229409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00" dirty="0" smtClean="0"/>
              <a:t>HYC, Chiang (’22)</a:t>
            </a:r>
            <a:endParaRPr lang="zh-TW" altLang="en-US" sz="13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50" y="1567076"/>
            <a:ext cx="2941834" cy="439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962038" y="2249725"/>
                <a:ext cx="6942221" cy="669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Use </a:t>
                </a:r>
                <a:r>
                  <a:rPr lang="en-US" altLang="zh-TW" sz="1500" dirty="0" err="1" smtClean="0">
                    <a:solidFill>
                      <a:srgbClr val="0000FF"/>
                    </a:solidFill>
                  </a:rPr>
                  <a:t>Flatte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line shape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</m:oMath>
                </a14:m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and pole line shape for  </a:t>
                </a:r>
                <a14:m>
                  <m:oMath xmlns:m="http://schemas.openxmlformats.org/officeDocument/2006/math"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𝟓𝟎𝟎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1500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038" y="2249725"/>
                <a:ext cx="6942221" cy="669414"/>
              </a:xfrm>
              <a:prstGeom prst="rect">
                <a:avLst/>
              </a:prstGeom>
              <a:blipFill>
                <a:blip r:embed="rId9"/>
                <a:stretch>
                  <a:fillRect l="-351" t="-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1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654351" y="4716128"/>
            <a:ext cx="2133600" cy="357188"/>
          </a:xfrm>
        </p:spPr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18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754917" y="91659"/>
            <a:ext cx="546317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          </a:t>
            </a:r>
            <a:r>
              <a:rPr lang="en-US" altLang="zh-TW" sz="1650" dirty="0" smtClean="0">
                <a:solidFill>
                  <a:srgbClr val="FF33CC"/>
                </a:solidFill>
              </a:rPr>
              <a:t>  Three-body decays with D</a:t>
            </a:r>
            <a:r>
              <a:rPr lang="en-US" altLang="zh-TW" sz="1650" dirty="0" smtClean="0">
                <a:solidFill>
                  <a:srgbClr val="FF33CC"/>
                </a:solidFill>
                <a:sym typeface="Symbol" panose="05050102010706020507" pitchFamily="18" charset="2"/>
              </a:rPr>
              <a:t> SP</a:t>
            </a:r>
            <a:endParaRPr lang="en-US" altLang="zh-TW" sz="1650" dirty="0">
              <a:solidFill>
                <a:srgbClr val="FF33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73174" y="504805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1310910" y="546417"/>
                <a:ext cx="7833090" cy="356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can only proceed through W-annihilation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0910" y="546417"/>
                <a:ext cx="7833090" cy="356764"/>
              </a:xfrm>
              <a:prstGeom prst="rect">
                <a:avLst/>
              </a:prstGeom>
              <a:blipFill>
                <a:blip r:embed="rId2"/>
                <a:stretch>
                  <a:fillRect b="-22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62" y="3317609"/>
            <a:ext cx="1826501" cy="696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744467" y="1241246"/>
                <a:ext cx="8112266" cy="356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Large BF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 at a percent level was observed by BESIII (’19)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467" y="1241246"/>
                <a:ext cx="8112266" cy="356764"/>
              </a:xfrm>
              <a:prstGeom prst="rect">
                <a:avLst/>
              </a:prstGeom>
              <a:blipFill>
                <a:blip r:embed="rId6"/>
                <a:stretch>
                  <a:fillRect l="-301" b="-22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1796434" y="897386"/>
                <a:ext cx="6433166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 1%,    1%,   0.2%,  0.02%  in BF   </a:t>
                </a:r>
                <a:r>
                  <a:rPr lang="en-US" altLang="zh-TW" sz="15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 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𝑺𝑷</m:t>
                        </m:r>
                      </m:sub>
                    </m:sSub>
                  </m:oMath>
                </a14:m>
                <a:r>
                  <a:rPr lang="en-US" altLang="zh-TW" sz="15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| &gt;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𝑽</m:t>
                        </m:r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zh-TW" sz="15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|</a:t>
                </a:r>
                <a:endParaRPr lang="zh-TW" alt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6434" y="897386"/>
                <a:ext cx="6433166" cy="323165"/>
              </a:xfrm>
              <a:prstGeom prst="rect">
                <a:avLst/>
              </a:prstGeom>
              <a:blipFill>
                <a:blip r:embed="rId7"/>
                <a:stretch>
                  <a:fillRect t="-3774" b="-207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768744" y="2032199"/>
                <a:ext cx="7918056" cy="867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acc>
                      <m:accPr>
                        <m:chr m:val="̅"/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zh-TW" alt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is prohibited by G-parity conservation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vanish at SD level. Large LD contributions may arise from final-state </a:t>
                </a:r>
                <a:r>
                  <a:rPr lang="en-US" altLang="zh-TW" sz="1600" dirty="0" err="1" smtClean="0">
                    <a:solidFill>
                      <a:srgbClr val="0000FF"/>
                    </a:solidFill>
                  </a:rPr>
                  <a:t>rescattering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…→</m:t>
                    </m:r>
                    <m:sSubSup>
                      <m:sSub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through quark exchange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744" y="2032199"/>
                <a:ext cx="7918056" cy="867417"/>
              </a:xfrm>
              <a:prstGeom prst="rect">
                <a:avLst/>
              </a:prstGeom>
              <a:blipFill>
                <a:blip r:embed="rId8"/>
                <a:stretch>
                  <a:fillRect l="-308" t="-699"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圖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34" y="1626011"/>
            <a:ext cx="6224684" cy="255674"/>
          </a:xfrm>
          <a:prstGeom prst="rect">
            <a:avLst/>
          </a:prstGeom>
        </p:spPr>
      </p:pic>
      <p:cxnSp>
        <p:nvCxnSpPr>
          <p:cNvPr id="17" name="直線單箭頭接點 16"/>
          <p:cNvCxnSpPr/>
          <p:nvPr/>
        </p:nvCxnSpPr>
        <p:spPr bwMode="auto">
          <a:xfrm>
            <a:off x="5326511" y="3697065"/>
            <a:ext cx="54216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文字方塊 17"/>
          <p:cNvSpPr txBox="1"/>
          <p:nvPr/>
        </p:nvSpPr>
        <p:spPr bwMode="auto">
          <a:xfrm>
            <a:off x="7122212" y="2599183"/>
            <a:ext cx="17345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HYC, Chiang (’22)</a:t>
            </a:r>
            <a:endParaRPr lang="zh-TW" altLang="en-US" sz="1200" dirty="0"/>
          </a:p>
        </p:txBody>
      </p:sp>
      <p:sp>
        <p:nvSpPr>
          <p:cNvPr id="19" name="文字方塊 18"/>
          <p:cNvSpPr txBox="1"/>
          <p:nvPr/>
        </p:nvSpPr>
        <p:spPr bwMode="auto">
          <a:xfrm>
            <a:off x="6455053" y="4134415"/>
            <a:ext cx="2332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 smtClean="0"/>
              <a:t>Hsiao, Yu, </a:t>
            </a:r>
            <a:r>
              <a:rPr lang="en-US" altLang="zh-TW" sz="1200" dirty="0" err="1" smtClean="0"/>
              <a:t>Ke</a:t>
            </a:r>
            <a:r>
              <a:rPr lang="en-US" altLang="zh-TW" sz="1200" dirty="0" smtClean="0"/>
              <a:t> (’20)                            Ling, Liu, Lu, </a:t>
            </a:r>
            <a:r>
              <a:rPr lang="en-US" altLang="zh-TW" sz="1200" dirty="0" err="1" smtClean="0"/>
              <a:t>Geng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Xie</a:t>
            </a:r>
            <a:r>
              <a:rPr lang="en-US" altLang="zh-TW" sz="1200" dirty="0" smtClean="0"/>
              <a:t> (’21)</a:t>
            </a:r>
            <a:endParaRPr lang="zh-TW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828798" y="4572202"/>
                <a:ext cx="5389296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5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15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altLang="zh-TW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TW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𝑺𝑷</m:t>
                        </m:r>
                      </m:sub>
                    </m:sSub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5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altLang="zh-TW" sz="1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sub>
                            </m:sSub>
                            <m: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zh-TW" sz="15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TW" sz="1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𝟎𝟕</m:t>
                    </m:r>
                  </m:oMath>
                </a14:m>
                <a:r>
                  <a:rPr lang="zh-TW" altLang="en-US" sz="1500" dirty="0" smtClean="0">
                    <a:solidFill>
                      <a:srgbClr val="FF0000"/>
                    </a:solidFill>
                  </a:rPr>
                  <a:t> </a:t>
                </a:r>
                <a:endParaRPr lang="zh-TW" alt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798" y="4572202"/>
                <a:ext cx="5389296" cy="323165"/>
              </a:xfrm>
              <a:prstGeom prst="rect">
                <a:avLst/>
              </a:prstGeom>
              <a:blipFill>
                <a:blip r:embed="rId10"/>
                <a:stretch>
                  <a:fillRect b="-132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82" y="3175913"/>
            <a:ext cx="3964928" cy="1042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2907632" y="3296636"/>
                <a:ext cx="117787" cy="2576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1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7632" y="3296636"/>
                <a:ext cx="117787" cy="257635"/>
              </a:xfrm>
              <a:prstGeom prst="rect">
                <a:avLst/>
              </a:prstGeom>
              <a:blipFill>
                <a:blip r:embed="rId12"/>
                <a:stretch>
                  <a:fillRect r="-947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4895230" y="3748182"/>
                <a:ext cx="117787" cy="2576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1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5230" y="3748182"/>
                <a:ext cx="117787" cy="257635"/>
              </a:xfrm>
              <a:prstGeom prst="rect">
                <a:avLst/>
              </a:prstGeom>
              <a:blipFill>
                <a:blip r:embed="rId12"/>
                <a:stretch>
                  <a:fillRect r="-947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5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8B817B-3D3F-4B76-9C25-9DBDA0113462}" type="slidenum">
              <a:rPr lang="en-US" altLang="zh-TW" sz="105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050"/>
          </a:p>
        </p:txBody>
      </p:sp>
      <p:sp>
        <p:nvSpPr>
          <p:cNvPr id="38915" name="文字方塊 2"/>
          <p:cNvSpPr txBox="1">
            <a:spLocks noChangeArrowheads="1"/>
          </p:cNvSpPr>
          <p:nvPr/>
        </p:nvSpPr>
        <p:spPr bwMode="auto">
          <a:xfrm>
            <a:off x="2798143" y="1836076"/>
            <a:ext cx="43010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700" dirty="0"/>
              <a:t>Hadronic weak decays  of charmed baryons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3" name="文字方塊 2"/>
          <p:cNvSpPr txBox="1"/>
          <p:nvPr/>
        </p:nvSpPr>
        <p:spPr>
          <a:xfrm>
            <a:off x="1104560" y="798847"/>
            <a:ext cx="7545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0" dirty="0">
                <a:solidFill>
                  <a:srgbClr val="0000FF"/>
                </a:solidFill>
              </a:rPr>
              <a:t>Congratulations to </a:t>
            </a:r>
            <a:r>
              <a:rPr lang="en-US" altLang="zh-TW" sz="2000" b="0" dirty="0" smtClean="0">
                <a:solidFill>
                  <a:srgbClr val="0000FF"/>
                </a:solidFill>
              </a:rPr>
              <a:t>BESIII for the </a:t>
            </a:r>
            <a:r>
              <a:rPr lang="en-US" altLang="zh-TW" sz="2000" b="0" dirty="0">
                <a:solidFill>
                  <a:srgbClr val="0000FF"/>
                </a:solidFill>
              </a:rPr>
              <a:t>great achievement of BESIII </a:t>
            </a:r>
            <a:r>
              <a:rPr lang="en-US" altLang="zh-TW" sz="2000" b="0" dirty="0" smtClean="0">
                <a:solidFill>
                  <a:srgbClr val="0000FF"/>
                </a:solidFill>
              </a:rPr>
              <a:t>Collaboration on 500 publications!!!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1661208" y="2380049"/>
            <a:ext cx="667266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900" dirty="0" smtClean="0"/>
              <a:t>1. Hadronic decays of </a:t>
            </a:r>
            <a:r>
              <a:rPr lang="en-US" altLang="zh-TW" sz="1900" dirty="0"/>
              <a:t>charmed </a:t>
            </a:r>
            <a:r>
              <a:rPr lang="en-US" altLang="zh-TW" sz="1900" dirty="0" smtClean="0"/>
              <a:t>mesons      </a:t>
            </a:r>
            <a:r>
              <a:rPr lang="en-US" altLang="zh-TW" sz="1900" dirty="0" err="1" smtClean="0"/>
              <a:t>Hailong</a:t>
            </a:r>
            <a:r>
              <a:rPr lang="en-US" altLang="zh-TW" sz="1900" dirty="0" smtClean="0"/>
              <a:t> Ma</a:t>
            </a:r>
            <a:endParaRPr lang="en-US" altLang="zh-TW" sz="1900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661208" y="2854891"/>
            <a:ext cx="693334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900" dirty="0"/>
              <a:t>2</a:t>
            </a:r>
            <a:r>
              <a:rPr lang="en-US" altLang="zh-TW" sz="1900" dirty="0" smtClean="0"/>
              <a:t>. Hadronic decays of charmed baryons      Xiao-</a:t>
            </a:r>
            <a:r>
              <a:rPr lang="en-US" altLang="zh-TW" sz="1900" dirty="0" err="1" smtClean="0"/>
              <a:t>Rui</a:t>
            </a:r>
            <a:r>
              <a:rPr lang="en-US" altLang="zh-TW" sz="1900" dirty="0" smtClean="0"/>
              <a:t> </a:t>
            </a:r>
            <a:r>
              <a:rPr lang="en-US" altLang="zh-TW" sz="1900" dirty="0" err="1" smtClean="0"/>
              <a:t>Lyu</a:t>
            </a:r>
            <a:endParaRPr lang="en-US" altLang="zh-TW" sz="19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04560" y="2033800"/>
            <a:ext cx="15051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Outline: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36618" y="3575923"/>
            <a:ext cx="7959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H. B. Li and X. R. </a:t>
            </a:r>
            <a:r>
              <a:rPr lang="en-US" altLang="zh-TW" dirty="0" err="1" smtClean="0">
                <a:solidFill>
                  <a:srgbClr val="0000FF"/>
                </a:solidFill>
              </a:rPr>
              <a:t>Lyu</a:t>
            </a:r>
            <a:r>
              <a:rPr lang="en-US" altLang="zh-TW" dirty="0">
                <a:solidFill>
                  <a:srgbClr val="0000FF"/>
                </a:solidFill>
              </a:rPr>
              <a:t>: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   Study of the standard model with weak decays of charmed hadrons at    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    BESIII,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 Natl. Sci. Rev. 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8 (2021) no.11, nwab181</a:t>
            </a:r>
          </a:p>
        </p:txBody>
      </p:sp>
    </p:spTree>
    <p:extLst>
      <p:ext uri="{BB962C8B-B14F-4D97-AF65-F5344CB8AC3E}">
        <p14:creationId xmlns:p14="http://schemas.microsoft.com/office/powerpoint/2010/main" val="41392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787602" y="84407"/>
            <a:ext cx="522565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50" dirty="0">
                <a:solidFill>
                  <a:srgbClr val="CC00CC"/>
                </a:solidFill>
              </a:rPr>
              <a:t>                          Hadronic weak decays</a:t>
            </a:r>
            <a:endParaRPr lang="en-US" altLang="zh-TW" sz="1650" baseline="-25000" dirty="0">
              <a:solidFill>
                <a:srgbClr val="CC00CC"/>
              </a:solidFill>
            </a:endParaRPr>
          </a:p>
        </p:txBody>
      </p:sp>
      <p:sp>
        <p:nvSpPr>
          <p:cNvPr id="39942" name="文字方塊 5"/>
          <p:cNvSpPr txBox="1">
            <a:spLocks noChangeArrowheads="1"/>
          </p:cNvSpPr>
          <p:nvPr/>
        </p:nvSpPr>
        <p:spPr bwMode="auto">
          <a:xfrm>
            <a:off x="1371601" y="564082"/>
            <a:ext cx="63640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500" dirty="0">
                <a:solidFill>
                  <a:srgbClr val="0000FF"/>
                </a:solidFill>
              </a:rPr>
              <a:t>Progress was relatively slow for a long time, both theoretically &amp; experimentally. Several major breakthroughs in recent experiments: </a:t>
            </a:r>
            <a:endParaRPr lang="zh-TW" altLang="en-US" sz="15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371599" y="1209161"/>
                <a:ext cx="6629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eaLnBrk="1" hangingPunct="1">
                  <a:buFont typeface="Wingdings" panose="05000000000000000000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Absolute branching fraction BF(</a:t>
                </a:r>
                <a:r>
                  <a:rPr lang="en-US" altLang="zh-TW" sz="15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</a:t>
                </a:r>
                <a:r>
                  <a:rPr lang="en-US" altLang="zh-TW" sz="1500" baseline="-25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zh-TW" sz="1500" baseline="30000" dirty="0">
                    <a:solidFill>
                      <a:srgbClr val="0000FF"/>
                    </a:solidFill>
                  </a:rPr>
                  <a:t>+</a:t>
                </a:r>
                <a:r>
                  <a:rPr lang="en-US" altLang="zh-TW" sz="15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500" dirty="0" err="1">
                    <a:solidFill>
                      <a:srgbClr val="0000FF"/>
                    </a:solidFill>
                  </a:rPr>
                  <a:t>pK</a:t>
                </a:r>
                <a:r>
                  <a:rPr lang="en-US" altLang="zh-TW" sz="1500" baseline="30000" dirty="0">
                    <a:solidFill>
                      <a:srgbClr val="0000FF"/>
                    </a:solidFill>
                  </a:rPr>
                  <a:t>-</a:t>
                </a:r>
                <a:r>
                  <a:rPr lang="en-US" altLang="zh-TW" sz="15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</a:t>
                </a:r>
                <a:r>
                  <a:rPr lang="en-US" altLang="zh-TW" sz="1500" baseline="30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+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), a benchmark for other BFs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1500" dirty="0">
                    <a:solidFill>
                      <a:srgbClr val="0000FF"/>
                    </a:solidFill>
                  </a:rPr>
                  <a:t>, was measured by Belle (’14), BESIII (’16), </a:t>
                </a:r>
                <a:r>
                  <a:rPr lang="en-US" altLang="zh-TW" sz="1500" dirty="0" err="1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 (’18)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1209161"/>
                <a:ext cx="6629400" cy="553998"/>
              </a:xfrm>
              <a:prstGeom prst="rect">
                <a:avLst/>
              </a:prstGeom>
              <a:blipFill>
                <a:blip r:embed="rId3"/>
                <a:stretch>
                  <a:fillRect l="-276" t="-2198" b="-12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371601" y="1793769"/>
                <a:ext cx="652534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Wingdings" panose="05000000000000000000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Absolute BFs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1500" dirty="0">
                    <a:solidFill>
                      <a:srgbClr val="0000FF"/>
                    </a:solidFill>
                  </a:rPr>
                  <a:t> measured by BESIII (’16) for the first time 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1793769"/>
                <a:ext cx="6525347" cy="323165"/>
              </a:xfrm>
              <a:prstGeom prst="rect">
                <a:avLst/>
              </a:prstGeom>
              <a:blipFill>
                <a:blip r:embed="rId4"/>
                <a:stretch>
                  <a:fillRect l="-280" t="-3774" b="-207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371601" y="2158085"/>
                <a:ext cx="6525347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Wingdings" panose="05000000000000000000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Absolute BFs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+,</m:t>
                        </m:r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TW" sz="1500" dirty="0">
                    <a:solidFill>
                      <a:srgbClr val="0000FF"/>
                    </a:solidFill>
                  </a:rPr>
                  <a:t> reported by Belle (’19)  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158085"/>
                <a:ext cx="6525347" cy="349583"/>
              </a:xfrm>
              <a:prstGeom prst="rect">
                <a:avLst/>
              </a:prstGeom>
              <a:blipFill>
                <a:blip r:embed="rId5"/>
                <a:stretch>
                  <a:fillRect l="-280" b="-2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371600" y="3054318"/>
                <a:ext cx="70360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Wingdings" panose="05000000000000000000" pitchFamily="2" charset="2"/>
                  <a:buChar char="n"/>
                </a:pP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Decay asymmetries in many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modes by BESIII, then by Belle 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(’22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)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054318"/>
                <a:ext cx="7036025" cy="323165"/>
              </a:xfrm>
              <a:prstGeom prst="rect">
                <a:avLst/>
              </a:prstGeom>
              <a:blipFill>
                <a:blip r:embed="rId6"/>
                <a:stretch>
                  <a:fillRect l="-260" t="-3774" b="-207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371596" y="3768408"/>
                <a:ext cx="65253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Wingdings" panose="05000000000000000000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Absolute BFs for </a:t>
                </a:r>
                <a:r>
                  <a:rPr lang="en-US" altLang="zh-TW" sz="1500" dirty="0" err="1">
                    <a:solidFill>
                      <a:srgbClr val="0000FF"/>
                    </a:solidFill>
                  </a:rPr>
                  <a:t>semileptonic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 decays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5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500" dirty="0">
                    <a:solidFill>
                      <a:srgbClr val="0000FF"/>
                    </a:solidFill>
                  </a:rPr>
                  <a:t> first measured by BESIII (’15) 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6" y="3768408"/>
                <a:ext cx="6525347" cy="553998"/>
              </a:xfrm>
              <a:prstGeom prst="rect">
                <a:avLst/>
              </a:prstGeom>
              <a:blipFill>
                <a:blip r:embed="rId7"/>
                <a:stretch>
                  <a:fillRect l="-280" t="-2198" b="-12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71600" y="2500320"/>
                <a:ext cx="62710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Wingdings" panose="05000000000000000000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Observation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𝒄𝒄</m:t>
                        </m:r>
                      </m:sub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by </a:t>
                </a:r>
                <a:r>
                  <a:rPr lang="en-US" altLang="zh-TW" sz="1500" dirty="0" err="1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 in 2018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𝒄𝒄</m:t>
                        </m:r>
                      </m:sub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1500" dirty="0">
                    <a:solidFill>
                      <a:srgbClr val="0000FF"/>
                    </a:solidFill>
                  </a:rPr>
                  <a:t> in 2022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00320"/>
                <a:ext cx="6271063" cy="553998"/>
              </a:xfrm>
              <a:prstGeom prst="rect">
                <a:avLst/>
              </a:prstGeom>
              <a:blipFill>
                <a:blip r:embed="rId8"/>
                <a:stretch>
                  <a:fillRect l="-292" t="-2198" b="-12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371597" y="4337654"/>
                <a:ext cx="6525347" cy="559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Wingdings" panose="05000000000000000000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Absolute BFs for </a:t>
                </a:r>
                <a:r>
                  <a:rPr lang="en-US" altLang="zh-TW" sz="1500" dirty="0" err="1">
                    <a:solidFill>
                      <a:srgbClr val="0000FF"/>
                    </a:solidFill>
                  </a:rPr>
                  <a:t>semileptonic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 decays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TW" sz="15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500" dirty="0">
                    <a:solidFill>
                      <a:srgbClr val="0000FF"/>
                    </a:solidFill>
                  </a:rPr>
                  <a:t> measured by Belle (’21) &amp; ALICE (’21)  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7" y="4337654"/>
                <a:ext cx="6525347" cy="559256"/>
              </a:xfrm>
              <a:prstGeom prst="rect">
                <a:avLst/>
              </a:prstGeom>
              <a:blipFill>
                <a:blip r:embed="rId9"/>
                <a:stretch>
                  <a:fillRect l="-280" t="-2198" b="-12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投影片編號版面配置區 3"/>
          <p:cNvSpPr txBox="1">
            <a:spLocks/>
          </p:cNvSpPr>
          <p:nvPr/>
        </p:nvSpPr>
        <p:spPr bwMode="auto">
          <a:xfrm>
            <a:off x="7119394" y="4643481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050" dirty="0" smtClean="0"/>
              <a:t>20</a:t>
            </a:r>
            <a:endParaRPr lang="en-US" altLang="zh-TW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371596" y="3392731"/>
                <a:ext cx="6525347" cy="3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Wingdings" panose="05000000000000000000" pitchFamily="2" charset="2"/>
                  <a:buChar char="n"/>
                </a:pP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SCS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decays by BESIII since 2017, followed by Belle (’22)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6" y="3392731"/>
                <a:ext cx="6525347" cy="328423"/>
              </a:xfrm>
              <a:prstGeom prst="rect">
                <a:avLst/>
              </a:prstGeom>
              <a:blipFill>
                <a:blip r:embed="rId10"/>
                <a:stretch>
                  <a:fillRect l="-280" t="-5660" b="-188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476070" y="470074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向右箭號 4"/>
          <p:cNvSpPr/>
          <p:nvPr/>
        </p:nvSpPr>
        <p:spPr bwMode="auto">
          <a:xfrm>
            <a:off x="1027688" y="1323047"/>
            <a:ext cx="198255" cy="11871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7" name="向右箭號 16"/>
          <p:cNvSpPr/>
          <p:nvPr/>
        </p:nvSpPr>
        <p:spPr bwMode="auto">
          <a:xfrm>
            <a:off x="979131" y="1885600"/>
            <a:ext cx="327728" cy="139501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8" name="向右箭號 17"/>
          <p:cNvSpPr/>
          <p:nvPr/>
        </p:nvSpPr>
        <p:spPr bwMode="auto">
          <a:xfrm>
            <a:off x="1043868" y="3159170"/>
            <a:ext cx="198255" cy="11871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9" name="向右箭號 18"/>
          <p:cNvSpPr/>
          <p:nvPr/>
        </p:nvSpPr>
        <p:spPr bwMode="auto">
          <a:xfrm>
            <a:off x="1043868" y="3501405"/>
            <a:ext cx="198255" cy="118718"/>
          </a:xfrm>
          <a:prstGeom prst="rightArrow">
            <a:avLst>
              <a:gd name="adj1" fmla="val 50000"/>
              <a:gd name="adj2" fmla="val 39776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20" name="向右箭號 19"/>
          <p:cNvSpPr/>
          <p:nvPr/>
        </p:nvSpPr>
        <p:spPr bwMode="auto">
          <a:xfrm>
            <a:off x="1045890" y="3891841"/>
            <a:ext cx="198255" cy="11871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A4637-89F3-40D3-94A3-E7DE94C5A1AC}" type="slidenum">
              <a:rPr lang="en-US" altLang="zh-TW" sz="105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05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352550" y="745332"/>
            <a:ext cx="6457950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500" dirty="0"/>
              <a:t> Dynamical model calculation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00" dirty="0"/>
              <a:t>    1. Pole model: </a:t>
            </a:r>
          </a:p>
        </p:txBody>
      </p:sp>
      <p:pic>
        <p:nvPicPr>
          <p:cNvPr id="44036" name="Picture 5" descr="po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176338"/>
            <a:ext cx="3698081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512094" y="2080024"/>
            <a:ext cx="64037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00" dirty="0">
                <a:solidFill>
                  <a:srgbClr val="0000FF"/>
                </a:solidFill>
              </a:rPr>
              <a:t>Consider low-lying pole contributions: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00" dirty="0">
                <a:solidFill>
                  <a:srgbClr val="0000FF"/>
                </a:solidFill>
              </a:rPr>
              <a:t>   s-wave is governed by ½</a:t>
            </a:r>
            <a:r>
              <a:rPr lang="en-US" altLang="zh-TW" sz="1500" baseline="30000" dirty="0">
                <a:solidFill>
                  <a:srgbClr val="0000FF"/>
                </a:solidFill>
              </a:rPr>
              <a:t>-</a:t>
            </a:r>
            <a:r>
              <a:rPr lang="en-US" altLang="zh-TW" sz="1500" dirty="0">
                <a:solidFill>
                  <a:srgbClr val="0000FF"/>
                </a:solidFill>
              </a:rPr>
              <a:t> resonances (very tedious, troublesome!)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00" dirty="0">
                <a:solidFill>
                  <a:srgbClr val="0000FF"/>
                </a:solidFill>
              </a:rPr>
              <a:t>   p-wave is dominated by ½</a:t>
            </a:r>
            <a:r>
              <a:rPr lang="en-US" altLang="zh-TW" sz="1500" baseline="30000" dirty="0">
                <a:solidFill>
                  <a:srgbClr val="0000FF"/>
                </a:solidFill>
              </a:rPr>
              <a:t>+</a:t>
            </a:r>
            <a:r>
              <a:rPr lang="en-US" altLang="zh-TW" sz="1500" dirty="0">
                <a:solidFill>
                  <a:srgbClr val="0000FF"/>
                </a:solidFill>
              </a:rPr>
              <a:t> ground-state baryons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1479947" y="3368278"/>
            <a:ext cx="5342334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00" dirty="0"/>
              <a:t> 2. Relativistic QM:  Korner, Kramer, Ivanov,…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00" dirty="0"/>
              <a:t>     </a:t>
            </a:r>
            <a:r>
              <a:rPr lang="en-US" altLang="zh-TW" sz="1500" dirty="0">
                <a:solidFill>
                  <a:srgbClr val="0000FF"/>
                </a:solidFill>
              </a:rPr>
              <a:t>overlap integrals       </a:t>
            </a:r>
          </a:p>
        </p:txBody>
      </p:sp>
      <p:graphicFrame>
        <p:nvGraphicFramePr>
          <p:cNvPr id="440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75669"/>
              </p:ext>
            </p:extLst>
          </p:nvPr>
        </p:nvGraphicFramePr>
        <p:xfrm>
          <a:off x="2715817" y="254794"/>
          <a:ext cx="326826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8" name="方程式" r:id="rId5" imgW="1508760" imgH="93240" progId="">
                  <p:embed/>
                </p:oleObj>
              </mc:Choice>
              <mc:Fallback>
                <p:oleObj name="方程式" r:id="rId5" imgW="1508760" imgH="9324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817" y="254794"/>
                        <a:ext cx="326826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79947" y="4216182"/>
            <a:ext cx="6242447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00" dirty="0"/>
              <a:t> 3. Current algebra:  Kamal, HYC,…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00" dirty="0"/>
              <a:t>     </a:t>
            </a:r>
            <a:r>
              <a:rPr lang="en-US" altLang="zh-TW" sz="1500" dirty="0">
                <a:solidFill>
                  <a:srgbClr val="0000FF"/>
                </a:solidFill>
              </a:rPr>
              <a:t>s-wave is reduced to a commutator term in soft meson limit      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126330" y="214460"/>
            <a:ext cx="217565" cy="2828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38" dirty="0">
                <a:solidFill>
                  <a:srgbClr val="FF0000"/>
                </a:solidFill>
              </a:rPr>
              <a:t>_</a:t>
            </a:r>
            <a:endParaRPr lang="zh-TW" altLang="en-US" sz="1238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43DCBB-13BA-41E5-ADEA-83AE5A13BEF2}" type="slidenum">
              <a:rPr lang="en-US" altLang="zh-TW" sz="105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050"/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376527" y="559887"/>
            <a:ext cx="62484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0000FF"/>
                </a:solidFill>
              </a:rPr>
              <a:t>    1. Diagrammatic scheme 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5145050" y="1242122"/>
            <a:ext cx="2697369" cy="144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350" dirty="0">
                <a:solidFill>
                  <a:srgbClr val="FF0000"/>
                </a:solidFill>
              </a:rPr>
              <a:t> T</a:t>
            </a:r>
            <a:r>
              <a:rPr lang="en-US" altLang="zh-TW" sz="1350" dirty="0" smtClean="0">
                <a:solidFill>
                  <a:srgbClr val="FF0000"/>
                </a:solidFill>
              </a:rPr>
              <a:t>hree </a:t>
            </a:r>
            <a:r>
              <a:rPr lang="en-US" altLang="zh-TW" sz="1350" dirty="0">
                <a:solidFill>
                  <a:srgbClr val="FF0000"/>
                </a:solidFill>
              </a:rPr>
              <a:t>different </a:t>
            </a:r>
            <a:r>
              <a:rPr lang="en-US" altLang="zh-TW" sz="1350" dirty="0" smtClean="0">
                <a:solidFill>
                  <a:srgbClr val="FF0000"/>
                </a:solidFill>
              </a:rPr>
              <a:t>W- </a:t>
            </a:r>
            <a:r>
              <a:rPr lang="en-US" altLang="zh-TW" sz="1350" dirty="0">
                <a:solidFill>
                  <a:srgbClr val="FF0000"/>
                </a:solidFill>
              </a:rPr>
              <a:t>exchange diagrams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350" dirty="0">
                <a:solidFill>
                  <a:srgbClr val="FF0000"/>
                </a:solidFill>
              </a:rPr>
              <a:t> Need information of decay asymmetry to extract s-wave and p-wave amplitudes separately</a:t>
            </a:r>
          </a:p>
        </p:txBody>
      </p:sp>
      <p:pic>
        <p:nvPicPr>
          <p:cNvPr id="41991" name="Picture 9" descr="Q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74" y="917814"/>
            <a:ext cx="2834358" cy="197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文字方塊 7"/>
          <p:cNvSpPr txBox="1">
            <a:spLocks noChangeArrowheads="1"/>
          </p:cNvSpPr>
          <p:nvPr/>
        </p:nvSpPr>
        <p:spPr bwMode="auto">
          <a:xfrm>
            <a:off x="1474555" y="223901"/>
            <a:ext cx="51530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57175" indent="-257175"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TW" sz="1650" dirty="0"/>
              <a:t>Model-independent approach</a:t>
            </a:r>
            <a:endParaRPr lang="zh-TW" altLang="en-US" sz="1650" dirty="0"/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1675298" y="3080034"/>
            <a:ext cx="452133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50" dirty="0">
                <a:solidFill>
                  <a:srgbClr val="0000FF"/>
                </a:solidFill>
              </a:rPr>
              <a:t>2. SU(3) approach</a:t>
            </a:r>
          </a:p>
        </p:txBody>
      </p:sp>
      <p:sp>
        <p:nvSpPr>
          <p:cNvPr id="10" name="文字方塊 5"/>
          <p:cNvSpPr txBox="1">
            <a:spLocks noChangeArrowheads="1"/>
          </p:cNvSpPr>
          <p:nvPr/>
        </p:nvSpPr>
        <p:spPr bwMode="auto">
          <a:xfrm>
            <a:off x="3414952" y="3405016"/>
            <a:ext cx="472797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TW" sz="1050" dirty="0"/>
              <a:t>Savage, Springer (’90); Sharma, </a:t>
            </a:r>
            <a:r>
              <a:rPr lang="en-US" altLang="zh-TW" sz="1050" dirty="0" err="1"/>
              <a:t>Verma</a:t>
            </a:r>
            <a:r>
              <a:rPr lang="en-US" altLang="zh-TW" sz="1050" dirty="0"/>
              <a:t> (’97); Lu, Wang, Yu (’16);    </a:t>
            </a:r>
            <a:r>
              <a:rPr lang="en-US" altLang="zh-TW" sz="1050" dirty="0" err="1"/>
              <a:t>Geng</a:t>
            </a:r>
            <a:r>
              <a:rPr lang="en-US" altLang="zh-TW" sz="1050" dirty="0"/>
              <a:t>, Hsiao, Liu, Tsai (’17); </a:t>
            </a:r>
            <a:r>
              <a:rPr lang="en-US" altLang="zh-TW" sz="1050" dirty="0" err="1"/>
              <a:t>Geng</a:t>
            </a:r>
            <a:r>
              <a:rPr lang="en-US" altLang="zh-TW" sz="1050" dirty="0"/>
              <a:t>, Liu, Tsai (’19); Huang, Xing, </a:t>
            </a:r>
            <a:r>
              <a:rPr lang="en-US" altLang="zh-TW" sz="1050" dirty="0" smtClean="0"/>
              <a:t>He (</a:t>
            </a:r>
            <a:r>
              <a:rPr lang="en-US" altLang="zh-TW" sz="1050" dirty="0"/>
              <a:t>’22); </a:t>
            </a:r>
            <a:r>
              <a:rPr lang="en-US" altLang="zh-TW" sz="1050" dirty="0" err="1"/>
              <a:t>Zhong</a:t>
            </a:r>
            <a:r>
              <a:rPr lang="en-US" altLang="zh-TW" sz="1050" dirty="0"/>
              <a:t>, Xu, Wen, </a:t>
            </a:r>
            <a:r>
              <a:rPr lang="en-US" altLang="zh-TW" sz="1050" dirty="0" err="1"/>
              <a:t>Gu</a:t>
            </a:r>
            <a:r>
              <a:rPr lang="en-US" altLang="zh-TW" sz="1050" dirty="0"/>
              <a:t> (‘23</a:t>
            </a:r>
            <a:r>
              <a:rPr lang="en-US" altLang="zh-TW" sz="1050" dirty="0" smtClean="0"/>
              <a:t>); Xing, He, Huang, Yang (’23)</a:t>
            </a:r>
            <a:endParaRPr lang="zh-TW" altLang="en-US" sz="105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821845" y="3956588"/>
            <a:ext cx="60205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75" dirty="0">
                <a:solidFill>
                  <a:srgbClr val="0000FF"/>
                </a:solidFill>
              </a:rPr>
              <a:t>Parameters for s- and p-waves obtained by performing a global fit to the data of BFs and decay asymmetries</a:t>
            </a:r>
            <a:endParaRPr lang="zh-TW" altLang="en-US" sz="1575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84735" y="660057"/>
            <a:ext cx="41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Chau, HYC, </a:t>
            </a:r>
            <a:r>
              <a:rPr lang="en-US" altLang="zh-TW" sz="1200" dirty="0" smtClean="0"/>
              <a:t>Tseng (’96); </a:t>
            </a:r>
            <a:r>
              <a:rPr lang="en-US" altLang="zh-TW" sz="1200" dirty="0" err="1" smtClean="0"/>
              <a:t>Kohara</a:t>
            </a:r>
            <a:r>
              <a:rPr lang="en-US" altLang="zh-TW" sz="1200" dirty="0" smtClean="0"/>
              <a:t> (’91); Zhao, Wang, Hsiao, Yu (’20); Hsiao, Wang, Zhao (’22)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00921" y="4698702"/>
            <a:ext cx="2133600" cy="357188"/>
          </a:xfrm>
        </p:spPr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37186" y="37248"/>
            <a:ext cx="50923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00" dirty="0">
                <a:solidFill>
                  <a:srgbClr val="0000FF"/>
                </a:solidFill>
              </a:rPr>
              <a:t>                 </a:t>
            </a:r>
            <a:r>
              <a:rPr lang="en-US" altLang="zh-TW" sz="1500" u="sng" dirty="0">
                <a:solidFill>
                  <a:srgbClr val="0000FF"/>
                </a:solidFill>
              </a:rPr>
              <a:t>BFs of </a:t>
            </a:r>
            <a:r>
              <a:rPr lang="en-US" altLang="zh-TW" sz="1500" u="sng" dirty="0" err="1" smtClean="0">
                <a:solidFill>
                  <a:srgbClr val="0000FF"/>
                </a:solidFill>
              </a:rPr>
              <a:t>Cabibbo</a:t>
            </a:r>
            <a:r>
              <a:rPr lang="en-US" altLang="zh-TW" sz="1500" u="sng" dirty="0" smtClean="0">
                <a:solidFill>
                  <a:srgbClr val="0000FF"/>
                </a:solidFill>
              </a:rPr>
              <a:t>-favored </a:t>
            </a:r>
            <a:r>
              <a:rPr lang="en-US" altLang="zh-TW" sz="1500" u="sng" dirty="0">
                <a:solidFill>
                  <a:srgbClr val="0000FF"/>
                </a:solidFill>
              </a:rPr>
              <a:t>decays of </a:t>
            </a:r>
            <a:r>
              <a:rPr lang="en-US" altLang="zh-TW" sz="1500" dirty="0">
                <a:solidFill>
                  <a:srgbClr val="0000FF"/>
                </a:solidFill>
                <a:sym typeface="Symbol" panose="05050102010706020507" pitchFamily="18" charset="2"/>
              </a:rPr>
              <a:t></a:t>
            </a:r>
            <a:r>
              <a:rPr lang="en-US" altLang="zh-TW" sz="15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1500" baseline="30000" dirty="0">
                <a:solidFill>
                  <a:srgbClr val="0000FF"/>
                </a:solidFill>
              </a:rPr>
              <a:t>+</a:t>
            </a:r>
            <a:endParaRPr lang="en-US" altLang="zh-TW" sz="1500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>
                <a:spLocks noChangeArrowheads="1"/>
              </p:cNvSpPr>
              <p:nvPr/>
            </p:nvSpPr>
            <p:spPr bwMode="auto">
              <a:xfrm>
                <a:off x="669264" y="2373172"/>
                <a:ext cx="8090363" cy="2293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 Non-</a:t>
                </a:r>
                <a:r>
                  <a:rPr lang="en-US" altLang="zh-TW" sz="1500" dirty="0" err="1">
                    <a:solidFill>
                      <a:srgbClr val="0000FF"/>
                    </a:solidFill>
                  </a:rPr>
                  <a:t>factorizable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 contributions play an essential role as </a:t>
                </a:r>
                <a:r>
                  <a:rPr lang="en-US" altLang="zh-TW" sz="15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</a:t>
                </a:r>
                <a:r>
                  <a:rPr lang="en-US" altLang="zh-TW" sz="1500" baseline="-25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zh-TW" sz="1500" baseline="30000" dirty="0">
                    <a:solidFill>
                      <a:srgbClr val="0000FF"/>
                    </a:solidFill>
                  </a:rPr>
                  <a:t>+</a:t>
                </a:r>
                <a:r>
                  <a:rPr lang="en-US" altLang="zh-TW" sz="15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5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</a:t>
                </a:r>
                <a:r>
                  <a:rPr lang="en-US" altLang="zh-TW" sz="1500" baseline="30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0</a:t>
                </a:r>
                <a:r>
                  <a:rPr lang="en-US" altLang="zh-TW" sz="15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</a:t>
                </a:r>
                <a:r>
                  <a:rPr lang="en-US" altLang="zh-TW" sz="1500" baseline="30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+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, </a:t>
                </a:r>
                <a:r>
                  <a:rPr lang="en-US" altLang="zh-TW" sz="15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zh-TW" sz="15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</a:t>
                </a:r>
                <a:r>
                  <a:rPr lang="en-US" altLang="zh-TW" sz="1500" baseline="30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+</a:t>
                </a:r>
                <a:r>
                  <a:rPr lang="en-US" altLang="zh-TW" sz="15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</a:t>
                </a:r>
                <a:r>
                  <a:rPr lang="en-US" altLang="zh-TW" sz="1500" baseline="30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0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,  </a:t>
                </a:r>
                <a:r>
                  <a:rPr lang="en-US" altLang="zh-TW" sz="15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</a:t>
                </a:r>
                <a:r>
                  <a:rPr lang="en-US" altLang="zh-TW" sz="1500" baseline="30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0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K</a:t>
                </a:r>
                <a:r>
                  <a:rPr lang="en-US" altLang="zh-TW" sz="1500" baseline="30000" dirty="0">
                    <a:solidFill>
                      <a:srgbClr val="0000FF"/>
                    </a:solidFill>
                  </a:rPr>
                  <a:t>+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 </a:t>
                </a:r>
                <a:endParaRPr lang="en-US" altLang="zh-TW" sz="1500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  proceed 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only through W-exchange </a:t>
                </a: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All the 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model calculations except </a:t>
                </a:r>
                <a:r>
                  <a:rPr lang="en-US" altLang="zh-TW" sz="1300" dirty="0" smtClean="0">
                    <a:solidFill>
                      <a:srgbClr val="0000FF"/>
                    </a:solidFill>
                  </a:rPr>
                  <a:t>Zou, Xu, </a:t>
                </a:r>
                <a:r>
                  <a:rPr lang="en-US" altLang="zh-TW" sz="1300" dirty="0" err="1" smtClean="0">
                    <a:solidFill>
                      <a:srgbClr val="0000FF"/>
                    </a:solidFill>
                  </a:rPr>
                  <a:t>Meng</a:t>
                </a:r>
                <a:r>
                  <a:rPr lang="en-US" altLang="zh-TW" sz="1300" dirty="0" smtClean="0">
                    <a:solidFill>
                      <a:srgbClr val="0000FF"/>
                    </a:solidFill>
                  </a:rPr>
                  <a:t>, HYC (’19)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were 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done before millennium</a:t>
                </a: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 SU(3) approach gives a better description of BFs as the parameters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are obtained</a:t>
                </a:r>
              </a:p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from a global fit to the data.</a:t>
                </a:r>
              </a:p>
              <a:p>
                <a:pPr marL="257175" indent="-257175" eaLnBrk="1" hangingPunct="1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Early model calculations yielded too small BFs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1500" dirty="0">
                    <a:solidFill>
                      <a:srgbClr val="0000FF"/>
                    </a:solidFill>
                  </a:rPr>
                  <a:t>due to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nearly 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vanishing s-wave amplitudes</a:t>
                </a: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264" y="2373172"/>
                <a:ext cx="8090363" cy="2293128"/>
              </a:xfrm>
              <a:prstGeom prst="rect">
                <a:avLst/>
              </a:prstGeom>
              <a:blipFill>
                <a:blip r:embed="rId2"/>
                <a:stretch>
                  <a:fillRect l="-226" t="-532" b="-2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7567721" y="122854"/>
            <a:ext cx="68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(in %)</a:t>
            </a:r>
            <a:endParaRPr lang="zh-TW" altLang="en-US" sz="1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1" y="360413"/>
            <a:ext cx="7670266" cy="186658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>
            <a:off x="1660492" y="1982549"/>
            <a:ext cx="2500439" cy="21039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166615" y="994913"/>
            <a:ext cx="869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 (’16)</a:t>
            </a:r>
            <a:endParaRPr lang="zh-TW" altLang="en-US" sz="1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158603" y="1396283"/>
            <a:ext cx="869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 (’16)</a:t>
            </a:r>
            <a:endParaRPr lang="zh-TW" altLang="en-US" sz="1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166615" y="1579102"/>
            <a:ext cx="959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BESIII+ Belle</a:t>
            </a:r>
            <a:endParaRPr lang="zh-TW" altLang="en-US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166615" y="1960943"/>
            <a:ext cx="869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 (’18)</a:t>
            </a:r>
            <a:endParaRPr lang="zh-TW" altLang="en-US" sz="1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174627" y="1763588"/>
            <a:ext cx="959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BESIII+ Belle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468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00921" y="4698702"/>
            <a:ext cx="2133600" cy="357188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14F3AF-5802-4929-B232-BE6EF381321D}" type="slidenum">
              <a:rPr kumimoji="1" lang="en-US" altLang="zh-TW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zh-TW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37186" y="37248"/>
            <a:ext cx="50923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                </a:t>
            </a:r>
            <a:r>
              <a:rPr kumimoji="1" lang="en-US" altLang="zh-TW" sz="15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BFs of </a:t>
            </a:r>
            <a:r>
              <a:rPr kumimoji="1" lang="en-US" altLang="zh-TW" sz="15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Cabibbo</a:t>
            </a:r>
            <a:r>
              <a:rPr kumimoji="1" lang="en-US" altLang="zh-TW" sz="15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-allowed decays of </a:t>
            </a:r>
            <a:r>
              <a:rPr kumimoji="1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  <a:sym typeface="Symbol" panose="05050102010706020507" pitchFamily="18" charset="2"/>
              </a:rPr>
              <a:t></a:t>
            </a:r>
            <a:r>
              <a:rPr kumimoji="1" lang="en-US" altLang="zh-TW" sz="15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  <a:sym typeface="Symbol" panose="05050102010706020507" pitchFamily="18" charset="2"/>
              </a:rPr>
              <a:t>c</a:t>
            </a:r>
            <a:r>
              <a:rPr kumimoji="1" lang="en-US" altLang="zh-TW" sz="15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+</a:t>
            </a:r>
            <a:endParaRPr kumimoji="1" lang="en-US" altLang="zh-TW" sz="15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67721" y="122854"/>
            <a:ext cx="68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(in %)</a:t>
            </a:r>
            <a:endParaRPr kumimoji="1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3" y="360413"/>
            <a:ext cx="7670266" cy="1866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505118" y="3247703"/>
                <a:ext cx="1954227" cy="589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5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5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d>
                            <m:dPr>
                              <m:ctrlPr>
                                <a:rPr lang="en-US" altLang="zh-TW" sz="15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5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500" b="1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lang="en-US" altLang="zh-TW" sz="15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n-US" altLang="zh-TW" sz="15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zh-TW" sz="15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sz="15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500" b="1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altLang="zh-TW" sz="15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15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5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altLang="zh-TW" sz="15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TW" sz="15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d>
                            <m:dPr>
                              <m:ctrlPr>
                                <a:rPr lang="en-US" altLang="zh-TW" sz="15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5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5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lang="en-US" altLang="zh-TW" sz="15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n-US" altLang="zh-TW" sz="15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zh-TW" sz="15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sz="15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5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altLang="zh-TW" sz="15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15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5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altLang="zh-TW" sz="15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altLang="zh-TW" sz="1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18" y="3247703"/>
                <a:ext cx="1954227" cy="5893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86517" y="3206559"/>
                <a:ext cx="382753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zh-TW" altLang="en-US" sz="1500" dirty="0" smtClean="0">
                    <a:solidFill>
                      <a:srgbClr val="0000FF"/>
                    </a:solidFill>
                  </a:rPr>
                  <a:t>        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BESIII (’19)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517" y="3206559"/>
                <a:ext cx="3827533" cy="323165"/>
              </a:xfrm>
              <a:prstGeom prst="rect">
                <a:avLst/>
              </a:prstGeom>
              <a:blipFill>
                <a:blip r:embed="rId4"/>
                <a:stretch>
                  <a:fillRect t="-3774" b="-207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386517" y="3540347"/>
                <a:ext cx="382753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𝟑𝟒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𝟎𝟖</m:t>
                    </m:r>
                  </m:oMath>
                </a14:m>
                <a:r>
                  <a:rPr lang="zh-TW" altLang="en-US" sz="150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Belle (’22)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517" y="3540347"/>
                <a:ext cx="3827533" cy="323165"/>
              </a:xfrm>
              <a:prstGeom prst="rect">
                <a:avLst/>
              </a:prstGeom>
              <a:blipFill>
                <a:blip r:embed="rId5"/>
                <a:stretch>
                  <a:fillRect t="-3774" b="-188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弧 9"/>
          <p:cNvSpPr/>
          <p:nvPr/>
        </p:nvSpPr>
        <p:spPr bwMode="auto">
          <a:xfrm>
            <a:off x="3293459" y="3239076"/>
            <a:ext cx="165886" cy="647520"/>
          </a:xfrm>
          <a:prstGeom prst="leftBrac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691869" y="1606269"/>
            <a:ext cx="7812860" cy="38437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22102" y="2464560"/>
                <a:ext cx="8125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solidFill>
                      <a:srgbClr val="0000FF"/>
                    </a:solidFill>
                  </a:rPr>
                  <a:t>Naively, it is expected that the rates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 are comparable or the former is larger than the latter 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2" y="2464560"/>
                <a:ext cx="8125388" cy="584775"/>
              </a:xfrm>
              <a:prstGeom prst="rect">
                <a:avLst/>
              </a:prstGeom>
              <a:blipFill>
                <a:blip r:embed="rId6"/>
                <a:stretch>
                  <a:fillRect l="-375" t="-3125" r="-825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22102" y="4218313"/>
                <a:ext cx="71816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solidFill>
                      <a:srgbClr val="0000FF"/>
                    </a:solidFill>
                  </a:rPr>
                  <a:t>Early SU(3) approach seems to predict too large BF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2" y="4218313"/>
                <a:ext cx="7181681" cy="338554"/>
              </a:xfrm>
              <a:prstGeom prst="rect">
                <a:avLst/>
              </a:prstGeom>
              <a:blipFill>
                <a:blip r:embed="rId7"/>
                <a:stretch>
                  <a:fillRect l="-424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0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" y="404459"/>
            <a:ext cx="8019208" cy="4580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4" y="902262"/>
            <a:ext cx="8047530" cy="1562508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5712" y="37767"/>
            <a:ext cx="55102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00" dirty="0">
                <a:solidFill>
                  <a:srgbClr val="0000FF"/>
                </a:solidFill>
              </a:rPr>
              <a:t>        </a:t>
            </a:r>
            <a:r>
              <a:rPr lang="en-US" altLang="zh-TW" sz="1500" u="sng" dirty="0">
                <a:solidFill>
                  <a:srgbClr val="0000FF"/>
                </a:solidFill>
              </a:rPr>
              <a:t>Decay asymmetry </a:t>
            </a:r>
            <a:r>
              <a:rPr lang="en-US" altLang="zh-TW" sz="1500" u="sng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r>
              <a:rPr lang="en-US" altLang="zh-TW" sz="1500" u="sng" dirty="0">
                <a:solidFill>
                  <a:srgbClr val="0000FF"/>
                </a:solidFill>
              </a:rPr>
              <a:t> for </a:t>
            </a:r>
            <a:r>
              <a:rPr lang="en-US" altLang="zh-TW" sz="1500" u="sng" dirty="0" err="1" smtClean="0">
                <a:solidFill>
                  <a:srgbClr val="0000FF"/>
                </a:solidFill>
              </a:rPr>
              <a:t>Cabibbo</a:t>
            </a:r>
            <a:r>
              <a:rPr lang="en-US" altLang="zh-TW" sz="1500" u="sng" dirty="0" smtClean="0">
                <a:solidFill>
                  <a:srgbClr val="0000FF"/>
                </a:solidFill>
              </a:rPr>
              <a:t>-favored </a:t>
            </a:r>
            <a:r>
              <a:rPr lang="en-US" altLang="zh-TW" sz="1500" u="sng" dirty="0">
                <a:solidFill>
                  <a:srgbClr val="0000FF"/>
                </a:solidFill>
              </a:rPr>
              <a:t>decays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57960" y="3651694"/>
                <a:ext cx="774861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Wingdings" panose="05000000000000000000" pitchFamily="2" charset="2"/>
                  <a:buChar char="n"/>
                </a:pP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Most models predict a large &amp; negative </a:t>
                </a:r>
                <a14:m>
                  <m:oMath xmlns:m="http://schemas.openxmlformats.org/officeDocument/2006/math"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sSub>
                          <m:sSub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e>
                    </m:d>
                    <m:r>
                      <a:rPr lang="en-US" altLang="zh-TW" sz="15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 which needs to be clarified.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60" y="3651694"/>
                <a:ext cx="7748610" cy="323165"/>
              </a:xfrm>
              <a:prstGeom prst="rect">
                <a:avLst/>
              </a:prstGeom>
              <a:blipFill>
                <a:blip r:embed="rId4"/>
                <a:stretch>
                  <a:fillRect l="-236" t="-3774" b="-207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757960" y="4031516"/>
            <a:ext cx="79773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n"/>
            </a:pPr>
            <a:r>
              <a:rPr lang="en-US" altLang="zh-TW" sz="1500" dirty="0" smtClean="0">
                <a:solidFill>
                  <a:srgbClr val="0000FF"/>
                </a:solidFill>
              </a:rPr>
              <a:t>The ambiguous negative sign of </a:t>
            </a:r>
            <a:r>
              <a:rPr lang="en-US" altLang="zh-TW" sz="1500" dirty="0" smtClean="0">
                <a:solidFill>
                  <a:srgbClr val="0000FF"/>
                </a:solidFill>
                <a:sym typeface="Symbol" panose="05050102010706020507" pitchFamily="18" charset="2"/>
              </a:rPr>
              <a:t> in </a:t>
            </a:r>
            <a:r>
              <a:rPr lang="en-US" altLang="zh-TW" sz="150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1500" baseline="30000" dirty="0" smtClean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TW" sz="1500" dirty="0" smtClean="0">
                <a:solidFill>
                  <a:srgbClr val="0000FF"/>
                </a:solidFill>
                <a:sym typeface="Symbol" panose="05050102010706020507" pitchFamily="18" charset="2"/>
              </a:rPr>
              <a:t> </a:t>
            </a:r>
            <a:r>
              <a:rPr lang="en-US" altLang="zh-TW" sz="1500" baseline="30000" dirty="0" smtClean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TW" sz="1500" dirty="0" smtClean="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zh-TW" sz="1500" baseline="30000" dirty="0" smtClean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zh-TW" sz="15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zh-TW" sz="1500" dirty="0" smtClean="0">
                <a:solidFill>
                  <a:srgbClr val="0000FF"/>
                </a:solidFill>
                <a:sym typeface="Symbol" panose="05050102010706020507" pitchFamily="18" charset="2"/>
              </a:rPr>
              <a:t>measured by CLEO (’95) was confirmed to be negative by BESIII (’19).  Early pole &amp; QM predicted a wrong sign. This issue  has been resolved recently. </a:t>
            </a:r>
            <a:r>
              <a:rPr lang="en-US" altLang="zh-TW" sz="1500" dirty="0" smtClean="0">
                <a:solidFill>
                  <a:srgbClr val="0000FF"/>
                </a:solidFill>
              </a:rPr>
              <a:t> </a:t>
            </a:r>
            <a:endParaRPr lang="zh-TW" altLang="en-US" sz="15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15712" y="2605635"/>
            <a:ext cx="42816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938" y="2569915"/>
            <a:ext cx="1389816" cy="40567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58" y="2655294"/>
            <a:ext cx="1925483" cy="256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57960" y="3080736"/>
                <a:ext cx="73556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Non-</a:t>
                </a:r>
                <a:r>
                  <a:rPr lang="en-US" altLang="zh-TW" sz="1500" dirty="0" err="1" smtClean="0">
                    <a:solidFill>
                      <a:srgbClr val="0000FF"/>
                    </a:solidFill>
                  </a:rPr>
                  <a:t>trival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relative strong phases between S- and P-waves may exist, but they are usually not considered in realistic model 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calculations of </a:t>
                </a:r>
                <a14:m>
                  <m:oMath xmlns:m="http://schemas.openxmlformats.org/officeDocument/2006/math"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zh-TW" sz="15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60" y="3080736"/>
                <a:ext cx="7355660" cy="553998"/>
              </a:xfrm>
              <a:prstGeom prst="rect">
                <a:avLst/>
              </a:prstGeom>
              <a:blipFill>
                <a:blip r:embed="rId7"/>
                <a:stretch>
                  <a:fillRect l="-249" t="-2198" b="-12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圓角矩形 15"/>
          <p:cNvSpPr/>
          <p:nvPr/>
        </p:nvSpPr>
        <p:spPr bwMode="auto">
          <a:xfrm>
            <a:off x="220928" y="1132885"/>
            <a:ext cx="8076845" cy="21039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32600" y="4533878"/>
            <a:ext cx="19594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err="1" smtClean="0"/>
              <a:t>Niu</a:t>
            </a:r>
            <a:r>
              <a:rPr lang="en-US" altLang="zh-TW" sz="1300" dirty="0" smtClean="0"/>
              <a:t>, Wang, Zhao (’21) </a:t>
            </a:r>
            <a:endParaRPr lang="zh-TW" altLang="en-US" sz="1300" dirty="0"/>
          </a:p>
        </p:txBody>
      </p:sp>
      <p:sp>
        <p:nvSpPr>
          <p:cNvPr id="18" name="圓角矩形 17"/>
          <p:cNvSpPr/>
          <p:nvPr/>
        </p:nvSpPr>
        <p:spPr bwMode="auto">
          <a:xfrm>
            <a:off x="220928" y="1343278"/>
            <a:ext cx="8076845" cy="451109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192011" y="956769"/>
            <a:ext cx="951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err="1" smtClean="0"/>
              <a:t>BESIII+Belle</a:t>
            </a:r>
            <a:r>
              <a:rPr lang="en-US" altLang="zh-TW" sz="1000" dirty="0" smtClean="0"/>
              <a:t> </a:t>
            </a:r>
            <a:endParaRPr lang="zh-TW" altLang="en-US" sz="1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194429" y="1145913"/>
            <a:ext cx="869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 (’19) </a:t>
            </a:r>
            <a:endParaRPr lang="zh-TW" altLang="en-US" sz="1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198307" y="1966174"/>
            <a:ext cx="869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Belle (’22)</a:t>
            </a:r>
            <a:endParaRPr lang="zh-TW" altLang="en-US" sz="1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192010" y="1334681"/>
            <a:ext cx="1012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BESIII+ Belle</a:t>
            </a:r>
            <a:endParaRPr lang="zh-TW" altLang="en-US" sz="10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209078" y="1556973"/>
            <a:ext cx="998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BESIII+ Belle</a:t>
            </a:r>
            <a:endParaRPr lang="zh-TW" altLang="en-US" sz="10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8192010" y="1781175"/>
            <a:ext cx="869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Belle (’22)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998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2492060" y="118037"/>
            <a:ext cx="4697016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500" dirty="0">
                <a:solidFill>
                  <a:srgbClr val="0000FF"/>
                </a:solidFill>
                <a:latin typeface="+mj-lt"/>
              </a:rPr>
              <a:t>Singly </a:t>
            </a:r>
            <a:r>
              <a:rPr lang="en-US" altLang="zh-TW" sz="1500" dirty="0" err="1">
                <a:solidFill>
                  <a:srgbClr val="0000FF"/>
                </a:solidFill>
                <a:latin typeface="+mj-lt"/>
              </a:rPr>
              <a:t>Cabibbo</a:t>
            </a:r>
            <a:r>
              <a:rPr lang="en-US" altLang="zh-TW" sz="1500" dirty="0">
                <a:solidFill>
                  <a:srgbClr val="0000FF"/>
                </a:solidFill>
                <a:latin typeface="+mj-lt"/>
              </a:rPr>
              <a:t>-suppressed decays of </a:t>
            </a:r>
            <a:r>
              <a:rPr lang="en-US" altLang="zh-TW" sz="1500" dirty="0">
                <a:solidFill>
                  <a:srgbClr val="0000FF"/>
                </a:solidFill>
                <a:latin typeface="+mj-lt"/>
                <a:sym typeface="Symbol"/>
              </a:rPr>
              <a:t></a:t>
            </a:r>
            <a:r>
              <a:rPr lang="en-US" altLang="zh-TW" sz="1500" baseline="-25000" dirty="0">
                <a:solidFill>
                  <a:srgbClr val="0000FF"/>
                </a:solidFill>
                <a:latin typeface="+mj-lt"/>
                <a:sym typeface="Symbol"/>
              </a:rPr>
              <a:t>c</a:t>
            </a:r>
            <a:r>
              <a:rPr lang="en-US" altLang="zh-TW" sz="1500" baseline="30000" dirty="0">
                <a:solidFill>
                  <a:srgbClr val="0000FF"/>
                </a:solidFill>
                <a:latin typeface="+mj-lt"/>
              </a:rPr>
              <a:t>+</a:t>
            </a:r>
            <a:endParaRPr lang="zh-TW" altLang="en-US" sz="1500" dirty="0">
              <a:solidFill>
                <a:srgbClr val="0000F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86127" y="2792319"/>
                <a:ext cx="7088574" cy="588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Wingdings" panose="05000000000000000000" pitchFamily="2" charset="2"/>
                  <a:buChar char="n"/>
                </a:pPr>
                <a:r>
                  <a:rPr lang="en-US" altLang="zh-TW" sz="1575" dirty="0" smtClean="0">
                    <a:solidFill>
                      <a:srgbClr val="0000FF"/>
                    </a:solidFill>
                  </a:rPr>
                  <a:t>New results </a:t>
                </a:r>
                <a14:m>
                  <m:oMath xmlns:m="http://schemas.openxmlformats.org/officeDocument/2006/math">
                    <m:r>
                      <a:rPr lang="en-US" altLang="zh-TW" sz="1575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altLang="zh-TW" sz="1575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75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575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575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575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sSup>
                          <m:sSupPr>
                            <m:ctrlPr>
                              <a:rPr lang="en-US" altLang="zh-TW" sz="1575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575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p>
                            <m:r>
                              <a:rPr lang="en-US" altLang="zh-TW" sz="1575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1575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zh-TW" sz="1575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  <m:sSup>
                          <m:sSupPr>
                            <m:ctrlPr>
                              <a:rPr lang="en-US" altLang="zh-TW" sz="1575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575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p>
                            <m:r>
                              <a:rPr lang="en-US" altLang="zh-TW" sz="1575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575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zh-TW" sz="1575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575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75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TW" sz="1575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zh-TW" sz="1575" dirty="0" smtClean="0">
                    <a:solidFill>
                      <a:srgbClr val="0000FF"/>
                    </a:solidFill>
                  </a:rPr>
                  <a:t>  from BESIII (’22)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75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75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575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TW" sz="1575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575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575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sSup>
                          <m:sSupPr>
                            <m:ctrlPr>
                              <a:rPr lang="en-US" altLang="zh-TW" sz="1575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575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p>
                            <m:r>
                              <a:rPr lang="en-US" altLang="zh-TW" sz="1575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1575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zh-TW" sz="1575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  <m:sSup>
                          <m:sSupPr>
                            <m:ctrlPr>
                              <a:rPr lang="en-US" altLang="zh-TW" sz="1575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575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p>
                            <m:r>
                              <a:rPr lang="en-US" altLang="zh-TW" sz="1575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575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zh-TW" sz="1575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575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1575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575" dirty="0">
                    <a:solidFill>
                      <a:srgbClr val="0000FF"/>
                    </a:solidFill>
                  </a:rPr>
                  <a:t>from </a:t>
                </a:r>
                <a:r>
                  <a:rPr lang="en-US" altLang="zh-TW" sz="1575" dirty="0" smtClean="0">
                    <a:solidFill>
                      <a:srgbClr val="0000FF"/>
                    </a:solidFill>
                  </a:rPr>
                  <a:t>Belle (’22)    </a:t>
                </a:r>
                <a:endParaRPr lang="zh-TW" altLang="en-US" sz="1575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27" y="2792319"/>
                <a:ext cx="7088574" cy="588110"/>
              </a:xfrm>
              <a:prstGeom prst="rect">
                <a:avLst/>
              </a:prstGeom>
              <a:blipFill>
                <a:blip r:embed="rId2"/>
                <a:stretch>
                  <a:fillRect l="-344" t="-2062" r="-946" b="-123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86127" y="3380429"/>
                <a:ext cx="7931256" cy="58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Wingdings" panose="05000000000000000000" pitchFamily="2" charset="2"/>
                  <a:buChar char="n"/>
                </a:pPr>
                <a:r>
                  <a:rPr lang="en-US" altLang="zh-TW" sz="1580" dirty="0">
                    <a:solidFill>
                      <a:srgbClr val="0000FF"/>
                    </a:solidFill>
                  </a:rPr>
                  <a:t>In general, SU(3) approach describes the data well (e.g. </a:t>
                </a:r>
                <a14:m>
                  <m:oMath xmlns:m="http://schemas.openxmlformats.org/officeDocument/2006/math">
                    <m:r>
                      <a:rPr lang="en-US" altLang="zh-TW" sz="158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TW" sz="158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TW" sz="158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158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TW" sz="158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8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lang="en-US" altLang="zh-TW" sz="158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58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sz="158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8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TW" sz="158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58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8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lang="en-US" altLang="zh-TW" sz="158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58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58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8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TW" sz="158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sz="158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8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TW" sz="158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zh-TW" sz="1580" dirty="0">
                    <a:solidFill>
                      <a:srgbClr val="0000FF"/>
                    </a:solidFill>
                  </a:rPr>
                  <a:t>),  but </a:t>
                </a:r>
                <a:r>
                  <a:rPr lang="en-US" altLang="zh-TW" sz="1580" dirty="0" smtClean="0">
                    <a:solidFill>
                      <a:srgbClr val="0000FF"/>
                    </a:solidFill>
                  </a:rPr>
                  <a:t>the early version predicts too large rate </a:t>
                </a:r>
                <a:r>
                  <a:rPr lang="en-US" altLang="zh-TW" sz="1580" dirty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8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8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sz="158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58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58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58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TW" sz="158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TW" sz="158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sz="1580" dirty="0">
                    <a:solidFill>
                      <a:srgbClr val="0000FF"/>
                    </a:solidFill>
                  </a:rPr>
                  <a:t> </a:t>
                </a:r>
                <a:endParaRPr lang="zh-TW" altLang="en-US" sz="158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27" y="3380429"/>
                <a:ext cx="7931256" cy="584134"/>
              </a:xfrm>
              <a:prstGeom prst="rect">
                <a:avLst/>
              </a:prstGeom>
              <a:blipFill>
                <a:blip r:embed="rId3"/>
                <a:stretch>
                  <a:fillRect l="-307" t="-2105" b="-13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936073" y="378013"/>
                <a:ext cx="813501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/>
                  <a:t>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TW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073" y="378013"/>
                <a:ext cx="813501" cy="281167"/>
              </a:xfrm>
              <a:prstGeom prst="rect">
                <a:avLst/>
              </a:prstGeom>
              <a:blipFill>
                <a:blip r:embed="rId4"/>
                <a:stretch>
                  <a:fillRect l="-752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8" y="659180"/>
            <a:ext cx="6926782" cy="2046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499984" y="4272121"/>
                <a:ext cx="195422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1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sSup>
                          <m:sSupPr>
                            <m:ctrlPr>
                              <a:rPr lang="en-US" altLang="zh-TW" sz="1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p>
                            <m:r>
                              <a:rPr lang="en-US" altLang="zh-TW" sz="1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sz="1500" dirty="0" smtClean="0">
                    <a:solidFill>
                      <a:srgbClr val="0000FF"/>
                    </a:solidFill>
                  </a:rPr>
                  <a:t> 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84" y="4272121"/>
                <a:ext cx="1954227" cy="323165"/>
              </a:xfrm>
              <a:prstGeom prst="rect">
                <a:avLst/>
              </a:prstGeom>
              <a:blipFill>
                <a:blip r:embed="rId6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065793" y="4135684"/>
                <a:ext cx="41232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500" b="1" dirty="0" smtClean="0">
                    <a:solidFill>
                      <a:srgbClr val="0000FF"/>
                    </a:solidFill>
                  </a:rPr>
                  <a:t>4.73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𝟖𝟐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𝟒𝟔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zh-TW" altLang="en-US" sz="150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Belle (’22)</a:t>
                </a: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93" y="4135684"/>
                <a:ext cx="4123283" cy="323165"/>
              </a:xfrm>
              <a:prstGeom prst="rect">
                <a:avLst/>
              </a:prstGeom>
              <a:blipFill>
                <a:blip r:embed="rId7"/>
                <a:stretch>
                  <a:fillRect l="-592" t="-3774" b="-207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065793" y="4469472"/>
                <a:ext cx="3827533" cy="339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𝟔𝟐</m:t>
                        </m:r>
                      </m:e>
                      <m:sub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𝟎𝟒</m:t>
                        </m:r>
                      </m:sub>
                      <m:sup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</m:sup>
                    </m:sSubSup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𝟐𝟔</m:t>
                    </m:r>
                  </m:oMath>
                </a14:m>
                <a:r>
                  <a:rPr lang="zh-TW" altLang="en-US" sz="1500" dirty="0" smtClean="0">
                    <a:solidFill>
                      <a:srgbClr val="0000FF"/>
                    </a:solidFill>
                  </a:rPr>
                  <a:t>                 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BESIII (’22)</a:t>
                </a: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93" y="4469472"/>
                <a:ext cx="3827533" cy="339260"/>
              </a:xfrm>
              <a:prstGeom prst="rect">
                <a:avLst/>
              </a:prstGeom>
              <a:blipFill>
                <a:blip r:embed="rId8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大括弧 16"/>
          <p:cNvSpPr/>
          <p:nvPr/>
        </p:nvSpPr>
        <p:spPr bwMode="auto">
          <a:xfrm>
            <a:off x="2972735" y="4171443"/>
            <a:ext cx="146745" cy="644277"/>
          </a:xfrm>
          <a:prstGeom prst="leftBrac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82471" y="1553671"/>
            <a:ext cx="7011749" cy="25085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79187" y="2414852"/>
            <a:ext cx="869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 (’22)</a:t>
            </a:r>
            <a:endParaRPr lang="zh-TW" altLang="en-US" sz="1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879186" y="2207972"/>
            <a:ext cx="100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 +Belle</a:t>
            </a:r>
            <a:endParaRPr lang="zh-TW" altLang="en-US" sz="1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879185" y="1999568"/>
            <a:ext cx="100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 +Belle</a:t>
            </a:r>
            <a:endParaRPr lang="zh-TW" altLang="en-US" sz="1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879185" y="1551623"/>
            <a:ext cx="100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 +Belle</a:t>
            </a:r>
            <a:endParaRPr lang="zh-TW" altLang="en-US" sz="1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879184" y="1782321"/>
            <a:ext cx="869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 (’22)</a:t>
            </a:r>
            <a:endParaRPr lang="zh-TW" altLang="en-US" sz="1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879185" y="1348585"/>
            <a:ext cx="100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BESIII +Belle</a:t>
            </a:r>
            <a:endParaRPr lang="zh-TW" alt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655336" y="4256857"/>
                <a:ext cx="1094238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solidFill>
                      <a:srgbClr val="0000FF"/>
                    </a:solidFill>
                  </a:rPr>
                  <a:t>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336" y="4256857"/>
                <a:ext cx="1094238" cy="344133"/>
              </a:xfrm>
              <a:prstGeom prst="rect">
                <a:avLst/>
              </a:prstGeom>
              <a:blipFill>
                <a:blip r:embed="rId9"/>
                <a:stretch>
                  <a:fillRect l="-3352" t="-3509" b="-2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4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025063" y="4585036"/>
            <a:ext cx="762000" cy="183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1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1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2001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15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389CE5-8538-4BEA-8819-26D8BD8C17C7}" type="slidenum">
              <a:rPr lang="en-US" altLang="zh-TW" sz="900">
                <a:solidFill>
                  <a:srgbClr val="D38E27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TW" sz="900">
              <a:solidFill>
                <a:srgbClr val="D38E27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783556" y="123825"/>
            <a:ext cx="522565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50">
                <a:solidFill>
                  <a:srgbClr val="CC00CC"/>
                </a:solidFill>
                <a:latin typeface="Franklin Gothic Medium" panose="020B0603020102020204" pitchFamily="34" charset="0"/>
                <a:ea typeface="新細明體" panose="02020500000000000000" pitchFamily="18" charset="-120"/>
              </a:rPr>
              <a:t>                                 Conclusions</a:t>
            </a:r>
            <a:endParaRPr lang="en-US" altLang="zh-TW" sz="1650" baseline="-25000">
              <a:solidFill>
                <a:srgbClr val="CC00CC"/>
              </a:solidFill>
              <a:latin typeface="Franklin Gothic Medium" panose="020B06030201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1497806" y="479822"/>
            <a:ext cx="5968604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238"/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1356145" y="725327"/>
            <a:ext cx="6965698" cy="199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TW" sz="1650" dirty="0" smtClean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Substantial progress </a:t>
            </a:r>
            <a:r>
              <a:rPr lang="en-US" altLang="zh-TW" sz="165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has been made in the study of hadronic  </a:t>
            </a:r>
            <a:r>
              <a:rPr lang="en-US" altLang="zh-TW" sz="1650" dirty="0" smtClean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decays </a:t>
            </a:r>
            <a:r>
              <a:rPr lang="en-US" altLang="zh-TW" sz="165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of </a:t>
            </a:r>
            <a:r>
              <a:rPr lang="en-US" altLang="zh-TW" sz="1650" dirty="0" smtClean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charmed mesons and baryons</a:t>
            </a:r>
            <a:r>
              <a:rPr lang="en-US" altLang="zh-TW" sz="165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, both experimentally </a:t>
            </a:r>
            <a:r>
              <a:rPr lang="en-US" altLang="zh-TW" sz="1650" dirty="0" smtClean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   and  </a:t>
            </a:r>
            <a:r>
              <a:rPr lang="en-US" altLang="zh-TW" sz="165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theoretically. </a:t>
            </a:r>
            <a:r>
              <a:rPr lang="en-US" altLang="zh-TW" sz="1650" dirty="0" smtClean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BESIII has played an essential role towards      the understanding of their underlying mechanism.</a:t>
            </a:r>
            <a:endParaRPr lang="en-US" altLang="zh-TW" sz="165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5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276351" y="640434"/>
            <a:ext cx="649247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165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1650" b="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165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3015945" y="1901321"/>
            <a:ext cx="4128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/>
              <a:t>Back-up slides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6077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fld id="{6371FAB7-F7D4-4474-AC39-A6D9EE8F36F0}" type="slidenum">
              <a:rPr lang="en-US" altLang="zh-TW" sz="1050">
                <a:solidFill>
                  <a:prstClr val="black"/>
                </a:solidFill>
              </a:rPr>
              <a:pPr defTabSz="685800">
                <a:spcBef>
                  <a:spcPct val="0"/>
                </a:spcBef>
                <a:buNone/>
              </a:pPr>
              <a:t>29</a:t>
            </a:fld>
            <a:endParaRPr lang="en-US" altLang="zh-TW" sz="1050">
              <a:solidFill>
                <a:prstClr val="black"/>
              </a:solidFill>
            </a:endParaRP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2102876" y="67383"/>
            <a:ext cx="483036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           W-exchange &amp; W-annihilation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1497806" y="491729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9461" name="Picture 8" descr="T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832247"/>
            <a:ext cx="312539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圖片 5" descr="temp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35" y="2758679"/>
            <a:ext cx="2116931" cy="11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41" y="832248"/>
            <a:ext cx="2124075" cy="127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文字方塊 16"/>
          <p:cNvSpPr txBox="1">
            <a:spLocks noChangeArrowheads="1"/>
          </p:cNvSpPr>
          <p:nvPr/>
        </p:nvSpPr>
        <p:spPr bwMode="auto">
          <a:xfrm>
            <a:off x="1658541" y="4364832"/>
            <a:ext cx="6082903" cy="3231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zh-TW" sz="1500" dirty="0">
                <a:solidFill>
                  <a:srgbClr val="FF0000"/>
                </a:solidFill>
                <a:latin typeface="cmsy10"/>
              </a:rPr>
              <a:t>E</a:t>
            </a:r>
            <a:r>
              <a:rPr lang="en-US" altLang="zh-TW" sz="1500" dirty="0">
                <a:solidFill>
                  <a:srgbClr val="FF0000"/>
                </a:solidFill>
              </a:rPr>
              <a:t> and </a:t>
            </a:r>
            <a:r>
              <a:rPr lang="en-US" altLang="zh-TW" sz="1500" dirty="0">
                <a:solidFill>
                  <a:srgbClr val="FF0000"/>
                </a:solidFill>
                <a:latin typeface="cmsy10"/>
              </a:rPr>
              <a:t>A</a:t>
            </a:r>
            <a:r>
              <a:rPr lang="en-US" altLang="zh-TW" sz="1500" dirty="0">
                <a:solidFill>
                  <a:srgbClr val="FF0000"/>
                </a:solidFill>
              </a:rPr>
              <a:t> receive major contributions from final-state </a:t>
            </a:r>
            <a:r>
              <a:rPr lang="en-US" altLang="zh-TW" sz="1500" dirty="0" err="1">
                <a:solidFill>
                  <a:srgbClr val="FF0000"/>
                </a:solidFill>
              </a:rPr>
              <a:t>rescattering</a:t>
            </a:r>
            <a:endParaRPr lang="zh-TW" altLang="en-US" sz="1500" dirty="0">
              <a:solidFill>
                <a:srgbClr val="FF0000"/>
              </a:solidFill>
            </a:endParaRPr>
          </a:p>
        </p:txBody>
      </p:sp>
      <p:pic>
        <p:nvPicPr>
          <p:cNvPr id="19465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23" y="2821781"/>
            <a:ext cx="1953815" cy="97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2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798143" y="1836076"/>
            <a:ext cx="43010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700" dirty="0"/>
              <a:t>Hadronic weak decays  of charmed </a:t>
            </a:r>
            <a:r>
              <a:rPr lang="en-US" altLang="zh-TW" sz="2700" dirty="0" smtClean="0"/>
              <a:t>mesons</a:t>
            </a:r>
            <a:endParaRPr lang="en-US" altLang="zh-TW" sz="2700" dirty="0"/>
          </a:p>
        </p:txBody>
      </p:sp>
    </p:spTree>
    <p:extLst>
      <p:ext uri="{BB962C8B-B14F-4D97-AF65-F5344CB8AC3E}">
        <p14:creationId xmlns:p14="http://schemas.microsoft.com/office/powerpoint/2010/main" val="8022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30</a:t>
            </a:fld>
            <a:endParaRPr lang="en-US" altLang="zh-TW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817296" y="221650"/>
                <a:ext cx="8112266" cy="34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𝟗𝟖𝟎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 was also seen by BESIII (’21)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296" y="221650"/>
                <a:ext cx="8112266" cy="349198"/>
              </a:xfrm>
              <a:prstGeom prst="rect">
                <a:avLst/>
              </a:prstGeom>
              <a:blipFill>
                <a:blip r:embed="rId2"/>
                <a:stretch>
                  <a:fillRect l="-301" t="-1724" b="-206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94209" y="639271"/>
                <a:ext cx="7752170" cy="370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𝟗𝟖𝟎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</m:d>
                      <m:r>
                        <a:rPr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𝟎𝟖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𝟎𝟓</m:t>
                          </m:r>
                        </m:e>
                      </m:d>
                      <m:r>
                        <a:rPr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209" y="639271"/>
                <a:ext cx="7752170" cy="370294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28839" y="1174192"/>
                <a:ext cx="7557961" cy="59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acc>
                      <m:accPr>
                        <m:chr m:val="̅"/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zh-TW" altLang="en-US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is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allowed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by G-parity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conservation </a:t>
                </a:r>
                <a:r>
                  <a:rPr lang="en-US" altLang="zh-TW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doesn’t vanish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at SD level. 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39" y="1174192"/>
                <a:ext cx="7557961" cy="595419"/>
              </a:xfrm>
              <a:prstGeom prst="rect">
                <a:avLst/>
              </a:prstGeom>
              <a:blipFill>
                <a:blip r:embed="rId4"/>
                <a:stretch>
                  <a:fillRect l="-403" t="-2062" b="-134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1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9C38C-0933-4363-A281-D3E79522AC0E}" type="slidenum">
              <a:rPr lang="en-US" altLang="zh-TW" sz="105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05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542502" y="551312"/>
            <a:ext cx="6509074" cy="457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575" dirty="0" smtClean="0">
                <a:solidFill>
                  <a:srgbClr val="0000FF"/>
                </a:solidFill>
              </a:rPr>
              <a:t>Dynamic approach based on effective </a:t>
            </a:r>
            <a:r>
              <a:rPr lang="en-US" altLang="zh-TW" sz="1575" dirty="0">
                <a:solidFill>
                  <a:srgbClr val="0000FF"/>
                </a:solidFill>
              </a:rPr>
              <a:t>Hamiltonian &amp; factorization (generalized, 1/</a:t>
            </a:r>
            <a:r>
              <a:rPr lang="en-US" altLang="zh-TW" sz="1575" dirty="0" err="1">
                <a:solidFill>
                  <a:srgbClr val="0000FF"/>
                </a:solidFill>
              </a:rPr>
              <a:t>N</a:t>
            </a:r>
            <a:r>
              <a:rPr lang="en-US" altLang="zh-TW" sz="1575" baseline="-25000" dirty="0" err="1">
                <a:solidFill>
                  <a:srgbClr val="0000FF"/>
                </a:solidFill>
              </a:rPr>
              <a:t>c</a:t>
            </a:r>
            <a:r>
              <a:rPr lang="en-US" altLang="zh-TW" sz="1575" dirty="0" smtClean="0">
                <a:solidFill>
                  <a:srgbClr val="0000FF"/>
                </a:solidFill>
              </a:rPr>
              <a:t>). We don’t have QCD-inspired theory as in B physics </a:t>
            </a:r>
            <a:endParaRPr lang="en-US" altLang="zh-TW" sz="1575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75" dirty="0">
                <a:solidFill>
                  <a:srgbClr val="0000FF"/>
                </a:solidFill>
              </a:rPr>
              <a:t>      -- treat effective Wilson coefficients </a:t>
            </a:r>
            <a:r>
              <a:rPr lang="en-US" altLang="zh-TW" sz="1575" b="0" dirty="0">
                <a:solidFill>
                  <a:srgbClr val="0000FF"/>
                </a:solidFill>
              </a:rPr>
              <a:t>a</a:t>
            </a:r>
            <a:r>
              <a:rPr lang="en-US" altLang="zh-TW" sz="1575" baseline="-25000" dirty="0">
                <a:solidFill>
                  <a:srgbClr val="0000FF"/>
                </a:solidFill>
              </a:rPr>
              <a:t>1</a:t>
            </a:r>
            <a:r>
              <a:rPr lang="en-US" altLang="zh-TW" sz="1575" dirty="0">
                <a:solidFill>
                  <a:srgbClr val="0000FF"/>
                </a:solidFill>
              </a:rPr>
              <a:t> and </a:t>
            </a:r>
            <a:r>
              <a:rPr lang="en-US" altLang="zh-TW" sz="1575" b="0" dirty="0">
                <a:solidFill>
                  <a:srgbClr val="0000FF"/>
                </a:solidFill>
              </a:rPr>
              <a:t>a</a:t>
            </a:r>
            <a:r>
              <a:rPr lang="en-US" altLang="zh-TW" sz="1575" baseline="-25000" dirty="0">
                <a:solidFill>
                  <a:srgbClr val="0000FF"/>
                </a:solidFill>
              </a:rPr>
              <a:t>2</a:t>
            </a:r>
            <a:r>
              <a:rPr lang="en-US" altLang="zh-TW" sz="1575" dirty="0">
                <a:solidFill>
                  <a:srgbClr val="0000FF"/>
                </a:solidFill>
              </a:rPr>
              <a:t> as phenomenological parameters to account for   </a:t>
            </a:r>
            <a:r>
              <a:rPr lang="en-US" altLang="zh-TW" sz="1575" dirty="0" err="1">
                <a:solidFill>
                  <a:srgbClr val="0000FF"/>
                </a:solidFill>
              </a:rPr>
              <a:t>nonfactorizable</a:t>
            </a:r>
            <a:r>
              <a:rPr lang="en-US" altLang="zh-TW" sz="1575" dirty="0">
                <a:solidFill>
                  <a:srgbClr val="0000FF"/>
                </a:solidFill>
              </a:rPr>
              <a:t> effects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75" dirty="0">
                <a:solidFill>
                  <a:srgbClr val="0000FF"/>
                </a:solidFill>
              </a:rPr>
              <a:t>      -- cannot describe weak annihilation properly and tackle    </a:t>
            </a:r>
            <a:r>
              <a:rPr lang="en-US" altLang="zh-TW" sz="1575" dirty="0" smtClean="0">
                <a:solidFill>
                  <a:srgbClr val="0000FF"/>
                </a:solidFill>
              </a:rPr>
              <a:t>  long-distance </a:t>
            </a:r>
            <a:r>
              <a:rPr lang="en-US" altLang="zh-TW" sz="1575" dirty="0">
                <a:solidFill>
                  <a:srgbClr val="0000FF"/>
                </a:solidFill>
              </a:rPr>
              <a:t>effects such as FSIs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575" dirty="0" smtClean="0">
                <a:solidFill>
                  <a:srgbClr val="0000FF"/>
                </a:solidFill>
              </a:rPr>
              <a:t>Model-independent </a:t>
            </a:r>
            <a:r>
              <a:rPr lang="en-US" altLang="zh-TW" sz="1575" dirty="0">
                <a:solidFill>
                  <a:srgbClr val="0000FF"/>
                </a:solidFill>
              </a:rPr>
              <a:t>diagrammatical </a:t>
            </a:r>
            <a:r>
              <a:rPr lang="en-US" altLang="zh-TW" sz="1575" dirty="0" smtClean="0">
                <a:solidFill>
                  <a:srgbClr val="0000FF"/>
                </a:solidFill>
              </a:rPr>
              <a:t>approach based on SU(3): strong-interaction </a:t>
            </a:r>
            <a:r>
              <a:rPr lang="en-US" altLang="zh-TW" sz="1575" dirty="0">
                <a:solidFill>
                  <a:srgbClr val="0000FF"/>
                </a:solidFill>
              </a:rPr>
              <a:t>effects included in topological </a:t>
            </a:r>
            <a:r>
              <a:rPr lang="en-US" altLang="zh-TW" sz="1575" dirty="0" smtClean="0">
                <a:solidFill>
                  <a:srgbClr val="0000FF"/>
                </a:solidFill>
              </a:rPr>
              <a:t>amplitudes extracted </a:t>
            </a:r>
            <a:r>
              <a:rPr lang="en-US" altLang="zh-TW" sz="1575" dirty="0">
                <a:solidFill>
                  <a:srgbClr val="0000FF"/>
                </a:solidFill>
              </a:rPr>
              <a:t>from the data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1575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75" dirty="0">
                <a:solidFill>
                  <a:srgbClr val="0000FF"/>
                </a:solidFill>
              </a:rPr>
              <a:t>    </a:t>
            </a:r>
            <a:r>
              <a:rPr lang="en-US" altLang="zh-TW" sz="1575" dirty="0" smtClean="0">
                <a:solidFill>
                  <a:srgbClr val="0000FF"/>
                </a:solidFill>
              </a:rPr>
              <a:t>    </a:t>
            </a:r>
            <a:r>
              <a:rPr lang="en-US" altLang="zh-TW" sz="1575" dirty="0">
                <a:solidFill>
                  <a:srgbClr val="0000FF"/>
                </a:solidFill>
              </a:rPr>
              <a:t>They are </a:t>
            </a:r>
            <a:r>
              <a:rPr lang="en-US" altLang="zh-TW" sz="1575" dirty="0" smtClean="0">
                <a:solidFill>
                  <a:srgbClr val="0000FF"/>
                </a:solidFill>
              </a:rPr>
              <a:t>complementary to each other </a:t>
            </a:r>
            <a:r>
              <a:rPr lang="en-US" altLang="zh-TW" sz="1575" dirty="0">
                <a:solidFill>
                  <a:srgbClr val="0000FF"/>
                </a:solidFill>
              </a:rPr>
              <a:t>for </a:t>
            </a:r>
            <a:r>
              <a:rPr lang="en-US" altLang="zh-TW" sz="1575" dirty="0" smtClean="0">
                <a:solidFill>
                  <a:srgbClr val="0000FF"/>
                </a:solidFill>
              </a:rPr>
              <a:t>describing </a:t>
            </a:r>
            <a:r>
              <a:rPr lang="en-US" altLang="zh-TW" sz="1575" dirty="0" err="1" smtClean="0">
                <a:solidFill>
                  <a:srgbClr val="0000FF"/>
                </a:solidFill>
              </a:rPr>
              <a:t>nonleptonic</a:t>
            </a:r>
            <a:r>
              <a:rPr lang="en-US" altLang="zh-TW" sz="1575" dirty="0" smtClean="0">
                <a:solidFill>
                  <a:srgbClr val="0000FF"/>
                </a:solidFill>
              </a:rPr>
              <a:t> </a:t>
            </a:r>
            <a:r>
              <a:rPr lang="en-US" altLang="zh-TW" sz="1575" dirty="0">
                <a:solidFill>
                  <a:srgbClr val="0000FF"/>
                </a:solidFill>
              </a:rPr>
              <a:t>weak decays of heavy mesons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1575" dirty="0">
              <a:solidFill>
                <a:srgbClr val="0000FF"/>
              </a:solidFill>
            </a:endParaRPr>
          </a:p>
        </p:txBody>
      </p:sp>
      <p:sp>
        <p:nvSpPr>
          <p:cNvPr id="10244" name="文字方塊 4"/>
          <p:cNvSpPr txBox="1">
            <a:spLocks noChangeArrowheads="1"/>
          </p:cNvSpPr>
          <p:nvPr/>
        </p:nvSpPr>
        <p:spPr bwMode="auto">
          <a:xfrm>
            <a:off x="6712660" y="1651597"/>
            <a:ext cx="175260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975" dirty="0"/>
              <a:t>Bauer, </a:t>
            </a:r>
            <a:r>
              <a:rPr lang="en-US" altLang="zh-TW" sz="975" dirty="0" err="1"/>
              <a:t>Stech</a:t>
            </a:r>
            <a:r>
              <a:rPr lang="en-US" altLang="zh-TW" sz="975" dirty="0"/>
              <a:t>, </a:t>
            </a:r>
            <a:r>
              <a:rPr lang="en-US" altLang="zh-TW" sz="975" dirty="0" err="1"/>
              <a:t>Wirbel</a:t>
            </a:r>
            <a:r>
              <a:rPr lang="en-US" altLang="zh-TW" sz="975" dirty="0"/>
              <a:t> (’87)</a:t>
            </a:r>
            <a:endParaRPr lang="zh-TW" altLang="en-US" sz="975" dirty="0"/>
          </a:p>
        </p:txBody>
      </p:sp>
    </p:spTree>
    <p:extLst>
      <p:ext uri="{BB962C8B-B14F-4D97-AF65-F5344CB8AC3E}">
        <p14:creationId xmlns:p14="http://schemas.microsoft.com/office/powerpoint/2010/main" val="41038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fld id="{7016006A-E58E-439D-B53A-463618694C21}" type="slidenum">
              <a:rPr lang="en-US" altLang="zh-TW" sz="1050">
                <a:solidFill>
                  <a:prstClr val="black"/>
                </a:solidFill>
              </a:rPr>
              <a:pPr defTabSz="685800">
                <a:spcBef>
                  <a:spcPct val="0"/>
                </a:spcBef>
                <a:buNone/>
              </a:pPr>
              <a:t>5</a:t>
            </a:fld>
            <a:endParaRPr lang="en-US" altLang="zh-TW" sz="1050">
              <a:solidFill>
                <a:prstClr val="black"/>
              </a:solidFill>
            </a:endParaRPr>
          </a:p>
        </p:txBody>
      </p:sp>
      <p:pic>
        <p:nvPicPr>
          <p:cNvPr id="12292" name="Picture 4" descr="q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766763"/>
            <a:ext cx="5734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q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00" y="1236969"/>
            <a:ext cx="5734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q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57" y="1065610"/>
            <a:ext cx="435054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321983" y="516732"/>
            <a:ext cx="68912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500" dirty="0">
                <a:solidFill>
                  <a:srgbClr val="0000FF"/>
                </a:solidFill>
              </a:rPr>
              <a:t>All two-body hadronic decays of heavy mesons can be expressed in</a:t>
            </a:r>
          </a:p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500" dirty="0">
                <a:solidFill>
                  <a:srgbClr val="0000FF"/>
                </a:solidFill>
              </a:rPr>
              <a:t>terms of six distinct topological diagrams     </a:t>
            </a:r>
            <a:r>
              <a:rPr lang="en-US" altLang="zh-TW" sz="1125" dirty="0" smtClean="0">
                <a:solidFill>
                  <a:srgbClr val="0000FF"/>
                </a:solidFill>
              </a:rPr>
              <a:t>[Chau (’80,’83); Chau</a:t>
            </a:r>
            <a:r>
              <a:rPr lang="en-US" altLang="zh-TW" sz="1125" dirty="0">
                <a:solidFill>
                  <a:srgbClr val="0000FF"/>
                </a:solidFill>
              </a:rPr>
              <a:t>, </a:t>
            </a:r>
            <a:r>
              <a:rPr lang="en-US" altLang="zh-TW" sz="1125" dirty="0" smtClean="0">
                <a:solidFill>
                  <a:srgbClr val="0000FF"/>
                </a:solidFill>
              </a:rPr>
              <a:t>HYC (</a:t>
            </a:r>
            <a:r>
              <a:rPr lang="en-US" altLang="zh-TW" sz="1125" dirty="0">
                <a:solidFill>
                  <a:srgbClr val="0000FF"/>
                </a:solidFill>
              </a:rPr>
              <a:t>’86)]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44960" y="3746751"/>
            <a:ext cx="6123385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425" dirty="0">
                <a:solidFill>
                  <a:srgbClr val="FF0000"/>
                </a:solidFill>
              </a:rPr>
              <a:t>All quark graphs are topological, classified according to topologies of weak interactions and meant to have all strong interactions encoded and hence they are not Feynman graphs. </a:t>
            </a:r>
            <a:r>
              <a:rPr lang="en-US" altLang="zh-TW" sz="1425" dirty="0" smtClean="0">
                <a:solidFill>
                  <a:srgbClr val="FF0000"/>
                </a:solidFill>
              </a:rPr>
              <a:t> That is, final-state interactions are included.</a:t>
            </a:r>
            <a:endParaRPr lang="en-US" altLang="zh-TW" sz="1425" dirty="0">
              <a:solidFill>
                <a:srgbClr val="FF0000"/>
              </a:solidFill>
            </a:endParaRP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2079426" y="88345"/>
            <a:ext cx="483036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 </a:t>
            </a:r>
            <a:r>
              <a:rPr lang="en-US" altLang="zh-TW" sz="1650" dirty="0" smtClean="0">
                <a:solidFill>
                  <a:srgbClr val="FF33CC"/>
                </a:solidFill>
              </a:rPr>
              <a:t> Topological Diagrammatic </a:t>
            </a:r>
            <a:r>
              <a:rPr lang="en-US" altLang="zh-TW" sz="1650" dirty="0">
                <a:solidFill>
                  <a:srgbClr val="FF33CC"/>
                </a:solidFill>
              </a:rPr>
              <a:t>Approach</a:t>
            </a: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3021807" y="2013347"/>
            <a:ext cx="4500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900">
                <a:solidFill>
                  <a:prstClr val="black"/>
                </a:solidFill>
              </a:rPr>
              <a:t>(tree)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4255294" y="1989650"/>
            <a:ext cx="13501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900">
                <a:solidFill>
                  <a:prstClr val="black"/>
                </a:solidFill>
              </a:rPr>
              <a:t>(color-suppressed)</a:t>
            </a: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5799536" y="2013347"/>
            <a:ext cx="9001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900" dirty="0">
                <a:solidFill>
                  <a:prstClr val="black"/>
                </a:solidFill>
              </a:rPr>
              <a:t>(exchange)</a:t>
            </a:r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2830117" y="3124200"/>
            <a:ext cx="9536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900">
                <a:solidFill>
                  <a:prstClr val="black"/>
                </a:solidFill>
              </a:rPr>
              <a:t>(annihilation)</a:t>
            </a:r>
          </a:p>
        </p:txBody>
      </p:sp>
      <p:sp>
        <p:nvSpPr>
          <p:cNvPr id="12304" name="文字方塊 2"/>
          <p:cNvSpPr txBox="1">
            <a:spLocks noChangeArrowheads="1"/>
          </p:cNvSpPr>
          <p:nvPr/>
        </p:nvSpPr>
        <p:spPr bwMode="auto">
          <a:xfrm>
            <a:off x="3794522" y="3143250"/>
            <a:ext cx="140017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zh-TW" sz="1500">
                <a:solidFill>
                  <a:prstClr val="black"/>
                </a:solidFill>
                <a:latin typeface="Rage Italic" panose="03070502040507070304" pitchFamily="66" charset="0"/>
              </a:rPr>
              <a:t>H</a:t>
            </a:r>
            <a:r>
              <a:rPr lang="en-US" altLang="zh-TW" sz="1500">
                <a:solidFill>
                  <a:prstClr val="black"/>
                </a:solidFill>
              </a:rPr>
              <a:t> </a:t>
            </a:r>
            <a:r>
              <a:rPr lang="en-US" altLang="zh-TW" sz="900">
                <a:solidFill>
                  <a:prstClr val="black"/>
                </a:solidFill>
              </a:rPr>
              <a:t>(horizontal W-loop)</a:t>
            </a:r>
            <a:endParaRPr lang="zh-TW" altLang="en-US" sz="900">
              <a:solidFill>
                <a:prstClr val="black"/>
              </a:solidFill>
            </a:endParaRPr>
          </a:p>
        </p:txBody>
      </p:sp>
      <p:sp>
        <p:nvSpPr>
          <p:cNvPr id="12305" name="文字方塊 3"/>
          <p:cNvSpPr txBox="1">
            <a:spLocks noChangeArrowheads="1"/>
          </p:cNvSpPr>
          <p:nvPr/>
        </p:nvSpPr>
        <p:spPr bwMode="auto">
          <a:xfrm>
            <a:off x="5860852" y="3089522"/>
            <a:ext cx="1343025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zh-TW" sz="975" dirty="0">
                <a:solidFill>
                  <a:prstClr val="black"/>
                </a:solidFill>
              </a:rPr>
              <a:t>(vertical W-loop)</a:t>
            </a:r>
            <a:endParaRPr lang="zh-TW" altLang="en-US" sz="975" dirty="0">
              <a:solidFill>
                <a:prstClr val="black"/>
              </a:solidFill>
            </a:endParaRPr>
          </a:p>
        </p:txBody>
      </p:sp>
      <p:pic>
        <p:nvPicPr>
          <p:cNvPr id="12306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41" y="2313385"/>
            <a:ext cx="129063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1470421" y="491729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6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CE20CA-B5E3-4408-A3E9-FA63B05C1B77}" type="slidenum">
              <a:rPr lang="en-US" altLang="zh-TW" sz="105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050"/>
          </a:p>
        </p:txBody>
      </p:sp>
      <p:pic>
        <p:nvPicPr>
          <p:cNvPr id="24579" name="圖片 2" descr="LingLi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5" y="817960"/>
            <a:ext cx="2819400" cy="40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1"/>
          <p:cNvSpPr>
            <a:spLocks noChangeArrowheads="1"/>
          </p:cNvSpPr>
          <p:nvPr/>
        </p:nvSpPr>
        <p:spPr bwMode="auto">
          <a:xfrm>
            <a:off x="4900451" y="1157825"/>
            <a:ext cx="3159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w</a:t>
            </a:r>
            <a:r>
              <a:rPr lang="en-US" altLang="zh-TW" sz="1800" dirty="0" smtClean="0">
                <a:solidFill>
                  <a:srgbClr val="0000FF"/>
                </a:solidFill>
              </a:rPr>
              <a:t>ith Ling-Lie Chau (</a:t>
            </a:r>
            <a:r>
              <a:rPr lang="zh-TW" altLang="en-US" sz="1800" dirty="0" smtClean="0">
                <a:solidFill>
                  <a:srgbClr val="0000FF"/>
                </a:solidFill>
              </a:rPr>
              <a:t>喬</a:t>
            </a:r>
            <a:r>
              <a:rPr lang="zh-TW" altLang="en-US" sz="1800" dirty="0">
                <a:solidFill>
                  <a:srgbClr val="0000FF"/>
                </a:solidFill>
              </a:rPr>
              <a:t>玲</a:t>
            </a:r>
            <a:r>
              <a:rPr lang="zh-TW" altLang="en-US" sz="1800" dirty="0" smtClean="0">
                <a:solidFill>
                  <a:srgbClr val="0000FF"/>
                </a:solidFill>
              </a:rPr>
              <a:t>麗</a:t>
            </a:r>
            <a:r>
              <a:rPr lang="en-US" altLang="zh-TW" sz="1800" dirty="0" smtClean="0">
                <a:solidFill>
                  <a:srgbClr val="0000FF"/>
                </a:solidFill>
              </a:rPr>
              <a:t>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4932096" y="1671005"/>
            <a:ext cx="37547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p</a:t>
            </a:r>
            <a:r>
              <a:rPr lang="en-US" altLang="zh-TW" sz="1800" dirty="0" smtClean="0">
                <a:solidFill>
                  <a:srgbClr val="0000FF"/>
                </a:solidFill>
              </a:rPr>
              <a:t>hoto taken at Tsing-Hua University, Hsinchu at the occasion of a symposium of celebrating Prof. C.N. Yang’s </a:t>
            </a:r>
            <a:r>
              <a:rPr lang="en-US" altLang="zh-TW" sz="1800" dirty="0">
                <a:solidFill>
                  <a:srgbClr val="0000FF"/>
                </a:solidFill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</a:rPr>
              <a:t>  70 birthday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631325" y="838110"/>
            <a:ext cx="5935266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500" dirty="0" smtClean="0">
                <a:solidFill>
                  <a:srgbClr val="0000FF"/>
                </a:solidFill>
              </a:rPr>
              <a:t>T</a:t>
            </a:r>
            <a:r>
              <a:rPr lang="en-US" altLang="zh-TW" sz="1500" dirty="0" smtClean="0">
                <a:solidFill>
                  <a:srgbClr val="0000FF"/>
                </a:solidFill>
                <a:latin typeface="cmsy10" pitchFamily="34" charset="0"/>
              </a:rPr>
              <a:t> </a:t>
            </a:r>
            <a:r>
              <a:rPr lang="en-US" altLang="zh-TW" sz="1500" b="0" dirty="0">
                <a:solidFill>
                  <a:srgbClr val="0000FF"/>
                </a:solidFill>
              </a:rPr>
              <a:t>= 3.113 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± 0.011  (taken to be real</a:t>
            </a:r>
            <a:r>
              <a:rPr lang="en-US" altLang="zh-TW" sz="1500" b="0" dirty="0" smtClean="0">
                <a:solidFill>
                  <a:srgbClr val="0000FF"/>
                </a:solidFill>
                <a:cs typeface="Arial" panose="020B0604020202020204" pitchFamily="34" charset="0"/>
              </a:rPr>
              <a:t>)    </a:t>
            </a:r>
            <a:r>
              <a:rPr lang="en-US" altLang="zh-TW" sz="1500" b="0" dirty="0">
                <a:solidFill>
                  <a:srgbClr val="0000FF"/>
                </a:solidFill>
                <a:latin typeface="Arial"/>
                <a:ea typeface="Arial Unicode MS" pitchFamily="34" charset="-120"/>
              </a:rPr>
              <a:t>(in units of 10</a:t>
            </a:r>
            <a:r>
              <a:rPr lang="en-US" altLang="zh-TW" sz="1500" b="0" baseline="55000" dirty="0">
                <a:solidFill>
                  <a:srgbClr val="0000FF"/>
                </a:solidFill>
                <a:latin typeface="Arial"/>
                <a:ea typeface="Arial Unicode MS" pitchFamily="34" charset="-120"/>
              </a:rPr>
              <a:t>-6</a:t>
            </a:r>
            <a:r>
              <a:rPr lang="en-US" altLang="zh-TW" sz="1500" b="0" dirty="0">
                <a:solidFill>
                  <a:srgbClr val="0000FF"/>
                </a:solidFill>
                <a:latin typeface="Arial"/>
                <a:ea typeface="Arial Unicode MS" pitchFamily="34" charset="-120"/>
              </a:rPr>
              <a:t> GeV</a:t>
            </a:r>
            <a:r>
              <a:rPr lang="en-US" altLang="zh-TW" sz="1500" b="0" dirty="0" smtClean="0">
                <a:solidFill>
                  <a:srgbClr val="0000FF"/>
                </a:solidFill>
                <a:latin typeface="Arial"/>
                <a:ea typeface="Arial Unicode MS" pitchFamily="34" charset="-120"/>
              </a:rPr>
              <a:t>)</a:t>
            </a:r>
            <a:endParaRPr lang="en-US" altLang="zh-TW" sz="1500" b="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500" dirty="0">
                <a:solidFill>
                  <a:srgbClr val="0000FF"/>
                </a:solidFill>
                <a:cs typeface="Arial" panose="020B0604020202020204" pitchFamily="34" charset="0"/>
              </a:rPr>
              <a:t>C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 = (2.767 ± 0.029) </a:t>
            </a:r>
            <a:r>
              <a:rPr lang="en-US" altLang="zh-TW" sz="1500" b="0" dirty="0" err="1">
                <a:solidFill>
                  <a:srgbClr val="0000FF"/>
                </a:solidFill>
                <a:cs typeface="Arial" panose="020B0604020202020204" pitchFamily="34" charset="0"/>
              </a:rPr>
              <a:t>exp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[</a:t>
            </a:r>
            <a:r>
              <a:rPr lang="en-US" altLang="zh-TW" sz="1500" b="0" dirty="0" err="1">
                <a:solidFill>
                  <a:srgbClr val="0000FF"/>
                </a:solidFill>
                <a:cs typeface="Arial" panose="020B0604020202020204" pitchFamily="34" charset="0"/>
              </a:rPr>
              <a:t>i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 (-151.3±0.3)</a:t>
            </a:r>
            <a:r>
              <a:rPr lang="en-US" altLang="zh-TW" sz="1500" b="0" baseline="30000" dirty="0">
                <a:solidFill>
                  <a:srgbClr val="0000FF"/>
                </a:solidFill>
                <a:cs typeface="Arial" panose="020B0604020202020204" pitchFamily="34" charset="0"/>
              </a:rPr>
              <a:t>o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]</a:t>
            </a:r>
          </a:p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500" dirty="0">
                <a:solidFill>
                  <a:srgbClr val="0000FF"/>
                </a:solidFill>
                <a:cs typeface="Arial" panose="020B0604020202020204" pitchFamily="34" charset="0"/>
              </a:rPr>
              <a:t>E</a:t>
            </a:r>
            <a:r>
              <a:rPr lang="en-US" altLang="zh-TW" sz="1500" dirty="0">
                <a:solidFill>
                  <a:srgbClr val="0000FF"/>
                </a:solidFill>
                <a:latin typeface="cmsy10" pitchFamily="34" charset="0"/>
                <a:cs typeface="Arial" panose="020B0604020202020204" pitchFamily="34" charset="0"/>
              </a:rPr>
              <a:t> 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= (1.48 ± 0.04) </a:t>
            </a:r>
            <a:r>
              <a:rPr lang="en-US" altLang="zh-TW" sz="1500" b="0" dirty="0" err="1">
                <a:solidFill>
                  <a:srgbClr val="0000FF"/>
                </a:solidFill>
                <a:cs typeface="Arial" panose="020B0604020202020204" pitchFamily="34" charset="0"/>
              </a:rPr>
              <a:t>exp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[</a:t>
            </a:r>
            <a:r>
              <a:rPr lang="en-US" altLang="zh-TW" sz="1500" b="0" dirty="0" err="1">
                <a:solidFill>
                  <a:srgbClr val="0000FF"/>
                </a:solidFill>
                <a:cs typeface="Arial" panose="020B0604020202020204" pitchFamily="34" charset="0"/>
              </a:rPr>
              <a:t>i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 (120.9±0.4)</a:t>
            </a:r>
            <a:r>
              <a:rPr lang="en-US" altLang="zh-TW" sz="1500" b="0" baseline="30000" dirty="0">
                <a:solidFill>
                  <a:srgbClr val="0000FF"/>
                </a:solidFill>
                <a:cs typeface="Arial" panose="020B0604020202020204" pitchFamily="34" charset="0"/>
              </a:rPr>
              <a:t>o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]</a:t>
            </a:r>
          </a:p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500" dirty="0">
                <a:solidFill>
                  <a:srgbClr val="0000FF"/>
                </a:solidFill>
                <a:cs typeface="Arial" panose="020B0604020202020204" pitchFamily="34" charset="0"/>
              </a:rPr>
              <a:t>A 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= (0.55 ± 0.03) </a:t>
            </a:r>
            <a:r>
              <a:rPr lang="en-US" altLang="zh-TW" sz="1500" b="0" dirty="0" err="1">
                <a:solidFill>
                  <a:srgbClr val="0000FF"/>
                </a:solidFill>
                <a:cs typeface="Arial" panose="020B0604020202020204" pitchFamily="34" charset="0"/>
              </a:rPr>
              <a:t>exp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[</a:t>
            </a:r>
            <a:r>
              <a:rPr lang="en-US" altLang="zh-TW" sz="1500" b="0" dirty="0" err="1">
                <a:solidFill>
                  <a:srgbClr val="0000FF"/>
                </a:solidFill>
                <a:cs typeface="Arial" panose="020B0604020202020204" pitchFamily="34" charset="0"/>
              </a:rPr>
              <a:t>i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 (23</a:t>
            </a:r>
            <a:r>
              <a:rPr lang="en-US" altLang="zh-TW" sz="1500" b="0" baseline="30000" dirty="0">
                <a:solidFill>
                  <a:srgbClr val="0000FF"/>
                </a:solidFill>
                <a:cs typeface="Arial" panose="020B0604020202020204" pitchFamily="34" charset="0"/>
              </a:rPr>
              <a:t>+7</a:t>
            </a:r>
            <a:r>
              <a:rPr lang="en-US" altLang="zh-TW" sz="1500" b="0" baseline="-5000" dirty="0">
                <a:solidFill>
                  <a:srgbClr val="0000FF"/>
                </a:solidFill>
                <a:cs typeface="Arial" panose="020B0604020202020204" pitchFamily="34" charset="0"/>
              </a:rPr>
              <a:t>-10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  <a:r>
              <a:rPr lang="en-US" altLang="zh-TW" sz="1500" b="0" baseline="30000" dirty="0">
                <a:solidFill>
                  <a:srgbClr val="0000FF"/>
                </a:solidFill>
                <a:cs typeface="Arial" panose="020B0604020202020204" pitchFamily="34" charset="0"/>
              </a:rPr>
              <a:t>o</a:t>
            </a:r>
            <a:r>
              <a:rPr lang="en-US" altLang="zh-TW" sz="1500" b="0" dirty="0">
                <a:solidFill>
                  <a:srgbClr val="0000FF"/>
                </a:solidFill>
                <a:cs typeface="Arial" panose="020B0604020202020204" pitchFamily="34" charset="0"/>
              </a:rPr>
              <a:t>]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5532353" y="1210818"/>
            <a:ext cx="2810033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050" b="0" dirty="0" err="1">
                <a:solidFill>
                  <a:prstClr val="black"/>
                </a:solidFill>
              </a:rPr>
              <a:t>Rosner</a:t>
            </a:r>
            <a:r>
              <a:rPr lang="en-US" altLang="zh-TW" sz="1050" b="0" dirty="0">
                <a:solidFill>
                  <a:prstClr val="black"/>
                </a:solidFill>
              </a:rPr>
              <a:t> (’99)</a:t>
            </a:r>
          </a:p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050" b="0" dirty="0">
                <a:solidFill>
                  <a:prstClr val="black"/>
                </a:solidFill>
              </a:rPr>
              <a:t>Wu, </a:t>
            </a:r>
            <a:r>
              <a:rPr lang="en-US" altLang="zh-TW" sz="1050" b="0" dirty="0" err="1">
                <a:solidFill>
                  <a:prstClr val="black"/>
                </a:solidFill>
              </a:rPr>
              <a:t>Zhong</a:t>
            </a:r>
            <a:r>
              <a:rPr lang="en-US" altLang="zh-TW" sz="1050" b="0" dirty="0">
                <a:solidFill>
                  <a:prstClr val="black"/>
                </a:solidFill>
              </a:rPr>
              <a:t>, Zhou (’04)</a:t>
            </a:r>
          </a:p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050" b="0" dirty="0">
                <a:solidFill>
                  <a:prstClr val="black"/>
                </a:solidFill>
              </a:rPr>
              <a:t>Bhattacharya, </a:t>
            </a:r>
            <a:r>
              <a:rPr lang="en-US" altLang="zh-TW" sz="1050" b="0" dirty="0" err="1">
                <a:solidFill>
                  <a:prstClr val="black"/>
                </a:solidFill>
              </a:rPr>
              <a:t>Rosner</a:t>
            </a:r>
            <a:r>
              <a:rPr lang="en-US" altLang="zh-TW" sz="1050" b="0" dirty="0">
                <a:solidFill>
                  <a:prstClr val="black"/>
                </a:solidFill>
              </a:rPr>
              <a:t> (’08,’10)</a:t>
            </a:r>
          </a:p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050" b="0" dirty="0">
                <a:solidFill>
                  <a:prstClr val="black"/>
                </a:solidFill>
              </a:rPr>
              <a:t>HYC, Chiang (’10, ’19)</a:t>
            </a:r>
          </a:p>
        </p:txBody>
      </p:sp>
      <p:sp>
        <p:nvSpPr>
          <p:cNvPr id="25604" name="Line 12"/>
          <p:cNvSpPr>
            <a:spLocks noChangeShapeType="1"/>
          </p:cNvSpPr>
          <p:nvPr/>
        </p:nvSpPr>
        <p:spPr bwMode="auto">
          <a:xfrm>
            <a:off x="7121590" y="331102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25605" name="Line 13"/>
          <p:cNvSpPr>
            <a:spLocks noChangeShapeType="1"/>
          </p:cNvSpPr>
          <p:nvPr/>
        </p:nvSpPr>
        <p:spPr bwMode="auto">
          <a:xfrm flipH="1">
            <a:off x="7122780" y="2989556"/>
            <a:ext cx="320279" cy="1119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25606" name="Line 14"/>
          <p:cNvSpPr>
            <a:spLocks noChangeShapeType="1"/>
          </p:cNvSpPr>
          <p:nvPr/>
        </p:nvSpPr>
        <p:spPr bwMode="auto">
          <a:xfrm flipV="1">
            <a:off x="6650102" y="3115762"/>
            <a:ext cx="194072" cy="109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25607" name="Line 15"/>
          <p:cNvSpPr>
            <a:spLocks noChangeShapeType="1"/>
          </p:cNvSpPr>
          <p:nvPr/>
        </p:nvSpPr>
        <p:spPr bwMode="auto">
          <a:xfrm flipH="1" flipV="1">
            <a:off x="6317918" y="2938358"/>
            <a:ext cx="129779" cy="2250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25608" name="Text Box 16"/>
          <p:cNvSpPr txBox="1">
            <a:spLocks noChangeArrowheads="1"/>
          </p:cNvSpPr>
          <p:nvPr/>
        </p:nvSpPr>
        <p:spPr bwMode="auto">
          <a:xfrm>
            <a:off x="7528784" y="3383652"/>
            <a:ext cx="47744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>
                <a:solidFill>
                  <a:prstClr val="black"/>
                </a:solidFill>
                <a:latin typeface="cmsy10" pitchFamily="34" charset="0"/>
              </a:rPr>
              <a:t>T</a:t>
            </a:r>
          </a:p>
        </p:txBody>
      </p:sp>
      <p:sp>
        <p:nvSpPr>
          <p:cNvPr id="25609" name="Text Box 17"/>
          <p:cNvSpPr txBox="1">
            <a:spLocks noChangeArrowheads="1"/>
          </p:cNvSpPr>
          <p:nvPr/>
        </p:nvSpPr>
        <p:spPr bwMode="auto">
          <a:xfrm>
            <a:off x="7400197" y="2609746"/>
            <a:ext cx="47744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>
                <a:solidFill>
                  <a:prstClr val="black"/>
                </a:solidFill>
                <a:latin typeface="cmsy10" pitchFamily="34" charset="0"/>
              </a:rPr>
              <a:t>C</a:t>
            </a:r>
          </a:p>
        </p:txBody>
      </p:sp>
      <p:sp>
        <p:nvSpPr>
          <p:cNvPr id="25610" name="Text Box 18"/>
          <p:cNvSpPr txBox="1">
            <a:spLocks noChangeArrowheads="1"/>
          </p:cNvSpPr>
          <p:nvPr/>
        </p:nvSpPr>
        <p:spPr bwMode="auto">
          <a:xfrm>
            <a:off x="6598906" y="2799056"/>
            <a:ext cx="2690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>
                <a:solidFill>
                  <a:prstClr val="black"/>
                </a:solidFill>
                <a:latin typeface="cmsy10" pitchFamily="34" charset="0"/>
              </a:rPr>
              <a:t>A</a:t>
            </a:r>
          </a:p>
        </p:txBody>
      </p:sp>
      <p:sp>
        <p:nvSpPr>
          <p:cNvPr id="25611" name="Text Box 19"/>
          <p:cNvSpPr txBox="1">
            <a:spLocks noChangeArrowheads="1"/>
          </p:cNvSpPr>
          <p:nvPr/>
        </p:nvSpPr>
        <p:spPr bwMode="auto">
          <a:xfrm>
            <a:off x="6065506" y="2345427"/>
            <a:ext cx="2690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>
                <a:solidFill>
                  <a:prstClr val="black"/>
                </a:solidFill>
                <a:latin typeface="cmsy10" pitchFamily="34" charset="0"/>
              </a:rPr>
              <a:t>E</a:t>
            </a:r>
          </a:p>
        </p:txBody>
      </p:sp>
      <p:sp>
        <p:nvSpPr>
          <p:cNvPr id="25612" name="投影片編號版面配置區 3"/>
          <p:cNvSpPr txBox="1">
            <a:spLocks noGrp="1"/>
          </p:cNvSpPr>
          <p:nvPr/>
        </p:nvSpPr>
        <p:spPr bwMode="auto">
          <a:xfrm>
            <a:off x="7077537" y="4814947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r" defTabSz="685800" eaLnBrk="1" hangingPunct="1">
              <a:spcBef>
                <a:spcPct val="0"/>
              </a:spcBef>
              <a:buNone/>
            </a:pPr>
            <a:fld id="{0C4CFF34-B69E-48E6-BD02-C0876538F5FF}" type="slidenum">
              <a:rPr lang="en-US" altLang="zh-TW" sz="1050" b="0">
                <a:solidFill>
                  <a:prstClr val="black"/>
                </a:solidFill>
              </a:rPr>
              <a:pPr algn="r" defTabSz="685800" eaLnBrk="1" hangingPunct="1">
                <a:spcBef>
                  <a:spcPct val="0"/>
                </a:spcBef>
                <a:buNone/>
              </a:pPr>
              <a:t>7</a:t>
            </a:fld>
            <a:endParaRPr lang="en-US" altLang="zh-TW" sz="1050" b="0">
              <a:solidFill>
                <a:prstClr val="black"/>
              </a:solidFill>
            </a:endParaRPr>
          </a:p>
        </p:txBody>
      </p:sp>
      <p:cxnSp>
        <p:nvCxnSpPr>
          <p:cNvPr id="25613" name="直線接點 20"/>
          <p:cNvCxnSpPr>
            <a:cxnSpLocks noChangeShapeType="1"/>
          </p:cNvCxnSpPr>
          <p:nvPr/>
        </p:nvCxnSpPr>
        <p:spPr bwMode="auto">
          <a:xfrm>
            <a:off x="6503655" y="3309833"/>
            <a:ext cx="1625204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直線接點 22"/>
          <p:cNvCxnSpPr>
            <a:cxnSpLocks noChangeShapeType="1"/>
          </p:cNvCxnSpPr>
          <p:nvPr/>
        </p:nvCxnSpPr>
        <p:spPr bwMode="auto">
          <a:xfrm flipV="1">
            <a:off x="6520325" y="2882399"/>
            <a:ext cx="1231106" cy="427434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直線接點 24"/>
          <p:cNvCxnSpPr>
            <a:cxnSpLocks noChangeShapeType="1"/>
          </p:cNvCxnSpPr>
          <p:nvPr/>
        </p:nvCxnSpPr>
        <p:spPr bwMode="auto">
          <a:xfrm flipV="1">
            <a:off x="6515562" y="3130050"/>
            <a:ext cx="308372" cy="16787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直線接點 26"/>
          <p:cNvCxnSpPr>
            <a:cxnSpLocks noChangeShapeType="1"/>
          </p:cNvCxnSpPr>
          <p:nvPr/>
        </p:nvCxnSpPr>
        <p:spPr bwMode="auto">
          <a:xfrm rot="16200000" flipV="1">
            <a:off x="6051218" y="2840727"/>
            <a:ext cx="607219" cy="330994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7" name="文字方塊 19"/>
          <p:cNvSpPr txBox="1">
            <a:spLocks noChangeArrowheads="1"/>
          </p:cNvSpPr>
          <p:nvPr/>
        </p:nvSpPr>
        <p:spPr bwMode="auto">
          <a:xfrm>
            <a:off x="1497806" y="2323847"/>
            <a:ext cx="43343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TW" sz="1500" b="0" dirty="0">
                <a:solidFill>
                  <a:srgbClr val="FF0000"/>
                </a:solidFill>
              </a:rPr>
              <a:t> Phase between </a:t>
            </a:r>
            <a:r>
              <a:rPr lang="en-US" altLang="zh-TW" sz="1500" dirty="0">
                <a:solidFill>
                  <a:srgbClr val="FF0000"/>
                </a:solidFill>
              </a:rPr>
              <a:t>C</a:t>
            </a:r>
            <a:r>
              <a:rPr lang="en-US" altLang="zh-TW" sz="1500" b="0" dirty="0">
                <a:solidFill>
                  <a:srgbClr val="FF0000"/>
                </a:solidFill>
              </a:rPr>
              <a:t> &amp; </a:t>
            </a:r>
            <a:r>
              <a:rPr lang="en-US" altLang="zh-TW" sz="1500" dirty="0">
                <a:solidFill>
                  <a:srgbClr val="FF0000"/>
                </a:solidFill>
              </a:rPr>
              <a:t>T</a:t>
            </a:r>
            <a:r>
              <a:rPr lang="en-US" altLang="zh-TW" sz="1500" b="0" dirty="0">
                <a:solidFill>
                  <a:srgbClr val="FF0000"/>
                </a:solidFill>
              </a:rPr>
              <a:t>  ~ 150</a:t>
            </a:r>
            <a:r>
              <a:rPr lang="en-US" altLang="zh-TW" sz="1500" b="0" baseline="30000" dirty="0">
                <a:solidFill>
                  <a:srgbClr val="FF0000"/>
                </a:solidFill>
              </a:rPr>
              <a:t>o</a:t>
            </a:r>
            <a:r>
              <a:rPr lang="en-US" altLang="zh-TW" sz="1500" b="0" dirty="0">
                <a:solidFill>
                  <a:srgbClr val="FF0000"/>
                </a:solidFill>
              </a:rPr>
              <a:t> </a:t>
            </a:r>
          </a:p>
          <a:p>
            <a:pPr defTabSz="6858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TW" sz="1500" b="0" dirty="0">
                <a:solidFill>
                  <a:srgbClr val="FF0000"/>
                </a:solidFill>
              </a:rPr>
              <a:t> W-exchange </a:t>
            </a:r>
            <a:r>
              <a:rPr lang="en-US" altLang="zh-TW" sz="1500" dirty="0">
                <a:solidFill>
                  <a:srgbClr val="FF0000"/>
                </a:solidFill>
              </a:rPr>
              <a:t>E</a:t>
            </a:r>
            <a:r>
              <a:rPr lang="en-US" altLang="zh-TW" sz="1500" b="0" dirty="0">
                <a:solidFill>
                  <a:srgbClr val="FF0000"/>
                </a:solidFill>
                <a:latin typeface="cmsy10" pitchFamily="34" charset="0"/>
              </a:rPr>
              <a:t> </a:t>
            </a:r>
            <a:r>
              <a:rPr lang="en-US" altLang="zh-TW" sz="1500" b="0" dirty="0">
                <a:solidFill>
                  <a:srgbClr val="FF0000"/>
                </a:solidFill>
              </a:rPr>
              <a:t>is sizable with a large phase </a:t>
            </a:r>
            <a:r>
              <a:rPr lang="en-US" altLang="zh-TW" sz="1500" b="0" dirty="0" smtClean="0">
                <a:solidFill>
                  <a:srgbClr val="FF0000"/>
                </a:solidFill>
              </a:rPr>
              <a:t>   </a:t>
            </a:r>
            <a:r>
              <a:rPr lang="en-US" altLang="zh-TW" sz="1500" b="0" dirty="0" smtClean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zh-TW" sz="1500" b="0" dirty="0">
                <a:solidFill>
                  <a:srgbClr val="FF0000"/>
                </a:solidFill>
                <a:sym typeface="Symbol" panose="05050102010706020507" pitchFamily="18" charset="2"/>
              </a:rPr>
              <a:t>importance of 1/m</a:t>
            </a:r>
            <a:r>
              <a:rPr lang="en-US" altLang="zh-TW" sz="1500" b="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altLang="zh-TW" sz="1500" b="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zh-TW" sz="1500" b="0" dirty="0">
                <a:solidFill>
                  <a:srgbClr val="FF0000"/>
                </a:solidFill>
              </a:rPr>
              <a:t>power corrections </a:t>
            </a:r>
            <a:r>
              <a:rPr lang="en-US" altLang="zh-TW" sz="1500" b="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altLang="zh-TW" sz="1500" b="0" dirty="0">
              <a:solidFill>
                <a:srgbClr val="FF0000"/>
              </a:solidFill>
            </a:endParaRPr>
          </a:p>
          <a:p>
            <a:pPr defTabSz="6858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TW" sz="1500" b="0" dirty="0">
                <a:solidFill>
                  <a:srgbClr val="FF0000"/>
                </a:solidFill>
              </a:rPr>
              <a:t> W-annihilation </a:t>
            </a:r>
            <a:r>
              <a:rPr lang="en-US" altLang="zh-TW" sz="1500" dirty="0">
                <a:solidFill>
                  <a:srgbClr val="FF0000"/>
                </a:solidFill>
              </a:rPr>
              <a:t>A</a:t>
            </a:r>
            <a:r>
              <a:rPr lang="en-US" altLang="zh-TW" sz="1500" b="0" dirty="0">
                <a:solidFill>
                  <a:srgbClr val="FF0000"/>
                </a:solidFill>
              </a:rPr>
              <a:t> is smaller than </a:t>
            </a:r>
            <a:r>
              <a:rPr lang="en-US" altLang="zh-TW" sz="1500" dirty="0">
                <a:solidFill>
                  <a:srgbClr val="FF0000"/>
                </a:solidFill>
              </a:rPr>
              <a:t>E</a:t>
            </a:r>
            <a:r>
              <a:rPr lang="en-US" altLang="zh-TW" sz="1500" dirty="0">
                <a:solidFill>
                  <a:srgbClr val="FF0000"/>
                </a:solidFill>
                <a:latin typeface="cmsy10" pitchFamily="34" charset="0"/>
              </a:rPr>
              <a:t> </a:t>
            </a:r>
            <a:r>
              <a:rPr lang="en-US" altLang="zh-TW" sz="1500" b="0" dirty="0">
                <a:solidFill>
                  <a:srgbClr val="FF0000"/>
                </a:solidFill>
              </a:rPr>
              <a:t>and almost perpendicular to </a:t>
            </a:r>
            <a:r>
              <a:rPr lang="en-US" altLang="zh-TW" sz="1500" dirty="0">
                <a:solidFill>
                  <a:srgbClr val="FF0000"/>
                </a:solidFill>
              </a:rPr>
              <a:t>E</a:t>
            </a:r>
            <a:endParaRPr lang="zh-TW" altLang="en-US" sz="1500" dirty="0">
              <a:solidFill>
                <a:srgbClr val="FF0000"/>
              </a:solidFill>
            </a:endParaRPr>
          </a:p>
        </p:txBody>
      </p:sp>
      <p:sp>
        <p:nvSpPr>
          <p:cNvPr id="25618" name="Text Box 12"/>
          <p:cNvSpPr txBox="1">
            <a:spLocks noChangeArrowheads="1"/>
          </p:cNvSpPr>
          <p:nvPr/>
        </p:nvSpPr>
        <p:spPr bwMode="auto">
          <a:xfrm>
            <a:off x="2066924" y="-6712"/>
            <a:ext cx="50546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</a:t>
            </a:r>
            <a:r>
              <a:rPr lang="en-US" altLang="zh-TW" sz="1650" dirty="0" smtClean="0">
                <a:solidFill>
                  <a:srgbClr val="FF33CC"/>
                </a:solidFill>
              </a:rPr>
              <a:t>Topological </a:t>
            </a:r>
            <a:r>
              <a:rPr lang="en-US" altLang="zh-TW" sz="1650" dirty="0">
                <a:solidFill>
                  <a:srgbClr val="FF33CC"/>
                </a:solidFill>
              </a:rPr>
              <a:t>tree </a:t>
            </a:r>
            <a:r>
              <a:rPr lang="en-US" altLang="zh-TW" sz="1650" dirty="0" smtClean="0">
                <a:solidFill>
                  <a:srgbClr val="FF33CC"/>
                </a:solidFill>
              </a:rPr>
              <a:t>amplitudes in D </a:t>
            </a:r>
            <a:r>
              <a:rPr lang="en-US" altLang="zh-TW" sz="1650" dirty="0" smtClean="0">
                <a:solidFill>
                  <a:srgbClr val="FF33CC"/>
                </a:solidFill>
                <a:sym typeface="Symbol" panose="05050102010706020507" pitchFamily="18" charset="2"/>
              </a:rPr>
              <a:t> PP decays</a:t>
            </a:r>
            <a:endParaRPr lang="en-US" altLang="zh-TW" sz="1650" dirty="0">
              <a:solidFill>
                <a:srgbClr val="FF33CC"/>
              </a:solidFill>
            </a:endParaRPr>
          </a:p>
        </p:txBody>
      </p:sp>
      <p:sp>
        <p:nvSpPr>
          <p:cNvPr id="25619" name="文字方塊 20"/>
          <p:cNvSpPr txBox="1">
            <a:spLocks noChangeArrowheads="1"/>
          </p:cNvSpPr>
          <p:nvPr/>
        </p:nvSpPr>
        <p:spPr bwMode="auto">
          <a:xfrm>
            <a:off x="1355988" y="3858940"/>
            <a:ext cx="67209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285750" indent="-285750" defTabSz="685800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500" dirty="0">
                <a:solidFill>
                  <a:srgbClr val="0000FF"/>
                </a:solidFill>
              </a:rPr>
              <a:t>The great merit &amp; strong point of this approach </a:t>
            </a:r>
            <a:r>
              <a:rPr lang="en-US" altLang="zh-TW" sz="1500" dirty="0">
                <a:solidFill>
                  <a:srgbClr val="0000FF"/>
                </a:solidFill>
                <a:sym typeface="Symbol" panose="05050102010706020507" pitchFamily="18" charset="2"/>
              </a:rPr>
              <a:t> magnitude and strong phase of each topological tree amplitude are determined</a:t>
            </a:r>
            <a:endParaRPr lang="zh-TW" altLang="en-US" sz="1500" dirty="0">
              <a:solidFill>
                <a:srgbClr val="0000FF"/>
              </a:solidFill>
            </a:endParaRPr>
          </a:p>
        </p:txBody>
      </p:sp>
      <p:sp>
        <p:nvSpPr>
          <p:cNvPr id="25621" name="Line 5"/>
          <p:cNvSpPr>
            <a:spLocks noChangeShapeType="1"/>
          </p:cNvSpPr>
          <p:nvPr/>
        </p:nvSpPr>
        <p:spPr bwMode="auto">
          <a:xfrm>
            <a:off x="1497806" y="394192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1067653" y="4483553"/>
                <a:ext cx="7800264" cy="344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  </a:t>
                </a:r>
                <a:r>
                  <a:rPr lang="en-US" altLang="zh-TW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Direct CP violation at tree level can be reliably estimated, e.g.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𝑫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𝑲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7653" y="4483553"/>
                <a:ext cx="7800264" cy="344133"/>
              </a:xfrm>
              <a:prstGeom prst="rect">
                <a:avLst/>
              </a:prstGeom>
              <a:blipFill>
                <a:blip r:embed="rId2"/>
                <a:stretch>
                  <a:fillRect l="-391" t="-5263" b="-210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 bwMode="auto">
          <a:xfrm>
            <a:off x="935208" y="432681"/>
            <a:ext cx="756250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dirty="0" smtClean="0">
                <a:solidFill>
                  <a:srgbClr val="0000FF"/>
                </a:solidFill>
              </a:rPr>
              <a:t>Data of D</a:t>
            </a:r>
            <a:r>
              <a:rPr lang="en-US" altLang="zh-TW" sz="1500" dirty="0" smtClean="0">
                <a:solidFill>
                  <a:srgbClr val="0000FF"/>
                </a:solidFill>
                <a:sym typeface="Symbol" panose="05050102010706020507" pitchFamily="18" charset="2"/>
              </a:rPr>
              <a:t>PP decays dominated by CLEO with many being improved by BESIII</a:t>
            </a:r>
            <a:endParaRPr lang="zh-TW" altLang="en-US" sz="1500" dirty="0">
              <a:solidFill>
                <a:srgbClr val="0000FF"/>
              </a:solidFill>
            </a:endParaRPr>
          </a:p>
        </p:txBody>
      </p:sp>
      <p:sp>
        <p:nvSpPr>
          <p:cNvPr id="23" name="矩形 10"/>
          <p:cNvSpPr>
            <a:spLocks noChangeArrowheads="1"/>
          </p:cNvSpPr>
          <p:nvPr/>
        </p:nvSpPr>
        <p:spPr bwMode="auto">
          <a:xfrm>
            <a:off x="1067653" y="1352065"/>
            <a:ext cx="463154" cy="32980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650">
                <a:solidFill>
                  <a:srgbClr val="FFFFFF"/>
                </a:solidFill>
              </a:rPr>
              <a:t>CF</a:t>
            </a:r>
            <a:endParaRPr lang="zh-TW" altLang="en-US" sz="16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fld id="{0E8CB3BB-39C0-412C-B47C-B1229E1BB06E}" type="slidenum">
              <a:rPr lang="en-US" altLang="zh-TW" sz="1050">
                <a:solidFill>
                  <a:prstClr val="black"/>
                </a:solidFill>
              </a:rPr>
              <a:pPr defTabSz="685800">
                <a:spcBef>
                  <a:spcPct val="0"/>
                </a:spcBef>
                <a:buNone/>
              </a:pPr>
              <a:t>8</a:t>
            </a:fld>
            <a:endParaRPr lang="en-US" altLang="zh-TW" sz="1050">
              <a:solidFill>
                <a:prstClr val="black"/>
              </a:solidFill>
            </a:endParaRP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2066925" y="78448"/>
            <a:ext cx="483036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                    Naïve factorization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1497806" y="491729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2020775" y="3251498"/>
            <a:ext cx="5926931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 smtClean="0">
                <a:solidFill>
                  <a:srgbClr val="FF0000"/>
                </a:solidFill>
                <a:sym typeface="Symbol" panose="05050102010706020507" pitchFamily="18" charset="2"/>
              </a:rPr>
              <a:t>Under naïve factorization, all the predicted topological </a:t>
            </a:r>
            <a:r>
              <a:rPr lang="en-US" altLang="zh-TW" sz="1650" dirty="0">
                <a:solidFill>
                  <a:srgbClr val="FF0000"/>
                </a:solidFill>
                <a:sym typeface="Symbol" panose="05050102010706020507" pitchFamily="18" charset="2"/>
              </a:rPr>
              <a:t>amplitudes except T are </a:t>
            </a:r>
            <a:r>
              <a:rPr lang="en-US" altLang="zh-TW" sz="1650" dirty="0" smtClean="0">
                <a:solidFill>
                  <a:srgbClr val="FF0000"/>
                </a:solidFill>
                <a:sym typeface="Symbol" panose="05050102010706020507" pitchFamily="18" charset="2"/>
              </a:rPr>
              <a:t>too small compared to the values extracted from the data, implying </a:t>
            </a:r>
            <a:r>
              <a:rPr lang="en-US" altLang="zh-TW" sz="1650" dirty="0">
                <a:solidFill>
                  <a:srgbClr val="FF0000"/>
                </a:solidFill>
                <a:sym typeface="Symbol" panose="05050102010706020507" pitchFamily="18" charset="2"/>
              </a:rPr>
              <a:t>that topological amplitudes </a:t>
            </a:r>
            <a:r>
              <a:rPr lang="en-US" altLang="zh-TW" sz="1650" dirty="0" smtClean="0">
                <a:solidFill>
                  <a:srgbClr val="FF0000"/>
                </a:solidFill>
                <a:sym typeface="Symbol" panose="05050102010706020507" pitchFamily="18" charset="2"/>
              </a:rPr>
              <a:t>C, E and A are</a:t>
            </a:r>
            <a:r>
              <a:rPr lang="en-US" altLang="zh-TW" sz="165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zh-TW" sz="1650" dirty="0" smtClean="0">
                <a:solidFill>
                  <a:srgbClr val="FF0000"/>
                </a:solidFill>
                <a:sym typeface="Symbol" panose="05050102010706020507" pitchFamily="18" charset="2"/>
              </a:rPr>
              <a:t>dominated </a:t>
            </a:r>
            <a:r>
              <a:rPr lang="en-US" altLang="zh-TW" sz="1650" dirty="0">
                <a:solidFill>
                  <a:srgbClr val="FF0000"/>
                </a:solidFill>
                <a:sym typeface="Symbol" panose="05050102010706020507" pitchFamily="18" charset="2"/>
              </a:rPr>
              <a:t>by </a:t>
            </a:r>
            <a:r>
              <a:rPr lang="en-US" altLang="zh-TW" sz="1650" dirty="0" err="1">
                <a:solidFill>
                  <a:srgbClr val="FF0000"/>
                </a:solidFill>
                <a:sym typeface="Symbol" panose="05050102010706020507" pitchFamily="18" charset="2"/>
              </a:rPr>
              <a:t>nonfactorizable</a:t>
            </a:r>
            <a:r>
              <a:rPr lang="en-US" altLang="zh-TW" sz="1650" dirty="0">
                <a:solidFill>
                  <a:srgbClr val="FF0000"/>
                </a:solidFill>
                <a:sym typeface="Symbol" panose="05050102010706020507" pitchFamily="18" charset="2"/>
              </a:rPr>
              <a:t> long-distance effects.</a:t>
            </a:r>
            <a:endParaRPr lang="zh-TW" altLang="en-US" sz="1650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366654" y="754003"/>
            <a:ext cx="4278532" cy="427425"/>
          </a:xfrm>
          <a:prstGeom prst="rect">
            <a:avLst/>
          </a:prstGeom>
          <a:blipFill>
            <a:blip r:embed="rId2"/>
            <a:stretch>
              <a:fillRect l="-1176" b="-2151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defRPr/>
            </a:pPr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6653" y="1876981"/>
                <a:ext cx="5291447" cy="427425"/>
              </a:xfrm>
              <a:prstGeom prst="rect">
                <a:avLst/>
              </a:prstGeom>
              <a:blipFill>
                <a:blip r:embed="rId3"/>
                <a:stretch>
                  <a:fillRect l="-951" b="-21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14:m>
                  <m:oMath xmlns:m="http://schemas.openxmlformats.org/officeDocument/2006/math">
                    <a:fld id="{6B4A43B0-75E7-452D-9005-002385FA313F}" type="mathplaceholder">
                      <a:rPr lang="zh-TW" altLang="en-US" i="1" smtClean="0">
                        <a:noFill/>
                        <a:latin typeface="Cambria Math" panose="02040503050406030204" pitchFamily="18" charset="0"/>
                      </a:rPr>
                      <a:t>在這裡鍵入方程式。</a:t>
                    </a:fld>
                  </m:oMath>
                </a14:m>
                <a:r>
                  <a:rPr lang="zh-TW" altLang="en-US" dirty="0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6653" y="1876981"/>
                <a:ext cx="5291447" cy="427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366653" y="1315492"/>
            <a:ext cx="4278532" cy="427425"/>
          </a:xfrm>
          <a:prstGeom prst="rect">
            <a:avLst/>
          </a:prstGeom>
          <a:blipFill>
            <a:blip r:embed="rId5"/>
            <a:stretch>
              <a:fillRect l="-1176" b="-2151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2" name="文字方塊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366653" y="2499648"/>
            <a:ext cx="5291447" cy="427425"/>
          </a:xfrm>
          <a:prstGeom prst="rect">
            <a:avLst/>
          </a:prstGeom>
          <a:blipFill>
            <a:blip r:embed="rId6"/>
            <a:stretch>
              <a:fillRect l="-951" b="-2151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7154779" y="1894196"/>
            <a:ext cx="356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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 bwMode="auto">
          <a:xfrm>
            <a:off x="7154779" y="2528776"/>
            <a:ext cx="356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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CC9552A-F573-4662-82F8-161A2F44A3D8}" type="slidenum">
              <a:rPr lang="en-US" altLang="zh-TW">
                <a:solidFill>
                  <a:prstClr val="black"/>
                </a:solidFill>
                <a:ea typeface="PMingLiU" panose="02020500000000000000" pitchFamily="18" charset="-120"/>
              </a:rPr>
              <a:pPr defTabSz="685800">
                <a:defRPr/>
              </a:pPr>
              <a:t>9</a:t>
            </a:fld>
            <a:endParaRPr lang="en-US" altLang="zh-TW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82366" y="-4720"/>
            <a:ext cx="5304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800" dirty="0">
                <a:solidFill>
                  <a:srgbClr val="FF33CC"/>
                </a:solidFill>
              </a:rPr>
              <a:t>                              D</a:t>
            </a:r>
            <a:r>
              <a:rPr lang="en-US" altLang="zh-TW" sz="1800" dirty="0">
                <a:solidFill>
                  <a:srgbClr val="FF33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US" altLang="zh-TW" sz="1800" dirty="0">
                <a:solidFill>
                  <a:srgbClr val="FF33CC"/>
                </a:solidFill>
              </a:rPr>
              <a:t> VP decays </a:t>
            </a: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4941094" y="3096816"/>
            <a:ext cx="3676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500" b="0">
                <a:solidFill>
                  <a:srgbClr val="0000FF"/>
                </a:solidFill>
              </a:rPr>
              <a:t>T</a:t>
            </a:r>
            <a:r>
              <a:rPr lang="en-US" altLang="zh-TW" sz="1500" b="0" baseline="-25000">
                <a:solidFill>
                  <a:srgbClr val="0000FF"/>
                </a:solidFill>
              </a:rPr>
              <a:t>P</a:t>
            </a:r>
            <a:r>
              <a:rPr lang="en-US" altLang="zh-TW" sz="1500" b="0">
                <a:solidFill>
                  <a:srgbClr val="0000FF"/>
                </a:solidFill>
              </a:rPr>
              <a:t>, C</a:t>
            </a:r>
            <a:r>
              <a:rPr lang="en-US" altLang="zh-TW" sz="1500" b="0" baseline="-25000">
                <a:solidFill>
                  <a:srgbClr val="0000FF"/>
                </a:solidFill>
              </a:rPr>
              <a:t>P</a:t>
            </a:r>
            <a:r>
              <a:rPr lang="en-US" altLang="zh-TW" sz="1500" b="0">
                <a:solidFill>
                  <a:srgbClr val="0000FF"/>
                </a:solidFill>
              </a:rPr>
              <a:t>: P contains </a:t>
            </a:r>
            <a:r>
              <a:rPr lang="en-US" altLang="zh-TW" sz="1500" b="0" u="sng">
                <a:solidFill>
                  <a:srgbClr val="0000FF"/>
                </a:solidFill>
              </a:rPr>
              <a:t>q</a:t>
            </a:r>
            <a:r>
              <a:rPr lang="en-US" altLang="zh-TW" sz="1500" b="0">
                <a:solidFill>
                  <a:srgbClr val="0000FF"/>
                </a:solidFill>
              </a:rPr>
              <a:t> of D meson</a:t>
            </a:r>
          </a:p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500" b="0">
                <a:solidFill>
                  <a:srgbClr val="0000FF"/>
                </a:solidFill>
              </a:rPr>
              <a:t>T</a:t>
            </a:r>
            <a:r>
              <a:rPr lang="en-US" altLang="zh-TW" sz="1500" b="0" baseline="-25000">
                <a:solidFill>
                  <a:srgbClr val="0000FF"/>
                </a:solidFill>
              </a:rPr>
              <a:t>V</a:t>
            </a:r>
            <a:r>
              <a:rPr lang="en-US" altLang="zh-TW" sz="1500" b="0">
                <a:solidFill>
                  <a:srgbClr val="0000FF"/>
                </a:solidFill>
              </a:rPr>
              <a:t>, C</a:t>
            </a:r>
            <a:r>
              <a:rPr lang="en-US" altLang="zh-TW" sz="1500" b="0" baseline="-25000">
                <a:solidFill>
                  <a:srgbClr val="0000FF"/>
                </a:solidFill>
              </a:rPr>
              <a:t>V</a:t>
            </a:r>
            <a:r>
              <a:rPr lang="en-US" altLang="zh-TW" sz="1500" b="0">
                <a:solidFill>
                  <a:srgbClr val="0000FF"/>
                </a:solidFill>
              </a:rPr>
              <a:t>: V contains </a:t>
            </a:r>
            <a:r>
              <a:rPr lang="en-US" altLang="zh-TW" sz="1500" b="0" u="sng">
                <a:solidFill>
                  <a:srgbClr val="0000FF"/>
                </a:solidFill>
              </a:rPr>
              <a:t>q</a:t>
            </a:r>
            <a:r>
              <a:rPr lang="en-US" altLang="zh-TW" sz="1500" b="0">
                <a:solidFill>
                  <a:srgbClr val="0000FF"/>
                </a:solidFill>
              </a:rPr>
              <a:t> of D meson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941094" y="3759994"/>
            <a:ext cx="38195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500" b="0">
                <a:solidFill>
                  <a:srgbClr val="0000FF"/>
                </a:solidFill>
              </a:rPr>
              <a:t>E</a:t>
            </a:r>
            <a:r>
              <a:rPr lang="en-US" altLang="zh-TW" sz="1500" b="0" baseline="-25000">
                <a:solidFill>
                  <a:srgbClr val="0000FF"/>
                </a:solidFill>
              </a:rPr>
              <a:t>P</a:t>
            </a:r>
            <a:r>
              <a:rPr lang="en-US" altLang="zh-TW" sz="1500" b="0">
                <a:solidFill>
                  <a:srgbClr val="0000FF"/>
                </a:solidFill>
              </a:rPr>
              <a:t>, A</a:t>
            </a:r>
            <a:r>
              <a:rPr lang="en-US" altLang="zh-TW" sz="1500" b="0" baseline="-25000">
                <a:solidFill>
                  <a:srgbClr val="0000FF"/>
                </a:solidFill>
              </a:rPr>
              <a:t>P</a:t>
            </a:r>
            <a:r>
              <a:rPr lang="en-US" altLang="zh-TW" sz="1500" b="0">
                <a:solidFill>
                  <a:srgbClr val="0000FF"/>
                </a:solidFill>
              </a:rPr>
              <a:t>: P contains </a:t>
            </a:r>
            <a:r>
              <a:rPr lang="en-US" altLang="zh-TW" sz="1500" b="0" u="sng">
                <a:solidFill>
                  <a:srgbClr val="0000FF"/>
                </a:solidFill>
              </a:rPr>
              <a:t>q</a:t>
            </a:r>
            <a:r>
              <a:rPr lang="en-US" altLang="zh-TW" sz="1500" b="0" baseline="-25000">
                <a:solidFill>
                  <a:srgbClr val="0000FF"/>
                </a:solidFill>
              </a:rPr>
              <a:t>2</a:t>
            </a:r>
            <a:r>
              <a:rPr lang="en-US" altLang="zh-TW" sz="1500" b="0">
                <a:solidFill>
                  <a:srgbClr val="0000FF"/>
                </a:solidFill>
              </a:rPr>
              <a:t> of q</a:t>
            </a:r>
            <a:r>
              <a:rPr lang="en-US" altLang="zh-TW" sz="1500" b="0" baseline="-25000">
                <a:solidFill>
                  <a:srgbClr val="0000FF"/>
                </a:solidFill>
              </a:rPr>
              <a:t>1</a:t>
            </a:r>
            <a:r>
              <a:rPr lang="en-US" altLang="zh-TW" sz="1500" b="0" u="sng">
                <a:solidFill>
                  <a:srgbClr val="0000FF"/>
                </a:solidFill>
              </a:rPr>
              <a:t>q</a:t>
            </a:r>
            <a:r>
              <a:rPr lang="en-US" altLang="zh-TW" sz="1500" b="0" baseline="-25000">
                <a:solidFill>
                  <a:srgbClr val="0000FF"/>
                </a:solidFill>
              </a:rPr>
              <a:t>2</a:t>
            </a:r>
            <a:r>
              <a:rPr lang="en-US" altLang="zh-TW" sz="1500" b="0">
                <a:solidFill>
                  <a:srgbClr val="0000FF"/>
                </a:solidFill>
              </a:rPr>
              <a:t> </a:t>
            </a:r>
          </a:p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500" b="0">
                <a:solidFill>
                  <a:srgbClr val="0000FF"/>
                </a:solidFill>
              </a:rPr>
              <a:t>            configuration</a:t>
            </a:r>
            <a:endParaRPr lang="zh-TW" altLang="en-US" sz="1500" b="0">
              <a:solidFill>
                <a:srgbClr val="0000FF"/>
              </a:solidFill>
            </a:endParaRPr>
          </a:p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500" b="0">
                <a:solidFill>
                  <a:srgbClr val="0000FF"/>
                </a:solidFill>
              </a:rPr>
              <a:t>E</a:t>
            </a:r>
            <a:r>
              <a:rPr lang="en-US" altLang="zh-TW" sz="1500" b="0" baseline="-25000">
                <a:solidFill>
                  <a:srgbClr val="0000FF"/>
                </a:solidFill>
              </a:rPr>
              <a:t>V</a:t>
            </a:r>
            <a:r>
              <a:rPr lang="en-US" altLang="zh-TW" sz="1500" b="0">
                <a:solidFill>
                  <a:srgbClr val="0000FF"/>
                </a:solidFill>
              </a:rPr>
              <a:t>, A</a:t>
            </a:r>
            <a:r>
              <a:rPr lang="en-US" altLang="zh-TW" sz="1500" b="0" baseline="-25000">
                <a:solidFill>
                  <a:srgbClr val="0000FF"/>
                </a:solidFill>
              </a:rPr>
              <a:t>V</a:t>
            </a:r>
            <a:r>
              <a:rPr lang="en-US" altLang="zh-TW" sz="1500" b="0">
                <a:solidFill>
                  <a:srgbClr val="0000FF"/>
                </a:solidFill>
              </a:rPr>
              <a:t>:  V contains </a:t>
            </a:r>
            <a:r>
              <a:rPr lang="en-US" altLang="zh-TW" sz="1500" b="0" u="sng">
                <a:solidFill>
                  <a:srgbClr val="0000FF"/>
                </a:solidFill>
              </a:rPr>
              <a:t>q</a:t>
            </a:r>
            <a:r>
              <a:rPr lang="en-US" altLang="zh-TW" sz="1500" b="0" baseline="-25000">
                <a:solidFill>
                  <a:srgbClr val="0000FF"/>
                </a:solidFill>
              </a:rPr>
              <a:t>2</a:t>
            </a:r>
            <a:r>
              <a:rPr lang="en-US" altLang="zh-TW" sz="1500" b="0">
                <a:solidFill>
                  <a:srgbClr val="0000FF"/>
                </a:solidFill>
              </a:rPr>
              <a:t> of q</a:t>
            </a:r>
            <a:r>
              <a:rPr lang="en-US" altLang="zh-TW" sz="1500" b="0" baseline="-25000">
                <a:solidFill>
                  <a:srgbClr val="0000FF"/>
                </a:solidFill>
              </a:rPr>
              <a:t>1</a:t>
            </a:r>
            <a:r>
              <a:rPr lang="en-US" altLang="zh-TW" sz="1500" b="0" u="sng">
                <a:solidFill>
                  <a:srgbClr val="0000FF"/>
                </a:solidFill>
              </a:rPr>
              <a:t>q</a:t>
            </a:r>
            <a:r>
              <a:rPr lang="en-US" altLang="zh-TW" sz="1500" b="0" baseline="-25000">
                <a:solidFill>
                  <a:srgbClr val="0000FF"/>
                </a:solidFill>
              </a:rPr>
              <a:t>2</a:t>
            </a:r>
            <a:endParaRPr lang="zh-TW" altLang="en-US" sz="1500" b="0">
              <a:solidFill>
                <a:srgbClr val="0000FF"/>
              </a:solidFill>
            </a:endParaRPr>
          </a:p>
        </p:txBody>
      </p:sp>
      <p:pic>
        <p:nvPicPr>
          <p:cNvPr id="8" name="圖片 8" descr="screen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79" y="503635"/>
            <a:ext cx="3218259" cy="423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477441" y="2377679"/>
            <a:ext cx="463154" cy="32980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zh-TW" sz="1650" dirty="0">
                <a:solidFill>
                  <a:srgbClr val="FFFFFF"/>
                </a:solidFill>
              </a:rPr>
              <a:t>CF</a:t>
            </a:r>
            <a:endParaRPr lang="zh-TW" altLang="en-US" sz="1650" dirty="0">
              <a:solidFill>
                <a:srgbClr val="FFFFFF"/>
              </a:solidFill>
            </a:endParaRPr>
          </a:p>
        </p:txBody>
      </p:sp>
      <p:pic>
        <p:nvPicPr>
          <p:cNvPr id="1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1864519"/>
            <a:ext cx="236577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28" y="797719"/>
            <a:ext cx="2289572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468136" y="397323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USEAMSFONTS" val="False"/>
  <p:tag name="USEBOLDAMS" val="False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364"/>
  <p:tag name="FIRSTPHCHENG@8KFGPITW1D8ACMFP" val="2494"/>
  <p:tag name="PREAMBLE" val="\documentclass{article}&#10;\pagestyle{empty}&#10;\usepackage{xspace,amssymb,amsfonts,amsmath}&#10;\usepackage{color}&#10;\usepackage{TeX4PPT}&#10;"/>
  <p:tag name="MAGPC" val="200"/>
  <p:tag name="FONTSIZE" val="10"/>
  <p:tag name="DEFAULTDISPLAYSOURCE" val="\documentclass{slides}\pagestyle{empty}&#10;\begin{document}&#10;&#10;\end{document}&#10;"/>
  <p:tag name="EMBEDFONTS" val="0"/>
  <p:tag name="FIRSTPHCHENG@PCFYIIGQOSGQY5H8" val="4160"/>
  <p:tag name="FIRSTPHCHENG@PCFZWY04OWLOY5H8" val="451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龍騰四海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預設簡報設計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000">
            <a:solidFill>
              <a:srgbClr val="FF0000"/>
            </a:solidFill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預設簡報設計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000">
            <a:solidFill>
              <a:srgbClr val="FF0000"/>
            </a:solidFill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預設簡報設計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000">
            <a:solidFill>
              <a:srgbClr val="FF0000"/>
            </a:solidFill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預設簡報設計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000">
            <a:solidFill>
              <a:srgbClr val="FF0000"/>
            </a:solidFill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預設簡報設計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000">
            <a:solidFill>
              <a:srgbClr val="FF0000"/>
            </a:solidFill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預設簡報設計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000">
            <a:solidFill>
              <a:srgbClr val="FF0000"/>
            </a:solidFill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旅程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144544</TotalTime>
  <Words>1757</Words>
  <Application>Microsoft Office PowerPoint</Application>
  <PresentationFormat>如螢幕大小 (16:9)</PresentationFormat>
  <Paragraphs>268</Paragraphs>
  <Slides>30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9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59" baseType="lpstr">
      <vt:lpstr>Arial Unicode MS</vt:lpstr>
      <vt:lpstr>cmsy10</vt:lpstr>
      <vt:lpstr>华文楷体</vt:lpstr>
      <vt:lpstr>微軟正黑體</vt:lpstr>
      <vt:lpstr>新細明體</vt:lpstr>
      <vt:lpstr>新細明體</vt:lpstr>
      <vt:lpstr>Arial</vt:lpstr>
      <vt:lpstr>Arial Rounded MT Bold</vt:lpstr>
      <vt:lpstr>Cambria</vt:lpstr>
      <vt:lpstr>Cambria Math</vt:lpstr>
      <vt:lpstr>Franklin Gothic Book</vt:lpstr>
      <vt:lpstr>Franklin Gothic Medium</vt:lpstr>
      <vt:lpstr>Maiandra GD</vt:lpstr>
      <vt:lpstr>Monotype Corsiva</vt:lpstr>
      <vt:lpstr>Rage Italic</vt:lpstr>
      <vt:lpstr>Symbol</vt:lpstr>
      <vt:lpstr>Times New Roman</vt:lpstr>
      <vt:lpstr>Wingdings</vt:lpstr>
      <vt:lpstr>Wingdings 2</vt:lpstr>
      <vt:lpstr>預設簡報設計</vt:lpstr>
      <vt:lpstr>龍騰四海</vt:lpstr>
      <vt:lpstr>旅程</vt:lpstr>
      <vt:lpstr>1_預設簡報設計</vt:lpstr>
      <vt:lpstr>3_預設簡報設計</vt:lpstr>
      <vt:lpstr>4_預設簡報設計</vt:lpstr>
      <vt:lpstr>5_預設簡報設計</vt:lpstr>
      <vt:lpstr>7_預設簡報設計</vt:lpstr>
      <vt:lpstr>6_預設簡報設計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Academia Sinica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Svetlana</dc:creator>
  <cp:lastModifiedBy>PHCHENG</cp:lastModifiedBy>
  <cp:revision>2389</cp:revision>
  <cp:lastPrinted>2023-05-26T22:45:44Z</cp:lastPrinted>
  <dcterms:created xsi:type="dcterms:W3CDTF">2003-12-08T15:21:47Z</dcterms:created>
  <dcterms:modified xsi:type="dcterms:W3CDTF">2023-05-31T05:43:27Z</dcterms:modified>
</cp:coreProperties>
</file>