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24"/>
    <p:restoredTop sz="93668"/>
  </p:normalViewPr>
  <p:slideViewPr>
    <p:cSldViewPr snapToGrid="0">
      <p:cViewPr varScale="1">
        <p:scale>
          <a:sx n="72" d="100"/>
          <a:sy n="72" d="100"/>
        </p:scale>
        <p:origin x="1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6" descr="图片1">
            <a:extLst>
              <a:ext uri="{FF2B5EF4-FFF2-40B4-BE49-F238E27FC236}">
                <a16:creationId xmlns:a16="http://schemas.microsoft.com/office/drawing/2014/main" id="{F2400CA4-1C64-4E90-A6C5-B9EA2DC0C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1" y="58738"/>
            <a:ext cx="20066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7" descr="图片1">
            <a:extLst>
              <a:ext uri="{FF2B5EF4-FFF2-40B4-BE49-F238E27FC236}">
                <a16:creationId xmlns:a16="http://schemas.microsoft.com/office/drawing/2014/main" id="{7C791B73-E65A-4D0C-9270-403A96B94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58738"/>
            <a:ext cx="2032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8" descr="图片3">
            <a:extLst>
              <a:ext uri="{FF2B5EF4-FFF2-40B4-BE49-F238E27FC236}">
                <a16:creationId xmlns:a16="http://schemas.microsoft.com/office/drawing/2014/main" id="{B83D5066-AC56-41EB-A338-F30322551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067" y="477838"/>
            <a:ext cx="6485467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2815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439286"/>
            <a:ext cx="9144000" cy="151447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9D4B5233-56CD-4F86-AB3D-5BC786BC5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A945B79D-2660-48E6-A984-9E5F3E57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68B34E10-FB34-4376-9AD9-63A11AC11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584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8F69379-E5B8-4104-B54F-A2995ECA7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defRPr>
                <a:latin typeface="Arial" panose="020B0604020202020204" pitchFamily="34" charset="0"/>
                <a:ea typeface="+mn-ea"/>
              </a:defRPr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5D377B3-E2D6-4C8F-9DBF-5D332CF86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defRPr/>
            </a:lvl1pPr>
          </a:lstStyle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B3B7F60-F0E4-4033-908F-16C5915F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defRPr>
                <a:latin typeface="+mn-lt"/>
                <a:ea typeface="+mn-ea"/>
              </a:defRPr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4090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676AC495-353C-4BE4-A0A7-18D5DA00135E}"/>
              </a:ext>
            </a:extLst>
          </p:cNvPr>
          <p:cNvCxnSpPr/>
          <p:nvPr/>
        </p:nvCxnSpPr>
        <p:spPr>
          <a:xfrm flipV="1">
            <a:off x="114301" y="914400"/>
            <a:ext cx="11952817" cy="0"/>
          </a:xfrm>
          <a:prstGeom prst="line">
            <a:avLst/>
          </a:prstGeom>
          <a:ln w="222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图片 7" descr="图片1">
            <a:extLst>
              <a:ext uri="{FF2B5EF4-FFF2-40B4-BE49-F238E27FC236}">
                <a16:creationId xmlns:a16="http://schemas.microsoft.com/office/drawing/2014/main" id="{0E9A192A-55AE-41C0-BF9D-B141AB35A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31750"/>
            <a:ext cx="1121833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8" descr="图片2">
            <a:extLst>
              <a:ext uri="{FF2B5EF4-FFF2-40B4-BE49-F238E27FC236}">
                <a16:creationId xmlns:a16="http://schemas.microsoft.com/office/drawing/2014/main" id="{05132A80-62BA-414E-A15D-D8B7563A1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7251" y="28575"/>
            <a:ext cx="1119716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11487" y="92076"/>
            <a:ext cx="9569027" cy="69278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4320" y="1263651"/>
            <a:ext cx="11690773" cy="489648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9C1D31BD-DF70-456A-BAFD-E52AD156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857C78E0-0DBB-4F4B-A6F8-68833850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F74042CF-F979-42D7-A648-E6DDBD7C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0690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CD536F-3966-41F0-9CFE-304DEEE52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B15D87-5049-4B2D-81BD-979755EA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26829E-A1A2-445C-8EF1-FEA8EDA0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6489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8D2416D2-70A4-4A18-9446-F35935FA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324D8A7E-4DEE-4D11-BF04-6257D957C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0C93042-DC24-4413-9B00-245F3F709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7783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7AFFE518-E346-46EC-AB5E-6C114D08E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02A5AF1C-A97E-4C61-B10F-E38FEE62A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40A9132B-4566-460A-BA18-E09E75EB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941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3F363E2F-C61A-4F7E-B6E6-99DADC5A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29ED4173-591F-4F2C-A388-49048516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6571BF78-E66A-405F-A5F4-911106E6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31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106FD417-33B2-4F8D-A9F8-9E60EDD2A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ABC3BD7F-C159-4023-A1E1-05B14D169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027E1F1D-57BF-49B8-BBEA-FD171F8CC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3818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1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17BF9F4-A2FE-41E7-AB09-08676B07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EE2A373-484C-4E70-A23D-7938D7080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76544D-D665-439D-A756-B6287031F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6119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F74BB4-1718-47A7-B12B-E4A068553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B93268-729D-4325-9AA3-E373FD08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AD4147-015B-4ECA-92F9-25065A7B0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38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149D0480-815F-47F4-847D-6CA58BF48F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380067" y="36513"/>
            <a:ext cx="9567333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CA71A40E-D7C5-4CFB-ADB1-182BE43BD2F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06917" y="1233488"/>
            <a:ext cx="11565467" cy="500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796AAE-B281-4F93-88C9-166FE4B44A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6918" y="6356351"/>
            <a:ext cx="35157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489FE-A99B-394C-98E0-80FA0535153D}" type="datetimeFigureOut">
              <a:rPr kumimoji="1" lang="zh-CN" altLang="en-US" smtClean="0"/>
              <a:t>2023/9/13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DD89A7-4347-4D67-A42E-8A201AFDAF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35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0241F7-5E0A-4A77-91BF-E8A2E61FD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32617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6BCDC-366E-104A-811C-FF93883EE8D5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2" name="KSO_TEMPLATE" hidden="1">
            <a:extLst>
              <a:ext uri="{FF2B5EF4-FFF2-40B4-BE49-F238E27FC236}">
                <a16:creationId xmlns:a16="http://schemas.microsoft.com/office/drawing/2014/main" id="{A0BA2CB7-C87D-4E4D-8F18-0466FB35C8D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sz="1350" noProof="1"/>
          </a:p>
        </p:txBody>
      </p:sp>
    </p:spTree>
    <p:extLst>
      <p:ext uri="{BB962C8B-B14F-4D97-AF65-F5344CB8AC3E}">
        <p14:creationId xmlns:p14="http://schemas.microsoft.com/office/powerpoint/2010/main" val="380986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41ED74-6C85-72EA-1449-192D1737B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1"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r>
              <a:rPr kumimoji="1"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endParaRPr kumimoji="1"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FFABC5-32E4-18F6-228F-B697F241C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53" y="5933467"/>
            <a:ext cx="11965093" cy="459727"/>
          </a:xfrm>
        </p:spPr>
        <p:txBody>
          <a:bodyPr/>
          <a:lstStyle/>
          <a:p>
            <a:endParaRPr kumimoji="1" lang="zh-CN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5A1171CB-542D-9F32-24CA-8B32FBF17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360081"/>
              </p:ext>
            </p:extLst>
          </p:nvPr>
        </p:nvGraphicFramePr>
        <p:xfrm>
          <a:off x="356680" y="1369769"/>
          <a:ext cx="11478638" cy="2383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297">
                  <a:extLst>
                    <a:ext uri="{9D8B030D-6E8A-4147-A177-3AD203B41FA5}">
                      <a16:colId xmlns:a16="http://schemas.microsoft.com/office/drawing/2014/main" val="1176540085"/>
                    </a:ext>
                  </a:extLst>
                </a:gridCol>
                <a:gridCol w="2307874">
                  <a:extLst>
                    <a:ext uri="{9D8B030D-6E8A-4147-A177-3AD203B41FA5}">
                      <a16:colId xmlns:a16="http://schemas.microsoft.com/office/drawing/2014/main" val="2617054281"/>
                    </a:ext>
                  </a:extLst>
                </a:gridCol>
                <a:gridCol w="6579467">
                  <a:extLst>
                    <a:ext uri="{9D8B030D-6E8A-4147-A177-3AD203B41FA5}">
                      <a16:colId xmlns:a16="http://schemas.microsoft.com/office/drawing/2014/main" val="2660560687"/>
                    </a:ext>
                  </a:extLst>
                </a:gridCol>
              </a:tblGrid>
              <a:tr h="45709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CADI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</a:t>
                      </a:r>
                      <a:r>
                        <a:rPr lang="zh-CN" alt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r>
                        <a:rPr lang="zh-CN" alt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078385"/>
                  </a:ext>
                </a:extLst>
              </a:tr>
              <a:tr h="71091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BPH-11-021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AN-12-222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Measurement of the Prompt Double J/</a:t>
                      </a:r>
                      <a:r>
                        <a:rPr lang="el-GR" altLang="zh-CN" sz="135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ψ </a:t>
                      </a: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Production Cross Section in pp Collisions at √</a:t>
                      </a:r>
                      <a:r>
                        <a:rPr lang="en" altLang="zh-CN" sz="135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 </a:t>
                      </a: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 7 </a:t>
                      </a:r>
                      <a:r>
                        <a:rPr lang="en" altLang="zh-CN" sz="135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TeV</a:t>
                      </a: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" altLang="zh-C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010391"/>
                  </a:ext>
                </a:extLst>
              </a:tr>
              <a:tr h="50452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BPH-14-008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AN-14-138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Observation of </a:t>
                      </a:r>
                      <a:r>
                        <a:rPr lang="el-GR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Υ(1</a:t>
                      </a:r>
                      <a:r>
                        <a:rPr lang="en" altLang="zh-CN" sz="135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pair production at CMS </a:t>
                      </a:r>
                      <a:endParaRPr lang="en" altLang="zh-C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499417"/>
                  </a:ext>
                </a:extLst>
              </a:tr>
              <a:tr h="71091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BPH-18-002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AN-17-341</a:t>
                      </a:r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Search for a light resonance decaying to </a:t>
                      </a:r>
                      <a:r>
                        <a:rPr lang="el-GR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Υ(1</a:t>
                      </a: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S)</a:t>
                      </a:r>
                      <a:r>
                        <a:rPr lang="el-GR" altLang="zh-CN" sz="135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l-GR" altLang="zh-CN" sz="135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lang="el-GR" altLang="zh-CN" sz="135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μ</a:t>
                      </a:r>
                      <a:r>
                        <a:rPr lang="el-GR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−, </a:t>
                      </a: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 measurement of the </a:t>
                      </a:r>
                      <a:r>
                        <a:rPr lang="el-GR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Υ(1</a:t>
                      </a:r>
                      <a:r>
                        <a:rPr lang="en" altLang="zh-CN" sz="13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S) pair production cross section with 2016 data </a:t>
                      </a:r>
                      <a:endParaRPr lang="en" altLang="zh-CN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zh-CN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724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81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EF5BFF-86BA-7C08-D784-D3379A82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Acceptance</a:t>
            </a:r>
            <a:r>
              <a:rPr kumimoji="1"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kumimoji="1"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efficiency</a:t>
            </a:r>
            <a:r>
              <a:rPr kumimoji="1"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systematics</a:t>
            </a:r>
            <a:r>
              <a:rPr kumimoji="1"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0D3A6B0-54EE-A815-4F3D-7C9C2F3FCF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0613" y="1244196"/>
                <a:ext cx="11690773" cy="4896485"/>
              </a:xfrm>
            </p:spPr>
            <p:txBody>
              <a:bodyPr/>
              <a:lstStyle/>
              <a:p>
                <a:pPr>
                  <a:buFont typeface="Wingdings" pitchFamily="2" charset="2"/>
                  <a:buChar char="Ø"/>
                </a:pP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Acceptance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event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by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event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Corrector</a:t>
                </a:r>
              </a:p>
              <a:p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acceptance</a:t>
                </a:r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correction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" altLang="zh-CN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" altLang="zh-CN" sz="1800" i="1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for a given event </a:t>
                </a:r>
                <a:r>
                  <a:rPr lang="en-US" altLang="zh-CN" sz="1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zh-CN" altLang="en-US" sz="1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is the number of times the resulting decay muons pass the muon acceptance criteria,</a:t>
                </a:r>
                <a:r>
                  <a:rPr lang="zh-CN" altLang="en-US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𝑎𝑐𝑐</m:t>
                        </m:r>
                      </m:sub>
                    </m:sSub>
                  </m:oMath>
                </a14:m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, divided by the total number of trials for the event,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" altLang="zh-CN" sz="180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𝑡𝑜𝑡</m:t>
                        </m:r>
                      </m:sub>
                    </m:sSub>
                  </m:oMath>
                </a14:m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0" i="1" dirty="0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sz="1800" b="0" i="1" dirty="0" smtClean="0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zh-CN" altLang="en-US" sz="1800" b="0" i="1" dirty="0" smtClean="0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altLang="zh-CN" sz="1800" b="0" i="1" dirty="0" smtClean="0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b="0" i="1" dirty="0" smtClean="0">
                                <a:effectLst/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1800" b="0" i="1" dirty="0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altLang="zh-CN" sz="1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b="0" i="1" dirty="0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𝑎𝑐𝑐</m:t>
                        </m:r>
                      </m:sub>
                    </m:sSub>
                    <m:r>
                      <a:rPr lang="en-US" altLang="zh-CN" sz="1800" b="0" i="1" dirty="0" smtClean="0"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b>
                      <m:sSubPr>
                        <m:ctrlPr>
                          <a:rPr lang="en" altLang="zh-CN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𝑡𝑜𝑡</m:t>
                        </m:r>
                      </m:sub>
                    </m:sSub>
                  </m:oMath>
                </a14:m>
                <a:endParaRPr kumimoji="1" lang="en-US" altLang="zh-CN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kumimoji="1" lang="en-US" altLang="zh-CN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 typeface="Wingdings" pitchFamily="2" charset="2"/>
                  <a:buChar char="Ø"/>
                </a:pP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Use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closure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test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get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acceptance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systematics(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BPH-11-021</a:t>
                </a:r>
                <a:r>
                  <a:rPr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, BPH-14-008,</a:t>
                </a:r>
                <a:r>
                  <a:rPr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BPH-18-002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kumimoji="1"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For each sample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zh-CN" altLang="en-US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events within the J/</a:t>
                </a:r>
                <a:r>
                  <a:rPr lang="el-GR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ψ </a:t>
                </a:r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acceptance region </a:t>
                </a:r>
              </a:p>
              <a:p>
                <a:r>
                  <a:rPr lang="en-US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Calculate</a:t>
                </a:r>
                <a:r>
                  <a:rPr lang="zh-CN" altLang="en-US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lang="zh-CN" altLang="en-US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corrected number of signal events within the J/</a:t>
                </a:r>
                <a:r>
                  <a:rPr lang="el-GR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ψ </a:t>
                </a:r>
                <a:r>
                  <a:rPr lang="en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acceptance</a:t>
                </a:r>
                <a:r>
                  <a:rPr lang="zh-CN" altLang="en-US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：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  <m:sup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  <m:r>
                      <a:rPr lang="en-US" altLang="zh-CN" sz="1800" b="0" i="1" smtClean="0"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1/</m:t>
                        </m:r>
                      </m:e>
                    </m:nary>
                  </m:oMath>
                </a14:m>
                <a:r>
                  <a:rPr lang="en-US" altLang="zh-CN" sz="1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zh-CN" sz="1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en-US" altLang="zh-CN" sz="1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Systematics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uncertainty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is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calculate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as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:Error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CN" altLang="en-US" sz="1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</m:num>
                      <m:den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BPH-11-021</a:t>
                </a:r>
                <a:r>
                  <a:rPr lang="en-US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zh-CN" altLang="en-US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or</a:t>
                </a:r>
                <a:r>
                  <a:rPr lang="zh-CN" altLang="en-US" sz="1800" dirty="0"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Error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CN" altLang="en-US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zh-CN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bSup>
                        <m:r>
                          <a:rPr lang="en-US" altLang="zh-CN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CN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|</m:t>
                        </m:r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(BPH-14-008)</a:t>
                </a:r>
                <a:endParaRPr lang="en" altLang="zh-CN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" altLang="zh-CN" sz="18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 typeface="Wingdings" pitchFamily="2" charset="2"/>
                  <a:buChar char="Ø"/>
                </a:pP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Efficiencies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event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by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event</a:t>
                </a:r>
                <a:r>
                  <a:rPr kumimoji="1"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Corrector</a:t>
                </a:r>
              </a:p>
              <a:p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BPH-11-021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and BPH-14-008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efficiencies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corrector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method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are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different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from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us</a:t>
                </a:r>
              </a:p>
              <a:p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BPH-18-002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efficiencies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corrector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are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same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as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us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and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it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also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use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closure</a:t>
                </a:r>
                <a:r>
                  <a:rPr kumimoji="1"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test</a:t>
                </a:r>
                <a:r>
                  <a:rPr kumimoji="1"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get</a:t>
                </a:r>
                <a:r>
                  <a:rPr kumimoji="1"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the</a:t>
                </a:r>
                <a:r>
                  <a:rPr kumimoji="1"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efficiencies</a:t>
                </a:r>
                <a:r>
                  <a:rPr kumimoji="1" lang="zh-CN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1" lang="en-US" altLang="zh-CN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systematics</a:t>
                </a:r>
              </a:p>
              <a:p>
                <a:endParaRPr kumimoji="1" lang="en-US" altLang="zh-CN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 typeface="Wingdings" pitchFamily="2" charset="2"/>
                  <a:buChar char="Ø"/>
                </a:pPr>
                <a:endParaRPr lang="en" altLang="zh-CN" sz="18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" altLang="zh-CN" sz="1800" dirty="0"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" altLang="zh-CN" sz="1600" dirty="0">
                  <a:effectLst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0D3A6B0-54EE-A815-4F3D-7C9C2F3FCF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0613" y="1244196"/>
                <a:ext cx="11690773" cy="4896485"/>
              </a:xfrm>
              <a:blipFill>
                <a:blip r:embed="rId2"/>
                <a:stretch>
                  <a:fillRect l="-434" t="-103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47265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主题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主题1" id="{5E07274F-15EB-5848-AE3A-3043406E707A}" vid="{D663C0D1-F823-5B40-846C-A4F0E8A54C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537</TotalTime>
  <Words>226</Words>
  <Application>Microsoft Macintosh PowerPoint</Application>
  <PresentationFormat>宽屏</PresentationFormat>
  <Paragraphs>27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Wingdings</vt:lpstr>
      <vt:lpstr>主题1</vt:lpstr>
      <vt:lpstr>The reference AN</vt:lpstr>
      <vt:lpstr>Acceptance and efficiency systematics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涛哲 余</dc:creator>
  <cp:lastModifiedBy>涛哲 余</cp:lastModifiedBy>
  <cp:revision>3</cp:revision>
  <dcterms:created xsi:type="dcterms:W3CDTF">2023-09-13T00:26:16Z</dcterms:created>
  <dcterms:modified xsi:type="dcterms:W3CDTF">2023-09-13T09:24:33Z</dcterms:modified>
</cp:coreProperties>
</file>