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55"/>
  </p:notesMasterIdLst>
  <p:handoutMasterIdLst>
    <p:handoutMasterId r:id="rId56"/>
  </p:handoutMasterIdLst>
  <p:sldIdLst>
    <p:sldId id="256" r:id="rId2"/>
    <p:sldId id="2348" r:id="rId3"/>
    <p:sldId id="2349" r:id="rId4"/>
    <p:sldId id="850" r:id="rId5"/>
    <p:sldId id="2363" r:id="rId6"/>
    <p:sldId id="854" r:id="rId7"/>
    <p:sldId id="2352" r:id="rId8"/>
    <p:sldId id="2364" r:id="rId9"/>
    <p:sldId id="859" r:id="rId10"/>
    <p:sldId id="1093" r:id="rId11"/>
    <p:sldId id="2581" r:id="rId12"/>
    <p:sldId id="2536" r:id="rId13"/>
    <p:sldId id="2547" r:id="rId14"/>
    <p:sldId id="2546" r:id="rId15"/>
    <p:sldId id="2582" r:id="rId16"/>
    <p:sldId id="2549" r:id="rId17"/>
    <p:sldId id="2591" r:id="rId18"/>
    <p:sldId id="2553" r:id="rId19"/>
    <p:sldId id="2584" r:id="rId20"/>
    <p:sldId id="2555" r:id="rId21"/>
    <p:sldId id="2585" r:id="rId22"/>
    <p:sldId id="2587" r:id="rId23"/>
    <p:sldId id="2478" r:id="rId24"/>
    <p:sldId id="2479" r:id="rId25"/>
    <p:sldId id="2480" r:id="rId26"/>
    <p:sldId id="2586" r:id="rId27"/>
    <p:sldId id="2486" r:id="rId28"/>
    <p:sldId id="2487" r:id="rId29"/>
    <p:sldId id="2588" r:id="rId30"/>
    <p:sldId id="2566" r:id="rId31"/>
    <p:sldId id="2570" r:id="rId32"/>
    <p:sldId id="2538" r:id="rId33"/>
    <p:sldId id="2539" r:id="rId34"/>
    <p:sldId id="2473" r:id="rId35"/>
    <p:sldId id="2592" r:id="rId36"/>
    <p:sldId id="2583" r:id="rId37"/>
    <p:sldId id="2589" r:id="rId38"/>
    <p:sldId id="2556" r:id="rId39"/>
    <p:sldId id="2387" r:id="rId40"/>
    <p:sldId id="1121" r:id="rId41"/>
    <p:sldId id="2460" r:id="rId42"/>
    <p:sldId id="2511" r:id="rId43"/>
    <p:sldId id="2512" r:id="rId44"/>
    <p:sldId id="2506" r:id="rId45"/>
    <p:sldId id="2507" r:id="rId46"/>
    <p:sldId id="2508" r:id="rId47"/>
    <p:sldId id="2510" r:id="rId48"/>
    <p:sldId id="2590" r:id="rId49"/>
    <p:sldId id="910" r:id="rId50"/>
    <p:sldId id="887" r:id="rId51"/>
    <p:sldId id="912" r:id="rId52"/>
    <p:sldId id="891" r:id="rId53"/>
    <p:sldId id="930"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DF"/>
    <a:srgbClr val="000000"/>
    <a:srgbClr val="929292"/>
    <a:srgbClr val="FFFFFF"/>
    <a:srgbClr val="692A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样式 1 - 强调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01" autoAdjust="0"/>
    <p:restoredTop sz="85028" autoAdjust="0"/>
  </p:normalViewPr>
  <p:slideViewPr>
    <p:cSldViewPr>
      <p:cViewPr varScale="1">
        <p:scale>
          <a:sx n="76" d="100"/>
          <a:sy n="76" d="100"/>
        </p:scale>
        <p:origin x="1128" y="18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299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0B496A-E9D5-E94B-BDD0-BA44D29B5BBB}" type="doc">
      <dgm:prSet loTypeId="urn:microsoft.com/office/officeart/2005/8/layout/venn1" loCatId="" qsTypeId="urn:microsoft.com/office/officeart/2005/8/quickstyle/simple1" qsCatId="simple" csTypeId="urn:microsoft.com/office/officeart/2005/8/colors/colorful4" csCatId="colorful" phldr="1"/>
      <dgm:spPr/>
    </dgm:pt>
    <dgm:pt modelId="{3D23D281-843B-1E40-B8EE-FC16299932AF}">
      <dgm:prSet phldrT="[文本]" custT="1"/>
      <dgm:spPr/>
      <dgm:t>
        <a:bodyPr/>
        <a:lstStyle/>
        <a:p>
          <a:r>
            <a:rPr lang="zh-CN" altLang="en-US" sz="4800" dirty="0"/>
            <a:t>复杂性</a:t>
          </a:r>
        </a:p>
      </dgm:t>
    </dgm:pt>
    <dgm:pt modelId="{CDA6A072-0E29-C149-AAE0-97E1958BFD3C}" type="parTrans" cxnId="{5EFF9F2D-2231-C94E-917A-AD698571A079}">
      <dgm:prSet/>
      <dgm:spPr/>
      <dgm:t>
        <a:bodyPr/>
        <a:lstStyle/>
        <a:p>
          <a:endParaRPr lang="zh-CN" altLang="en-US"/>
        </a:p>
      </dgm:t>
    </dgm:pt>
    <dgm:pt modelId="{50F15A60-EC91-E54D-AF90-15EF34BE0FA7}" type="sibTrans" cxnId="{5EFF9F2D-2231-C94E-917A-AD698571A079}">
      <dgm:prSet/>
      <dgm:spPr/>
      <dgm:t>
        <a:bodyPr/>
        <a:lstStyle/>
        <a:p>
          <a:endParaRPr lang="zh-CN" altLang="en-US"/>
        </a:p>
      </dgm:t>
    </dgm:pt>
    <dgm:pt modelId="{D9226CBE-D97D-1943-85BC-FD63D8B20F53}">
      <dgm:prSet phldrT="[文本]" custT="1"/>
      <dgm:spPr/>
      <dgm:t>
        <a:bodyPr/>
        <a:lstStyle/>
        <a:p>
          <a:r>
            <a:rPr lang="zh-CN" altLang="en-US" sz="4800" dirty="0"/>
            <a:t>通用性</a:t>
          </a:r>
        </a:p>
      </dgm:t>
    </dgm:pt>
    <dgm:pt modelId="{18707A53-9063-9A4C-93FA-FE932D28572B}" type="parTrans" cxnId="{4C487A88-A7E3-7C47-8EB0-4A5A31412CCF}">
      <dgm:prSet/>
      <dgm:spPr/>
      <dgm:t>
        <a:bodyPr/>
        <a:lstStyle/>
        <a:p>
          <a:endParaRPr lang="zh-CN" altLang="en-US"/>
        </a:p>
      </dgm:t>
    </dgm:pt>
    <dgm:pt modelId="{BB8230F2-6F21-0A4E-AFD7-941F1036DCA0}" type="sibTrans" cxnId="{4C487A88-A7E3-7C47-8EB0-4A5A31412CCF}">
      <dgm:prSet/>
      <dgm:spPr/>
      <dgm:t>
        <a:bodyPr/>
        <a:lstStyle/>
        <a:p>
          <a:endParaRPr lang="zh-CN" altLang="en-US"/>
        </a:p>
      </dgm:t>
    </dgm:pt>
    <dgm:pt modelId="{8BACE37E-43AF-1245-9741-C9FED7D6820E}">
      <dgm:prSet phldrT="[文本]" custT="1"/>
      <dgm:spPr/>
      <dgm:t>
        <a:bodyPr/>
        <a:lstStyle/>
        <a:p>
          <a:r>
            <a:rPr lang="zh-CN" altLang="en-US" sz="4800" dirty="0"/>
            <a:t>准确性</a:t>
          </a:r>
        </a:p>
      </dgm:t>
    </dgm:pt>
    <dgm:pt modelId="{11BB0464-AD7E-FA4A-80E6-DB4307B5473E}" type="parTrans" cxnId="{36FB1B48-F03E-9141-845B-91C712522E88}">
      <dgm:prSet/>
      <dgm:spPr/>
      <dgm:t>
        <a:bodyPr/>
        <a:lstStyle/>
        <a:p>
          <a:endParaRPr lang="zh-CN" altLang="en-US"/>
        </a:p>
      </dgm:t>
    </dgm:pt>
    <dgm:pt modelId="{22649074-2CE5-564F-9B8C-7C573D7C6867}" type="sibTrans" cxnId="{36FB1B48-F03E-9141-845B-91C712522E88}">
      <dgm:prSet/>
      <dgm:spPr/>
      <dgm:t>
        <a:bodyPr/>
        <a:lstStyle/>
        <a:p>
          <a:endParaRPr lang="zh-CN" altLang="en-US"/>
        </a:p>
      </dgm:t>
    </dgm:pt>
    <dgm:pt modelId="{D83747C5-677C-A44D-BE60-AFCE2F456A3A}" type="pres">
      <dgm:prSet presAssocID="{570B496A-E9D5-E94B-BDD0-BA44D29B5BBB}" presName="compositeShape" presStyleCnt="0">
        <dgm:presLayoutVars>
          <dgm:chMax val="7"/>
          <dgm:dir/>
          <dgm:resizeHandles val="exact"/>
        </dgm:presLayoutVars>
      </dgm:prSet>
      <dgm:spPr/>
    </dgm:pt>
    <dgm:pt modelId="{FD26C9F0-C5A8-4B49-8B85-8ADDC1B0102D}" type="pres">
      <dgm:prSet presAssocID="{3D23D281-843B-1E40-B8EE-FC16299932AF}" presName="circ1" presStyleLbl="vennNode1" presStyleIdx="0" presStyleCnt="3"/>
      <dgm:spPr/>
    </dgm:pt>
    <dgm:pt modelId="{74F1248D-4B2D-0047-8B8B-74B4A0B083E2}" type="pres">
      <dgm:prSet presAssocID="{3D23D281-843B-1E40-B8EE-FC16299932AF}" presName="circ1Tx" presStyleLbl="revTx" presStyleIdx="0" presStyleCnt="0">
        <dgm:presLayoutVars>
          <dgm:chMax val="0"/>
          <dgm:chPref val="0"/>
          <dgm:bulletEnabled val="1"/>
        </dgm:presLayoutVars>
      </dgm:prSet>
      <dgm:spPr/>
    </dgm:pt>
    <dgm:pt modelId="{4E924300-90DB-DE49-B402-2A8A3E159E6E}" type="pres">
      <dgm:prSet presAssocID="{D9226CBE-D97D-1943-85BC-FD63D8B20F53}" presName="circ2" presStyleLbl="vennNode1" presStyleIdx="1" presStyleCnt="3"/>
      <dgm:spPr/>
    </dgm:pt>
    <dgm:pt modelId="{F8CC7CF5-A8D6-2C4D-AEE9-D26BC838F3B7}" type="pres">
      <dgm:prSet presAssocID="{D9226CBE-D97D-1943-85BC-FD63D8B20F53}" presName="circ2Tx" presStyleLbl="revTx" presStyleIdx="0" presStyleCnt="0">
        <dgm:presLayoutVars>
          <dgm:chMax val="0"/>
          <dgm:chPref val="0"/>
          <dgm:bulletEnabled val="1"/>
        </dgm:presLayoutVars>
      </dgm:prSet>
      <dgm:spPr/>
    </dgm:pt>
    <dgm:pt modelId="{489FA339-3AE0-6B47-95E9-E342981993DF}" type="pres">
      <dgm:prSet presAssocID="{8BACE37E-43AF-1245-9741-C9FED7D6820E}" presName="circ3" presStyleLbl="vennNode1" presStyleIdx="2" presStyleCnt="3"/>
      <dgm:spPr/>
    </dgm:pt>
    <dgm:pt modelId="{39176539-1455-1C4E-B3EA-73461FC3B970}" type="pres">
      <dgm:prSet presAssocID="{8BACE37E-43AF-1245-9741-C9FED7D6820E}" presName="circ3Tx" presStyleLbl="revTx" presStyleIdx="0" presStyleCnt="0">
        <dgm:presLayoutVars>
          <dgm:chMax val="0"/>
          <dgm:chPref val="0"/>
          <dgm:bulletEnabled val="1"/>
        </dgm:presLayoutVars>
      </dgm:prSet>
      <dgm:spPr/>
    </dgm:pt>
  </dgm:ptLst>
  <dgm:cxnLst>
    <dgm:cxn modelId="{351C2D01-DC76-7F40-BBC1-E8B7482B12DF}" type="presOf" srcId="{D9226CBE-D97D-1943-85BC-FD63D8B20F53}" destId="{F8CC7CF5-A8D6-2C4D-AEE9-D26BC838F3B7}" srcOrd="1" destOrd="0" presId="urn:microsoft.com/office/officeart/2005/8/layout/venn1"/>
    <dgm:cxn modelId="{11795A11-F582-4F4D-AB52-3874A9940183}" type="presOf" srcId="{D9226CBE-D97D-1943-85BC-FD63D8B20F53}" destId="{4E924300-90DB-DE49-B402-2A8A3E159E6E}" srcOrd="0" destOrd="0" presId="urn:microsoft.com/office/officeart/2005/8/layout/venn1"/>
    <dgm:cxn modelId="{5EFF9F2D-2231-C94E-917A-AD698571A079}" srcId="{570B496A-E9D5-E94B-BDD0-BA44D29B5BBB}" destId="{3D23D281-843B-1E40-B8EE-FC16299932AF}" srcOrd="0" destOrd="0" parTransId="{CDA6A072-0E29-C149-AAE0-97E1958BFD3C}" sibTransId="{50F15A60-EC91-E54D-AF90-15EF34BE0FA7}"/>
    <dgm:cxn modelId="{36FB1B48-F03E-9141-845B-91C712522E88}" srcId="{570B496A-E9D5-E94B-BDD0-BA44D29B5BBB}" destId="{8BACE37E-43AF-1245-9741-C9FED7D6820E}" srcOrd="2" destOrd="0" parTransId="{11BB0464-AD7E-FA4A-80E6-DB4307B5473E}" sibTransId="{22649074-2CE5-564F-9B8C-7C573D7C6867}"/>
    <dgm:cxn modelId="{F0A0504F-6D42-4C4C-8D85-37D220353660}" type="presOf" srcId="{8BACE37E-43AF-1245-9741-C9FED7D6820E}" destId="{39176539-1455-1C4E-B3EA-73461FC3B970}" srcOrd="1" destOrd="0" presId="urn:microsoft.com/office/officeart/2005/8/layout/venn1"/>
    <dgm:cxn modelId="{C9E1AA72-0B8A-4240-87E9-57C9639C31F0}" type="presOf" srcId="{3D23D281-843B-1E40-B8EE-FC16299932AF}" destId="{74F1248D-4B2D-0047-8B8B-74B4A0B083E2}" srcOrd="1" destOrd="0" presId="urn:microsoft.com/office/officeart/2005/8/layout/venn1"/>
    <dgm:cxn modelId="{C81CC486-E96B-8D44-A7FD-6683F4EC9DDB}" type="presOf" srcId="{570B496A-E9D5-E94B-BDD0-BA44D29B5BBB}" destId="{D83747C5-677C-A44D-BE60-AFCE2F456A3A}" srcOrd="0" destOrd="0" presId="urn:microsoft.com/office/officeart/2005/8/layout/venn1"/>
    <dgm:cxn modelId="{4C487A88-A7E3-7C47-8EB0-4A5A31412CCF}" srcId="{570B496A-E9D5-E94B-BDD0-BA44D29B5BBB}" destId="{D9226CBE-D97D-1943-85BC-FD63D8B20F53}" srcOrd="1" destOrd="0" parTransId="{18707A53-9063-9A4C-93FA-FE932D28572B}" sibTransId="{BB8230F2-6F21-0A4E-AFD7-941F1036DCA0}"/>
    <dgm:cxn modelId="{A4812FB1-21D0-154B-90CE-0B1DFC8EDF28}" type="presOf" srcId="{8BACE37E-43AF-1245-9741-C9FED7D6820E}" destId="{489FA339-3AE0-6B47-95E9-E342981993DF}" srcOrd="0" destOrd="0" presId="urn:microsoft.com/office/officeart/2005/8/layout/venn1"/>
    <dgm:cxn modelId="{3B3494BF-50FF-4443-B9B4-42E49B3E1B9A}" type="presOf" srcId="{3D23D281-843B-1E40-B8EE-FC16299932AF}" destId="{FD26C9F0-C5A8-4B49-8B85-8ADDC1B0102D}" srcOrd="0" destOrd="0" presId="urn:microsoft.com/office/officeart/2005/8/layout/venn1"/>
    <dgm:cxn modelId="{5F613AB3-9F70-864B-84C0-62CF1448628A}" type="presParOf" srcId="{D83747C5-677C-A44D-BE60-AFCE2F456A3A}" destId="{FD26C9F0-C5A8-4B49-8B85-8ADDC1B0102D}" srcOrd="0" destOrd="0" presId="urn:microsoft.com/office/officeart/2005/8/layout/venn1"/>
    <dgm:cxn modelId="{C54DADA6-1023-B142-A2AC-3A102C4A3330}" type="presParOf" srcId="{D83747C5-677C-A44D-BE60-AFCE2F456A3A}" destId="{74F1248D-4B2D-0047-8B8B-74B4A0B083E2}" srcOrd="1" destOrd="0" presId="urn:microsoft.com/office/officeart/2005/8/layout/venn1"/>
    <dgm:cxn modelId="{C6273CB1-AA50-0B41-A8E1-58751B6FC5DE}" type="presParOf" srcId="{D83747C5-677C-A44D-BE60-AFCE2F456A3A}" destId="{4E924300-90DB-DE49-B402-2A8A3E159E6E}" srcOrd="2" destOrd="0" presId="urn:microsoft.com/office/officeart/2005/8/layout/venn1"/>
    <dgm:cxn modelId="{85A3729E-A3DC-EB4E-B83B-DED124681A4B}" type="presParOf" srcId="{D83747C5-677C-A44D-BE60-AFCE2F456A3A}" destId="{F8CC7CF5-A8D6-2C4D-AEE9-D26BC838F3B7}" srcOrd="3" destOrd="0" presId="urn:microsoft.com/office/officeart/2005/8/layout/venn1"/>
    <dgm:cxn modelId="{02FBEC20-9522-9149-A90B-7E7CF23C9C6E}" type="presParOf" srcId="{D83747C5-677C-A44D-BE60-AFCE2F456A3A}" destId="{489FA339-3AE0-6B47-95E9-E342981993DF}" srcOrd="4" destOrd="0" presId="urn:microsoft.com/office/officeart/2005/8/layout/venn1"/>
    <dgm:cxn modelId="{1E3B6A5D-E752-6F4F-A5AE-8AE83FD6FD7B}" type="presParOf" srcId="{D83747C5-677C-A44D-BE60-AFCE2F456A3A}" destId="{39176539-1455-1C4E-B3EA-73461FC3B970}"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6C9F0-C5A8-4B49-8B85-8ADDC1B0102D}">
      <dsp:nvSpPr>
        <dsp:cNvPr id="0" name=""/>
        <dsp:cNvSpPr/>
      </dsp:nvSpPr>
      <dsp:spPr>
        <a:xfrm>
          <a:off x="2438399" y="67733"/>
          <a:ext cx="3251200" cy="3251200"/>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r>
            <a:rPr lang="zh-CN" altLang="en-US" sz="4800" kern="1200" dirty="0"/>
            <a:t>复杂性</a:t>
          </a:r>
        </a:p>
      </dsp:txBody>
      <dsp:txXfrm>
        <a:off x="2871893" y="636693"/>
        <a:ext cx="2384213" cy="1463040"/>
      </dsp:txXfrm>
    </dsp:sp>
    <dsp:sp modelId="{4E924300-90DB-DE49-B402-2A8A3E159E6E}">
      <dsp:nvSpPr>
        <dsp:cNvPr id="0" name=""/>
        <dsp:cNvSpPr/>
      </dsp:nvSpPr>
      <dsp:spPr>
        <a:xfrm>
          <a:off x="3611541" y="2099733"/>
          <a:ext cx="3251200" cy="3251200"/>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r>
            <a:rPr lang="zh-CN" altLang="en-US" sz="4800" kern="1200" dirty="0"/>
            <a:t>通用性</a:t>
          </a:r>
        </a:p>
      </dsp:txBody>
      <dsp:txXfrm>
        <a:off x="4605866" y="2939626"/>
        <a:ext cx="1950720" cy="1788160"/>
      </dsp:txXfrm>
    </dsp:sp>
    <dsp:sp modelId="{489FA339-3AE0-6B47-95E9-E342981993DF}">
      <dsp:nvSpPr>
        <dsp:cNvPr id="0" name=""/>
        <dsp:cNvSpPr/>
      </dsp:nvSpPr>
      <dsp:spPr>
        <a:xfrm>
          <a:off x="1265258" y="2099733"/>
          <a:ext cx="3251200" cy="3251200"/>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r>
            <a:rPr lang="zh-CN" altLang="en-US" sz="4800" kern="1200" dirty="0"/>
            <a:t>准确性</a:t>
          </a:r>
        </a:p>
      </dsp:txBody>
      <dsp:txXfrm>
        <a:off x="1571413" y="2939626"/>
        <a:ext cx="1950720" cy="178816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9DDDB8-D596-C648-AF44-A2DFA92F027E}" type="datetimeFigureOut">
              <a:rPr lang="en-US" smtClean="0"/>
              <a:t>6/28/23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6D8A8B-B5FC-0148-B6DE-E19816705302}" type="slidenum">
              <a:rPr lang="en-US" smtClean="0"/>
              <a:t>‹#›</a:t>
            </a:fld>
            <a:endParaRPr lang="en-US"/>
          </a:p>
        </p:txBody>
      </p:sp>
    </p:spTree>
    <p:extLst>
      <p:ext uri="{BB962C8B-B14F-4D97-AF65-F5344CB8AC3E}">
        <p14:creationId xmlns:p14="http://schemas.microsoft.com/office/powerpoint/2010/main" val="12746446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EA350C-34F2-B342-BC99-DEF30397666E}" type="datetimeFigureOut">
              <a:rPr kumimoji="1" lang="zh-CN" altLang="en-US" smtClean="0"/>
              <a:t>2023/6/28</a:t>
            </a:fld>
            <a:endParaRPr kumimoji="1"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7A4FBC-AA2E-5C4C-92C7-B3B75C89FFCE}" type="slidenum">
              <a:rPr kumimoji="1" lang="zh-CN" altLang="en-US" smtClean="0"/>
              <a:t>‹#›</a:t>
            </a:fld>
            <a:endParaRPr kumimoji="1" lang="zh-CN" altLang="en-US"/>
          </a:p>
        </p:txBody>
      </p:sp>
    </p:spTree>
    <p:extLst>
      <p:ext uri="{BB962C8B-B14F-4D97-AF65-F5344CB8AC3E}">
        <p14:creationId xmlns:p14="http://schemas.microsoft.com/office/powerpoint/2010/main" val="34816418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64C083B-3359-4272-80A3-FFF9ECA3CA08}" type="slidenum">
              <a:rPr lang="zh-CN" altLang="en-US" smtClean="0"/>
              <a:pPr/>
              <a:t>24</a:t>
            </a:fld>
            <a:endParaRPr lang="zh-CN" altLang="en-US"/>
          </a:p>
        </p:txBody>
      </p:sp>
    </p:spTree>
    <p:extLst>
      <p:ext uri="{BB962C8B-B14F-4D97-AF65-F5344CB8AC3E}">
        <p14:creationId xmlns:p14="http://schemas.microsoft.com/office/powerpoint/2010/main" val="2009476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作者请关注公众号壹课。</a:t>
            </a:r>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t>30</a:t>
            </a:fld>
            <a:endParaRPr lang="zh-CN" altLang="en-US"/>
          </a:p>
        </p:txBody>
      </p:sp>
    </p:spTree>
    <p:extLst>
      <p:ext uri="{BB962C8B-B14F-4D97-AF65-F5344CB8AC3E}">
        <p14:creationId xmlns:p14="http://schemas.microsoft.com/office/powerpoint/2010/main" val="1142804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作者请关注公众号壹课。</a:t>
            </a:r>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t>31</a:t>
            </a:fld>
            <a:endParaRPr lang="zh-CN" altLang="en-US"/>
          </a:p>
        </p:txBody>
      </p:sp>
    </p:spTree>
    <p:extLst>
      <p:ext uri="{BB962C8B-B14F-4D97-AF65-F5344CB8AC3E}">
        <p14:creationId xmlns:p14="http://schemas.microsoft.com/office/powerpoint/2010/main" val="704997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作者请关注公众号壹课。</a:t>
            </a:r>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t>35</a:t>
            </a:fld>
            <a:endParaRPr lang="zh-CN" altLang="en-US"/>
          </a:p>
        </p:txBody>
      </p:sp>
    </p:spTree>
    <p:extLst>
      <p:ext uri="{BB962C8B-B14F-4D97-AF65-F5344CB8AC3E}">
        <p14:creationId xmlns:p14="http://schemas.microsoft.com/office/powerpoint/2010/main" val="703120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solidFill>
                  <a:schemeClr val="bg1">
                    <a:lumMod val="50000"/>
                  </a:schemeClr>
                </a:solidFill>
                <a:latin typeface="微软雅黑" panose="020B0503020204020204" pitchFamily="34" charset="-122"/>
                <a:ea typeface="微软雅黑" panose="020B0503020204020204" pitchFamily="34" charset="-122"/>
              </a:rPr>
              <a:t>PPT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作者请关注公众号壹课。</a:t>
            </a:r>
            <a:endParaRPr lang="zh-CN" altLang="en-US" dirty="0"/>
          </a:p>
        </p:txBody>
      </p:sp>
      <p:sp>
        <p:nvSpPr>
          <p:cNvPr id="4" name="灯片编号占位符 3"/>
          <p:cNvSpPr>
            <a:spLocks noGrp="1"/>
          </p:cNvSpPr>
          <p:nvPr>
            <p:ph type="sldNum" sz="quarter" idx="10"/>
          </p:nvPr>
        </p:nvSpPr>
        <p:spPr/>
        <p:txBody>
          <a:bodyPr/>
          <a:lstStyle/>
          <a:p>
            <a:fld id="{B18EAD77-486C-432B-9EE9-E6FD5C91EB8A}" type="slidenum">
              <a:rPr lang="zh-CN" altLang="en-US" smtClean="0"/>
              <a:t>36</a:t>
            </a:fld>
            <a:endParaRPr lang="zh-CN" altLang="en-US"/>
          </a:p>
        </p:txBody>
      </p:sp>
    </p:spTree>
    <p:extLst>
      <p:ext uri="{BB962C8B-B14F-4D97-AF65-F5344CB8AC3E}">
        <p14:creationId xmlns:p14="http://schemas.microsoft.com/office/powerpoint/2010/main" val="514392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1.bin"/><Relationship Id="rId7"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2.bin"/><Relationship Id="rId4" Type="http://schemas.openxmlformats.org/officeDocument/2006/relationships/image" Target="../media/image5.png"/><Relationship Id="rId9" Type="http://schemas.openxmlformats.org/officeDocument/2006/relationships/image" Target="../media/image8.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6109C0-27C1-7349-BA92-9D0D6A8CE8F1}" type="slidenum">
              <a:rPr lang="en-US" altLang="en-US" smtClean="0"/>
              <a:pPr/>
              <a:t>‹#›</a:t>
            </a:fld>
            <a:endParaRPr lang="en-US" altLang="en-US"/>
          </a:p>
        </p:txBody>
      </p:sp>
    </p:spTree>
    <p:extLst>
      <p:ext uri="{BB962C8B-B14F-4D97-AF65-F5344CB8AC3E}">
        <p14:creationId xmlns:p14="http://schemas.microsoft.com/office/powerpoint/2010/main" val="226123045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6109C0-27C1-7349-BA92-9D0D6A8CE8F1}" type="slidenum">
              <a:rPr lang="en-US" altLang="en-US" smtClean="0"/>
              <a:pPr/>
              <a:t>‹#›</a:t>
            </a:fld>
            <a:endParaRPr lang="en-US" altLang="en-US"/>
          </a:p>
        </p:txBody>
      </p:sp>
    </p:spTree>
    <p:extLst>
      <p:ext uri="{BB962C8B-B14F-4D97-AF65-F5344CB8AC3E}">
        <p14:creationId xmlns:p14="http://schemas.microsoft.com/office/powerpoint/2010/main" val="265595217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6109C0-27C1-7349-BA92-9D0D6A8CE8F1}" type="slidenum">
              <a:rPr lang="en-US" altLang="en-US" smtClean="0"/>
              <a:pPr/>
              <a:t>‹#›</a:t>
            </a:fld>
            <a:endParaRPr lang="en-US" altLang="en-US"/>
          </a:p>
        </p:txBody>
      </p:sp>
    </p:spTree>
    <p:extLst>
      <p:ext uri="{BB962C8B-B14F-4D97-AF65-F5344CB8AC3E}">
        <p14:creationId xmlns:p14="http://schemas.microsoft.com/office/powerpoint/2010/main" val="125801399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rgbClr val="FFFFFF"/>
        </a:solidFill>
        <a:effectLst/>
      </p:bgPr>
    </p:bg>
    <p:spTree>
      <p:nvGrpSpPr>
        <p:cNvPr id="1" name=""/>
        <p:cNvGrpSpPr/>
        <p:nvPr/>
      </p:nvGrpSpPr>
      <p:grpSpPr>
        <a:xfrm>
          <a:off x="0" y="0"/>
          <a:ext cx="0" cy="0"/>
          <a:chOff x="0" y="0"/>
          <a:chExt cx="0" cy="0"/>
        </a:xfrm>
      </p:grpSpPr>
      <p:sp>
        <p:nvSpPr>
          <p:cNvPr id="3137" name="Rectangle 65"/>
          <p:cNvSpPr>
            <a:spLocks noChangeArrowheads="1"/>
          </p:cNvSpPr>
          <p:nvPr userDrawn="1"/>
        </p:nvSpPr>
        <p:spPr bwMode="gray">
          <a:xfrm>
            <a:off x="0" y="0"/>
            <a:ext cx="2946400" cy="3124200"/>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38" name="Rectangle 66"/>
          <p:cNvSpPr>
            <a:spLocks noChangeArrowheads="1"/>
          </p:cNvSpPr>
          <p:nvPr userDrawn="1"/>
        </p:nvSpPr>
        <p:spPr bwMode="gray">
          <a:xfrm>
            <a:off x="1828800" y="3124200"/>
            <a:ext cx="10363200" cy="12192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b="1" dirty="0"/>
          </a:p>
        </p:txBody>
      </p:sp>
      <p:sp>
        <p:nvSpPr>
          <p:cNvPr id="3139" name="Rectangle 67"/>
          <p:cNvSpPr>
            <a:spLocks noChangeArrowheads="1"/>
          </p:cNvSpPr>
          <p:nvPr userDrawn="1"/>
        </p:nvSpPr>
        <p:spPr bwMode="gray">
          <a:xfrm>
            <a:off x="0" y="3124200"/>
            <a:ext cx="12192000" cy="1524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3140" name="Object 68"/>
          <p:cNvGraphicFramePr>
            <a:graphicFrameLocks noChangeAspect="1"/>
          </p:cNvGraphicFramePr>
          <p:nvPr userDrawn="1">
            <p:extLst>
              <p:ext uri="{D42A27DB-BD31-4B8C-83A1-F6EECF244321}">
                <p14:modId xmlns:p14="http://schemas.microsoft.com/office/powerpoint/2010/main" val="3720395388"/>
              </p:ext>
            </p:extLst>
          </p:nvPr>
        </p:nvGraphicFramePr>
        <p:xfrm>
          <a:off x="6187017" y="1"/>
          <a:ext cx="2954867" cy="3133725"/>
        </p:xfrm>
        <a:graphic>
          <a:graphicData uri="http://schemas.openxmlformats.org/presentationml/2006/ole">
            <mc:AlternateContent xmlns:mc="http://schemas.openxmlformats.org/markup-compatibility/2006">
              <mc:Choice xmlns:v="urn:schemas-microsoft-com:vml" Requires="v">
                <p:oleObj spid="_x0000_s1081" name="Image" r:id="rId3" imgW="4330159" imgH="6146032" progId="Photoshop.Image.6">
                  <p:embed/>
                </p:oleObj>
              </mc:Choice>
              <mc:Fallback>
                <p:oleObj name="Image" r:id="rId3" imgW="4330159" imgH="6146032" progId="Photoshop.Image.6">
                  <p:embed/>
                  <p:pic>
                    <p:nvPicPr>
                      <p:cNvPr id="3140" name="Object 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7017" y="1"/>
                        <a:ext cx="2954867" cy="3133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141" name="Object 69"/>
          <p:cNvGraphicFramePr>
            <a:graphicFrameLocks noChangeAspect="1"/>
          </p:cNvGraphicFramePr>
          <p:nvPr userDrawn="1"/>
        </p:nvGraphicFramePr>
        <p:xfrm>
          <a:off x="3048000" y="0"/>
          <a:ext cx="3058584" cy="3136900"/>
        </p:xfrm>
        <a:graphic>
          <a:graphicData uri="http://schemas.openxmlformats.org/presentationml/2006/ole">
            <mc:AlternateContent xmlns:mc="http://schemas.openxmlformats.org/markup-compatibility/2006">
              <mc:Choice xmlns:v="urn:schemas-microsoft-com:vml" Requires="v">
                <p:oleObj spid="_x0000_s1082" name="Image" r:id="rId5" imgW="2526984" imgH="3428571" progId="Photoshop.Image.6">
                  <p:embed/>
                </p:oleObj>
              </mc:Choice>
              <mc:Fallback>
                <p:oleObj name="Image" r:id="rId5" imgW="2526984" imgH="3428571" progId="Photoshop.Image.6">
                  <p:embed/>
                  <p:pic>
                    <p:nvPicPr>
                      <p:cNvPr id="3141" name="Object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0"/>
                        <a:ext cx="3058584" cy="3136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3142" name="Picture 70"/>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9211733" y="1"/>
            <a:ext cx="2980267" cy="3127375"/>
          </a:xfrm>
          <a:prstGeom prst="rect">
            <a:avLst/>
          </a:prstGeom>
          <a:noFill/>
          <a:extLst>
            <a:ext uri="{909E8E84-426E-40dd-AFC4-6F175D3DCCD1}">
              <a14:hiddenFill xmlns:a14="http://schemas.microsoft.com/office/drawing/2010/main" xmlns="">
                <a:solidFill>
                  <a:srgbClr val="FFFFFF"/>
                </a:solidFill>
              </a14:hiddenFill>
            </a:ext>
          </a:extLst>
        </p:spPr>
      </p:pic>
      <p:sp>
        <p:nvSpPr>
          <p:cNvPr id="3146" name="Rectangle 74"/>
          <p:cNvSpPr>
            <a:spLocks noGrp="1" noChangeArrowheads="1"/>
          </p:cNvSpPr>
          <p:nvPr>
            <p:ph type="dt" sz="half" idx="2"/>
          </p:nvPr>
        </p:nvSpPr>
        <p:spPr>
          <a:xfrm>
            <a:off x="609600" y="6564313"/>
            <a:ext cx="2844800" cy="157162"/>
          </a:xfrm>
          <a:prstGeom prst="rect">
            <a:avLst/>
          </a:prstGeom>
        </p:spPr>
        <p:txBody>
          <a:bodyPr/>
          <a:lstStyle>
            <a:lvl1pPr>
              <a:defRPr sz="1400">
                <a:latin typeface="Times New Roman" charset="0"/>
              </a:defRPr>
            </a:lvl1pPr>
          </a:lstStyle>
          <a:p>
            <a:endParaRPr lang="en-US" altLang="en-US" dirty="0"/>
          </a:p>
        </p:txBody>
      </p:sp>
      <p:sp>
        <p:nvSpPr>
          <p:cNvPr id="3147" name="Rectangle 75"/>
          <p:cNvSpPr>
            <a:spLocks noGrp="1" noChangeArrowheads="1"/>
          </p:cNvSpPr>
          <p:nvPr>
            <p:ph type="ftr" sz="quarter" idx="3"/>
          </p:nvPr>
        </p:nvSpPr>
        <p:spPr>
          <a:xfrm>
            <a:off x="4165600" y="6550025"/>
            <a:ext cx="3860800" cy="171450"/>
          </a:xfrm>
          <a:prstGeom prst="rect">
            <a:avLst/>
          </a:prstGeom>
        </p:spPr>
        <p:txBody>
          <a:bodyPr/>
          <a:lstStyle>
            <a:lvl1pPr algn="ctr">
              <a:defRPr sz="1400">
                <a:latin typeface="Times New Roman" charset="0"/>
              </a:defRPr>
            </a:lvl1pPr>
          </a:lstStyle>
          <a:p>
            <a:endParaRPr lang="en-US" altLang="en-US"/>
          </a:p>
        </p:txBody>
      </p:sp>
      <p:sp>
        <p:nvSpPr>
          <p:cNvPr id="3148" name="Rectangle 76"/>
          <p:cNvSpPr>
            <a:spLocks noGrp="1" noChangeArrowheads="1"/>
          </p:cNvSpPr>
          <p:nvPr>
            <p:ph type="sldNum" sz="quarter" idx="4"/>
          </p:nvPr>
        </p:nvSpPr>
        <p:spPr>
          <a:xfrm>
            <a:off x="8737600" y="6535739"/>
            <a:ext cx="2844800" cy="185737"/>
          </a:xfrm>
        </p:spPr>
        <p:txBody>
          <a:bodyPr/>
          <a:lstStyle>
            <a:lvl1pPr algn="r">
              <a:defRPr>
                <a:latin typeface="Times New Roman" charset="0"/>
              </a:defRPr>
            </a:lvl1pPr>
          </a:lstStyle>
          <a:p>
            <a:fld id="{03558B56-0B79-7D43-B358-DBD0426B793E}" type="slidenum">
              <a:rPr lang="en-US" altLang="en-US"/>
              <a:pPr/>
              <a:t>‹#›</a:t>
            </a:fld>
            <a:endParaRPr lang="en-US" altLang="en-US"/>
          </a:p>
        </p:txBody>
      </p:sp>
      <p:pic>
        <p:nvPicPr>
          <p:cNvPr id="3152" name="Picture 80" descr="https://gss3.bdstatic.com/7Po3dSag_xI4khGkpoWK1HF6hhy/baike/c0%3Dbaike92%2C5%2C5%2C92%2C30/sign=e0c646358926cffc7d27b7e0d86821f5/b3119313b07eca8032bb094b9a2397dda04483db.jpg"/>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162520" y="176604"/>
            <a:ext cx="2664596" cy="2799569"/>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图片 3">
            <a:extLst>
              <a:ext uri="{FF2B5EF4-FFF2-40B4-BE49-F238E27FC236}">
                <a16:creationId xmlns:a16="http://schemas.microsoft.com/office/drawing/2014/main" id="{9EEE34BE-9454-483C-BFE2-C37855CD7EA0}"/>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a:stretch/>
        </p:blipFill>
        <p:spPr>
          <a:xfrm>
            <a:off x="162520" y="3306436"/>
            <a:ext cx="1564680" cy="1036965"/>
          </a:xfrm>
          <a:prstGeom prst="rect">
            <a:avLst/>
          </a:prstGeom>
        </p:spPr>
      </p:pic>
      <p:sp>
        <p:nvSpPr>
          <p:cNvPr id="5" name="文本框 4">
            <a:extLst>
              <a:ext uri="{FF2B5EF4-FFF2-40B4-BE49-F238E27FC236}">
                <a16:creationId xmlns:a16="http://schemas.microsoft.com/office/drawing/2014/main" id="{14632A6A-2801-4899-900B-3AE33D818CC8}"/>
              </a:ext>
            </a:extLst>
          </p:cNvPr>
          <p:cNvSpPr txBox="1"/>
          <p:nvPr userDrawn="1"/>
        </p:nvSpPr>
        <p:spPr>
          <a:xfrm>
            <a:off x="1905000" y="3424627"/>
            <a:ext cx="9982200" cy="707886"/>
          </a:xfrm>
          <a:prstGeom prst="rect">
            <a:avLst/>
          </a:prstGeom>
          <a:noFill/>
        </p:spPr>
        <p:txBody>
          <a:bodyPr wrap="square" rtlCol="0">
            <a:spAutoFit/>
          </a:bodyPr>
          <a:lstStyle/>
          <a:p>
            <a:pPr algn="ctr"/>
            <a:r>
              <a:rPr lang="zh-CN" altLang="zh-CN" sz="4000" b="1" kern="100" dirty="0">
                <a:solidFill>
                  <a:schemeClr val="bg1"/>
                </a:solidFill>
                <a:effectLst/>
                <a:ea typeface="宋体" panose="02010600030101010101" pitchFamily="2" charset="-122"/>
                <a:cs typeface="Times New Roman" panose="02020603050405020304" pitchFamily="18" charset="0"/>
              </a:rPr>
              <a:t>面向云原生系统的主动性故障注入与检测</a:t>
            </a:r>
            <a:r>
              <a:rPr lang="zh-CN" altLang="zh-CN" sz="4000" dirty="0">
                <a:solidFill>
                  <a:schemeClr val="bg1"/>
                </a:solidFill>
                <a:effectLst/>
              </a:rPr>
              <a:t> </a:t>
            </a:r>
            <a:endParaRPr lang="zh-CN" altLang="en-US" sz="4000" b="1" dirty="0">
              <a:solidFill>
                <a:schemeClr val="bg1"/>
              </a:solidFill>
              <a:latin typeface="Times New Roman" panose="02020603050405020304" pitchFamily="18" charset="0"/>
              <a:ea typeface="FangSong"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00731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95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1"/>
          </p:nvPr>
        </p:nvSpPr>
        <p:spPr/>
        <p:txBody>
          <a:bodyPr/>
          <a:lstStyle>
            <a:lvl1pPr>
              <a:defRPr/>
            </a:lvl1pPr>
          </a:lstStyle>
          <a:p>
            <a:fld id="{81527B9D-8B53-C542-B4A4-B7AE274C943D}" type="slidenum">
              <a:rPr lang="en-US" altLang="en-US"/>
              <a:pPr/>
              <a:t>‹#›</a:t>
            </a:fld>
            <a:endParaRPr lang="en-US" altLang="en-US"/>
          </a:p>
        </p:txBody>
      </p:sp>
    </p:spTree>
    <p:extLst>
      <p:ext uri="{BB962C8B-B14F-4D97-AF65-F5344CB8AC3E}">
        <p14:creationId xmlns:p14="http://schemas.microsoft.com/office/powerpoint/2010/main" val="190467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a:xfrm>
            <a:off x="9084129" y="6372683"/>
            <a:ext cx="2743200" cy="365125"/>
          </a:xfrm>
        </p:spPr>
        <p:txBody>
          <a:bodyPr/>
          <a:lstStyle>
            <a:lvl1pPr>
              <a:defRPr>
                <a:solidFill>
                  <a:schemeClr val="tx1"/>
                </a:solidFill>
              </a:defRPr>
            </a:lvl1pPr>
          </a:lstStyle>
          <a:p>
            <a:fld id="{65755C36-0164-4874-94BE-9E4E7FBF828B}" type="slidenum">
              <a:rPr lang="zh-CN" altLang="en-US" smtClean="0"/>
              <a:pPr/>
              <a:t>‹#›</a:t>
            </a:fld>
            <a:endParaRPr lang="zh-CN" altLang="en-US" dirty="0"/>
          </a:p>
        </p:txBody>
      </p:sp>
    </p:spTree>
    <p:extLst>
      <p:ext uri="{BB962C8B-B14F-4D97-AF65-F5344CB8AC3E}">
        <p14:creationId xmlns:p14="http://schemas.microsoft.com/office/powerpoint/2010/main" val="2288666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6109C0-27C1-7349-BA92-9D0D6A8CE8F1}" type="slidenum">
              <a:rPr lang="en-US" altLang="en-US" smtClean="0"/>
              <a:pPr/>
              <a:t>‹#›</a:t>
            </a:fld>
            <a:endParaRPr lang="en-US" altLang="en-US"/>
          </a:p>
        </p:txBody>
      </p:sp>
    </p:spTree>
    <p:extLst>
      <p:ext uri="{BB962C8B-B14F-4D97-AF65-F5344CB8AC3E}">
        <p14:creationId xmlns:p14="http://schemas.microsoft.com/office/powerpoint/2010/main" val="205764780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6/28/23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6109C0-27C1-7349-BA92-9D0D6A8CE8F1}" type="slidenum">
              <a:rPr lang="en-US" altLang="en-US" smtClean="0"/>
              <a:pPr/>
              <a:t>‹#›</a:t>
            </a:fld>
            <a:endParaRPr lang="en-US" altLang="en-US"/>
          </a:p>
        </p:txBody>
      </p:sp>
    </p:spTree>
    <p:extLst>
      <p:ext uri="{BB962C8B-B14F-4D97-AF65-F5344CB8AC3E}">
        <p14:creationId xmlns:p14="http://schemas.microsoft.com/office/powerpoint/2010/main" val="343390507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6/28/23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6109C0-27C1-7349-BA92-9D0D6A8CE8F1}" type="slidenum">
              <a:rPr lang="en-US" altLang="en-US" smtClean="0"/>
              <a:pPr/>
              <a:t>‹#›</a:t>
            </a:fld>
            <a:endParaRPr lang="en-US" altLang="en-US"/>
          </a:p>
        </p:txBody>
      </p:sp>
    </p:spTree>
    <p:extLst>
      <p:ext uri="{BB962C8B-B14F-4D97-AF65-F5344CB8AC3E}">
        <p14:creationId xmlns:p14="http://schemas.microsoft.com/office/powerpoint/2010/main" val="23669028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6/28/23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56109C0-27C1-7349-BA92-9D0D6A8CE8F1}" type="slidenum">
              <a:rPr lang="en-US" altLang="en-US" smtClean="0"/>
              <a:pPr/>
              <a:t>‹#›</a:t>
            </a:fld>
            <a:endParaRPr lang="en-US" altLang="en-US"/>
          </a:p>
        </p:txBody>
      </p:sp>
    </p:spTree>
    <p:extLst>
      <p:ext uri="{BB962C8B-B14F-4D97-AF65-F5344CB8AC3E}">
        <p14:creationId xmlns:p14="http://schemas.microsoft.com/office/powerpoint/2010/main" val="201253985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6/28/23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56109C0-27C1-7349-BA92-9D0D6A8CE8F1}" type="slidenum">
              <a:rPr lang="en-US" altLang="en-US" smtClean="0"/>
              <a:pPr/>
              <a:t>‹#›</a:t>
            </a:fld>
            <a:endParaRPr lang="en-US" altLang="en-US"/>
          </a:p>
        </p:txBody>
      </p:sp>
    </p:spTree>
    <p:extLst>
      <p:ext uri="{BB962C8B-B14F-4D97-AF65-F5344CB8AC3E}">
        <p14:creationId xmlns:p14="http://schemas.microsoft.com/office/powerpoint/2010/main" val="123805912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56109C0-27C1-7349-BA92-9D0D6A8CE8F1}" type="slidenum">
              <a:rPr lang="en-US" altLang="en-US" smtClean="0"/>
              <a:pPr/>
              <a:t>‹#›</a:t>
            </a:fld>
            <a:endParaRPr lang="en-US" altLang="en-US"/>
          </a:p>
        </p:txBody>
      </p:sp>
    </p:spTree>
    <p:extLst>
      <p:ext uri="{BB962C8B-B14F-4D97-AF65-F5344CB8AC3E}">
        <p14:creationId xmlns:p14="http://schemas.microsoft.com/office/powerpoint/2010/main" val="410767791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6/28/23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6109C0-27C1-7349-BA92-9D0D6A8CE8F1}" type="slidenum">
              <a:rPr lang="en-US" altLang="en-US" smtClean="0"/>
              <a:pPr/>
              <a:t>‹#›</a:t>
            </a:fld>
            <a:endParaRPr lang="en-US" altLang="en-US"/>
          </a:p>
        </p:txBody>
      </p:sp>
    </p:spTree>
    <p:extLst>
      <p:ext uri="{BB962C8B-B14F-4D97-AF65-F5344CB8AC3E}">
        <p14:creationId xmlns:p14="http://schemas.microsoft.com/office/powerpoint/2010/main" val="109710996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6/28/23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6109C0-27C1-7349-BA92-9D0D6A8CE8F1}" type="slidenum">
              <a:rPr lang="en-US" altLang="en-US" smtClean="0"/>
              <a:pPr/>
              <a:t>‹#›</a:t>
            </a:fld>
            <a:endParaRPr lang="en-US" altLang="en-US"/>
          </a:p>
        </p:txBody>
      </p:sp>
    </p:spTree>
    <p:extLst>
      <p:ext uri="{BB962C8B-B14F-4D97-AF65-F5344CB8AC3E}">
        <p14:creationId xmlns:p14="http://schemas.microsoft.com/office/powerpoint/2010/main" val="86307954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tif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6/28/23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6109C0-27C1-7349-BA92-9D0D6A8CE8F1}" type="slidenum">
              <a:rPr lang="en-US" altLang="en-US" smtClean="0"/>
              <a:pPr/>
              <a:t>‹#›</a:t>
            </a:fld>
            <a:endParaRPr lang="en-US" altLang="en-US"/>
          </a:p>
        </p:txBody>
      </p:sp>
      <p:pic>
        <p:nvPicPr>
          <p:cNvPr id="7" name="Picture 1">
            <a:extLst>
              <a:ext uri="{FF2B5EF4-FFF2-40B4-BE49-F238E27FC236}">
                <a16:creationId xmlns:a16="http://schemas.microsoft.com/office/drawing/2014/main" id="{69976DEC-A035-B542-A345-7B9A86F93765}"/>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10261599" y="40394"/>
            <a:ext cx="1892300" cy="680332"/>
          </a:xfrm>
          <a:prstGeom prst="rect">
            <a:avLst/>
          </a:prstGeom>
        </p:spPr>
      </p:pic>
      <p:sp>
        <p:nvSpPr>
          <p:cNvPr id="8" name="Rectangle 69">
            <a:extLst>
              <a:ext uri="{FF2B5EF4-FFF2-40B4-BE49-F238E27FC236}">
                <a16:creationId xmlns:a16="http://schemas.microsoft.com/office/drawing/2014/main" id="{750C2B7D-41A2-0C40-84FF-3EA095B5E63D}"/>
              </a:ext>
            </a:extLst>
          </p:cNvPr>
          <p:cNvSpPr>
            <a:spLocks noChangeArrowheads="1"/>
          </p:cNvSpPr>
          <p:nvPr userDrawn="1"/>
        </p:nvSpPr>
        <p:spPr bwMode="gray">
          <a:xfrm>
            <a:off x="0" y="685800"/>
            <a:ext cx="12192000" cy="1524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9" name="Picture 72">
            <a:extLst>
              <a:ext uri="{FF2B5EF4-FFF2-40B4-BE49-F238E27FC236}">
                <a16:creationId xmlns:a16="http://schemas.microsoft.com/office/drawing/2014/main" id="{1E974E49-3157-724A-8DF0-8287CCC0D311}"/>
              </a:ext>
            </a:extLst>
          </p:cNvPr>
          <p:cNvPicPr>
            <a:picLocks noChangeAspect="1" noChangeArrowheads="1"/>
          </p:cNvPicPr>
          <p:nvPr userDrawn="1"/>
        </p:nvPicPr>
        <p:blipFill>
          <a:blip r:embed="rId17">
            <a:extLst>
              <a:ext uri="{28A0092B-C50C-407E-A947-70E740481C1C}">
                <a14:useLocalDpi xmlns:a14="http://schemas.microsoft.com/office/drawing/2010/main"/>
              </a:ext>
            </a:extLst>
          </a:blip>
          <a:srcRect/>
          <a:stretch>
            <a:fillRect/>
          </a:stretch>
        </p:blipFill>
        <p:spPr bwMode="auto">
          <a:xfrm>
            <a:off x="6400800" y="47127"/>
            <a:ext cx="1930400" cy="67359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a:extLst>
              <a:ext uri="{FF2B5EF4-FFF2-40B4-BE49-F238E27FC236}">
                <a16:creationId xmlns:a16="http://schemas.microsoft.com/office/drawing/2014/main" id="{E1E34F00-9EE1-5B4E-8FF1-1430E0727FD6}"/>
              </a:ext>
            </a:extLst>
          </p:cNvPr>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a:xfrm>
            <a:off x="8331202" y="47127"/>
            <a:ext cx="1930399" cy="673599"/>
          </a:xfrm>
          <a:prstGeom prst="rect">
            <a:avLst/>
          </a:prstGeom>
        </p:spPr>
      </p:pic>
      <p:pic>
        <p:nvPicPr>
          <p:cNvPr id="12" name="图片 11">
            <a:extLst>
              <a:ext uri="{FF2B5EF4-FFF2-40B4-BE49-F238E27FC236}">
                <a16:creationId xmlns:a16="http://schemas.microsoft.com/office/drawing/2014/main" id="{642F29B9-6F77-0907-F980-FE2D67E678F8}"/>
              </a:ext>
            </a:extLst>
          </p:cNvPr>
          <p:cNvPicPr>
            <a:picLocks noChangeAspect="1"/>
          </p:cNvPicPr>
          <p:nvPr userDrawn="1"/>
        </p:nvPicPr>
        <p:blipFill rotWithShape="1">
          <a:blip r:embed="rId19"/>
          <a:srcRect r="596" b="18306"/>
          <a:stretch/>
        </p:blipFill>
        <p:spPr>
          <a:xfrm>
            <a:off x="28576" y="40394"/>
            <a:ext cx="6372222" cy="721606"/>
          </a:xfrm>
          <a:prstGeom prst="rect">
            <a:avLst/>
          </a:prstGeom>
        </p:spPr>
      </p:pic>
    </p:spTree>
    <p:extLst>
      <p:ext uri="{BB962C8B-B14F-4D97-AF65-F5344CB8AC3E}">
        <p14:creationId xmlns:p14="http://schemas.microsoft.com/office/powerpoint/2010/main" val="179360891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henpf7@mail.sysu.edu.cn"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tif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33.xml.rels><?xml version="1.0" encoding="UTF-8" standalone="yes"?>
<Relationships xmlns="http://schemas.openxmlformats.org/package/2006/relationships"><Relationship Id="rId3" Type="http://schemas.openxmlformats.org/officeDocument/2006/relationships/image" Target="https://cdn.nlark.com/yuque/0/2022/png/25419861/1656918789163-c9e8866e-0c90-4175-a3ee-f3f807c6b4a7.png" TargetMode="External"/><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https://cdn.nlark.com/yuque/0/2022/png/25419861/1656918898432-826f9b5e-33a2-43c5-b096-f193c8571362.png" TargetMode="Externa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https://cdn.nlark.com/yuque/0/2022/png/25419861/1656923437329-b9253630-fbc4-4c5b-82cd-8f0e62e8df09.png" TargetMode="External"/><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https://cdn.nlark.com/yuque/0/2022/png/25419861/1656923634340-eb7db9ba-4d09-42fc-a374-759fa6e8ccbc.png" TargetMode="Externa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notesSlide" Target="../notesSlides/notesSlide4.xml"/></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media" Target="../media/media2.mp4"/><Relationship Id="rId7" Type="http://schemas.openxmlformats.org/officeDocument/2006/relationships/image" Target="../media/image62.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幻灯片编号占位符 2"/>
          <p:cNvSpPr>
            <a:spLocks noGrp="1"/>
          </p:cNvSpPr>
          <p:nvPr>
            <p:ph type="sldNum" sz="quarter" idx="4"/>
          </p:nvPr>
        </p:nvSpPr>
        <p:spPr/>
        <p:txBody>
          <a:bodyPr/>
          <a:lstStyle/>
          <a:p>
            <a:fld id="{03558B56-0B79-7D43-B358-DBD0426B793E}" type="slidenum">
              <a:rPr lang="en-US" altLang="en-US" smtClean="0"/>
              <a:pPr/>
              <a:t>1</a:t>
            </a:fld>
            <a:endParaRPr lang="en-US" altLang="en-US"/>
          </a:p>
        </p:txBody>
      </p:sp>
      <p:sp>
        <p:nvSpPr>
          <p:cNvPr id="5" name="文本框 4">
            <a:extLst>
              <a:ext uri="{FF2B5EF4-FFF2-40B4-BE49-F238E27FC236}">
                <a16:creationId xmlns:a16="http://schemas.microsoft.com/office/drawing/2014/main" id="{807EFC50-7C6E-4732-88FB-9E2B2C7A3391}"/>
              </a:ext>
            </a:extLst>
          </p:cNvPr>
          <p:cNvSpPr txBox="1"/>
          <p:nvPr/>
        </p:nvSpPr>
        <p:spPr>
          <a:xfrm>
            <a:off x="2819400" y="4648200"/>
            <a:ext cx="7086600" cy="1631216"/>
          </a:xfrm>
          <a:prstGeom prst="rect">
            <a:avLst/>
          </a:prstGeom>
          <a:noFill/>
        </p:spPr>
        <p:txBody>
          <a:bodyPr wrap="square" rtlCol="0">
            <a:spAutoFit/>
          </a:bodyPr>
          <a:lstStyle/>
          <a:p>
            <a:pPr algn="ctr"/>
            <a:r>
              <a:rPr lang="zh-CN" altLang="en-US" sz="2000" b="1" dirty="0">
                <a:solidFill>
                  <a:srgbClr val="000000"/>
                </a:solidFill>
                <a:latin typeface="FangSong" panose="02010609060101010101" pitchFamily="49" charset="-122"/>
                <a:ea typeface="FangSong" panose="02010609060101010101" pitchFamily="49" charset="-122"/>
                <a:cs typeface="Times New Roman" panose="02020603050405020304" pitchFamily="18" charset="0"/>
              </a:rPr>
              <a:t>陈鹏飞，副教授</a:t>
            </a:r>
            <a:endParaRPr lang="en-US" altLang="zh-CN" sz="2000" b="1" dirty="0">
              <a:solidFill>
                <a:srgbClr val="000000"/>
              </a:solidFill>
              <a:latin typeface="FangSong" panose="02010609060101010101" pitchFamily="49" charset="-122"/>
              <a:ea typeface="FangSong" panose="02010609060101010101" pitchFamily="49" charset="-122"/>
              <a:cs typeface="Times New Roman" panose="02020603050405020304" pitchFamily="18" charset="0"/>
            </a:endParaRPr>
          </a:p>
          <a:p>
            <a:pPr algn="ctr"/>
            <a:r>
              <a:rPr lang="zh-CN" altLang="en-US" sz="2000" b="1" dirty="0">
                <a:solidFill>
                  <a:srgbClr val="000000"/>
                </a:solidFill>
                <a:latin typeface="FangSong" panose="02010609060101010101" pitchFamily="49" charset="-122"/>
                <a:ea typeface="FangSong" panose="02010609060101010101" pitchFamily="49" charset="-122"/>
                <a:cs typeface="Times New Roman" panose="02020603050405020304" pitchFamily="18" charset="0"/>
              </a:rPr>
              <a:t>数据科学与计算机学院</a:t>
            </a:r>
            <a:endParaRPr lang="en-US" altLang="zh-CN" sz="2000" b="1" dirty="0">
              <a:solidFill>
                <a:srgbClr val="000000"/>
              </a:solidFill>
              <a:latin typeface="FangSong" panose="02010609060101010101" pitchFamily="49" charset="-122"/>
              <a:ea typeface="FangSong" panose="02010609060101010101" pitchFamily="49" charset="-122"/>
              <a:cs typeface="Times New Roman" panose="02020603050405020304" pitchFamily="18" charset="0"/>
            </a:endParaRPr>
          </a:p>
          <a:p>
            <a:pPr algn="ctr"/>
            <a:r>
              <a:rPr lang="zh-CN" altLang="en-US" sz="2000" b="1" dirty="0">
                <a:solidFill>
                  <a:srgbClr val="000000"/>
                </a:solidFill>
                <a:latin typeface="FangSong" panose="02010609060101010101" pitchFamily="49" charset="-122"/>
                <a:ea typeface="FangSong" panose="02010609060101010101" pitchFamily="49" charset="-122"/>
                <a:cs typeface="Times New Roman" panose="02020603050405020304" pitchFamily="18" charset="0"/>
              </a:rPr>
              <a:t>中山大学</a:t>
            </a:r>
            <a:endParaRPr lang="en-US" altLang="zh-CN" sz="2000" b="1" dirty="0">
              <a:solidFill>
                <a:srgbClr val="000000"/>
              </a:solidFill>
              <a:latin typeface="FangSong" panose="02010609060101010101" pitchFamily="49" charset="-122"/>
              <a:ea typeface="FangSong" panose="02010609060101010101" pitchFamily="49" charset="-122"/>
              <a:cs typeface="Times New Roman" panose="02020603050405020304" pitchFamily="18" charset="0"/>
            </a:endParaRPr>
          </a:p>
          <a:p>
            <a:pPr algn="ctr"/>
            <a:r>
              <a:rPr lang="en-US" altLang="zh-CN" sz="2000" b="1" dirty="0">
                <a:solidFill>
                  <a:srgbClr val="000000"/>
                </a:solidFill>
                <a:latin typeface="FangSong" panose="02010609060101010101" pitchFamily="49" charset="-122"/>
                <a:ea typeface="FangSong" panose="02010609060101010101" pitchFamily="49" charset="-122"/>
                <a:cs typeface="Times New Roman" panose="02020603050405020304" pitchFamily="18" charset="0"/>
                <a:hlinkClick r:id="rId2"/>
              </a:rPr>
              <a:t>chenpf7@mail.sysu.edu.cn</a:t>
            </a:r>
            <a:endParaRPr lang="en-US" altLang="zh-CN" sz="2000" b="1" dirty="0">
              <a:solidFill>
                <a:srgbClr val="000000"/>
              </a:solidFill>
              <a:latin typeface="FangSong" panose="02010609060101010101" pitchFamily="49" charset="-122"/>
              <a:ea typeface="FangSong" panose="02010609060101010101" pitchFamily="49" charset="-122"/>
              <a:cs typeface="Times New Roman" panose="02020603050405020304" pitchFamily="18" charset="0"/>
            </a:endParaRPr>
          </a:p>
          <a:p>
            <a:pPr algn="ctr"/>
            <a:r>
              <a:rPr lang="en-US" altLang="zh-CN" sz="2000" b="1" dirty="0">
                <a:solidFill>
                  <a:srgbClr val="000000"/>
                </a:solidFill>
                <a:latin typeface="FangSong" panose="02010609060101010101" pitchFamily="49" charset="-122"/>
                <a:ea typeface="FangSong" panose="02010609060101010101" pitchFamily="49" charset="-122"/>
                <a:cs typeface="Times New Roman" panose="02020603050405020304" pitchFamily="18" charset="0"/>
              </a:rPr>
              <a:t>2023.06.28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BE4E7705-DE83-41DE-A4E2-8AAD81B6FA65}"/>
              </a:ext>
            </a:extLst>
          </p:cNvPr>
          <p:cNvSpPr>
            <a:spLocks noGrp="1"/>
          </p:cNvSpPr>
          <p:nvPr>
            <p:ph type="sldNum" sz="quarter" idx="11"/>
          </p:nvPr>
        </p:nvSpPr>
        <p:spPr>
          <a:xfrm>
            <a:off x="9372600" y="6448990"/>
            <a:ext cx="2743200" cy="365125"/>
          </a:xfrm>
        </p:spPr>
        <p:txBody>
          <a:bodyPr/>
          <a:lstStyle/>
          <a:p>
            <a:fld id="{81527B9D-8B53-C542-B4A4-B7AE274C943D}" type="slidenum">
              <a:rPr lang="en-US" altLang="en-US" smtClean="0"/>
              <a:pPr/>
              <a:t>10</a:t>
            </a:fld>
            <a:endParaRPr lang="en-US" altLang="en-US"/>
          </a:p>
        </p:txBody>
      </p:sp>
      <p:sp>
        <p:nvSpPr>
          <p:cNvPr id="6" name="矩形 5"/>
          <p:cNvSpPr/>
          <p:nvPr/>
        </p:nvSpPr>
        <p:spPr>
          <a:xfrm>
            <a:off x="152400" y="1299866"/>
            <a:ext cx="11658600" cy="923330"/>
          </a:xfrm>
          <a:prstGeom prst="rect">
            <a:avLst/>
          </a:prstGeom>
        </p:spPr>
        <p:txBody>
          <a:bodyPr wrap="square">
            <a:spAutoFit/>
          </a:bodyPr>
          <a:lstStyle/>
          <a:p>
            <a:r>
              <a:rPr lang="en-US" altLang="zh-CN" b="1" dirty="0">
                <a:latin typeface="FangSong" panose="02010609060101010101" pitchFamily="49" charset="-122"/>
                <a:ea typeface="FangSong" panose="02010609060101010101" pitchFamily="49" charset="-122"/>
              </a:rPr>
              <a:t>    </a:t>
            </a:r>
            <a:r>
              <a:rPr lang="zh-CN" altLang="en-US" b="1" dirty="0">
                <a:latin typeface="FangSong" panose="02010609060101010101" pitchFamily="49" charset="-122"/>
                <a:ea typeface="FangSong" panose="02010609060101010101" pitchFamily="49" charset="-122"/>
              </a:rPr>
              <a:t>最初 “</a:t>
            </a:r>
            <a:r>
              <a:rPr lang="en-US" altLang="zh-CN" b="1" dirty="0">
                <a:latin typeface="FangSong" panose="02010609060101010101" pitchFamily="49" charset="-122"/>
                <a:ea typeface="FangSong" panose="02010609060101010101" pitchFamily="49" charset="-122"/>
              </a:rPr>
              <a:t>A</a:t>
            </a:r>
            <a:r>
              <a:rPr lang="zh-CN" altLang="en-US" b="1" dirty="0">
                <a:latin typeface="FangSong" panose="02010609060101010101" pitchFamily="49" charset="-122"/>
                <a:ea typeface="FangSong" panose="02010609060101010101" pitchFamily="49" charset="-122"/>
              </a:rPr>
              <a:t>” 的解释是</a:t>
            </a:r>
            <a:r>
              <a:rPr lang="en-US" altLang="zh-CN" b="1" dirty="0">
                <a:latin typeface="FangSong" panose="02010609060101010101" pitchFamily="49" charset="-122"/>
                <a:ea typeface="FangSong" panose="02010609060101010101" pitchFamily="49" charset="-122"/>
              </a:rPr>
              <a:t>Algorithmic</a:t>
            </a:r>
            <a:r>
              <a:rPr lang="zh-CN" altLang="en-US" b="1" dirty="0">
                <a:latin typeface="FangSong" panose="02010609060101010101" pitchFamily="49" charset="-122"/>
                <a:ea typeface="FangSong" panose="02010609060101010101" pitchFamily="49" charset="-122"/>
              </a:rPr>
              <a:t>， 即算法。现在指利用大数据、机器学习和其他分析技术，通过分析自动发现</a:t>
            </a:r>
            <a:r>
              <a:rPr lang="en-US" altLang="zh-CN" b="1" dirty="0">
                <a:latin typeface="FangSong" panose="02010609060101010101" pitchFamily="49" charset="-122"/>
                <a:ea typeface="FangSong" panose="02010609060101010101" pitchFamily="49" charset="-122"/>
              </a:rPr>
              <a:t>IT</a:t>
            </a:r>
            <a:r>
              <a:rPr lang="zh-CN" altLang="en-US" b="1" dirty="0">
                <a:latin typeface="FangSong" panose="02010609060101010101" pitchFamily="49" charset="-122"/>
                <a:ea typeface="FangSong" panose="02010609060101010101" pitchFamily="49" charset="-122"/>
              </a:rPr>
              <a:t>系统中的问题，并定位根因，甚至自动恢复系统，从而增强</a:t>
            </a:r>
            <a:r>
              <a:rPr lang="en-US" altLang="zh-CN" b="1" dirty="0">
                <a:latin typeface="FangSong" panose="02010609060101010101" pitchFamily="49" charset="-122"/>
                <a:ea typeface="FangSong" panose="02010609060101010101" pitchFamily="49" charset="-122"/>
              </a:rPr>
              <a:t>IT</a:t>
            </a:r>
            <a:r>
              <a:rPr lang="zh-CN" altLang="en-US" b="1" dirty="0">
                <a:latin typeface="FangSong" panose="02010609060101010101" pitchFamily="49" charset="-122"/>
                <a:ea typeface="FangSong" panose="02010609060101010101" pitchFamily="49" charset="-122"/>
              </a:rPr>
              <a:t>系统的稳定性、性能和可用性，为</a:t>
            </a:r>
            <a:r>
              <a:rPr lang="en-US" altLang="zh-CN" b="1" dirty="0">
                <a:latin typeface="FangSong" panose="02010609060101010101" pitchFamily="49" charset="-122"/>
                <a:ea typeface="FangSong" panose="02010609060101010101" pitchFamily="49" charset="-122"/>
              </a:rPr>
              <a:t>IT</a:t>
            </a:r>
            <a:r>
              <a:rPr lang="zh-CN" altLang="en-US" b="1" dirty="0">
                <a:latin typeface="FangSong" panose="02010609060101010101" pitchFamily="49" charset="-122"/>
                <a:ea typeface="FangSong" panose="02010609060101010101" pitchFamily="49" charset="-122"/>
              </a:rPr>
              <a:t>运维提供“端到端”的解决方法，最终做到“无人值守”。</a:t>
            </a:r>
          </a:p>
        </p:txBody>
      </p:sp>
      <p:sp>
        <p:nvSpPr>
          <p:cNvPr id="9" name="AutoShape 28">
            <a:extLst>
              <a:ext uri="{FF2B5EF4-FFF2-40B4-BE49-F238E27FC236}">
                <a16:creationId xmlns:a16="http://schemas.microsoft.com/office/drawing/2014/main" id="{2FE66137-95FA-8749-AD50-8AD87C40F9DB}"/>
              </a:ext>
            </a:extLst>
          </p:cNvPr>
          <p:cNvSpPr>
            <a:spLocks noChangeArrowheads="1"/>
          </p:cNvSpPr>
          <p:nvPr/>
        </p:nvSpPr>
        <p:spPr bwMode="gray">
          <a:xfrm>
            <a:off x="144483" y="871241"/>
            <a:ext cx="6558148"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l"/>
            </a:pPr>
            <a:r>
              <a:rPr kumimoji="1" lang="en-US" altLang="zh-CN" sz="2000" b="1" dirty="0">
                <a:solidFill>
                  <a:srgbClr val="000000"/>
                </a:solidFill>
                <a:latin typeface="Times New Roman" panose="02020603050405020304" pitchFamily="18" charset="0"/>
                <a:ea typeface="宋体"/>
                <a:cs typeface="Times New Roman" panose="02020603050405020304" pitchFamily="18" charset="0"/>
              </a:rPr>
              <a:t>AIOps  (Artificial Intelligence of IT Operations)</a:t>
            </a:r>
            <a:endParaRPr kumimoji="1" lang="zh-CN" altLang="en-US" sz="2000" b="1" dirty="0">
              <a:solidFill>
                <a:srgbClr val="000000"/>
              </a:solidFill>
              <a:latin typeface="Times New Roman" panose="02020603050405020304" pitchFamily="18" charset="0"/>
              <a:ea typeface="宋体"/>
              <a:cs typeface="Times New Roman" panose="02020603050405020304" pitchFamily="18" charset="0"/>
            </a:endParaRPr>
          </a:p>
        </p:txBody>
      </p:sp>
      <p:sp>
        <p:nvSpPr>
          <p:cNvPr id="5" name="矩形 4">
            <a:extLst>
              <a:ext uri="{FF2B5EF4-FFF2-40B4-BE49-F238E27FC236}">
                <a16:creationId xmlns:a16="http://schemas.microsoft.com/office/drawing/2014/main" id="{945CDE79-2F63-014D-A190-846348217C4E}"/>
              </a:ext>
            </a:extLst>
          </p:cNvPr>
          <p:cNvSpPr/>
          <p:nvPr/>
        </p:nvSpPr>
        <p:spPr>
          <a:xfrm>
            <a:off x="213300" y="6400800"/>
            <a:ext cx="5935683" cy="369332"/>
          </a:xfrm>
          <a:prstGeom prst="rect">
            <a:avLst/>
          </a:prstGeom>
        </p:spPr>
        <p:txBody>
          <a:bodyPr wrap="square">
            <a:spAutoFit/>
          </a:bodyPr>
          <a:lstStyle/>
          <a:p>
            <a:r>
              <a:rPr lang="zh-CN" altLang="en" b="1" dirty="0">
                <a:solidFill>
                  <a:srgbClr val="212121"/>
                </a:solidFill>
                <a:latin typeface="FangSong" panose="02010609060101010101" pitchFamily="49" charset="-122"/>
                <a:ea typeface="FangSong" panose="02010609060101010101" pitchFamily="49" charset="-122"/>
              </a:rPr>
              <a:t>来源</a:t>
            </a:r>
            <a:r>
              <a:rPr lang="zh-CN" altLang="en-US" b="1" dirty="0">
                <a:solidFill>
                  <a:srgbClr val="212121"/>
                </a:solidFill>
                <a:latin typeface="FangSong" panose="02010609060101010101" pitchFamily="49" charset="-122"/>
                <a:ea typeface="FangSong" panose="02010609060101010101" pitchFamily="49" charset="-122"/>
              </a:rPr>
              <a:t>：</a:t>
            </a:r>
            <a:r>
              <a:rPr lang="en-US" altLang="zh-CN" b="1" dirty="0">
                <a:solidFill>
                  <a:srgbClr val="212121"/>
                </a:solidFill>
                <a:latin typeface="FangSong" panose="02010609060101010101" pitchFamily="49" charset="-122"/>
                <a:ea typeface="FangSong" panose="02010609060101010101" pitchFamily="49" charset="-122"/>
              </a:rPr>
              <a:t>Gartner:</a:t>
            </a:r>
            <a:r>
              <a:rPr lang="zh-CN" altLang="en-US" b="1" dirty="0">
                <a:solidFill>
                  <a:srgbClr val="212121"/>
                </a:solidFill>
                <a:latin typeface="FangSong" panose="02010609060101010101" pitchFamily="49" charset="-122"/>
                <a:ea typeface="FangSong" panose="02010609060101010101" pitchFamily="49" charset="-122"/>
              </a:rPr>
              <a:t> </a:t>
            </a:r>
            <a:r>
              <a:rPr lang="en" altLang="zh-CN" b="1" dirty="0">
                <a:solidFill>
                  <a:srgbClr val="212121"/>
                </a:solidFill>
                <a:latin typeface="FangSong" panose="02010609060101010101" pitchFamily="49" charset="-122"/>
                <a:ea typeface="FangSong" panose="02010609060101010101" pitchFamily="49" charset="-122"/>
              </a:rPr>
              <a:t>Market Guide for AIOps Platforms</a:t>
            </a:r>
          </a:p>
        </p:txBody>
      </p:sp>
      <p:pic>
        <p:nvPicPr>
          <p:cNvPr id="10" name="图片 9">
            <a:extLst>
              <a:ext uri="{FF2B5EF4-FFF2-40B4-BE49-F238E27FC236}">
                <a16:creationId xmlns:a16="http://schemas.microsoft.com/office/drawing/2014/main" id="{AC6072E8-3E4A-0444-9268-2B1EAEB9165C}"/>
              </a:ext>
            </a:extLst>
          </p:cNvPr>
          <p:cNvPicPr>
            <a:picLocks noChangeAspect="1"/>
          </p:cNvPicPr>
          <p:nvPr/>
        </p:nvPicPr>
        <p:blipFill>
          <a:blip r:embed="rId2"/>
          <a:stretch>
            <a:fillRect/>
          </a:stretch>
        </p:blipFill>
        <p:spPr>
          <a:xfrm>
            <a:off x="9243920" y="2022605"/>
            <a:ext cx="2481013" cy="4403797"/>
          </a:xfrm>
          <a:prstGeom prst="rect">
            <a:avLst/>
          </a:prstGeom>
        </p:spPr>
      </p:pic>
      <p:sp>
        <p:nvSpPr>
          <p:cNvPr id="11" name="右箭头 10">
            <a:extLst>
              <a:ext uri="{FF2B5EF4-FFF2-40B4-BE49-F238E27FC236}">
                <a16:creationId xmlns:a16="http://schemas.microsoft.com/office/drawing/2014/main" id="{C0D0FA4B-6A66-8E4E-8797-3850C70ED39A}"/>
              </a:ext>
            </a:extLst>
          </p:cNvPr>
          <p:cNvSpPr/>
          <p:nvPr/>
        </p:nvSpPr>
        <p:spPr>
          <a:xfrm>
            <a:off x="8380129" y="3995903"/>
            <a:ext cx="609600" cy="4572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CN" altLang="en-US"/>
          </a:p>
        </p:txBody>
      </p:sp>
      <p:pic>
        <p:nvPicPr>
          <p:cNvPr id="2" name="图片 1">
            <a:extLst>
              <a:ext uri="{FF2B5EF4-FFF2-40B4-BE49-F238E27FC236}">
                <a16:creationId xmlns:a16="http://schemas.microsoft.com/office/drawing/2014/main" id="{25C77359-92FD-004A-9040-9BB3D19E8A91}"/>
              </a:ext>
            </a:extLst>
          </p:cNvPr>
          <p:cNvPicPr>
            <a:picLocks noChangeAspect="1"/>
          </p:cNvPicPr>
          <p:nvPr/>
        </p:nvPicPr>
        <p:blipFill>
          <a:blip r:embed="rId3"/>
          <a:stretch>
            <a:fillRect/>
          </a:stretch>
        </p:blipFill>
        <p:spPr>
          <a:xfrm>
            <a:off x="121604" y="2137627"/>
            <a:ext cx="8004334" cy="4396932"/>
          </a:xfrm>
          <a:prstGeom prst="rect">
            <a:avLst/>
          </a:prstGeom>
        </p:spPr>
      </p:pic>
    </p:spTree>
    <p:extLst>
      <p:ext uri="{BB962C8B-B14F-4D97-AF65-F5344CB8AC3E}">
        <p14:creationId xmlns:p14="http://schemas.microsoft.com/office/powerpoint/2010/main" val="3305232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7E767A9-A0BB-CC47-8DCD-FA055BAD446D}"/>
              </a:ext>
            </a:extLst>
          </p:cNvPr>
          <p:cNvSpPr>
            <a:spLocks noGrp="1"/>
          </p:cNvSpPr>
          <p:nvPr>
            <p:ph type="sldNum" sz="quarter" idx="11"/>
          </p:nvPr>
        </p:nvSpPr>
        <p:spPr/>
        <p:txBody>
          <a:bodyPr/>
          <a:lstStyle/>
          <a:p>
            <a:fld id="{81527B9D-8B53-C542-B4A4-B7AE274C943D}" type="slidenum">
              <a:rPr lang="en-US" altLang="en-US" smtClean="0"/>
              <a:pPr/>
              <a:t>11</a:t>
            </a:fld>
            <a:endParaRPr lang="en-US" altLang="en-US"/>
          </a:p>
        </p:txBody>
      </p:sp>
      <p:grpSp>
        <p:nvGrpSpPr>
          <p:cNvPr id="7" name="组合 6">
            <a:extLst>
              <a:ext uri="{FF2B5EF4-FFF2-40B4-BE49-F238E27FC236}">
                <a16:creationId xmlns:a16="http://schemas.microsoft.com/office/drawing/2014/main" id="{C21BBD65-0945-804E-B314-375AB5BD0DC9}"/>
              </a:ext>
            </a:extLst>
          </p:cNvPr>
          <p:cNvGrpSpPr/>
          <p:nvPr/>
        </p:nvGrpSpPr>
        <p:grpSpPr>
          <a:xfrm>
            <a:off x="4258433" y="3124200"/>
            <a:ext cx="3592296" cy="1015663"/>
            <a:chOff x="2907632" y="2775193"/>
            <a:chExt cx="3592296" cy="1015663"/>
          </a:xfrm>
        </p:grpSpPr>
        <p:sp>
          <p:nvSpPr>
            <p:cNvPr id="5" name="矩形 4">
              <a:extLst>
                <a:ext uri="{FF2B5EF4-FFF2-40B4-BE49-F238E27FC236}">
                  <a16:creationId xmlns:a16="http://schemas.microsoft.com/office/drawing/2014/main" id="{40964FFE-CE15-E940-AC35-AB215D64478F}"/>
                </a:ext>
              </a:extLst>
            </p:cNvPr>
            <p:cNvSpPr/>
            <p:nvPr/>
          </p:nvSpPr>
          <p:spPr>
            <a:xfrm>
              <a:off x="2907632" y="2775193"/>
              <a:ext cx="624817" cy="1015663"/>
            </a:xfrm>
            <a:prstGeom prst="rect">
              <a:avLst/>
            </a:prstGeom>
            <a:noFill/>
          </p:spPr>
          <p:txBody>
            <a:bodyPr wrap="square" lIns="91440" tIns="45720" rIns="91440" bIns="45720">
              <a:spAutoFit/>
            </a:bodyPr>
            <a:lstStyle/>
            <a:p>
              <a:pPr algn="ctr"/>
              <a:r>
                <a:rPr kumimoji="1" lang="en-US" altLang="zh-CN"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imHei" panose="02010609060101010101" pitchFamily="49" charset="-122"/>
                  <a:ea typeface="SimHei" panose="02010609060101010101" pitchFamily="49" charset="-122"/>
                </a:rPr>
                <a:t>2.</a:t>
              </a:r>
              <a:endParaRPr lang="zh-CN" alt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矩形 5">
              <a:extLst>
                <a:ext uri="{FF2B5EF4-FFF2-40B4-BE49-F238E27FC236}">
                  <a16:creationId xmlns:a16="http://schemas.microsoft.com/office/drawing/2014/main" id="{2A4077C8-67F7-D141-BA86-1F9DD1CD58C8}"/>
                </a:ext>
              </a:extLst>
            </p:cNvPr>
            <p:cNvSpPr/>
            <p:nvPr/>
          </p:nvSpPr>
          <p:spPr>
            <a:xfrm>
              <a:off x="3532449" y="2775193"/>
              <a:ext cx="2967479" cy="923330"/>
            </a:xfrm>
            <a:prstGeom prst="rect">
              <a:avLst/>
            </a:prstGeom>
            <a:noFill/>
          </p:spPr>
          <p:txBody>
            <a:bodyPr wrap="none" lIns="91440" tIns="45720" rIns="91440" bIns="45720">
              <a:spAutoFit/>
            </a:bodyPr>
            <a:lstStyle/>
            <a:p>
              <a:r>
                <a:rPr kumimoji="1" lang="zh-CN" alt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imHei" panose="02010609060101010101" pitchFamily="49" charset="-122"/>
                  <a:ea typeface="SimHei" panose="02010609060101010101" pitchFamily="49" charset="-122"/>
                </a:rPr>
                <a:t>混沌工程</a:t>
              </a:r>
            </a:p>
          </p:txBody>
        </p:sp>
      </p:grpSp>
    </p:spTree>
    <p:extLst>
      <p:ext uri="{BB962C8B-B14F-4D97-AF65-F5344CB8AC3E}">
        <p14:creationId xmlns:p14="http://schemas.microsoft.com/office/powerpoint/2010/main" val="2211138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572F6053-71A5-5545-90EA-77E6817DE9B6}"/>
              </a:ext>
            </a:extLst>
          </p:cNvPr>
          <p:cNvSpPr>
            <a:spLocks noGrp="1"/>
          </p:cNvSpPr>
          <p:nvPr>
            <p:ph type="sldNum" sz="quarter" idx="12"/>
          </p:nvPr>
        </p:nvSpPr>
        <p:spPr/>
        <p:txBody>
          <a:bodyPr/>
          <a:lstStyle/>
          <a:p>
            <a:fld id="{A56109C0-27C1-7349-BA92-9D0D6A8CE8F1}" type="slidenum">
              <a:rPr lang="en-US" altLang="en-US" smtClean="0"/>
              <a:pPr/>
              <a:t>12</a:t>
            </a:fld>
            <a:endParaRPr lang="en-US" altLang="en-US"/>
          </a:p>
        </p:txBody>
      </p:sp>
      <p:sp>
        <p:nvSpPr>
          <p:cNvPr id="5" name="AutoShape 28">
            <a:extLst>
              <a:ext uri="{FF2B5EF4-FFF2-40B4-BE49-F238E27FC236}">
                <a16:creationId xmlns:a16="http://schemas.microsoft.com/office/drawing/2014/main" id="{1C2A9BDB-B869-DE49-9ED9-EB701DDD872B}"/>
              </a:ext>
            </a:extLst>
          </p:cNvPr>
          <p:cNvSpPr>
            <a:spLocks noChangeArrowheads="1"/>
          </p:cNvSpPr>
          <p:nvPr/>
        </p:nvSpPr>
        <p:spPr bwMode="gray">
          <a:xfrm>
            <a:off x="105718" y="890063"/>
            <a:ext cx="3958710"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lang="zh-CN" altLang="en-US" sz="2000" b="1" dirty="0">
                <a:latin typeface="Microsoft YaHei" panose="020B0503020204020204" pitchFamily="34" charset="-122"/>
                <a:ea typeface="Microsoft YaHei" panose="020B0503020204020204" pitchFamily="34" charset="-122"/>
              </a:rPr>
              <a:t>主动性故障注入（混沌工程）</a:t>
            </a:r>
          </a:p>
        </p:txBody>
      </p:sp>
      <p:sp>
        <p:nvSpPr>
          <p:cNvPr id="6" name="文本框 5">
            <a:extLst>
              <a:ext uri="{FF2B5EF4-FFF2-40B4-BE49-F238E27FC236}">
                <a16:creationId xmlns:a16="http://schemas.microsoft.com/office/drawing/2014/main" id="{67971581-8D48-114F-A72E-CE62E5E35E88}"/>
              </a:ext>
            </a:extLst>
          </p:cNvPr>
          <p:cNvSpPr txBox="1"/>
          <p:nvPr/>
        </p:nvSpPr>
        <p:spPr>
          <a:xfrm>
            <a:off x="137802" y="3316395"/>
            <a:ext cx="11277600" cy="369332"/>
          </a:xfrm>
          <a:prstGeom prst="rect">
            <a:avLst/>
          </a:prstGeom>
          <a:noFill/>
        </p:spPr>
        <p:txBody>
          <a:bodyPr wrap="square" rtlCol="0">
            <a:spAutoFit/>
          </a:bodyPr>
          <a:lstStyle/>
          <a:p>
            <a:pPr marL="285750" indent="-285750">
              <a:buFont typeface="Wingdings" pitchFamily="2" charset="2"/>
              <a:buChar char="n"/>
            </a:pPr>
            <a:r>
              <a:rPr kumimoji="1" lang="zh-CN" altLang="en-US" b="1" dirty="0">
                <a:latin typeface="Microsoft YaHei" panose="020B0503020204020204" pitchFamily="34" charset="-122"/>
                <a:ea typeface="Microsoft YaHei" panose="020B0503020204020204" pitchFamily="34" charset="-122"/>
              </a:rPr>
              <a:t>混沌工程逐渐流行</a:t>
            </a:r>
          </a:p>
        </p:txBody>
      </p:sp>
      <p:sp>
        <p:nvSpPr>
          <p:cNvPr id="8" name="文本框 7">
            <a:extLst>
              <a:ext uri="{FF2B5EF4-FFF2-40B4-BE49-F238E27FC236}">
                <a16:creationId xmlns:a16="http://schemas.microsoft.com/office/drawing/2014/main" id="{95008C1F-6015-0844-8185-22F3E1234772}"/>
              </a:ext>
            </a:extLst>
          </p:cNvPr>
          <p:cNvSpPr txBox="1"/>
          <p:nvPr/>
        </p:nvSpPr>
        <p:spPr>
          <a:xfrm>
            <a:off x="150593" y="1363213"/>
            <a:ext cx="11277600" cy="369332"/>
          </a:xfrm>
          <a:prstGeom prst="rect">
            <a:avLst/>
          </a:prstGeom>
          <a:noFill/>
        </p:spPr>
        <p:txBody>
          <a:bodyPr wrap="square" rtlCol="0">
            <a:spAutoFit/>
          </a:bodyPr>
          <a:lstStyle/>
          <a:p>
            <a:pPr marL="285750" indent="-285750">
              <a:buFont typeface="Wingdings" pitchFamily="2" charset="2"/>
              <a:buChar char="n"/>
            </a:pPr>
            <a:r>
              <a:rPr kumimoji="1" lang="zh-CN" altLang="en-US" b="1" dirty="0">
                <a:latin typeface="Microsoft YaHei" panose="020B0503020204020204" pitchFamily="34" charset="-122"/>
                <a:ea typeface="Microsoft YaHei" panose="020B0503020204020204" pitchFamily="34" charset="-122"/>
              </a:rPr>
              <a:t>智能运维的困境</a:t>
            </a:r>
            <a:r>
              <a:rPr kumimoji="1" lang="en-US" altLang="zh-CN" b="1" dirty="0">
                <a:latin typeface="Microsoft YaHei" panose="020B0503020204020204" pitchFamily="34" charset="-122"/>
                <a:ea typeface="Microsoft YaHei" panose="020B0503020204020204" pitchFamily="34" charset="-122"/>
              </a:rPr>
              <a:t>:</a:t>
            </a:r>
            <a:r>
              <a:rPr kumimoji="1" lang="zh-CN" altLang="en-US" b="1" dirty="0">
                <a:latin typeface="Microsoft YaHei" panose="020B0503020204020204" pitchFamily="34" charset="-122"/>
                <a:ea typeface="Microsoft YaHei" panose="020B0503020204020204" pitchFamily="34" charset="-122"/>
              </a:rPr>
              <a:t>  真实的故障数据非常稀疏</a:t>
            </a:r>
          </a:p>
        </p:txBody>
      </p:sp>
      <p:pic>
        <p:nvPicPr>
          <p:cNvPr id="2" name="图片 1">
            <a:extLst>
              <a:ext uri="{FF2B5EF4-FFF2-40B4-BE49-F238E27FC236}">
                <a16:creationId xmlns:a16="http://schemas.microsoft.com/office/drawing/2014/main" id="{52B3451B-6CCD-EA4D-8589-DF6FAE4ACFF7}"/>
              </a:ext>
            </a:extLst>
          </p:cNvPr>
          <p:cNvPicPr>
            <a:picLocks noChangeAspect="1"/>
          </p:cNvPicPr>
          <p:nvPr/>
        </p:nvPicPr>
        <p:blipFill>
          <a:blip r:embed="rId2"/>
          <a:stretch>
            <a:fillRect/>
          </a:stretch>
        </p:blipFill>
        <p:spPr>
          <a:xfrm>
            <a:off x="376990" y="1792664"/>
            <a:ext cx="4980892" cy="1419892"/>
          </a:xfrm>
          <a:prstGeom prst="rect">
            <a:avLst/>
          </a:prstGeom>
        </p:spPr>
      </p:pic>
      <p:pic>
        <p:nvPicPr>
          <p:cNvPr id="3" name="图片 2">
            <a:extLst>
              <a:ext uri="{FF2B5EF4-FFF2-40B4-BE49-F238E27FC236}">
                <a16:creationId xmlns:a16="http://schemas.microsoft.com/office/drawing/2014/main" id="{5C8B1482-A02B-2E40-B09D-996731C86C6D}"/>
              </a:ext>
            </a:extLst>
          </p:cNvPr>
          <p:cNvPicPr>
            <a:picLocks noChangeAspect="1"/>
          </p:cNvPicPr>
          <p:nvPr/>
        </p:nvPicPr>
        <p:blipFill>
          <a:blip r:embed="rId3"/>
          <a:stretch>
            <a:fillRect/>
          </a:stretch>
        </p:blipFill>
        <p:spPr>
          <a:xfrm>
            <a:off x="6144696" y="1793158"/>
            <a:ext cx="5205093" cy="1410726"/>
          </a:xfrm>
          <a:prstGeom prst="rect">
            <a:avLst/>
          </a:prstGeom>
        </p:spPr>
      </p:pic>
      <p:grpSp>
        <p:nvGrpSpPr>
          <p:cNvPr id="14" name="组合 13">
            <a:extLst>
              <a:ext uri="{FF2B5EF4-FFF2-40B4-BE49-F238E27FC236}">
                <a16:creationId xmlns:a16="http://schemas.microsoft.com/office/drawing/2014/main" id="{0FA511C1-BCCC-4CDE-626B-1970CF4D4646}"/>
              </a:ext>
            </a:extLst>
          </p:cNvPr>
          <p:cNvGrpSpPr/>
          <p:nvPr/>
        </p:nvGrpSpPr>
        <p:grpSpPr>
          <a:xfrm>
            <a:off x="323949" y="3696135"/>
            <a:ext cx="11938957" cy="3161865"/>
            <a:chOff x="323949" y="3696135"/>
            <a:chExt cx="11938957" cy="3161865"/>
          </a:xfrm>
        </p:grpSpPr>
        <p:pic>
          <p:nvPicPr>
            <p:cNvPr id="18" name="图片 17">
              <a:extLst>
                <a:ext uri="{FF2B5EF4-FFF2-40B4-BE49-F238E27FC236}">
                  <a16:creationId xmlns:a16="http://schemas.microsoft.com/office/drawing/2014/main" id="{133F9ACC-7DEA-9F4A-911C-BA148CE319EB}"/>
                </a:ext>
              </a:extLst>
            </p:cNvPr>
            <p:cNvPicPr>
              <a:picLocks noChangeAspect="1"/>
            </p:cNvPicPr>
            <p:nvPr/>
          </p:nvPicPr>
          <p:blipFill>
            <a:blip r:embed="rId4"/>
            <a:stretch>
              <a:fillRect/>
            </a:stretch>
          </p:blipFill>
          <p:spPr>
            <a:xfrm>
              <a:off x="323949" y="3696135"/>
              <a:ext cx="11544102" cy="3161865"/>
            </a:xfrm>
            <a:prstGeom prst="rect">
              <a:avLst/>
            </a:prstGeom>
          </p:spPr>
        </p:pic>
        <p:cxnSp>
          <p:nvCxnSpPr>
            <p:cNvPr id="10" name="直线连接符 9">
              <a:extLst>
                <a:ext uri="{FF2B5EF4-FFF2-40B4-BE49-F238E27FC236}">
                  <a16:creationId xmlns:a16="http://schemas.microsoft.com/office/drawing/2014/main" id="{82DCFC0F-A0E7-C0E2-8267-AE2FD532E5E7}"/>
                </a:ext>
              </a:extLst>
            </p:cNvPr>
            <p:cNvCxnSpPr>
              <a:cxnSpLocks/>
            </p:cNvCxnSpPr>
            <p:nvPr/>
          </p:nvCxnSpPr>
          <p:spPr>
            <a:xfrm flipV="1">
              <a:off x="11658600" y="4953000"/>
              <a:ext cx="0" cy="152400"/>
            </a:xfrm>
            <a:prstGeom prst="line">
              <a:avLst/>
            </a:prstGeom>
            <a:ln w="19050"/>
          </p:spPr>
          <p:style>
            <a:lnRef idx="1">
              <a:schemeClr val="dk1"/>
            </a:lnRef>
            <a:fillRef idx="0">
              <a:schemeClr val="dk1"/>
            </a:fillRef>
            <a:effectRef idx="0">
              <a:schemeClr val="dk1"/>
            </a:effectRef>
            <a:fontRef idx="minor">
              <a:schemeClr val="tx1"/>
            </a:fontRef>
          </p:style>
        </p:cxnSp>
        <p:sp>
          <p:nvSpPr>
            <p:cNvPr id="12" name="文本框 11">
              <a:extLst>
                <a:ext uri="{FF2B5EF4-FFF2-40B4-BE49-F238E27FC236}">
                  <a16:creationId xmlns:a16="http://schemas.microsoft.com/office/drawing/2014/main" id="{BE529602-82FA-BCA3-9EDA-BAC1EE330244}"/>
                </a:ext>
              </a:extLst>
            </p:cNvPr>
            <p:cNvSpPr txBox="1"/>
            <p:nvPr/>
          </p:nvSpPr>
          <p:spPr>
            <a:xfrm>
              <a:off x="11415402" y="5105400"/>
              <a:ext cx="579178" cy="307777"/>
            </a:xfrm>
            <a:prstGeom prst="rect">
              <a:avLst/>
            </a:prstGeom>
            <a:noFill/>
          </p:spPr>
          <p:txBody>
            <a:bodyPr wrap="square" rtlCol="0">
              <a:spAutoFit/>
            </a:bodyPr>
            <a:lstStyle/>
            <a:p>
              <a:r>
                <a:rPr kumimoji="1" lang="en-US" altLang="zh-CN" sz="1400" dirty="0"/>
                <a:t>2022</a:t>
              </a:r>
              <a:endParaRPr kumimoji="1" lang="zh-CN" altLang="en-US" sz="1400" dirty="0"/>
            </a:p>
          </p:txBody>
        </p:sp>
        <p:sp>
          <p:nvSpPr>
            <p:cNvPr id="13" name="文本框 12">
              <a:extLst>
                <a:ext uri="{FF2B5EF4-FFF2-40B4-BE49-F238E27FC236}">
                  <a16:creationId xmlns:a16="http://schemas.microsoft.com/office/drawing/2014/main" id="{B03D704C-F148-F3BF-9DB9-70FB21BD65EA}"/>
                </a:ext>
              </a:extLst>
            </p:cNvPr>
            <p:cNvSpPr txBox="1"/>
            <p:nvPr/>
          </p:nvSpPr>
          <p:spPr>
            <a:xfrm>
              <a:off x="11147076" y="4491335"/>
              <a:ext cx="1115830" cy="461665"/>
            </a:xfrm>
            <a:prstGeom prst="rect">
              <a:avLst/>
            </a:prstGeom>
            <a:noFill/>
          </p:spPr>
          <p:txBody>
            <a:bodyPr wrap="square" rtlCol="0">
              <a:spAutoFit/>
            </a:bodyPr>
            <a:lstStyle/>
            <a:p>
              <a:r>
                <a:rPr kumimoji="1" lang="zh-CN" altLang="en-US" sz="1200" dirty="0"/>
                <a:t>微软</a:t>
              </a:r>
              <a:endParaRPr kumimoji="1" lang="en-US" altLang="zh-CN" sz="1200" dirty="0"/>
            </a:p>
            <a:p>
              <a:r>
                <a:rPr kumimoji="1" lang="en-US" altLang="zh-CN" sz="1200" dirty="0"/>
                <a:t>Chaos</a:t>
              </a:r>
              <a:r>
                <a:rPr kumimoji="1" lang="zh-CN" altLang="en-US" sz="1200" dirty="0"/>
                <a:t> </a:t>
              </a:r>
              <a:r>
                <a:rPr kumimoji="1" lang="en-US" altLang="zh-CN" sz="1200" dirty="0"/>
                <a:t>Service</a:t>
              </a:r>
              <a:endParaRPr kumimoji="1" lang="zh-CN" altLang="en-US" sz="1200" dirty="0"/>
            </a:p>
          </p:txBody>
        </p:sp>
      </p:grpSp>
    </p:spTree>
    <p:extLst>
      <p:ext uri="{BB962C8B-B14F-4D97-AF65-F5344CB8AC3E}">
        <p14:creationId xmlns:p14="http://schemas.microsoft.com/office/powerpoint/2010/main" val="3990338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8">
            <a:extLst>
              <a:ext uri="{FF2B5EF4-FFF2-40B4-BE49-F238E27FC236}">
                <a16:creationId xmlns:a16="http://schemas.microsoft.com/office/drawing/2014/main" id="{B18A1625-1AA5-A31C-07EB-A83EC7EC6A4C}"/>
              </a:ext>
            </a:extLst>
          </p:cNvPr>
          <p:cNvSpPr>
            <a:spLocks noChangeArrowheads="1"/>
          </p:cNvSpPr>
          <p:nvPr/>
        </p:nvSpPr>
        <p:spPr bwMode="gray">
          <a:xfrm>
            <a:off x="116627" y="899957"/>
            <a:ext cx="3336918"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lang="zh-CN" altLang="en-US" sz="2000" b="1" dirty="0">
                <a:latin typeface="Microsoft YaHei" panose="020B0503020204020204" pitchFamily="34" charset="-122"/>
                <a:ea typeface="Microsoft YaHei" panose="020B0503020204020204" pitchFamily="34" charset="-122"/>
              </a:rPr>
              <a:t>现有混沌工程工具对比</a:t>
            </a:r>
          </a:p>
        </p:txBody>
      </p:sp>
      <p:pic>
        <p:nvPicPr>
          <p:cNvPr id="6" name="图片 5">
            <a:extLst>
              <a:ext uri="{FF2B5EF4-FFF2-40B4-BE49-F238E27FC236}">
                <a16:creationId xmlns:a16="http://schemas.microsoft.com/office/drawing/2014/main" id="{0E5C70B5-E5AC-8C7C-CA2C-B95B2E50EC8B}"/>
              </a:ext>
            </a:extLst>
          </p:cNvPr>
          <p:cNvPicPr>
            <a:picLocks noChangeAspect="1"/>
          </p:cNvPicPr>
          <p:nvPr/>
        </p:nvPicPr>
        <p:blipFill>
          <a:blip r:embed="rId2"/>
          <a:stretch>
            <a:fillRect/>
          </a:stretch>
        </p:blipFill>
        <p:spPr>
          <a:xfrm>
            <a:off x="351282" y="1703459"/>
            <a:ext cx="11489436" cy="5062395"/>
          </a:xfrm>
          <a:prstGeom prst="rect">
            <a:avLst/>
          </a:prstGeom>
        </p:spPr>
      </p:pic>
      <p:sp>
        <p:nvSpPr>
          <p:cNvPr id="8" name="文本框 7">
            <a:extLst>
              <a:ext uri="{FF2B5EF4-FFF2-40B4-BE49-F238E27FC236}">
                <a16:creationId xmlns:a16="http://schemas.microsoft.com/office/drawing/2014/main" id="{DEC17DA4-19F1-38B9-BF58-CE690E4AE4D4}"/>
              </a:ext>
            </a:extLst>
          </p:cNvPr>
          <p:cNvSpPr txBox="1"/>
          <p:nvPr/>
        </p:nvSpPr>
        <p:spPr>
          <a:xfrm>
            <a:off x="351282" y="1378261"/>
            <a:ext cx="11489436" cy="400110"/>
          </a:xfrm>
          <a:prstGeom prst="rect">
            <a:avLst/>
          </a:prstGeom>
          <a:noFill/>
        </p:spPr>
        <p:txBody>
          <a:bodyPr wrap="square" rtlCol="0">
            <a:spAutoFit/>
          </a:bodyPr>
          <a:lstStyle/>
          <a:p>
            <a:pPr marL="285750" indent="-285750">
              <a:buFont typeface="Wingdings" pitchFamily="2" charset="2"/>
              <a:buChar char="l"/>
            </a:pPr>
            <a:r>
              <a:rPr kumimoji="1" lang="zh-CN" altLang="en-US" sz="2000" b="1" dirty="0"/>
              <a:t>爆炸范围不可控、侵入源码、故障注入点随机、故障覆盖不完全；</a:t>
            </a:r>
          </a:p>
        </p:txBody>
      </p:sp>
    </p:spTree>
    <p:extLst>
      <p:ext uri="{BB962C8B-B14F-4D97-AF65-F5344CB8AC3E}">
        <p14:creationId xmlns:p14="http://schemas.microsoft.com/office/powerpoint/2010/main" val="2737121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8">
            <a:extLst>
              <a:ext uri="{FF2B5EF4-FFF2-40B4-BE49-F238E27FC236}">
                <a16:creationId xmlns:a16="http://schemas.microsoft.com/office/drawing/2014/main" id="{1C2A9BDB-B869-DE49-9ED9-EB701DDD872B}"/>
              </a:ext>
            </a:extLst>
          </p:cNvPr>
          <p:cNvSpPr>
            <a:spLocks noChangeArrowheads="1"/>
          </p:cNvSpPr>
          <p:nvPr/>
        </p:nvSpPr>
        <p:spPr bwMode="gray">
          <a:xfrm>
            <a:off x="116627" y="894225"/>
            <a:ext cx="3958710"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lang="zh-CN" altLang="en-US" sz="2000" b="1" dirty="0">
                <a:latin typeface="Microsoft YaHei" panose="020B0503020204020204" pitchFamily="34" charset="-122"/>
                <a:ea typeface="Microsoft YaHei" panose="020B0503020204020204" pitchFamily="34" charset="-122"/>
              </a:rPr>
              <a:t>主动性故障注入（混沌工程）</a:t>
            </a:r>
          </a:p>
        </p:txBody>
      </p:sp>
      <p:pic>
        <p:nvPicPr>
          <p:cNvPr id="9" name="图片 8">
            <a:extLst>
              <a:ext uri="{FF2B5EF4-FFF2-40B4-BE49-F238E27FC236}">
                <a16:creationId xmlns:a16="http://schemas.microsoft.com/office/drawing/2014/main" id="{82C1680B-671D-CE5C-E0B1-7A0A5E0A0E45}"/>
              </a:ext>
            </a:extLst>
          </p:cNvPr>
          <p:cNvPicPr>
            <a:picLocks noChangeAspect="1"/>
          </p:cNvPicPr>
          <p:nvPr/>
        </p:nvPicPr>
        <p:blipFill>
          <a:blip r:embed="rId2"/>
          <a:stretch>
            <a:fillRect/>
          </a:stretch>
        </p:blipFill>
        <p:spPr>
          <a:xfrm>
            <a:off x="116627" y="1367375"/>
            <a:ext cx="6166525" cy="5386684"/>
          </a:xfrm>
          <a:prstGeom prst="rect">
            <a:avLst/>
          </a:prstGeom>
        </p:spPr>
      </p:pic>
      <p:sp>
        <p:nvSpPr>
          <p:cNvPr id="10" name="圆角矩形 9">
            <a:extLst>
              <a:ext uri="{FF2B5EF4-FFF2-40B4-BE49-F238E27FC236}">
                <a16:creationId xmlns:a16="http://schemas.microsoft.com/office/drawing/2014/main" id="{8233B547-2037-7DD9-0938-1AF99FFF31C1}"/>
              </a:ext>
            </a:extLst>
          </p:cNvPr>
          <p:cNvSpPr/>
          <p:nvPr/>
        </p:nvSpPr>
        <p:spPr>
          <a:xfrm>
            <a:off x="6283152" y="3374774"/>
            <a:ext cx="5520001" cy="1371886"/>
          </a:xfrm>
          <a:prstGeom prst="roundRect">
            <a:avLst/>
          </a:prstGeom>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zh-CN" altLang="en-US" b="1" dirty="0"/>
              <a:t>关键技术：</a:t>
            </a:r>
            <a:endParaRPr kumimoji="1" lang="en-US" altLang="zh-CN" b="1" dirty="0"/>
          </a:p>
          <a:p>
            <a:pPr marL="285750" indent="-285750">
              <a:buFont typeface="Wingdings" pitchFamily="2" charset="2"/>
              <a:buChar char="Ø"/>
            </a:pPr>
            <a:r>
              <a:rPr lang="zh-CN" altLang="en-US" b="1" dirty="0">
                <a:solidFill>
                  <a:schemeClr val="accent2">
                    <a:lumMod val="60000"/>
                    <a:lumOff val="40000"/>
                  </a:schemeClr>
                </a:solidFill>
              </a:rPr>
              <a:t>跨层次、多编程语言的故障注入技术</a:t>
            </a:r>
            <a:endParaRPr lang="en-US" altLang="zh-CN" b="1" dirty="0">
              <a:solidFill>
                <a:schemeClr val="accent2">
                  <a:lumMod val="60000"/>
                  <a:lumOff val="40000"/>
                </a:schemeClr>
              </a:solidFill>
            </a:endParaRPr>
          </a:p>
          <a:p>
            <a:pPr marL="285750" indent="-285750">
              <a:buFont typeface="Wingdings" pitchFamily="2" charset="2"/>
              <a:buChar char="Ø"/>
            </a:pPr>
            <a:r>
              <a:rPr lang="zh-CN" altLang="en-US" b="1" dirty="0">
                <a:solidFill>
                  <a:schemeClr val="accent2">
                    <a:lumMod val="60000"/>
                    <a:lumOff val="40000"/>
                  </a:schemeClr>
                </a:solidFill>
              </a:rPr>
              <a:t>基于 </a:t>
            </a:r>
            <a:r>
              <a:rPr lang="en-US" altLang="zh-CN" b="1" dirty="0">
                <a:solidFill>
                  <a:schemeClr val="accent2">
                    <a:lumMod val="60000"/>
                    <a:lumOff val="40000"/>
                  </a:schemeClr>
                </a:solidFill>
              </a:rPr>
              <a:t>PageRank</a:t>
            </a:r>
            <a:r>
              <a:rPr lang="zh-CN" altLang="en-US" b="1" dirty="0">
                <a:solidFill>
                  <a:schemeClr val="accent2">
                    <a:lumMod val="60000"/>
                    <a:lumOff val="40000"/>
                  </a:schemeClr>
                </a:solidFill>
              </a:rPr>
              <a:t> 的故障场景优先级排序</a:t>
            </a:r>
            <a:endParaRPr lang="en-US" altLang="zh-CN" b="1" dirty="0">
              <a:solidFill>
                <a:schemeClr val="accent2">
                  <a:lumMod val="60000"/>
                  <a:lumOff val="40000"/>
                </a:schemeClr>
              </a:solidFill>
            </a:endParaRPr>
          </a:p>
          <a:p>
            <a:pPr marL="285750" indent="-285750">
              <a:buFont typeface="Wingdings" pitchFamily="2" charset="2"/>
              <a:buChar char="Ø"/>
            </a:pPr>
            <a:r>
              <a:rPr lang="zh-CN" altLang="en-US" b="1" dirty="0">
                <a:solidFill>
                  <a:schemeClr val="accent2">
                    <a:lumMod val="60000"/>
                    <a:lumOff val="40000"/>
                  </a:schemeClr>
                </a:solidFill>
              </a:rPr>
              <a:t>请求全链路混沌测试</a:t>
            </a:r>
            <a:r>
              <a:rPr lang="en-US" altLang="zh-CN" b="1" dirty="0">
                <a:solidFill>
                  <a:schemeClr val="accent2">
                    <a:lumMod val="60000"/>
                    <a:lumOff val="40000"/>
                  </a:schemeClr>
                </a:solidFill>
              </a:rPr>
              <a:t>;</a:t>
            </a:r>
            <a:endParaRPr lang="zh-CN" altLang="en-US" b="1" dirty="0">
              <a:solidFill>
                <a:schemeClr val="accent2">
                  <a:lumMod val="60000"/>
                  <a:lumOff val="40000"/>
                </a:schemeClr>
              </a:solidFill>
            </a:endParaRPr>
          </a:p>
        </p:txBody>
      </p:sp>
      <p:sp>
        <p:nvSpPr>
          <p:cNvPr id="11" name="圆角矩形 10">
            <a:extLst>
              <a:ext uri="{FF2B5EF4-FFF2-40B4-BE49-F238E27FC236}">
                <a16:creationId xmlns:a16="http://schemas.microsoft.com/office/drawing/2014/main" id="{CEA36831-BEAA-65A1-1F86-3E39D7AB01F9}"/>
              </a:ext>
            </a:extLst>
          </p:cNvPr>
          <p:cNvSpPr/>
          <p:nvPr/>
        </p:nvSpPr>
        <p:spPr>
          <a:xfrm>
            <a:off x="6283152" y="5212897"/>
            <a:ext cx="5541176" cy="1371885"/>
          </a:xfrm>
          <a:prstGeom prst="round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b="1" dirty="0">
                <a:solidFill>
                  <a:srgbClr val="000000"/>
                </a:solidFill>
              </a:rPr>
              <a:t>创新性：</a:t>
            </a:r>
            <a:endParaRPr kumimoji="1" lang="en-US" altLang="zh-CN" b="1" dirty="0">
              <a:solidFill>
                <a:srgbClr val="000000"/>
              </a:solidFill>
            </a:endParaRPr>
          </a:p>
          <a:p>
            <a:pPr marL="285750" indent="-285750">
              <a:buFont typeface="Wingdings" pitchFamily="2" charset="2"/>
              <a:buChar char="Ø"/>
            </a:pPr>
            <a:r>
              <a:rPr kumimoji="1" lang="zh-CN" altLang="en-US" b="1" dirty="0">
                <a:solidFill>
                  <a:schemeClr val="tx1"/>
                </a:solidFill>
              </a:rPr>
              <a:t>针对可靠性和性能故障提出韧性能力评估方法</a:t>
            </a:r>
            <a:endParaRPr kumimoji="1" lang="en-US" altLang="zh-CN" b="1" dirty="0">
              <a:solidFill>
                <a:schemeClr val="tx1"/>
              </a:solidFill>
            </a:endParaRPr>
          </a:p>
          <a:p>
            <a:pPr marL="285750" indent="-285750">
              <a:buFont typeface="Wingdings" pitchFamily="2" charset="2"/>
              <a:buChar char="Ø"/>
            </a:pPr>
            <a:r>
              <a:rPr kumimoji="1" lang="zh-CN" altLang="en-US" b="1" dirty="0">
                <a:solidFill>
                  <a:schemeClr val="tx1"/>
                </a:solidFill>
              </a:rPr>
              <a:t>运行时无侵入代码级故障注入技术</a:t>
            </a:r>
            <a:endParaRPr kumimoji="1" lang="en-US" altLang="zh-CN" b="1" dirty="0">
              <a:solidFill>
                <a:schemeClr val="tx1"/>
              </a:solidFill>
            </a:endParaRPr>
          </a:p>
          <a:p>
            <a:pPr marL="285750" indent="-285750">
              <a:buFont typeface="Wingdings" pitchFamily="2" charset="2"/>
              <a:buChar char="Ø"/>
            </a:pPr>
            <a:r>
              <a:rPr kumimoji="1" lang="zh-CN" altLang="en-US" b="1" dirty="0">
                <a:solidFill>
                  <a:schemeClr val="tx1"/>
                </a:solidFill>
              </a:rPr>
              <a:t>针对多种编程语言的透明的业务侧故障注入；</a:t>
            </a:r>
          </a:p>
        </p:txBody>
      </p:sp>
      <p:sp>
        <p:nvSpPr>
          <p:cNvPr id="12" name="文本框 11">
            <a:extLst>
              <a:ext uri="{FF2B5EF4-FFF2-40B4-BE49-F238E27FC236}">
                <a16:creationId xmlns:a16="http://schemas.microsoft.com/office/drawing/2014/main" id="{F948F463-FF29-FAF5-0F27-2353B5F2FA62}"/>
              </a:ext>
            </a:extLst>
          </p:cNvPr>
          <p:cNvSpPr txBox="1"/>
          <p:nvPr/>
        </p:nvSpPr>
        <p:spPr>
          <a:xfrm>
            <a:off x="2117157" y="6584782"/>
            <a:ext cx="2441694" cy="338554"/>
          </a:xfrm>
          <a:prstGeom prst="rect">
            <a:avLst/>
          </a:prstGeom>
          <a:noFill/>
        </p:spPr>
        <p:txBody>
          <a:bodyPr wrap="none" rtlCol="0">
            <a:spAutoFit/>
          </a:bodyPr>
          <a:lstStyle/>
          <a:p>
            <a:r>
              <a:rPr kumimoji="1" lang="zh-CN" altLang="en-US" sz="1600" dirty="0">
                <a:solidFill>
                  <a:srgbClr val="000000"/>
                </a:solidFill>
              </a:rPr>
              <a:t>抗故障韧性能力评估框架</a:t>
            </a:r>
          </a:p>
        </p:txBody>
      </p:sp>
      <p:sp>
        <p:nvSpPr>
          <p:cNvPr id="14" name="文本框 13">
            <a:extLst>
              <a:ext uri="{FF2B5EF4-FFF2-40B4-BE49-F238E27FC236}">
                <a16:creationId xmlns:a16="http://schemas.microsoft.com/office/drawing/2014/main" id="{5E89C24D-2BD2-7368-C7B7-5F9C1C80D4D6}"/>
              </a:ext>
            </a:extLst>
          </p:cNvPr>
          <p:cNvSpPr txBox="1"/>
          <p:nvPr/>
        </p:nvSpPr>
        <p:spPr>
          <a:xfrm>
            <a:off x="6283151" y="1561162"/>
            <a:ext cx="5520001" cy="1296573"/>
          </a:xfrm>
          <a:prstGeom prst="rect">
            <a:avLst/>
          </a:prstGeom>
          <a:solidFill>
            <a:schemeClr val="accent6">
              <a:lumMod val="20000"/>
              <a:lumOff val="80000"/>
            </a:schemeClr>
          </a:solidFill>
        </p:spPr>
        <p:txBody>
          <a:bodyPr wrap="square">
            <a:spAutoFit/>
          </a:bodyPr>
          <a:lstStyle/>
          <a:p>
            <a:pPr lvl="1" algn="just">
              <a:lnSpc>
                <a:spcPct val="150000"/>
              </a:lnSpc>
            </a:pPr>
            <a:r>
              <a:rPr kumimoji="1" lang="zh-CN" altLang="en-US" sz="1800" dirty="0">
                <a:solidFill>
                  <a:srgbClr val="000000"/>
                </a:solidFill>
              </a:rPr>
              <a:t>针对故障场景进行优先级排序，基于排序后的故障场景进行多层次多语言的故障注入，并对云原生应用进行抗故障韧性能力评估。</a:t>
            </a:r>
          </a:p>
        </p:txBody>
      </p:sp>
    </p:spTree>
    <p:extLst>
      <p:ext uri="{BB962C8B-B14F-4D97-AF65-F5344CB8AC3E}">
        <p14:creationId xmlns:p14="http://schemas.microsoft.com/office/powerpoint/2010/main" val="3074930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9C31CC0-3474-12EC-76AF-3F55F6A42C7C}"/>
              </a:ext>
            </a:extLst>
          </p:cNvPr>
          <p:cNvSpPr txBox="1"/>
          <p:nvPr/>
        </p:nvSpPr>
        <p:spPr>
          <a:xfrm>
            <a:off x="190500" y="1828800"/>
            <a:ext cx="11811000" cy="769441"/>
          </a:xfrm>
          <a:prstGeom prst="rect">
            <a:avLst/>
          </a:prstGeom>
          <a:noFill/>
        </p:spPr>
        <p:txBody>
          <a:bodyPr wrap="square" rtlCol="0">
            <a:spAutoFit/>
          </a:bodyPr>
          <a:lstStyle/>
          <a:p>
            <a:r>
              <a:rPr kumimoji="1" lang="zh-CN" altLang="en-US" sz="2200" dirty="0">
                <a:latin typeface="FangSong" panose="02010609060101010101" pitchFamily="49" charset="-122"/>
                <a:ea typeface="FangSong" panose="02010609060101010101" pitchFamily="49" charset="-122"/>
              </a:rPr>
              <a:t>   实现了爆破范围可控、故障注入点自主选择、故障空间搜索快的故障注入系统</a:t>
            </a:r>
            <a:r>
              <a:rPr kumimoji="1" lang="en-US" altLang="zh-CN" sz="2200" dirty="0" err="1">
                <a:latin typeface="FangSong" panose="02010609060101010101" pitchFamily="49" charset="-122"/>
                <a:ea typeface="FangSong" panose="02010609060101010101" pitchFamily="49" charset="-122"/>
              </a:rPr>
              <a:t>MicroFI</a:t>
            </a:r>
            <a:r>
              <a:rPr kumimoji="1" lang="zh-CN" altLang="en-US" sz="2200" dirty="0">
                <a:latin typeface="FangSong" panose="02010609060101010101" pitchFamily="49" charset="-122"/>
                <a:ea typeface="FangSong" panose="02010609060101010101" pitchFamily="49" charset="-122"/>
              </a:rPr>
              <a:t>。此外，</a:t>
            </a:r>
            <a:r>
              <a:rPr kumimoji="1" lang="en-US" altLang="zh-CN" sz="2200" dirty="0" err="1">
                <a:latin typeface="FangSong" panose="02010609060101010101" pitchFamily="49" charset="-122"/>
                <a:ea typeface="FangSong" panose="02010609060101010101" pitchFamily="49" charset="-122"/>
              </a:rPr>
              <a:t>MicroFI</a:t>
            </a:r>
            <a:r>
              <a:rPr kumimoji="1" lang="zh-CN" altLang="en-US" sz="2200" dirty="0">
                <a:latin typeface="FangSong" panose="02010609060101010101" pitchFamily="49" charset="-122"/>
                <a:ea typeface="FangSong" panose="02010609060101010101" pitchFamily="49" charset="-122"/>
              </a:rPr>
              <a:t>主要面向云原生环境能够在不侵入用于源码的情况下实现任意请求级别的故障注入。</a:t>
            </a:r>
          </a:p>
        </p:txBody>
      </p:sp>
      <p:pic>
        <p:nvPicPr>
          <p:cNvPr id="3" name="图片 2">
            <a:extLst>
              <a:ext uri="{FF2B5EF4-FFF2-40B4-BE49-F238E27FC236}">
                <a16:creationId xmlns:a16="http://schemas.microsoft.com/office/drawing/2014/main" id="{CA90C209-90C8-C9E6-FE44-0CF342AEA0C7}"/>
              </a:ext>
            </a:extLst>
          </p:cNvPr>
          <p:cNvPicPr>
            <a:picLocks noChangeAspect="1"/>
          </p:cNvPicPr>
          <p:nvPr/>
        </p:nvPicPr>
        <p:blipFill>
          <a:blip r:embed="rId2"/>
          <a:stretch>
            <a:fillRect/>
          </a:stretch>
        </p:blipFill>
        <p:spPr>
          <a:xfrm>
            <a:off x="1028700" y="3200400"/>
            <a:ext cx="10134600" cy="2942303"/>
          </a:xfrm>
          <a:prstGeom prst="rect">
            <a:avLst/>
          </a:prstGeom>
        </p:spPr>
      </p:pic>
      <p:sp>
        <p:nvSpPr>
          <p:cNvPr id="2" name="文本框 1">
            <a:extLst>
              <a:ext uri="{FF2B5EF4-FFF2-40B4-BE49-F238E27FC236}">
                <a16:creationId xmlns:a16="http://schemas.microsoft.com/office/drawing/2014/main" id="{AD65F0AF-A1C4-69E4-4A07-6C40F9B20259}"/>
              </a:ext>
            </a:extLst>
          </p:cNvPr>
          <p:cNvSpPr txBox="1"/>
          <p:nvPr/>
        </p:nvSpPr>
        <p:spPr>
          <a:xfrm>
            <a:off x="4457700" y="6383551"/>
            <a:ext cx="3276600" cy="369332"/>
          </a:xfrm>
          <a:prstGeom prst="rect">
            <a:avLst/>
          </a:prstGeom>
          <a:noFill/>
        </p:spPr>
        <p:txBody>
          <a:bodyPr wrap="square" rtlCol="0">
            <a:spAutoFit/>
          </a:bodyPr>
          <a:lstStyle/>
          <a:p>
            <a:r>
              <a:rPr kumimoji="1" lang="zh-CN" altLang="en-US" dirty="0"/>
              <a:t>传统故障注入爆破范围不可控</a:t>
            </a:r>
          </a:p>
        </p:txBody>
      </p:sp>
      <p:sp>
        <p:nvSpPr>
          <p:cNvPr id="5" name="AutoShape 28">
            <a:extLst>
              <a:ext uri="{FF2B5EF4-FFF2-40B4-BE49-F238E27FC236}">
                <a16:creationId xmlns:a16="http://schemas.microsoft.com/office/drawing/2014/main" id="{90EF4E1E-5FD9-7D2B-6472-2CC4EC60463D}"/>
              </a:ext>
            </a:extLst>
          </p:cNvPr>
          <p:cNvSpPr>
            <a:spLocks noChangeArrowheads="1"/>
          </p:cNvSpPr>
          <p:nvPr/>
        </p:nvSpPr>
        <p:spPr bwMode="gray">
          <a:xfrm>
            <a:off x="154405" y="898450"/>
            <a:ext cx="3336918"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lang="zh-CN" altLang="en-US" sz="2000" b="1" dirty="0">
                <a:latin typeface="Microsoft YaHei" panose="020B0503020204020204" pitchFamily="34" charset="-122"/>
                <a:ea typeface="Microsoft YaHei" panose="020B0503020204020204" pitchFamily="34" charset="-122"/>
              </a:rPr>
              <a:t>请求全链路混沌测试</a:t>
            </a:r>
          </a:p>
        </p:txBody>
      </p:sp>
    </p:spTree>
    <p:extLst>
      <p:ext uri="{BB962C8B-B14F-4D97-AF65-F5344CB8AC3E}">
        <p14:creationId xmlns:p14="http://schemas.microsoft.com/office/powerpoint/2010/main" val="2388922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8">
            <a:extLst>
              <a:ext uri="{FF2B5EF4-FFF2-40B4-BE49-F238E27FC236}">
                <a16:creationId xmlns:a16="http://schemas.microsoft.com/office/drawing/2014/main" id="{B3724899-4171-03CA-8030-AABC0C7D46F2}"/>
              </a:ext>
            </a:extLst>
          </p:cNvPr>
          <p:cNvSpPr>
            <a:spLocks noChangeArrowheads="1"/>
          </p:cNvSpPr>
          <p:nvPr/>
        </p:nvSpPr>
        <p:spPr bwMode="gray">
          <a:xfrm>
            <a:off x="137802" y="898450"/>
            <a:ext cx="3336918"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lang="zh-CN" altLang="en-US" sz="2000" b="1" dirty="0">
                <a:latin typeface="Microsoft YaHei" panose="020B0503020204020204" pitchFamily="34" charset="-122"/>
                <a:ea typeface="Microsoft YaHei" panose="020B0503020204020204" pitchFamily="34" charset="-122"/>
              </a:rPr>
              <a:t>请求全链路混沌测试</a:t>
            </a:r>
          </a:p>
        </p:txBody>
      </p:sp>
      <p:sp>
        <p:nvSpPr>
          <p:cNvPr id="6" name="文本框 5">
            <a:extLst>
              <a:ext uri="{FF2B5EF4-FFF2-40B4-BE49-F238E27FC236}">
                <a16:creationId xmlns:a16="http://schemas.microsoft.com/office/drawing/2014/main" id="{FA91F9B7-92D4-59BC-DC33-B6514E8BF21F}"/>
              </a:ext>
            </a:extLst>
          </p:cNvPr>
          <p:cNvSpPr txBox="1"/>
          <p:nvPr/>
        </p:nvSpPr>
        <p:spPr>
          <a:xfrm>
            <a:off x="190500" y="1608221"/>
            <a:ext cx="11811000" cy="769441"/>
          </a:xfrm>
          <a:prstGeom prst="rect">
            <a:avLst/>
          </a:prstGeom>
          <a:noFill/>
        </p:spPr>
        <p:txBody>
          <a:bodyPr wrap="square" rtlCol="0">
            <a:spAutoFit/>
          </a:bodyPr>
          <a:lstStyle/>
          <a:p>
            <a:r>
              <a:rPr kumimoji="1" lang="zh-CN" altLang="en-US" sz="2200" dirty="0">
                <a:latin typeface="FangSong" panose="02010609060101010101" pitchFamily="49" charset="-122"/>
                <a:ea typeface="FangSong" panose="02010609060101010101" pitchFamily="49" charset="-122"/>
              </a:rPr>
              <a:t>   实现了爆破范围可控、故障注入点自主选择、故障空间搜索快的故障注入系统</a:t>
            </a:r>
            <a:r>
              <a:rPr kumimoji="1" lang="en-US" altLang="zh-CN" sz="2200" dirty="0" err="1">
                <a:latin typeface="FangSong" panose="02010609060101010101" pitchFamily="49" charset="-122"/>
                <a:ea typeface="FangSong" panose="02010609060101010101" pitchFamily="49" charset="-122"/>
              </a:rPr>
              <a:t>MicroFI</a:t>
            </a:r>
            <a:r>
              <a:rPr kumimoji="1" lang="zh-CN" altLang="en-US" sz="2200" dirty="0">
                <a:latin typeface="FangSong" panose="02010609060101010101" pitchFamily="49" charset="-122"/>
                <a:ea typeface="FangSong" panose="02010609060101010101" pitchFamily="49" charset="-122"/>
              </a:rPr>
              <a:t>。此外，</a:t>
            </a:r>
            <a:r>
              <a:rPr kumimoji="1" lang="en-US" altLang="zh-CN" sz="2200" dirty="0" err="1">
                <a:latin typeface="FangSong" panose="02010609060101010101" pitchFamily="49" charset="-122"/>
                <a:ea typeface="FangSong" panose="02010609060101010101" pitchFamily="49" charset="-122"/>
              </a:rPr>
              <a:t>MicroFI</a:t>
            </a:r>
            <a:r>
              <a:rPr kumimoji="1" lang="zh-CN" altLang="en-US" sz="2200" dirty="0">
                <a:latin typeface="FangSong" panose="02010609060101010101" pitchFamily="49" charset="-122"/>
                <a:ea typeface="FangSong" panose="02010609060101010101" pitchFamily="49" charset="-122"/>
              </a:rPr>
              <a:t>主要面向云原生环境能够在不侵入用于源码的情况下实现任意请求级别的故障注入。</a:t>
            </a:r>
          </a:p>
        </p:txBody>
      </p:sp>
      <p:pic>
        <p:nvPicPr>
          <p:cNvPr id="5" name="图片 4">
            <a:extLst>
              <a:ext uri="{FF2B5EF4-FFF2-40B4-BE49-F238E27FC236}">
                <a16:creationId xmlns:a16="http://schemas.microsoft.com/office/drawing/2014/main" id="{41E3192C-F140-3A45-AC96-0595BCAA9809}"/>
              </a:ext>
            </a:extLst>
          </p:cNvPr>
          <p:cNvPicPr>
            <a:picLocks noChangeAspect="1"/>
          </p:cNvPicPr>
          <p:nvPr/>
        </p:nvPicPr>
        <p:blipFill>
          <a:blip r:embed="rId2"/>
          <a:stretch>
            <a:fillRect/>
          </a:stretch>
        </p:blipFill>
        <p:spPr>
          <a:xfrm>
            <a:off x="2012950" y="2597350"/>
            <a:ext cx="8166100" cy="3924300"/>
          </a:xfrm>
          <a:prstGeom prst="rect">
            <a:avLst/>
          </a:prstGeom>
        </p:spPr>
      </p:pic>
    </p:spTree>
    <p:extLst>
      <p:ext uri="{BB962C8B-B14F-4D97-AF65-F5344CB8AC3E}">
        <p14:creationId xmlns:p14="http://schemas.microsoft.com/office/powerpoint/2010/main" val="926872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8">
            <a:extLst>
              <a:ext uri="{FF2B5EF4-FFF2-40B4-BE49-F238E27FC236}">
                <a16:creationId xmlns:a16="http://schemas.microsoft.com/office/drawing/2014/main" id="{B3724899-4171-03CA-8030-AABC0C7D46F2}"/>
              </a:ext>
            </a:extLst>
          </p:cNvPr>
          <p:cNvSpPr>
            <a:spLocks noChangeArrowheads="1"/>
          </p:cNvSpPr>
          <p:nvPr/>
        </p:nvSpPr>
        <p:spPr bwMode="gray">
          <a:xfrm>
            <a:off x="137802" y="898450"/>
            <a:ext cx="3336918"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lang="zh-CN" altLang="en-US" sz="2000" b="1" dirty="0">
                <a:latin typeface="Microsoft YaHei" panose="020B0503020204020204" pitchFamily="34" charset="-122"/>
                <a:ea typeface="Microsoft YaHei" panose="020B0503020204020204" pitchFamily="34" charset="-122"/>
              </a:rPr>
              <a:t>请求全链路混沌测试</a:t>
            </a:r>
          </a:p>
        </p:txBody>
      </p:sp>
      <p:sp>
        <p:nvSpPr>
          <p:cNvPr id="6" name="文本框 5">
            <a:extLst>
              <a:ext uri="{FF2B5EF4-FFF2-40B4-BE49-F238E27FC236}">
                <a16:creationId xmlns:a16="http://schemas.microsoft.com/office/drawing/2014/main" id="{FA91F9B7-92D4-59BC-DC33-B6514E8BF21F}"/>
              </a:ext>
            </a:extLst>
          </p:cNvPr>
          <p:cNvSpPr txBox="1"/>
          <p:nvPr/>
        </p:nvSpPr>
        <p:spPr>
          <a:xfrm>
            <a:off x="190500" y="1608221"/>
            <a:ext cx="11811000" cy="769441"/>
          </a:xfrm>
          <a:prstGeom prst="rect">
            <a:avLst/>
          </a:prstGeom>
          <a:noFill/>
        </p:spPr>
        <p:txBody>
          <a:bodyPr wrap="square" rtlCol="0">
            <a:spAutoFit/>
          </a:bodyPr>
          <a:lstStyle/>
          <a:p>
            <a:r>
              <a:rPr kumimoji="1" lang="zh-CN" altLang="en-US" sz="2200" dirty="0">
                <a:latin typeface="FangSong" panose="02010609060101010101" pitchFamily="49" charset="-122"/>
                <a:ea typeface="FangSong" panose="02010609060101010101" pitchFamily="49" charset="-122"/>
              </a:rPr>
              <a:t>   实现了爆破范围可控、故障注入点自主选择、故障空间搜索快的故障注入系统</a:t>
            </a:r>
            <a:r>
              <a:rPr kumimoji="1" lang="en-US" altLang="zh-CN" sz="2200" dirty="0" err="1">
                <a:latin typeface="FangSong" panose="02010609060101010101" pitchFamily="49" charset="-122"/>
                <a:ea typeface="FangSong" panose="02010609060101010101" pitchFamily="49" charset="-122"/>
              </a:rPr>
              <a:t>MicroFI</a:t>
            </a:r>
            <a:r>
              <a:rPr kumimoji="1" lang="zh-CN" altLang="en-US" sz="2200" dirty="0">
                <a:latin typeface="FangSong" panose="02010609060101010101" pitchFamily="49" charset="-122"/>
                <a:ea typeface="FangSong" panose="02010609060101010101" pitchFamily="49" charset="-122"/>
              </a:rPr>
              <a:t>。此外，</a:t>
            </a:r>
            <a:r>
              <a:rPr kumimoji="1" lang="en-US" altLang="zh-CN" sz="2200" dirty="0" err="1">
                <a:latin typeface="FangSong" panose="02010609060101010101" pitchFamily="49" charset="-122"/>
                <a:ea typeface="FangSong" panose="02010609060101010101" pitchFamily="49" charset="-122"/>
              </a:rPr>
              <a:t>MicroFI</a:t>
            </a:r>
            <a:r>
              <a:rPr kumimoji="1" lang="zh-CN" altLang="en-US" sz="2200" dirty="0">
                <a:latin typeface="FangSong" panose="02010609060101010101" pitchFamily="49" charset="-122"/>
                <a:ea typeface="FangSong" panose="02010609060101010101" pitchFamily="49" charset="-122"/>
              </a:rPr>
              <a:t>主要面向云原生环境能够在不侵入用于源码的情况下实现任意请求级别的故障注入。</a:t>
            </a:r>
          </a:p>
        </p:txBody>
      </p:sp>
      <p:pic>
        <p:nvPicPr>
          <p:cNvPr id="2" name="图片 1">
            <a:extLst>
              <a:ext uri="{FF2B5EF4-FFF2-40B4-BE49-F238E27FC236}">
                <a16:creationId xmlns:a16="http://schemas.microsoft.com/office/drawing/2014/main" id="{D40DFE1E-4DF9-064F-B30D-2AF385ADF4ED}"/>
              </a:ext>
            </a:extLst>
          </p:cNvPr>
          <p:cNvPicPr>
            <a:picLocks noChangeAspect="1"/>
          </p:cNvPicPr>
          <p:nvPr/>
        </p:nvPicPr>
        <p:blipFill>
          <a:blip r:embed="rId2"/>
          <a:stretch>
            <a:fillRect/>
          </a:stretch>
        </p:blipFill>
        <p:spPr>
          <a:xfrm>
            <a:off x="190500" y="3124200"/>
            <a:ext cx="11862619" cy="2895600"/>
          </a:xfrm>
          <a:prstGeom prst="rect">
            <a:avLst/>
          </a:prstGeom>
        </p:spPr>
      </p:pic>
      <p:sp>
        <p:nvSpPr>
          <p:cNvPr id="5" name="文本框 4">
            <a:extLst>
              <a:ext uri="{FF2B5EF4-FFF2-40B4-BE49-F238E27FC236}">
                <a16:creationId xmlns:a16="http://schemas.microsoft.com/office/drawing/2014/main" id="{324F7DD4-1F2C-364E-BE12-DC92A37DEB23}"/>
              </a:ext>
            </a:extLst>
          </p:cNvPr>
          <p:cNvSpPr txBox="1"/>
          <p:nvPr/>
        </p:nvSpPr>
        <p:spPr>
          <a:xfrm>
            <a:off x="5867400" y="6172200"/>
            <a:ext cx="1295400" cy="381000"/>
          </a:xfrm>
          <a:prstGeom prst="rect">
            <a:avLst/>
          </a:prstGeom>
          <a:noFill/>
        </p:spPr>
        <p:txBody>
          <a:bodyPr wrap="square" rtlCol="0">
            <a:spAutoFit/>
          </a:bodyPr>
          <a:lstStyle/>
          <a:p>
            <a:r>
              <a:rPr kumimoji="1" lang="zh-CN" altLang="en-US" dirty="0"/>
              <a:t>请求染色</a:t>
            </a:r>
          </a:p>
        </p:txBody>
      </p:sp>
    </p:spTree>
    <p:extLst>
      <p:ext uri="{BB962C8B-B14F-4D97-AF65-F5344CB8AC3E}">
        <p14:creationId xmlns:p14="http://schemas.microsoft.com/office/powerpoint/2010/main" val="1300297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8">
            <a:extLst>
              <a:ext uri="{FF2B5EF4-FFF2-40B4-BE49-F238E27FC236}">
                <a16:creationId xmlns:a16="http://schemas.microsoft.com/office/drawing/2014/main" id="{B3724899-4171-03CA-8030-AABC0C7D46F2}"/>
              </a:ext>
            </a:extLst>
          </p:cNvPr>
          <p:cNvSpPr>
            <a:spLocks noChangeArrowheads="1"/>
          </p:cNvSpPr>
          <p:nvPr/>
        </p:nvSpPr>
        <p:spPr bwMode="gray">
          <a:xfrm>
            <a:off x="38100" y="907063"/>
            <a:ext cx="3336918"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lang="zh-CN" altLang="en-US" sz="2000" b="1" dirty="0">
                <a:latin typeface="Microsoft YaHei" panose="020B0503020204020204" pitchFamily="34" charset="-122"/>
                <a:ea typeface="Microsoft YaHei" panose="020B0503020204020204" pitchFamily="34" charset="-122"/>
              </a:rPr>
              <a:t>请求全链路混沌测试</a:t>
            </a:r>
          </a:p>
        </p:txBody>
      </p:sp>
      <p:pic>
        <p:nvPicPr>
          <p:cNvPr id="6" name="图片 6">
            <a:extLst>
              <a:ext uri="{FF2B5EF4-FFF2-40B4-BE49-F238E27FC236}">
                <a16:creationId xmlns:a16="http://schemas.microsoft.com/office/drawing/2014/main" id="{7095F37C-774B-0C09-5FE7-CC25FDE24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 y="2127335"/>
            <a:ext cx="11445240" cy="440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a:extLst>
              <a:ext uri="{FF2B5EF4-FFF2-40B4-BE49-F238E27FC236}">
                <a16:creationId xmlns:a16="http://schemas.microsoft.com/office/drawing/2014/main" id="{B195A374-E19B-19D3-823F-7BB76C8412AE}"/>
              </a:ext>
            </a:extLst>
          </p:cNvPr>
          <p:cNvSpPr txBox="1"/>
          <p:nvPr/>
        </p:nvSpPr>
        <p:spPr>
          <a:xfrm>
            <a:off x="360680" y="1475365"/>
            <a:ext cx="10892028" cy="461665"/>
          </a:xfrm>
          <a:prstGeom prst="rect">
            <a:avLst/>
          </a:prstGeom>
          <a:noFill/>
        </p:spPr>
        <p:txBody>
          <a:bodyPr wrap="square" rtlCol="0">
            <a:spAutoFit/>
          </a:bodyPr>
          <a:lstStyle/>
          <a:p>
            <a:r>
              <a:rPr kumimoji="1" lang="zh-CN" altLang="en-US" sz="2400" dirty="0">
                <a:latin typeface="FangSong" panose="02010609060101010101" pitchFamily="49" charset="-122"/>
                <a:ea typeface="FangSong" panose="02010609060101010101" pitchFamily="49" charset="-122"/>
              </a:rPr>
              <a:t>基于</a:t>
            </a:r>
            <a:r>
              <a:rPr kumimoji="1" lang="en-US" altLang="zh-CN" sz="2400" dirty="0">
                <a:latin typeface="FangSong" panose="02010609060101010101" pitchFamily="49" charset="-122"/>
                <a:ea typeface="FangSong" panose="02010609060101010101" pitchFamily="49" charset="-122"/>
              </a:rPr>
              <a:t>LDFI</a:t>
            </a:r>
            <a:r>
              <a:rPr kumimoji="1" lang="zh-CN" altLang="en-US" sz="2400" dirty="0">
                <a:latin typeface="FangSong" panose="02010609060101010101" pitchFamily="49" charset="-122"/>
                <a:ea typeface="FangSong" panose="02010609060101010101" pitchFamily="49" charset="-122"/>
              </a:rPr>
              <a:t> </a:t>
            </a:r>
            <a:r>
              <a:rPr kumimoji="1" lang="en-US" altLang="zh-CN" sz="2400" dirty="0">
                <a:latin typeface="FangSong" panose="02010609060101010101" pitchFamily="49" charset="-122"/>
                <a:ea typeface="FangSong" panose="02010609060101010101" pitchFamily="49" charset="-122"/>
              </a:rPr>
              <a:t>(Lineage</a:t>
            </a:r>
            <a:r>
              <a:rPr kumimoji="1" lang="zh-CN" altLang="en-US" sz="2400" dirty="0">
                <a:latin typeface="FangSong" panose="02010609060101010101" pitchFamily="49" charset="-122"/>
                <a:ea typeface="FangSong" panose="02010609060101010101" pitchFamily="49" charset="-122"/>
              </a:rPr>
              <a:t> </a:t>
            </a:r>
            <a:r>
              <a:rPr kumimoji="1" lang="en-US" altLang="zh-CN" sz="2400" dirty="0">
                <a:latin typeface="FangSong" panose="02010609060101010101" pitchFamily="49" charset="-122"/>
                <a:ea typeface="FangSong" panose="02010609060101010101" pitchFamily="49" charset="-122"/>
              </a:rPr>
              <a:t>Driven</a:t>
            </a:r>
            <a:r>
              <a:rPr kumimoji="1" lang="zh-CN" altLang="en-US" sz="2400" dirty="0">
                <a:latin typeface="FangSong" panose="02010609060101010101" pitchFamily="49" charset="-122"/>
                <a:ea typeface="FangSong" panose="02010609060101010101" pitchFamily="49" charset="-122"/>
              </a:rPr>
              <a:t> </a:t>
            </a:r>
            <a:r>
              <a:rPr kumimoji="1" lang="en-US" altLang="zh-CN" sz="2400" dirty="0">
                <a:latin typeface="FangSong" panose="02010609060101010101" pitchFamily="49" charset="-122"/>
                <a:ea typeface="FangSong" panose="02010609060101010101" pitchFamily="49" charset="-122"/>
              </a:rPr>
              <a:t>Fault</a:t>
            </a:r>
            <a:r>
              <a:rPr kumimoji="1" lang="zh-CN" altLang="en-US" sz="2400" dirty="0">
                <a:latin typeface="FangSong" panose="02010609060101010101" pitchFamily="49" charset="-122"/>
                <a:ea typeface="FangSong" panose="02010609060101010101" pitchFamily="49" charset="-122"/>
              </a:rPr>
              <a:t> </a:t>
            </a:r>
            <a:r>
              <a:rPr kumimoji="1" lang="en-US" altLang="zh-CN" sz="2400" dirty="0">
                <a:latin typeface="FangSong" panose="02010609060101010101" pitchFamily="49" charset="-122"/>
                <a:ea typeface="FangSong" panose="02010609060101010101" pitchFamily="49" charset="-122"/>
              </a:rPr>
              <a:t>Injection</a:t>
            </a:r>
            <a:r>
              <a:rPr kumimoji="1" lang="zh-CN" altLang="en-US" sz="2400" dirty="0">
                <a:latin typeface="FangSong" panose="02010609060101010101" pitchFamily="49" charset="-122"/>
                <a:ea typeface="FangSong" panose="02010609060101010101" pitchFamily="49" charset="-122"/>
              </a:rPr>
              <a:t> </a:t>
            </a:r>
            <a:r>
              <a:rPr kumimoji="1" lang="en-US" altLang="zh-CN" sz="2400" dirty="0">
                <a:latin typeface="FangSong" panose="02010609060101010101" pitchFamily="49" charset="-122"/>
                <a:ea typeface="FangSong" panose="02010609060101010101" pitchFamily="49" charset="-122"/>
              </a:rPr>
              <a:t>)</a:t>
            </a:r>
            <a:r>
              <a:rPr kumimoji="1" lang="zh-CN" altLang="en-US" sz="2400" dirty="0">
                <a:latin typeface="FangSong" panose="02010609060101010101" pitchFamily="49" charset="-122"/>
                <a:ea typeface="FangSong" panose="02010609060101010101" pitchFamily="49" charset="-122"/>
              </a:rPr>
              <a:t>的故障空间快速搜索；</a:t>
            </a:r>
            <a:endParaRPr lang="zh-CN" altLang="en-US" sz="2400" dirty="0"/>
          </a:p>
        </p:txBody>
      </p:sp>
    </p:spTree>
    <p:extLst>
      <p:ext uri="{BB962C8B-B14F-4D97-AF65-F5344CB8AC3E}">
        <p14:creationId xmlns:p14="http://schemas.microsoft.com/office/powerpoint/2010/main" val="3813298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8">
            <a:extLst>
              <a:ext uri="{FF2B5EF4-FFF2-40B4-BE49-F238E27FC236}">
                <a16:creationId xmlns:a16="http://schemas.microsoft.com/office/drawing/2014/main" id="{B3724899-4171-03CA-8030-AABC0C7D46F2}"/>
              </a:ext>
            </a:extLst>
          </p:cNvPr>
          <p:cNvSpPr>
            <a:spLocks noChangeArrowheads="1"/>
          </p:cNvSpPr>
          <p:nvPr/>
        </p:nvSpPr>
        <p:spPr bwMode="gray">
          <a:xfrm>
            <a:off x="137802" y="811911"/>
            <a:ext cx="3336918"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lang="zh-CN" altLang="en-US" sz="2000" b="1" dirty="0">
                <a:latin typeface="Microsoft YaHei" panose="020B0503020204020204" pitchFamily="34" charset="-122"/>
                <a:ea typeface="Microsoft YaHei" panose="020B0503020204020204" pitchFamily="34" charset="-122"/>
              </a:rPr>
              <a:t>请求全链路混沌测试</a:t>
            </a:r>
          </a:p>
        </p:txBody>
      </p:sp>
      <p:sp>
        <p:nvSpPr>
          <p:cNvPr id="2" name="文本框 1">
            <a:extLst>
              <a:ext uri="{FF2B5EF4-FFF2-40B4-BE49-F238E27FC236}">
                <a16:creationId xmlns:a16="http://schemas.microsoft.com/office/drawing/2014/main" id="{5BC7E813-FB74-11C3-97B8-355A442EE50E}"/>
              </a:ext>
            </a:extLst>
          </p:cNvPr>
          <p:cNvSpPr txBox="1"/>
          <p:nvPr/>
        </p:nvSpPr>
        <p:spPr>
          <a:xfrm>
            <a:off x="258351" y="1583047"/>
            <a:ext cx="11360625" cy="707886"/>
          </a:xfrm>
          <a:prstGeom prst="rect">
            <a:avLst/>
          </a:prstGeom>
          <a:noFill/>
        </p:spPr>
        <p:txBody>
          <a:bodyPr wrap="square" rtlCol="0">
            <a:spAutoFit/>
          </a:bodyPr>
          <a:lstStyle/>
          <a:p>
            <a:r>
              <a:rPr kumimoji="1" lang="zh-CN" altLang="en-US" sz="2000" dirty="0">
                <a:latin typeface="FangSong" panose="02010609060101010101" pitchFamily="49" charset="-122"/>
                <a:ea typeface="FangSong" panose="02010609060101010101" pitchFamily="49" charset="-122"/>
              </a:rPr>
              <a:t>   基于</a:t>
            </a:r>
            <a:r>
              <a:rPr kumimoji="1" lang="en-US" altLang="zh-CN" sz="2000" dirty="0">
                <a:latin typeface="FangSong" panose="02010609060101010101" pitchFamily="49" charset="-122"/>
                <a:ea typeface="FangSong" panose="02010609060101010101" pitchFamily="49" charset="-122"/>
              </a:rPr>
              <a:t>PageRank</a:t>
            </a:r>
            <a:r>
              <a:rPr kumimoji="1" lang="zh-CN" altLang="en-US" sz="2000" dirty="0">
                <a:latin typeface="FangSong" panose="02010609060101010101" pitchFamily="49" charset="-122"/>
                <a:ea typeface="FangSong" panose="02010609060101010101" pitchFamily="49" charset="-122"/>
              </a:rPr>
              <a:t>的故障注入点排序即服务实例的重要性，该重要性取决于两部分即实时获得的业务之间的依赖关系，以及运行时处理的请求数量；</a:t>
            </a:r>
          </a:p>
        </p:txBody>
      </p:sp>
      <p:pic>
        <p:nvPicPr>
          <p:cNvPr id="9" name="图片 8">
            <a:extLst>
              <a:ext uri="{FF2B5EF4-FFF2-40B4-BE49-F238E27FC236}">
                <a16:creationId xmlns:a16="http://schemas.microsoft.com/office/drawing/2014/main" id="{838BD3E8-0EEC-04BA-7F36-47250DD57484}"/>
              </a:ext>
            </a:extLst>
          </p:cNvPr>
          <p:cNvPicPr>
            <a:picLocks noChangeAspect="1"/>
          </p:cNvPicPr>
          <p:nvPr/>
        </p:nvPicPr>
        <p:blipFill>
          <a:blip r:embed="rId2"/>
          <a:stretch>
            <a:fillRect/>
          </a:stretch>
        </p:blipFill>
        <p:spPr>
          <a:xfrm>
            <a:off x="115317" y="2614319"/>
            <a:ext cx="11771883" cy="3457170"/>
          </a:xfrm>
          <a:prstGeom prst="rect">
            <a:avLst/>
          </a:prstGeom>
        </p:spPr>
      </p:pic>
    </p:spTree>
    <p:extLst>
      <p:ext uri="{BB962C8B-B14F-4D97-AF65-F5344CB8AC3E}">
        <p14:creationId xmlns:p14="http://schemas.microsoft.com/office/powerpoint/2010/main" val="2114277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8">
            <a:extLst>
              <a:ext uri="{FF2B5EF4-FFF2-40B4-BE49-F238E27FC236}">
                <a16:creationId xmlns:a16="http://schemas.microsoft.com/office/drawing/2014/main" id="{E6CDE49C-F02C-5B45-ABE2-9A5CC97A83DA}"/>
              </a:ext>
            </a:extLst>
          </p:cNvPr>
          <p:cNvSpPr>
            <a:spLocks noChangeArrowheads="1"/>
          </p:cNvSpPr>
          <p:nvPr/>
        </p:nvSpPr>
        <p:spPr bwMode="gray">
          <a:xfrm>
            <a:off x="82855" y="914400"/>
            <a:ext cx="1364945"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sz="2000" b="1" dirty="0">
                <a:latin typeface="Microsoft YaHei" panose="020B0503020204020204" pitchFamily="34" charset="-122"/>
                <a:ea typeface="Microsoft YaHei" panose="020B0503020204020204" pitchFamily="34" charset="-122"/>
              </a:rPr>
              <a:t>大纲</a:t>
            </a:r>
          </a:p>
        </p:txBody>
      </p:sp>
      <p:sp>
        <p:nvSpPr>
          <p:cNvPr id="19" name="Puzzle3">
            <a:extLst>
              <a:ext uri="{FF2B5EF4-FFF2-40B4-BE49-F238E27FC236}">
                <a16:creationId xmlns:a16="http://schemas.microsoft.com/office/drawing/2014/main" id="{8209C43F-6D00-5C42-A347-5FF819113163}"/>
              </a:ext>
            </a:extLst>
          </p:cNvPr>
          <p:cNvSpPr>
            <a:spLocks noEditPoints="1" noChangeArrowheads="1"/>
          </p:cNvSpPr>
          <p:nvPr/>
        </p:nvSpPr>
        <p:spPr bwMode="gray">
          <a:xfrm>
            <a:off x="5923004" y="1412403"/>
            <a:ext cx="1767227" cy="2399257"/>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gradFill rotWithShape="1">
            <a:gsLst>
              <a:gs pos="0">
                <a:srgbClr val="FF6600"/>
              </a:gs>
              <a:gs pos="100000">
                <a:srgbClr val="FF6600">
                  <a:gamma/>
                  <a:tint val="66667"/>
                  <a:invGamma/>
                </a:srgbClr>
              </a:gs>
            </a:gsLst>
            <a:lin ang="54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endParaRPr lang="zh-CN" altLang="en-US"/>
          </a:p>
        </p:txBody>
      </p:sp>
      <p:sp>
        <p:nvSpPr>
          <p:cNvPr id="20" name="Puzzle2">
            <a:extLst>
              <a:ext uri="{FF2B5EF4-FFF2-40B4-BE49-F238E27FC236}">
                <a16:creationId xmlns:a16="http://schemas.microsoft.com/office/drawing/2014/main" id="{53B6AF30-4A03-434A-A97E-1FC3B7FD3FCB}"/>
              </a:ext>
            </a:extLst>
          </p:cNvPr>
          <p:cNvSpPr>
            <a:spLocks noEditPoints="1" noChangeArrowheads="1"/>
          </p:cNvSpPr>
          <p:nvPr/>
        </p:nvSpPr>
        <p:spPr bwMode="gray">
          <a:xfrm>
            <a:off x="5409017" y="3160342"/>
            <a:ext cx="2820583" cy="2185321"/>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gradFill rotWithShape="1">
            <a:gsLst>
              <a:gs pos="0">
                <a:srgbClr val="FFCC00"/>
              </a:gs>
              <a:gs pos="100000">
                <a:srgbClr val="FFCC00">
                  <a:gamma/>
                  <a:tint val="54510"/>
                  <a:invGamma/>
                </a:srgbClr>
              </a:gs>
            </a:gsLst>
            <a:lin ang="54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endParaRPr lang="zh-CN" altLang="en-US"/>
          </a:p>
        </p:txBody>
      </p:sp>
      <p:sp>
        <p:nvSpPr>
          <p:cNvPr id="21" name="Puzzle4">
            <a:extLst>
              <a:ext uri="{FF2B5EF4-FFF2-40B4-BE49-F238E27FC236}">
                <a16:creationId xmlns:a16="http://schemas.microsoft.com/office/drawing/2014/main" id="{EF767BD9-A3A5-3247-A79A-5E70B80B573F}"/>
              </a:ext>
            </a:extLst>
          </p:cNvPr>
          <p:cNvSpPr>
            <a:spLocks noEditPoints="1" noChangeArrowheads="1"/>
          </p:cNvSpPr>
          <p:nvPr/>
        </p:nvSpPr>
        <p:spPr bwMode="gray">
          <a:xfrm>
            <a:off x="4317588" y="3133402"/>
            <a:ext cx="1700599" cy="2793851"/>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gradFill rotWithShape="1">
            <a:gsLst>
              <a:gs pos="0">
                <a:srgbClr val="20AE3E"/>
              </a:gs>
              <a:gs pos="100000">
                <a:srgbClr val="20AE3E">
                  <a:gamma/>
                  <a:tint val="51373"/>
                  <a:invGamma/>
                </a:srgbClr>
              </a:gs>
            </a:gsLst>
            <a:lin ang="189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endParaRPr lang="zh-CN" altLang="en-US"/>
          </a:p>
        </p:txBody>
      </p:sp>
      <p:sp>
        <p:nvSpPr>
          <p:cNvPr id="22" name="Puzzle1">
            <a:extLst>
              <a:ext uri="{FF2B5EF4-FFF2-40B4-BE49-F238E27FC236}">
                <a16:creationId xmlns:a16="http://schemas.microsoft.com/office/drawing/2014/main" id="{A57D8762-F3B2-A349-9A60-194B9EB4D899}"/>
              </a:ext>
            </a:extLst>
          </p:cNvPr>
          <p:cNvSpPr>
            <a:spLocks noEditPoints="1" noChangeArrowheads="1"/>
          </p:cNvSpPr>
          <p:nvPr/>
        </p:nvSpPr>
        <p:spPr bwMode="gray">
          <a:xfrm>
            <a:off x="3733800" y="2138202"/>
            <a:ext cx="2855483" cy="1665534"/>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gradFill rotWithShape="1">
            <a:gsLst>
              <a:gs pos="0">
                <a:schemeClr val="tx2"/>
              </a:gs>
              <a:gs pos="100000">
                <a:schemeClr val="tx2">
                  <a:gamma/>
                  <a:tint val="72549"/>
                  <a:invGamma/>
                </a:schemeClr>
              </a:gs>
            </a:gsLst>
            <a:lin ang="54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endParaRPr lang="zh-CN" altLang="en-US"/>
          </a:p>
        </p:txBody>
      </p:sp>
      <p:sp>
        <p:nvSpPr>
          <p:cNvPr id="23" name="文本框 22">
            <a:extLst>
              <a:ext uri="{FF2B5EF4-FFF2-40B4-BE49-F238E27FC236}">
                <a16:creationId xmlns:a16="http://schemas.microsoft.com/office/drawing/2014/main" id="{6C29351B-4EFC-A749-AC1F-DF1C89C95461}"/>
              </a:ext>
            </a:extLst>
          </p:cNvPr>
          <p:cNvSpPr txBox="1"/>
          <p:nvPr/>
        </p:nvSpPr>
        <p:spPr>
          <a:xfrm>
            <a:off x="7391400" y="1614237"/>
            <a:ext cx="2630917" cy="400110"/>
          </a:xfrm>
          <a:prstGeom prst="rect">
            <a:avLst/>
          </a:prstGeom>
          <a:noFill/>
        </p:spPr>
        <p:txBody>
          <a:bodyPr wrap="square" rtlCol="0">
            <a:spAutoFit/>
          </a:bodyPr>
          <a:lstStyle/>
          <a:p>
            <a:r>
              <a:rPr kumimoji="1" lang="zh-CN" altLang="en-US" sz="2000" dirty="0">
                <a:latin typeface="SimHei" panose="02010609060101010101" pitchFamily="49" charset="-122"/>
                <a:ea typeface="SimHei" panose="02010609060101010101" pitchFamily="49" charset="-122"/>
              </a:rPr>
              <a:t>故障注入</a:t>
            </a:r>
          </a:p>
        </p:txBody>
      </p:sp>
      <p:sp>
        <p:nvSpPr>
          <p:cNvPr id="24" name="文本框 23">
            <a:extLst>
              <a:ext uri="{FF2B5EF4-FFF2-40B4-BE49-F238E27FC236}">
                <a16:creationId xmlns:a16="http://schemas.microsoft.com/office/drawing/2014/main" id="{0DC1F1E0-6B53-2A44-AB27-D9669AB38A49}"/>
              </a:ext>
            </a:extLst>
          </p:cNvPr>
          <p:cNvSpPr txBox="1"/>
          <p:nvPr/>
        </p:nvSpPr>
        <p:spPr>
          <a:xfrm>
            <a:off x="8052907" y="4945553"/>
            <a:ext cx="3581400" cy="400110"/>
          </a:xfrm>
          <a:prstGeom prst="rect">
            <a:avLst/>
          </a:prstGeom>
          <a:noFill/>
        </p:spPr>
        <p:txBody>
          <a:bodyPr wrap="square" rtlCol="0">
            <a:spAutoFit/>
          </a:bodyPr>
          <a:lstStyle/>
          <a:p>
            <a:r>
              <a:rPr kumimoji="1" lang="zh-CN" altLang="en-US" sz="2000" dirty="0">
                <a:latin typeface="SimHei" panose="02010609060101010101" pitchFamily="49" charset="-122"/>
                <a:ea typeface="SimHei" panose="02010609060101010101" pitchFamily="49" charset="-122"/>
              </a:rPr>
              <a:t> 自适应异常检测</a:t>
            </a:r>
          </a:p>
        </p:txBody>
      </p:sp>
      <p:sp>
        <p:nvSpPr>
          <p:cNvPr id="25" name="文本框 24">
            <a:extLst>
              <a:ext uri="{FF2B5EF4-FFF2-40B4-BE49-F238E27FC236}">
                <a16:creationId xmlns:a16="http://schemas.microsoft.com/office/drawing/2014/main" id="{ACC8A47C-EBE3-2D46-9EEB-3691A786592E}"/>
              </a:ext>
            </a:extLst>
          </p:cNvPr>
          <p:cNvSpPr txBox="1"/>
          <p:nvPr/>
        </p:nvSpPr>
        <p:spPr>
          <a:xfrm>
            <a:off x="1295401" y="3225002"/>
            <a:ext cx="3533002" cy="400110"/>
          </a:xfrm>
          <a:prstGeom prst="rect">
            <a:avLst/>
          </a:prstGeom>
          <a:noFill/>
        </p:spPr>
        <p:txBody>
          <a:bodyPr wrap="square" rtlCol="0">
            <a:spAutoFit/>
          </a:bodyPr>
          <a:lstStyle/>
          <a:p>
            <a:r>
              <a:rPr kumimoji="1" lang="zh-CN" altLang="en-US" sz="2000" dirty="0">
                <a:latin typeface="SimHei" panose="02010609060101010101" pitchFamily="49" charset="-122"/>
                <a:ea typeface="SimHei" panose="02010609060101010101" pitchFamily="49" charset="-122"/>
              </a:rPr>
              <a:t>云原生背景</a:t>
            </a:r>
          </a:p>
        </p:txBody>
      </p:sp>
      <p:sp>
        <p:nvSpPr>
          <p:cNvPr id="26" name="文本框 25">
            <a:extLst>
              <a:ext uri="{FF2B5EF4-FFF2-40B4-BE49-F238E27FC236}">
                <a16:creationId xmlns:a16="http://schemas.microsoft.com/office/drawing/2014/main" id="{87F3611C-B8A9-754F-98C5-0200D5A5BF85}"/>
              </a:ext>
            </a:extLst>
          </p:cNvPr>
          <p:cNvSpPr txBox="1"/>
          <p:nvPr/>
        </p:nvSpPr>
        <p:spPr>
          <a:xfrm>
            <a:off x="1692424" y="5416400"/>
            <a:ext cx="3469117" cy="400110"/>
          </a:xfrm>
          <a:prstGeom prst="rect">
            <a:avLst/>
          </a:prstGeom>
          <a:noFill/>
        </p:spPr>
        <p:txBody>
          <a:bodyPr wrap="square" rtlCol="0">
            <a:spAutoFit/>
          </a:bodyPr>
          <a:lstStyle/>
          <a:p>
            <a:r>
              <a:rPr kumimoji="1" lang="zh-CN" altLang="en-US" sz="2000" dirty="0">
                <a:latin typeface="SimHei" panose="02010609060101010101" pitchFamily="49" charset="-122"/>
                <a:ea typeface="SimHei" panose="02010609060101010101" pitchFamily="49" charset="-122"/>
              </a:rPr>
              <a:t> 智能运维展望</a:t>
            </a:r>
          </a:p>
        </p:txBody>
      </p:sp>
      <p:sp>
        <p:nvSpPr>
          <p:cNvPr id="2" name="矩形 1">
            <a:extLst>
              <a:ext uri="{FF2B5EF4-FFF2-40B4-BE49-F238E27FC236}">
                <a16:creationId xmlns:a16="http://schemas.microsoft.com/office/drawing/2014/main" id="{F61F141C-AF51-AA4C-B1D3-D7D58DD0450D}"/>
              </a:ext>
            </a:extLst>
          </p:cNvPr>
          <p:cNvSpPr/>
          <p:nvPr/>
        </p:nvSpPr>
        <p:spPr>
          <a:xfrm>
            <a:off x="888588" y="3209007"/>
            <a:ext cx="624817" cy="477054"/>
          </a:xfrm>
          <a:prstGeom prst="rect">
            <a:avLst/>
          </a:prstGeom>
          <a:noFill/>
        </p:spPr>
        <p:txBody>
          <a:bodyPr wrap="square" lIns="91440" tIns="45720" rIns="91440" bIns="45720">
            <a:spAutoFit/>
          </a:bodyPr>
          <a:lstStyle/>
          <a:p>
            <a:pPr algn="ctr"/>
            <a:r>
              <a:rPr kumimoji="1" lang="en-US" altLang="zh-CN" sz="2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imHei" panose="02010609060101010101" pitchFamily="49" charset="-122"/>
                <a:ea typeface="SimHei" panose="02010609060101010101" pitchFamily="49" charset="-122"/>
              </a:rPr>
              <a:t>1</a:t>
            </a:r>
            <a:endParaRPr lang="zh-CN" altLang="en-US" sz="2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7" name="矩形 26">
            <a:extLst>
              <a:ext uri="{FF2B5EF4-FFF2-40B4-BE49-F238E27FC236}">
                <a16:creationId xmlns:a16="http://schemas.microsoft.com/office/drawing/2014/main" id="{B9B86899-385D-7C49-B97B-34CF452D440E}"/>
              </a:ext>
            </a:extLst>
          </p:cNvPr>
          <p:cNvSpPr/>
          <p:nvPr/>
        </p:nvSpPr>
        <p:spPr>
          <a:xfrm>
            <a:off x="6939631" y="1575765"/>
            <a:ext cx="624817" cy="477054"/>
          </a:xfrm>
          <a:prstGeom prst="rect">
            <a:avLst/>
          </a:prstGeom>
          <a:noFill/>
        </p:spPr>
        <p:txBody>
          <a:bodyPr wrap="square" lIns="91440" tIns="45720" rIns="91440" bIns="45720">
            <a:spAutoFit/>
          </a:bodyPr>
          <a:lstStyle/>
          <a:p>
            <a:pPr algn="ctr"/>
            <a:r>
              <a:rPr kumimoji="1" lang="en-US" altLang="zh-CN" sz="2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imHei" panose="02010609060101010101" pitchFamily="49" charset="-122"/>
                <a:ea typeface="SimHei" panose="02010609060101010101" pitchFamily="49" charset="-122"/>
              </a:rPr>
              <a:t>2</a:t>
            </a:r>
            <a:endParaRPr lang="zh-CN" altLang="en-US" sz="2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8" name="矩形 27">
            <a:extLst>
              <a:ext uri="{FF2B5EF4-FFF2-40B4-BE49-F238E27FC236}">
                <a16:creationId xmlns:a16="http://schemas.microsoft.com/office/drawing/2014/main" id="{80546BCA-544B-9046-A49C-C3784F52DBFD}"/>
              </a:ext>
            </a:extLst>
          </p:cNvPr>
          <p:cNvSpPr/>
          <p:nvPr/>
        </p:nvSpPr>
        <p:spPr>
          <a:xfrm>
            <a:off x="7580490" y="4907081"/>
            <a:ext cx="624817" cy="477054"/>
          </a:xfrm>
          <a:prstGeom prst="rect">
            <a:avLst/>
          </a:prstGeom>
          <a:noFill/>
        </p:spPr>
        <p:txBody>
          <a:bodyPr wrap="square" lIns="91440" tIns="45720" rIns="91440" bIns="45720">
            <a:spAutoFit/>
          </a:bodyPr>
          <a:lstStyle/>
          <a:p>
            <a:pPr algn="ctr"/>
            <a:r>
              <a:rPr kumimoji="1" lang="en-US" altLang="zh-CN" sz="2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imHei" panose="02010609060101010101" pitchFamily="49" charset="-122"/>
                <a:ea typeface="SimHei" panose="02010609060101010101" pitchFamily="49" charset="-122"/>
              </a:rPr>
              <a:t>3</a:t>
            </a:r>
            <a:endParaRPr lang="zh-CN" altLang="en-US" sz="2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9" name="矩形 28">
            <a:extLst>
              <a:ext uri="{FF2B5EF4-FFF2-40B4-BE49-F238E27FC236}">
                <a16:creationId xmlns:a16="http://schemas.microsoft.com/office/drawing/2014/main" id="{80326E9D-F06A-C042-8C5A-5CB1BFAADABF}"/>
              </a:ext>
            </a:extLst>
          </p:cNvPr>
          <p:cNvSpPr/>
          <p:nvPr/>
        </p:nvSpPr>
        <p:spPr>
          <a:xfrm>
            <a:off x="1267327" y="5416400"/>
            <a:ext cx="624817" cy="477054"/>
          </a:xfrm>
          <a:prstGeom prst="rect">
            <a:avLst/>
          </a:prstGeom>
          <a:noFill/>
        </p:spPr>
        <p:txBody>
          <a:bodyPr wrap="square" lIns="91440" tIns="45720" rIns="91440" bIns="45720">
            <a:spAutoFit/>
          </a:bodyPr>
          <a:lstStyle/>
          <a:p>
            <a:pPr algn="ctr"/>
            <a:r>
              <a:rPr kumimoji="1" lang="en-US" altLang="zh-CN" sz="2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imHei" panose="02010609060101010101" pitchFamily="49" charset="-122"/>
                <a:ea typeface="SimHei" panose="02010609060101010101" pitchFamily="49" charset="-122"/>
              </a:rPr>
              <a:t>4</a:t>
            </a:r>
            <a:endParaRPr lang="zh-CN" altLang="en-US" sz="2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55151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p:bldP spid="24" grpId="0"/>
      <p:bldP spid="25" grpId="0"/>
      <p:bldP spid="26" grpId="0"/>
      <p:bldP spid="2" grpId="0"/>
      <p:bldP spid="27" grpId="0"/>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8">
            <a:extLst>
              <a:ext uri="{FF2B5EF4-FFF2-40B4-BE49-F238E27FC236}">
                <a16:creationId xmlns:a16="http://schemas.microsoft.com/office/drawing/2014/main" id="{B3724899-4171-03CA-8030-AABC0C7D46F2}"/>
              </a:ext>
            </a:extLst>
          </p:cNvPr>
          <p:cNvSpPr>
            <a:spLocks noChangeArrowheads="1"/>
          </p:cNvSpPr>
          <p:nvPr/>
        </p:nvSpPr>
        <p:spPr bwMode="gray">
          <a:xfrm>
            <a:off x="137802" y="811911"/>
            <a:ext cx="3336918"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lang="zh-CN" altLang="en-US" sz="2000" b="1" dirty="0">
                <a:latin typeface="Microsoft YaHei" panose="020B0503020204020204" pitchFamily="34" charset="-122"/>
                <a:ea typeface="Microsoft YaHei" panose="020B0503020204020204" pitchFamily="34" charset="-122"/>
              </a:rPr>
              <a:t>请求全链路混沌测试</a:t>
            </a:r>
          </a:p>
        </p:txBody>
      </p:sp>
      <p:pic>
        <p:nvPicPr>
          <p:cNvPr id="3" name="图片 2">
            <a:extLst>
              <a:ext uri="{FF2B5EF4-FFF2-40B4-BE49-F238E27FC236}">
                <a16:creationId xmlns:a16="http://schemas.microsoft.com/office/drawing/2014/main" id="{B59A6185-06AE-6BA8-8DCA-66BC78765E88}"/>
              </a:ext>
            </a:extLst>
          </p:cNvPr>
          <p:cNvPicPr>
            <a:picLocks noChangeAspect="1"/>
          </p:cNvPicPr>
          <p:nvPr/>
        </p:nvPicPr>
        <p:blipFill>
          <a:blip r:embed="rId2"/>
          <a:stretch>
            <a:fillRect/>
          </a:stretch>
        </p:blipFill>
        <p:spPr>
          <a:xfrm>
            <a:off x="767910" y="3599454"/>
            <a:ext cx="10656180" cy="2869783"/>
          </a:xfrm>
          <a:prstGeom prst="rect">
            <a:avLst/>
          </a:prstGeom>
        </p:spPr>
      </p:pic>
      <p:sp>
        <p:nvSpPr>
          <p:cNvPr id="6" name="文本框 5">
            <a:extLst>
              <a:ext uri="{FF2B5EF4-FFF2-40B4-BE49-F238E27FC236}">
                <a16:creationId xmlns:a16="http://schemas.microsoft.com/office/drawing/2014/main" id="{3C6AAB90-03A5-B172-7B93-ED5A1F46A62B}"/>
              </a:ext>
            </a:extLst>
          </p:cNvPr>
          <p:cNvSpPr txBox="1"/>
          <p:nvPr/>
        </p:nvSpPr>
        <p:spPr>
          <a:xfrm>
            <a:off x="5162550" y="6469237"/>
            <a:ext cx="1866900" cy="369332"/>
          </a:xfrm>
          <a:prstGeom prst="rect">
            <a:avLst/>
          </a:prstGeom>
          <a:noFill/>
        </p:spPr>
        <p:txBody>
          <a:bodyPr wrap="square" rtlCol="0">
            <a:spAutoFit/>
          </a:bodyPr>
          <a:lstStyle/>
          <a:p>
            <a:r>
              <a:rPr kumimoji="1" lang="zh-CN" altLang="en-US" dirty="0"/>
              <a:t>故障注入结果</a:t>
            </a:r>
          </a:p>
        </p:txBody>
      </p:sp>
      <p:pic>
        <p:nvPicPr>
          <p:cNvPr id="8" name="图片 7">
            <a:extLst>
              <a:ext uri="{FF2B5EF4-FFF2-40B4-BE49-F238E27FC236}">
                <a16:creationId xmlns:a16="http://schemas.microsoft.com/office/drawing/2014/main" id="{C4B07CAA-65BB-CD25-8C75-5A5DA904B91F}"/>
              </a:ext>
            </a:extLst>
          </p:cNvPr>
          <p:cNvPicPr>
            <a:picLocks noChangeAspect="1"/>
          </p:cNvPicPr>
          <p:nvPr/>
        </p:nvPicPr>
        <p:blipFill>
          <a:blip r:embed="rId3"/>
          <a:stretch>
            <a:fillRect/>
          </a:stretch>
        </p:blipFill>
        <p:spPr>
          <a:xfrm>
            <a:off x="701304" y="1377988"/>
            <a:ext cx="10820135" cy="2051012"/>
          </a:xfrm>
          <a:prstGeom prst="rect">
            <a:avLst/>
          </a:prstGeom>
        </p:spPr>
      </p:pic>
      <p:sp>
        <p:nvSpPr>
          <p:cNvPr id="9" name="文本框 8">
            <a:extLst>
              <a:ext uri="{FF2B5EF4-FFF2-40B4-BE49-F238E27FC236}">
                <a16:creationId xmlns:a16="http://schemas.microsoft.com/office/drawing/2014/main" id="{7B47EADB-7007-62FA-3863-AC098171FCD2}"/>
              </a:ext>
            </a:extLst>
          </p:cNvPr>
          <p:cNvSpPr txBox="1"/>
          <p:nvPr/>
        </p:nvSpPr>
        <p:spPr>
          <a:xfrm>
            <a:off x="5124450" y="3268837"/>
            <a:ext cx="1866900" cy="369332"/>
          </a:xfrm>
          <a:prstGeom prst="rect">
            <a:avLst/>
          </a:prstGeom>
          <a:noFill/>
        </p:spPr>
        <p:txBody>
          <a:bodyPr wrap="square" rtlCol="0">
            <a:spAutoFit/>
          </a:bodyPr>
          <a:lstStyle/>
          <a:p>
            <a:r>
              <a:rPr kumimoji="1" lang="zh-CN" altLang="en-US" dirty="0"/>
              <a:t>故障注入类型</a:t>
            </a:r>
          </a:p>
        </p:txBody>
      </p:sp>
    </p:spTree>
    <p:extLst>
      <p:ext uri="{BB962C8B-B14F-4D97-AF65-F5344CB8AC3E}">
        <p14:creationId xmlns:p14="http://schemas.microsoft.com/office/powerpoint/2010/main" val="3803064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4E7053EA-63CA-9694-87A6-7472BE455D85}"/>
              </a:ext>
            </a:extLst>
          </p:cNvPr>
          <p:cNvSpPr>
            <a:spLocks noGrp="1"/>
          </p:cNvSpPr>
          <p:nvPr>
            <p:ph type="sldNum" sz="quarter" idx="12"/>
          </p:nvPr>
        </p:nvSpPr>
        <p:spPr/>
        <p:txBody>
          <a:bodyPr/>
          <a:lstStyle/>
          <a:p>
            <a:fld id="{A56109C0-27C1-7349-BA92-9D0D6A8CE8F1}" type="slidenum">
              <a:rPr lang="en-US" altLang="en-US" smtClean="0"/>
              <a:pPr/>
              <a:t>21</a:t>
            </a:fld>
            <a:endParaRPr lang="en-US" altLang="en-US"/>
          </a:p>
        </p:txBody>
      </p:sp>
      <p:pic>
        <p:nvPicPr>
          <p:cNvPr id="5" name="图片 4">
            <a:extLst>
              <a:ext uri="{FF2B5EF4-FFF2-40B4-BE49-F238E27FC236}">
                <a16:creationId xmlns:a16="http://schemas.microsoft.com/office/drawing/2014/main" id="{A449F73B-D415-A86A-158F-E9164D6FFB2E}"/>
              </a:ext>
            </a:extLst>
          </p:cNvPr>
          <p:cNvPicPr>
            <a:picLocks noChangeAspect="1"/>
          </p:cNvPicPr>
          <p:nvPr/>
        </p:nvPicPr>
        <p:blipFill>
          <a:blip r:embed="rId2"/>
          <a:stretch>
            <a:fillRect/>
          </a:stretch>
        </p:blipFill>
        <p:spPr>
          <a:xfrm>
            <a:off x="7150752" y="1955427"/>
            <a:ext cx="5041248" cy="4413623"/>
          </a:xfrm>
          <a:prstGeom prst="rect">
            <a:avLst/>
          </a:prstGeom>
        </p:spPr>
      </p:pic>
      <p:sp>
        <p:nvSpPr>
          <p:cNvPr id="6" name="AutoShape 28">
            <a:extLst>
              <a:ext uri="{FF2B5EF4-FFF2-40B4-BE49-F238E27FC236}">
                <a16:creationId xmlns:a16="http://schemas.microsoft.com/office/drawing/2014/main" id="{00F59F46-7765-77C2-8C78-982120A2E272}"/>
              </a:ext>
            </a:extLst>
          </p:cNvPr>
          <p:cNvSpPr>
            <a:spLocks noChangeArrowheads="1"/>
          </p:cNvSpPr>
          <p:nvPr/>
        </p:nvSpPr>
        <p:spPr bwMode="gray">
          <a:xfrm>
            <a:off x="137802" y="811911"/>
            <a:ext cx="3336918"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lang="zh-CN" altLang="en-US" sz="2000" b="1" dirty="0">
                <a:latin typeface="Microsoft YaHei" panose="020B0503020204020204" pitchFamily="34" charset="-122"/>
                <a:ea typeface="Microsoft YaHei" panose="020B0503020204020204" pitchFamily="34" charset="-122"/>
              </a:rPr>
              <a:t>请求全链路混沌测试</a:t>
            </a:r>
          </a:p>
        </p:txBody>
      </p:sp>
      <p:sp>
        <p:nvSpPr>
          <p:cNvPr id="7" name="矩形 6">
            <a:extLst>
              <a:ext uri="{FF2B5EF4-FFF2-40B4-BE49-F238E27FC236}">
                <a16:creationId xmlns:a16="http://schemas.microsoft.com/office/drawing/2014/main" id="{E830444C-7024-BAA0-45E9-BED6252B6D34}"/>
              </a:ext>
            </a:extLst>
          </p:cNvPr>
          <p:cNvSpPr/>
          <p:nvPr/>
        </p:nvSpPr>
        <p:spPr>
          <a:xfrm>
            <a:off x="137802" y="1142541"/>
            <a:ext cx="5355111" cy="957250"/>
          </a:xfrm>
          <a:prstGeom prst="rect">
            <a:avLst/>
          </a:prstGeom>
        </p:spPr>
        <p:txBody>
          <a:bodyPr wrap="square">
            <a:spAutoFit/>
          </a:bodyPr>
          <a:lstStyle/>
          <a:p>
            <a:pPr marL="285750" indent="-285750">
              <a:lnSpc>
                <a:spcPct val="150000"/>
              </a:lnSpc>
              <a:buFont typeface="Wingdings" pitchFamily="2" charset="2"/>
              <a:buChar char="Ø"/>
            </a:pPr>
            <a:r>
              <a:rPr lang="zh-CN" altLang="en-US" sz="2000" dirty="0">
                <a:latin typeface="Times New Roman" panose="02020603050405020304" pitchFamily="18" charset="0"/>
                <a:ea typeface="FangSong" panose="02010609060101010101" pitchFamily="49" charset="-122"/>
                <a:cs typeface="Times New Roman" panose="02020603050405020304" pitchFamily="18" charset="0"/>
              </a:rPr>
              <a:t>测试应用：</a:t>
            </a:r>
            <a:r>
              <a:rPr lang="en-US" altLang="zh-CN" sz="2000" dirty="0" err="1">
                <a:latin typeface="Times New Roman" panose="02020603050405020304" pitchFamily="18" charset="0"/>
                <a:ea typeface="FangSong" panose="02010609060101010101" pitchFamily="49" charset="-122"/>
                <a:cs typeface="Times New Roman" panose="02020603050405020304" pitchFamily="18" charset="0"/>
              </a:rPr>
              <a:t>HipsterShop</a:t>
            </a:r>
            <a:endParaRPr lang="en-US" altLang="zh-CN" sz="2000" dirty="0">
              <a:latin typeface="Times New Roman" panose="02020603050405020304" pitchFamily="18" charset="0"/>
              <a:ea typeface="FangSong" panose="02010609060101010101" pitchFamily="49" charset="-122"/>
              <a:cs typeface="Times New Roman" panose="02020603050405020304" pitchFamily="18" charset="0"/>
            </a:endParaRPr>
          </a:p>
          <a:p>
            <a:pPr marL="285750" indent="-285750">
              <a:lnSpc>
                <a:spcPct val="150000"/>
              </a:lnSpc>
              <a:buFont typeface="Wingdings" pitchFamily="2" charset="2"/>
              <a:buChar char="Ø"/>
            </a:pPr>
            <a:r>
              <a:rPr lang="zh-CN" altLang="en-US" sz="2000" dirty="0">
                <a:latin typeface="Times New Roman" panose="02020603050405020304" pitchFamily="18" charset="0"/>
                <a:ea typeface="FangSong" panose="02010609060101010101" pitchFamily="49" charset="-122"/>
                <a:cs typeface="Times New Roman" panose="02020603050405020304" pitchFamily="18" charset="0"/>
              </a:rPr>
              <a:t>注入故障的运行效果：</a:t>
            </a:r>
          </a:p>
        </p:txBody>
      </p:sp>
      <p:pic>
        <p:nvPicPr>
          <p:cNvPr id="8" name="图片 7">
            <a:extLst>
              <a:ext uri="{FF2B5EF4-FFF2-40B4-BE49-F238E27FC236}">
                <a16:creationId xmlns:a16="http://schemas.microsoft.com/office/drawing/2014/main" id="{35FBBCF7-FF30-AEAE-BA98-9E415EDB3DE2}"/>
              </a:ext>
            </a:extLst>
          </p:cNvPr>
          <p:cNvPicPr>
            <a:picLocks noChangeAspect="1"/>
          </p:cNvPicPr>
          <p:nvPr/>
        </p:nvPicPr>
        <p:blipFill>
          <a:blip r:embed="rId3"/>
          <a:stretch>
            <a:fillRect/>
          </a:stretch>
        </p:blipFill>
        <p:spPr>
          <a:xfrm>
            <a:off x="137802" y="2044699"/>
            <a:ext cx="7159724" cy="1763889"/>
          </a:xfrm>
          <a:prstGeom prst="rect">
            <a:avLst/>
          </a:prstGeom>
        </p:spPr>
      </p:pic>
      <p:sp>
        <p:nvSpPr>
          <p:cNvPr id="9" name="矩形 8">
            <a:extLst>
              <a:ext uri="{FF2B5EF4-FFF2-40B4-BE49-F238E27FC236}">
                <a16:creationId xmlns:a16="http://schemas.microsoft.com/office/drawing/2014/main" id="{7843464D-94D3-425E-8892-28579D185B64}"/>
              </a:ext>
            </a:extLst>
          </p:cNvPr>
          <p:cNvSpPr/>
          <p:nvPr/>
        </p:nvSpPr>
        <p:spPr>
          <a:xfrm>
            <a:off x="3116790" y="1675367"/>
            <a:ext cx="3762568" cy="369332"/>
          </a:xfrm>
          <a:prstGeom prst="rect">
            <a:avLst/>
          </a:prstGeom>
        </p:spPr>
        <p:txBody>
          <a:bodyPr wrap="none">
            <a:spAutoFit/>
          </a:bodyPr>
          <a:lstStyle/>
          <a:p>
            <a:r>
              <a:rPr lang="zh-CN" altLang="en-US" dirty="0">
                <a:latin typeface="Times New Roman" panose="02020603050405020304" pitchFamily="18" charset="0"/>
                <a:ea typeface="FangSong" panose="02010609060101010101" pitchFamily="49" charset="-122"/>
                <a:cs typeface="Times New Roman" panose="02020603050405020304" pitchFamily="18" charset="0"/>
              </a:rPr>
              <a:t>统计返回值中不为</a:t>
            </a:r>
            <a:r>
              <a:rPr lang="en-US" altLang="zh-CN" dirty="0">
                <a:latin typeface="Times New Roman" panose="02020603050405020304" pitchFamily="18" charset="0"/>
                <a:ea typeface="FangSong" panose="02010609060101010101" pitchFamily="49" charset="-122"/>
                <a:cs typeface="Times New Roman" panose="02020603050405020304" pitchFamily="18" charset="0"/>
              </a:rPr>
              <a:t>200</a:t>
            </a:r>
            <a:r>
              <a:rPr lang="zh-CN" altLang="en-US" dirty="0">
                <a:latin typeface="Times New Roman" panose="02020603050405020304" pitchFamily="18" charset="0"/>
                <a:ea typeface="FangSong" panose="02010609060101010101" pitchFamily="49" charset="-122"/>
                <a:cs typeface="Times New Roman" panose="02020603050405020304" pitchFamily="18" charset="0"/>
              </a:rPr>
              <a:t>的请求数量：</a:t>
            </a:r>
            <a:endParaRPr lang="zh-CN" altLang="en-US" dirty="0"/>
          </a:p>
        </p:txBody>
      </p:sp>
      <p:pic>
        <p:nvPicPr>
          <p:cNvPr id="10" name="图片 9">
            <a:extLst>
              <a:ext uri="{FF2B5EF4-FFF2-40B4-BE49-F238E27FC236}">
                <a16:creationId xmlns:a16="http://schemas.microsoft.com/office/drawing/2014/main" id="{37600F74-863A-C51A-EDE2-49E66DE11DB4}"/>
              </a:ext>
            </a:extLst>
          </p:cNvPr>
          <p:cNvPicPr>
            <a:picLocks noChangeAspect="1"/>
          </p:cNvPicPr>
          <p:nvPr/>
        </p:nvPicPr>
        <p:blipFill>
          <a:blip r:embed="rId4"/>
          <a:stretch>
            <a:fillRect/>
          </a:stretch>
        </p:blipFill>
        <p:spPr>
          <a:xfrm>
            <a:off x="982470" y="3841515"/>
            <a:ext cx="5896888" cy="3016485"/>
          </a:xfrm>
          <a:prstGeom prst="rect">
            <a:avLst/>
          </a:prstGeom>
        </p:spPr>
      </p:pic>
    </p:spTree>
    <p:extLst>
      <p:ext uri="{BB962C8B-B14F-4D97-AF65-F5344CB8AC3E}">
        <p14:creationId xmlns:p14="http://schemas.microsoft.com/office/powerpoint/2010/main" val="3718594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2AFDDEFE-3FDB-BF48-8026-28115647DD5B}"/>
              </a:ext>
            </a:extLst>
          </p:cNvPr>
          <p:cNvSpPr>
            <a:spLocks noGrp="1"/>
          </p:cNvSpPr>
          <p:nvPr>
            <p:ph idx="1"/>
          </p:nvPr>
        </p:nvSpPr>
        <p:spPr>
          <a:xfrm>
            <a:off x="304800" y="1587500"/>
            <a:ext cx="11582400" cy="5181600"/>
          </a:xfrm>
        </p:spPr>
        <p:txBody>
          <a:bodyPr>
            <a:normAutofit/>
          </a:bodyPr>
          <a:lstStyle/>
          <a:p>
            <a:r>
              <a:rPr kumimoji="1" lang="zh-CN" altLang="en-US" sz="2000" dirty="0">
                <a:latin typeface="FangSong" panose="02010609060101010101" pitchFamily="49" charset="-122"/>
                <a:ea typeface="FangSong" panose="02010609060101010101" pitchFamily="49" charset="-122"/>
              </a:rPr>
              <a:t>需要程序符号表；</a:t>
            </a:r>
            <a:endParaRPr kumimoji="1" lang="en-US" altLang="zh-CN" sz="2000" dirty="0">
              <a:latin typeface="FangSong" panose="02010609060101010101" pitchFamily="49" charset="-122"/>
              <a:ea typeface="FangSong" panose="02010609060101010101" pitchFamily="49" charset="-122"/>
            </a:endParaRPr>
          </a:p>
          <a:p>
            <a:r>
              <a:rPr kumimoji="1" lang="zh-CN" altLang="en-US" sz="2000" dirty="0">
                <a:latin typeface="FangSong" panose="02010609060101010101" pitchFamily="49" charset="-122"/>
                <a:ea typeface="FangSong" panose="02010609060101010101" pitchFamily="49" charset="-122"/>
              </a:rPr>
              <a:t>基于</a:t>
            </a:r>
            <a:r>
              <a:rPr kumimoji="1" lang="en-US" altLang="zh-CN" sz="2000" dirty="0" err="1">
                <a:latin typeface="FangSong" panose="02010609060101010101" pitchFamily="49" charset="-122"/>
                <a:ea typeface="FangSong" panose="02010609060101010101" pitchFamily="49" charset="-122"/>
              </a:rPr>
              <a:t>Ptrace</a:t>
            </a:r>
            <a:r>
              <a:rPr kumimoji="1" lang="zh-CN" altLang="en-US" sz="2000" dirty="0">
                <a:latin typeface="FangSong" panose="02010609060101010101" pitchFamily="49" charset="-122"/>
                <a:ea typeface="FangSong" panose="02010609060101010101" pitchFamily="49" charset="-122"/>
              </a:rPr>
              <a:t>和</a:t>
            </a:r>
            <a:r>
              <a:rPr kumimoji="1" lang="en-US" altLang="zh-CN" sz="2000" dirty="0" err="1">
                <a:latin typeface="FangSong" panose="02010609060101010101" pitchFamily="49" charset="-122"/>
                <a:ea typeface="FangSong" panose="02010609060101010101" pitchFamily="49" charset="-122"/>
              </a:rPr>
              <a:t>eBPF</a:t>
            </a:r>
            <a:r>
              <a:rPr kumimoji="1" lang="zh-CN" altLang="en-US" sz="2000" dirty="0">
                <a:latin typeface="FangSong" panose="02010609060101010101" pitchFamily="49" charset="-122"/>
                <a:ea typeface="FangSong" panose="02010609060101010101" pitchFamily="49" charset="-122"/>
              </a:rPr>
              <a:t> </a:t>
            </a:r>
            <a:r>
              <a:rPr kumimoji="1" lang="en-US" altLang="zh-CN" sz="2000" dirty="0" err="1">
                <a:latin typeface="FangSong" panose="02010609060101010101" pitchFamily="49" charset="-122"/>
                <a:ea typeface="FangSong" panose="02010609060101010101" pitchFamily="49" charset="-122"/>
              </a:rPr>
              <a:t>Uprobe</a:t>
            </a:r>
            <a:r>
              <a:rPr kumimoji="1" lang="zh-CN" altLang="en-US" sz="2000" dirty="0">
                <a:latin typeface="FangSong" panose="02010609060101010101" pitchFamily="49" charset="-122"/>
                <a:ea typeface="FangSong" panose="02010609060101010101" pitchFamily="49" charset="-122"/>
              </a:rPr>
              <a:t>的</a:t>
            </a:r>
            <a:r>
              <a:rPr kumimoji="1" lang="en-US" altLang="zh-CN" sz="2000" dirty="0">
                <a:latin typeface="FangSong" panose="02010609060101010101" pitchFamily="49" charset="-122"/>
                <a:ea typeface="FangSong" panose="02010609060101010101" pitchFamily="49" charset="-122"/>
              </a:rPr>
              <a:t>C/C++</a:t>
            </a:r>
            <a:r>
              <a:rPr kumimoji="1" lang="zh-CN" altLang="en-US" sz="2000" dirty="0">
                <a:latin typeface="FangSong" panose="02010609060101010101" pitchFamily="49" charset="-122"/>
                <a:ea typeface="FangSong" panose="02010609060101010101" pitchFamily="49" charset="-122"/>
              </a:rPr>
              <a:t>程序故障注入；</a:t>
            </a:r>
          </a:p>
        </p:txBody>
      </p:sp>
      <p:sp>
        <p:nvSpPr>
          <p:cNvPr id="6" name="AutoShape 28">
            <a:extLst>
              <a:ext uri="{FF2B5EF4-FFF2-40B4-BE49-F238E27FC236}">
                <a16:creationId xmlns:a16="http://schemas.microsoft.com/office/drawing/2014/main" id="{E30462AE-B87B-3DFB-CBB9-F4C02382B48C}"/>
              </a:ext>
            </a:extLst>
          </p:cNvPr>
          <p:cNvSpPr>
            <a:spLocks noChangeArrowheads="1"/>
          </p:cNvSpPr>
          <p:nvPr/>
        </p:nvSpPr>
        <p:spPr bwMode="gray">
          <a:xfrm>
            <a:off x="76200" y="898450"/>
            <a:ext cx="3505200"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kumimoji="1" lang="en-US" altLang="zh-CN" sz="2000" b="1" dirty="0">
                <a:latin typeface="Microsoft YaHei" panose="020B0503020204020204" pitchFamily="34" charset="-122"/>
                <a:ea typeface="Microsoft YaHei" panose="020B0503020204020204" pitchFamily="34" charset="-122"/>
              </a:rPr>
              <a:t>C/C++ </a:t>
            </a:r>
            <a:r>
              <a:rPr kumimoji="1" lang="zh-CN" altLang="en-US" sz="2000" b="1" dirty="0">
                <a:latin typeface="Microsoft YaHei" panose="020B0503020204020204" pitchFamily="34" charset="-122"/>
                <a:ea typeface="Microsoft YaHei" panose="020B0503020204020204" pitchFamily="34" charset="-122"/>
              </a:rPr>
              <a:t>语句级别故障注入</a:t>
            </a:r>
            <a:endParaRPr lang="zh-CN" altLang="en-US" sz="2000" b="1" dirty="0">
              <a:latin typeface="Microsoft YaHei" panose="020B0503020204020204" pitchFamily="34" charset="-122"/>
              <a:ea typeface="Microsoft YaHei" panose="020B0503020204020204" pitchFamily="34" charset="-122"/>
            </a:endParaRPr>
          </a:p>
        </p:txBody>
      </p:sp>
      <p:pic>
        <p:nvPicPr>
          <p:cNvPr id="2" name="图片 1">
            <a:extLst>
              <a:ext uri="{FF2B5EF4-FFF2-40B4-BE49-F238E27FC236}">
                <a16:creationId xmlns:a16="http://schemas.microsoft.com/office/drawing/2014/main" id="{3C9F8762-44AE-F99A-E9B4-B21AD87CF810}"/>
              </a:ext>
            </a:extLst>
          </p:cNvPr>
          <p:cNvPicPr>
            <a:picLocks noChangeAspect="1"/>
          </p:cNvPicPr>
          <p:nvPr/>
        </p:nvPicPr>
        <p:blipFill>
          <a:blip r:embed="rId2"/>
          <a:stretch>
            <a:fillRect/>
          </a:stretch>
        </p:blipFill>
        <p:spPr>
          <a:xfrm>
            <a:off x="304800" y="2784642"/>
            <a:ext cx="4648200" cy="3035300"/>
          </a:xfrm>
          <a:prstGeom prst="rect">
            <a:avLst/>
          </a:prstGeom>
        </p:spPr>
      </p:pic>
      <p:pic>
        <p:nvPicPr>
          <p:cNvPr id="7" name="图片 6">
            <a:extLst>
              <a:ext uri="{FF2B5EF4-FFF2-40B4-BE49-F238E27FC236}">
                <a16:creationId xmlns:a16="http://schemas.microsoft.com/office/drawing/2014/main" id="{F227A324-FA11-A635-2F8E-5F9A2FBE2E29}"/>
              </a:ext>
            </a:extLst>
          </p:cNvPr>
          <p:cNvPicPr>
            <a:picLocks noChangeAspect="1"/>
          </p:cNvPicPr>
          <p:nvPr/>
        </p:nvPicPr>
        <p:blipFill>
          <a:blip r:embed="rId3"/>
          <a:stretch>
            <a:fillRect/>
          </a:stretch>
        </p:blipFill>
        <p:spPr>
          <a:xfrm>
            <a:off x="5562600" y="2784642"/>
            <a:ext cx="6489700" cy="3035300"/>
          </a:xfrm>
          <a:prstGeom prst="rect">
            <a:avLst/>
          </a:prstGeom>
        </p:spPr>
      </p:pic>
      <p:pic>
        <p:nvPicPr>
          <p:cNvPr id="8" name="图片 7">
            <a:extLst>
              <a:ext uri="{FF2B5EF4-FFF2-40B4-BE49-F238E27FC236}">
                <a16:creationId xmlns:a16="http://schemas.microsoft.com/office/drawing/2014/main" id="{6C253285-66BA-457B-B081-889D5FDC13F0}"/>
              </a:ext>
            </a:extLst>
          </p:cNvPr>
          <p:cNvPicPr>
            <a:picLocks noChangeAspect="1"/>
          </p:cNvPicPr>
          <p:nvPr/>
        </p:nvPicPr>
        <p:blipFill>
          <a:blip r:embed="rId4"/>
          <a:stretch>
            <a:fillRect/>
          </a:stretch>
        </p:blipFill>
        <p:spPr>
          <a:xfrm>
            <a:off x="3352800" y="5958974"/>
            <a:ext cx="4991100" cy="850900"/>
          </a:xfrm>
          <a:prstGeom prst="rect">
            <a:avLst/>
          </a:prstGeom>
        </p:spPr>
      </p:pic>
      <p:sp>
        <p:nvSpPr>
          <p:cNvPr id="9" name="右箭头 8">
            <a:extLst>
              <a:ext uri="{FF2B5EF4-FFF2-40B4-BE49-F238E27FC236}">
                <a16:creationId xmlns:a16="http://schemas.microsoft.com/office/drawing/2014/main" id="{8E5D4D0E-006A-EBF0-AA80-D7802B18498B}"/>
              </a:ext>
            </a:extLst>
          </p:cNvPr>
          <p:cNvSpPr/>
          <p:nvPr/>
        </p:nvSpPr>
        <p:spPr>
          <a:xfrm>
            <a:off x="5049253" y="4111792"/>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768220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2AFDDEFE-3FDB-BF48-8026-28115647DD5B}"/>
              </a:ext>
            </a:extLst>
          </p:cNvPr>
          <p:cNvSpPr>
            <a:spLocks noGrp="1"/>
          </p:cNvSpPr>
          <p:nvPr>
            <p:ph idx="1"/>
          </p:nvPr>
        </p:nvSpPr>
        <p:spPr>
          <a:xfrm>
            <a:off x="304800" y="1587500"/>
            <a:ext cx="11582400" cy="5181600"/>
          </a:xfrm>
        </p:spPr>
        <p:txBody>
          <a:bodyPr>
            <a:normAutofit/>
          </a:bodyPr>
          <a:lstStyle/>
          <a:p>
            <a:r>
              <a:rPr kumimoji="1" lang="zh-CN" altLang="en-US" sz="2000" dirty="0">
                <a:latin typeface="FangSong" panose="02010609060101010101" pitchFamily="49" charset="-122"/>
                <a:ea typeface="FangSong" panose="02010609060101010101" pitchFamily="49" charset="-122"/>
              </a:rPr>
              <a:t>利用字节码动态插装技术实现对运行时 </a:t>
            </a:r>
            <a:r>
              <a:rPr kumimoji="1" lang="en-US" altLang="zh-CN" sz="2000" dirty="0">
                <a:latin typeface="FangSong" panose="02010609060101010101" pitchFamily="49" charset="-122"/>
                <a:ea typeface="FangSong" panose="02010609060101010101" pitchFamily="49" charset="-122"/>
              </a:rPr>
              <a:t>Java</a:t>
            </a:r>
            <a:r>
              <a:rPr kumimoji="1" lang="zh-CN" altLang="en-US" sz="2000" dirty="0">
                <a:latin typeface="FangSong" panose="02010609060101010101" pitchFamily="49" charset="-122"/>
                <a:ea typeface="FangSong" panose="02010609060101010101" pitchFamily="49" charset="-122"/>
              </a:rPr>
              <a:t> 程序进行语句级别故障</a:t>
            </a:r>
            <a:endParaRPr kumimoji="1" lang="en-US" altLang="zh-CN" sz="2000" dirty="0">
              <a:latin typeface="FangSong" panose="02010609060101010101" pitchFamily="49" charset="-122"/>
              <a:ea typeface="FangSong" panose="02010609060101010101" pitchFamily="49" charset="-122"/>
            </a:endParaRPr>
          </a:p>
          <a:p>
            <a:r>
              <a:rPr kumimoji="1" lang="zh-CN" altLang="en-US" sz="2000" dirty="0">
                <a:latin typeface="FangSong" panose="02010609060101010101" pitchFamily="49" charset="-122"/>
                <a:ea typeface="FangSong" panose="02010609060101010101" pitchFamily="49" charset="-122"/>
              </a:rPr>
              <a:t> </a:t>
            </a:r>
            <a:r>
              <a:rPr kumimoji="1" lang="en-US" altLang="zh-CN" sz="2000" dirty="0">
                <a:latin typeface="FangSong" panose="02010609060101010101" pitchFamily="49" charset="-122"/>
                <a:ea typeface="FangSong" panose="02010609060101010101" pitchFamily="49" charset="-122"/>
              </a:rPr>
              <a:t>4</a:t>
            </a:r>
            <a:r>
              <a:rPr kumimoji="1" lang="zh-CN" altLang="en-US" sz="2000" dirty="0">
                <a:latin typeface="FangSong" panose="02010609060101010101" pitchFamily="49" charset="-122"/>
                <a:ea typeface="FangSong" panose="02010609060101010101" pitchFamily="49" charset="-122"/>
              </a:rPr>
              <a:t> 种常见故障：</a:t>
            </a:r>
            <a:endParaRPr kumimoji="1" lang="en-US" altLang="zh-CN" sz="2000" dirty="0">
              <a:latin typeface="FangSong" panose="02010609060101010101" pitchFamily="49" charset="-122"/>
              <a:ea typeface="FangSong" panose="02010609060101010101" pitchFamily="49" charset="-122"/>
            </a:endParaRPr>
          </a:p>
          <a:p>
            <a:pPr lvl="1"/>
            <a:r>
              <a:rPr kumimoji="1" lang="zh-CN" altLang="en-US" sz="2000" dirty="0">
                <a:latin typeface="FangSong" panose="02010609060101010101" pitchFamily="49" charset="-122"/>
                <a:ea typeface="FangSong" panose="02010609060101010101" pitchFamily="49" charset="-122"/>
              </a:rPr>
              <a:t>返回值修改、抛出异常、</a:t>
            </a:r>
            <a:r>
              <a:rPr kumimoji="1" lang="en-US" altLang="zh-CN" sz="2000" dirty="0">
                <a:latin typeface="FangSong" panose="02010609060101010101" pitchFamily="49" charset="-122"/>
                <a:ea typeface="FangSong" panose="02010609060101010101" pitchFamily="49" charset="-122"/>
              </a:rPr>
              <a:t>CPU</a:t>
            </a:r>
            <a:r>
              <a:rPr kumimoji="1" lang="zh-CN" altLang="en-US" sz="2000" dirty="0">
                <a:latin typeface="FangSong" panose="02010609060101010101" pitchFamily="49" charset="-122"/>
                <a:ea typeface="FangSong" panose="02010609060101010101" pitchFamily="49" charset="-122"/>
              </a:rPr>
              <a:t>竞争、内存竞争</a:t>
            </a:r>
            <a:endParaRPr kumimoji="1" lang="en-US" altLang="zh-CN" sz="2000" dirty="0">
              <a:latin typeface="FangSong" panose="02010609060101010101" pitchFamily="49" charset="-122"/>
              <a:ea typeface="FangSong" panose="02010609060101010101" pitchFamily="49" charset="-122"/>
            </a:endParaRPr>
          </a:p>
          <a:p>
            <a:r>
              <a:rPr kumimoji="1" lang="zh-CN" altLang="en-US" sz="2000" dirty="0">
                <a:latin typeface="FangSong" panose="02010609060101010101" pitchFamily="49" charset="-122"/>
                <a:ea typeface="FangSong" panose="02010609060101010101" pitchFamily="49" charset="-122"/>
              </a:rPr>
              <a:t>支持自定义故障</a:t>
            </a:r>
          </a:p>
        </p:txBody>
      </p:sp>
      <p:pic>
        <p:nvPicPr>
          <p:cNvPr id="4" name="内容占位符 3">
            <a:extLst>
              <a:ext uri="{FF2B5EF4-FFF2-40B4-BE49-F238E27FC236}">
                <a16:creationId xmlns:a16="http://schemas.microsoft.com/office/drawing/2014/main" id="{1FF7E97D-EE61-564A-9C72-5A5212650277}"/>
              </a:ext>
            </a:extLst>
          </p:cNvPr>
          <p:cNvPicPr>
            <a:picLocks noChangeAspect="1"/>
          </p:cNvPicPr>
          <p:nvPr/>
        </p:nvPicPr>
        <p:blipFill>
          <a:blip r:embed="rId2"/>
          <a:stretch>
            <a:fillRect/>
          </a:stretch>
        </p:blipFill>
        <p:spPr bwMode="auto">
          <a:xfrm>
            <a:off x="1936750" y="2804444"/>
            <a:ext cx="8318500" cy="36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 name="矩形 4">
            <a:extLst>
              <a:ext uri="{FF2B5EF4-FFF2-40B4-BE49-F238E27FC236}">
                <a16:creationId xmlns:a16="http://schemas.microsoft.com/office/drawing/2014/main" id="{FAE65982-7BF5-054D-BE96-8145BF577479}"/>
              </a:ext>
            </a:extLst>
          </p:cNvPr>
          <p:cNvSpPr/>
          <p:nvPr/>
        </p:nvSpPr>
        <p:spPr>
          <a:xfrm>
            <a:off x="4342956" y="6412468"/>
            <a:ext cx="3506088" cy="369332"/>
          </a:xfrm>
          <a:prstGeom prst="rect">
            <a:avLst/>
          </a:prstGeom>
        </p:spPr>
        <p:txBody>
          <a:bodyPr wrap="none">
            <a:spAutoFit/>
          </a:bodyPr>
          <a:lstStyle/>
          <a:p>
            <a:r>
              <a:rPr kumimoji="1" lang="en-US" altLang="zh-CN" dirty="0"/>
              <a:t>Java </a:t>
            </a:r>
            <a:r>
              <a:rPr kumimoji="1" lang="zh-CN" altLang="en-US" dirty="0"/>
              <a:t>运行时语句故障注入架构图</a:t>
            </a:r>
          </a:p>
        </p:txBody>
      </p:sp>
      <p:sp>
        <p:nvSpPr>
          <p:cNvPr id="6" name="AutoShape 28">
            <a:extLst>
              <a:ext uri="{FF2B5EF4-FFF2-40B4-BE49-F238E27FC236}">
                <a16:creationId xmlns:a16="http://schemas.microsoft.com/office/drawing/2014/main" id="{E30462AE-B87B-3DFB-CBB9-F4C02382B48C}"/>
              </a:ext>
            </a:extLst>
          </p:cNvPr>
          <p:cNvSpPr>
            <a:spLocks noChangeArrowheads="1"/>
          </p:cNvSpPr>
          <p:nvPr/>
        </p:nvSpPr>
        <p:spPr bwMode="gray">
          <a:xfrm>
            <a:off x="76200" y="898450"/>
            <a:ext cx="3336918"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kumimoji="1" lang="en-US" altLang="zh-CN" sz="2000" b="1" dirty="0">
                <a:latin typeface="Microsoft YaHei" panose="020B0503020204020204" pitchFamily="34" charset="-122"/>
                <a:ea typeface="Microsoft YaHei" panose="020B0503020204020204" pitchFamily="34" charset="-122"/>
              </a:rPr>
              <a:t>Java </a:t>
            </a:r>
            <a:r>
              <a:rPr kumimoji="1" lang="zh-CN" altLang="en-US" sz="2000" b="1" dirty="0">
                <a:latin typeface="Microsoft YaHei" panose="020B0503020204020204" pitchFamily="34" charset="-122"/>
                <a:ea typeface="Microsoft YaHei" panose="020B0503020204020204" pitchFamily="34" charset="-122"/>
              </a:rPr>
              <a:t>语句级别故障注入</a:t>
            </a:r>
            <a:endParaRPr lang="zh-CN" altLang="en-US" sz="20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07685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2AFDDEFE-3FDB-BF48-8026-28115647DD5B}"/>
              </a:ext>
            </a:extLst>
          </p:cNvPr>
          <p:cNvSpPr>
            <a:spLocks noGrp="1"/>
          </p:cNvSpPr>
          <p:nvPr>
            <p:ph idx="1"/>
          </p:nvPr>
        </p:nvSpPr>
        <p:spPr>
          <a:xfrm>
            <a:off x="342899" y="1676400"/>
            <a:ext cx="11506200" cy="5181600"/>
          </a:xfrm>
        </p:spPr>
        <p:txBody>
          <a:bodyPr>
            <a:normAutofit/>
          </a:bodyPr>
          <a:lstStyle/>
          <a:p>
            <a:r>
              <a:rPr kumimoji="1" lang="zh-CN" altLang="en-US" sz="1800" dirty="0">
                <a:latin typeface="FangSong" panose="02010609060101010101" pitchFamily="49" charset="-122"/>
                <a:ea typeface="FangSong" panose="02010609060101010101" pitchFamily="49" charset="-122"/>
              </a:rPr>
              <a:t>已实现</a:t>
            </a:r>
            <a:r>
              <a:rPr kumimoji="1" lang="en-US" altLang="zh-CN" sz="1800" dirty="0">
                <a:latin typeface="FangSong" panose="02010609060101010101" pitchFamily="49" charset="-122"/>
                <a:ea typeface="FangSong" panose="02010609060101010101" pitchFamily="49" charset="-122"/>
              </a:rPr>
              <a:t>Java </a:t>
            </a:r>
            <a:r>
              <a:rPr kumimoji="1" lang="zh-CN" altLang="en-US" sz="1800" dirty="0">
                <a:latin typeface="FangSong" panose="02010609060101010101" pitchFamily="49" charset="-122"/>
                <a:ea typeface="FangSong" panose="02010609060101010101" pitchFamily="49" charset="-122"/>
              </a:rPr>
              <a:t>语句级别故障注入原型工具</a:t>
            </a:r>
            <a:endParaRPr kumimoji="1" lang="en-US" altLang="zh-CN" sz="1800" dirty="0">
              <a:latin typeface="FangSong" panose="02010609060101010101" pitchFamily="49" charset="-122"/>
              <a:ea typeface="FangSong" panose="02010609060101010101" pitchFamily="49" charset="-122"/>
            </a:endParaRPr>
          </a:p>
          <a:p>
            <a:pPr lvl="1"/>
            <a:r>
              <a:rPr kumimoji="1" lang="zh-CN" altLang="en-US" sz="1800" dirty="0">
                <a:latin typeface="FangSong" panose="02010609060101010101" pitchFamily="49" charset="-122"/>
                <a:ea typeface="FangSong" panose="02010609060101010101" pitchFamily="49" charset="-122"/>
              </a:rPr>
              <a:t>命令行运行： </a:t>
            </a:r>
            <a:r>
              <a:rPr lang="en" altLang="zh-CN" sz="1800" dirty="0">
                <a:latin typeface="FangSong" panose="02010609060101010101" pitchFamily="49" charset="-122"/>
                <a:ea typeface="FangSong" panose="02010609060101010101" pitchFamily="49" charset="-122"/>
              </a:rPr>
              <a:t>java </a:t>
            </a:r>
            <a:r>
              <a:rPr lang="en-US" altLang="zh-CN" sz="1800" dirty="0">
                <a:latin typeface="FangSong" panose="02010609060101010101" pitchFamily="49" charset="-122"/>
                <a:ea typeface="FangSong" panose="02010609060101010101" pitchFamily="49" charset="-122"/>
              </a:rPr>
              <a:t>+</a:t>
            </a:r>
            <a:r>
              <a:rPr lang="zh-CN" altLang="en-US" sz="1800" dirty="0">
                <a:latin typeface="FangSong" panose="02010609060101010101" pitchFamily="49" charset="-122"/>
                <a:ea typeface="FangSong" panose="02010609060101010101" pitchFamily="49" charset="-122"/>
              </a:rPr>
              <a:t> 参数 </a:t>
            </a:r>
            <a:r>
              <a:rPr lang="en-US" altLang="zh-CN" sz="1800" dirty="0">
                <a:latin typeface="FangSong" panose="02010609060101010101" pitchFamily="49" charset="-122"/>
                <a:ea typeface="FangSong" panose="02010609060101010101" pitchFamily="49" charset="-122"/>
              </a:rPr>
              <a:t>+</a:t>
            </a:r>
            <a:r>
              <a:rPr lang="zh-CN" altLang="en-US" sz="1800" dirty="0">
                <a:latin typeface="FangSong" panose="02010609060101010101" pitchFamily="49" charset="-122"/>
                <a:ea typeface="FangSong" panose="02010609060101010101" pitchFamily="49" charset="-122"/>
              </a:rPr>
              <a:t> </a:t>
            </a:r>
            <a:r>
              <a:rPr lang="en" altLang="zh-CN" sz="1800" dirty="0">
                <a:latin typeface="FangSong" panose="02010609060101010101" pitchFamily="49" charset="-122"/>
                <a:ea typeface="FangSong" panose="02010609060101010101" pitchFamily="49" charset="-122"/>
              </a:rPr>
              <a:t>-jar </a:t>
            </a:r>
            <a:r>
              <a:rPr lang="en" altLang="zh-CN" sz="1800" dirty="0" err="1">
                <a:latin typeface="FangSong" panose="02010609060101010101" pitchFamily="49" charset="-122"/>
                <a:ea typeface="FangSong" panose="02010609060101010101" pitchFamily="49" charset="-122"/>
              </a:rPr>
              <a:t>FaultInjector</a:t>
            </a:r>
            <a:r>
              <a:rPr lang="en" altLang="zh-CN" sz="1800" dirty="0">
                <a:latin typeface="FangSong" panose="02010609060101010101" pitchFamily="49" charset="-122"/>
                <a:ea typeface="FangSong" panose="02010609060101010101" pitchFamily="49" charset="-122"/>
              </a:rPr>
              <a:t>-jar-with-</a:t>
            </a:r>
            <a:r>
              <a:rPr lang="en" altLang="zh-CN" sz="1800" dirty="0" err="1">
                <a:latin typeface="FangSong" panose="02010609060101010101" pitchFamily="49" charset="-122"/>
                <a:ea typeface="FangSong" panose="02010609060101010101" pitchFamily="49" charset="-122"/>
              </a:rPr>
              <a:t>dependencies.jar</a:t>
            </a:r>
            <a:endParaRPr lang="en" altLang="zh-CN" sz="1800" dirty="0">
              <a:latin typeface="FangSong" panose="02010609060101010101" pitchFamily="49" charset="-122"/>
              <a:ea typeface="FangSong" panose="02010609060101010101" pitchFamily="49" charset="-122"/>
            </a:endParaRPr>
          </a:p>
          <a:p>
            <a:endParaRPr lang="en" altLang="zh-CN" sz="1800" dirty="0">
              <a:latin typeface="FangSong" panose="02010609060101010101" pitchFamily="49" charset="-122"/>
              <a:ea typeface="FangSong" panose="02010609060101010101" pitchFamily="49" charset="-122"/>
            </a:endParaRPr>
          </a:p>
          <a:p>
            <a:endParaRPr lang="en" altLang="zh-CN" sz="1800" dirty="0">
              <a:latin typeface="FangSong" panose="02010609060101010101" pitchFamily="49" charset="-122"/>
              <a:ea typeface="FangSong" panose="02010609060101010101" pitchFamily="49" charset="-122"/>
            </a:endParaRPr>
          </a:p>
          <a:p>
            <a:endParaRPr lang="en" altLang="zh-CN" sz="1800" dirty="0">
              <a:latin typeface="FangSong" panose="02010609060101010101" pitchFamily="49" charset="-122"/>
              <a:ea typeface="FangSong" panose="02010609060101010101" pitchFamily="49" charset="-122"/>
            </a:endParaRPr>
          </a:p>
          <a:p>
            <a:endParaRPr lang="en" altLang="zh-CN" sz="1800" dirty="0">
              <a:latin typeface="FangSong" panose="02010609060101010101" pitchFamily="49" charset="-122"/>
              <a:ea typeface="FangSong" panose="02010609060101010101" pitchFamily="49" charset="-122"/>
            </a:endParaRPr>
          </a:p>
          <a:p>
            <a:endParaRPr lang="zh-CN" altLang="en-US" sz="1800" dirty="0">
              <a:latin typeface="FangSong" panose="02010609060101010101" pitchFamily="49" charset="-122"/>
              <a:ea typeface="FangSong" panose="02010609060101010101" pitchFamily="49" charset="-122"/>
            </a:endParaRPr>
          </a:p>
          <a:p>
            <a:endParaRPr kumimoji="1" lang="zh-CN" altLang="en-US" sz="1800" dirty="0">
              <a:latin typeface="FangSong" panose="02010609060101010101" pitchFamily="49" charset="-122"/>
              <a:ea typeface="FangSong" panose="02010609060101010101" pitchFamily="49" charset="-122"/>
            </a:endParaRPr>
          </a:p>
        </p:txBody>
      </p:sp>
      <p:graphicFrame>
        <p:nvGraphicFramePr>
          <p:cNvPr id="6" name="表格 6">
            <a:extLst>
              <a:ext uri="{FF2B5EF4-FFF2-40B4-BE49-F238E27FC236}">
                <a16:creationId xmlns:a16="http://schemas.microsoft.com/office/drawing/2014/main" id="{B4875DCD-E370-8841-B98A-8B5E32E39D80}"/>
              </a:ext>
            </a:extLst>
          </p:cNvPr>
          <p:cNvGraphicFramePr>
            <a:graphicFrameLocks noGrp="1"/>
          </p:cNvGraphicFramePr>
          <p:nvPr>
            <p:extLst>
              <p:ext uri="{D42A27DB-BD31-4B8C-83A1-F6EECF244321}">
                <p14:modId xmlns:p14="http://schemas.microsoft.com/office/powerpoint/2010/main" val="137709374"/>
              </p:ext>
            </p:extLst>
          </p:nvPr>
        </p:nvGraphicFramePr>
        <p:xfrm>
          <a:off x="609600" y="2971800"/>
          <a:ext cx="10972799" cy="3233684"/>
        </p:xfrm>
        <a:graphic>
          <a:graphicData uri="http://schemas.openxmlformats.org/drawingml/2006/table">
            <a:tbl>
              <a:tblPr firstRow="1" bandRow="1">
                <a:tableStyleId>{10A1B5D5-9B99-4C35-A422-299274C87663}</a:tableStyleId>
              </a:tblPr>
              <a:tblGrid>
                <a:gridCol w="1771293">
                  <a:extLst>
                    <a:ext uri="{9D8B030D-6E8A-4147-A177-3AD203B41FA5}">
                      <a16:colId xmlns:a16="http://schemas.microsoft.com/office/drawing/2014/main" val="3021780270"/>
                    </a:ext>
                  </a:extLst>
                </a:gridCol>
                <a:gridCol w="9201506">
                  <a:extLst>
                    <a:ext uri="{9D8B030D-6E8A-4147-A177-3AD203B41FA5}">
                      <a16:colId xmlns:a16="http://schemas.microsoft.com/office/drawing/2014/main" val="253665755"/>
                    </a:ext>
                  </a:extLst>
                </a:gridCol>
              </a:tblGrid>
              <a:tr h="495893">
                <a:tc>
                  <a:txBody>
                    <a:bodyPr/>
                    <a:lstStyle/>
                    <a:p>
                      <a:pPr algn="l">
                        <a:lnSpc>
                          <a:spcPct val="150000"/>
                        </a:lnSpc>
                      </a:pPr>
                      <a:r>
                        <a:rPr lang="zh-CN" altLang="en-US" dirty="0">
                          <a:latin typeface="+mj-ea"/>
                          <a:ea typeface="+mj-ea"/>
                        </a:rPr>
                        <a:t>参数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F7141"/>
                    </a:solidFill>
                  </a:tcPr>
                </a:tc>
                <a:tc>
                  <a:txBody>
                    <a:bodyPr/>
                    <a:lstStyle/>
                    <a:p>
                      <a:pPr algn="l">
                        <a:lnSpc>
                          <a:spcPct val="150000"/>
                        </a:lnSpc>
                      </a:pPr>
                      <a:r>
                        <a:rPr lang="zh-CN" altLang="en-US" dirty="0">
                          <a:latin typeface="+mj-ea"/>
                          <a:ea typeface="+mj-ea"/>
                        </a:rPr>
                        <a:t>参数含义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F7141"/>
                    </a:solidFill>
                  </a:tcPr>
                </a:tc>
                <a:extLst>
                  <a:ext uri="{0D108BD9-81ED-4DB2-BD59-A6C34878D82A}">
                    <a16:rowId xmlns:a16="http://schemas.microsoft.com/office/drawing/2014/main" val="207888154"/>
                  </a:ext>
                </a:extLst>
              </a:tr>
              <a:tr h="451431">
                <a:tc>
                  <a:txBody>
                    <a:bodyPr/>
                    <a:lstStyle/>
                    <a:p>
                      <a:pPr algn="l">
                        <a:lnSpc>
                          <a:spcPct val="150000"/>
                        </a:lnSpc>
                      </a:pPr>
                      <a:r>
                        <a:rPr lang="en" altLang="zh-CN" sz="1600" dirty="0"/>
                        <a:t>class</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r>
                        <a:rPr lang="zh-CN" altLang="en-US" sz="1600" dirty="0"/>
                        <a:t>注入目标类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9474722"/>
                  </a:ext>
                </a:extLst>
              </a:tr>
              <a:tr h="451431">
                <a:tc>
                  <a:txBody>
                    <a:bodyPr/>
                    <a:lstStyle/>
                    <a:p>
                      <a:pPr algn="l">
                        <a:lnSpc>
                          <a:spcPct val="150000"/>
                        </a:lnSpc>
                      </a:pPr>
                      <a:r>
                        <a:rPr lang="en-US" altLang="zh-CN" sz="1600" dirty="0"/>
                        <a:t>method </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r>
                        <a:rPr lang="zh-CN" altLang="en-US" sz="1600" dirty="0"/>
                        <a:t>注入目标方法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0386619"/>
                  </a:ext>
                </a:extLst>
              </a:tr>
              <a:tr h="451431">
                <a:tc>
                  <a:txBody>
                    <a:bodyPr/>
                    <a:lstStyle/>
                    <a:p>
                      <a:pPr algn="l">
                        <a:lnSpc>
                          <a:spcPct val="150000"/>
                        </a:lnSpc>
                      </a:pPr>
                      <a:r>
                        <a:rPr lang="en-US" altLang="zh-CN" sz="1600" dirty="0"/>
                        <a:t>location </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600" dirty="0"/>
                        <a:t>注入目标位置（</a:t>
                      </a:r>
                      <a:r>
                        <a:rPr lang="en-US" altLang="zh-CN" sz="1600" dirty="0"/>
                        <a:t>Entry, Line, </a:t>
                      </a:r>
                      <a:r>
                        <a:rPr lang="en" altLang="zh-CN" sz="1600" b="0" kern="1200" dirty="0">
                          <a:solidFill>
                            <a:schemeClr val="dk1"/>
                          </a:solidFill>
                          <a:effectLst/>
                          <a:latin typeface="+mn-lt"/>
                          <a:ea typeface="+mn-ea"/>
                          <a:cs typeface="+mn-cs"/>
                        </a:rPr>
                        <a:t>Exit</a:t>
                      </a:r>
                      <a:r>
                        <a:rPr lang="zh-CN" alt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8711341"/>
                  </a:ext>
                </a:extLst>
              </a:tr>
              <a:tr h="480636">
                <a:tc>
                  <a:txBody>
                    <a:bodyPr/>
                    <a:lstStyle/>
                    <a:p>
                      <a:pPr algn="l">
                        <a:lnSpc>
                          <a:spcPct val="150000"/>
                        </a:lnSpc>
                      </a:pPr>
                      <a:r>
                        <a:rPr lang="en-US" altLang="zh-CN" sz="1600" dirty="0" err="1"/>
                        <a:t>faultType</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600" dirty="0"/>
                        <a:t>故障类型（</a:t>
                      </a:r>
                      <a:r>
                        <a:rPr lang="en" altLang="zh-CN" sz="1600" b="0" kern="1200" dirty="0">
                          <a:solidFill>
                            <a:schemeClr val="dk1"/>
                          </a:solidFill>
                          <a:effectLst/>
                          <a:latin typeface="+mn-lt"/>
                          <a:ea typeface="+mn-ea"/>
                          <a:cs typeface="+mn-cs"/>
                        </a:rPr>
                        <a:t>delay</a:t>
                      </a:r>
                      <a:r>
                        <a:rPr lang="zh-CN" altLang="en-US" sz="1600" b="0" kern="1200" dirty="0">
                          <a:solidFill>
                            <a:schemeClr val="dk1"/>
                          </a:solidFill>
                          <a:effectLst/>
                          <a:latin typeface="+mn-lt"/>
                          <a:ea typeface="+mn-ea"/>
                          <a:cs typeface="+mn-cs"/>
                        </a:rPr>
                        <a:t>，</a:t>
                      </a:r>
                      <a:r>
                        <a:rPr lang="en-US" altLang="zh-CN" sz="1600" b="0" kern="1200" dirty="0">
                          <a:solidFill>
                            <a:schemeClr val="dk1"/>
                          </a:solidFill>
                          <a:effectLst/>
                          <a:latin typeface="+mn-lt"/>
                          <a:ea typeface="+mn-ea"/>
                          <a:cs typeface="+mn-cs"/>
                        </a:rPr>
                        <a:t>return</a:t>
                      </a:r>
                      <a:r>
                        <a:rPr lang="zh-CN" altLang="en-US" sz="1600" b="0" kern="1200" dirty="0">
                          <a:solidFill>
                            <a:schemeClr val="dk1"/>
                          </a:solidFill>
                          <a:effectLst/>
                          <a:latin typeface="+mn-lt"/>
                          <a:ea typeface="+mn-ea"/>
                          <a:cs typeface="+mn-cs"/>
                        </a:rPr>
                        <a:t>，</a:t>
                      </a:r>
                      <a:r>
                        <a:rPr lang="en-US" altLang="zh-CN" sz="1600" b="0" kern="1200" dirty="0">
                          <a:solidFill>
                            <a:schemeClr val="dk1"/>
                          </a:solidFill>
                          <a:effectLst/>
                          <a:latin typeface="+mn-lt"/>
                          <a:ea typeface="+mn-ea"/>
                          <a:cs typeface="+mn-cs"/>
                        </a:rPr>
                        <a:t>exception</a:t>
                      </a:r>
                      <a:r>
                        <a:rPr lang="zh-CN" altLang="en-US" sz="1600" b="0" kern="1200" dirty="0">
                          <a:solidFill>
                            <a:schemeClr val="dk1"/>
                          </a:solidFill>
                          <a:effectLst/>
                          <a:latin typeface="+mn-lt"/>
                          <a:ea typeface="+mn-ea"/>
                          <a:cs typeface="+mn-cs"/>
                        </a:rPr>
                        <a:t>，</a:t>
                      </a:r>
                      <a:r>
                        <a:rPr lang="en-US" altLang="zh-CN" sz="1600" b="0" kern="1200" dirty="0" err="1">
                          <a:solidFill>
                            <a:schemeClr val="dk1"/>
                          </a:solidFill>
                          <a:effectLst/>
                          <a:latin typeface="+mn-lt"/>
                          <a:ea typeface="+mn-ea"/>
                          <a:cs typeface="+mn-cs"/>
                        </a:rPr>
                        <a:t>cpu</a:t>
                      </a:r>
                      <a:r>
                        <a:rPr lang="en-US" altLang="zh-CN" sz="1600" b="0" kern="1200" dirty="0">
                          <a:solidFill>
                            <a:schemeClr val="dk1"/>
                          </a:solidFill>
                          <a:effectLst/>
                          <a:latin typeface="+mn-lt"/>
                          <a:ea typeface="+mn-ea"/>
                          <a:cs typeface="+mn-cs"/>
                        </a:rPr>
                        <a:t>, memory</a:t>
                      </a:r>
                      <a:r>
                        <a:rPr lang="zh-CN" altLang="en-US" sz="1600" dirty="0"/>
                        <a:t>）</a:t>
                      </a:r>
                      <a:r>
                        <a:rPr lang="en-US" altLang="zh-CN" sz="1600" dirty="0"/>
                        <a:t>,</a:t>
                      </a:r>
                      <a:r>
                        <a:rPr lang="zh-CN" altLang="en-US" sz="1600" dirty="0"/>
                        <a:t> 默认为自定义语句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6590538"/>
                  </a:ext>
                </a:extLst>
              </a:tr>
              <a:tr h="451431">
                <a:tc>
                  <a:txBody>
                    <a:bodyPr/>
                    <a:lstStyle/>
                    <a:p>
                      <a:pPr algn="l">
                        <a:lnSpc>
                          <a:spcPct val="150000"/>
                        </a:lnSpc>
                      </a:pPr>
                      <a:r>
                        <a:rPr lang="en" altLang="zh-CN" sz="1600" dirty="0"/>
                        <a:t>duration</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r>
                        <a:rPr lang="zh-CN" altLang="en-US" sz="1600" dirty="0"/>
                        <a:t>故障持续时间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8241545"/>
                  </a:ext>
                </a:extLst>
              </a:tr>
              <a:tr h="451431">
                <a:tc>
                  <a:txBody>
                    <a:bodyPr/>
                    <a:lstStyle/>
                    <a:p>
                      <a:pPr algn="l">
                        <a:lnSpc>
                          <a:spcPct val="150000"/>
                        </a:lnSpc>
                      </a:pPr>
                      <a:r>
                        <a:rPr lang="en" altLang="zh-CN" sz="1600" dirty="0" err="1"/>
                        <a:t>faultParams</a:t>
                      </a:r>
                      <a:endParaRPr lang="zh-CN" alt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r>
                        <a:rPr lang="zh-CN" altLang="en-US" sz="1600" dirty="0"/>
                        <a:t>其他故障参数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6306989"/>
                  </a:ext>
                </a:extLst>
              </a:tr>
            </a:tbl>
          </a:graphicData>
        </a:graphic>
      </p:graphicFrame>
      <p:sp>
        <p:nvSpPr>
          <p:cNvPr id="8" name="AutoShape 28">
            <a:extLst>
              <a:ext uri="{FF2B5EF4-FFF2-40B4-BE49-F238E27FC236}">
                <a16:creationId xmlns:a16="http://schemas.microsoft.com/office/drawing/2014/main" id="{1BE97644-540B-7E17-BA5E-79D468B7CF97}"/>
              </a:ext>
            </a:extLst>
          </p:cNvPr>
          <p:cNvSpPr>
            <a:spLocks noChangeArrowheads="1"/>
          </p:cNvSpPr>
          <p:nvPr/>
        </p:nvSpPr>
        <p:spPr bwMode="gray">
          <a:xfrm>
            <a:off x="76200" y="898450"/>
            <a:ext cx="3336918"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kumimoji="1" lang="en-US" altLang="zh-CN" sz="2000" b="1" dirty="0">
                <a:latin typeface="Microsoft YaHei" panose="020B0503020204020204" pitchFamily="34" charset="-122"/>
                <a:ea typeface="Microsoft YaHei" panose="020B0503020204020204" pitchFamily="34" charset="-122"/>
              </a:rPr>
              <a:t>Java </a:t>
            </a:r>
            <a:r>
              <a:rPr kumimoji="1" lang="zh-CN" altLang="en-US" sz="2000" b="1" dirty="0">
                <a:latin typeface="Microsoft YaHei" panose="020B0503020204020204" pitchFamily="34" charset="-122"/>
                <a:ea typeface="Microsoft YaHei" panose="020B0503020204020204" pitchFamily="34" charset="-122"/>
              </a:rPr>
              <a:t>语句级别故障注入</a:t>
            </a:r>
            <a:endParaRPr lang="zh-CN" altLang="en-US" sz="20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93212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C5600FF-E13C-D342-A2E4-39F3DFE5224F}"/>
              </a:ext>
            </a:extLst>
          </p:cNvPr>
          <p:cNvSpPr>
            <a:spLocks noGrp="1"/>
          </p:cNvSpPr>
          <p:nvPr>
            <p:ph idx="1"/>
          </p:nvPr>
        </p:nvSpPr>
        <p:spPr>
          <a:xfrm>
            <a:off x="76201" y="1512332"/>
            <a:ext cx="6019799" cy="5181600"/>
          </a:xfrm>
        </p:spPr>
        <p:txBody>
          <a:bodyPr/>
          <a:lstStyle/>
          <a:p>
            <a:r>
              <a:rPr kumimoji="1" lang="zh-CN" altLang="en-US" sz="2000" dirty="0">
                <a:latin typeface="FangSong" panose="02010609060101010101" pitchFamily="49" charset="-122"/>
                <a:ea typeface="FangSong" panose="02010609060101010101" pitchFamily="49" charset="-122"/>
              </a:rPr>
              <a:t>运行时注入故障延迟</a:t>
            </a:r>
            <a:endParaRPr kumimoji="1" lang="en-US" altLang="zh-CN" sz="2000" dirty="0">
              <a:latin typeface="FangSong" panose="02010609060101010101" pitchFamily="49" charset="-122"/>
              <a:ea typeface="FangSong" panose="02010609060101010101" pitchFamily="49" charset="-122"/>
            </a:endParaRPr>
          </a:p>
          <a:p>
            <a:pPr lvl="1"/>
            <a:r>
              <a:rPr kumimoji="1" lang="zh-CN" altLang="en-US" sz="2000" dirty="0">
                <a:latin typeface="FangSong" panose="02010609060101010101" pitchFamily="49" charset="-122"/>
                <a:ea typeface="FangSong" panose="02010609060101010101" pitchFamily="49" charset="-122"/>
              </a:rPr>
              <a:t>故障注入原理：在目标故障语句插入 </a:t>
            </a:r>
            <a:r>
              <a:rPr kumimoji="1" lang="en-US" altLang="zh-CN" sz="2000" dirty="0">
                <a:latin typeface="FangSong" panose="02010609060101010101" pitchFamily="49" charset="-122"/>
                <a:ea typeface="FangSong" panose="02010609060101010101" pitchFamily="49" charset="-122"/>
              </a:rPr>
              <a:t>sleep </a:t>
            </a:r>
            <a:r>
              <a:rPr kumimoji="1" lang="zh-CN" altLang="en-US" sz="2000" dirty="0">
                <a:latin typeface="FangSong" panose="02010609060101010101" pitchFamily="49" charset="-122"/>
                <a:ea typeface="FangSong" panose="02010609060101010101" pitchFamily="49" charset="-122"/>
              </a:rPr>
              <a:t>语句</a:t>
            </a:r>
            <a:endParaRPr kumimoji="1" lang="en-US" altLang="zh-CN" sz="2000" dirty="0">
              <a:latin typeface="FangSong" panose="02010609060101010101" pitchFamily="49" charset="-122"/>
              <a:ea typeface="FangSong" panose="02010609060101010101" pitchFamily="49" charset="-122"/>
            </a:endParaRPr>
          </a:p>
          <a:p>
            <a:pPr lvl="1"/>
            <a:r>
              <a:rPr kumimoji="1" lang="zh-CN" altLang="en-US" sz="2000" dirty="0">
                <a:latin typeface="FangSong" panose="02010609060101010101" pitchFamily="49" charset="-122"/>
                <a:ea typeface="FangSong" panose="02010609060101010101" pitchFamily="49" charset="-122"/>
              </a:rPr>
              <a:t>故障注入效果：</a:t>
            </a:r>
            <a:endParaRPr kumimoji="1" lang="en-US" altLang="zh-CN" sz="2000" dirty="0">
              <a:latin typeface="FangSong" panose="02010609060101010101" pitchFamily="49" charset="-122"/>
              <a:ea typeface="FangSong" panose="02010609060101010101" pitchFamily="49" charset="-122"/>
            </a:endParaRPr>
          </a:p>
          <a:p>
            <a:pPr lvl="1"/>
            <a:endParaRPr kumimoji="1" lang="en-US" altLang="zh-CN" sz="2000" dirty="0">
              <a:latin typeface="FangSong" panose="02010609060101010101" pitchFamily="49" charset="-122"/>
              <a:ea typeface="FangSong" panose="02010609060101010101" pitchFamily="49" charset="-122"/>
            </a:endParaRPr>
          </a:p>
          <a:p>
            <a:pPr lvl="1"/>
            <a:endParaRPr kumimoji="1" lang="zh-CN" altLang="en-US" sz="2000" dirty="0">
              <a:latin typeface="FangSong" panose="02010609060101010101" pitchFamily="49" charset="-122"/>
              <a:ea typeface="FangSong" panose="02010609060101010101" pitchFamily="49" charset="-122"/>
            </a:endParaRPr>
          </a:p>
        </p:txBody>
      </p:sp>
      <p:pic>
        <p:nvPicPr>
          <p:cNvPr id="5" name="图片 4">
            <a:extLst>
              <a:ext uri="{FF2B5EF4-FFF2-40B4-BE49-F238E27FC236}">
                <a16:creationId xmlns:a16="http://schemas.microsoft.com/office/drawing/2014/main" id="{CF151B57-93EB-5D43-B539-F1E26CEAD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25" y="2895600"/>
            <a:ext cx="5994031" cy="3441701"/>
          </a:xfrm>
          <a:prstGeom prst="rect">
            <a:avLst/>
          </a:prstGeom>
        </p:spPr>
      </p:pic>
      <p:sp>
        <p:nvSpPr>
          <p:cNvPr id="7" name="矩形 6">
            <a:extLst>
              <a:ext uri="{FF2B5EF4-FFF2-40B4-BE49-F238E27FC236}">
                <a16:creationId xmlns:a16="http://schemas.microsoft.com/office/drawing/2014/main" id="{8C2FA602-3AA3-5847-BEAB-14ADC345910F}"/>
              </a:ext>
            </a:extLst>
          </p:cNvPr>
          <p:cNvSpPr/>
          <p:nvPr/>
        </p:nvSpPr>
        <p:spPr>
          <a:xfrm>
            <a:off x="1377940" y="6432184"/>
            <a:ext cx="3416320" cy="369332"/>
          </a:xfrm>
          <a:prstGeom prst="rect">
            <a:avLst/>
          </a:prstGeom>
        </p:spPr>
        <p:txBody>
          <a:bodyPr wrap="none">
            <a:spAutoFit/>
          </a:bodyPr>
          <a:lstStyle/>
          <a:p>
            <a:r>
              <a:rPr kumimoji="1" lang="zh-CN" altLang="en-US" dirty="0"/>
              <a:t>目标故障注入程序响应延迟上升</a:t>
            </a:r>
          </a:p>
        </p:txBody>
      </p:sp>
      <p:sp>
        <p:nvSpPr>
          <p:cNvPr id="10" name="AutoShape 28">
            <a:extLst>
              <a:ext uri="{FF2B5EF4-FFF2-40B4-BE49-F238E27FC236}">
                <a16:creationId xmlns:a16="http://schemas.microsoft.com/office/drawing/2014/main" id="{49A4C649-A7B4-813F-7590-C1561296A347}"/>
              </a:ext>
            </a:extLst>
          </p:cNvPr>
          <p:cNvSpPr>
            <a:spLocks noChangeArrowheads="1"/>
          </p:cNvSpPr>
          <p:nvPr/>
        </p:nvSpPr>
        <p:spPr bwMode="gray">
          <a:xfrm>
            <a:off x="76200" y="898450"/>
            <a:ext cx="3336918"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kumimoji="1" lang="en-US" altLang="zh-CN" sz="2000" b="1" dirty="0">
                <a:latin typeface="Microsoft YaHei" panose="020B0503020204020204" pitchFamily="34" charset="-122"/>
                <a:ea typeface="Microsoft YaHei" panose="020B0503020204020204" pitchFamily="34" charset="-122"/>
              </a:rPr>
              <a:t>Java </a:t>
            </a:r>
            <a:r>
              <a:rPr kumimoji="1" lang="zh-CN" altLang="en-US" sz="2000" b="1" dirty="0">
                <a:latin typeface="Microsoft YaHei" panose="020B0503020204020204" pitchFamily="34" charset="-122"/>
                <a:ea typeface="Microsoft YaHei" panose="020B0503020204020204" pitchFamily="34" charset="-122"/>
              </a:rPr>
              <a:t>语句级别故障注入</a:t>
            </a:r>
            <a:endParaRPr lang="zh-CN" altLang="en-US" sz="2000" b="1" dirty="0">
              <a:latin typeface="Microsoft YaHei" panose="020B0503020204020204" pitchFamily="34" charset="-122"/>
              <a:ea typeface="Microsoft YaHei" panose="020B0503020204020204" pitchFamily="34" charset="-122"/>
            </a:endParaRPr>
          </a:p>
        </p:txBody>
      </p:sp>
      <p:pic>
        <p:nvPicPr>
          <p:cNvPr id="11" name="图片 10">
            <a:extLst>
              <a:ext uri="{FF2B5EF4-FFF2-40B4-BE49-F238E27FC236}">
                <a16:creationId xmlns:a16="http://schemas.microsoft.com/office/drawing/2014/main" id="{46BC308E-711F-37DC-00F2-5D51CDEF64E0}"/>
              </a:ext>
            </a:extLst>
          </p:cNvPr>
          <p:cNvPicPr>
            <a:picLocks noChangeAspect="1"/>
          </p:cNvPicPr>
          <p:nvPr/>
        </p:nvPicPr>
        <p:blipFill>
          <a:blip r:embed="rId3"/>
          <a:stretch>
            <a:fillRect/>
          </a:stretch>
        </p:blipFill>
        <p:spPr>
          <a:xfrm>
            <a:off x="6096000" y="3041385"/>
            <a:ext cx="6086837" cy="3095442"/>
          </a:xfrm>
          <a:prstGeom prst="rect">
            <a:avLst/>
          </a:prstGeom>
        </p:spPr>
      </p:pic>
      <p:sp>
        <p:nvSpPr>
          <p:cNvPr id="12" name="内容占位符 2">
            <a:extLst>
              <a:ext uri="{FF2B5EF4-FFF2-40B4-BE49-F238E27FC236}">
                <a16:creationId xmlns:a16="http://schemas.microsoft.com/office/drawing/2014/main" id="{0C7719FA-349E-4294-A946-E7EDBC75D330}"/>
              </a:ext>
            </a:extLst>
          </p:cNvPr>
          <p:cNvSpPr txBox="1">
            <a:spLocks/>
          </p:cNvSpPr>
          <p:nvPr/>
        </p:nvSpPr>
        <p:spPr>
          <a:xfrm>
            <a:off x="5930543" y="1828800"/>
            <a:ext cx="8318500" cy="5181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sz="2000">
                <a:latin typeface="FangSong" panose="02010609060101010101" pitchFamily="49" charset="-122"/>
                <a:ea typeface="FangSong" panose="02010609060101010101" pitchFamily="49" charset="-122"/>
              </a:rPr>
              <a:t>运行时注入返回值错误</a:t>
            </a:r>
            <a:endParaRPr kumimoji="1" lang="en-US" altLang="zh-CN" sz="2000">
              <a:latin typeface="FangSong" panose="02010609060101010101" pitchFamily="49" charset="-122"/>
              <a:ea typeface="FangSong" panose="02010609060101010101" pitchFamily="49" charset="-122"/>
            </a:endParaRPr>
          </a:p>
          <a:p>
            <a:pPr lvl="1"/>
            <a:r>
              <a:rPr kumimoji="1" lang="zh-CN" altLang="en-US" sz="2000">
                <a:latin typeface="FangSong" panose="02010609060101010101" pitchFamily="49" charset="-122"/>
                <a:ea typeface="FangSong" panose="02010609060101010101" pitchFamily="49" charset="-122"/>
              </a:rPr>
              <a:t>故障注入原理：在函数返回前插入 </a:t>
            </a:r>
            <a:r>
              <a:rPr kumimoji="1" lang="en-US" altLang="zh-CN" sz="2000">
                <a:latin typeface="FangSong" panose="02010609060101010101" pitchFamily="49" charset="-122"/>
                <a:ea typeface="FangSong" panose="02010609060101010101" pitchFamily="49" charset="-122"/>
              </a:rPr>
              <a:t>return </a:t>
            </a:r>
            <a:r>
              <a:rPr kumimoji="1" lang="zh-CN" altLang="en-US" sz="2000">
                <a:latin typeface="FangSong" panose="02010609060101010101" pitchFamily="49" charset="-122"/>
                <a:ea typeface="FangSong" panose="02010609060101010101" pitchFamily="49" charset="-122"/>
              </a:rPr>
              <a:t>语句</a:t>
            </a:r>
            <a:endParaRPr kumimoji="1" lang="en-US" altLang="zh-CN" sz="2000">
              <a:latin typeface="FangSong" panose="02010609060101010101" pitchFamily="49" charset="-122"/>
              <a:ea typeface="FangSong" panose="02010609060101010101" pitchFamily="49" charset="-122"/>
            </a:endParaRPr>
          </a:p>
          <a:p>
            <a:pPr lvl="1"/>
            <a:r>
              <a:rPr kumimoji="1" lang="zh-CN" altLang="en-US" sz="2000">
                <a:latin typeface="FangSong" panose="02010609060101010101" pitchFamily="49" charset="-122"/>
                <a:ea typeface="FangSong" panose="02010609060101010101" pitchFamily="49" charset="-122"/>
              </a:rPr>
              <a:t>故障注入效果：</a:t>
            </a:r>
            <a:endParaRPr kumimoji="1" lang="en-US" altLang="zh-CN" sz="2000">
              <a:latin typeface="FangSong" panose="02010609060101010101" pitchFamily="49" charset="-122"/>
              <a:ea typeface="FangSong" panose="02010609060101010101" pitchFamily="49" charset="-122"/>
            </a:endParaRPr>
          </a:p>
          <a:p>
            <a:pPr lvl="1"/>
            <a:endParaRPr kumimoji="1" lang="zh-CN" altLang="en-US" sz="2000" dirty="0">
              <a:latin typeface="FangSong" panose="02010609060101010101" pitchFamily="49" charset="-122"/>
              <a:ea typeface="FangSong" panose="02010609060101010101" pitchFamily="49" charset="-122"/>
            </a:endParaRPr>
          </a:p>
        </p:txBody>
      </p:sp>
    </p:spTree>
    <p:extLst>
      <p:ext uri="{BB962C8B-B14F-4D97-AF65-F5344CB8AC3E}">
        <p14:creationId xmlns:p14="http://schemas.microsoft.com/office/powerpoint/2010/main" val="2485110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8">
            <a:extLst>
              <a:ext uri="{FF2B5EF4-FFF2-40B4-BE49-F238E27FC236}">
                <a16:creationId xmlns:a16="http://schemas.microsoft.com/office/drawing/2014/main" id="{49A4C649-A7B4-813F-7590-C1561296A347}"/>
              </a:ext>
            </a:extLst>
          </p:cNvPr>
          <p:cNvSpPr>
            <a:spLocks noChangeArrowheads="1"/>
          </p:cNvSpPr>
          <p:nvPr/>
        </p:nvSpPr>
        <p:spPr bwMode="gray">
          <a:xfrm>
            <a:off x="76200" y="898450"/>
            <a:ext cx="3336918"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kumimoji="1" lang="en-US" altLang="zh-CN" sz="2000" b="1" dirty="0">
                <a:latin typeface="Microsoft YaHei" panose="020B0503020204020204" pitchFamily="34" charset="-122"/>
                <a:ea typeface="Microsoft YaHei" panose="020B0503020204020204" pitchFamily="34" charset="-122"/>
              </a:rPr>
              <a:t>Java </a:t>
            </a:r>
            <a:r>
              <a:rPr kumimoji="1" lang="zh-CN" altLang="en-US" sz="2000" b="1" dirty="0">
                <a:latin typeface="Microsoft YaHei" panose="020B0503020204020204" pitchFamily="34" charset="-122"/>
                <a:ea typeface="Microsoft YaHei" panose="020B0503020204020204" pitchFamily="34" charset="-122"/>
              </a:rPr>
              <a:t>语句级别故障注入</a:t>
            </a:r>
            <a:endParaRPr lang="zh-CN" altLang="en-US" sz="2000" b="1" dirty="0">
              <a:latin typeface="Microsoft YaHei" panose="020B0503020204020204" pitchFamily="34" charset="-122"/>
              <a:ea typeface="Microsoft YaHei" panose="020B0503020204020204" pitchFamily="34" charset="-122"/>
            </a:endParaRPr>
          </a:p>
        </p:txBody>
      </p:sp>
      <p:sp>
        <p:nvSpPr>
          <p:cNvPr id="6" name="内容占位符 2">
            <a:extLst>
              <a:ext uri="{FF2B5EF4-FFF2-40B4-BE49-F238E27FC236}">
                <a16:creationId xmlns:a16="http://schemas.microsoft.com/office/drawing/2014/main" id="{43CF106E-5F62-E75D-A937-5FD02FB14362}"/>
              </a:ext>
            </a:extLst>
          </p:cNvPr>
          <p:cNvSpPr>
            <a:spLocks noGrp="1"/>
          </p:cNvSpPr>
          <p:nvPr>
            <p:ph idx="1"/>
          </p:nvPr>
        </p:nvSpPr>
        <p:spPr>
          <a:xfrm>
            <a:off x="152400" y="1447800"/>
            <a:ext cx="11430000" cy="5181600"/>
          </a:xfrm>
        </p:spPr>
        <p:txBody>
          <a:bodyPr/>
          <a:lstStyle/>
          <a:p>
            <a:r>
              <a:rPr kumimoji="1" lang="zh-CN" altLang="en-US" sz="2000" dirty="0">
                <a:latin typeface="FangSong" panose="02010609060101010101" pitchFamily="49" charset="-122"/>
                <a:ea typeface="FangSong" panose="02010609060101010101" pitchFamily="49" charset="-122"/>
              </a:rPr>
              <a:t>运行时注入</a:t>
            </a:r>
            <a:r>
              <a:rPr kumimoji="1" lang="en-US" altLang="zh-CN" sz="2000" dirty="0">
                <a:latin typeface="FangSong" panose="02010609060101010101" pitchFamily="49" charset="-122"/>
                <a:ea typeface="FangSong" panose="02010609060101010101" pitchFamily="49" charset="-122"/>
              </a:rPr>
              <a:t>CPU</a:t>
            </a:r>
            <a:r>
              <a:rPr kumimoji="1" lang="zh-CN" altLang="en-US" sz="2000" dirty="0">
                <a:latin typeface="FangSong" panose="02010609060101010101" pitchFamily="49" charset="-122"/>
                <a:ea typeface="FangSong" panose="02010609060101010101" pitchFamily="49" charset="-122"/>
              </a:rPr>
              <a:t>资源竞争</a:t>
            </a:r>
            <a:endParaRPr kumimoji="1" lang="en-US" altLang="zh-CN" sz="2000" dirty="0">
              <a:latin typeface="FangSong" panose="02010609060101010101" pitchFamily="49" charset="-122"/>
              <a:ea typeface="FangSong" panose="02010609060101010101" pitchFamily="49" charset="-122"/>
            </a:endParaRPr>
          </a:p>
          <a:p>
            <a:pPr lvl="1"/>
            <a:r>
              <a:rPr kumimoji="1" lang="zh-CN" altLang="en-US" sz="2000" dirty="0">
                <a:latin typeface="FangSong" panose="02010609060101010101" pitchFamily="49" charset="-122"/>
                <a:ea typeface="FangSong" panose="02010609060101010101" pitchFamily="49" charset="-122"/>
              </a:rPr>
              <a:t>故障注入原理：在语句中插入死循环代码消耗 </a:t>
            </a:r>
            <a:r>
              <a:rPr kumimoji="1" lang="en-US" altLang="zh-CN" sz="2000" dirty="0">
                <a:latin typeface="FangSong" panose="02010609060101010101" pitchFamily="49" charset="-122"/>
                <a:ea typeface="FangSong" panose="02010609060101010101" pitchFamily="49" charset="-122"/>
              </a:rPr>
              <a:t>CPU</a:t>
            </a:r>
          </a:p>
          <a:p>
            <a:pPr lvl="1"/>
            <a:r>
              <a:rPr kumimoji="1" lang="zh-CN" altLang="en-US" sz="2000" dirty="0">
                <a:latin typeface="FangSong" panose="02010609060101010101" pitchFamily="49" charset="-122"/>
                <a:ea typeface="FangSong" panose="02010609060101010101" pitchFamily="49" charset="-122"/>
              </a:rPr>
              <a:t>故障注入效果：</a:t>
            </a:r>
            <a:endParaRPr kumimoji="1" lang="en-US" altLang="zh-CN" sz="2000" dirty="0">
              <a:latin typeface="FangSong" panose="02010609060101010101" pitchFamily="49" charset="-122"/>
              <a:ea typeface="FangSong" panose="02010609060101010101" pitchFamily="49" charset="-122"/>
            </a:endParaRPr>
          </a:p>
          <a:p>
            <a:endParaRPr kumimoji="1" lang="zh-CN" altLang="en-US" sz="2000" dirty="0">
              <a:latin typeface="FangSong" panose="02010609060101010101" pitchFamily="49" charset="-122"/>
              <a:ea typeface="FangSong" panose="02010609060101010101" pitchFamily="49" charset="-122"/>
            </a:endParaRPr>
          </a:p>
        </p:txBody>
      </p:sp>
      <p:pic>
        <p:nvPicPr>
          <p:cNvPr id="9" name="图片 8">
            <a:extLst>
              <a:ext uri="{FF2B5EF4-FFF2-40B4-BE49-F238E27FC236}">
                <a16:creationId xmlns:a16="http://schemas.microsoft.com/office/drawing/2014/main" id="{05DB04BA-163B-E745-43E8-4160113DA6BB}"/>
              </a:ext>
            </a:extLst>
          </p:cNvPr>
          <p:cNvPicPr>
            <a:picLocks noChangeAspect="1"/>
          </p:cNvPicPr>
          <p:nvPr/>
        </p:nvPicPr>
        <p:blipFill rotWithShape="1">
          <a:blip r:embed="rId2">
            <a:extLst>
              <a:ext uri="{28A0092B-C50C-407E-A947-70E740481C1C}">
                <a14:useLocalDpi xmlns:a14="http://schemas.microsoft.com/office/drawing/2010/main" val="0"/>
              </a:ext>
            </a:extLst>
          </a:blip>
          <a:srcRect t="1" r="29901" b="53329"/>
          <a:stretch/>
        </p:blipFill>
        <p:spPr>
          <a:xfrm>
            <a:off x="4851400" y="2109356"/>
            <a:ext cx="6705600" cy="2171928"/>
          </a:xfrm>
          <a:prstGeom prst="rect">
            <a:avLst/>
          </a:prstGeom>
        </p:spPr>
      </p:pic>
      <p:sp>
        <p:nvSpPr>
          <p:cNvPr id="14" name="内容占位符 2">
            <a:extLst>
              <a:ext uri="{FF2B5EF4-FFF2-40B4-BE49-F238E27FC236}">
                <a16:creationId xmlns:a16="http://schemas.microsoft.com/office/drawing/2014/main" id="{CDAF1062-483D-4618-021E-A4EF6A5EB15E}"/>
              </a:ext>
            </a:extLst>
          </p:cNvPr>
          <p:cNvSpPr txBox="1">
            <a:spLocks/>
          </p:cNvSpPr>
          <p:nvPr/>
        </p:nvSpPr>
        <p:spPr>
          <a:xfrm>
            <a:off x="152400" y="3886200"/>
            <a:ext cx="8318500" cy="5181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sz="2000" dirty="0">
                <a:latin typeface="FangSong" panose="02010609060101010101" pitchFamily="49" charset="-122"/>
                <a:ea typeface="FangSong" panose="02010609060101010101" pitchFamily="49" charset="-122"/>
              </a:rPr>
              <a:t>运行时注入 </a:t>
            </a:r>
            <a:r>
              <a:rPr kumimoji="1" lang="en-US" altLang="zh-CN" sz="2000" dirty="0">
                <a:latin typeface="FangSong" panose="02010609060101010101" pitchFamily="49" charset="-122"/>
                <a:ea typeface="FangSong" panose="02010609060101010101" pitchFamily="49" charset="-122"/>
              </a:rPr>
              <a:t>memory</a:t>
            </a:r>
            <a:r>
              <a:rPr kumimoji="1" lang="zh-CN" altLang="en-US" sz="2000" dirty="0">
                <a:latin typeface="FangSong" panose="02010609060101010101" pitchFamily="49" charset="-122"/>
                <a:ea typeface="FangSong" panose="02010609060101010101" pitchFamily="49" charset="-122"/>
              </a:rPr>
              <a:t> 资源竞争</a:t>
            </a:r>
            <a:endParaRPr kumimoji="1" lang="en-US" altLang="zh-CN" sz="2000" dirty="0">
              <a:latin typeface="FangSong" panose="02010609060101010101" pitchFamily="49" charset="-122"/>
              <a:ea typeface="FangSong" panose="02010609060101010101" pitchFamily="49" charset="-122"/>
            </a:endParaRPr>
          </a:p>
          <a:p>
            <a:pPr lvl="1"/>
            <a:r>
              <a:rPr kumimoji="1" lang="zh-CN" altLang="en-US" sz="2000" dirty="0">
                <a:latin typeface="FangSong" panose="02010609060101010101" pitchFamily="49" charset="-122"/>
                <a:ea typeface="FangSong" panose="02010609060101010101" pitchFamily="49" charset="-122"/>
              </a:rPr>
              <a:t>故障注入原理：在语句中插入创建 大 </a:t>
            </a:r>
            <a:r>
              <a:rPr kumimoji="1" lang="en-US" altLang="zh-CN" sz="2000" dirty="0">
                <a:latin typeface="FangSong" panose="02010609060101010101" pitchFamily="49" charset="-122"/>
                <a:ea typeface="FangSong" panose="02010609060101010101" pitchFamily="49" charset="-122"/>
              </a:rPr>
              <a:t>List </a:t>
            </a:r>
            <a:r>
              <a:rPr kumimoji="1" lang="zh-CN" altLang="en-US" sz="2000" dirty="0">
                <a:latin typeface="FangSong" panose="02010609060101010101" pitchFamily="49" charset="-122"/>
                <a:ea typeface="FangSong" panose="02010609060101010101" pitchFamily="49" charset="-122"/>
              </a:rPr>
              <a:t>的语句消耗 </a:t>
            </a:r>
            <a:r>
              <a:rPr kumimoji="1" lang="en-US" altLang="zh-CN" sz="2000" dirty="0">
                <a:latin typeface="FangSong" panose="02010609060101010101" pitchFamily="49" charset="-122"/>
                <a:ea typeface="FangSong" panose="02010609060101010101" pitchFamily="49" charset="-122"/>
              </a:rPr>
              <a:t>memory</a:t>
            </a:r>
          </a:p>
          <a:p>
            <a:pPr lvl="1"/>
            <a:r>
              <a:rPr kumimoji="1" lang="zh-CN" altLang="en-US" sz="2000" dirty="0">
                <a:latin typeface="FangSong" panose="02010609060101010101" pitchFamily="49" charset="-122"/>
                <a:ea typeface="FangSong" panose="02010609060101010101" pitchFamily="49" charset="-122"/>
              </a:rPr>
              <a:t>故障注入效果</a:t>
            </a:r>
            <a:r>
              <a:rPr kumimoji="1" lang="en-US" altLang="zh-CN" sz="2000" dirty="0">
                <a:latin typeface="FangSong" panose="02010609060101010101" pitchFamily="49" charset="-122"/>
                <a:ea typeface="FangSong" panose="02010609060101010101" pitchFamily="49" charset="-122"/>
              </a:rPr>
              <a:t>:</a:t>
            </a:r>
          </a:p>
          <a:p>
            <a:endParaRPr kumimoji="1" lang="zh-CN" altLang="en-US" sz="2000" dirty="0">
              <a:latin typeface="FangSong" panose="02010609060101010101" pitchFamily="49" charset="-122"/>
              <a:ea typeface="FangSong" panose="02010609060101010101" pitchFamily="49" charset="-122"/>
            </a:endParaRPr>
          </a:p>
        </p:txBody>
      </p:sp>
      <p:pic>
        <p:nvPicPr>
          <p:cNvPr id="15" name="图片 14">
            <a:extLst>
              <a:ext uri="{FF2B5EF4-FFF2-40B4-BE49-F238E27FC236}">
                <a16:creationId xmlns:a16="http://schemas.microsoft.com/office/drawing/2014/main" id="{74AD47E0-F7BE-5383-9512-DF212381C4FD}"/>
              </a:ext>
            </a:extLst>
          </p:cNvPr>
          <p:cNvPicPr>
            <a:picLocks noChangeAspect="1"/>
          </p:cNvPicPr>
          <p:nvPr/>
        </p:nvPicPr>
        <p:blipFill>
          <a:blip r:embed="rId3"/>
          <a:stretch>
            <a:fillRect/>
          </a:stretch>
        </p:blipFill>
        <p:spPr>
          <a:xfrm>
            <a:off x="1295400" y="4879568"/>
            <a:ext cx="9395669" cy="1916316"/>
          </a:xfrm>
          <a:prstGeom prst="rect">
            <a:avLst/>
          </a:prstGeom>
        </p:spPr>
      </p:pic>
    </p:spTree>
    <p:extLst>
      <p:ext uri="{BB962C8B-B14F-4D97-AF65-F5344CB8AC3E}">
        <p14:creationId xmlns:p14="http://schemas.microsoft.com/office/powerpoint/2010/main" val="4203853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F6D9822-9427-444E-90DA-101CBA5241D7}"/>
              </a:ext>
            </a:extLst>
          </p:cNvPr>
          <p:cNvSpPr>
            <a:spLocks noGrp="1"/>
          </p:cNvSpPr>
          <p:nvPr>
            <p:ph idx="1"/>
          </p:nvPr>
        </p:nvSpPr>
        <p:spPr>
          <a:xfrm>
            <a:off x="304800" y="1600200"/>
            <a:ext cx="10134600" cy="5181600"/>
          </a:xfrm>
        </p:spPr>
        <p:txBody>
          <a:bodyPr/>
          <a:lstStyle/>
          <a:p>
            <a:r>
              <a:rPr kumimoji="1" lang="zh-CN" altLang="en-US" sz="2000" dirty="0">
                <a:latin typeface="FangSong" panose="02010609060101010101" pitchFamily="49" charset="-122"/>
                <a:ea typeface="FangSong" panose="02010609060101010101" pitchFamily="49" charset="-122"/>
              </a:rPr>
              <a:t>实现 </a:t>
            </a:r>
            <a:r>
              <a:rPr kumimoji="1" lang="en-US" altLang="zh-CN" sz="2000" dirty="0">
                <a:latin typeface="FangSong" panose="02010609060101010101" pitchFamily="49" charset="-122"/>
                <a:ea typeface="FangSong" panose="02010609060101010101" pitchFamily="49" charset="-122"/>
              </a:rPr>
              <a:t>Python</a:t>
            </a:r>
            <a:r>
              <a:rPr kumimoji="1" lang="zh-CN" altLang="en-US" sz="2000" dirty="0">
                <a:latin typeface="FangSong" panose="02010609060101010101" pitchFamily="49" charset="-122"/>
                <a:ea typeface="FangSong" panose="02010609060101010101" pitchFamily="49" charset="-122"/>
              </a:rPr>
              <a:t> 语句级别故障注入</a:t>
            </a:r>
            <a:endParaRPr kumimoji="1" lang="en-US" altLang="zh-CN" sz="2000" dirty="0">
              <a:latin typeface="FangSong" panose="02010609060101010101" pitchFamily="49" charset="-122"/>
              <a:ea typeface="FangSong" panose="02010609060101010101" pitchFamily="49" charset="-122"/>
            </a:endParaRPr>
          </a:p>
          <a:p>
            <a:pPr lvl="1"/>
            <a:r>
              <a:rPr kumimoji="1" lang="zh-CN" altLang="en-US" sz="2000" dirty="0">
                <a:latin typeface="FangSong" panose="02010609060101010101" pitchFamily="49" charset="-122"/>
                <a:ea typeface="FangSong" panose="02010609060101010101" pitchFamily="49" charset="-122"/>
              </a:rPr>
              <a:t>利用</a:t>
            </a:r>
            <a:r>
              <a:rPr kumimoji="1" lang="en-US" altLang="zh-CN" sz="2000" dirty="0">
                <a:latin typeface="FangSong" panose="02010609060101010101" pitchFamily="49" charset="-122"/>
                <a:ea typeface="FangSong" panose="02010609060101010101" pitchFamily="49" charset="-122"/>
              </a:rPr>
              <a:t> </a:t>
            </a:r>
            <a:r>
              <a:rPr kumimoji="1" lang="en-US" altLang="zh-CN" sz="2000" dirty="0" err="1">
                <a:latin typeface="FangSong" panose="02010609060101010101" pitchFamily="49" charset="-122"/>
                <a:ea typeface="FangSong" panose="02010609060101010101" pitchFamily="49" charset="-122"/>
              </a:rPr>
              <a:t>Hypno</a:t>
            </a:r>
            <a:r>
              <a:rPr kumimoji="1" lang="en-US" altLang="zh-CN" sz="2000" dirty="0">
                <a:latin typeface="FangSong" panose="02010609060101010101" pitchFamily="49" charset="-122"/>
                <a:ea typeface="FangSong" panose="02010609060101010101" pitchFamily="49" charset="-122"/>
              </a:rPr>
              <a:t> </a:t>
            </a:r>
            <a:r>
              <a:rPr kumimoji="1" lang="zh-CN" altLang="en-US" sz="2000" dirty="0">
                <a:latin typeface="FangSong" panose="02010609060101010101" pitchFamily="49" charset="-122"/>
                <a:ea typeface="FangSong" panose="02010609060101010101" pitchFamily="49" charset="-122"/>
              </a:rPr>
              <a:t>将 </a:t>
            </a:r>
            <a:r>
              <a:rPr kumimoji="1" lang="en-US" altLang="zh-CN" sz="2000" dirty="0">
                <a:latin typeface="FangSong" panose="02010609060101010101" pitchFamily="49" charset="-122"/>
                <a:ea typeface="FangSong" panose="02010609060101010101" pitchFamily="49" charset="-122"/>
              </a:rPr>
              <a:t>Python </a:t>
            </a:r>
            <a:r>
              <a:rPr kumimoji="1" lang="zh-CN" altLang="en-US" sz="2000" dirty="0">
                <a:latin typeface="FangSong" panose="02010609060101010101" pitchFamily="49" charset="-122"/>
                <a:ea typeface="FangSong" panose="02010609060101010101" pitchFamily="49" charset="-122"/>
              </a:rPr>
              <a:t>代码注入到运行时进程中</a:t>
            </a:r>
            <a:endParaRPr kumimoji="1" lang="en-US" altLang="zh-CN" sz="2000" dirty="0">
              <a:latin typeface="FangSong" panose="02010609060101010101" pitchFamily="49" charset="-122"/>
              <a:ea typeface="FangSong" panose="02010609060101010101" pitchFamily="49" charset="-122"/>
            </a:endParaRPr>
          </a:p>
          <a:p>
            <a:pPr lvl="1"/>
            <a:r>
              <a:rPr kumimoji="1" lang="zh-CN" altLang="en-US" sz="2000" dirty="0">
                <a:latin typeface="FangSong" panose="02010609060101010101" pitchFamily="49" charset="-122"/>
                <a:ea typeface="FangSong" panose="02010609060101010101" pitchFamily="49" charset="-122"/>
              </a:rPr>
              <a:t>利用 </a:t>
            </a:r>
            <a:r>
              <a:rPr kumimoji="1" lang="en-US" altLang="zh-CN" sz="2000" dirty="0" err="1">
                <a:latin typeface="FangSong" panose="02010609060101010101" pitchFamily="49" charset="-122"/>
                <a:ea typeface="FangSong" panose="02010609060101010101" pitchFamily="49" charset="-122"/>
              </a:rPr>
              <a:t>Bytehook</a:t>
            </a:r>
            <a:r>
              <a:rPr kumimoji="1" lang="en-US" altLang="zh-CN" sz="2000" dirty="0">
                <a:latin typeface="FangSong" panose="02010609060101010101" pitchFamily="49" charset="-122"/>
                <a:ea typeface="FangSong" panose="02010609060101010101" pitchFamily="49" charset="-122"/>
              </a:rPr>
              <a:t> </a:t>
            </a:r>
            <a:r>
              <a:rPr kumimoji="1" lang="zh-CN" altLang="en-US" sz="2000" dirty="0">
                <a:latin typeface="FangSong" panose="02010609060101010101" pitchFamily="49" charset="-122"/>
                <a:ea typeface="FangSong" panose="02010609060101010101" pitchFamily="49" charset="-122"/>
              </a:rPr>
              <a:t>在指定位置触发故障注入字节码，</a:t>
            </a:r>
            <a:r>
              <a:rPr kumimoji="1" lang="zh-CN" altLang="en" sz="2000" dirty="0">
                <a:latin typeface="FangSong" panose="02010609060101010101" pitchFamily="49" charset="-122"/>
                <a:ea typeface="FangSong" panose="02010609060101010101" pitchFamily="49" charset="-122"/>
              </a:rPr>
              <a:t>并</a:t>
            </a:r>
            <a:r>
              <a:rPr kumimoji="1" lang="zh-CN" altLang="en-US" sz="2000" dirty="0">
                <a:latin typeface="FangSong" panose="02010609060101010101" pitchFamily="49" charset="-122"/>
                <a:ea typeface="FangSong" panose="02010609060101010101" pitchFamily="49" charset="-122"/>
              </a:rPr>
              <a:t>在故障注入后移除</a:t>
            </a:r>
            <a:r>
              <a:rPr kumimoji="1" lang="en-US" altLang="zh-CN" sz="2000" dirty="0">
                <a:latin typeface="FangSong" panose="02010609060101010101" pitchFamily="49" charset="-122"/>
                <a:ea typeface="FangSong" panose="02010609060101010101" pitchFamily="49" charset="-122"/>
              </a:rPr>
              <a:t>;</a:t>
            </a:r>
            <a:endParaRPr lang="en" altLang="zh-CN" sz="2000" dirty="0">
              <a:latin typeface="FangSong" panose="02010609060101010101" pitchFamily="49" charset="-122"/>
              <a:ea typeface="FangSong" panose="02010609060101010101" pitchFamily="49" charset="-122"/>
            </a:endParaRPr>
          </a:p>
        </p:txBody>
      </p:sp>
      <p:pic>
        <p:nvPicPr>
          <p:cNvPr id="5" name="图片 4">
            <a:extLst>
              <a:ext uri="{FF2B5EF4-FFF2-40B4-BE49-F238E27FC236}">
                <a16:creationId xmlns:a16="http://schemas.microsoft.com/office/drawing/2014/main" id="{9AB9FCB4-D359-1B42-8609-1A5C6299F815}"/>
              </a:ext>
            </a:extLst>
          </p:cNvPr>
          <p:cNvPicPr>
            <a:picLocks noChangeAspect="1"/>
          </p:cNvPicPr>
          <p:nvPr/>
        </p:nvPicPr>
        <p:blipFill>
          <a:blip r:embed="rId2"/>
          <a:stretch>
            <a:fillRect/>
          </a:stretch>
        </p:blipFill>
        <p:spPr>
          <a:xfrm>
            <a:off x="685800" y="2685224"/>
            <a:ext cx="8458200" cy="3688818"/>
          </a:xfrm>
          <a:prstGeom prst="rect">
            <a:avLst/>
          </a:prstGeom>
        </p:spPr>
      </p:pic>
      <p:sp>
        <p:nvSpPr>
          <p:cNvPr id="6" name="矩形 5">
            <a:extLst>
              <a:ext uri="{FF2B5EF4-FFF2-40B4-BE49-F238E27FC236}">
                <a16:creationId xmlns:a16="http://schemas.microsoft.com/office/drawing/2014/main" id="{03AEEBC4-5082-664A-92ED-9CAE8FAC47F7}"/>
              </a:ext>
            </a:extLst>
          </p:cNvPr>
          <p:cNvSpPr/>
          <p:nvPr/>
        </p:nvSpPr>
        <p:spPr>
          <a:xfrm>
            <a:off x="3429000" y="6393255"/>
            <a:ext cx="3675302" cy="369332"/>
          </a:xfrm>
          <a:prstGeom prst="rect">
            <a:avLst/>
          </a:prstGeom>
        </p:spPr>
        <p:txBody>
          <a:bodyPr wrap="none">
            <a:spAutoFit/>
          </a:bodyPr>
          <a:lstStyle/>
          <a:p>
            <a:r>
              <a:rPr kumimoji="1" lang="en-US" altLang="zh-CN" dirty="0"/>
              <a:t>Python </a:t>
            </a:r>
            <a:r>
              <a:rPr kumimoji="1" lang="zh-CN" altLang="en-US" dirty="0"/>
              <a:t>运行时语句故障注入架构图</a:t>
            </a:r>
          </a:p>
        </p:txBody>
      </p:sp>
      <p:sp>
        <p:nvSpPr>
          <p:cNvPr id="7" name="AutoShape 28">
            <a:extLst>
              <a:ext uri="{FF2B5EF4-FFF2-40B4-BE49-F238E27FC236}">
                <a16:creationId xmlns:a16="http://schemas.microsoft.com/office/drawing/2014/main" id="{60A8A1BC-9794-0B1B-2F9C-D74397BAEF24}"/>
              </a:ext>
            </a:extLst>
          </p:cNvPr>
          <p:cNvSpPr>
            <a:spLocks noChangeArrowheads="1"/>
          </p:cNvSpPr>
          <p:nvPr/>
        </p:nvSpPr>
        <p:spPr bwMode="gray">
          <a:xfrm>
            <a:off x="76200" y="898450"/>
            <a:ext cx="3581400"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kumimoji="1" lang="en-US" altLang="zh-CN" sz="2000" b="1" dirty="0">
                <a:latin typeface="Microsoft YaHei" panose="020B0503020204020204" pitchFamily="34" charset="-122"/>
                <a:ea typeface="Microsoft YaHei" panose="020B0503020204020204" pitchFamily="34" charset="-122"/>
              </a:rPr>
              <a:t>Python </a:t>
            </a:r>
            <a:r>
              <a:rPr kumimoji="1" lang="zh-CN" altLang="en-US" sz="2000" b="1" dirty="0">
                <a:latin typeface="Microsoft YaHei" panose="020B0503020204020204" pitchFamily="34" charset="-122"/>
                <a:ea typeface="Microsoft YaHei" panose="020B0503020204020204" pitchFamily="34" charset="-122"/>
              </a:rPr>
              <a:t>语句级别故障注入</a:t>
            </a:r>
            <a:endParaRPr lang="zh-CN" altLang="en-US" sz="2000" b="1" dirty="0">
              <a:latin typeface="Microsoft YaHei" panose="020B0503020204020204" pitchFamily="34" charset="-122"/>
              <a:ea typeface="Microsoft YaHei" panose="020B0503020204020204" pitchFamily="34" charset="-122"/>
            </a:endParaRPr>
          </a:p>
        </p:txBody>
      </p:sp>
      <p:sp>
        <p:nvSpPr>
          <p:cNvPr id="11" name="文本框 10">
            <a:extLst>
              <a:ext uri="{FF2B5EF4-FFF2-40B4-BE49-F238E27FC236}">
                <a16:creationId xmlns:a16="http://schemas.microsoft.com/office/drawing/2014/main" id="{D5EDCCCB-1E47-683A-4056-79F12ECFF61F}"/>
              </a:ext>
            </a:extLst>
          </p:cNvPr>
          <p:cNvSpPr txBox="1"/>
          <p:nvPr/>
        </p:nvSpPr>
        <p:spPr>
          <a:xfrm>
            <a:off x="9296400" y="3498502"/>
            <a:ext cx="2823410" cy="1384995"/>
          </a:xfrm>
          <a:prstGeom prst="rect">
            <a:avLst/>
          </a:prstGeom>
          <a:noFill/>
        </p:spPr>
        <p:txBody>
          <a:bodyPr wrap="square">
            <a:spAutoFit/>
          </a:bodyPr>
          <a:lstStyle/>
          <a:p>
            <a:r>
              <a:rPr lang="en" altLang="zh-CN" sz="1400" dirty="0">
                <a:effectLst/>
                <a:latin typeface="Helvetica Neue" panose="02000503000000020004" pitchFamily="2" charset="0"/>
              </a:rPr>
              <a:t>python -c "import </a:t>
            </a:r>
            <a:r>
              <a:rPr lang="en" altLang="zh-CN" sz="1400" dirty="0" err="1">
                <a:effectLst/>
                <a:latin typeface="Helvetica Neue" panose="02000503000000020004" pitchFamily="2" charset="0"/>
              </a:rPr>
              <a:t>os</a:t>
            </a:r>
            <a:r>
              <a:rPr lang="en" altLang="zh-CN" sz="1400" dirty="0">
                <a:effectLst/>
                <a:latin typeface="Helvetica Neue" panose="02000503000000020004" pitchFamily="2" charset="0"/>
              </a:rPr>
              <a:t>, time; </a:t>
            </a:r>
          </a:p>
          <a:p>
            <a:r>
              <a:rPr lang="en" altLang="zh-CN" sz="1400" dirty="0">
                <a:effectLst/>
                <a:latin typeface="Helvetica Neue" panose="02000503000000020004" pitchFamily="2" charset="0"/>
              </a:rPr>
              <a:t>print('Hello from', </a:t>
            </a:r>
            <a:r>
              <a:rPr lang="en" altLang="zh-CN" sz="1400" dirty="0" err="1">
                <a:effectLst/>
                <a:latin typeface="Helvetica Neue" panose="02000503000000020004" pitchFamily="2" charset="0"/>
              </a:rPr>
              <a:t>os.getpid</a:t>
            </a:r>
            <a:r>
              <a:rPr lang="en" altLang="zh-CN" sz="1400" dirty="0">
                <a:effectLst/>
                <a:latin typeface="Helvetica Neue" panose="02000503000000020004" pitchFamily="2" charset="0"/>
              </a:rPr>
              <a:t>()); </a:t>
            </a:r>
          </a:p>
          <a:p>
            <a:r>
              <a:rPr lang="en" altLang="zh-CN" sz="1400" dirty="0" err="1">
                <a:effectLst/>
                <a:latin typeface="Helvetica Neue" panose="02000503000000020004" pitchFamily="2" charset="0"/>
              </a:rPr>
              <a:t>time.sleep</a:t>
            </a:r>
            <a:r>
              <a:rPr lang="en" altLang="zh-CN" sz="1400" dirty="0">
                <a:effectLst/>
                <a:latin typeface="Helvetica Neue" panose="02000503000000020004" pitchFamily="2" charset="0"/>
              </a:rPr>
              <a:t>(0.5)" &amp;\</a:t>
            </a:r>
          </a:p>
          <a:p>
            <a:r>
              <a:rPr lang="en" altLang="zh-CN" sz="1400" dirty="0" err="1">
                <a:effectLst/>
                <a:latin typeface="Helvetica Neue" panose="02000503000000020004" pitchFamily="2" charset="0"/>
              </a:rPr>
              <a:t>hypno</a:t>
            </a:r>
            <a:r>
              <a:rPr lang="en" altLang="zh-CN" sz="1400" dirty="0">
                <a:effectLst/>
                <a:latin typeface="Helvetica Neue" panose="02000503000000020004" pitchFamily="2" charset="0"/>
              </a:rPr>
              <a:t> $! "import </a:t>
            </a:r>
            <a:r>
              <a:rPr lang="en" altLang="zh-CN" sz="1400" dirty="0" err="1">
                <a:effectLst/>
                <a:latin typeface="Helvetica Neue" panose="02000503000000020004" pitchFamily="2" charset="0"/>
              </a:rPr>
              <a:t>os</a:t>
            </a:r>
            <a:r>
              <a:rPr lang="en" altLang="zh-CN" sz="1400" dirty="0">
                <a:effectLst/>
                <a:latin typeface="Helvetica Neue" panose="02000503000000020004" pitchFamily="2" charset="0"/>
              </a:rPr>
              <a:t>; </a:t>
            </a:r>
          </a:p>
          <a:p>
            <a:r>
              <a:rPr lang="en" altLang="zh-CN" sz="1400" dirty="0">
                <a:effectLst/>
                <a:latin typeface="Helvetica Neue" panose="02000503000000020004" pitchFamily="2" charset="0"/>
              </a:rPr>
              <a:t>print('Hello again from', </a:t>
            </a:r>
            <a:r>
              <a:rPr lang="en" altLang="zh-CN" sz="1400" dirty="0" err="1">
                <a:effectLst/>
                <a:latin typeface="Helvetica Neue" panose="02000503000000020004" pitchFamily="2" charset="0"/>
              </a:rPr>
              <a:t>os.getpid</a:t>
            </a:r>
            <a:r>
              <a:rPr lang="en" altLang="zh-CN" sz="1400" dirty="0">
                <a:effectLst/>
                <a:latin typeface="Helvetica Neue" panose="02000503000000020004" pitchFamily="2" charset="0"/>
              </a:rPr>
              <a:t>())"</a:t>
            </a:r>
          </a:p>
        </p:txBody>
      </p:sp>
      <p:sp>
        <p:nvSpPr>
          <p:cNvPr id="12" name="文本框 11">
            <a:extLst>
              <a:ext uri="{FF2B5EF4-FFF2-40B4-BE49-F238E27FC236}">
                <a16:creationId xmlns:a16="http://schemas.microsoft.com/office/drawing/2014/main" id="{B06B6780-34DB-69AE-2E74-EF332729F9E4}"/>
              </a:ext>
            </a:extLst>
          </p:cNvPr>
          <p:cNvSpPr txBox="1"/>
          <p:nvPr/>
        </p:nvSpPr>
        <p:spPr>
          <a:xfrm>
            <a:off x="9448800" y="5029200"/>
            <a:ext cx="1828800" cy="369332"/>
          </a:xfrm>
          <a:prstGeom prst="rect">
            <a:avLst/>
          </a:prstGeom>
          <a:noFill/>
        </p:spPr>
        <p:txBody>
          <a:bodyPr wrap="square" rtlCol="0">
            <a:spAutoFit/>
          </a:bodyPr>
          <a:lstStyle/>
          <a:p>
            <a:r>
              <a:rPr kumimoji="1" lang="zh-CN" altLang="en-US" dirty="0"/>
              <a:t>样例</a:t>
            </a:r>
          </a:p>
        </p:txBody>
      </p:sp>
    </p:spTree>
    <p:extLst>
      <p:ext uri="{BB962C8B-B14F-4D97-AF65-F5344CB8AC3E}">
        <p14:creationId xmlns:p14="http://schemas.microsoft.com/office/powerpoint/2010/main" val="4292329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39A4E67-4FCA-1F40-BDE0-2278BF4EB9DB}"/>
              </a:ext>
            </a:extLst>
          </p:cNvPr>
          <p:cNvSpPr>
            <a:spLocks noGrp="1"/>
          </p:cNvSpPr>
          <p:nvPr>
            <p:ph idx="1"/>
          </p:nvPr>
        </p:nvSpPr>
        <p:spPr>
          <a:xfrm>
            <a:off x="76200" y="1371600"/>
            <a:ext cx="6781800" cy="5181600"/>
          </a:xfrm>
        </p:spPr>
        <p:txBody>
          <a:bodyPr/>
          <a:lstStyle/>
          <a:p>
            <a:r>
              <a:rPr kumimoji="1" lang="en-US" altLang="zh-CN" sz="2000" dirty="0" err="1">
                <a:latin typeface="FangSong" panose="02010609060101010101" pitchFamily="49" charset="-122"/>
                <a:ea typeface="FangSong" panose="02010609060101010101" pitchFamily="49" charset="-122"/>
              </a:rPr>
              <a:t>Pingcap</a:t>
            </a:r>
            <a:r>
              <a:rPr kumimoji="1" lang="en-US" altLang="zh-CN" sz="2000" dirty="0">
                <a:latin typeface="FangSong" panose="02010609060101010101" pitchFamily="49" charset="-122"/>
                <a:ea typeface="FangSong" panose="02010609060101010101" pitchFamily="49" charset="-122"/>
              </a:rPr>
              <a:t> </a:t>
            </a:r>
            <a:r>
              <a:rPr kumimoji="1" lang="en-US" altLang="zh-CN" sz="2000" dirty="0" err="1">
                <a:latin typeface="FangSong" panose="02010609060101010101" pitchFamily="49" charset="-122"/>
                <a:ea typeface="FangSong" panose="02010609060101010101" pitchFamily="49" charset="-122"/>
              </a:rPr>
              <a:t>failpoint</a:t>
            </a:r>
            <a:r>
              <a:rPr kumimoji="1" lang="en-US" altLang="zh-CN" sz="2000" dirty="0">
                <a:latin typeface="FangSong" panose="02010609060101010101" pitchFamily="49" charset="-122"/>
                <a:ea typeface="FangSong" panose="02010609060101010101" pitchFamily="49" charset="-122"/>
              </a:rPr>
              <a:t> go </a:t>
            </a:r>
            <a:r>
              <a:rPr kumimoji="1" lang="zh-CN" altLang="en-US" sz="2000" dirty="0">
                <a:latin typeface="FangSong" panose="02010609060101010101" pitchFamily="49" charset="-122"/>
                <a:ea typeface="FangSong" panose="02010609060101010101" pitchFamily="49" charset="-122"/>
              </a:rPr>
              <a:t>语句故障注入；</a:t>
            </a:r>
            <a:endParaRPr kumimoji="1" lang="en-US" altLang="zh-CN" sz="2000" dirty="0">
              <a:latin typeface="FangSong" panose="02010609060101010101" pitchFamily="49" charset="-122"/>
              <a:ea typeface="FangSong" panose="02010609060101010101" pitchFamily="49" charset="-122"/>
            </a:endParaRPr>
          </a:p>
          <a:p>
            <a:r>
              <a:rPr kumimoji="1" lang="zh-CN" altLang="en-US" sz="2000" dirty="0">
                <a:latin typeface="FangSong" panose="02010609060101010101" pitchFamily="49" charset="-122"/>
                <a:ea typeface="FangSong" panose="02010609060101010101" pitchFamily="49" charset="-122"/>
              </a:rPr>
              <a:t>故障注入原理：需在代码中插桩，程序编译时重写语法树，通过环境变量控制故障开启；</a:t>
            </a:r>
            <a:endParaRPr kumimoji="1" lang="en-US" altLang="zh-CN" sz="2000" dirty="0">
              <a:latin typeface="FangSong" panose="02010609060101010101" pitchFamily="49" charset="-122"/>
              <a:ea typeface="FangSong" panose="02010609060101010101" pitchFamily="49" charset="-122"/>
            </a:endParaRPr>
          </a:p>
          <a:p>
            <a:r>
              <a:rPr kumimoji="1" lang="zh-CN" altLang="en-US" sz="2000" dirty="0">
                <a:latin typeface="FangSong" panose="02010609060101010101" pitchFamily="49" charset="-122"/>
                <a:ea typeface="FangSong" panose="02010609060101010101" pitchFamily="49" charset="-122"/>
              </a:rPr>
              <a:t>语句注入示例：</a:t>
            </a:r>
          </a:p>
        </p:txBody>
      </p:sp>
      <p:pic>
        <p:nvPicPr>
          <p:cNvPr id="5" name="图片 4">
            <a:extLst>
              <a:ext uri="{FF2B5EF4-FFF2-40B4-BE49-F238E27FC236}">
                <a16:creationId xmlns:a16="http://schemas.microsoft.com/office/drawing/2014/main" id="{7AF2AA1E-4682-0441-A92C-81ED79489AD0}"/>
              </a:ext>
            </a:extLst>
          </p:cNvPr>
          <p:cNvPicPr>
            <a:picLocks noChangeAspect="1"/>
          </p:cNvPicPr>
          <p:nvPr/>
        </p:nvPicPr>
        <p:blipFill>
          <a:blip r:embed="rId2"/>
          <a:stretch>
            <a:fillRect/>
          </a:stretch>
        </p:blipFill>
        <p:spPr>
          <a:xfrm>
            <a:off x="228600" y="2819400"/>
            <a:ext cx="6478898" cy="3650808"/>
          </a:xfrm>
          <a:prstGeom prst="rect">
            <a:avLst/>
          </a:prstGeom>
        </p:spPr>
      </p:pic>
      <p:sp>
        <p:nvSpPr>
          <p:cNvPr id="8" name="AutoShape 28">
            <a:extLst>
              <a:ext uri="{FF2B5EF4-FFF2-40B4-BE49-F238E27FC236}">
                <a16:creationId xmlns:a16="http://schemas.microsoft.com/office/drawing/2014/main" id="{CD61AB0D-0351-86F7-7EBA-4CCB40965EEC}"/>
              </a:ext>
            </a:extLst>
          </p:cNvPr>
          <p:cNvSpPr>
            <a:spLocks noChangeArrowheads="1"/>
          </p:cNvSpPr>
          <p:nvPr/>
        </p:nvSpPr>
        <p:spPr bwMode="gray">
          <a:xfrm>
            <a:off x="76200" y="898450"/>
            <a:ext cx="3276600"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kumimoji="1" lang="en-US" altLang="zh-CN" sz="2000" b="1" dirty="0">
                <a:latin typeface="Microsoft YaHei" panose="020B0503020204020204" pitchFamily="34" charset="-122"/>
                <a:ea typeface="Microsoft YaHei" panose="020B0503020204020204" pitchFamily="34" charset="-122"/>
              </a:rPr>
              <a:t>Go </a:t>
            </a:r>
            <a:r>
              <a:rPr kumimoji="1" lang="zh-CN" altLang="en-US" sz="2000" b="1" dirty="0">
                <a:latin typeface="Microsoft YaHei" panose="020B0503020204020204" pitchFamily="34" charset="-122"/>
                <a:ea typeface="Microsoft YaHei" panose="020B0503020204020204" pitchFamily="34" charset="-122"/>
              </a:rPr>
              <a:t>语句级别故障注入</a:t>
            </a:r>
            <a:endParaRPr lang="zh-CN" altLang="en-US" sz="2000" b="1" dirty="0">
              <a:latin typeface="Microsoft YaHei" panose="020B0503020204020204" pitchFamily="34" charset="-122"/>
              <a:ea typeface="Microsoft YaHei" panose="020B0503020204020204" pitchFamily="34" charset="-122"/>
            </a:endParaRPr>
          </a:p>
        </p:txBody>
      </p:sp>
      <p:sp>
        <p:nvSpPr>
          <p:cNvPr id="9" name="内容占位符 2">
            <a:extLst>
              <a:ext uri="{FF2B5EF4-FFF2-40B4-BE49-F238E27FC236}">
                <a16:creationId xmlns:a16="http://schemas.microsoft.com/office/drawing/2014/main" id="{6EDCCB05-3E91-5D75-7E02-A6312557C5A6}"/>
              </a:ext>
            </a:extLst>
          </p:cNvPr>
          <p:cNvSpPr txBox="1">
            <a:spLocks/>
          </p:cNvSpPr>
          <p:nvPr/>
        </p:nvSpPr>
        <p:spPr>
          <a:xfrm>
            <a:off x="6707498" y="1326708"/>
            <a:ext cx="5408302" cy="5181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sz="2000" dirty="0" err="1">
                <a:latin typeface="FangSong" panose="02010609060101010101" pitchFamily="49" charset="-122"/>
                <a:ea typeface="FangSong" panose="02010609060101010101" pitchFamily="49" charset="-122"/>
              </a:rPr>
              <a:t>eBPF</a:t>
            </a:r>
            <a:r>
              <a:rPr kumimoji="1" lang="zh-CN" altLang="en-US" sz="2000" dirty="0">
                <a:latin typeface="FangSong" panose="02010609060101010101" pitchFamily="49" charset="-122"/>
                <a:ea typeface="FangSong" panose="02010609060101010101" pitchFamily="49" charset="-122"/>
              </a:rPr>
              <a:t> </a:t>
            </a:r>
            <a:r>
              <a:rPr kumimoji="1" lang="en-US" altLang="zh-CN" sz="2000" dirty="0">
                <a:latin typeface="FangSong" panose="02010609060101010101" pitchFamily="49" charset="-122"/>
                <a:ea typeface="FangSong" panose="02010609060101010101" pitchFamily="49" charset="-122"/>
              </a:rPr>
              <a:t>+</a:t>
            </a:r>
            <a:r>
              <a:rPr kumimoji="1" lang="zh-CN" altLang="en-US" sz="2000" dirty="0">
                <a:latin typeface="FangSong" panose="02010609060101010101" pitchFamily="49" charset="-122"/>
                <a:ea typeface="FangSong" panose="02010609060101010101" pitchFamily="49" charset="-122"/>
              </a:rPr>
              <a:t> </a:t>
            </a:r>
            <a:r>
              <a:rPr kumimoji="1" lang="en-US" altLang="zh-CN" sz="2000" dirty="0" err="1">
                <a:latin typeface="FangSong" panose="02010609060101010101" pitchFamily="49" charset="-122"/>
                <a:ea typeface="FangSong" panose="02010609060101010101" pitchFamily="49" charset="-122"/>
              </a:rPr>
              <a:t>Uprobe</a:t>
            </a:r>
            <a:r>
              <a:rPr kumimoji="1" lang="zh-CN" altLang="en-US" sz="2000" dirty="0">
                <a:latin typeface="FangSong" panose="02010609060101010101" pitchFamily="49" charset="-122"/>
                <a:ea typeface="FangSong" panose="02010609060101010101" pitchFamily="49" charset="-122"/>
              </a:rPr>
              <a:t> （函数</a:t>
            </a:r>
            <a:r>
              <a:rPr kumimoji="1" lang="en" altLang="zh-CN" sz="2000" b="1" dirty="0" err="1">
                <a:latin typeface="FangSong" panose="02010609060101010101" pitchFamily="49" charset="-122"/>
                <a:ea typeface="FangSong" panose="02010609060101010101" pitchFamily="49" charset="-122"/>
              </a:rPr>
              <a:t>bpf_probe_write_user</a:t>
            </a:r>
            <a:r>
              <a:rPr kumimoji="1" lang="zh-CN" altLang="en-US" sz="2000" b="1" dirty="0">
                <a:latin typeface="FangSong" panose="02010609060101010101" pitchFamily="49" charset="-122"/>
                <a:ea typeface="FangSong" panose="02010609060101010101" pitchFamily="49" charset="-122"/>
              </a:rPr>
              <a:t>（）</a:t>
            </a:r>
            <a:r>
              <a:rPr kumimoji="1" lang="zh-CN" altLang="en-US" sz="2000" dirty="0">
                <a:latin typeface="FangSong" panose="02010609060101010101" pitchFamily="49" charset="-122"/>
                <a:ea typeface="FangSong" panose="02010609060101010101" pitchFamily="49" charset="-122"/>
              </a:rPr>
              <a:t>）修改用户态函数的参数及返回值；</a:t>
            </a:r>
            <a:endParaRPr kumimoji="1" lang="en-US" altLang="zh-CN" sz="2000" dirty="0">
              <a:latin typeface="FangSong" panose="02010609060101010101" pitchFamily="49" charset="-122"/>
              <a:ea typeface="FangSong" panose="02010609060101010101" pitchFamily="49" charset="-122"/>
            </a:endParaRPr>
          </a:p>
        </p:txBody>
      </p:sp>
      <p:pic>
        <p:nvPicPr>
          <p:cNvPr id="10" name="图片 9">
            <a:extLst>
              <a:ext uri="{FF2B5EF4-FFF2-40B4-BE49-F238E27FC236}">
                <a16:creationId xmlns:a16="http://schemas.microsoft.com/office/drawing/2014/main" id="{0E93F387-9958-2797-EF7B-CB4A1FD5AC04}"/>
              </a:ext>
            </a:extLst>
          </p:cNvPr>
          <p:cNvPicPr>
            <a:picLocks noChangeAspect="1"/>
          </p:cNvPicPr>
          <p:nvPr/>
        </p:nvPicPr>
        <p:blipFill>
          <a:blip r:embed="rId3"/>
          <a:stretch>
            <a:fillRect/>
          </a:stretch>
        </p:blipFill>
        <p:spPr>
          <a:xfrm>
            <a:off x="7060424" y="2286000"/>
            <a:ext cx="4910997" cy="2517724"/>
          </a:xfrm>
          <a:prstGeom prst="rect">
            <a:avLst/>
          </a:prstGeom>
        </p:spPr>
      </p:pic>
      <p:pic>
        <p:nvPicPr>
          <p:cNvPr id="11" name="图片 10">
            <a:extLst>
              <a:ext uri="{FF2B5EF4-FFF2-40B4-BE49-F238E27FC236}">
                <a16:creationId xmlns:a16="http://schemas.microsoft.com/office/drawing/2014/main" id="{A56E15B8-75DE-758C-9C03-3000EE66073E}"/>
              </a:ext>
            </a:extLst>
          </p:cNvPr>
          <p:cNvPicPr>
            <a:picLocks noChangeAspect="1"/>
          </p:cNvPicPr>
          <p:nvPr/>
        </p:nvPicPr>
        <p:blipFill>
          <a:blip r:embed="rId4"/>
          <a:stretch>
            <a:fillRect/>
          </a:stretch>
        </p:blipFill>
        <p:spPr>
          <a:xfrm>
            <a:off x="7052403" y="5154535"/>
            <a:ext cx="5124200" cy="1315673"/>
          </a:xfrm>
          <a:prstGeom prst="rect">
            <a:avLst/>
          </a:prstGeom>
        </p:spPr>
      </p:pic>
    </p:spTree>
    <p:extLst>
      <p:ext uri="{BB962C8B-B14F-4D97-AF65-F5344CB8AC3E}">
        <p14:creationId xmlns:p14="http://schemas.microsoft.com/office/powerpoint/2010/main" val="38486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785BCC7-E03A-1688-329B-6B098C9C60E3}"/>
              </a:ext>
            </a:extLst>
          </p:cNvPr>
          <p:cNvSpPr>
            <a:spLocks noGrp="1"/>
          </p:cNvSpPr>
          <p:nvPr>
            <p:ph type="sldNum" sz="quarter" idx="12"/>
          </p:nvPr>
        </p:nvSpPr>
        <p:spPr/>
        <p:txBody>
          <a:bodyPr/>
          <a:lstStyle/>
          <a:p>
            <a:fld id="{A56109C0-27C1-7349-BA92-9D0D6A8CE8F1}" type="slidenum">
              <a:rPr lang="en-US" altLang="en-US" smtClean="0"/>
              <a:pPr/>
              <a:t>29</a:t>
            </a:fld>
            <a:endParaRPr lang="en-US" altLang="en-US"/>
          </a:p>
        </p:txBody>
      </p:sp>
      <p:sp>
        <p:nvSpPr>
          <p:cNvPr id="5" name="AutoShape 28">
            <a:extLst>
              <a:ext uri="{FF2B5EF4-FFF2-40B4-BE49-F238E27FC236}">
                <a16:creationId xmlns:a16="http://schemas.microsoft.com/office/drawing/2014/main" id="{8E49C9AD-764F-8B6D-99CC-D35731B526AA}"/>
              </a:ext>
            </a:extLst>
          </p:cNvPr>
          <p:cNvSpPr>
            <a:spLocks noChangeArrowheads="1"/>
          </p:cNvSpPr>
          <p:nvPr/>
        </p:nvSpPr>
        <p:spPr bwMode="gray">
          <a:xfrm>
            <a:off x="76200" y="898450"/>
            <a:ext cx="2819400"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kumimoji="1" lang="en-US" altLang="zh-CN" sz="2000" b="1" dirty="0">
                <a:latin typeface="Microsoft YaHei" panose="020B0503020204020204" pitchFamily="34" charset="-122"/>
                <a:ea typeface="Microsoft YaHei" panose="020B0503020204020204" pitchFamily="34" charset="-122"/>
              </a:rPr>
              <a:t> </a:t>
            </a:r>
            <a:r>
              <a:rPr kumimoji="1" lang="zh-CN" altLang="en-US" sz="2000" b="1" dirty="0">
                <a:latin typeface="Microsoft YaHei" panose="020B0503020204020204" pitchFamily="34" charset="-122"/>
                <a:ea typeface="Microsoft YaHei" panose="020B0503020204020204" pitchFamily="34" charset="-122"/>
              </a:rPr>
              <a:t>内核级别故障注入</a:t>
            </a:r>
            <a:endParaRPr lang="zh-CN" altLang="en-US" sz="2000" b="1" dirty="0">
              <a:latin typeface="Microsoft YaHei" panose="020B0503020204020204" pitchFamily="34" charset="-122"/>
              <a:ea typeface="Microsoft YaHei" panose="020B0503020204020204" pitchFamily="34" charset="-122"/>
            </a:endParaRPr>
          </a:p>
        </p:txBody>
      </p:sp>
      <p:pic>
        <p:nvPicPr>
          <p:cNvPr id="2" name="图片 1">
            <a:extLst>
              <a:ext uri="{FF2B5EF4-FFF2-40B4-BE49-F238E27FC236}">
                <a16:creationId xmlns:a16="http://schemas.microsoft.com/office/drawing/2014/main" id="{F2ADD1BD-338F-FD8F-B313-836F00B4916F}"/>
              </a:ext>
            </a:extLst>
          </p:cNvPr>
          <p:cNvPicPr>
            <a:picLocks noChangeAspect="1"/>
          </p:cNvPicPr>
          <p:nvPr/>
        </p:nvPicPr>
        <p:blipFill>
          <a:blip r:embed="rId2"/>
          <a:stretch>
            <a:fillRect/>
          </a:stretch>
        </p:blipFill>
        <p:spPr>
          <a:xfrm>
            <a:off x="367573" y="2087562"/>
            <a:ext cx="6419634" cy="4451350"/>
          </a:xfrm>
          <a:prstGeom prst="rect">
            <a:avLst/>
          </a:prstGeom>
        </p:spPr>
      </p:pic>
      <p:sp>
        <p:nvSpPr>
          <p:cNvPr id="6" name="文本框 5">
            <a:extLst>
              <a:ext uri="{FF2B5EF4-FFF2-40B4-BE49-F238E27FC236}">
                <a16:creationId xmlns:a16="http://schemas.microsoft.com/office/drawing/2014/main" id="{7B53D789-6841-7E83-3498-8918D9B861F0}"/>
              </a:ext>
            </a:extLst>
          </p:cNvPr>
          <p:cNvSpPr txBox="1"/>
          <p:nvPr/>
        </p:nvSpPr>
        <p:spPr>
          <a:xfrm>
            <a:off x="379605" y="1507776"/>
            <a:ext cx="6100010" cy="369332"/>
          </a:xfrm>
          <a:prstGeom prst="rect">
            <a:avLst/>
          </a:prstGeom>
          <a:noFill/>
        </p:spPr>
        <p:txBody>
          <a:bodyPr wrap="square">
            <a:spAutoFit/>
          </a:bodyPr>
          <a:lstStyle/>
          <a:p>
            <a:pPr marL="285750" indent="-285750">
              <a:buFont typeface="Wingdings" pitchFamily="2" charset="2"/>
              <a:buChar char="n"/>
            </a:pPr>
            <a:r>
              <a:rPr kumimoji="1" lang="zh-CN" altLang="en-US" sz="1800" dirty="0">
                <a:latin typeface="FangSong" panose="02010609060101010101" pitchFamily="49" charset="-122"/>
                <a:ea typeface="FangSong" panose="02010609060101010101" pitchFamily="49" charset="-122"/>
              </a:rPr>
              <a:t>基于</a:t>
            </a:r>
            <a:r>
              <a:rPr kumimoji="1" lang="en-US" altLang="zh-CN" sz="1800" dirty="0" err="1">
                <a:latin typeface="FangSong" panose="02010609060101010101" pitchFamily="49" charset="-122"/>
                <a:ea typeface="FangSong" panose="02010609060101010101" pitchFamily="49" charset="-122"/>
              </a:rPr>
              <a:t>strace</a:t>
            </a:r>
            <a:r>
              <a:rPr kumimoji="1" lang="zh-CN" altLang="en-US" sz="1800" dirty="0">
                <a:latin typeface="FangSong" panose="02010609060101010101" pitchFamily="49" charset="-122"/>
                <a:ea typeface="FangSong" panose="02010609060101010101" pitchFamily="49" charset="-122"/>
              </a:rPr>
              <a:t>的内核故障注入；</a:t>
            </a:r>
            <a:endParaRPr kumimoji="1" lang="en-US" altLang="zh-CN" sz="1800" dirty="0">
              <a:latin typeface="FangSong" panose="02010609060101010101" pitchFamily="49" charset="-122"/>
              <a:ea typeface="FangSong" panose="02010609060101010101" pitchFamily="49" charset="-122"/>
            </a:endParaRPr>
          </a:p>
        </p:txBody>
      </p:sp>
      <p:sp>
        <p:nvSpPr>
          <p:cNvPr id="9" name="文本框 8">
            <a:extLst>
              <a:ext uri="{FF2B5EF4-FFF2-40B4-BE49-F238E27FC236}">
                <a16:creationId xmlns:a16="http://schemas.microsoft.com/office/drawing/2014/main" id="{18A61EBA-59B1-34AB-EFCC-F995CCA33640}"/>
              </a:ext>
            </a:extLst>
          </p:cNvPr>
          <p:cNvSpPr txBox="1"/>
          <p:nvPr/>
        </p:nvSpPr>
        <p:spPr>
          <a:xfrm>
            <a:off x="6248400" y="1511605"/>
            <a:ext cx="5943600" cy="369332"/>
          </a:xfrm>
          <a:prstGeom prst="rect">
            <a:avLst/>
          </a:prstGeom>
          <a:noFill/>
        </p:spPr>
        <p:txBody>
          <a:bodyPr wrap="square">
            <a:spAutoFit/>
          </a:bodyPr>
          <a:lstStyle/>
          <a:p>
            <a:pPr marL="285750" indent="-285750">
              <a:buFont typeface="Wingdings" pitchFamily="2" charset="2"/>
              <a:buChar char="n"/>
            </a:pPr>
            <a:r>
              <a:rPr kumimoji="1" lang="zh-CN" altLang="en-US" sz="1800" dirty="0">
                <a:latin typeface="FangSong" panose="02010609060101010101" pitchFamily="49" charset="-122"/>
                <a:ea typeface="FangSong" panose="02010609060101010101" pitchFamily="49" charset="-122"/>
              </a:rPr>
              <a:t>基于</a:t>
            </a:r>
            <a:r>
              <a:rPr kumimoji="1" lang="en-US" altLang="zh-CN" sz="1800" dirty="0" err="1">
                <a:latin typeface="FangSong" panose="02010609060101010101" pitchFamily="49" charset="-122"/>
                <a:ea typeface="FangSong" panose="02010609060101010101" pitchFamily="49" charset="-122"/>
              </a:rPr>
              <a:t>eBPF</a:t>
            </a:r>
            <a:r>
              <a:rPr kumimoji="1" lang="zh-CN" altLang="en-US" sz="1800" dirty="0">
                <a:latin typeface="FangSong" panose="02010609060101010101" pitchFamily="49" charset="-122"/>
                <a:ea typeface="FangSong" panose="02010609060101010101" pitchFamily="49" charset="-122"/>
              </a:rPr>
              <a:t> </a:t>
            </a:r>
            <a:r>
              <a:rPr kumimoji="1" lang="en-US" altLang="zh-CN" sz="1800" dirty="0">
                <a:latin typeface="FangSong" panose="02010609060101010101" pitchFamily="49" charset="-122"/>
                <a:ea typeface="FangSong" panose="02010609060101010101" pitchFamily="49" charset="-122"/>
              </a:rPr>
              <a:t>(</a:t>
            </a:r>
            <a:r>
              <a:rPr kumimoji="1" lang="en-US" altLang="zh-CN" sz="1800" b="1" dirty="0" err="1">
                <a:latin typeface="FangSong" panose="02010609060101010101" pitchFamily="49" charset="-122"/>
                <a:ea typeface="FangSong" panose="02010609060101010101" pitchFamily="49" charset="-122"/>
              </a:rPr>
              <a:t>bpf_override_return</a:t>
            </a:r>
            <a:r>
              <a:rPr kumimoji="1" lang="en-US" altLang="zh-CN" sz="1800" b="1" dirty="0">
                <a:latin typeface="FangSong" panose="02010609060101010101" pitchFamily="49" charset="-122"/>
                <a:ea typeface="FangSong" panose="02010609060101010101" pitchFamily="49" charset="-122"/>
              </a:rPr>
              <a:t>())</a:t>
            </a:r>
            <a:r>
              <a:rPr kumimoji="1" lang="zh-CN" altLang="en-US" sz="1800" dirty="0">
                <a:latin typeface="FangSong" panose="02010609060101010101" pitchFamily="49" charset="-122"/>
                <a:ea typeface="FangSong" panose="02010609060101010101" pitchFamily="49" charset="-122"/>
              </a:rPr>
              <a:t>的内核故障注入；</a:t>
            </a:r>
            <a:endParaRPr kumimoji="1" lang="en-US" altLang="zh-CN" sz="1800" dirty="0">
              <a:latin typeface="FangSong" panose="02010609060101010101" pitchFamily="49" charset="-122"/>
              <a:ea typeface="FangSong" panose="02010609060101010101" pitchFamily="49" charset="-122"/>
            </a:endParaRPr>
          </a:p>
        </p:txBody>
      </p:sp>
      <p:pic>
        <p:nvPicPr>
          <p:cNvPr id="10" name="图片 9">
            <a:extLst>
              <a:ext uri="{FF2B5EF4-FFF2-40B4-BE49-F238E27FC236}">
                <a16:creationId xmlns:a16="http://schemas.microsoft.com/office/drawing/2014/main" id="{C9D7C0FB-CCDE-1357-2488-19B6D2097EDB}"/>
              </a:ext>
            </a:extLst>
          </p:cNvPr>
          <p:cNvPicPr>
            <a:picLocks noChangeAspect="1"/>
          </p:cNvPicPr>
          <p:nvPr/>
        </p:nvPicPr>
        <p:blipFill>
          <a:blip r:embed="rId3"/>
          <a:stretch>
            <a:fillRect/>
          </a:stretch>
        </p:blipFill>
        <p:spPr>
          <a:xfrm>
            <a:off x="7239000" y="1920861"/>
            <a:ext cx="4585427" cy="3673550"/>
          </a:xfrm>
          <a:prstGeom prst="rect">
            <a:avLst/>
          </a:prstGeom>
        </p:spPr>
      </p:pic>
      <p:pic>
        <p:nvPicPr>
          <p:cNvPr id="11" name="图片 10">
            <a:extLst>
              <a:ext uri="{FF2B5EF4-FFF2-40B4-BE49-F238E27FC236}">
                <a16:creationId xmlns:a16="http://schemas.microsoft.com/office/drawing/2014/main" id="{0C2393B9-6678-440A-F25A-1D8FF2E32E28}"/>
              </a:ext>
            </a:extLst>
          </p:cNvPr>
          <p:cNvPicPr>
            <a:picLocks noChangeAspect="1"/>
          </p:cNvPicPr>
          <p:nvPr/>
        </p:nvPicPr>
        <p:blipFill>
          <a:blip r:embed="rId4"/>
          <a:stretch>
            <a:fillRect/>
          </a:stretch>
        </p:blipFill>
        <p:spPr>
          <a:xfrm>
            <a:off x="7239000" y="5634335"/>
            <a:ext cx="3031958" cy="1168567"/>
          </a:xfrm>
          <a:prstGeom prst="rect">
            <a:avLst/>
          </a:prstGeom>
        </p:spPr>
      </p:pic>
    </p:spTree>
    <p:extLst>
      <p:ext uri="{BB962C8B-B14F-4D97-AF65-F5344CB8AC3E}">
        <p14:creationId xmlns:p14="http://schemas.microsoft.com/office/powerpoint/2010/main" val="353963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07E767A9-A0BB-CC47-8DCD-FA055BAD446D}"/>
              </a:ext>
            </a:extLst>
          </p:cNvPr>
          <p:cNvSpPr>
            <a:spLocks noGrp="1"/>
          </p:cNvSpPr>
          <p:nvPr>
            <p:ph type="sldNum" sz="quarter" idx="11"/>
          </p:nvPr>
        </p:nvSpPr>
        <p:spPr/>
        <p:txBody>
          <a:bodyPr/>
          <a:lstStyle/>
          <a:p>
            <a:fld id="{81527B9D-8B53-C542-B4A4-B7AE274C943D}" type="slidenum">
              <a:rPr lang="en-US" altLang="en-US" smtClean="0"/>
              <a:pPr/>
              <a:t>3</a:t>
            </a:fld>
            <a:endParaRPr lang="en-US" altLang="en-US"/>
          </a:p>
        </p:txBody>
      </p:sp>
      <p:grpSp>
        <p:nvGrpSpPr>
          <p:cNvPr id="7" name="组合 6">
            <a:extLst>
              <a:ext uri="{FF2B5EF4-FFF2-40B4-BE49-F238E27FC236}">
                <a16:creationId xmlns:a16="http://schemas.microsoft.com/office/drawing/2014/main" id="{C21BBD65-0945-804E-B314-375AB5BD0DC9}"/>
              </a:ext>
            </a:extLst>
          </p:cNvPr>
          <p:cNvGrpSpPr/>
          <p:nvPr/>
        </p:nvGrpSpPr>
        <p:grpSpPr>
          <a:xfrm>
            <a:off x="4258433" y="3124200"/>
            <a:ext cx="4287999" cy="1015663"/>
            <a:chOff x="2907632" y="2775193"/>
            <a:chExt cx="4287999" cy="1015663"/>
          </a:xfrm>
        </p:grpSpPr>
        <p:sp>
          <p:nvSpPr>
            <p:cNvPr id="5" name="矩形 4">
              <a:extLst>
                <a:ext uri="{FF2B5EF4-FFF2-40B4-BE49-F238E27FC236}">
                  <a16:creationId xmlns:a16="http://schemas.microsoft.com/office/drawing/2014/main" id="{40964FFE-CE15-E940-AC35-AB215D64478F}"/>
                </a:ext>
              </a:extLst>
            </p:cNvPr>
            <p:cNvSpPr/>
            <p:nvPr/>
          </p:nvSpPr>
          <p:spPr>
            <a:xfrm>
              <a:off x="2907632" y="2775193"/>
              <a:ext cx="624817" cy="1015663"/>
            </a:xfrm>
            <a:prstGeom prst="rect">
              <a:avLst/>
            </a:prstGeom>
            <a:noFill/>
          </p:spPr>
          <p:txBody>
            <a:bodyPr wrap="square" lIns="91440" tIns="45720" rIns="91440" bIns="45720">
              <a:spAutoFit/>
            </a:bodyPr>
            <a:lstStyle/>
            <a:p>
              <a:pPr algn="ctr"/>
              <a:r>
                <a:rPr kumimoji="1" lang="en-US" altLang="zh-CN"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imHei" panose="02010609060101010101" pitchFamily="49" charset="-122"/>
                  <a:ea typeface="SimHei" panose="02010609060101010101" pitchFamily="49" charset="-122"/>
                </a:rPr>
                <a:t>1.</a:t>
              </a:r>
              <a:endParaRPr lang="zh-CN" alt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矩形 5">
              <a:extLst>
                <a:ext uri="{FF2B5EF4-FFF2-40B4-BE49-F238E27FC236}">
                  <a16:creationId xmlns:a16="http://schemas.microsoft.com/office/drawing/2014/main" id="{2A4077C8-67F7-D141-BA86-1F9DD1CD58C8}"/>
                </a:ext>
              </a:extLst>
            </p:cNvPr>
            <p:cNvSpPr/>
            <p:nvPr/>
          </p:nvSpPr>
          <p:spPr>
            <a:xfrm>
              <a:off x="3532449" y="2775193"/>
              <a:ext cx="3663182" cy="923330"/>
            </a:xfrm>
            <a:prstGeom prst="rect">
              <a:avLst/>
            </a:prstGeom>
            <a:noFill/>
          </p:spPr>
          <p:txBody>
            <a:bodyPr wrap="none" lIns="91440" tIns="45720" rIns="91440" bIns="45720">
              <a:spAutoFit/>
            </a:bodyPr>
            <a:lstStyle/>
            <a:p>
              <a:r>
                <a:rPr kumimoji="1" lang="zh-CN" alt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imHei" panose="02010609060101010101" pitchFamily="49" charset="-122"/>
                  <a:ea typeface="SimHei" panose="02010609060101010101" pitchFamily="49" charset="-122"/>
                </a:rPr>
                <a:t>云原生背景</a:t>
              </a:r>
            </a:p>
          </p:txBody>
        </p:sp>
      </p:grpSp>
    </p:spTree>
    <p:extLst>
      <p:ext uri="{BB962C8B-B14F-4D97-AF65-F5344CB8AC3E}">
        <p14:creationId xmlns:p14="http://schemas.microsoft.com/office/powerpoint/2010/main" val="2414412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文本框 116"/>
          <p:cNvSpPr txBox="1"/>
          <p:nvPr/>
        </p:nvSpPr>
        <p:spPr>
          <a:xfrm>
            <a:off x="222618" y="1708386"/>
            <a:ext cx="12029440" cy="369332"/>
          </a:xfrm>
          <a:prstGeom prst="rect">
            <a:avLst/>
          </a:prstGeom>
          <a:noFill/>
        </p:spPr>
        <p:txBody>
          <a:bodyPr wrap="square" rtlCol="0">
            <a:spAutoFit/>
          </a:bodyPr>
          <a:lstStyle/>
          <a:p>
            <a:r>
              <a:rPr lang="en-US" altLang="zh-CN" b="1" dirty="0" err="1">
                <a:solidFill>
                  <a:srgbClr val="C00000"/>
                </a:solidFill>
                <a:latin typeface="+mj-ea"/>
                <a:ea typeface="+mj-ea"/>
                <a:cs typeface="+mj-ea"/>
              </a:rPr>
              <a:t>TLBmiss</a:t>
            </a:r>
            <a:r>
              <a:rPr lang="zh-CN" altLang="en-US" b="1" dirty="0">
                <a:solidFill>
                  <a:srgbClr val="C00000"/>
                </a:solidFill>
                <a:latin typeface="+mj-ea"/>
                <a:ea typeface="+mj-ea"/>
                <a:cs typeface="+mj-ea"/>
              </a:rPr>
              <a:t> 过高</a:t>
            </a:r>
            <a:endParaRPr lang="zh-CN" altLang="en-US" b="1" dirty="0">
              <a:latin typeface="+mj-ea"/>
              <a:ea typeface="+mj-ea"/>
              <a:cs typeface="+mj-ea"/>
            </a:endParaRPr>
          </a:p>
        </p:txBody>
      </p:sp>
      <p:sp>
        <p:nvSpPr>
          <p:cNvPr id="16" name="文本框 15">
            <a:extLst>
              <a:ext uri="{FF2B5EF4-FFF2-40B4-BE49-F238E27FC236}">
                <a16:creationId xmlns:a16="http://schemas.microsoft.com/office/drawing/2014/main" id="{2A45AF2C-8EBD-AF63-7E7B-A77784786F8D}"/>
              </a:ext>
            </a:extLst>
          </p:cNvPr>
          <p:cNvSpPr txBox="1"/>
          <p:nvPr/>
        </p:nvSpPr>
        <p:spPr>
          <a:xfrm>
            <a:off x="222618" y="1339054"/>
            <a:ext cx="6100010" cy="369332"/>
          </a:xfrm>
          <a:prstGeom prst="rect">
            <a:avLst/>
          </a:prstGeom>
          <a:noFill/>
        </p:spPr>
        <p:txBody>
          <a:bodyPr wrap="square">
            <a:spAutoFit/>
          </a:bodyPr>
          <a:lstStyle/>
          <a:p>
            <a:pPr marL="285750" indent="-285750">
              <a:buFont typeface="Wingdings" pitchFamily="2" charset="2"/>
              <a:buChar char="Ø"/>
            </a:pPr>
            <a:r>
              <a:rPr kumimoji="1" lang="zh-CN" altLang="en-US" b="1" dirty="0"/>
              <a:t>内存故障</a:t>
            </a:r>
            <a:endParaRPr lang="zh-CN" altLang="en-US" b="1" dirty="0"/>
          </a:p>
        </p:txBody>
      </p:sp>
      <p:sp>
        <p:nvSpPr>
          <p:cNvPr id="4" name="文本框 3">
            <a:extLst>
              <a:ext uri="{FF2B5EF4-FFF2-40B4-BE49-F238E27FC236}">
                <a16:creationId xmlns:a16="http://schemas.microsoft.com/office/drawing/2014/main" id="{01643793-62EE-D01A-A87C-5D99E493154C}"/>
              </a:ext>
            </a:extLst>
          </p:cNvPr>
          <p:cNvSpPr txBox="1"/>
          <p:nvPr/>
        </p:nvSpPr>
        <p:spPr>
          <a:xfrm>
            <a:off x="457200" y="1981200"/>
            <a:ext cx="6130088" cy="463588"/>
          </a:xfrm>
          <a:prstGeom prst="rect">
            <a:avLst/>
          </a:prstGeom>
          <a:noFill/>
        </p:spPr>
        <p:txBody>
          <a:bodyPr wrap="square">
            <a:spAutoFit/>
          </a:bodyPr>
          <a:lstStyle/>
          <a:p>
            <a:pPr marL="285750" indent="-285750">
              <a:lnSpc>
                <a:spcPct val="150000"/>
              </a:lnSpc>
              <a:buFont typeface="Wingdings" panose="05000000000000000000" charset="0"/>
              <a:buChar char="Ø"/>
            </a:pPr>
            <a:r>
              <a:rPr lang="zh-CN" altLang="en-US" dirty="0">
                <a:solidFill>
                  <a:schemeClr val="tx1"/>
                </a:solidFill>
                <a:latin typeface="Arial" panose="020B0604020202020204" pitchFamily="34" charset="0"/>
                <a:sym typeface="+mn-ea"/>
              </a:rPr>
              <a:t>利用</a:t>
            </a:r>
            <a:r>
              <a:rPr lang="en-US" altLang="zh-CN" dirty="0">
                <a:solidFill>
                  <a:schemeClr val="tx1"/>
                </a:solidFill>
                <a:latin typeface="Arial" panose="020B0604020202020204" pitchFamily="34" charset="0"/>
                <a:sym typeface="+mn-ea"/>
              </a:rPr>
              <a:t>LKM</a:t>
            </a:r>
            <a:r>
              <a:rPr lang="zh-CN" altLang="en-US" dirty="0">
                <a:solidFill>
                  <a:schemeClr val="tx1"/>
                </a:solidFill>
                <a:latin typeface="Arial" panose="020B0604020202020204" pitchFamily="34" charset="0"/>
                <a:sym typeface="+mn-ea"/>
              </a:rPr>
              <a:t>调用内核函数flush_tlb_all清空TLB表</a:t>
            </a:r>
          </a:p>
        </p:txBody>
      </p:sp>
      <p:pic>
        <p:nvPicPr>
          <p:cNvPr id="5" name="图片 4">
            <a:extLst>
              <a:ext uri="{FF2B5EF4-FFF2-40B4-BE49-F238E27FC236}">
                <a16:creationId xmlns:a16="http://schemas.microsoft.com/office/drawing/2014/main" id="{1AFD6BF5-94E0-9DB0-20DC-753AD1C12D06}"/>
              </a:ext>
            </a:extLst>
          </p:cNvPr>
          <p:cNvPicPr>
            <a:picLocks noChangeAspect="1"/>
          </p:cNvPicPr>
          <p:nvPr>
            <p:custDataLst>
              <p:tags r:id="rId1"/>
            </p:custDataLst>
          </p:nvPr>
        </p:nvPicPr>
        <p:blipFill>
          <a:blip r:embed="rId4"/>
          <a:stretch>
            <a:fillRect/>
          </a:stretch>
        </p:blipFill>
        <p:spPr>
          <a:xfrm>
            <a:off x="2665028" y="2427037"/>
            <a:ext cx="7315200" cy="4233576"/>
          </a:xfrm>
          <a:prstGeom prst="rect">
            <a:avLst/>
          </a:prstGeom>
        </p:spPr>
      </p:pic>
      <p:sp>
        <p:nvSpPr>
          <p:cNvPr id="7" name="AutoShape 28">
            <a:extLst>
              <a:ext uri="{FF2B5EF4-FFF2-40B4-BE49-F238E27FC236}">
                <a16:creationId xmlns:a16="http://schemas.microsoft.com/office/drawing/2014/main" id="{E420CF16-D903-1B4E-BF47-B41659FBE2E2}"/>
              </a:ext>
            </a:extLst>
          </p:cNvPr>
          <p:cNvSpPr>
            <a:spLocks noChangeArrowheads="1"/>
          </p:cNvSpPr>
          <p:nvPr/>
        </p:nvSpPr>
        <p:spPr bwMode="gray">
          <a:xfrm>
            <a:off x="76200" y="898450"/>
            <a:ext cx="2819400"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kumimoji="1" lang="en-US" altLang="zh-CN" sz="2000" b="1" dirty="0">
                <a:latin typeface="Microsoft YaHei" panose="020B0503020204020204" pitchFamily="34" charset="-122"/>
                <a:ea typeface="Microsoft YaHei" panose="020B0503020204020204" pitchFamily="34" charset="-122"/>
              </a:rPr>
              <a:t> </a:t>
            </a:r>
            <a:r>
              <a:rPr kumimoji="1" lang="zh-CN" altLang="en-US" sz="2000" b="1" dirty="0">
                <a:latin typeface="Microsoft YaHei" panose="020B0503020204020204" pitchFamily="34" charset="-122"/>
                <a:ea typeface="Microsoft YaHei" panose="020B0503020204020204" pitchFamily="34" charset="-122"/>
              </a:rPr>
              <a:t>内核级别故障注入</a:t>
            </a:r>
            <a:endParaRPr lang="zh-CN" altLang="en-US" sz="20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38276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2A45AF2C-8EBD-AF63-7E7B-A77784786F8D}"/>
              </a:ext>
            </a:extLst>
          </p:cNvPr>
          <p:cNvSpPr txBox="1"/>
          <p:nvPr/>
        </p:nvSpPr>
        <p:spPr>
          <a:xfrm>
            <a:off x="304800" y="1868607"/>
            <a:ext cx="6100010" cy="430887"/>
          </a:xfrm>
          <a:prstGeom prst="rect">
            <a:avLst/>
          </a:prstGeom>
          <a:noFill/>
        </p:spPr>
        <p:txBody>
          <a:bodyPr wrap="square">
            <a:spAutoFit/>
          </a:bodyPr>
          <a:lstStyle/>
          <a:p>
            <a:pPr marL="285750" indent="-285750">
              <a:buFont typeface="Wingdings" pitchFamily="2" charset="2"/>
              <a:buChar char="Ø"/>
            </a:pPr>
            <a:r>
              <a:rPr kumimoji="1" lang="zh-CN" altLang="en-US" sz="2200" b="1" dirty="0"/>
              <a:t>磁盘故障</a:t>
            </a:r>
            <a:endParaRPr lang="zh-CN" altLang="en-US" sz="2200" b="1" dirty="0"/>
          </a:p>
        </p:txBody>
      </p:sp>
      <p:sp>
        <p:nvSpPr>
          <p:cNvPr id="4" name="文本框 3">
            <a:extLst>
              <a:ext uri="{FF2B5EF4-FFF2-40B4-BE49-F238E27FC236}">
                <a16:creationId xmlns:a16="http://schemas.microsoft.com/office/drawing/2014/main" id="{66843CCE-BF8B-E48F-397D-815010986A17}"/>
              </a:ext>
            </a:extLst>
          </p:cNvPr>
          <p:cNvSpPr txBox="1"/>
          <p:nvPr/>
        </p:nvSpPr>
        <p:spPr>
          <a:xfrm>
            <a:off x="457200" y="2483485"/>
            <a:ext cx="3200400" cy="430887"/>
          </a:xfrm>
          <a:prstGeom prst="rect">
            <a:avLst/>
          </a:prstGeom>
          <a:noFill/>
        </p:spPr>
        <p:txBody>
          <a:bodyPr wrap="square" rtlCol="0">
            <a:spAutoFit/>
          </a:bodyPr>
          <a:lstStyle/>
          <a:p>
            <a:r>
              <a:rPr sz="2200" dirty="0" err="1">
                <a:solidFill>
                  <a:srgbClr val="C00000"/>
                </a:solidFill>
                <a:latin typeface="SimHei" panose="02010609060101010101" pitchFamily="49" charset="-122"/>
                <a:ea typeface="SimHei" panose="02010609060101010101" pitchFamily="49" charset="-122"/>
                <a:cs typeface="+mj-ea"/>
              </a:rPr>
              <a:t>任务IO调度时间延长</a:t>
            </a:r>
            <a:endParaRPr sz="2200" dirty="0">
              <a:solidFill>
                <a:srgbClr val="C00000"/>
              </a:solidFill>
              <a:latin typeface="SimHei" panose="02010609060101010101" pitchFamily="49" charset="-122"/>
              <a:ea typeface="SimHei" panose="02010609060101010101" pitchFamily="49" charset="-122"/>
              <a:cs typeface="+mj-ea"/>
            </a:endParaRPr>
          </a:p>
        </p:txBody>
      </p:sp>
      <p:sp>
        <p:nvSpPr>
          <p:cNvPr id="5" name="文本框 4">
            <a:extLst>
              <a:ext uri="{FF2B5EF4-FFF2-40B4-BE49-F238E27FC236}">
                <a16:creationId xmlns:a16="http://schemas.microsoft.com/office/drawing/2014/main" id="{930C573E-B961-8D3C-EFC0-D9BA3A9622CE}"/>
              </a:ext>
            </a:extLst>
          </p:cNvPr>
          <p:cNvSpPr txBox="1"/>
          <p:nvPr/>
        </p:nvSpPr>
        <p:spPr>
          <a:xfrm>
            <a:off x="457200" y="2895600"/>
            <a:ext cx="11400155" cy="3550285"/>
          </a:xfrm>
          <a:prstGeom prst="rect">
            <a:avLst/>
          </a:prstGeom>
          <a:noFill/>
        </p:spPr>
        <p:txBody>
          <a:bodyPr wrap="square" rtlCol="0">
            <a:noAutofit/>
          </a:bodyPr>
          <a:lstStyle/>
          <a:p>
            <a:pPr marL="285750" indent="-285750">
              <a:lnSpc>
                <a:spcPct val="150000"/>
              </a:lnSpc>
              <a:buFont typeface="Wingdings" panose="05000000000000000000" charset="0"/>
              <a:buChar char="Ø"/>
            </a:pPr>
            <a:r>
              <a:rPr lang="zh-CN" altLang="en-US" sz="2200" dirty="0">
                <a:solidFill>
                  <a:schemeClr val="tx1"/>
                </a:solidFill>
                <a:latin typeface="Arial" panose="020B0604020202020204" pitchFamily="34" charset="0"/>
                <a:sym typeface="+mn-ea"/>
              </a:rPr>
              <a:t>利用LKM，注入一段kprobe逻辑，在任务队列调度函数执行前注入延迟</a:t>
            </a:r>
          </a:p>
          <a:p>
            <a:pPr marL="742950" lvl="1" indent="-285750">
              <a:lnSpc>
                <a:spcPct val="150000"/>
              </a:lnSpc>
              <a:buFont typeface="Arial" panose="020B0604020202020204" pitchFamily="34" charset="0"/>
              <a:buChar char="•"/>
            </a:pPr>
            <a:r>
              <a:rPr lang="zh-CN" altLang="en-US" sz="2200" dirty="0">
                <a:solidFill>
                  <a:schemeClr val="tx1"/>
                </a:solidFill>
                <a:latin typeface="Arial" panose="020B0604020202020204" pitchFamily="34" charset="0"/>
                <a:sym typeface="+mn-ea"/>
              </a:rPr>
              <a:t>单队列，在入口函数blk_queue_bio函数注入</a:t>
            </a:r>
          </a:p>
          <a:p>
            <a:pPr marL="742950" lvl="1" indent="-285750">
              <a:lnSpc>
                <a:spcPct val="150000"/>
              </a:lnSpc>
              <a:buFont typeface="Arial" panose="020B0604020202020204" pitchFamily="34" charset="0"/>
              <a:buChar char="•"/>
            </a:pPr>
            <a:r>
              <a:rPr lang="zh-CN" altLang="en-US" sz="2200" dirty="0">
                <a:solidFill>
                  <a:schemeClr val="tx1"/>
                </a:solidFill>
                <a:latin typeface="Arial" panose="020B0604020202020204" pitchFamily="34" charset="0"/>
                <a:sym typeface="+mn-ea"/>
              </a:rPr>
              <a:t>多队列，在入口函数blk_mq_make_request函数注入</a:t>
            </a:r>
          </a:p>
        </p:txBody>
      </p:sp>
      <p:sp>
        <p:nvSpPr>
          <p:cNvPr id="9" name="文本框 8">
            <a:extLst>
              <a:ext uri="{FF2B5EF4-FFF2-40B4-BE49-F238E27FC236}">
                <a16:creationId xmlns:a16="http://schemas.microsoft.com/office/drawing/2014/main" id="{9142B32F-F0FB-DAB0-188C-5F9ADB846DFC}"/>
              </a:ext>
            </a:extLst>
          </p:cNvPr>
          <p:cNvSpPr txBox="1"/>
          <p:nvPr>
            <p:custDataLst>
              <p:tags r:id="rId1"/>
            </p:custDataLst>
          </p:nvPr>
        </p:nvSpPr>
        <p:spPr>
          <a:xfrm>
            <a:off x="453223" y="4518700"/>
            <a:ext cx="4347377" cy="430887"/>
          </a:xfrm>
          <a:prstGeom prst="rect">
            <a:avLst/>
          </a:prstGeom>
          <a:noFill/>
        </p:spPr>
        <p:txBody>
          <a:bodyPr wrap="square" rtlCol="0">
            <a:spAutoFit/>
          </a:bodyPr>
          <a:lstStyle/>
          <a:p>
            <a:r>
              <a:rPr sz="2200" dirty="0">
                <a:solidFill>
                  <a:srgbClr val="C00000"/>
                </a:solidFill>
                <a:latin typeface="+mj-ea"/>
                <a:ea typeface="+mj-ea"/>
                <a:cs typeface="+mj-ea"/>
              </a:rPr>
              <a:t>BLOCK </a:t>
            </a:r>
            <a:r>
              <a:rPr sz="2200" dirty="0" err="1">
                <a:solidFill>
                  <a:srgbClr val="C00000"/>
                </a:solidFill>
                <a:latin typeface="+mj-ea"/>
                <a:ea typeface="+mj-ea"/>
                <a:cs typeface="+mj-ea"/>
              </a:rPr>
              <a:t>IO请求时间超长</a:t>
            </a:r>
            <a:endParaRPr sz="2200" dirty="0">
              <a:solidFill>
                <a:srgbClr val="C00000"/>
              </a:solidFill>
              <a:latin typeface="+mj-ea"/>
              <a:ea typeface="+mj-ea"/>
              <a:cs typeface="+mj-ea"/>
            </a:endParaRPr>
          </a:p>
        </p:txBody>
      </p:sp>
      <p:sp>
        <p:nvSpPr>
          <p:cNvPr id="11" name="文本框 10">
            <a:extLst>
              <a:ext uri="{FF2B5EF4-FFF2-40B4-BE49-F238E27FC236}">
                <a16:creationId xmlns:a16="http://schemas.microsoft.com/office/drawing/2014/main" id="{A3FC4565-42E2-64AF-C351-2CFF8F0D99CC}"/>
              </a:ext>
            </a:extLst>
          </p:cNvPr>
          <p:cNvSpPr txBox="1"/>
          <p:nvPr/>
        </p:nvSpPr>
        <p:spPr>
          <a:xfrm>
            <a:off x="453223" y="5455300"/>
            <a:ext cx="10237369" cy="546175"/>
          </a:xfrm>
          <a:prstGeom prst="rect">
            <a:avLst/>
          </a:prstGeom>
          <a:noFill/>
        </p:spPr>
        <p:txBody>
          <a:bodyPr wrap="square">
            <a:spAutoFit/>
          </a:bodyPr>
          <a:lstStyle/>
          <a:p>
            <a:pPr marL="285750" indent="-285750">
              <a:lnSpc>
                <a:spcPct val="150000"/>
              </a:lnSpc>
              <a:buFont typeface="Wingdings" panose="05000000000000000000" charset="0"/>
              <a:buChar char="Ø"/>
            </a:pPr>
            <a:r>
              <a:rPr lang="zh-CN" altLang="en-US" sz="2200" dirty="0">
                <a:solidFill>
                  <a:schemeClr val="tx1"/>
                </a:solidFill>
                <a:latin typeface="Arial" panose="020B0604020202020204" pitchFamily="34" charset="0"/>
                <a:sym typeface="+mn-ea"/>
              </a:rPr>
              <a:t>利用LKM，注入一段kprobe逻辑，在内核函数submit_bio执行前注入延迟</a:t>
            </a:r>
          </a:p>
        </p:txBody>
      </p:sp>
      <p:sp>
        <p:nvSpPr>
          <p:cNvPr id="8" name="AutoShape 28">
            <a:extLst>
              <a:ext uri="{FF2B5EF4-FFF2-40B4-BE49-F238E27FC236}">
                <a16:creationId xmlns:a16="http://schemas.microsoft.com/office/drawing/2014/main" id="{D4BE177A-001C-A245-800E-01AAB7A20643}"/>
              </a:ext>
            </a:extLst>
          </p:cNvPr>
          <p:cNvSpPr>
            <a:spLocks noChangeArrowheads="1"/>
          </p:cNvSpPr>
          <p:nvPr/>
        </p:nvSpPr>
        <p:spPr bwMode="gray">
          <a:xfrm>
            <a:off x="76200" y="898450"/>
            <a:ext cx="2819400"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kumimoji="1" lang="en-US" altLang="zh-CN" sz="2000" b="1" dirty="0">
                <a:latin typeface="Microsoft YaHei" panose="020B0503020204020204" pitchFamily="34" charset="-122"/>
                <a:ea typeface="Microsoft YaHei" panose="020B0503020204020204" pitchFamily="34" charset="-122"/>
              </a:rPr>
              <a:t> </a:t>
            </a:r>
            <a:r>
              <a:rPr kumimoji="1" lang="zh-CN" altLang="en-US" sz="2000" b="1" dirty="0">
                <a:latin typeface="Microsoft YaHei" panose="020B0503020204020204" pitchFamily="34" charset="-122"/>
                <a:ea typeface="Microsoft YaHei" panose="020B0503020204020204" pitchFamily="34" charset="-122"/>
              </a:rPr>
              <a:t>内核级别故障注入</a:t>
            </a:r>
            <a:endParaRPr lang="zh-CN" altLang="en-US" sz="20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39678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510A0247-80FC-B046-6BF6-D25F9DC85C53}"/>
              </a:ext>
            </a:extLst>
          </p:cNvPr>
          <p:cNvPicPr>
            <a:picLocks noChangeAspect="1"/>
          </p:cNvPicPr>
          <p:nvPr/>
        </p:nvPicPr>
        <p:blipFill>
          <a:blip r:embed="rId2"/>
          <a:stretch>
            <a:fillRect/>
          </a:stretch>
        </p:blipFill>
        <p:spPr>
          <a:xfrm>
            <a:off x="724405" y="1752601"/>
            <a:ext cx="3979942" cy="4572000"/>
          </a:xfrm>
          <a:prstGeom prst="rect">
            <a:avLst/>
          </a:prstGeom>
        </p:spPr>
      </p:pic>
      <p:sp>
        <p:nvSpPr>
          <p:cNvPr id="18" name="文本框 17">
            <a:extLst>
              <a:ext uri="{FF2B5EF4-FFF2-40B4-BE49-F238E27FC236}">
                <a16:creationId xmlns:a16="http://schemas.microsoft.com/office/drawing/2014/main" id="{B30A0F4A-0A40-ED89-85D9-EF1726D86CD9}"/>
              </a:ext>
            </a:extLst>
          </p:cNvPr>
          <p:cNvSpPr txBox="1"/>
          <p:nvPr/>
        </p:nvSpPr>
        <p:spPr>
          <a:xfrm>
            <a:off x="1580147" y="6450569"/>
            <a:ext cx="2006600" cy="369332"/>
          </a:xfrm>
          <a:prstGeom prst="rect">
            <a:avLst/>
          </a:prstGeom>
          <a:noFill/>
        </p:spPr>
        <p:txBody>
          <a:bodyPr wrap="square" rtlCol="0">
            <a:spAutoFit/>
          </a:bodyPr>
          <a:lstStyle/>
          <a:p>
            <a:r>
              <a:rPr kumimoji="1" lang="en-US" altLang="zh-CN" dirty="0"/>
              <a:t>MySQL</a:t>
            </a:r>
            <a:r>
              <a:rPr kumimoji="1" lang="zh-CN" altLang="en-US" dirty="0"/>
              <a:t>配置参数</a:t>
            </a:r>
          </a:p>
        </p:txBody>
      </p:sp>
      <p:sp>
        <p:nvSpPr>
          <p:cNvPr id="19" name="文本框 18">
            <a:extLst>
              <a:ext uri="{FF2B5EF4-FFF2-40B4-BE49-F238E27FC236}">
                <a16:creationId xmlns:a16="http://schemas.microsoft.com/office/drawing/2014/main" id="{1BA6E174-6466-92B4-F03D-AB666A9D8D50}"/>
              </a:ext>
            </a:extLst>
          </p:cNvPr>
          <p:cNvSpPr txBox="1"/>
          <p:nvPr/>
        </p:nvSpPr>
        <p:spPr>
          <a:xfrm>
            <a:off x="6045200" y="1752601"/>
            <a:ext cx="5842000" cy="338554"/>
          </a:xfrm>
          <a:prstGeom prst="rect">
            <a:avLst/>
          </a:prstGeom>
          <a:noFill/>
        </p:spPr>
        <p:txBody>
          <a:bodyPr wrap="square" rtlCol="0">
            <a:spAutoFit/>
          </a:bodyPr>
          <a:lstStyle/>
          <a:p>
            <a:pPr marL="285750" indent="-285750">
              <a:buFont typeface="Wingdings" pitchFamily="2" charset="2"/>
              <a:buChar char="Ø"/>
            </a:pPr>
            <a:r>
              <a:rPr kumimoji="1" lang="zh-CN" altLang="en-US" sz="1600" dirty="0">
                <a:latin typeface="FangSong" panose="02010609060101010101" pitchFamily="49" charset="-122"/>
                <a:ea typeface="FangSong" panose="02010609060101010101" pitchFamily="49" charset="-122"/>
              </a:rPr>
              <a:t>通过</a:t>
            </a:r>
            <a:r>
              <a:rPr kumimoji="1" lang="en-US" altLang="zh-CN" sz="1600" dirty="0">
                <a:latin typeface="FangSong" panose="02010609060101010101" pitchFamily="49" charset="-122"/>
                <a:ea typeface="FangSong" panose="02010609060101010101" pitchFamily="49" charset="-122"/>
              </a:rPr>
              <a:t>set</a:t>
            </a:r>
            <a:r>
              <a:rPr kumimoji="1" lang="zh-CN" altLang="en-US" sz="1600" dirty="0">
                <a:latin typeface="FangSong" panose="02010609060101010101" pitchFamily="49" charset="-122"/>
                <a:ea typeface="FangSong" panose="02010609060101010101" pitchFamily="49" charset="-122"/>
              </a:rPr>
              <a:t> </a:t>
            </a:r>
            <a:r>
              <a:rPr kumimoji="1" lang="en-US" altLang="zh-CN" sz="1600" dirty="0">
                <a:latin typeface="FangSong" panose="02010609060101010101" pitchFamily="49" charset="-122"/>
                <a:ea typeface="FangSong" panose="02010609060101010101" pitchFamily="49" charset="-122"/>
              </a:rPr>
              <a:t>global</a:t>
            </a:r>
            <a:r>
              <a:rPr kumimoji="1" lang="zh-CN" altLang="en-US" sz="1600" dirty="0">
                <a:latin typeface="FangSong" panose="02010609060101010101" pitchFamily="49" charset="-122"/>
                <a:ea typeface="FangSong" panose="02010609060101010101" pitchFamily="49" charset="-122"/>
              </a:rPr>
              <a:t> </a:t>
            </a:r>
            <a:r>
              <a:rPr kumimoji="1" lang="en-US" altLang="zh-CN" sz="1600" dirty="0" err="1">
                <a:latin typeface="FangSong" panose="02010609060101010101" pitchFamily="49" charset="-122"/>
                <a:ea typeface="FangSong" panose="02010609060101010101" pitchFamily="49" charset="-122"/>
              </a:rPr>
              <a:t>max_connections</a:t>
            </a:r>
            <a:r>
              <a:rPr kumimoji="1" lang="zh-CN" altLang="en-US" sz="1600" dirty="0">
                <a:latin typeface="FangSong" panose="02010609060101010101" pitchFamily="49" charset="-122"/>
                <a:ea typeface="FangSong" panose="02010609060101010101" pitchFamily="49" charset="-122"/>
              </a:rPr>
              <a:t>减少并行连接的数量</a:t>
            </a:r>
          </a:p>
        </p:txBody>
      </p:sp>
      <p:pic>
        <p:nvPicPr>
          <p:cNvPr id="20" name="图片 19">
            <a:extLst>
              <a:ext uri="{FF2B5EF4-FFF2-40B4-BE49-F238E27FC236}">
                <a16:creationId xmlns:a16="http://schemas.microsoft.com/office/drawing/2014/main" id="{690C53F1-AD9B-19A5-F68A-8941D352B789}"/>
              </a:ext>
            </a:extLst>
          </p:cNvPr>
          <p:cNvPicPr>
            <a:picLocks noChangeAspect="1"/>
          </p:cNvPicPr>
          <p:nvPr/>
        </p:nvPicPr>
        <p:blipFill>
          <a:blip r:embed="rId3"/>
          <a:stretch>
            <a:fillRect/>
          </a:stretch>
        </p:blipFill>
        <p:spPr>
          <a:xfrm>
            <a:off x="5922836" y="2141956"/>
            <a:ext cx="5535320" cy="1896646"/>
          </a:xfrm>
          <a:prstGeom prst="rect">
            <a:avLst/>
          </a:prstGeom>
        </p:spPr>
      </p:pic>
      <p:sp>
        <p:nvSpPr>
          <p:cNvPr id="21" name="文本框 20">
            <a:extLst>
              <a:ext uri="{FF2B5EF4-FFF2-40B4-BE49-F238E27FC236}">
                <a16:creationId xmlns:a16="http://schemas.microsoft.com/office/drawing/2014/main" id="{27B7FBF9-A9C8-0903-345D-13ABD0B09DF1}"/>
              </a:ext>
            </a:extLst>
          </p:cNvPr>
          <p:cNvSpPr txBox="1"/>
          <p:nvPr/>
        </p:nvSpPr>
        <p:spPr>
          <a:xfrm>
            <a:off x="5944266" y="4089401"/>
            <a:ext cx="5942933" cy="338554"/>
          </a:xfrm>
          <a:prstGeom prst="rect">
            <a:avLst/>
          </a:prstGeom>
          <a:noFill/>
        </p:spPr>
        <p:txBody>
          <a:bodyPr wrap="square" rtlCol="0">
            <a:spAutoFit/>
          </a:bodyPr>
          <a:lstStyle/>
          <a:p>
            <a:pPr marL="285750" indent="-285750">
              <a:buFont typeface="Wingdings" pitchFamily="2" charset="2"/>
              <a:buChar char="Ø"/>
            </a:pPr>
            <a:r>
              <a:rPr kumimoji="1" lang="zh-CN" altLang="en-US" sz="1600" dirty="0">
                <a:latin typeface="FangSong" panose="02010609060101010101" pitchFamily="49" charset="-122"/>
                <a:ea typeface="FangSong" panose="02010609060101010101" pitchFamily="49" charset="-122"/>
              </a:rPr>
              <a:t>对特点的数据表加锁： </a:t>
            </a:r>
            <a:r>
              <a:rPr kumimoji="1" lang="en-US" altLang="zh-CN" sz="1600" dirty="0">
                <a:latin typeface="FangSong" panose="02010609060101010101" pitchFamily="49" charset="-122"/>
                <a:ea typeface="FangSong" panose="02010609060101010101" pitchFamily="49" charset="-122"/>
              </a:rPr>
              <a:t>lock</a:t>
            </a:r>
            <a:r>
              <a:rPr kumimoji="1" lang="zh-CN" altLang="en-US" sz="1600" dirty="0">
                <a:latin typeface="FangSong" panose="02010609060101010101" pitchFamily="49" charset="-122"/>
                <a:ea typeface="FangSong" panose="02010609060101010101" pitchFamily="49" charset="-122"/>
              </a:rPr>
              <a:t> </a:t>
            </a:r>
            <a:r>
              <a:rPr kumimoji="1" lang="en-US" altLang="zh-CN" sz="1600" dirty="0">
                <a:latin typeface="FangSong" panose="02010609060101010101" pitchFamily="49" charset="-122"/>
                <a:ea typeface="FangSong" panose="02010609060101010101" pitchFamily="49" charset="-122"/>
              </a:rPr>
              <a:t>table</a:t>
            </a:r>
            <a:r>
              <a:rPr kumimoji="1" lang="zh-CN" altLang="en-US" sz="1600" dirty="0">
                <a:latin typeface="FangSong" panose="02010609060101010101" pitchFamily="49" charset="-122"/>
                <a:ea typeface="FangSong" panose="02010609060101010101" pitchFamily="49" charset="-122"/>
              </a:rPr>
              <a:t> </a:t>
            </a:r>
            <a:r>
              <a:rPr kumimoji="1" lang="en-US" altLang="zh-CN" sz="1600" dirty="0">
                <a:latin typeface="FangSong" panose="02010609060101010101" pitchFamily="49" charset="-122"/>
                <a:ea typeface="FangSong" panose="02010609060101010101" pitchFamily="49" charset="-122"/>
              </a:rPr>
              <a:t>xxx</a:t>
            </a:r>
            <a:r>
              <a:rPr kumimoji="1" lang="zh-CN" altLang="en-US" sz="1600" dirty="0">
                <a:latin typeface="FangSong" panose="02010609060101010101" pitchFamily="49" charset="-122"/>
                <a:ea typeface="FangSong" panose="02010609060101010101" pitchFamily="49" charset="-122"/>
              </a:rPr>
              <a:t> </a:t>
            </a:r>
            <a:r>
              <a:rPr kumimoji="1" lang="en-US" altLang="zh-CN" sz="1600" dirty="0">
                <a:latin typeface="FangSong" panose="02010609060101010101" pitchFamily="49" charset="-122"/>
                <a:ea typeface="FangSong" panose="02010609060101010101" pitchFamily="49" charset="-122"/>
              </a:rPr>
              <a:t>read/write</a:t>
            </a:r>
            <a:endParaRPr kumimoji="1" lang="zh-CN" altLang="en-US" sz="1600" dirty="0">
              <a:latin typeface="FangSong" panose="02010609060101010101" pitchFamily="49" charset="-122"/>
              <a:ea typeface="FangSong" panose="02010609060101010101" pitchFamily="49" charset="-122"/>
            </a:endParaRPr>
          </a:p>
        </p:txBody>
      </p:sp>
      <p:pic>
        <p:nvPicPr>
          <p:cNvPr id="22" name="图片 21">
            <a:extLst>
              <a:ext uri="{FF2B5EF4-FFF2-40B4-BE49-F238E27FC236}">
                <a16:creationId xmlns:a16="http://schemas.microsoft.com/office/drawing/2014/main" id="{017774EB-AA23-6564-62C1-0426911A936C}"/>
              </a:ext>
            </a:extLst>
          </p:cNvPr>
          <p:cNvPicPr>
            <a:picLocks noChangeAspect="1"/>
          </p:cNvPicPr>
          <p:nvPr/>
        </p:nvPicPr>
        <p:blipFill>
          <a:blip r:embed="rId4"/>
          <a:stretch>
            <a:fillRect/>
          </a:stretch>
        </p:blipFill>
        <p:spPr>
          <a:xfrm>
            <a:off x="6017125" y="4478755"/>
            <a:ext cx="5336675" cy="2351956"/>
          </a:xfrm>
          <a:prstGeom prst="rect">
            <a:avLst/>
          </a:prstGeom>
        </p:spPr>
      </p:pic>
      <p:sp>
        <p:nvSpPr>
          <p:cNvPr id="2" name="AutoShape 28">
            <a:extLst>
              <a:ext uri="{FF2B5EF4-FFF2-40B4-BE49-F238E27FC236}">
                <a16:creationId xmlns:a16="http://schemas.microsoft.com/office/drawing/2014/main" id="{4FF24B90-4C7A-A3E1-78CB-6DFB7107022D}"/>
              </a:ext>
            </a:extLst>
          </p:cNvPr>
          <p:cNvSpPr>
            <a:spLocks noChangeArrowheads="1"/>
          </p:cNvSpPr>
          <p:nvPr/>
        </p:nvSpPr>
        <p:spPr bwMode="gray">
          <a:xfrm>
            <a:off x="76200" y="898450"/>
            <a:ext cx="5334000"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kumimoji="1" lang="zh-CN" altLang="en-US" sz="2000" b="1" dirty="0">
                <a:latin typeface="Microsoft YaHei" panose="020B0503020204020204" pitchFamily="34" charset="-122"/>
                <a:ea typeface="Microsoft YaHei" panose="020B0503020204020204" pitchFamily="34" charset="-122"/>
              </a:rPr>
              <a:t>数据库自带的在线配置能力实现故障注入</a:t>
            </a:r>
            <a:endParaRPr lang="zh-CN" altLang="en-US" sz="20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52138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4F96F00-C47E-96A9-5F44-2532E44D5140}"/>
              </a:ext>
            </a:extLst>
          </p:cNvPr>
          <p:cNvSpPr txBox="1"/>
          <p:nvPr/>
        </p:nvSpPr>
        <p:spPr>
          <a:xfrm>
            <a:off x="228599" y="1471036"/>
            <a:ext cx="9855199" cy="1005403"/>
          </a:xfrm>
          <a:prstGeom prst="rect">
            <a:avLst/>
          </a:prstGeom>
          <a:noFill/>
        </p:spPr>
        <p:txBody>
          <a:bodyPr wrap="square">
            <a:spAutoFit/>
          </a:bodyPr>
          <a:lstStyle/>
          <a:p>
            <a:pPr>
              <a:lnSpc>
                <a:spcPts val="2400"/>
              </a:lnSpc>
              <a:spcBef>
                <a:spcPts val="1575"/>
              </a:spcBef>
              <a:spcAft>
                <a:spcPts val="375"/>
              </a:spcAft>
            </a:pPr>
            <a:r>
              <a:rPr lang="zh-CN" altLang="zh-CN" b="1" kern="0" dirty="0">
                <a:latin typeface="FangSong" panose="02010609060101010101" pitchFamily="49" charset="-122"/>
                <a:ea typeface="FangSong" panose="02010609060101010101" pitchFamily="49" charset="-122"/>
                <a:cs typeface="宋体" panose="02010600030101010101" pitchFamily="2" charset="-122"/>
              </a:rPr>
              <a:t>对</a:t>
            </a:r>
            <a:r>
              <a:rPr lang="en-US" altLang="zh-CN" b="1" kern="0" dirty="0">
                <a:latin typeface="FangSong" panose="02010609060101010101" pitchFamily="49" charset="-122"/>
                <a:ea typeface="FangSong" panose="02010609060101010101" pitchFamily="49" charset="-122"/>
                <a:cs typeface="宋体" panose="02010600030101010101" pitchFamily="2" charset="-122"/>
              </a:rPr>
              <a:t>Hipster</a:t>
            </a:r>
            <a:r>
              <a:rPr lang="zh-CN" altLang="zh-CN" b="1" kern="0" dirty="0">
                <a:latin typeface="FangSong" panose="02010609060101010101" pitchFamily="49" charset="-122"/>
                <a:ea typeface="FangSong" panose="02010609060101010101" pitchFamily="49" charset="-122"/>
                <a:cs typeface="宋体" panose="02010600030101010101" pitchFamily="2" charset="-122"/>
              </a:rPr>
              <a:t>应用中连接了</a:t>
            </a:r>
            <a:r>
              <a:rPr lang="en-US" altLang="zh-CN" b="1" kern="0" dirty="0" err="1">
                <a:latin typeface="FangSong" panose="02010609060101010101" pitchFamily="49" charset="-122"/>
                <a:ea typeface="FangSong" panose="02010609060101010101" pitchFamily="49" charset="-122"/>
                <a:cs typeface="宋体" panose="02010600030101010101" pitchFamily="2" charset="-122"/>
              </a:rPr>
              <a:t>Mysql</a:t>
            </a:r>
            <a:r>
              <a:rPr lang="zh-CN" altLang="zh-CN" b="1" kern="0" dirty="0">
                <a:latin typeface="FangSong" panose="02010609060101010101" pitchFamily="49" charset="-122"/>
                <a:ea typeface="FangSong" panose="02010609060101010101" pitchFamily="49" charset="-122"/>
                <a:cs typeface="宋体" panose="02010600030101010101" pitchFamily="2" charset="-122"/>
              </a:rPr>
              <a:t>服务的</a:t>
            </a:r>
            <a:r>
              <a:rPr lang="en-US" altLang="zh-CN" b="1" kern="0" dirty="0">
                <a:latin typeface="FangSong" panose="02010609060101010101" pitchFamily="49" charset="-122"/>
                <a:ea typeface="FangSong" panose="02010609060101010101" pitchFamily="49" charset="-122"/>
                <a:cs typeface="宋体" panose="02010600030101010101" pitchFamily="2" charset="-122"/>
              </a:rPr>
              <a:t>Java</a:t>
            </a:r>
            <a:r>
              <a:rPr lang="zh-CN" altLang="zh-CN" b="1" kern="0" dirty="0">
                <a:latin typeface="FangSong" panose="02010609060101010101" pitchFamily="49" charset="-122"/>
                <a:ea typeface="FangSong" panose="02010609060101010101" pitchFamily="49" charset="-122"/>
                <a:cs typeface="宋体" panose="02010600030101010101" pitchFamily="2" charset="-122"/>
              </a:rPr>
              <a:t>服务（</a:t>
            </a:r>
            <a:r>
              <a:rPr lang="en-US" altLang="zh-CN" b="1" kern="0" dirty="0" err="1">
                <a:latin typeface="FangSong" panose="02010609060101010101" pitchFamily="49" charset="-122"/>
                <a:ea typeface="FangSong" panose="02010609060101010101" pitchFamily="49" charset="-122"/>
                <a:cs typeface="宋体" panose="02010600030101010101" pitchFamily="2" charset="-122"/>
              </a:rPr>
              <a:t>adservice</a:t>
            </a:r>
            <a:r>
              <a:rPr lang="zh-CN" altLang="zh-CN" b="1" kern="0" dirty="0">
                <a:latin typeface="FangSong" panose="02010609060101010101" pitchFamily="49" charset="-122"/>
                <a:ea typeface="FangSong" panose="02010609060101010101" pitchFamily="49" charset="-122"/>
                <a:cs typeface="宋体" panose="02010600030101010101" pitchFamily="2" charset="-122"/>
              </a:rPr>
              <a:t>）进行注入</a:t>
            </a:r>
            <a:endParaRPr lang="zh-CN" altLang="zh-CN" kern="100" dirty="0">
              <a:latin typeface="FangSong" panose="02010609060101010101" pitchFamily="49" charset="-122"/>
              <a:ea typeface="FangSong" panose="02010609060101010101" pitchFamily="49" charset="-122"/>
              <a:cs typeface="Times New Roman" panose="02020603050405020304" pitchFamily="18" charset="0"/>
            </a:endParaRPr>
          </a:p>
          <a:p>
            <a:pPr marL="342900" indent="-342900">
              <a:buSzPts val="1000"/>
              <a:buFont typeface="Symbol" pitchFamily="2" charset="2"/>
              <a:buChar char=""/>
              <a:tabLst>
                <a:tab pos="457200" algn="l"/>
              </a:tabLst>
            </a:pPr>
            <a:r>
              <a:rPr lang="en-US" altLang="zh-CN" kern="0" dirty="0" err="1">
                <a:latin typeface="FangSong" panose="02010609060101010101" pitchFamily="49" charset="-122"/>
                <a:ea typeface="FangSong" panose="02010609060101010101" pitchFamily="49" charset="-122"/>
                <a:cs typeface="宋体" panose="02010600030101010101" pitchFamily="2" charset="-122"/>
              </a:rPr>
              <a:t>ThrowException</a:t>
            </a:r>
            <a:r>
              <a:rPr lang="zh-CN" altLang="zh-CN" kern="0" dirty="0">
                <a:latin typeface="FangSong" panose="02010609060101010101" pitchFamily="49" charset="-122"/>
                <a:ea typeface="FangSong" panose="02010609060101010101" pitchFamily="49" charset="-122"/>
                <a:cs typeface="宋体" panose="02010600030101010101" pitchFamily="2" charset="-122"/>
              </a:rPr>
              <a:t>故障，在</a:t>
            </a:r>
            <a:r>
              <a:rPr lang="en-US" altLang="zh-CN" kern="0" dirty="0">
                <a:latin typeface="FangSong" panose="02010609060101010101" pitchFamily="49" charset="-122"/>
                <a:ea typeface="FangSong" panose="02010609060101010101" pitchFamily="49" charset="-122"/>
                <a:cs typeface="宋体" panose="02010600030101010101" pitchFamily="2" charset="-122"/>
              </a:rPr>
              <a:t>14:55</a:t>
            </a:r>
            <a:r>
              <a:rPr lang="zh-CN" altLang="zh-CN" kern="0" dirty="0">
                <a:latin typeface="FangSong" panose="02010609060101010101" pitchFamily="49" charset="-122"/>
                <a:ea typeface="FangSong" panose="02010609060101010101" pitchFamily="49" charset="-122"/>
                <a:cs typeface="宋体" panose="02010600030101010101" pitchFamily="2" charset="-122"/>
              </a:rPr>
              <a:t>分左右注入</a:t>
            </a:r>
            <a:r>
              <a:rPr lang="en-US" altLang="zh-CN" kern="0" dirty="0">
                <a:latin typeface="FangSong" panose="02010609060101010101" pitchFamily="49" charset="-122"/>
                <a:ea typeface="FangSong" panose="02010609060101010101" pitchFamily="49" charset="-122"/>
                <a:cs typeface="宋体" panose="02010600030101010101" pitchFamily="2" charset="-122"/>
              </a:rPr>
              <a:t>5</a:t>
            </a:r>
            <a:r>
              <a:rPr lang="zh-CN" altLang="zh-CN" kern="0" dirty="0">
                <a:latin typeface="FangSong" panose="02010609060101010101" pitchFamily="49" charset="-122"/>
                <a:ea typeface="FangSong" panose="02010609060101010101" pitchFamily="49" charset="-122"/>
                <a:cs typeface="宋体" panose="02010600030101010101" pitchFamily="2" charset="-122"/>
              </a:rPr>
              <a:t>分钟的故障</a:t>
            </a:r>
            <a:endParaRPr lang="zh-CN" altLang="zh-CN" kern="100" dirty="0">
              <a:latin typeface="FangSong" panose="02010609060101010101" pitchFamily="49" charset="-122"/>
              <a:ea typeface="FangSong" panose="02010609060101010101" pitchFamily="49" charset="-122"/>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zh-CN" altLang="zh-CN" kern="0" dirty="0">
                <a:latin typeface="FangSong" panose="02010609060101010101" pitchFamily="49" charset="-122"/>
                <a:ea typeface="FangSong" panose="02010609060101010101" pitchFamily="49" charset="-122"/>
                <a:cs typeface="宋体" panose="02010600030101010101" pitchFamily="2" charset="-122"/>
              </a:rPr>
              <a:t>使</a:t>
            </a:r>
            <a:r>
              <a:rPr lang="en-US" altLang="zh-CN" kern="0" dirty="0" err="1">
                <a:latin typeface="FangSong" panose="02010609060101010101" pitchFamily="49" charset="-122"/>
                <a:ea typeface="FangSong" panose="02010609060101010101" pitchFamily="49" charset="-122"/>
                <a:cs typeface="宋体" panose="02010600030101010101" pitchFamily="2" charset="-122"/>
              </a:rPr>
              <a:t>adservice</a:t>
            </a:r>
            <a:r>
              <a:rPr lang="zh-CN" altLang="zh-CN" kern="0" dirty="0">
                <a:latin typeface="FangSong" panose="02010609060101010101" pitchFamily="49" charset="-122"/>
                <a:ea typeface="FangSong" panose="02010609060101010101" pitchFamily="49" charset="-122"/>
                <a:cs typeface="宋体" panose="02010600030101010101" pitchFamily="2" charset="-122"/>
              </a:rPr>
              <a:t>的</a:t>
            </a:r>
            <a:r>
              <a:rPr lang="en-US" altLang="zh-CN" kern="0" dirty="0">
                <a:latin typeface="FangSong" panose="02010609060101010101" pitchFamily="49" charset="-122"/>
                <a:ea typeface="FangSong" panose="02010609060101010101" pitchFamily="49" charset="-122"/>
                <a:cs typeface="宋体" panose="02010600030101010101" pitchFamily="2" charset="-122"/>
              </a:rPr>
              <a:t>response</a:t>
            </a:r>
            <a:r>
              <a:rPr lang="zh-CN" altLang="zh-CN" kern="0" dirty="0">
                <a:latin typeface="FangSong" panose="02010609060101010101" pitchFamily="49" charset="-122"/>
                <a:ea typeface="FangSong" panose="02010609060101010101" pitchFamily="49" charset="-122"/>
                <a:cs typeface="宋体" panose="02010600030101010101" pitchFamily="2" charset="-122"/>
              </a:rPr>
              <a:t>大小减小</a:t>
            </a:r>
            <a:endParaRPr lang="zh-CN" altLang="zh-CN" kern="100" dirty="0">
              <a:latin typeface="FangSong" panose="02010609060101010101" pitchFamily="49" charset="-122"/>
              <a:ea typeface="FangSong" panose="02010609060101010101" pitchFamily="49" charset="-122"/>
              <a:cs typeface="Times New Roman" panose="02020603050405020304" pitchFamily="18" charset="0"/>
            </a:endParaRPr>
          </a:p>
        </p:txBody>
      </p:sp>
      <p:sp>
        <p:nvSpPr>
          <p:cNvPr id="7" name="Rectangle 2">
            <a:extLst>
              <a:ext uri="{FF2B5EF4-FFF2-40B4-BE49-F238E27FC236}">
                <a16:creationId xmlns:a16="http://schemas.microsoft.com/office/drawing/2014/main" id="{169AC419-0A91-CCDC-DBF1-705FB18A4F25}"/>
              </a:ext>
            </a:extLst>
          </p:cNvPr>
          <p:cNvSpPr>
            <a:spLocks noChangeArrowheads="1"/>
          </p:cNvSpPr>
          <p:nvPr/>
        </p:nvSpPr>
        <p:spPr bwMode="auto">
          <a:xfrm>
            <a:off x="2108201" y="2414884"/>
            <a:ext cx="90338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6145" name="图片 9">
            <a:extLst>
              <a:ext uri="{FF2B5EF4-FFF2-40B4-BE49-F238E27FC236}">
                <a16:creationId xmlns:a16="http://schemas.microsoft.com/office/drawing/2014/main" id="{3CD9CCB6-BFA3-95C6-4604-567A7B7A5A4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981200" y="2591225"/>
            <a:ext cx="5207000" cy="199497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D7764510-0FEE-63E6-FBB4-70251BD13A14}"/>
              </a:ext>
            </a:extLst>
          </p:cNvPr>
          <p:cNvSpPr>
            <a:spLocks noChangeArrowheads="1"/>
          </p:cNvSpPr>
          <p:nvPr/>
        </p:nvSpPr>
        <p:spPr bwMode="auto">
          <a:xfrm>
            <a:off x="3992563" y="4467023"/>
            <a:ext cx="108626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6147" name="图片 8">
            <a:extLst>
              <a:ext uri="{FF2B5EF4-FFF2-40B4-BE49-F238E27FC236}">
                <a16:creationId xmlns:a16="http://schemas.microsoft.com/office/drawing/2014/main" id="{6781C12E-68ED-B0FD-DDAF-47DE76A95873}"/>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92563" y="4628830"/>
            <a:ext cx="7016210" cy="199497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8">
            <a:extLst>
              <a:ext uri="{FF2B5EF4-FFF2-40B4-BE49-F238E27FC236}">
                <a16:creationId xmlns:a16="http://schemas.microsoft.com/office/drawing/2014/main" id="{6F33C4E2-73C3-9F1F-2A27-7945CD28E0BD}"/>
              </a:ext>
            </a:extLst>
          </p:cNvPr>
          <p:cNvSpPr>
            <a:spLocks noChangeArrowheads="1"/>
          </p:cNvSpPr>
          <p:nvPr/>
        </p:nvSpPr>
        <p:spPr bwMode="gray">
          <a:xfrm>
            <a:off x="76200" y="898450"/>
            <a:ext cx="5334000"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kumimoji="1" lang="zh-CN" altLang="en-US" sz="2000" b="1" dirty="0">
                <a:latin typeface="Microsoft YaHei" panose="020B0503020204020204" pitchFamily="34" charset="-122"/>
                <a:ea typeface="Microsoft YaHei" panose="020B0503020204020204" pitchFamily="34" charset="-122"/>
              </a:rPr>
              <a:t>数据库连接程序实现请求故障注入</a:t>
            </a:r>
            <a:endParaRPr lang="zh-CN" altLang="en-US" sz="20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78317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69AC419-0A91-CCDC-DBF1-705FB18A4F25}"/>
              </a:ext>
            </a:extLst>
          </p:cNvPr>
          <p:cNvSpPr>
            <a:spLocks noChangeArrowheads="1"/>
          </p:cNvSpPr>
          <p:nvPr/>
        </p:nvSpPr>
        <p:spPr bwMode="auto">
          <a:xfrm>
            <a:off x="2108201" y="2414884"/>
            <a:ext cx="90338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8" name="Rectangle 4">
            <a:extLst>
              <a:ext uri="{FF2B5EF4-FFF2-40B4-BE49-F238E27FC236}">
                <a16:creationId xmlns:a16="http://schemas.microsoft.com/office/drawing/2014/main" id="{D7764510-0FEE-63E6-FBB4-70251BD13A14}"/>
              </a:ext>
            </a:extLst>
          </p:cNvPr>
          <p:cNvSpPr>
            <a:spLocks noChangeArrowheads="1"/>
          </p:cNvSpPr>
          <p:nvPr/>
        </p:nvSpPr>
        <p:spPr bwMode="auto">
          <a:xfrm>
            <a:off x="3992563" y="4467023"/>
            <a:ext cx="108626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0" name="文本框 9">
            <a:extLst>
              <a:ext uri="{FF2B5EF4-FFF2-40B4-BE49-F238E27FC236}">
                <a16:creationId xmlns:a16="http://schemas.microsoft.com/office/drawing/2014/main" id="{50F3CD65-BD47-9FB2-25D3-0D81E9E3A31F}"/>
              </a:ext>
            </a:extLst>
          </p:cNvPr>
          <p:cNvSpPr txBox="1"/>
          <p:nvPr/>
        </p:nvSpPr>
        <p:spPr>
          <a:xfrm>
            <a:off x="152400" y="1490103"/>
            <a:ext cx="11887200" cy="1446550"/>
          </a:xfrm>
          <a:prstGeom prst="rect">
            <a:avLst/>
          </a:prstGeom>
          <a:noFill/>
        </p:spPr>
        <p:txBody>
          <a:bodyPr wrap="square">
            <a:spAutoFit/>
          </a:bodyPr>
          <a:lstStyle/>
          <a:p>
            <a:pPr marL="342900" indent="-342900">
              <a:buSzPts val="1000"/>
              <a:buFont typeface="Symbol" pitchFamily="2" charset="2"/>
              <a:buChar char=""/>
              <a:tabLst>
                <a:tab pos="457200" algn="l"/>
              </a:tabLst>
            </a:pPr>
            <a:r>
              <a:rPr lang="en-US" altLang="zh-CN" sz="2200" kern="0" dirty="0" err="1">
                <a:latin typeface="FangSong" panose="02010609060101010101" pitchFamily="49" charset="-122"/>
                <a:ea typeface="FangSong" panose="02010609060101010101" pitchFamily="49" charset="-122"/>
                <a:cs typeface="宋体" panose="02010600030101010101" pitchFamily="2" charset="-122"/>
              </a:rPr>
              <a:t>strace</a:t>
            </a:r>
            <a:r>
              <a:rPr lang="zh-CN" altLang="zh-CN" sz="2200" kern="0" dirty="0">
                <a:latin typeface="FangSong" panose="02010609060101010101" pitchFamily="49" charset="-122"/>
                <a:ea typeface="FangSong" panose="02010609060101010101" pitchFamily="49" charset="-122"/>
                <a:cs typeface="宋体" panose="02010600030101010101" pitchFamily="2" charset="-122"/>
              </a:rPr>
              <a:t>进行注入</a:t>
            </a:r>
            <a:endParaRPr lang="zh-CN" altLang="zh-CN" sz="2200" kern="100" dirty="0">
              <a:latin typeface="FangSong" panose="02010609060101010101" pitchFamily="49" charset="-122"/>
              <a:ea typeface="FangSong" panose="02010609060101010101" pitchFamily="49" charset="-122"/>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zh-CN" altLang="zh-CN" sz="2200" kern="0" dirty="0">
                <a:latin typeface="FangSong" panose="02010609060101010101" pitchFamily="49" charset="-122"/>
                <a:ea typeface="FangSong" panose="02010609060101010101" pitchFamily="49" charset="-122"/>
                <a:cs typeface="宋体" panose="02010600030101010101" pitchFamily="2" charset="-122"/>
              </a:rPr>
              <a:t>找到</a:t>
            </a:r>
            <a:r>
              <a:rPr lang="en-US" altLang="zh-CN" sz="2200" kern="0" dirty="0" err="1">
                <a:latin typeface="FangSong" panose="02010609060101010101" pitchFamily="49" charset="-122"/>
                <a:ea typeface="FangSong" panose="02010609060101010101" pitchFamily="49" charset="-122"/>
                <a:cs typeface="宋体" panose="02010600030101010101" pitchFamily="2" charset="-122"/>
              </a:rPr>
              <a:t>mysql</a:t>
            </a:r>
            <a:r>
              <a:rPr lang="zh-CN" altLang="zh-CN" sz="2200" kern="0" dirty="0">
                <a:latin typeface="FangSong" panose="02010609060101010101" pitchFamily="49" charset="-122"/>
                <a:ea typeface="FangSong" panose="02010609060101010101" pitchFamily="49" charset="-122"/>
                <a:cs typeface="宋体" panose="02010600030101010101" pitchFamily="2" charset="-122"/>
              </a:rPr>
              <a:t>在宿主机上的</a:t>
            </a:r>
            <a:r>
              <a:rPr lang="en-US" altLang="zh-CN" sz="2200" kern="0" dirty="0" err="1">
                <a:latin typeface="FangSong" panose="02010609060101010101" pitchFamily="49" charset="-122"/>
                <a:ea typeface="FangSong" panose="02010609060101010101" pitchFamily="49" charset="-122"/>
                <a:cs typeface="宋体" panose="02010600030101010101" pitchFamily="2" charset="-122"/>
              </a:rPr>
              <a:t>pid</a:t>
            </a:r>
            <a:r>
              <a:rPr lang="zh-CN" altLang="zh-CN" sz="2200" kern="0" dirty="0">
                <a:latin typeface="FangSong" panose="02010609060101010101" pitchFamily="49" charset="-122"/>
                <a:ea typeface="FangSong" panose="02010609060101010101" pitchFamily="49" charset="-122"/>
                <a:cs typeface="宋体" panose="02010600030101010101" pitchFamily="2" charset="-122"/>
              </a:rPr>
              <a:t>，直接利用</a:t>
            </a:r>
            <a:r>
              <a:rPr lang="en-US" altLang="zh-CN" sz="2200" kern="0" dirty="0" err="1">
                <a:latin typeface="FangSong" panose="02010609060101010101" pitchFamily="49" charset="-122"/>
                <a:ea typeface="FangSong" panose="02010609060101010101" pitchFamily="49" charset="-122"/>
                <a:cs typeface="宋体" panose="02010600030101010101" pitchFamily="2" charset="-122"/>
              </a:rPr>
              <a:t>strace</a:t>
            </a:r>
            <a:r>
              <a:rPr lang="zh-CN" altLang="zh-CN" sz="2200" kern="0" dirty="0">
                <a:latin typeface="FangSong" panose="02010609060101010101" pitchFamily="49" charset="-122"/>
                <a:ea typeface="FangSong" panose="02010609060101010101" pitchFamily="49" charset="-122"/>
                <a:cs typeface="宋体" panose="02010600030101010101" pitchFamily="2" charset="-122"/>
              </a:rPr>
              <a:t>对该</a:t>
            </a:r>
            <a:r>
              <a:rPr lang="en-US" altLang="zh-CN" sz="2200" kern="0" dirty="0" err="1">
                <a:latin typeface="FangSong" panose="02010609060101010101" pitchFamily="49" charset="-122"/>
                <a:ea typeface="FangSong" panose="02010609060101010101" pitchFamily="49" charset="-122"/>
                <a:cs typeface="宋体" panose="02010600030101010101" pitchFamily="2" charset="-122"/>
              </a:rPr>
              <a:t>mysql</a:t>
            </a:r>
            <a:r>
              <a:rPr lang="zh-CN" altLang="zh-CN" sz="2200" kern="0" dirty="0">
                <a:latin typeface="FangSong" panose="02010609060101010101" pitchFamily="49" charset="-122"/>
                <a:ea typeface="FangSong" panose="02010609060101010101" pitchFamily="49" charset="-122"/>
                <a:cs typeface="宋体" panose="02010600030101010101" pitchFamily="2" charset="-122"/>
              </a:rPr>
              <a:t>进程的</a:t>
            </a:r>
            <a:r>
              <a:rPr lang="en-US" altLang="zh-CN" sz="2200" kern="0" dirty="0">
                <a:latin typeface="FangSong" panose="02010609060101010101" pitchFamily="49" charset="-122"/>
                <a:ea typeface="FangSong" panose="02010609060101010101" pitchFamily="49" charset="-122"/>
                <a:cs typeface="宋体" panose="02010600030101010101" pitchFamily="2" charset="-122"/>
              </a:rPr>
              <a:t>accept</a:t>
            </a:r>
            <a:r>
              <a:rPr lang="zh-CN" altLang="zh-CN" sz="2200" kern="0" dirty="0">
                <a:latin typeface="FangSong" panose="02010609060101010101" pitchFamily="49" charset="-122"/>
                <a:ea typeface="FangSong" panose="02010609060101010101" pitchFamily="49" charset="-122"/>
                <a:cs typeface="宋体" panose="02010600030101010101" pitchFamily="2" charset="-122"/>
              </a:rPr>
              <a:t>系统调用进行影响</a:t>
            </a:r>
            <a:endParaRPr lang="zh-CN" altLang="zh-CN" sz="2200" kern="100" dirty="0">
              <a:latin typeface="FangSong" panose="02010609060101010101" pitchFamily="49" charset="-122"/>
              <a:ea typeface="FangSong" panose="02010609060101010101" pitchFamily="49" charset="-122"/>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zh-CN" altLang="zh-CN" sz="2200" kern="0" dirty="0">
                <a:latin typeface="FangSong" panose="02010609060101010101" pitchFamily="49" charset="-122"/>
                <a:ea typeface="FangSong" panose="02010609060101010101" pitchFamily="49" charset="-122"/>
                <a:cs typeface="宋体" panose="02010600030101010101" pitchFamily="2" charset="-122"/>
              </a:rPr>
              <a:t>由于无法连接</a:t>
            </a:r>
            <a:r>
              <a:rPr lang="en-US" altLang="zh-CN" sz="2200" kern="0" dirty="0" err="1">
                <a:latin typeface="FangSong" panose="02010609060101010101" pitchFamily="49" charset="-122"/>
                <a:ea typeface="FangSong" panose="02010609060101010101" pitchFamily="49" charset="-122"/>
                <a:cs typeface="宋体" panose="02010600030101010101" pitchFamily="2" charset="-122"/>
              </a:rPr>
              <a:t>mysql</a:t>
            </a:r>
            <a:r>
              <a:rPr lang="zh-CN" altLang="zh-CN" sz="2200" kern="0" dirty="0">
                <a:latin typeface="FangSong" panose="02010609060101010101" pitchFamily="49" charset="-122"/>
                <a:ea typeface="FangSong" panose="02010609060101010101" pitchFamily="49" charset="-122"/>
                <a:cs typeface="宋体" panose="02010600030101010101" pitchFamily="2" charset="-122"/>
              </a:rPr>
              <a:t>服务，因此业务请求无法被处理，所以在故障发生期间，没有出现请求。</a:t>
            </a:r>
            <a:endParaRPr lang="zh-CN" altLang="zh-CN" sz="2200" kern="100" dirty="0">
              <a:latin typeface="FangSong" panose="02010609060101010101" pitchFamily="49" charset="-122"/>
              <a:ea typeface="FangSong" panose="02010609060101010101" pitchFamily="49" charset="-122"/>
              <a:cs typeface="Times New Roman" panose="02020603050405020304" pitchFamily="18" charset="0"/>
            </a:endParaRPr>
          </a:p>
        </p:txBody>
      </p:sp>
      <p:sp>
        <p:nvSpPr>
          <p:cNvPr id="5" name="Rectangle 2">
            <a:extLst>
              <a:ext uri="{FF2B5EF4-FFF2-40B4-BE49-F238E27FC236}">
                <a16:creationId xmlns:a16="http://schemas.microsoft.com/office/drawing/2014/main" id="{566D4691-A5BB-60D5-15BB-89B028875B5A}"/>
              </a:ext>
            </a:extLst>
          </p:cNvPr>
          <p:cNvSpPr>
            <a:spLocks noChangeArrowheads="1"/>
          </p:cNvSpPr>
          <p:nvPr/>
        </p:nvSpPr>
        <p:spPr bwMode="auto">
          <a:xfrm>
            <a:off x="2170645" y="2690432"/>
            <a:ext cx="88222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7169" name="图片 14">
            <a:extLst>
              <a:ext uri="{FF2B5EF4-FFF2-40B4-BE49-F238E27FC236}">
                <a16:creationId xmlns:a16="http://schemas.microsoft.com/office/drawing/2014/main" id="{B03EA504-FC7D-22B7-2401-A0DEC4D8C90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084337" y="3006789"/>
            <a:ext cx="8318500" cy="9020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a:extLst>
              <a:ext uri="{FF2B5EF4-FFF2-40B4-BE49-F238E27FC236}">
                <a16:creationId xmlns:a16="http://schemas.microsoft.com/office/drawing/2014/main" id="{9D2FB3D3-0A6E-FAF6-0376-2404B45575B3}"/>
              </a:ext>
            </a:extLst>
          </p:cNvPr>
          <p:cNvSpPr>
            <a:spLocks noChangeArrowheads="1"/>
          </p:cNvSpPr>
          <p:nvPr/>
        </p:nvSpPr>
        <p:spPr bwMode="auto">
          <a:xfrm>
            <a:off x="2108200" y="3894887"/>
            <a:ext cx="143906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7171" name="图片 12">
            <a:extLst>
              <a:ext uri="{FF2B5EF4-FFF2-40B4-BE49-F238E27FC236}">
                <a16:creationId xmlns:a16="http://schemas.microsoft.com/office/drawing/2014/main" id="{21F09F18-E458-0370-A260-A7FC10E7E3E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108200" y="4056099"/>
            <a:ext cx="8294637" cy="27382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8">
            <a:extLst>
              <a:ext uri="{FF2B5EF4-FFF2-40B4-BE49-F238E27FC236}">
                <a16:creationId xmlns:a16="http://schemas.microsoft.com/office/drawing/2014/main" id="{FE37781F-A3D5-5088-DBBB-295ED18CDBA1}"/>
              </a:ext>
            </a:extLst>
          </p:cNvPr>
          <p:cNvSpPr>
            <a:spLocks noChangeArrowheads="1"/>
          </p:cNvSpPr>
          <p:nvPr/>
        </p:nvSpPr>
        <p:spPr bwMode="gray">
          <a:xfrm>
            <a:off x="76200" y="898450"/>
            <a:ext cx="3505200"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kumimoji="1" lang="zh-CN" altLang="en-US" sz="2000" b="1" dirty="0">
                <a:latin typeface="Microsoft YaHei" panose="020B0503020204020204" pitchFamily="34" charset="-122"/>
                <a:ea typeface="Microsoft YaHei" panose="020B0503020204020204" pitchFamily="34" charset="-122"/>
              </a:rPr>
              <a:t>数据库系统调用故障注入</a:t>
            </a:r>
            <a:endParaRPr lang="zh-CN" altLang="en-US" sz="20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08226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8">
            <a:extLst>
              <a:ext uri="{FF2B5EF4-FFF2-40B4-BE49-F238E27FC236}">
                <a16:creationId xmlns:a16="http://schemas.microsoft.com/office/drawing/2014/main" id="{551087D4-68AC-4DE2-AD1C-A43715FA7F08}"/>
              </a:ext>
            </a:extLst>
          </p:cNvPr>
          <p:cNvSpPr>
            <a:spLocks noChangeArrowheads="1"/>
          </p:cNvSpPr>
          <p:nvPr/>
        </p:nvSpPr>
        <p:spPr bwMode="gray">
          <a:xfrm>
            <a:off x="82855" y="914400"/>
            <a:ext cx="2050745"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en-US" altLang="zh-CN" sz="2000" b="1" dirty="0">
                <a:latin typeface="Microsoft YaHei" panose="020B0503020204020204" pitchFamily="34" charset="-122"/>
                <a:ea typeface="Microsoft YaHei" panose="020B0503020204020204" pitchFamily="34" charset="-122"/>
              </a:rPr>
              <a:t>DB</a:t>
            </a:r>
            <a:r>
              <a:rPr lang="zh-CN" altLang="en-US" sz="2000" b="1" dirty="0">
                <a:latin typeface="Microsoft YaHei" panose="020B0503020204020204" pitchFamily="34" charset="-122"/>
                <a:ea typeface="Microsoft YaHei" panose="020B0503020204020204" pitchFamily="34" charset="-122"/>
              </a:rPr>
              <a:t>故障注入</a:t>
            </a:r>
          </a:p>
        </p:txBody>
      </p:sp>
      <p:sp>
        <p:nvSpPr>
          <p:cNvPr id="7" name="文本框 6">
            <a:extLst>
              <a:ext uri="{FF2B5EF4-FFF2-40B4-BE49-F238E27FC236}">
                <a16:creationId xmlns:a16="http://schemas.microsoft.com/office/drawing/2014/main" id="{6043EF79-B545-154D-15BC-31CEEA253AC8}"/>
              </a:ext>
            </a:extLst>
          </p:cNvPr>
          <p:cNvSpPr txBox="1"/>
          <p:nvPr/>
        </p:nvSpPr>
        <p:spPr>
          <a:xfrm>
            <a:off x="228600" y="1343025"/>
            <a:ext cx="11400155" cy="1400175"/>
          </a:xfrm>
          <a:prstGeom prst="rect">
            <a:avLst/>
          </a:prstGeom>
          <a:noFill/>
        </p:spPr>
        <p:txBody>
          <a:bodyPr wrap="square" rtlCol="0">
            <a:noAutofit/>
          </a:bodyPr>
          <a:lstStyle/>
          <a:p>
            <a:pPr marL="285750" indent="-285750">
              <a:lnSpc>
                <a:spcPct val="150000"/>
              </a:lnSpc>
              <a:buFont typeface="Wingdings" panose="05000000000000000000" charset="0"/>
              <a:buChar char="Ø"/>
            </a:pPr>
            <a:r>
              <a:rPr lang="zh-CN" altLang="en-US" sz="2200" b="1" dirty="0">
                <a:solidFill>
                  <a:schemeClr val="tx1"/>
                </a:solidFill>
                <a:latin typeface="Arial" panose="020B0604020202020204" pitchFamily="34" charset="0"/>
                <a:sym typeface="+mn-ea"/>
              </a:rPr>
              <a:t>注入锁表故障</a:t>
            </a:r>
          </a:p>
          <a:p>
            <a:pPr indent="457200">
              <a:lnSpc>
                <a:spcPct val="150000"/>
              </a:lnSpc>
              <a:buFont typeface="Wingdings" panose="05000000000000000000" charset="0"/>
            </a:pPr>
            <a:r>
              <a:rPr lang="zh-CN" altLang="en-US" sz="2200" dirty="0">
                <a:latin typeface="Arial" panose="020B0604020202020204" pitchFamily="34" charset="0"/>
              </a:rPr>
              <a:t>用户调用工具并输入的配置文件启动实验，配置文件内容如下图所示，其含义为当指定的客户端执行一个</a:t>
            </a:r>
            <a:r>
              <a:rPr lang="en-US" altLang="zh-CN" sz="2200" dirty="0">
                <a:latin typeface="Arial" panose="020B0604020202020204" pitchFamily="34" charset="0"/>
              </a:rPr>
              <a:t>insert</a:t>
            </a:r>
            <a:r>
              <a:rPr lang="zh-CN" altLang="en-US" sz="2200" dirty="0">
                <a:latin typeface="Arial" panose="020B0604020202020204" pitchFamily="34" charset="0"/>
              </a:rPr>
              <a:t>语句时，会注入一个锁表故障，锁住的表的id为163</a:t>
            </a:r>
            <a:r>
              <a:rPr lang="en-US" altLang="zh-CN" sz="2200" dirty="0">
                <a:latin typeface="Arial" panose="020B0604020202020204" pitchFamily="34" charset="0"/>
              </a:rPr>
              <a:t>88</a:t>
            </a:r>
            <a:r>
              <a:rPr lang="zh-CN" altLang="en-US" sz="2200" dirty="0">
                <a:latin typeface="Arial" panose="020B0604020202020204" pitchFamily="34" charset="0"/>
              </a:rPr>
              <a:t>，整个故障持续10秒。</a:t>
            </a:r>
          </a:p>
          <a:p>
            <a:pPr indent="457200">
              <a:lnSpc>
                <a:spcPct val="150000"/>
              </a:lnSpc>
              <a:buFont typeface="Wingdings" panose="05000000000000000000" charset="0"/>
              <a:buNone/>
            </a:pPr>
            <a:endParaRPr lang="zh-CN" altLang="en-US" sz="2200" dirty="0">
              <a:solidFill>
                <a:schemeClr val="tx1"/>
              </a:solidFill>
              <a:latin typeface="Arial" panose="020B0604020202020204" pitchFamily="34" charset="0"/>
              <a:sym typeface="+mn-ea"/>
            </a:endParaRPr>
          </a:p>
        </p:txBody>
      </p:sp>
      <p:pic>
        <p:nvPicPr>
          <p:cNvPr id="2" name="锁表">
            <a:hlinkClick r:id="" action="ppaction://media"/>
            <a:extLst>
              <a:ext uri="{FF2B5EF4-FFF2-40B4-BE49-F238E27FC236}">
                <a16:creationId xmlns:a16="http://schemas.microsoft.com/office/drawing/2014/main" id="{99B4D311-50D6-F0E4-CAC7-5BE0EBF0B6E0}"/>
              </a:ext>
            </a:extLst>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981200" y="2813050"/>
            <a:ext cx="8139113" cy="4044950"/>
          </a:xfrm>
          <a:prstGeom prst="rect">
            <a:avLst/>
          </a:prstGeom>
        </p:spPr>
      </p:pic>
    </p:spTree>
    <p:extLst>
      <p:ext uri="{BB962C8B-B14F-4D97-AF65-F5344CB8AC3E}">
        <p14:creationId xmlns:p14="http://schemas.microsoft.com/office/powerpoint/2010/main" val="326551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8">
            <a:extLst>
              <a:ext uri="{FF2B5EF4-FFF2-40B4-BE49-F238E27FC236}">
                <a16:creationId xmlns:a16="http://schemas.microsoft.com/office/drawing/2014/main" id="{551087D4-68AC-4DE2-AD1C-A43715FA7F08}"/>
              </a:ext>
            </a:extLst>
          </p:cNvPr>
          <p:cNvSpPr>
            <a:spLocks noChangeArrowheads="1"/>
          </p:cNvSpPr>
          <p:nvPr/>
        </p:nvSpPr>
        <p:spPr bwMode="gray">
          <a:xfrm>
            <a:off x="82855" y="914400"/>
            <a:ext cx="2050745"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en-US" altLang="zh-CN" sz="2000" b="1" dirty="0">
                <a:latin typeface="Microsoft YaHei" panose="020B0503020204020204" pitchFamily="34" charset="-122"/>
                <a:ea typeface="Microsoft YaHei" panose="020B0503020204020204" pitchFamily="34" charset="-122"/>
              </a:rPr>
              <a:t>DB</a:t>
            </a:r>
            <a:r>
              <a:rPr lang="zh-CN" altLang="en-US" sz="2000" b="1" dirty="0">
                <a:latin typeface="Microsoft YaHei" panose="020B0503020204020204" pitchFamily="34" charset="-122"/>
                <a:ea typeface="Microsoft YaHei" panose="020B0503020204020204" pitchFamily="34" charset="-122"/>
              </a:rPr>
              <a:t>故障注入</a:t>
            </a:r>
          </a:p>
        </p:txBody>
      </p:sp>
      <p:sp>
        <p:nvSpPr>
          <p:cNvPr id="2" name="文本框 1">
            <a:extLst>
              <a:ext uri="{FF2B5EF4-FFF2-40B4-BE49-F238E27FC236}">
                <a16:creationId xmlns:a16="http://schemas.microsoft.com/office/drawing/2014/main" id="{764F3992-F150-7A93-ACCF-2DFE45908619}"/>
              </a:ext>
            </a:extLst>
          </p:cNvPr>
          <p:cNvSpPr txBox="1"/>
          <p:nvPr/>
        </p:nvSpPr>
        <p:spPr>
          <a:xfrm>
            <a:off x="281622" y="1343026"/>
            <a:ext cx="11529377" cy="1404186"/>
          </a:xfrm>
          <a:prstGeom prst="rect">
            <a:avLst/>
          </a:prstGeom>
          <a:noFill/>
        </p:spPr>
        <p:txBody>
          <a:bodyPr wrap="square" rtlCol="0">
            <a:noAutofit/>
          </a:bodyPr>
          <a:lstStyle/>
          <a:p>
            <a:pPr marL="285750" indent="-285750">
              <a:lnSpc>
                <a:spcPct val="150000"/>
              </a:lnSpc>
              <a:buFont typeface="Wingdings" panose="05000000000000000000" charset="0"/>
              <a:buChar char="Ø"/>
            </a:pPr>
            <a:r>
              <a:rPr lang="zh-CN" altLang="en-US" b="1" dirty="0">
                <a:solidFill>
                  <a:schemeClr val="tx1"/>
                </a:solidFill>
                <a:latin typeface="Arial" panose="020B0604020202020204" pitchFamily="34" charset="0"/>
                <a:sym typeface="+mn-ea"/>
              </a:rPr>
              <a:t>注入慢</a:t>
            </a:r>
            <a:r>
              <a:rPr lang="en-US" altLang="zh-CN" b="1" dirty="0">
                <a:solidFill>
                  <a:schemeClr val="tx1"/>
                </a:solidFill>
                <a:latin typeface="Arial" panose="020B0604020202020204" pitchFamily="34" charset="0"/>
                <a:sym typeface="+mn-ea"/>
              </a:rPr>
              <a:t>SQL</a:t>
            </a:r>
            <a:r>
              <a:rPr lang="zh-CN" altLang="en-US" b="1" dirty="0">
                <a:solidFill>
                  <a:schemeClr val="tx1"/>
                </a:solidFill>
                <a:latin typeface="Arial" panose="020B0604020202020204" pitchFamily="34" charset="0"/>
                <a:sym typeface="+mn-ea"/>
              </a:rPr>
              <a:t>故障</a:t>
            </a:r>
          </a:p>
        </p:txBody>
      </p:sp>
      <p:sp>
        <p:nvSpPr>
          <p:cNvPr id="4" name="文本框 7">
            <a:extLst>
              <a:ext uri="{FF2B5EF4-FFF2-40B4-BE49-F238E27FC236}">
                <a16:creationId xmlns:a16="http://schemas.microsoft.com/office/drawing/2014/main" id="{E4322290-96F8-739C-C31B-5B0E98414D33}"/>
              </a:ext>
            </a:extLst>
          </p:cNvPr>
          <p:cNvSpPr txBox="1"/>
          <p:nvPr>
            <p:custDataLst>
              <p:tags r:id="rId1"/>
            </p:custDataLst>
          </p:nvPr>
        </p:nvSpPr>
        <p:spPr>
          <a:xfrm>
            <a:off x="281622" y="1727200"/>
            <a:ext cx="11322685" cy="1446550"/>
          </a:xfrm>
          <a:prstGeom prst="rect">
            <a:avLst/>
          </a:prstGeom>
          <a:noFill/>
          <a:ln w="9525">
            <a:noFill/>
          </a:ln>
        </p:spPr>
        <p:txBody>
          <a:bodyPr wrap="square">
            <a:spAutoFit/>
          </a:bodyPr>
          <a:lstStyle/>
          <a:p>
            <a:pPr indent="457200">
              <a:lnSpc>
                <a:spcPct val="150000"/>
              </a:lnSpc>
              <a:buFont typeface="Wingdings" panose="05000000000000000000" charset="0"/>
            </a:pPr>
            <a:r>
              <a:rPr lang="zh-CN" altLang="en-US" sz="2200" dirty="0">
                <a:latin typeface="Arial" panose="020B0604020202020204" pitchFamily="34" charset="0"/>
              </a:rPr>
              <a:t>用户调用工具并输入的配置文件启动实验，配置文件内容如下图所示，其含义为当指定的客户端执行一个</a:t>
            </a:r>
            <a:r>
              <a:rPr lang="en-US" altLang="zh-CN" sz="2200" dirty="0">
                <a:latin typeface="Arial" panose="020B0604020202020204" pitchFamily="34" charset="0"/>
              </a:rPr>
              <a:t>delete</a:t>
            </a:r>
            <a:r>
              <a:rPr lang="zh-CN" altLang="en-US" sz="2200" dirty="0">
                <a:latin typeface="Arial" panose="020B0604020202020204" pitchFamily="34" charset="0"/>
              </a:rPr>
              <a:t>语句时，会注入一个慢</a:t>
            </a:r>
            <a:r>
              <a:rPr lang="en-US" altLang="zh-CN" sz="2200" dirty="0">
                <a:latin typeface="Arial" panose="020B0604020202020204" pitchFamily="34" charset="0"/>
              </a:rPr>
              <a:t>SQL</a:t>
            </a:r>
            <a:r>
              <a:rPr lang="zh-CN" altLang="en-US" sz="2200" dirty="0">
                <a:latin typeface="Arial" panose="020B0604020202020204" pitchFamily="34" charset="0"/>
              </a:rPr>
              <a:t>故障，整个故障持续10秒。</a:t>
            </a:r>
          </a:p>
          <a:p>
            <a:pPr indent="457200">
              <a:buFont typeface="+mj-lt"/>
            </a:pPr>
            <a:r>
              <a:rPr lang="zh-CN" altLang="en-US" sz="2200" dirty="0">
                <a:latin typeface="Arial" panose="020B0604020202020204" pitchFamily="34" charset="0"/>
              </a:rPr>
              <a:t>  </a:t>
            </a:r>
          </a:p>
        </p:txBody>
      </p:sp>
      <p:pic>
        <p:nvPicPr>
          <p:cNvPr id="5" name="图片 4">
            <a:extLst>
              <a:ext uri="{FF2B5EF4-FFF2-40B4-BE49-F238E27FC236}">
                <a16:creationId xmlns:a16="http://schemas.microsoft.com/office/drawing/2014/main" id="{6A06DF22-4177-5DE5-29B8-5796233CC760}"/>
              </a:ext>
            </a:extLst>
          </p:cNvPr>
          <p:cNvPicPr>
            <a:picLocks noChangeAspect="1"/>
          </p:cNvPicPr>
          <p:nvPr>
            <p:custDataLst>
              <p:tags r:id="rId2"/>
            </p:custDataLst>
          </p:nvPr>
        </p:nvPicPr>
        <p:blipFill>
          <a:blip r:embed="rId7"/>
          <a:stretch>
            <a:fillRect/>
          </a:stretch>
        </p:blipFill>
        <p:spPr>
          <a:xfrm>
            <a:off x="3886200" y="2795338"/>
            <a:ext cx="4632098" cy="3605462"/>
          </a:xfrm>
          <a:prstGeom prst="rect">
            <a:avLst/>
          </a:prstGeom>
        </p:spPr>
      </p:pic>
      <p:pic>
        <p:nvPicPr>
          <p:cNvPr id="6" name="慢sql">
            <a:hlinkClick r:id="" action="ppaction://media"/>
            <a:extLst>
              <a:ext uri="{FF2B5EF4-FFF2-40B4-BE49-F238E27FC236}">
                <a16:creationId xmlns:a16="http://schemas.microsoft.com/office/drawing/2014/main" id="{36497ADC-969B-5B75-884E-36CB0F7C26D9}"/>
              </a:ext>
            </a:extLst>
          </p:cNvPr>
          <p:cNvPicPr/>
          <p:nvPr>
            <a:videoFile r:link="rId4"/>
            <p:extLst>
              <p:ext uri="{DAA4B4D4-6D71-4841-9C94-3DE7FCFB9230}">
                <p14:media xmlns:p14="http://schemas.microsoft.com/office/powerpoint/2010/main" r:embed="rId3"/>
              </p:ext>
            </p:extLst>
          </p:nvPr>
        </p:nvPicPr>
        <p:blipFill>
          <a:blip r:embed="rId8"/>
          <a:stretch>
            <a:fillRect/>
          </a:stretch>
        </p:blipFill>
        <p:spPr>
          <a:xfrm>
            <a:off x="1458752" y="2795338"/>
            <a:ext cx="9175115" cy="3846628"/>
          </a:xfrm>
          <a:prstGeom prst="rect">
            <a:avLst/>
          </a:prstGeom>
        </p:spPr>
      </p:pic>
    </p:spTree>
    <p:extLst>
      <p:ext uri="{BB962C8B-B14F-4D97-AF65-F5344CB8AC3E}">
        <p14:creationId xmlns:p14="http://schemas.microsoft.com/office/powerpoint/2010/main" val="301246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785BCC7-E03A-1688-329B-6B098C9C60E3}"/>
              </a:ext>
            </a:extLst>
          </p:cNvPr>
          <p:cNvSpPr>
            <a:spLocks noGrp="1"/>
          </p:cNvSpPr>
          <p:nvPr>
            <p:ph type="sldNum" sz="quarter" idx="12"/>
          </p:nvPr>
        </p:nvSpPr>
        <p:spPr/>
        <p:txBody>
          <a:bodyPr/>
          <a:lstStyle/>
          <a:p>
            <a:fld id="{A56109C0-27C1-7349-BA92-9D0D6A8CE8F1}" type="slidenum">
              <a:rPr lang="en-US" altLang="en-US" smtClean="0"/>
              <a:pPr/>
              <a:t>37</a:t>
            </a:fld>
            <a:endParaRPr lang="en-US" altLang="en-US"/>
          </a:p>
        </p:txBody>
      </p:sp>
      <p:sp>
        <p:nvSpPr>
          <p:cNvPr id="5" name="AutoShape 28">
            <a:extLst>
              <a:ext uri="{FF2B5EF4-FFF2-40B4-BE49-F238E27FC236}">
                <a16:creationId xmlns:a16="http://schemas.microsoft.com/office/drawing/2014/main" id="{8E49C9AD-764F-8B6D-99CC-D35731B526AA}"/>
              </a:ext>
            </a:extLst>
          </p:cNvPr>
          <p:cNvSpPr>
            <a:spLocks noChangeArrowheads="1"/>
          </p:cNvSpPr>
          <p:nvPr/>
        </p:nvSpPr>
        <p:spPr bwMode="gray">
          <a:xfrm>
            <a:off x="76200" y="898450"/>
            <a:ext cx="2895600"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kumimoji="1" lang="en-US" altLang="zh-CN" sz="2000" b="1" dirty="0">
                <a:latin typeface="Microsoft YaHei" panose="020B0503020204020204" pitchFamily="34" charset="-122"/>
                <a:ea typeface="Microsoft YaHei" panose="020B0503020204020204" pitchFamily="34" charset="-122"/>
              </a:rPr>
              <a:t> </a:t>
            </a:r>
            <a:r>
              <a:rPr kumimoji="1" lang="zh-CN" altLang="en-US" sz="2000" b="1" dirty="0">
                <a:latin typeface="Microsoft YaHei" panose="020B0503020204020204" pitchFamily="34" charset="-122"/>
                <a:ea typeface="Microsoft YaHei" panose="020B0503020204020204" pitchFamily="34" charset="-122"/>
              </a:rPr>
              <a:t>平台级别故障注入</a:t>
            </a:r>
            <a:endParaRPr lang="zh-CN" altLang="en-US" sz="2000" b="1" dirty="0">
              <a:latin typeface="Microsoft YaHei" panose="020B0503020204020204" pitchFamily="34" charset="-122"/>
              <a:ea typeface="Microsoft YaHei" panose="020B0503020204020204" pitchFamily="34" charset="-122"/>
            </a:endParaRPr>
          </a:p>
        </p:txBody>
      </p:sp>
      <p:pic>
        <p:nvPicPr>
          <p:cNvPr id="7170" name="Picture 2">
            <a:extLst>
              <a:ext uri="{FF2B5EF4-FFF2-40B4-BE49-F238E27FC236}">
                <a16:creationId xmlns:a16="http://schemas.microsoft.com/office/drawing/2014/main" id="{6170973E-A57A-C465-C43D-D797979F9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642632"/>
            <a:ext cx="5523209" cy="28956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907BE5F-CF8A-7FED-A57B-6DB6B0B296EB}"/>
              </a:ext>
            </a:extLst>
          </p:cNvPr>
          <p:cNvSpPr txBox="1"/>
          <p:nvPr/>
        </p:nvSpPr>
        <p:spPr>
          <a:xfrm>
            <a:off x="48126" y="1499527"/>
            <a:ext cx="11734800" cy="430887"/>
          </a:xfrm>
          <a:prstGeom prst="rect">
            <a:avLst/>
          </a:prstGeom>
          <a:noFill/>
        </p:spPr>
        <p:txBody>
          <a:bodyPr wrap="square">
            <a:spAutoFit/>
          </a:bodyPr>
          <a:lstStyle/>
          <a:p>
            <a:pPr lvl="1">
              <a:buSzPts val="1000"/>
              <a:tabLst>
                <a:tab pos="914400" algn="l"/>
              </a:tabLst>
            </a:pPr>
            <a:r>
              <a:rPr lang="zh-CN" altLang="en-US" sz="2200" kern="0" dirty="0">
                <a:latin typeface="FangSong" panose="02010609060101010101" pitchFamily="49" charset="-122"/>
                <a:ea typeface="FangSong" panose="02010609060101010101" pitchFamily="49" charset="-122"/>
                <a:cs typeface="Times New Roman" panose="02020603050405020304" pitchFamily="18" charset="0"/>
              </a:rPr>
              <a:t>面向云平台的故障注入，破坏系统状态的一致性，注入请求延迟、丢失、错误等故障；</a:t>
            </a:r>
            <a:endParaRPr lang="zh-CN" altLang="zh-CN" sz="2200" kern="100" dirty="0">
              <a:latin typeface="FangSong" panose="02010609060101010101" pitchFamily="49" charset="-122"/>
              <a:ea typeface="FangSong" panose="02010609060101010101" pitchFamily="49" charset="-122"/>
              <a:cs typeface="Times New Roman" panose="02020603050405020304" pitchFamily="18" charset="0"/>
            </a:endParaRPr>
          </a:p>
        </p:txBody>
      </p:sp>
      <p:pic>
        <p:nvPicPr>
          <p:cNvPr id="6" name="图片 5">
            <a:extLst>
              <a:ext uri="{FF2B5EF4-FFF2-40B4-BE49-F238E27FC236}">
                <a16:creationId xmlns:a16="http://schemas.microsoft.com/office/drawing/2014/main" id="{B8B52C93-8C43-6C7C-E020-FAE077A42775}"/>
              </a:ext>
            </a:extLst>
          </p:cNvPr>
          <p:cNvPicPr>
            <a:picLocks noChangeAspect="1"/>
          </p:cNvPicPr>
          <p:nvPr/>
        </p:nvPicPr>
        <p:blipFill rotWithShape="1">
          <a:blip r:embed="rId3"/>
          <a:srcRect l="9875" r="8772" b="2428"/>
          <a:stretch/>
        </p:blipFill>
        <p:spPr>
          <a:xfrm>
            <a:off x="5754625" y="2385404"/>
            <a:ext cx="6323075" cy="3505200"/>
          </a:xfrm>
          <a:prstGeom prst="rect">
            <a:avLst/>
          </a:prstGeom>
        </p:spPr>
      </p:pic>
    </p:spTree>
    <p:extLst>
      <p:ext uri="{BB962C8B-B14F-4D97-AF65-F5344CB8AC3E}">
        <p14:creationId xmlns:p14="http://schemas.microsoft.com/office/powerpoint/2010/main" val="977957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8">
            <a:extLst>
              <a:ext uri="{FF2B5EF4-FFF2-40B4-BE49-F238E27FC236}">
                <a16:creationId xmlns:a16="http://schemas.microsoft.com/office/drawing/2014/main" id="{B3724899-4171-03CA-8030-AABC0C7D46F2}"/>
              </a:ext>
            </a:extLst>
          </p:cNvPr>
          <p:cNvSpPr>
            <a:spLocks noChangeArrowheads="1"/>
          </p:cNvSpPr>
          <p:nvPr/>
        </p:nvSpPr>
        <p:spPr bwMode="gray">
          <a:xfrm>
            <a:off x="171833" y="898450"/>
            <a:ext cx="3336918" cy="47315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Ø"/>
            </a:pPr>
            <a:r>
              <a:rPr lang="zh-CN" altLang="en-US" sz="2000" b="1" dirty="0">
                <a:latin typeface="Microsoft YaHei" panose="020B0503020204020204" pitchFamily="34" charset="-122"/>
                <a:ea typeface="Microsoft YaHei" panose="020B0503020204020204" pitchFamily="34" charset="-122"/>
              </a:rPr>
              <a:t>故障注入系统</a:t>
            </a:r>
          </a:p>
        </p:txBody>
      </p:sp>
      <p:pic>
        <p:nvPicPr>
          <p:cNvPr id="2" name="图片 1">
            <a:extLst>
              <a:ext uri="{FF2B5EF4-FFF2-40B4-BE49-F238E27FC236}">
                <a16:creationId xmlns:a16="http://schemas.microsoft.com/office/drawing/2014/main" id="{3B677FEE-8C22-C335-0942-EE20856B1E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833" y="1524000"/>
            <a:ext cx="11848333" cy="4837965"/>
          </a:xfrm>
          <a:prstGeom prst="rect">
            <a:avLst/>
          </a:prstGeom>
        </p:spPr>
      </p:pic>
      <p:sp>
        <p:nvSpPr>
          <p:cNvPr id="8" name="文本框 7">
            <a:extLst>
              <a:ext uri="{FF2B5EF4-FFF2-40B4-BE49-F238E27FC236}">
                <a16:creationId xmlns:a16="http://schemas.microsoft.com/office/drawing/2014/main" id="{390AFE9D-18B5-15FE-B349-72A53D978077}"/>
              </a:ext>
            </a:extLst>
          </p:cNvPr>
          <p:cNvSpPr txBox="1"/>
          <p:nvPr/>
        </p:nvSpPr>
        <p:spPr>
          <a:xfrm>
            <a:off x="5410200" y="6477000"/>
            <a:ext cx="1676401" cy="369332"/>
          </a:xfrm>
          <a:prstGeom prst="rect">
            <a:avLst/>
          </a:prstGeom>
          <a:noFill/>
        </p:spPr>
        <p:txBody>
          <a:bodyPr wrap="square" rtlCol="0">
            <a:spAutoFit/>
          </a:bodyPr>
          <a:lstStyle/>
          <a:p>
            <a:r>
              <a:rPr kumimoji="1" lang="zh-CN" altLang="en-US" dirty="0"/>
              <a:t>故障注入系统</a:t>
            </a:r>
          </a:p>
        </p:txBody>
      </p:sp>
    </p:spTree>
    <p:extLst>
      <p:ext uri="{BB962C8B-B14F-4D97-AF65-F5344CB8AC3E}">
        <p14:creationId xmlns:p14="http://schemas.microsoft.com/office/powerpoint/2010/main" val="2663402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FF2FF7FC-3182-4645-8102-4913675FA0E5}"/>
              </a:ext>
            </a:extLst>
          </p:cNvPr>
          <p:cNvSpPr>
            <a:spLocks noGrp="1"/>
          </p:cNvSpPr>
          <p:nvPr>
            <p:ph type="sldNum" sz="quarter" idx="12"/>
          </p:nvPr>
        </p:nvSpPr>
        <p:spPr/>
        <p:txBody>
          <a:bodyPr/>
          <a:lstStyle/>
          <a:p>
            <a:fld id="{A56109C0-27C1-7349-BA92-9D0D6A8CE8F1}" type="slidenum">
              <a:rPr lang="en-US" altLang="en-US" smtClean="0"/>
              <a:pPr/>
              <a:t>39</a:t>
            </a:fld>
            <a:endParaRPr lang="en-US" altLang="en-US"/>
          </a:p>
        </p:txBody>
      </p:sp>
      <p:grpSp>
        <p:nvGrpSpPr>
          <p:cNvPr id="5" name="组合 4">
            <a:extLst>
              <a:ext uri="{FF2B5EF4-FFF2-40B4-BE49-F238E27FC236}">
                <a16:creationId xmlns:a16="http://schemas.microsoft.com/office/drawing/2014/main" id="{8AABCF74-B937-7F4C-AB6A-92D91F2B83C0}"/>
              </a:ext>
            </a:extLst>
          </p:cNvPr>
          <p:cNvGrpSpPr/>
          <p:nvPr/>
        </p:nvGrpSpPr>
        <p:grpSpPr>
          <a:xfrm>
            <a:off x="2898688" y="3048000"/>
            <a:ext cx="7070812" cy="1015663"/>
            <a:chOff x="2907632" y="2775193"/>
            <a:chExt cx="7070812" cy="1015663"/>
          </a:xfrm>
        </p:grpSpPr>
        <p:sp>
          <p:nvSpPr>
            <p:cNvPr id="6" name="矩形 5">
              <a:extLst>
                <a:ext uri="{FF2B5EF4-FFF2-40B4-BE49-F238E27FC236}">
                  <a16:creationId xmlns:a16="http://schemas.microsoft.com/office/drawing/2014/main" id="{A27BC9FA-A087-2041-A98A-F199C127DE18}"/>
                </a:ext>
              </a:extLst>
            </p:cNvPr>
            <p:cNvSpPr/>
            <p:nvPr/>
          </p:nvSpPr>
          <p:spPr>
            <a:xfrm>
              <a:off x="2907632" y="2775193"/>
              <a:ext cx="624817" cy="1015663"/>
            </a:xfrm>
            <a:prstGeom prst="rect">
              <a:avLst/>
            </a:prstGeom>
            <a:noFill/>
          </p:spPr>
          <p:txBody>
            <a:bodyPr wrap="square" lIns="91440" tIns="45720" rIns="91440" bIns="45720">
              <a:spAutoFit/>
            </a:bodyPr>
            <a:lstStyle/>
            <a:p>
              <a:pPr algn="ctr"/>
              <a:r>
                <a:rPr kumimoji="1" lang="en-US" altLang="zh-CN"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imHei" panose="02010609060101010101" pitchFamily="49" charset="-122"/>
                  <a:ea typeface="SimHei" panose="02010609060101010101" pitchFamily="49" charset="-122"/>
                </a:rPr>
                <a:t>3.</a:t>
              </a:r>
              <a:endParaRPr lang="zh-CN" alt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矩形 6">
              <a:extLst>
                <a:ext uri="{FF2B5EF4-FFF2-40B4-BE49-F238E27FC236}">
                  <a16:creationId xmlns:a16="http://schemas.microsoft.com/office/drawing/2014/main" id="{EF65F433-F5DF-2943-920F-378CF57D273E}"/>
                </a:ext>
              </a:extLst>
            </p:cNvPr>
            <p:cNvSpPr/>
            <p:nvPr/>
          </p:nvSpPr>
          <p:spPr>
            <a:xfrm>
              <a:off x="3532449" y="2775193"/>
              <a:ext cx="6445995" cy="923330"/>
            </a:xfrm>
            <a:prstGeom prst="rect">
              <a:avLst/>
            </a:prstGeom>
            <a:noFill/>
          </p:spPr>
          <p:txBody>
            <a:bodyPr wrap="none" lIns="91440" tIns="45720" rIns="91440" bIns="45720">
              <a:spAutoFit/>
            </a:bodyPr>
            <a:lstStyle/>
            <a:p>
              <a:r>
                <a:rPr kumimoji="1" lang="zh-CN" alt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imHei" panose="02010609060101010101" pitchFamily="49" charset="-122"/>
                  <a:ea typeface="SimHei" panose="02010609060101010101" pitchFamily="49" charset="-122"/>
                </a:rPr>
                <a:t>云原生系统异常检测</a:t>
              </a:r>
            </a:p>
          </p:txBody>
        </p:sp>
      </p:grpSp>
    </p:spTree>
    <p:extLst>
      <p:ext uri="{BB962C8B-B14F-4D97-AF65-F5344CB8AC3E}">
        <p14:creationId xmlns:p14="http://schemas.microsoft.com/office/powerpoint/2010/main" val="855389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8">
            <a:extLst>
              <a:ext uri="{FF2B5EF4-FFF2-40B4-BE49-F238E27FC236}">
                <a16:creationId xmlns:a16="http://schemas.microsoft.com/office/drawing/2014/main" id="{AC1C8E94-6CA5-E49F-DCA0-F2C75B9EF9B0}"/>
              </a:ext>
            </a:extLst>
          </p:cNvPr>
          <p:cNvSpPr>
            <a:spLocks noChangeArrowheads="1"/>
          </p:cNvSpPr>
          <p:nvPr/>
        </p:nvSpPr>
        <p:spPr bwMode="gray">
          <a:xfrm>
            <a:off x="146019" y="856020"/>
            <a:ext cx="2155180"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sz="2000" b="1" dirty="0">
                <a:latin typeface="Microsoft YaHei" panose="020B0503020204020204" pitchFamily="34" charset="-122"/>
                <a:ea typeface="Microsoft YaHei" panose="020B0503020204020204" pitchFamily="34" charset="-122"/>
              </a:rPr>
              <a:t>云原生系统</a:t>
            </a:r>
          </a:p>
        </p:txBody>
      </p:sp>
      <p:sp>
        <p:nvSpPr>
          <p:cNvPr id="6" name="矩形 5">
            <a:extLst>
              <a:ext uri="{FF2B5EF4-FFF2-40B4-BE49-F238E27FC236}">
                <a16:creationId xmlns:a16="http://schemas.microsoft.com/office/drawing/2014/main" id="{A259AF5D-964B-CAF7-8DC7-0182A24D105B}"/>
              </a:ext>
            </a:extLst>
          </p:cNvPr>
          <p:cNvSpPr/>
          <p:nvPr/>
        </p:nvSpPr>
        <p:spPr>
          <a:xfrm>
            <a:off x="146019" y="1341827"/>
            <a:ext cx="11899961" cy="923330"/>
          </a:xfrm>
          <a:prstGeom prst="rect">
            <a:avLst/>
          </a:prstGeom>
          <a:solidFill>
            <a:schemeClr val="bg2">
              <a:lumMod val="90000"/>
            </a:schemeClr>
          </a:solidFill>
          <a:ln>
            <a:solidFill>
              <a:schemeClr val="accent2">
                <a:lumMod val="50000"/>
              </a:schemeClr>
            </a:solidFill>
          </a:ln>
        </p:spPr>
        <p:txBody>
          <a:bodyPr wrap="square">
            <a:spAutoFit/>
          </a:bodyPr>
          <a:lstStyle/>
          <a:p>
            <a:r>
              <a:rPr lang="zh-CN" altLang="en-US" dirty="0">
                <a:solidFill>
                  <a:srgbClr val="262626"/>
                </a:solidFill>
                <a:latin typeface="SimHei" panose="02010609060101010101" pitchFamily="49" charset="-122"/>
                <a:ea typeface="SimHei" panose="02010609060101010101" pitchFamily="49" charset="-122"/>
              </a:rPr>
              <a:t>从技术的角度，</a:t>
            </a:r>
            <a:r>
              <a:rPr lang="zh-CN" altLang="en-US" dirty="0">
                <a:solidFill>
                  <a:srgbClr val="262626"/>
                </a:solidFill>
                <a:highlight>
                  <a:srgbClr val="FFFF00"/>
                </a:highlight>
                <a:latin typeface="SimHei" panose="02010609060101010101" pitchFamily="49" charset="-122"/>
                <a:ea typeface="SimHei" panose="02010609060101010101" pitchFamily="49" charset="-122"/>
              </a:rPr>
              <a:t>云原生架构是基于云原生技术的一组架构原则和设计模式的集合</a:t>
            </a:r>
            <a:r>
              <a:rPr lang="zh-CN" altLang="en-US" dirty="0">
                <a:solidFill>
                  <a:srgbClr val="262626"/>
                </a:solidFill>
                <a:latin typeface="SimHei" panose="02010609060101010101" pitchFamily="49" charset="-122"/>
                <a:ea typeface="SimHei" panose="02010609060101010101" pitchFamily="49" charset="-122"/>
              </a:rPr>
              <a:t>，</a:t>
            </a:r>
            <a:r>
              <a:rPr lang="zh-CN" altLang="en-US" dirty="0">
                <a:solidFill>
                  <a:srgbClr val="262626"/>
                </a:solidFill>
                <a:highlight>
                  <a:srgbClr val="FFFF00"/>
                </a:highlight>
                <a:latin typeface="SimHei" panose="02010609060101010101" pitchFamily="49" charset="-122"/>
                <a:ea typeface="SimHei" panose="02010609060101010101" pitchFamily="49" charset="-122"/>
              </a:rPr>
              <a:t>旨在将云应用中的 非业务代码部分进行最大化的剥离，从而让云设施接管应用中原有的大量非功能特性</a:t>
            </a:r>
            <a:r>
              <a:rPr lang="en-US" altLang="zh-CN" dirty="0">
                <a:solidFill>
                  <a:srgbClr val="262626"/>
                </a:solidFill>
                <a:latin typeface="SimHei" panose="02010609060101010101" pitchFamily="49" charset="-122"/>
                <a:ea typeface="SimHei" panose="02010609060101010101" pitchFamily="49" charset="-122"/>
              </a:rPr>
              <a:t>(</a:t>
            </a:r>
            <a:r>
              <a:rPr lang="zh-CN" altLang="en-US" dirty="0">
                <a:solidFill>
                  <a:srgbClr val="262626"/>
                </a:solidFill>
                <a:latin typeface="SimHei" panose="02010609060101010101" pitchFamily="49" charset="-122"/>
                <a:ea typeface="SimHei" panose="02010609060101010101" pitchFamily="49" charset="-122"/>
              </a:rPr>
              <a:t>如弹性、韧性、安全、 可观测性、灰度等</a:t>
            </a:r>
            <a:r>
              <a:rPr lang="en-US" altLang="zh-CN" dirty="0">
                <a:solidFill>
                  <a:srgbClr val="262626"/>
                </a:solidFill>
                <a:latin typeface="SimHei" panose="02010609060101010101" pitchFamily="49" charset="-122"/>
                <a:ea typeface="SimHei" panose="02010609060101010101" pitchFamily="49" charset="-122"/>
              </a:rPr>
              <a:t>)</a:t>
            </a:r>
            <a:r>
              <a:rPr lang="zh-CN" altLang="en-US" dirty="0">
                <a:solidFill>
                  <a:srgbClr val="262626"/>
                </a:solidFill>
                <a:latin typeface="SimHei" panose="02010609060101010101" pitchFamily="49" charset="-122"/>
                <a:ea typeface="SimHei" panose="02010609060101010101" pitchFamily="49" charset="-122"/>
              </a:rPr>
              <a:t>，使业务不再有非功能性业务中断困扰的同时，具备轻量、敏捷、高度自动化的特点。 </a:t>
            </a:r>
            <a:endParaRPr lang="zh-CN" altLang="en-US" dirty="0">
              <a:latin typeface="SimHei" panose="02010609060101010101" pitchFamily="49" charset="-122"/>
              <a:ea typeface="SimHei" panose="02010609060101010101" pitchFamily="49" charset="-122"/>
            </a:endParaRPr>
          </a:p>
        </p:txBody>
      </p:sp>
      <p:sp>
        <p:nvSpPr>
          <p:cNvPr id="7" name="文本框 6">
            <a:extLst>
              <a:ext uri="{FF2B5EF4-FFF2-40B4-BE49-F238E27FC236}">
                <a16:creationId xmlns:a16="http://schemas.microsoft.com/office/drawing/2014/main" id="{20AA7F97-9E30-7629-D73D-6F43A397EEBE}"/>
              </a:ext>
            </a:extLst>
          </p:cNvPr>
          <p:cNvSpPr txBox="1"/>
          <p:nvPr/>
        </p:nvSpPr>
        <p:spPr>
          <a:xfrm>
            <a:off x="8312180" y="6420308"/>
            <a:ext cx="3733800" cy="338554"/>
          </a:xfrm>
          <a:prstGeom prst="rect">
            <a:avLst/>
          </a:prstGeom>
          <a:noFill/>
        </p:spPr>
        <p:txBody>
          <a:bodyPr wrap="square" rtlCol="0">
            <a:spAutoFit/>
          </a:bodyPr>
          <a:lstStyle/>
          <a:p>
            <a:r>
              <a:rPr kumimoji="1" lang="zh-CN" altLang="en-US" sz="1600" dirty="0"/>
              <a:t>引自阿里云</a:t>
            </a:r>
            <a:r>
              <a:rPr kumimoji="1" lang="en-US" altLang="zh-CN" sz="1600" dirty="0"/>
              <a:t>《</a:t>
            </a:r>
            <a:r>
              <a:rPr kumimoji="1" lang="zh-CN" altLang="en-US" sz="1600" dirty="0"/>
              <a:t>云原生白皮书</a:t>
            </a:r>
            <a:r>
              <a:rPr kumimoji="1" lang="en-US" altLang="zh-CN" sz="1600" dirty="0"/>
              <a:t>》</a:t>
            </a:r>
            <a:endParaRPr kumimoji="1" lang="zh-CN" altLang="en-US" sz="1600" dirty="0"/>
          </a:p>
        </p:txBody>
      </p:sp>
      <p:pic>
        <p:nvPicPr>
          <p:cNvPr id="8" name="图片 7">
            <a:extLst>
              <a:ext uri="{FF2B5EF4-FFF2-40B4-BE49-F238E27FC236}">
                <a16:creationId xmlns:a16="http://schemas.microsoft.com/office/drawing/2014/main" id="{C6C03912-2E23-0E17-2C55-A968CE5B76FA}"/>
              </a:ext>
            </a:extLst>
          </p:cNvPr>
          <p:cNvPicPr>
            <a:picLocks noChangeAspect="1"/>
          </p:cNvPicPr>
          <p:nvPr/>
        </p:nvPicPr>
        <p:blipFill>
          <a:blip r:embed="rId2"/>
          <a:stretch>
            <a:fillRect/>
          </a:stretch>
        </p:blipFill>
        <p:spPr>
          <a:xfrm>
            <a:off x="146019" y="2379548"/>
            <a:ext cx="11899961" cy="3914374"/>
          </a:xfrm>
          <a:prstGeom prst="rect">
            <a:avLst/>
          </a:prstGeom>
        </p:spPr>
      </p:pic>
      <p:sp>
        <p:nvSpPr>
          <p:cNvPr id="2" name="标题 3">
            <a:extLst>
              <a:ext uri="{FF2B5EF4-FFF2-40B4-BE49-F238E27FC236}">
                <a16:creationId xmlns:a16="http://schemas.microsoft.com/office/drawing/2014/main" id="{B872EFD8-6242-5DC0-E35E-B54026E50AF7}"/>
              </a:ext>
            </a:extLst>
          </p:cNvPr>
          <p:cNvSpPr txBox="1">
            <a:spLocks/>
          </p:cNvSpPr>
          <p:nvPr/>
        </p:nvSpPr>
        <p:spPr>
          <a:xfrm>
            <a:off x="116627" y="-83528"/>
            <a:ext cx="2509075" cy="813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latin typeface="思源黑体 CN Bold" panose="020B0800000000000000" pitchFamily="34" charset="-122"/>
                <a:ea typeface="思源黑体 CN Bold" panose="020B0800000000000000" pitchFamily="34" charset="-122"/>
              </a:rPr>
              <a:t>背景</a:t>
            </a:r>
          </a:p>
        </p:txBody>
      </p:sp>
    </p:spTree>
    <p:extLst>
      <p:ext uri="{BB962C8B-B14F-4D97-AF65-F5344CB8AC3E}">
        <p14:creationId xmlns:p14="http://schemas.microsoft.com/office/powerpoint/2010/main" val="5345531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67F588C-A39B-8F42-B94B-18EAA2878E78}"/>
              </a:ext>
            </a:extLst>
          </p:cNvPr>
          <p:cNvSpPr>
            <a:spLocks noGrp="1"/>
          </p:cNvSpPr>
          <p:nvPr>
            <p:ph type="sldNum" sz="quarter" idx="10"/>
          </p:nvPr>
        </p:nvSpPr>
        <p:spPr>
          <a:xfrm>
            <a:off x="9448800" y="6492875"/>
            <a:ext cx="2743200" cy="365125"/>
          </a:xfrm>
        </p:spPr>
        <p:txBody>
          <a:bodyPr/>
          <a:lstStyle/>
          <a:p>
            <a:fld id="{65755C36-0164-4874-94BE-9E4E7FBF828B}" type="slidenum">
              <a:rPr lang="zh-CN" altLang="en-US" smtClean="0"/>
              <a:pPr/>
              <a:t>40</a:t>
            </a:fld>
            <a:endParaRPr lang="zh-CN" altLang="en-US" dirty="0"/>
          </a:p>
        </p:txBody>
      </p:sp>
      <p:sp>
        <p:nvSpPr>
          <p:cNvPr id="3" name="AutoShape 28">
            <a:extLst>
              <a:ext uri="{FF2B5EF4-FFF2-40B4-BE49-F238E27FC236}">
                <a16:creationId xmlns:a16="http://schemas.microsoft.com/office/drawing/2014/main" id="{A82E0C26-7206-E24D-BD98-1C298DEA792D}"/>
              </a:ext>
            </a:extLst>
          </p:cNvPr>
          <p:cNvSpPr>
            <a:spLocks noChangeArrowheads="1"/>
          </p:cNvSpPr>
          <p:nvPr/>
        </p:nvSpPr>
        <p:spPr bwMode="gray">
          <a:xfrm>
            <a:off x="30892" y="914400"/>
            <a:ext cx="3398108"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sz="2000" b="1" dirty="0">
                <a:latin typeface="Microsoft YaHei" panose="020B0503020204020204" pitchFamily="34" charset="-122"/>
                <a:ea typeface="Microsoft YaHei" panose="020B0503020204020204" pitchFamily="34" charset="-122"/>
              </a:rPr>
              <a:t>服务之间复杂的依赖关系</a:t>
            </a:r>
          </a:p>
        </p:txBody>
      </p:sp>
      <p:pic>
        <p:nvPicPr>
          <p:cNvPr id="6" name="图片 5">
            <a:extLst>
              <a:ext uri="{FF2B5EF4-FFF2-40B4-BE49-F238E27FC236}">
                <a16:creationId xmlns:a16="http://schemas.microsoft.com/office/drawing/2014/main" id="{D94CB4EF-2EF2-D841-BF10-E30492C943AA}"/>
              </a:ext>
            </a:extLst>
          </p:cNvPr>
          <p:cNvPicPr>
            <a:picLocks noChangeAspect="1"/>
          </p:cNvPicPr>
          <p:nvPr/>
        </p:nvPicPr>
        <p:blipFill>
          <a:blip r:embed="rId2"/>
          <a:stretch>
            <a:fillRect/>
          </a:stretch>
        </p:blipFill>
        <p:spPr>
          <a:xfrm>
            <a:off x="609600" y="2133051"/>
            <a:ext cx="11125200" cy="4542386"/>
          </a:xfrm>
          <a:prstGeom prst="rect">
            <a:avLst/>
          </a:prstGeom>
        </p:spPr>
      </p:pic>
      <p:sp>
        <p:nvSpPr>
          <p:cNvPr id="8" name="矩形 7">
            <a:extLst>
              <a:ext uri="{FF2B5EF4-FFF2-40B4-BE49-F238E27FC236}">
                <a16:creationId xmlns:a16="http://schemas.microsoft.com/office/drawing/2014/main" id="{9ADAF365-C49D-5942-8DC6-7CAF4B3C8F7A}"/>
              </a:ext>
            </a:extLst>
          </p:cNvPr>
          <p:cNvSpPr/>
          <p:nvPr/>
        </p:nvSpPr>
        <p:spPr>
          <a:xfrm>
            <a:off x="609600" y="1581156"/>
            <a:ext cx="10591800" cy="369332"/>
          </a:xfrm>
          <a:prstGeom prst="rect">
            <a:avLst/>
          </a:prstGeom>
        </p:spPr>
        <p:txBody>
          <a:bodyPr wrap="square">
            <a:spAutoFit/>
          </a:bodyPr>
          <a:lstStyle/>
          <a:p>
            <a:pPr marL="285750" indent="-285750">
              <a:buFont typeface="Wingdings" pitchFamily="2" charset="2"/>
              <a:buChar char="Ø"/>
            </a:pPr>
            <a:r>
              <a:rPr kumimoji="1" lang="zh-CN" altLang="en-US" dirty="0">
                <a:latin typeface="FangSong" panose="02010609060101010101" pitchFamily="49" charset="-122"/>
                <a:ea typeface="FangSong" panose="02010609060101010101" pitchFamily="49" charset="-122"/>
              </a:rPr>
              <a:t>构成软件系统的服务之间具有复杂的依赖关系，且处于动态变化中；</a:t>
            </a:r>
          </a:p>
        </p:txBody>
      </p:sp>
    </p:spTree>
    <p:extLst>
      <p:ext uri="{BB962C8B-B14F-4D97-AF65-F5344CB8AC3E}">
        <p14:creationId xmlns:p14="http://schemas.microsoft.com/office/powerpoint/2010/main" val="279026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8">
            <a:extLst>
              <a:ext uri="{FF2B5EF4-FFF2-40B4-BE49-F238E27FC236}">
                <a16:creationId xmlns:a16="http://schemas.microsoft.com/office/drawing/2014/main" id="{B3F62E66-DB85-9287-5F0D-75E97E7FAF47}"/>
              </a:ext>
            </a:extLst>
          </p:cNvPr>
          <p:cNvSpPr>
            <a:spLocks noChangeArrowheads="1"/>
          </p:cNvSpPr>
          <p:nvPr/>
        </p:nvSpPr>
        <p:spPr bwMode="gray">
          <a:xfrm>
            <a:off x="133825" y="824459"/>
            <a:ext cx="2667000"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sz="2000" b="1" dirty="0">
                <a:latin typeface="Microsoft YaHei" panose="020B0503020204020204" pitchFamily="34" charset="-122"/>
                <a:ea typeface="Microsoft YaHei" panose="020B0503020204020204" pitchFamily="34" charset="-122"/>
              </a:rPr>
              <a:t>可迁移故障检测</a:t>
            </a:r>
          </a:p>
        </p:txBody>
      </p:sp>
      <p:sp>
        <p:nvSpPr>
          <p:cNvPr id="6" name="文本框 5">
            <a:extLst>
              <a:ext uri="{FF2B5EF4-FFF2-40B4-BE49-F238E27FC236}">
                <a16:creationId xmlns:a16="http://schemas.microsoft.com/office/drawing/2014/main" id="{40B00109-78A2-3522-F5F0-73B6624E8FCB}"/>
              </a:ext>
            </a:extLst>
          </p:cNvPr>
          <p:cNvSpPr txBox="1"/>
          <p:nvPr/>
        </p:nvSpPr>
        <p:spPr>
          <a:xfrm>
            <a:off x="133825" y="1270336"/>
            <a:ext cx="3174167" cy="1015663"/>
          </a:xfrm>
          <a:prstGeom prst="rect">
            <a:avLst/>
          </a:prstGeom>
          <a:noFill/>
        </p:spPr>
        <p:txBody>
          <a:bodyPr wrap="square" rtlCol="0">
            <a:spAutoFit/>
          </a:bodyPr>
          <a:lstStyle/>
          <a:p>
            <a:pPr marL="285750" indent="-285750">
              <a:buFont typeface="Wingdings" pitchFamily="2" charset="2"/>
              <a:buChar char="Ø"/>
            </a:pPr>
            <a:r>
              <a:rPr kumimoji="1" lang="zh-CN" altLang="en-US" sz="2000" b="1" dirty="0"/>
              <a:t>可迁移的可行性</a:t>
            </a:r>
            <a:r>
              <a:rPr kumimoji="1" lang="en-US" altLang="zh-CN" sz="2000" b="1" dirty="0"/>
              <a:t>:</a:t>
            </a:r>
          </a:p>
          <a:p>
            <a:r>
              <a:rPr kumimoji="1" lang="zh-CN" altLang="en-US" sz="2000" dirty="0"/>
              <a:t>      </a:t>
            </a:r>
            <a:r>
              <a:rPr kumimoji="1" lang="en-US" altLang="zh-CN" sz="2000" dirty="0"/>
              <a:t>1.</a:t>
            </a:r>
            <a:r>
              <a:rPr kumimoji="1" lang="zh-CN" altLang="en-US" sz="2000" dirty="0"/>
              <a:t> 周期相似性；</a:t>
            </a:r>
            <a:endParaRPr kumimoji="1" lang="en-US" altLang="zh-CN" sz="2000" dirty="0"/>
          </a:p>
          <a:p>
            <a:r>
              <a:rPr kumimoji="1" lang="zh-CN" altLang="en-US" sz="2000" dirty="0"/>
              <a:t>      </a:t>
            </a:r>
            <a:r>
              <a:rPr kumimoji="1" lang="en-US" altLang="zh-CN" sz="2000" dirty="0"/>
              <a:t>2.</a:t>
            </a:r>
            <a:r>
              <a:rPr kumimoji="1" lang="zh-CN" altLang="en-US" sz="2000" dirty="0"/>
              <a:t> 实体行为相关性；</a:t>
            </a:r>
          </a:p>
        </p:txBody>
      </p:sp>
      <p:sp>
        <p:nvSpPr>
          <p:cNvPr id="7" name="文本框 6">
            <a:extLst>
              <a:ext uri="{FF2B5EF4-FFF2-40B4-BE49-F238E27FC236}">
                <a16:creationId xmlns:a16="http://schemas.microsoft.com/office/drawing/2014/main" id="{97205A21-3555-DA42-21EF-A4F317FE1BB8}"/>
              </a:ext>
            </a:extLst>
          </p:cNvPr>
          <p:cNvSpPr txBox="1"/>
          <p:nvPr/>
        </p:nvSpPr>
        <p:spPr>
          <a:xfrm>
            <a:off x="6488618" y="1270336"/>
            <a:ext cx="5703382" cy="1015663"/>
          </a:xfrm>
          <a:prstGeom prst="rect">
            <a:avLst/>
          </a:prstGeom>
          <a:noFill/>
        </p:spPr>
        <p:txBody>
          <a:bodyPr wrap="square" rtlCol="0">
            <a:spAutoFit/>
          </a:bodyPr>
          <a:lstStyle/>
          <a:p>
            <a:pPr marL="285750" indent="-285750">
              <a:buFont typeface="Wingdings" pitchFamily="2" charset="2"/>
              <a:buChar char="Ø"/>
            </a:pPr>
            <a:r>
              <a:rPr kumimoji="1" lang="zh-CN" altLang="en-US" sz="2000" b="1" dirty="0"/>
              <a:t>可迁移的必要性：</a:t>
            </a:r>
            <a:endParaRPr kumimoji="1" lang="en-US" altLang="zh-CN" sz="2000" b="1" dirty="0"/>
          </a:p>
          <a:p>
            <a:r>
              <a:rPr kumimoji="1" lang="zh-CN" altLang="en-US" sz="2000" dirty="0"/>
              <a:t>      </a:t>
            </a:r>
            <a:r>
              <a:rPr kumimoji="1" lang="en-US" altLang="zh-CN" sz="2000" dirty="0"/>
              <a:t>1.</a:t>
            </a:r>
            <a:r>
              <a:rPr kumimoji="1" lang="zh-CN" altLang="en-US" sz="2000" dirty="0"/>
              <a:t> 模型的训练时间短；</a:t>
            </a:r>
            <a:endParaRPr kumimoji="1" lang="en-US" altLang="zh-CN" sz="2000" dirty="0"/>
          </a:p>
          <a:p>
            <a:r>
              <a:rPr kumimoji="1" lang="zh-CN" altLang="en-US" sz="2000" dirty="0"/>
              <a:t>      </a:t>
            </a:r>
            <a:r>
              <a:rPr kumimoji="1" lang="en-US" altLang="zh-CN" sz="2000" dirty="0"/>
              <a:t>2.</a:t>
            </a:r>
            <a:r>
              <a:rPr kumimoji="1" lang="zh-CN" altLang="en-US" sz="2000" dirty="0"/>
              <a:t> 模型体量小，占内存空间小，装载速度快；</a:t>
            </a:r>
            <a:endParaRPr kumimoji="1" lang="en-US" altLang="zh-CN" sz="2000" dirty="0"/>
          </a:p>
        </p:txBody>
      </p:sp>
      <p:pic>
        <p:nvPicPr>
          <p:cNvPr id="8" name="图片 7">
            <a:extLst>
              <a:ext uri="{FF2B5EF4-FFF2-40B4-BE49-F238E27FC236}">
                <a16:creationId xmlns:a16="http://schemas.microsoft.com/office/drawing/2014/main" id="{522AC124-43AA-D65A-1725-4F79397EDF48}"/>
              </a:ext>
            </a:extLst>
          </p:cNvPr>
          <p:cNvPicPr>
            <a:picLocks noChangeAspect="1"/>
          </p:cNvPicPr>
          <p:nvPr/>
        </p:nvPicPr>
        <p:blipFill>
          <a:blip r:embed="rId2"/>
          <a:stretch>
            <a:fillRect/>
          </a:stretch>
        </p:blipFill>
        <p:spPr>
          <a:xfrm>
            <a:off x="457199" y="2286000"/>
            <a:ext cx="4687253" cy="4343400"/>
          </a:xfrm>
          <a:prstGeom prst="rect">
            <a:avLst/>
          </a:prstGeom>
        </p:spPr>
      </p:pic>
      <p:pic>
        <p:nvPicPr>
          <p:cNvPr id="9" name="图片 8">
            <a:extLst>
              <a:ext uri="{FF2B5EF4-FFF2-40B4-BE49-F238E27FC236}">
                <a16:creationId xmlns:a16="http://schemas.microsoft.com/office/drawing/2014/main" id="{1BE514C1-A5AC-FB75-78DF-E8004DCDD9AB}"/>
              </a:ext>
            </a:extLst>
          </p:cNvPr>
          <p:cNvPicPr>
            <a:picLocks noChangeAspect="1"/>
          </p:cNvPicPr>
          <p:nvPr/>
        </p:nvPicPr>
        <p:blipFill>
          <a:blip r:embed="rId3"/>
          <a:stretch>
            <a:fillRect/>
          </a:stretch>
        </p:blipFill>
        <p:spPr>
          <a:xfrm>
            <a:off x="6625652" y="2782388"/>
            <a:ext cx="5566348" cy="3847012"/>
          </a:xfrm>
          <a:prstGeom prst="rect">
            <a:avLst/>
          </a:prstGeom>
        </p:spPr>
      </p:pic>
    </p:spTree>
    <p:extLst>
      <p:ext uri="{BB962C8B-B14F-4D97-AF65-F5344CB8AC3E}">
        <p14:creationId xmlns:p14="http://schemas.microsoft.com/office/powerpoint/2010/main" val="1587700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8">
            <a:extLst>
              <a:ext uri="{FF2B5EF4-FFF2-40B4-BE49-F238E27FC236}">
                <a16:creationId xmlns:a16="http://schemas.microsoft.com/office/drawing/2014/main" id="{B3F62E66-DB85-9287-5F0D-75E97E7FAF47}"/>
              </a:ext>
            </a:extLst>
          </p:cNvPr>
          <p:cNvSpPr>
            <a:spLocks noChangeArrowheads="1"/>
          </p:cNvSpPr>
          <p:nvPr/>
        </p:nvSpPr>
        <p:spPr bwMode="gray">
          <a:xfrm>
            <a:off x="133825" y="824459"/>
            <a:ext cx="2667000"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sz="2000" b="1" dirty="0">
                <a:latin typeface="Microsoft YaHei" panose="020B0503020204020204" pitchFamily="34" charset="-122"/>
                <a:ea typeface="Microsoft YaHei" panose="020B0503020204020204" pitchFamily="34" charset="-122"/>
              </a:rPr>
              <a:t>可迁移故障检测</a:t>
            </a:r>
          </a:p>
        </p:txBody>
      </p:sp>
      <p:sp>
        <p:nvSpPr>
          <p:cNvPr id="3" name="矩形 2">
            <a:extLst>
              <a:ext uri="{FF2B5EF4-FFF2-40B4-BE49-F238E27FC236}">
                <a16:creationId xmlns:a16="http://schemas.microsoft.com/office/drawing/2014/main" id="{AF1F918C-89F7-75C4-9887-AB055222E678}"/>
              </a:ext>
            </a:extLst>
          </p:cNvPr>
          <p:cNvSpPr/>
          <p:nvPr/>
        </p:nvSpPr>
        <p:spPr>
          <a:xfrm>
            <a:off x="146607" y="1381136"/>
            <a:ext cx="11939338" cy="769441"/>
          </a:xfrm>
          <a:prstGeom prst="rect">
            <a:avLst/>
          </a:prstGeom>
          <a:ln w="28575">
            <a:solidFill>
              <a:schemeClr val="tx1"/>
            </a:solidFill>
          </a:ln>
        </p:spPr>
        <p:txBody>
          <a:bodyPr wrap="square">
            <a:spAutoFit/>
          </a:bodyPr>
          <a:lstStyle/>
          <a:p>
            <a:pPr marL="214313" indent="-214313">
              <a:buFont typeface="Wingdings" pitchFamily="2" charset="2"/>
              <a:buChar char="Ø"/>
            </a:pPr>
            <a:r>
              <a:rPr lang="zh-CN" altLang="en-US" sz="2200" dirty="0">
                <a:solidFill>
                  <a:srgbClr val="000000"/>
                </a:solidFill>
                <a:ea typeface="仿宋" panose="02010609060101010101" pitchFamily="49" charset="-122"/>
              </a:rPr>
              <a:t>为了解决异常检测模型的跨实体</a:t>
            </a:r>
            <a:r>
              <a:rPr lang="en-US" altLang="zh-CN" sz="2200" dirty="0">
                <a:solidFill>
                  <a:srgbClr val="000000"/>
                </a:solidFill>
                <a:ea typeface="仿宋" panose="02010609060101010101" pitchFamily="49" charset="-122"/>
              </a:rPr>
              <a:t>/</a:t>
            </a:r>
            <a:r>
              <a:rPr lang="zh-CN" altLang="en-US" sz="2200" dirty="0">
                <a:solidFill>
                  <a:srgbClr val="000000"/>
                </a:solidFill>
                <a:ea typeface="仿宋" panose="02010609060101010101" pitchFamily="49" charset="-122"/>
              </a:rPr>
              <a:t>指标共享的问题，设计了基于</a:t>
            </a:r>
            <a:r>
              <a:rPr lang="en-US" altLang="zh-CN" sz="2200" dirty="0">
                <a:solidFill>
                  <a:srgbClr val="000000"/>
                </a:solidFill>
                <a:ea typeface="仿宋" panose="02010609060101010101" pitchFamily="49" charset="-122"/>
              </a:rPr>
              <a:t>Transformer</a:t>
            </a:r>
            <a:r>
              <a:rPr lang="zh-CN" altLang="en-US" sz="2200" dirty="0">
                <a:solidFill>
                  <a:srgbClr val="000000"/>
                </a:solidFill>
                <a:ea typeface="仿宋" panose="02010609060101010101" pitchFamily="49" charset="-122"/>
              </a:rPr>
              <a:t>的多指标</a:t>
            </a:r>
            <a:r>
              <a:rPr lang="en-US" altLang="zh-CN" sz="2200" dirty="0">
                <a:solidFill>
                  <a:srgbClr val="000000"/>
                </a:solidFill>
                <a:ea typeface="仿宋" panose="02010609060101010101" pitchFamily="49" charset="-122"/>
              </a:rPr>
              <a:t>/</a:t>
            </a:r>
            <a:r>
              <a:rPr lang="zh-CN" altLang="en-US" sz="2200" dirty="0">
                <a:solidFill>
                  <a:srgbClr val="000000"/>
                </a:solidFill>
                <a:ea typeface="仿宋" panose="02010609060101010101" pitchFamily="49" charset="-122"/>
              </a:rPr>
              <a:t>实体可共享的异常检测模型，真实数据集上的实验结果验证了方法的有效性</a:t>
            </a:r>
            <a:r>
              <a:rPr lang="en-US" altLang="zh-CN" sz="2200" dirty="0">
                <a:solidFill>
                  <a:srgbClr val="000000"/>
                </a:solidFill>
                <a:ea typeface="仿宋" panose="02010609060101010101" pitchFamily="49" charset="-122"/>
              </a:rPr>
              <a:t>,</a:t>
            </a:r>
            <a:endParaRPr lang="zh-CN" altLang="en-US" sz="2200" dirty="0">
              <a:solidFill>
                <a:srgbClr val="000000"/>
              </a:solidFill>
            </a:endParaRPr>
          </a:p>
        </p:txBody>
      </p:sp>
      <p:pic>
        <p:nvPicPr>
          <p:cNvPr id="4" name="图片 3">
            <a:extLst>
              <a:ext uri="{FF2B5EF4-FFF2-40B4-BE49-F238E27FC236}">
                <a16:creationId xmlns:a16="http://schemas.microsoft.com/office/drawing/2014/main" id="{715FE212-6461-3776-55C2-A96823E7B687}"/>
              </a:ext>
            </a:extLst>
          </p:cNvPr>
          <p:cNvPicPr>
            <a:picLocks noChangeAspect="1"/>
          </p:cNvPicPr>
          <p:nvPr/>
        </p:nvPicPr>
        <p:blipFill>
          <a:blip r:embed="rId2"/>
          <a:stretch>
            <a:fillRect/>
          </a:stretch>
        </p:blipFill>
        <p:spPr>
          <a:xfrm>
            <a:off x="3505200" y="2001823"/>
            <a:ext cx="8305800" cy="4459180"/>
          </a:xfrm>
          <a:prstGeom prst="rect">
            <a:avLst/>
          </a:prstGeom>
        </p:spPr>
      </p:pic>
      <p:sp>
        <p:nvSpPr>
          <p:cNvPr id="10" name="文本框 9">
            <a:extLst>
              <a:ext uri="{FF2B5EF4-FFF2-40B4-BE49-F238E27FC236}">
                <a16:creationId xmlns:a16="http://schemas.microsoft.com/office/drawing/2014/main" id="{23290103-4DFD-0B26-1CF0-718CDEB4425A}"/>
              </a:ext>
            </a:extLst>
          </p:cNvPr>
          <p:cNvSpPr txBox="1"/>
          <p:nvPr/>
        </p:nvSpPr>
        <p:spPr>
          <a:xfrm>
            <a:off x="448733" y="6164759"/>
            <a:ext cx="11722959" cy="769441"/>
          </a:xfrm>
          <a:prstGeom prst="rect">
            <a:avLst/>
          </a:prstGeom>
          <a:noFill/>
        </p:spPr>
        <p:txBody>
          <a:bodyPr wrap="square" rtlCol="0">
            <a:spAutoFit/>
          </a:bodyPr>
          <a:lstStyle/>
          <a:p>
            <a:r>
              <a:rPr lang="zh-CN" altLang="en-US" sz="2200" dirty="0">
                <a:solidFill>
                  <a:srgbClr val="000000"/>
                </a:solidFill>
                <a:latin typeface="仿宋" panose="02010609060101010101" pitchFamily="49" charset="-122"/>
                <a:ea typeface="仿宋" panose="02010609060101010101" pitchFamily="49" charset="-122"/>
                <a:cs typeface="Times New Roman" panose="02020603050405020304" pitchFamily="18" charset="0"/>
              </a:rPr>
              <a:t>包含</a:t>
            </a:r>
            <a:r>
              <a:rPr lang="en-US" altLang="zh-CN" sz="2200" dirty="0">
                <a:solidFill>
                  <a:srgbClr val="000000"/>
                </a:solidFill>
                <a:latin typeface="仿宋" panose="02010609060101010101" pitchFamily="49" charset="-122"/>
                <a:ea typeface="仿宋" panose="02010609060101010101" pitchFamily="49" charset="-122"/>
                <a:cs typeface="Times New Roman" panose="02020603050405020304" pitchFamily="18" charset="0"/>
              </a:rPr>
              <a:t>Transformer</a:t>
            </a:r>
            <a:r>
              <a:rPr lang="zh-CN" altLang="en-US" sz="2200" dirty="0">
                <a:solidFill>
                  <a:srgbClr val="000000"/>
                </a:solidFill>
                <a:latin typeface="仿宋" panose="02010609060101010101" pitchFamily="49" charset="-122"/>
                <a:ea typeface="仿宋" panose="02010609060101010101" pitchFamily="49" charset="-122"/>
                <a:cs typeface="Times New Roman" panose="02020603050405020304" pitchFamily="18" charset="0"/>
              </a:rPr>
              <a:t> </a:t>
            </a:r>
            <a:r>
              <a:rPr lang="en-US" altLang="zh-CN" sz="2200" dirty="0">
                <a:solidFill>
                  <a:srgbClr val="000000"/>
                </a:solidFill>
                <a:latin typeface="仿宋" panose="02010609060101010101" pitchFamily="49" charset="-122"/>
                <a:ea typeface="仿宋" panose="02010609060101010101" pitchFamily="49" charset="-122"/>
                <a:cs typeface="Times New Roman" panose="02020603050405020304" pitchFamily="18" charset="0"/>
              </a:rPr>
              <a:t>encoder</a:t>
            </a:r>
            <a:r>
              <a:rPr lang="zh-CN" altLang="en-US" sz="2200" dirty="0">
                <a:solidFill>
                  <a:srgbClr val="000000"/>
                </a:solidFill>
                <a:latin typeface="仿宋" panose="02010609060101010101" pitchFamily="49" charset="-122"/>
                <a:ea typeface="仿宋" panose="02010609060101010101" pitchFamily="49" charset="-122"/>
                <a:cs typeface="Times New Roman" panose="02020603050405020304" pitchFamily="18" charset="0"/>
              </a:rPr>
              <a:t> </a:t>
            </a:r>
            <a:r>
              <a:rPr lang="en-US" altLang="zh-CN" sz="2200" dirty="0">
                <a:solidFill>
                  <a:srgbClr val="000000"/>
                </a:solidFill>
                <a:latin typeface="仿宋" panose="02010609060101010101" pitchFamily="49" charset="-122"/>
                <a:ea typeface="仿宋" panose="02010609060101010101" pitchFamily="49" charset="-122"/>
                <a:cs typeface="Times New Roman" panose="02020603050405020304" pitchFamily="18" charset="0"/>
              </a:rPr>
              <a:t>layer</a:t>
            </a:r>
            <a:r>
              <a:rPr lang="zh-CN" altLang="en-US" sz="2200" dirty="0">
                <a:solidFill>
                  <a:srgbClr val="000000"/>
                </a:solidFill>
                <a:latin typeface="仿宋" panose="02010609060101010101" pitchFamily="49" charset="-122"/>
                <a:ea typeface="仿宋" panose="02010609060101010101" pitchFamily="49" charset="-122"/>
                <a:cs typeface="Times New Roman" panose="02020603050405020304" pitchFamily="18" charset="0"/>
              </a:rPr>
              <a:t>和为了避免各维表示因拉普拉斯平滑而降低表达力而引入的</a:t>
            </a:r>
            <a:r>
              <a:rPr lang="en-US" altLang="zh-CN" sz="2200" dirty="0">
                <a:solidFill>
                  <a:srgbClr val="000000"/>
                </a:solidFill>
                <a:latin typeface="仿宋" panose="02010609060101010101" pitchFamily="49" charset="-122"/>
                <a:ea typeface="仿宋" panose="02010609060101010101" pitchFamily="49" charset="-122"/>
                <a:cs typeface="Times New Roman" panose="02020603050405020304" pitchFamily="18" charset="0"/>
              </a:rPr>
              <a:t>Base layer,</a:t>
            </a:r>
            <a:r>
              <a:rPr lang="zh-CN" altLang="en-US" sz="2200" dirty="0">
                <a:solidFill>
                  <a:srgbClr val="000000"/>
                </a:solidFill>
                <a:latin typeface="仿宋" panose="02010609060101010101" pitchFamily="49" charset="-122"/>
                <a:ea typeface="仿宋" panose="02010609060101010101" pitchFamily="49" charset="-122"/>
                <a:cs typeface="Times New Roman" panose="02020603050405020304" pitchFamily="18" charset="0"/>
              </a:rPr>
              <a:t>最终组成自编码器结构进行输入重构学习</a:t>
            </a:r>
            <a:endParaRPr lang="en-US" altLang="zh-CN" sz="2200" dirty="0">
              <a:solidFill>
                <a:srgbClr val="000000"/>
              </a:solidFill>
              <a:latin typeface="仿宋" panose="02010609060101010101" pitchFamily="49" charset="-122"/>
              <a:ea typeface="仿宋" panose="02010609060101010101" pitchFamily="49" charset="-122"/>
              <a:cs typeface="Times New Roman" panose="02020603050405020304" pitchFamily="18" charset="0"/>
            </a:endParaRPr>
          </a:p>
        </p:txBody>
      </p:sp>
      <p:pic>
        <p:nvPicPr>
          <p:cNvPr id="11" name="图片 10">
            <a:extLst>
              <a:ext uri="{FF2B5EF4-FFF2-40B4-BE49-F238E27FC236}">
                <a16:creationId xmlns:a16="http://schemas.microsoft.com/office/drawing/2014/main" id="{347D97A9-0D2A-C2C2-8A76-FB7495226DE3}"/>
              </a:ext>
            </a:extLst>
          </p:cNvPr>
          <p:cNvPicPr>
            <a:picLocks noChangeAspect="1"/>
          </p:cNvPicPr>
          <p:nvPr/>
        </p:nvPicPr>
        <p:blipFill rotWithShape="1">
          <a:blip r:embed="rId3"/>
          <a:srcRect r="51009" b="-3400"/>
          <a:stretch/>
        </p:blipFill>
        <p:spPr>
          <a:xfrm>
            <a:off x="381000" y="2145686"/>
            <a:ext cx="2362200" cy="2428877"/>
          </a:xfrm>
          <a:prstGeom prst="rect">
            <a:avLst/>
          </a:prstGeom>
        </p:spPr>
      </p:pic>
      <p:pic>
        <p:nvPicPr>
          <p:cNvPr id="12" name="图片 11">
            <a:extLst>
              <a:ext uri="{FF2B5EF4-FFF2-40B4-BE49-F238E27FC236}">
                <a16:creationId xmlns:a16="http://schemas.microsoft.com/office/drawing/2014/main" id="{6DEA89D4-A61C-D3FE-A30F-35232E086991}"/>
              </a:ext>
            </a:extLst>
          </p:cNvPr>
          <p:cNvPicPr>
            <a:picLocks noChangeAspect="1"/>
          </p:cNvPicPr>
          <p:nvPr/>
        </p:nvPicPr>
        <p:blipFill rotWithShape="1">
          <a:blip r:embed="rId4"/>
          <a:srcRect l="49664" b="-1533"/>
          <a:stretch/>
        </p:blipFill>
        <p:spPr>
          <a:xfrm>
            <a:off x="575540" y="4231413"/>
            <a:ext cx="2167660" cy="2130155"/>
          </a:xfrm>
          <a:prstGeom prst="rect">
            <a:avLst/>
          </a:prstGeom>
        </p:spPr>
      </p:pic>
    </p:spTree>
    <p:extLst>
      <p:ext uri="{BB962C8B-B14F-4D97-AF65-F5344CB8AC3E}">
        <p14:creationId xmlns:p14="http://schemas.microsoft.com/office/powerpoint/2010/main" val="111315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8">
            <a:extLst>
              <a:ext uri="{FF2B5EF4-FFF2-40B4-BE49-F238E27FC236}">
                <a16:creationId xmlns:a16="http://schemas.microsoft.com/office/drawing/2014/main" id="{B3F62E66-DB85-9287-5F0D-75E97E7FAF47}"/>
              </a:ext>
            </a:extLst>
          </p:cNvPr>
          <p:cNvSpPr>
            <a:spLocks noChangeArrowheads="1"/>
          </p:cNvSpPr>
          <p:nvPr/>
        </p:nvSpPr>
        <p:spPr bwMode="gray">
          <a:xfrm>
            <a:off x="133825" y="824459"/>
            <a:ext cx="2667000"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sz="2000" b="1" dirty="0">
                <a:latin typeface="Microsoft YaHei" panose="020B0503020204020204" pitchFamily="34" charset="-122"/>
                <a:ea typeface="Microsoft YaHei" panose="020B0503020204020204" pitchFamily="34" charset="-122"/>
              </a:rPr>
              <a:t>可迁移故障检测</a:t>
            </a:r>
          </a:p>
        </p:txBody>
      </p:sp>
      <p:sp>
        <p:nvSpPr>
          <p:cNvPr id="6" name="矩形 5">
            <a:extLst>
              <a:ext uri="{FF2B5EF4-FFF2-40B4-BE49-F238E27FC236}">
                <a16:creationId xmlns:a16="http://schemas.microsoft.com/office/drawing/2014/main" id="{FFAA57B4-AB41-1695-A687-6091D24A0F51}"/>
              </a:ext>
            </a:extLst>
          </p:cNvPr>
          <p:cNvSpPr/>
          <p:nvPr/>
        </p:nvSpPr>
        <p:spPr>
          <a:xfrm>
            <a:off x="76200" y="1295400"/>
            <a:ext cx="12039600" cy="646331"/>
          </a:xfrm>
          <a:prstGeom prst="rect">
            <a:avLst/>
          </a:prstGeom>
          <a:ln w="28575">
            <a:solidFill>
              <a:schemeClr val="tx1"/>
            </a:solidFill>
          </a:ln>
        </p:spPr>
        <p:txBody>
          <a:bodyPr wrap="square">
            <a:spAutoFit/>
          </a:bodyPr>
          <a:lstStyle/>
          <a:p>
            <a:pPr marL="214313" indent="-214313">
              <a:buFont typeface="Wingdings" pitchFamily="2" charset="2"/>
              <a:buChar char="Ø"/>
            </a:pPr>
            <a:r>
              <a:rPr lang="zh-CN" altLang="en-US" dirty="0">
                <a:solidFill>
                  <a:srgbClr val="000000"/>
                </a:solidFill>
                <a:ea typeface="仿宋" panose="02010609060101010101" pitchFamily="49" charset="-122"/>
              </a:rPr>
              <a:t>为了解决异常检测模型的跨实体</a:t>
            </a:r>
            <a:r>
              <a:rPr lang="en-US" altLang="zh-CN" dirty="0">
                <a:solidFill>
                  <a:srgbClr val="000000"/>
                </a:solidFill>
                <a:ea typeface="仿宋" panose="02010609060101010101" pitchFamily="49" charset="-122"/>
              </a:rPr>
              <a:t>/</a:t>
            </a:r>
            <a:r>
              <a:rPr lang="zh-CN" altLang="en-US" dirty="0">
                <a:solidFill>
                  <a:srgbClr val="000000"/>
                </a:solidFill>
                <a:ea typeface="仿宋" panose="02010609060101010101" pitchFamily="49" charset="-122"/>
              </a:rPr>
              <a:t>指标共享的问题，研究了模型共享的必要性以及可行性，设计了基于</a:t>
            </a:r>
            <a:r>
              <a:rPr lang="en-US" altLang="zh-CN" dirty="0">
                <a:solidFill>
                  <a:srgbClr val="000000"/>
                </a:solidFill>
                <a:ea typeface="仿宋" panose="02010609060101010101" pitchFamily="49" charset="-122"/>
              </a:rPr>
              <a:t>Transformer</a:t>
            </a:r>
            <a:r>
              <a:rPr lang="zh-CN" altLang="en-US" dirty="0">
                <a:solidFill>
                  <a:srgbClr val="000000"/>
                </a:solidFill>
                <a:ea typeface="仿宋" panose="02010609060101010101" pitchFamily="49" charset="-122"/>
              </a:rPr>
              <a:t>的多指标</a:t>
            </a:r>
            <a:r>
              <a:rPr lang="en-US" altLang="zh-CN" dirty="0">
                <a:solidFill>
                  <a:srgbClr val="000000"/>
                </a:solidFill>
                <a:ea typeface="仿宋" panose="02010609060101010101" pitchFamily="49" charset="-122"/>
              </a:rPr>
              <a:t>/</a:t>
            </a:r>
            <a:r>
              <a:rPr lang="zh-CN" altLang="en-US" dirty="0">
                <a:solidFill>
                  <a:srgbClr val="000000"/>
                </a:solidFill>
                <a:ea typeface="仿宋" panose="02010609060101010101" pitchFamily="49" charset="-122"/>
              </a:rPr>
              <a:t>实体可共享的异常检测模型，真实数据集上的实验结果验证了方法的有效性。</a:t>
            </a:r>
            <a:endParaRPr lang="zh-CN" altLang="en-US" dirty="0">
              <a:solidFill>
                <a:srgbClr val="000000"/>
              </a:solidFill>
            </a:endParaRPr>
          </a:p>
        </p:txBody>
      </p:sp>
      <p:pic>
        <p:nvPicPr>
          <p:cNvPr id="7" name="图片 6">
            <a:extLst>
              <a:ext uri="{FF2B5EF4-FFF2-40B4-BE49-F238E27FC236}">
                <a16:creationId xmlns:a16="http://schemas.microsoft.com/office/drawing/2014/main" id="{BC7DDEC2-57AF-73A0-3A71-632B89056E93}"/>
              </a:ext>
            </a:extLst>
          </p:cNvPr>
          <p:cNvPicPr>
            <a:picLocks noChangeAspect="1"/>
          </p:cNvPicPr>
          <p:nvPr/>
        </p:nvPicPr>
        <p:blipFill>
          <a:blip r:embed="rId2"/>
          <a:stretch>
            <a:fillRect/>
          </a:stretch>
        </p:blipFill>
        <p:spPr>
          <a:xfrm>
            <a:off x="457200" y="1990359"/>
            <a:ext cx="11277600" cy="4771908"/>
          </a:xfrm>
          <a:prstGeom prst="rect">
            <a:avLst/>
          </a:prstGeom>
        </p:spPr>
      </p:pic>
      <p:sp>
        <p:nvSpPr>
          <p:cNvPr id="8" name="圆角矩形标注 7">
            <a:extLst>
              <a:ext uri="{FF2B5EF4-FFF2-40B4-BE49-F238E27FC236}">
                <a16:creationId xmlns:a16="http://schemas.microsoft.com/office/drawing/2014/main" id="{AF4A5360-D26B-BAD1-775A-0AC1742863C2}"/>
              </a:ext>
            </a:extLst>
          </p:cNvPr>
          <p:cNvSpPr/>
          <p:nvPr/>
        </p:nvSpPr>
        <p:spPr>
          <a:xfrm>
            <a:off x="5486400" y="990600"/>
            <a:ext cx="6629400" cy="99975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1800" dirty="0" err="1">
                <a:effectLst/>
                <a:latin typeface="NimbusRomNo9L"/>
              </a:rPr>
              <a:t>Zilong</a:t>
            </a:r>
            <a:r>
              <a:rPr lang="zh-CN" altLang="en-US" sz="1800" dirty="0">
                <a:effectLst/>
                <a:latin typeface="NimbusRomNo9L"/>
              </a:rPr>
              <a:t> </a:t>
            </a:r>
            <a:r>
              <a:rPr lang="en-US" altLang="zh-CN" sz="1800" dirty="0">
                <a:effectLst/>
                <a:latin typeface="NimbusRomNo9L"/>
              </a:rPr>
              <a:t>He,</a:t>
            </a:r>
            <a:r>
              <a:rPr lang="zh-CN" altLang="en-US" sz="1800" dirty="0">
                <a:effectLst/>
                <a:latin typeface="NimbusRomNo9L"/>
              </a:rPr>
              <a:t> </a:t>
            </a:r>
            <a:r>
              <a:rPr lang="en-US" altLang="zh-CN" sz="1800" dirty="0" err="1">
                <a:effectLst/>
                <a:latin typeface="NimbusRomNo9L"/>
              </a:rPr>
              <a:t>Pengfei</a:t>
            </a:r>
            <a:r>
              <a:rPr lang="zh-CN" altLang="en-US" sz="1800" dirty="0">
                <a:effectLst/>
                <a:latin typeface="NimbusRomNo9L"/>
              </a:rPr>
              <a:t> </a:t>
            </a:r>
            <a:r>
              <a:rPr lang="en-US" altLang="zh-CN" sz="1800" dirty="0">
                <a:effectLst/>
                <a:latin typeface="NimbusRomNo9L"/>
              </a:rPr>
              <a:t>Chen,</a:t>
            </a:r>
            <a:r>
              <a:rPr lang="zh-CN" altLang="en-US" sz="1800" dirty="0">
                <a:effectLst/>
                <a:latin typeface="NimbusRomNo9L"/>
              </a:rPr>
              <a:t> </a:t>
            </a:r>
            <a:r>
              <a:rPr lang="en-US" altLang="zh-CN" sz="1800" dirty="0">
                <a:effectLst/>
                <a:latin typeface="NimbusRomNo9L"/>
              </a:rPr>
              <a:t>Tao</a:t>
            </a:r>
            <a:r>
              <a:rPr lang="zh-CN" altLang="en-US" sz="1800" dirty="0">
                <a:effectLst/>
                <a:latin typeface="NimbusRomNo9L"/>
              </a:rPr>
              <a:t> </a:t>
            </a:r>
            <a:r>
              <a:rPr lang="en-US" altLang="zh-CN" sz="1800" dirty="0">
                <a:effectLst/>
                <a:latin typeface="NimbusRomNo9L"/>
              </a:rPr>
              <a:t>Huang,</a:t>
            </a:r>
            <a:r>
              <a:rPr lang="zh-CN" altLang="en-US" sz="1800" dirty="0">
                <a:effectLst/>
                <a:latin typeface="NimbusRomNo9L"/>
              </a:rPr>
              <a:t> </a:t>
            </a:r>
            <a:r>
              <a:rPr lang="en" altLang="zh-CN" sz="1800" dirty="0">
                <a:effectLst/>
                <a:latin typeface="NimbusRomNo9L"/>
              </a:rPr>
              <a:t>Share or Not Share? Towards the Practicability of Deep Models for Unsupervised Anomaly Detection in Modern Online Systems</a:t>
            </a:r>
            <a:r>
              <a:rPr lang="en-US" altLang="zh-CN" sz="1800" dirty="0">
                <a:effectLst/>
                <a:latin typeface="NimbusRomNo9L"/>
              </a:rPr>
              <a:t>,</a:t>
            </a:r>
            <a:r>
              <a:rPr lang="zh-CN" altLang="en-US" sz="1800" dirty="0">
                <a:effectLst/>
                <a:latin typeface="NimbusRomNo9L"/>
              </a:rPr>
              <a:t> </a:t>
            </a:r>
            <a:r>
              <a:rPr lang="en-US" altLang="zh-CN" sz="1800" dirty="0">
                <a:effectLst/>
                <a:latin typeface="NimbusRomNo9L"/>
              </a:rPr>
              <a:t>IEEE</a:t>
            </a:r>
            <a:r>
              <a:rPr lang="zh-CN" altLang="en-US" sz="1800" dirty="0">
                <a:effectLst/>
                <a:latin typeface="NimbusRomNo9L"/>
              </a:rPr>
              <a:t> </a:t>
            </a:r>
            <a:r>
              <a:rPr lang="en-US" altLang="zh-CN" sz="1800" dirty="0">
                <a:effectLst/>
                <a:latin typeface="NimbusRomNo9L"/>
              </a:rPr>
              <a:t>ISSRE’22</a:t>
            </a:r>
            <a:r>
              <a:rPr lang="en-US" altLang="zh-CN" dirty="0">
                <a:latin typeface="NimbusRomNo9L"/>
              </a:rPr>
              <a:t>,</a:t>
            </a:r>
            <a:r>
              <a:rPr lang="zh-CN" altLang="en-US" dirty="0">
                <a:latin typeface="NimbusRomNo9L"/>
              </a:rPr>
              <a:t> </a:t>
            </a:r>
            <a:r>
              <a:rPr lang="en-US" altLang="zh-CN" dirty="0">
                <a:latin typeface="NimbusRomNo9L"/>
              </a:rPr>
              <a:t>Best</a:t>
            </a:r>
            <a:r>
              <a:rPr lang="zh-CN" altLang="en-US" dirty="0">
                <a:latin typeface="NimbusRomNo9L"/>
              </a:rPr>
              <a:t> </a:t>
            </a:r>
            <a:r>
              <a:rPr lang="en-US" altLang="zh-CN" dirty="0">
                <a:latin typeface="NimbusRomNo9L"/>
              </a:rPr>
              <a:t>Paper.</a:t>
            </a:r>
            <a:endParaRPr lang="en" altLang="zh-CN" dirty="0"/>
          </a:p>
        </p:txBody>
      </p:sp>
    </p:spTree>
    <p:extLst>
      <p:ext uri="{BB962C8B-B14F-4D97-AF65-F5344CB8AC3E}">
        <p14:creationId xmlns:p14="http://schemas.microsoft.com/office/powerpoint/2010/main" val="9906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8">
            <a:extLst>
              <a:ext uri="{FF2B5EF4-FFF2-40B4-BE49-F238E27FC236}">
                <a16:creationId xmlns:a16="http://schemas.microsoft.com/office/drawing/2014/main" id="{A75987D3-BD73-EF9F-F6D3-83E0C61FC3C1}"/>
              </a:ext>
            </a:extLst>
          </p:cNvPr>
          <p:cNvSpPr>
            <a:spLocks noChangeArrowheads="1"/>
          </p:cNvSpPr>
          <p:nvPr/>
        </p:nvSpPr>
        <p:spPr bwMode="gray">
          <a:xfrm>
            <a:off x="116627" y="820400"/>
            <a:ext cx="3505200"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sz="2000" b="1" dirty="0">
                <a:latin typeface="Microsoft YaHei" panose="020B0503020204020204" pitchFamily="34" charset="-122"/>
                <a:ea typeface="Microsoft YaHei" panose="020B0503020204020204" pitchFamily="34" charset="-122"/>
              </a:rPr>
              <a:t>基于主动学习的故障检测</a:t>
            </a:r>
          </a:p>
        </p:txBody>
      </p:sp>
      <p:pic>
        <p:nvPicPr>
          <p:cNvPr id="5" name="图片 4">
            <a:extLst>
              <a:ext uri="{FF2B5EF4-FFF2-40B4-BE49-F238E27FC236}">
                <a16:creationId xmlns:a16="http://schemas.microsoft.com/office/drawing/2014/main" id="{F3F1B909-8B1C-E6C3-7561-B4AB536A3E6D}"/>
              </a:ext>
            </a:extLst>
          </p:cNvPr>
          <p:cNvPicPr>
            <a:picLocks noChangeAspect="1"/>
          </p:cNvPicPr>
          <p:nvPr/>
        </p:nvPicPr>
        <p:blipFill>
          <a:blip r:embed="rId2"/>
          <a:stretch>
            <a:fillRect/>
          </a:stretch>
        </p:blipFill>
        <p:spPr>
          <a:xfrm>
            <a:off x="304800" y="3170420"/>
            <a:ext cx="2408264" cy="1323975"/>
          </a:xfrm>
          <a:prstGeom prst="rect">
            <a:avLst/>
          </a:prstGeom>
        </p:spPr>
      </p:pic>
      <p:sp>
        <p:nvSpPr>
          <p:cNvPr id="15" name="文本框 14">
            <a:extLst>
              <a:ext uri="{FF2B5EF4-FFF2-40B4-BE49-F238E27FC236}">
                <a16:creationId xmlns:a16="http://schemas.microsoft.com/office/drawing/2014/main" id="{C9ADECD7-495F-6433-8AD5-DB02719B0813}"/>
              </a:ext>
            </a:extLst>
          </p:cNvPr>
          <p:cNvSpPr txBox="1"/>
          <p:nvPr/>
        </p:nvSpPr>
        <p:spPr>
          <a:xfrm>
            <a:off x="304799" y="1570220"/>
            <a:ext cx="5133589" cy="430887"/>
          </a:xfrm>
          <a:prstGeom prst="rect">
            <a:avLst/>
          </a:prstGeom>
          <a:noFill/>
        </p:spPr>
        <p:txBody>
          <a:bodyPr wrap="square" rtlCol="0">
            <a:spAutoFit/>
          </a:bodyPr>
          <a:lstStyle/>
          <a:p>
            <a:pPr marL="285750" indent="-285750">
              <a:buFont typeface="Wingdings" pitchFamily="2" charset="2"/>
              <a:buChar char="Ø"/>
            </a:pPr>
            <a:r>
              <a:rPr kumimoji="1" lang="zh-CN" altLang="en-US" sz="2200" dirty="0"/>
              <a:t>基于主动学习的故障检测的基本流程</a:t>
            </a:r>
          </a:p>
        </p:txBody>
      </p:sp>
      <p:sp>
        <p:nvSpPr>
          <p:cNvPr id="16" name="右箭头 15">
            <a:extLst>
              <a:ext uri="{FF2B5EF4-FFF2-40B4-BE49-F238E27FC236}">
                <a16:creationId xmlns:a16="http://schemas.microsoft.com/office/drawing/2014/main" id="{37540DDE-B4B4-1D86-3738-A2FE62C4195F}"/>
              </a:ext>
            </a:extLst>
          </p:cNvPr>
          <p:cNvSpPr/>
          <p:nvPr/>
        </p:nvSpPr>
        <p:spPr>
          <a:xfrm>
            <a:off x="2715013" y="3680007"/>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圆角矩形 16">
            <a:extLst>
              <a:ext uri="{FF2B5EF4-FFF2-40B4-BE49-F238E27FC236}">
                <a16:creationId xmlns:a16="http://schemas.microsoft.com/office/drawing/2014/main" id="{A6615326-387D-D9F5-803A-61437C2A48F2}"/>
              </a:ext>
            </a:extLst>
          </p:cNvPr>
          <p:cNvSpPr/>
          <p:nvPr/>
        </p:nvSpPr>
        <p:spPr>
          <a:xfrm>
            <a:off x="3200401" y="3337107"/>
            <a:ext cx="1752600" cy="990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dirty="0"/>
              <a:t>预处理</a:t>
            </a:r>
          </a:p>
        </p:txBody>
      </p:sp>
      <p:sp>
        <p:nvSpPr>
          <p:cNvPr id="18" name="文本框 17">
            <a:extLst>
              <a:ext uri="{FF2B5EF4-FFF2-40B4-BE49-F238E27FC236}">
                <a16:creationId xmlns:a16="http://schemas.microsoft.com/office/drawing/2014/main" id="{AF25F61C-C149-8178-5F49-0B0AEB37F825}"/>
              </a:ext>
            </a:extLst>
          </p:cNvPr>
          <p:cNvSpPr txBox="1"/>
          <p:nvPr/>
        </p:nvSpPr>
        <p:spPr>
          <a:xfrm>
            <a:off x="762000" y="4618220"/>
            <a:ext cx="1828800" cy="369332"/>
          </a:xfrm>
          <a:prstGeom prst="rect">
            <a:avLst/>
          </a:prstGeom>
          <a:noFill/>
        </p:spPr>
        <p:txBody>
          <a:bodyPr wrap="square" rtlCol="0">
            <a:spAutoFit/>
          </a:bodyPr>
          <a:lstStyle/>
          <a:p>
            <a:r>
              <a:rPr kumimoji="1" lang="zh-CN" altLang="en-US" dirty="0"/>
              <a:t>多维时间序列</a:t>
            </a:r>
          </a:p>
        </p:txBody>
      </p:sp>
      <p:sp>
        <p:nvSpPr>
          <p:cNvPr id="19" name="右箭头 18">
            <a:extLst>
              <a:ext uri="{FF2B5EF4-FFF2-40B4-BE49-F238E27FC236}">
                <a16:creationId xmlns:a16="http://schemas.microsoft.com/office/drawing/2014/main" id="{477C520E-20A7-3359-E156-A221BE3F6A29}"/>
              </a:ext>
            </a:extLst>
          </p:cNvPr>
          <p:cNvSpPr/>
          <p:nvPr/>
        </p:nvSpPr>
        <p:spPr>
          <a:xfrm>
            <a:off x="5133589" y="3680007"/>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圆角矩形 19">
            <a:extLst>
              <a:ext uri="{FF2B5EF4-FFF2-40B4-BE49-F238E27FC236}">
                <a16:creationId xmlns:a16="http://schemas.microsoft.com/office/drawing/2014/main" id="{056F49DD-8DC5-501A-23DB-08D017ED51B3}"/>
              </a:ext>
            </a:extLst>
          </p:cNvPr>
          <p:cNvSpPr/>
          <p:nvPr/>
        </p:nvSpPr>
        <p:spPr>
          <a:xfrm>
            <a:off x="5626999" y="3333096"/>
            <a:ext cx="1752600" cy="990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dirty="0"/>
              <a:t>异常检测模型</a:t>
            </a:r>
          </a:p>
        </p:txBody>
      </p:sp>
      <p:sp>
        <p:nvSpPr>
          <p:cNvPr id="21" name="圆角矩形 20">
            <a:extLst>
              <a:ext uri="{FF2B5EF4-FFF2-40B4-BE49-F238E27FC236}">
                <a16:creationId xmlns:a16="http://schemas.microsoft.com/office/drawing/2014/main" id="{002C665A-B7D6-B92A-2DCA-71F7478852D0}"/>
              </a:ext>
            </a:extLst>
          </p:cNvPr>
          <p:cNvSpPr/>
          <p:nvPr/>
        </p:nvSpPr>
        <p:spPr>
          <a:xfrm>
            <a:off x="7957232" y="3333096"/>
            <a:ext cx="2024968" cy="990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dirty="0"/>
              <a:t>异常点选择算法</a:t>
            </a:r>
          </a:p>
        </p:txBody>
      </p:sp>
      <p:sp>
        <p:nvSpPr>
          <p:cNvPr id="22" name="圆角矩形 21">
            <a:extLst>
              <a:ext uri="{FF2B5EF4-FFF2-40B4-BE49-F238E27FC236}">
                <a16:creationId xmlns:a16="http://schemas.microsoft.com/office/drawing/2014/main" id="{413693E7-84AB-2E8B-AD65-2C82FE1CA9A3}"/>
              </a:ext>
            </a:extLst>
          </p:cNvPr>
          <p:cNvSpPr/>
          <p:nvPr/>
        </p:nvSpPr>
        <p:spPr>
          <a:xfrm>
            <a:off x="5626999" y="2027420"/>
            <a:ext cx="17526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zh-CN" altLang="en-US" dirty="0"/>
              <a:t>反馈计算方法</a:t>
            </a:r>
          </a:p>
        </p:txBody>
      </p:sp>
      <p:sp>
        <p:nvSpPr>
          <p:cNvPr id="23" name="右箭头 22">
            <a:extLst>
              <a:ext uri="{FF2B5EF4-FFF2-40B4-BE49-F238E27FC236}">
                <a16:creationId xmlns:a16="http://schemas.microsoft.com/office/drawing/2014/main" id="{5B2C6032-511F-4D59-997D-0C29D9FAEFA0}"/>
              </a:ext>
            </a:extLst>
          </p:cNvPr>
          <p:cNvSpPr/>
          <p:nvPr/>
        </p:nvSpPr>
        <p:spPr>
          <a:xfrm>
            <a:off x="7528047" y="3680007"/>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右箭头 23">
            <a:extLst>
              <a:ext uri="{FF2B5EF4-FFF2-40B4-BE49-F238E27FC236}">
                <a16:creationId xmlns:a16="http://schemas.microsoft.com/office/drawing/2014/main" id="{2BFE8FA9-1CE2-2120-4CEF-7F9D4088949A}"/>
              </a:ext>
            </a:extLst>
          </p:cNvPr>
          <p:cNvSpPr/>
          <p:nvPr/>
        </p:nvSpPr>
        <p:spPr>
          <a:xfrm>
            <a:off x="10106585" y="3688278"/>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直角上箭头 24">
            <a:extLst>
              <a:ext uri="{FF2B5EF4-FFF2-40B4-BE49-F238E27FC236}">
                <a16:creationId xmlns:a16="http://schemas.microsoft.com/office/drawing/2014/main" id="{CBE1265D-7A8C-989A-B8D5-4250EAEACD1C}"/>
              </a:ext>
            </a:extLst>
          </p:cNvPr>
          <p:cNvSpPr/>
          <p:nvPr/>
        </p:nvSpPr>
        <p:spPr>
          <a:xfrm rot="16200000">
            <a:off x="7692297" y="1867123"/>
            <a:ext cx="1127208" cy="1752602"/>
          </a:xfrm>
          <a:prstGeom prst="bentUpArrow">
            <a:avLst>
              <a:gd name="adj1" fmla="val 16461"/>
              <a:gd name="adj2" fmla="val 25000"/>
              <a:gd name="adj3" fmla="val 260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下箭头 25">
            <a:extLst>
              <a:ext uri="{FF2B5EF4-FFF2-40B4-BE49-F238E27FC236}">
                <a16:creationId xmlns:a16="http://schemas.microsoft.com/office/drawing/2014/main" id="{07D6EFD9-882D-5753-3414-6BB115B8BC49}"/>
              </a:ext>
            </a:extLst>
          </p:cNvPr>
          <p:cNvSpPr/>
          <p:nvPr/>
        </p:nvSpPr>
        <p:spPr>
          <a:xfrm>
            <a:off x="6350899" y="2857724"/>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闪电形 26">
            <a:extLst>
              <a:ext uri="{FF2B5EF4-FFF2-40B4-BE49-F238E27FC236}">
                <a16:creationId xmlns:a16="http://schemas.microsoft.com/office/drawing/2014/main" id="{9F6E7E23-C5DD-2E7D-77B5-061AC41585FE}"/>
              </a:ext>
            </a:extLst>
          </p:cNvPr>
          <p:cNvSpPr/>
          <p:nvPr/>
        </p:nvSpPr>
        <p:spPr>
          <a:xfrm>
            <a:off x="10559833" y="3307028"/>
            <a:ext cx="533400" cy="1016668"/>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endParaRPr>
          </a:p>
        </p:txBody>
      </p:sp>
      <p:sp>
        <p:nvSpPr>
          <p:cNvPr id="28" name="文本框 27">
            <a:extLst>
              <a:ext uri="{FF2B5EF4-FFF2-40B4-BE49-F238E27FC236}">
                <a16:creationId xmlns:a16="http://schemas.microsoft.com/office/drawing/2014/main" id="{E0F18E67-FA5C-6FD9-42E4-A1DD2308D84C}"/>
              </a:ext>
            </a:extLst>
          </p:cNvPr>
          <p:cNvSpPr txBox="1"/>
          <p:nvPr/>
        </p:nvSpPr>
        <p:spPr>
          <a:xfrm>
            <a:off x="10696249" y="4494395"/>
            <a:ext cx="793967" cy="369332"/>
          </a:xfrm>
          <a:prstGeom prst="rect">
            <a:avLst/>
          </a:prstGeom>
          <a:noFill/>
        </p:spPr>
        <p:txBody>
          <a:bodyPr wrap="square" rtlCol="0">
            <a:spAutoFit/>
          </a:bodyPr>
          <a:lstStyle/>
          <a:p>
            <a:r>
              <a:rPr kumimoji="1" lang="zh-CN" altLang="en-US" dirty="0"/>
              <a:t>异常</a:t>
            </a:r>
          </a:p>
        </p:txBody>
      </p:sp>
      <p:sp>
        <p:nvSpPr>
          <p:cNvPr id="29" name="圆角矩形 28">
            <a:extLst>
              <a:ext uri="{FF2B5EF4-FFF2-40B4-BE49-F238E27FC236}">
                <a16:creationId xmlns:a16="http://schemas.microsoft.com/office/drawing/2014/main" id="{A07A4B1E-9769-9783-62E2-7951A68BE701}"/>
              </a:ext>
            </a:extLst>
          </p:cNvPr>
          <p:cNvSpPr/>
          <p:nvPr/>
        </p:nvSpPr>
        <p:spPr>
          <a:xfrm>
            <a:off x="5369553" y="4626172"/>
            <a:ext cx="559699" cy="13636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zh-CN" altLang="en-US" dirty="0"/>
              <a:t>无监督</a:t>
            </a:r>
          </a:p>
        </p:txBody>
      </p:sp>
      <p:sp>
        <p:nvSpPr>
          <p:cNvPr id="30" name="右大括号 29">
            <a:extLst>
              <a:ext uri="{FF2B5EF4-FFF2-40B4-BE49-F238E27FC236}">
                <a16:creationId xmlns:a16="http://schemas.microsoft.com/office/drawing/2014/main" id="{47785207-05F7-8B48-6613-4946FFF0EB3E}"/>
              </a:ext>
            </a:extLst>
          </p:cNvPr>
          <p:cNvSpPr/>
          <p:nvPr/>
        </p:nvSpPr>
        <p:spPr>
          <a:xfrm rot="16200000">
            <a:off x="6278026" y="3396232"/>
            <a:ext cx="304800" cy="221186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1" name="圆角矩形 30">
            <a:extLst>
              <a:ext uri="{FF2B5EF4-FFF2-40B4-BE49-F238E27FC236}">
                <a16:creationId xmlns:a16="http://schemas.microsoft.com/office/drawing/2014/main" id="{E417A2BF-7BC0-E511-5552-CC52E3AA16F7}"/>
              </a:ext>
            </a:extLst>
          </p:cNvPr>
          <p:cNvSpPr/>
          <p:nvPr/>
        </p:nvSpPr>
        <p:spPr>
          <a:xfrm>
            <a:off x="6173105" y="4638136"/>
            <a:ext cx="559699" cy="13636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zh-CN" altLang="en-US" dirty="0"/>
              <a:t>半监督</a:t>
            </a:r>
          </a:p>
        </p:txBody>
      </p:sp>
      <p:sp>
        <p:nvSpPr>
          <p:cNvPr id="32" name="圆角矩形 31">
            <a:extLst>
              <a:ext uri="{FF2B5EF4-FFF2-40B4-BE49-F238E27FC236}">
                <a16:creationId xmlns:a16="http://schemas.microsoft.com/office/drawing/2014/main" id="{5CA8FEA8-1E68-69C2-DCAE-14271B59C410}"/>
              </a:ext>
            </a:extLst>
          </p:cNvPr>
          <p:cNvSpPr/>
          <p:nvPr/>
        </p:nvSpPr>
        <p:spPr>
          <a:xfrm>
            <a:off x="6968348" y="4654564"/>
            <a:ext cx="559699" cy="13636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zh-CN" altLang="en-US" dirty="0"/>
              <a:t>有监督</a:t>
            </a:r>
          </a:p>
        </p:txBody>
      </p:sp>
    </p:spTree>
    <p:extLst>
      <p:ext uri="{BB962C8B-B14F-4D97-AF65-F5344CB8AC3E}">
        <p14:creationId xmlns:p14="http://schemas.microsoft.com/office/powerpoint/2010/main" val="2034970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8">
            <a:extLst>
              <a:ext uri="{FF2B5EF4-FFF2-40B4-BE49-F238E27FC236}">
                <a16:creationId xmlns:a16="http://schemas.microsoft.com/office/drawing/2014/main" id="{578E89A9-F2B3-98C8-D63F-97CF28C1F1CD}"/>
              </a:ext>
            </a:extLst>
          </p:cNvPr>
          <p:cNvSpPr>
            <a:spLocks noChangeArrowheads="1"/>
          </p:cNvSpPr>
          <p:nvPr/>
        </p:nvSpPr>
        <p:spPr bwMode="gray">
          <a:xfrm>
            <a:off x="116627" y="845965"/>
            <a:ext cx="4114800"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sz="2000" b="1" dirty="0">
                <a:latin typeface="Microsoft YaHei" panose="020B0503020204020204" pitchFamily="34" charset="-122"/>
                <a:ea typeface="Microsoft YaHei" panose="020B0503020204020204" pitchFamily="34" charset="-122"/>
              </a:rPr>
              <a:t>基于无监督主动学习的故障检测</a:t>
            </a:r>
          </a:p>
        </p:txBody>
      </p:sp>
      <p:sp>
        <p:nvSpPr>
          <p:cNvPr id="6" name="文本框 5">
            <a:extLst>
              <a:ext uri="{FF2B5EF4-FFF2-40B4-BE49-F238E27FC236}">
                <a16:creationId xmlns:a16="http://schemas.microsoft.com/office/drawing/2014/main" id="{AE04FA35-6757-E39C-0458-64E56E64808F}"/>
              </a:ext>
            </a:extLst>
          </p:cNvPr>
          <p:cNvSpPr txBox="1"/>
          <p:nvPr/>
        </p:nvSpPr>
        <p:spPr>
          <a:xfrm>
            <a:off x="116627" y="1485079"/>
            <a:ext cx="11963400" cy="707886"/>
          </a:xfrm>
          <a:prstGeom prst="rect">
            <a:avLst/>
          </a:prstGeom>
          <a:noFill/>
          <a:ln>
            <a:solidFill>
              <a:schemeClr val="tx1"/>
            </a:solidFill>
          </a:ln>
        </p:spPr>
        <p:txBody>
          <a:bodyPr wrap="square" rtlCol="0">
            <a:spAutoFit/>
          </a:bodyPr>
          <a:lstStyle/>
          <a:p>
            <a:r>
              <a:rPr kumimoji="1" lang="zh-CN" altLang="en-US" sz="2000" dirty="0"/>
              <a:t>       针对多维指标故障检测问题，提出基于无监督主动学习的故障检测方法，引入专家反馈调整无监督异常检测模型，连续优化检测模型。</a:t>
            </a:r>
          </a:p>
        </p:txBody>
      </p:sp>
      <p:pic>
        <p:nvPicPr>
          <p:cNvPr id="7" name="图片 6">
            <a:extLst>
              <a:ext uri="{FF2B5EF4-FFF2-40B4-BE49-F238E27FC236}">
                <a16:creationId xmlns:a16="http://schemas.microsoft.com/office/drawing/2014/main" id="{077AB939-38C5-9438-F3BC-665237B73635}"/>
              </a:ext>
            </a:extLst>
          </p:cNvPr>
          <p:cNvPicPr>
            <a:picLocks noChangeAspect="1"/>
          </p:cNvPicPr>
          <p:nvPr/>
        </p:nvPicPr>
        <p:blipFill>
          <a:blip r:embed="rId2"/>
          <a:stretch>
            <a:fillRect/>
          </a:stretch>
        </p:blipFill>
        <p:spPr>
          <a:xfrm>
            <a:off x="116627" y="2332906"/>
            <a:ext cx="6449065" cy="3820009"/>
          </a:xfrm>
          <a:prstGeom prst="rect">
            <a:avLst/>
          </a:prstGeom>
        </p:spPr>
      </p:pic>
      <p:sp>
        <p:nvSpPr>
          <p:cNvPr id="8" name="文本框 7">
            <a:extLst>
              <a:ext uri="{FF2B5EF4-FFF2-40B4-BE49-F238E27FC236}">
                <a16:creationId xmlns:a16="http://schemas.microsoft.com/office/drawing/2014/main" id="{211F3934-FF8B-05ED-0FFD-A8567DD1E0F0}"/>
              </a:ext>
            </a:extLst>
          </p:cNvPr>
          <p:cNvSpPr txBox="1"/>
          <p:nvPr/>
        </p:nvSpPr>
        <p:spPr>
          <a:xfrm>
            <a:off x="3352800" y="6398571"/>
            <a:ext cx="2743200" cy="369332"/>
          </a:xfrm>
          <a:prstGeom prst="rect">
            <a:avLst/>
          </a:prstGeom>
          <a:noFill/>
        </p:spPr>
        <p:txBody>
          <a:bodyPr wrap="square" rtlCol="0">
            <a:spAutoFit/>
          </a:bodyPr>
          <a:lstStyle/>
          <a:p>
            <a:r>
              <a:rPr kumimoji="1" lang="zh-CN" altLang="en-US" dirty="0"/>
              <a:t>基本框架</a:t>
            </a:r>
          </a:p>
        </p:txBody>
      </p:sp>
      <p:pic>
        <p:nvPicPr>
          <p:cNvPr id="9" name="图片 8">
            <a:extLst>
              <a:ext uri="{FF2B5EF4-FFF2-40B4-BE49-F238E27FC236}">
                <a16:creationId xmlns:a16="http://schemas.microsoft.com/office/drawing/2014/main" id="{E774C374-AA59-0010-DFED-9D887AB1D278}"/>
              </a:ext>
            </a:extLst>
          </p:cNvPr>
          <p:cNvPicPr>
            <a:picLocks noChangeAspect="1"/>
          </p:cNvPicPr>
          <p:nvPr/>
        </p:nvPicPr>
        <p:blipFill>
          <a:blip r:embed="rId3"/>
          <a:stretch>
            <a:fillRect/>
          </a:stretch>
        </p:blipFill>
        <p:spPr>
          <a:xfrm>
            <a:off x="6380839" y="2209230"/>
            <a:ext cx="5811161" cy="3925194"/>
          </a:xfrm>
          <a:prstGeom prst="rect">
            <a:avLst/>
          </a:prstGeom>
        </p:spPr>
      </p:pic>
      <p:sp>
        <p:nvSpPr>
          <p:cNvPr id="10" name="文本框 9">
            <a:extLst>
              <a:ext uri="{FF2B5EF4-FFF2-40B4-BE49-F238E27FC236}">
                <a16:creationId xmlns:a16="http://schemas.microsoft.com/office/drawing/2014/main" id="{3B2EA087-9AAF-A8E2-456D-0D4FA0009A7A}"/>
              </a:ext>
            </a:extLst>
          </p:cNvPr>
          <p:cNvSpPr txBox="1"/>
          <p:nvPr/>
        </p:nvSpPr>
        <p:spPr>
          <a:xfrm>
            <a:off x="9286419" y="6398571"/>
            <a:ext cx="1341607" cy="369332"/>
          </a:xfrm>
          <a:prstGeom prst="rect">
            <a:avLst/>
          </a:prstGeom>
          <a:noFill/>
        </p:spPr>
        <p:txBody>
          <a:bodyPr wrap="square" rtlCol="0">
            <a:spAutoFit/>
          </a:bodyPr>
          <a:lstStyle/>
          <a:p>
            <a:r>
              <a:rPr kumimoji="1" lang="zh-CN" altLang="en-US" dirty="0"/>
              <a:t>实验结果</a:t>
            </a:r>
          </a:p>
        </p:txBody>
      </p:sp>
      <p:sp>
        <p:nvSpPr>
          <p:cNvPr id="11" name="文本框 10">
            <a:extLst>
              <a:ext uri="{FF2B5EF4-FFF2-40B4-BE49-F238E27FC236}">
                <a16:creationId xmlns:a16="http://schemas.microsoft.com/office/drawing/2014/main" id="{53B3D0F6-E92F-D2EE-8248-D37B71F37354}"/>
              </a:ext>
            </a:extLst>
          </p:cNvPr>
          <p:cNvSpPr txBox="1"/>
          <p:nvPr/>
        </p:nvSpPr>
        <p:spPr>
          <a:xfrm>
            <a:off x="4491470" y="785336"/>
            <a:ext cx="7700530" cy="738664"/>
          </a:xfrm>
          <a:prstGeom prst="rect">
            <a:avLst/>
          </a:prstGeom>
          <a:noFill/>
        </p:spPr>
        <p:txBody>
          <a:bodyPr wrap="square">
            <a:spAutoFit/>
          </a:bodyPr>
          <a:lstStyle/>
          <a:p>
            <a:pPr algn="l"/>
            <a:r>
              <a:rPr lang="en" altLang="zh-CN" sz="1400" b="0" i="0" dirty="0">
                <a:solidFill>
                  <a:srgbClr val="333333"/>
                </a:solidFill>
                <a:effectLst/>
                <a:latin typeface="Arial" panose="020B0604020202020204" pitchFamily="34" charset="0"/>
              </a:rPr>
              <a:t>W. Wang, P. Chen, Y. Xu and Z. He, "</a:t>
            </a:r>
            <a:r>
              <a:rPr lang="en" altLang="zh-CN" sz="1400" b="1" i="0" dirty="0">
                <a:solidFill>
                  <a:srgbClr val="333333"/>
                </a:solidFill>
                <a:effectLst/>
                <a:latin typeface="Arial" panose="020B0604020202020204" pitchFamily="34" charset="0"/>
              </a:rPr>
              <a:t>Active-MTSAD: Multivariate Time Series Anomaly Detection With Active Learning</a:t>
            </a:r>
            <a:r>
              <a:rPr lang="en" altLang="zh-CN" sz="1400" b="0" i="0" dirty="0">
                <a:solidFill>
                  <a:srgbClr val="333333"/>
                </a:solidFill>
                <a:effectLst/>
                <a:latin typeface="Arial" panose="020B0604020202020204" pitchFamily="34" charset="0"/>
              </a:rPr>
              <a:t>," </a:t>
            </a:r>
            <a:r>
              <a:rPr lang="en" altLang="zh-CN" sz="1400" b="0" i="1" dirty="0">
                <a:solidFill>
                  <a:srgbClr val="333333"/>
                </a:solidFill>
                <a:effectLst/>
                <a:latin typeface="Arial" panose="020B0604020202020204" pitchFamily="34" charset="0"/>
              </a:rPr>
              <a:t>2022 52nd Annual IEEE/IFIP International Conference on Dependable Systems and Networks (DSN)</a:t>
            </a:r>
            <a:r>
              <a:rPr lang="en" altLang="zh-CN" sz="1400" b="0" i="0" dirty="0">
                <a:solidFill>
                  <a:srgbClr val="333333"/>
                </a:solidFill>
                <a:effectLst/>
                <a:latin typeface="Arial" panose="020B0604020202020204" pitchFamily="34" charset="0"/>
              </a:rPr>
              <a:t>, 2022</a:t>
            </a:r>
            <a:endParaRPr lang="zh-CN" altLang="en-US" sz="1400" dirty="0"/>
          </a:p>
        </p:txBody>
      </p:sp>
    </p:spTree>
    <p:extLst>
      <p:ext uri="{BB962C8B-B14F-4D97-AF65-F5344CB8AC3E}">
        <p14:creationId xmlns:p14="http://schemas.microsoft.com/office/powerpoint/2010/main" val="723392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8">
            <a:extLst>
              <a:ext uri="{FF2B5EF4-FFF2-40B4-BE49-F238E27FC236}">
                <a16:creationId xmlns:a16="http://schemas.microsoft.com/office/drawing/2014/main" id="{67BF8CA6-69F6-180E-D12E-B2F6D5367A78}"/>
              </a:ext>
            </a:extLst>
          </p:cNvPr>
          <p:cNvSpPr>
            <a:spLocks noChangeArrowheads="1"/>
          </p:cNvSpPr>
          <p:nvPr/>
        </p:nvSpPr>
        <p:spPr bwMode="gray">
          <a:xfrm>
            <a:off x="116627" y="866775"/>
            <a:ext cx="4114800"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sz="2000" b="1" dirty="0">
                <a:latin typeface="Microsoft YaHei" panose="020B0503020204020204" pitchFamily="34" charset="-122"/>
                <a:ea typeface="Microsoft YaHei" panose="020B0503020204020204" pitchFamily="34" charset="-122"/>
              </a:rPr>
              <a:t>基于半监督主动学习的故障检测</a:t>
            </a:r>
          </a:p>
        </p:txBody>
      </p:sp>
      <p:sp>
        <p:nvSpPr>
          <p:cNvPr id="6" name="矩形 5">
            <a:extLst>
              <a:ext uri="{FF2B5EF4-FFF2-40B4-BE49-F238E27FC236}">
                <a16:creationId xmlns:a16="http://schemas.microsoft.com/office/drawing/2014/main" id="{7D7706F3-A473-C505-D2F4-E22EA4992985}"/>
              </a:ext>
            </a:extLst>
          </p:cNvPr>
          <p:cNvSpPr/>
          <p:nvPr/>
        </p:nvSpPr>
        <p:spPr>
          <a:xfrm>
            <a:off x="15859" y="1295400"/>
            <a:ext cx="11871341" cy="1015663"/>
          </a:xfrm>
          <a:prstGeom prst="rect">
            <a:avLst/>
          </a:prstGeom>
        </p:spPr>
        <p:txBody>
          <a:bodyPr wrap="square">
            <a:spAutoFit/>
          </a:bodyPr>
          <a:lstStyle/>
          <a:p>
            <a:r>
              <a:rPr lang="zh-CN" altLang="en-US" sz="2000" b="1" dirty="0">
                <a:solidFill>
                  <a:srgbClr val="FF0000"/>
                </a:solidFill>
                <a:latin typeface="FangSong" panose="02010609060101010101" pitchFamily="49" charset="-122"/>
                <a:ea typeface="FangSong" panose="02010609060101010101" pitchFamily="49" charset="-122"/>
              </a:rPr>
              <a:t>方法</a:t>
            </a:r>
            <a:r>
              <a:rPr lang="en-US" altLang="zh-CN" sz="2000" b="1" dirty="0">
                <a:solidFill>
                  <a:srgbClr val="FF0000"/>
                </a:solidFill>
                <a:latin typeface="FangSong" panose="02010609060101010101" pitchFamily="49" charset="-122"/>
                <a:ea typeface="FangSong" panose="02010609060101010101" pitchFamily="49" charset="-122"/>
              </a:rPr>
              <a:t>:</a:t>
            </a:r>
            <a:r>
              <a:rPr lang="zh-CN" altLang="en-US" sz="2000" b="1" dirty="0">
                <a:solidFill>
                  <a:srgbClr val="FF0000"/>
                </a:solidFill>
                <a:latin typeface="FangSong" panose="02010609060101010101" pitchFamily="49" charset="-122"/>
                <a:ea typeface="FangSong" panose="02010609060101010101" pitchFamily="49" charset="-122"/>
              </a:rPr>
              <a:t> </a:t>
            </a:r>
            <a:r>
              <a:rPr lang="zh-CN" altLang="en-US" sz="2000" dirty="0">
                <a:solidFill>
                  <a:srgbClr val="191919"/>
                </a:solidFill>
                <a:latin typeface="FangSong" panose="02010609060101010101" pitchFamily="49" charset="-122"/>
                <a:ea typeface="FangSong" panose="02010609060101010101" pitchFamily="49" charset="-122"/>
              </a:rPr>
              <a:t>提出了一种基于半监督学习的变分自动编码器主动异常检测框架</a:t>
            </a:r>
            <a:r>
              <a:rPr lang="en" altLang="zh-CN" sz="2000" dirty="0">
                <a:solidFill>
                  <a:srgbClr val="191919"/>
                </a:solidFill>
                <a:latin typeface="FangSong" panose="02010609060101010101" pitchFamily="49" charset="-122"/>
                <a:ea typeface="FangSong" panose="02010609060101010101" pitchFamily="49" charset="-122"/>
              </a:rPr>
              <a:t>SLA-VAE</a:t>
            </a:r>
            <a:r>
              <a:rPr lang="zh-CN" altLang="en" sz="2000" dirty="0">
                <a:solidFill>
                  <a:srgbClr val="191919"/>
                </a:solidFill>
                <a:latin typeface="FangSong" panose="02010609060101010101" pitchFamily="49" charset="-122"/>
                <a:ea typeface="FangSong" panose="02010609060101010101" pitchFamily="49" charset="-122"/>
              </a:rPr>
              <a:t>。</a:t>
            </a:r>
            <a:r>
              <a:rPr lang="en" altLang="zh-CN" sz="2000" dirty="0">
                <a:solidFill>
                  <a:srgbClr val="191919"/>
                </a:solidFill>
                <a:latin typeface="FangSong" panose="02010609060101010101" pitchFamily="49" charset="-122"/>
                <a:ea typeface="FangSong" panose="02010609060101010101" pitchFamily="49" charset="-122"/>
              </a:rPr>
              <a:t>SLA-VAE</a:t>
            </a:r>
            <a:r>
              <a:rPr lang="zh-CN" altLang="en-US" sz="2000" dirty="0">
                <a:solidFill>
                  <a:srgbClr val="191919"/>
                </a:solidFill>
                <a:latin typeface="FangSong" panose="02010609060101010101" pitchFamily="49" charset="-122"/>
                <a:ea typeface="FangSong" panose="02010609060101010101" pitchFamily="49" charset="-122"/>
              </a:rPr>
              <a:t>首先基于特征提取模块定义异常，引入半监督</a:t>
            </a:r>
            <a:r>
              <a:rPr lang="en" altLang="zh-CN" sz="2000" dirty="0">
                <a:solidFill>
                  <a:srgbClr val="191919"/>
                </a:solidFill>
                <a:latin typeface="FangSong" panose="02010609060101010101" pitchFamily="49" charset="-122"/>
                <a:ea typeface="FangSong" panose="02010609060101010101" pitchFamily="49" charset="-122"/>
              </a:rPr>
              <a:t>VAE</a:t>
            </a:r>
            <a:r>
              <a:rPr lang="zh-CN" altLang="en-US" sz="2000" dirty="0">
                <a:solidFill>
                  <a:srgbClr val="191919"/>
                </a:solidFill>
                <a:latin typeface="FangSong" panose="02010609060101010101" pitchFamily="49" charset="-122"/>
                <a:ea typeface="FangSong" panose="02010609060101010101" pitchFamily="49" charset="-122"/>
              </a:rPr>
              <a:t>来识别多变量时间序列中的异常，并利用主动学习通过少量不确定样本更新在线模型。</a:t>
            </a:r>
            <a:endParaRPr lang="en-US" altLang="zh-CN" sz="2000" dirty="0">
              <a:solidFill>
                <a:srgbClr val="191919"/>
              </a:solidFill>
              <a:latin typeface="FangSong" panose="02010609060101010101" pitchFamily="49" charset="-122"/>
              <a:ea typeface="FangSong" panose="02010609060101010101" pitchFamily="49" charset="-122"/>
            </a:endParaRPr>
          </a:p>
        </p:txBody>
      </p:sp>
      <p:pic>
        <p:nvPicPr>
          <p:cNvPr id="7" name="Picture 1">
            <a:extLst>
              <a:ext uri="{FF2B5EF4-FFF2-40B4-BE49-F238E27FC236}">
                <a16:creationId xmlns:a16="http://schemas.microsoft.com/office/drawing/2014/main" id="{3D8A6AD7-3760-155A-BABE-B04798EB62E9}"/>
              </a:ext>
            </a:extLst>
          </p:cNvPr>
          <p:cNvPicPr>
            <a:picLocks noChangeAspect="1"/>
          </p:cNvPicPr>
          <p:nvPr/>
        </p:nvPicPr>
        <p:blipFill rotWithShape="1">
          <a:blip r:embed="rId2"/>
          <a:srcRect l="1" r="725" b="9239"/>
          <a:stretch/>
        </p:blipFill>
        <p:spPr>
          <a:xfrm>
            <a:off x="990599" y="2006384"/>
            <a:ext cx="10416915" cy="4836626"/>
          </a:xfrm>
          <a:prstGeom prst="rect">
            <a:avLst/>
          </a:prstGeom>
        </p:spPr>
      </p:pic>
    </p:spTree>
    <p:extLst>
      <p:ext uri="{BB962C8B-B14F-4D97-AF65-F5344CB8AC3E}">
        <p14:creationId xmlns:p14="http://schemas.microsoft.com/office/powerpoint/2010/main" val="3432959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8">
            <a:extLst>
              <a:ext uri="{FF2B5EF4-FFF2-40B4-BE49-F238E27FC236}">
                <a16:creationId xmlns:a16="http://schemas.microsoft.com/office/drawing/2014/main" id="{19076993-8A00-E8C1-3DBD-D9613753756F}"/>
              </a:ext>
            </a:extLst>
          </p:cNvPr>
          <p:cNvSpPr>
            <a:spLocks noChangeArrowheads="1"/>
          </p:cNvSpPr>
          <p:nvPr/>
        </p:nvSpPr>
        <p:spPr bwMode="gray">
          <a:xfrm>
            <a:off x="116627" y="854440"/>
            <a:ext cx="4114800"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sz="2000" b="1" dirty="0">
                <a:latin typeface="Microsoft YaHei" panose="020B0503020204020204" pitchFamily="34" charset="-122"/>
                <a:ea typeface="Microsoft YaHei" panose="020B0503020204020204" pitchFamily="34" charset="-122"/>
              </a:rPr>
              <a:t>基于半监督主动学习的故障检测</a:t>
            </a:r>
          </a:p>
        </p:txBody>
      </p:sp>
      <p:pic>
        <p:nvPicPr>
          <p:cNvPr id="6" name="图片 5">
            <a:extLst>
              <a:ext uri="{FF2B5EF4-FFF2-40B4-BE49-F238E27FC236}">
                <a16:creationId xmlns:a16="http://schemas.microsoft.com/office/drawing/2014/main" id="{B9C39C50-9562-CC06-10F5-F7EBD3CEBB91}"/>
              </a:ext>
            </a:extLst>
          </p:cNvPr>
          <p:cNvPicPr>
            <a:picLocks noChangeAspect="1"/>
          </p:cNvPicPr>
          <p:nvPr/>
        </p:nvPicPr>
        <p:blipFill>
          <a:blip r:embed="rId2"/>
          <a:stretch>
            <a:fillRect/>
          </a:stretch>
        </p:blipFill>
        <p:spPr>
          <a:xfrm>
            <a:off x="345227" y="1387840"/>
            <a:ext cx="11582400" cy="5344301"/>
          </a:xfrm>
          <a:prstGeom prst="rect">
            <a:avLst/>
          </a:prstGeom>
        </p:spPr>
      </p:pic>
      <p:sp>
        <p:nvSpPr>
          <p:cNvPr id="8" name="文本框 7">
            <a:extLst>
              <a:ext uri="{FF2B5EF4-FFF2-40B4-BE49-F238E27FC236}">
                <a16:creationId xmlns:a16="http://schemas.microsoft.com/office/drawing/2014/main" id="{C2E87DD9-3A50-6E9C-24DC-A98C2666D462}"/>
              </a:ext>
            </a:extLst>
          </p:cNvPr>
          <p:cNvSpPr txBox="1"/>
          <p:nvPr/>
        </p:nvSpPr>
        <p:spPr>
          <a:xfrm>
            <a:off x="4495800" y="776364"/>
            <a:ext cx="7696200" cy="584775"/>
          </a:xfrm>
          <a:prstGeom prst="rect">
            <a:avLst/>
          </a:prstGeom>
          <a:noFill/>
        </p:spPr>
        <p:txBody>
          <a:bodyPr wrap="square">
            <a:spAutoFit/>
          </a:bodyPr>
          <a:lstStyle/>
          <a:p>
            <a:r>
              <a:rPr lang="zh-CN" altLang="en-US" sz="1600" dirty="0"/>
              <a:t>Tao Huang, Pengfei Chen*, </a:t>
            </a:r>
            <a:r>
              <a:rPr lang="zh-CN" altLang="en-US" sz="1600" b="1" dirty="0"/>
              <a:t>A Semi-Supervised VAE Based Active Anomaly Detection Framework in Multivariate Time Series for Online Systems</a:t>
            </a:r>
            <a:r>
              <a:rPr lang="zh-CN" altLang="en-US" sz="1600" dirty="0"/>
              <a:t>, WWW 2022, CCF A.</a:t>
            </a:r>
          </a:p>
        </p:txBody>
      </p:sp>
    </p:spTree>
    <p:extLst>
      <p:ext uri="{BB962C8B-B14F-4D97-AF65-F5344CB8AC3E}">
        <p14:creationId xmlns:p14="http://schemas.microsoft.com/office/powerpoint/2010/main" val="2167498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FF2FF7FC-3182-4645-8102-4913675FA0E5}"/>
              </a:ext>
            </a:extLst>
          </p:cNvPr>
          <p:cNvSpPr>
            <a:spLocks noGrp="1"/>
          </p:cNvSpPr>
          <p:nvPr>
            <p:ph type="sldNum" sz="quarter" idx="12"/>
          </p:nvPr>
        </p:nvSpPr>
        <p:spPr/>
        <p:txBody>
          <a:bodyPr/>
          <a:lstStyle/>
          <a:p>
            <a:fld id="{A56109C0-27C1-7349-BA92-9D0D6A8CE8F1}" type="slidenum">
              <a:rPr lang="en-US" altLang="en-US" smtClean="0"/>
              <a:pPr/>
              <a:t>48</a:t>
            </a:fld>
            <a:endParaRPr lang="en-US" altLang="en-US"/>
          </a:p>
        </p:txBody>
      </p:sp>
      <p:grpSp>
        <p:nvGrpSpPr>
          <p:cNvPr id="5" name="组合 4">
            <a:extLst>
              <a:ext uri="{FF2B5EF4-FFF2-40B4-BE49-F238E27FC236}">
                <a16:creationId xmlns:a16="http://schemas.microsoft.com/office/drawing/2014/main" id="{8AABCF74-B937-7F4C-AB6A-92D91F2B83C0}"/>
              </a:ext>
            </a:extLst>
          </p:cNvPr>
          <p:cNvGrpSpPr/>
          <p:nvPr/>
        </p:nvGrpSpPr>
        <p:grpSpPr>
          <a:xfrm>
            <a:off x="4648200" y="3124200"/>
            <a:ext cx="2200889" cy="1015663"/>
            <a:chOff x="2907632" y="2775193"/>
            <a:chExt cx="2200889" cy="1015663"/>
          </a:xfrm>
        </p:grpSpPr>
        <p:sp>
          <p:nvSpPr>
            <p:cNvPr id="6" name="矩形 5">
              <a:extLst>
                <a:ext uri="{FF2B5EF4-FFF2-40B4-BE49-F238E27FC236}">
                  <a16:creationId xmlns:a16="http://schemas.microsoft.com/office/drawing/2014/main" id="{A27BC9FA-A087-2041-A98A-F199C127DE18}"/>
                </a:ext>
              </a:extLst>
            </p:cNvPr>
            <p:cNvSpPr/>
            <p:nvPr/>
          </p:nvSpPr>
          <p:spPr>
            <a:xfrm>
              <a:off x="2907632" y="2775193"/>
              <a:ext cx="624817" cy="1015663"/>
            </a:xfrm>
            <a:prstGeom prst="rect">
              <a:avLst/>
            </a:prstGeom>
            <a:noFill/>
          </p:spPr>
          <p:txBody>
            <a:bodyPr wrap="square" lIns="91440" tIns="45720" rIns="91440" bIns="45720">
              <a:spAutoFit/>
            </a:bodyPr>
            <a:lstStyle/>
            <a:p>
              <a:pPr algn="ctr"/>
              <a:r>
                <a:rPr kumimoji="1" lang="en-US" altLang="zh-CN"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imHei" panose="02010609060101010101" pitchFamily="49" charset="-122"/>
                  <a:ea typeface="SimHei" panose="02010609060101010101" pitchFamily="49" charset="-122"/>
                </a:rPr>
                <a:t>4.</a:t>
              </a:r>
              <a:endParaRPr lang="zh-CN" altLang="en-US"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矩形 6">
              <a:extLst>
                <a:ext uri="{FF2B5EF4-FFF2-40B4-BE49-F238E27FC236}">
                  <a16:creationId xmlns:a16="http://schemas.microsoft.com/office/drawing/2014/main" id="{EF65F433-F5DF-2943-920F-378CF57D273E}"/>
                </a:ext>
              </a:extLst>
            </p:cNvPr>
            <p:cNvSpPr/>
            <p:nvPr/>
          </p:nvSpPr>
          <p:spPr>
            <a:xfrm>
              <a:off x="3532449" y="2775193"/>
              <a:ext cx="1576072" cy="923330"/>
            </a:xfrm>
            <a:prstGeom prst="rect">
              <a:avLst/>
            </a:prstGeom>
            <a:noFill/>
          </p:spPr>
          <p:txBody>
            <a:bodyPr wrap="none" lIns="91440" tIns="45720" rIns="91440" bIns="45720">
              <a:spAutoFit/>
            </a:bodyPr>
            <a:lstStyle/>
            <a:p>
              <a:r>
                <a:rPr kumimoji="1" lang="zh-CN" alt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imHei" panose="02010609060101010101" pitchFamily="49" charset="-122"/>
                  <a:ea typeface="SimHei" panose="02010609060101010101" pitchFamily="49" charset="-122"/>
                </a:rPr>
                <a:t>展望</a:t>
              </a:r>
            </a:p>
          </p:txBody>
        </p:sp>
      </p:grpSp>
    </p:spTree>
    <p:extLst>
      <p:ext uri="{BB962C8B-B14F-4D97-AF65-F5344CB8AC3E}">
        <p14:creationId xmlns:p14="http://schemas.microsoft.com/office/powerpoint/2010/main" val="3806452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8">
            <a:extLst>
              <a:ext uri="{FF2B5EF4-FFF2-40B4-BE49-F238E27FC236}">
                <a16:creationId xmlns:a16="http://schemas.microsoft.com/office/drawing/2014/main" id="{38E641D1-9C1D-1746-29D2-4C2C468F80AF}"/>
              </a:ext>
            </a:extLst>
          </p:cNvPr>
          <p:cNvSpPr>
            <a:spLocks noChangeArrowheads="1"/>
          </p:cNvSpPr>
          <p:nvPr/>
        </p:nvSpPr>
        <p:spPr bwMode="gray">
          <a:xfrm>
            <a:off x="219219" y="918781"/>
            <a:ext cx="2999469" cy="452819"/>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sz="1800" b="1" dirty="0">
                <a:latin typeface="Microsoft YaHei" panose="020B0503020204020204" pitchFamily="34" charset="-122"/>
                <a:ea typeface="Microsoft YaHei" panose="020B0503020204020204" pitchFamily="34" charset="-122"/>
              </a:rPr>
              <a:t>基于</a:t>
            </a:r>
            <a:r>
              <a:rPr lang="zh-CN" altLang="en-US" b="1" dirty="0">
                <a:latin typeface="Microsoft YaHei" panose="020B0503020204020204" pitchFamily="34" charset="-122"/>
                <a:ea typeface="Microsoft YaHei" panose="020B0503020204020204" pitchFamily="34" charset="-122"/>
              </a:rPr>
              <a:t>大模型</a:t>
            </a:r>
            <a:r>
              <a:rPr lang="zh-CN" altLang="en-US" sz="1800" b="1" dirty="0">
                <a:latin typeface="Microsoft YaHei" panose="020B0503020204020204" pitchFamily="34" charset="-122"/>
                <a:ea typeface="Microsoft YaHei" panose="020B0503020204020204" pitchFamily="34" charset="-122"/>
              </a:rPr>
              <a:t>的故障修复</a:t>
            </a:r>
          </a:p>
        </p:txBody>
      </p:sp>
      <p:pic>
        <p:nvPicPr>
          <p:cNvPr id="74754" name="Picture 2" descr="OpenAI Released ChatGPT — An Incredibly Smart Chatbot | by Jim Clyde Monge  | Geek Culture | Medium">
            <a:extLst>
              <a:ext uri="{FF2B5EF4-FFF2-40B4-BE49-F238E27FC236}">
                <a16:creationId xmlns:a16="http://schemas.microsoft.com/office/drawing/2014/main" id="{A329A31C-3352-FEDF-D7AC-4A2807E5A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55" y="2705824"/>
            <a:ext cx="4439676" cy="3458307"/>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01FA946B-678A-B31E-44F3-DFBEF7A05C06}"/>
              </a:ext>
            </a:extLst>
          </p:cNvPr>
          <p:cNvSpPr/>
          <p:nvPr/>
        </p:nvSpPr>
        <p:spPr>
          <a:xfrm>
            <a:off x="228363" y="1469294"/>
            <a:ext cx="11735274" cy="769441"/>
          </a:xfrm>
          <a:prstGeom prst="rect">
            <a:avLst/>
          </a:prstGeom>
          <a:ln w="12700">
            <a:solidFill>
              <a:schemeClr val="tx1"/>
            </a:solidFill>
          </a:ln>
        </p:spPr>
        <p:txBody>
          <a:bodyPr wrap="square">
            <a:spAutoFit/>
          </a:bodyPr>
          <a:lstStyle/>
          <a:p>
            <a:r>
              <a:rPr lang="zh-CN" altLang="en-US" sz="2200" dirty="0">
                <a:latin typeface="FangSong" panose="02010609060101010101" pitchFamily="49" charset="-122"/>
                <a:ea typeface="FangSong" panose="02010609060101010101" pitchFamily="49" charset="-122"/>
              </a:rPr>
              <a:t>将</a:t>
            </a:r>
            <a:r>
              <a:rPr lang="en-US" altLang="zh-CN" sz="2200" dirty="0" err="1">
                <a:latin typeface="FangSong" panose="02010609060101010101" pitchFamily="49" charset="-122"/>
                <a:ea typeface="FangSong" panose="02010609060101010101" pitchFamily="49" charset="-122"/>
              </a:rPr>
              <a:t>ChatGPT</a:t>
            </a:r>
            <a:r>
              <a:rPr lang="zh-CN" altLang="en-US" sz="2200" dirty="0">
                <a:latin typeface="FangSong" panose="02010609060101010101" pitchFamily="49" charset="-122"/>
                <a:ea typeface="FangSong" panose="02010609060101010101" pitchFamily="49" charset="-122"/>
              </a:rPr>
              <a:t>模型压缩，并利用已知的故障处理进行对模型进行微调，获得故障处理模型可以定位根因以及推荐修复方案。</a:t>
            </a:r>
            <a:endParaRPr lang="en-US" altLang="zh-CN" sz="2200" dirty="0">
              <a:latin typeface="FangSong" panose="02010609060101010101" pitchFamily="49" charset="-122"/>
              <a:ea typeface="FangSong" panose="02010609060101010101" pitchFamily="49" charset="-122"/>
            </a:endParaRPr>
          </a:p>
        </p:txBody>
      </p:sp>
      <p:sp>
        <p:nvSpPr>
          <p:cNvPr id="8" name="文本框 7">
            <a:extLst>
              <a:ext uri="{FF2B5EF4-FFF2-40B4-BE49-F238E27FC236}">
                <a16:creationId xmlns:a16="http://schemas.microsoft.com/office/drawing/2014/main" id="{35289935-585E-B59D-9850-13E8E18F59C7}"/>
              </a:ext>
            </a:extLst>
          </p:cNvPr>
          <p:cNvSpPr txBox="1"/>
          <p:nvPr/>
        </p:nvSpPr>
        <p:spPr>
          <a:xfrm>
            <a:off x="3505200" y="822963"/>
            <a:ext cx="7786116" cy="646331"/>
          </a:xfrm>
          <a:prstGeom prst="rect">
            <a:avLst/>
          </a:prstGeom>
          <a:noFill/>
        </p:spPr>
        <p:txBody>
          <a:bodyPr wrap="square">
            <a:spAutoFit/>
          </a:bodyPr>
          <a:lstStyle/>
          <a:p>
            <a:r>
              <a:rPr lang="zh-CN" altLang="en-US" b="1" dirty="0"/>
              <a:t>Recommending Root-Cause and Mitigation Steps for Cloud Incidents using Large Language Models</a:t>
            </a:r>
          </a:p>
        </p:txBody>
      </p:sp>
      <p:pic>
        <p:nvPicPr>
          <p:cNvPr id="9" name="图片 8">
            <a:extLst>
              <a:ext uri="{FF2B5EF4-FFF2-40B4-BE49-F238E27FC236}">
                <a16:creationId xmlns:a16="http://schemas.microsoft.com/office/drawing/2014/main" id="{CAE84FF9-90D8-06F5-7B51-D2B245D745CD}"/>
              </a:ext>
            </a:extLst>
          </p:cNvPr>
          <p:cNvPicPr>
            <a:picLocks noChangeAspect="1"/>
          </p:cNvPicPr>
          <p:nvPr/>
        </p:nvPicPr>
        <p:blipFill>
          <a:blip r:embed="rId3"/>
          <a:stretch>
            <a:fillRect/>
          </a:stretch>
        </p:blipFill>
        <p:spPr>
          <a:xfrm>
            <a:off x="4813685" y="2432302"/>
            <a:ext cx="7140808" cy="1883666"/>
          </a:xfrm>
          <a:prstGeom prst="rect">
            <a:avLst/>
          </a:prstGeom>
        </p:spPr>
      </p:pic>
      <p:pic>
        <p:nvPicPr>
          <p:cNvPr id="10" name="图片 9">
            <a:extLst>
              <a:ext uri="{FF2B5EF4-FFF2-40B4-BE49-F238E27FC236}">
                <a16:creationId xmlns:a16="http://schemas.microsoft.com/office/drawing/2014/main" id="{7792992E-D652-E04D-59BE-24AC6CDAC39A}"/>
              </a:ext>
            </a:extLst>
          </p:cNvPr>
          <p:cNvPicPr>
            <a:picLocks noChangeAspect="1"/>
          </p:cNvPicPr>
          <p:nvPr/>
        </p:nvPicPr>
        <p:blipFill>
          <a:blip r:embed="rId4"/>
          <a:stretch>
            <a:fillRect/>
          </a:stretch>
        </p:blipFill>
        <p:spPr>
          <a:xfrm>
            <a:off x="4747513" y="4492498"/>
            <a:ext cx="7292725" cy="1883666"/>
          </a:xfrm>
          <a:prstGeom prst="rect">
            <a:avLst/>
          </a:prstGeom>
        </p:spPr>
      </p:pic>
    </p:spTree>
    <p:extLst>
      <p:ext uri="{BB962C8B-B14F-4D97-AF65-F5344CB8AC3E}">
        <p14:creationId xmlns:p14="http://schemas.microsoft.com/office/powerpoint/2010/main" val="1895649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9D82A9A0-1A7A-7742-B119-87078CF06B33}"/>
              </a:ext>
            </a:extLst>
          </p:cNvPr>
          <p:cNvSpPr>
            <a:spLocks noGrp="1"/>
          </p:cNvSpPr>
          <p:nvPr>
            <p:ph type="sldNum" sz="quarter" idx="11"/>
          </p:nvPr>
        </p:nvSpPr>
        <p:spPr/>
        <p:txBody>
          <a:bodyPr/>
          <a:lstStyle/>
          <a:p>
            <a:fld id="{81527B9D-8B53-C542-B4A4-B7AE274C943D}" type="slidenum">
              <a:rPr lang="en-US" altLang="en-US" smtClean="0"/>
              <a:pPr/>
              <a:t>5</a:t>
            </a:fld>
            <a:endParaRPr lang="en-US" altLang="en-US"/>
          </a:p>
        </p:txBody>
      </p:sp>
      <p:pic>
        <p:nvPicPr>
          <p:cNvPr id="4" name="图片 3">
            <a:extLst>
              <a:ext uri="{FF2B5EF4-FFF2-40B4-BE49-F238E27FC236}">
                <a16:creationId xmlns:a16="http://schemas.microsoft.com/office/drawing/2014/main" id="{592E80F4-10DA-9446-89A9-2C05486D4FB6}"/>
              </a:ext>
            </a:extLst>
          </p:cNvPr>
          <p:cNvPicPr>
            <a:picLocks noChangeAspect="1"/>
          </p:cNvPicPr>
          <p:nvPr/>
        </p:nvPicPr>
        <p:blipFill>
          <a:blip r:embed="rId2"/>
          <a:stretch>
            <a:fillRect/>
          </a:stretch>
        </p:blipFill>
        <p:spPr>
          <a:xfrm>
            <a:off x="3429000" y="1133856"/>
            <a:ext cx="5587619" cy="5587619"/>
          </a:xfrm>
          <a:prstGeom prst="rect">
            <a:avLst/>
          </a:prstGeom>
        </p:spPr>
      </p:pic>
      <p:sp>
        <p:nvSpPr>
          <p:cNvPr id="5" name="AutoShape 28">
            <a:extLst>
              <a:ext uri="{FF2B5EF4-FFF2-40B4-BE49-F238E27FC236}">
                <a16:creationId xmlns:a16="http://schemas.microsoft.com/office/drawing/2014/main" id="{F13879C3-E29D-2D4F-9076-13E71618621C}"/>
              </a:ext>
            </a:extLst>
          </p:cNvPr>
          <p:cNvSpPr>
            <a:spLocks noChangeArrowheads="1"/>
          </p:cNvSpPr>
          <p:nvPr/>
        </p:nvSpPr>
        <p:spPr bwMode="gray">
          <a:xfrm>
            <a:off x="54621" y="876456"/>
            <a:ext cx="2155180"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b="1" dirty="0">
                <a:latin typeface="Microsoft YaHei" panose="020B0503020204020204" pitchFamily="34" charset="-122"/>
                <a:ea typeface="Microsoft YaHei" panose="020B0503020204020204" pitchFamily="34" charset="-122"/>
              </a:rPr>
              <a:t>云原生系统</a:t>
            </a:r>
          </a:p>
        </p:txBody>
      </p:sp>
      <p:sp>
        <p:nvSpPr>
          <p:cNvPr id="6" name="文本框 5">
            <a:extLst>
              <a:ext uri="{FF2B5EF4-FFF2-40B4-BE49-F238E27FC236}">
                <a16:creationId xmlns:a16="http://schemas.microsoft.com/office/drawing/2014/main" id="{B066E3B4-073F-A243-9615-5CD8FC6C42CA}"/>
              </a:ext>
            </a:extLst>
          </p:cNvPr>
          <p:cNvSpPr txBox="1"/>
          <p:nvPr/>
        </p:nvSpPr>
        <p:spPr>
          <a:xfrm>
            <a:off x="9016619" y="1752600"/>
            <a:ext cx="3074163" cy="923330"/>
          </a:xfrm>
          <a:prstGeom prst="rect">
            <a:avLst/>
          </a:prstGeom>
          <a:noFill/>
        </p:spPr>
        <p:txBody>
          <a:bodyPr wrap="square" rtlCol="0">
            <a:spAutoFit/>
          </a:bodyPr>
          <a:lstStyle/>
          <a:p>
            <a:r>
              <a:rPr kumimoji="1" lang="zh-CN" altLang="en-US" b="1" dirty="0"/>
              <a:t>连续交付：</a:t>
            </a:r>
            <a:r>
              <a:rPr kumimoji="1" lang="zh-CN" altLang="en-US" dirty="0"/>
              <a:t>连续的开发和交付，减少业务</a:t>
            </a:r>
            <a:r>
              <a:rPr kumimoji="1" lang="en-US" altLang="zh-CN" dirty="0"/>
              <a:t>Go-To-Market</a:t>
            </a:r>
            <a:r>
              <a:rPr kumimoji="1" lang="zh-CN" altLang="en-US" dirty="0"/>
              <a:t>的时间</a:t>
            </a:r>
          </a:p>
        </p:txBody>
      </p:sp>
      <p:sp>
        <p:nvSpPr>
          <p:cNvPr id="7" name="文本框 6">
            <a:extLst>
              <a:ext uri="{FF2B5EF4-FFF2-40B4-BE49-F238E27FC236}">
                <a16:creationId xmlns:a16="http://schemas.microsoft.com/office/drawing/2014/main" id="{608312AA-B833-E941-ABE7-CFEED89B16BA}"/>
              </a:ext>
            </a:extLst>
          </p:cNvPr>
          <p:cNvSpPr txBox="1"/>
          <p:nvPr/>
        </p:nvSpPr>
        <p:spPr>
          <a:xfrm>
            <a:off x="8915400" y="5638800"/>
            <a:ext cx="3175382" cy="646331"/>
          </a:xfrm>
          <a:prstGeom prst="rect">
            <a:avLst/>
          </a:prstGeom>
          <a:noFill/>
        </p:spPr>
        <p:txBody>
          <a:bodyPr wrap="square" rtlCol="0">
            <a:spAutoFit/>
          </a:bodyPr>
          <a:lstStyle/>
          <a:p>
            <a:r>
              <a:rPr kumimoji="1" lang="zh-CN" altLang="en-US" b="1" dirty="0"/>
              <a:t>容器：</a:t>
            </a:r>
            <a:r>
              <a:rPr kumimoji="1" lang="zh-CN" altLang="en-US" dirty="0"/>
              <a:t>基础使能技术，使开发和部署软件系统的速度加快</a:t>
            </a:r>
          </a:p>
        </p:txBody>
      </p:sp>
      <p:sp>
        <p:nvSpPr>
          <p:cNvPr id="10" name="文本框 9">
            <a:extLst>
              <a:ext uri="{FF2B5EF4-FFF2-40B4-BE49-F238E27FC236}">
                <a16:creationId xmlns:a16="http://schemas.microsoft.com/office/drawing/2014/main" id="{4242DDAF-42F0-FF4E-AFCC-CD4049AEA9C1}"/>
              </a:ext>
            </a:extLst>
          </p:cNvPr>
          <p:cNvSpPr txBox="1"/>
          <p:nvPr/>
        </p:nvSpPr>
        <p:spPr>
          <a:xfrm>
            <a:off x="412512" y="1744579"/>
            <a:ext cx="3074163" cy="646331"/>
          </a:xfrm>
          <a:prstGeom prst="rect">
            <a:avLst/>
          </a:prstGeom>
          <a:noFill/>
        </p:spPr>
        <p:txBody>
          <a:bodyPr wrap="square" rtlCol="0">
            <a:spAutoFit/>
          </a:bodyPr>
          <a:lstStyle/>
          <a:p>
            <a:r>
              <a:rPr kumimoji="1" lang="en-US" altLang="zh-CN" b="1" dirty="0"/>
              <a:t>DevOps</a:t>
            </a:r>
            <a:r>
              <a:rPr kumimoji="1" lang="zh-CN" altLang="en-US" b="1" dirty="0"/>
              <a:t>：</a:t>
            </a:r>
            <a:r>
              <a:rPr kumimoji="1" lang="zh-CN" altLang="en-US" dirty="0"/>
              <a:t>新的软件开发模式，加速软件的开发速度；</a:t>
            </a:r>
          </a:p>
        </p:txBody>
      </p:sp>
      <p:sp>
        <p:nvSpPr>
          <p:cNvPr id="11" name="文本框 10">
            <a:extLst>
              <a:ext uri="{FF2B5EF4-FFF2-40B4-BE49-F238E27FC236}">
                <a16:creationId xmlns:a16="http://schemas.microsoft.com/office/drawing/2014/main" id="{33B119D5-832A-F943-AEDC-0BCE64866DD1}"/>
              </a:ext>
            </a:extLst>
          </p:cNvPr>
          <p:cNvSpPr txBox="1"/>
          <p:nvPr/>
        </p:nvSpPr>
        <p:spPr>
          <a:xfrm>
            <a:off x="320747" y="5638799"/>
            <a:ext cx="3074163" cy="646331"/>
          </a:xfrm>
          <a:prstGeom prst="rect">
            <a:avLst/>
          </a:prstGeom>
          <a:noFill/>
        </p:spPr>
        <p:txBody>
          <a:bodyPr wrap="square" rtlCol="0">
            <a:spAutoFit/>
          </a:bodyPr>
          <a:lstStyle/>
          <a:p>
            <a:r>
              <a:rPr kumimoji="1" lang="zh-CN" altLang="en-US" b="1" dirty="0"/>
              <a:t>微服务：</a:t>
            </a:r>
            <a:r>
              <a:rPr kumimoji="1" lang="zh-CN" altLang="en-US" dirty="0"/>
              <a:t>小而精的软件产品，易于开发、交互和维护；</a:t>
            </a:r>
          </a:p>
        </p:txBody>
      </p:sp>
      <p:sp>
        <p:nvSpPr>
          <p:cNvPr id="12" name="文本框 11">
            <a:extLst>
              <a:ext uri="{FF2B5EF4-FFF2-40B4-BE49-F238E27FC236}">
                <a16:creationId xmlns:a16="http://schemas.microsoft.com/office/drawing/2014/main" id="{398A7CEF-5BCF-9141-ABA2-DBD601EC7773}"/>
              </a:ext>
            </a:extLst>
          </p:cNvPr>
          <p:cNvSpPr txBox="1"/>
          <p:nvPr/>
        </p:nvSpPr>
        <p:spPr>
          <a:xfrm>
            <a:off x="378900" y="3712220"/>
            <a:ext cx="2886528" cy="430887"/>
          </a:xfrm>
          <a:prstGeom prst="rect">
            <a:avLst/>
          </a:prstGeom>
          <a:noFill/>
        </p:spPr>
        <p:txBody>
          <a:bodyPr wrap="square" rtlCol="0">
            <a:spAutoFit/>
          </a:bodyPr>
          <a:lstStyle/>
          <a:p>
            <a:r>
              <a:rPr kumimoji="1" lang="zh-CN" altLang="en-US" sz="2200" b="1" dirty="0"/>
              <a:t>天下武功，唯快不破！</a:t>
            </a:r>
          </a:p>
        </p:txBody>
      </p:sp>
      <p:sp>
        <p:nvSpPr>
          <p:cNvPr id="13" name="文本框 12">
            <a:extLst>
              <a:ext uri="{FF2B5EF4-FFF2-40B4-BE49-F238E27FC236}">
                <a16:creationId xmlns:a16="http://schemas.microsoft.com/office/drawing/2014/main" id="{12B3574C-A26E-164C-945E-75851E75DE65}"/>
              </a:ext>
            </a:extLst>
          </p:cNvPr>
          <p:cNvSpPr txBox="1"/>
          <p:nvPr/>
        </p:nvSpPr>
        <p:spPr>
          <a:xfrm>
            <a:off x="9280358" y="3712220"/>
            <a:ext cx="2810424" cy="430887"/>
          </a:xfrm>
          <a:prstGeom prst="rect">
            <a:avLst/>
          </a:prstGeom>
          <a:noFill/>
        </p:spPr>
        <p:txBody>
          <a:bodyPr wrap="square" rtlCol="0">
            <a:spAutoFit/>
          </a:bodyPr>
          <a:lstStyle/>
          <a:p>
            <a:r>
              <a:rPr kumimoji="1" lang="zh-CN" altLang="en-US" sz="2200" b="1" dirty="0"/>
              <a:t>世间软件，唯快不赢！</a:t>
            </a:r>
          </a:p>
        </p:txBody>
      </p:sp>
    </p:spTree>
    <p:extLst>
      <p:ext uri="{BB962C8B-B14F-4D97-AF65-F5344CB8AC3E}">
        <p14:creationId xmlns:p14="http://schemas.microsoft.com/office/powerpoint/2010/main" val="2186248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8">
            <a:extLst>
              <a:ext uri="{FF2B5EF4-FFF2-40B4-BE49-F238E27FC236}">
                <a16:creationId xmlns:a16="http://schemas.microsoft.com/office/drawing/2014/main" id="{CFA488E6-CEEA-287A-161B-BBEA7F2AB006}"/>
              </a:ext>
            </a:extLst>
          </p:cNvPr>
          <p:cNvSpPr>
            <a:spLocks noChangeArrowheads="1"/>
          </p:cNvSpPr>
          <p:nvPr/>
        </p:nvSpPr>
        <p:spPr bwMode="gray">
          <a:xfrm>
            <a:off x="237506" y="914400"/>
            <a:ext cx="2398118" cy="400110"/>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l"/>
            </a:pPr>
            <a:r>
              <a:rPr kumimoji="1" lang="zh-CN" altLang="en-US" sz="2400" b="1" dirty="0">
                <a:solidFill>
                  <a:srgbClr val="000000"/>
                </a:solidFill>
                <a:latin typeface="FangSong" panose="02010609060101010101" pitchFamily="49" charset="-122"/>
                <a:ea typeface="FangSong" panose="02010609060101010101" pitchFamily="49" charset="-122"/>
                <a:cs typeface="Times New Roman" panose="02020603050405020304" pitchFamily="18" charset="0"/>
              </a:rPr>
              <a:t>深度“观察”</a:t>
            </a:r>
          </a:p>
        </p:txBody>
      </p:sp>
      <p:pic>
        <p:nvPicPr>
          <p:cNvPr id="6" name="Picture 4">
            <a:extLst>
              <a:ext uri="{FF2B5EF4-FFF2-40B4-BE49-F238E27FC236}">
                <a16:creationId xmlns:a16="http://schemas.microsoft.com/office/drawing/2014/main" id="{4F42E442-3C2E-44CE-E3A9-664726870D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1978" y="2121653"/>
            <a:ext cx="11108044" cy="4736347"/>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C0665C7F-160D-DD58-D091-B378BB312636}"/>
              </a:ext>
            </a:extLst>
          </p:cNvPr>
          <p:cNvSpPr txBox="1"/>
          <p:nvPr/>
        </p:nvSpPr>
        <p:spPr>
          <a:xfrm>
            <a:off x="403412" y="1307632"/>
            <a:ext cx="8153400" cy="430887"/>
          </a:xfrm>
          <a:prstGeom prst="rect">
            <a:avLst/>
          </a:prstGeom>
          <a:noFill/>
        </p:spPr>
        <p:txBody>
          <a:bodyPr wrap="square" rtlCol="0">
            <a:spAutoFit/>
          </a:bodyPr>
          <a:lstStyle/>
          <a:p>
            <a:pPr marL="285750" indent="-285750">
              <a:buFont typeface="Wingdings" pitchFamily="2" charset="2"/>
              <a:buChar char="Ø"/>
            </a:pPr>
            <a:r>
              <a:rPr kumimoji="1" lang="zh-CN" altLang="en-US" sz="2200" b="1" dirty="0">
                <a:latin typeface="FangSong" panose="02010609060101010101" pitchFamily="49" charset="-122"/>
                <a:ea typeface="FangSong" panose="02010609060101010101" pitchFamily="49" charset="-122"/>
              </a:rPr>
              <a:t>基于</a:t>
            </a:r>
            <a:r>
              <a:rPr kumimoji="1" lang="en-US" altLang="zh-CN" sz="2200" b="1" dirty="0" err="1">
                <a:latin typeface="FangSong" panose="02010609060101010101" pitchFamily="49" charset="-122"/>
                <a:ea typeface="FangSong" panose="02010609060101010101" pitchFamily="49" charset="-122"/>
              </a:rPr>
              <a:t>eBPF</a:t>
            </a:r>
            <a:r>
              <a:rPr kumimoji="1" lang="zh-CN" altLang="en-US" sz="2200" b="1" dirty="0">
                <a:latin typeface="FangSong" panose="02010609060101010101" pitchFamily="49" charset="-122"/>
                <a:ea typeface="FangSong" panose="02010609060101010101" pitchFamily="49" charset="-122"/>
              </a:rPr>
              <a:t>的细粒度系统行为监控；</a:t>
            </a:r>
          </a:p>
        </p:txBody>
      </p:sp>
    </p:spTree>
    <p:extLst>
      <p:ext uri="{BB962C8B-B14F-4D97-AF65-F5344CB8AC3E}">
        <p14:creationId xmlns:p14="http://schemas.microsoft.com/office/powerpoint/2010/main" val="3854926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D9D56E0-3324-0632-BAEF-BAD257F4BAEC}"/>
              </a:ext>
            </a:extLst>
          </p:cNvPr>
          <p:cNvSpPr>
            <a:spLocks noGrp="1"/>
          </p:cNvSpPr>
          <p:nvPr>
            <p:ph idx="1"/>
          </p:nvPr>
        </p:nvSpPr>
        <p:spPr>
          <a:xfrm>
            <a:off x="-25400" y="914400"/>
            <a:ext cx="10515600" cy="4351338"/>
          </a:xfrm>
        </p:spPr>
        <p:txBody>
          <a:bodyPr/>
          <a:lstStyle/>
          <a:p>
            <a:pPr>
              <a:buFont typeface="Wingdings" pitchFamily="2" charset="2"/>
              <a:buChar char="Ø"/>
            </a:pPr>
            <a:r>
              <a:rPr kumimoji="1" lang="zh-CN" altLang="en-US" dirty="0"/>
              <a:t>找到简单、准确、通用的故障检测方法</a:t>
            </a:r>
          </a:p>
        </p:txBody>
      </p:sp>
      <p:graphicFrame>
        <p:nvGraphicFramePr>
          <p:cNvPr id="6" name="图示 5">
            <a:extLst>
              <a:ext uri="{FF2B5EF4-FFF2-40B4-BE49-F238E27FC236}">
                <a16:creationId xmlns:a16="http://schemas.microsoft.com/office/drawing/2014/main" id="{D3262421-7223-5206-4CC1-DA942AC736C4}"/>
              </a:ext>
            </a:extLst>
          </p:cNvPr>
          <p:cNvGraphicFramePr/>
          <p:nvPr/>
        </p:nvGraphicFramePr>
        <p:xfrm>
          <a:off x="1723241" y="131309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文本框 7">
            <a:extLst>
              <a:ext uri="{FF2B5EF4-FFF2-40B4-BE49-F238E27FC236}">
                <a16:creationId xmlns:a16="http://schemas.microsoft.com/office/drawing/2014/main" id="{F2602451-02B5-044A-5AAC-CF327A35FAFC}"/>
              </a:ext>
            </a:extLst>
          </p:cNvPr>
          <p:cNvSpPr txBox="1"/>
          <p:nvPr/>
        </p:nvSpPr>
        <p:spPr>
          <a:xfrm>
            <a:off x="5625826" y="4022432"/>
            <a:ext cx="470174" cy="707886"/>
          </a:xfrm>
          <a:prstGeom prst="rect">
            <a:avLst/>
          </a:prstGeom>
          <a:noFill/>
        </p:spPr>
        <p:txBody>
          <a:bodyPr wrap="square" rtlCol="0">
            <a:spAutoFit/>
          </a:bodyPr>
          <a:lstStyle/>
          <a:p>
            <a:r>
              <a:rPr kumimoji="1" lang="en-US" altLang="zh-CN" sz="4000" b="1" dirty="0"/>
              <a:t>?</a:t>
            </a:r>
            <a:endParaRPr kumimoji="1" lang="zh-CN" altLang="en-US" sz="4000" b="1" dirty="0"/>
          </a:p>
        </p:txBody>
      </p:sp>
    </p:spTree>
    <p:extLst>
      <p:ext uri="{BB962C8B-B14F-4D97-AF65-F5344CB8AC3E}">
        <p14:creationId xmlns:p14="http://schemas.microsoft.com/office/powerpoint/2010/main" val="3293242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8">
            <a:extLst>
              <a:ext uri="{FF2B5EF4-FFF2-40B4-BE49-F238E27FC236}">
                <a16:creationId xmlns:a16="http://schemas.microsoft.com/office/drawing/2014/main" id="{0E76EC74-C2BC-382E-8A03-C7E92CD21575}"/>
              </a:ext>
            </a:extLst>
          </p:cNvPr>
          <p:cNvSpPr>
            <a:spLocks noChangeArrowheads="1"/>
          </p:cNvSpPr>
          <p:nvPr/>
        </p:nvSpPr>
        <p:spPr bwMode="gray">
          <a:xfrm>
            <a:off x="38100" y="912476"/>
            <a:ext cx="4621365" cy="505589"/>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342900" indent="-342900">
              <a:buFont typeface="Wingdings" pitchFamily="2" charset="2"/>
              <a:buChar char="l"/>
            </a:pPr>
            <a:r>
              <a:rPr kumimoji="1" lang="zh-CN" altLang="en-US" sz="2400" b="1" dirty="0">
                <a:solidFill>
                  <a:srgbClr val="000000"/>
                </a:solidFill>
                <a:latin typeface="FangSong" panose="02010609060101010101" pitchFamily="49" charset="-122"/>
                <a:ea typeface="FangSong" panose="02010609060101010101" pitchFamily="49" charset="-122"/>
                <a:cs typeface="Times New Roman" panose="02020603050405020304" pitchFamily="18" charset="0"/>
              </a:rPr>
              <a:t>面向新型计算环境的故障管理</a:t>
            </a:r>
          </a:p>
        </p:txBody>
      </p:sp>
      <p:pic>
        <p:nvPicPr>
          <p:cNvPr id="6" name="Picture 6">
            <a:extLst>
              <a:ext uri="{FF2B5EF4-FFF2-40B4-BE49-F238E27FC236}">
                <a16:creationId xmlns:a16="http://schemas.microsoft.com/office/drawing/2014/main" id="{5794427E-4B29-CDB1-8D46-CA97A0006137}"/>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3927080" y="2514600"/>
            <a:ext cx="7883919" cy="3084616"/>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7E9F20FD-8609-F6A3-3214-50065A3CD653}"/>
              </a:ext>
            </a:extLst>
          </p:cNvPr>
          <p:cNvPicPr>
            <a:picLocks noChangeAspect="1"/>
          </p:cNvPicPr>
          <p:nvPr/>
        </p:nvPicPr>
        <p:blipFill>
          <a:blip r:embed="rId3"/>
          <a:stretch>
            <a:fillRect/>
          </a:stretch>
        </p:blipFill>
        <p:spPr>
          <a:xfrm>
            <a:off x="76200" y="2438400"/>
            <a:ext cx="3719684" cy="3084616"/>
          </a:xfrm>
          <a:prstGeom prst="rect">
            <a:avLst/>
          </a:prstGeom>
        </p:spPr>
      </p:pic>
      <p:sp>
        <p:nvSpPr>
          <p:cNvPr id="8" name="文本框 7">
            <a:extLst>
              <a:ext uri="{FF2B5EF4-FFF2-40B4-BE49-F238E27FC236}">
                <a16:creationId xmlns:a16="http://schemas.microsoft.com/office/drawing/2014/main" id="{144EC744-1ECE-C17D-BD77-8E4FBB87726B}"/>
              </a:ext>
            </a:extLst>
          </p:cNvPr>
          <p:cNvSpPr txBox="1"/>
          <p:nvPr/>
        </p:nvSpPr>
        <p:spPr>
          <a:xfrm>
            <a:off x="384264" y="1692997"/>
            <a:ext cx="10969536" cy="430887"/>
          </a:xfrm>
          <a:prstGeom prst="rect">
            <a:avLst/>
          </a:prstGeom>
          <a:noFill/>
        </p:spPr>
        <p:txBody>
          <a:bodyPr wrap="square" rtlCol="0">
            <a:spAutoFit/>
          </a:bodyPr>
          <a:lstStyle/>
          <a:p>
            <a:pPr marL="285750" indent="-285750">
              <a:buFont typeface="Wingdings" pitchFamily="2" charset="2"/>
              <a:buChar char="Ø"/>
            </a:pPr>
            <a:r>
              <a:rPr kumimoji="1" lang="zh-CN" altLang="en-US" sz="2200" dirty="0">
                <a:latin typeface="FangSong" panose="02010609060101010101" pitchFamily="49" charset="-122"/>
                <a:ea typeface="FangSong" panose="02010609060101010101" pitchFamily="49" charset="-122"/>
              </a:rPr>
              <a:t>针对新型软件架构如</a:t>
            </a:r>
            <a:r>
              <a:rPr kumimoji="1" lang="en-US" altLang="zh-CN" sz="2200" dirty="0" err="1">
                <a:latin typeface="FangSong" panose="02010609060101010101" pitchFamily="49" charset="-122"/>
                <a:ea typeface="FangSong" panose="02010609060101010101" pitchFamily="49" charset="-122"/>
              </a:rPr>
              <a:t>ServiceMesh</a:t>
            </a:r>
            <a:r>
              <a:rPr kumimoji="1" lang="zh-CN" altLang="en-US" sz="2200" dirty="0">
                <a:latin typeface="FangSong" panose="02010609060101010101" pitchFamily="49" charset="-122"/>
                <a:ea typeface="FangSong" panose="02010609060101010101" pitchFamily="49" charset="-122"/>
              </a:rPr>
              <a:t>、</a:t>
            </a:r>
            <a:r>
              <a:rPr kumimoji="1" lang="en-US" altLang="zh-CN" sz="2200" dirty="0">
                <a:latin typeface="FangSong" panose="02010609060101010101" pitchFamily="49" charset="-122"/>
                <a:ea typeface="FangSong" panose="02010609060101010101" pitchFamily="49" charset="-122"/>
              </a:rPr>
              <a:t>Function</a:t>
            </a:r>
            <a:r>
              <a:rPr kumimoji="1" lang="zh-CN" altLang="en-US" sz="2200" dirty="0">
                <a:latin typeface="FangSong" panose="02010609060101010101" pitchFamily="49" charset="-122"/>
                <a:ea typeface="FangSong" panose="02010609060101010101" pitchFamily="49" charset="-122"/>
              </a:rPr>
              <a:t> </a:t>
            </a:r>
            <a:r>
              <a:rPr kumimoji="1" lang="en-US" altLang="zh-CN" sz="2200" dirty="0">
                <a:latin typeface="FangSong" panose="02010609060101010101" pitchFamily="49" charset="-122"/>
                <a:ea typeface="FangSong" panose="02010609060101010101" pitchFamily="49" charset="-122"/>
              </a:rPr>
              <a:t>as</a:t>
            </a:r>
            <a:r>
              <a:rPr kumimoji="1" lang="zh-CN" altLang="en-US" sz="2200" dirty="0">
                <a:latin typeface="FangSong" panose="02010609060101010101" pitchFamily="49" charset="-122"/>
                <a:ea typeface="FangSong" panose="02010609060101010101" pitchFamily="49" charset="-122"/>
              </a:rPr>
              <a:t> </a:t>
            </a:r>
            <a:r>
              <a:rPr kumimoji="1" lang="en-US" altLang="zh-CN" sz="2200" dirty="0">
                <a:latin typeface="FangSong" panose="02010609060101010101" pitchFamily="49" charset="-122"/>
                <a:ea typeface="FangSong" panose="02010609060101010101" pitchFamily="49" charset="-122"/>
              </a:rPr>
              <a:t>a</a:t>
            </a:r>
            <a:r>
              <a:rPr kumimoji="1" lang="zh-CN" altLang="en-US" sz="2200" dirty="0">
                <a:latin typeface="FangSong" panose="02010609060101010101" pitchFamily="49" charset="-122"/>
                <a:ea typeface="FangSong" panose="02010609060101010101" pitchFamily="49" charset="-122"/>
              </a:rPr>
              <a:t> </a:t>
            </a:r>
            <a:r>
              <a:rPr kumimoji="1" lang="en-US" altLang="zh-CN" sz="2200" dirty="0">
                <a:latin typeface="FangSong" panose="02010609060101010101" pitchFamily="49" charset="-122"/>
                <a:ea typeface="FangSong" panose="02010609060101010101" pitchFamily="49" charset="-122"/>
              </a:rPr>
              <a:t>service</a:t>
            </a:r>
            <a:r>
              <a:rPr kumimoji="1" lang="zh-CN" altLang="en-US" sz="2200" dirty="0">
                <a:latin typeface="FangSong" panose="02010609060101010101" pitchFamily="49" charset="-122"/>
                <a:ea typeface="FangSong" panose="02010609060101010101" pitchFamily="49" charset="-122"/>
              </a:rPr>
              <a:t>、</a:t>
            </a:r>
            <a:r>
              <a:rPr kumimoji="1" lang="zh-CN" altLang="en-US" sz="2200" b="1" dirty="0">
                <a:latin typeface="FangSong" panose="02010609060101010101" pitchFamily="49" charset="-122"/>
                <a:ea typeface="FangSong" panose="02010609060101010101" pitchFamily="49" charset="-122"/>
              </a:rPr>
              <a:t>算力网络</a:t>
            </a:r>
            <a:r>
              <a:rPr kumimoji="1" lang="zh-CN" altLang="en-US" sz="2200" dirty="0">
                <a:latin typeface="FangSong" panose="02010609060101010101" pitchFamily="49" charset="-122"/>
                <a:ea typeface="FangSong" panose="02010609060101010101" pitchFamily="49" charset="-122"/>
              </a:rPr>
              <a:t>的智能运维；</a:t>
            </a:r>
          </a:p>
        </p:txBody>
      </p:sp>
      <p:sp>
        <p:nvSpPr>
          <p:cNvPr id="9" name="矩形 8">
            <a:extLst>
              <a:ext uri="{FF2B5EF4-FFF2-40B4-BE49-F238E27FC236}">
                <a16:creationId xmlns:a16="http://schemas.microsoft.com/office/drawing/2014/main" id="{AD3732B0-5A7A-5A67-974E-527607CDDD96}"/>
              </a:ext>
            </a:extLst>
          </p:cNvPr>
          <p:cNvSpPr/>
          <p:nvPr/>
        </p:nvSpPr>
        <p:spPr>
          <a:xfrm>
            <a:off x="1208920" y="5758934"/>
            <a:ext cx="1595309" cy="400110"/>
          </a:xfrm>
          <a:prstGeom prst="rect">
            <a:avLst/>
          </a:prstGeom>
        </p:spPr>
        <p:txBody>
          <a:bodyPr wrap="none">
            <a:spAutoFit/>
          </a:bodyPr>
          <a:lstStyle/>
          <a:p>
            <a:r>
              <a:rPr kumimoji="1" lang="en-US" altLang="zh-CN" sz="2000" dirty="0" err="1">
                <a:latin typeface="FangSong" panose="02010609060101010101" pitchFamily="49" charset="-122"/>
                <a:ea typeface="FangSong" panose="02010609060101010101" pitchFamily="49" charset="-122"/>
              </a:rPr>
              <a:t>ServiceMesh</a:t>
            </a:r>
            <a:endParaRPr lang="zh-CN" altLang="en-US" sz="2000" dirty="0"/>
          </a:p>
        </p:txBody>
      </p:sp>
      <p:sp>
        <p:nvSpPr>
          <p:cNvPr id="10" name="矩形 9">
            <a:extLst>
              <a:ext uri="{FF2B5EF4-FFF2-40B4-BE49-F238E27FC236}">
                <a16:creationId xmlns:a16="http://schemas.microsoft.com/office/drawing/2014/main" id="{45E84BB1-8C1C-34F4-B2B6-58DFEF0C44E3}"/>
              </a:ext>
            </a:extLst>
          </p:cNvPr>
          <p:cNvSpPr/>
          <p:nvPr/>
        </p:nvSpPr>
        <p:spPr>
          <a:xfrm>
            <a:off x="7315200" y="5752830"/>
            <a:ext cx="697627" cy="400110"/>
          </a:xfrm>
          <a:prstGeom prst="rect">
            <a:avLst/>
          </a:prstGeom>
        </p:spPr>
        <p:txBody>
          <a:bodyPr wrap="none">
            <a:spAutoFit/>
          </a:bodyPr>
          <a:lstStyle/>
          <a:p>
            <a:r>
              <a:rPr kumimoji="1" lang="en-US" altLang="zh-CN" sz="2000" dirty="0" err="1">
                <a:latin typeface="FangSong" panose="02010609060101010101" pitchFamily="49" charset="-122"/>
                <a:ea typeface="FangSong" panose="02010609060101010101" pitchFamily="49" charset="-122"/>
              </a:rPr>
              <a:t>FaaS</a:t>
            </a:r>
            <a:endParaRPr lang="zh-CN" altLang="en-US" sz="2000" dirty="0"/>
          </a:p>
        </p:txBody>
      </p:sp>
    </p:spTree>
    <p:extLst>
      <p:ext uri="{BB962C8B-B14F-4D97-AF65-F5344CB8AC3E}">
        <p14:creationId xmlns:p14="http://schemas.microsoft.com/office/powerpoint/2010/main" val="317966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6DC03B7-CD02-4019-B6B9-CFDDA496AFCD}"/>
              </a:ext>
            </a:extLst>
          </p:cNvPr>
          <p:cNvSpPr>
            <a:spLocks noGrp="1"/>
          </p:cNvSpPr>
          <p:nvPr>
            <p:ph type="sldNum" sz="quarter" idx="11"/>
          </p:nvPr>
        </p:nvSpPr>
        <p:spPr/>
        <p:txBody>
          <a:bodyPr/>
          <a:lstStyle/>
          <a:p>
            <a:fld id="{81527B9D-8B53-C542-B4A4-B7AE274C943D}" type="slidenum">
              <a:rPr lang="en-US" altLang="en-US" smtClean="0"/>
              <a:pPr/>
              <a:t>53</a:t>
            </a:fld>
            <a:endParaRPr lang="en-US" altLang="en-US"/>
          </a:p>
        </p:txBody>
      </p:sp>
      <p:sp>
        <p:nvSpPr>
          <p:cNvPr id="4" name="文本框 3">
            <a:extLst>
              <a:ext uri="{FF2B5EF4-FFF2-40B4-BE49-F238E27FC236}">
                <a16:creationId xmlns:a16="http://schemas.microsoft.com/office/drawing/2014/main" id="{8FD2D41F-1037-4A8D-9B98-3821CB3F5328}"/>
              </a:ext>
            </a:extLst>
          </p:cNvPr>
          <p:cNvSpPr txBox="1"/>
          <p:nvPr/>
        </p:nvSpPr>
        <p:spPr>
          <a:xfrm>
            <a:off x="2590800" y="3124200"/>
            <a:ext cx="5867400" cy="1015663"/>
          </a:xfrm>
          <a:prstGeom prst="rect">
            <a:avLst/>
          </a:prstGeom>
          <a:noFill/>
        </p:spPr>
        <p:txBody>
          <a:bodyPr wrap="square" rtlCol="0">
            <a:spAutoFit/>
          </a:bodyPr>
          <a:lstStyle/>
          <a:p>
            <a:pPr algn="ctr"/>
            <a:r>
              <a:rPr lang="zh-CN" altLang="en-US" sz="6000" b="1" dirty="0">
                <a:solidFill>
                  <a:srgbClr val="000000"/>
                </a:solidFill>
              </a:rPr>
              <a:t>谢谢</a:t>
            </a:r>
          </a:p>
        </p:txBody>
      </p:sp>
    </p:spTree>
    <p:extLst>
      <p:ext uri="{BB962C8B-B14F-4D97-AF65-F5344CB8AC3E}">
        <p14:creationId xmlns:p14="http://schemas.microsoft.com/office/powerpoint/2010/main" val="2767599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E8AE68C-09EE-9F80-3338-E8DE8458A8EB}"/>
              </a:ext>
            </a:extLst>
          </p:cNvPr>
          <p:cNvPicPr>
            <a:picLocks noChangeAspect="1"/>
          </p:cNvPicPr>
          <p:nvPr/>
        </p:nvPicPr>
        <p:blipFill>
          <a:blip r:embed="rId2"/>
          <a:stretch>
            <a:fillRect/>
          </a:stretch>
        </p:blipFill>
        <p:spPr>
          <a:xfrm>
            <a:off x="304826" y="1172581"/>
            <a:ext cx="11724878" cy="5411481"/>
          </a:xfrm>
          <a:prstGeom prst="rect">
            <a:avLst/>
          </a:prstGeom>
        </p:spPr>
      </p:pic>
      <p:sp>
        <p:nvSpPr>
          <p:cNvPr id="5" name="AutoShape 28">
            <a:extLst>
              <a:ext uri="{FF2B5EF4-FFF2-40B4-BE49-F238E27FC236}">
                <a16:creationId xmlns:a16="http://schemas.microsoft.com/office/drawing/2014/main" id="{AB285AB0-9A8B-D17D-742C-E47E4C96837D}"/>
              </a:ext>
            </a:extLst>
          </p:cNvPr>
          <p:cNvSpPr>
            <a:spLocks noChangeArrowheads="1"/>
          </p:cNvSpPr>
          <p:nvPr/>
        </p:nvSpPr>
        <p:spPr bwMode="gray">
          <a:xfrm>
            <a:off x="293574" y="914400"/>
            <a:ext cx="2155180"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sz="2000" b="1" dirty="0">
                <a:latin typeface="Microsoft YaHei" panose="020B0503020204020204" pitchFamily="34" charset="-122"/>
                <a:ea typeface="Microsoft YaHei" panose="020B0503020204020204" pitchFamily="34" charset="-122"/>
              </a:rPr>
              <a:t>云原生系统</a:t>
            </a:r>
          </a:p>
        </p:txBody>
      </p:sp>
      <p:sp>
        <p:nvSpPr>
          <p:cNvPr id="7" name="文本框 6">
            <a:extLst>
              <a:ext uri="{FF2B5EF4-FFF2-40B4-BE49-F238E27FC236}">
                <a16:creationId xmlns:a16="http://schemas.microsoft.com/office/drawing/2014/main" id="{A5E91033-8BD8-D839-B941-1908FED079B5}"/>
              </a:ext>
            </a:extLst>
          </p:cNvPr>
          <p:cNvSpPr txBox="1"/>
          <p:nvPr/>
        </p:nvSpPr>
        <p:spPr>
          <a:xfrm>
            <a:off x="8295904" y="6498087"/>
            <a:ext cx="3733800" cy="338554"/>
          </a:xfrm>
          <a:prstGeom prst="rect">
            <a:avLst/>
          </a:prstGeom>
          <a:noFill/>
        </p:spPr>
        <p:txBody>
          <a:bodyPr wrap="square" rtlCol="0">
            <a:spAutoFit/>
          </a:bodyPr>
          <a:lstStyle/>
          <a:p>
            <a:r>
              <a:rPr kumimoji="1" lang="zh-CN" altLang="en-US" sz="1600" dirty="0"/>
              <a:t>引自</a:t>
            </a:r>
            <a:r>
              <a:rPr kumimoji="1" lang="en-US" altLang="zh-CN" sz="1600" dirty="0"/>
              <a:t>CNCF《</a:t>
            </a:r>
            <a:r>
              <a:rPr kumimoji="1" lang="en" altLang="zh-CN" sz="1600" dirty="0"/>
              <a:t>ANNUAL SURVEY 2021</a:t>
            </a:r>
            <a:r>
              <a:rPr kumimoji="1" lang="en-US" altLang="zh-CN" sz="1600" dirty="0"/>
              <a:t>》</a:t>
            </a:r>
            <a:endParaRPr kumimoji="1" lang="zh-CN" altLang="en-US" sz="1600" dirty="0"/>
          </a:p>
        </p:txBody>
      </p:sp>
      <p:sp>
        <p:nvSpPr>
          <p:cNvPr id="8" name="文本框 7">
            <a:extLst>
              <a:ext uri="{FF2B5EF4-FFF2-40B4-BE49-F238E27FC236}">
                <a16:creationId xmlns:a16="http://schemas.microsoft.com/office/drawing/2014/main" id="{0DE69BE9-FAFD-AEBA-7FC9-4616804411D2}"/>
              </a:ext>
            </a:extLst>
          </p:cNvPr>
          <p:cNvSpPr txBox="1"/>
          <p:nvPr/>
        </p:nvSpPr>
        <p:spPr>
          <a:xfrm>
            <a:off x="2101451" y="6457785"/>
            <a:ext cx="4397829" cy="369332"/>
          </a:xfrm>
          <a:prstGeom prst="rect">
            <a:avLst/>
          </a:prstGeom>
          <a:noFill/>
        </p:spPr>
        <p:txBody>
          <a:bodyPr wrap="square" rtlCol="0">
            <a:spAutoFit/>
          </a:bodyPr>
          <a:lstStyle/>
          <a:p>
            <a:r>
              <a:rPr kumimoji="1" lang="zh-CN" altLang="en-US" dirty="0"/>
              <a:t>云原生技术在全球范围内的应用</a:t>
            </a:r>
          </a:p>
        </p:txBody>
      </p:sp>
    </p:spTree>
    <p:extLst>
      <p:ext uri="{BB962C8B-B14F-4D97-AF65-F5344CB8AC3E}">
        <p14:creationId xmlns:p14="http://schemas.microsoft.com/office/powerpoint/2010/main" val="3298840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6E672CE1-220D-4042-B93A-D890FDDCCD2C}"/>
              </a:ext>
            </a:extLst>
          </p:cNvPr>
          <p:cNvSpPr>
            <a:spLocks noGrp="1"/>
          </p:cNvSpPr>
          <p:nvPr>
            <p:ph type="sldNum" sz="quarter" idx="11"/>
          </p:nvPr>
        </p:nvSpPr>
        <p:spPr/>
        <p:txBody>
          <a:bodyPr/>
          <a:lstStyle/>
          <a:p>
            <a:fld id="{81527B9D-8B53-C542-B4A4-B7AE274C943D}" type="slidenum">
              <a:rPr lang="en-US" altLang="en-US" smtClean="0"/>
              <a:pPr/>
              <a:t>7</a:t>
            </a:fld>
            <a:endParaRPr lang="en-US" altLang="en-US"/>
          </a:p>
        </p:txBody>
      </p:sp>
      <p:pic>
        <p:nvPicPr>
          <p:cNvPr id="4" name="图片 3">
            <a:extLst>
              <a:ext uri="{FF2B5EF4-FFF2-40B4-BE49-F238E27FC236}">
                <a16:creationId xmlns:a16="http://schemas.microsoft.com/office/drawing/2014/main" id="{6B90E6B2-FB37-2944-AB31-D5184BCA5A7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84534" y="2604584"/>
            <a:ext cx="7379469" cy="3758605"/>
          </a:xfrm>
          <a:prstGeom prst="rect">
            <a:avLst/>
          </a:prstGeom>
        </p:spPr>
      </p:pic>
      <p:pic>
        <p:nvPicPr>
          <p:cNvPr id="6" name="Picture 2">
            <a:extLst>
              <a:ext uri="{FF2B5EF4-FFF2-40B4-BE49-F238E27FC236}">
                <a16:creationId xmlns:a16="http://schemas.microsoft.com/office/drawing/2014/main" id="{16F52EF9-F6FE-7241-A970-1C42F2D3D6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64003" y="2518005"/>
            <a:ext cx="4246997" cy="3616584"/>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8">
            <a:extLst>
              <a:ext uri="{FF2B5EF4-FFF2-40B4-BE49-F238E27FC236}">
                <a16:creationId xmlns:a16="http://schemas.microsoft.com/office/drawing/2014/main" id="{B2EB638D-0E4E-4E4A-8D39-DEB7E11637A8}"/>
              </a:ext>
            </a:extLst>
          </p:cNvPr>
          <p:cNvSpPr>
            <a:spLocks noChangeArrowheads="1"/>
          </p:cNvSpPr>
          <p:nvPr/>
        </p:nvSpPr>
        <p:spPr bwMode="gray">
          <a:xfrm>
            <a:off x="0" y="858155"/>
            <a:ext cx="2971800"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sz="2000" b="1" dirty="0">
                <a:latin typeface="Microsoft YaHei" panose="020B0503020204020204" pitchFamily="34" charset="-122"/>
                <a:ea typeface="Microsoft YaHei" panose="020B0503020204020204" pitchFamily="34" charset="-122"/>
              </a:rPr>
              <a:t>云原生系统复杂度高</a:t>
            </a:r>
          </a:p>
        </p:txBody>
      </p:sp>
      <p:pic>
        <p:nvPicPr>
          <p:cNvPr id="8" name="图片 7">
            <a:extLst>
              <a:ext uri="{FF2B5EF4-FFF2-40B4-BE49-F238E27FC236}">
                <a16:creationId xmlns:a16="http://schemas.microsoft.com/office/drawing/2014/main" id="{54EA6181-5E04-C74D-8023-5F13C051F67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696450" y="5868377"/>
            <a:ext cx="571500" cy="532423"/>
          </a:xfrm>
          <a:prstGeom prst="rect">
            <a:avLst/>
          </a:prstGeom>
        </p:spPr>
      </p:pic>
      <p:sp>
        <p:nvSpPr>
          <p:cNvPr id="10" name="文本框 9">
            <a:extLst>
              <a:ext uri="{FF2B5EF4-FFF2-40B4-BE49-F238E27FC236}">
                <a16:creationId xmlns:a16="http://schemas.microsoft.com/office/drawing/2014/main" id="{C3B82B8D-98A7-5048-8871-37C8BFC7DB3F}"/>
              </a:ext>
            </a:extLst>
          </p:cNvPr>
          <p:cNvSpPr txBox="1"/>
          <p:nvPr/>
        </p:nvSpPr>
        <p:spPr>
          <a:xfrm>
            <a:off x="533400" y="1390471"/>
            <a:ext cx="11277600" cy="1200329"/>
          </a:xfrm>
          <a:prstGeom prst="rect">
            <a:avLst/>
          </a:prstGeom>
          <a:noFill/>
        </p:spPr>
        <p:txBody>
          <a:bodyPr wrap="square" rtlCol="0">
            <a:spAutoFit/>
          </a:bodyPr>
          <a:lstStyle/>
          <a:p>
            <a:pPr marL="285750" indent="-285750">
              <a:buFont typeface="Wingdings" pitchFamily="2" charset="2"/>
              <a:buChar char="Ø"/>
            </a:pPr>
            <a:r>
              <a:rPr kumimoji="1" lang="zh-CN" altLang="en-US" dirty="0">
                <a:latin typeface="FangSong" panose="02010609060101010101" pitchFamily="49" charset="-122"/>
                <a:ea typeface="FangSong" panose="02010609060101010101" pitchFamily="49" charset="-122"/>
              </a:rPr>
              <a:t>现代云原生软件系统的规模呈现指数级增加，动辄上千个微服务，例如：</a:t>
            </a:r>
            <a:r>
              <a:rPr kumimoji="1" lang="en-US" altLang="zh-CN" dirty="0">
                <a:latin typeface="FangSong" panose="02010609060101010101" pitchFamily="49" charset="-122"/>
                <a:ea typeface="FangSong" panose="02010609060101010101" pitchFamily="49" charset="-122"/>
              </a:rPr>
              <a:t>WeChat</a:t>
            </a:r>
            <a:r>
              <a:rPr kumimoji="1" lang="zh-CN" altLang="en-US" dirty="0">
                <a:latin typeface="FangSong" panose="02010609060101010101" pitchFamily="49" charset="-122"/>
                <a:ea typeface="FangSong" panose="02010609060101010101" pitchFamily="49" charset="-122"/>
              </a:rPr>
              <a:t>包含近</a:t>
            </a:r>
            <a:r>
              <a:rPr kumimoji="1" lang="en-US" altLang="zh-CN" b="1" dirty="0">
                <a:solidFill>
                  <a:srgbClr val="FF0000"/>
                </a:solidFill>
                <a:latin typeface="FangSong" panose="02010609060101010101" pitchFamily="49" charset="-122"/>
                <a:ea typeface="FangSong" panose="02010609060101010101" pitchFamily="49" charset="-122"/>
              </a:rPr>
              <a:t>3000</a:t>
            </a:r>
            <a:r>
              <a:rPr kumimoji="1" lang="zh-CN" altLang="en-US" b="1" dirty="0">
                <a:solidFill>
                  <a:srgbClr val="FF0000"/>
                </a:solidFill>
                <a:latin typeface="FangSong" panose="02010609060101010101" pitchFamily="49" charset="-122"/>
                <a:ea typeface="FangSong" panose="02010609060101010101" pitchFamily="49" charset="-122"/>
              </a:rPr>
              <a:t>个微服务</a:t>
            </a:r>
            <a:r>
              <a:rPr kumimoji="1" lang="zh-CN" altLang="en-US" dirty="0">
                <a:latin typeface="FangSong" panose="02010609060101010101" pitchFamily="49" charset="-122"/>
                <a:ea typeface="FangSong" panose="02010609060101010101" pitchFamily="49" charset="-122"/>
              </a:rPr>
              <a:t>，</a:t>
            </a:r>
            <a:r>
              <a:rPr kumimoji="1" lang="en-US" altLang="zh-CN" dirty="0">
                <a:latin typeface="FangSong" panose="02010609060101010101" pitchFamily="49" charset="-122"/>
                <a:ea typeface="FangSong" panose="02010609060101010101" pitchFamily="49" charset="-122"/>
              </a:rPr>
              <a:t>Netflix</a:t>
            </a:r>
            <a:r>
              <a:rPr kumimoji="1" lang="zh-CN" altLang="en-US" dirty="0">
                <a:latin typeface="FangSong" panose="02010609060101010101" pitchFamily="49" charset="-122"/>
                <a:ea typeface="FangSong" panose="02010609060101010101" pitchFamily="49" charset="-122"/>
              </a:rPr>
              <a:t>超过</a:t>
            </a:r>
            <a:r>
              <a:rPr kumimoji="1" lang="en-US" altLang="zh-CN" b="1" dirty="0">
                <a:solidFill>
                  <a:srgbClr val="FF0000"/>
                </a:solidFill>
                <a:latin typeface="FangSong" panose="02010609060101010101" pitchFamily="49" charset="-122"/>
                <a:ea typeface="FangSong" panose="02010609060101010101" pitchFamily="49" charset="-122"/>
              </a:rPr>
              <a:t>700</a:t>
            </a:r>
            <a:r>
              <a:rPr kumimoji="1" lang="zh-CN" altLang="en-US" b="1" dirty="0">
                <a:solidFill>
                  <a:srgbClr val="FF0000"/>
                </a:solidFill>
                <a:latin typeface="FangSong" panose="02010609060101010101" pitchFamily="49" charset="-122"/>
                <a:ea typeface="FangSong" panose="02010609060101010101" pitchFamily="49" charset="-122"/>
              </a:rPr>
              <a:t>种微服务</a:t>
            </a:r>
            <a:r>
              <a:rPr kumimoji="1" lang="zh-CN" altLang="en-US" dirty="0">
                <a:latin typeface="FangSong" panose="02010609060101010101" pitchFamily="49" charset="-122"/>
                <a:ea typeface="FangSong" panose="02010609060101010101" pitchFamily="49" charset="-122"/>
              </a:rPr>
              <a:t>，</a:t>
            </a:r>
            <a:r>
              <a:rPr kumimoji="1" lang="en-US" altLang="zh-CN" dirty="0">
                <a:latin typeface="FangSong" panose="02010609060101010101" pitchFamily="49" charset="-122"/>
                <a:ea typeface="FangSong" panose="02010609060101010101" pitchFamily="49" charset="-122"/>
              </a:rPr>
              <a:t>Uber</a:t>
            </a:r>
            <a:r>
              <a:rPr kumimoji="1" lang="zh-CN" altLang="en-US" dirty="0">
                <a:latin typeface="FangSong" panose="02010609060101010101" pitchFamily="49" charset="-122"/>
                <a:ea typeface="FangSong" panose="02010609060101010101" pitchFamily="49" charset="-122"/>
              </a:rPr>
              <a:t>包含的</a:t>
            </a:r>
            <a:r>
              <a:rPr kumimoji="1" lang="zh-CN" altLang="en-US" b="1" dirty="0">
                <a:solidFill>
                  <a:srgbClr val="FF0000"/>
                </a:solidFill>
                <a:latin typeface="FangSong" panose="02010609060101010101" pitchFamily="49" charset="-122"/>
                <a:ea typeface="FangSong" panose="02010609060101010101" pitchFamily="49" charset="-122"/>
              </a:rPr>
              <a:t>微服务多达</a:t>
            </a:r>
            <a:r>
              <a:rPr kumimoji="1" lang="en-US" altLang="zh-CN" b="1" dirty="0">
                <a:solidFill>
                  <a:srgbClr val="FF0000"/>
                </a:solidFill>
                <a:latin typeface="FangSong" panose="02010609060101010101" pitchFamily="49" charset="-122"/>
                <a:ea typeface="FangSong" panose="02010609060101010101" pitchFamily="49" charset="-122"/>
              </a:rPr>
              <a:t>2200</a:t>
            </a:r>
            <a:r>
              <a:rPr kumimoji="1" lang="zh-CN" altLang="en-US" b="1" dirty="0">
                <a:solidFill>
                  <a:srgbClr val="FF0000"/>
                </a:solidFill>
                <a:latin typeface="FangSong" panose="02010609060101010101" pitchFamily="49" charset="-122"/>
                <a:ea typeface="FangSong" panose="02010609060101010101" pitchFamily="49" charset="-122"/>
              </a:rPr>
              <a:t>个</a:t>
            </a:r>
            <a:r>
              <a:rPr kumimoji="1" lang="zh-CN" altLang="en-US" dirty="0">
                <a:latin typeface="FangSong" panose="02010609060101010101" pitchFamily="49" charset="-122"/>
                <a:ea typeface="FangSong" panose="02010609060101010101" pitchFamily="49" charset="-122"/>
              </a:rPr>
              <a:t>，</a:t>
            </a:r>
            <a:r>
              <a:rPr kumimoji="1" lang="en-US" altLang="zh-CN" dirty="0">
                <a:latin typeface="FangSong" panose="02010609060101010101" pitchFamily="49" charset="-122"/>
                <a:ea typeface="FangSong" panose="02010609060101010101" pitchFamily="49" charset="-122"/>
              </a:rPr>
              <a:t>……</a:t>
            </a:r>
            <a:r>
              <a:rPr kumimoji="1" lang="zh-CN" altLang="en-US" dirty="0">
                <a:latin typeface="FangSong" panose="02010609060101010101" pitchFamily="49" charset="-122"/>
                <a:ea typeface="FangSong" panose="02010609060101010101" pitchFamily="49" charset="-122"/>
              </a:rPr>
              <a:t>；</a:t>
            </a:r>
            <a:endParaRPr kumimoji="1" lang="en-US" altLang="zh-CN" dirty="0">
              <a:latin typeface="FangSong" panose="02010609060101010101" pitchFamily="49" charset="-122"/>
              <a:ea typeface="FangSong" panose="02010609060101010101" pitchFamily="49" charset="-122"/>
            </a:endParaRPr>
          </a:p>
          <a:p>
            <a:pPr marL="285750" indent="-285750">
              <a:buFont typeface="Wingdings" pitchFamily="2" charset="2"/>
              <a:buChar char="Ø"/>
            </a:pPr>
            <a:endParaRPr kumimoji="1" lang="en-US" altLang="zh-CN" dirty="0">
              <a:latin typeface="FangSong" panose="02010609060101010101" pitchFamily="49" charset="-122"/>
              <a:ea typeface="FangSong" panose="02010609060101010101" pitchFamily="49" charset="-122"/>
            </a:endParaRPr>
          </a:p>
          <a:p>
            <a:pPr marL="285750" indent="-285750">
              <a:buFont typeface="Wingdings" pitchFamily="2" charset="2"/>
              <a:buChar char="Ø"/>
            </a:pPr>
            <a:r>
              <a:rPr kumimoji="1" lang="zh-CN" altLang="en-US" dirty="0">
                <a:latin typeface="FangSong" panose="02010609060101010101" pitchFamily="49" charset="-122"/>
                <a:ea typeface="FangSong" panose="02010609060101010101" pitchFamily="49" charset="-122"/>
              </a:rPr>
              <a:t>服务之间呈现复杂的调用关系，调用链跨越</a:t>
            </a:r>
            <a:r>
              <a:rPr kumimoji="1" lang="zh-CN" altLang="en-US" b="1" dirty="0">
                <a:solidFill>
                  <a:srgbClr val="FF0000"/>
                </a:solidFill>
                <a:latin typeface="FangSong" panose="02010609060101010101" pitchFamily="49" charset="-122"/>
                <a:ea typeface="FangSong" panose="02010609060101010101" pitchFamily="49" charset="-122"/>
              </a:rPr>
              <a:t>几十种微服务</a:t>
            </a:r>
            <a:r>
              <a:rPr kumimoji="1" lang="zh-CN" altLang="en-US" dirty="0">
                <a:latin typeface="FangSong" panose="02010609060101010101" pitchFamily="49" charset="-122"/>
                <a:ea typeface="FangSong" panose="02010609060101010101" pitchFamily="49" charset="-122"/>
              </a:rPr>
              <a:t>；</a:t>
            </a:r>
          </a:p>
        </p:txBody>
      </p:sp>
    </p:spTree>
    <p:extLst>
      <p:ext uri="{BB962C8B-B14F-4D97-AF65-F5344CB8AC3E}">
        <p14:creationId xmlns:p14="http://schemas.microsoft.com/office/powerpoint/2010/main" val="4129605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43B05FC2-BB62-3B47-89DF-5DB9A5009AA8}"/>
              </a:ext>
            </a:extLst>
          </p:cNvPr>
          <p:cNvSpPr>
            <a:spLocks noGrp="1"/>
          </p:cNvSpPr>
          <p:nvPr>
            <p:ph type="sldNum" sz="quarter" idx="11"/>
          </p:nvPr>
        </p:nvSpPr>
        <p:spPr/>
        <p:txBody>
          <a:bodyPr/>
          <a:lstStyle/>
          <a:p>
            <a:fld id="{81527B9D-8B53-C542-B4A4-B7AE274C943D}" type="slidenum">
              <a:rPr lang="en-US" altLang="en-US" smtClean="0"/>
              <a:pPr/>
              <a:t>8</a:t>
            </a:fld>
            <a:endParaRPr lang="en-US" altLang="en-US"/>
          </a:p>
        </p:txBody>
      </p:sp>
      <p:pic>
        <p:nvPicPr>
          <p:cNvPr id="4" name="图片 3">
            <a:extLst>
              <a:ext uri="{FF2B5EF4-FFF2-40B4-BE49-F238E27FC236}">
                <a16:creationId xmlns:a16="http://schemas.microsoft.com/office/drawing/2014/main" id="{7409730E-04D5-7C4E-9A38-9C3885AD494C}"/>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273711" y="1398829"/>
            <a:ext cx="5822289" cy="4060341"/>
          </a:xfrm>
          <a:prstGeom prst="rect">
            <a:avLst/>
          </a:prstGeom>
          <a:noFill/>
          <a:ln>
            <a:noFill/>
          </a:ln>
        </p:spPr>
      </p:pic>
      <p:grpSp>
        <p:nvGrpSpPr>
          <p:cNvPr id="5" name="组合 4">
            <a:extLst>
              <a:ext uri="{FF2B5EF4-FFF2-40B4-BE49-F238E27FC236}">
                <a16:creationId xmlns:a16="http://schemas.microsoft.com/office/drawing/2014/main" id="{A6AC85E8-C2FA-2948-8E6E-2AF8A7376315}"/>
              </a:ext>
            </a:extLst>
          </p:cNvPr>
          <p:cNvGrpSpPr/>
          <p:nvPr/>
        </p:nvGrpSpPr>
        <p:grpSpPr>
          <a:xfrm>
            <a:off x="6890603" y="1370755"/>
            <a:ext cx="4876800" cy="4332211"/>
            <a:chOff x="5575543" y="3888643"/>
            <a:chExt cx="2782420" cy="2279580"/>
          </a:xfrm>
        </p:grpSpPr>
        <p:pic>
          <p:nvPicPr>
            <p:cNvPr id="6" name="图片 5">
              <a:extLst>
                <a:ext uri="{FF2B5EF4-FFF2-40B4-BE49-F238E27FC236}">
                  <a16:creationId xmlns:a16="http://schemas.microsoft.com/office/drawing/2014/main" id="{A33B90E7-8E2E-FA4B-AC2D-736CD9A76C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602681" y="3939874"/>
              <a:ext cx="1016000" cy="906446"/>
            </a:xfrm>
            <a:prstGeom prst="rect">
              <a:avLst/>
            </a:prstGeom>
          </p:spPr>
        </p:pic>
        <p:pic>
          <p:nvPicPr>
            <p:cNvPr id="7" name="图片 6">
              <a:extLst>
                <a:ext uri="{FF2B5EF4-FFF2-40B4-BE49-F238E27FC236}">
                  <a16:creationId xmlns:a16="http://schemas.microsoft.com/office/drawing/2014/main" id="{40CAD457-B188-1645-BCA6-C763DE19B78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15481" y="3888643"/>
              <a:ext cx="1016000" cy="906446"/>
            </a:xfrm>
            <a:prstGeom prst="rect">
              <a:avLst/>
            </a:prstGeom>
          </p:spPr>
        </p:pic>
        <p:pic>
          <p:nvPicPr>
            <p:cNvPr id="8" name="图片 7">
              <a:extLst>
                <a:ext uri="{FF2B5EF4-FFF2-40B4-BE49-F238E27FC236}">
                  <a16:creationId xmlns:a16="http://schemas.microsoft.com/office/drawing/2014/main" id="{F0C3D359-5037-5540-BD1A-95B5E996AEA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53782" y="3888643"/>
              <a:ext cx="1016000" cy="906446"/>
            </a:xfrm>
            <a:prstGeom prst="rect">
              <a:avLst/>
            </a:prstGeom>
          </p:spPr>
        </p:pic>
        <p:pic>
          <p:nvPicPr>
            <p:cNvPr id="9" name="图片 8">
              <a:extLst>
                <a:ext uri="{FF2B5EF4-FFF2-40B4-BE49-F238E27FC236}">
                  <a16:creationId xmlns:a16="http://schemas.microsoft.com/office/drawing/2014/main" id="{5D613165-465D-FE46-8FAA-98C820E4805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75543" y="4595897"/>
              <a:ext cx="1016000" cy="906446"/>
            </a:xfrm>
            <a:prstGeom prst="rect">
              <a:avLst/>
            </a:prstGeom>
          </p:spPr>
        </p:pic>
        <p:pic>
          <p:nvPicPr>
            <p:cNvPr id="10" name="图片 9">
              <a:extLst>
                <a:ext uri="{FF2B5EF4-FFF2-40B4-BE49-F238E27FC236}">
                  <a16:creationId xmlns:a16="http://schemas.microsoft.com/office/drawing/2014/main" id="{088DEC4D-FD43-DB4A-88E3-FED8888E3D3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52694" y="4559234"/>
              <a:ext cx="1016000" cy="906446"/>
            </a:xfrm>
            <a:prstGeom prst="rect">
              <a:avLst/>
            </a:prstGeom>
          </p:spPr>
        </p:pic>
        <p:pic>
          <p:nvPicPr>
            <p:cNvPr id="11" name="图片 10">
              <a:extLst>
                <a:ext uri="{FF2B5EF4-FFF2-40B4-BE49-F238E27FC236}">
                  <a16:creationId xmlns:a16="http://schemas.microsoft.com/office/drawing/2014/main" id="{A8A5A9D5-1FBB-3F4B-8892-E84BB39F6C9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65494" y="4589714"/>
              <a:ext cx="1016000" cy="906446"/>
            </a:xfrm>
            <a:prstGeom prst="rect">
              <a:avLst/>
            </a:prstGeom>
          </p:spPr>
        </p:pic>
        <p:pic>
          <p:nvPicPr>
            <p:cNvPr id="12" name="图片 11">
              <a:extLst>
                <a:ext uri="{FF2B5EF4-FFF2-40B4-BE49-F238E27FC236}">
                  <a16:creationId xmlns:a16="http://schemas.microsoft.com/office/drawing/2014/main" id="{5FD0B8AA-946F-6B40-B701-DD123DF3B24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89112" y="5261777"/>
              <a:ext cx="1016000" cy="906446"/>
            </a:xfrm>
            <a:prstGeom prst="rect">
              <a:avLst/>
            </a:prstGeom>
          </p:spPr>
        </p:pic>
        <p:pic>
          <p:nvPicPr>
            <p:cNvPr id="13" name="图片 12">
              <a:extLst>
                <a:ext uri="{FF2B5EF4-FFF2-40B4-BE49-F238E27FC236}">
                  <a16:creationId xmlns:a16="http://schemas.microsoft.com/office/drawing/2014/main" id="{1C768923-A478-B345-8958-9AD08804DC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03512" y="5261777"/>
              <a:ext cx="1016000" cy="906446"/>
            </a:xfrm>
            <a:prstGeom prst="rect">
              <a:avLst/>
            </a:prstGeom>
          </p:spPr>
        </p:pic>
        <p:pic>
          <p:nvPicPr>
            <p:cNvPr id="14" name="图片 13">
              <a:extLst>
                <a:ext uri="{FF2B5EF4-FFF2-40B4-BE49-F238E27FC236}">
                  <a16:creationId xmlns:a16="http://schemas.microsoft.com/office/drawing/2014/main" id="{2F70A9E4-C521-F34E-B3CB-0304C656A66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41963" y="5260305"/>
              <a:ext cx="1016000" cy="906446"/>
            </a:xfrm>
            <a:prstGeom prst="rect">
              <a:avLst/>
            </a:prstGeom>
          </p:spPr>
        </p:pic>
      </p:grpSp>
      <p:sp>
        <p:nvSpPr>
          <p:cNvPr id="15" name="文本框 14">
            <a:extLst>
              <a:ext uri="{FF2B5EF4-FFF2-40B4-BE49-F238E27FC236}">
                <a16:creationId xmlns:a16="http://schemas.microsoft.com/office/drawing/2014/main" id="{D1825C49-6134-9345-A0C1-96ACE348BFEB}"/>
              </a:ext>
            </a:extLst>
          </p:cNvPr>
          <p:cNvSpPr txBox="1"/>
          <p:nvPr/>
        </p:nvSpPr>
        <p:spPr>
          <a:xfrm>
            <a:off x="457200" y="5702966"/>
            <a:ext cx="5638800" cy="400110"/>
          </a:xfrm>
          <a:prstGeom prst="rect">
            <a:avLst/>
          </a:prstGeom>
          <a:solidFill>
            <a:srgbClr val="000000"/>
          </a:solidFill>
        </p:spPr>
        <p:txBody>
          <a:bodyPr wrap="square" rtlCol="0">
            <a:spAutoFit/>
          </a:bodyPr>
          <a:lstStyle/>
          <a:p>
            <a:pPr algn="ctr"/>
            <a:r>
              <a:rPr lang="zh-CN" altLang="en-US" sz="2000" b="1" dirty="0">
                <a:solidFill>
                  <a:srgbClr val="FFFF00"/>
                </a:solidFill>
              </a:rPr>
              <a:t>由连续的集成和部署带来的软件系统的频繁更新</a:t>
            </a:r>
          </a:p>
        </p:txBody>
      </p:sp>
      <p:sp>
        <p:nvSpPr>
          <p:cNvPr id="16" name="文本框 15">
            <a:extLst>
              <a:ext uri="{FF2B5EF4-FFF2-40B4-BE49-F238E27FC236}">
                <a16:creationId xmlns:a16="http://schemas.microsoft.com/office/drawing/2014/main" id="{628ADF15-23C2-5545-9325-78F3A6641326}"/>
              </a:ext>
            </a:extLst>
          </p:cNvPr>
          <p:cNvSpPr txBox="1"/>
          <p:nvPr/>
        </p:nvSpPr>
        <p:spPr>
          <a:xfrm>
            <a:off x="7414243" y="5700169"/>
            <a:ext cx="3986419" cy="369332"/>
          </a:xfrm>
          <a:prstGeom prst="rect">
            <a:avLst/>
          </a:prstGeom>
          <a:solidFill>
            <a:srgbClr val="000000"/>
          </a:solidFill>
        </p:spPr>
        <p:txBody>
          <a:bodyPr wrap="square" rtlCol="0">
            <a:spAutoFit/>
          </a:bodyPr>
          <a:lstStyle/>
          <a:p>
            <a:pPr algn="ctr"/>
            <a:r>
              <a:rPr lang="zh-CN" altLang="en-US" b="1" dirty="0">
                <a:solidFill>
                  <a:srgbClr val="FFFF00"/>
                </a:solidFill>
              </a:rPr>
              <a:t>运行环境的动态性</a:t>
            </a:r>
            <a:r>
              <a:rPr lang="en-US" altLang="zh-CN" b="1" dirty="0">
                <a:solidFill>
                  <a:srgbClr val="FFFF00"/>
                </a:solidFill>
              </a:rPr>
              <a:t>,</a:t>
            </a:r>
            <a:r>
              <a:rPr lang="zh-CN" altLang="en-US" b="1" dirty="0">
                <a:solidFill>
                  <a:srgbClr val="FFFF00"/>
                </a:solidFill>
              </a:rPr>
              <a:t> 容器生命周期短</a:t>
            </a:r>
          </a:p>
        </p:txBody>
      </p:sp>
      <p:sp>
        <p:nvSpPr>
          <p:cNvPr id="17" name="AutoShape 28">
            <a:extLst>
              <a:ext uri="{FF2B5EF4-FFF2-40B4-BE49-F238E27FC236}">
                <a16:creationId xmlns:a16="http://schemas.microsoft.com/office/drawing/2014/main" id="{7376800D-EF46-C34A-9487-BEBEB778CCB3}"/>
              </a:ext>
            </a:extLst>
          </p:cNvPr>
          <p:cNvSpPr>
            <a:spLocks noChangeArrowheads="1"/>
          </p:cNvSpPr>
          <p:nvPr/>
        </p:nvSpPr>
        <p:spPr bwMode="gray">
          <a:xfrm>
            <a:off x="22412" y="866775"/>
            <a:ext cx="2720788"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sz="2000" b="1" dirty="0">
                <a:latin typeface="Microsoft YaHei" panose="020B0503020204020204" pitchFamily="34" charset="-122"/>
                <a:ea typeface="Microsoft YaHei" panose="020B0503020204020204" pitchFamily="34" charset="-122"/>
              </a:rPr>
              <a:t>云原生系统动态性</a:t>
            </a:r>
          </a:p>
        </p:txBody>
      </p:sp>
      <p:sp>
        <p:nvSpPr>
          <p:cNvPr id="18" name="文本框 17">
            <a:extLst>
              <a:ext uri="{FF2B5EF4-FFF2-40B4-BE49-F238E27FC236}">
                <a16:creationId xmlns:a16="http://schemas.microsoft.com/office/drawing/2014/main" id="{82F1B987-B332-4F48-AB86-2E973289B7AB}"/>
              </a:ext>
            </a:extLst>
          </p:cNvPr>
          <p:cNvSpPr txBox="1"/>
          <p:nvPr/>
        </p:nvSpPr>
        <p:spPr>
          <a:xfrm>
            <a:off x="457200" y="6248400"/>
            <a:ext cx="10515600" cy="369332"/>
          </a:xfrm>
          <a:prstGeom prst="rect">
            <a:avLst/>
          </a:prstGeom>
          <a:noFill/>
        </p:spPr>
        <p:txBody>
          <a:bodyPr wrap="square" rtlCol="0">
            <a:spAutoFit/>
          </a:bodyPr>
          <a:lstStyle/>
          <a:p>
            <a:r>
              <a:rPr kumimoji="1" lang="zh-CN" altLang="en-US" b="1" dirty="0"/>
              <a:t>造成运维算法、运维方式以及运维架构的失效，需要自适应这些变化；</a:t>
            </a:r>
          </a:p>
        </p:txBody>
      </p:sp>
    </p:spTree>
    <p:extLst>
      <p:ext uri="{BB962C8B-B14F-4D97-AF65-F5344CB8AC3E}">
        <p14:creationId xmlns:p14="http://schemas.microsoft.com/office/powerpoint/2010/main" val="647039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8">
            <a:extLst>
              <a:ext uri="{FF2B5EF4-FFF2-40B4-BE49-F238E27FC236}">
                <a16:creationId xmlns:a16="http://schemas.microsoft.com/office/drawing/2014/main" id="{9F5B3148-0E1F-AC2D-75C6-E7FA89635D81}"/>
              </a:ext>
            </a:extLst>
          </p:cNvPr>
          <p:cNvSpPr>
            <a:spLocks noChangeArrowheads="1"/>
          </p:cNvSpPr>
          <p:nvPr/>
        </p:nvSpPr>
        <p:spPr bwMode="gray">
          <a:xfrm>
            <a:off x="1" y="958782"/>
            <a:ext cx="3733800" cy="428625"/>
          </a:xfrm>
          <a:prstGeom prst="roundRect">
            <a:avLst>
              <a:gd name="adj" fmla="val 50000"/>
            </a:avLst>
          </a:prstGeom>
          <a:solidFill>
            <a:schemeClr val="bg1">
              <a:lumMod val="75000"/>
              <a:alpha val="50000"/>
            </a:schemeClr>
          </a:solidFill>
          <a:ln w="12700">
            <a:solidFill>
              <a:schemeClr val="tx1"/>
            </a:solidFill>
          </a:ln>
          <a:effectLst/>
        </p:spPr>
        <p:txBody>
          <a:bodyPr wrap="none" anchor="ctr"/>
          <a:lstStyle/>
          <a:p>
            <a:pPr marL="285750" indent="-285750">
              <a:buFont typeface="Wingdings" pitchFamily="2" charset="2"/>
              <a:buChar char="l"/>
            </a:pPr>
            <a:r>
              <a:rPr lang="zh-CN" altLang="en-US" sz="2000" b="1" dirty="0">
                <a:latin typeface="Microsoft YaHei" panose="020B0503020204020204" pitchFamily="34" charset="-122"/>
                <a:ea typeface="Microsoft YaHei" panose="020B0503020204020204" pitchFamily="34" charset="-122"/>
              </a:rPr>
              <a:t>云原生系统故障复杂度增加</a:t>
            </a:r>
          </a:p>
        </p:txBody>
      </p:sp>
      <p:pic>
        <p:nvPicPr>
          <p:cNvPr id="6" name="图片 5">
            <a:extLst>
              <a:ext uri="{FF2B5EF4-FFF2-40B4-BE49-F238E27FC236}">
                <a16:creationId xmlns:a16="http://schemas.microsoft.com/office/drawing/2014/main" id="{DB58A637-F036-5317-4370-A12C554DBF9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1387407"/>
            <a:ext cx="12087726" cy="5334069"/>
          </a:xfrm>
          <a:prstGeom prst="rect">
            <a:avLst/>
          </a:prstGeom>
        </p:spPr>
      </p:pic>
      <p:pic>
        <p:nvPicPr>
          <p:cNvPr id="7" name="图片 6">
            <a:extLst>
              <a:ext uri="{FF2B5EF4-FFF2-40B4-BE49-F238E27FC236}">
                <a16:creationId xmlns:a16="http://schemas.microsoft.com/office/drawing/2014/main" id="{6D1BBD03-BCE4-A722-963D-E7C796AAD978}"/>
              </a:ext>
            </a:extLst>
          </p:cNvPr>
          <p:cNvPicPr>
            <a:picLocks noChangeAspect="1"/>
          </p:cNvPicPr>
          <p:nvPr/>
        </p:nvPicPr>
        <p:blipFill>
          <a:blip r:embed="rId3"/>
          <a:stretch>
            <a:fillRect/>
          </a:stretch>
        </p:blipFill>
        <p:spPr>
          <a:xfrm rot="21045115">
            <a:off x="746154" y="2020026"/>
            <a:ext cx="7878163" cy="4130384"/>
          </a:xfrm>
          <a:prstGeom prst="rect">
            <a:avLst/>
          </a:prstGeom>
        </p:spPr>
      </p:pic>
      <p:pic>
        <p:nvPicPr>
          <p:cNvPr id="2050" name="Picture 2">
            <a:extLst>
              <a:ext uri="{FF2B5EF4-FFF2-40B4-BE49-F238E27FC236}">
                <a16:creationId xmlns:a16="http://schemas.microsoft.com/office/drawing/2014/main" id="{60A9ED98-2B9C-8051-EC2C-E965035D52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895" y="1593728"/>
            <a:ext cx="9676446" cy="29482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28C4E50-528F-19FD-4686-7701E156E6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4320" y="1593728"/>
            <a:ext cx="6952879" cy="512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24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Default Design">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42125</TotalTime>
  <Words>2321</Words>
  <Application>Microsoft Macintosh PowerPoint</Application>
  <PresentationFormat>宽屏</PresentationFormat>
  <Paragraphs>259</Paragraphs>
  <Slides>53</Slides>
  <Notes>5</Notes>
  <HiddenSlides>0</HiddenSlides>
  <MMClips>2</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1</vt:i4>
      </vt:variant>
      <vt:variant>
        <vt:lpstr>幻灯片标题</vt:lpstr>
      </vt:variant>
      <vt:variant>
        <vt:i4>53</vt:i4>
      </vt:variant>
    </vt:vector>
  </HeadingPairs>
  <TitlesOfParts>
    <vt:vector size="73" baseType="lpstr">
      <vt:lpstr>等线</vt:lpstr>
      <vt:lpstr>等线 Light</vt:lpstr>
      <vt:lpstr>仿宋</vt:lpstr>
      <vt:lpstr>SimHei</vt:lpstr>
      <vt:lpstr>思源黑体 CN Bold</vt:lpstr>
      <vt:lpstr>宋体</vt:lpstr>
      <vt:lpstr>Microsoft YaHei</vt:lpstr>
      <vt:lpstr>Microsoft YaHei</vt:lpstr>
      <vt:lpstr>FangSong</vt:lpstr>
      <vt:lpstr>NimbusRomNo9L</vt:lpstr>
      <vt:lpstr>Arial</vt:lpstr>
      <vt:lpstr>Calibri</vt:lpstr>
      <vt:lpstr>Calibri Light</vt:lpstr>
      <vt:lpstr>Courier New</vt:lpstr>
      <vt:lpstr>Helvetica Neue</vt:lpstr>
      <vt:lpstr>Symbol</vt:lpstr>
      <vt:lpstr>Times New Roman</vt:lpstr>
      <vt:lpstr>Wingdings</vt:lpstr>
      <vt:lpstr>Default Design</vt:lpstr>
      <vt:lpstr>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Peng Fei Chen</dc:creator>
  <cp:lastModifiedBy>Microsoft Office User</cp:lastModifiedBy>
  <cp:revision>3775</cp:revision>
  <dcterms:created xsi:type="dcterms:W3CDTF">2018-01-21T04:36:46Z</dcterms:created>
  <dcterms:modified xsi:type="dcterms:W3CDTF">2023-06-28T00:36:23Z</dcterms:modified>
</cp:coreProperties>
</file>