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6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7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8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9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0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11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12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3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4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15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16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17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18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19.xml" ContentType="application/vnd.openxmlformats-officedocument.presentationml.notesSl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20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notesSlides/notesSlide21.xml" ContentType="application/vnd.openxmlformats-officedocument.presentationml.notesSlide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notesSlides/notesSlide22.xml" ContentType="application/vnd.openxmlformats-officedocument.presentationml.notesSlide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23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notesSlides/notesSlide24.xml" ContentType="application/vnd.openxmlformats-officedocument.presentationml.notesSlide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notesSlides/notesSlide25.xml" ContentType="application/vnd.openxmlformats-officedocument.presentationml.notesSlide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26.xml" ContentType="application/vnd.openxmlformats-officedocument.presentationml.notesSlide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notesSlides/notesSlide2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notesSlides/notesSlide28.xml" ContentType="application/vnd.openxmlformats-officedocument.presentationml.notesSlide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1" r:id="rId1"/>
  </p:sldMasterIdLst>
  <p:notesMasterIdLst>
    <p:notesMasterId r:id="rId32"/>
  </p:notesMasterIdLst>
  <p:handoutMasterIdLst>
    <p:handoutMasterId r:id="rId33"/>
  </p:handoutMasterIdLst>
  <p:sldIdLst>
    <p:sldId id="314" r:id="rId2"/>
    <p:sldId id="318" r:id="rId3"/>
    <p:sldId id="319" r:id="rId4"/>
    <p:sldId id="316" r:id="rId5"/>
    <p:sldId id="343" r:id="rId6"/>
    <p:sldId id="461" r:id="rId7"/>
    <p:sldId id="427" r:id="rId8"/>
    <p:sldId id="401" r:id="rId9"/>
    <p:sldId id="431" r:id="rId10"/>
    <p:sldId id="432" r:id="rId11"/>
    <p:sldId id="478" r:id="rId12"/>
    <p:sldId id="365" r:id="rId13"/>
    <p:sldId id="479" r:id="rId14"/>
    <p:sldId id="449" r:id="rId15"/>
    <p:sldId id="462" r:id="rId16"/>
    <p:sldId id="481" r:id="rId17"/>
    <p:sldId id="482" r:id="rId18"/>
    <p:sldId id="450" r:id="rId19"/>
    <p:sldId id="359" r:id="rId20"/>
    <p:sldId id="460" r:id="rId21"/>
    <p:sldId id="406" r:id="rId22"/>
    <p:sldId id="468" r:id="rId23"/>
    <p:sldId id="484" r:id="rId24"/>
    <p:sldId id="335" r:id="rId25"/>
    <p:sldId id="487" r:id="rId26"/>
    <p:sldId id="491" r:id="rId27"/>
    <p:sldId id="490" r:id="rId28"/>
    <p:sldId id="488" r:id="rId29"/>
    <p:sldId id="372" r:id="rId30"/>
    <p:sldId id="489" r:id="rId31"/>
  </p:sldIdLst>
  <p:sldSz cx="12192000" cy="6858000"/>
  <p:notesSz cx="6858000" cy="9144000"/>
  <p:custDataLst>
    <p:tags r:id="rId34"/>
  </p:custDataLst>
  <p:defaultTextStyle>
    <a:defPPr>
      <a:defRPr lang="en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63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8449F"/>
    <a:srgbClr val="52509C"/>
    <a:srgbClr val="2E5597"/>
    <a:srgbClr val="3B3681"/>
    <a:srgbClr val="D2E023"/>
    <a:srgbClr val="B2AFF8"/>
    <a:srgbClr val="0070C0"/>
    <a:srgbClr val="00B154"/>
    <a:srgbClr val="002060"/>
    <a:srgbClr val="7092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34"/>
    <p:restoredTop sz="94642"/>
  </p:normalViewPr>
  <p:slideViewPr>
    <p:cSldViewPr snapToGrid="0">
      <p:cViewPr varScale="1">
        <p:scale>
          <a:sx n="251" d="100"/>
          <a:sy n="251" d="100"/>
        </p:scale>
        <p:origin x="208" y="352"/>
      </p:cViewPr>
      <p:guideLst>
        <p:guide pos="3863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25BF39-6156-074D-B583-C95165E356A8}" type="doc">
      <dgm:prSet loTypeId="urn:microsoft.com/office/officeart/2009/3/layout/StepUpProcess" loCatId="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0C68E1A-FE6D-AA4B-AD5B-7176E91AAFAC}">
      <dgm:prSet phldrT="[Text]"/>
      <dgm:spPr/>
      <dgm:t>
        <a:bodyPr/>
        <a:lstStyle/>
        <a:p>
          <a:endParaRPr lang="en-US" dirty="0"/>
        </a:p>
      </dgm:t>
    </dgm:pt>
    <dgm:pt modelId="{B8BEF30B-C0BE-A543-BB37-3590D5A26E92}" type="parTrans" cxnId="{F6795C0B-9658-2D42-9B91-C99CFAE129CF}">
      <dgm:prSet/>
      <dgm:spPr/>
      <dgm:t>
        <a:bodyPr/>
        <a:lstStyle/>
        <a:p>
          <a:endParaRPr lang="en-US"/>
        </a:p>
      </dgm:t>
    </dgm:pt>
    <dgm:pt modelId="{6557A558-00C2-784F-933E-40B05E9625A3}" type="sibTrans" cxnId="{F6795C0B-9658-2D42-9B91-C99CFAE129CF}">
      <dgm:prSet/>
      <dgm:spPr/>
      <dgm:t>
        <a:bodyPr/>
        <a:lstStyle/>
        <a:p>
          <a:endParaRPr lang="en-US"/>
        </a:p>
      </dgm:t>
    </dgm:pt>
    <dgm:pt modelId="{5B1C8D2B-00CE-6D46-B448-09F5E167A00C}">
      <dgm:prSet phldrT="[Text]"/>
      <dgm:spPr/>
      <dgm:t>
        <a:bodyPr/>
        <a:lstStyle/>
        <a:p>
          <a:endParaRPr lang="en-US" dirty="0"/>
        </a:p>
      </dgm:t>
    </dgm:pt>
    <dgm:pt modelId="{0BDE1E8F-6CAB-7443-BE38-AECE245DE404}" type="parTrans" cxnId="{088DB8B1-9DEB-864E-8B74-F74624935BE8}">
      <dgm:prSet/>
      <dgm:spPr/>
      <dgm:t>
        <a:bodyPr/>
        <a:lstStyle/>
        <a:p>
          <a:endParaRPr lang="en-US"/>
        </a:p>
      </dgm:t>
    </dgm:pt>
    <dgm:pt modelId="{040F72F2-9779-1A4E-83AF-3050B6345AD0}" type="sibTrans" cxnId="{088DB8B1-9DEB-864E-8B74-F74624935BE8}">
      <dgm:prSet/>
      <dgm:spPr/>
      <dgm:t>
        <a:bodyPr/>
        <a:lstStyle/>
        <a:p>
          <a:endParaRPr lang="en-US"/>
        </a:p>
      </dgm:t>
    </dgm:pt>
    <dgm:pt modelId="{981ACAEE-E7AB-7048-9CBF-83A05774071A}">
      <dgm:prSet/>
      <dgm:spPr/>
      <dgm:t>
        <a:bodyPr/>
        <a:lstStyle/>
        <a:p>
          <a:endParaRPr lang="en-US" dirty="0"/>
        </a:p>
      </dgm:t>
    </dgm:pt>
    <dgm:pt modelId="{D486645D-2E42-8841-BE2C-EA6B5E1ED289}" type="parTrans" cxnId="{835F88BE-E605-B84C-9DC8-9C2BF9D5DD8E}">
      <dgm:prSet/>
      <dgm:spPr/>
      <dgm:t>
        <a:bodyPr/>
        <a:lstStyle/>
        <a:p>
          <a:endParaRPr lang="en-US"/>
        </a:p>
      </dgm:t>
    </dgm:pt>
    <dgm:pt modelId="{653E170B-DA13-B64E-AB1F-0C6EE737E839}" type="sibTrans" cxnId="{835F88BE-E605-B84C-9DC8-9C2BF9D5DD8E}">
      <dgm:prSet/>
      <dgm:spPr/>
      <dgm:t>
        <a:bodyPr/>
        <a:lstStyle/>
        <a:p>
          <a:endParaRPr lang="en-US"/>
        </a:p>
      </dgm:t>
    </dgm:pt>
    <dgm:pt modelId="{1702FDFB-816F-D14D-84A0-FAEFF61D2469}">
      <dgm:prSet phldrT="[Text]"/>
      <dgm:spPr/>
      <dgm:t>
        <a:bodyPr/>
        <a:lstStyle/>
        <a:p>
          <a:endParaRPr lang="en-US" dirty="0"/>
        </a:p>
      </dgm:t>
    </dgm:pt>
    <dgm:pt modelId="{28A80D93-3E63-BC45-97DE-25927AFA9E45}" type="sibTrans" cxnId="{652D325E-0295-8D4B-BE83-1D58388A1A8E}">
      <dgm:prSet/>
      <dgm:spPr/>
      <dgm:t>
        <a:bodyPr/>
        <a:lstStyle/>
        <a:p>
          <a:endParaRPr lang="en-US"/>
        </a:p>
      </dgm:t>
    </dgm:pt>
    <dgm:pt modelId="{A0F82ADA-834E-6144-A061-D903DD8FDED6}" type="parTrans" cxnId="{652D325E-0295-8D4B-BE83-1D58388A1A8E}">
      <dgm:prSet/>
      <dgm:spPr/>
      <dgm:t>
        <a:bodyPr/>
        <a:lstStyle/>
        <a:p>
          <a:endParaRPr lang="en-US"/>
        </a:p>
      </dgm:t>
    </dgm:pt>
    <dgm:pt modelId="{1D08A0C0-217E-E447-82C5-0BBDA0132A76}" type="pres">
      <dgm:prSet presAssocID="{8F25BF39-6156-074D-B583-C95165E356A8}" presName="rootnode" presStyleCnt="0">
        <dgm:presLayoutVars>
          <dgm:chMax/>
          <dgm:chPref/>
          <dgm:dir/>
          <dgm:animLvl val="lvl"/>
        </dgm:presLayoutVars>
      </dgm:prSet>
      <dgm:spPr/>
    </dgm:pt>
    <dgm:pt modelId="{D786D017-D2DE-6A41-9DE6-0D11FD3213AF}" type="pres">
      <dgm:prSet presAssocID="{F0C68E1A-FE6D-AA4B-AD5B-7176E91AAFAC}" presName="composite" presStyleCnt="0"/>
      <dgm:spPr/>
    </dgm:pt>
    <dgm:pt modelId="{1E885DF0-1DD6-CC4B-85A6-0B222A2C69B4}" type="pres">
      <dgm:prSet presAssocID="{F0C68E1A-FE6D-AA4B-AD5B-7176E91AAFAC}" presName="LShape" presStyleLbl="alignNode1" presStyleIdx="0" presStyleCnt="7"/>
      <dgm:spPr/>
    </dgm:pt>
    <dgm:pt modelId="{197770E9-26F0-1247-BDAD-5181CD3A0CE4}" type="pres">
      <dgm:prSet presAssocID="{F0C68E1A-FE6D-AA4B-AD5B-7176E91AAFAC}" presName="ParentText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E30A59EA-95F7-2B4D-9D2F-F5E26AE9FA23}" type="pres">
      <dgm:prSet presAssocID="{F0C68E1A-FE6D-AA4B-AD5B-7176E91AAFAC}" presName="Triangle" presStyleLbl="alignNode1" presStyleIdx="1" presStyleCnt="7"/>
      <dgm:spPr/>
    </dgm:pt>
    <dgm:pt modelId="{D2D7387A-632B-074E-9399-E24F67E9A890}" type="pres">
      <dgm:prSet presAssocID="{6557A558-00C2-784F-933E-40B05E9625A3}" presName="sibTrans" presStyleCnt="0"/>
      <dgm:spPr/>
    </dgm:pt>
    <dgm:pt modelId="{89DC2F38-22A9-E246-8469-AADB0D1286B6}" type="pres">
      <dgm:prSet presAssocID="{6557A558-00C2-784F-933E-40B05E9625A3}" presName="space" presStyleCnt="0"/>
      <dgm:spPr/>
    </dgm:pt>
    <dgm:pt modelId="{A92AE090-68AF-F240-93EA-B3CF1665DA30}" type="pres">
      <dgm:prSet presAssocID="{5B1C8D2B-00CE-6D46-B448-09F5E167A00C}" presName="composite" presStyleCnt="0"/>
      <dgm:spPr/>
    </dgm:pt>
    <dgm:pt modelId="{200ED005-1C5F-8147-8987-C1FFB09F1DD7}" type="pres">
      <dgm:prSet presAssocID="{5B1C8D2B-00CE-6D46-B448-09F5E167A00C}" presName="LShape" presStyleLbl="alignNode1" presStyleIdx="2" presStyleCnt="7"/>
      <dgm:spPr/>
    </dgm:pt>
    <dgm:pt modelId="{CFF7F74A-9A94-0641-ABDA-45568D38F320}" type="pres">
      <dgm:prSet presAssocID="{5B1C8D2B-00CE-6D46-B448-09F5E167A00C}" presName="ParentText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564BB005-ADEA-DB45-8264-45F9E04B0E4F}" type="pres">
      <dgm:prSet presAssocID="{5B1C8D2B-00CE-6D46-B448-09F5E167A00C}" presName="Triangle" presStyleLbl="alignNode1" presStyleIdx="3" presStyleCnt="7"/>
      <dgm:spPr/>
    </dgm:pt>
    <dgm:pt modelId="{97369F4B-FD8E-D843-8347-ADEB7FF23DEF}" type="pres">
      <dgm:prSet presAssocID="{040F72F2-9779-1A4E-83AF-3050B6345AD0}" presName="sibTrans" presStyleCnt="0"/>
      <dgm:spPr/>
    </dgm:pt>
    <dgm:pt modelId="{18B16583-3C00-364A-AAAE-10315A7AB121}" type="pres">
      <dgm:prSet presAssocID="{040F72F2-9779-1A4E-83AF-3050B6345AD0}" presName="space" presStyleCnt="0"/>
      <dgm:spPr/>
    </dgm:pt>
    <dgm:pt modelId="{8315D06F-BCB4-4E4B-8318-4054BD89837F}" type="pres">
      <dgm:prSet presAssocID="{1702FDFB-816F-D14D-84A0-FAEFF61D2469}" presName="composite" presStyleCnt="0"/>
      <dgm:spPr/>
    </dgm:pt>
    <dgm:pt modelId="{ACA6B926-3766-0040-AA9B-EAFA07CBE9FD}" type="pres">
      <dgm:prSet presAssocID="{1702FDFB-816F-D14D-84A0-FAEFF61D2469}" presName="LShape" presStyleLbl="alignNode1" presStyleIdx="4" presStyleCnt="7"/>
      <dgm:spPr/>
    </dgm:pt>
    <dgm:pt modelId="{6EDB9D15-D43F-D141-89B1-A84DBAE4D3C7}" type="pres">
      <dgm:prSet presAssocID="{1702FDFB-816F-D14D-84A0-FAEFF61D2469}" presName="ParentText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AAA127D9-59E8-DC41-AFA6-BA2EBF31A60B}" type="pres">
      <dgm:prSet presAssocID="{1702FDFB-816F-D14D-84A0-FAEFF61D2469}" presName="Triangle" presStyleLbl="alignNode1" presStyleIdx="5" presStyleCnt="7"/>
      <dgm:spPr/>
    </dgm:pt>
    <dgm:pt modelId="{D81FEA8B-0C24-FE4C-B62E-2CCB294F93A9}" type="pres">
      <dgm:prSet presAssocID="{28A80D93-3E63-BC45-97DE-25927AFA9E45}" presName="sibTrans" presStyleCnt="0"/>
      <dgm:spPr/>
    </dgm:pt>
    <dgm:pt modelId="{8689D67B-32B0-AA48-8A47-E8BC1F6AF80B}" type="pres">
      <dgm:prSet presAssocID="{28A80D93-3E63-BC45-97DE-25927AFA9E45}" presName="space" presStyleCnt="0"/>
      <dgm:spPr/>
    </dgm:pt>
    <dgm:pt modelId="{3C9B222D-0C7C-FA40-A371-016CAA1DE90F}" type="pres">
      <dgm:prSet presAssocID="{981ACAEE-E7AB-7048-9CBF-83A05774071A}" presName="composite" presStyleCnt="0"/>
      <dgm:spPr/>
    </dgm:pt>
    <dgm:pt modelId="{2F3AC13A-533D-6645-9859-850F85C97727}" type="pres">
      <dgm:prSet presAssocID="{981ACAEE-E7AB-7048-9CBF-83A05774071A}" presName="LShape" presStyleLbl="alignNode1" presStyleIdx="6" presStyleCnt="7"/>
      <dgm:spPr/>
    </dgm:pt>
    <dgm:pt modelId="{CA00D3C5-9DFE-2A44-8186-18DDD2BBCEE8}" type="pres">
      <dgm:prSet presAssocID="{981ACAEE-E7AB-7048-9CBF-83A05774071A}" presName="ParentText" presStyleLbl="revTx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D8DB603-394D-F343-8A1C-952C159BC065}" type="presOf" srcId="{8F25BF39-6156-074D-B583-C95165E356A8}" destId="{1D08A0C0-217E-E447-82C5-0BBDA0132A76}" srcOrd="0" destOrd="0" presId="urn:microsoft.com/office/officeart/2009/3/layout/StepUpProcess"/>
    <dgm:cxn modelId="{F6795C0B-9658-2D42-9B91-C99CFAE129CF}" srcId="{8F25BF39-6156-074D-B583-C95165E356A8}" destId="{F0C68E1A-FE6D-AA4B-AD5B-7176E91AAFAC}" srcOrd="0" destOrd="0" parTransId="{B8BEF30B-C0BE-A543-BB37-3590D5A26E92}" sibTransId="{6557A558-00C2-784F-933E-40B05E9625A3}"/>
    <dgm:cxn modelId="{8004F15A-AE88-1742-A95D-B271C3699BC8}" type="presOf" srcId="{F0C68E1A-FE6D-AA4B-AD5B-7176E91AAFAC}" destId="{197770E9-26F0-1247-BDAD-5181CD3A0CE4}" srcOrd="0" destOrd="0" presId="urn:microsoft.com/office/officeart/2009/3/layout/StepUpProcess"/>
    <dgm:cxn modelId="{652D325E-0295-8D4B-BE83-1D58388A1A8E}" srcId="{8F25BF39-6156-074D-B583-C95165E356A8}" destId="{1702FDFB-816F-D14D-84A0-FAEFF61D2469}" srcOrd="2" destOrd="0" parTransId="{A0F82ADA-834E-6144-A061-D903DD8FDED6}" sibTransId="{28A80D93-3E63-BC45-97DE-25927AFA9E45}"/>
    <dgm:cxn modelId="{8528AD90-2B32-0D41-83ED-763269EB8EF2}" type="presOf" srcId="{981ACAEE-E7AB-7048-9CBF-83A05774071A}" destId="{CA00D3C5-9DFE-2A44-8186-18DDD2BBCEE8}" srcOrd="0" destOrd="0" presId="urn:microsoft.com/office/officeart/2009/3/layout/StepUpProcess"/>
    <dgm:cxn modelId="{5896EFA5-269E-1F4B-A882-A9094DAEDB17}" type="presOf" srcId="{5B1C8D2B-00CE-6D46-B448-09F5E167A00C}" destId="{CFF7F74A-9A94-0641-ABDA-45568D38F320}" srcOrd="0" destOrd="0" presId="urn:microsoft.com/office/officeart/2009/3/layout/StepUpProcess"/>
    <dgm:cxn modelId="{088DB8B1-9DEB-864E-8B74-F74624935BE8}" srcId="{8F25BF39-6156-074D-B583-C95165E356A8}" destId="{5B1C8D2B-00CE-6D46-B448-09F5E167A00C}" srcOrd="1" destOrd="0" parTransId="{0BDE1E8F-6CAB-7443-BE38-AECE245DE404}" sibTransId="{040F72F2-9779-1A4E-83AF-3050B6345AD0}"/>
    <dgm:cxn modelId="{835F88BE-E605-B84C-9DC8-9C2BF9D5DD8E}" srcId="{8F25BF39-6156-074D-B583-C95165E356A8}" destId="{981ACAEE-E7AB-7048-9CBF-83A05774071A}" srcOrd="3" destOrd="0" parTransId="{D486645D-2E42-8841-BE2C-EA6B5E1ED289}" sibTransId="{653E170B-DA13-B64E-AB1F-0C6EE737E839}"/>
    <dgm:cxn modelId="{07B57BC0-1D7C-9744-9801-C30E20131865}" type="presOf" srcId="{1702FDFB-816F-D14D-84A0-FAEFF61D2469}" destId="{6EDB9D15-D43F-D141-89B1-A84DBAE4D3C7}" srcOrd="0" destOrd="0" presId="urn:microsoft.com/office/officeart/2009/3/layout/StepUpProcess"/>
    <dgm:cxn modelId="{BECF2914-23FA-6C40-90FA-BE8AEB3418A3}" type="presParOf" srcId="{1D08A0C0-217E-E447-82C5-0BBDA0132A76}" destId="{D786D017-D2DE-6A41-9DE6-0D11FD3213AF}" srcOrd="0" destOrd="0" presId="urn:microsoft.com/office/officeart/2009/3/layout/StepUpProcess"/>
    <dgm:cxn modelId="{E1B9B5D6-3C04-414E-9FE5-E940043C7422}" type="presParOf" srcId="{D786D017-D2DE-6A41-9DE6-0D11FD3213AF}" destId="{1E885DF0-1DD6-CC4B-85A6-0B222A2C69B4}" srcOrd="0" destOrd="0" presId="urn:microsoft.com/office/officeart/2009/3/layout/StepUpProcess"/>
    <dgm:cxn modelId="{F4563855-B8DF-B047-B5CE-EEEC4E972F30}" type="presParOf" srcId="{D786D017-D2DE-6A41-9DE6-0D11FD3213AF}" destId="{197770E9-26F0-1247-BDAD-5181CD3A0CE4}" srcOrd="1" destOrd="0" presId="urn:microsoft.com/office/officeart/2009/3/layout/StepUpProcess"/>
    <dgm:cxn modelId="{FCA45CC0-F65A-114A-B157-9E5B18B7AC1C}" type="presParOf" srcId="{D786D017-D2DE-6A41-9DE6-0D11FD3213AF}" destId="{E30A59EA-95F7-2B4D-9D2F-F5E26AE9FA23}" srcOrd="2" destOrd="0" presId="urn:microsoft.com/office/officeart/2009/3/layout/StepUpProcess"/>
    <dgm:cxn modelId="{BD8F3666-0D37-C54A-8C14-60297C5431FA}" type="presParOf" srcId="{1D08A0C0-217E-E447-82C5-0BBDA0132A76}" destId="{D2D7387A-632B-074E-9399-E24F67E9A890}" srcOrd="1" destOrd="0" presId="urn:microsoft.com/office/officeart/2009/3/layout/StepUpProcess"/>
    <dgm:cxn modelId="{CEC21DFB-1AC1-7341-B1DC-9D892A97623D}" type="presParOf" srcId="{D2D7387A-632B-074E-9399-E24F67E9A890}" destId="{89DC2F38-22A9-E246-8469-AADB0D1286B6}" srcOrd="0" destOrd="0" presId="urn:microsoft.com/office/officeart/2009/3/layout/StepUpProcess"/>
    <dgm:cxn modelId="{2F419112-8CEC-D944-99BB-C9DB2F5B8547}" type="presParOf" srcId="{1D08A0C0-217E-E447-82C5-0BBDA0132A76}" destId="{A92AE090-68AF-F240-93EA-B3CF1665DA30}" srcOrd="2" destOrd="0" presId="urn:microsoft.com/office/officeart/2009/3/layout/StepUpProcess"/>
    <dgm:cxn modelId="{2CB4C9B1-3B0E-1A4D-9156-760F0518F052}" type="presParOf" srcId="{A92AE090-68AF-F240-93EA-B3CF1665DA30}" destId="{200ED005-1C5F-8147-8987-C1FFB09F1DD7}" srcOrd="0" destOrd="0" presId="urn:microsoft.com/office/officeart/2009/3/layout/StepUpProcess"/>
    <dgm:cxn modelId="{25329481-ABE4-C449-A7AC-46F4E032A6A3}" type="presParOf" srcId="{A92AE090-68AF-F240-93EA-B3CF1665DA30}" destId="{CFF7F74A-9A94-0641-ABDA-45568D38F320}" srcOrd="1" destOrd="0" presId="urn:microsoft.com/office/officeart/2009/3/layout/StepUpProcess"/>
    <dgm:cxn modelId="{DCA812A0-CFB1-4B46-AEDC-303B15DF451E}" type="presParOf" srcId="{A92AE090-68AF-F240-93EA-B3CF1665DA30}" destId="{564BB005-ADEA-DB45-8264-45F9E04B0E4F}" srcOrd="2" destOrd="0" presId="urn:microsoft.com/office/officeart/2009/3/layout/StepUpProcess"/>
    <dgm:cxn modelId="{FFC43E52-0E4B-6140-9001-3A0FEAB9F8CF}" type="presParOf" srcId="{1D08A0C0-217E-E447-82C5-0BBDA0132A76}" destId="{97369F4B-FD8E-D843-8347-ADEB7FF23DEF}" srcOrd="3" destOrd="0" presId="urn:microsoft.com/office/officeart/2009/3/layout/StepUpProcess"/>
    <dgm:cxn modelId="{FBFD53DB-9E07-2942-806E-78818B12F8B9}" type="presParOf" srcId="{97369F4B-FD8E-D843-8347-ADEB7FF23DEF}" destId="{18B16583-3C00-364A-AAAE-10315A7AB121}" srcOrd="0" destOrd="0" presId="urn:microsoft.com/office/officeart/2009/3/layout/StepUpProcess"/>
    <dgm:cxn modelId="{5B067368-1C06-7748-A6F2-C7CAAF518A60}" type="presParOf" srcId="{1D08A0C0-217E-E447-82C5-0BBDA0132A76}" destId="{8315D06F-BCB4-4E4B-8318-4054BD89837F}" srcOrd="4" destOrd="0" presId="urn:microsoft.com/office/officeart/2009/3/layout/StepUpProcess"/>
    <dgm:cxn modelId="{BB602F63-1B8C-B940-BD69-64465C16109B}" type="presParOf" srcId="{8315D06F-BCB4-4E4B-8318-4054BD89837F}" destId="{ACA6B926-3766-0040-AA9B-EAFA07CBE9FD}" srcOrd="0" destOrd="0" presId="urn:microsoft.com/office/officeart/2009/3/layout/StepUpProcess"/>
    <dgm:cxn modelId="{016DEEF9-9BE0-334F-B71D-3C49BAF9C703}" type="presParOf" srcId="{8315D06F-BCB4-4E4B-8318-4054BD89837F}" destId="{6EDB9D15-D43F-D141-89B1-A84DBAE4D3C7}" srcOrd="1" destOrd="0" presId="urn:microsoft.com/office/officeart/2009/3/layout/StepUpProcess"/>
    <dgm:cxn modelId="{27141303-0B1D-4E4C-9855-B4E3E1EC47C3}" type="presParOf" srcId="{8315D06F-BCB4-4E4B-8318-4054BD89837F}" destId="{AAA127D9-59E8-DC41-AFA6-BA2EBF31A60B}" srcOrd="2" destOrd="0" presId="urn:microsoft.com/office/officeart/2009/3/layout/StepUpProcess"/>
    <dgm:cxn modelId="{546E2FE0-89CB-614B-A9F6-94E94C5BA56D}" type="presParOf" srcId="{1D08A0C0-217E-E447-82C5-0BBDA0132A76}" destId="{D81FEA8B-0C24-FE4C-B62E-2CCB294F93A9}" srcOrd="5" destOrd="0" presId="urn:microsoft.com/office/officeart/2009/3/layout/StepUpProcess"/>
    <dgm:cxn modelId="{4361857F-CDC8-C049-B1CF-E3E373EAFA88}" type="presParOf" srcId="{D81FEA8B-0C24-FE4C-B62E-2CCB294F93A9}" destId="{8689D67B-32B0-AA48-8A47-E8BC1F6AF80B}" srcOrd="0" destOrd="0" presId="urn:microsoft.com/office/officeart/2009/3/layout/StepUpProcess"/>
    <dgm:cxn modelId="{FAE68AC9-AF46-9746-B530-5D91EC1E949F}" type="presParOf" srcId="{1D08A0C0-217E-E447-82C5-0BBDA0132A76}" destId="{3C9B222D-0C7C-FA40-A371-016CAA1DE90F}" srcOrd="6" destOrd="0" presId="urn:microsoft.com/office/officeart/2009/3/layout/StepUpProcess"/>
    <dgm:cxn modelId="{59932D34-38DA-8A48-B9E4-69FD849EE227}" type="presParOf" srcId="{3C9B222D-0C7C-FA40-A371-016CAA1DE90F}" destId="{2F3AC13A-533D-6645-9859-850F85C97727}" srcOrd="0" destOrd="0" presId="urn:microsoft.com/office/officeart/2009/3/layout/StepUpProcess"/>
    <dgm:cxn modelId="{A35C93C8-D0CE-1E4E-B045-2000EF982D85}" type="presParOf" srcId="{3C9B222D-0C7C-FA40-A371-016CAA1DE90F}" destId="{CA00D3C5-9DFE-2A44-8186-18DDD2BBCEE8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885DF0-1DD6-CC4B-85A6-0B222A2C69B4}">
      <dsp:nvSpPr>
        <dsp:cNvPr id="0" name=""/>
        <dsp:cNvSpPr/>
      </dsp:nvSpPr>
      <dsp:spPr>
        <a:xfrm rot="5400000">
          <a:off x="421981" y="2362737"/>
          <a:ext cx="1264766" cy="2104543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97770E9-26F0-1247-BDAD-5181CD3A0CE4}">
      <dsp:nvSpPr>
        <dsp:cNvPr id="0" name=""/>
        <dsp:cNvSpPr/>
      </dsp:nvSpPr>
      <dsp:spPr>
        <a:xfrm>
          <a:off x="210860" y="2991542"/>
          <a:ext cx="1899993" cy="16654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210860" y="2991542"/>
        <a:ext cx="1899993" cy="1665455"/>
      </dsp:txXfrm>
    </dsp:sp>
    <dsp:sp modelId="{E30A59EA-95F7-2B4D-9D2F-F5E26AE9FA23}">
      <dsp:nvSpPr>
        <dsp:cNvPr id="0" name=""/>
        <dsp:cNvSpPr/>
      </dsp:nvSpPr>
      <dsp:spPr>
        <a:xfrm>
          <a:off x="1752364" y="2207799"/>
          <a:ext cx="358489" cy="358489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00ED005-1C5F-8147-8987-C1FFB09F1DD7}">
      <dsp:nvSpPr>
        <dsp:cNvPr id="0" name=""/>
        <dsp:cNvSpPr/>
      </dsp:nvSpPr>
      <dsp:spPr>
        <a:xfrm rot="5400000">
          <a:off x="2747944" y="1787175"/>
          <a:ext cx="1264766" cy="2104543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FF7F74A-9A94-0641-ABDA-45568D38F320}">
      <dsp:nvSpPr>
        <dsp:cNvPr id="0" name=""/>
        <dsp:cNvSpPr/>
      </dsp:nvSpPr>
      <dsp:spPr>
        <a:xfrm>
          <a:off x="2536823" y="2415980"/>
          <a:ext cx="1899993" cy="16654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2536823" y="2415980"/>
        <a:ext cx="1899993" cy="1665455"/>
      </dsp:txXfrm>
    </dsp:sp>
    <dsp:sp modelId="{564BB005-ADEA-DB45-8264-45F9E04B0E4F}">
      <dsp:nvSpPr>
        <dsp:cNvPr id="0" name=""/>
        <dsp:cNvSpPr/>
      </dsp:nvSpPr>
      <dsp:spPr>
        <a:xfrm>
          <a:off x="4078327" y="1632237"/>
          <a:ext cx="358489" cy="358489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CA6B926-3766-0040-AA9B-EAFA07CBE9FD}">
      <dsp:nvSpPr>
        <dsp:cNvPr id="0" name=""/>
        <dsp:cNvSpPr/>
      </dsp:nvSpPr>
      <dsp:spPr>
        <a:xfrm rot="5400000">
          <a:off x="5073907" y="1211614"/>
          <a:ext cx="1264766" cy="2104543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EDB9D15-D43F-D141-89B1-A84DBAE4D3C7}">
      <dsp:nvSpPr>
        <dsp:cNvPr id="0" name=""/>
        <dsp:cNvSpPr/>
      </dsp:nvSpPr>
      <dsp:spPr>
        <a:xfrm>
          <a:off x="4862786" y="1840419"/>
          <a:ext cx="1899993" cy="16654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4862786" y="1840419"/>
        <a:ext cx="1899993" cy="1665455"/>
      </dsp:txXfrm>
    </dsp:sp>
    <dsp:sp modelId="{AAA127D9-59E8-DC41-AFA6-BA2EBF31A60B}">
      <dsp:nvSpPr>
        <dsp:cNvPr id="0" name=""/>
        <dsp:cNvSpPr/>
      </dsp:nvSpPr>
      <dsp:spPr>
        <a:xfrm>
          <a:off x="6404290" y="1056675"/>
          <a:ext cx="358489" cy="358489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F3AC13A-533D-6645-9859-850F85C97727}">
      <dsp:nvSpPr>
        <dsp:cNvPr id="0" name=""/>
        <dsp:cNvSpPr/>
      </dsp:nvSpPr>
      <dsp:spPr>
        <a:xfrm rot="5400000">
          <a:off x="7399870" y="636052"/>
          <a:ext cx="1264766" cy="2104543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A00D3C5-9DFE-2A44-8186-18DDD2BBCEE8}">
      <dsp:nvSpPr>
        <dsp:cNvPr id="0" name=""/>
        <dsp:cNvSpPr/>
      </dsp:nvSpPr>
      <dsp:spPr>
        <a:xfrm>
          <a:off x="7188749" y="1264857"/>
          <a:ext cx="1899993" cy="16654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7188749" y="1264857"/>
        <a:ext cx="1899993" cy="16654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BAA7E256-37A5-4AA5-A2E2-66CE49BABAD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4B8F8F4-F87C-484B-A018-9678FDE6F9A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E0948D-3ABA-4C14-8A3F-A44A4BD785D2}" type="datetimeFigureOut">
              <a:rPr lang="zh-CN" altLang="en-US" smtClean="0"/>
              <a:t>2023/6/25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97A12E4-EBE9-4E94-95A7-7B14E884CA5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8D71FF9-881F-4EC7-B731-57DE6A1687F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F30AC6-05B8-418C-829E-3B8A9EA2CF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9070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AF9FAD-7CAC-4022-B2D4-7FD28C9AB7F7}" type="datetimeFigureOut">
              <a:rPr lang="zh-CN" altLang="en-US" smtClean="0"/>
              <a:t>2023/6/25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3BB09A-AF4C-4E42-800E-E0CCBD8AA2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5678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B09A-AF4C-4E42-800E-E0CCBD8AA2D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89145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B09A-AF4C-4E42-800E-E0CCBD8AA2D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04844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B09A-AF4C-4E42-800E-E0CCBD8AA2D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11093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B09A-AF4C-4E42-800E-E0CCBD8AA2D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11856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B09A-AF4C-4E42-800E-E0CCBD8AA2D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0061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B09A-AF4C-4E42-800E-E0CCBD8AA2D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47543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B09A-AF4C-4E42-800E-E0CCBD8AA2D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56773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B09A-AF4C-4E42-800E-E0CCBD8AA2D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08331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B09A-AF4C-4E42-800E-E0CCBD8AA2D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5259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B09A-AF4C-4E42-800E-E0CCBD8AA2D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73428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B09A-AF4C-4E42-800E-E0CCBD8AA2D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11856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B09A-AF4C-4E42-800E-E0CCBD8AA2D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32586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B09A-AF4C-4E42-800E-E0CCBD8AA2D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6739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B09A-AF4C-4E42-800E-E0CCBD8AA2D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17239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B09A-AF4C-4E42-800E-E0CCBD8AA2D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02503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B09A-AF4C-4E42-800E-E0CCBD8AA2D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39190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B09A-AF4C-4E42-800E-E0CCBD8AA2D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45060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B09A-AF4C-4E42-800E-E0CCBD8AA2D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62965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B09A-AF4C-4E42-800E-E0CCBD8AA2D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30068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B09A-AF4C-4E42-800E-E0CCBD8AA2D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58307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B09A-AF4C-4E42-800E-E0CCBD8AA2D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49143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B09A-AF4C-4E42-800E-E0CCBD8AA2D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10279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B09A-AF4C-4E42-800E-E0CCBD8AA2D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10875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B09A-AF4C-4E42-800E-E0CCBD8AA2D6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06163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B09A-AF4C-4E42-800E-E0CCBD8AA2D6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565389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B09A-AF4C-4E42-800E-E0CCBD8AA2D6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05623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B09A-AF4C-4E42-800E-E0CCBD8AA2D6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04844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B09A-AF4C-4E42-800E-E0CCBD8AA2D6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715812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B09A-AF4C-4E42-800E-E0CCBD8AA2D6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2706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46B11-37C3-B540-90D6-E3C6001780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BA8584-3F0F-8449-A7F6-99CA1A4AA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F9D4EB-3071-CF4C-AACE-E14D7FCBA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95C06-FB9B-9049-AA03-E3B23BB9885D}" type="datetime2">
              <a:rPr lang="en-US" altLang="zh-CN" smtClean="0"/>
              <a:t>Sunday, June 25, 2023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494137-2498-BF46-8B44-960AFEA41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9E7629-1182-9C4B-80B6-5DDA71B94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6128063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F8C5D-E0B8-A54E-9A66-75A9BFD74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0478A-5BF2-4347-8C62-0F70BF485E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79F3D5-4A27-734C-8AC0-C1D33AF67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95C06-FB9B-9049-AA03-E3B23BB9885D}" type="datetime2">
              <a:rPr lang="en-US" altLang="zh-CN" smtClean="0"/>
              <a:t>Sunday, June 25, 2023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FCB3B6-0FDA-A742-809B-DFAC6F451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061D48-22B4-2243-83FA-7299D3D74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6308571"/>
      </p:ext>
    </p:extLst>
  </p:cSld>
  <p:clrMapOvr>
    <a:masterClrMapping/>
  </p:clrMapOvr>
  <p:hf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8BDAA-3432-C74C-BCF5-0265B3B38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F36308-5913-D94F-AF6D-1A1BD2F618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487371-1A60-C340-9332-1E6D10877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95C06-FB9B-9049-AA03-E3B23BB9885D}" type="datetime2">
              <a:rPr lang="en-US" altLang="zh-CN" smtClean="0"/>
              <a:t>Sunday, June 25, 2023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6A8DA7-B607-4648-ADF5-05C034D03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256917-FFEE-6349-B4DD-FB3D1F4AF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4586584"/>
      </p:ext>
    </p:extLst>
  </p:cSld>
  <p:clrMapOvr>
    <a:masterClrMapping/>
  </p:clrMapOvr>
  <p:hf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D5B4E-41B3-4442-BE57-100F51D10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4FA7A-87C2-704A-B4D7-B39EAB72DC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79B41B-B108-0443-9F2E-46F26CFE09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C95D17-FAC3-DE4D-8340-BDB3ED6D3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95C06-FB9B-9049-AA03-E3B23BB9885D}" type="datetime2">
              <a:rPr lang="en-US" altLang="zh-CN" smtClean="0"/>
              <a:t>Sunday, June 25, 2023</a:t>
            </a:fld>
            <a:endParaRPr lang="zh-CN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4AC78D-B9D5-C24C-A758-91C9EC2B8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EC4C01-E43A-E24E-9427-A99412062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4856266"/>
      </p:ext>
    </p:extLst>
  </p:cSld>
  <p:clrMapOvr>
    <a:masterClrMapping/>
  </p:clrMapOvr>
  <p:hf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27003-8898-5445-8CF4-0F74AA107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8EF279-68DC-844A-9A6B-585D6804CB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4705E4-9B56-0F40-B4EC-D79E6872F2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EE88EC-CB9F-8346-8340-06CB173B51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906040-326E-5E46-BAA8-685ADF2E4C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D435F2-0FD6-B94F-B4D6-5F0248DF4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95C06-FB9B-9049-AA03-E3B23BB9885D}" type="datetime2">
              <a:rPr lang="en-US" altLang="zh-CN" smtClean="0"/>
              <a:t>Sunday, June 25, 2023</a:t>
            </a:fld>
            <a:endParaRPr lang="zh-CN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D24CDB-2F22-604E-BACA-2D4BD355F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42FAED-12BA-4040-AB64-0762715DD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5181578"/>
      </p:ext>
    </p:extLst>
  </p:cSld>
  <p:clrMapOvr>
    <a:masterClrMapping/>
  </p:clrMapOvr>
  <p:hf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2B38D-7EF5-4049-A770-DCE4FBB81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E59753-76EC-4545-9332-63CC72DE7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95C06-FB9B-9049-AA03-E3B23BB9885D}" type="datetime2">
              <a:rPr lang="en-US" altLang="zh-CN" smtClean="0"/>
              <a:t>Sunday, June 25, 2023</a:t>
            </a:fld>
            <a:endParaRPr lang="zh-CN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F2D99C-B036-8540-B003-C00F213D9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CC9411-985E-2346-896D-BA12ACB51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9852011"/>
      </p:ext>
    </p:extLst>
  </p:cSld>
  <p:clrMapOvr>
    <a:masterClrMapping/>
  </p:clrMapOvr>
  <p:hf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3106B8-95E1-294A-A017-E24741A56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95C06-FB9B-9049-AA03-E3B23BB9885D}" type="datetime2">
              <a:rPr lang="en-US" altLang="zh-CN" smtClean="0"/>
              <a:t>Sunday, June 25, 2023</a:t>
            </a:fld>
            <a:endParaRPr lang="zh-CN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01DCB1-6889-AF4A-A7BC-C9248A07E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28DFA9-6EE0-484D-8EF4-FE94A763C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9550586"/>
      </p:ext>
    </p:extLst>
  </p:cSld>
  <p:clrMapOvr>
    <a:masterClrMapping/>
  </p:clrMapOvr>
  <p:hf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A060F-5C04-664B-992F-C04F3E89B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5D8D0A-47C4-0F47-9200-9115851CD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016FCA-3065-6B41-B7D6-6494F35017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615109-9835-DB46-B16F-BE6A732BB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95C06-FB9B-9049-AA03-E3B23BB9885D}" type="datetime2">
              <a:rPr lang="en-US" altLang="zh-CN" smtClean="0"/>
              <a:t>Sunday, June 25, 2023</a:t>
            </a:fld>
            <a:endParaRPr lang="zh-CN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C9ED5F-D2CD-DC49-BFE0-D5CC87459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6E8ACF-EB0C-4F45-B42C-16FBAD674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6165837"/>
      </p:ext>
    </p:extLst>
  </p:cSld>
  <p:clrMapOvr>
    <a:masterClrMapping/>
  </p:clrMapOvr>
  <p:hf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F4794-C803-194A-A2BE-58C600569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D6926E-1212-4441-B500-3410158619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EF73B8-58DE-BB43-93EA-7D4897D3DF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3A84EE-6B1D-864B-929F-ED6BDF8D9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95C06-FB9B-9049-AA03-E3B23BB9885D}" type="datetime2">
              <a:rPr lang="en-US" altLang="zh-CN" smtClean="0"/>
              <a:t>Sunday, June 25, 2023</a:t>
            </a:fld>
            <a:endParaRPr lang="zh-CN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EAE458-9D74-554A-A97C-0CCC34C89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B3903C-674C-5741-99CC-BCD76C554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8114345"/>
      </p:ext>
    </p:extLst>
  </p:cSld>
  <p:clrMapOvr>
    <a:masterClrMapping/>
  </p:clrMapOvr>
  <p:hf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5DB1A-E414-104D-A858-20272BA23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FC5034-6F8C-4448-8397-4770A6068A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9E18C7-6798-D842-8B35-34C026E91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95C06-FB9B-9049-AA03-E3B23BB9885D}" type="datetime2">
              <a:rPr lang="en-US" altLang="zh-CN" smtClean="0"/>
              <a:t>Sunday, June 25, 2023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52D76F-DF81-544E-93F8-2DC8074E9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CE62DA-B205-4943-B19B-7E1C99CE7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1018907"/>
      </p:ext>
    </p:extLst>
  </p:cSld>
  <p:clrMapOvr>
    <a:masterClrMapping/>
  </p:clrMapOvr>
  <p:hf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D200B67-BFCD-6F4F-9874-5CEB6E4AEB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DDFAFC-588C-034F-98F5-4C33505D24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CD3BEF-984F-EC4C-A90A-2BA4B3A4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95C06-FB9B-9049-AA03-E3B23BB9885D}" type="datetime2">
              <a:rPr lang="en-US" altLang="zh-CN" smtClean="0"/>
              <a:t>Sunday, June 25, 2023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C2144E-9C6D-AA4F-B55B-7883E4215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A9DEE1-0D8F-B340-A902-9C9FA2EA8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3382725"/>
      </p:ext>
    </p:extLst>
  </p:cSld>
  <p:clrMapOvr>
    <a:masterClrMapping/>
  </p:clrMapOvr>
  <p:hf sldNum="0" hdr="0" ft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768E83-1D68-D640-9410-BAF696219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8A44B5-63F1-3C46-8351-FD8A802C0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67A439-8B3B-4C4A-86E5-301439091D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395C06-FB9B-9049-AA03-E3B23BB9885D}" type="datetime2">
              <a:rPr lang="en-US" altLang="zh-CN" smtClean="0"/>
              <a:t>Sunday, June 25, 2023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0B5527-BAA2-5744-BDAE-53521D7C11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53F5CD-FA96-1046-BB54-B02844F5EB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678BB56-2345-2740-8E56-284F5E34391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  <a:alpha val="82000"/>
                </a:schemeClr>
              </a:gs>
              <a:gs pos="21000">
                <a:schemeClr val="accent4">
                  <a:lumMod val="0"/>
                  <a:lumOff val="100000"/>
                  <a:alpha val="43000"/>
                </a:schemeClr>
              </a:gs>
              <a:gs pos="100000">
                <a:schemeClr val="tx1">
                  <a:alpha val="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3446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hdphoto" Target="../media/hdphoto3.wdp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tiff"/><Relationship Id="rId12" Type="http://schemas.openxmlformats.org/officeDocument/2006/relationships/image" Target="../media/image6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2.emf"/><Relationship Id="rId11" Type="http://schemas.microsoft.com/office/2007/relationships/hdphoto" Target="../media/hdphoto2.wdp"/><Relationship Id="rId5" Type="http://schemas.openxmlformats.org/officeDocument/2006/relationships/oleObject" Target="../embeddings/oleObject1.bin"/><Relationship Id="rId15" Type="http://schemas.microsoft.com/office/2007/relationships/hdphoto" Target="../media/hdphoto4.wdp"/><Relationship Id="rId10" Type="http://schemas.openxmlformats.org/officeDocument/2006/relationships/image" Target="../media/image5.png"/><Relationship Id="rId4" Type="http://schemas.openxmlformats.org/officeDocument/2006/relationships/notesSlide" Target="../notesSlides/notesSlide2.xml"/><Relationship Id="rId9" Type="http://schemas.microsoft.com/office/2007/relationships/hdphoto" Target="../media/hdphoto1.wdp"/><Relationship Id="rId1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tiff"/><Relationship Id="rId12" Type="http://schemas.openxmlformats.org/officeDocument/2006/relationships/image" Target="../media/image12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2.emf"/><Relationship Id="rId11" Type="http://schemas.openxmlformats.org/officeDocument/2006/relationships/image" Target="../media/image11.png"/><Relationship Id="rId5" Type="http://schemas.openxmlformats.org/officeDocument/2006/relationships/oleObject" Target="../embeddings/oleObject2.bin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tiff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3.bin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microsoft.com/office/2007/relationships/media" Target="../media/media1.mp4"/><Relationship Id="rId7" Type="http://schemas.openxmlformats.org/officeDocument/2006/relationships/oleObject" Target="../embeddings/oleObject4.bin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6.png"/><Relationship Id="rId4" Type="http://schemas.openxmlformats.org/officeDocument/2006/relationships/video" Target="../media/media1.mp4"/><Relationship Id="rId9" Type="http://schemas.openxmlformats.org/officeDocument/2006/relationships/image" Target="../media/image3.tif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tiff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5.bin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tiff"/><Relationship Id="rId12" Type="http://schemas.openxmlformats.org/officeDocument/2006/relationships/image" Target="../media/image23.png"/><Relationship Id="rId2" Type="http://schemas.openxmlformats.org/officeDocument/2006/relationships/tags" Target="../tags/tag13.xml"/><Relationship Id="rId16" Type="http://schemas.openxmlformats.org/officeDocument/2006/relationships/image" Target="../media/image27.png"/><Relationship Id="rId1" Type="http://schemas.openxmlformats.org/officeDocument/2006/relationships/tags" Target="../tags/tag12.xml"/><Relationship Id="rId6" Type="http://schemas.openxmlformats.org/officeDocument/2006/relationships/image" Target="../media/image2.emf"/><Relationship Id="rId11" Type="http://schemas.openxmlformats.org/officeDocument/2006/relationships/image" Target="../media/image22.png"/><Relationship Id="rId5" Type="http://schemas.openxmlformats.org/officeDocument/2006/relationships/oleObject" Target="../embeddings/oleObject6.bin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tif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tiff"/><Relationship Id="rId12" Type="http://schemas.openxmlformats.org/officeDocument/2006/relationships/image" Target="../media/image32.pn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2.emf"/><Relationship Id="rId11" Type="http://schemas.openxmlformats.org/officeDocument/2006/relationships/image" Target="../media/image31.png"/><Relationship Id="rId5" Type="http://schemas.openxmlformats.org/officeDocument/2006/relationships/oleObject" Target="../embeddings/oleObject7.bin"/><Relationship Id="rId10" Type="http://schemas.openxmlformats.org/officeDocument/2006/relationships/image" Target="../media/image30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tiff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8.bin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tif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tiff"/><Relationship Id="rId12" Type="http://schemas.openxmlformats.org/officeDocument/2006/relationships/image" Target="../media/image39.png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image" Target="../media/image2.emf"/><Relationship Id="rId11" Type="http://schemas.openxmlformats.org/officeDocument/2006/relationships/image" Target="../media/image38.png"/><Relationship Id="rId5" Type="http://schemas.openxmlformats.org/officeDocument/2006/relationships/oleObject" Target="../embeddings/oleObject9.bin"/><Relationship Id="rId10" Type="http://schemas.openxmlformats.org/officeDocument/2006/relationships/image" Target="../media/image37.pn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tiff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0.bin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tiff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1.bin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tiff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2.bin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5.tiff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3.bin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5.tiff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4.bin"/><Relationship Id="rId4" Type="http://schemas.openxmlformats.org/officeDocument/2006/relationships/notesSlide" Target="../notesSlides/notesSlide15.xml"/><Relationship Id="rId9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5.tiff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4.bin"/><Relationship Id="rId4" Type="http://schemas.openxmlformats.org/officeDocument/2006/relationships/notesSlide" Target="../notesSlides/notesSlide16.xml"/><Relationship Id="rId9" Type="http://schemas.openxmlformats.org/officeDocument/2006/relationships/image" Target="../media/image51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5.tiff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4.bin"/><Relationship Id="rId4" Type="http://schemas.openxmlformats.org/officeDocument/2006/relationships/notesSlide" Target="../notesSlides/notesSlide17.xml"/><Relationship Id="rId9" Type="http://schemas.openxmlformats.org/officeDocument/2006/relationships/image" Target="../media/image53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5.tiff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3.bin"/><Relationship Id="rId4" Type="http://schemas.openxmlformats.org/officeDocument/2006/relationships/notesSlide" Target="../notesSlides/notesSlide18.xml"/><Relationship Id="rId9" Type="http://schemas.openxmlformats.org/officeDocument/2006/relationships/image" Target="../media/image55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tiff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58.png"/><Relationship Id="rId4" Type="http://schemas.openxmlformats.org/officeDocument/2006/relationships/notesSlide" Target="../notesSlides/notesSlide19.xml"/><Relationship Id="rId9" Type="http://schemas.openxmlformats.org/officeDocument/2006/relationships/image" Target="../media/image5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tiff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5.bin"/><Relationship Id="rId4" Type="http://schemas.openxmlformats.org/officeDocument/2006/relationships/notesSlide" Target="../notesSlides/notesSlide20.xml"/><Relationship Id="rId9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tiff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6.bin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tiff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7.bin"/><Relationship Id="rId4" Type="http://schemas.openxmlformats.org/officeDocument/2006/relationships/notesSlide" Target="../notesSlides/notesSlide22.xml"/><Relationship Id="rId9" Type="http://schemas.openxmlformats.org/officeDocument/2006/relationships/image" Target="../media/image6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tiff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8.bin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tiff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9.bin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tiff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image" Target="../media/image2.emf"/><Relationship Id="rId11" Type="http://schemas.openxmlformats.org/officeDocument/2006/relationships/image" Target="../media/image68.jpeg"/><Relationship Id="rId5" Type="http://schemas.openxmlformats.org/officeDocument/2006/relationships/oleObject" Target="../embeddings/oleObject19.bin"/><Relationship Id="rId10" Type="http://schemas.openxmlformats.org/officeDocument/2006/relationships/image" Target="../media/image67.jpeg"/><Relationship Id="rId4" Type="http://schemas.openxmlformats.org/officeDocument/2006/relationships/notesSlide" Target="../notesSlides/notesSlide25.xml"/><Relationship Id="rId9" Type="http://schemas.openxmlformats.org/officeDocument/2006/relationships/image" Target="../media/image66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tiff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0.bin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13" Type="http://schemas.microsoft.com/office/2007/relationships/diagramDrawing" Target="../diagrams/drawing1.xml"/><Relationship Id="rId18" Type="http://schemas.openxmlformats.org/officeDocument/2006/relationships/image" Target="../media/image74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77.jpeg"/><Relationship Id="rId7" Type="http://schemas.openxmlformats.org/officeDocument/2006/relationships/image" Target="../media/image3.tiff"/><Relationship Id="rId12" Type="http://schemas.openxmlformats.org/officeDocument/2006/relationships/diagramColors" Target="../diagrams/colors1.xml"/><Relationship Id="rId17" Type="http://schemas.openxmlformats.org/officeDocument/2006/relationships/image" Target="../media/image73.svg"/><Relationship Id="rId2" Type="http://schemas.openxmlformats.org/officeDocument/2006/relationships/tags" Target="../tags/tag53.xml"/><Relationship Id="rId16" Type="http://schemas.openxmlformats.org/officeDocument/2006/relationships/image" Target="../media/image72.png"/><Relationship Id="rId20" Type="http://schemas.openxmlformats.org/officeDocument/2006/relationships/image" Target="../media/image76.jpeg"/><Relationship Id="rId1" Type="http://schemas.openxmlformats.org/officeDocument/2006/relationships/tags" Target="../tags/tag52.xml"/><Relationship Id="rId6" Type="http://schemas.openxmlformats.org/officeDocument/2006/relationships/image" Target="../media/image2.emf"/><Relationship Id="rId11" Type="http://schemas.openxmlformats.org/officeDocument/2006/relationships/diagramQuickStyle" Target="../diagrams/quickStyle1.xml"/><Relationship Id="rId5" Type="http://schemas.openxmlformats.org/officeDocument/2006/relationships/oleObject" Target="../embeddings/oleObject20.bin"/><Relationship Id="rId15" Type="http://schemas.microsoft.com/office/2007/relationships/hdphoto" Target="../media/hdphoto5.wdp"/><Relationship Id="rId10" Type="http://schemas.openxmlformats.org/officeDocument/2006/relationships/diagramLayout" Target="../diagrams/layout1.xml"/><Relationship Id="rId19" Type="http://schemas.openxmlformats.org/officeDocument/2006/relationships/image" Target="../media/image75.png"/><Relationship Id="rId4" Type="http://schemas.openxmlformats.org/officeDocument/2006/relationships/notesSlide" Target="../notesSlides/notesSlide27.xml"/><Relationship Id="rId9" Type="http://schemas.openxmlformats.org/officeDocument/2006/relationships/diagramData" Target="../diagrams/data1.xml"/><Relationship Id="rId14" Type="http://schemas.openxmlformats.org/officeDocument/2006/relationships/image" Target="../media/image7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tiff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1.bin"/><Relationship Id="rId4" Type="http://schemas.openxmlformats.org/officeDocument/2006/relationships/notesSlide" Target="../notesSlides/notesSlide28.xml"/><Relationship Id="rId9" Type="http://schemas.openxmlformats.org/officeDocument/2006/relationships/image" Target="../media/image79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tiff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2.bin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id="{C280186A-335B-472C-B2CB-D182910B234F}"/>
              </a:ext>
            </a:extLst>
          </p:cNvPr>
          <p:cNvSpPr/>
          <p:nvPr/>
        </p:nvSpPr>
        <p:spPr>
          <a:xfrm>
            <a:off x="2190962" y="2031107"/>
            <a:ext cx="892683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3600" b="1" spc="-150" dirty="0">
                <a:solidFill>
                  <a:srgbClr val="0070C0"/>
                </a:solidFill>
                <a:latin typeface="Arial" panose="020B0604020202020204" pitchFamily="34" charset="0"/>
                <a:ea typeface="思源黑体 CN Heavy" panose="020B0A00000000000000" pitchFamily="34" charset="-122"/>
                <a:cs typeface="Arial" panose="020B0604020202020204" pitchFamily="34" charset="0"/>
              </a:rPr>
              <a:t>Revolutionizing Materials Science: Harnessing the Power of High Performance Computing, Data, and AI</a:t>
            </a:r>
            <a:endParaRPr lang="zh-CN" altLang="en-US" sz="3600" b="1" spc="-150" dirty="0">
              <a:solidFill>
                <a:srgbClr val="0070C0"/>
              </a:solidFill>
              <a:latin typeface="Arial" panose="020B0604020202020204" pitchFamily="34" charset="0"/>
              <a:ea typeface="思源黑体 CN Heavy" panose="020B0A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22" name="矩形 27">
            <a:extLst>
              <a:ext uri="{FF2B5EF4-FFF2-40B4-BE49-F238E27FC236}">
                <a16:creationId xmlns:a16="http://schemas.microsoft.com/office/drawing/2014/main" id="{21E0DA45-C1B6-BE41-A315-0C7D6EF7FBC2}"/>
              </a:ext>
            </a:extLst>
          </p:cNvPr>
          <p:cNvSpPr/>
          <p:nvPr/>
        </p:nvSpPr>
        <p:spPr>
          <a:xfrm>
            <a:off x="6930925" y="4354796"/>
            <a:ext cx="208104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spcBef>
                <a:spcPct val="0"/>
              </a:spcBef>
            </a:pPr>
            <a:r>
              <a:rPr lang="zh-CN" altLang="en-US" sz="2800" b="1" dirty="0">
                <a:solidFill>
                  <a:srgbClr val="002060"/>
                </a:solidFill>
              </a:rPr>
              <a:t>刘淼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6C1360-D7E7-9747-ABBC-40F479B0244C}"/>
              </a:ext>
            </a:extLst>
          </p:cNvPr>
          <p:cNvSpPr txBox="1"/>
          <p:nvPr/>
        </p:nvSpPr>
        <p:spPr>
          <a:xfrm>
            <a:off x="5061101" y="5974080"/>
            <a:ext cx="1697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湖北 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2023/6/28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B7F96B-E7C2-D94F-B310-383D3E490D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2867" y="3152216"/>
            <a:ext cx="4475475" cy="331284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15BBBCA-0B93-9F17-C655-AD24C2126DBD}"/>
              </a:ext>
            </a:extLst>
          </p:cNvPr>
          <p:cNvSpPr txBox="1"/>
          <p:nvPr/>
        </p:nvSpPr>
        <p:spPr>
          <a:xfrm>
            <a:off x="3993481" y="833321"/>
            <a:ext cx="52950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2023</a:t>
            </a:r>
            <a:r>
              <a:rPr lang="zh-CN" altLang="en-US" sz="28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开放科学计算联盟学术年会</a:t>
            </a:r>
          </a:p>
        </p:txBody>
      </p:sp>
      <p:sp>
        <p:nvSpPr>
          <p:cNvPr id="3" name="矩形 27">
            <a:extLst>
              <a:ext uri="{FF2B5EF4-FFF2-40B4-BE49-F238E27FC236}">
                <a16:creationId xmlns:a16="http://schemas.microsoft.com/office/drawing/2014/main" id="{8D4875BA-F8AB-52E5-3AC4-D80B8895ECB5}"/>
              </a:ext>
            </a:extLst>
          </p:cNvPr>
          <p:cNvSpPr/>
          <p:nvPr/>
        </p:nvSpPr>
        <p:spPr>
          <a:xfrm>
            <a:off x="6025467" y="4978139"/>
            <a:ext cx="26341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spcBef>
                <a:spcPct val="0"/>
              </a:spcBef>
            </a:pPr>
            <a:r>
              <a:rPr lang="zh-CN" altLang="en-US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中国科学院物理研究所</a:t>
            </a:r>
            <a:endParaRPr lang="en-US" altLang="zh-CN" b="1" dirty="0">
              <a:solidFill>
                <a:srgbClr val="0070C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 defTabSz="914400">
              <a:spcBef>
                <a:spcPct val="0"/>
              </a:spcBef>
            </a:pPr>
            <a:r>
              <a:rPr lang="zh-CN" altLang="en-US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松山湖材料实验室</a:t>
            </a:r>
          </a:p>
        </p:txBody>
      </p:sp>
    </p:spTree>
    <p:extLst>
      <p:ext uri="{BB962C8B-B14F-4D97-AF65-F5344CB8AC3E}">
        <p14:creationId xmlns:p14="http://schemas.microsoft.com/office/powerpoint/2010/main" val="1311542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F64B405-B552-8842-BB25-06309B7A678D}"/>
              </a:ext>
            </a:extLst>
          </p:cNvPr>
          <p:cNvSpPr/>
          <p:nvPr/>
        </p:nvSpPr>
        <p:spPr>
          <a:xfrm>
            <a:off x="0" y="0"/>
            <a:ext cx="12192000" cy="1168842"/>
          </a:xfrm>
          <a:prstGeom prst="rect">
            <a:avLst/>
          </a:prstGeom>
          <a:gradFill flip="none" rotWithShape="1">
            <a:gsLst>
              <a:gs pos="0">
                <a:srgbClr val="2D70D5"/>
              </a:gs>
              <a:gs pos="35000">
                <a:srgbClr val="114196"/>
              </a:gs>
              <a:gs pos="100000">
                <a:srgbClr val="224B9A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FF51F5-472D-DB46-A323-9A081967F043}"/>
              </a:ext>
            </a:extLst>
          </p:cNvPr>
          <p:cNvSpPr/>
          <p:nvPr/>
        </p:nvSpPr>
        <p:spPr>
          <a:xfrm>
            <a:off x="0" y="1174221"/>
            <a:ext cx="12192000" cy="568377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对象 2" hidden="1">
            <a:extLst>
              <a:ext uri="{FF2B5EF4-FFF2-40B4-BE49-F238E27FC236}">
                <a16:creationId xmlns:a16="http://schemas.microsoft.com/office/drawing/2014/main" id="{3C326D0B-7DAB-41B6-8030-2E4A18CC949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3" name="对象 2" hidden="1">
                        <a:extLst>
                          <a:ext uri="{FF2B5EF4-FFF2-40B4-BE49-F238E27FC236}">
                            <a16:creationId xmlns:a16="http://schemas.microsoft.com/office/drawing/2014/main" id="{3C326D0B-7DAB-41B6-8030-2E4A18CC94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 hidden="1">
            <a:extLst>
              <a:ext uri="{FF2B5EF4-FFF2-40B4-BE49-F238E27FC236}">
                <a16:creationId xmlns:a16="http://schemas.microsoft.com/office/drawing/2014/main" id="{EC933494-1B63-4A32-964F-D05236799BA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solidFill>
              <a:schemeClr val="accent1">
                <a:lumMod val="100000"/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>
              <a:latin typeface="思源黑体" panose="020B0400000000000000" pitchFamily="34" charset="-122"/>
              <a:ea typeface="思源黑体" panose="020B0400000000000000" pitchFamily="34" charset="-122"/>
              <a:cs typeface="+mj-cs"/>
              <a:sym typeface="思源黑体" panose="020B0400000000000000" pitchFamily="34" charset="-122"/>
            </a:endParaRPr>
          </a:p>
        </p:txBody>
      </p:sp>
      <p:sp>
        <p:nvSpPr>
          <p:cNvPr id="50" name="išľïḋé">
            <a:extLst>
              <a:ext uri="{FF2B5EF4-FFF2-40B4-BE49-F238E27FC236}">
                <a16:creationId xmlns:a16="http://schemas.microsoft.com/office/drawing/2014/main" id="{E440133C-F6F2-4E4E-933C-53CCABC7A714}"/>
              </a:ext>
            </a:extLst>
          </p:cNvPr>
          <p:cNvSpPr txBox="1"/>
          <p:nvPr/>
        </p:nvSpPr>
        <p:spPr>
          <a:xfrm>
            <a:off x="1070071" y="283624"/>
            <a:ext cx="4444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spc="-150">
                <a:solidFill>
                  <a:srgbClr val="FFC000"/>
                </a:solidFill>
                <a:latin typeface="Heiti SC Medium" pitchFamily="2" charset="-128"/>
                <a:ea typeface="思源黑体 CN Heavy" panose="020B0A00000000000000" pitchFamily="34" charset="-122"/>
              </a:rPr>
              <a:t>材料研发推进人类进步</a:t>
            </a:r>
            <a:endParaRPr lang="tr-TR" sz="3200" b="1">
              <a:solidFill>
                <a:srgbClr val="FFC000"/>
              </a:solidFill>
              <a:cs typeface="+mn-ea"/>
              <a:sym typeface="+mn-lt"/>
            </a:endParaRP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0615CFEF-8344-0849-9B9A-83E7C80F30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30038" y="-30284"/>
            <a:ext cx="1108389" cy="1108389"/>
          </a:xfrm>
          <a:prstGeom prst="rect">
            <a:avLst/>
          </a:prstGeom>
        </p:spPr>
      </p:pic>
      <p:sp>
        <p:nvSpPr>
          <p:cNvPr id="73" name="Slide Number Placeholder 4">
            <a:extLst>
              <a:ext uri="{FF2B5EF4-FFF2-40B4-BE49-F238E27FC236}">
                <a16:creationId xmlns:a16="http://schemas.microsoft.com/office/drawing/2014/main" id="{D4EC0D33-885C-0146-8A61-D1545337C31A}"/>
              </a:ext>
            </a:extLst>
          </p:cNvPr>
          <p:cNvSpPr txBox="1">
            <a:spLocks/>
          </p:cNvSpPr>
          <p:nvPr/>
        </p:nvSpPr>
        <p:spPr>
          <a:xfrm>
            <a:off x="9928066" y="640795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EF5AC35-1FCE-8849-B464-F1653CE31769}" type="slidenum">
              <a:rPr lang="en-US" smtClean="0"/>
              <a:pPr algn="r"/>
              <a:t>2</a:t>
            </a:fld>
            <a:endParaRPr lang="en-US"/>
          </a:p>
        </p:txBody>
      </p:sp>
      <p:grpSp>
        <p:nvGrpSpPr>
          <p:cNvPr id="59" name="组合 25">
            <a:extLst>
              <a:ext uri="{FF2B5EF4-FFF2-40B4-BE49-F238E27FC236}">
                <a16:creationId xmlns:a16="http://schemas.microsoft.com/office/drawing/2014/main" id="{D279FC81-C7FF-714D-BDFC-3FDC8774DCE4}"/>
              </a:ext>
            </a:extLst>
          </p:cNvPr>
          <p:cNvGrpSpPr/>
          <p:nvPr/>
        </p:nvGrpSpPr>
        <p:grpSpPr>
          <a:xfrm>
            <a:off x="546612" y="74287"/>
            <a:ext cx="811275" cy="1299746"/>
            <a:chOff x="538226" y="153800"/>
            <a:chExt cx="811275" cy="1299746"/>
          </a:xfrm>
        </p:grpSpPr>
        <p:sp>
          <p:nvSpPr>
            <p:cNvPr id="60" name="文本框 26">
              <a:extLst>
                <a:ext uri="{FF2B5EF4-FFF2-40B4-BE49-F238E27FC236}">
                  <a16:creationId xmlns:a16="http://schemas.microsoft.com/office/drawing/2014/main" id="{039EBE0E-6DCA-7B43-B040-6B63CBBBB969}"/>
                </a:ext>
              </a:extLst>
            </p:cNvPr>
            <p:cNvSpPr txBox="1"/>
            <p:nvPr/>
          </p:nvSpPr>
          <p:spPr>
            <a:xfrm>
              <a:off x="538226" y="153800"/>
              <a:ext cx="56764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8000">
                  <a:gradFill>
                    <a:gsLst>
                      <a:gs pos="36000">
                        <a:schemeClr val="bg1"/>
                      </a:gs>
                      <a:gs pos="100000">
                        <a:schemeClr val="tx1">
                          <a:lumMod val="50000"/>
                          <a:lumOff val="50000"/>
                        </a:schemeClr>
                      </a:gs>
                    </a:gsLst>
                    <a:lin ang="5400000" scaled="1"/>
                  </a:gradFill>
                  <a:latin typeface="字魂5号-无外润黑体" panose="00000500000000000000" pitchFamily="2" charset="-122"/>
                  <a:ea typeface="字魂5号-无外润黑体" panose="00000500000000000000" pitchFamily="2" charset="-122"/>
                </a:defRPr>
              </a:lvl1pPr>
            </a:lstStyle>
            <a:p>
              <a:r>
                <a:rPr lang="en-US" altLang="zh-CN" sz="6600">
                  <a:gradFill>
                    <a:gsLst>
                      <a:gs pos="36000">
                        <a:schemeClr val="bg1"/>
                      </a:gs>
                      <a:gs pos="70000">
                        <a:schemeClr val="tx1">
                          <a:lumMod val="50000"/>
                          <a:lumOff val="50000"/>
                          <a:alpha val="0"/>
                        </a:schemeClr>
                      </a:gs>
                    </a:gsLst>
                    <a:lin ang="5400000" scaled="1"/>
                  </a:gradFill>
                  <a:latin typeface="思源黑体 CN Light" panose="020B0300000000000000" pitchFamily="34" charset="-122"/>
                  <a:ea typeface="字魂54号-贤黑" panose="00000500000000000000" pitchFamily="2" charset="-122"/>
                  <a:sym typeface="思源黑体" panose="020B0400000000000000" pitchFamily="34" charset="-122"/>
                </a:rPr>
                <a:t>1</a:t>
              </a:r>
              <a:endParaRPr lang="zh-CN" altLang="en-US" sz="6600">
                <a:gradFill>
                  <a:gsLst>
                    <a:gs pos="36000">
                      <a:schemeClr val="bg1"/>
                    </a:gs>
                    <a:gs pos="70000">
                      <a:schemeClr val="tx1">
                        <a:lumMod val="50000"/>
                        <a:lumOff val="50000"/>
                        <a:alpha val="0"/>
                      </a:schemeClr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字魂54号-贤黑" panose="00000500000000000000" pitchFamily="2" charset="-122"/>
                <a:sym typeface="思源黑体" panose="020B0400000000000000" pitchFamily="34" charset="-122"/>
              </a:endParaRPr>
            </a:p>
          </p:txBody>
        </p:sp>
        <p:grpSp>
          <p:nvGrpSpPr>
            <p:cNvPr id="74" name="组合 27">
              <a:extLst>
                <a:ext uri="{FF2B5EF4-FFF2-40B4-BE49-F238E27FC236}">
                  <a16:creationId xmlns:a16="http://schemas.microsoft.com/office/drawing/2014/main" id="{1922E582-694F-684D-AE80-8B0E98CF104A}"/>
                </a:ext>
              </a:extLst>
            </p:cNvPr>
            <p:cNvGrpSpPr/>
            <p:nvPr/>
          </p:nvGrpSpPr>
          <p:grpSpPr>
            <a:xfrm rot="1279383">
              <a:off x="538418" y="260428"/>
              <a:ext cx="811083" cy="1193118"/>
              <a:chOff x="5326021" y="1359499"/>
              <a:chExt cx="2273644" cy="3344573"/>
            </a:xfrm>
          </p:grpSpPr>
          <p:cxnSp>
            <p:nvCxnSpPr>
              <p:cNvPr id="75" name="直接连接符 28">
                <a:extLst>
                  <a:ext uri="{FF2B5EF4-FFF2-40B4-BE49-F238E27FC236}">
                    <a16:creationId xmlns:a16="http://schemas.microsoft.com/office/drawing/2014/main" id="{45FFC7B1-FF9D-C448-8D71-1C26A8B2C7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33166" y="1359499"/>
                <a:ext cx="2066499" cy="3212500"/>
              </a:xfrm>
              <a:prstGeom prst="line">
                <a:avLst/>
              </a:prstGeom>
              <a:ln>
                <a:gradFill>
                  <a:gsLst>
                    <a:gs pos="885">
                      <a:schemeClr val="tx1">
                        <a:alpha val="0"/>
                      </a:schemeClr>
                    </a:gs>
                    <a:gs pos="5900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任意多边形: 形状 29">
                <a:extLst>
                  <a:ext uri="{FF2B5EF4-FFF2-40B4-BE49-F238E27FC236}">
                    <a16:creationId xmlns:a16="http://schemas.microsoft.com/office/drawing/2014/main" id="{0F616F85-7752-DF45-8FEC-90D5C5D7535F}"/>
                  </a:ext>
                </a:extLst>
              </p:cNvPr>
              <p:cNvSpPr/>
              <p:nvPr/>
            </p:nvSpPr>
            <p:spPr>
              <a:xfrm rot="2008142">
                <a:off x="5326021" y="3632692"/>
                <a:ext cx="319543" cy="1071380"/>
              </a:xfrm>
              <a:custGeom>
                <a:avLst/>
                <a:gdLst>
                  <a:gd name="connsiteX0" fmla="*/ 278285 w 319543"/>
                  <a:gd name="connsiteY0" fmla="*/ 0 h 1071380"/>
                  <a:gd name="connsiteX1" fmla="*/ 319543 w 319543"/>
                  <a:gd name="connsiteY1" fmla="*/ 0 h 1071380"/>
                  <a:gd name="connsiteX2" fmla="*/ 319543 w 319543"/>
                  <a:gd name="connsiteY2" fmla="*/ 601405 h 1071380"/>
                  <a:gd name="connsiteX3" fmla="*/ 0 w 319543"/>
                  <a:gd name="connsiteY3" fmla="*/ 1071380 h 1071380"/>
                  <a:gd name="connsiteX4" fmla="*/ 0 w 319543"/>
                  <a:gd name="connsiteY4" fmla="*/ 409295 h 1071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9543" h="1071380">
                    <a:moveTo>
                      <a:pt x="278285" y="0"/>
                    </a:moveTo>
                    <a:lnTo>
                      <a:pt x="319543" y="0"/>
                    </a:lnTo>
                    <a:lnTo>
                      <a:pt x="319543" y="601405"/>
                    </a:lnTo>
                    <a:lnTo>
                      <a:pt x="0" y="1071380"/>
                    </a:lnTo>
                    <a:lnTo>
                      <a:pt x="0" y="40929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/>
              </a:p>
            </p:txBody>
          </p: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07D3FB7-B374-9C46-8170-6CD21F41A751}"/>
              </a:ext>
            </a:extLst>
          </p:cNvPr>
          <p:cNvGrpSpPr/>
          <p:nvPr/>
        </p:nvGrpSpPr>
        <p:grpSpPr>
          <a:xfrm>
            <a:off x="932838" y="1452466"/>
            <a:ext cx="10411790" cy="3365140"/>
            <a:chOff x="915456" y="2077185"/>
            <a:chExt cx="10411790" cy="3365140"/>
          </a:xfrm>
        </p:grpSpPr>
        <p:pic>
          <p:nvPicPr>
            <p:cNvPr id="117" name="Picture 116" descr="Obsidienne_biface_ethiopie.jpg">
              <a:extLst>
                <a:ext uri="{FF2B5EF4-FFF2-40B4-BE49-F238E27FC236}">
                  <a16:creationId xmlns:a16="http://schemas.microsoft.com/office/drawing/2014/main" id="{7B37CE03-A0BA-F845-96AF-B2C8719A97B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6630" y="3999298"/>
              <a:ext cx="1079956" cy="1301349"/>
            </a:xfrm>
            <a:prstGeom prst="rect">
              <a:avLst/>
            </a:prstGeom>
          </p:spPr>
        </p:pic>
        <p:pic>
          <p:nvPicPr>
            <p:cNvPr id="119" name="Picture 118" descr="Assyrian-spear-heads-iron-age.png">
              <a:extLst>
                <a:ext uri="{FF2B5EF4-FFF2-40B4-BE49-F238E27FC236}">
                  <a16:creationId xmlns:a16="http://schemas.microsoft.com/office/drawing/2014/main" id="{C9583EF7-04D4-A34E-A747-3F4F3EA4D0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3655" b="97650" l="471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1845" r="-1640"/>
            <a:stretch/>
          </p:blipFill>
          <p:spPr>
            <a:xfrm>
              <a:off x="7297849" y="3818277"/>
              <a:ext cx="3732189" cy="1624048"/>
            </a:xfrm>
            <a:prstGeom prst="rect">
              <a:avLst/>
            </a:prstGeom>
          </p:spPr>
        </p:pic>
        <p:sp>
          <p:nvSpPr>
            <p:cNvPr id="120" name="Down Arrow 119">
              <a:extLst>
                <a:ext uri="{FF2B5EF4-FFF2-40B4-BE49-F238E27FC236}">
                  <a16:creationId xmlns:a16="http://schemas.microsoft.com/office/drawing/2014/main" id="{A3872ABC-3906-B04E-B50A-4FBCC47ADE06}"/>
                </a:ext>
              </a:extLst>
            </p:cNvPr>
            <p:cNvSpPr/>
            <p:nvPr/>
          </p:nvSpPr>
          <p:spPr>
            <a:xfrm rot="16200000">
              <a:off x="6185976" y="-1340903"/>
              <a:ext cx="241924" cy="10040617"/>
            </a:xfrm>
            <a:prstGeom prst="downArrow">
              <a:avLst/>
            </a:pr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7030A0"/>
                </a:gs>
              </a:gsLst>
              <a:lin ang="1620000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E7CFE76-F48A-014C-A487-84350CEA3F48}"/>
                </a:ext>
              </a:extLst>
            </p:cNvPr>
            <p:cNvGrpSpPr/>
            <p:nvPr/>
          </p:nvGrpSpPr>
          <p:grpSpPr>
            <a:xfrm>
              <a:off x="1022194" y="2408475"/>
              <a:ext cx="587236" cy="1329299"/>
              <a:chOff x="993010" y="2320923"/>
              <a:chExt cx="587236" cy="1329299"/>
            </a:xfrm>
          </p:grpSpPr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7163A2C2-C690-F04A-90CB-ECC1589E17F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296357" y="2966935"/>
                <a:ext cx="1" cy="683287"/>
              </a:xfrm>
              <a:prstGeom prst="line">
                <a:avLst/>
              </a:prstGeom>
              <a:ln w="762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Teardrop 8">
                <a:extLst>
                  <a:ext uri="{FF2B5EF4-FFF2-40B4-BE49-F238E27FC236}">
                    <a16:creationId xmlns:a16="http://schemas.microsoft.com/office/drawing/2014/main" id="{71C70343-46A5-B543-8138-CA7D53B47E05}"/>
                  </a:ext>
                </a:extLst>
              </p:cNvPr>
              <p:cNvSpPr/>
              <p:nvPr/>
            </p:nvSpPr>
            <p:spPr>
              <a:xfrm rot="8064707">
                <a:off x="993010" y="2320923"/>
                <a:ext cx="587236" cy="587236"/>
              </a:xfrm>
              <a:prstGeom prst="teardrop">
                <a:avLst/>
              </a:prstGeom>
              <a:solidFill>
                <a:srgbClr val="2E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5F3D71D-207C-DF4F-AB8A-45D09F31A92F}"/>
                </a:ext>
              </a:extLst>
            </p:cNvPr>
            <p:cNvSpPr/>
            <p:nvPr/>
          </p:nvSpPr>
          <p:spPr>
            <a:xfrm>
              <a:off x="1473258" y="2472435"/>
              <a:ext cx="2492990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400" spc="-150">
                  <a:solidFill>
                    <a:schemeClr val="accent1">
                      <a:lumMod val="50000"/>
                    </a:schemeClr>
                  </a:solidFill>
                  <a:latin typeface="Heiti SC Medium" pitchFamily="2" charset="-128"/>
                  <a:ea typeface="思源黑体 CN Heavy" panose="020B0A00000000000000" pitchFamily="34" charset="-122"/>
                </a:rPr>
                <a:t>石器时代 </a:t>
              </a:r>
              <a:endParaRPr lang="en-US" altLang="zh-CN" sz="2400" spc="-150">
                <a:solidFill>
                  <a:schemeClr val="accent1">
                    <a:lumMod val="50000"/>
                  </a:schemeClr>
                </a:solidFill>
                <a:latin typeface="Heiti SC Medium" pitchFamily="2" charset="-128"/>
                <a:ea typeface="思源黑体 CN Heavy" panose="020B0A00000000000000" pitchFamily="34" charset="-122"/>
              </a:endParaRPr>
            </a:p>
            <a:p>
              <a:pPr algn="ctr"/>
              <a:r>
                <a:rPr lang="zh-CN" altLang="en-US" sz="2400" spc="-150">
                  <a:solidFill>
                    <a:schemeClr val="accent1">
                      <a:lumMod val="50000"/>
                    </a:schemeClr>
                  </a:solidFill>
                  <a:latin typeface="Heiti SC Medium" pitchFamily="2" charset="-128"/>
                  <a:ea typeface="思源黑体 CN Heavy" panose="020B0A00000000000000" pitchFamily="34" charset="-122"/>
                </a:rPr>
                <a:t>人类利用自然材料</a:t>
              </a:r>
              <a:endParaRPr lang="en-US" sz="240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157416-40A8-0740-A5DE-6670E574CA17}"/>
                </a:ext>
              </a:extLst>
            </p:cNvPr>
            <p:cNvSpPr/>
            <p:nvPr/>
          </p:nvSpPr>
          <p:spPr>
            <a:xfrm>
              <a:off x="915456" y="2077608"/>
              <a:ext cx="10310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pc="-150">
                  <a:solidFill>
                    <a:schemeClr val="accent1">
                      <a:lumMod val="50000"/>
                    </a:schemeClr>
                  </a:solidFill>
                  <a:latin typeface="Heiti SC Medium" pitchFamily="2" charset="-128"/>
                  <a:ea typeface="思源黑体 CN Heavy" panose="020B0A00000000000000" pitchFamily="34" charset="-122"/>
                </a:rPr>
                <a:t>9000</a:t>
              </a:r>
              <a:r>
                <a:rPr lang="zh-CN" altLang="en-US" spc="-150">
                  <a:solidFill>
                    <a:schemeClr val="accent1">
                      <a:lumMod val="50000"/>
                    </a:schemeClr>
                  </a:solidFill>
                  <a:latin typeface="Heiti SC Medium" pitchFamily="2" charset="-128"/>
                  <a:ea typeface="思源黑体 CN Heavy" panose="020B0A00000000000000" pitchFamily="34" charset="-122"/>
                </a:rPr>
                <a:t> </a:t>
              </a:r>
              <a:r>
                <a:rPr lang="en-US" altLang="zh-CN" spc="-150">
                  <a:solidFill>
                    <a:schemeClr val="accent1">
                      <a:lumMod val="50000"/>
                    </a:schemeClr>
                  </a:solidFill>
                  <a:latin typeface="Heiti SC Medium" pitchFamily="2" charset="-128"/>
                  <a:ea typeface="思源黑体 CN Heavy" panose="020B0A00000000000000" pitchFamily="34" charset="-122"/>
                </a:rPr>
                <a:t>B.C.</a:t>
              </a:r>
              <a:endParaRPr lang="en-US"/>
            </a:p>
          </p:txBody>
        </p:sp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1C2684F4-24C6-DE4E-BE60-01670BA6F815}"/>
                </a:ext>
              </a:extLst>
            </p:cNvPr>
            <p:cNvGrpSpPr/>
            <p:nvPr/>
          </p:nvGrpSpPr>
          <p:grpSpPr>
            <a:xfrm>
              <a:off x="4403857" y="2413579"/>
              <a:ext cx="587236" cy="1324409"/>
              <a:chOff x="993010" y="2320923"/>
              <a:chExt cx="587236" cy="1324409"/>
            </a:xfrm>
            <a:solidFill>
              <a:srgbClr val="C27976"/>
            </a:solidFill>
          </p:grpSpPr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559DEBCE-0592-FB41-99EC-94385FF4637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296357" y="2962045"/>
                <a:ext cx="1" cy="683287"/>
              </a:xfrm>
              <a:prstGeom prst="line">
                <a:avLst/>
              </a:prstGeom>
              <a:grpFill/>
              <a:ln w="76200">
                <a:solidFill>
                  <a:srgbClr val="52509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3" name="Teardrop 122">
                <a:extLst>
                  <a:ext uri="{FF2B5EF4-FFF2-40B4-BE49-F238E27FC236}">
                    <a16:creationId xmlns:a16="http://schemas.microsoft.com/office/drawing/2014/main" id="{A0DF4ED4-827A-3940-9C4F-6FFC9DFAA0BA}"/>
                  </a:ext>
                </a:extLst>
              </p:cNvPr>
              <p:cNvSpPr/>
              <p:nvPr/>
            </p:nvSpPr>
            <p:spPr>
              <a:xfrm rot="8064707">
                <a:off x="993010" y="2320923"/>
                <a:ext cx="587236" cy="587236"/>
              </a:xfrm>
              <a:prstGeom prst="teardrop">
                <a:avLst/>
              </a:prstGeom>
              <a:solidFill>
                <a:srgbClr val="52509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3EA09B6C-E1CE-784E-ADF0-810572A74C61}"/>
                </a:ext>
              </a:extLst>
            </p:cNvPr>
            <p:cNvSpPr/>
            <p:nvPr/>
          </p:nvSpPr>
          <p:spPr>
            <a:xfrm>
              <a:off x="4297119" y="2082712"/>
              <a:ext cx="10310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pc="-150">
                  <a:solidFill>
                    <a:srgbClr val="68449F"/>
                  </a:solidFill>
                  <a:latin typeface="Heiti SC Medium" pitchFamily="2" charset="-128"/>
                  <a:ea typeface="思源黑体 CN Heavy" panose="020B0A00000000000000" pitchFamily="34" charset="-122"/>
                </a:rPr>
                <a:t>3000</a:t>
              </a:r>
              <a:r>
                <a:rPr lang="zh-CN" altLang="en-US" spc="-150">
                  <a:solidFill>
                    <a:srgbClr val="68449F"/>
                  </a:solidFill>
                  <a:latin typeface="Heiti SC Medium" pitchFamily="2" charset="-128"/>
                  <a:ea typeface="思源黑体 CN Heavy" panose="020B0A00000000000000" pitchFamily="34" charset="-122"/>
                </a:rPr>
                <a:t> </a:t>
              </a:r>
              <a:r>
                <a:rPr lang="en-US" altLang="zh-CN" spc="-150">
                  <a:solidFill>
                    <a:srgbClr val="68449F"/>
                  </a:solidFill>
                  <a:latin typeface="Heiti SC Medium" pitchFamily="2" charset="-128"/>
                  <a:ea typeface="思源黑体 CN Heavy" panose="020B0A00000000000000" pitchFamily="34" charset="-122"/>
                </a:rPr>
                <a:t>B.C.</a:t>
              </a:r>
              <a:endParaRPr lang="en-US">
                <a:solidFill>
                  <a:srgbClr val="68449F"/>
                </a:solidFill>
              </a:endParaRPr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DED11FA7-F77B-3A4A-8701-EC7A1F3CF6B8}"/>
                </a:ext>
              </a:extLst>
            </p:cNvPr>
            <p:cNvSpPr/>
            <p:nvPr/>
          </p:nvSpPr>
          <p:spPr>
            <a:xfrm>
              <a:off x="4897701" y="2345732"/>
              <a:ext cx="2492990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400" spc="-150">
                  <a:solidFill>
                    <a:srgbClr val="68449F"/>
                  </a:solidFill>
                  <a:latin typeface="Heiti SC Medium" pitchFamily="2" charset="-128"/>
                  <a:ea typeface="思源黑体 CN Heavy" panose="020B0A00000000000000" pitchFamily="34" charset="-122"/>
                </a:rPr>
                <a:t>青铜时代</a:t>
              </a:r>
              <a:endParaRPr lang="en-US" altLang="zh-CN" sz="2400" spc="-150">
                <a:solidFill>
                  <a:srgbClr val="68449F"/>
                </a:solidFill>
                <a:latin typeface="Heiti SC Medium" pitchFamily="2" charset="-128"/>
                <a:ea typeface="思源黑体 CN Heavy" panose="020B0A00000000000000" pitchFamily="34" charset="-122"/>
              </a:endParaRPr>
            </a:p>
            <a:p>
              <a:pPr algn="ctr"/>
              <a:r>
                <a:rPr lang="zh-CN" altLang="en-US" sz="2400" spc="-150">
                  <a:solidFill>
                    <a:srgbClr val="68449F"/>
                  </a:solidFill>
                  <a:latin typeface="Heiti SC Medium" pitchFamily="2" charset="-128"/>
                  <a:ea typeface="思源黑体 CN Heavy" panose="020B0A00000000000000" pitchFamily="34" charset="-122"/>
                </a:rPr>
                <a:t>人类掌握冶炼技术</a:t>
              </a:r>
              <a:endParaRPr lang="en-US" altLang="zh-CN" sz="2400" spc="-150">
                <a:solidFill>
                  <a:srgbClr val="68449F"/>
                </a:solidFill>
                <a:latin typeface="Heiti SC Medium" pitchFamily="2" charset="-128"/>
                <a:ea typeface="思源黑体 CN Heavy" panose="020B0A00000000000000" pitchFamily="34" charset="-122"/>
              </a:endParaRPr>
            </a:p>
            <a:p>
              <a:pPr algn="ctr"/>
              <a:r>
                <a:rPr lang="en-US" altLang="zh-CN" sz="2400" spc="-150">
                  <a:solidFill>
                    <a:srgbClr val="68449F"/>
                  </a:solidFill>
                  <a:latin typeface="Heiti SC Medium" pitchFamily="2" charset="-128"/>
                  <a:ea typeface="思源黑体 CN Heavy" panose="020B0A00000000000000" pitchFamily="34" charset="-122"/>
                </a:rPr>
                <a:t>1085</a:t>
              </a:r>
              <a:r>
                <a:rPr lang="zh-CN" altLang="en-US" sz="2400" spc="-150">
                  <a:solidFill>
                    <a:srgbClr val="68449F"/>
                  </a:solidFill>
                  <a:latin typeface="Heiti SC Medium" pitchFamily="2" charset="-128"/>
                  <a:ea typeface="思源黑体 CN Heavy" panose="020B0A00000000000000" pitchFamily="34" charset="-122"/>
                </a:rPr>
                <a:t> </a:t>
              </a:r>
              <a:r>
                <a:rPr lang="en-US" altLang="zh-CN" sz="2400" spc="-150">
                  <a:solidFill>
                    <a:srgbClr val="68449F"/>
                  </a:solidFill>
                  <a:latin typeface="Heiti SC Medium" pitchFamily="2" charset="-128"/>
                  <a:ea typeface="思源黑体 CN Heavy" panose="020B0A00000000000000" pitchFamily="34" charset="-122"/>
                </a:rPr>
                <a:t>°C</a:t>
              </a:r>
              <a:endParaRPr lang="en-US" sz="2400">
                <a:solidFill>
                  <a:srgbClr val="68449F"/>
                </a:solidFill>
              </a:endParaRPr>
            </a:p>
          </p:txBody>
        </p: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EB03D8DA-5375-6244-9413-240670C1FECE}"/>
                </a:ext>
              </a:extLst>
            </p:cNvPr>
            <p:cNvGrpSpPr/>
            <p:nvPr/>
          </p:nvGrpSpPr>
          <p:grpSpPr>
            <a:xfrm>
              <a:off x="7708535" y="2408052"/>
              <a:ext cx="587236" cy="1329299"/>
              <a:chOff x="993010" y="2320923"/>
              <a:chExt cx="587236" cy="1329299"/>
            </a:xfrm>
            <a:solidFill>
              <a:srgbClr val="A36095"/>
            </a:solidFill>
          </p:grpSpPr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C5E21188-960B-5A46-B29E-79B2D439B63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296357" y="2966935"/>
                <a:ext cx="1" cy="683287"/>
              </a:xfrm>
              <a:prstGeom prst="line">
                <a:avLst/>
              </a:prstGeom>
              <a:grpFill/>
              <a:ln w="76200">
                <a:solidFill>
                  <a:srgbClr val="68449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8" name="Teardrop 127">
                <a:extLst>
                  <a:ext uri="{FF2B5EF4-FFF2-40B4-BE49-F238E27FC236}">
                    <a16:creationId xmlns:a16="http://schemas.microsoft.com/office/drawing/2014/main" id="{88F896F4-8BAF-C443-9670-F6E3577E2E0F}"/>
                  </a:ext>
                </a:extLst>
              </p:cNvPr>
              <p:cNvSpPr/>
              <p:nvPr/>
            </p:nvSpPr>
            <p:spPr>
              <a:xfrm rot="8064707">
                <a:off x="993010" y="2320923"/>
                <a:ext cx="587236" cy="587236"/>
              </a:xfrm>
              <a:prstGeom prst="teardrop">
                <a:avLst/>
              </a:prstGeom>
              <a:solidFill>
                <a:srgbClr val="6844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545C650F-2FF8-A04C-A1BF-C7ADC7F0CCB2}"/>
                </a:ext>
              </a:extLst>
            </p:cNvPr>
            <p:cNvSpPr/>
            <p:nvPr/>
          </p:nvSpPr>
          <p:spPr>
            <a:xfrm>
              <a:off x="7601797" y="2077185"/>
              <a:ext cx="10310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pc="-150">
                  <a:solidFill>
                    <a:srgbClr val="A36095"/>
                  </a:solidFill>
                  <a:latin typeface="Heiti SC Medium" pitchFamily="2" charset="-128"/>
                  <a:ea typeface="思源黑体 CN Heavy" panose="020B0A00000000000000" pitchFamily="34" charset="-122"/>
                </a:rPr>
                <a:t>1000</a:t>
              </a:r>
              <a:r>
                <a:rPr lang="zh-CN" altLang="en-US" spc="-150">
                  <a:solidFill>
                    <a:srgbClr val="A36095"/>
                  </a:solidFill>
                  <a:latin typeface="Heiti SC Medium" pitchFamily="2" charset="-128"/>
                  <a:ea typeface="思源黑体 CN Heavy" panose="020B0A00000000000000" pitchFamily="34" charset="-122"/>
                </a:rPr>
                <a:t> </a:t>
              </a:r>
              <a:r>
                <a:rPr lang="en-US" altLang="zh-CN" spc="-150">
                  <a:solidFill>
                    <a:srgbClr val="A36095"/>
                  </a:solidFill>
                  <a:latin typeface="Heiti SC Medium" pitchFamily="2" charset="-128"/>
                  <a:ea typeface="思源黑体 CN Heavy" panose="020B0A00000000000000" pitchFamily="34" charset="-122"/>
                </a:rPr>
                <a:t>B.C.</a:t>
              </a:r>
              <a:endParaRPr lang="en-US">
                <a:solidFill>
                  <a:srgbClr val="A36095"/>
                </a:solidFill>
              </a:endParaRPr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793F08DF-BE12-0A40-B099-F36AC5B321E3}"/>
                </a:ext>
              </a:extLst>
            </p:cNvPr>
            <p:cNvSpPr/>
            <p:nvPr/>
          </p:nvSpPr>
          <p:spPr>
            <a:xfrm>
              <a:off x="8301809" y="2343151"/>
              <a:ext cx="2492990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400" spc="-150">
                  <a:solidFill>
                    <a:srgbClr val="A36095"/>
                  </a:solidFill>
                  <a:latin typeface="Heiti SC Medium" pitchFamily="2" charset="-128"/>
                  <a:ea typeface="思源黑体 CN Heavy" panose="020B0A00000000000000" pitchFamily="34" charset="-122"/>
                </a:rPr>
                <a:t>铁器时代</a:t>
              </a:r>
              <a:endParaRPr lang="en-US" altLang="zh-CN" sz="2400" spc="-150">
                <a:solidFill>
                  <a:srgbClr val="A36095"/>
                </a:solidFill>
                <a:latin typeface="Heiti SC Medium" pitchFamily="2" charset="-128"/>
                <a:ea typeface="思源黑体 CN Heavy" panose="020B0A00000000000000" pitchFamily="34" charset="-122"/>
              </a:endParaRPr>
            </a:p>
            <a:p>
              <a:pPr algn="ctr"/>
              <a:r>
                <a:rPr lang="zh-CN" altLang="en-US" sz="2400" spc="-150">
                  <a:solidFill>
                    <a:srgbClr val="A36095"/>
                  </a:solidFill>
                  <a:latin typeface="Heiti SC Medium" pitchFamily="2" charset="-128"/>
                  <a:ea typeface="思源黑体 CN Heavy" panose="020B0A00000000000000" pitchFamily="34" charset="-122"/>
                </a:rPr>
                <a:t>人类提升冶炼技术</a:t>
              </a:r>
              <a:endParaRPr lang="en-US" altLang="zh-CN" sz="2400" spc="-150">
                <a:solidFill>
                  <a:srgbClr val="A36095"/>
                </a:solidFill>
                <a:latin typeface="Heiti SC Medium" pitchFamily="2" charset="-128"/>
                <a:ea typeface="思源黑体 CN Heavy" panose="020B0A00000000000000" pitchFamily="34" charset="-122"/>
              </a:endParaRPr>
            </a:p>
            <a:p>
              <a:pPr algn="ctr"/>
              <a:r>
                <a:rPr lang="en-US" altLang="zh-CN" sz="2400" spc="-150">
                  <a:solidFill>
                    <a:srgbClr val="A36095"/>
                  </a:solidFill>
                  <a:latin typeface="Heiti SC Medium" pitchFamily="2" charset="-128"/>
                  <a:ea typeface="思源黑体 CN Heavy" panose="020B0A00000000000000" pitchFamily="34" charset="-122"/>
                </a:rPr>
                <a:t>1538</a:t>
              </a:r>
              <a:r>
                <a:rPr lang="zh-CN" altLang="en-US" sz="2400" spc="-150">
                  <a:solidFill>
                    <a:srgbClr val="A36095"/>
                  </a:solidFill>
                  <a:latin typeface="Heiti SC Medium" pitchFamily="2" charset="-128"/>
                  <a:ea typeface="思源黑体 CN Heavy" panose="020B0A00000000000000" pitchFamily="34" charset="-122"/>
                </a:rPr>
                <a:t> </a:t>
              </a:r>
              <a:r>
                <a:rPr lang="en-US" altLang="zh-CN" sz="2400" spc="-150">
                  <a:solidFill>
                    <a:srgbClr val="A36095"/>
                  </a:solidFill>
                  <a:latin typeface="Heiti SC Medium" pitchFamily="2" charset="-128"/>
                  <a:ea typeface="思源黑体 CN Heavy" panose="020B0A00000000000000" pitchFamily="34" charset="-122"/>
                </a:rPr>
                <a:t>°C</a:t>
              </a:r>
              <a:endParaRPr lang="en-US" sz="2400">
                <a:solidFill>
                  <a:srgbClr val="A36095"/>
                </a:solidFill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ABF5DE07-EECE-7845-9722-63857C76315F}"/>
              </a:ext>
            </a:extLst>
          </p:cNvPr>
          <p:cNvSpPr txBox="1"/>
          <p:nvPr/>
        </p:nvSpPr>
        <p:spPr>
          <a:xfrm>
            <a:off x="3534843" y="5070563"/>
            <a:ext cx="55290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latin typeface="+mj-lt"/>
              </a:rPr>
              <a:t>材料科学进步带领人类社会进步</a:t>
            </a:r>
            <a:endParaRPr lang="en-US" altLang="zh-CN" sz="2400">
              <a:latin typeface="+mj-lt"/>
            </a:endParaRPr>
          </a:p>
          <a:p>
            <a:pPr algn="ctr"/>
            <a:r>
              <a:rPr lang="zh-CN" altLang="en-US" sz="2400">
                <a:latin typeface="+mj-lt"/>
              </a:rPr>
              <a:t>谁掌握了新材料技术，谁引领未来</a:t>
            </a:r>
            <a:endParaRPr lang="en-US" sz="2400">
              <a:latin typeface="+mj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B8734D2-3F56-9943-8754-0F485FC5770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182" b="99818" l="5478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91800" y="3181028"/>
            <a:ext cx="1305127" cy="167324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1127EA4-584C-6349-AE22-816E41D24B4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2235" b="90000" l="5123" r="8994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83958" y="3137637"/>
            <a:ext cx="1164955" cy="1882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983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0FF51F5-472D-DB46-A323-9A081967F043}"/>
              </a:ext>
            </a:extLst>
          </p:cNvPr>
          <p:cNvSpPr/>
          <p:nvPr/>
        </p:nvSpPr>
        <p:spPr>
          <a:xfrm>
            <a:off x="0" y="1167230"/>
            <a:ext cx="12192000" cy="568377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F64B405-B552-8842-BB25-06309B7A678D}"/>
              </a:ext>
            </a:extLst>
          </p:cNvPr>
          <p:cNvSpPr/>
          <p:nvPr/>
        </p:nvSpPr>
        <p:spPr>
          <a:xfrm>
            <a:off x="0" y="0"/>
            <a:ext cx="12192000" cy="1168842"/>
          </a:xfrm>
          <a:prstGeom prst="rect">
            <a:avLst/>
          </a:prstGeom>
          <a:gradFill flip="none" rotWithShape="1">
            <a:gsLst>
              <a:gs pos="0">
                <a:srgbClr val="2D70D5"/>
              </a:gs>
              <a:gs pos="35000">
                <a:srgbClr val="114196"/>
              </a:gs>
              <a:gs pos="100000">
                <a:srgbClr val="224B9A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对象 2" hidden="1">
            <a:extLst>
              <a:ext uri="{FF2B5EF4-FFF2-40B4-BE49-F238E27FC236}">
                <a16:creationId xmlns:a16="http://schemas.microsoft.com/office/drawing/2014/main" id="{3C326D0B-7DAB-41B6-8030-2E4A18CC949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3" name="对象 2" hidden="1">
                        <a:extLst>
                          <a:ext uri="{FF2B5EF4-FFF2-40B4-BE49-F238E27FC236}">
                            <a16:creationId xmlns:a16="http://schemas.microsoft.com/office/drawing/2014/main" id="{3C326D0B-7DAB-41B6-8030-2E4A18CC94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 hidden="1">
            <a:extLst>
              <a:ext uri="{FF2B5EF4-FFF2-40B4-BE49-F238E27FC236}">
                <a16:creationId xmlns:a16="http://schemas.microsoft.com/office/drawing/2014/main" id="{EC933494-1B63-4A32-964F-D05236799BA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solidFill>
              <a:schemeClr val="accent1">
                <a:lumMod val="100000"/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>
              <a:latin typeface="思源黑体" panose="020B0400000000000000" pitchFamily="34" charset="-122"/>
              <a:ea typeface="思源黑体" panose="020B0400000000000000" pitchFamily="34" charset="-122"/>
              <a:cs typeface="+mj-cs"/>
              <a:sym typeface="思源黑体" panose="020B0400000000000000" pitchFamily="34" charset="-122"/>
            </a:endParaRPr>
          </a:p>
        </p:txBody>
      </p:sp>
      <p:sp>
        <p:nvSpPr>
          <p:cNvPr id="50" name="išľïḋé">
            <a:extLst>
              <a:ext uri="{FF2B5EF4-FFF2-40B4-BE49-F238E27FC236}">
                <a16:creationId xmlns:a16="http://schemas.microsoft.com/office/drawing/2014/main" id="{E440133C-F6F2-4E4E-933C-53CCABC7A714}"/>
              </a:ext>
            </a:extLst>
          </p:cNvPr>
          <p:cNvSpPr txBox="1"/>
          <p:nvPr/>
        </p:nvSpPr>
        <p:spPr>
          <a:xfrm>
            <a:off x="1131547" y="259453"/>
            <a:ext cx="90988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>
                <a:solidFill>
                  <a:srgbClr val="FFC000"/>
                </a:solidFill>
                <a:latin typeface="+mj-lt"/>
                <a:cs typeface="+mn-ea"/>
                <a:sym typeface="+mn-lt"/>
              </a:rPr>
              <a:t>事例：</a:t>
            </a:r>
            <a:r>
              <a:rPr lang="zh-CN" altLang="tr-TR" sz="3200">
                <a:solidFill>
                  <a:srgbClr val="FFC000"/>
                </a:solidFill>
                <a:latin typeface="+mj-lt"/>
                <a:cs typeface="+mn-ea"/>
                <a:sym typeface="+mn-lt"/>
              </a:rPr>
              <a:t>发光器件</a:t>
            </a:r>
            <a:r>
              <a:rPr lang="zh-CN" altLang="en-US" sz="3200">
                <a:solidFill>
                  <a:srgbClr val="FFC000"/>
                </a:solidFill>
                <a:latin typeface="+mj-lt"/>
                <a:cs typeface="+mn-ea"/>
                <a:sym typeface="+mn-lt"/>
              </a:rPr>
              <a:t>演进（经历</a:t>
            </a:r>
            <a:r>
              <a:rPr lang="en-US" altLang="zh-CN" sz="3200">
                <a:solidFill>
                  <a:srgbClr val="FFC000"/>
                </a:solidFill>
                <a:latin typeface="+mj-lt"/>
                <a:cs typeface="+mn-ea"/>
                <a:sym typeface="+mn-lt"/>
              </a:rPr>
              <a:t>120</a:t>
            </a:r>
            <a:r>
              <a:rPr lang="zh-CN" altLang="en-US" sz="3200">
                <a:solidFill>
                  <a:srgbClr val="FFC000"/>
                </a:solidFill>
                <a:latin typeface="+mj-lt"/>
                <a:cs typeface="+mn-ea"/>
                <a:sym typeface="+mn-lt"/>
              </a:rPr>
              <a:t>年，材料是核心）</a:t>
            </a:r>
            <a:endParaRPr lang="tr-TR" sz="3200">
              <a:solidFill>
                <a:srgbClr val="FFC000"/>
              </a:solidFill>
              <a:latin typeface="+mj-lt"/>
              <a:cs typeface="+mn-ea"/>
              <a:sym typeface="+mn-lt"/>
            </a:endParaRP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0615CFEF-8344-0849-9B9A-83E7C80F30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30038" y="-30284"/>
            <a:ext cx="1108389" cy="1108389"/>
          </a:xfrm>
          <a:prstGeom prst="rect">
            <a:avLst/>
          </a:prstGeom>
        </p:spPr>
      </p:pic>
      <p:sp>
        <p:nvSpPr>
          <p:cNvPr id="73" name="Slide Number Placeholder 4">
            <a:extLst>
              <a:ext uri="{FF2B5EF4-FFF2-40B4-BE49-F238E27FC236}">
                <a16:creationId xmlns:a16="http://schemas.microsoft.com/office/drawing/2014/main" id="{D4EC0D33-885C-0146-8A61-D1545337C31A}"/>
              </a:ext>
            </a:extLst>
          </p:cNvPr>
          <p:cNvSpPr txBox="1">
            <a:spLocks/>
          </p:cNvSpPr>
          <p:nvPr/>
        </p:nvSpPr>
        <p:spPr>
          <a:xfrm>
            <a:off x="9928066" y="640795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EF5AC35-1FCE-8849-B464-F1653CE31769}" type="slidenum">
              <a:rPr lang="en-US" smtClean="0"/>
              <a:pPr algn="r"/>
              <a:t>3</a:t>
            </a:fld>
            <a:endParaRPr lang="en-US"/>
          </a:p>
        </p:txBody>
      </p:sp>
      <p:grpSp>
        <p:nvGrpSpPr>
          <p:cNvPr id="59" name="组合 25">
            <a:extLst>
              <a:ext uri="{FF2B5EF4-FFF2-40B4-BE49-F238E27FC236}">
                <a16:creationId xmlns:a16="http://schemas.microsoft.com/office/drawing/2014/main" id="{D279FC81-C7FF-714D-BDFC-3FDC8774DCE4}"/>
              </a:ext>
            </a:extLst>
          </p:cNvPr>
          <p:cNvGrpSpPr/>
          <p:nvPr/>
        </p:nvGrpSpPr>
        <p:grpSpPr>
          <a:xfrm>
            <a:off x="546612" y="74287"/>
            <a:ext cx="811275" cy="1299746"/>
            <a:chOff x="538226" y="153800"/>
            <a:chExt cx="811275" cy="1299746"/>
          </a:xfrm>
        </p:grpSpPr>
        <p:sp>
          <p:nvSpPr>
            <p:cNvPr id="60" name="文本框 26">
              <a:extLst>
                <a:ext uri="{FF2B5EF4-FFF2-40B4-BE49-F238E27FC236}">
                  <a16:creationId xmlns:a16="http://schemas.microsoft.com/office/drawing/2014/main" id="{039EBE0E-6DCA-7B43-B040-6B63CBBBB969}"/>
                </a:ext>
              </a:extLst>
            </p:cNvPr>
            <p:cNvSpPr txBox="1"/>
            <p:nvPr/>
          </p:nvSpPr>
          <p:spPr>
            <a:xfrm>
              <a:off x="538226" y="153800"/>
              <a:ext cx="56764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8000">
                  <a:gradFill>
                    <a:gsLst>
                      <a:gs pos="36000">
                        <a:schemeClr val="bg1"/>
                      </a:gs>
                      <a:gs pos="100000">
                        <a:schemeClr val="tx1">
                          <a:lumMod val="50000"/>
                          <a:lumOff val="50000"/>
                        </a:schemeClr>
                      </a:gs>
                    </a:gsLst>
                    <a:lin ang="5400000" scaled="1"/>
                  </a:gradFill>
                  <a:latin typeface="字魂5号-无外润黑体" panose="00000500000000000000" pitchFamily="2" charset="-122"/>
                  <a:ea typeface="字魂5号-无外润黑体" panose="00000500000000000000" pitchFamily="2" charset="-122"/>
                </a:defRPr>
              </a:lvl1pPr>
            </a:lstStyle>
            <a:p>
              <a:r>
                <a:rPr lang="en-US" altLang="zh-CN" sz="6600">
                  <a:gradFill>
                    <a:gsLst>
                      <a:gs pos="36000">
                        <a:schemeClr val="bg1"/>
                      </a:gs>
                      <a:gs pos="70000">
                        <a:schemeClr val="tx1">
                          <a:lumMod val="50000"/>
                          <a:lumOff val="50000"/>
                          <a:alpha val="0"/>
                        </a:schemeClr>
                      </a:gs>
                    </a:gsLst>
                    <a:lin ang="5400000" scaled="1"/>
                  </a:gradFill>
                  <a:latin typeface="思源黑体 CN Light" panose="020B0300000000000000" pitchFamily="34" charset="-122"/>
                  <a:ea typeface="字魂54号-贤黑" panose="00000500000000000000" pitchFamily="2" charset="-122"/>
                  <a:sym typeface="思源黑体" panose="020B0400000000000000" pitchFamily="34" charset="-122"/>
                </a:rPr>
                <a:t>1</a:t>
              </a:r>
              <a:endParaRPr lang="zh-CN" altLang="en-US" sz="6600">
                <a:gradFill>
                  <a:gsLst>
                    <a:gs pos="36000">
                      <a:schemeClr val="bg1"/>
                    </a:gs>
                    <a:gs pos="70000">
                      <a:schemeClr val="tx1">
                        <a:lumMod val="50000"/>
                        <a:lumOff val="50000"/>
                        <a:alpha val="0"/>
                      </a:schemeClr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字魂54号-贤黑" panose="00000500000000000000" pitchFamily="2" charset="-122"/>
                <a:sym typeface="思源黑体" panose="020B0400000000000000" pitchFamily="34" charset="-122"/>
              </a:endParaRPr>
            </a:p>
          </p:txBody>
        </p:sp>
        <p:grpSp>
          <p:nvGrpSpPr>
            <p:cNvPr id="74" name="组合 27">
              <a:extLst>
                <a:ext uri="{FF2B5EF4-FFF2-40B4-BE49-F238E27FC236}">
                  <a16:creationId xmlns:a16="http://schemas.microsoft.com/office/drawing/2014/main" id="{1922E582-694F-684D-AE80-8B0E98CF104A}"/>
                </a:ext>
              </a:extLst>
            </p:cNvPr>
            <p:cNvGrpSpPr/>
            <p:nvPr/>
          </p:nvGrpSpPr>
          <p:grpSpPr>
            <a:xfrm rot="1279383">
              <a:off x="538418" y="260428"/>
              <a:ext cx="811083" cy="1193118"/>
              <a:chOff x="5326021" y="1359499"/>
              <a:chExt cx="2273644" cy="3344573"/>
            </a:xfrm>
          </p:grpSpPr>
          <p:cxnSp>
            <p:nvCxnSpPr>
              <p:cNvPr id="75" name="直接连接符 28">
                <a:extLst>
                  <a:ext uri="{FF2B5EF4-FFF2-40B4-BE49-F238E27FC236}">
                    <a16:creationId xmlns:a16="http://schemas.microsoft.com/office/drawing/2014/main" id="{45FFC7B1-FF9D-C448-8D71-1C26A8B2C7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33166" y="1359499"/>
                <a:ext cx="2066499" cy="3212500"/>
              </a:xfrm>
              <a:prstGeom prst="line">
                <a:avLst/>
              </a:prstGeom>
              <a:ln>
                <a:gradFill>
                  <a:gsLst>
                    <a:gs pos="885">
                      <a:schemeClr val="tx1">
                        <a:alpha val="0"/>
                      </a:schemeClr>
                    </a:gs>
                    <a:gs pos="5900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任意多边形: 形状 29">
                <a:extLst>
                  <a:ext uri="{FF2B5EF4-FFF2-40B4-BE49-F238E27FC236}">
                    <a16:creationId xmlns:a16="http://schemas.microsoft.com/office/drawing/2014/main" id="{0F616F85-7752-DF45-8FEC-90D5C5D7535F}"/>
                  </a:ext>
                </a:extLst>
              </p:cNvPr>
              <p:cNvSpPr/>
              <p:nvPr/>
            </p:nvSpPr>
            <p:spPr>
              <a:xfrm rot="2008142">
                <a:off x="5326021" y="3632692"/>
                <a:ext cx="319543" cy="1071380"/>
              </a:xfrm>
              <a:custGeom>
                <a:avLst/>
                <a:gdLst>
                  <a:gd name="connsiteX0" fmla="*/ 278285 w 319543"/>
                  <a:gd name="connsiteY0" fmla="*/ 0 h 1071380"/>
                  <a:gd name="connsiteX1" fmla="*/ 319543 w 319543"/>
                  <a:gd name="connsiteY1" fmla="*/ 0 h 1071380"/>
                  <a:gd name="connsiteX2" fmla="*/ 319543 w 319543"/>
                  <a:gd name="connsiteY2" fmla="*/ 601405 h 1071380"/>
                  <a:gd name="connsiteX3" fmla="*/ 0 w 319543"/>
                  <a:gd name="connsiteY3" fmla="*/ 1071380 h 1071380"/>
                  <a:gd name="connsiteX4" fmla="*/ 0 w 319543"/>
                  <a:gd name="connsiteY4" fmla="*/ 409295 h 1071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9543" h="1071380">
                    <a:moveTo>
                      <a:pt x="278285" y="0"/>
                    </a:moveTo>
                    <a:lnTo>
                      <a:pt x="319543" y="0"/>
                    </a:lnTo>
                    <a:lnTo>
                      <a:pt x="319543" y="601405"/>
                    </a:lnTo>
                    <a:lnTo>
                      <a:pt x="0" y="1071380"/>
                    </a:lnTo>
                    <a:lnTo>
                      <a:pt x="0" y="40929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/>
              </a:p>
            </p:txBody>
          </p:sp>
        </p:grpSp>
      </p:grpSp>
      <p:sp>
        <p:nvSpPr>
          <p:cNvPr id="122" name="圆角矩形 12">
            <a:extLst>
              <a:ext uri="{FF2B5EF4-FFF2-40B4-BE49-F238E27FC236}">
                <a16:creationId xmlns:a16="http://schemas.microsoft.com/office/drawing/2014/main" id="{CB38C260-A14C-3340-8974-D485B98383D1}"/>
              </a:ext>
            </a:extLst>
          </p:cNvPr>
          <p:cNvSpPr/>
          <p:nvPr/>
        </p:nvSpPr>
        <p:spPr>
          <a:xfrm>
            <a:off x="933184" y="3010254"/>
            <a:ext cx="2376191" cy="3291032"/>
          </a:xfrm>
          <a:prstGeom prst="roundRect">
            <a:avLst>
              <a:gd name="adj" fmla="val 9557"/>
            </a:avLst>
          </a:prstGeom>
          <a:gradFill flip="none" rotWithShape="1">
            <a:gsLst>
              <a:gs pos="0">
                <a:srgbClr val="595959"/>
              </a:gs>
              <a:gs pos="100000">
                <a:srgbClr val="333435"/>
              </a:gs>
            </a:gsLst>
            <a:lin ang="8100000" scaled="1"/>
            <a:tileRect/>
          </a:gradFill>
          <a:ln w="57150">
            <a:gradFill flip="none" rotWithShape="1">
              <a:gsLst>
                <a:gs pos="0">
                  <a:srgbClr val="E8EAED"/>
                </a:gs>
                <a:gs pos="100000">
                  <a:srgbClr val="B7BDC7"/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矩形 21">
            <a:extLst>
              <a:ext uri="{FF2B5EF4-FFF2-40B4-BE49-F238E27FC236}">
                <a16:creationId xmlns:a16="http://schemas.microsoft.com/office/drawing/2014/main" id="{9AC857BA-3049-F147-BD3E-2C4106769043}"/>
              </a:ext>
            </a:extLst>
          </p:cNvPr>
          <p:cNvSpPr/>
          <p:nvPr/>
        </p:nvSpPr>
        <p:spPr>
          <a:xfrm>
            <a:off x="1250386" y="5698757"/>
            <a:ext cx="1741786" cy="3389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矩形 29">
            <a:extLst>
              <a:ext uri="{FF2B5EF4-FFF2-40B4-BE49-F238E27FC236}">
                <a16:creationId xmlns:a16="http://schemas.microsoft.com/office/drawing/2014/main" id="{2D318AF8-BD56-2048-8312-54E4C430E7B3}"/>
              </a:ext>
            </a:extLst>
          </p:cNvPr>
          <p:cNvSpPr/>
          <p:nvPr/>
        </p:nvSpPr>
        <p:spPr>
          <a:xfrm>
            <a:off x="1250385" y="5677293"/>
            <a:ext cx="1741786" cy="36272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b="1">
                <a:latin typeface="+mn-ea"/>
              </a:rPr>
              <a:t>白炽灯（竹炭）</a:t>
            </a:r>
          </a:p>
        </p:txBody>
      </p:sp>
      <p:sp>
        <p:nvSpPr>
          <p:cNvPr id="125" name="圆角矩形 13">
            <a:extLst>
              <a:ext uri="{FF2B5EF4-FFF2-40B4-BE49-F238E27FC236}">
                <a16:creationId xmlns:a16="http://schemas.microsoft.com/office/drawing/2014/main" id="{04DA41A0-0FAD-3040-99B1-9304A9A1249E}"/>
              </a:ext>
            </a:extLst>
          </p:cNvPr>
          <p:cNvSpPr/>
          <p:nvPr/>
        </p:nvSpPr>
        <p:spPr>
          <a:xfrm>
            <a:off x="3621979" y="3010254"/>
            <a:ext cx="2376191" cy="3291032"/>
          </a:xfrm>
          <a:prstGeom prst="roundRect">
            <a:avLst>
              <a:gd name="adj" fmla="val 9557"/>
            </a:avLst>
          </a:prstGeom>
          <a:gradFill flip="none" rotWithShape="1">
            <a:gsLst>
              <a:gs pos="0">
                <a:srgbClr val="00C8AF"/>
              </a:gs>
              <a:gs pos="100000">
                <a:srgbClr val="006FBB"/>
              </a:gs>
            </a:gsLst>
            <a:lin ang="8100000" scaled="1"/>
            <a:tileRect/>
          </a:gradFill>
          <a:ln w="57150">
            <a:gradFill flip="none" rotWithShape="1">
              <a:gsLst>
                <a:gs pos="0">
                  <a:srgbClr val="E8EAED"/>
                </a:gs>
                <a:gs pos="100000">
                  <a:srgbClr val="B7BDC7"/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矩形 22">
            <a:extLst>
              <a:ext uri="{FF2B5EF4-FFF2-40B4-BE49-F238E27FC236}">
                <a16:creationId xmlns:a16="http://schemas.microsoft.com/office/drawing/2014/main" id="{36E2A01F-8124-4642-805C-8E5807872F4F}"/>
              </a:ext>
            </a:extLst>
          </p:cNvPr>
          <p:cNvSpPr/>
          <p:nvPr/>
        </p:nvSpPr>
        <p:spPr>
          <a:xfrm>
            <a:off x="3939181" y="5698757"/>
            <a:ext cx="1741786" cy="3389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矩形 30">
            <a:extLst>
              <a:ext uri="{FF2B5EF4-FFF2-40B4-BE49-F238E27FC236}">
                <a16:creationId xmlns:a16="http://schemas.microsoft.com/office/drawing/2014/main" id="{C44FA7F1-3233-764C-8ED4-5854B64EFE91}"/>
              </a:ext>
            </a:extLst>
          </p:cNvPr>
          <p:cNvSpPr/>
          <p:nvPr/>
        </p:nvSpPr>
        <p:spPr>
          <a:xfrm>
            <a:off x="3939180" y="5677293"/>
            <a:ext cx="1741786" cy="36272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b="1">
                <a:latin typeface="+mn-ea"/>
              </a:rPr>
              <a:t>白炽灯（钨）</a:t>
            </a:r>
          </a:p>
        </p:txBody>
      </p:sp>
      <p:sp>
        <p:nvSpPr>
          <p:cNvPr id="128" name="圆角矩形 14">
            <a:extLst>
              <a:ext uri="{FF2B5EF4-FFF2-40B4-BE49-F238E27FC236}">
                <a16:creationId xmlns:a16="http://schemas.microsoft.com/office/drawing/2014/main" id="{C6955FA6-5E8A-A44E-84F4-E54FD8E51CED}"/>
              </a:ext>
            </a:extLst>
          </p:cNvPr>
          <p:cNvSpPr/>
          <p:nvPr/>
        </p:nvSpPr>
        <p:spPr>
          <a:xfrm>
            <a:off x="6310773" y="3010254"/>
            <a:ext cx="2376191" cy="3291032"/>
          </a:xfrm>
          <a:prstGeom prst="roundRect">
            <a:avLst>
              <a:gd name="adj" fmla="val 9557"/>
            </a:avLst>
          </a:prstGeom>
          <a:gradFill flip="none" rotWithShape="1">
            <a:gsLst>
              <a:gs pos="0">
                <a:srgbClr val="595959"/>
              </a:gs>
              <a:gs pos="100000">
                <a:srgbClr val="333435"/>
              </a:gs>
            </a:gsLst>
            <a:lin ang="8100000" scaled="1"/>
            <a:tileRect/>
          </a:gradFill>
          <a:ln w="57150">
            <a:gradFill flip="none" rotWithShape="1">
              <a:gsLst>
                <a:gs pos="0">
                  <a:srgbClr val="E8EAED"/>
                </a:gs>
                <a:gs pos="100000">
                  <a:srgbClr val="B7BDC7"/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矩形 23">
            <a:extLst>
              <a:ext uri="{FF2B5EF4-FFF2-40B4-BE49-F238E27FC236}">
                <a16:creationId xmlns:a16="http://schemas.microsoft.com/office/drawing/2014/main" id="{E3CD86DA-4FBD-4745-8CBB-E53BD78E5492}"/>
              </a:ext>
            </a:extLst>
          </p:cNvPr>
          <p:cNvSpPr/>
          <p:nvPr/>
        </p:nvSpPr>
        <p:spPr>
          <a:xfrm>
            <a:off x="6627975" y="5698757"/>
            <a:ext cx="1741786" cy="3389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0" name="矩形 31">
            <a:extLst>
              <a:ext uri="{FF2B5EF4-FFF2-40B4-BE49-F238E27FC236}">
                <a16:creationId xmlns:a16="http://schemas.microsoft.com/office/drawing/2014/main" id="{39872AC0-4A96-D845-80F1-B84838DF2957}"/>
              </a:ext>
            </a:extLst>
          </p:cNvPr>
          <p:cNvSpPr/>
          <p:nvPr/>
        </p:nvSpPr>
        <p:spPr>
          <a:xfrm>
            <a:off x="6627974" y="5677293"/>
            <a:ext cx="1741786" cy="36272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b="1">
                <a:latin typeface="+mn-ea"/>
              </a:rPr>
              <a:t>荧光灯</a:t>
            </a:r>
          </a:p>
        </p:txBody>
      </p:sp>
      <p:sp>
        <p:nvSpPr>
          <p:cNvPr id="131" name="圆角矩形 15">
            <a:extLst>
              <a:ext uri="{FF2B5EF4-FFF2-40B4-BE49-F238E27FC236}">
                <a16:creationId xmlns:a16="http://schemas.microsoft.com/office/drawing/2014/main" id="{1FBCB308-5A44-7642-AD04-3FCB352038E0}"/>
              </a:ext>
            </a:extLst>
          </p:cNvPr>
          <p:cNvSpPr/>
          <p:nvPr/>
        </p:nvSpPr>
        <p:spPr>
          <a:xfrm>
            <a:off x="8999568" y="3019988"/>
            <a:ext cx="2376191" cy="3291032"/>
          </a:xfrm>
          <a:prstGeom prst="roundRect">
            <a:avLst>
              <a:gd name="adj" fmla="val 9557"/>
            </a:avLst>
          </a:prstGeom>
          <a:gradFill flip="none" rotWithShape="1">
            <a:gsLst>
              <a:gs pos="0">
                <a:srgbClr val="FFA11E"/>
              </a:gs>
              <a:gs pos="100000">
                <a:srgbClr val="F54B36"/>
              </a:gs>
            </a:gsLst>
            <a:lin ang="8100000" scaled="1"/>
            <a:tileRect/>
          </a:gradFill>
          <a:ln w="57150">
            <a:gradFill flip="none" rotWithShape="1">
              <a:gsLst>
                <a:gs pos="0">
                  <a:srgbClr val="E8EAED"/>
                </a:gs>
                <a:gs pos="100000">
                  <a:srgbClr val="B7BDC7"/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2" name="矩形 24">
            <a:extLst>
              <a:ext uri="{FF2B5EF4-FFF2-40B4-BE49-F238E27FC236}">
                <a16:creationId xmlns:a16="http://schemas.microsoft.com/office/drawing/2014/main" id="{DAFCC14D-BA53-364A-B9B2-41D8795FC30D}"/>
              </a:ext>
            </a:extLst>
          </p:cNvPr>
          <p:cNvSpPr/>
          <p:nvPr/>
        </p:nvSpPr>
        <p:spPr>
          <a:xfrm>
            <a:off x="9316770" y="5708491"/>
            <a:ext cx="1741786" cy="3389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3" name="矩形 32">
            <a:extLst>
              <a:ext uri="{FF2B5EF4-FFF2-40B4-BE49-F238E27FC236}">
                <a16:creationId xmlns:a16="http://schemas.microsoft.com/office/drawing/2014/main" id="{83A2321A-38CC-984A-9CE1-FAC50C39CD16}"/>
              </a:ext>
            </a:extLst>
          </p:cNvPr>
          <p:cNvSpPr/>
          <p:nvPr/>
        </p:nvSpPr>
        <p:spPr>
          <a:xfrm>
            <a:off x="9316769" y="5687027"/>
            <a:ext cx="1741786" cy="36272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 b="1">
                <a:latin typeface="+mn-ea"/>
              </a:rPr>
              <a:t>LED</a:t>
            </a:r>
            <a:endParaRPr lang="zh-CN" altLang="en-US" sz="1600" b="1">
              <a:latin typeface="+mn-ea"/>
            </a:endParaRPr>
          </a:p>
        </p:txBody>
      </p:sp>
      <p:pic>
        <p:nvPicPr>
          <p:cNvPr id="134" name="Picture 133">
            <a:extLst>
              <a:ext uri="{FF2B5EF4-FFF2-40B4-BE49-F238E27FC236}">
                <a16:creationId xmlns:a16="http://schemas.microsoft.com/office/drawing/2014/main" id="{17B6B10E-BFDA-924D-8660-48BE8AE75D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5330" y="2285213"/>
            <a:ext cx="2234462" cy="1277833"/>
          </a:xfrm>
          <a:prstGeom prst="rect">
            <a:avLst/>
          </a:prstGeom>
        </p:spPr>
      </p:pic>
      <p:sp>
        <p:nvSpPr>
          <p:cNvPr id="135" name="Right Arrow 134">
            <a:extLst>
              <a:ext uri="{FF2B5EF4-FFF2-40B4-BE49-F238E27FC236}">
                <a16:creationId xmlns:a16="http://schemas.microsoft.com/office/drawing/2014/main" id="{9CD91901-4C5B-4D42-BFDB-816353BAF5F1}"/>
              </a:ext>
            </a:extLst>
          </p:cNvPr>
          <p:cNvSpPr/>
          <p:nvPr/>
        </p:nvSpPr>
        <p:spPr>
          <a:xfrm>
            <a:off x="932838" y="1639509"/>
            <a:ext cx="10354661" cy="203639"/>
          </a:xfrm>
          <a:prstGeom prst="rightArrow">
            <a:avLst/>
          </a:prstGeom>
          <a:gradFill flip="none" rotWithShape="1">
            <a:gsLst>
              <a:gs pos="0">
                <a:srgbClr val="007BBD"/>
              </a:gs>
              <a:gs pos="48000">
                <a:srgbClr val="00ADBA"/>
              </a:gs>
              <a:gs pos="100000">
                <a:srgbClr val="00C6B2"/>
              </a:gs>
            </a:gsLst>
            <a:lin ang="168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6" name="Picture 135">
            <a:extLst>
              <a:ext uri="{FF2B5EF4-FFF2-40B4-BE49-F238E27FC236}">
                <a16:creationId xmlns:a16="http://schemas.microsoft.com/office/drawing/2014/main" id="{D1E20D68-ADFC-A346-A122-7E8C1045AE7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36745" y="3713861"/>
            <a:ext cx="1655426" cy="1877630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137" name="Rectangle 136">
            <a:extLst>
              <a:ext uri="{FF2B5EF4-FFF2-40B4-BE49-F238E27FC236}">
                <a16:creationId xmlns:a16="http://schemas.microsoft.com/office/drawing/2014/main" id="{A07E0311-B534-7A41-AAB3-A234C37A6F06}"/>
              </a:ext>
            </a:extLst>
          </p:cNvPr>
          <p:cNvSpPr/>
          <p:nvPr/>
        </p:nvSpPr>
        <p:spPr>
          <a:xfrm>
            <a:off x="1672401" y="1304531"/>
            <a:ext cx="7553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1880</a:t>
            </a:r>
            <a:endParaRPr lang="en-US"/>
          </a:p>
        </p:txBody>
      </p:sp>
      <p:pic>
        <p:nvPicPr>
          <p:cNvPr id="138" name="Picture 137">
            <a:extLst>
              <a:ext uri="{FF2B5EF4-FFF2-40B4-BE49-F238E27FC236}">
                <a16:creationId xmlns:a16="http://schemas.microsoft.com/office/drawing/2014/main" id="{43CB9AE2-F42C-4042-BD37-2653063BEDC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63064" y="2120349"/>
            <a:ext cx="667045" cy="1497284"/>
          </a:xfrm>
          <a:prstGeom prst="rect">
            <a:avLst/>
          </a:prstGeom>
        </p:spPr>
      </p:pic>
      <p:pic>
        <p:nvPicPr>
          <p:cNvPr id="139" name="Picture 138">
            <a:extLst>
              <a:ext uri="{FF2B5EF4-FFF2-40B4-BE49-F238E27FC236}">
                <a16:creationId xmlns:a16="http://schemas.microsoft.com/office/drawing/2014/main" id="{6D4BC76A-7C86-A542-BAE9-6141E57EF73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44165" y="3843846"/>
            <a:ext cx="1931818" cy="1729855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40" name="Rectangle 139">
            <a:extLst>
              <a:ext uri="{FF2B5EF4-FFF2-40B4-BE49-F238E27FC236}">
                <a16:creationId xmlns:a16="http://schemas.microsoft.com/office/drawing/2014/main" id="{59B5DBC9-B0B2-1E4D-9EE1-65E6FC3F721C}"/>
              </a:ext>
            </a:extLst>
          </p:cNvPr>
          <p:cNvSpPr/>
          <p:nvPr/>
        </p:nvSpPr>
        <p:spPr>
          <a:xfrm>
            <a:off x="4415873" y="1304531"/>
            <a:ext cx="7553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1950</a:t>
            </a:r>
            <a:endParaRPr lang="en-US"/>
          </a:p>
        </p:txBody>
      </p:sp>
      <p:pic>
        <p:nvPicPr>
          <p:cNvPr id="141" name="Picture 140">
            <a:extLst>
              <a:ext uri="{FF2B5EF4-FFF2-40B4-BE49-F238E27FC236}">
                <a16:creationId xmlns:a16="http://schemas.microsoft.com/office/drawing/2014/main" id="{D442A835-7D74-2849-8790-59A49F6EC13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36576" y="1961821"/>
            <a:ext cx="924582" cy="1683567"/>
          </a:xfrm>
          <a:prstGeom prst="rect">
            <a:avLst/>
          </a:prstGeom>
        </p:spPr>
      </p:pic>
      <p:sp>
        <p:nvSpPr>
          <p:cNvPr id="143" name="Rectangle 142">
            <a:extLst>
              <a:ext uri="{FF2B5EF4-FFF2-40B4-BE49-F238E27FC236}">
                <a16:creationId xmlns:a16="http://schemas.microsoft.com/office/drawing/2014/main" id="{50936295-1192-5849-A116-2D8E33FFCB9F}"/>
              </a:ext>
            </a:extLst>
          </p:cNvPr>
          <p:cNvSpPr/>
          <p:nvPr/>
        </p:nvSpPr>
        <p:spPr>
          <a:xfrm>
            <a:off x="6948828" y="1295890"/>
            <a:ext cx="7553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1962</a:t>
            </a:r>
            <a:endParaRPr lang="en-US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94D27E6C-21F6-2545-9D07-A0EE367AB4E6}"/>
              </a:ext>
            </a:extLst>
          </p:cNvPr>
          <p:cNvSpPr/>
          <p:nvPr/>
        </p:nvSpPr>
        <p:spPr>
          <a:xfrm>
            <a:off x="9566407" y="1297912"/>
            <a:ext cx="7553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2002</a:t>
            </a:r>
            <a:endParaRPr lang="en-US"/>
          </a:p>
        </p:txBody>
      </p:sp>
      <p:pic>
        <p:nvPicPr>
          <p:cNvPr id="145" name="Picture 144">
            <a:extLst>
              <a:ext uri="{FF2B5EF4-FFF2-40B4-BE49-F238E27FC236}">
                <a16:creationId xmlns:a16="http://schemas.microsoft.com/office/drawing/2014/main" id="{9A407C02-E7B0-6D44-8C3F-9C79F8AB181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16925" y="3558969"/>
            <a:ext cx="1963888" cy="2033643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146" name="Picture 145">
            <a:extLst>
              <a:ext uri="{FF2B5EF4-FFF2-40B4-BE49-F238E27FC236}">
                <a16:creationId xmlns:a16="http://schemas.microsoft.com/office/drawing/2014/main" id="{77491E27-25D8-5B4D-97FC-E9CA2BC7838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146061" y="3558969"/>
            <a:ext cx="2127471" cy="206331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147" name="Picture 146">
            <a:extLst>
              <a:ext uri="{FF2B5EF4-FFF2-40B4-BE49-F238E27FC236}">
                <a16:creationId xmlns:a16="http://schemas.microsoft.com/office/drawing/2014/main" id="{94C1AEFB-57B3-2B4A-881D-3DBABF373AD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581904" y="1874965"/>
            <a:ext cx="1188958" cy="1662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903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F64B405-B552-8842-BB25-06309B7A678D}"/>
              </a:ext>
            </a:extLst>
          </p:cNvPr>
          <p:cNvSpPr/>
          <p:nvPr/>
        </p:nvSpPr>
        <p:spPr>
          <a:xfrm>
            <a:off x="0" y="0"/>
            <a:ext cx="12192000" cy="1168842"/>
          </a:xfrm>
          <a:prstGeom prst="rect">
            <a:avLst/>
          </a:prstGeom>
          <a:gradFill flip="none" rotWithShape="1">
            <a:gsLst>
              <a:gs pos="0">
                <a:srgbClr val="2D70D5"/>
              </a:gs>
              <a:gs pos="35000">
                <a:srgbClr val="114196"/>
              </a:gs>
              <a:gs pos="100000">
                <a:srgbClr val="224B9A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FF51F5-472D-DB46-A323-9A081967F043}"/>
              </a:ext>
            </a:extLst>
          </p:cNvPr>
          <p:cNvSpPr/>
          <p:nvPr/>
        </p:nvSpPr>
        <p:spPr>
          <a:xfrm>
            <a:off x="0" y="1174221"/>
            <a:ext cx="12192000" cy="568377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对象 2" hidden="1">
            <a:extLst>
              <a:ext uri="{FF2B5EF4-FFF2-40B4-BE49-F238E27FC236}">
                <a16:creationId xmlns:a16="http://schemas.microsoft.com/office/drawing/2014/main" id="{3C326D0B-7DAB-41B6-8030-2E4A18CC949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3" name="对象 2" hidden="1">
                        <a:extLst>
                          <a:ext uri="{FF2B5EF4-FFF2-40B4-BE49-F238E27FC236}">
                            <a16:creationId xmlns:a16="http://schemas.microsoft.com/office/drawing/2014/main" id="{3C326D0B-7DAB-41B6-8030-2E4A18CC94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 hidden="1">
            <a:extLst>
              <a:ext uri="{FF2B5EF4-FFF2-40B4-BE49-F238E27FC236}">
                <a16:creationId xmlns:a16="http://schemas.microsoft.com/office/drawing/2014/main" id="{EC933494-1B63-4A32-964F-D05236799BA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solidFill>
              <a:schemeClr val="accent1">
                <a:lumMod val="100000"/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>
              <a:latin typeface="思源黑体" panose="020B0400000000000000" pitchFamily="34" charset="-122"/>
              <a:ea typeface="思源黑体" panose="020B0400000000000000" pitchFamily="34" charset="-122"/>
              <a:cs typeface="+mj-cs"/>
              <a:sym typeface="思源黑体" panose="020B0400000000000000" pitchFamily="34" charset="-122"/>
            </a:endParaRPr>
          </a:p>
        </p:txBody>
      </p:sp>
      <p:sp>
        <p:nvSpPr>
          <p:cNvPr id="50" name="išľïḋé">
            <a:extLst>
              <a:ext uri="{FF2B5EF4-FFF2-40B4-BE49-F238E27FC236}">
                <a16:creationId xmlns:a16="http://schemas.microsoft.com/office/drawing/2014/main" id="{E440133C-F6F2-4E4E-933C-53CCABC7A714}"/>
              </a:ext>
            </a:extLst>
          </p:cNvPr>
          <p:cNvSpPr txBox="1"/>
          <p:nvPr/>
        </p:nvSpPr>
        <p:spPr>
          <a:xfrm>
            <a:off x="920651" y="280208"/>
            <a:ext cx="4444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spc="-150">
                <a:solidFill>
                  <a:srgbClr val="FFC000"/>
                </a:solidFill>
                <a:latin typeface="Heiti SC Medium" pitchFamily="2" charset="-128"/>
                <a:ea typeface="思源黑体 CN Heavy" panose="020B0A00000000000000" pitchFamily="34" charset="-122"/>
              </a:rPr>
              <a:t>传统材料研发模式</a:t>
            </a:r>
            <a:endParaRPr lang="tr-TR" sz="3200" b="1">
              <a:solidFill>
                <a:srgbClr val="FFC000"/>
              </a:solidFill>
              <a:cs typeface="+mn-ea"/>
              <a:sym typeface="+mn-lt"/>
            </a:endParaRP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0615CFEF-8344-0849-9B9A-83E7C80F30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30038" y="-30284"/>
            <a:ext cx="1108389" cy="1108389"/>
          </a:xfrm>
          <a:prstGeom prst="rect">
            <a:avLst/>
          </a:prstGeom>
        </p:spPr>
      </p:pic>
      <p:sp>
        <p:nvSpPr>
          <p:cNvPr id="73" name="Slide Number Placeholder 4">
            <a:extLst>
              <a:ext uri="{FF2B5EF4-FFF2-40B4-BE49-F238E27FC236}">
                <a16:creationId xmlns:a16="http://schemas.microsoft.com/office/drawing/2014/main" id="{D4EC0D33-885C-0146-8A61-D1545337C31A}"/>
              </a:ext>
            </a:extLst>
          </p:cNvPr>
          <p:cNvSpPr txBox="1">
            <a:spLocks/>
          </p:cNvSpPr>
          <p:nvPr/>
        </p:nvSpPr>
        <p:spPr>
          <a:xfrm>
            <a:off x="9928066" y="640795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EF5AC35-1FCE-8849-B464-F1653CE31769}" type="slidenum">
              <a:rPr lang="en-US" smtClean="0"/>
              <a:pPr algn="r"/>
              <a:t>4</a:t>
            </a:fld>
            <a:endParaRPr lang="en-US"/>
          </a:p>
        </p:txBody>
      </p:sp>
      <p:grpSp>
        <p:nvGrpSpPr>
          <p:cNvPr id="59" name="组合 25">
            <a:extLst>
              <a:ext uri="{FF2B5EF4-FFF2-40B4-BE49-F238E27FC236}">
                <a16:creationId xmlns:a16="http://schemas.microsoft.com/office/drawing/2014/main" id="{D279FC81-C7FF-714D-BDFC-3FDC8774DCE4}"/>
              </a:ext>
            </a:extLst>
          </p:cNvPr>
          <p:cNvGrpSpPr/>
          <p:nvPr/>
        </p:nvGrpSpPr>
        <p:grpSpPr>
          <a:xfrm>
            <a:off x="546612" y="74287"/>
            <a:ext cx="811275" cy="1299746"/>
            <a:chOff x="538226" y="153800"/>
            <a:chExt cx="811275" cy="1299746"/>
          </a:xfrm>
        </p:grpSpPr>
        <p:sp>
          <p:nvSpPr>
            <p:cNvPr id="60" name="文本框 26">
              <a:extLst>
                <a:ext uri="{FF2B5EF4-FFF2-40B4-BE49-F238E27FC236}">
                  <a16:creationId xmlns:a16="http://schemas.microsoft.com/office/drawing/2014/main" id="{039EBE0E-6DCA-7B43-B040-6B63CBBBB969}"/>
                </a:ext>
              </a:extLst>
            </p:cNvPr>
            <p:cNvSpPr txBox="1"/>
            <p:nvPr/>
          </p:nvSpPr>
          <p:spPr>
            <a:xfrm>
              <a:off x="538226" y="153800"/>
              <a:ext cx="56764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8000">
                  <a:gradFill>
                    <a:gsLst>
                      <a:gs pos="36000">
                        <a:schemeClr val="bg1"/>
                      </a:gs>
                      <a:gs pos="100000">
                        <a:schemeClr val="tx1">
                          <a:lumMod val="50000"/>
                          <a:lumOff val="50000"/>
                        </a:schemeClr>
                      </a:gs>
                    </a:gsLst>
                    <a:lin ang="5400000" scaled="1"/>
                  </a:gradFill>
                  <a:latin typeface="字魂5号-无外润黑体" panose="00000500000000000000" pitchFamily="2" charset="-122"/>
                  <a:ea typeface="字魂5号-无外润黑体" panose="00000500000000000000" pitchFamily="2" charset="-122"/>
                </a:defRPr>
              </a:lvl1pPr>
            </a:lstStyle>
            <a:p>
              <a:r>
                <a:rPr lang="en-US" altLang="zh-CN" sz="6600">
                  <a:gradFill>
                    <a:gsLst>
                      <a:gs pos="36000">
                        <a:schemeClr val="bg1"/>
                      </a:gs>
                      <a:gs pos="70000">
                        <a:schemeClr val="tx1">
                          <a:lumMod val="50000"/>
                          <a:lumOff val="50000"/>
                          <a:alpha val="0"/>
                        </a:schemeClr>
                      </a:gs>
                    </a:gsLst>
                    <a:lin ang="5400000" scaled="1"/>
                  </a:gradFill>
                  <a:latin typeface="思源黑体 CN Light" panose="020B0300000000000000" pitchFamily="34" charset="-122"/>
                  <a:ea typeface="字魂54号-贤黑" panose="00000500000000000000" pitchFamily="2" charset="-122"/>
                  <a:sym typeface="思源黑体" panose="020B0400000000000000" pitchFamily="34" charset="-122"/>
                </a:rPr>
                <a:t>1</a:t>
              </a:r>
              <a:endParaRPr lang="zh-CN" altLang="en-US" sz="6600">
                <a:gradFill>
                  <a:gsLst>
                    <a:gs pos="36000">
                      <a:schemeClr val="bg1"/>
                    </a:gs>
                    <a:gs pos="70000">
                      <a:schemeClr val="tx1">
                        <a:lumMod val="50000"/>
                        <a:lumOff val="50000"/>
                        <a:alpha val="0"/>
                      </a:schemeClr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字魂54号-贤黑" panose="00000500000000000000" pitchFamily="2" charset="-122"/>
                <a:sym typeface="思源黑体" panose="020B0400000000000000" pitchFamily="34" charset="-122"/>
              </a:endParaRPr>
            </a:p>
          </p:txBody>
        </p:sp>
        <p:grpSp>
          <p:nvGrpSpPr>
            <p:cNvPr id="74" name="组合 27">
              <a:extLst>
                <a:ext uri="{FF2B5EF4-FFF2-40B4-BE49-F238E27FC236}">
                  <a16:creationId xmlns:a16="http://schemas.microsoft.com/office/drawing/2014/main" id="{1922E582-694F-684D-AE80-8B0E98CF104A}"/>
                </a:ext>
              </a:extLst>
            </p:cNvPr>
            <p:cNvGrpSpPr/>
            <p:nvPr/>
          </p:nvGrpSpPr>
          <p:grpSpPr>
            <a:xfrm rot="1279383">
              <a:off x="538418" y="260428"/>
              <a:ext cx="811083" cy="1193118"/>
              <a:chOff x="5326021" y="1359499"/>
              <a:chExt cx="2273644" cy="3344573"/>
            </a:xfrm>
          </p:grpSpPr>
          <p:cxnSp>
            <p:nvCxnSpPr>
              <p:cNvPr id="75" name="直接连接符 28">
                <a:extLst>
                  <a:ext uri="{FF2B5EF4-FFF2-40B4-BE49-F238E27FC236}">
                    <a16:creationId xmlns:a16="http://schemas.microsoft.com/office/drawing/2014/main" id="{45FFC7B1-FF9D-C448-8D71-1C26A8B2C7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33166" y="1359499"/>
                <a:ext cx="2066499" cy="3212500"/>
              </a:xfrm>
              <a:prstGeom prst="line">
                <a:avLst/>
              </a:prstGeom>
              <a:ln>
                <a:gradFill>
                  <a:gsLst>
                    <a:gs pos="885">
                      <a:schemeClr val="tx1">
                        <a:alpha val="0"/>
                      </a:schemeClr>
                    </a:gs>
                    <a:gs pos="5900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任意多边形: 形状 29">
                <a:extLst>
                  <a:ext uri="{FF2B5EF4-FFF2-40B4-BE49-F238E27FC236}">
                    <a16:creationId xmlns:a16="http://schemas.microsoft.com/office/drawing/2014/main" id="{0F616F85-7752-DF45-8FEC-90D5C5D7535F}"/>
                  </a:ext>
                </a:extLst>
              </p:cNvPr>
              <p:cNvSpPr/>
              <p:nvPr/>
            </p:nvSpPr>
            <p:spPr>
              <a:xfrm rot="2008142">
                <a:off x="5326021" y="3632692"/>
                <a:ext cx="319543" cy="1071380"/>
              </a:xfrm>
              <a:custGeom>
                <a:avLst/>
                <a:gdLst>
                  <a:gd name="connsiteX0" fmla="*/ 278285 w 319543"/>
                  <a:gd name="connsiteY0" fmla="*/ 0 h 1071380"/>
                  <a:gd name="connsiteX1" fmla="*/ 319543 w 319543"/>
                  <a:gd name="connsiteY1" fmla="*/ 0 h 1071380"/>
                  <a:gd name="connsiteX2" fmla="*/ 319543 w 319543"/>
                  <a:gd name="connsiteY2" fmla="*/ 601405 h 1071380"/>
                  <a:gd name="connsiteX3" fmla="*/ 0 w 319543"/>
                  <a:gd name="connsiteY3" fmla="*/ 1071380 h 1071380"/>
                  <a:gd name="connsiteX4" fmla="*/ 0 w 319543"/>
                  <a:gd name="connsiteY4" fmla="*/ 409295 h 1071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9543" h="1071380">
                    <a:moveTo>
                      <a:pt x="278285" y="0"/>
                    </a:moveTo>
                    <a:lnTo>
                      <a:pt x="319543" y="0"/>
                    </a:lnTo>
                    <a:lnTo>
                      <a:pt x="319543" y="601405"/>
                    </a:lnTo>
                    <a:lnTo>
                      <a:pt x="0" y="1071380"/>
                    </a:lnTo>
                    <a:lnTo>
                      <a:pt x="0" y="40929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/>
              </a:p>
            </p:txBody>
          </p:sp>
        </p:grp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5C51B2F8-DDC5-CA4B-BF28-DBE4820CECD7}"/>
              </a:ext>
            </a:extLst>
          </p:cNvPr>
          <p:cNvGrpSpPr/>
          <p:nvPr/>
        </p:nvGrpSpPr>
        <p:grpSpPr>
          <a:xfrm>
            <a:off x="1444215" y="2069964"/>
            <a:ext cx="10114118" cy="3031933"/>
            <a:chOff x="451659" y="2877258"/>
            <a:chExt cx="8578386" cy="303193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3905B416-56A0-654C-A0D5-7B6A91633966}"/>
                </a:ext>
              </a:extLst>
            </p:cNvPr>
            <p:cNvSpPr txBox="1"/>
            <p:nvPr/>
          </p:nvSpPr>
          <p:spPr>
            <a:xfrm>
              <a:off x="451659" y="3759905"/>
              <a:ext cx="2181870" cy="1754327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b="1">
                  <a:cs typeface="Marker Felt"/>
                </a:rPr>
                <a:t>18</a:t>
              </a:r>
              <a:r>
                <a:rPr lang="en-US" sz="2400">
                  <a:cs typeface="Marker Felt"/>
                </a:rPr>
                <a:t> years from creation to commercial manufacture!</a:t>
              </a:r>
            </a:p>
          </p:txBody>
        </p:sp>
        <p:sp>
          <p:nvSpPr>
            <p:cNvPr id="84" name="Rectangle 5">
              <a:extLst>
                <a:ext uri="{FF2B5EF4-FFF2-40B4-BE49-F238E27FC236}">
                  <a16:creationId xmlns:a16="http://schemas.microsoft.com/office/drawing/2014/main" id="{0A279939-C9C5-D449-9AC1-D7BEE9716F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0200" y="3061127"/>
              <a:ext cx="2590800" cy="304799"/>
            </a:xfrm>
            <a:prstGeom prst="rect">
              <a:avLst/>
            </a:prstGeom>
            <a:solidFill>
              <a:srgbClr val="000090"/>
            </a:solidFill>
            <a:ln w="25400">
              <a:solidFill>
                <a:srgbClr val="00009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r>
                <a:rPr lang="en-US">
                  <a:solidFill>
                    <a:schemeClr val="bg1"/>
                  </a:solidFill>
                  <a:latin typeface="Trebuchet MS" charset="0"/>
                </a:rPr>
                <a:t>Teflon</a:t>
              </a:r>
            </a:p>
          </p:txBody>
        </p:sp>
        <p:sp>
          <p:nvSpPr>
            <p:cNvPr id="85" name="Rectangle 14">
              <a:extLst>
                <a:ext uri="{FF2B5EF4-FFF2-40B4-BE49-F238E27FC236}">
                  <a16:creationId xmlns:a16="http://schemas.microsoft.com/office/drawing/2014/main" id="{7AAA6427-8D17-7044-8F82-60DCCC704D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2200" y="3759905"/>
              <a:ext cx="2133600" cy="304799"/>
            </a:xfrm>
            <a:prstGeom prst="rect">
              <a:avLst/>
            </a:prstGeom>
            <a:solidFill>
              <a:srgbClr val="000090"/>
            </a:solidFill>
            <a:ln w="25400">
              <a:solidFill>
                <a:srgbClr val="00009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r>
                <a:rPr lang="en-US">
                  <a:solidFill>
                    <a:schemeClr val="bg1"/>
                  </a:solidFill>
                  <a:latin typeface="Trebuchet MS" charset="0"/>
                </a:rPr>
                <a:t>Titanium</a:t>
              </a:r>
            </a:p>
          </p:txBody>
        </p: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A70A3576-847D-7A40-9F70-593ED8501E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1953" y="3413838"/>
              <a:ext cx="4453107" cy="2187576"/>
              <a:chOff x="545" y="2065"/>
              <a:chExt cx="2909" cy="1378"/>
            </a:xfrm>
          </p:grpSpPr>
          <p:sp>
            <p:nvSpPr>
              <p:cNvPr id="113" name="Rectangle 17">
                <a:extLst>
                  <a:ext uri="{FF2B5EF4-FFF2-40B4-BE49-F238E27FC236}">
                    <a16:creationId xmlns:a16="http://schemas.microsoft.com/office/drawing/2014/main" id="{3FEAA630-8C29-334A-9D58-4197504F5A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0" y="2065"/>
                <a:ext cx="1344" cy="192"/>
              </a:xfrm>
              <a:prstGeom prst="rect">
                <a:avLst/>
              </a:prstGeom>
              <a:solidFill>
                <a:srgbClr val="000090"/>
              </a:solidFill>
              <a:ln w="25400">
                <a:solidFill>
                  <a:srgbClr val="000090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r>
                  <a:rPr lang="en-US">
                    <a:solidFill>
                      <a:schemeClr val="bg1"/>
                    </a:solidFill>
                    <a:latin typeface="Trebuchet MS" charset="0"/>
                  </a:rPr>
                  <a:t>Velcro</a:t>
                </a:r>
              </a:p>
            </p:txBody>
          </p:sp>
          <p:sp>
            <p:nvSpPr>
              <p:cNvPr id="114" name="Text Box 18">
                <a:extLst>
                  <a:ext uri="{FF2B5EF4-FFF2-40B4-BE49-F238E27FC236}">
                    <a16:creationId xmlns:a16="http://schemas.microsoft.com/office/drawing/2014/main" id="{B13CFD26-9EF5-1142-9F8D-D7482A2D98F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45" y="3210"/>
                <a:ext cx="1344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endParaRPr lang="en-US">
                  <a:solidFill>
                    <a:srgbClr val="000000"/>
                  </a:solidFill>
                  <a:latin typeface="Trebuchet MS" charset="0"/>
                </a:endParaRPr>
              </a:p>
            </p:txBody>
          </p:sp>
        </p:grpSp>
        <p:sp>
          <p:nvSpPr>
            <p:cNvPr id="87" name="Rectangle 20">
              <a:extLst>
                <a:ext uri="{FF2B5EF4-FFF2-40B4-BE49-F238E27FC236}">
                  <a16:creationId xmlns:a16="http://schemas.microsoft.com/office/drawing/2014/main" id="{916F8572-0EDE-2841-875A-60B4C58600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9450" y="4102267"/>
              <a:ext cx="1809750" cy="343436"/>
            </a:xfrm>
            <a:prstGeom prst="rect">
              <a:avLst/>
            </a:prstGeom>
            <a:solidFill>
              <a:srgbClr val="000090"/>
            </a:solidFill>
            <a:ln w="25400">
              <a:solidFill>
                <a:srgbClr val="00009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r>
                <a:rPr lang="en-US">
                  <a:solidFill>
                    <a:schemeClr val="bg1"/>
                  </a:solidFill>
                  <a:latin typeface="Trebuchet MS" charset="0"/>
                </a:rPr>
                <a:t>Polycarbonate</a:t>
              </a:r>
            </a:p>
          </p:txBody>
        </p:sp>
        <p:sp>
          <p:nvSpPr>
            <p:cNvPr id="88" name="Rectangle 23">
              <a:extLst>
                <a:ext uri="{FF2B5EF4-FFF2-40B4-BE49-F238E27FC236}">
                  <a16:creationId xmlns:a16="http://schemas.microsoft.com/office/drawing/2014/main" id="{6E79328D-5541-3D45-9DED-9E266EAF85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2450" y="4507616"/>
              <a:ext cx="2114550" cy="304799"/>
            </a:xfrm>
            <a:prstGeom prst="rect">
              <a:avLst/>
            </a:prstGeom>
            <a:solidFill>
              <a:srgbClr val="000090"/>
            </a:solidFill>
            <a:ln w="25400">
              <a:solidFill>
                <a:srgbClr val="00009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r>
                <a:rPr lang="en-US">
                  <a:solidFill>
                    <a:schemeClr val="bg1"/>
                  </a:solidFill>
                  <a:latin typeface="Trebuchet MS" charset="0"/>
                </a:rPr>
                <a:t>GaAs</a:t>
              </a:r>
            </a:p>
          </p:txBody>
        </p:sp>
        <p:sp>
          <p:nvSpPr>
            <p:cNvPr id="89" name="Rectangle 26">
              <a:extLst>
                <a:ext uri="{FF2B5EF4-FFF2-40B4-BE49-F238E27FC236}">
                  <a16:creationId xmlns:a16="http://schemas.microsoft.com/office/drawing/2014/main" id="{20BD36EF-EA2D-1A4C-B24D-B55F86DC2F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05399" y="3940364"/>
              <a:ext cx="2057401" cy="505339"/>
            </a:xfrm>
            <a:prstGeom prst="rect">
              <a:avLst/>
            </a:prstGeom>
            <a:solidFill>
              <a:srgbClr val="000090"/>
            </a:solidFill>
            <a:ln w="25400">
              <a:solidFill>
                <a:srgbClr val="000090"/>
              </a:solidFill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r>
                <a:rPr lang="en-US">
                  <a:solidFill>
                    <a:schemeClr val="bg1"/>
                  </a:solidFill>
                  <a:latin typeface="Trebuchet MS" charset="0"/>
                </a:rPr>
                <a:t>Diamond-like Thin Films</a:t>
              </a:r>
            </a:p>
          </p:txBody>
        </p:sp>
        <p:sp>
          <p:nvSpPr>
            <p:cNvPr id="90" name="Text Box 27">
              <a:extLst>
                <a:ext uri="{FF2B5EF4-FFF2-40B4-BE49-F238E27FC236}">
                  <a16:creationId xmlns:a16="http://schemas.microsoft.com/office/drawing/2014/main" id="{E3F7CA6F-6DFA-6048-9C02-B955956B84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05399" y="3804355"/>
              <a:ext cx="259080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endParaRPr lang="en-US">
                <a:solidFill>
                  <a:srgbClr val="000000"/>
                </a:solidFill>
                <a:latin typeface="Trebuchet MS" charset="0"/>
              </a:endParaRPr>
            </a:p>
          </p:txBody>
        </p:sp>
        <p:sp>
          <p:nvSpPr>
            <p:cNvPr id="91" name="Text Box 85">
              <a:extLst>
                <a:ext uri="{FF2B5EF4-FFF2-40B4-BE49-F238E27FC236}">
                  <a16:creationId xmlns:a16="http://schemas.microsoft.com/office/drawing/2014/main" id="{FD497A41-E570-8B4D-834D-F1AB903321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6645" y="5601414"/>
              <a:ext cx="81534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  <a:latin typeface="Trebuchet MS" charset="0"/>
                </a:rPr>
                <a:t>Materials Data from: Eagar, T.; King, M. Technology Review (00401692) </a:t>
              </a:r>
              <a:r>
                <a:rPr lang="en-US" sz="1400" b="1">
                  <a:solidFill>
                    <a:srgbClr val="000000"/>
                  </a:solidFill>
                  <a:latin typeface="Trebuchet MS" charset="0"/>
                </a:rPr>
                <a:t>1995</a:t>
              </a:r>
              <a:r>
                <a:rPr lang="en-US" sz="1400">
                  <a:solidFill>
                    <a:srgbClr val="000000"/>
                  </a:solidFill>
                  <a:latin typeface="Trebuchet MS" charset="0"/>
                </a:rPr>
                <a:t>, 98, 42. </a:t>
              </a:r>
            </a:p>
          </p:txBody>
        </p:sp>
        <p:sp>
          <p:nvSpPr>
            <p:cNvPr id="92" name="Line 86">
              <a:extLst>
                <a:ext uri="{FF2B5EF4-FFF2-40B4-BE49-F238E27FC236}">
                  <a16:creationId xmlns:a16="http://schemas.microsoft.com/office/drawing/2014/main" id="{5E5370BC-1788-9349-BC6E-A5AA6B8E25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19200" y="3226513"/>
              <a:ext cx="38100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Trebuchet MS" pitchFamily="34" charset="0"/>
              </a:endParaRPr>
            </a:p>
          </p:txBody>
        </p:sp>
        <p:sp>
          <p:nvSpPr>
            <p:cNvPr id="93" name="Line 89">
              <a:extLst>
                <a:ext uri="{FF2B5EF4-FFF2-40B4-BE49-F238E27FC236}">
                  <a16:creationId xmlns:a16="http://schemas.microsoft.com/office/drawing/2014/main" id="{71E9E1AB-335A-BC49-A7E3-D48CB12C542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91000" y="3236038"/>
              <a:ext cx="38100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Text" lastClr="000000"/>
                </a:solidFill>
                <a:latin typeface="Trebuchet MS" pitchFamily="34" charset="0"/>
              </a:endParaRPr>
            </a:p>
          </p:txBody>
        </p:sp>
        <p:sp>
          <p:nvSpPr>
            <p:cNvPr id="94" name="Text Box 90">
              <a:extLst>
                <a:ext uri="{FF2B5EF4-FFF2-40B4-BE49-F238E27FC236}">
                  <a16:creationId xmlns:a16="http://schemas.microsoft.com/office/drawing/2014/main" id="{BBB781D1-34A5-D74D-A5B9-DB35917316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4825" y="2883792"/>
              <a:ext cx="11430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  <a:latin typeface="Trebuchet MS" charset="0"/>
                </a:rPr>
                <a:t>invented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FC16044D-88D0-6945-8649-D5DD15587739}"/>
                </a:ext>
              </a:extLst>
            </p:cNvPr>
            <p:cNvSpPr txBox="1"/>
            <p:nvPr/>
          </p:nvSpPr>
          <p:spPr>
            <a:xfrm>
              <a:off x="3664235" y="5159497"/>
              <a:ext cx="698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latin typeface="Arial"/>
                  <a:cs typeface="Arial"/>
                </a:rPr>
                <a:t>1960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6E846C1C-D31F-C040-9C61-338B9B15D1BB}"/>
                </a:ext>
              </a:extLst>
            </p:cNvPr>
            <p:cNvSpPr txBox="1"/>
            <p:nvPr/>
          </p:nvSpPr>
          <p:spPr>
            <a:xfrm>
              <a:off x="4687895" y="5159497"/>
              <a:ext cx="698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latin typeface="Arial"/>
                  <a:cs typeface="Arial"/>
                </a:rPr>
                <a:t>1970</a:t>
              </a:r>
            </a:p>
          </p:txBody>
        </p: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3F46EF4-4151-8044-9D28-C5F708C7BFD8}"/>
                </a:ext>
              </a:extLst>
            </p:cNvPr>
            <p:cNvCxnSpPr/>
            <p:nvPr/>
          </p:nvCxnSpPr>
          <p:spPr>
            <a:xfrm>
              <a:off x="3868534" y="4884444"/>
              <a:ext cx="0" cy="3470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91ACDB13-0CE3-6C4D-8A44-F313CC78CA6E}"/>
                </a:ext>
              </a:extLst>
            </p:cNvPr>
            <p:cNvCxnSpPr/>
            <p:nvPr/>
          </p:nvCxnSpPr>
          <p:spPr>
            <a:xfrm>
              <a:off x="4927931" y="4884444"/>
              <a:ext cx="0" cy="3470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B9AEDE87-37B0-584B-8CA2-EA9AF91C24BE}"/>
                </a:ext>
              </a:extLst>
            </p:cNvPr>
            <p:cNvSpPr txBox="1"/>
            <p:nvPr/>
          </p:nvSpPr>
          <p:spPr>
            <a:xfrm>
              <a:off x="2546944" y="5159497"/>
              <a:ext cx="698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latin typeface="Arial"/>
                  <a:cs typeface="Arial"/>
                </a:rPr>
                <a:t>1950</a:t>
              </a:r>
            </a:p>
          </p:txBody>
        </p: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380BC84A-0D92-6A44-8AF8-3E3792010720}"/>
                </a:ext>
              </a:extLst>
            </p:cNvPr>
            <p:cNvCxnSpPr/>
            <p:nvPr/>
          </p:nvCxnSpPr>
          <p:spPr>
            <a:xfrm>
              <a:off x="2869997" y="4884444"/>
              <a:ext cx="0" cy="3470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1" name="Group 68">
              <a:extLst>
                <a:ext uri="{FF2B5EF4-FFF2-40B4-BE49-F238E27FC236}">
                  <a16:creationId xmlns:a16="http://schemas.microsoft.com/office/drawing/2014/main" id="{DA37FD8B-D1CF-4A4C-B386-3BE28AEB35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34000" y="2877258"/>
              <a:ext cx="3352800" cy="795153"/>
              <a:chOff x="4953000" y="3657600"/>
              <a:chExt cx="3352800" cy="795155"/>
            </a:xfrm>
          </p:grpSpPr>
          <p:sp>
            <p:nvSpPr>
              <p:cNvPr id="108" name="TextBox 58">
                <a:extLst>
                  <a:ext uri="{FF2B5EF4-FFF2-40B4-BE49-F238E27FC236}">
                    <a16:creationId xmlns:a16="http://schemas.microsoft.com/office/drawing/2014/main" id="{E95312A3-C716-8843-9502-4EB5DE355C5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05400" y="3758914"/>
                <a:ext cx="1813859" cy="369333"/>
              </a:xfrm>
              <a:prstGeom prst="rect">
                <a:avLst/>
              </a:prstGeom>
              <a:solidFill>
                <a:srgbClr val="000090"/>
              </a:solidFill>
              <a:ln w="9525">
                <a:solidFill>
                  <a:srgbClr val="00009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>
                    <a:solidFill>
                      <a:schemeClr val="bg1"/>
                    </a:solidFill>
                  </a:rPr>
                  <a:t>Lithium ion</a:t>
                </a:r>
              </a:p>
            </p:txBody>
          </p:sp>
          <p:sp>
            <p:nvSpPr>
              <p:cNvPr id="109" name="TextBox 59">
                <a:extLst>
                  <a:ext uri="{FF2B5EF4-FFF2-40B4-BE49-F238E27FC236}">
                    <a16:creationId xmlns:a16="http://schemas.microsoft.com/office/drawing/2014/main" id="{F0525790-24D9-324E-962E-F6DCE610276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53000" y="4083422"/>
                <a:ext cx="2362200" cy="3693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/>
                  <a:t>S. Whittingham</a:t>
                </a:r>
              </a:p>
            </p:txBody>
          </p:sp>
          <p:sp>
            <p:nvSpPr>
              <p:cNvPr id="110" name="TextBox 60">
                <a:extLst>
                  <a:ext uri="{FF2B5EF4-FFF2-40B4-BE49-F238E27FC236}">
                    <a16:creationId xmlns:a16="http://schemas.microsoft.com/office/drawing/2014/main" id="{B0F13E01-CBF5-0447-8D2B-E8E98AF00B6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39000" y="3657600"/>
                <a:ext cx="1066800" cy="3693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/>
                  <a:t>Sony</a:t>
                </a:r>
              </a:p>
            </p:txBody>
          </p:sp>
          <p:cxnSp>
            <p:nvCxnSpPr>
              <p:cNvPr id="111" name="Straight Arrow Connector 62">
                <a:extLst>
                  <a:ext uri="{FF2B5EF4-FFF2-40B4-BE49-F238E27FC236}">
                    <a16:creationId xmlns:a16="http://schemas.microsoft.com/office/drawing/2014/main" id="{90314472-5AC5-984A-9DBB-4F95D63A5BD8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16200000" flipV="1">
                <a:off x="4844400" y="3996344"/>
                <a:ext cx="384227" cy="1145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arrow" w="med" len="med"/>
              </a:ln>
            </p:spPr>
          </p:cxnSp>
          <p:cxnSp>
            <p:nvCxnSpPr>
              <p:cNvPr id="112" name="Straight Arrow Connector 64">
                <a:extLst>
                  <a:ext uri="{FF2B5EF4-FFF2-40B4-BE49-F238E27FC236}">
                    <a16:creationId xmlns:a16="http://schemas.microsoft.com/office/drawing/2014/main" id="{90EEC8AD-6867-0842-991D-A12EF75C2F5A}"/>
                  </a:ext>
                </a:extLst>
              </p:cNvPr>
              <p:cNvCxnSpPr>
                <a:cxnSpLocks noChangeShapeType="1"/>
                <a:stCxn id="110" idx="1"/>
              </p:cNvCxnSpPr>
              <p:nvPr/>
            </p:nvCxnSpPr>
            <p:spPr bwMode="auto">
              <a:xfrm flipH="1" flipV="1">
                <a:off x="7010400" y="3810001"/>
                <a:ext cx="228600" cy="32265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arrow" w="med" len="med"/>
              </a:ln>
            </p:spPr>
          </p:cxnSp>
        </p:grp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C9BE1888-415D-B24D-A8DF-659B4307B041}"/>
                </a:ext>
              </a:extLst>
            </p:cNvPr>
            <p:cNvSpPr txBox="1"/>
            <p:nvPr/>
          </p:nvSpPr>
          <p:spPr>
            <a:xfrm>
              <a:off x="5632574" y="5159497"/>
              <a:ext cx="698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latin typeface="Arial"/>
                  <a:cs typeface="Arial"/>
                </a:rPr>
                <a:t>1980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A0E2A6DF-41A6-4E4D-AA3A-767D7873E56E}"/>
                </a:ext>
              </a:extLst>
            </p:cNvPr>
            <p:cNvSpPr txBox="1"/>
            <p:nvPr/>
          </p:nvSpPr>
          <p:spPr>
            <a:xfrm>
              <a:off x="6731276" y="5159497"/>
              <a:ext cx="698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latin typeface="Arial"/>
                  <a:cs typeface="Arial"/>
                </a:rPr>
                <a:t>1990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12E962CF-E0BB-0040-BF81-EDB1BA10C112}"/>
                </a:ext>
              </a:extLst>
            </p:cNvPr>
            <p:cNvSpPr txBox="1"/>
            <p:nvPr/>
          </p:nvSpPr>
          <p:spPr>
            <a:xfrm>
              <a:off x="7658767" y="5159497"/>
              <a:ext cx="698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latin typeface="Arial"/>
                  <a:cs typeface="Arial"/>
                </a:rPr>
                <a:t>2000</a:t>
              </a:r>
            </a:p>
          </p:txBody>
        </p: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37965BC7-D6A9-DB47-A3A8-73C73EC5A239}"/>
                </a:ext>
              </a:extLst>
            </p:cNvPr>
            <p:cNvCxnSpPr/>
            <p:nvPr/>
          </p:nvCxnSpPr>
          <p:spPr>
            <a:xfrm>
              <a:off x="5990824" y="4884444"/>
              <a:ext cx="0" cy="3470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7B0BB09C-BA83-F940-8121-C6DC1F7F231C}"/>
                </a:ext>
              </a:extLst>
            </p:cNvPr>
            <p:cNvCxnSpPr/>
            <p:nvPr/>
          </p:nvCxnSpPr>
          <p:spPr>
            <a:xfrm>
              <a:off x="6937088" y="4884444"/>
              <a:ext cx="0" cy="3470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7FDCCAB7-C0D0-C140-B930-E806E240DA8C}"/>
                </a:ext>
              </a:extLst>
            </p:cNvPr>
            <p:cNvCxnSpPr/>
            <p:nvPr/>
          </p:nvCxnSpPr>
          <p:spPr>
            <a:xfrm>
              <a:off x="7991272" y="4884444"/>
              <a:ext cx="0" cy="3470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5" name="TextBox 114">
            <a:extLst>
              <a:ext uri="{FF2B5EF4-FFF2-40B4-BE49-F238E27FC236}">
                <a16:creationId xmlns:a16="http://schemas.microsoft.com/office/drawing/2014/main" id="{A0B45783-2E59-AA48-8E32-02266F845FD4}"/>
              </a:ext>
            </a:extLst>
          </p:cNvPr>
          <p:cNvSpPr txBox="1"/>
          <p:nvPr/>
        </p:nvSpPr>
        <p:spPr>
          <a:xfrm>
            <a:off x="2301339" y="5476742"/>
            <a:ext cx="84633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/>
              <a:t>需要花 </a:t>
            </a:r>
            <a:r>
              <a:rPr lang="en-US" altLang="zh-CN" sz="2400"/>
              <a:t>~18 </a:t>
            </a:r>
            <a:r>
              <a:rPr lang="zh-CN" altLang="en-US" sz="2400"/>
              <a:t>年不断改进方可商业化 （非常慢）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915001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F64B405-B552-8842-BB25-06309B7A678D}"/>
              </a:ext>
            </a:extLst>
          </p:cNvPr>
          <p:cNvSpPr/>
          <p:nvPr/>
        </p:nvSpPr>
        <p:spPr>
          <a:xfrm>
            <a:off x="0" y="0"/>
            <a:ext cx="12192000" cy="1168842"/>
          </a:xfrm>
          <a:prstGeom prst="rect">
            <a:avLst/>
          </a:prstGeom>
          <a:gradFill flip="none" rotWithShape="1">
            <a:gsLst>
              <a:gs pos="0">
                <a:srgbClr val="2D70D5"/>
              </a:gs>
              <a:gs pos="35000">
                <a:srgbClr val="114196"/>
              </a:gs>
              <a:gs pos="100000">
                <a:srgbClr val="224B9A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FF51F5-472D-DB46-A323-9A081967F043}"/>
              </a:ext>
            </a:extLst>
          </p:cNvPr>
          <p:cNvSpPr/>
          <p:nvPr/>
        </p:nvSpPr>
        <p:spPr>
          <a:xfrm>
            <a:off x="0" y="1167230"/>
            <a:ext cx="12192000" cy="568377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对象 2" hidden="1">
            <a:extLst>
              <a:ext uri="{FF2B5EF4-FFF2-40B4-BE49-F238E27FC236}">
                <a16:creationId xmlns:a16="http://schemas.microsoft.com/office/drawing/2014/main" id="{3C326D0B-7DAB-41B6-8030-2E4A18CC949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347" imgH="348" progId="TCLayout.ActiveDocument.1">
                  <p:embed/>
                </p:oleObj>
              </mc:Choice>
              <mc:Fallback>
                <p:oleObj name="think-cell Slide" r:id="rId7" imgW="347" imgH="348" progId="TCLayout.ActiveDocument.1">
                  <p:embed/>
                  <p:pic>
                    <p:nvPicPr>
                      <p:cNvPr id="3" name="对象 2" hidden="1">
                        <a:extLst>
                          <a:ext uri="{FF2B5EF4-FFF2-40B4-BE49-F238E27FC236}">
                            <a16:creationId xmlns:a16="http://schemas.microsoft.com/office/drawing/2014/main" id="{3C326D0B-7DAB-41B6-8030-2E4A18CC94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 hidden="1">
            <a:extLst>
              <a:ext uri="{FF2B5EF4-FFF2-40B4-BE49-F238E27FC236}">
                <a16:creationId xmlns:a16="http://schemas.microsoft.com/office/drawing/2014/main" id="{EC933494-1B63-4A32-964F-D05236799BA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solidFill>
              <a:schemeClr val="accent1">
                <a:lumMod val="100000"/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>
              <a:latin typeface="思源黑体" panose="020B0400000000000000" pitchFamily="34" charset="-122"/>
              <a:ea typeface="思源黑体" panose="020B0400000000000000" pitchFamily="34" charset="-122"/>
              <a:cs typeface="+mj-cs"/>
              <a:sym typeface="思源黑体" panose="020B0400000000000000" pitchFamily="34" charset="-122"/>
            </a:endParaRP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0615CFEF-8344-0849-9B9A-83E7C80F304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30038" y="-30284"/>
            <a:ext cx="1108389" cy="1108389"/>
          </a:xfrm>
          <a:prstGeom prst="rect">
            <a:avLst/>
          </a:prstGeom>
        </p:spPr>
      </p:pic>
      <p:sp>
        <p:nvSpPr>
          <p:cNvPr id="73" name="Slide Number Placeholder 4">
            <a:extLst>
              <a:ext uri="{FF2B5EF4-FFF2-40B4-BE49-F238E27FC236}">
                <a16:creationId xmlns:a16="http://schemas.microsoft.com/office/drawing/2014/main" id="{D4EC0D33-885C-0146-8A61-D1545337C31A}"/>
              </a:ext>
            </a:extLst>
          </p:cNvPr>
          <p:cNvSpPr txBox="1">
            <a:spLocks/>
          </p:cNvSpPr>
          <p:nvPr/>
        </p:nvSpPr>
        <p:spPr>
          <a:xfrm>
            <a:off x="9928066" y="640795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EF5AC35-1FCE-8849-B464-F1653CE31769}" type="slidenum">
              <a:rPr lang="en-US" smtClean="0"/>
              <a:pPr algn="r"/>
              <a:t>5</a:t>
            </a:fld>
            <a:endParaRPr lang="en-US"/>
          </a:p>
        </p:txBody>
      </p:sp>
      <p:grpSp>
        <p:nvGrpSpPr>
          <p:cNvPr id="59" name="组合 25">
            <a:extLst>
              <a:ext uri="{FF2B5EF4-FFF2-40B4-BE49-F238E27FC236}">
                <a16:creationId xmlns:a16="http://schemas.microsoft.com/office/drawing/2014/main" id="{D279FC81-C7FF-714D-BDFC-3FDC8774DCE4}"/>
              </a:ext>
            </a:extLst>
          </p:cNvPr>
          <p:cNvGrpSpPr/>
          <p:nvPr/>
        </p:nvGrpSpPr>
        <p:grpSpPr>
          <a:xfrm>
            <a:off x="546612" y="74287"/>
            <a:ext cx="811275" cy="1299746"/>
            <a:chOff x="538226" y="153800"/>
            <a:chExt cx="811275" cy="1299746"/>
          </a:xfrm>
        </p:grpSpPr>
        <p:sp>
          <p:nvSpPr>
            <p:cNvPr id="60" name="文本框 26">
              <a:extLst>
                <a:ext uri="{FF2B5EF4-FFF2-40B4-BE49-F238E27FC236}">
                  <a16:creationId xmlns:a16="http://schemas.microsoft.com/office/drawing/2014/main" id="{039EBE0E-6DCA-7B43-B040-6B63CBBBB969}"/>
                </a:ext>
              </a:extLst>
            </p:cNvPr>
            <p:cNvSpPr txBox="1"/>
            <p:nvPr/>
          </p:nvSpPr>
          <p:spPr>
            <a:xfrm>
              <a:off x="538226" y="153800"/>
              <a:ext cx="56764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8000">
                  <a:gradFill>
                    <a:gsLst>
                      <a:gs pos="36000">
                        <a:schemeClr val="bg1"/>
                      </a:gs>
                      <a:gs pos="100000">
                        <a:schemeClr val="tx1">
                          <a:lumMod val="50000"/>
                          <a:lumOff val="50000"/>
                        </a:schemeClr>
                      </a:gs>
                    </a:gsLst>
                    <a:lin ang="5400000" scaled="1"/>
                  </a:gradFill>
                  <a:latin typeface="字魂5号-无外润黑体" panose="00000500000000000000" pitchFamily="2" charset="-122"/>
                  <a:ea typeface="字魂5号-无外润黑体" panose="00000500000000000000" pitchFamily="2" charset="-122"/>
                </a:defRPr>
              </a:lvl1pPr>
            </a:lstStyle>
            <a:p>
              <a:r>
                <a:rPr lang="en-US" altLang="zh-CN" sz="6600">
                  <a:gradFill>
                    <a:gsLst>
                      <a:gs pos="36000">
                        <a:schemeClr val="bg1"/>
                      </a:gs>
                      <a:gs pos="70000">
                        <a:schemeClr val="tx1">
                          <a:lumMod val="50000"/>
                          <a:lumOff val="50000"/>
                          <a:alpha val="0"/>
                        </a:schemeClr>
                      </a:gs>
                    </a:gsLst>
                    <a:lin ang="5400000" scaled="1"/>
                  </a:gradFill>
                  <a:latin typeface="思源黑体 CN Light" panose="020B0300000000000000" pitchFamily="34" charset="-122"/>
                  <a:ea typeface="字魂54号-贤黑" panose="00000500000000000000" pitchFamily="2" charset="-122"/>
                  <a:sym typeface="思源黑体" panose="020B0400000000000000" pitchFamily="34" charset="-122"/>
                </a:rPr>
                <a:t>1</a:t>
              </a:r>
              <a:endParaRPr lang="zh-CN" altLang="en-US" sz="6600">
                <a:gradFill>
                  <a:gsLst>
                    <a:gs pos="36000">
                      <a:schemeClr val="bg1"/>
                    </a:gs>
                    <a:gs pos="70000">
                      <a:schemeClr val="tx1">
                        <a:lumMod val="50000"/>
                        <a:lumOff val="50000"/>
                        <a:alpha val="0"/>
                      </a:schemeClr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字魂54号-贤黑" panose="00000500000000000000" pitchFamily="2" charset="-122"/>
                <a:sym typeface="思源黑体" panose="020B0400000000000000" pitchFamily="34" charset="-122"/>
              </a:endParaRPr>
            </a:p>
          </p:txBody>
        </p:sp>
        <p:grpSp>
          <p:nvGrpSpPr>
            <p:cNvPr id="74" name="组合 27">
              <a:extLst>
                <a:ext uri="{FF2B5EF4-FFF2-40B4-BE49-F238E27FC236}">
                  <a16:creationId xmlns:a16="http://schemas.microsoft.com/office/drawing/2014/main" id="{1922E582-694F-684D-AE80-8B0E98CF104A}"/>
                </a:ext>
              </a:extLst>
            </p:cNvPr>
            <p:cNvGrpSpPr/>
            <p:nvPr/>
          </p:nvGrpSpPr>
          <p:grpSpPr>
            <a:xfrm rot="1279383">
              <a:off x="538418" y="260428"/>
              <a:ext cx="811083" cy="1193118"/>
              <a:chOff x="5326021" y="1359499"/>
              <a:chExt cx="2273644" cy="3344573"/>
            </a:xfrm>
          </p:grpSpPr>
          <p:cxnSp>
            <p:nvCxnSpPr>
              <p:cNvPr id="75" name="直接连接符 28">
                <a:extLst>
                  <a:ext uri="{FF2B5EF4-FFF2-40B4-BE49-F238E27FC236}">
                    <a16:creationId xmlns:a16="http://schemas.microsoft.com/office/drawing/2014/main" id="{45FFC7B1-FF9D-C448-8D71-1C26A8B2C7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33166" y="1359499"/>
                <a:ext cx="2066499" cy="3212500"/>
              </a:xfrm>
              <a:prstGeom prst="line">
                <a:avLst/>
              </a:prstGeom>
              <a:ln>
                <a:gradFill>
                  <a:gsLst>
                    <a:gs pos="885">
                      <a:schemeClr val="tx1">
                        <a:alpha val="0"/>
                      </a:schemeClr>
                    </a:gs>
                    <a:gs pos="5900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任意多边形: 形状 29">
                <a:extLst>
                  <a:ext uri="{FF2B5EF4-FFF2-40B4-BE49-F238E27FC236}">
                    <a16:creationId xmlns:a16="http://schemas.microsoft.com/office/drawing/2014/main" id="{0F616F85-7752-DF45-8FEC-90D5C5D7535F}"/>
                  </a:ext>
                </a:extLst>
              </p:cNvPr>
              <p:cNvSpPr/>
              <p:nvPr/>
            </p:nvSpPr>
            <p:spPr>
              <a:xfrm rot="2008142">
                <a:off x="5326021" y="3632692"/>
                <a:ext cx="319543" cy="1071380"/>
              </a:xfrm>
              <a:custGeom>
                <a:avLst/>
                <a:gdLst>
                  <a:gd name="connsiteX0" fmla="*/ 278285 w 319543"/>
                  <a:gd name="connsiteY0" fmla="*/ 0 h 1071380"/>
                  <a:gd name="connsiteX1" fmla="*/ 319543 w 319543"/>
                  <a:gd name="connsiteY1" fmla="*/ 0 h 1071380"/>
                  <a:gd name="connsiteX2" fmla="*/ 319543 w 319543"/>
                  <a:gd name="connsiteY2" fmla="*/ 601405 h 1071380"/>
                  <a:gd name="connsiteX3" fmla="*/ 0 w 319543"/>
                  <a:gd name="connsiteY3" fmla="*/ 1071380 h 1071380"/>
                  <a:gd name="connsiteX4" fmla="*/ 0 w 319543"/>
                  <a:gd name="connsiteY4" fmla="*/ 409295 h 1071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9543" h="1071380">
                    <a:moveTo>
                      <a:pt x="278285" y="0"/>
                    </a:moveTo>
                    <a:lnTo>
                      <a:pt x="319543" y="0"/>
                    </a:lnTo>
                    <a:lnTo>
                      <a:pt x="319543" y="601405"/>
                    </a:lnTo>
                    <a:lnTo>
                      <a:pt x="0" y="1071380"/>
                    </a:lnTo>
                    <a:lnTo>
                      <a:pt x="0" y="40929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/>
              </a:p>
            </p:txBody>
          </p:sp>
        </p:grpSp>
      </p:grpSp>
      <p:sp>
        <p:nvSpPr>
          <p:cNvPr id="93" name="išľïḋé">
            <a:extLst>
              <a:ext uri="{FF2B5EF4-FFF2-40B4-BE49-F238E27FC236}">
                <a16:creationId xmlns:a16="http://schemas.microsoft.com/office/drawing/2014/main" id="{74E0A2EA-C33B-174F-BC7E-D55BEEAFCD7A}"/>
              </a:ext>
            </a:extLst>
          </p:cNvPr>
          <p:cNvSpPr txBox="1"/>
          <p:nvPr/>
        </p:nvSpPr>
        <p:spPr>
          <a:xfrm>
            <a:off x="1214470" y="277105"/>
            <a:ext cx="90988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rgbClr val="FFC000"/>
                </a:solidFill>
                <a:latin typeface="+mj-lt"/>
                <a:cs typeface="+mn-ea"/>
                <a:sym typeface="+mn-lt"/>
              </a:rPr>
              <a:t>未来也许是这样</a:t>
            </a:r>
            <a:r>
              <a:rPr lang="en-US" altLang="zh-CN" sz="3200">
                <a:solidFill>
                  <a:srgbClr val="FFC000"/>
                </a:solidFill>
                <a:latin typeface="+mj-lt"/>
                <a:cs typeface="+mn-ea"/>
                <a:sym typeface="+mn-lt"/>
              </a:rPr>
              <a:t>……</a:t>
            </a:r>
            <a:endParaRPr lang="tr-TR" sz="3200">
              <a:solidFill>
                <a:srgbClr val="FFC000"/>
              </a:solidFill>
              <a:latin typeface="+mj-lt"/>
              <a:cs typeface="+mn-ea"/>
              <a:sym typeface="+mn-lt"/>
            </a:endParaRPr>
          </a:p>
        </p:txBody>
      </p:sp>
      <p:pic>
        <p:nvPicPr>
          <p:cNvPr id="27" name="451896487.mp4">
            <a:hlinkClick r:id="" action="ppaction://media"/>
            <a:extLst>
              <a:ext uri="{FF2B5EF4-FFF2-40B4-BE49-F238E27FC236}">
                <a16:creationId xmlns:a16="http://schemas.microsoft.com/office/drawing/2014/main" id="{BDBE7174-9D8A-1F46-A14B-3134248D8EB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46612" y="1459388"/>
            <a:ext cx="11231217" cy="4679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97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7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0FF51F5-472D-DB46-A323-9A081967F043}"/>
              </a:ext>
            </a:extLst>
          </p:cNvPr>
          <p:cNvSpPr/>
          <p:nvPr/>
        </p:nvSpPr>
        <p:spPr>
          <a:xfrm>
            <a:off x="0" y="1167230"/>
            <a:ext cx="12192000" cy="568377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F64B405-B552-8842-BB25-06309B7A678D}"/>
              </a:ext>
            </a:extLst>
          </p:cNvPr>
          <p:cNvSpPr/>
          <p:nvPr/>
        </p:nvSpPr>
        <p:spPr>
          <a:xfrm>
            <a:off x="0" y="0"/>
            <a:ext cx="12192000" cy="1168842"/>
          </a:xfrm>
          <a:prstGeom prst="rect">
            <a:avLst/>
          </a:prstGeom>
          <a:gradFill flip="none" rotWithShape="1">
            <a:gsLst>
              <a:gs pos="0">
                <a:srgbClr val="2D70D5"/>
              </a:gs>
              <a:gs pos="35000">
                <a:srgbClr val="114196"/>
              </a:gs>
              <a:gs pos="100000">
                <a:srgbClr val="224B9A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对象 2" hidden="1">
            <a:extLst>
              <a:ext uri="{FF2B5EF4-FFF2-40B4-BE49-F238E27FC236}">
                <a16:creationId xmlns:a16="http://schemas.microsoft.com/office/drawing/2014/main" id="{3C326D0B-7DAB-41B6-8030-2E4A18CC949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3" name="对象 2" hidden="1">
                        <a:extLst>
                          <a:ext uri="{FF2B5EF4-FFF2-40B4-BE49-F238E27FC236}">
                            <a16:creationId xmlns:a16="http://schemas.microsoft.com/office/drawing/2014/main" id="{3C326D0B-7DAB-41B6-8030-2E4A18CC94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 hidden="1">
            <a:extLst>
              <a:ext uri="{FF2B5EF4-FFF2-40B4-BE49-F238E27FC236}">
                <a16:creationId xmlns:a16="http://schemas.microsoft.com/office/drawing/2014/main" id="{EC933494-1B63-4A32-964F-D05236799BA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solidFill>
              <a:schemeClr val="accent1">
                <a:lumMod val="100000"/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>
              <a:latin typeface="思源黑体" panose="020B0400000000000000" pitchFamily="34" charset="-122"/>
              <a:ea typeface="思源黑体" panose="020B0400000000000000" pitchFamily="34" charset="-122"/>
              <a:cs typeface="+mj-cs"/>
              <a:sym typeface="思源黑体" panose="020B0400000000000000" pitchFamily="34" charset="-122"/>
            </a:endParaRP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0615CFEF-8344-0849-9B9A-83E7C80F30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30038" y="-30284"/>
            <a:ext cx="1108389" cy="1108389"/>
          </a:xfrm>
          <a:prstGeom prst="rect">
            <a:avLst/>
          </a:prstGeom>
        </p:spPr>
      </p:pic>
      <p:sp>
        <p:nvSpPr>
          <p:cNvPr id="73" name="Slide Number Placeholder 4">
            <a:extLst>
              <a:ext uri="{FF2B5EF4-FFF2-40B4-BE49-F238E27FC236}">
                <a16:creationId xmlns:a16="http://schemas.microsoft.com/office/drawing/2014/main" id="{D4EC0D33-885C-0146-8A61-D1545337C31A}"/>
              </a:ext>
            </a:extLst>
          </p:cNvPr>
          <p:cNvSpPr txBox="1">
            <a:spLocks/>
          </p:cNvSpPr>
          <p:nvPr/>
        </p:nvSpPr>
        <p:spPr>
          <a:xfrm>
            <a:off x="9928066" y="640795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EF5AC35-1FCE-8849-B464-F1653CE31769}" type="slidenum">
              <a:rPr lang="en-US" smtClean="0"/>
              <a:pPr algn="r"/>
              <a:t>6</a:t>
            </a:fld>
            <a:endParaRPr lang="en-US"/>
          </a:p>
        </p:txBody>
      </p:sp>
      <p:grpSp>
        <p:nvGrpSpPr>
          <p:cNvPr id="59" name="组合 25">
            <a:extLst>
              <a:ext uri="{FF2B5EF4-FFF2-40B4-BE49-F238E27FC236}">
                <a16:creationId xmlns:a16="http://schemas.microsoft.com/office/drawing/2014/main" id="{D279FC81-C7FF-714D-BDFC-3FDC8774DCE4}"/>
              </a:ext>
            </a:extLst>
          </p:cNvPr>
          <p:cNvGrpSpPr/>
          <p:nvPr/>
        </p:nvGrpSpPr>
        <p:grpSpPr>
          <a:xfrm>
            <a:off x="546612" y="74287"/>
            <a:ext cx="811275" cy="1299746"/>
            <a:chOff x="538226" y="153800"/>
            <a:chExt cx="811275" cy="1299746"/>
          </a:xfrm>
        </p:grpSpPr>
        <p:sp>
          <p:nvSpPr>
            <p:cNvPr id="60" name="文本框 26">
              <a:extLst>
                <a:ext uri="{FF2B5EF4-FFF2-40B4-BE49-F238E27FC236}">
                  <a16:creationId xmlns:a16="http://schemas.microsoft.com/office/drawing/2014/main" id="{039EBE0E-6DCA-7B43-B040-6B63CBBBB969}"/>
                </a:ext>
              </a:extLst>
            </p:cNvPr>
            <p:cNvSpPr txBox="1"/>
            <p:nvPr/>
          </p:nvSpPr>
          <p:spPr>
            <a:xfrm>
              <a:off x="538226" y="153800"/>
              <a:ext cx="56764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8000">
                  <a:gradFill>
                    <a:gsLst>
                      <a:gs pos="36000">
                        <a:schemeClr val="bg1"/>
                      </a:gs>
                      <a:gs pos="100000">
                        <a:schemeClr val="tx1">
                          <a:lumMod val="50000"/>
                          <a:lumOff val="50000"/>
                        </a:schemeClr>
                      </a:gs>
                    </a:gsLst>
                    <a:lin ang="5400000" scaled="1"/>
                  </a:gradFill>
                  <a:latin typeface="字魂5号-无外润黑体" panose="00000500000000000000" pitchFamily="2" charset="-122"/>
                  <a:ea typeface="字魂5号-无外润黑体" panose="00000500000000000000" pitchFamily="2" charset="-122"/>
                </a:defRPr>
              </a:lvl1pPr>
            </a:lstStyle>
            <a:p>
              <a:r>
                <a:rPr lang="en-US" altLang="zh-CN" sz="6600" dirty="0">
                  <a:gradFill>
                    <a:gsLst>
                      <a:gs pos="36000">
                        <a:schemeClr val="bg1"/>
                      </a:gs>
                      <a:gs pos="70000">
                        <a:schemeClr val="tx1">
                          <a:lumMod val="50000"/>
                          <a:lumOff val="50000"/>
                          <a:alpha val="0"/>
                        </a:schemeClr>
                      </a:gs>
                    </a:gsLst>
                    <a:lin ang="5400000" scaled="1"/>
                  </a:gradFill>
                  <a:latin typeface="Microsoft YaHei" panose="020B0503020204020204" pitchFamily="34" charset="-122"/>
                  <a:ea typeface="Microsoft YaHei" panose="020B0503020204020204" pitchFamily="34" charset="-122"/>
                  <a:sym typeface="思源黑体" panose="020B0400000000000000" pitchFamily="34" charset="-122"/>
                </a:rPr>
                <a:t>2</a:t>
              </a:r>
              <a:endParaRPr lang="zh-CN" altLang="en-US" sz="6600" dirty="0">
                <a:gradFill>
                  <a:gsLst>
                    <a:gs pos="36000">
                      <a:schemeClr val="bg1"/>
                    </a:gs>
                    <a:gs pos="70000">
                      <a:schemeClr val="tx1">
                        <a:lumMod val="50000"/>
                        <a:lumOff val="50000"/>
                        <a:alpha val="0"/>
                      </a:schemeClr>
                    </a:gs>
                  </a:gsLst>
                  <a:lin ang="5400000" scaled="1"/>
                </a:gradFill>
                <a:latin typeface="Microsoft YaHei" panose="020B0503020204020204" pitchFamily="34" charset="-122"/>
                <a:ea typeface="Microsoft YaHei" panose="020B0503020204020204" pitchFamily="34" charset="-122"/>
                <a:sym typeface="思源黑体" panose="020B0400000000000000" pitchFamily="34" charset="-122"/>
              </a:endParaRPr>
            </a:p>
          </p:txBody>
        </p:sp>
        <p:grpSp>
          <p:nvGrpSpPr>
            <p:cNvPr id="74" name="组合 27">
              <a:extLst>
                <a:ext uri="{FF2B5EF4-FFF2-40B4-BE49-F238E27FC236}">
                  <a16:creationId xmlns:a16="http://schemas.microsoft.com/office/drawing/2014/main" id="{1922E582-694F-684D-AE80-8B0E98CF104A}"/>
                </a:ext>
              </a:extLst>
            </p:cNvPr>
            <p:cNvGrpSpPr/>
            <p:nvPr/>
          </p:nvGrpSpPr>
          <p:grpSpPr>
            <a:xfrm rot="1279383">
              <a:off x="538418" y="260428"/>
              <a:ext cx="811083" cy="1193118"/>
              <a:chOff x="5326021" y="1359499"/>
              <a:chExt cx="2273644" cy="3344573"/>
            </a:xfrm>
          </p:grpSpPr>
          <p:cxnSp>
            <p:nvCxnSpPr>
              <p:cNvPr id="75" name="直接连接符 28">
                <a:extLst>
                  <a:ext uri="{FF2B5EF4-FFF2-40B4-BE49-F238E27FC236}">
                    <a16:creationId xmlns:a16="http://schemas.microsoft.com/office/drawing/2014/main" id="{45FFC7B1-FF9D-C448-8D71-1C26A8B2C7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33166" y="1359499"/>
                <a:ext cx="2066499" cy="3212500"/>
              </a:xfrm>
              <a:prstGeom prst="line">
                <a:avLst/>
              </a:prstGeom>
              <a:ln>
                <a:gradFill>
                  <a:gsLst>
                    <a:gs pos="885">
                      <a:schemeClr val="tx1">
                        <a:alpha val="0"/>
                      </a:schemeClr>
                    </a:gs>
                    <a:gs pos="5900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任意多边形: 形状 29">
                <a:extLst>
                  <a:ext uri="{FF2B5EF4-FFF2-40B4-BE49-F238E27FC236}">
                    <a16:creationId xmlns:a16="http://schemas.microsoft.com/office/drawing/2014/main" id="{0F616F85-7752-DF45-8FEC-90D5C5D7535F}"/>
                  </a:ext>
                </a:extLst>
              </p:cNvPr>
              <p:cNvSpPr/>
              <p:nvPr/>
            </p:nvSpPr>
            <p:spPr>
              <a:xfrm rot="2008142">
                <a:off x="5326021" y="3632692"/>
                <a:ext cx="319543" cy="1071380"/>
              </a:xfrm>
              <a:custGeom>
                <a:avLst/>
                <a:gdLst>
                  <a:gd name="connsiteX0" fmla="*/ 278285 w 319543"/>
                  <a:gd name="connsiteY0" fmla="*/ 0 h 1071380"/>
                  <a:gd name="connsiteX1" fmla="*/ 319543 w 319543"/>
                  <a:gd name="connsiteY1" fmla="*/ 0 h 1071380"/>
                  <a:gd name="connsiteX2" fmla="*/ 319543 w 319543"/>
                  <a:gd name="connsiteY2" fmla="*/ 601405 h 1071380"/>
                  <a:gd name="connsiteX3" fmla="*/ 0 w 319543"/>
                  <a:gd name="connsiteY3" fmla="*/ 1071380 h 1071380"/>
                  <a:gd name="connsiteX4" fmla="*/ 0 w 319543"/>
                  <a:gd name="connsiteY4" fmla="*/ 409295 h 1071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9543" h="1071380">
                    <a:moveTo>
                      <a:pt x="278285" y="0"/>
                    </a:moveTo>
                    <a:lnTo>
                      <a:pt x="319543" y="0"/>
                    </a:lnTo>
                    <a:lnTo>
                      <a:pt x="319543" y="601405"/>
                    </a:lnTo>
                    <a:lnTo>
                      <a:pt x="0" y="1071380"/>
                    </a:lnTo>
                    <a:lnTo>
                      <a:pt x="0" y="40929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</p:grpSp>
      <p:sp>
        <p:nvSpPr>
          <p:cNvPr id="93" name="išľïḋé">
            <a:extLst>
              <a:ext uri="{FF2B5EF4-FFF2-40B4-BE49-F238E27FC236}">
                <a16:creationId xmlns:a16="http://schemas.microsoft.com/office/drawing/2014/main" id="{74E0A2EA-C33B-174F-BC7E-D55BEEAFCD7A}"/>
              </a:ext>
            </a:extLst>
          </p:cNvPr>
          <p:cNvSpPr txBox="1"/>
          <p:nvPr/>
        </p:nvSpPr>
        <p:spPr>
          <a:xfrm>
            <a:off x="1214470" y="277105"/>
            <a:ext cx="90988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err="1">
                <a:solidFill>
                  <a:srgbClr val="FFC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Atomly</a:t>
            </a:r>
            <a:r>
              <a:rPr lang="zh-CN" altLang="en-US" sz="3200" dirty="0">
                <a:solidFill>
                  <a:srgbClr val="FFC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材料科学数据库</a:t>
            </a:r>
            <a:endParaRPr lang="tr-TR" sz="3200" dirty="0">
              <a:solidFill>
                <a:srgbClr val="FFC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890A8A2-0945-454A-B7EB-9E6A46CD528E}"/>
              </a:ext>
            </a:extLst>
          </p:cNvPr>
          <p:cNvSpPr txBox="1"/>
          <p:nvPr/>
        </p:nvSpPr>
        <p:spPr>
          <a:xfrm>
            <a:off x="6120505" y="1466976"/>
            <a:ext cx="43482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zh-CN" altLang="en-US" sz="2000" b="1">
                <a:solidFill>
                  <a:srgbClr val="7030A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自主开发、自主计算</a:t>
            </a:r>
            <a:endParaRPr lang="en-US" altLang="zh-CN" sz="2000" b="1">
              <a:solidFill>
                <a:srgbClr val="7030A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zh-CN" altLang="en-US" sz="2000" b="1">
                <a:solidFill>
                  <a:srgbClr val="7030A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我国首个世界级材料计算数据库</a:t>
            </a:r>
            <a:endParaRPr lang="en-US" altLang="zh-CN" sz="2000" b="1">
              <a:solidFill>
                <a:srgbClr val="7030A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zh-CN" altLang="en-US" sz="2000" b="1">
                <a:solidFill>
                  <a:srgbClr val="7030A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数据质量、数量达标世界级数据库</a:t>
            </a:r>
            <a:endParaRPr lang="en-US" altLang="zh-CN" sz="2000" b="1">
              <a:solidFill>
                <a:srgbClr val="7030A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zh-CN" altLang="en-US" sz="2000" b="1">
                <a:solidFill>
                  <a:srgbClr val="7030A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对我国用户全免费开放</a:t>
            </a:r>
            <a:endParaRPr lang="en-US" altLang="zh-CN" sz="1800">
              <a:solidFill>
                <a:srgbClr val="7030A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A6F4BBF-1B34-B847-9155-4C46FBC96B2D}"/>
              </a:ext>
            </a:extLst>
          </p:cNvPr>
          <p:cNvSpPr/>
          <p:nvPr/>
        </p:nvSpPr>
        <p:spPr>
          <a:xfrm>
            <a:off x="8275365" y="2881552"/>
            <a:ext cx="4159251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34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万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+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无机晶体材料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34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万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+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能带和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DOS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快捷搜索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&amp;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可视化晶体结构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高计算精度及物性推演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键能、形成能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热力学稳定性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XRD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化学反应能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磁性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电子结构信息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介电常数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力学张量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用户提交结构计算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新材料不断扩充中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9A114D1-BC9C-6441-8B73-158FB22C19F4}"/>
              </a:ext>
            </a:extLst>
          </p:cNvPr>
          <p:cNvSpPr/>
          <p:nvPr/>
        </p:nvSpPr>
        <p:spPr>
          <a:xfrm>
            <a:off x="7010985" y="315859"/>
            <a:ext cx="29170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https://</a:t>
            </a:r>
            <a:r>
              <a:rPr lang="en-US" altLang="zh-CN" sz="2400" err="1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atomly.net</a:t>
            </a:r>
            <a:r>
              <a:rPr lang="zh-CN" altLang="en-US" sz="240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endParaRPr lang="en-US" sz="240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C4F95A-330C-5DCC-A146-D87CFA6625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24" y="1243129"/>
            <a:ext cx="5040706" cy="52247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C9912AD-F90E-334D-A9E4-080D455BFB3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051"/>
          <a:stretch/>
        </p:blipFill>
        <p:spPr>
          <a:xfrm>
            <a:off x="3225335" y="3255448"/>
            <a:ext cx="4645824" cy="31737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63245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F64B405-B552-8842-BB25-06309B7A678D}"/>
              </a:ext>
            </a:extLst>
          </p:cNvPr>
          <p:cNvSpPr/>
          <p:nvPr/>
        </p:nvSpPr>
        <p:spPr>
          <a:xfrm>
            <a:off x="0" y="0"/>
            <a:ext cx="12192000" cy="1168842"/>
          </a:xfrm>
          <a:prstGeom prst="rect">
            <a:avLst/>
          </a:prstGeom>
          <a:gradFill flip="none" rotWithShape="1">
            <a:gsLst>
              <a:gs pos="0">
                <a:srgbClr val="2D70D5"/>
              </a:gs>
              <a:gs pos="35000">
                <a:srgbClr val="114196"/>
              </a:gs>
              <a:gs pos="100000">
                <a:srgbClr val="224B9A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FF51F5-472D-DB46-A323-9A081967F043}"/>
              </a:ext>
            </a:extLst>
          </p:cNvPr>
          <p:cNvSpPr/>
          <p:nvPr/>
        </p:nvSpPr>
        <p:spPr>
          <a:xfrm>
            <a:off x="0" y="1167230"/>
            <a:ext cx="12192000" cy="568377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对象 2" hidden="1">
            <a:extLst>
              <a:ext uri="{FF2B5EF4-FFF2-40B4-BE49-F238E27FC236}">
                <a16:creationId xmlns:a16="http://schemas.microsoft.com/office/drawing/2014/main" id="{3C326D0B-7DAB-41B6-8030-2E4A18CC949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3" name="对象 2" hidden="1">
                        <a:extLst>
                          <a:ext uri="{FF2B5EF4-FFF2-40B4-BE49-F238E27FC236}">
                            <a16:creationId xmlns:a16="http://schemas.microsoft.com/office/drawing/2014/main" id="{3C326D0B-7DAB-41B6-8030-2E4A18CC94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 hidden="1">
            <a:extLst>
              <a:ext uri="{FF2B5EF4-FFF2-40B4-BE49-F238E27FC236}">
                <a16:creationId xmlns:a16="http://schemas.microsoft.com/office/drawing/2014/main" id="{EC933494-1B63-4A32-964F-D05236799BA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solidFill>
              <a:schemeClr val="accent1">
                <a:lumMod val="100000"/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>
              <a:latin typeface="思源黑体" panose="020B0400000000000000" pitchFamily="34" charset="-122"/>
              <a:ea typeface="思源黑体" panose="020B0400000000000000" pitchFamily="34" charset="-122"/>
              <a:cs typeface="+mj-cs"/>
              <a:sym typeface="思源黑体" panose="020B0400000000000000" pitchFamily="34" charset="-122"/>
            </a:endParaRP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0615CFEF-8344-0849-9B9A-83E7C80F30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30038" y="-30284"/>
            <a:ext cx="1108389" cy="1108389"/>
          </a:xfrm>
          <a:prstGeom prst="rect">
            <a:avLst/>
          </a:prstGeom>
        </p:spPr>
      </p:pic>
      <p:sp>
        <p:nvSpPr>
          <p:cNvPr id="73" name="Slide Number Placeholder 4">
            <a:extLst>
              <a:ext uri="{FF2B5EF4-FFF2-40B4-BE49-F238E27FC236}">
                <a16:creationId xmlns:a16="http://schemas.microsoft.com/office/drawing/2014/main" id="{D4EC0D33-885C-0146-8A61-D1545337C31A}"/>
              </a:ext>
            </a:extLst>
          </p:cNvPr>
          <p:cNvSpPr txBox="1">
            <a:spLocks/>
          </p:cNvSpPr>
          <p:nvPr/>
        </p:nvSpPr>
        <p:spPr>
          <a:xfrm>
            <a:off x="9928066" y="640795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EF5AC35-1FCE-8849-B464-F1653CE31769}" type="slidenum">
              <a:rPr lang="en-US" smtClean="0"/>
              <a:pPr algn="r"/>
              <a:t>7</a:t>
            </a:fld>
            <a:endParaRPr lang="en-US"/>
          </a:p>
        </p:txBody>
      </p:sp>
      <p:grpSp>
        <p:nvGrpSpPr>
          <p:cNvPr id="59" name="组合 25">
            <a:extLst>
              <a:ext uri="{FF2B5EF4-FFF2-40B4-BE49-F238E27FC236}">
                <a16:creationId xmlns:a16="http://schemas.microsoft.com/office/drawing/2014/main" id="{D279FC81-C7FF-714D-BDFC-3FDC8774DCE4}"/>
              </a:ext>
            </a:extLst>
          </p:cNvPr>
          <p:cNvGrpSpPr/>
          <p:nvPr/>
        </p:nvGrpSpPr>
        <p:grpSpPr>
          <a:xfrm>
            <a:off x="546612" y="74287"/>
            <a:ext cx="811275" cy="1299746"/>
            <a:chOff x="538226" y="153800"/>
            <a:chExt cx="811275" cy="1299746"/>
          </a:xfrm>
        </p:grpSpPr>
        <p:sp>
          <p:nvSpPr>
            <p:cNvPr id="60" name="文本框 26">
              <a:extLst>
                <a:ext uri="{FF2B5EF4-FFF2-40B4-BE49-F238E27FC236}">
                  <a16:creationId xmlns:a16="http://schemas.microsoft.com/office/drawing/2014/main" id="{039EBE0E-6DCA-7B43-B040-6B63CBBBB969}"/>
                </a:ext>
              </a:extLst>
            </p:cNvPr>
            <p:cNvSpPr txBox="1"/>
            <p:nvPr/>
          </p:nvSpPr>
          <p:spPr>
            <a:xfrm>
              <a:off x="538226" y="153800"/>
              <a:ext cx="56764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8000">
                  <a:gradFill>
                    <a:gsLst>
                      <a:gs pos="36000">
                        <a:schemeClr val="bg1"/>
                      </a:gs>
                      <a:gs pos="100000">
                        <a:schemeClr val="tx1">
                          <a:lumMod val="50000"/>
                          <a:lumOff val="50000"/>
                        </a:schemeClr>
                      </a:gs>
                    </a:gsLst>
                    <a:lin ang="5400000" scaled="1"/>
                  </a:gradFill>
                  <a:latin typeface="字魂5号-无外润黑体" panose="00000500000000000000" pitchFamily="2" charset="-122"/>
                  <a:ea typeface="字魂5号-无外润黑体" panose="00000500000000000000" pitchFamily="2" charset="-122"/>
                </a:defRPr>
              </a:lvl1pPr>
            </a:lstStyle>
            <a:p>
              <a:r>
                <a:rPr lang="en-US" altLang="zh-CN" sz="6600">
                  <a:gradFill>
                    <a:gsLst>
                      <a:gs pos="36000">
                        <a:schemeClr val="bg1"/>
                      </a:gs>
                      <a:gs pos="70000">
                        <a:schemeClr val="tx1">
                          <a:lumMod val="50000"/>
                          <a:lumOff val="50000"/>
                          <a:alpha val="0"/>
                        </a:schemeClr>
                      </a:gs>
                    </a:gsLst>
                    <a:lin ang="5400000" scaled="1"/>
                  </a:gradFill>
                  <a:latin typeface="思源黑体 CN Light" panose="020B0300000000000000" pitchFamily="34" charset="-122"/>
                  <a:ea typeface="字魂54号-贤黑" panose="00000500000000000000" pitchFamily="2" charset="-122"/>
                  <a:sym typeface="思源黑体" panose="020B0400000000000000" pitchFamily="34" charset="-122"/>
                </a:rPr>
                <a:t>2</a:t>
              </a:r>
              <a:endParaRPr lang="zh-CN" altLang="en-US" sz="6600">
                <a:gradFill>
                  <a:gsLst>
                    <a:gs pos="36000">
                      <a:schemeClr val="bg1"/>
                    </a:gs>
                    <a:gs pos="70000">
                      <a:schemeClr val="tx1">
                        <a:lumMod val="50000"/>
                        <a:lumOff val="50000"/>
                        <a:alpha val="0"/>
                      </a:schemeClr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字魂54号-贤黑" panose="00000500000000000000" pitchFamily="2" charset="-122"/>
                <a:sym typeface="思源黑体" panose="020B0400000000000000" pitchFamily="34" charset="-122"/>
              </a:endParaRPr>
            </a:p>
          </p:txBody>
        </p:sp>
        <p:grpSp>
          <p:nvGrpSpPr>
            <p:cNvPr id="74" name="组合 27">
              <a:extLst>
                <a:ext uri="{FF2B5EF4-FFF2-40B4-BE49-F238E27FC236}">
                  <a16:creationId xmlns:a16="http://schemas.microsoft.com/office/drawing/2014/main" id="{1922E582-694F-684D-AE80-8B0E98CF104A}"/>
                </a:ext>
              </a:extLst>
            </p:cNvPr>
            <p:cNvGrpSpPr/>
            <p:nvPr/>
          </p:nvGrpSpPr>
          <p:grpSpPr>
            <a:xfrm rot="1279383">
              <a:off x="538418" y="260428"/>
              <a:ext cx="811083" cy="1193118"/>
              <a:chOff x="5326021" y="1359499"/>
              <a:chExt cx="2273644" cy="3344573"/>
            </a:xfrm>
          </p:grpSpPr>
          <p:cxnSp>
            <p:nvCxnSpPr>
              <p:cNvPr id="75" name="直接连接符 28">
                <a:extLst>
                  <a:ext uri="{FF2B5EF4-FFF2-40B4-BE49-F238E27FC236}">
                    <a16:creationId xmlns:a16="http://schemas.microsoft.com/office/drawing/2014/main" id="{45FFC7B1-FF9D-C448-8D71-1C26A8B2C7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33166" y="1359499"/>
                <a:ext cx="2066499" cy="3212500"/>
              </a:xfrm>
              <a:prstGeom prst="line">
                <a:avLst/>
              </a:prstGeom>
              <a:ln>
                <a:gradFill>
                  <a:gsLst>
                    <a:gs pos="885">
                      <a:schemeClr val="tx1">
                        <a:alpha val="0"/>
                      </a:schemeClr>
                    </a:gs>
                    <a:gs pos="5900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任意多边形: 形状 29">
                <a:extLst>
                  <a:ext uri="{FF2B5EF4-FFF2-40B4-BE49-F238E27FC236}">
                    <a16:creationId xmlns:a16="http://schemas.microsoft.com/office/drawing/2014/main" id="{0F616F85-7752-DF45-8FEC-90D5C5D7535F}"/>
                  </a:ext>
                </a:extLst>
              </p:cNvPr>
              <p:cNvSpPr/>
              <p:nvPr/>
            </p:nvSpPr>
            <p:spPr>
              <a:xfrm rot="2008142">
                <a:off x="5326021" y="3632692"/>
                <a:ext cx="319543" cy="1071380"/>
              </a:xfrm>
              <a:custGeom>
                <a:avLst/>
                <a:gdLst>
                  <a:gd name="connsiteX0" fmla="*/ 278285 w 319543"/>
                  <a:gd name="connsiteY0" fmla="*/ 0 h 1071380"/>
                  <a:gd name="connsiteX1" fmla="*/ 319543 w 319543"/>
                  <a:gd name="connsiteY1" fmla="*/ 0 h 1071380"/>
                  <a:gd name="connsiteX2" fmla="*/ 319543 w 319543"/>
                  <a:gd name="connsiteY2" fmla="*/ 601405 h 1071380"/>
                  <a:gd name="connsiteX3" fmla="*/ 0 w 319543"/>
                  <a:gd name="connsiteY3" fmla="*/ 1071380 h 1071380"/>
                  <a:gd name="connsiteX4" fmla="*/ 0 w 319543"/>
                  <a:gd name="connsiteY4" fmla="*/ 409295 h 1071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9543" h="1071380">
                    <a:moveTo>
                      <a:pt x="278285" y="0"/>
                    </a:moveTo>
                    <a:lnTo>
                      <a:pt x="319543" y="0"/>
                    </a:lnTo>
                    <a:lnTo>
                      <a:pt x="319543" y="601405"/>
                    </a:lnTo>
                    <a:lnTo>
                      <a:pt x="0" y="1071380"/>
                    </a:lnTo>
                    <a:lnTo>
                      <a:pt x="0" y="40929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/>
              </a:p>
            </p:txBody>
          </p:sp>
        </p:grpSp>
      </p:grpSp>
      <p:sp>
        <p:nvSpPr>
          <p:cNvPr id="93" name="išľïḋé">
            <a:extLst>
              <a:ext uri="{FF2B5EF4-FFF2-40B4-BE49-F238E27FC236}">
                <a16:creationId xmlns:a16="http://schemas.microsoft.com/office/drawing/2014/main" id="{74E0A2EA-C33B-174F-BC7E-D55BEEAFCD7A}"/>
              </a:ext>
            </a:extLst>
          </p:cNvPr>
          <p:cNvSpPr txBox="1"/>
          <p:nvPr/>
        </p:nvSpPr>
        <p:spPr>
          <a:xfrm>
            <a:off x="1214470" y="277105"/>
            <a:ext cx="90988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3200" err="1">
                <a:solidFill>
                  <a:srgbClr val="FFC000"/>
                </a:solidFill>
                <a:latin typeface="思源黑体 CN Heavy"/>
                <a:cs typeface="+mn-ea"/>
                <a:sym typeface="+mn-lt"/>
              </a:rPr>
              <a:t>Atomly</a:t>
            </a:r>
            <a:r>
              <a:rPr lang="zh-CN" altLang="en-US" sz="3200">
                <a:solidFill>
                  <a:srgbClr val="FFC000"/>
                </a:solidFill>
                <a:latin typeface="思源黑体 CN Heavy"/>
                <a:cs typeface="+mn-ea"/>
                <a:sym typeface="+mn-lt"/>
              </a:rPr>
              <a:t>材料科学数据库 （</a:t>
            </a:r>
            <a:r>
              <a:rPr lang="en-US" altLang="zh-CN" sz="3200">
                <a:solidFill>
                  <a:srgbClr val="FFC000"/>
                </a:solidFill>
                <a:latin typeface="思源黑体 CN Heavy"/>
                <a:cs typeface="+mn-ea"/>
                <a:sym typeface="+mn-lt"/>
              </a:rPr>
              <a:t>Demo</a:t>
            </a:r>
            <a:r>
              <a:rPr lang="zh-CN" altLang="en-US" sz="3200">
                <a:solidFill>
                  <a:srgbClr val="FFC000"/>
                </a:solidFill>
                <a:latin typeface="思源黑体 CN Heavy"/>
                <a:cs typeface="+mn-ea"/>
                <a:sym typeface="+mn-lt"/>
              </a:rPr>
              <a:t>）</a:t>
            </a:r>
            <a:endParaRPr lang="tr-TR" sz="3200">
              <a:solidFill>
                <a:srgbClr val="FFC000"/>
              </a:solidFill>
              <a:latin typeface="思源黑体 CN Heavy"/>
              <a:cs typeface="+mn-ea"/>
              <a:sym typeface="+mn-lt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9A114D1-BC9C-6441-8B73-158FB22C19F4}"/>
              </a:ext>
            </a:extLst>
          </p:cNvPr>
          <p:cNvSpPr/>
          <p:nvPr/>
        </p:nvSpPr>
        <p:spPr>
          <a:xfrm>
            <a:off x="7423013" y="344061"/>
            <a:ext cx="29170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</a:rPr>
              <a:t>https://</a:t>
            </a:r>
            <a:r>
              <a:rPr lang="en-US" altLang="zh-CN" sz="2400" err="1">
                <a:solidFill>
                  <a:srgbClr val="FF0000"/>
                </a:solidFill>
              </a:rPr>
              <a:t>atomly.net</a:t>
            </a:r>
            <a:r>
              <a:rPr lang="zh-CN" altLang="en-US" sz="2400">
                <a:solidFill>
                  <a:srgbClr val="FF0000"/>
                </a:solidFill>
              </a:rPr>
              <a:t> </a:t>
            </a:r>
            <a:endParaRPr lang="en-US" sz="2400">
              <a:solidFill>
                <a:srgbClr val="FF0000"/>
              </a:solidFill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D3D4215B-89D2-B14F-8E86-AA082B9BBB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033" y="1302015"/>
            <a:ext cx="3573043" cy="16258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D34585A-A6F7-784E-9477-9C908935C1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9421" y="2796172"/>
            <a:ext cx="3531534" cy="2050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6A1B4A3-3B54-D44E-800D-303DED81D1C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51496" y="1248563"/>
            <a:ext cx="2803551" cy="21078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58E3A62-B021-7B48-851D-EC5774A8A98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14728" y="1342738"/>
            <a:ext cx="2869761" cy="21381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5989554-EF2D-174A-AE43-2968F500C2C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09301" y="3356427"/>
            <a:ext cx="3426573" cy="18474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8826FB8-5D4F-DE42-9CBD-7EFBB562A7F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19662" y="3001027"/>
            <a:ext cx="2827875" cy="16440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3BCF2A2F-501D-0649-B28F-422220E4FC8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4111" y="4385841"/>
            <a:ext cx="3656350" cy="22265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8970500C-8B41-5743-9699-3D5A99014BC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640073" y="4772917"/>
            <a:ext cx="2970614" cy="18178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5DE88CF1-9923-724D-9CA9-6B0CDC062DB7}"/>
              </a:ext>
            </a:extLst>
          </p:cNvPr>
          <p:cNvSpPr txBox="1"/>
          <p:nvPr/>
        </p:nvSpPr>
        <p:spPr>
          <a:xfrm>
            <a:off x="2204134" y="1474192"/>
            <a:ext cx="1225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Basic info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DD3D398-E1BB-D440-A891-66D50FF767C4}"/>
              </a:ext>
            </a:extLst>
          </p:cNvPr>
          <p:cNvSpPr txBox="1"/>
          <p:nvPr/>
        </p:nvSpPr>
        <p:spPr>
          <a:xfrm>
            <a:off x="1006669" y="3376760"/>
            <a:ext cx="1188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Structure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60BBB65-C5D4-A642-9D40-456192A4D5BC}"/>
              </a:ext>
            </a:extLst>
          </p:cNvPr>
          <p:cNvSpPr txBox="1"/>
          <p:nvPr/>
        </p:nvSpPr>
        <p:spPr>
          <a:xfrm>
            <a:off x="6507217" y="1994584"/>
            <a:ext cx="2553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PBE/HSE </a:t>
            </a:r>
            <a:r>
              <a:rPr lang="en-US" altLang="zh-CN" err="1">
                <a:solidFill>
                  <a:srgbClr val="FF0000"/>
                </a:solidFill>
              </a:rPr>
              <a:t>Bands&amp;DOS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B621395-42C1-8E41-BD9C-35C5B269E89D}"/>
              </a:ext>
            </a:extLst>
          </p:cNvPr>
          <p:cNvSpPr txBox="1"/>
          <p:nvPr/>
        </p:nvSpPr>
        <p:spPr>
          <a:xfrm>
            <a:off x="4525630" y="4102448"/>
            <a:ext cx="3345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Dielectric / Piezoelectric data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34B8F20-8E12-1749-934F-93AF6FEA55A2}"/>
              </a:ext>
            </a:extLst>
          </p:cNvPr>
          <p:cNvSpPr txBox="1"/>
          <p:nvPr/>
        </p:nvSpPr>
        <p:spPr>
          <a:xfrm>
            <a:off x="8823275" y="3258043"/>
            <a:ext cx="2083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Thermodynamics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CCD6824-2824-8244-BDAE-CA94FF03AD97}"/>
              </a:ext>
            </a:extLst>
          </p:cNvPr>
          <p:cNvSpPr txBox="1"/>
          <p:nvPr/>
        </p:nvSpPr>
        <p:spPr>
          <a:xfrm>
            <a:off x="2961551" y="4661866"/>
            <a:ext cx="57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XRD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44E3CE1-99FA-B548-93B7-960735CA200D}"/>
              </a:ext>
            </a:extLst>
          </p:cNvPr>
          <p:cNvSpPr txBox="1"/>
          <p:nvPr/>
        </p:nvSpPr>
        <p:spPr>
          <a:xfrm>
            <a:off x="9443385" y="4877059"/>
            <a:ext cx="19874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Reciprocal space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5A6B0CCC-6AAC-1042-B544-4183194C4E8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336166" y="5145449"/>
            <a:ext cx="4109208" cy="15251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96FA3570-DE80-0242-ADF2-4FE2015D6788}"/>
              </a:ext>
            </a:extLst>
          </p:cNvPr>
          <p:cNvSpPr txBox="1"/>
          <p:nvPr/>
        </p:nvSpPr>
        <p:spPr>
          <a:xfrm>
            <a:off x="5682998" y="5136971"/>
            <a:ext cx="2188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Calculation details</a:t>
            </a:r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231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F64B405-B552-8842-BB25-06309B7A678D}"/>
              </a:ext>
            </a:extLst>
          </p:cNvPr>
          <p:cNvSpPr/>
          <p:nvPr/>
        </p:nvSpPr>
        <p:spPr>
          <a:xfrm>
            <a:off x="0" y="0"/>
            <a:ext cx="12192000" cy="1168842"/>
          </a:xfrm>
          <a:prstGeom prst="rect">
            <a:avLst/>
          </a:prstGeom>
          <a:gradFill flip="none" rotWithShape="1">
            <a:gsLst>
              <a:gs pos="0">
                <a:srgbClr val="2D70D5"/>
              </a:gs>
              <a:gs pos="35000">
                <a:srgbClr val="114196"/>
              </a:gs>
              <a:gs pos="100000">
                <a:srgbClr val="224B9A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FF51F5-472D-DB46-A323-9A081967F043}"/>
              </a:ext>
            </a:extLst>
          </p:cNvPr>
          <p:cNvSpPr/>
          <p:nvPr/>
        </p:nvSpPr>
        <p:spPr>
          <a:xfrm>
            <a:off x="0" y="1167230"/>
            <a:ext cx="12192000" cy="568377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对象 2" hidden="1">
            <a:extLst>
              <a:ext uri="{FF2B5EF4-FFF2-40B4-BE49-F238E27FC236}">
                <a16:creationId xmlns:a16="http://schemas.microsoft.com/office/drawing/2014/main" id="{3C326D0B-7DAB-41B6-8030-2E4A18CC949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3" name="对象 2" hidden="1">
                        <a:extLst>
                          <a:ext uri="{FF2B5EF4-FFF2-40B4-BE49-F238E27FC236}">
                            <a16:creationId xmlns:a16="http://schemas.microsoft.com/office/drawing/2014/main" id="{3C326D0B-7DAB-41B6-8030-2E4A18CC94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 hidden="1">
            <a:extLst>
              <a:ext uri="{FF2B5EF4-FFF2-40B4-BE49-F238E27FC236}">
                <a16:creationId xmlns:a16="http://schemas.microsoft.com/office/drawing/2014/main" id="{EC933494-1B63-4A32-964F-D05236799BA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solidFill>
              <a:schemeClr val="accent1">
                <a:lumMod val="100000"/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>
              <a:latin typeface="思源黑体" panose="020B0400000000000000" pitchFamily="34" charset="-122"/>
              <a:ea typeface="思源黑体" panose="020B0400000000000000" pitchFamily="34" charset="-122"/>
              <a:cs typeface="+mj-cs"/>
              <a:sym typeface="思源黑体" panose="020B0400000000000000" pitchFamily="34" charset="-122"/>
            </a:endParaRP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0615CFEF-8344-0849-9B9A-83E7C80F30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30038" y="-30284"/>
            <a:ext cx="1108389" cy="1108389"/>
          </a:xfrm>
          <a:prstGeom prst="rect">
            <a:avLst/>
          </a:prstGeom>
        </p:spPr>
      </p:pic>
      <p:sp>
        <p:nvSpPr>
          <p:cNvPr id="73" name="Slide Number Placeholder 4">
            <a:extLst>
              <a:ext uri="{FF2B5EF4-FFF2-40B4-BE49-F238E27FC236}">
                <a16:creationId xmlns:a16="http://schemas.microsoft.com/office/drawing/2014/main" id="{D4EC0D33-885C-0146-8A61-D1545337C31A}"/>
              </a:ext>
            </a:extLst>
          </p:cNvPr>
          <p:cNvSpPr txBox="1">
            <a:spLocks/>
          </p:cNvSpPr>
          <p:nvPr/>
        </p:nvSpPr>
        <p:spPr>
          <a:xfrm>
            <a:off x="9928066" y="640795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EF5AC35-1FCE-8849-B464-F1653CE31769}" type="slidenum">
              <a:rPr lang="en-US" smtClean="0"/>
              <a:pPr algn="r"/>
              <a:t>8</a:t>
            </a:fld>
            <a:endParaRPr lang="en-US"/>
          </a:p>
        </p:txBody>
      </p:sp>
      <p:grpSp>
        <p:nvGrpSpPr>
          <p:cNvPr id="59" name="组合 25">
            <a:extLst>
              <a:ext uri="{FF2B5EF4-FFF2-40B4-BE49-F238E27FC236}">
                <a16:creationId xmlns:a16="http://schemas.microsoft.com/office/drawing/2014/main" id="{D279FC81-C7FF-714D-BDFC-3FDC8774DCE4}"/>
              </a:ext>
            </a:extLst>
          </p:cNvPr>
          <p:cNvGrpSpPr/>
          <p:nvPr/>
        </p:nvGrpSpPr>
        <p:grpSpPr>
          <a:xfrm>
            <a:off x="546612" y="74287"/>
            <a:ext cx="811275" cy="1299746"/>
            <a:chOff x="538226" y="153800"/>
            <a:chExt cx="811275" cy="1299746"/>
          </a:xfrm>
        </p:grpSpPr>
        <p:sp>
          <p:nvSpPr>
            <p:cNvPr id="60" name="文本框 26">
              <a:extLst>
                <a:ext uri="{FF2B5EF4-FFF2-40B4-BE49-F238E27FC236}">
                  <a16:creationId xmlns:a16="http://schemas.microsoft.com/office/drawing/2014/main" id="{039EBE0E-6DCA-7B43-B040-6B63CBBBB969}"/>
                </a:ext>
              </a:extLst>
            </p:cNvPr>
            <p:cNvSpPr txBox="1"/>
            <p:nvPr/>
          </p:nvSpPr>
          <p:spPr>
            <a:xfrm>
              <a:off x="538226" y="153800"/>
              <a:ext cx="56764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8000">
                  <a:gradFill>
                    <a:gsLst>
                      <a:gs pos="36000">
                        <a:schemeClr val="bg1"/>
                      </a:gs>
                      <a:gs pos="100000">
                        <a:schemeClr val="tx1">
                          <a:lumMod val="50000"/>
                          <a:lumOff val="50000"/>
                        </a:schemeClr>
                      </a:gs>
                    </a:gsLst>
                    <a:lin ang="5400000" scaled="1"/>
                  </a:gradFill>
                  <a:latin typeface="字魂5号-无外润黑体" panose="00000500000000000000" pitchFamily="2" charset="-122"/>
                  <a:ea typeface="字魂5号-无外润黑体" panose="00000500000000000000" pitchFamily="2" charset="-122"/>
                </a:defRPr>
              </a:lvl1pPr>
            </a:lstStyle>
            <a:p>
              <a:r>
                <a:rPr lang="en-US" altLang="zh-CN" sz="6600">
                  <a:gradFill>
                    <a:gsLst>
                      <a:gs pos="36000">
                        <a:schemeClr val="bg1"/>
                      </a:gs>
                      <a:gs pos="70000">
                        <a:schemeClr val="tx1">
                          <a:lumMod val="50000"/>
                          <a:lumOff val="50000"/>
                          <a:alpha val="0"/>
                        </a:schemeClr>
                      </a:gs>
                    </a:gsLst>
                    <a:lin ang="5400000" scaled="1"/>
                  </a:gradFill>
                  <a:latin typeface="思源黑体 CN Light" panose="020B0300000000000000" pitchFamily="34" charset="-122"/>
                  <a:ea typeface="字魂54号-贤黑" panose="00000500000000000000" pitchFamily="2" charset="-122"/>
                  <a:sym typeface="思源黑体" panose="020B0400000000000000" pitchFamily="34" charset="-122"/>
                </a:rPr>
                <a:t>2</a:t>
              </a:r>
              <a:endParaRPr lang="zh-CN" altLang="en-US" sz="6600">
                <a:gradFill>
                  <a:gsLst>
                    <a:gs pos="36000">
                      <a:schemeClr val="bg1"/>
                    </a:gs>
                    <a:gs pos="70000">
                      <a:schemeClr val="tx1">
                        <a:lumMod val="50000"/>
                        <a:lumOff val="50000"/>
                        <a:alpha val="0"/>
                      </a:schemeClr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字魂54号-贤黑" panose="00000500000000000000" pitchFamily="2" charset="-122"/>
                <a:sym typeface="思源黑体" panose="020B0400000000000000" pitchFamily="34" charset="-122"/>
              </a:endParaRPr>
            </a:p>
          </p:txBody>
        </p:sp>
        <p:grpSp>
          <p:nvGrpSpPr>
            <p:cNvPr id="74" name="组合 27">
              <a:extLst>
                <a:ext uri="{FF2B5EF4-FFF2-40B4-BE49-F238E27FC236}">
                  <a16:creationId xmlns:a16="http://schemas.microsoft.com/office/drawing/2014/main" id="{1922E582-694F-684D-AE80-8B0E98CF104A}"/>
                </a:ext>
              </a:extLst>
            </p:cNvPr>
            <p:cNvGrpSpPr/>
            <p:nvPr/>
          </p:nvGrpSpPr>
          <p:grpSpPr>
            <a:xfrm rot="1279383">
              <a:off x="538418" y="260428"/>
              <a:ext cx="811083" cy="1193118"/>
              <a:chOff x="5326021" y="1359499"/>
              <a:chExt cx="2273644" cy="3344573"/>
            </a:xfrm>
          </p:grpSpPr>
          <p:cxnSp>
            <p:nvCxnSpPr>
              <p:cNvPr id="75" name="直接连接符 28">
                <a:extLst>
                  <a:ext uri="{FF2B5EF4-FFF2-40B4-BE49-F238E27FC236}">
                    <a16:creationId xmlns:a16="http://schemas.microsoft.com/office/drawing/2014/main" id="{45FFC7B1-FF9D-C448-8D71-1C26A8B2C7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33166" y="1359499"/>
                <a:ext cx="2066499" cy="3212500"/>
              </a:xfrm>
              <a:prstGeom prst="line">
                <a:avLst/>
              </a:prstGeom>
              <a:ln>
                <a:gradFill>
                  <a:gsLst>
                    <a:gs pos="885">
                      <a:schemeClr val="tx1">
                        <a:alpha val="0"/>
                      </a:schemeClr>
                    </a:gs>
                    <a:gs pos="5900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任意多边形: 形状 29">
                <a:extLst>
                  <a:ext uri="{FF2B5EF4-FFF2-40B4-BE49-F238E27FC236}">
                    <a16:creationId xmlns:a16="http://schemas.microsoft.com/office/drawing/2014/main" id="{0F616F85-7752-DF45-8FEC-90D5C5D7535F}"/>
                  </a:ext>
                </a:extLst>
              </p:cNvPr>
              <p:cNvSpPr/>
              <p:nvPr/>
            </p:nvSpPr>
            <p:spPr>
              <a:xfrm rot="2008142">
                <a:off x="5326021" y="3632692"/>
                <a:ext cx="319543" cy="1071380"/>
              </a:xfrm>
              <a:custGeom>
                <a:avLst/>
                <a:gdLst>
                  <a:gd name="connsiteX0" fmla="*/ 278285 w 319543"/>
                  <a:gd name="connsiteY0" fmla="*/ 0 h 1071380"/>
                  <a:gd name="connsiteX1" fmla="*/ 319543 w 319543"/>
                  <a:gd name="connsiteY1" fmla="*/ 0 h 1071380"/>
                  <a:gd name="connsiteX2" fmla="*/ 319543 w 319543"/>
                  <a:gd name="connsiteY2" fmla="*/ 601405 h 1071380"/>
                  <a:gd name="connsiteX3" fmla="*/ 0 w 319543"/>
                  <a:gd name="connsiteY3" fmla="*/ 1071380 h 1071380"/>
                  <a:gd name="connsiteX4" fmla="*/ 0 w 319543"/>
                  <a:gd name="connsiteY4" fmla="*/ 409295 h 1071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9543" h="1071380">
                    <a:moveTo>
                      <a:pt x="278285" y="0"/>
                    </a:moveTo>
                    <a:lnTo>
                      <a:pt x="319543" y="0"/>
                    </a:lnTo>
                    <a:lnTo>
                      <a:pt x="319543" y="601405"/>
                    </a:lnTo>
                    <a:lnTo>
                      <a:pt x="0" y="1071380"/>
                    </a:lnTo>
                    <a:lnTo>
                      <a:pt x="0" y="40929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/>
              </a:p>
            </p:txBody>
          </p:sp>
        </p:grpSp>
      </p:grpSp>
      <p:sp>
        <p:nvSpPr>
          <p:cNvPr id="93" name="išľïḋé">
            <a:extLst>
              <a:ext uri="{FF2B5EF4-FFF2-40B4-BE49-F238E27FC236}">
                <a16:creationId xmlns:a16="http://schemas.microsoft.com/office/drawing/2014/main" id="{74E0A2EA-C33B-174F-BC7E-D55BEEAFCD7A}"/>
              </a:ext>
            </a:extLst>
          </p:cNvPr>
          <p:cNvSpPr txBox="1"/>
          <p:nvPr/>
        </p:nvSpPr>
        <p:spPr>
          <a:xfrm>
            <a:off x="1214470" y="277105"/>
            <a:ext cx="90988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rgbClr val="FFC000"/>
                </a:solidFill>
                <a:latin typeface="+mj-lt"/>
                <a:cs typeface="+mn-ea"/>
                <a:sym typeface="+mn-lt"/>
              </a:rPr>
              <a:t>世界级材料数据库（计算）</a:t>
            </a:r>
            <a:endParaRPr lang="tr-TR" sz="3200">
              <a:solidFill>
                <a:srgbClr val="FFC000"/>
              </a:solidFill>
              <a:latin typeface="+mj-lt"/>
              <a:cs typeface="+mn-ea"/>
              <a:sym typeface="+mn-lt"/>
            </a:endParaRPr>
          </a:p>
        </p:txBody>
      </p:sp>
      <p:pic>
        <p:nvPicPr>
          <p:cNvPr id="22" name="Picture 21" descr="Mp-logo-v5.ad467cf84f15-2.png">
            <a:extLst>
              <a:ext uri="{FF2B5EF4-FFF2-40B4-BE49-F238E27FC236}">
                <a16:creationId xmlns:a16="http://schemas.microsoft.com/office/drawing/2014/main" id="{41A6A5B2-BF27-D64F-8542-72F95884CE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236" y="1667149"/>
            <a:ext cx="1230256" cy="88872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96E0F76-9D73-084B-9AC6-65F5ACDA557D}"/>
              </a:ext>
            </a:extLst>
          </p:cNvPr>
          <p:cNvSpPr txBox="1"/>
          <p:nvPr/>
        </p:nvSpPr>
        <p:spPr>
          <a:xfrm>
            <a:off x="841158" y="2540377"/>
            <a:ext cx="3242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002060"/>
                </a:solidFill>
                <a:latin typeface="Heiti TC Medium" pitchFamily="2" charset="-128"/>
                <a:ea typeface="Heiti TC Medium" pitchFamily="2" charset="-128"/>
                <a:cs typeface="Avenir Next Demi Bold"/>
              </a:rPr>
              <a:t>The Materials Project</a:t>
            </a:r>
          </a:p>
        </p:txBody>
      </p:sp>
      <p:pic>
        <p:nvPicPr>
          <p:cNvPr id="24" name="Picture 23" descr="NOMAD_Logo2.png">
            <a:extLst>
              <a:ext uri="{FF2B5EF4-FFF2-40B4-BE49-F238E27FC236}">
                <a16:creationId xmlns:a16="http://schemas.microsoft.com/office/drawing/2014/main" id="{CCF6F07C-FAD3-1E4C-80D0-658AB966D1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1022" y="3314486"/>
            <a:ext cx="2202517" cy="979474"/>
          </a:xfrm>
          <a:prstGeom prst="rect">
            <a:avLst/>
          </a:prstGeom>
        </p:spPr>
      </p:pic>
      <p:pic>
        <p:nvPicPr>
          <p:cNvPr id="25" name="Picture 24" descr="logo-2x.png">
            <a:extLst>
              <a:ext uri="{FF2B5EF4-FFF2-40B4-BE49-F238E27FC236}">
                <a16:creationId xmlns:a16="http://schemas.microsoft.com/office/drawing/2014/main" id="{2C507D0D-B4F2-5F4E-9217-3A1D9101A53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646"/>
          <a:stretch/>
        </p:blipFill>
        <p:spPr>
          <a:xfrm>
            <a:off x="9363237" y="2132877"/>
            <a:ext cx="950071" cy="263806"/>
          </a:xfrm>
          <a:prstGeom prst="rect">
            <a:avLst/>
          </a:prstGeom>
        </p:spPr>
      </p:pic>
      <p:pic>
        <p:nvPicPr>
          <p:cNvPr id="26" name="Picture 25" descr="aiida-logo2.png">
            <a:extLst>
              <a:ext uri="{FF2B5EF4-FFF2-40B4-BE49-F238E27FC236}">
                <a16:creationId xmlns:a16="http://schemas.microsoft.com/office/drawing/2014/main" id="{D061DCD7-8A63-D642-BAF0-02339A7F2F6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7982" y="3676481"/>
            <a:ext cx="1301164" cy="316379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047F5E48-B774-274D-961E-1EAEEFB9E3AF}"/>
              </a:ext>
            </a:extLst>
          </p:cNvPr>
          <p:cNvSpPr txBox="1"/>
          <p:nvPr/>
        </p:nvSpPr>
        <p:spPr>
          <a:xfrm>
            <a:off x="1644236" y="3695010"/>
            <a:ext cx="14077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>
                <a:solidFill>
                  <a:schemeClr val="bg1">
                    <a:lumMod val="50000"/>
                  </a:schemeClr>
                </a:solidFill>
                <a:latin typeface="Heiti TC Medium" pitchFamily="2" charset="-128"/>
                <a:ea typeface="Heiti TC Medium" pitchFamily="2" charset="-128"/>
                <a:cs typeface="Athelas Regular"/>
              </a:rPr>
              <a:t>OQMD</a:t>
            </a:r>
          </a:p>
        </p:txBody>
      </p:sp>
      <p:pic>
        <p:nvPicPr>
          <p:cNvPr id="28" name="Picture 27" descr="logo.png">
            <a:extLst>
              <a:ext uri="{FF2B5EF4-FFF2-40B4-BE49-F238E27FC236}">
                <a16:creationId xmlns:a16="http://schemas.microsoft.com/office/drawing/2014/main" id="{FACCE4D5-CDE6-824D-A36A-F4213080047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5335" y="1928453"/>
            <a:ext cx="2438400" cy="679704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594E1BE-89B7-8242-B707-D77F9FD32319}"/>
              </a:ext>
            </a:extLst>
          </p:cNvPr>
          <p:cNvSpPr txBox="1"/>
          <p:nvPr/>
        </p:nvSpPr>
        <p:spPr>
          <a:xfrm>
            <a:off x="5181104" y="2609656"/>
            <a:ext cx="2484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>
                <a:solidFill>
                  <a:srgbClr val="FF0000"/>
                </a:solidFill>
                <a:latin typeface="Heiti TC Medium" pitchFamily="2" charset="-128"/>
                <a:ea typeface="Heiti TC Medium" pitchFamily="2" charset="-128"/>
              </a:rPr>
              <a:t>美国</a:t>
            </a:r>
            <a:r>
              <a:rPr kumimoji="1" lang="en-US" altLang="zh-CN">
                <a:latin typeface="Heiti TC Medium" pitchFamily="2" charset="-128"/>
                <a:ea typeface="Heiti TC Medium" pitchFamily="2" charset="-128"/>
              </a:rPr>
              <a:t> Duke</a:t>
            </a:r>
            <a:r>
              <a:rPr kumimoji="1" lang="zh-CN" altLang="en-US">
                <a:latin typeface="Heiti TC Medium" pitchFamily="2" charset="-128"/>
                <a:ea typeface="Heiti TC Medium" pitchFamily="2" charset="-128"/>
              </a:rPr>
              <a:t>大学</a:t>
            </a:r>
            <a:r>
              <a:rPr kumimoji="1" lang="en-US" altLang="zh-CN">
                <a:latin typeface="Heiti TC Medium" pitchFamily="2" charset="-128"/>
                <a:ea typeface="Heiti TC Medium" pitchFamily="2" charset="-128"/>
              </a:rPr>
              <a:t> (2012)</a:t>
            </a:r>
            <a:endParaRPr kumimoji="1" lang="zh-CN" altLang="en-US">
              <a:latin typeface="Heiti TC Medium" pitchFamily="2" charset="-128"/>
              <a:ea typeface="Heiti TC Medium" pitchFamily="2" charset="-128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7C86231-C1F5-A24B-A2D7-40FBF9B7674E}"/>
              </a:ext>
            </a:extLst>
          </p:cNvPr>
          <p:cNvSpPr txBox="1"/>
          <p:nvPr/>
        </p:nvSpPr>
        <p:spPr>
          <a:xfrm>
            <a:off x="816634" y="2860240"/>
            <a:ext cx="32912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>
                <a:solidFill>
                  <a:srgbClr val="FF0000"/>
                </a:solidFill>
                <a:latin typeface="Heiti TC Medium" pitchFamily="2" charset="-128"/>
                <a:ea typeface="Heiti TC Medium" pitchFamily="2" charset="-128"/>
              </a:rPr>
              <a:t>美国</a:t>
            </a:r>
            <a:r>
              <a:rPr kumimoji="1" lang="zh-CN" altLang="en-US">
                <a:latin typeface="Heiti TC Medium" pitchFamily="2" charset="-128"/>
                <a:ea typeface="Heiti TC Medium" pitchFamily="2" charset="-128"/>
              </a:rPr>
              <a:t> 劳伦斯国家实验室</a:t>
            </a:r>
            <a:r>
              <a:rPr kumimoji="1" lang="en-US" altLang="zh-CN">
                <a:latin typeface="Heiti TC Medium" pitchFamily="2" charset="-128"/>
                <a:ea typeface="Heiti TC Medium" pitchFamily="2" charset="-128"/>
              </a:rPr>
              <a:t> (2010)</a:t>
            </a:r>
          </a:p>
          <a:p>
            <a:pPr algn="ctr"/>
            <a:r>
              <a:rPr kumimoji="1" lang="en-US" altLang="zh-CN">
                <a:latin typeface="Heiti TC Medium" pitchFamily="2" charset="-128"/>
                <a:ea typeface="Heiti TC Medium" pitchFamily="2" charset="-128"/>
              </a:rPr>
              <a:t>12</a:t>
            </a:r>
            <a:r>
              <a:rPr kumimoji="1" lang="zh-CN" altLang="en-US">
                <a:latin typeface="Heiti TC Medium" pitchFamily="2" charset="-128"/>
                <a:ea typeface="Heiti TC Medium" pitchFamily="2" charset="-128"/>
              </a:rPr>
              <a:t>万条高质量材料数据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3E0C288-56CE-3F4C-B63F-AB77FDB4797C}"/>
              </a:ext>
            </a:extLst>
          </p:cNvPr>
          <p:cNvSpPr txBox="1"/>
          <p:nvPr/>
        </p:nvSpPr>
        <p:spPr>
          <a:xfrm>
            <a:off x="1269689" y="4058757"/>
            <a:ext cx="2367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>
                <a:solidFill>
                  <a:srgbClr val="FF0000"/>
                </a:solidFill>
                <a:latin typeface="Heiti TC Medium" pitchFamily="2" charset="-128"/>
                <a:ea typeface="Heiti TC Medium" pitchFamily="2" charset="-128"/>
              </a:rPr>
              <a:t>美国</a:t>
            </a:r>
            <a:r>
              <a:rPr kumimoji="1" lang="en-US" altLang="zh-CN">
                <a:latin typeface="Heiti TC Medium" pitchFamily="2" charset="-128"/>
                <a:ea typeface="Heiti TC Medium" pitchFamily="2" charset="-128"/>
              </a:rPr>
              <a:t> </a:t>
            </a:r>
            <a:r>
              <a:rPr kumimoji="1" lang="zh-CN" altLang="en-US">
                <a:latin typeface="Heiti TC Medium" pitchFamily="2" charset="-128"/>
                <a:ea typeface="Heiti TC Medium" pitchFamily="2" charset="-128"/>
              </a:rPr>
              <a:t>西北大学 </a:t>
            </a:r>
            <a:r>
              <a:rPr kumimoji="1" lang="en-US" altLang="zh-CN">
                <a:latin typeface="Heiti TC Medium" pitchFamily="2" charset="-128"/>
                <a:ea typeface="Heiti TC Medium" pitchFamily="2" charset="-128"/>
              </a:rPr>
              <a:t>(2012)</a:t>
            </a:r>
            <a:endParaRPr kumimoji="1" lang="zh-CN" altLang="en-US">
              <a:latin typeface="Heiti TC Medium" pitchFamily="2" charset="-128"/>
              <a:ea typeface="Heiti TC Medium" pitchFamily="2" charset="-128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9F52C23-79F1-CC4E-922D-2B055D378D77}"/>
              </a:ext>
            </a:extLst>
          </p:cNvPr>
          <p:cNvSpPr txBox="1"/>
          <p:nvPr/>
        </p:nvSpPr>
        <p:spPr>
          <a:xfrm>
            <a:off x="8675594" y="2429818"/>
            <a:ext cx="2598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>
                <a:solidFill>
                  <a:srgbClr val="FF0000"/>
                </a:solidFill>
                <a:latin typeface="Heiti TC Medium" pitchFamily="2" charset="-128"/>
                <a:ea typeface="Heiti TC Medium" pitchFamily="2" charset="-128"/>
              </a:rPr>
              <a:t>美国</a:t>
            </a:r>
            <a:r>
              <a:rPr kumimoji="1" lang="en-US" altLang="zh-CN">
                <a:latin typeface="Heiti TC Medium" pitchFamily="2" charset="-128"/>
                <a:ea typeface="Heiti TC Medium" pitchFamily="2" charset="-128"/>
              </a:rPr>
              <a:t> </a:t>
            </a:r>
            <a:r>
              <a:rPr kumimoji="1" lang="zh-CN" altLang="en-US">
                <a:latin typeface="Heiti TC Medium" pitchFamily="2" charset="-128"/>
                <a:ea typeface="Heiti TC Medium" pitchFamily="2" charset="-128"/>
              </a:rPr>
              <a:t>国家标准局</a:t>
            </a:r>
            <a:r>
              <a:rPr kumimoji="1" lang="en-US" altLang="zh-CN">
                <a:latin typeface="Heiti TC Medium" pitchFamily="2" charset="-128"/>
                <a:ea typeface="Heiti TC Medium" pitchFamily="2" charset="-128"/>
              </a:rPr>
              <a:t> (2016)</a:t>
            </a:r>
            <a:endParaRPr kumimoji="1" lang="zh-CN" altLang="en-US">
              <a:latin typeface="Heiti TC Medium" pitchFamily="2" charset="-128"/>
              <a:ea typeface="Heiti TC Medium" pitchFamily="2" charset="-128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A14D9D9-3DD4-1A42-90B5-42BA11840F43}"/>
              </a:ext>
            </a:extLst>
          </p:cNvPr>
          <p:cNvSpPr txBox="1"/>
          <p:nvPr/>
        </p:nvSpPr>
        <p:spPr>
          <a:xfrm>
            <a:off x="8924151" y="4042876"/>
            <a:ext cx="2130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>
                <a:solidFill>
                  <a:srgbClr val="FF0000"/>
                </a:solidFill>
                <a:latin typeface="Heiti TC Medium" pitchFamily="2" charset="-128"/>
                <a:ea typeface="Heiti TC Medium" pitchFamily="2" charset="-128"/>
              </a:rPr>
              <a:t>瑞士</a:t>
            </a:r>
            <a:r>
              <a:rPr kumimoji="1" lang="zh-CN" altLang="en-US">
                <a:latin typeface="Heiti TC Medium" pitchFamily="2" charset="-128"/>
                <a:ea typeface="Heiti TC Medium" pitchFamily="2" charset="-128"/>
              </a:rPr>
              <a:t> </a:t>
            </a:r>
            <a:r>
              <a:rPr kumimoji="1" lang="en-US" altLang="zh-CN">
                <a:latin typeface="Heiti TC Medium" pitchFamily="2" charset="-128"/>
                <a:ea typeface="Heiti TC Medium" pitchFamily="2" charset="-128"/>
              </a:rPr>
              <a:t>NCCR</a:t>
            </a:r>
            <a:r>
              <a:rPr kumimoji="1" lang="zh-CN" altLang="en-US">
                <a:latin typeface="Heiti TC Medium" pitchFamily="2" charset="-128"/>
                <a:ea typeface="Heiti TC Medium" pitchFamily="2" charset="-128"/>
              </a:rPr>
              <a:t> </a:t>
            </a:r>
            <a:r>
              <a:rPr kumimoji="1" lang="en-US" altLang="zh-CN">
                <a:latin typeface="Heiti TC Medium" pitchFamily="2" charset="-128"/>
                <a:ea typeface="Heiti TC Medium" pitchFamily="2" charset="-128"/>
              </a:rPr>
              <a:t>(2015)</a:t>
            </a:r>
            <a:endParaRPr kumimoji="1" lang="zh-CN" altLang="en-US">
              <a:latin typeface="Heiti TC Medium" pitchFamily="2" charset="-128"/>
              <a:ea typeface="Heiti TC Medium" pitchFamily="2" charset="-128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11E949F4-C23B-CF44-AB29-174DB33A8C1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47154" y="3549983"/>
            <a:ext cx="1756331" cy="461315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5E409EB4-1331-C749-A1A3-FA9C09B034BE}"/>
              </a:ext>
            </a:extLst>
          </p:cNvPr>
          <p:cNvSpPr txBox="1"/>
          <p:nvPr/>
        </p:nvSpPr>
        <p:spPr>
          <a:xfrm>
            <a:off x="4425253" y="4185837"/>
            <a:ext cx="3400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>
                <a:solidFill>
                  <a:srgbClr val="FF0000"/>
                </a:solidFill>
                <a:latin typeface="Heiti TC Medium" pitchFamily="2" charset="-128"/>
                <a:ea typeface="Heiti TC Medium" pitchFamily="2" charset="-128"/>
              </a:rPr>
              <a:t>德国</a:t>
            </a:r>
            <a:r>
              <a:rPr kumimoji="1" lang="zh-CN" altLang="en-US">
                <a:latin typeface="Heiti TC Medium" pitchFamily="2" charset="-128"/>
                <a:ea typeface="Heiti TC Medium" pitchFamily="2" charset="-128"/>
              </a:rPr>
              <a:t> </a:t>
            </a:r>
            <a:r>
              <a:rPr lang="en-US">
                <a:latin typeface="Heiti TC Medium" pitchFamily="2" charset="-128"/>
                <a:ea typeface="Heiti TC Medium" pitchFamily="2" charset="-128"/>
              </a:rPr>
              <a:t>Fritz-Haber-</a:t>
            </a:r>
            <a:r>
              <a:rPr lang="en-US" err="1">
                <a:latin typeface="Heiti TC Medium" pitchFamily="2" charset="-128"/>
                <a:ea typeface="Heiti TC Medium" pitchFamily="2" charset="-128"/>
              </a:rPr>
              <a:t>Institut</a:t>
            </a:r>
            <a:r>
              <a:rPr kumimoji="1" lang="zh-CN" altLang="en-US">
                <a:latin typeface="Heiti TC Medium" pitchFamily="2" charset="-128"/>
                <a:ea typeface="Heiti TC Medium" pitchFamily="2" charset="-128"/>
              </a:rPr>
              <a:t> </a:t>
            </a:r>
            <a:r>
              <a:rPr kumimoji="1" lang="en-US" altLang="zh-CN">
                <a:latin typeface="Heiti TC Medium" pitchFamily="2" charset="-128"/>
                <a:ea typeface="Heiti TC Medium" pitchFamily="2" charset="-128"/>
              </a:rPr>
              <a:t>(2015)</a:t>
            </a:r>
            <a:endParaRPr kumimoji="1" lang="zh-CN" altLang="en-US">
              <a:latin typeface="Heiti TC Medium" pitchFamily="2" charset="-128"/>
              <a:ea typeface="Heiti TC Medium" pitchFamily="2" charset="-128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9A6D95E-43A0-F844-9D4A-308BCAB65CB4}"/>
              </a:ext>
            </a:extLst>
          </p:cNvPr>
          <p:cNvSpPr txBox="1"/>
          <p:nvPr/>
        </p:nvSpPr>
        <p:spPr>
          <a:xfrm>
            <a:off x="1284639" y="5090771"/>
            <a:ext cx="3966437" cy="46166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我国没有世界级材料数据库</a:t>
            </a:r>
            <a:endParaRPr lang="en-US" sz="24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9F7C40A-3F98-0748-B0C0-C7260E194044}"/>
              </a:ext>
            </a:extLst>
          </p:cNvPr>
          <p:cNvSpPr txBox="1"/>
          <p:nvPr/>
        </p:nvSpPr>
        <p:spPr>
          <a:xfrm>
            <a:off x="1057699" y="5634938"/>
            <a:ext cx="5612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>
                <a:latin typeface="黑体" panose="02010609060101010101" pitchFamily="49" charset="-122"/>
                <a:ea typeface="黑体" panose="02010609060101010101" pitchFamily="49" charset="-122"/>
              </a:rPr>
              <a:t>世界级：世界范围内公认、数据规模化（</a:t>
            </a:r>
            <a:r>
              <a:rPr kumimoji="1" lang="en-US" altLang="zh-CN">
                <a:latin typeface="黑体" panose="02010609060101010101" pitchFamily="49" charset="-122"/>
                <a:ea typeface="黑体" panose="02010609060101010101" pitchFamily="49" charset="-122"/>
              </a:rPr>
              <a:t>10+</a:t>
            </a:r>
            <a:r>
              <a:rPr kumimoji="1" lang="zh-CN" altLang="en-US">
                <a:latin typeface="黑体" panose="02010609060101010101" pitchFamily="49" charset="-122"/>
                <a:ea typeface="黑体" panose="02010609060101010101" pitchFamily="49" charset="-122"/>
              </a:rPr>
              <a:t>万条目）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20196445-C35D-7945-97E3-BB75D97568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3539" y="4946614"/>
            <a:ext cx="1108389" cy="1108389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7F696BBB-BE19-BA49-AA89-3FF8DB98935D}"/>
              </a:ext>
            </a:extLst>
          </p:cNvPr>
          <p:cNvSpPr/>
          <p:nvPr/>
        </p:nvSpPr>
        <p:spPr>
          <a:xfrm>
            <a:off x="7940165" y="5171883"/>
            <a:ext cx="3463320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err="1"/>
              <a:t>Atomly</a:t>
            </a:r>
            <a:r>
              <a:rPr lang="zh-CN" altLang="en-US" sz="2400" b="1"/>
              <a:t>材料科学数据库</a:t>
            </a:r>
            <a:endParaRPr lang="en-US" altLang="zh-CN" sz="2400" b="1"/>
          </a:p>
          <a:p>
            <a:pPr algn="ctr"/>
            <a:r>
              <a:rPr lang="en-US" altLang="zh-CN">
                <a:solidFill>
                  <a:srgbClr val="FF0000"/>
                </a:solidFill>
              </a:rPr>
              <a:t>https://</a:t>
            </a:r>
            <a:r>
              <a:rPr lang="en-US" altLang="zh-CN" err="1">
                <a:solidFill>
                  <a:srgbClr val="FF0000"/>
                </a:solidFill>
              </a:rPr>
              <a:t>atomly.net</a:t>
            </a:r>
            <a:r>
              <a:rPr lang="zh-CN" altLang="en-US">
                <a:solidFill>
                  <a:srgbClr val="FF0000"/>
                </a:solidFill>
              </a:rPr>
              <a:t> </a:t>
            </a:r>
            <a:endParaRPr lang="en-US">
              <a:solidFill>
                <a:srgbClr val="FF0000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C57186E-F953-B042-BFF1-E68C2A5D2A52}"/>
              </a:ext>
            </a:extLst>
          </p:cNvPr>
          <p:cNvCxnSpPr>
            <a:cxnSpLocks/>
          </p:cNvCxnSpPr>
          <p:nvPr/>
        </p:nvCxnSpPr>
        <p:spPr>
          <a:xfrm>
            <a:off x="1284639" y="4846146"/>
            <a:ext cx="3825243" cy="8393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4DE36F27-BE2F-D044-831E-C1F20345C1C8}"/>
              </a:ext>
            </a:extLst>
          </p:cNvPr>
          <p:cNvCxnSpPr>
            <a:cxnSpLocks/>
          </p:cNvCxnSpPr>
          <p:nvPr/>
        </p:nvCxnSpPr>
        <p:spPr>
          <a:xfrm flipV="1">
            <a:off x="1269689" y="4805147"/>
            <a:ext cx="3924925" cy="95607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4300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/>
      <p:bldP spid="3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F64B405-B552-8842-BB25-06309B7A678D}"/>
              </a:ext>
            </a:extLst>
          </p:cNvPr>
          <p:cNvSpPr/>
          <p:nvPr/>
        </p:nvSpPr>
        <p:spPr>
          <a:xfrm>
            <a:off x="0" y="0"/>
            <a:ext cx="12192000" cy="1168842"/>
          </a:xfrm>
          <a:prstGeom prst="rect">
            <a:avLst/>
          </a:prstGeom>
          <a:gradFill flip="none" rotWithShape="1">
            <a:gsLst>
              <a:gs pos="0">
                <a:srgbClr val="2D70D5"/>
              </a:gs>
              <a:gs pos="35000">
                <a:srgbClr val="114196"/>
              </a:gs>
              <a:gs pos="100000">
                <a:srgbClr val="224B9A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FF51F5-472D-DB46-A323-9A081967F043}"/>
              </a:ext>
            </a:extLst>
          </p:cNvPr>
          <p:cNvSpPr/>
          <p:nvPr/>
        </p:nvSpPr>
        <p:spPr>
          <a:xfrm>
            <a:off x="0" y="1167230"/>
            <a:ext cx="12192000" cy="568377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对象 2" hidden="1">
            <a:extLst>
              <a:ext uri="{FF2B5EF4-FFF2-40B4-BE49-F238E27FC236}">
                <a16:creationId xmlns:a16="http://schemas.microsoft.com/office/drawing/2014/main" id="{3C326D0B-7DAB-41B6-8030-2E4A18CC949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3" name="对象 2" hidden="1">
                        <a:extLst>
                          <a:ext uri="{FF2B5EF4-FFF2-40B4-BE49-F238E27FC236}">
                            <a16:creationId xmlns:a16="http://schemas.microsoft.com/office/drawing/2014/main" id="{3C326D0B-7DAB-41B6-8030-2E4A18CC94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 hidden="1">
            <a:extLst>
              <a:ext uri="{FF2B5EF4-FFF2-40B4-BE49-F238E27FC236}">
                <a16:creationId xmlns:a16="http://schemas.microsoft.com/office/drawing/2014/main" id="{EC933494-1B63-4A32-964F-D05236799BA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solidFill>
              <a:schemeClr val="accent1">
                <a:lumMod val="100000"/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>
              <a:latin typeface="思源黑体" panose="020B0400000000000000" pitchFamily="34" charset="-122"/>
              <a:ea typeface="思源黑体" panose="020B0400000000000000" pitchFamily="34" charset="-122"/>
              <a:cs typeface="+mj-cs"/>
              <a:sym typeface="思源黑体" panose="020B0400000000000000" pitchFamily="34" charset="-122"/>
            </a:endParaRP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0615CFEF-8344-0849-9B9A-83E7C80F30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30038" y="-30284"/>
            <a:ext cx="1108389" cy="1108389"/>
          </a:xfrm>
          <a:prstGeom prst="rect">
            <a:avLst/>
          </a:prstGeom>
        </p:spPr>
      </p:pic>
      <p:sp>
        <p:nvSpPr>
          <p:cNvPr id="73" name="Slide Number Placeholder 4">
            <a:extLst>
              <a:ext uri="{FF2B5EF4-FFF2-40B4-BE49-F238E27FC236}">
                <a16:creationId xmlns:a16="http://schemas.microsoft.com/office/drawing/2014/main" id="{D4EC0D33-885C-0146-8A61-D1545337C31A}"/>
              </a:ext>
            </a:extLst>
          </p:cNvPr>
          <p:cNvSpPr txBox="1">
            <a:spLocks/>
          </p:cNvSpPr>
          <p:nvPr/>
        </p:nvSpPr>
        <p:spPr>
          <a:xfrm>
            <a:off x="9928066" y="640795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EF5AC35-1FCE-8849-B464-F1653CE31769}" type="slidenum">
              <a:rPr lang="en-US" smtClean="0"/>
              <a:pPr algn="r"/>
              <a:t>9</a:t>
            </a:fld>
            <a:endParaRPr lang="en-US"/>
          </a:p>
        </p:txBody>
      </p:sp>
      <p:grpSp>
        <p:nvGrpSpPr>
          <p:cNvPr id="59" name="组合 25">
            <a:extLst>
              <a:ext uri="{FF2B5EF4-FFF2-40B4-BE49-F238E27FC236}">
                <a16:creationId xmlns:a16="http://schemas.microsoft.com/office/drawing/2014/main" id="{D279FC81-C7FF-714D-BDFC-3FDC8774DCE4}"/>
              </a:ext>
            </a:extLst>
          </p:cNvPr>
          <p:cNvGrpSpPr/>
          <p:nvPr/>
        </p:nvGrpSpPr>
        <p:grpSpPr>
          <a:xfrm>
            <a:off x="546612" y="74287"/>
            <a:ext cx="811275" cy="1299746"/>
            <a:chOff x="538226" y="153800"/>
            <a:chExt cx="811275" cy="1299746"/>
          </a:xfrm>
        </p:grpSpPr>
        <p:sp>
          <p:nvSpPr>
            <p:cNvPr id="60" name="文本框 26">
              <a:extLst>
                <a:ext uri="{FF2B5EF4-FFF2-40B4-BE49-F238E27FC236}">
                  <a16:creationId xmlns:a16="http://schemas.microsoft.com/office/drawing/2014/main" id="{039EBE0E-6DCA-7B43-B040-6B63CBBBB969}"/>
                </a:ext>
              </a:extLst>
            </p:cNvPr>
            <p:cNvSpPr txBox="1"/>
            <p:nvPr/>
          </p:nvSpPr>
          <p:spPr>
            <a:xfrm>
              <a:off x="538226" y="153800"/>
              <a:ext cx="56764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8000">
                  <a:gradFill>
                    <a:gsLst>
                      <a:gs pos="36000">
                        <a:schemeClr val="bg1"/>
                      </a:gs>
                      <a:gs pos="100000">
                        <a:schemeClr val="tx1">
                          <a:lumMod val="50000"/>
                          <a:lumOff val="50000"/>
                        </a:schemeClr>
                      </a:gs>
                    </a:gsLst>
                    <a:lin ang="5400000" scaled="1"/>
                  </a:gradFill>
                  <a:latin typeface="字魂5号-无外润黑体" panose="00000500000000000000" pitchFamily="2" charset="-122"/>
                  <a:ea typeface="字魂5号-无外润黑体" panose="00000500000000000000" pitchFamily="2" charset="-122"/>
                </a:defRPr>
              </a:lvl1pPr>
            </a:lstStyle>
            <a:p>
              <a:r>
                <a:rPr lang="en-US" altLang="zh-CN" sz="6600">
                  <a:gradFill>
                    <a:gsLst>
                      <a:gs pos="36000">
                        <a:schemeClr val="bg1"/>
                      </a:gs>
                      <a:gs pos="70000">
                        <a:schemeClr val="tx1">
                          <a:lumMod val="50000"/>
                          <a:lumOff val="50000"/>
                          <a:alpha val="0"/>
                        </a:schemeClr>
                      </a:gs>
                    </a:gsLst>
                    <a:lin ang="5400000" scaled="1"/>
                  </a:gradFill>
                  <a:latin typeface="思源黑体 CN Light" panose="020B0300000000000000" pitchFamily="34" charset="-122"/>
                  <a:ea typeface="字魂54号-贤黑" panose="00000500000000000000" pitchFamily="2" charset="-122"/>
                  <a:sym typeface="思源黑体" panose="020B0400000000000000" pitchFamily="34" charset="-122"/>
                </a:rPr>
                <a:t>3</a:t>
              </a:r>
              <a:endParaRPr lang="zh-CN" altLang="en-US" sz="6600">
                <a:gradFill>
                  <a:gsLst>
                    <a:gs pos="36000">
                      <a:schemeClr val="bg1"/>
                    </a:gs>
                    <a:gs pos="70000">
                      <a:schemeClr val="tx1">
                        <a:lumMod val="50000"/>
                        <a:lumOff val="50000"/>
                        <a:alpha val="0"/>
                      </a:schemeClr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字魂54号-贤黑" panose="00000500000000000000" pitchFamily="2" charset="-122"/>
                <a:sym typeface="思源黑体" panose="020B0400000000000000" pitchFamily="34" charset="-122"/>
              </a:endParaRPr>
            </a:p>
          </p:txBody>
        </p:sp>
        <p:grpSp>
          <p:nvGrpSpPr>
            <p:cNvPr id="74" name="组合 27">
              <a:extLst>
                <a:ext uri="{FF2B5EF4-FFF2-40B4-BE49-F238E27FC236}">
                  <a16:creationId xmlns:a16="http://schemas.microsoft.com/office/drawing/2014/main" id="{1922E582-694F-684D-AE80-8B0E98CF104A}"/>
                </a:ext>
              </a:extLst>
            </p:cNvPr>
            <p:cNvGrpSpPr/>
            <p:nvPr/>
          </p:nvGrpSpPr>
          <p:grpSpPr>
            <a:xfrm rot="1279383">
              <a:off x="538418" y="260428"/>
              <a:ext cx="811083" cy="1193118"/>
              <a:chOff x="5326021" y="1359499"/>
              <a:chExt cx="2273644" cy="3344573"/>
            </a:xfrm>
          </p:grpSpPr>
          <p:cxnSp>
            <p:nvCxnSpPr>
              <p:cNvPr id="75" name="直接连接符 28">
                <a:extLst>
                  <a:ext uri="{FF2B5EF4-FFF2-40B4-BE49-F238E27FC236}">
                    <a16:creationId xmlns:a16="http://schemas.microsoft.com/office/drawing/2014/main" id="{45FFC7B1-FF9D-C448-8D71-1C26A8B2C7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33166" y="1359499"/>
                <a:ext cx="2066499" cy="3212500"/>
              </a:xfrm>
              <a:prstGeom prst="line">
                <a:avLst/>
              </a:prstGeom>
              <a:ln>
                <a:gradFill>
                  <a:gsLst>
                    <a:gs pos="885">
                      <a:schemeClr val="tx1">
                        <a:alpha val="0"/>
                      </a:schemeClr>
                    </a:gs>
                    <a:gs pos="5900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任意多边形: 形状 29">
                <a:extLst>
                  <a:ext uri="{FF2B5EF4-FFF2-40B4-BE49-F238E27FC236}">
                    <a16:creationId xmlns:a16="http://schemas.microsoft.com/office/drawing/2014/main" id="{0F616F85-7752-DF45-8FEC-90D5C5D7535F}"/>
                  </a:ext>
                </a:extLst>
              </p:cNvPr>
              <p:cNvSpPr/>
              <p:nvPr/>
            </p:nvSpPr>
            <p:spPr>
              <a:xfrm rot="2008142">
                <a:off x="5326021" y="3632692"/>
                <a:ext cx="319543" cy="1071380"/>
              </a:xfrm>
              <a:custGeom>
                <a:avLst/>
                <a:gdLst>
                  <a:gd name="connsiteX0" fmla="*/ 278285 w 319543"/>
                  <a:gd name="connsiteY0" fmla="*/ 0 h 1071380"/>
                  <a:gd name="connsiteX1" fmla="*/ 319543 w 319543"/>
                  <a:gd name="connsiteY1" fmla="*/ 0 h 1071380"/>
                  <a:gd name="connsiteX2" fmla="*/ 319543 w 319543"/>
                  <a:gd name="connsiteY2" fmla="*/ 601405 h 1071380"/>
                  <a:gd name="connsiteX3" fmla="*/ 0 w 319543"/>
                  <a:gd name="connsiteY3" fmla="*/ 1071380 h 1071380"/>
                  <a:gd name="connsiteX4" fmla="*/ 0 w 319543"/>
                  <a:gd name="connsiteY4" fmla="*/ 409295 h 1071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9543" h="1071380">
                    <a:moveTo>
                      <a:pt x="278285" y="0"/>
                    </a:moveTo>
                    <a:lnTo>
                      <a:pt x="319543" y="0"/>
                    </a:lnTo>
                    <a:lnTo>
                      <a:pt x="319543" y="601405"/>
                    </a:lnTo>
                    <a:lnTo>
                      <a:pt x="0" y="1071380"/>
                    </a:lnTo>
                    <a:lnTo>
                      <a:pt x="0" y="40929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/>
              </a:p>
            </p:txBody>
          </p:sp>
        </p:grpSp>
      </p:grpSp>
      <p:sp>
        <p:nvSpPr>
          <p:cNvPr id="93" name="išľïḋé">
            <a:extLst>
              <a:ext uri="{FF2B5EF4-FFF2-40B4-BE49-F238E27FC236}">
                <a16:creationId xmlns:a16="http://schemas.microsoft.com/office/drawing/2014/main" id="{74E0A2EA-C33B-174F-BC7E-D55BEEAFCD7A}"/>
              </a:ext>
            </a:extLst>
          </p:cNvPr>
          <p:cNvSpPr txBox="1"/>
          <p:nvPr/>
        </p:nvSpPr>
        <p:spPr>
          <a:xfrm>
            <a:off x="1214470" y="277105"/>
            <a:ext cx="90988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>
                <a:solidFill>
                  <a:srgbClr val="FFC000"/>
                </a:solidFill>
                <a:latin typeface="+mj-lt"/>
                <a:cs typeface="+mn-ea"/>
                <a:sym typeface="+mn-lt"/>
              </a:rPr>
              <a:t>DFT</a:t>
            </a:r>
            <a:r>
              <a:rPr lang="zh-CN" altLang="en-US" sz="3200">
                <a:solidFill>
                  <a:srgbClr val="FFC000"/>
                </a:solidFill>
                <a:latin typeface="+mj-lt"/>
                <a:cs typeface="+mn-ea"/>
                <a:sym typeface="+mn-lt"/>
              </a:rPr>
              <a:t>计算</a:t>
            </a:r>
            <a:endParaRPr lang="tr-TR" sz="3200">
              <a:solidFill>
                <a:srgbClr val="FFC000"/>
              </a:solidFill>
              <a:latin typeface="+mj-lt"/>
              <a:cs typeface="+mn-ea"/>
              <a:sym typeface="+mn-lt"/>
            </a:endParaRPr>
          </a:p>
        </p:txBody>
      </p:sp>
      <p:pic>
        <p:nvPicPr>
          <p:cNvPr id="20" name="Picture 19" descr="Screen Shot 2017-10-16 at 3.42.31 PM.png">
            <a:extLst>
              <a:ext uri="{FF2B5EF4-FFF2-40B4-BE49-F238E27FC236}">
                <a16:creationId xmlns:a16="http://schemas.microsoft.com/office/drawing/2014/main" id="{7A72563C-63E3-9E41-BE89-D7E1FFA455D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72" y="1256570"/>
            <a:ext cx="8132212" cy="474833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D2188C9-DAD1-5B43-A490-E1E03DD48C35}"/>
              </a:ext>
            </a:extLst>
          </p:cNvPr>
          <p:cNvSpPr txBox="1"/>
          <p:nvPr/>
        </p:nvSpPr>
        <p:spPr>
          <a:xfrm>
            <a:off x="9690755" y="1923068"/>
            <a:ext cx="1569660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原子结构</a:t>
            </a:r>
            <a:endParaRPr lang="en-US" altLang="zh-CN"/>
          </a:p>
          <a:p>
            <a:r>
              <a:rPr lang="zh-CN" altLang="en-US"/>
              <a:t>电子结构</a:t>
            </a:r>
            <a:endParaRPr lang="en-US" altLang="zh-CN"/>
          </a:p>
          <a:p>
            <a:endParaRPr lang="en-US"/>
          </a:p>
          <a:p>
            <a:r>
              <a:rPr lang="en-US"/>
              <a:t>XRD</a:t>
            </a:r>
          </a:p>
          <a:p>
            <a:r>
              <a:rPr lang="zh-CN" altLang="en-US"/>
              <a:t>热力学稳定性</a:t>
            </a:r>
            <a:br>
              <a:rPr lang="en-US" altLang="zh-CN"/>
            </a:br>
            <a:r>
              <a:rPr lang="zh-CN" altLang="en-US"/>
              <a:t>电荷疏运</a:t>
            </a:r>
            <a:endParaRPr lang="en-US" altLang="zh-CN"/>
          </a:p>
          <a:p>
            <a:r>
              <a:rPr lang="zh-CN" altLang="en-US"/>
              <a:t>声子</a:t>
            </a:r>
            <a:r>
              <a:rPr lang="en-US" altLang="zh-CN"/>
              <a:t>/</a:t>
            </a:r>
            <a:r>
              <a:rPr lang="zh-CN" altLang="en-US"/>
              <a:t>震动</a:t>
            </a:r>
            <a:endParaRPr lang="en-US" altLang="zh-CN"/>
          </a:p>
          <a:p>
            <a:r>
              <a:rPr lang="zh-CN" altLang="en-US"/>
              <a:t>光吸收</a:t>
            </a:r>
            <a:endParaRPr lang="en-US" altLang="zh-CN"/>
          </a:p>
          <a:p>
            <a:r>
              <a:rPr lang="zh-CN" altLang="en-US"/>
              <a:t>力学性质</a:t>
            </a:r>
            <a:endParaRPr lang="en-US" altLang="zh-CN"/>
          </a:p>
          <a:p>
            <a:r>
              <a:rPr lang="zh-CN" altLang="en-US"/>
              <a:t>表面结构</a:t>
            </a:r>
            <a:endParaRPr lang="en-US" altLang="zh-CN"/>
          </a:p>
          <a:p>
            <a:r>
              <a:rPr lang="zh-CN" altLang="en-US"/>
              <a:t>磁结构</a:t>
            </a:r>
            <a:endParaRPr lang="en-US" altLang="zh-CN"/>
          </a:p>
          <a:p>
            <a:r>
              <a:rPr lang="en-US"/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1452765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F64B405-B552-8842-BB25-06309B7A678D}"/>
              </a:ext>
            </a:extLst>
          </p:cNvPr>
          <p:cNvSpPr/>
          <p:nvPr/>
        </p:nvSpPr>
        <p:spPr>
          <a:xfrm>
            <a:off x="0" y="0"/>
            <a:ext cx="12192000" cy="1168842"/>
          </a:xfrm>
          <a:prstGeom prst="rect">
            <a:avLst/>
          </a:prstGeom>
          <a:gradFill flip="none" rotWithShape="1">
            <a:gsLst>
              <a:gs pos="0">
                <a:srgbClr val="2D70D5"/>
              </a:gs>
              <a:gs pos="35000">
                <a:srgbClr val="114196"/>
              </a:gs>
              <a:gs pos="100000">
                <a:srgbClr val="224B9A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FF51F5-472D-DB46-A323-9A081967F043}"/>
              </a:ext>
            </a:extLst>
          </p:cNvPr>
          <p:cNvSpPr/>
          <p:nvPr/>
        </p:nvSpPr>
        <p:spPr>
          <a:xfrm>
            <a:off x="0" y="1167230"/>
            <a:ext cx="12192000" cy="568377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对象 2" hidden="1">
            <a:extLst>
              <a:ext uri="{FF2B5EF4-FFF2-40B4-BE49-F238E27FC236}">
                <a16:creationId xmlns:a16="http://schemas.microsoft.com/office/drawing/2014/main" id="{3C326D0B-7DAB-41B6-8030-2E4A18CC949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3" name="对象 2" hidden="1">
                        <a:extLst>
                          <a:ext uri="{FF2B5EF4-FFF2-40B4-BE49-F238E27FC236}">
                            <a16:creationId xmlns:a16="http://schemas.microsoft.com/office/drawing/2014/main" id="{3C326D0B-7DAB-41B6-8030-2E4A18CC94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 hidden="1">
            <a:extLst>
              <a:ext uri="{FF2B5EF4-FFF2-40B4-BE49-F238E27FC236}">
                <a16:creationId xmlns:a16="http://schemas.microsoft.com/office/drawing/2014/main" id="{EC933494-1B63-4A32-964F-D05236799BA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solidFill>
              <a:schemeClr val="accent1">
                <a:lumMod val="100000"/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>
              <a:latin typeface="思源黑体" panose="020B0400000000000000" pitchFamily="34" charset="-122"/>
              <a:ea typeface="思源黑体" panose="020B0400000000000000" pitchFamily="34" charset="-122"/>
              <a:cs typeface="+mj-cs"/>
              <a:sym typeface="思源黑体" panose="020B0400000000000000" pitchFamily="34" charset="-122"/>
            </a:endParaRP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0615CFEF-8344-0849-9B9A-83E7C80F30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30038" y="-30284"/>
            <a:ext cx="1108389" cy="1108389"/>
          </a:xfrm>
          <a:prstGeom prst="rect">
            <a:avLst/>
          </a:prstGeom>
        </p:spPr>
      </p:pic>
      <p:sp>
        <p:nvSpPr>
          <p:cNvPr id="73" name="Slide Number Placeholder 4">
            <a:extLst>
              <a:ext uri="{FF2B5EF4-FFF2-40B4-BE49-F238E27FC236}">
                <a16:creationId xmlns:a16="http://schemas.microsoft.com/office/drawing/2014/main" id="{D4EC0D33-885C-0146-8A61-D1545337C31A}"/>
              </a:ext>
            </a:extLst>
          </p:cNvPr>
          <p:cNvSpPr txBox="1">
            <a:spLocks/>
          </p:cNvSpPr>
          <p:nvPr/>
        </p:nvSpPr>
        <p:spPr>
          <a:xfrm>
            <a:off x="9928066" y="640795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EF5AC35-1FCE-8849-B464-F1653CE31769}" type="slidenum">
              <a:rPr lang="en-US" smtClean="0"/>
              <a:pPr algn="r"/>
              <a:t>10</a:t>
            </a:fld>
            <a:endParaRPr lang="en-US"/>
          </a:p>
        </p:txBody>
      </p:sp>
      <p:grpSp>
        <p:nvGrpSpPr>
          <p:cNvPr id="59" name="组合 25">
            <a:extLst>
              <a:ext uri="{FF2B5EF4-FFF2-40B4-BE49-F238E27FC236}">
                <a16:creationId xmlns:a16="http://schemas.microsoft.com/office/drawing/2014/main" id="{D279FC81-C7FF-714D-BDFC-3FDC8774DCE4}"/>
              </a:ext>
            </a:extLst>
          </p:cNvPr>
          <p:cNvGrpSpPr/>
          <p:nvPr/>
        </p:nvGrpSpPr>
        <p:grpSpPr>
          <a:xfrm>
            <a:off x="546612" y="74287"/>
            <a:ext cx="811275" cy="1299746"/>
            <a:chOff x="538226" y="153800"/>
            <a:chExt cx="811275" cy="1299746"/>
          </a:xfrm>
        </p:grpSpPr>
        <p:sp>
          <p:nvSpPr>
            <p:cNvPr id="60" name="文本框 26">
              <a:extLst>
                <a:ext uri="{FF2B5EF4-FFF2-40B4-BE49-F238E27FC236}">
                  <a16:creationId xmlns:a16="http://schemas.microsoft.com/office/drawing/2014/main" id="{039EBE0E-6DCA-7B43-B040-6B63CBBBB969}"/>
                </a:ext>
              </a:extLst>
            </p:cNvPr>
            <p:cNvSpPr txBox="1"/>
            <p:nvPr/>
          </p:nvSpPr>
          <p:spPr>
            <a:xfrm>
              <a:off x="538226" y="153800"/>
              <a:ext cx="56764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8000">
                  <a:gradFill>
                    <a:gsLst>
                      <a:gs pos="36000">
                        <a:schemeClr val="bg1"/>
                      </a:gs>
                      <a:gs pos="100000">
                        <a:schemeClr val="tx1">
                          <a:lumMod val="50000"/>
                          <a:lumOff val="50000"/>
                        </a:schemeClr>
                      </a:gs>
                    </a:gsLst>
                    <a:lin ang="5400000" scaled="1"/>
                  </a:gradFill>
                  <a:latin typeface="字魂5号-无外润黑体" panose="00000500000000000000" pitchFamily="2" charset="-122"/>
                  <a:ea typeface="字魂5号-无外润黑体" panose="00000500000000000000" pitchFamily="2" charset="-122"/>
                </a:defRPr>
              </a:lvl1pPr>
            </a:lstStyle>
            <a:p>
              <a:r>
                <a:rPr lang="en-US" altLang="zh-CN" sz="6600">
                  <a:gradFill>
                    <a:gsLst>
                      <a:gs pos="36000">
                        <a:schemeClr val="bg1"/>
                      </a:gs>
                      <a:gs pos="70000">
                        <a:schemeClr val="tx1">
                          <a:lumMod val="50000"/>
                          <a:lumOff val="50000"/>
                          <a:alpha val="0"/>
                        </a:schemeClr>
                      </a:gs>
                    </a:gsLst>
                    <a:lin ang="5400000" scaled="1"/>
                  </a:gradFill>
                  <a:latin typeface="思源黑体 CN Light" panose="020B0300000000000000" pitchFamily="34" charset="-122"/>
                  <a:ea typeface="字魂54号-贤黑" panose="00000500000000000000" pitchFamily="2" charset="-122"/>
                  <a:sym typeface="思源黑体" panose="020B0400000000000000" pitchFamily="34" charset="-122"/>
                </a:rPr>
                <a:t>3</a:t>
              </a:r>
              <a:endParaRPr lang="zh-CN" altLang="en-US" sz="6600">
                <a:gradFill>
                  <a:gsLst>
                    <a:gs pos="36000">
                      <a:schemeClr val="bg1"/>
                    </a:gs>
                    <a:gs pos="70000">
                      <a:schemeClr val="tx1">
                        <a:lumMod val="50000"/>
                        <a:lumOff val="50000"/>
                        <a:alpha val="0"/>
                      </a:schemeClr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字魂54号-贤黑" panose="00000500000000000000" pitchFamily="2" charset="-122"/>
                <a:sym typeface="思源黑体" panose="020B0400000000000000" pitchFamily="34" charset="-122"/>
              </a:endParaRPr>
            </a:p>
          </p:txBody>
        </p:sp>
        <p:grpSp>
          <p:nvGrpSpPr>
            <p:cNvPr id="74" name="组合 27">
              <a:extLst>
                <a:ext uri="{FF2B5EF4-FFF2-40B4-BE49-F238E27FC236}">
                  <a16:creationId xmlns:a16="http://schemas.microsoft.com/office/drawing/2014/main" id="{1922E582-694F-684D-AE80-8B0E98CF104A}"/>
                </a:ext>
              </a:extLst>
            </p:cNvPr>
            <p:cNvGrpSpPr/>
            <p:nvPr/>
          </p:nvGrpSpPr>
          <p:grpSpPr>
            <a:xfrm rot="1279383">
              <a:off x="538418" y="260428"/>
              <a:ext cx="811083" cy="1193118"/>
              <a:chOff x="5326021" y="1359499"/>
              <a:chExt cx="2273644" cy="3344573"/>
            </a:xfrm>
          </p:grpSpPr>
          <p:cxnSp>
            <p:nvCxnSpPr>
              <p:cNvPr id="75" name="直接连接符 28">
                <a:extLst>
                  <a:ext uri="{FF2B5EF4-FFF2-40B4-BE49-F238E27FC236}">
                    <a16:creationId xmlns:a16="http://schemas.microsoft.com/office/drawing/2014/main" id="{45FFC7B1-FF9D-C448-8D71-1C26A8B2C7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33166" y="1359499"/>
                <a:ext cx="2066499" cy="3212500"/>
              </a:xfrm>
              <a:prstGeom prst="line">
                <a:avLst/>
              </a:prstGeom>
              <a:ln>
                <a:gradFill>
                  <a:gsLst>
                    <a:gs pos="885">
                      <a:schemeClr val="tx1">
                        <a:alpha val="0"/>
                      </a:schemeClr>
                    </a:gs>
                    <a:gs pos="5900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任意多边形: 形状 29">
                <a:extLst>
                  <a:ext uri="{FF2B5EF4-FFF2-40B4-BE49-F238E27FC236}">
                    <a16:creationId xmlns:a16="http://schemas.microsoft.com/office/drawing/2014/main" id="{0F616F85-7752-DF45-8FEC-90D5C5D7535F}"/>
                  </a:ext>
                </a:extLst>
              </p:cNvPr>
              <p:cNvSpPr/>
              <p:nvPr/>
            </p:nvSpPr>
            <p:spPr>
              <a:xfrm rot="2008142">
                <a:off x="5326021" y="3632692"/>
                <a:ext cx="319543" cy="1071380"/>
              </a:xfrm>
              <a:custGeom>
                <a:avLst/>
                <a:gdLst>
                  <a:gd name="connsiteX0" fmla="*/ 278285 w 319543"/>
                  <a:gd name="connsiteY0" fmla="*/ 0 h 1071380"/>
                  <a:gd name="connsiteX1" fmla="*/ 319543 w 319543"/>
                  <a:gd name="connsiteY1" fmla="*/ 0 h 1071380"/>
                  <a:gd name="connsiteX2" fmla="*/ 319543 w 319543"/>
                  <a:gd name="connsiteY2" fmla="*/ 601405 h 1071380"/>
                  <a:gd name="connsiteX3" fmla="*/ 0 w 319543"/>
                  <a:gd name="connsiteY3" fmla="*/ 1071380 h 1071380"/>
                  <a:gd name="connsiteX4" fmla="*/ 0 w 319543"/>
                  <a:gd name="connsiteY4" fmla="*/ 409295 h 1071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9543" h="1071380">
                    <a:moveTo>
                      <a:pt x="278285" y="0"/>
                    </a:moveTo>
                    <a:lnTo>
                      <a:pt x="319543" y="0"/>
                    </a:lnTo>
                    <a:lnTo>
                      <a:pt x="319543" y="601405"/>
                    </a:lnTo>
                    <a:lnTo>
                      <a:pt x="0" y="1071380"/>
                    </a:lnTo>
                    <a:lnTo>
                      <a:pt x="0" y="40929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/>
              </a:p>
            </p:txBody>
          </p:sp>
        </p:grpSp>
      </p:grpSp>
      <p:sp>
        <p:nvSpPr>
          <p:cNvPr id="93" name="išľïḋé">
            <a:extLst>
              <a:ext uri="{FF2B5EF4-FFF2-40B4-BE49-F238E27FC236}">
                <a16:creationId xmlns:a16="http://schemas.microsoft.com/office/drawing/2014/main" id="{74E0A2EA-C33B-174F-BC7E-D55BEEAFCD7A}"/>
              </a:ext>
            </a:extLst>
          </p:cNvPr>
          <p:cNvSpPr txBox="1"/>
          <p:nvPr/>
        </p:nvSpPr>
        <p:spPr>
          <a:xfrm>
            <a:off x="1214470" y="277105"/>
            <a:ext cx="90988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>
                <a:solidFill>
                  <a:srgbClr val="FFC000"/>
                </a:solidFill>
                <a:latin typeface="+mj-lt"/>
                <a:cs typeface="+mn-ea"/>
                <a:sym typeface="+mn-lt"/>
              </a:rPr>
              <a:t>DFT</a:t>
            </a:r>
            <a:r>
              <a:rPr lang="zh-CN" altLang="en-US" sz="3200">
                <a:solidFill>
                  <a:srgbClr val="FFC000"/>
                </a:solidFill>
                <a:latin typeface="+mj-lt"/>
                <a:cs typeface="+mn-ea"/>
                <a:sym typeface="+mn-lt"/>
              </a:rPr>
              <a:t>高通量计算</a:t>
            </a:r>
            <a:endParaRPr lang="tr-TR" sz="3200">
              <a:solidFill>
                <a:srgbClr val="FFC000"/>
              </a:solidFill>
              <a:latin typeface="+mj-lt"/>
              <a:cs typeface="+mn-ea"/>
              <a:sym typeface="+mn-lt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8EFEF71-E208-A445-8D2F-650463694A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61233" y="1321397"/>
            <a:ext cx="1483747" cy="1483747"/>
          </a:xfrm>
          <a:prstGeom prst="rect">
            <a:avLst/>
          </a:prstGeom>
        </p:spPr>
      </p:pic>
      <p:sp>
        <p:nvSpPr>
          <p:cNvPr id="31" name="Can 30">
            <a:extLst>
              <a:ext uri="{FF2B5EF4-FFF2-40B4-BE49-F238E27FC236}">
                <a16:creationId xmlns:a16="http://schemas.microsoft.com/office/drawing/2014/main" id="{525D32A0-C240-4E41-ADBD-3B6197DD7D74}"/>
              </a:ext>
            </a:extLst>
          </p:cNvPr>
          <p:cNvSpPr/>
          <p:nvPr/>
        </p:nvSpPr>
        <p:spPr>
          <a:xfrm>
            <a:off x="7855154" y="3112097"/>
            <a:ext cx="1654026" cy="1574800"/>
          </a:xfrm>
          <a:prstGeom prst="can">
            <a:avLst/>
          </a:prstGeom>
          <a:solidFill>
            <a:srgbClr val="0070C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/>
              <a:t>Submitted</a:t>
            </a:r>
          </a:p>
          <a:p>
            <a:pPr algn="ctr"/>
            <a:r>
              <a:rPr lang="en-US" sz="2000"/>
              <a:t>Materials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36983A06-1E99-D644-BECA-609019147F51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72"/>
          <a:stretch/>
        </p:blipFill>
        <p:spPr>
          <a:xfrm>
            <a:off x="9034970" y="1711905"/>
            <a:ext cx="1046480" cy="973819"/>
          </a:xfrm>
          <a:prstGeom prst="rect">
            <a:avLst/>
          </a:prstGeom>
        </p:spPr>
      </p:pic>
      <p:pic>
        <p:nvPicPr>
          <p:cNvPr id="33" name="Picture 32" descr="Untitled9.png">
            <a:extLst>
              <a:ext uri="{FF2B5EF4-FFF2-40B4-BE49-F238E27FC236}">
                <a16:creationId xmlns:a16="http://schemas.microsoft.com/office/drawing/2014/main" id="{3749A4B3-1F5C-5948-AEBD-2A501D82A4C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6695" y="4928195"/>
            <a:ext cx="1043454" cy="1131945"/>
          </a:xfrm>
          <a:prstGeom prst="rect">
            <a:avLst/>
          </a:prstGeom>
        </p:spPr>
      </p:pic>
      <p:sp>
        <p:nvSpPr>
          <p:cNvPr id="34" name="Can 33">
            <a:extLst>
              <a:ext uri="{FF2B5EF4-FFF2-40B4-BE49-F238E27FC236}">
                <a16:creationId xmlns:a16="http://schemas.microsoft.com/office/drawing/2014/main" id="{E0DA8C1A-6E60-2249-A363-63B720C1A2D5}"/>
              </a:ext>
            </a:extLst>
          </p:cNvPr>
          <p:cNvSpPr/>
          <p:nvPr/>
        </p:nvSpPr>
        <p:spPr>
          <a:xfrm>
            <a:off x="1980762" y="3226397"/>
            <a:ext cx="1654026" cy="1574800"/>
          </a:xfrm>
          <a:prstGeom prst="can">
            <a:avLst/>
          </a:prstGeom>
          <a:solidFill>
            <a:srgbClr val="0070C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/>
              <a:t>Materials</a:t>
            </a:r>
          </a:p>
          <a:p>
            <a:pPr algn="ctr"/>
            <a:r>
              <a:rPr lang="en-US" sz="2000"/>
              <a:t>Data</a:t>
            </a:r>
          </a:p>
        </p:txBody>
      </p:sp>
      <p:sp>
        <p:nvSpPr>
          <p:cNvPr id="36" name="Bent Arrow 35">
            <a:extLst>
              <a:ext uri="{FF2B5EF4-FFF2-40B4-BE49-F238E27FC236}">
                <a16:creationId xmlns:a16="http://schemas.microsoft.com/office/drawing/2014/main" id="{095C68EB-8CEB-634F-B55D-199F57086DDA}"/>
              </a:ext>
            </a:extLst>
          </p:cNvPr>
          <p:cNvSpPr/>
          <p:nvPr/>
        </p:nvSpPr>
        <p:spPr>
          <a:xfrm>
            <a:off x="2671442" y="1711903"/>
            <a:ext cx="1179816" cy="1179816"/>
          </a:xfrm>
          <a:prstGeom prst="bentArrow">
            <a:avLst/>
          </a:prstGeom>
          <a:gradFill flip="none" rotWithShape="1">
            <a:gsLst>
              <a:gs pos="60000">
                <a:srgbClr val="FF5B00"/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  <a:ln w="127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7" name="Bent Arrow 36">
            <a:extLst>
              <a:ext uri="{FF2B5EF4-FFF2-40B4-BE49-F238E27FC236}">
                <a16:creationId xmlns:a16="http://schemas.microsoft.com/office/drawing/2014/main" id="{12CC0E29-6F90-8947-849E-7DDDB8C81F9C}"/>
              </a:ext>
            </a:extLst>
          </p:cNvPr>
          <p:cNvSpPr/>
          <p:nvPr/>
        </p:nvSpPr>
        <p:spPr>
          <a:xfrm rot="5400000">
            <a:off x="7728154" y="1711903"/>
            <a:ext cx="1179816" cy="1179816"/>
          </a:xfrm>
          <a:prstGeom prst="bentArrow">
            <a:avLst/>
          </a:prstGeom>
          <a:gradFill flip="none" rotWithShape="1">
            <a:gsLst>
              <a:gs pos="60000">
                <a:srgbClr val="FF5B00"/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  <a:ln w="127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8" name="Bent Arrow 37">
            <a:extLst>
              <a:ext uri="{FF2B5EF4-FFF2-40B4-BE49-F238E27FC236}">
                <a16:creationId xmlns:a16="http://schemas.microsoft.com/office/drawing/2014/main" id="{9FC6418E-5DE2-1A4B-BA4C-1284B8746285}"/>
              </a:ext>
            </a:extLst>
          </p:cNvPr>
          <p:cNvSpPr/>
          <p:nvPr/>
        </p:nvSpPr>
        <p:spPr>
          <a:xfrm rot="10800000">
            <a:off x="6919009" y="4864699"/>
            <a:ext cx="1867687" cy="1179817"/>
          </a:xfrm>
          <a:prstGeom prst="bentArrow">
            <a:avLst/>
          </a:prstGeom>
          <a:gradFill flip="none" rotWithShape="1">
            <a:gsLst>
              <a:gs pos="60000">
                <a:srgbClr val="FF5B00"/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  <a:ln w="127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9" name="Bent Arrow 38">
            <a:extLst>
              <a:ext uri="{FF2B5EF4-FFF2-40B4-BE49-F238E27FC236}">
                <a16:creationId xmlns:a16="http://schemas.microsoft.com/office/drawing/2014/main" id="{E4C37E1C-2632-9F4A-9DE8-08792FF82A05}"/>
              </a:ext>
            </a:extLst>
          </p:cNvPr>
          <p:cNvSpPr/>
          <p:nvPr/>
        </p:nvSpPr>
        <p:spPr>
          <a:xfrm rot="16200000">
            <a:off x="3137899" y="4365790"/>
            <a:ext cx="1027418" cy="2152229"/>
          </a:xfrm>
          <a:prstGeom prst="bentArrow">
            <a:avLst>
              <a:gd name="adj1" fmla="val 31181"/>
              <a:gd name="adj2" fmla="val 26854"/>
              <a:gd name="adj3" fmla="val 29944"/>
              <a:gd name="adj4" fmla="val 43750"/>
            </a:avLst>
          </a:prstGeom>
          <a:gradFill flip="none" rotWithShape="1">
            <a:gsLst>
              <a:gs pos="60000">
                <a:srgbClr val="FF5B00"/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  <a:ln w="127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40" name="Picture 39" descr="2012-06-17 07.10.19 pm.png">
            <a:extLst>
              <a:ext uri="{FF2B5EF4-FFF2-40B4-BE49-F238E27FC236}">
                <a16:creationId xmlns:a16="http://schemas.microsoft.com/office/drawing/2014/main" id="{09F2CF09-0CFF-5041-8B87-8C244F2C5B7F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500" t="58508" r="38434"/>
          <a:stretch/>
        </p:blipFill>
        <p:spPr>
          <a:xfrm>
            <a:off x="1105346" y="1344790"/>
            <a:ext cx="1482922" cy="1490168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43CC59B1-CE2C-DD49-AF7C-E6CACC64A929}"/>
              </a:ext>
            </a:extLst>
          </p:cNvPr>
          <p:cNvSpPr txBox="1"/>
          <p:nvPr/>
        </p:nvSpPr>
        <p:spPr>
          <a:xfrm>
            <a:off x="1569034" y="6044631"/>
            <a:ext cx="241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>
                <a:solidFill>
                  <a:schemeClr val="bg1"/>
                </a:solidFill>
                <a:latin typeface="Calibri"/>
                <a:cs typeface="Calibri"/>
              </a:rPr>
              <a:t>Supercomputers</a:t>
            </a:r>
          </a:p>
        </p:txBody>
      </p:sp>
      <p:sp>
        <p:nvSpPr>
          <p:cNvPr id="42" name="Can 41">
            <a:extLst>
              <a:ext uri="{FF2B5EF4-FFF2-40B4-BE49-F238E27FC236}">
                <a16:creationId xmlns:a16="http://schemas.microsoft.com/office/drawing/2014/main" id="{518BE1FC-6401-5244-ABFB-567E5D20AA2A}"/>
              </a:ext>
            </a:extLst>
          </p:cNvPr>
          <p:cNvSpPr/>
          <p:nvPr/>
        </p:nvSpPr>
        <p:spPr>
          <a:xfrm>
            <a:off x="4960738" y="4928195"/>
            <a:ext cx="1734939" cy="1574800"/>
          </a:xfrm>
          <a:prstGeom prst="can">
            <a:avLst/>
          </a:prstGeom>
          <a:solidFill>
            <a:srgbClr val="0070C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/>
              <a:t>Calculation Workflows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6C5FE35-523B-E142-B1B4-C56726AC3CE1}"/>
              </a:ext>
            </a:extLst>
          </p:cNvPr>
          <p:cNvSpPr txBox="1"/>
          <p:nvPr/>
        </p:nvSpPr>
        <p:spPr>
          <a:xfrm>
            <a:off x="9725427" y="5178007"/>
            <a:ext cx="241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>
                <a:cs typeface="Calibri"/>
              </a:rPr>
              <a:t>Codes to run</a:t>
            </a:r>
          </a:p>
          <a:p>
            <a:r>
              <a:rPr lang="en-US" i="1">
                <a:cs typeface="Calibri"/>
              </a:rPr>
              <a:t>(in sequence)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6D73033-91FB-C64A-A281-F8528B31C65C}"/>
              </a:ext>
            </a:extLst>
          </p:cNvPr>
          <p:cNvSpPr txBox="1"/>
          <p:nvPr/>
        </p:nvSpPr>
        <p:spPr>
          <a:xfrm>
            <a:off x="7878249" y="1321397"/>
            <a:ext cx="2435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>
                <a:solidFill>
                  <a:srgbClr val="002060"/>
                </a:solidFill>
                <a:cs typeface="Calibri"/>
              </a:rPr>
              <a:t>Atomic positions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9741779F-C005-954D-8498-6E295AACED1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78692" y="1398090"/>
            <a:ext cx="2042012" cy="13535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3AFB3461-4756-4342-B5C5-40B4F83484A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6971" y="4864699"/>
            <a:ext cx="1906124" cy="1270749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A16449B6-62AE-0A42-A179-DBB700A2AC08}"/>
              </a:ext>
            </a:extLst>
          </p:cNvPr>
          <p:cNvSpPr txBox="1"/>
          <p:nvPr/>
        </p:nvSpPr>
        <p:spPr>
          <a:xfrm>
            <a:off x="1569034" y="6044631"/>
            <a:ext cx="241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>
                <a:cs typeface="Calibri"/>
              </a:rPr>
              <a:t>Supercomputers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2CC89DD-FCCA-E54B-B674-722EBD1DCECC}"/>
              </a:ext>
            </a:extLst>
          </p:cNvPr>
          <p:cNvSpPr txBox="1"/>
          <p:nvPr/>
        </p:nvSpPr>
        <p:spPr>
          <a:xfrm>
            <a:off x="4175622" y="2764699"/>
            <a:ext cx="330090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kumimoji="1" lang="zh-CN" altLang="en-US" sz="2400"/>
              <a:t>自主知识产权</a:t>
            </a:r>
            <a:endParaRPr kumimoji="1" lang="en-US" altLang="zh-CN" sz="2400"/>
          </a:p>
          <a:p>
            <a:pPr marL="342900" indent="-342900">
              <a:buFont typeface="Wingdings" pitchFamily="2" charset="2"/>
              <a:buChar char="§"/>
            </a:pPr>
            <a:r>
              <a:rPr kumimoji="1" lang="en-US" altLang="zh-CN" sz="2400"/>
              <a:t>DFT</a:t>
            </a:r>
            <a:r>
              <a:rPr kumimoji="1" lang="zh-CN" altLang="en-US" sz="2400"/>
              <a:t>计算全自动化</a:t>
            </a:r>
            <a:endParaRPr kumimoji="1" lang="en-US" altLang="zh-CN" sz="2400"/>
          </a:p>
          <a:p>
            <a:pPr marL="342900" indent="-342900">
              <a:buFont typeface="Wingdings" pitchFamily="2" charset="2"/>
              <a:buChar char="§"/>
            </a:pPr>
            <a:r>
              <a:rPr kumimoji="1" lang="zh-CN" altLang="en-US" sz="2400"/>
              <a:t>流程高度标准化</a:t>
            </a:r>
            <a:endParaRPr kumimoji="1" lang="en-US" altLang="zh-CN" sz="2400"/>
          </a:p>
          <a:p>
            <a:pPr marL="342900" indent="-342900">
              <a:buFont typeface="Wingdings" pitchFamily="2" charset="2"/>
              <a:buChar char="§"/>
            </a:pPr>
            <a:r>
              <a:rPr kumimoji="1" lang="zh-CN" altLang="en-US" sz="2400"/>
              <a:t>结果高度标准化</a:t>
            </a:r>
            <a:endParaRPr kumimoji="1" lang="en-US" altLang="zh-CN" sz="2400"/>
          </a:p>
          <a:p>
            <a:pPr marL="342900" indent="-342900">
              <a:buFont typeface="Wingdings" pitchFamily="2" charset="2"/>
              <a:buChar char="§"/>
            </a:pPr>
            <a:r>
              <a:rPr kumimoji="1" lang="en-US" altLang="zh-CN" sz="2400"/>
              <a:t>10</a:t>
            </a:r>
            <a:r>
              <a:rPr kumimoji="1" lang="en-US" altLang="zh-CN" sz="2400" baseline="30000"/>
              <a:t>3</a:t>
            </a:r>
            <a:r>
              <a:rPr kumimoji="1" lang="zh-CN" altLang="en-US" sz="2400"/>
              <a:t>级别高通量计算</a:t>
            </a:r>
            <a:endParaRPr kumimoji="1" lang="en-US" altLang="zh-CN" sz="2400"/>
          </a:p>
          <a:p>
            <a:pPr marL="342900" indent="-342900">
              <a:buFont typeface="Wingdings" pitchFamily="2" charset="2"/>
              <a:buChar char="§"/>
            </a:pPr>
            <a:r>
              <a:rPr kumimoji="1" lang="zh-CN" altLang="en-US" sz="2400"/>
              <a:t>前瞻性的数据库架构</a:t>
            </a:r>
          </a:p>
        </p:txBody>
      </p:sp>
    </p:spTree>
    <p:extLst>
      <p:ext uri="{BB962C8B-B14F-4D97-AF65-F5344CB8AC3E}">
        <p14:creationId xmlns:p14="http://schemas.microsoft.com/office/powerpoint/2010/main" val="3796793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F64B405-B552-8842-BB25-06309B7A678D}"/>
              </a:ext>
            </a:extLst>
          </p:cNvPr>
          <p:cNvSpPr/>
          <p:nvPr/>
        </p:nvSpPr>
        <p:spPr>
          <a:xfrm>
            <a:off x="0" y="0"/>
            <a:ext cx="12192000" cy="1168842"/>
          </a:xfrm>
          <a:prstGeom prst="rect">
            <a:avLst/>
          </a:prstGeom>
          <a:gradFill flip="none" rotWithShape="1">
            <a:gsLst>
              <a:gs pos="0">
                <a:srgbClr val="2D70D5"/>
              </a:gs>
              <a:gs pos="35000">
                <a:srgbClr val="114196"/>
              </a:gs>
              <a:gs pos="100000">
                <a:srgbClr val="224B9A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FF51F5-472D-DB46-A323-9A081967F043}"/>
              </a:ext>
            </a:extLst>
          </p:cNvPr>
          <p:cNvSpPr/>
          <p:nvPr/>
        </p:nvSpPr>
        <p:spPr>
          <a:xfrm>
            <a:off x="0" y="1174221"/>
            <a:ext cx="12192000" cy="568377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对象 2" hidden="1">
            <a:extLst>
              <a:ext uri="{FF2B5EF4-FFF2-40B4-BE49-F238E27FC236}">
                <a16:creationId xmlns:a16="http://schemas.microsoft.com/office/drawing/2014/main" id="{3C326D0B-7DAB-41B6-8030-2E4A18CC949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3" name="对象 2" hidden="1">
                        <a:extLst>
                          <a:ext uri="{FF2B5EF4-FFF2-40B4-BE49-F238E27FC236}">
                            <a16:creationId xmlns:a16="http://schemas.microsoft.com/office/drawing/2014/main" id="{3C326D0B-7DAB-41B6-8030-2E4A18CC94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 hidden="1">
            <a:extLst>
              <a:ext uri="{FF2B5EF4-FFF2-40B4-BE49-F238E27FC236}">
                <a16:creationId xmlns:a16="http://schemas.microsoft.com/office/drawing/2014/main" id="{EC933494-1B63-4A32-964F-D05236799BA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solidFill>
              <a:schemeClr val="accent1">
                <a:lumMod val="100000"/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>
              <a:latin typeface="思源黑体" panose="020B0400000000000000" pitchFamily="34" charset="-122"/>
              <a:ea typeface="思源黑体" panose="020B0400000000000000" pitchFamily="34" charset="-122"/>
              <a:cs typeface="+mj-cs"/>
              <a:sym typeface="思源黑体" panose="020B0400000000000000" pitchFamily="34" charset="-122"/>
            </a:endParaRPr>
          </a:p>
        </p:txBody>
      </p:sp>
      <p:sp>
        <p:nvSpPr>
          <p:cNvPr id="50" name="išľïḋé">
            <a:extLst>
              <a:ext uri="{FF2B5EF4-FFF2-40B4-BE49-F238E27FC236}">
                <a16:creationId xmlns:a16="http://schemas.microsoft.com/office/drawing/2014/main" id="{E440133C-F6F2-4E4E-933C-53CCABC7A714}"/>
              </a:ext>
            </a:extLst>
          </p:cNvPr>
          <p:cNvSpPr txBox="1"/>
          <p:nvPr/>
        </p:nvSpPr>
        <p:spPr>
          <a:xfrm>
            <a:off x="1112833" y="283624"/>
            <a:ext cx="4444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pc="-150" dirty="0">
                <a:solidFill>
                  <a:srgbClr val="FFC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Data</a:t>
            </a:r>
            <a:r>
              <a:rPr lang="zh-CN" altLang="en-US" sz="3200" spc="-150" dirty="0">
                <a:solidFill>
                  <a:srgbClr val="FFC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 </a:t>
            </a:r>
            <a:r>
              <a:rPr lang="en-US" altLang="zh-CN" sz="3200" spc="-150" dirty="0">
                <a:solidFill>
                  <a:srgbClr val="FFC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Center</a:t>
            </a:r>
            <a:endParaRPr lang="tr-TR" sz="3200" dirty="0">
              <a:solidFill>
                <a:srgbClr val="FFC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0615CFEF-8344-0849-9B9A-83E7C80F30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30038" y="-30284"/>
            <a:ext cx="1108389" cy="1108389"/>
          </a:xfrm>
          <a:prstGeom prst="rect">
            <a:avLst/>
          </a:prstGeom>
        </p:spPr>
      </p:pic>
      <p:sp>
        <p:nvSpPr>
          <p:cNvPr id="73" name="Slide Number Placeholder 4">
            <a:extLst>
              <a:ext uri="{FF2B5EF4-FFF2-40B4-BE49-F238E27FC236}">
                <a16:creationId xmlns:a16="http://schemas.microsoft.com/office/drawing/2014/main" id="{D4EC0D33-885C-0146-8A61-D1545337C31A}"/>
              </a:ext>
            </a:extLst>
          </p:cNvPr>
          <p:cNvSpPr txBox="1">
            <a:spLocks/>
          </p:cNvSpPr>
          <p:nvPr/>
        </p:nvSpPr>
        <p:spPr>
          <a:xfrm>
            <a:off x="9928066" y="640795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EF5AC35-1FCE-8849-B464-F1653CE31769}" type="slidenum">
              <a:rPr lang="en-US" smtClean="0"/>
              <a:pPr algn="r"/>
              <a:t>11</a:t>
            </a:fld>
            <a:endParaRPr lang="en-US"/>
          </a:p>
        </p:txBody>
      </p:sp>
      <p:grpSp>
        <p:nvGrpSpPr>
          <p:cNvPr id="59" name="组合 25">
            <a:extLst>
              <a:ext uri="{FF2B5EF4-FFF2-40B4-BE49-F238E27FC236}">
                <a16:creationId xmlns:a16="http://schemas.microsoft.com/office/drawing/2014/main" id="{D279FC81-C7FF-714D-BDFC-3FDC8774DCE4}"/>
              </a:ext>
            </a:extLst>
          </p:cNvPr>
          <p:cNvGrpSpPr/>
          <p:nvPr/>
        </p:nvGrpSpPr>
        <p:grpSpPr>
          <a:xfrm>
            <a:off x="546612" y="74287"/>
            <a:ext cx="811275" cy="1299746"/>
            <a:chOff x="538226" y="153800"/>
            <a:chExt cx="811275" cy="1299746"/>
          </a:xfrm>
        </p:grpSpPr>
        <p:sp>
          <p:nvSpPr>
            <p:cNvPr id="60" name="文本框 26">
              <a:extLst>
                <a:ext uri="{FF2B5EF4-FFF2-40B4-BE49-F238E27FC236}">
                  <a16:creationId xmlns:a16="http://schemas.microsoft.com/office/drawing/2014/main" id="{039EBE0E-6DCA-7B43-B040-6B63CBBBB969}"/>
                </a:ext>
              </a:extLst>
            </p:cNvPr>
            <p:cNvSpPr txBox="1"/>
            <p:nvPr/>
          </p:nvSpPr>
          <p:spPr>
            <a:xfrm>
              <a:off x="538226" y="153800"/>
              <a:ext cx="56764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8000">
                  <a:gradFill>
                    <a:gsLst>
                      <a:gs pos="36000">
                        <a:schemeClr val="bg1"/>
                      </a:gs>
                      <a:gs pos="100000">
                        <a:schemeClr val="tx1">
                          <a:lumMod val="50000"/>
                          <a:lumOff val="50000"/>
                        </a:schemeClr>
                      </a:gs>
                    </a:gsLst>
                    <a:lin ang="5400000" scaled="1"/>
                  </a:gradFill>
                  <a:latin typeface="字魂5号-无外润黑体" panose="00000500000000000000" pitchFamily="2" charset="-122"/>
                  <a:ea typeface="字魂5号-无外润黑体" panose="00000500000000000000" pitchFamily="2" charset="-122"/>
                </a:defRPr>
              </a:lvl1pPr>
            </a:lstStyle>
            <a:p>
              <a:r>
                <a:rPr lang="en-US" altLang="zh-CN" sz="6600" dirty="0">
                  <a:gradFill>
                    <a:gsLst>
                      <a:gs pos="36000">
                        <a:schemeClr val="bg1"/>
                      </a:gs>
                      <a:gs pos="70000">
                        <a:schemeClr val="tx1">
                          <a:lumMod val="50000"/>
                          <a:lumOff val="50000"/>
                          <a:alpha val="0"/>
                        </a:schemeClr>
                      </a:gs>
                    </a:gsLst>
                    <a:lin ang="5400000" scaled="1"/>
                  </a:gradFill>
                  <a:latin typeface="Microsoft YaHei" panose="020B0503020204020204" pitchFamily="34" charset="-122"/>
                  <a:ea typeface="Microsoft YaHei" panose="020B0503020204020204" pitchFamily="34" charset="-122"/>
                  <a:sym typeface="思源黑体" panose="020B0400000000000000" pitchFamily="34" charset="-122"/>
                </a:rPr>
                <a:t>3</a:t>
              </a:r>
              <a:endParaRPr lang="zh-CN" altLang="en-US" sz="6600" dirty="0">
                <a:gradFill>
                  <a:gsLst>
                    <a:gs pos="36000">
                      <a:schemeClr val="bg1"/>
                    </a:gs>
                    <a:gs pos="70000">
                      <a:schemeClr val="tx1">
                        <a:lumMod val="50000"/>
                        <a:lumOff val="50000"/>
                        <a:alpha val="0"/>
                      </a:schemeClr>
                    </a:gs>
                  </a:gsLst>
                  <a:lin ang="5400000" scaled="1"/>
                </a:gradFill>
                <a:latin typeface="Microsoft YaHei" panose="020B0503020204020204" pitchFamily="34" charset="-122"/>
                <a:ea typeface="Microsoft YaHei" panose="020B0503020204020204" pitchFamily="34" charset="-122"/>
                <a:sym typeface="思源黑体" panose="020B0400000000000000" pitchFamily="34" charset="-122"/>
              </a:endParaRPr>
            </a:p>
          </p:txBody>
        </p:sp>
        <p:grpSp>
          <p:nvGrpSpPr>
            <p:cNvPr id="74" name="组合 27">
              <a:extLst>
                <a:ext uri="{FF2B5EF4-FFF2-40B4-BE49-F238E27FC236}">
                  <a16:creationId xmlns:a16="http://schemas.microsoft.com/office/drawing/2014/main" id="{1922E582-694F-684D-AE80-8B0E98CF104A}"/>
                </a:ext>
              </a:extLst>
            </p:cNvPr>
            <p:cNvGrpSpPr/>
            <p:nvPr/>
          </p:nvGrpSpPr>
          <p:grpSpPr>
            <a:xfrm rot="1279383">
              <a:off x="538418" y="260428"/>
              <a:ext cx="811083" cy="1193118"/>
              <a:chOff x="5326021" y="1359499"/>
              <a:chExt cx="2273644" cy="3344573"/>
            </a:xfrm>
          </p:grpSpPr>
          <p:cxnSp>
            <p:nvCxnSpPr>
              <p:cNvPr id="75" name="直接连接符 28">
                <a:extLst>
                  <a:ext uri="{FF2B5EF4-FFF2-40B4-BE49-F238E27FC236}">
                    <a16:creationId xmlns:a16="http://schemas.microsoft.com/office/drawing/2014/main" id="{45FFC7B1-FF9D-C448-8D71-1C26A8B2C7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33166" y="1359499"/>
                <a:ext cx="2066499" cy="3212500"/>
              </a:xfrm>
              <a:prstGeom prst="line">
                <a:avLst/>
              </a:prstGeom>
              <a:ln>
                <a:gradFill>
                  <a:gsLst>
                    <a:gs pos="885">
                      <a:schemeClr val="tx1">
                        <a:alpha val="0"/>
                      </a:schemeClr>
                    </a:gs>
                    <a:gs pos="5900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任意多边形: 形状 29">
                <a:extLst>
                  <a:ext uri="{FF2B5EF4-FFF2-40B4-BE49-F238E27FC236}">
                    <a16:creationId xmlns:a16="http://schemas.microsoft.com/office/drawing/2014/main" id="{0F616F85-7752-DF45-8FEC-90D5C5D7535F}"/>
                  </a:ext>
                </a:extLst>
              </p:cNvPr>
              <p:cNvSpPr/>
              <p:nvPr/>
            </p:nvSpPr>
            <p:spPr>
              <a:xfrm rot="2008142">
                <a:off x="5326021" y="3632692"/>
                <a:ext cx="319543" cy="1071380"/>
              </a:xfrm>
              <a:custGeom>
                <a:avLst/>
                <a:gdLst>
                  <a:gd name="connsiteX0" fmla="*/ 278285 w 319543"/>
                  <a:gd name="connsiteY0" fmla="*/ 0 h 1071380"/>
                  <a:gd name="connsiteX1" fmla="*/ 319543 w 319543"/>
                  <a:gd name="connsiteY1" fmla="*/ 0 h 1071380"/>
                  <a:gd name="connsiteX2" fmla="*/ 319543 w 319543"/>
                  <a:gd name="connsiteY2" fmla="*/ 601405 h 1071380"/>
                  <a:gd name="connsiteX3" fmla="*/ 0 w 319543"/>
                  <a:gd name="connsiteY3" fmla="*/ 1071380 h 1071380"/>
                  <a:gd name="connsiteX4" fmla="*/ 0 w 319543"/>
                  <a:gd name="connsiteY4" fmla="*/ 409295 h 1071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9543" h="1071380">
                    <a:moveTo>
                      <a:pt x="278285" y="0"/>
                    </a:moveTo>
                    <a:lnTo>
                      <a:pt x="319543" y="0"/>
                    </a:lnTo>
                    <a:lnTo>
                      <a:pt x="319543" y="601405"/>
                    </a:lnTo>
                    <a:lnTo>
                      <a:pt x="0" y="1071380"/>
                    </a:lnTo>
                    <a:lnTo>
                      <a:pt x="0" y="40929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015D23C9-BAA6-8F41-5C85-FAFD204CFEF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30" y="1283440"/>
            <a:ext cx="7772400" cy="5181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A7A90CF-0772-8CF4-06FE-B4E825F4B984}"/>
              </a:ext>
            </a:extLst>
          </p:cNvPr>
          <p:cNvSpPr txBox="1"/>
          <p:nvPr/>
        </p:nvSpPr>
        <p:spPr>
          <a:xfrm>
            <a:off x="8691637" y="2151674"/>
            <a:ext cx="3227102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机房面积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： 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800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平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设备投资：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2400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万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CPU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节点：   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160</a:t>
            </a:r>
          </a:p>
          <a:p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GPU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节点：     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</a:p>
          <a:p>
            <a:r>
              <a:rPr lang="en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计算核数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8320</a:t>
            </a:r>
            <a:endParaRPr lang="en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分布式存储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0.9PB</a:t>
            </a:r>
          </a:p>
          <a:p>
            <a:r>
              <a:rPr lang="en-US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本分存储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1.2PB</a:t>
            </a:r>
          </a:p>
          <a:p>
            <a:endParaRPr 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数据中心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r>
              <a:rPr lang="en-US" altLang="zh-CN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Vmware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虚拟化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低延时网络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OPA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InfiniBand</a:t>
            </a:r>
          </a:p>
          <a:p>
            <a:r>
              <a:rPr lang="en-US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数据库服务器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：全闪架构</a:t>
            </a:r>
            <a:endParaRPr 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9F3507-91F6-C50E-868D-BDE67EFB447E}"/>
              </a:ext>
            </a:extLst>
          </p:cNvPr>
          <p:cNvSpPr txBox="1"/>
          <p:nvPr/>
        </p:nvSpPr>
        <p:spPr>
          <a:xfrm>
            <a:off x="9000664" y="1573751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4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数据增强型超算</a:t>
            </a:r>
          </a:p>
        </p:txBody>
      </p:sp>
    </p:spTree>
    <p:extLst>
      <p:ext uri="{BB962C8B-B14F-4D97-AF65-F5344CB8AC3E}">
        <p14:creationId xmlns:p14="http://schemas.microsoft.com/office/powerpoint/2010/main" val="17220460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bg1">
                <a:lumMod val="95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F64B405-B552-8842-BB25-06309B7A678D}"/>
              </a:ext>
            </a:extLst>
          </p:cNvPr>
          <p:cNvSpPr/>
          <p:nvPr/>
        </p:nvSpPr>
        <p:spPr>
          <a:xfrm>
            <a:off x="0" y="0"/>
            <a:ext cx="12192000" cy="1168842"/>
          </a:xfrm>
          <a:prstGeom prst="rect">
            <a:avLst/>
          </a:prstGeom>
          <a:gradFill flip="none" rotWithShape="1">
            <a:gsLst>
              <a:gs pos="0">
                <a:srgbClr val="2D70D5"/>
              </a:gs>
              <a:gs pos="35000">
                <a:srgbClr val="114196"/>
              </a:gs>
              <a:gs pos="100000">
                <a:srgbClr val="224B9A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FF51F5-472D-DB46-A323-9A081967F043}"/>
              </a:ext>
            </a:extLst>
          </p:cNvPr>
          <p:cNvSpPr/>
          <p:nvPr/>
        </p:nvSpPr>
        <p:spPr>
          <a:xfrm>
            <a:off x="0" y="1167230"/>
            <a:ext cx="12192000" cy="568377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对象 2" hidden="1">
            <a:extLst>
              <a:ext uri="{FF2B5EF4-FFF2-40B4-BE49-F238E27FC236}">
                <a16:creationId xmlns:a16="http://schemas.microsoft.com/office/drawing/2014/main" id="{3C326D0B-7DAB-41B6-8030-2E4A18CC949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3" name="对象 2" hidden="1">
                        <a:extLst>
                          <a:ext uri="{FF2B5EF4-FFF2-40B4-BE49-F238E27FC236}">
                            <a16:creationId xmlns:a16="http://schemas.microsoft.com/office/drawing/2014/main" id="{3C326D0B-7DAB-41B6-8030-2E4A18CC94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 hidden="1">
            <a:extLst>
              <a:ext uri="{FF2B5EF4-FFF2-40B4-BE49-F238E27FC236}">
                <a16:creationId xmlns:a16="http://schemas.microsoft.com/office/drawing/2014/main" id="{EC933494-1B63-4A32-964F-D05236799BA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solidFill>
              <a:schemeClr val="accent1">
                <a:lumMod val="100000"/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>
              <a:latin typeface="思源黑体" panose="020B0400000000000000" pitchFamily="34" charset="-122"/>
              <a:ea typeface="思源黑体" panose="020B0400000000000000" pitchFamily="34" charset="-122"/>
              <a:cs typeface="+mj-cs"/>
              <a:sym typeface="思源黑体" panose="020B0400000000000000" pitchFamily="34" charset="-122"/>
            </a:endParaRP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0615CFEF-8344-0849-9B9A-83E7C80F30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30038" y="-30284"/>
            <a:ext cx="1108389" cy="1108389"/>
          </a:xfrm>
          <a:prstGeom prst="rect">
            <a:avLst/>
          </a:prstGeom>
        </p:spPr>
      </p:pic>
      <p:sp>
        <p:nvSpPr>
          <p:cNvPr id="73" name="Slide Number Placeholder 4">
            <a:extLst>
              <a:ext uri="{FF2B5EF4-FFF2-40B4-BE49-F238E27FC236}">
                <a16:creationId xmlns:a16="http://schemas.microsoft.com/office/drawing/2014/main" id="{D4EC0D33-885C-0146-8A61-D1545337C31A}"/>
              </a:ext>
            </a:extLst>
          </p:cNvPr>
          <p:cNvSpPr txBox="1">
            <a:spLocks/>
          </p:cNvSpPr>
          <p:nvPr/>
        </p:nvSpPr>
        <p:spPr>
          <a:xfrm>
            <a:off x="9928066" y="640795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EF5AC35-1FCE-8849-B464-F1653CE31769}" type="slidenum">
              <a:rPr lang="en-US" smtClean="0"/>
              <a:pPr algn="r"/>
              <a:t>12</a:t>
            </a:fld>
            <a:endParaRPr lang="en-US"/>
          </a:p>
        </p:txBody>
      </p:sp>
      <p:grpSp>
        <p:nvGrpSpPr>
          <p:cNvPr id="59" name="组合 25">
            <a:extLst>
              <a:ext uri="{FF2B5EF4-FFF2-40B4-BE49-F238E27FC236}">
                <a16:creationId xmlns:a16="http://schemas.microsoft.com/office/drawing/2014/main" id="{D279FC81-C7FF-714D-BDFC-3FDC8774DCE4}"/>
              </a:ext>
            </a:extLst>
          </p:cNvPr>
          <p:cNvGrpSpPr/>
          <p:nvPr/>
        </p:nvGrpSpPr>
        <p:grpSpPr>
          <a:xfrm>
            <a:off x="546612" y="74287"/>
            <a:ext cx="811275" cy="1299746"/>
            <a:chOff x="538226" y="153800"/>
            <a:chExt cx="811275" cy="1299746"/>
          </a:xfrm>
        </p:grpSpPr>
        <p:sp>
          <p:nvSpPr>
            <p:cNvPr id="60" name="文本框 26">
              <a:extLst>
                <a:ext uri="{FF2B5EF4-FFF2-40B4-BE49-F238E27FC236}">
                  <a16:creationId xmlns:a16="http://schemas.microsoft.com/office/drawing/2014/main" id="{039EBE0E-6DCA-7B43-B040-6B63CBBBB969}"/>
                </a:ext>
              </a:extLst>
            </p:cNvPr>
            <p:cNvSpPr txBox="1"/>
            <p:nvPr/>
          </p:nvSpPr>
          <p:spPr>
            <a:xfrm>
              <a:off x="538226" y="153800"/>
              <a:ext cx="56764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8000">
                  <a:gradFill>
                    <a:gsLst>
                      <a:gs pos="36000">
                        <a:schemeClr val="bg1"/>
                      </a:gs>
                      <a:gs pos="100000">
                        <a:schemeClr val="tx1">
                          <a:lumMod val="50000"/>
                          <a:lumOff val="50000"/>
                        </a:schemeClr>
                      </a:gs>
                    </a:gsLst>
                    <a:lin ang="5400000" scaled="1"/>
                  </a:gradFill>
                  <a:latin typeface="字魂5号-无外润黑体" panose="00000500000000000000" pitchFamily="2" charset="-122"/>
                  <a:ea typeface="字魂5号-无外润黑体" panose="00000500000000000000" pitchFamily="2" charset="-122"/>
                </a:defRPr>
              </a:lvl1pPr>
            </a:lstStyle>
            <a:p>
              <a:r>
                <a:rPr lang="en-US" altLang="zh-CN" sz="6600">
                  <a:gradFill>
                    <a:gsLst>
                      <a:gs pos="36000">
                        <a:schemeClr val="bg1"/>
                      </a:gs>
                      <a:gs pos="70000">
                        <a:schemeClr val="tx1">
                          <a:lumMod val="50000"/>
                          <a:lumOff val="50000"/>
                          <a:alpha val="0"/>
                        </a:schemeClr>
                      </a:gs>
                    </a:gsLst>
                    <a:lin ang="5400000" scaled="1"/>
                  </a:gradFill>
                  <a:latin typeface="思源黑体 CN Light" panose="020B0300000000000000" pitchFamily="34" charset="-122"/>
                  <a:ea typeface="字魂54号-贤黑" panose="00000500000000000000" pitchFamily="2" charset="-122"/>
                  <a:sym typeface="思源黑体" panose="020B0400000000000000" pitchFamily="34" charset="-122"/>
                </a:rPr>
                <a:t>3</a:t>
              </a:r>
              <a:endParaRPr lang="zh-CN" altLang="en-US" sz="6600">
                <a:gradFill>
                  <a:gsLst>
                    <a:gs pos="36000">
                      <a:schemeClr val="bg1"/>
                    </a:gs>
                    <a:gs pos="70000">
                      <a:schemeClr val="tx1">
                        <a:lumMod val="50000"/>
                        <a:lumOff val="50000"/>
                        <a:alpha val="0"/>
                      </a:schemeClr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字魂54号-贤黑" panose="00000500000000000000" pitchFamily="2" charset="-122"/>
                <a:sym typeface="思源黑体" panose="020B0400000000000000" pitchFamily="34" charset="-122"/>
              </a:endParaRPr>
            </a:p>
          </p:txBody>
        </p:sp>
        <p:grpSp>
          <p:nvGrpSpPr>
            <p:cNvPr id="74" name="组合 27">
              <a:extLst>
                <a:ext uri="{FF2B5EF4-FFF2-40B4-BE49-F238E27FC236}">
                  <a16:creationId xmlns:a16="http://schemas.microsoft.com/office/drawing/2014/main" id="{1922E582-694F-684D-AE80-8B0E98CF104A}"/>
                </a:ext>
              </a:extLst>
            </p:cNvPr>
            <p:cNvGrpSpPr/>
            <p:nvPr/>
          </p:nvGrpSpPr>
          <p:grpSpPr>
            <a:xfrm rot="1279383">
              <a:off x="538418" y="260428"/>
              <a:ext cx="811083" cy="1193118"/>
              <a:chOff x="5326021" y="1359499"/>
              <a:chExt cx="2273644" cy="3344573"/>
            </a:xfrm>
          </p:grpSpPr>
          <p:cxnSp>
            <p:nvCxnSpPr>
              <p:cNvPr id="75" name="直接连接符 28">
                <a:extLst>
                  <a:ext uri="{FF2B5EF4-FFF2-40B4-BE49-F238E27FC236}">
                    <a16:creationId xmlns:a16="http://schemas.microsoft.com/office/drawing/2014/main" id="{45FFC7B1-FF9D-C448-8D71-1C26A8B2C7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33166" y="1359499"/>
                <a:ext cx="2066499" cy="3212500"/>
              </a:xfrm>
              <a:prstGeom prst="line">
                <a:avLst/>
              </a:prstGeom>
              <a:ln>
                <a:gradFill>
                  <a:gsLst>
                    <a:gs pos="885">
                      <a:schemeClr val="tx1">
                        <a:alpha val="0"/>
                      </a:schemeClr>
                    </a:gs>
                    <a:gs pos="5900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任意多边形: 形状 29">
                <a:extLst>
                  <a:ext uri="{FF2B5EF4-FFF2-40B4-BE49-F238E27FC236}">
                    <a16:creationId xmlns:a16="http://schemas.microsoft.com/office/drawing/2014/main" id="{0F616F85-7752-DF45-8FEC-90D5C5D7535F}"/>
                  </a:ext>
                </a:extLst>
              </p:cNvPr>
              <p:cNvSpPr/>
              <p:nvPr/>
            </p:nvSpPr>
            <p:spPr>
              <a:xfrm rot="2008142">
                <a:off x="5326021" y="3632692"/>
                <a:ext cx="319543" cy="1071380"/>
              </a:xfrm>
              <a:custGeom>
                <a:avLst/>
                <a:gdLst>
                  <a:gd name="connsiteX0" fmla="*/ 278285 w 319543"/>
                  <a:gd name="connsiteY0" fmla="*/ 0 h 1071380"/>
                  <a:gd name="connsiteX1" fmla="*/ 319543 w 319543"/>
                  <a:gd name="connsiteY1" fmla="*/ 0 h 1071380"/>
                  <a:gd name="connsiteX2" fmla="*/ 319543 w 319543"/>
                  <a:gd name="connsiteY2" fmla="*/ 601405 h 1071380"/>
                  <a:gd name="connsiteX3" fmla="*/ 0 w 319543"/>
                  <a:gd name="connsiteY3" fmla="*/ 1071380 h 1071380"/>
                  <a:gd name="connsiteX4" fmla="*/ 0 w 319543"/>
                  <a:gd name="connsiteY4" fmla="*/ 409295 h 1071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9543" h="1071380">
                    <a:moveTo>
                      <a:pt x="278285" y="0"/>
                    </a:moveTo>
                    <a:lnTo>
                      <a:pt x="319543" y="0"/>
                    </a:lnTo>
                    <a:lnTo>
                      <a:pt x="319543" y="601405"/>
                    </a:lnTo>
                    <a:lnTo>
                      <a:pt x="0" y="1071380"/>
                    </a:lnTo>
                    <a:lnTo>
                      <a:pt x="0" y="40929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/>
              </a:p>
            </p:txBody>
          </p:sp>
        </p:grpSp>
      </p:grpSp>
      <p:sp>
        <p:nvSpPr>
          <p:cNvPr id="93" name="išľïḋé">
            <a:extLst>
              <a:ext uri="{FF2B5EF4-FFF2-40B4-BE49-F238E27FC236}">
                <a16:creationId xmlns:a16="http://schemas.microsoft.com/office/drawing/2014/main" id="{74E0A2EA-C33B-174F-BC7E-D55BEEAFCD7A}"/>
              </a:ext>
            </a:extLst>
          </p:cNvPr>
          <p:cNvSpPr txBox="1"/>
          <p:nvPr/>
        </p:nvSpPr>
        <p:spPr>
          <a:xfrm>
            <a:off x="1214470" y="277105"/>
            <a:ext cx="90988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rgbClr val="FFC000"/>
                </a:solidFill>
                <a:latin typeface="+mj-lt"/>
                <a:cs typeface="+mn-ea"/>
                <a:sym typeface="+mn-lt"/>
              </a:rPr>
              <a:t>计算未知材料（元素替换产生新结构）</a:t>
            </a:r>
            <a:endParaRPr lang="tr-TR" sz="3200">
              <a:solidFill>
                <a:srgbClr val="FFC000"/>
              </a:solidFill>
              <a:latin typeface="+mj-lt"/>
              <a:cs typeface="+mn-ea"/>
              <a:sym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CF9932-D3A9-C447-A040-F97356BAC1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208" y="1262764"/>
            <a:ext cx="2290792" cy="214661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685DF20-6D75-C242-9618-8C29EB5B18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208" y="4111052"/>
            <a:ext cx="2355194" cy="2014914"/>
          </a:xfrm>
          <a:prstGeom prst="rect">
            <a:avLst/>
          </a:prstGeom>
        </p:spPr>
      </p:pic>
      <p:sp>
        <p:nvSpPr>
          <p:cNvPr id="12" name="Down Arrow 11">
            <a:extLst>
              <a:ext uri="{FF2B5EF4-FFF2-40B4-BE49-F238E27FC236}">
                <a16:creationId xmlns:a16="http://schemas.microsoft.com/office/drawing/2014/main" id="{933BDD05-64A8-8F46-8DF6-D3AD3D7EF0DC}"/>
              </a:ext>
            </a:extLst>
          </p:cNvPr>
          <p:cNvSpPr/>
          <p:nvPr/>
        </p:nvSpPr>
        <p:spPr>
          <a:xfrm>
            <a:off x="2296675" y="3498505"/>
            <a:ext cx="414779" cy="5023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42A86A2-143B-0C4C-B798-E2B5BFA665CE}"/>
              </a:ext>
            </a:extLst>
          </p:cNvPr>
          <p:cNvSpPr txBox="1"/>
          <p:nvPr/>
        </p:nvSpPr>
        <p:spPr>
          <a:xfrm>
            <a:off x="2809187" y="353006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元素替换</a:t>
            </a:r>
            <a:endParaRPr lang="en-US" altLang="zh-CN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D922743-3364-B445-A9C3-4A7E20A32199}"/>
              </a:ext>
            </a:extLst>
          </p:cNvPr>
          <p:cNvSpPr/>
          <p:nvPr/>
        </p:nvSpPr>
        <p:spPr>
          <a:xfrm>
            <a:off x="4242402" y="4933843"/>
            <a:ext cx="7906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6ACB"/>
                </a:solidFill>
                <a:latin typeface="Noto Sans SC"/>
              </a:rPr>
              <a:t>TiP</a:t>
            </a:r>
            <a:r>
              <a:rPr lang="en-US" b="1" baseline="-25000">
                <a:solidFill>
                  <a:srgbClr val="006ACB"/>
                </a:solidFill>
                <a:latin typeface="Noto Sans SC"/>
              </a:rPr>
              <a:t>2</a:t>
            </a:r>
            <a:r>
              <a:rPr lang="en-US" b="1">
                <a:solidFill>
                  <a:srgbClr val="006ACB"/>
                </a:solidFill>
                <a:latin typeface="Noto Sans SC"/>
              </a:rPr>
              <a:t>O</a:t>
            </a:r>
            <a:r>
              <a:rPr lang="en-US" b="1" baseline="-25000">
                <a:solidFill>
                  <a:srgbClr val="006ACB"/>
                </a:solidFill>
                <a:latin typeface="Noto Sans SC"/>
              </a:rPr>
              <a:t>7</a:t>
            </a:r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6C8C44A-E216-9D42-998D-E74D329C1A2C}"/>
              </a:ext>
            </a:extLst>
          </p:cNvPr>
          <p:cNvSpPr/>
          <p:nvPr/>
        </p:nvSpPr>
        <p:spPr>
          <a:xfrm>
            <a:off x="4218452" y="2338405"/>
            <a:ext cx="8384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6ACB"/>
                </a:solidFill>
                <a:latin typeface="Noto Sans SC"/>
              </a:rPr>
              <a:t>FeP</a:t>
            </a:r>
            <a:r>
              <a:rPr lang="en-US" b="1" baseline="-25000">
                <a:solidFill>
                  <a:srgbClr val="006ACB"/>
                </a:solidFill>
                <a:latin typeface="Noto Sans SC"/>
              </a:rPr>
              <a:t>2</a:t>
            </a:r>
            <a:r>
              <a:rPr lang="en-US" b="1">
                <a:solidFill>
                  <a:srgbClr val="006ACB"/>
                </a:solidFill>
                <a:latin typeface="Noto Sans SC"/>
              </a:rPr>
              <a:t>O</a:t>
            </a:r>
            <a:r>
              <a:rPr lang="en-US" b="1" baseline="-25000">
                <a:solidFill>
                  <a:srgbClr val="006ACB"/>
                </a:solidFill>
                <a:latin typeface="Noto Sans SC"/>
              </a:rPr>
              <a:t>7</a:t>
            </a:r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AB05A95-8FA3-D645-9857-FAB0F8C1F215}"/>
              </a:ext>
            </a:extLst>
          </p:cNvPr>
          <p:cNvGrpSpPr/>
          <p:nvPr/>
        </p:nvGrpSpPr>
        <p:grpSpPr>
          <a:xfrm>
            <a:off x="6400800" y="1362230"/>
            <a:ext cx="4705472" cy="4704999"/>
            <a:chOff x="6731852" y="1657212"/>
            <a:chExt cx="3808812" cy="3808429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6769BC7-A0F7-794C-9E67-E425F3BDFFFF}"/>
                </a:ext>
              </a:extLst>
            </p:cNvPr>
            <p:cNvSpPr/>
            <p:nvPr/>
          </p:nvSpPr>
          <p:spPr>
            <a:xfrm>
              <a:off x="6732235" y="1657212"/>
              <a:ext cx="3808429" cy="3808429"/>
            </a:xfrm>
            <a:prstGeom prst="ellipse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DE8AECC7-096C-3D4F-9C15-A3F882AD390C}"/>
                </a:ext>
              </a:extLst>
            </p:cNvPr>
            <p:cNvSpPr/>
            <p:nvPr/>
          </p:nvSpPr>
          <p:spPr>
            <a:xfrm>
              <a:off x="6731852" y="2224466"/>
              <a:ext cx="2658693" cy="2658693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1CF214DD-4176-4F42-9E95-BAAC10D8ADD9}"/>
                </a:ext>
              </a:extLst>
            </p:cNvPr>
            <p:cNvSpPr/>
            <p:nvPr/>
          </p:nvSpPr>
          <p:spPr>
            <a:xfrm>
              <a:off x="6731852" y="2707737"/>
              <a:ext cx="1741274" cy="1741274"/>
            </a:xfrm>
            <a:prstGeom prst="ellipse">
              <a:avLst/>
            </a:prstGeom>
            <a:solidFill>
              <a:srgbClr val="D2E02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118ED075-6AC8-4244-80E1-EE3170C35261}"/>
              </a:ext>
            </a:extLst>
          </p:cNvPr>
          <p:cNvSpPr txBox="1"/>
          <p:nvPr/>
        </p:nvSpPr>
        <p:spPr>
          <a:xfrm>
            <a:off x="6844308" y="3334180"/>
            <a:ext cx="10230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/>
              <a:t>ICSD</a:t>
            </a:r>
          </a:p>
          <a:p>
            <a:pPr algn="ctr"/>
            <a:r>
              <a:rPr lang="zh-CN" altLang="en-US" sz="2400"/>
              <a:t>～</a:t>
            </a:r>
            <a:r>
              <a:rPr lang="en-US" altLang="zh-CN" sz="2400"/>
              <a:t>60k</a:t>
            </a:r>
          </a:p>
          <a:p>
            <a:pPr algn="ctr"/>
            <a:r>
              <a:rPr lang="en-US" altLang="zh-CN" sz="2400"/>
              <a:t>40y</a:t>
            </a:r>
            <a:endParaRPr lang="en-US" sz="240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3B0CDD0-54F6-CC40-8596-FDF7926A4749}"/>
              </a:ext>
            </a:extLst>
          </p:cNvPr>
          <p:cNvSpPr txBox="1"/>
          <p:nvPr/>
        </p:nvSpPr>
        <p:spPr>
          <a:xfrm>
            <a:off x="8461751" y="3280055"/>
            <a:ext cx="109837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MP</a:t>
            </a:r>
          </a:p>
          <a:p>
            <a:pPr algn="ctr"/>
            <a:r>
              <a:rPr lang="zh-CN" altLang="en-US" sz="2400" dirty="0"/>
              <a:t>～</a:t>
            </a:r>
            <a:r>
              <a:rPr lang="en-US" altLang="zh-CN" sz="2400" dirty="0"/>
              <a:t>146k</a:t>
            </a:r>
          </a:p>
          <a:p>
            <a:pPr algn="ctr"/>
            <a:r>
              <a:rPr lang="en-US" altLang="zh-CN" sz="2400" dirty="0"/>
              <a:t>10y</a:t>
            </a:r>
            <a:endParaRPr lang="en-US" sz="24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A47FAD2-9651-6342-ADD1-27B03FE77FC1}"/>
              </a:ext>
            </a:extLst>
          </p:cNvPr>
          <p:cNvSpPr txBox="1"/>
          <p:nvPr/>
        </p:nvSpPr>
        <p:spPr>
          <a:xfrm>
            <a:off x="9794103" y="3289823"/>
            <a:ext cx="109837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FF0000"/>
                </a:solidFill>
              </a:rPr>
              <a:t>Atomly</a:t>
            </a:r>
            <a:endParaRPr lang="en-US" sz="2400" dirty="0">
              <a:solidFill>
                <a:srgbClr val="FF0000"/>
              </a:solidFill>
            </a:endParaRPr>
          </a:p>
          <a:p>
            <a:pPr algn="ctr"/>
            <a:r>
              <a:rPr lang="zh-CN" altLang="en-US" sz="2400" dirty="0">
                <a:solidFill>
                  <a:srgbClr val="FF0000"/>
                </a:solidFill>
              </a:rPr>
              <a:t>～</a:t>
            </a:r>
            <a:r>
              <a:rPr lang="en-US" altLang="zh-CN" sz="2400" dirty="0">
                <a:solidFill>
                  <a:srgbClr val="FF0000"/>
                </a:solidFill>
              </a:rPr>
              <a:t>346k</a:t>
            </a:r>
          </a:p>
          <a:p>
            <a:pPr algn="ctr"/>
            <a:r>
              <a:rPr lang="en-US" altLang="zh-CN" sz="2400" dirty="0">
                <a:solidFill>
                  <a:srgbClr val="FF0000"/>
                </a:solidFill>
              </a:rPr>
              <a:t>4y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0" name="Right Arrow 19">
            <a:extLst>
              <a:ext uri="{FF2B5EF4-FFF2-40B4-BE49-F238E27FC236}">
                <a16:creationId xmlns:a16="http://schemas.microsoft.com/office/drawing/2014/main" id="{EA046F5D-F58E-6643-8C3D-9B0719686C8D}"/>
              </a:ext>
            </a:extLst>
          </p:cNvPr>
          <p:cNvSpPr/>
          <p:nvPr/>
        </p:nvSpPr>
        <p:spPr>
          <a:xfrm>
            <a:off x="5106995" y="2822515"/>
            <a:ext cx="754431" cy="1422956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620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4" grpId="0"/>
      <p:bldP spid="35" grpId="0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F64B405-B552-8842-BB25-06309B7A678D}"/>
              </a:ext>
            </a:extLst>
          </p:cNvPr>
          <p:cNvSpPr/>
          <p:nvPr/>
        </p:nvSpPr>
        <p:spPr>
          <a:xfrm>
            <a:off x="0" y="0"/>
            <a:ext cx="12192000" cy="1168842"/>
          </a:xfrm>
          <a:prstGeom prst="rect">
            <a:avLst/>
          </a:prstGeom>
          <a:gradFill flip="none" rotWithShape="1">
            <a:gsLst>
              <a:gs pos="0">
                <a:srgbClr val="2D70D5"/>
              </a:gs>
              <a:gs pos="35000">
                <a:srgbClr val="114196"/>
              </a:gs>
              <a:gs pos="100000">
                <a:srgbClr val="224B9A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FF51F5-472D-DB46-A323-9A081967F043}"/>
              </a:ext>
            </a:extLst>
          </p:cNvPr>
          <p:cNvSpPr/>
          <p:nvPr/>
        </p:nvSpPr>
        <p:spPr>
          <a:xfrm>
            <a:off x="0" y="1195561"/>
            <a:ext cx="12192000" cy="568377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3" name="对象 2" hidden="1">
            <a:extLst>
              <a:ext uri="{FF2B5EF4-FFF2-40B4-BE49-F238E27FC236}">
                <a16:creationId xmlns:a16="http://schemas.microsoft.com/office/drawing/2014/main" id="{3C326D0B-7DAB-41B6-8030-2E4A18CC949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3" name="对象 2" hidden="1">
                        <a:extLst>
                          <a:ext uri="{FF2B5EF4-FFF2-40B4-BE49-F238E27FC236}">
                            <a16:creationId xmlns:a16="http://schemas.microsoft.com/office/drawing/2014/main" id="{3C326D0B-7DAB-41B6-8030-2E4A18CC94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 hidden="1">
            <a:extLst>
              <a:ext uri="{FF2B5EF4-FFF2-40B4-BE49-F238E27FC236}">
                <a16:creationId xmlns:a16="http://schemas.microsoft.com/office/drawing/2014/main" id="{EC933494-1B63-4A32-964F-D05236799BA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solidFill>
              <a:schemeClr val="accent1">
                <a:lumMod val="100000"/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>
              <a:latin typeface="思源黑体" panose="020B0400000000000000" pitchFamily="34" charset="-122"/>
              <a:ea typeface="思源黑体" panose="020B0400000000000000" pitchFamily="34" charset="-122"/>
              <a:cs typeface="+mj-cs"/>
              <a:sym typeface="思源黑体" panose="020B0400000000000000" pitchFamily="34" charset="-122"/>
            </a:endParaRP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0615CFEF-8344-0849-9B9A-83E7C80F30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30038" y="-30284"/>
            <a:ext cx="1108389" cy="1108389"/>
          </a:xfrm>
          <a:prstGeom prst="rect">
            <a:avLst/>
          </a:prstGeom>
        </p:spPr>
      </p:pic>
      <p:sp>
        <p:nvSpPr>
          <p:cNvPr id="73" name="Slide Number Placeholder 4">
            <a:extLst>
              <a:ext uri="{FF2B5EF4-FFF2-40B4-BE49-F238E27FC236}">
                <a16:creationId xmlns:a16="http://schemas.microsoft.com/office/drawing/2014/main" id="{D4EC0D33-885C-0146-8A61-D1545337C31A}"/>
              </a:ext>
            </a:extLst>
          </p:cNvPr>
          <p:cNvSpPr txBox="1">
            <a:spLocks/>
          </p:cNvSpPr>
          <p:nvPr/>
        </p:nvSpPr>
        <p:spPr>
          <a:xfrm>
            <a:off x="9928066" y="640795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EF5AC35-1FCE-8849-B464-F1653CE31769}" type="slidenum">
              <a:rPr lang="en-US" smtClean="0"/>
              <a:pPr algn="r"/>
              <a:t>13</a:t>
            </a:fld>
            <a:endParaRPr lang="en-US"/>
          </a:p>
        </p:txBody>
      </p:sp>
      <p:grpSp>
        <p:nvGrpSpPr>
          <p:cNvPr id="59" name="组合 25">
            <a:extLst>
              <a:ext uri="{FF2B5EF4-FFF2-40B4-BE49-F238E27FC236}">
                <a16:creationId xmlns:a16="http://schemas.microsoft.com/office/drawing/2014/main" id="{D279FC81-C7FF-714D-BDFC-3FDC8774DCE4}"/>
              </a:ext>
            </a:extLst>
          </p:cNvPr>
          <p:cNvGrpSpPr/>
          <p:nvPr/>
        </p:nvGrpSpPr>
        <p:grpSpPr>
          <a:xfrm>
            <a:off x="546612" y="74287"/>
            <a:ext cx="811275" cy="1299746"/>
            <a:chOff x="538226" y="153800"/>
            <a:chExt cx="811275" cy="1299746"/>
          </a:xfrm>
        </p:grpSpPr>
        <p:sp>
          <p:nvSpPr>
            <p:cNvPr id="60" name="文本框 26">
              <a:extLst>
                <a:ext uri="{FF2B5EF4-FFF2-40B4-BE49-F238E27FC236}">
                  <a16:creationId xmlns:a16="http://schemas.microsoft.com/office/drawing/2014/main" id="{039EBE0E-6DCA-7B43-B040-6B63CBBBB969}"/>
                </a:ext>
              </a:extLst>
            </p:cNvPr>
            <p:cNvSpPr txBox="1"/>
            <p:nvPr/>
          </p:nvSpPr>
          <p:spPr>
            <a:xfrm>
              <a:off x="538226" y="153800"/>
              <a:ext cx="56764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8000">
                  <a:gradFill>
                    <a:gsLst>
                      <a:gs pos="36000">
                        <a:schemeClr val="bg1"/>
                      </a:gs>
                      <a:gs pos="100000">
                        <a:schemeClr val="tx1">
                          <a:lumMod val="50000"/>
                          <a:lumOff val="50000"/>
                        </a:schemeClr>
                      </a:gs>
                    </a:gsLst>
                    <a:lin ang="5400000" scaled="1"/>
                  </a:gradFill>
                  <a:latin typeface="字魂5号-无外润黑体" panose="00000500000000000000" pitchFamily="2" charset="-122"/>
                  <a:ea typeface="字魂5号-无外润黑体" panose="00000500000000000000" pitchFamily="2" charset="-122"/>
                </a:defRPr>
              </a:lvl1pPr>
            </a:lstStyle>
            <a:p>
              <a:r>
                <a:rPr lang="en-US" altLang="zh-CN" sz="6600" dirty="0">
                  <a:gradFill>
                    <a:gsLst>
                      <a:gs pos="36000">
                        <a:schemeClr val="bg1"/>
                      </a:gs>
                      <a:gs pos="70000">
                        <a:schemeClr val="tx1">
                          <a:lumMod val="50000"/>
                          <a:lumOff val="50000"/>
                          <a:alpha val="0"/>
                        </a:schemeClr>
                      </a:gs>
                    </a:gsLst>
                    <a:lin ang="5400000" scaled="1"/>
                  </a:gradFill>
                  <a:latin typeface="Microsoft YaHei" panose="020B0503020204020204" pitchFamily="34" charset="-122"/>
                  <a:ea typeface="Microsoft YaHei" panose="020B0503020204020204" pitchFamily="34" charset="-122"/>
                  <a:sym typeface="思源黑体" panose="020B0400000000000000" pitchFamily="34" charset="-122"/>
                </a:rPr>
                <a:t>3</a:t>
              </a:r>
              <a:endParaRPr lang="zh-CN" altLang="en-US" sz="6600" dirty="0">
                <a:gradFill>
                  <a:gsLst>
                    <a:gs pos="36000">
                      <a:schemeClr val="bg1"/>
                    </a:gs>
                    <a:gs pos="70000">
                      <a:schemeClr val="tx1">
                        <a:lumMod val="50000"/>
                        <a:lumOff val="50000"/>
                        <a:alpha val="0"/>
                      </a:schemeClr>
                    </a:gs>
                  </a:gsLst>
                  <a:lin ang="5400000" scaled="1"/>
                </a:gradFill>
                <a:latin typeface="Microsoft YaHei" panose="020B0503020204020204" pitchFamily="34" charset="-122"/>
                <a:ea typeface="Microsoft YaHei" panose="020B0503020204020204" pitchFamily="34" charset="-122"/>
                <a:sym typeface="思源黑体" panose="020B0400000000000000" pitchFamily="34" charset="-122"/>
              </a:endParaRPr>
            </a:p>
          </p:txBody>
        </p:sp>
        <p:grpSp>
          <p:nvGrpSpPr>
            <p:cNvPr id="74" name="组合 27">
              <a:extLst>
                <a:ext uri="{FF2B5EF4-FFF2-40B4-BE49-F238E27FC236}">
                  <a16:creationId xmlns:a16="http://schemas.microsoft.com/office/drawing/2014/main" id="{1922E582-694F-684D-AE80-8B0E98CF104A}"/>
                </a:ext>
              </a:extLst>
            </p:cNvPr>
            <p:cNvGrpSpPr/>
            <p:nvPr/>
          </p:nvGrpSpPr>
          <p:grpSpPr>
            <a:xfrm rot="1279383">
              <a:off x="538418" y="260428"/>
              <a:ext cx="811083" cy="1193118"/>
              <a:chOff x="5326021" y="1359499"/>
              <a:chExt cx="2273644" cy="3344573"/>
            </a:xfrm>
          </p:grpSpPr>
          <p:cxnSp>
            <p:nvCxnSpPr>
              <p:cNvPr id="75" name="直接连接符 28">
                <a:extLst>
                  <a:ext uri="{FF2B5EF4-FFF2-40B4-BE49-F238E27FC236}">
                    <a16:creationId xmlns:a16="http://schemas.microsoft.com/office/drawing/2014/main" id="{45FFC7B1-FF9D-C448-8D71-1C26A8B2C7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33166" y="1359499"/>
                <a:ext cx="2066499" cy="3212500"/>
              </a:xfrm>
              <a:prstGeom prst="line">
                <a:avLst/>
              </a:prstGeom>
              <a:ln>
                <a:gradFill>
                  <a:gsLst>
                    <a:gs pos="885">
                      <a:schemeClr val="tx1">
                        <a:alpha val="0"/>
                      </a:schemeClr>
                    </a:gs>
                    <a:gs pos="5900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任意多边形: 形状 29">
                <a:extLst>
                  <a:ext uri="{FF2B5EF4-FFF2-40B4-BE49-F238E27FC236}">
                    <a16:creationId xmlns:a16="http://schemas.microsoft.com/office/drawing/2014/main" id="{0F616F85-7752-DF45-8FEC-90D5C5D7535F}"/>
                  </a:ext>
                </a:extLst>
              </p:cNvPr>
              <p:cNvSpPr/>
              <p:nvPr/>
            </p:nvSpPr>
            <p:spPr>
              <a:xfrm rot="2008142">
                <a:off x="5326021" y="3632692"/>
                <a:ext cx="319543" cy="1071380"/>
              </a:xfrm>
              <a:custGeom>
                <a:avLst/>
                <a:gdLst>
                  <a:gd name="connsiteX0" fmla="*/ 278285 w 319543"/>
                  <a:gd name="connsiteY0" fmla="*/ 0 h 1071380"/>
                  <a:gd name="connsiteX1" fmla="*/ 319543 w 319543"/>
                  <a:gd name="connsiteY1" fmla="*/ 0 h 1071380"/>
                  <a:gd name="connsiteX2" fmla="*/ 319543 w 319543"/>
                  <a:gd name="connsiteY2" fmla="*/ 601405 h 1071380"/>
                  <a:gd name="connsiteX3" fmla="*/ 0 w 319543"/>
                  <a:gd name="connsiteY3" fmla="*/ 1071380 h 1071380"/>
                  <a:gd name="connsiteX4" fmla="*/ 0 w 319543"/>
                  <a:gd name="connsiteY4" fmla="*/ 409295 h 1071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9543" h="1071380">
                    <a:moveTo>
                      <a:pt x="278285" y="0"/>
                    </a:moveTo>
                    <a:lnTo>
                      <a:pt x="319543" y="0"/>
                    </a:lnTo>
                    <a:lnTo>
                      <a:pt x="319543" y="601405"/>
                    </a:lnTo>
                    <a:lnTo>
                      <a:pt x="0" y="1071380"/>
                    </a:lnTo>
                    <a:lnTo>
                      <a:pt x="0" y="40929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</p:grpSp>
      <p:sp>
        <p:nvSpPr>
          <p:cNvPr id="93" name="išľïḋé">
            <a:extLst>
              <a:ext uri="{FF2B5EF4-FFF2-40B4-BE49-F238E27FC236}">
                <a16:creationId xmlns:a16="http://schemas.microsoft.com/office/drawing/2014/main" id="{74E0A2EA-C33B-174F-BC7E-D55BEEAFCD7A}"/>
              </a:ext>
            </a:extLst>
          </p:cNvPr>
          <p:cNvSpPr txBox="1"/>
          <p:nvPr/>
        </p:nvSpPr>
        <p:spPr>
          <a:xfrm>
            <a:off x="1214470" y="277105"/>
            <a:ext cx="90988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rgbClr val="FFC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探索未知相空间（热力学稳定相）</a:t>
            </a:r>
            <a:endParaRPr lang="tr-TR" sz="3200">
              <a:solidFill>
                <a:srgbClr val="FFC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38953" name="Picture 9" descr="page1image1869406384">
            <a:extLst>
              <a:ext uri="{FF2B5EF4-FFF2-40B4-BE49-F238E27FC236}">
                <a16:creationId xmlns:a16="http://schemas.microsoft.com/office/drawing/2014/main" id="{B952A891-D7D6-8A4F-B381-D2D18F0AD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4589" y="1239037"/>
            <a:ext cx="4321362" cy="3960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D66C592-6DAA-3B48-9780-B23242CAC050}"/>
              </a:ext>
            </a:extLst>
          </p:cNvPr>
          <p:cNvSpPr txBox="1"/>
          <p:nvPr/>
        </p:nvSpPr>
        <p:spPr>
          <a:xfrm>
            <a:off x="3439629" y="2692497"/>
            <a:ext cx="9396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Energy</a:t>
            </a:r>
          </a:p>
          <a:p>
            <a:pPr algn="ctr"/>
            <a:r>
              <a:rPr lang="en-US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Above</a:t>
            </a:r>
          </a:p>
          <a:p>
            <a:pPr algn="ctr"/>
            <a:r>
              <a:rPr lang="en-US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Hull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359A4E-2DB8-7E4A-9234-A6DF6FEECE12}"/>
              </a:ext>
            </a:extLst>
          </p:cNvPr>
          <p:cNvSpPr/>
          <p:nvPr/>
        </p:nvSpPr>
        <p:spPr>
          <a:xfrm>
            <a:off x="1728473" y="2868157"/>
            <a:ext cx="17690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Energy</a:t>
            </a:r>
          </a:p>
          <a:p>
            <a:pPr algn="ctr"/>
            <a:r>
              <a:rPr lang="en-US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Hull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C733AE-F878-8B49-AE7E-E16F4CCECBBB}"/>
              </a:ext>
            </a:extLst>
          </p:cNvPr>
          <p:cNvSpPr txBox="1"/>
          <p:nvPr/>
        </p:nvSpPr>
        <p:spPr>
          <a:xfrm>
            <a:off x="1928887" y="5366509"/>
            <a:ext cx="431887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在</a:t>
            </a:r>
            <a:r>
              <a:rPr lang="en-US" altLang="zh-CN" dirty="0"/>
              <a:t>50k</a:t>
            </a:r>
            <a:r>
              <a:rPr lang="zh-CN" altLang="en-US" dirty="0"/>
              <a:t>新材料中</a:t>
            </a:r>
            <a:endParaRPr lang="en-US" altLang="zh-CN" dirty="0"/>
          </a:p>
          <a:p>
            <a:r>
              <a:rPr lang="en-US" altLang="zh-CN" dirty="0" err="1"/>
              <a:t>E^hull</a:t>
            </a:r>
            <a:r>
              <a:rPr lang="zh-CN" altLang="en-US" dirty="0"/>
              <a:t> </a:t>
            </a:r>
            <a:r>
              <a:rPr lang="en-US" altLang="zh-CN" dirty="0"/>
              <a:t>&lt; 100meV /atom: 30540 compounds</a:t>
            </a:r>
          </a:p>
          <a:p>
            <a:r>
              <a:rPr lang="en-US" altLang="zh-CN" dirty="0" err="1"/>
              <a:t>E^hull</a:t>
            </a:r>
            <a:r>
              <a:rPr lang="zh-CN" altLang="en-US" dirty="0"/>
              <a:t> </a:t>
            </a:r>
            <a:r>
              <a:rPr lang="en-US" altLang="zh-CN" dirty="0"/>
              <a:t>&lt;    50meV /atom: 16511 compounds</a:t>
            </a:r>
          </a:p>
          <a:p>
            <a:r>
              <a:rPr lang="en-US" altLang="zh-CN" dirty="0" err="1"/>
              <a:t>E^hull</a:t>
            </a:r>
            <a:r>
              <a:rPr lang="zh-CN" altLang="en-US" dirty="0"/>
              <a:t> </a:t>
            </a:r>
            <a:r>
              <a:rPr lang="en-US" altLang="zh-CN" dirty="0"/>
              <a:t>&lt;    10meV/atom :    6940 compounds</a:t>
            </a:r>
          </a:p>
          <a:p>
            <a:endParaRPr lang="en-US" altLang="zh-CN" dirty="0"/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7F20C389-33F2-ED26-5E01-9A574A023143}"/>
              </a:ext>
            </a:extLst>
          </p:cNvPr>
          <p:cNvSpPr/>
          <p:nvPr/>
        </p:nvSpPr>
        <p:spPr>
          <a:xfrm>
            <a:off x="2094273" y="4747855"/>
            <a:ext cx="3200858" cy="802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915CDE56-5ADE-6EBA-42CC-468F39216BAC}"/>
              </a:ext>
            </a:extLst>
          </p:cNvPr>
          <p:cNvSpPr/>
          <p:nvPr/>
        </p:nvSpPr>
        <p:spPr>
          <a:xfrm rot="16200000">
            <a:off x="517048" y="3172293"/>
            <a:ext cx="3200858" cy="802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81755E-F9AC-D687-E440-092B3B386501}"/>
              </a:ext>
            </a:extLst>
          </p:cNvPr>
          <p:cNvSpPr txBox="1"/>
          <p:nvPr/>
        </p:nvSpPr>
        <p:spPr>
          <a:xfrm rot="16200000">
            <a:off x="719830" y="3034417"/>
            <a:ext cx="1638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形成能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（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eV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84A6D27-E961-E2B9-BC8E-C7ADE0367AA6}"/>
              </a:ext>
            </a:extLst>
          </p:cNvPr>
          <p:cNvSpPr txBox="1"/>
          <p:nvPr/>
        </p:nvSpPr>
        <p:spPr>
          <a:xfrm>
            <a:off x="3286867" y="4790327"/>
            <a:ext cx="805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</a:t>
            </a:r>
            <a:r>
              <a:rPr lang="en-CN" baseline="-25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x</a:t>
            </a:r>
            <a:r>
              <a:rPr lang="en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B</a:t>
            </a:r>
            <a:r>
              <a:rPr lang="en-US" altLang="zh-CN" baseline="-25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1-x</a:t>
            </a:r>
            <a:endParaRPr lang="en-CN" baseline="-25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6C7987-DD65-F088-95E4-4F5B1BCC4F21}"/>
              </a:ext>
            </a:extLst>
          </p:cNvPr>
          <p:cNvSpPr txBox="1"/>
          <p:nvPr/>
        </p:nvSpPr>
        <p:spPr>
          <a:xfrm>
            <a:off x="2203718" y="4811065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</a:t>
            </a:r>
            <a:endParaRPr lang="en-CN" baseline="-25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77565AD-9FE4-0227-F9FB-D441810310BF}"/>
              </a:ext>
            </a:extLst>
          </p:cNvPr>
          <p:cNvSpPr txBox="1"/>
          <p:nvPr/>
        </p:nvSpPr>
        <p:spPr>
          <a:xfrm>
            <a:off x="5022364" y="4873600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B</a:t>
            </a:r>
            <a:endParaRPr lang="en-CN" baseline="-25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B193313-96C6-C8AF-1B1A-284377319E12}"/>
              </a:ext>
            </a:extLst>
          </p:cNvPr>
          <p:cNvSpPr/>
          <p:nvPr/>
        </p:nvSpPr>
        <p:spPr>
          <a:xfrm>
            <a:off x="2367924" y="2131741"/>
            <a:ext cx="68882" cy="68882"/>
          </a:xfrm>
          <a:prstGeom prst="ellipse">
            <a:avLst/>
          </a:prstGeom>
          <a:solidFill>
            <a:srgbClr val="00B1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E1D9DE1-0A9E-289B-54FF-BE2B645BF6BD}"/>
              </a:ext>
            </a:extLst>
          </p:cNvPr>
          <p:cNvSpPr/>
          <p:nvPr/>
        </p:nvSpPr>
        <p:spPr>
          <a:xfrm>
            <a:off x="4916448" y="2130633"/>
            <a:ext cx="68882" cy="68882"/>
          </a:xfrm>
          <a:prstGeom prst="ellipse">
            <a:avLst/>
          </a:prstGeom>
          <a:solidFill>
            <a:srgbClr val="00B1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4AA0F22-5C2C-86B4-4FFE-C5843E405108}"/>
              </a:ext>
            </a:extLst>
          </p:cNvPr>
          <p:cNvSpPr/>
          <p:nvPr/>
        </p:nvSpPr>
        <p:spPr>
          <a:xfrm>
            <a:off x="3519644" y="3777659"/>
            <a:ext cx="68882" cy="68882"/>
          </a:xfrm>
          <a:prstGeom prst="ellipse">
            <a:avLst/>
          </a:prstGeom>
          <a:solidFill>
            <a:srgbClr val="00B1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AC04ABD-D543-D841-891B-569095355DFA}"/>
              </a:ext>
            </a:extLst>
          </p:cNvPr>
          <p:cNvSpPr txBox="1"/>
          <p:nvPr/>
        </p:nvSpPr>
        <p:spPr>
          <a:xfrm>
            <a:off x="2250159" y="1772961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</a:t>
            </a:r>
            <a:endParaRPr lang="en-CN" baseline="-25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E740D93-63A2-ED5C-ABAE-8F0C29C80983}"/>
              </a:ext>
            </a:extLst>
          </p:cNvPr>
          <p:cNvSpPr txBox="1"/>
          <p:nvPr/>
        </p:nvSpPr>
        <p:spPr>
          <a:xfrm>
            <a:off x="4724366" y="1772961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B</a:t>
            </a:r>
            <a:endParaRPr lang="en-CN" baseline="-25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F823604-1E77-2ED9-11B6-4DACB7DA1059}"/>
              </a:ext>
            </a:extLst>
          </p:cNvPr>
          <p:cNvCxnSpPr>
            <a:stCxn id="16" idx="5"/>
            <a:endCxn id="20" idx="2"/>
          </p:cNvCxnSpPr>
          <p:nvPr/>
        </p:nvCxnSpPr>
        <p:spPr>
          <a:xfrm>
            <a:off x="2426718" y="2190535"/>
            <a:ext cx="1092926" cy="16215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813BE49-99E4-5DB7-7851-74CC655C8839}"/>
              </a:ext>
            </a:extLst>
          </p:cNvPr>
          <p:cNvCxnSpPr>
            <a:cxnSpLocks/>
            <a:stCxn id="18" idx="4"/>
            <a:endCxn id="37" idx="7"/>
          </p:cNvCxnSpPr>
          <p:nvPr/>
        </p:nvCxnSpPr>
        <p:spPr>
          <a:xfrm flipH="1">
            <a:off x="4271462" y="2199515"/>
            <a:ext cx="679427" cy="18207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09476C5-5C0C-CFBF-597D-BE6F13DE2F43}"/>
              </a:ext>
            </a:extLst>
          </p:cNvPr>
          <p:cNvCxnSpPr>
            <a:cxnSpLocks/>
          </p:cNvCxnSpPr>
          <p:nvPr/>
        </p:nvCxnSpPr>
        <p:spPr>
          <a:xfrm>
            <a:off x="2097102" y="2167216"/>
            <a:ext cx="2939793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64B3258E-E742-6A7A-903B-0A3F722D8E9F}"/>
              </a:ext>
            </a:extLst>
          </p:cNvPr>
          <p:cNvSpPr txBox="1"/>
          <p:nvPr/>
        </p:nvSpPr>
        <p:spPr>
          <a:xfrm>
            <a:off x="1841374" y="1987925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0</a:t>
            </a:r>
            <a:endParaRPr lang="en-CN" baseline="-25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F5F0933-D428-AE36-76B4-95F8FAAE4181}"/>
              </a:ext>
            </a:extLst>
          </p:cNvPr>
          <p:cNvSpPr txBox="1"/>
          <p:nvPr/>
        </p:nvSpPr>
        <p:spPr>
          <a:xfrm>
            <a:off x="3271361" y="3784923"/>
            <a:ext cx="580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</a:t>
            </a:r>
            <a:r>
              <a:rPr lang="en-CN" baseline="-25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r>
              <a:rPr lang="en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B</a:t>
            </a:r>
            <a:endParaRPr lang="en-CN" baseline="-25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9E93E25E-2B14-452F-E3D8-ADF3C98A85EB}"/>
              </a:ext>
            </a:extLst>
          </p:cNvPr>
          <p:cNvSpPr/>
          <p:nvPr/>
        </p:nvSpPr>
        <p:spPr>
          <a:xfrm>
            <a:off x="4212668" y="4010148"/>
            <a:ext cx="68882" cy="68882"/>
          </a:xfrm>
          <a:prstGeom prst="ellipse">
            <a:avLst/>
          </a:prstGeom>
          <a:solidFill>
            <a:srgbClr val="00B1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7BAD3C1-CE63-F08B-8BFE-EA73503468CE}"/>
              </a:ext>
            </a:extLst>
          </p:cNvPr>
          <p:cNvSpPr txBox="1"/>
          <p:nvPr/>
        </p:nvSpPr>
        <p:spPr>
          <a:xfrm>
            <a:off x="4020901" y="4063505"/>
            <a:ext cx="580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AB</a:t>
            </a:r>
            <a:r>
              <a:rPr lang="en-CN" baseline="-25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3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89D45D0E-3A8E-B79F-F249-6BD6CF0DC4E1}"/>
              </a:ext>
            </a:extLst>
          </p:cNvPr>
          <p:cNvSpPr/>
          <p:nvPr/>
        </p:nvSpPr>
        <p:spPr>
          <a:xfrm>
            <a:off x="3517410" y="3321571"/>
            <a:ext cx="68882" cy="6888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45E98DA5-27A3-8848-A6FF-B9EA2564BB27}"/>
              </a:ext>
            </a:extLst>
          </p:cNvPr>
          <p:cNvCxnSpPr>
            <a:cxnSpLocks/>
            <a:stCxn id="38" idx="0"/>
          </p:cNvCxnSpPr>
          <p:nvPr/>
        </p:nvCxnSpPr>
        <p:spPr>
          <a:xfrm flipH="1" flipV="1">
            <a:off x="3545727" y="3850379"/>
            <a:ext cx="765478" cy="2131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BE6E6140-C822-9EB3-FD96-4A36E19A8264}"/>
              </a:ext>
            </a:extLst>
          </p:cNvPr>
          <p:cNvCxnSpPr>
            <a:cxnSpLocks/>
            <a:stCxn id="39" idx="4"/>
          </p:cNvCxnSpPr>
          <p:nvPr/>
        </p:nvCxnSpPr>
        <p:spPr>
          <a:xfrm>
            <a:off x="3551851" y="3390453"/>
            <a:ext cx="15147" cy="38311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4A80F1F1-1746-56E8-424E-718FB33E787B}"/>
              </a:ext>
            </a:extLst>
          </p:cNvPr>
          <p:cNvSpPr txBox="1"/>
          <p:nvPr/>
        </p:nvSpPr>
        <p:spPr>
          <a:xfrm>
            <a:off x="3492510" y="3394355"/>
            <a:ext cx="35298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∆</a:t>
            </a:r>
            <a:r>
              <a:rPr lang="en-US" altLang="zh-CN" sz="105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E</a:t>
            </a:r>
            <a:endParaRPr lang="en-CN" sz="1050" baseline="-25000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9EA3D0E-3005-0481-1D9A-B69EFDCA5A54}"/>
              </a:ext>
            </a:extLst>
          </p:cNvPr>
          <p:cNvSpPr txBox="1"/>
          <p:nvPr/>
        </p:nvSpPr>
        <p:spPr>
          <a:xfrm>
            <a:off x="6461502" y="5805088"/>
            <a:ext cx="61450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存在有大量未知稳定相</a:t>
            </a:r>
            <a:endParaRPr lang="en-US" altLang="zh-CN" sz="3200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5106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51" grpId="0"/>
      <p:bldP spid="5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F64B405-B552-8842-BB25-06309B7A678D}"/>
              </a:ext>
            </a:extLst>
          </p:cNvPr>
          <p:cNvSpPr/>
          <p:nvPr/>
        </p:nvSpPr>
        <p:spPr>
          <a:xfrm>
            <a:off x="0" y="0"/>
            <a:ext cx="12192000" cy="1168842"/>
          </a:xfrm>
          <a:prstGeom prst="rect">
            <a:avLst/>
          </a:prstGeom>
          <a:gradFill flip="none" rotWithShape="1">
            <a:gsLst>
              <a:gs pos="0">
                <a:srgbClr val="2D70D5"/>
              </a:gs>
              <a:gs pos="35000">
                <a:srgbClr val="114196"/>
              </a:gs>
              <a:gs pos="100000">
                <a:srgbClr val="224B9A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FF51F5-472D-DB46-A323-9A081967F043}"/>
              </a:ext>
            </a:extLst>
          </p:cNvPr>
          <p:cNvSpPr/>
          <p:nvPr/>
        </p:nvSpPr>
        <p:spPr>
          <a:xfrm>
            <a:off x="0" y="1167230"/>
            <a:ext cx="12192000" cy="568377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对象 2" hidden="1">
            <a:extLst>
              <a:ext uri="{FF2B5EF4-FFF2-40B4-BE49-F238E27FC236}">
                <a16:creationId xmlns:a16="http://schemas.microsoft.com/office/drawing/2014/main" id="{3C326D0B-7DAB-41B6-8030-2E4A18CC949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3" name="对象 2" hidden="1">
                        <a:extLst>
                          <a:ext uri="{FF2B5EF4-FFF2-40B4-BE49-F238E27FC236}">
                            <a16:creationId xmlns:a16="http://schemas.microsoft.com/office/drawing/2014/main" id="{3C326D0B-7DAB-41B6-8030-2E4A18CC94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 hidden="1">
            <a:extLst>
              <a:ext uri="{FF2B5EF4-FFF2-40B4-BE49-F238E27FC236}">
                <a16:creationId xmlns:a16="http://schemas.microsoft.com/office/drawing/2014/main" id="{EC933494-1B63-4A32-964F-D05236799BA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solidFill>
              <a:schemeClr val="accent1">
                <a:lumMod val="100000"/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>
              <a:latin typeface="思源黑体" panose="020B0400000000000000" pitchFamily="34" charset="-122"/>
              <a:ea typeface="思源黑体" panose="020B0400000000000000" pitchFamily="34" charset="-122"/>
              <a:cs typeface="+mj-cs"/>
              <a:sym typeface="思源黑体" panose="020B0400000000000000" pitchFamily="34" charset="-122"/>
            </a:endParaRP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0615CFEF-8344-0849-9B9A-83E7C80F304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0038" y="-30284"/>
            <a:ext cx="1108389" cy="1108389"/>
          </a:xfrm>
          <a:prstGeom prst="rect">
            <a:avLst/>
          </a:prstGeom>
        </p:spPr>
      </p:pic>
      <p:sp>
        <p:nvSpPr>
          <p:cNvPr id="73" name="Slide Number Placeholder 4">
            <a:extLst>
              <a:ext uri="{FF2B5EF4-FFF2-40B4-BE49-F238E27FC236}">
                <a16:creationId xmlns:a16="http://schemas.microsoft.com/office/drawing/2014/main" id="{D4EC0D33-885C-0146-8A61-D1545337C31A}"/>
              </a:ext>
            </a:extLst>
          </p:cNvPr>
          <p:cNvSpPr txBox="1">
            <a:spLocks/>
          </p:cNvSpPr>
          <p:nvPr/>
        </p:nvSpPr>
        <p:spPr>
          <a:xfrm>
            <a:off x="9928066" y="640795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EF5AC35-1FCE-8849-B464-F1653CE31769}" type="slidenum">
              <a:rPr lang="en-US" smtClean="0"/>
              <a:pPr algn="r"/>
              <a:t>14</a:t>
            </a:fld>
            <a:endParaRPr lang="en-US"/>
          </a:p>
        </p:txBody>
      </p:sp>
      <p:grpSp>
        <p:nvGrpSpPr>
          <p:cNvPr id="59" name="组合 25">
            <a:extLst>
              <a:ext uri="{FF2B5EF4-FFF2-40B4-BE49-F238E27FC236}">
                <a16:creationId xmlns:a16="http://schemas.microsoft.com/office/drawing/2014/main" id="{D279FC81-C7FF-714D-BDFC-3FDC8774DCE4}"/>
              </a:ext>
            </a:extLst>
          </p:cNvPr>
          <p:cNvGrpSpPr/>
          <p:nvPr/>
        </p:nvGrpSpPr>
        <p:grpSpPr>
          <a:xfrm>
            <a:off x="546612" y="74287"/>
            <a:ext cx="811275" cy="1299746"/>
            <a:chOff x="538226" y="153800"/>
            <a:chExt cx="811275" cy="1299746"/>
          </a:xfrm>
        </p:grpSpPr>
        <p:sp>
          <p:nvSpPr>
            <p:cNvPr id="60" name="文本框 26">
              <a:extLst>
                <a:ext uri="{FF2B5EF4-FFF2-40B4-BE49-F238E27FC236}">
                  <a16:creationId xmlns:a16="http://schemas.microsoft.com/office/drawing/2014/main" id="{039EBE0E-6DCA-7B43-B040-6B63CBBBB969}"/>
                </a:ext>
              </a:extLst>
            </p:cNvPr>
            <p:cNvSpPr txBox="1"/>
            <p:nvPr/>
          </p:nvSpPr>
          <p:spPr>
            <a:xfrm>
              <a:off x="538226" y="153800"/>
              <a:ext cx="56764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8000">
                  <a:gradFill>
                    <a:gsLst>
                      <a:gs pos="36000">
                        <a:schemeClr val="bg1"/>
                      </a:gs>
                      <a:gs pos="100000">
                        <a:schemeClr val="tx1">
                          <a:lumMod val="50000"/>
                          <a:lumOff val="50000"/>
                        </a:schemeClr>
                      </a:gs>
                    </a:gsLst>
                    <a:lin ang="5400000" scaled="1"/>
                  </a:gradFill>
                  <a:latin typeface="字魂5号-无外润黑体" panose="00000500000000000000" pitchFamily="2" charset="-122"/>
                  <a:ea typeface="字魂5号-无外润黑体" panose="00000500000000000000" pitchFamily="2" charset="-122"/>
                </a:defRPr>
              </a:lvl1pPr>
            </a:lstStyle>
            <a:p>
              <a:r>
                <a:rPr lang="en-US" altLang="zh-CN" sz="6600">
                  <a:gradFill>
                    <a:gsLst>
                      <a:gs pos="36000">
                        <a:schemeClr val="bg1"/>
                      </a:gs>
                      <a:gs pos="70000">
                        <a:schemeClr val="tx1">
                          <a:lumMod val="50000"/>
                          <a:lumOff val="50000"/>
                          <a:alpha val="0"/>
                        </a:schemeClr>
                      </a:gs>
                    </a:gsLst>
                    <a:lin ang="5400000" scaled="1"/>
                  </a:gradFill>
                  <a:latin typeface="思源黑体 CN Light" panose="020B0300000000000000" pitchFamily="34" charset="-122"/>
                  <a:ea typeface="字魂54号-贤黑" panose="00000500000000000000" pitchFamily="2" charset="-122"/>
                  <a:sym typeface="思源黑体" panose="020B0400000000000000" pitchFamily="34" charset="-122"/>
                </a:rPr>
                <a:t>4</a:t>
              </a:r>
              <a:endParaRPr lang="zh-CN" altLang="en-US" sz="6600">
                <a:gradFill>
                  <a:gsLst>
                    <a:gs pos="36000">
                      <a:schemeClr val="bg1"/>
                    </a:gs>
                    <a:gs pos="70000">
                      <a:schemeClr val="tx1">
                        <a:lumMod val="50000"/>
                        <a:lumOff val="50000"/>
                        <a:alpha val="0"/>
                      </a:schemeClr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字魂54号-贤黑" panose="00000500000000000000" pitchFamily="2" charset="-122"/>
                <a:sym typeface="思源黑体" panose="020B0400000000000000" pitchFamily="34" charset="-122"/>
              </a:endParaRPr>
            </a:p>
          </p:txBody>
        </p:sp>
        <p:grpSp>
          <p:nvGrpSpPr>
            <p:cNvPr id="74" name="组合 27">
              <a:extLst>
                <a:ext uri="{FF2B5EF4-FFF2-40B4-BE49-F238E27FC236}">
                  <a16:creationId xmlns:a16="http://schemas.microsoft.com/office/drawing/2014/main" id="{1922E582-694F-684D-AE80-8B0E98CF104A}"/>
                </a:ext>
              </a:extLst>
            </p:cNvPr>
            <p:cNvGrpSpPr/>
            <p:nvPr/>
          </p:nvGrpSpPr>
          <p:grpSpPr>
            <a:xfrm rot="1279383">
              <a:off x="538418" y="260428"/>
              <a:ext cx="811083" cy="1193118"/>
              <a:chOff x="5326021" y="1359499"/>
              <a:chExt cx="2273644" cy="3344573"/>
            </a:xfrm>
          </p:grpSpPr>
          <p:cxnSp>
            <p:nvCxnSpPr>
              <p:cNvPr id="75" name="直接连接符 28">
                <a:extLst>
                  <a:ext uri="{FF2B5EF4-FFF2-40B4-BE49-F238E27FC236}">
                    <a16:creationId xmlns:a16="http://schemas.microsoft.com/office/drawing/2014/main" id="{45FFC7B1-FF9D-C448-8D71-1C26A8B2C7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33166" y="1359499"/>
                <a:ext cx="2066499" cy="3212500"/>
              </a:xfrm>
              <a:prstGeom prst="line">
                <a:avLst/>
              </a:prstGeom>
              <a:ln>
                <a:gradFill>
                  <a:gsLst>
                    <a:gs pos="885">
                      <a:schemeClr val="tx1">
                        <a:alpha val="0"/>
                      </a:schemeClr>
                    </a:gs>
                    <a:gs pos="5900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任意多边形: 形状 29">
                <a:extLst>
                  <a:ext uri="{FF2B5EF4-FFF2-40B4-BE49-F238E27FC236}">
                    <a16:creationId xmlns:a16="http://schemas.microsoft.com/office/drawing/2014/main" id="{0F616F85-7752-DF45-8FEC-90D5C5D7535F}"/>
                  </a:ext>
                </a:extLst>
              </p:cNvPr>
              <p:cNvSpPr/>
              <p:nvPr/>
            </p:nvSpPr>
            <p:spPr>
              <a:xfrm rot="2008142">
                <a:off x="5326021" y="3632692"/>
                <a:ext cx="319543" cy="1071380"/>
              </a:xfrm>
              <a:custGeom>
                <a:avLst/>
                <a:gdLst>
                  <a:gd name="connsiteX0" fmla="*/ 278285 w 319543"/>
                  <a:gd name="connsiteY0" fmla="*/ 0 h 1071380"/>
                  <a:gd name="connsiteX1" fmla="*/ 319543 w 319543"/>
                  <a:gd name="connsiteY1" fmla="*/ 0 h 1071380"/>
                  <a:gd name="connsiteX2" fmla="*/ 319543 w 319543"/>
                  <a:gd name="connsiteY2" fmla="*/ 601405 h 1071380"/>
                  <a:gd name="connsiteX3" fmla="*/ 0 w 319543"/>
                  <a:gd name="connsiteY3" fmla="*/ 1071380 h 1071380"/>
                  <a:gd name="connsiteX4" fmla="*/ 0 w 319543"/>
                  <a:gd name="connsiteY4" fmla="*/ 409295 h 1071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9543" h="1071380">
                    <a:moveTo>
                      <a:pt x="278285" y="0"/>
                    </a:moveTo>
                    <a:lnTo>
                      <a:pt x="319543" y="0"/>
                    </a:lnTo>
                    <a:lnTo>
                      <a:pt x="319543" y="601405"/>
                    </a:lnTo>
                    <a:lnTo>
                      <a:pt x="0" y="1071380"/>
                    </a:lnTo>
                    <a:lnTo>
                      <a:pt x="0" y="40929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/>
              </a:p>
            </p:txBody>
          </p:sp>
        </p:grpSp>
      </p:grpSp>
      <p:sp>
        <p:nvSpPr>
          <p:cNvPr id="93" name="išľïḋé">
            <a:extLst>
              <a:ext uri="{FF2B5EF4-FFF2-40B4-BE49-F238E27FC236}">
                <a16:creationId xmlns:a16="http://schemas.microsoft.com/office/drawing/2014/main" id="{74E0A2EA-C33B-174F-BC7E-D55BEEAFCD7A}"/>
              </a:ext>
            </a:extLst>
          </p:cNvPr>
          <p:cNvSpPr txBox="1"/>
          <p:nvPr/>
        </p:nvSpPr>
        <p:spPr>
          <a:xfrm>
            <a:off x="1214470" y="277105"/>
            <a:ext cx="90988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rgbClr val="FFC000"/>
                </a:solidFill>
                <a:cs typeface="+mn-ea"/>
                <a:sym typeface="+mn-lt"/>
              </a:rPr>
              <a:t>拓扑材料发现</a:t>
            </a:r>
            <a:endParaRPr lang="tr-TR" sz="3200">
              <a:solidFill>
                <a:srgbClr val="FFC000"/>
              </a:solidFill>
              <a:cs typeface="+mn-ea"/>
              <a:sym typeface="+mn-lt"/>
            </a:endParaRPr>
          </a:p>
        </p:txBody>
      </p:sp>
      <p:pic>
        <p:nvPicPr>
          <p:cNvPr id="37" name="图片 1" descr="图片包含 表格&#10;&#10;描述已自动生成">
            <a:extLst>
              <a:ext uri="{FF2B5EF4-FFF2-40B4-BE49-F238E27FC236}">
                <a16:creationId xmlns:a16="http://schemas.microsoft.com/office/drawing/2014/main" id="{BD6E15CF-1C57-A949-8F0D-853516206DE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4713" y="2016588"/>
            <a:ext cx="6641010" cy="37729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4A31B372-23C2-864E-ABE0-BBBF65EC2B7E}"/>
              </a:ext>
            </a:extLst>
          </p:cNvPr>
          <p:cNvSpPr txBox="1"/>
          <p:nvPr/>
        </p:nvSpPr>
        <p:spPr>
          <a:xfrm>
            <a:off x="1437625" y="5387096"/>
            <a:ext cx="5024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>
                <a:solidFill>
                  <a:srgbClr val="0000FF"/>
                </a:solidFill>
              </a:rPr>
              <a:t>Expend the compound space from 3 to 28 possible phases</a:t>
            </a:r>
            <a:endParaRPr lang="en-CN" sz="1400">
              <a:solidFill>
                <a:srgbClr val="0000FF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C2E6943-476E-AB47-AA06-C0D08ADAB7E5}"/>
              </a:ext>
            </a:extLst>
          </p:cNvPr>
          <p:cNvSpPr txBox="1"/>
          <p:nvPr/>
        </p:nvSpPr>
        <p:spPr>
          <a:xfrm>
            <a:off x="1569013" y="6000223"/>
            <a:ext cx="594201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Chin. Phys. Lett. 39, 047402 (2022)</a:t>
            </a:r>
            <a:r>
              <a:rPr lang="zh-CN" altLang="en-US" sz="1400">
                <a:solidFill>
                  <a:schemeClr val="tx1"/>
                </a:solidFill>
              </a:rPr>
              <a:t> </a:t>
            </a:r>
            <a:r>
              <a:rPr lang="en-US" altLang="zh-CN" sz="1400" b="1">
                <a:solidFill>
                  <a:srgbClr val="FF0000"/>
                </a:solidFill>
              </a:rPr>
              <a:t>Express</a:t>
            </a:r>
            <a:r>
              <a:rPr lang="zh-CN" altLang="en-US" sz="1400" b="1">
                <a:solidFill>
                  <a:srgbClr val="FF0000"/>
                </a:solidFill>
              </a:rPr>
              <a:t> </a:t>
            </a:r>
            <a:r>
              <a:rPr lang="en-US" altLang="zh-CN" sz="1400" b="1">
                <a:solidFill>
                  <a:srgbClr val="FF0000"/>
                </a:solidFill>
              </a:rPr>
              <a:t>letters</a:t>
            </a:r>
            <a:endParaRPr lang="en-US" sz="1400" b="1">
              <a:solidFill>
                <a:srgbClr val="FF000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45817BD-0AE4-1C44-9084-E4557D9D421E}"/>
              </a:ext>
            </a:extLst>
          </p:cNvPr>
          <p:cNvSpPr txBox="1"/>
          <p:nvPr/>
        </p:nvSpPr>
        <p:spPr>
          <a:xfrm>
            <a:off x="546612" y="1317842"/>
            <a:ext cx="72740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+mj-lt"/>
                <a:ea typeface="SimHei" panose="02010609060101010101" pitchFamily="49" charset="-122"/>
              </a:rPr>
              <a:t>Accelerating the materials discovery </a:t>
            </a:r>
            <a:endParaRPr lang="en-US" sz="3200" b="1">
              <a:solidFill>
                <a:srgbClr val="FF0000"/>
              </a:solidFill>
              <a:latin typeface="+mj-lt"/>
              <a:ea typeface="SimHei" panose="0201060906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3A1B42-6787-0C46-97ED-05D0BF8D56A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72"/>
          <a:stretch/>
        </p:blipFill>
        <p:spPr>
          <a:xfrm>
            <a:off x="6822679" y="1383454"/>
            <a:ext cx="5062091" cy="5090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726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F64B405-B552-8842-BB25-06309B7A678D}"/>
              </a:ext>
            </a:extLst>
          </p:cNvPr>
          <p:cNvSpPr/>
          <p:nvPr/>
        </p:nvSpPr>
        <p:spPr>
          <a:xfrm>
            <a:off x="0" y="0"/>
            <a:ext cx="12192000" cy="1168842"/>
          </a:xfrm>
          <a:prstGeom prst="rect">
            <a:avLst/>
          </a:prstGeom>
          <a:gradFill flip="none" rotWithShape="1">
            <a:gsLst>
              <a:gs pos="0">
                <a:srgbClr val="2D70D5"/>
              </a:gs>
              <a:gs pos="35000">
                <a:srgbClr val="114196"/>
              </a:gs>
              <a:gs pos="100000">
                <a:srgbClr val="224B9A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FF51F5-472D-DB46-A323-9A081967F043}"/>
              </a:ext>
            </a:extLst>
          </p:cNvPr>
          <p:cNvSpPr/>
          <p:nvPr/>
        </p:nvSpPr>
        <p:spPr>
          <a:xfrm>
            <a:off x="0" y="1167230"/>
            <a:ext cx="12192000" cy="568377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对象 2" hidden="1">
            <a:extLst>
              <a:ext uri="{FF2B5EF4-FFF2-40B4-BE49-F238E27FC236}">
                <a16:creationId xmlns:a16="http://schemas.microsoft.com/office/drawing/2014/main" id="{3C326D0B-7DAB-41B6-8030-2E4A18CC949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3" name="对象 2" hidden="1">
                        <a:extLst>
                          <a:ext uri="{FF2B5EF4-FFF2-40B4-BE49-F238E27FC236}">
                            <a16:creationId xmlns:a16="http://schemas.microsoft.com/office/drawing/2014/main" id="{3C326D0B-7DAB-41B6-8030-2E4A18CC94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 hidden="1">
            <a:extLst>
              <a:ext uri="{FF2B5EF4-FFF2-40B4-BE49-F238E27FC236}">
                <a16:creationId xmlns:a16="http://schemas.microsoft.com/office/drawing/2014/main" id="{EC933494-1B63-4A32-964F-D05236799BA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solidFill>
              <a:schemeClr val="accent1">
                <a:lumMod val="100000"/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>
              <a:latin typeface="思源黑体" panose="020B0400000000000000" pitchFamily="34" charset="-122"/>
              <a:ea typeface="思源黑体" panose="020B0400000000000000" pitchFamily="34" charset="-122"/>
              <a:cs typeface="+mj-cs"/>
              <a:sym typeface="思源黑体" panose="020B0400000000000000" pitchFamily="34" charset="-122"/>
            </a:endParaRP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0615CFEF-8344-0849-9B9A-83E7C80F304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0038" y="-30284"/>
            <a:ext cx="1108389" cy="1108389"/>
          </a:xfrm>
          <a:prstGeom prst="rect">
            <a:avLst/>
          </a:prstGeom>
        </p:spPr>
      </p:pic>
      <p:sp>
        <p:nvSpPr>
          <p:cNvPr id="73" name="Slide Number Placeholder 4">
            <a:extLst>
              <a:ext uri="{FF2B5EF4-FFF2-40B4-BE49-F238E27FC236}">
                <a16:creationId xmlns:a16="http://schemas.microsoft.com/office/drawing/2014/main" id="{D4EC0D33-885C-0146-8A61-D1545337C31A}"/>
              </a:ext>
            </a:extLst>
          </p:cNvPr>
          <p:cNvSpPr txBox="1">
            <a:spLocks/>
          </p:cNvSpPr>
          <p:nvPr/>
        </p:nvSpPr>
        <p:spPr>
          <a:xfrm>
            <a:off x="9928066" y="640795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EF5AC35-1FCE-8849-B464-F1653CE31769}" type="slidenum">
              <a:rPr lang="en-US" smtClean="0"/>
              <a:pPr algn="r"/>
              <a:t>15</a:t>
            </a:fld>
            <a:endParaRPr lang="en-US"/>
          </a:p>
        </p:txBody>
      </p:sp>
      <p:grpSp>
        <p:nvGrpSpPr>
          <p:cNvPr id="59" name="组合 25">
            <a:extLst>
              <a:ext uri="{FF2B5EF4-FFF2-40B4-BE49-F238E27FC236}">
                <a16:creationId xmlns:a16="http://schemas.microsoft.com/office/drawing/2014/main" id="{D279FC81-C7FF-714D-BDFC-3FDC8774DCE4}"/>
              </a:ext>
            </a:extLst>
          </p:cNvPr>
          <p:cNvGrpSpPr/>
          <p:nvPr/>
        </p:nvGrpSpPr>
        <p:grpSpPr>
          <a:xfrm>
            <a:off x="546612" y="74287"/>
            <a:ext cx="811275" cy="1299746"/>
            <a:chOff x="538226" y="153800"/>
            <a:chExt cx="811275" cy="1299746"/>
          </a:xfrm>
        </p:grpSpPr>
        <p:sp>
          <p:nvSpPr>
            <p:cNvPr id="60" name="文本框 26">
              <a:extLst>
                <a:ext uri="{FF2B5EF4-FFF2-40B4-BE49-F238E27FC236}">
                  <a16:creationId xmlns:a16="http://schemas.microsoft.com/office/drawing/2014/main" id="{039EBE0E-6DCA-7B43-B040-6B63CBBBB969}"/>
                </a:ext>
              </a:extLst>
            </p:cNvPr>
            <p:cNvSpPr txBox="1"/>
            <p:nvPr/>
          </p:nvSpPr>
          <p:spPr>
            <a:xfrm>
              <a:off x="538226" y="153800"/>
              <a:ext cx="56764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8000">
                  <a:gradFill>
                    <a:gsLst>
                      <a:gs pos="36000">
                        <a:schemeClr val="bg1"/>
                      </a:gs>
                      <a:gs pos="100000">
                        <a:schemeClr val="tx1">
                          <a:lumMod val="50000"/>
                          <a:lumOff val="50000"/>
                        </a:schemeClr>
                      </a:gs>
                    </a:gsLst>
                    <a:lin ang="5400000" scaled="1"/>
                  </a:gradFill>
                  <a:latin typeface="字魂5号-无外润黑体" panose="00000500000000000000" pitchFamily="2" charset="-122"/>
                  <a:ea typeface="字魂5号-无外润黑体" panose="00000500000000000000" pitchFamily="2" charset="-122"/>
                </a:defRPr>
              </a:lvl1pPr>
            </a:lstStyle>
            <a:p>
              <a:r>
                <a:rPr lang="en-US" altLang="zh-CN" sz="6600">
                  <a:gradFill>
                    <a:gsLst>
                      <a:gs pos="36000">
                        <a:schemeClr val="bg1"/>
                      </a:gs>
                      <a:gs pos="70000">
                        <a:schemeClr val="tx1">
                          <a:lumMod val="50000"/>
                          <a:lumOff val="50000"/>
                          <a:alpha val="0"/>
                        </a:schemeClr>
                      </a:gs>
                    </a:gsLst>
                    <a:lin ang="5400000" scaled="1"/>
                  </a:gradFill>
                  <a:latin typeface="思源黑体 CN Light" panose="020B0300000000000000" pitchFamily="34" charset="-122"/>
                  <a:ea typeface="字魂54号-贤黑" panose="00000500000000000000" pitchFamily="2" charset="-122"/>
                  <a:sym typeface="思源黑体" panose="020B0400000000000000" pitchFamily="34" charset="-122"/>
                </a:rPr>
                <a:t>4</a:t>
              </a:r>
              <a:endParaRPr lang="zh-CN" altLang="en-US" sz="6600">
                <a:gradFill>
                  <a:gsLst>
                    <a:gs pos="36000">
                      <a:schemeClr val="bg1"/>
                    </a:gs>
                    <a:gs pos="70000">
                      <a:schemeClr val="tx1">
                        <a:lumMod val="50000"/>
                        <a:lumOff val="50000"/>
                        <a:alpha val="0"/>
                      </a:schemeClr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字魂54号-贤黑" panose="00000500000000000000" pitchFamily="2" charset="-122"/>
                <a:sym typeface="思源黑体" panose="020B0400000000000000" pitchFamily="34" charset="-122"/>
              </a:endParaRPr>
            </a:p>
          </p:txBody>
        </p:sp>
        <p:grpSp>
          <p:nvGrpSpPr>
            <p:cNvPr id="74" name="组合 27">
              <a:extLst>
                <a:ext uri="{FF2B5EF4-FFF2-40B4-BE49-F238E27FC236}">
                  <a16:creationId xmlns:a16="http://schemas.microsoft.com/office/drawing/2014/main" id="{1922E582-694F-684D-AE80-8B0E98CF104A}"/>
                </a:ext>
              </a:extLst>
            </p:cNvPr>
            <p:cNvGrpSpPr/>
            <p:nvPr/>
          </p:nvGrpSpPr>
          <p:grpSpPr>
            <a:xfrm rot="1279383">
              <a:off x="538418" y="260428"/>
              <a:ext cx="811083" cy="1193118"/>
              <a:chOff x="5326021" y="1359499"/>
              <a:chExt cx="2273644" cy="3344573"/>
            </a:xfrm>
          </p:grpSpPr>
          <p:cxnSp>
            <p:nvCxnSpPr>
              <p:cNvPr id="75" name="直接连接符 28">
                <a:extLst>
                  <a:ext uri="{FF2B5EF4-FFF2-40B4-BE49-F238E27FC236}">
                    <a16:creationId xmlns:a16="http://schemas.microsoft.com/office/drawing/2014/main" id="{45FFC7B1-FF9D-C448-8D71-1C26A8B2C7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33166" y="1359499"/>
                <a:ext cx="2066499" cy="3212500"/>
              </a:xfrm>
              <a:prstGeom prst="line">
                <a:avLst/>
              </a:prstGeom>
              <a:ln>
                <a:gradFill>
                  <a:gsLst>
                    <a:gs pos="885">
                      <a:schemeClr val="tx1">
                        <a:alpha val="0"/>
                      </a:schemeClr>
                    </a:gs>
                    <a:gs pos="5900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任意多边形: 形状 29">
                <a:extLst>
                  <a:ext uri="{FF2B5EF4-FFF2-40B4-BE49-F238E27FC236}">
                    <a16:creationId xmlns:a16="http://schemas.microsoft.com/office/drawing/2014/main" id="{0F616F85-7752-DF45-8FEC-90D5C5D7535F}"/>
                  </a:ext>
                </a:extLst>
              </p:cNvPr>
              <p:cNvSpPr/>
              <p:nvPr/>
            </p:nvSpPr>
            <p:spPr>
              <a:xfrm rot="2008142">
                <a:off x="5326021" y="3632692"/>
                <a:ext cx="319543" cy="1071380"/>
              </a:xfrm>
              <a:custGeom>
                <a:avLst/>
                <a:gdLst>
                  <a:gd name="connsiteX0" fmla="*/ 278285 w 319543"/>
                  <a:gd name="connsiteY0" fmla="*/ 0 h 1071380"/>
                  <a:gd name="connsiteX1" fmla="*/ 319543 w 319543"/>
                  <a:gd name="connsiteY1" fmla="*/ 0 h 1071380"/>
                  <a:gd name="connsiteX2" fmla="*/ 319543 w 319543"/>
                  <a:gd name="connsiteY2" fmla="*/ 601405 h 1071380"/>
                  <a:gd name="connsiteX3" fmla="*/ 0 w 319543"/>
                  <a:gd name="connsiteY3" fmla="*/ 1071380 h 1071380"/>
                  <a:gd name="connsiteX4" fmla="*/ 0 w 319543"/>
                  <a:gd name="connsiteY4" fmla="*/ 409295 h 1071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9543" h="1071380">
                    <a:moveTo>
                      <a:pt x="278285" y="0"/>
                    </a:moveTo>
                    <a:lnTo>
                      <a:pt x="319543" y="0"/>
                    </a:lnTo>
                    <a:lnTo>
                      <a:pt x="319543" y="601405"/>
                    </a:lnTo>
                    <a:lnTo>
                      <a:pt x="0" y="1071380"/>
                    </a:lnTo>
                    <a:lnTo>
                      <a:pt x="0" y="40929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/>
              </a:p>
            </p:txBody>
          </p:sp>
        </p:grpSp>
      </p:grpSp>
      <p:sp>
        <p:nvSpPr>
          <p:cNvPr id="93" name="išľïḋé">
            <a:extLst>
              <a:ext uri="{FF2B5EF4-FFF2-40B4-BE49-F238E27FC236}">
                <a16:creationId xmlns:a16="http://schemas.microsoft.com/office/drawing/2014/main" id="{74E0A2EA-C33B-174F-BC7E-D55BEEAFCD7A}"/>
              </a:ext>
            </a:extLst>
          </p:cNvPr>
          <p:cNvSpPr txBox="1"/>
          <p:nvPr/>
        </p:nvSpPr>
        <p:spPr>
          <a:xfrm>
            <a:off x="1214470" y="277105"/>
            <a:ext cx="90988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FFC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实验验证</a:t>
            </a:r>
            <a:endParaRPr lang="tr-TR" sz="3200" dirty="0">
              <a:solidFill>
                <a:srgbClr val="FFC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21289A-737B-C440-FB8C-7F0B49F985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502" y="1220055"/>
            <a:ext cx="10014915" cy="25637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B1AC941-25A5-6919-1AB1-BD3E870705B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240" y="3833110"/>
            <a:ext cx="9445574" cy="2907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8940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F64B405-B552-8842-BB25-06309B7A678D}"/>
              </a:ext>
            </a:extLst>
          </p:cNvPr>
          <p:cNvSpPr/>
          <p:nvPr/>
        </p:nvSpPr>
        <p:spPr>
          <a:xfrm>
            <a:off x="0" y="0"/>
            <a:ext cx="12192000" cy="1168842"/>
          </a:xfrm>
          <a:prstGeom prst="rect">
            <a:avLst/>
          </a:prstGeom>
          <a:gradFill flip="none" rotWithShape="1">
            <a:gsLst>
              <a:gs pos="0">
                <a:srgbClr val="2D70D5"/>
              </a:gs>
              <a:gs pos="35000">
                <a:srgbClr val="114196"/>
              </a:gs>
              <a:gs pos="100000">
                <a:srgbClr val="224B9A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FF51F5-472D-DB46-A323-9A081967F043}"/>
              </a:ext>
            </a:extLst>
          </p:cNvPr>
          <p:cNvSpPr/>
          <p:nvPr/>
        </p:nvSpPr>
        <p:spPr>
          <a:xfrm>
            <a:off x="0" y="1167230"/>
            <a:ext cx="12192000" cy="568377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3" name="对象 2" hidden="1">
            <a:extLst>
              <a:ext uri="{FF2B5EF4-FFF2-40B4-BE49-F238E27FC236}">
                <a16:creationId xmlns:a16="http://schemas.microsoft.com/office/drawing/2014/main" id="{3C326D0B-7DAB-41B6-8030-2E4A18CC949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3" name="对象 2" hidden="1">
                        <a:extLst>
                          <a:ext uri="{FF2B5EF4-FFF2-40B4-BE49-F238E27FC236}">
                            <a16:creationId xmlns:a16="http://schemas.microsoft.com/office/drawing/2014/main" id="{3C326D0B-7DAB-41B6-8030-2E4A18CC94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 hidden="1">
            <a:extLst>
              <a:ext uri="{FF2B5EF4-FFF2-40B4-BE49-F238E27FC236}">
                <a16:creationId xmlns:a16="http://schemas.microsoft.com/office/drawing/2014/main" id="{EC933494-1B63-4A32-964F-D05236799BA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solidFill>
              <a:schemeClr val="accent1">
                <a:lumMod val="100000"/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>
              <a:latin typeface="思源黑体" panose="020B0400000000000000" pitchFamily="34" charset="-122"/>
              <a:ea typeface="思源黑体" panose="020B0400000000000000" pitchFamily="34" charset="-122"/>
              <a:cs typeface="+mj-cs"/>
              <a:sym typeface="思源黑体" panose="020B0400000000000000" pitchFamily="34" charset="-122"/>
            </a:endParaRP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0615CFEF-8344-0849-9B9A-83E7C80F304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0038" y="-30284"/>
            <a:ext cx="1108389" cy="1108389"/>
          </a:xfrm>
          <a:prstGeom prst="rect">
            <a:avLst/>
          </a:prstGeom>
        </p:spPr>
      </p:pic>
      <p:sp>
        <p:nvSpPr>
          <p:cNvPr id="73" name="Slide Number Placeholder 4">
            <a:extLst>
              <a:ext uri="{FF2B5EF4-FFF2-40B4-BE49-F238E27FC236}">
                <a16:creationId xmlns:a16="http://schemas.microsoft.com/office/drawing/2014/main" id="{D4EC0D33-885C-0146-8A61-D1545337C31A}"/>
              </a:ext>
            </a:extLst>
          </p:cNvPr>
          <p:cNvSpPr txBox="1">
            <a:spLocks/>
          </p:cNvSpPr>
          <p:nvPr/>
        </p:nvSpPr>
        <p:spPr>
          <a:xfrm>
            <a:off x="9928066" y="640795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EF5AC35-1FCE-8849-B464-F1653CE31769}" type="slidenum">
              <a:rPr lang="en-US" smtClean="0"/>
              <a:pPr algn="r"/>
              <a:t>16</a:t>
            </a:fld>
            <a:endParaRPr lang="en-US"/>
          </a:p>
        </p:txBody>
      </p:sp>
      <p:grpSp>
        <p:nvGrpSpPr>
          <p:cNvPr id="59" name="组合 25">
            <a:extLst>
              <a:ext uri="{FF2B5EF4-FFF2-40B4-BE49-F238E27FC236}">
                <a16:creationId xmlns:a16="http://schemas.microsoft.com/office/drawing/2014/main" id="{D279FC81-C7FF-714D-BDFC-3FDC8774DCE4}"/>
              </a:ext>
            </a:extLst>
          </p:cNvPr>
          <p:cNvGrpSpPr/>
          <p:nvPr/>
        </p:nvGrpSpPr>
        <p:grpSpPr>
          <a:xfrm>
            <a:off x="546612" y="74287"/>
            <a:ext cx="811275" cy="1299746"/>
            <a:chOff x="538226" y="153800"/>
            <a:chExt cx="811275" cy="1299746"/>
          </a:xfrm>
        </p:grpSpPr>
        <p:sp>
          <p:nvSpPr>
            <p:cNvPr id="60" name="文本框 26">
              <a:extLst>
                <a:ext uri="{FF2B5EF4-FFF2-40B4-BE49-F238E27FC236}">
                  <a16:creationId xmlns:a16="http://schemas.microsoft.com/office/drawing/2014/main" id="{039EBE0E-6DCA-7B43-B040-6B63CBBBB969}"/>
                </a:ext>
              </a:extLst>
            </p:cNvPr>
            <p:cNvSpPr txBox="1"/>
            <p:nvPr/>
          </p:nvSpPr>
          <p:spPr>
            <a:xfrm>
              <a:off x="538226" y="153800"/>
              <a:ext cx="56764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8000">
                  <a:gradFill>
                    <a:gsLst>
                      <a:gs pos="36000">
                        <a:schemeClr val="bg1"/>
                      </a:gs>
                      <a:gs pos="100000">
                        <a:schemeClr val="tx1">
                          <a:lumMod val="50000"/>
                          <a:lumOff val="50000"/>
                        </a:schemeClr>
                      </a:gs>
                    </a:gsLst>
                    <a:lin ang="5400000" scaled="1"/>
                  </a:gradFill>
                  <a:latin typeface="字魂5号-无外润黑体" panose="00000500000000000000" pitchFamily="2" charset="-122"/>
                  <a:ea typeface="字魂5号-无外润黑体" panose="00000500000000000000" pitchFamily="2" charset="-122"/>
                </a:defRPr>
              </a:lvl1pPr>
            </a:lstStyle>
            <a:p>
              <a:r>
                <a:rPr lang="en-US" altLang="zh-CN" sz="6600">
                  <a:gradFill>
                    <a:gsLst>
                      <a:gs pos="36000">
                        <a:schemeClr val="bg1"/>
                      </a:gs>
                      <a:gs pos="70000">
                        <a:schemeClr val="tx1">
                          <a:lumMod val="50000"/>
                          <a:lumOff val="50000"/>
                          <a:alpha val="0"/>
                        </a:schemeClr>
                      </a:gs>
                    </a:gsLst>
                    <a:lin ang="5400000" scaled="1"/>
                  </a:gradFill>
                  <a:latin typeface="思源黑体 CN Light" panose="020B0300000000000000" pitchFamily="34" charset="-122"/>
                  <a:ea typeface="字魂54号-贤黑" panose="00000500000000000000" pitchFamily="2" charset="-122"/>
                  <a:sym typeface="思源黑体" panose="020B0400000000000000" pitchFamily="34" charset="-122"/>
                </a:rPr>
                <a:t>4</a:t>
              </a:r>
              <a:endParaRPr lang="zh-CN" altLang="en-US" sz="6600">
                <a:gradFill>
                  <a:gsLst>
                    <a:gs pos="36000">
                      <a:schemeClr val="bg1"/>
                    </a:gs>
                    <a:gs pos="70000">
                      <a:schemeClr val="tx1">
                        <a:lumMod val="50000"/>
                        <a:lumOff val="50000"/>
                        <a:alpha val="0"/>
                      </a:schemeClr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字魂54号-贤黑" panose="00000500000000000000" pitchFamily="2" charset="-122"/>
                <a:sym typeface="思源黑体" panose="020B0400000000000000" pitchFamily="34" charset="-122"/>
              </a:endParaRPr>
            </a:p>
          </p:txBody>
        </p:sp>
        <p:grpSp>
          <p:nvGrpSpPr>
            <p:cNvPr id="74" name="组合 27">
              <a:extLst>
                <a:ext uri="{FF2B5EF4-FFF2-40B4-BE49-F238E27FC236}">
                  <a16:creationId xmlns:a16="http://schemas.microsoft.com/office/drawing/2014/main" id="{1922E582-694F-684D-AE80-8B0E98CF104A}"/>
                </a:ext>
              </a:extLst>
            </p:cNvPr>
            <p:cNvGrpSpPr/>
            <p:nvPr/>
          </p:nvGrpSpPr>
          <p:grpSpPr>
            <a:xfrm rot="1279383">
              <a:off x="538418" y="260428"/>
              <a:ext cx="811083" cy="1193118"/>
              <a:chOff x="5326021" y="1359499"/>
              <a:chExt cx="2273644" cy="3344573"/>
            </a:xfrm>
          </p:grpSpPr>
          <p:cxnSp>
            <p:nvCxnSpPr>
              <p:cNvPr id="75" name="直接连接符 28">
                <a:extLst>
                  <a:ext uri="{FF2B5EF4-FFF2-40B4-BE49-F238E27FC236}">
                    <a16:creationId xmlns:a16="http://schemas.microsoft.com/office/drawing/2014/main" id="{45FFC7B1-FF9D-C448-8D71-1C26A8B2C7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33166" y="1359499"/>
                <a:ext cx="2066499" cy="3212500"/>
              </a:xfrm>
              <a:prstGeom prst="line">
                <a:avLst/>
              </a:prstGeom>
              <a:ln>
                <a:gradFill>
                  <a:gsLst>
                    <a:gs pos="885">
                      <a:schemeClr val="tx1">
                        <a:alpha val="0"/>
                      </a:schemeClr>
                    </a:gs>
                    <a:gs pos="5900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任意多边形: 形状 29">
                <a:extLst>
                  <a:ext uri="{FF2B5EF4-FFF2-40B4-BE49-F238E27FC236}">
                    <a16:creationId xmlns:a16="http://schemas.microsoft.com/office/drawing/2014/main" id="{0F616F85-7752-DF45-8FEC-90D5C5D7535F}"/>
                  </a:ext>
                </a:extLst>
              </p:cNvPr>
              <p:cNvSpPr/>
              <p:nvPr/>
            </p:nvSpPr>
            <p:spPr>
              <a:xfrm rot="2008142">
                <a:off x="5326021" y="3632692"/>
                <a:ext cx="319543" cy="1071380"/>
              </a:xfrm>
              <a:custGeom>
                <a:avLst/>
                <a:gdLst>
                  <a:gd name="connsiteX0" fmla="*/ 278285 w 319543"/>
                  <a:gd name="connsiteY0" fmla="*/ 0 h 1071380"/>
                  <a:gd name="connsiteX1" fmla="*/ 319543 w 319543"/>
                  <a:gd name="connsiteY1" fmla="*/ 0 h 1071380"/>
                  <a:gd name="connsiteX2" fmla="*/ 319543 w 319543"/>
                  <a:gd name="connsiteY2" fmla="*/ 601405 h 1071380"/>
                  <a:gd name="connsiteX3" fmla="*/ 0 w 319543"/>
                  <a:gd name="connsiteY3" fmla="*/ 1071380 h 1071380"/>
                  <a:gd name="connsiteX4" fmla="*/ 0 w 319543"/>
                  <a:gd name="connsiteY4" fmla="*/ 409295 h 1071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9543" h="1071380">
                    <a:moveTo>
                      <a:pt x="278285" y="0"/>
                    </a:moveTo>
                    <a:lnTo>
                      <a:pt x="319543" y="0"/>
                    </a:lnTo>
                    <a:lnTo>
                      <a:pt x="319543" y="601405"/>
                    </a:lnTo>
                    <a:lnTo>
                      <a:pt x="0" y="1071380"/>
                    </a:lnTo>
                    <a:lnTo>
                      <a:pt x="0" y="40929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/>
              </a:p>
            </p:txBody>
          </p:sp>
        </p:grpSp>
      </p:grpSp>
      <p:sp>
        <p:nvSpPr>
          <p:cNvPr id="93" name="išľïḋé">
            <a:extLst>
              <a:ext uri="{FF2B5EF4-FFF2-40B4-BE49-F238E27FC236}">
                <a16:creationId xmlns:a16="http://schemas.microsoft.com/office/drawing/2014/main" id="{74E0A2EA-C33B-174F-BC7E-D55BEEAFCD7A}"/>
              </a:ext>
            </a:extLst>
          </p:cNvPr>
          <p:cNvSpPr txBox="1"/>
          <p:nvPr/>
        </p:nvSpPr>
        <p:spPr>
          <a:xfrm>
            <a:off x="1214470" y="277105"/>
            <a:ext cx="90988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FC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Lu-H-N</a:t>
            </a:r>
            <a:r>
              <a:rPr lang="zh-CN" altLang="tr-TR" sz="3200" dirty="0">
                <a:solidFill>
                  <a:srgbClr val="FFC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相图</a:t>
            </a:r>
            <a:endParaRPr lang="en-US" altLang="zh-CN" sz="3200" dirty="0">
              <a:solidFill>
                <a:srgbClr val="FFC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69D916D-C6E3-574D-2055-C2936FA018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42762" y="1459388"/>
            <a:ext cx="9987276" cy="526398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FF59EFF-F3E0-B8B6-FBED-15553958CE48}"/>
              </a:ext>
            </a:extLst>
          </p:cNvPr>
          <p:cNvSpPr txBox="1"/>
          <p:nvPr/>
        </p:nvSpPr>
        <p:spPr>
          <a:xfrm>
            <a:off x="1374941" y="6069399"/>
            <a:ext cx="426432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i="1" u="none" strike="noStrike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Chinese Phys. Lett. </a:t>
            </a:r>
            <a:r>
              <a:rPr lang="en-US" sz="1600" b="0" i="0" u="none" strike="noStrike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40 057401</a:t>
            </a:r>
            <a:r>
              <a:rPr lang="zh-CN" altLang="en-US" sz="1600" b="0" i="0" u="none" strike="noStrike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600" b="0" i="0" u="none" strike="noStrike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(2023)</a:t>
            </a:r>
            <a:endParaRPr lang="en-US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212194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F64B405-B552-8842-BB25-06309B7A678D}"/>
              </a:ext>
            </a:extLst>
          </p:cNvPr>
          <p:cNvSpPr/>
          <p:nvPr/>
        </p:nvSpPr>
        <p:spPr>
          <a:xfrm>
            <a:off x="0" y="0"/>
            <a:ext cx="12192000" cy="1168842"/>
          </a:xfrm>
          <a:prstGeom prst="rect">
            <a:avLst/>
          </a:prstGeom>
          <a:gradFill flip="none" rotWithShape="1">
            <a:gsLst>
              <a:gs pos="0">
                <a:srgbClr val="2D70D5"/>
              </a:gs>
              <a:gs pos="35000">
                <a:srgbClr val="114196"/>
              </a:gs>
              <a:gs pos="100000">
                <a:srgbClr val="224B9A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FF51F5-472D-DB46-A323-9A081967F043}"/>
              </a:ext>
            </a:extLst>
          </p:cNvPr>
          <p:cNvSpPr/>
          <p:nvPr/>
        </p:nvSpPr>
        <p:spPr>
          <a:xfrm>
            <a:off x="0" y="1167230"/>
            <a:ext cx="12192000" cy="568377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对象 2" hidden="1">
            <a:extLst>
              <a:ext uri="{FF2B5EF4-FFF2-40B4-BE49-F238E27FC236}">
                <a16:creationId xmlns:a16="http://schemas.microsoft.com/office/drawing/2014/main" id="{3C326D0B-7DAB-41B6-8030-2E4A18CC949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3" name="对象 2" hidden="1">
                        <a:extLst>
                          <a:ext uri="{FF2B5EF4-FFF2-40B4-BE49-F238E27FC236}">
                            <a16:creationId xmlns:a16="http://schemas.microsoft.com/office/drawing/2014/main" id="{3C326D0B-7DAB-41B6-8030-2E4A18CC94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 hidden="1">
            <a:extLst>
              <a:ext uri="{FF2B5EF4-FFF2-40B4-BE49-F238E27FC236}">
                <a16:creationId xmlns:a16="http://schemas.microsoft.com/office/drawing/2014/main" id="{EC933494-1B63-4A32-964F-D05236799BA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solidFill>
              <a:schemeClr val="accent1">
                <a:lumMod val="100000"/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>
              <a:latin typeface="思源黑体" panose="020B0400000000000000" pitchFamily="34" charset="-122"/>
              <a:ea typeface="思源黑体" panose="020B0400000000000000" pitchFamily="34" charset="-122"/>
              <a:cs typeface="+mj-cs"/>
              <a:sym typeface="思源黑体" panose="020B0400000000000000" pitchFamily="34" charset="-122"/>
            </a:endParaRP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0615CFEF-8344-0849-9B9A-83E7C80F304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0038" y="-30284"/>
            <a:ext cx="1108389" cy="1108389"/>
          </a:xfrm>
          <a:prstGeom prst="rect">
            <a:avLst/>
          </a:prstGeom>
        </p:spPr>
      </p:pic>
      <p:sp>
        <p:nvSpPr>
          <p:cNvPr id="73" name="Slide Number Placeholder 4">
            <a:extLst>
              <a:ext uri="{FF2B5EF4-FFF2-40B4-BE49-F238E27FC236}">
                <a16:creationId xmlns:a16="http://schemas.microsoft.com/office/drawing/2014/main" id="{D4EC0D33-885C-0146-8A61-D1545337C31A}"/>
              </a:ext>
            </a:extLst>
          </p:cNvPr>
          <p:cNvSpPr txBox="1">
            <a:spLocks/>
          </p:cNvSpPr>
          <p:nvPr/>
        </p:nvSpPr>
        <p:spPr>
          <a:xfrm>
            <a:off x="9928066" y="640795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EF5AC35-1FCE-8849-B464-F1653CE31769}" type="slidenum">
              <a:rPr lang="en-US" smtClean="0"/>
              <a:pPr algn="r"/>
              <a:t>17</a:t>
            </a:fld>
            <a:endParaRPr lang="en-US"/>
          </a:p>
        </p:txBody>
      </p:sp>
      <p:grpSp>
        <p:nvGrpSpPr>
          <p:cNvPr id="59" name="组合 25">
            <a:extLst>
              <a:ext uri="{FF2B5EF4-FFF2-40B4-BE49-F238E27FC236}">
                <a16:creationId xmlns:a16="http://schemas.microsoft.com/office/drawing/2014/main" id="{D279FC81-C7FF-714D-BDFC-3FDC8774DCE4}"/>
              </a:ext>
            </a:extLst>
          </p:cNvPr>
          <p:cNvGrpSpPr/>
          <p:nvPr/>
        </p:nvGrpSpPr>
        <p:grpSpPr>
          <a:xfrm>
            <a:off x="546612" y="74287"/>
            <a:ext cx="811275" cy="1299746"/>
            <a:chOff x="538226" y="153800"/>
            <a:chExt cx="811275" cy="1299746"/>
          </a:xfrm>
        </p:grpSpPr>
        <p:sp>
          <p:nvSpPr>
            <p:cNvPr id="60" name="文本框 26">
              <a:extLst>
                <a:ext uri="{FF2B5EF4-FFF2-40B4-BE49-F238E27FC236}">
                  <a16:creationId xmlns:a16="http://schemas.microsoft.com/office/drawing/2014/main" id="{039EBE0E-6DCA-7B43-B040-6B63CBBBB969}"/>
                </a:ext>
              </a:extLst>
            </p:cNvPr>
            <p:cNvSpPr txBox="1"/>
            <p:nvPr/>
          </p:nvSpPr>
          <p:spPr>
            <a:xfrm>
              <a:off x="538226" y="153800"/>
              <a:ext cx="56764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8000">
                  <a:gradFill>
                    <a:gsLst>
                      <a:gs pos="36000">
                        <a:schemeClr val="bg1"/>
                      </a:gs>
                      <a:gs pos="100000">
                        <a:schemeClr val="tx1">
                          <a:lumMod val="50000"/>
                          <a:lumOff val="50000"/>
                        </a:schemeClr>
                      </a:gs>
                    </a:gsLst>
                    <a:lin ang="5400000" scaled="1"/>
                  </a:gradFill>
                  <a:latin typeface="字魂5号-无外润黑体" panose="00000500000000000000" pitchFamily="2" charset="-122"/>
                  <a:ea typeface="字魂5号-无外润黑体" panose="00000500000000000000" pitchFamily="2" charset="-122"/>
                </a:defRPr>
              </a:lvl1pPr>
            </a:lstStyle>
            <a:p>
              <a:r>
                <a:rPr lang="en-US" altLang="zh-CN" sz="6600">
                  <a:gradFill>
                    <a:gsLst>
                      <a:gs pos="36000">
                        <a:schemeClr val="bg1"/>
                      </a:gs>
                      <a:gs pos="70000">
                        <a:schemeClr val="tx1">
                          <a:lumMod val="50000"/>
                          <a:lumOff val="50000"/>
                          <a:alpha val="0"/>
                        </a:schemeClr>
                      </a:gs>
                    </a:gsLst>
                    <a:lin ang="5400000" scaled="1"/>
                  </a:gradFill>
                  <a:latin typeface="思源黑体 CN Light" panose="020B0300000000000000" pitchFamily="34" charset="-122"/>
                  <a:ea typeface="字魂54号-贤黑" panose="00000500000000000000" pitchFamily="2" charset="-122"/>
                  <a:sym typeface="思源黑体" panose="020B0400000000000000" pitchFamily="34" charset="-122"/>
                </a:rPr>
                <a:t>4</a:t>
              </a:r>
              <a:endParaRPr lang="zh-CN" altLang="en-US" sz="6600">
                <a:gradFill>
                  <a:gsLst>
                    <a:gs pos="36000">
                      <a:schemeClr val="bg1"/>
                    </a:gs>
                    <a:gs pos="70000">
                      <a:schemeClr val="tx1">
                        <a:lumMod val="50000"/>
                        <a:lumOff val="50000"/>
                        <a:alpha val="0"/>
                      </a:schemeClr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字魂54号-贤黑" panose="00000500000000000000" pitchFamily="2" charset="-122"/>
                <a:sym typeface="思源黑体" panose="020B0400000000000000" pitchFamily="34" charset="-122"/>
              </a:endParaRPr>
            </a:p>
          </p:txBody>
        </p:sp>
        <p:grpSp>
          <p:nvGrpSpPr>
            <p:cNvPr id="74" name="组合 27">
              <a:extLst>
                <a:ext uri="{FF2B5EF4-FFF2-40B4-BE49-F238E27FC236}">
                  <a16:creationId xmlns:a16="http://schemas.microsoft.com/office/drawing/2014/main" id="{1922E582-694F-684D-AE80-8B0E98CF104A}"/>
                </a:ext>
              </a:extLst>
            </p:cNvPr>
            <p:cNvGrpSpPr/>
            <p:nvPr/>
          </p:nvGrpSpPr>
          <p:grpSpPr>
            <a:xfrm rot="1279383">
              <a:off x="538418" y="260428"/>
              <a:ext cx="811083" cy="1193118"/>
              <a:chOff x="5326021" y="1359499"/>
              <a:chExt cx="2273644" cy="3344573"/>
            </a:xfrm>
          </p:grpSpPr>
          <p:cxnSp>
            <p:nvCxnSpPr>
              <p:cNvPr id="75" name="直接连接符 28">
                <a:extLst>
                  <a:ext uri="{FF2B5EF4-FFF2-40B4-BE49-F238E27FC236}">
                    <a16:creationId xmlns:a16="http://schemas.microsoft.com/office/drawing/2014/main" id="{45FFC7B1-FF9D-C448-8D71-1C26A8B2C7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33166" y="1359499"/>
                <a:ext cx="2066499" cy="3212500"/>
              </a:xfrm>
              <a:prstGeom prst="line">
                <a:avLst/>
              </a:prstGeom>
              <a:ln>
                <a:gradFill>
                  <a:gsLst>
                    <a:gs pos="885">
                      <a:schemeClr val="tx1">
                        <a:alpha val="0"/>
                      </a:schemeClr>
                    </a:gs>
                    <a:gs pos="5900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任意多边形: 形状 29">
                <a:extLst>
                  <a:ext uri="{FF2B5EF4-FFF2-40B4-BE49-F238E27FC236}">
                    <a16:creationId xmlns:a16="http://schemas.microsoft.com/office/drawing/2014/main" id="{0F616F85-7752-DF45-8FEC-90D5C5D7535F}"/>
                  </a:ext>
                </a:extLst>
              </p:cNvPr>
              <p:cNvSpPr/>
              <p:nvPr/>
            </p:nvSpPr>
            <p:spPr>
              <a:xfrm rot="2008142">
                <a:off x="5326021" y="3632692"/>
                <a:ext cx="319543" cy="1071380"/>
              </a:xfrm>
              <a:custGeom>
                <a:avLst/>
                <a:gdLst>
                  <a:gd name="connsiteX0" fmla="*/ 278285 w 319543"/>
                  <a:gd name="connsiteY0" fmla="*/ 0 h 1071380"/>
                  <a:gd name="connsiteX1" fmla="*/ 319543 w 319543"/>
                  <a:gd name="connsiteY1" fmla="*/ 0 h 1071380"/>
                  <a:gd name="connsiteX2" fmla="*/ 319543 w 319543"/>
                  <a:gd name="connsiteY2" fmla="*/ 601405 h 1071380"/>
                  <a:gd name="connsiteX3" fmla="*/ 0 w 319543"/>
                  <a:gd name="connsiteY3" fmla="*/ 1071380 h 1071380"/>
                  <a:gd name="connsiteX4" fmla="*/ 0 w 319543"/>
                  <a:gd name="connsiteY4" fmla="*/ 409295 h 1071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9543" h="1071380">
                    <a:moveTo>
                      <a:pt x="278285" y="0"/>
                    </a:moveTo>
                    <a:lnTo>
                      <a:pt x="319543" y="0"/>
                    </a:lnTo>
                    <a:lnTo>
                      <a:pt x="319543" y="601405"/>
                    </a:lnTo>
                    <a:lnTo>
                      <a:pt x="0" y="1071380"/>
                    </a:lnTo>
                    <a:lnTo>
                      <a:pt x="0" y="40929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/>
              </a:p>
            </p:txBody>
          </p:sp>
        </p:grpSp>
      </p:grpSp>
      <p:sp>
        <p:nvSpPr>
          <p:cNvPr id="93" name="išľïḋé">
            <a:extLst>
              <a:ext uri="{FF2B5EF4-FFF2-40B4-BE49-F238E27FC236}">
                <a16:creationId xmlns:a16="http://schemas.microsoft.com/office/drawing/2014/main" id="{74E0A2EA-C33B-174F-BC7E-D55BEEAFCD7A}"/>
              </a:ext>
            </a:extLst>
          </p:cNvPr>
          <p:cNvSpPr txBox="1"/>
          <p:nvPr/>
        </p:nvSpPr>
        <p:spPr>
          <a:xfrm>
            <a:off x="1214470" y="277105"/>
            <a:ext cx="90988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FC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Lu-H-N</a:t>
            </a:r>
            <a:r>
              <a:rPr lang="zh-CN" altLang="tr-TR" sz="3200" dirty="0">
                <a:solidFill>
                  <a:srgbClr val="FFC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相图</a:t>
            </a:r>
            <a:endParaRPr lang="en-US" altLang="zh-CN" sz="3200" dirty="0">
              <a:solidFill>
                <a:srgbClr val="FFC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D2998D45-6543-4AEE-2B9D-C5C327FB0A8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5330" y="1261195"/>
            <a:ext cx="9920796" cy="549584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6F8A03E-D852-B185-1A84-44CEE6D5CDCC}"/>
              </a:ext>
            </a:extLst>
          </p:cNvPr>
          <p:cNvSpPr txBox="1"/>
          <p:nvPr/>
        </p:nvSpPr>
        <p:spPr>
          <a:xfrm>
            <a:off x="291223" y="6351196"/>
            <a:ext cx="426432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i="1" u="none" strike="noStrike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Chinese Phys. Lett. </a:t>
            </a:r>
            <a:r>
              <a:rPr lang="en-US" sz="1600" b="0" i="0" u="none" strike="noStrike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40 057401</a:t>
            </a:r>
            <a:r>
              <a:rPr lang="zh-CN" altLang="en-US" sz="1600" b="0" i="0" u="none" strike="noStrike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600" b="0" i="0" u="none" strike="noStrike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(2023)</a:t>
            </a:r>
            <a:endParaRPr lang="en-US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569881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F64B405-B552-8842-BB25-06309B7A678D}"/>
              </a:ext>
            </a:extLst>
          </p:cNvPr>
          <p:cNvSpPr/>
          <p:nvPr/>
        </p:nvSpPr>
        <p:spPr>
          <a:xfrm>
            <a:off x="0" y="0"/>
            <a:ext cx="12192000" cy="1168842"/>
          </a:xfrm>
          <a:prstGeom prst="rect">
            <a:avLst/>
          </a:prstGeom>
          <a:gradFill flip="none" rotWithShape="1">
            <a:gsLst>
              <a:gs pos="0">
                <a:srgbClr val="2D70D5"/>
              </a:gs>
              <a:gs pos="35000">
                <a:srgbClr val="114196"/>
              </a:gs>
              <a:gs pos="100000">
                <a:srgbClr val="224B9A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FF51F5-472D-DB46-A323-9A081967F043}"/>
              </a:ext>
            </a:extLst>
          </p:cNvPr>
          <p:cNvSpPr/>
          <p:nvPr/>
        </p:nvSpPr>
        <p:spPr>
          <a:xfrm>
            <a:off x="0" y="1167230"/>
            <a:ext cx="12192000" cy="568377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对象 2" hidden="1">
            <a:extLst>
              <a:ext uri="{FF2B5EF4-FFF2-40B4-BE49-F238E27FC236}">
                <a16:creationId xmlns:a16="http://schemas.microsoft.com/office/drawing/2014/main" id="{3C326D0B-7DAB-41B6-8030-2E4A18CC949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3" name="对象 2" hidden="1">
                        <a:extLst>
                          <a:ext uri="{FF2B5EF4-FFF2-40B4-BE49-F238E27FC236}">
                            <a16:creationId xmlns:a16="http://schemas.microsoft.com/office/drawing/2014/main" id="{3C326D0B-7DAB-41B6-8030-2E4A18CC94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 hidden="1">
            <a:extLst>
              <a:ext uri="{FF2B5EF4-FFF2-40B4-BE49-F238E27FC236}">
                <a16:creationId xmlns:a16="http://schemas.microsoft.com/office/drawing/2014/main" id="{EC933494-1B63-4A32-964F-D05236799BA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solidFill>
              <a:schemeClr val="accent1">
                <a:lumMod val="100000"/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>
              <a:latin typeface="思源黑体" panose="020B0400000000000000" pitchFamily="34" charset="-122"/>
              <a:ea typeface="思源黑体" panose="020B0400000000000000" pitchFamily="34" charset="-122"/>
              <a:cs typeface="+mj-cs"/>
              <a:sym typeface="思源黑体" panose="020B0400000000000000" pitchFamily="34" charset="-122"/>
            </a:endParaRP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0615CFEF-8344-0849-9B9A-83E7C80F304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0038" y="-30284"/>
            <a:ext cx="1108389" cy="1108389"/>
          </a:xfrm>
          <a:prstGeom prst="rect">
            <a:avLst/>
          </a:prstGeom>
        </p:spPr>
      </p:pic>
      <p:sp>
        <p:nvSpPr>
          <p:cNvPr id="73" name="Slide Number Placeholder 4">
            <a:extLst>
              <a:ext uri="{FF2B5EF4-FFF2-40B4-BE49-F238E27FC236}">
                <a16:creationId xmlns:a16="http://schemas.microsoft.com/office/drawing/2014/main" id="{D4EC0D33-885C-0146-8A61-D1545337C31A}"/>
              </a:ext>
            </a:extLst>
          </p:cNvPr>
          <p:cNvSpPr txBox="1">
            <a:spLocks/>
          </p:cNvSpPr>
          <p:nvPr/>
        </p:nvSpPr>
        <p:spPr>
          <a:xfrm>
            <a:off x="9928066" y="640795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EF5AC35-1FCE-8849-B464-F1653CE31769}" type="slidenum">
              <a:rPr lang="en-US" smtClean="0"/>
              <a:pPr algn="r"/>
              <a:t>18</a:t>
            </a:fld>
            <a:endParaRPr lang="en-US"/>
          </a:p>
        </p:txBody>
      </p:sp>
      <p:grpSp>
        <p:nvGrpSpPr>
          <p:cNvPr id="59" name="组合 25">
            <a:extLst>
              <a:ext uri="{FF2B5EF4-FFF2-40B4-BE49-F238E27FC236}">
                <a16:creationId xmlns:a16="http://schemas.microsoft.com/office/drawing/2014/main" id="{D279FC81-C7FF-714D-BDFC-3FDC8774DCE4}"/>
              </a:ext>
            </a:extLst>
          </p:cNvPr>
          <p:cNvGrpSpPr/>
          <p:nvPr/>
        </p:nvGrpSpPr>
        <p:grpSpPr>
          <a:xfrm>
            <a:off x="546612" y="74287"/>
            <a:ext cx="811275" cy="1299746"/>
            <a:chOff x="538226" y="153800"/>
            <a:chExt cx="811275" cy="1299746"/>
          </a:xfrm>
        </p:grpSpPr>
        <p:sp>
          <p:nvSpPr>
            <p:cNvPr id="60" name="文本框 26">
              <a:extLst>
                <a:ext uri="{FF2B5EF4-FFF2-40B4-BE49-F238E27FC236}">
                  <a16:creationId xmlns:a16="http://schemas.microsoft.com/office/drawing/2014/main" id="{039EBE0E-6DCA-7B43-B040-6B63CBBBB969}"/>
                </a:ext>
              </a:extLst>
            </p:cNvPr>
            <p:cNvSpPr txBox="1"/>
            <p:nvPr/>
          </p:nvSpPr>
          <p:spPr>
            <a:xfrm>
              <a:off x="538226" y="153800"/>
              <a:ext cx="56764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8000">
                  <a:gradFill>
                    <a:gsLst>
                      <a:gs pos="36000">
                        <a:schemeClr val="bg1"/>
                      </a:gs>
                      <a:gs pos="100000">
                        <a:schemeClr val="tx1">
                          <a:lumMod val="50000"/>
                          <a:lumOff val="50000"/>
                        </a:schemeClr>
                      </a:gs>
                    </a:gsLst>
                    <a:lin ang="5400000" scaled="1"/>
                  </a:gradFill>
                  <a:latin typeface="字魂5号-无外润黑体" panose="00000500000000000000" pitchFamily="2" charset="-122"/>
                  <a:ea typeface="字魂5号-无外润黑体" panose="00000500000000000000" pitchFamily="2" charset="-122"/>
                </a:defRPr>
              </a:lvl1pPr>
            </a:lstStyle>
            <a:p>
              <a:r>
                <a:rPr lang="en-US" altLang="zh-CN" sz="6600">
                  <a:gradFill>
                    <a:gsLst>
                      <a:gs pos="36000">
                        <a:schemeClr val="bg1"/>
                      </a:gs>
                      <a:gs pos="70000">
                        <a:schemeClr val="tx1">
                          <a:lumMod val="50000"/>
                          <a:lumOff val="50000"/>
                          <a:alpha val="0"/>
                        </a:schemeClr>
                      </a:gs>
                    </a:gsLst>
                    <a:lin ang="5400000" scaled="1"/>
                  </a:gradFill>
                  <a:latin typeface="思源黑体 CN Light" panose="020B0300000000000000" pitchFamily="34" charset="-122"/>
                  <a:ea typeface="字魂54号-贤黑" panose="00000500000000000000" pitchFamily="2" charset="-122"/>
                  <a:sym typeface="思源黑体" panose="020B0400000000000000" pitchFamily="34" charset="-122"/>
                </a:rPr>
                <a:t>5</a:t>
              </a:r>
              <a:endParaRPr lang="zh-CN" altLang="en-US" sz="6600">
                <a:gradFill>
                  <a:gsLst>
                    <a:gs pos="36000">
                      <a:schemeClr val="bg1"/>
                    </a:gs>
                    <a:gs pos="70000">
                      <a:schemeClr val="tx1">
                        <a:lumMod val="50000"/>
                        <a:lumOff val="50000"/>
                        <a:alpha val="0"/>
                      </a:schemeClr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字魂54号-贤黑" panose="00000500000000000000" pitchFamily="2" charset="-122"/>
                <a:sym typeface="思源黑体" panose="020B0400000000000000" pitchFamily="34" charset="-122"/>
              </a:endParaRPr>
            </a:p>
          </p:txBody>
        </p:sp>
        <p:grpSp>
          <p:nvGrpSpPr>
            <p:cNvPr id="74" name="组合 27">
              <a:extLst>
                <a:ext uri="{FF2B5EF4-FFF2-40B4-BE49-F238E27FC236}">
                  <a16:creationId xmlns:a16="http://schemas.microsoft.com/office/drawing/2014/main" id="{1922E582-694F-684D-AE80-8B0E98CF104A}"/>
                </a:ext>
              </a:extLst>
            </p:cNvPr>
            <p:cNvGrpSpPr/>
            <p:nvPr/>
          </p:nvGrpSpPr>
          <p:grpSpPr>
            <a:xfrm rot="1279383">
              <a:off x="538418" y="260428"/>
              <a:ext cx="811083" cy="1193118"/>
              <a:chOff x="5326021" y="1359499"/>
              <a:chExt cx="2273644" cy="3344573"/>
            </a:xfrm>
          </p:grpSpPr>
          <p:cxnSp>
            <p:nvCxnSpPr>
              <p:cNvPr id="75" name="直接连接符 28">
                <a:extLst>
                  <a:ext uri="{FF2B5EF4-FFF2-40B4-BE49-F238E27FC236}">
                    <a16:creationId xmlns:a16="http://schemas.microsoft.com/office/drawing/2014/main" id="{45FFC7B1-FF9D-C448-8D71-1C26A8B2C7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33166" y="1359499"/>
                <a:ext cx="2066499" cy="3212500"/>
              </a:xfrm>
              <a:prstGeom prst="line">
                <a:avLst/>
              </a:prstGeom>
              <a:ln>
                <a:gradFill>
                  <a:gsLst>
                    <a:gs pos="885">
                      <a:schemeClr val="tx1">
                        <a:alpha val="0"/>
                      </a:schemeClr>
                    </a:gs>
                    <a:gs pos="5900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任意多边形: 形状 29">
                <a:extLst>
                  <a:ext uri="{FF2B5EF4-FFF2-40B4-BE49-F238E27FC236}">
                    <a16:creationId xmlns:a16="http://schemas.microsoft.com/office/drawing/2014/main" id="{0F616F85-7752-DF45-8FEC-90D5C5D7535F}"/>
                  </a:ext>
                </a:extLst>
              </p:cNvPr>
              <p:cNvSpPr/>
              <p:nvPr/>
            </p:nvSpPr>
            <p:spPr>
              <a:xfrm rot="2008142">
                <a:off x="5326021" y="3632692"/>
                <a:ext cx="319543" cy="1071380"/>
              </a:xfrm>
              <a:custGeom>
                <a:avLst/>
                <a:gdLst>
                  <a:gd name="connsiteX0" fmla="*/ 278285 w 319543"/>
                  <a:gd name="connsiteY0" fmla="*/ 0 h 1071380"/>
                  <a:gd name="connsiteX1" fmla="*/ 319543 w 319543"/>
                  <a:gd name="connsiteY1" fmla="*/ 0 h 1071380"/>
                  <a:gd name="connsiteX2" fmla="*/ 319543 w 319543"/>
                  <a:gd name="connsiteY2" fmla="*/ 601405 h 1071380"/>
                  <a:gd name="connsiteX3" fmla="*/ 0 w 319543"/>
                  <a:gd name="connsiteY3" fmla="*/ 1071380 h 1071380"/>
                  <a:gd name="connsiteX4" fmla="*/ 0 w 319543"/>
                  <a:gd name="connsiteY4" fmla="*/ 409295 h 1071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9543" h="1071380">
                    <a:moveTo>
                      <a:pt x="278285" y="0"/>
                    </a:moveTo>
                    <a:lnTo>
                      <a:pt x="319543" y="0"/>
                    </a:lnTo>
                    <a:lnTo>
                      <a:pt x="319543" y="601405"/>
                    </a:lnTo>
                    <a:lnTo>
                      <a:pt x="0" y="1071380"/>
                    </a:lnTo>
                    <a:lnTo>
                      <a:pt x="0" y="40929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/>
              </a:p>
            </p:txBody>
          </p:sp>
        </p:grpSp>
      </p:grpSp>
      <p:sp>
        <p:nvSpPr>
          <p:cNvPr id="93" name="išľïḋé">
            <a:extLst>
              <a:ext uri="{FF2B5EF4-FFF2-40B4-BE49-F238E27FC236}">
                <a16:creationId xmlns:a16="http://schemas.microsoft.com/office/drawing/2014/main" id="{74E0A2EA-C33B-174F-BC7E-D55BEEAFCD7A}"/>
              </a:ext>
            </a:extLst>
          </p:cNvPr>
          <p:cNvSpPr txBox="1"/>
          <p:nvPr/>
        </p:nvSpPr>
        <p:spPr>
          <a:xfrm>
            <a:off x="1214470" y="277105"/>
            <a:ext cx="90988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rgbClr val="FFC000"/>
                </a:solidFill>
                <a:cs typeface="+mn-ea"/>
                <a:sym typeface="+mn-lt"/>
              </a:rPr>
              <a:t>超导材料搜索</a:t>
            </a:r>
            <a:endParaRPr lang="tr-TR" sz="3200">
              <a:solidFill>
                <a:srgbClr val="FFC000"/>
              </a:solidFill>
              <a:cs typeface="+mn-ea"/>
              <a:sym typeface="+mn-lt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850F618-95B1-4240-A6C7-16BA970E83A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223" y="1572929"/>
            <a:ext cx="7159920" cy="3771002"/>
          </a:xfrm>
          <a:prstGeom prst="rect">
            <a:avLst/>
          </a:prstGeom>
        </p:spPr>
      </p:pic>
      <p:pic>
        <p:nvPicPr>
          <p:cNvPr id="24" name="图片 1">
            <a:extLst>
              <a:ext uri="{FF2B5EF4-FFF2-40B4-BE49-F238E27FC236}">
                <a16:creationId xmlns:a16="http://schemas.microsoft.com/office/drawing/2014/main" id="{879EF1F7-4E6C-9E4D-848F-2163E8B32D63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716" t="1844" r="32195" b="86"/>
          <a:stretch/>
        </p:blipFill>
        <p:spPr>
          <a:xfrm>
            <a:off x="7432633" y="1898442"/>
            <a:ext cx="4340008" cy="3779911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143D6984-709A-3540-AC38-29554BB59CD3}"/>
              </a:ext>
            </a:extLst>
          </p:cNvPr>
          <p:cNvSpPr txBox="1"/>
          <p:nvPr/>
        </p:nvSpPr>
        <p:spPr>
          <a:xfrm>
            <a:off x="2168695" y="5615960"/>
            <a:ext cx="90833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0000FF"/>
                </a:solidFill>
              </a:rPr>
              <a:t>End-to-end screening the targeted compound in a once and for all fashion </a:t>
            </a:r>
            <a:endParaRPr lang="en-CN" sz="2000">
              <a:solidFill>
                <a:srgbClr val="0000FF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9A12715-43D3-9844-BBF3-9D64F20105E3}"/>
              </a:ext>
            </a:extLst>
          </p:cNvPr>
          <p:cNvSpPr txBox="1"/>
          <p:nvPr/>
        </p:nvSpPr>
        <p:spPr>
          <a:xfrm>
            <a:off x="2296675" y="6256240"/>
            <a:ext cx="71654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/>
              <a:t>Phys. Rev. B 105, 214517 (2022)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54AABF1-0365-D040-9245-DDABC8292645}"/>
              </a:ext>
            </a:extLst>
          </p:cNvPr>
          <p:cNvSpPr/>
          <p:nvPr/>
        </p:nvSpPr>
        <p:spPr>
          <a:xfrm>
            <a:off x="3680638" y="1167230"/>
            <a:ext cx="48307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</a:rPr>
              <a:t>MgB</a:t>
            </a:r>
            <a:r>
              <a:rPr lang="en-US" altLang="zh-CN" sz="3200" b="1" baseline="-25000">
                <a:solidFill>
                  <a:srgbClr val="FF0000"/>
                </a:solidFill>
              </a:rPr>
              <a:t>2</a:t>
            </a:r>
            <a:r>
              <a:rPr lang="en-US" altLang="zh-CN" sz="3200" b="1">
                <a:solidFill>
                  <a:srgbClr val="FF0000"/>
                </a:solidFill>
              </a:rPr>
              <a:t>-like superconductors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E1F698-41D1-794A-DA62-9EFF96F98DEF}"/>
              </a:ext>
            </a:extLst>
          </p:cNvPr>
          <p:cNvSpPr txBox="1"/>
          <p:nvPr/>
        </p:nvSpPr>
        <p:spPr>
          <a:xfrm>
            <a:off x="9739745" y="3706317"/>
            <a:ext cx="8194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000"/>
              <a:t>BaGa</a:t>
            </a:r>
            <a:r>
              <a:rPr lang="en-CN" sz="2000" baseline="-2500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8495719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F64B405-B552-8842-BB25-06309B7A678D}"/>
              </a:ext>
            </a:extLst>
          </p:cNvPr>
          <p:cNvSpPr/>
          <p:nvPr/>
        </p:nvSpPr>
        <p:spPr>
          <a:xfrm>
            <a:off x="0" y="0"/>
            <a:ext cx="12192000" cy="1168842"/>
          </a:xfrm>
          <a:prstGeom prst="rect">
            <a:avLst/>
          </a:prstGeom>
          <a:gradFill flip="none" rotWithShape="1">
            <a:gsLst>
              <a:gs pos="0">
                <a:srgbClr val="2D70D5"/>
              </a:gs>
              <a:gs pos="35000">
                <a:srgbClr val="114196"/>
              </a:gs>
              <a:gs pos="100000">
                <a:srgbClr val="224B9A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FF51F5-472D-DB46-A323-9A081967F043}"/>
              </a:ext>
            </a:extLst>
          </p:cNvPr>
          <p:cNvSpPr/>
          <p:nvPr/>
        </p:nvSpPr>
        <p:spPr>
          <a:xfrm>
            <a:off x="0" y="1167230"/>
            <a:ext cx="12192000" cy="568377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对象 2" hidden="1">
            <a:extLst>
              <a:ext uri="{FF2B5EF4-FFF2-40B4-BE49-F238E27FC236}">
                <a16:creationId xmlns:a16="http://schemas.microsoft.com/office/drawing/2014/main" id="{3C326D0B-7DAB-41B6-8030-2E4A18CC949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3" name="对象 2" hidden="1">
                        <a:extLst>
                          <a:ext uri="{FF2B5EF4-FFF2-40B4-BE49-F238E27FC236}">
                            <a16:creationId xmlns:a16="http://schemas.microsoft.com/office/drawing/2014/main" id="{3C326D0B-7DAB-41B6-8030-2E4A18CC94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 hidden="1">
            <a:extLst>
              <a:ext uri="{FF2B5EF4-FFF2-40B4-BE49-F238E27FC236}">
                <a16:creationId xmlns:a16="http://schemas.microsoft.com/office/drawing/2014/main" id="{EC933494-1B63-4A32-964F-D05236799BA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solidFill>
              <a:schemeClr val="accent1">
                <a:lumMod val="100000"/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>
              <a:latin typeface="思源黑体" panose="020B0400000000000000" pitchFamily="34" charset="-122"/>
              <a:ea typeface="思源黑体" panose="020B0400000000000000" pitchFamily="34" charset="-122"/>
              <a:cs typeface="+mj-cs"/>
              <a:sym typeface="思源黑体" panose="020B0400000000000000" pitchFamily="34" charset="-122"/>
            </a:endParaRP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0615CFEF-8344-0849-9B9A-83E7C80F30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30038" y="-30284"/>
            <a:ext cx="1108389" cy="1108389"/>
          </a:xfrm>
          <a:prstGeom prst="rect">
            <a:avLst/>
          </a:prstGeom>
        </p:spPr>
      </p:pic>
      <p:sp>
        <p:nvSpPr>
          <p:cNvPr id="73" name="Slide Number Placeholder 4">
            <a:extLst>
              <a:ext uri="{FF2B5EF4-FFF2-40B4-BE49-F238E27FC236}">
                <a16:creationId xmlns:a16="http://schemas.microsoft.com/office/drawing/2014/main" id="{D4EC0D33-885C-0146-8A61-D1545337C31A}"/>
              </a:ext>
            </a:extLst>
          </p:cNvPr>
          <p:cNvSpPr txBox="1">
            <a:spLocks/>
          </p:cNvSpPr>
          <p:nvPr/>
        </p:nvSpPr>
        <p:spPr>
          <a:xfrm>
            <a:off x="9928066" y="640795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EF5AC35-1FCE-8849-B464-F1653CE31769}" type="slidenum">
              <a:rPr lang="en-US" smtClean="0"/>
              <a:pPr algn="r"/>
              <a:t>19</a:t>
            </a:fld>
            <a:endParaRPr lang="en-US"/>
          </a:p>
        </p:txBody>
      </p:sp>
      <p:grpSp>
        <p:nvGrpSpPr>
          <p:cNvPr id="59" name="组合 25">
            <a:extLst>
              <a:ext uri="{FF2B5EF4-FFF2-40B4-BE49-F238E27FC236}">
                <a16:creationId xmlns:a16="http://schemas.microsoft.com/office/drawing/2014/main" id="{D279FC81-C7FF-714D-BDFC-3FDC8774DCE4}"/>
              </a:ext>
            </a:extLst>
          </p:cNvPr>
          <p:cNvGrpSpPr/>
          <p:nvPr/>
        </p:nvGrpSpPr>
        <p:grpSpPr>
          <a:xfrm>
            <a:off x="546612" y="74287"/>
            <a:ext cx="811275" cy="1299746"/>
            <a:chOff x="538226" y="153800"/>
            <a:chExt cx="811275" cy="1299746"/>
          </a:xfrm>
        </p:grpSpPr>
        <p:sp>
          <p:nvSpPr>
            <p:cNvPr id="60" name="文本框 26">
              <a:extLst>
                <a:ext uri="{FF2B5EF4-FFF2-40B4-BE49-F238E27FC236}">
                  <a16:creationId xmlns:a16="http://schemas.microsoft.com/office/drawing/2014/main" id="{039EBE0E-6DCA-7B43-B040-6B63CBBBB969}"/>
                </a:ext>
              </a:extLst>
            </p:cNvPr>
            <p:cNvSpPr txBox="1"/>
            <p:nvPr/>
          </p:nvSpPr>
          <p:spPr>
            <a:xfrm>
              <a:off x="538226" y="153800"/>
              <a:ext cx="56764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8000">
                  <a:gradFill>
                    <a:gsLst>
                      <a:gs pos="36000">
                        <a:schemeClr val="bg1"/>
                      </a:gs>
                      <a:gs pos="100000">
                        <a:schemeClr val="tx1">
                          <a:lumMod val="50000"/>
                          <a:lumOff val="50000"/>
                        </a:schemeClr>
                      </a:gs>
                    </a:gsLst>
                    <a:lin ang="5400000" scaled="1"/>
                  </a:gradFill>
                  <a:latin typeface="字魂5号-无外润黑体" panose="00000500000000000000" pitchFamily="2" charset="-122"/>
                  <a:ea typeface="字魂5号-无外润黑体" panose="00000500000000000000" pitchFamily="2" charset="-122"/>
                </a:defRPr>
              </a:lvl1pPr>
            </a:lstStyle>
            <a:p>
              <a:r>
                <a:rPr lang="en-US" altLang="zh-CN" sz="6600" dirty="0">
                  <a:gradFill>
                    <a:gsLst>
                      <a:gs pos="36000">
                        <a:schemeClr val="bg1"/>
                      </a:gs>
                      <a:gs pos="70000">
                        <a:schemeClr val="tx1">
                          <a:lumMod val="50000"/>
                          <a:lumOff val="50000"/>
                          <a:alpha val="0"/>
                        </a:schemeClr>
                      </a:gs>
                    </a:gsLst>
                    <a:lin ang="5400000" scaled="1"/>
                  </a:gradFill>
                  <a:latin typeface="思源黑体 CN Light" panose="020B0300000000000000" pitchFamily="34" charset="-122"/>
                  <a:ea typeface="字魂54号-贤黑" panose="00000500000000000000" pitchFamily="2" charset="-122"/>
                  <a:sym typeface="思源黑体" panose="020B0400000000000000" pitchFamily="34" charset="-122"/>
                </a:rPr>
                <a:t>6</a:t>
              </a:r>
              <a:endParaRPr lang="zh-CN" altLang="en-US" sz="6600" dirty="0">
                <a:gradFill>
                  <a:gsLst>
                    <a:gs pos="36000">
                      <a:schemeClr val="bg1"/>
                    </a:gs>
                    <a:gs pos="70000">
                      <a:schemeClr val="tx1">
                        <a:lumMod val="50000"/>
                        <a:lumOff val="50000"/>
                        <a:alpha val="0"/>
                      </a:schemeClr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字魂54号-贤黑" panose="00000500000000000000" pitchFamily="2" charset="-122"/>
                <a:sym typeface="思源黑体" panose="020B0400000000000000" pitchFamily="34" charset="-122"/>
              </a:endParaRPr>
            </a:p>
          </p:txBody>
        </p:sp>
        <p:grpSp>
          <p:nvGrpSpPr>
            <p:cNvPr id="74" name="组合 27">
              <a:extLst>
                <a:ext uri="{FF2B5EF4-FFF2-40B4-BE49-F238E27FC236}">
                  <a16:creationId xmlns:a16="http://schemas.microsoft.com/office/drawing/2014/main" id="{1922E582-694F-684D-AE80-8B0E98CF104A}"/>
                </a:ext>
              </a:extLst>
            </p:cNvPr>
            <p:cNvGrpSpPr/>
            <p:nvPr/>
          </p:nvGrpSpPr>
          <p:grpSpPr>
            <a:xfrm rot="1279383">
              <a:off x="538418" y="260428"/>
              <a:ext cx="811083" cy="1193118"/>
              <a:chOff x="5326021" y="1359499"/>
              <a:chExt cx="2273644" cy="3344573"/>
            </a:xfrm>
          </p:grpSpPr>
          <p:cxnSp>
            <p:nvCxnSpPr>
              <p:cNvPr id="75" name="直接连接符 28">
                <a:extLst>
                  <a:ext uri="{FF2B5EF4-FFF2-40B4-BE49-F238E27FC236}">
                    <a16:creationId xmlns:a16="http://schemas.microsoft.com/office/drawing/2014/main" id="{45FFC7B1-FF9D-C448-8D71-1C26A8B2C7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33166" y="1359499"/>
                <a:ext cx="2066499" cy="3212500"/>
              </a:xfrm>
              <a:prstGeom prst="line">
                <a:avLst/>
              </a:prstGeom>
              <a:ln>
                <a:gradFill>
                  <a:gsLst>
                    <a:gs pos="885">
                      <a:schemeClr val="tx1">
                        <a:alpha val="0"/>
                      </a:schemeClr>
                    </a:gs>
                    <a:gs pos="5900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任意多边形: 形状 29">
                <a:extLst>
                  <a:ext uri="{FF2B5EF4-FFF2-40B4-BE49-F238E27FC236}">
                    <a16:creationId xmlns:a16="http://schemas.microsoft.com/office/drawing/2014/main" id="{0F616F85-7752-DF45-8FEC-90D5C5D7535F}"/>
                  </a:ext>
                </a:extLst>
              </p:cNvPr>
              <p:cNvSpPr/>
              <p:nvPr/>
            </p:nvSpPr>
            <p:spPr>
              <a:xfrm rot="2008142">
                <a:off x="5326021" y="3632692"/>
                <a:ext cx="319543" cy="1071380"/>
              </a:xfrm>
              <a:custGeom>
                <a:avLst/>
                <a:gdLst>
                  <a:gd name="connsiteX0" fmla="*/ 278285 w 319543"/>
                  <a:gd name="connsiteY0" fmla="*/ 0 h 1071380"/>
                  <a:gd name="connsiteX1" fmla="*/ 319543 w 319543"/>
                  <a:gd name="connsiteY1" fmla="*/ 0 h 1071380"/>
                  <a:gd name="connsiteX2" fmla="*/ 319543 w 319543"/>
                  <a:gd name="connsiteY2" fmla="*/ 601405 h 1071380"/>
                  <a:gd name="connsiteX3" fmla="*/ 0 w 319543"/>
                  <a:gd name="connsiteY3" fmla="*/ 1071380 h 1071380"/>
                  <a:gd name="connsiteX4" fmla="*/ 0 w 319543"/>
                  <a:gd name="connsiteY4" fmla="*/ 409295 h 1071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9543" h="1071380">
                    <a:moveTo>
                      <a:pt x="278285" y="0"/>
                    </a:moveTo>
                    <a:lnTo>
                      <a:pt x="319543" y="0"/>
                    </a:lnTo>
                    <a:lnTo>
                      <a:pt x="319543" y="601405"/>
                    </a:lnTo>
                    <a:lnTo>
                      <a:pt x="0" y="1071380"/>
                    </a:lnTo>
                    <a:lnTo>
                      <a:pt x="0" y="40929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/>
              </a:p>
            </p:txBody>
          </p:sp>
        </p:grpSp>
      </p:grpSp>
      <p:sp>
        <p:nvSpPr>
          <p:cNvPr id="93" name="išľïḋé">
            <a:extLst>
              <a:ext uri="{FF2B5EF4-FFF2-40B4-BE49-F238E27FC236}">
                <a16:creationId xmlns:a16="http://schemas.microsoft.com/office/drawing/2014/main" id="{74E0A2EA-C33B-174F-BC7E-D55BEEAFCD7A}"/>
              </a:ext>
            </a:extLst>
          </p:cNvPr>
          <p:cNvSpPr txBox="1"/>
          <p:nvPr/>
        </p:nvSpPr>
        <p:spPr>
          <a:xfrm>
            <a:off x="1214470" y="277105"/>
            <a:ext cx="90988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rgbClr val="FFC000"/>
                </a:solidFill>
                <a:latin typeface="+mj-lt"/>
                <a:cs typeface="+mn-ea"/>
                <a:sym typeface="+mn-lt"/>
              </a:rPr>
              <a:t>人工智能模型，</a:t>
            </a:r>
            <a:r>
              <a:rPr lang="en-US" altLang="zh-CN" sz="3200">
                <a:solidFill>
                  <a:srgbClr val="FFC000"/>
                </a:solidFill>
                <a:latin typeface="+mj-lt"/>
                <a:cs typeface="+mn-ea"/>
                <a:sym typeface="+mn-lt"/>
              </a:rPr>
              <a:t>good, bad and ugly</a:t>
            </a:r>
            <a:endParaRPr lang="tr-TR" sz="3200">
              <a:solidFill>
                <a:srgbClr val="FFC000"/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A2EB08-72FE-D60B-4001-3B2A6757AE9B}"/>
              </a:ext>
            </a:extLst>
          </p:cNvPr>
          <p:cNvSpPr txBox="1"/>
          <p:nvPr/>
        </p:nvSpPr>
        <p:spPr>
          <a:xfrm>
            <a:off x="6374106" y="5954678"/>
            <a:ext cx="56875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i="1">
                <a:effectLst/>
              </a:rPr>
              <a:t>Science China Materials</a:t>
            </a:r>
            <a:r>
              <a:rPr lang="en-US" sz="1400" b="1" i="0" strike="noStrike">
                <a:effectLst/>
              </a:rPr>
              <a:t> </a:t>
            </a:r>
            <a:r>
              <a:rPr lang="en-US" sz="1400" i="0" strike="noStrike">
                <a:effectLst/>
              </a:rPr>
              <a:t>(2022)</a:t>
            </a:r>
            <a:r>
              <a:rPr lang="zh-CN" altLang="en-US" sz="1400" strike="noStrike"/>
              <a:t> </a:t>
            </a:r>
            <a:r>
              <a:rPr lang="en-US" sz="1400"/>
              <a:t>10.1007/s40843-022-2134-3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D9D8C3-FA5B-0522-EE4E-22025142901C}"/>
              </a:ext>
            </a:extLst>
          </p:cNvPr>
          <p:cNvSpPr txBox="1"/>
          <p:nvPr/>
        </p:nvSpPr>
        <p:spPr>
          <a:xfrm>
            <a:off x="6374106" y="5487378"/>
            <a:ext cx="48347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400" b="0" i="0" u="none" strike="noStrike">
                <a:solidFill>
                  <a:srgbClr val="0432FF"/>
                </a:solidFill>
                <a:effectLst/>
              </a:rPr>
              <a:t>A universal model</a:t>
            </a:r>
            <a:r>
              <a:rPr lang="en-US" sz="1400" b="0" i="0" u="none" strike="noStrike">
                <a:solidFill>
                  <a:srgbClr val="FF0000"/>
                </a:solidFill>
                <a:effectLst/>
              </a:rPr>
              <a:t> </a:t>
            </a:r>
            <a:r>
              <a:rPr lang="en-US" sz="1400" b="0" i="0" u="none" strike="noStrike">
                <a:solidFill>
                  <a:srgbClr val="333333"/>
                </a:solidFill>
                <a:effectLst/>
              </a:rPr>
              <a:t>for accurately predicting the formation energy of inorganic compounds</a:t>
            </a:r>
          </a:p>
        </p:txBody>
      </p:sp>
      <p:pic>
        <p:nvPicPr>
          <p:cNvPr id="1025" name="Picture 1" descr="page2image43457232">
            <a:extLst>
              <a:ext uri="{FF2B5EF4-FFF2-40B4-BE49-F238E27FC236}">
                <a16:creationId xmlns:a16="http://schemas.microsoft.com/office/drawing/2014/main" id="{BD9FA112-E540-5971-DFDF-727D1E7A48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62" y="1203526"/>
            <a:ext cx="6477000" cy="1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age2image43454320">
            <a:extLst>
              <a:ext uri="{FF2B5EF4-FFF2-40B4-BE49-F238E27FC236}">
                <a16:creationId xmlns:a16="http://schemas.microsoft.com/office/drawing/2014/main" id="{DDD490EB-BE6B-5646-6A75-771651480C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45" b="664"/>
          <a:stretch/>
        </p:blipFill>
        <p:spPr bwMode="auto">
          <a:xfrm>
            <a:off x="4432408" y="1318124"/>
            <a:ext cx="3428193" cy="3722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6">
            <a:extLst>
              <a:ext uri="{FF2B5EF4-FFF2-40B4-BE49-F238E27FC236}">
                <a16:creationId xmlns:a16="http://schemas.microsoft.com/office/drawing/2014/main" id="{948984E8-36AC-8DA0-1BD1-467E94D58F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1232551"/>
              </p:ext>
            </p:extLst>
          </p:nvPr>
        </p:nvGraphicFramePr>
        <p:xfrm>
          <a:off x="1222968" y="5217220"/>
          <a:ext cx="4707015" cy="14573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9005">
                  <a:extLst>
                    <a:ext uri="{9D8B030D-6E8A-4147-A177-3AD203B41FA5}">
                      <a16:colId xmlns:a16="http://schemas.microsoft.com/office/drawing/2014/main" val="3837012555"/>
                    </a:ext>
                  </a:extLst>
                </a:gridCol>
                <a:gridCol w="1569005">
                  <a:extLst>
                    <a:ext uri="{9D8B030D-6E8A-4147-A177-3AD203B41FA5}">
                      <a16:colId xmlns:a16="http://schemas.microsoft.com/office/drawing/2014/main" val="3892202598"/>
                    </a:ext>
                  </a:extLst>
                </a:gridCol>
                <a:gridCol w="1569005">
                  <a:extLst>
                    <a:ext uri="{9D8B030D-6E8A-4147-A177-3AD203B41FA5}">
                      <a16:colId xmlns:a16="http://schemas.microsoft.com/office/drawing/2014/main" val="1161015238"/>
                    </a:ext>
                  </a:extLst>
                </a:gridCol>
              </a:tblGrid>
              <a:tr h="485798">
                <a:tc>
                  <a:txBody>
                    <a:bodyPr/>
                    <a:lstStyle/>
                    <a:p>
                      <a:pPr algn="ctr"/>
                      <a:endParaRPr lang="en-CN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N" sz="1600"/>
                        <a:t>CGCNN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N" sz="1600"/>
                        <a:t>ROOST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6330895"/>
                  </a:ext>
                </a:extLst>
              </a:tr>
              <a:tr h="485798">
                <a:tc>
                  <a:txBody>
                    <a:bodyPr/>
                    <a:lstStyle/>
                    <a:p>
                      <a:pPr algn="ctr"/>
                      <a:r>
                        <a:rPr lang="en-CN" sz="1600"/>
                        <a:t>文献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/>
                        <a:t>0.039eV/atom</a:t>
                      </a:r>
                      <a:endParaRPr lang="en-CN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N" sz="1600"/>
                        <a:t>0.024</a:t>
                      </a:r>
                      <a:r>
                        <a:rPr lang="en-US" altLang="zh-CN" sz="1600"/>
                        <a:t>eV/atom</a:t>
                      </a:r>
                      <a:endParaRPr lang="en-CN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0091214"/>
                  </a:ext>
                </a:extLst>
              </a:tr>
              <a:tr h="485798">
                <a:tc>
                  <a:txBody>
                    <a:bodyPr/>
                    <a:lstStyle/>
                    <a:p>
                      <a:pPr algn="ctr"/>
                      <a:r>
                        <a:rPr lang="en-CN" sz="1600"/>
                        <a:t>实际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/>
                        <a:t>0.137eV/atom</a:t>
                      </a:r>
                      <a:endParaRPr lang="en-CN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/>
                        <a:t>0.080eV/atom</a:t>
                      </a:r>
                      <a:endParaRPr lang="en-CN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6230151"/>
                  </a:ext>
                </a:extLst>
              </a:tr>
            </a:tbl>
          </a:graphicData>
        </a:graphic>
      </p:graphicFrame>
      <p:pic>
        <p:nvPicPr>
          <p:cNvPr id="4" name="Picture 2" descr="page2image43454320">
            <a:extLst>
              <a:ext uri="{FF2B5EF4-FFF2-40B4-BE49-F238E27FC236}">
                <a16:creationId xmlns:a16="http://schemas.microsoft.com/office/drawing/2014/main" id="{39D76B11-6432-DC97-7AE7-3899262E1A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" t="-1172" r="65375" b="1836"/>
          <a:stretch/>
        </p:blipFill>
        <p:spPr bwMode="auto">
          <a:xfrm>
            <a:off x="884069" y="1283440"/>
            <a:ext cx="3548339" cy="3722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6AA0828-953D-D438-F9A4-9E3F0E9F68A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2679" y="1314093"/>
            <a:ext cx="3699253" cy="347562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56E665B-1772-F3F8-4CDC-7EA51A538CFC}"/>
              </a:ext>
            </a:extLst>
          </p:cNvPr>
          <p:cNvSpPr txBox="1"/>
          <p:nvPr/>
        </p:nvSpPr>
        <p:spPr>
          <a:xfrm>
            <a:off x="1628350" y="2223514"/>
            <a:ext cx="12539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800"/>
              <a:t>CGCNN</a:t>
            </a:r>
            <a:endParaRPr lang="en-CN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7745B2-752A-81B4-1AEE-B6B23D4EB432}"/>
              </a:ext>
            </a:extLst>
          </p:cNvPr>
          <p:cNvSpPr txBox="1"/>
          <p:nvPr/>
        </p:nvSpPr>
        <p:spPr>
          <a:xfrm>
            <a:off x="4790977" y="2234400"/>
            <a:ext cx="11885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800"/>
              <a:t>ROOST</a:t>
            </a:r>
            <a:endParaRPr lang="en-CN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F114E8-3263-E336-334B-B8C8CA3A096B}"/>
              </a:ext>
            </a:extLst>
          </p:cNvPr>
          <p:cNvSpPr txBox="1"/>
          <p:nvPr/>
        </p:nvSpPr>
        <p:spPr>
          <a:xfrm>
            <a:off x="8307062" y="2223514"/>
            <a:ext cx="17427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800"/>
              <a:t>Our</a:t>
            </a:r>
            <a:r>
              <a:rPr lang="zh-CN" altLang="en-US" sz="2800"/>
              <a:t> </a:t>
            </a:r>
            <a:r>
              <a:rPr lang="en-US" altLang="zh-CN" sz="2800"/>
              <a:t>model</a:t>
            </a:r>
            <a:endParaRPr lang="en-CN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53FBE5-BF08-4129-E925-EA3069AF1FF9}"/>
              </a:ext>
            </a:extLst>
          </p:cNvPr>
          <p:cNvSpPr txBox="1"/>
          <p:nvPr/>
        </p:nvSpPr>
        <p:spPr>
          <a:xfrm>
            <a:off x="8593932" y="169870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/>
              <a:t>MAE</a:t>
            </a:r>
            <a:r>
              <a:rPr lang="zh-CN" altLang="en-US" sz="1800"/>
              <a:t> </a:t>
            </a:r>
            <a:r>
              <a:rPr lang="en-US" altLang="zh-CN" sz="1800"/>
              <a:t>=</a:t>
            </a:r>
            <a:r>
              <a:rPr lang="zh-CN" altLang="en-US" sz="1800"/>
              <a:t> </a:t>
            </a:r>
            <a:r>
              <a:rPr lang="en-US" altLang="zh-CN" sz="1800"/>
              <a:t>0.072eV/atom</a:t>
            </a:r>
            <a:endParaRPr lang="en-CN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73985C4-23B3-BA74-0405-C983C26844B4}"/>
              </a:ext>
            </a:extLst>
          </p:cNvPr>
          <p:cNvSpPr txBox="1"/>
          <p:nvPr/>
        </p:nvSpPr>
        <p:spPr>
          <a:xfrm>
            <a:off x="3647877" y="4654151"/>
            <a:ext cx="1966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i="1"/>
              <a:t>E</a:t>
            </a:r>
            <a:r>
              <a:rPr lang="en-CN" i="1" baseline="-25000"/>
              <a:t>form</a:t>
            </a:r>
            <a:r>
              <a:rPr lang="zh-CN" altLang="en-US"/>
              <a:t>（</a:t>
            </a:r>
            <a:r>
              <a:rPr lang="en-US" altLang="zh-CN"/>
              <a:t>eV</a:t>
            </a:r>
            <a:r>
              <a:rPr lang="zh-CN" altLang="en-US"/>
              <a:t> </a:t>
            </a:r>
            <a:r>
              <a:rPr lang="en-US" altLang="zh-CN"/>
              <a:t>atom</a:t>
            </a:r>
            <a:r>
              <a:rPr lang="en-US" altLang="zh-CN" baseline="30000"/>
              <a:t>-1</a:t>
            </a:r>
            <a:r>
              <a:rPr lang="zh-CN" altLang="en-US"/>
              <a:t>）</a:t>
            </a:r>
            <a:endParaRPr lang="en-CN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4F6730D-4B5A-D415-CE4D-796AF8C072CA}"/>
              </a:ext>
            </a:extLst>
          </p:cNvPr>
          <p:cNvSpPr txBox="1"/>
          <p:nvPr/>
        </p:nvSpPr>
        <p:spPr>
          <a:xfrm>
            <a:off x="8966736" y="4750934"/>
            <a:ext cx="1966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i="1"/>
              <a:t>E</a:t>
            </a:r>
            <a:r>
              <a:rPr lang="en-CN" i="1" baseline="-25000"/>
              <a:t>form</a:t>
            </a:r>
            <a:r>
              <a:rPr lang="zh-CN" altLang="en-US"/>
              <a:t>（</a:t>
            </a:r>
            <a:r>
              <a:rPr lang="en-US" altLang="zh-CN"/>
              <a:t>eV</a:t>
            </a:r>
            <a:r>
              <a:rPr lang="zh-CN" altLang="en-US"/>
              <a:t> </a:t>
            </a:r>
            <a:r>
              <a:rPr lang="en-US" altLang="zh-CN"/>
              <a:t>atom</a:t>
            </a:r>
            <a:r>
              <a:rPr lang="en-US" altLang="zh-CN" baseline="30000"/>
              <a:t>-1</a:t>
            </a:r>
            <a:r>
              <a:rPr lang="zh-CN" altLang="en-US"/>
              <a:t>）</a:t>
            </a:r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1646927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F64B405-B552-8842-BB25-06309B7A678D}"/>
              </a:ext>
            </a:extLst>
          </p:cNvPr>
          <p:cNvSpPr/>
          <p:nvPr/>
        </p:nvSpPr>
        <p:spPr>
          <a:xfrm>
            <a:off x="0" y="0"/>
            <a:ext cx="12192000" cy="1168842"/>
          </a:xfrm>
          <a:prstGeom prst="rect">
            <a:avLst/>
          </a:prstGeom>
          <a:gradFill flip="none" rotWithShape="1">
            <a:gsLst>
              <a:gs pos="0">
                <a:srgbClr val="2D70D5"/>
              </a:gs>
              <a:gs pos="35000">
                <a:srgbClr val="114196"/>
              </a:gs>
              <a:gs pos="100000">
                <a:srgbClr val="224B9A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FF51F5-472D-DB46-A323-9A081967F043}"/>
              </a:ext>
            </a:extLst>
          </p:cNvPr>
          <p:cNvSpPr/>
          <p:nvPr/>
        </p:nvSpPr>
        <p:spPr>
          <a:xfrm>
            <a:off x="0" y="1167230"/>
            <a:ext cx="12192000" cy="568377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对象 2" hidden="1">
            <a:extLst>
              <a:ext uri="{FF2B5EF4-FFF2-40B4-BE49-F238E27FC236}">
                <a16:creationId xmlns:a16="http://schemas.microsoft.com/office/drawing/2014/main" id="{3C326D0B-7DAB-41B6-8030-2E4A18CC949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3" name="对象 2" hidden="1">
                        <a:extLst>
                          <a:ext uri="{FF2B5EF4-FFF2-40B4-BE49-F238E27FC236}">
                            <a16:creationId xmlns:a16="http://schemas.microsoft.com/office/drawing/2014/main" id="{3C326D0B-7DAB-41B6-8030-2E4A18CC94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 hidden="1">
            <a:extLst>
              <a:ext uri="{FF2B5EF4-FFF2-40B4-BE49-F238E27FC236}">
                <a16:creationId xmlns:a16="http://schemas.microsoft.com/office/drawing/2014/main" id="{EC933494-1B63-4A32-964F-D05236799BA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solidFill>
              <a:schemeClr val="accent1">
                <a:lumMod val="100000"/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>
              <a:latin typeface="思源黑体" panose="020B0400000000000000" pitchFamily="34" charset="-122"/>
              <a:ea typeface="思源黑体" panose="020B0400000000000000" pitchFamily="34" charset="-122"/>
              <a:cs typeface="+mj-cs"/>
              <a:sym typeface="思源黑体" panose="020B0400000000000000" pitchFamily="34" charset="-122"/>
            </a:endParaRP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0615CFEF-8344-0849-9B9A-83E7C80F30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30038" y="-30284"/>
            <a:ext cx="1108389" cy="1108389"/>
          </a:xfrm>
          <a:prstGeom prst="rect">
            <a:avLst/>
          </a:prstGeom>
        </p:spPr>
      </p:pic>
      <p:sp>
        <p:nvSpPr>
          <p:cNvPr id="73" name="Slide Number Placeholder 4">
            <a:extLst>
              <a:ext uri="{FF2B5EF4-FFF2-40B4-BE49-F238E27FC236}">
                <a16:creationId xmlns:a16="http://schemas.microsoft.com/office/drawing/2014/main" id="{D4EC0D33-885C-0146-8A61-D1545337C31A}"/>
              </a:ext>
            </a:extLst>
          </p:cNvPr>
          <p:cNvSpPr txBox="1">
            <a:spLocks/>
          </p:cNvSpPr>
          <p:nvPr/>
        </p:nvSpPr>
        <p:spPr>
          <a:xfrm>
            <a:off x="9928066" y="640795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EF5AC35-1FCE-8849-B464-F1653CE31769}" type="slidenum">
              <a:rPr lang="en-US" smtClean="0"/>
              <a:pPr algn="r"/>
              <a:t>20</a:t>
            </a:fld>
            <a:endParaRPr lang="en-US"/>
          </a:p>
        </p:txBody>
      </p:sp>
      <p:grpSp>
        <p:nvGrpSpPr>
          <p:cNvPr id="59" name="组合 25">
            <a:extLst>
              <a:ext uri="{FF2B5EF4-FFF2-40B4-BE49-F238E27FC236}">
                <a16:creationId xmlns:a16="http://schemas.microsoft.com/office/drawing/2014/main" id="{D279FC81-C7FF-714D-BDFC-3FDC8774DCE4}"/>
              </a:ext>
            </a:extLst>
          </p:cNvPr>
          <p:cNvGrpSpPr/>
          <p:nvPr/>
        </p:nvGrpSpPr>
        <p:grpSpPr>
          <a:xfrm>
            <a:off x="546612" y="74287"/>
            <a:ext cx="811275" cy="1299746"/>
            <a:chOff x="538226" y="153800"/>
            <a:chExt cx="811275" cy="1299746"/>
          </a:xfrm>
        </p:grpSpPr>
        <p:sp>
          <p:nvSpPr>
            <p:cNvPr id="60" name="文本框 26">
              <a:extLst>
                <a:ext uri="{FF2B5EF4-FFF2-40B4-BE49-F238E27FC236}">
                  <a16:creationId xmlns:a16="http://schemas.microsoft.com/office/drawing/2014/main" id="{039EBE0E-6DCA-7B43-B040-6B63CBBBB969}"/>
                </a:ext>
              </a:extLst>
            </p:cNvPr>
            <p:cNvSpPr txBox="1"/>
            <p:nvPr/>
          </p:nvSpPr>
          <p:spPr>
            <a:xfrm>
              <a:off x="538226" y="153800"/>
              <a:ext cx="56764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8000">
                  <a:gradFill>
                    <a:gsLst>
                      <a:gs pos="36000">
                        <a:schemeClr val="bg1"/>
                      </a:gs>
                      <a:gs pos="100000">
                        <a:schemeClr val="tx1">
                          <a:lumMod val="50000"/>
                          <a:lumOff val="50000"/>
                        </a:schemeClr>
                      </a:gs>
                    </a:gsLst>
                    <a:lin ang="5400000" scaled="1"/>
                  </a:gradFill>
                  <a:latin typeface="字魂5号-无外润黑体" panose="00000500000000000000" pitchFamily="2" charset="-122"/>
                  <a:ea typeface="字魂5号-无外润黑体" panose="00000500000000000000" pitchFamily="2" charset="-122"/>
                </a:defRPr>
              </a:lvl1pPr>
            </a:lstStyle>
            <a:p>
              <a:r>
                <a:rPr lang="en-US" altLang="zh-CN" sz="6600" dirty="0">
                  <a:gradFill>
                    <a:gsLst>
                      <a:gs pos="36000">
                        <a:schemeClr val="bg1"/>
                      </a:gs>
                      <a:gs pos="70000">
                        <a:schemeClr val="tx1">
                          <a:lumMod val="50000"/>
                          <a:lumOff val="50000"/>
                          <a:alpha val="0"/>
                        </a:schemeClr>
                      </a:gs>
                    </a:gsLst>
                    <a:lin ang="5400000" scaled="1"/>
                  </a:gradFill>
                  <a:latin typeface="思源黑体 CN Light" panose="020B0300000000000000" pitchFamily="34" charset="-122"/>
                  <a:ea typeface="字魂54号-贤黑" panose="00000500000000000000" pitchFamily="2" charset="-122"/>
                  <a:sym typeface="思源黑体" panose="020B0400000000000000" pitchFamily="34" charset="-122"/>
                </a:rPr>
                <a:t>6</a:t>
              </a:r>
              <a:endParaRPr lang="zh-CN" altLang="en-US" sz="6600" dirty="0">
                <a:gradFill>
                  <a:gsLst>
                    <a:gs pos="36000">
                      <a:schemeClr val="bg1"/>
                    </a:gs>
                    <a:gs pos="70000">
                      <a:schemeClr val="tx1">
                        <a:lumMod val="50000"/>
                        <a:lumOff val="50000"/>
                        <a:alpha val="0"/>
                      </a:schemeClr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字魂54号-贤黑" panose="00000500000000000000" pitchFamily="2" charset="-122"/>
                <a:sym typeface="思源黑体" panose="020B0400000000000000" pitchFamily="34" charset="-122"/>
              </a:endParaRPr>
            </a:p>
          </p:txBody>
        </p:sp>
        <p:grpSp>
          <p:nvGrpSpPr>
            <p:cNvPr id="74" name="组合 27">
              <a:extLst>
                <a:ext uri="{FF2B5EF4-FFF2-40B4-BE49-F238E27FC236}">
                  <a16:creationId xmlns:a16="http://schemas.microsoft.com/office/drawing/2014/main" id="{1922E582-694F-684D-AE80-8B0E98CF104A}"/>
                </a:ext>
              </a:extLst>
            </p:cNvPr>
            <p:cNvGrpSpPr/>
            <p:nvPr/>
          </p:nvGrpSpPr>
          <p:grpSpPr>
            <a:xfrm rot="1279383">
              <a:off x="538418" y="260428"/>
              <a:ext cx="811083" cy="1193118"/>
              <a:chOff x="5326021" y="1359499"/>
              <a:chExt cx="2273644" cy="3344573"/>
            </a:xfrm>
          </p:grpSpPr>
          <p:cxnSp>
            <p:nvCxnSpPr>
              <p:cNvPr id="75" name="直接连接符 28">
                <a:extLst>
                  <a:ext uri="{FF2B5EF4-FFF2-40B4-BE49-F238E27FC236}">
                    <a16:creationId xmlns:a16="http://schemas.microsoft.com/office/drawing/2014/main" id="{45FFC7B1-FF9D-C448-8D71-1C26A8B2C7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33166" y="1359499"/>
                <a:ext cx="2066499" cy="3212500"/>
              </a:xfrm>
              <a:prstGeom prst="line">
                <a:avLst/>
              </a:prstGeom>
              <a:ln>
                <a:gradFill>
                  <a:gsLst>
                    <a:gs pos="885">
                      <a:schemeClr val="tx1">
                        <a:alpha val="0"/>
                      </a:schemeClr>
                    </a:gs>
                    <a:gs pos="5900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任意多边形: 形状 29">
                <a:extLst>
                  <a:ext uri="{FF2B5EF4-FFF2-40B4-BE49-F238E27FC236}">
                    <a16:creationId xmlns:a16="http://schemas.microsoft.com/office/drawing/2014/main" id="{0F616F85-7752-DF45-8FEC-90D5C5D7535F}"/>
                  </a:ext>
                </a:extLst>
              </p:cNvPr>
              <p:cNvSpPr/>
              <p:nvPr/>
            </p:nvSpPr>
            <p:spPr>
              <a:xfrm rot="2008142">
                <a:off x="5326021" y="3632692"/>
                <a:ext cx="319543" cy="1071380"/>
              </a:xfrm>
              <a:custGeom>
                <a:avLst/>
                <a:gdLst>
                  <a:gd name="connsiteX0" fmla="*/ 278285 w 319543"/>
                  <a:gd name="connsiteY0" fmla="*/ 0 h 1071380"/>
                  <a:gd name="connsiteX1" fmla="*/ 319543 w 319543"/>
                  <a:gd name="connsiteY1" fmla="*/ 0 h 1071380"/>
                  <a:gd name="connsiteX2" fmla="*/ 319543 w 319543"/>
                  <a:gd name="connsiteY2" fmla="*/ 601405 h 1071380"/>
                  <a:gd name="connsiteX3" fmla="*/ 0 w 319543"/>
                  <a:gd name="connsiteY3" fmla="*/ 1071380 h 1071380"/>
                  <a:gd name="connsiteX4" fmla="*/ 0 w 319543"/>
                  <a:gd name="connsiteY4" fmla="*/ 409295 h 1071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9543" h="1071380">
                    <a:moveTo>
                      <a:pt x="278285" y="0"/>
                    </a:moveTo>
                    <a:lnTo>
                      <a:pt x="319543" y="0"/>
                    </a:lnTo>
                    <a:lnTo>
                      <a:pt x="319543" y="601405"/>
                    </a:lnTo>
                    <a:lnTo>
                      <a:pt x="0" y="1071380"/>
                    </a:lnTo>
                    <a:lnTo>
                      <a:pt x="0" y="40929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/>
              </a:p>
            </p:txBody>
          </p:sp>
        </p:grpSp>
      </p:grpSp>
      <p:sp>
        <p:nvSpPr>
          <p:cNvPr id="93" name="išľïḋé">
            <a:extLst>
              <a:ext uri="{FF2B5EF4-FFF2-40B4-BE49-F238E27FC236}">
                <a16:creationId xmlns:a16="http://schemas.microsoft.com/office/drawing/2014/main" id="{74E0A2EA-C33B-174F-BC7E-D55BEEAFCD7A}"/>
              </a:ext>
            </a:extLst>
          </p:cNvPr>
          <p:cNvSpPr txBox="1"/>
          <p:nvPr/>
        </p:nvSpPr>
        <p:spPr>
          <a:xfrm>
            <a:off x="1214470" y="277105"/>
            <a:ext cx="90988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rgbClr val="FFC000"/>
                </a:solidFill>
                <a:latin typeface="+mj-lt"/>
                <a:cs typeface="+mn-ea"/>
                <a:sym typeface="+mn-lt"/>
              </a:rPr>
              <a:t>人工智能模型预测结合能</a:t>
            </a:r>
            <a:endParaRPr lang="tr-TR" sz="3200">
              <a:solidFill>
                <a:srgbClr val="FFC000"/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F9C92E-24F8-1646-B65A-492529B1842C}"/>
              </a:ext>
            </a:extLst>
          </p:cNvPr>
          <p:cNvSpPr txBox="1"/>
          <p:nvPr/>
        </p:nvSpPr>
        <p:spPr>
          <a:xfrm>
            <a:off x="7238986" y="1804834"/>
            <a:ext cx="3876382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/>
              <a:t>建立物质形成能预测</a:t>
            </a:r>
            <a:r>
              <a:rPr lang="en-US" altLang="zh-CN" sz="2400"/>
              <a:t>AI</a:t>
            </a:r>
            <a:r>
              <a:rPr lang="zh-CN" altLang="en-US" sz="2400"/>
              <a:t>模型</a:t>
            </a:r>
            <a:endParaRPr lang="en-US" altLang="zh-CN" sz="2400"/>
          </a:p>
          <a:p>
            <a:endParaRPr lang="en-US" altLang="zh-CN" sz="2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/>
              <a:t>高精度 </a:t>
            </a:r>
            <a:endParaRPr lang="en-US" altLang="zh-CN" sz="2400"/>
          </a:p>
          <a:p>
            <a:r>
              <a:rPr lang="en-US" sz="2400"/>
              <a:t>	R</a:t>
            </a:r>
            <a:r>
              <a:rPr lang="en-US" altLang="zh-CN" sz="2400" baseline="30000"/>
              <a:t>2</a:t>
            </a:r>
            <a:r>
              <a:rPr lang="en-US" altLang="zh-CN" sz="2400"/>
              <a:t>=0.982</a:t>
            </a:r>
          </a:p>
          <a:p>
            <a:r>
              <a:rPr lang="en-US" sz="2400"/>
              <a:t>	MAE</a:t>
            </a:r>
            <a:r>
              <a:rPr lang="zh-CN" altLang="en-US" sz="2400"/>
              <a:t> </a:t>
            </a:r>
            <a:r>
              <a:rPr lang="en-US" altLang="zh-CN" sz="2400"/>
              <a:t>=</a:t>
            </a:r>
            <a:r>
              <a:rPr lang="zh-CN" altLang="en-US" sz="2400"/>
              <a:t> </a:t>
            </a:r>
            <a:r>
              <a:rPr lang="en-US" altLang="zh-CN" sz="2400"/>
              <a:t>72meV/atom</a:t>
            </a:r>
          </a:p>
          <a:p>
            <a:endParaRPr lang="en-US" altLang="zh-CN" sz="2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/>
              <a:t>普遍适用</a:t>
            </a:r>
            <a:endParaRPr lang="en-US" altLang="zh-CN" sz="240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/>
              <a:t>秒级运算速度</a:t>
            </a:r>
            <a:endParaRPr lang="en-US" altLang="zh-CN" sz="24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A2EB08-72FE-D60B-4001-3B2A6757AE9B}"/>
              </a:ext>
            </a:extLst>
          </p:cNvPr>
          <p:cNvSpPr txBox="1"/>
          <p:nvPr/>
        </p:nvSpPr>
        <p:spPr>
          <a:xfrm>
            <a:off x="6849962" y="6080607"/>
            <a:ext cx="56875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i="1" dirty="0">
                <a:effectLst/>
              </a:rPr>
              <a:t>Science China Materials</a:t>
            </a:r>
            <a:r>
              <a:rPr lang="en-US" sz="1400" b="1" i="0" strike="noStrike" dirty="0">
                <a:effectLst/>
              </a:rPr>
              <a:t> </a:t>
            </a:r>
            <a:r>
              <a:rPr lang="en-US" sz="1400" i="0" strike="noStrike" dirty="0">
                <a:effectLst/>
              </a:rPr>
              <a:t>(2022)</a:t>
            </a:r>
            <a:r>
              <a:rPr lang="zh-CN" altLang="en-US" sz="1400" strike="noStrike" dirty="0"/>
              <a:t> </a:t>
            </a:r>
            <a:r>
              <a:rPr lang="en-US" sz="1400" dirty="0"/>
              <a:t>10.1007/s40843-022-2134-3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D9D8C3-FA5B-0522-EE4E-22025142901C}"/>
              </a:ext>
            </a:extLst>
          </p:cNvPr>
          <p:cNvSpPr txBox="1"/>
          <p:nvPr/>
        </p:nvSpPr>
        <p:spPr>
          <a:xfrm>
            <a:off x="6849962" y="5613307"/>
            <a:ext cx="48347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400" b="0" i="0" u="none" strike="noStrike">
                <a:solidFill>
                  <a:srgbClr val="0432FF"/>
                </a:solidFill>
                <a:effectLst/>
              </a:rPr>
              <a:t>A universal model</a:t>
            </a:r>
            <a:r>
              <a:rPr lang="en-US" sz="1400" b="0" i="0" u="none" strike="noStrike">
                <a:solidFill>
                  <a:srgbClr val="FF0000"/>
                </a:solidFill>
                <a:effectLst/>
              </a:rPr>
              <a:t> </a:t>
            </a:r>
            <a:r>
              <a:rPr lang="en-US" sz="1400" b="0" i="0" u="none" strike="noStrike">
                <a:solidFill>
                  <a:srgbClr val="333333"/>
                </a:solidFill>
                <a:effectLst/>
              </a:rPr>
              <a:t>for accurately predicting the formation energy of inorganic compounds</a:t>
            </a:r>
          </a:p>
        </p:txBody>
      </p:sp>
      <p:pic>
        <p:nvPicPr>
          <p:cNvPr id="1025" name="Picture 1" descr="page2image43457232">
            <a:extLst>
              <a:ext uri="{FF2B5EF4-FFF2-40B4-BE49-F238E27FC236}">
                <a16:creationId xmlns:a16="http://schemas.microsoft.com/office/drawing/2014/main" id="{BD9FA112-E540-5971-DFDF-727D1E7A48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62" y="1203526"/>
            <a:ext cx="6477000" cy="1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F367D5B-A6E1-B87A-B30D-E4C8048F59B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6428" y="1209876"/>
            <a:ext cx="6063200" cy="546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8349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F64B405-B552-8842-BB25-06309B7A678D}"/>
              </a:ext>
            </a:extLst>
          </p:cNvPr>
          <p:cNvSpPr/>
          <p:nvPr/>
        </p:nvSpPr>
        <p:spPr>
          <a:xfrm>
            <a:off x="0" y="0"/>
            <a:ext cx="12192000" cy="1168842"/>
          </a:xfrm>
          <a:prstGeom prst="rect">
            <a:avLst/>
          </a:prstGeom>
          <a:gradFill flip="none" rotWithShape="1">
            <a:gsLst>
              <a:gs pos="0">
                <a:srgbClr val="2D70D5"/>
              </a:gs>
              <a:gs pos="35000">
                <a:srgbClr val="114196"/>
              </a:gs>
              <a:gs pos="100000">
                <a:srgbClr val="224B9A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FF51F5-472D-DB46-A323-9A081967F043}"/>
              </a:ext>
            </a:extLst>
          </p:cNvPr>
          <p:cNvSpPr/>
          <p:nvPr/>
        </p:nvSpPr>
        <p:spPr>
          <a:xfrm>
            <a:off x="0" y="1167230"/>
            <a:ext cx="12192000" cy="568377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对象 2" hidden="1">
            <a:extLst>
              <a:ext uri="{FF2B5EF4-FFF2-40B4-BE49-F238E27FC236}">
                <a16:creationId xmlns:a16="http://schemas.microsoft.com/office/drawing/2014/main" id="{3C326D0B-7DAB-41B6-8030-2E4A18CC949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3" name="对象 2" hidden="1">
                        <a:extLst>
                          <a:ext uri="{FF2B5EF4-FFF2-40B4-BE49-F238E27FC236}">
                            <a16:creationId xmlns:a16="http://schemas.microsoft.com/office/drawing/2014/main" id="{3C326D0B-7DAB-41B6-8030-2E4A18CC94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 hidden="1">
            <a:extLst>
              <a:ext uri="{FF2B5EF4-FFF2-40B4-BE49-F238E27FC236}">
                <a16:creationId xmlns:a16="http://schemas.microsoft.com/office/drawing/2014/main" id="{EC933494-1B63-4A32-964F-D05236799BA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solidFill>
              <a:schemeClr val="accent1">
                <a:lumMod val="100000"/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>
              <a:latin typeface="思源黑体" panose="020B0400000000000000" pitchFamily="34" charset="-122"/>
              <a:ea typeface="思源黑体" panose="020B0400000000000000" pitchFamily="34" charset="-122"/>
              <a:cs typeface="+mj-cs"/>
              <a:sym typeface="思源黑体" panose="020B0400000000000000" pitchFamily="34" charset="-122"/>
            </a:endParaRP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0615CFEF-8344-0849-9B9A-83E7C80F30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30038" y="-30284"/>
            <a:ext cx="1108389" cy="1108389"/>
          </a:xfrm>
          <a:prstGeom prst="rect">
            <a:avLst/>
          </a:prstGeom>
        </p:spPr>
      </p:pic>
      <p:sp>
        <p:nvSpPr>
          <p:cNvPr id="73" name="Slide Number Placeholder 4">
            <a:extLst>
              <a:ext uri="{FF2B5EF4-FFF2-40B4-BE49-F238E27FC236}">
                <a16:creationId xmlns:a16="http://schemas.microsoft.com/office/drawing/2014/main" id="{D4EC0D33-885C-0146-8A61-D1545337C31A}"/>
              </a:ext>
            </a:extLst>
          </p:cNvPr>
          <p:cNvSpPr txBox="1">
            <a:spLocks/>
          </p:cNvSpPr>
          <p:nvPr/>
        </p:nvSpPr>
        <p:spPr>
          <a:xfrm>
            <a:off x="9928066" y="640795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EF5AC35-1FCE-8849-B464-F1653CE31769}" type="slidenum">
              <a:rPr lang="en-US" smtClean="0"/>
              <a:pPr algn="r"/>
              <a:t>21</a:t>
            </a:fld>
            <a:endParaRPr lang="en-US"/>
          </a:p>
        </p:txBody>
      </p:sp>
      <p:grpSp>
        <p:nvGrpSpPr>
          <p:cNvPr id="59" name="组合 25">
            <a:extLst>
              <a:ext uri="{FF2B5EF4-FFF2-40B4-BE49-F238E27FC236}">
                <a16:creationId xmlns:a16="http://schemas.microsoft.com/office/drawing/2014/main" id="{D279FC81-C7FF-714D-BDFC-3FDC8774DCE4}"/>
              </a:ext>
            </a:extLst>
          </p:cNvPr>
          <p:cNvGrpSpPr/>
          <p:nvPr/>
        </p:nvGrpSpPr>
        <p:grpSpPr>
          <a:xfrm>
            <a:off x="546612" y="74287"/>
            <a:ext cx="811275" cy="1299746"/>
            <a:chOff x="538226" y="153800"/>
            <a:chExt cx="811275" cy="1299746"/>
          </a:xfrm>
        </p:grpSpPr>
        <p:sp>
          <p:nvSpPr>
            <p:cNvPr id="60" name="文本框 26">
              <a:extLst>
                <a:ext uri="{FF2B5EF4-FFF2-40B4-BE49-F238E27FC236}">
                  <a16:creationId xmlns:a16="http://schemas.microsoft.com/office/drawing/2014/main" id="{039EBE0E-6DCA-7B43-B040-6B63CBBBB969}"/>
                </a:ext>
              </a:extLst>
            </p:cNvPr>
            <p:cNvSpPr txBox="1"/>
            <p:nvPr/>
          </p:nvSpPr>
          <p:spPr>
            <a:xfrm>
              <a:off x="538226" y="153800"/>
              <a:ext cx="56764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8000">
                  <a:gradFill>
                    <a:gsLst>
                      <a:gs pos="36000">
                        <a:schemeClr val="bg1"/>
                      </a:gs>
                      <a:gs pos="100000">
                        <a:schemeClr val="tx1">
                          <a:lumMod val="50000"/>
                          <a:lumOff val="50000"/>
                        </a:schemeClr>
                      </a:gs>
                    </a:gsLst>
                    <a:lin ang="5400000" scaled="1"/>
                  </a:gradFill>
                  <a:latin typeface="字魂5号-无外润黑体" panose="00000500000000000000" pitchFamily="2" charset="-122"/>
                  <a:ea typeface="字魂5号-无外润黑体" panose="00000500000000000000" pitchFamily="2" charset="-122"/>
                </a:defRPr>
              </a:lvl1pPr>
            </a:lstStyle>
            <a:p>
              <a:r>
                <a:rPr lang="en-US" altLang="zh-CN" sz="6600" dirty="0">
                  <a:gradFill>
                    <a:gsLst>
                      <a:gs pos="36000">
                        <a:schemeClr val="bg1"/>
                      </a:gs>
                      <a:gs pos="70000">
                        <a:schemeClr val="tx1">
                          <a:lumMod val="50000"/>
                          <a:lumOff val="50000"/>
                          <a:alpha val="0"/>
                        </a:schemeClr>
                      </a:gs>
                    </a:gsLst>
                    <a:lin ang="5400000" scaled="1"/>
                  </a:gradFill>
                  <a:latin typeface="思源黑体 CN Light" panose="020B0300000000000000" pitchFamily="34" charset="-122"/>
                  <a:ea typeface="字魂54号-贤黑" panose="00000500000000000000" pitchFamily="2" charset="-122"/>
                  <a:sym typeface="思源黑体" panose="020B0400000000000000" pitchFamily="34" charset="-122"/>
                </a:rPr>
                <a:t>6</a:t>
              </a:r>
              <a:endParaRPr lang="zh-CN" altLang="en-US" sz="6600" dirty="0">
                <a:gradFill>
                  <a:gsLst>
                    <a:gs pos="36000">
                      <a:schemeClr val="bg1"/>
                    </a:gs>
                    <a:gs pos="70000">
                      <a:schemeClr val="tx1">
                        <a:lumMod val="50000"/>
                        <a:lumOff val="50000"/>
                        <a:alpha val="0"/>
                      </a:schemeClr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字魂54号-贤黑" panose="00000500000000000000" pitchFamily="2" charset="-122"/>
                <a:sym typeface="思源黑体" panose="020B0400000000000000" pitchFamily="34" charset="-122"/>
              </a:endParaRPr>
            </a:p>
          </p:txBody>
        </p:sp>
        <p:grpSp>
          <p:nvGrpSpPr>
            <p:cNvPr id="74" name="组合 27">
              <a:extLst>
                <a:ext uri="{FF2B5EF4-FFF2-40B4-BE49-F238E27FC236}">
                  <a16:creationId xmlns:a16="http://schemas.microsoft.com/office/drawing/2014/main" id="{1922E582-694F-684D-AE80-8B0E98CF104A}"/>
                </a:ext>
              </a:extLst>
            </p:cNvPr>
            <p:cNvGrpSpPr/>
            <p:nvPr/>
          </p:nvGrpSpPr>
          <p:grpSpPr>
            <a:xfrm rot="1279383">
              <a:off x="538418" y="260428"/>
              <a:ext cx="811083" cy="1193118"/>
              <a:chOff x="5326021" y="1359499"/>
              <a:chExt cx="2273644" cy="3344573"/>
            </a:xfrm>
          </p:grpSpPr>
          <p:cxnSp>
            <p:nvCxnSpPr>
              <p:cNvPr id="75" name="直接连接符 28">
                <a:extLst>
                  <a:ext uri="{FF2B5EF4-FFF2-40B4-BE49-F238E27FC236}">
                    <a16:creationId xmlns:a16="http://schemas.microsoft.com/office/drawing/2014/main" id="{45FFC7B1-FF9D-C448-8D71-1C26A8B2C7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33166" y="1359499"/>
                <a:ext cx="2066499" cy="3212500"/>
              </a:xfrm>
              <a:prstGeom prst="line">
                <a:avLst/>
              </a:prstGeom>
              <a:ln>
                <a:gradFill>
                  <a:gsLst>
                    <a:gs pos="885">
                      <a:schemeClr val="tx1">
                        <a:alpha val="0"/>
                      </a:schemeClr>
                    </a:gs>
                    <a:gs pos="5900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任意多边形: 形状 29">
                <a:extLst>
                  <a:ext uri="{FF2B5EF4-FFF2-40B4-BE49-F238E27FC236}">
                    <a16:creationId xmlns:a16="http://schemas.microsoft.com/office/drawing/2014/main" id="{0F616F85-7752-DF45-8FEC-90D5C5D7535F}"/>
                  </a:ext>
                </a:extLst>
              </p:cNvPr>
              <p:cNvSpPr/>
              <p:nvPr/>
            </p:nvSpPr>
            <p:spPr>
              <a:xfrm rot="2008142">
                <a:off x="5326021" y="3632692"/>
                <a:ext cx="319543" cy="1071380"/>
              </a:xfrm>
              <a:custGeom>
                <a:avLst/>
                <a:gdLst>
                  <a:gd name="connsiteX0" fmla="*/ 278285 w 319543"/>
                  <a:gd name="connsiteY0" fmla="*/ 0 h 1071380"/>
                  <a:gd name="connsiteX1" fmla="*/ 319543 w 319543"/>
                  <a:gd name="connsiteY1" fmla="*/ 0 h 1071380"/>
                  <a:gd name="connsiteX2" fmla="*/ 319543 w 319543"/>
                  <a:gd name="connsiteY2" fmla="*/ 601405 h 1071380"/>
                  <a:gd name="connsiteX3" fmla="*/ 0 w 319543"/>
                  <a:gd name="connsiteY3" fmla="*/ 1071380 h 1071380"/>
                  <a:gd name="connsiteX4" fmla="*/ 0 w 319543"/>
                  <a:gd name="connsiteY4" fmla="*/ 409295 h 1071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9543" h="1071380">
                    <a:moveTo>
                      <a:pt x="278285" y="0"/>
                    </a:moveTo>
                    <a:lnTo>
                      <a:pt x="319543" y="0"/>
                    </a:lnTo>
                    <a:lnTo>
                      <a:pt x="319543" y="601405"/>
                    </a:lnTo>
                    <a:lnTo>
                      <a:pt x="0" y="1071380"/>
                    </a:lnTo>
                    <a:lnTo>
                      <a:pt x="0" y="40929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/>
              </a:p>
            </p:txBody>
          </p:sp>
        </p:grpSp>
      </p:grpSp>
      <p:sp>
        <p:nvSpPr>
          <p:cNvPr id="93" name="išľïḋé">
            <a:extLst>
              <a:ext uri="{FF2B5EF4-FFF2-40B4-BE49-F238E27FC236}">
                <a16:creationId xmlns:a16="http://schemas.microsoft.com/office/drawing/2014/main" id="{74E0A2EA-C33B-174F-BC7E-D55BEEAFCD7A}"/>
              </a:ext>
            </a:extLst>
          </p:cNvPr>
          <p:cNvSpPr txBox="1"/>
          <p:nvPr/>
        </p:nvSpPr>
        <p:spPr>
          <a:xfrm>
            <a:off x="1214470" y="277105"/>
            <a:ext cx="90988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rgbClr val="FFC000"/>
                </a:solidFill>
                <a:latin typeface="+mj-lt"/>
                <a:cs typeface="+mn-ea"/>
                <a:sym typeface="+mn-lt"/>
              </a:rPr>
              <a:t>人工智能模型预测结合能</a:t>
            </a:r>
            <a:endParaRPr lang="tr-TR" sz="3200">
              <a:solidFill>
                <a:srgbClr val="FFC000"/>
              </a:solidFill>
              <a:latin typeface="+mj-lt"/>
              <a:cs typeface="+mn-ea"/>
              <a:sym typeface="+mn-lt"/>
            </a:endParaRPr>
          </a:p>
        </p:txBody>
      </p:sp>
      <p:pic>
        <p:nvPicPr>
          <p:cNvPr id="22" name="图片 5">
            <a:extLst>
              <a:ext uri="{FF2B5EF4-FFF2-40B4-BE49-F238E27FC236}">
                <a16:creationId xmlns:a16="http://schemas.microsoft.com/office/drawing/2014/main" id="{10B6655A-D25D-5641-818E-A827A66162BB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243" y="1195712"/>
            <a:ext cx="5603879" cy="546137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6203496-2811-3E45-B216-6C4D7097D661}"/>
              </a:ext>
            </a:extLst>
          </p:cNvPr>
          <p:cNvSpPr txBox="1"/>
          <p:nvPr/>
        </p:nvSpPr>
        <p:spPr>
          <a:xfrm>
            <a:off x="7536547" y="2726568"/>
            <a:ext cx="418576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/>
              <a:t>秒级预测材料的热力学稳定性</a:t>
            </a:r>
            <a:endParaRPr lang="en-US" altLang="zh-CN" sz="2400"/>
          </a:p>
          <a:p>
            <a:endParaRPr lang="en-US" altLang="zh-CN" sz="2400"/>
          </a:p>
          <a:p>
            <a:r>
              <a:rPr lang="en-US" altLang="zh-CN" sz="2400" err="1"/>
              <a:t>Ti</a:t>
            </a:r>
            <a:r>
              <a:rPr lang="en-US" altLang="zh-CN" sz="2400"/>
              <a:t>-O/V-O/Mn-O/Li-P </a:t>
            </a:r>
            <a:r>
              <a:rPr lang="zh-CN" altLang="en-US" sz="2400"/>
              <a:t>体系</a:t>
            </a:r>
            <a:endParaRPr lang="en-US" altLang="zh-CN" sz="2400"/>
          </a:p>
          <a:p>
            <a:r>
              <a:rPr lang="zh-CN" altLang="en-US" sz="2400"/>
              <a:t>精度高</a:t>
            </a:r>
            <a:endParaRPr lang="en-US" altLang="zh-CN" sz="2400"/>
          </a:p>
          <a:p>
            <a:endParaRPr lang="en-US" altLang="zh-CN" sz="2400"/>
          </a:p>
          <a:p>
            <a:r>
              <a:rPr lang="zh-CN" altLang="en-US" sz="2400"/>
              <a:t>可用于快速探索未知材料体系</a:t>
            </a:r>
            <a:endParaRPr lang="en-US" altLang="zh-CN" sz="24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7BD82C-57A3-E226-4326-F46D987064A8}"/>
              </a:ext>
            </a:extLst>
          </p:cNvPr>
          <p:cNvSpPr txBox="1"/>
          <p:nvPr/>
        </p:nvSpPr>
        <p:spPr>
          <a:xfrm>
            <a:off x="6849962" y="6080607"/>
            <a:ext cx="56875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i="1" dirty="0">
                <a:effectLst/>
              </a:rPr>
              <a:t>Science China Materials</a:t>
            </a:r>
            <a:r>
              <a:rPr lang="en-US" sz="1400" b="1" i="0" strike="noStrike" dirty="0">
                <a:effectLst/>
              </a:rPr>
              <a:t> </a:t>
            </a:r>
            <a:r>
              <a:rPr lang="en-US" sz="1400" i="0" strike="noStrike" dirty="0">
                <a:effectLst/>
              </a:rPr>
              <a:t>(2022)</a:t>
            </a:r>
            <a:r>
              <a:rPr lang="zh-CN" altLang="en-US" sz="1400" strike="noStrike" dirty="0"/>
              <a:t> </a:t>
            </a:r>
            <a:r>
              <a:rPr lang="en-US" sz="1400" dirty="0"/>
              <a:t>10.1007/s40843-022-2134-3</a:t>
            </a:r>
          </a:p>
        </p:txBody>
      </p:sp>
    </p:spTree>
    <p:extLst>
      <p:ext uri="{BB962C8B-B14F-4D97-AF65-F5344CB8AC3E}">
        <p14:creationId xmlns:p14="http://schemas.microsoft.com/office/powerpoint/2010/main" val="34192649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F64B405-B552-8842-BB25-06309B7A678D}"/>
              </a:ext>
            </a:extLst>
          </p:cNvPr>
          <p:cNvSpPr/>
          <p:nvPr/>
        </p:nvSpPr>
        <p:spPr>
          <a:xfrm>
            <a:off x="0" y="0"/>
            <a:ext cx="12192000" cy="1168842"/>
          </a:xfrm>
          <a:prstGeom prst="rect">
            <a:avLst/>
          </a:prstGeom>
          <a:gradFill flip="none" rotWithShape="1">
            <a:gsLst>
              <a:gs pos="0">
                <a:srgbClr val="2D70D5"/>
              </a:gs>
              <a:gs pos="35000">
                <a:srgbClr val="114196"/>
              </a:gs>
              <a:gs pos="100000">
                <a:srgbClr val="224B9A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FF51F5-472D-DB46-A323-9A081967F043}"/>
              </a:ext>
            </a:extLst>
          </p:cNvPr>
          <p:cNvSpPr/>
          <p:nvPr/>
        </p:nvSpPr>
        <p:spPr>
          <a:xfrm>
            <a:off x="0" y="1167230"/>
            <a:ext cx="12192000" cy="568377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3" name="对象 2" hidden="1">
            <a:extLst>
              <a:ext uri="{FF2B5EF4-FFF2-40B4-BE49-F238E27FC236}">
                <a16:creationId xmlns:a16="http://schemas.microsoft.com/office/drawing/2014/main" id="{3C326D0B-7DAB-41B6-8030-2E4A18CC949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3" name="对象 2" hidden="1">
                        <a:extLst>
                          <a:ext uri="{FF2B5EF4-FFF2-40B4-BE49-F238E27FC236}">
                            <a16:creationId xmlns:a16="http://schemas.microsoft.com/office/drawing/2014/main" id="{3C326D0B-7DAB-41B6-8030-2E4A18CC94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 hidden="1">
            <a:extLst>
              <a:ext uri="{FF2B5EF4-FFF2-40B4-BE49-F238E27FC236}">
                <a16:creationId xmlns:a16="http://schemas.microsoft.com/office/drawing/2014/main" id="{EC933494-1B63-4A32-964F-D05236799BA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solidFill>
              <a:schemeClr val="accent1">
                <a:lumMod val="100000"/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>
              <a:latin typeface="思源黑体" panose="020B0400000000000000" pitchFamily="34" charset="-122"/>
              <a:ea typeface="思源黑体" panose="020B0400000000000000" pitchFamily="34" charset="-122"/>
              <a:cs typeface="+mj-cs"/>
              <a:sym typeface="思源黑体" panose="020B0400000000000000" pitchFamily="34" charset="-122"/>
            </a:endParaRP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0615CFEF-8344-0849-9B9A-83E7C80F30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30038" y="-30284"/>
            <a:ext cx="1108389" cy="1108389"/>
          </a:xfrm>
          <a:prstGeom prst="rect">
            <a:avLst/>
          </a:prstGeom>
        </p:spPr>
      </p:pic>
      <p:sp>
        <p:nvSpPr>
          <p:cNvPr id="73" name="Slide Number Placeholder 4">
            <a:extLst>
              <a:ext uri="{FF2B5EF4-FFF2-40B4-BE49-F238E27FC236}">
                <a16:creationId xmlns:a16="http://schemas.microsoft.com/office/drawing/2014/main" id="{D4EC0D33-885C-0146-8A61-D1545337C31A}"/>
              </a:ext>
            </a:extLst>
          </p:cNvPr>
          <p:cNvSpPr txBox="1">
            <a:spLocks/>
          </p:cNvSpPr>
          <p:nvPr/>
        </p:nvSpPr>
        <p:spPr>
          <a:xfrm>
            <a:off x="9928066" y="640795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EF5AC35-1FCE-8849-B464-F1653CE31769}" type="slidenum">
              <a:rPr lang="en-US" smtClean="0"/>
              <a:pPr algn="r"/>
              <a:t>22</a:t>
            </a:fld>
            <a:endParaRPr lang="en-US"/>
          </a:p>
        </p:txBody>
      </p:sp>
      <p:grpSp>
        <p:nvGrpSpPr>
          <p:cNvPr id="59" name="组合 25">
            <a:extLst>
              <a:ext uri="{FF2B5EF4-FFF2-40B4-BE49-F238E27FC236}">
                <a16:creationId xmlns:a16="http://schemas.microsoft.com/office/drawing/2014/main" id="{D279FC81-C7FF-714D-BDFC-3FDC8774DCE4}"/>
              </a:ext>
            </a:extLst>
          </p:cNvPr>
          <p:cNvGrpSpPr/>
          <p:nvPr/>
        </p:nvGrpSpPr>
        <p:grpSpPr>
          <a:xfrm>
            <a:off x="546612" y="74287"/>
            <a:ext cx="811275" cy="1299746"/>
            <a:chOff x="538226" y="153800"/>
            <a:chExt cx="811275" cy="1299746"/>
          </a:xfrm>
        </p:grpSpPr>
        <p:sp>
          <p:nvSpPr>
            <p:cNvPr id="60" name="文本框 26">
              <a:extLst>
                <a:ext uri="{FF2B5EF4-FFF2-40B4-BE49-F238E27FC236}">
                  <a16:creationId xmlns:a16="http://schemas.microsoft.com/office/drawing/2014/main" id="{039EBE0E-6DCA-7B43-B040-6B63CBBBB969}"/>
                </a:ext>
              </a:extLst>
            </p:cNvPr>
            <p:cNvSpPr txBox="1"/>
            <p:nvPr/>
          </p:nvSpPr>
          <p:spPr>
            <a:xfrm>
              <a:off x="538226" y="153800"/>
              <a:ext cx="56764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8000">
                  <a:gradFill>
                    <a:gsLst>
                      <a:gs pos="36000">
                        <a:schemeClr val="bg1"/>
                      </a:gs>
                      <a:gs pos="100000">
                        <a:schemeClr val="tx1">
                          <a:lumMod val="50000"/>
                          <a:lumOff val="50000"/>
                        </a:schemeClr>
                      </a:gs>
                    </a:gsLst>
                    <a:lin ang="5400000" scaled="1"/>
                  </a:gradFill>
                  <a:latin typeface="字魂5号-无外润黑体" panose="00000500000000000000" pitchFamily="2" charset="-122"/>
                  <a:ea typeface="字魂5号-无外润黑体" panose="00000500000000000000" pitchFamily="2" charset="-122"/>
                </a:defRPr>
              </a:lvl1pPr>
            </a:lstStyle>
            <a:p>
              <a:r>
                <a:rPr lang="en-US" altLang="zh-CN" sz="6600" dirty="0">
                  <a:gradFill>
                    <a:gsLst>
                      <a:gs pos="36000">
                        <a:schemeClr val="bg1"/>
                      </a:gs>
                      <a:gs pos="70000">
                        <a:schemeClr val="tx1">
                          <a:lumMod val="50000"/>
                          <a:lumOff val="50000"/>
                          <a:alpha val="0"/>
                        </a:schemeClr>
                      </a:gs>
                    </a:gsLst>
                    <a:lin ang="5400000" scaled="1"/>
                  </a:gradFill>
                  <a:latin typeface="思源黑体 CN Light" panose="020B0300000000000000" pitchFamily="34" charset="-122"/>
                  <a:ea typeface="字魂54号-贤黑" panose="00000500000000000000" pitchFamily="2" charset="-122"/>
                  <a:sym typeface="思源黑体" panose="020B0400000000000000" pitchFamily="34" charset="-122"/>
                </a:rPr>
                <a:t>6</a:t>
              </a:r>
              <a:endParaRPr lang="zh-CN" altLang="en-US" sz="6600" dirty="0">
                <a:gradFill>
                  <a:gsLst>
                    <a:gs pos="36000">
                      <a:schemeClr val="bg1"/>
                    </a:gs>
                    <a:gs pos="70000">
                      <a:schemeClr val="tx1">
                        <a:lumMod val="50000"/>
                        <a:lumOff val="50000"/>
                        <a:alpha val="0"/>
                      </a:schemeClr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字魂54号-贤黑" panose="00000500000000000000" pitchFamily="2" charset="-122"/>
                <a:sym typeface="思源黑体" panose="020B0400000000000000" pitchFamily="34" charset="-122"/>
              </a:endParaRPr>
            </a:p>
          </p:txBody>
        </p:sp>
        <p:grpSp>
          <p:nvGrpSpPr>
            <p:cNvPr id="74" name="组合 27">
              <a:extLst>
                <a:ext uri="{FF2B5EF4-FFF2-40B4-BE49-F238E27FC236}">
                  <a16:creationId xmlns:a16="http://schemas.microsoft.com/office/drawing/2014/main" id="{1922E582-694F-684D-AE80-8B0E98CF104A}"/>
                </a:ext>
              </a:extLst>
            </p:cNvPr>
            <p:cNvGrpSpPr/>
            <p:nvPr/>
          </p:nvGrpSpPr>
          <p:grpSpPr>
            <a:xfrm rot="1279383">
              <a:off x="538418" y="260428"/>
              <a:ext cx="811083" cy="1193118"/>
              <a:chOff x="5326021" y="1359499"/>
              <a:chExt cx="2273644" cy="3344573"/>
            </a:xfrm>
          </p:grpSpPr>
          <p:cxnSp>
            <p:nvCxnSpPr>
              <p:cNvPr id="75" name="直接连接符 28">
                <a:extLst>
                  <a:ext uri="{FF2B5EF4-FFF2-40B4-BE49-F238E27FC236}">
                    <a16:creationId xmlns:a16="http://schemas.microsoft.com/office/drawing/2014/main" id="{45FFC7B1-FF9D-C448-8D71-1C26A8B2C7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33166" y="1359499"/>
                <a:ext cx="2066499" cy="3212500"/>
              </a:xfrm>
              <a:prstGeom prst="line">
                <a:avLst/>
              </a:prstGeom>
              <a:ln>
                <a:gradFill>
                  <a:gsLst>
                    <a:gs pos="885">
                      <a:schemeClr val="tx1">
                        <a:alpha val="0"/>
                      </a:schemeClr>
                    </a:gs>
                    <a:gs pos="5900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任意多边形: 形状 29">
                <a:extLst>
                  <a:ext uri="{FF2B5EF4-FFF2-40B4-BE49-F238E27FC236}">
                    <a16:creationId xmlns:a16="http://schemas.microsoft.com/office/drawing/2014/main" id="{0F616F85-7752-DF45-8FEC-90D5C5D7535F}"/>
                  </a:ext>
                </a:extLst>
              </p:cNvPr>
              <p:cNvSpPr/>
              <p:nvPr/>
            </p:nvSpPr>
            <p:spPr>
              <a:xfrm rot="2008142">
                <a:off x="5326021" y="3632692"/>
                <a:ext cx="319543" cy="1071380"/>
              </a:xfrm>
              <a:custGeom>
                <a:avLst/>
                <a:gdLst>
                  <a:gd name="connsiteX0" fmla="*/ 278285 w 319543"/>
                  <a:gd name="connsiteY0" fmla="*/ 0 h 1071380"/>
                  <a:gd name="connsiteX1" fmla="*/ 319543 w 319543"/>
                  <a:gd name="connsiteY1" fmla="*/ 0 h 1071380"/>
                  <a:gd name="connsiteX2" fmla="*/ 319543 w 319543"/>
                  <a:gd name="connsiteY2" fmla="*/ 601405 h 1071380"/>
                  <a:gd name="connsiteX3" fmla="*/ 0 w 319543"/>
                  <a:gd name="connsiteY3" fmla="*/ 1071380 h 1071380"/>
                  <a:gd name="connsiteX4" fmla="*/ 0 w 319543"/>
                  <a:gd name="connsiteY4" fmla="*/ 409295 h 1071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9543" h="1071380">
                    <a:moveTo>
                      <a:pt x="278285" y="0"/>
                    </a:moveTo>
                    <a:lnTo>
                      <a:pt x="319543" y="0"/>
                    </a:lnTo>
                    <a:lnTo>
                      <a:pt x="319543" y="601405"/>
                    </a:lnTo>
                    <a:lnTo>
                      <a:pt x="0" y="1071380"/>
                    </a:lnTo>
                    <a:lnTo>
                      <a:pt x="0" y="40929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/>
              </a:p>
            </p:txBody>
          </p:sp>
        </p:grpSp>
      </p:grpSp>
      <p:sp>
        <p:nvSpPr>
          <p:cNvPr id="93" name="išľïḋé">
            <a:extLst>
              <a:ext uri="{FF2B5EF4-FFF2-40B4-BE49-F238E27FC236}">
                <a16:creationId xmlns:a16="http://schemas.microsoft.com/office/drawing/2014/main" id="{74E0A2EA-C33B-174F-BC7E-D55BEEAFCD7A}"/>
              </a:ext>
            </a:extLst>
          </p:cNvPr>
          <p:cNvSpPr txBox="1"/>
          <p:nvPr/>
        </p:nvSpPr>
        <p:spPr>
          <a:xfrm>
            <a:off x="1214470" y="277105"/>
            <a:ext cx="90988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FFC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更好的模型</a:t>
            </a:r>
            <a:endParaRPr lang="tr-TR" sz="3200" dirty="0">
              <a:solidFill>
                <a:srgbClr val="FFC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F93877-19D8-D582-8749-9B2C8F231E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21144" y="4402441"/>
            <a:ext cx="7949712" cy="23870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B992B2-4994-3828-9468-4E425483D82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5527" b="4687"/>
          <a:stretch/>
        </p:blipFill>
        <p:spPr>
          <a:xfrm>
            <a:off x="2514088" y="1344790"/>
            <a:ext cx="7035028" cy="295910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022A96C-C966-E531-925B-A926CD27083F}"/>
              </a:ext>
            </a:extLst>
          </p:cNvPr>
          <p:cNvSpPr txBox="1"/>
          <p:nvPr/>
        </p:nvSpPr>
        <p:spPr>
          <a:xfrm>
            <a:off x="3367548" y="2332272"/>
            <a:ext cx="962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/>
              <a:t>MP数据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E06286-7902-3BB4-F8FF-14B977F478E3}"/>
              </a:ext>
            </a:extLst>
          </p:cNvPr>
          <p:cNvSpPr txBox="1"/>
          <p:nvPr/>
        </p:nvSpPr>
        <p:spPr>
          <a:xfrm>
            <a:off x="6626942" y="2261020"/>
            <a:ext cx="1311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/>
              <a:t>Atomly数据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EBFF6AB-3351-DE82-E71D-FBB36EAB96C4}"/>
              </a:ext>
            </a:extLst>
          </p:cNvPr>
          <p:cNvSpPr txBox="1"/>
          <p:nvPr/>
        </p:nvSpPr>
        <p:spPr>
          <a:xfrm>
            <a:off x="10516153" y="393456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/>
              <a:t>尚未发表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70888C1-4325-25D2-1E15-674C6AB50400}"/>
              </a:ext>
            </a:extLst>
          </p:cNvPr>
          <p:cNvSpPr/>
          <p:nvPr/>
        </p:nvSpPr>
        <p:spPr>
          <a:xfrm>
            <a:off x="2296675" y="5132439"/>
            <a:ext cx="7594577" cy="2654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C4B449-49DC-1A57-9417-EBA876C2A619}"/>
              </a:ext>
            </a:extLst>
          </p:cNvPr>
          <p:cNvSpPr txBox="1"/>
          <p:nvPr/>
        </p:nvSpPr>
        <p:spPr>
          <a:xfrm>
            <a:off x="10121812" y="4805033"/>
            <a:ext cx="15696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solidFill>
                  <a:srgbClr val="FF0000"/>
                </a:solidFill>
              </a:rPr>
              <a:t>现有模型精度</a:t>
            </a:r>
          </a:p>
          <a:p>
            <a:r>
              <a:rPr lang="en-CN" dirty="0">
                <a:solidFill>
                  <a:srgbClr val="FF0000"/>
                </a:solidFill>
              </a:rPr>
              <a:t>超越世界第一</a:t>
            </a:r>
          </a:p>
          <a:p>
            <a:endParaRPr lang="en-CN" dirty="0">
              <a:solidFill>
                <a:srgbClr val="FF0000"/>
              </a:solidFill>
            </a:endParaRPr>
          </a:p>
          <a:p>
            <a:r>
              <a:rPr lang="en-CN" dirty="0">
                <a:solidFill>
                  <a:srgbClr val="FF0000"/>
                </a:solidFill>
              </a:rPr>
              <a:t>学习效率提升</a:t>
            </a:r>
          </a:p>
        </p:txBody>
      </p:sp>
    </p:spTree>
    <p:extLst>
      <p:ext uri="{BB962C8B-B14F-4D97-AF65-F5344CB8AC3E}">
        <p14:creationId xmlns:p14="http://schemas.microsoft.com/office/powerpoint/2010/main" val="38801812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F64B405-B552-8842-BB25-06309B7A678D}"/>
              </a:ext>
            </a:extLst>
          </p:cNvPr>
          <p:cNvSpPr/>
          <p:nvPr/>
        </p:nvSpPr>
        <p:spPr>
          <a:xfrm>
            <a:off x="0" y="0"/>
            <a:ext cx="12192000" cy="1168842"/>
          </a:xfrm>
          <a:prstGeom prst="rect">
            <a:avLst/>
          </a:prstGeom>
          <a:gradFill flip="none" rotWithShape="1">
            <a:gsLst>
              <a:gs pos="0">
                <a:srgbClr val="2D70D5"/>
              </a:gs>
              <a:gs pos="35000">
                <a:srgbClr val="114196"/>
              </a:gs>
              <a:gs pos="100000">
                <a:srgbClr val="224B9A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对象 2" hidden="1">
            <a:extLst>
              <a:ext uri="{FF2B5EF4-FFF2-40B4-BE49-F238E27FC236}">
                <a16:creationId xmlns:a16="http://schemas.microsoft.com/office/drawing/2014/main" id="{3C326D0B-7DAB-41B6-8030-2E4A18CC949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3" name="对象 2" hidden="1">
                        <a:extLst>
                          <a:ext uri="{FF2B5EF4-FFF2-40B4-BE49-F238E27FC236}">
                            <a16:creationId xmlns:a16="http://schemas.microsoft.com/office/drawing/2014/main" id="{3C326D0B-7DAB-41B6-8030-2E4A18CC94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 hidden="1">
            <a:extLst>
              <a:ext uri="{FF2B5EF4-FFF2-40B4-BE49-F238E27FC236}">
                <a16:creationId xmlns:a16="http://schemas.microsoft.com/office/drawing/2014/main" id="{EC933494-1B63-4A32-964F-D05236799BA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solidFill>
              <a:schemeClr val="accent1">
                <a:lumMod val="100000"/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>
              <a:latin typeface="思源黑体" panose="020B0400000000000000" pitchFamily="34" charset="-122"/>
              <a:ea typeface="思源黑体" panose="020B0400000000000000" pitchFamily="34" charset="-122"/>
              <a:cs typeface="+mj-cs"/>
              <a:sym typeface="思源黑体" panose="020B0400000000000000" pitchFamily="34" charset="-122"/>
            </a:endParaRP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0615CFEF-8344-0849-9B9A-83E7C80F30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30038" y="-30284"/>
            <a:ext cx="1108389" cy="1108389"/>
          </a:xfrm>
          <a:prstGeom prst="rect">
            <a:avLst/>
          </a:prstGeom>
        </p:spPr>
      </p:pic>
      <p:sp>
        <p:nvSpPr>
          <p:cNvPr id="73" name="Slide Number Placeholder 4">
            <a:extLst>
              <a:ext uri="{FF2B5EF4-FFF2-40B4-BE49-F238E27FC236}">
                <a16:creationId xmlns:a16="http://schemas.microsoft.com/office/drawing/2014/main" id="{D4EC0D33-885C-0146-8A61-D1545337C31A}"/>
              </a:ext>
            </a:extLst>
          </p:cNvPr>
          <p:cNvSpPr txBox="1">
            <a:spLocks/>
          </p:cNvSpPr>
          <p:nvPr/>
        </p:nvSpPr>
        <p:spPr>
          <a:xfrm>
            <a:off x="9928066" y="640795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EF5AC35-1FCE-8849-B464-F1653CE31769}" type="slidenum">
              <a:rPr lang="en-US" smtClean="0"/>
              <a:pPr algn="r"/>
              <a:t>23</a:t>
            </a:fld>
            <a:endParaRPr lang="en-US"/>
          </a:p>
        </p:txBody>
      </p:sp>
      <p:grpSp>
        <p:nvGrpSpPr>
          <p:cNvPr id="59" name="组合 25">
            <a:extLst>
              <a:ext uri="{FF2B5EF4-FFF2-40B4-BE49-F238E27FC236}">
                <a16:creationId xmlns:a16="http://schemas.microsoft.com/office/drawing/2014/main" id="{D279FC81-C7FF-714D-BDFC-3FDC8774DCE4}"/>
              </a:ext>
            </a:extLst>
          </p:cNvPr>
          <p:cNvGrpSpPr/>
          <p:nvPr/>
        </p:nvGrpSpPr>
        <p:grpSpPr>
          <a:xfrm>
            <a:off x="546612" y="74287"/>
            <a:ext cx="811275" cy="1299746"/>
            <a:chOff x="538226" y="153800"/>
            <a:chExt cx="811275" cy="1299746"/>
          </a:xfrm>
        </p:grpSpPr>
        <p:sp>
          <p:nvSpPr>
            <p:cNvPr id="60" name="文本框 26">
              <a:extLst>
                <a:ext uri="{FF2B5EF4-FFF2-40B4-BE49-F238E27FC236}">
                  <a16:creationId xmlns:a16="http://schemas.microsoft.com/office/drawing/2014/main" id="{039EBE0E-6DCA-7B43-B040-6B63CBBBB969}"/>
                </a:ext>
              </a:extLst>
            </p:cNvPr>
            <p:cNvSpPr txBox="1"/>
            <p:nvPr/>
          </p:nvSpPr>
          <p:spPr>
            <a:xfrm>
              <a:off x="538226" y="153800"/>
              <a:ext cx="56764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8000">
                  <a:gradFill>
                    <a:gsLst>
                      <a:gs pos="36000">
                        <a:schemeClr val="bg1"/>
                      </a:gs>
                      <a:gs pos="100000">
                        <a:schemeClr val="tx1">
                          <a:lumMod val="50000"/>
                          <a:lumOff val="50000"/>
                        </a:schemeClr>
                      </a:gs>
                    </a:gsLst>
                    <a:lin ang="5400000" scaled="1"/>
                  </a:gradFill>
                  <a:latin typeface="字魂5号-无外润黑体" panose="00000500000000000000" pitchFamily="2" charset="-122"/>
                  <a:ea typeface="字魂5号-无外润黑体" panose="00000500000000000000" pitchFamily="2" charset="-122"/>
                </a:defRPr>
              </a:lvl1pPr>
            </a:lstStyle>
            <a:p>
              <a:r>
                <a:rPr lang="en-US" altLang="zh-CN" sz="6600" dirty="0">
                  <a:gradFill>
                    <a:gsLst>
                      <a:gs pos="36000">
                        <a:schemeClr val="bg1"/>
                      </a:gs>
                      <a:gs pos="70000">
                        <a:schemeClr val="tx1">
                          <a:lumMod val="50000"/>
                          <a:lumOff val="50000"/>
                          <a:alpha val="0"/>
                        </a:schemeClr>
                      </a:gs>
                    </a:gsLst>
                    <a:lin ang="5400000" scaled="1"/>
                  </a:gradFill>
                  <a:latin typeface="思源黑体 CN Light" panose="020B0300000000000000" pitchFamily="34" charset="-122"/>
                  <a:ea typeface="字魂54号-贤黑" panose="00000500000000000000" pitchFamily="2" charset="-122"/>
                  <a:sym typeface="思源黑体" panose="020B0400000000000000" pitchFamily="34" charset="-122"/>
                </a:rPr>
                <a:t>7</a:t>
              </a:r>
              <a:endParaRPr lang="zh-CN" altLang="en-US" sz="6600" dirty="0">
                <a:gradFill>
                  <a:gsLst>
                    <a:gs pos="36000">
                      <a:schemeClr val="bg1"/>
                    </a:gs>
                    <a:gs pos="70000">
                      <a:schemeClr val="tx1">
                        <a:lumMod val="50000"/>
                        <a:lumOff val="50000"/>
                        <a:alpha val="0"/>
                      </a:schemeClr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字魂54号-贤黑" panose="00000500000000000000" pitchFamily="2" charset="-122"/>
                <a:sym typeface="思源黑体" panose="020B0400000000000000" pitchFamily="34" charset="-122"/>
              </a:endParaRPr>
            </a:p>
          </p:txBody>
        </p:sp>
        <p:grpSp>
          <p:nvGrpSpPr>
            <p:cNvPr id="74" name="组合 27">
              <a:extLst>
                <a:ext uri="{FF2B5EF4-FFF2-40B4-BE49-F238E27FC236}">
                  <a16:creationId xmlns:a16="http://schemas.microsoft.com/office/drawing/2014/main" id="{1922E582-694F-684D-AE80-8B0E98CF104A}"/>
                </a:ext>
              </a:extLst>
            </p:cNvPr>
            <p:cNvGrpSpPr/>
            <p:nvPr/>
          </p:nvGrpSpPr>
          <p:grpSpPr>
            <a:xfrm rot="1279383">
              <a:off x="538418" y="260428"/>
              <a:ext cx="811083" cy="1193118"/>
              <a:chOff x="5326021" y="1359499"/>
              <a:chExt cx="2273644" cy="3344573"/>
            </a:xfrm>
          </p:grpSpPr>
          <p:cxnSp>
            <p:nvCxnSpPr>
              <p:cNvPr id="75" name="直接连接符 28">
                <a:extLst>
                  <a:ext uri="{FF2B5EF4-FFF2-40B4-BE49-F238E27FC236}">
                    <a16:creationId xmlns:a16="http://schemas.microsoft.com/office/drawing/2014/main" id="{45FFC7B1-FF9D-C448-8D71-1C26A8B2C7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33166" y="1359499"/>
                <a:ext cx="2066499" cy="3212500"/>
              </a:xfrm>
              <a:prstGeom prst="line">
                <a:avLst/>
              </a:prstGeom>
              <a:ln>
                <a:gradFill>
                  <a:gsLst>
                    <a:gs pos="885">
                      <a:schemeClr val="tx1">
                        <a:alpha val="0"/>
                      </a:schemeClr>
                    </a:gs>
                    <a:gs pos="5900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任意多边形: 形状 29">
                <a:extLst>
                  <a:ext uri="{FF2B5EF4-FFF2-40B4-BE49-F238E27FC236}">
                    <a16:creationId xmlns:a16="http://schemas.microsoft.com/office/drawing/2014/main" id="{0F616F85-7752-DF45-8FEC-90D5C5D7535F}"/>
                  </a:ext>
                </a:extLst>
              </p:cNvPr>
              <p:cNvSpPr/>
              <p:nvPr/>
            </p:nvSpPr>
            <p:spPr>
              <a:xfrm rot="2008142">
                <a:off x="5326021" y="3632692"/>
                <a:ext cx="319543" cy="1071380"/>
              </a:xfrm>
              <a:custGeom>
                <a:avLst/>
                <a:gdLst>
                  <a:gd name="connsiteX0" fmla="*/ 278285 w 319543"/>
                  <a:gd name="connsiteY0" fmla="*/ 0 h 1071380"/>
                  <a:gd name="connsiteX1" fmla="*/ 319543 w 319543"/>
                  <a:gd name="connsiteY1" fmla="*/ 0 h 1071380"/>
                  <a:gd name="connsiteX2" fmla="*/ 319543 w 319543"/>
                  <a:gd name="connsiteY2" fmla="*/ 601405 h 1071380"/>
                  <a:gd name="connsiteX3" fmla="*/ 0 w 319543"/>
                  <a:gd name="connsiteY3" fmla="*/ 1071380 h 1071380"/>
                  <a:gd name="connsiteX4" fmla="*/ 0 w 319543"/>
                  <a:gd name="connsiteY4" fmla="*/ 409295 h 1071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9543" h="1071380">
                    <a:moveTo>
                      <a:pt x="278285" y="0"/>
                    </a:moveTo>
                    <a:lnTo>
                      <a:pt x="319543" y="0"/>
                    </a:lnTo>
                    <a:lnTo>
                      <a:pt x="319543" y="601405"/>
                    </a:lnTo>
                    <a:lnTo>
                      <a:pt x="0" y="1071380"/>
                    </a:lnTo>
                    <a:lnTo>
                      <a:pt x="0" y="40929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/>
              </a:p>
            </p:txBody>
          </p:sp>
        </p:grpSp>
      </p:grpSp>
      <p:sp>
        <p:nvSpPr>
          <p:cNvPr id="93" name="išľïḋé">
            <a:extLst>
              <a:ext uri="{FF2B5EF4-FFF2-40B4-BE49-F238E27FC236}">
                <a16:creationId xmlns:a16="http://schemas.microsoft.com/office/drawing/2014/main" id="{74E0A2EA-C33B-174F-BC7E-D55BEEAFCD7A}"/>
              </a:ext>
            </a:extLst>
          </p:cNvPr>
          <p:cNvSpPr txBox="1"/>
          <p:nvPr/>
        </p:nvSpPr>
        <p:spPr>
          <a:xfrm>
            <a:off x="1214470" y="277105"/>
            <a:ext cx="90988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FC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Pretrained transformer as universal force field</a:t>
            </a:r>
            <a:endParaRPr lang="tr-TR" sz="3200" dirty="0">
              <a:solidFill>
                <a:srgbClr val="FFC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4" name="Picture 3" descr="Chart, line chart&#10;&#10;Description automatically generated">
            <a:extLst>
              <a:ext uri="{FF2B5EF4-FFF2-40B4-BE49-F238E27FC236}">
                <a16:creationId xmlns:a16="http://schemas.microsoft.com/office/drawing/2014/main" id="{8890B65E-3143-E075-3289-4725744401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1218" y="1949798"/>
            <a:ext cx="11469563" cy="38231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39B972D-20EE-7B86-1EE6-D4647EE41F26}"/>
              </a:ext>
            </a:extLst>
          </p:cNvPr>
          <p:cNvSpPr txBox="1"/>
          <p:nvPr/>
        </p:nvSpPr>
        <p:spPr>
          <a:xfrm>
            <a:off x="4928128" y="1343563"/>
            <a:ext cx="4425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Pretrain on ~230 million data </a:t>
            </a:r>
          </a:p>
        </p:txBody>
      </p:sp>
    </p:spTree>
    <p:extLst>
      <p:ext uri="{BB962C8B-B14F-4D97-AF65-F5344CB8AC3E}">
        <p14:creationId xmlns:p14="http://schemas.microsoft.com/office/powerpoint/2010/main" val="39147042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F64B405-B552-8842-BB25-06309B7A678D}"/>
              </a:ext>
            </a:extLst>
          </p:cNvPr>
          <p:cNvSpPr/>
          <p:nvPr/>
        </p:nvSpPr>
        <p:spPr>
          <a:xfrm>
            <a:off x="0" y="0"/>
            <a:ext cx="12192000" cy="1168842"/>
          </a:xfrm>
          <a:prstGeom prst="rect">
            <a:avLst/>
          </a:prstGeom>
          <a:gradFill flip="none" rotWithShape="1">
            <a:gsLst>
              <a:gs pos="0">
                <a:srgbClr val="2D70D5"/>
              </a:gs>
              <a:gs pos="35000">
                <a:srgbClr val="114196"/>
              </a:gs>
              <a:gs pos="100000">
                <a:srgbClr val="224B9A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对象 2" hidden="1">
            <a:extLst>
              <a:ext uri="{FF2B5EF4-FFF2-40B4-BE49-F238E27FC236}">
                <a16:creationId xmlns:a16="http://schemas.microsoft.com/office/drawing/2014/main" id="{3C326D0B-7DAB-41B6-8030-2E4A18CC949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3" name="对象 2" hidden="1">
                        <a:extLst>
                          <a:ext uri="{FF2B5EF4-FFF2-40B4-BE49-F238E27FC236}">
                            <a16:creationId xmlns:a16="http://schemas.microsoft.com/office/drawing/2014/main" id="{3C326D0B-7DAB-41B6-8030-2E4A18CC94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 hidden="1">
            <a:extLst>
              <a:ext uri="{FF2B5EF4-FFF2-40B4-BE49-F238E27FC236}">
                <a16:creationId xmlns:a16="http://schemas.microsoft.com/office/drawing/2014/main" id="{EC933494-1B63-4A32-964F-D05236799BA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solidFill>
              <a:schemeClr val="accent1">
                <a:lumMod val="100000"/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>
              <a:latin typeface="思源黑体" panose="020B0400000000000000" pitchFamily="34" charset="-122"/>
              <a:ea typeface="思源黑体" panose="020B0400000000000000" pitchFamily="34" charset="-122"/>
              <a:cs typeface="+mj-cs"/>
              <a:sym typeface="思源黑体" panose="020B0400000000000000" pitchFamily="34" charset="-122"/>
            </a:endParaRP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0615CFEF-8344-0849-9B9A-83E7C80F30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30038" y="-30284"/>
            <a:ext cx="1108389" cy="1108389"/>
          </a:xfrm>
          <a:prstGeom prst="rect">
            <a:avLst/>
          </a:prstGeom>
        </p:spPr>
      </p:pic>
      <p:sp>
        <p:nvSpPr>
          <p:cNvPr id="73" name="Slide Number Placeholder 4">
            <a:extLst>
              <a:ext uri="{FF2B5EF4-FFF2-40B4-BE49-F238E27FC236}">
                <a16:creationId xmlns:a16="http://schemas.microsoft.com/office/drawing/2014/main" id="{D4EC0D33-885C-0146-8A61-D1545337C31A}"/>
              </a:ext>
            </a:extLst>
          </p:cNvPr>
          <p:cNvSpPr txBox="1">
            <a:spLocks/>
          </p:cNvSpPr>
          <p:nvPr/>
        </p:nvSpPr>
        <p:spPr>
          <a:xfrm>
            <a:off x="9928066" y="640795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EF5AC35-1FCE-8849-B464-F1653CE31769}" type="slidenum">
              <a:rPr lang="en-US" smtClean="0"/>
              <a:pPr algn="r"/>
              <a:t>24</a:t>
            </a:fld>
            <a:endParaRPr lang="en-US"/>
          </a:p>
        </p:txBody>
      </p:sp>
      <p:grpSp>
        <p:nvGrpSpPr>
          <p:cNvPr id="59" name="组合 25">
            <a:extLst>
              <a:ext uri="{FF2B5EF4-FFF2-40B4-BE49-F238E27FC236}">
                <a16:creationId xmlns:a16="http://schemas.microsoft.com/office/drawing/2014/main" id="{D279FC81-C7FF-714D-BDFC-3FDC8774DCE4}"/>
              </a:ext>
            </a:extLst>
          </p:cNvPr>
          <p:cNvGrpSpPr/>
          <p:nvPr/>
        </p:nvGrpSpPr>
        <p:grpSpPr>
          <a:xfrm>
            <a:off x="546612" y="74287"/>
            <a:ext cx="811275" cy="1299746"/>
            <a:chOff x="538226" y="153800"/>
            <a:chExt cx="811275" cy="1299746"/>
          </a:xfrm>
        </p:grpSpPr>
        <p:sp>
          <p:nvSpPr>
            <p:cNvPr id="60" name="文本框 26">
              <a:extLst>
                <a:ext uri="{FF2B5EF4-FFF2-40B4-BE49-F238E27FC236}">
                  <a16:creationId xmlns:a16="http://schemas.microsoft.com/office/drawing/2014/main" id="{039EBE0E-6DCA-7B43-B040-6B63CBBBB969}"/>
                </a:ext>
              </a:extLst>
            </p:cNvPr>
            <p:cNvSpPr txBox="1"/>
            <p:nvPr/>
          </p:nvSpPr>
          <p:spPr>
            <a:xfrm>
              <a:off x="538226" y="153800"/>
              <a:ext cx="56764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8000">
                  <a:gradFill>
                    <a:gsLst>
                      <a:gs pos="36000">
                        <a:schemeClr val="bg1"/>
                      </a:gs>
                      <a:gs pos="100000">
                        <a:schemeClr val="tx1">
                          <a:lumMod val="50000"/>
                          <a:lumOff val="50000"/>
                        </a:schemeClr>
                      </a:gs>
                    </a:gsLst>
                    <a:lin ang="5400000" scaled="1"/>
                  </a:gradFill>
                  <a:latin typeface="字魂5号-无外润黑体" panose="00000500000000000000" pitchFamily="2" charset="-122"/>
                  <a:ea typeface="字魂5号-无外润黑体" panose="00000500000000000000" pitchFamily="2" charset="-122"/>
                </a:defRPr>
              </a:lvl1pPr>
            </a:lstStyle>
            <a:p>
              <a:r>
                <a:rPr lang="en-US" altLang="zh-CN" sz="6600" dirty="0">
                  <a:gradFill>
                    <a:gsLst>
                      <a:gs pos="36000">
                        <a:schemeClr val="bg1"/>
                      </a:gs>
                      <a:gs pos="70000">
                        <a:schemeClr val="tx1">
                          <a:lumMod val="50000"/>
                          <a:lumOff val="50000"/>
                          <a:alpha val="0"/>
                        </a:schemeClr>
                      </a:gs>
                    </a:gsLst>
                    <a:lin ang="5400000" scaled="1"/>
                  </a:gradFill>
                  <a:latin typeface="思源黑体 CN Light" panose="020B0300000000000000" pitchFamily="34" charset="-122"/>
                  <a:ea typeface="字魂54号-贤黑" panose="00000500000000000000" pitchFamily="2" charset="-122"/>
                  <a:sym typeface="思源黑体" panose="020B0400000000000000" pitchFamily="34" charset="-122"/>
                </a:rPr>
                <a:t>7</a:t>
              </a:r>
              <a:endParaRPr lang="zh-CN" altLang="en-US" sz="6600" dirty="0">
                <a:gradFill>
                  <a:gsLst>
                    <a:gs pos="36000">
                      <a:schemeClr val="bg1"/>
                    </a:gs>
                    <a:gs pos="70000">
                      <a:schemeClr val="tx1">
                        <a:lumMod val="50000"/>
                        <a:lumOff val="50000"/>
                        <a:alpha val="0"/>
                      </a:schemeClr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字魂54号-贤黑" panose="00000500000000000000" pitchFamily="2" charset="-122"/>
                <a:sym typeface="思源黑体" panose="020B0400000000000000" pitchFamily="34" charset="-122"/>
              </a:endParaRPr>
            </a:p>
          </p:txBody>
        </p:sp>
        <p:grpSp>
          <p:nvGrpSpPr>
            <p:cNvPr id="74" name="组合 27">
              <a:extLst>
                <a:ext uri="{FF2B5EF4-FFF2-40B4-BE49-F238E27FC236}">
                  <a16:creationId xmlns:a16="http://schemas.microsoft.com/office/drawing/2014/main" id="{1922E582-694F-684D-AE80-8B0E98CF104A}"/>
                </a:ext>
              </a:extLst>
            </p:cNvPr>
            <p:cNvGrpSpPr/>
            <p:nvPr/>
          </p:nvGrpSpPr>
          <p:grpSpPr>
            <a:xfrm rot="1279383">
              <a:off x="538418" y="260428"/>
              <a:ext cx="811083" cy="1193118"/>
              <a:chOff x="5326021" y="1359499"/>
              <a:chExt cx="2273644" cy="3344573"/>
            </a:xfrm>
          </p:grpSpPr>
          <p:cxnSp>
            <p:nvCxnSpPr>
              <p:cNvPr id="75" name="直接连接符 28">
                <a:extLst>
                  <a:ext uri="{FF2B5EF4-FFF2-40B4-BE49-F238E27FC236}">
                    <a16:creationId xmlns:a16="http://schemas.microsoft.com/office/drawing/2014/main" id="{45FFC7B1-FF9D-C448-8D71-1C26A8B2C7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33166" y="1359499"/>
                <a:ext cx="2066499" cy="3212500"/>
              </a:xfrm>
              <a:prstGeom prst="line">
                <a:avLst/>
              </a:prstGeom>
              <a:ln>
                <a:gradFill>
                  <a:gsLst>
                    <a:gs pos="885">
                      <a:schemeClr val="tx1">
                        <a:alpha val="0"/>
                      </a:schemeClr>
                    </a:gs>
                    <a:gs pos="5900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任意多边形: 形状 29">
                <a:extLst>
                  <a:ext uri="{FF2B5EF4-FFF2-40B4-BE49-F238E27FC236}">
                    <a16:creationId xmlns:a16="http://schemas.microsoft.com/office/drawing/2014/main" id="{0F616F85-7752-DF45-8FEC-90D5C5D7535F}"/>
                  </a:ext>
                </a:extLst>
              </p:cNvPr>
              <p:cNvSpPr/>
              <p:nvPr/>
            </p:nvSpPr>
            <p:spPr>
              <a:xfrm rot="2008142">
                <a:off x="5326021" y="3632692"/>
                <a:ext cx="319543" cy="1071380"/>
              </a:xfrm>
              <a:custGeom>
                <a:avLst/>
                <a:gdLst>
                  <a:gd name="connsiteX0" fmla="*/ 278285 w 319543"/>
                  <a:gd name="connsiteY0" fmla="*/ 0 h 1071380"/>
                  <a:gd name="connsiteX1" fmla="*/ 319543 w 319543"/>
                  <a:gd name="connsiteY1" fmla="*/ 0 h 1071380"/>
                  <a:gd name="connsiteX2" fmla="*/ 319543 w 319543"/>
                  <a:gd name="connsiteY2" fmla="*/ 601405 h 1071380"/>
                  <a:gd name="connsiteX3" fmla="*/ 0 w 319543"/>
                  <a:gd name="connsiteY3" fmla="*/ 1071380 h 1071380"/>
                  <a:gd name="connsiteX4" fmla="*/ 0 w 319543"/>
                  <a:gd name="connsiteY4" fmla="*/ 409295 h 1071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9543" h="1071380">
                    <a:moveTo>
                      <a:pt x="278285" y="0"/>
                    </a:moveTo>
                    <a:lnTo>
                      <a:pt x="319543" y="0"/>
                    </a:lnTo>
                    <a:lnTo>
                      <a:pt x="319543" y="601405"/>
                    </a:lnTo>
                    <a:lnTo>
                      <a:pt x="0" y="1071380"/>
                    </a:lnTo>
                    <a:lnTo>
                      <a:pt x="0" y="40929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/>
              </a:p>
            </p:txBody>
          </p:sp>
        </p:grpSp>
      </p:grpSp>
      <p:sp>
        <p:nvSpPr>
          <p:cNvPr id="93" name="išľïḋé">
            <a:extLst>
              <a:ext uri="{FF2B5EF4-FFF2-40B4-BE49-F238E27FC236}">
                <a16:creationId xmlns:a16="http://schemas.microsoft.com/office/drawing/2014/main" id="{74E0A2EA-C33B-174F-BC7E-D55BEEAFCD7A}"/>
              </a:ext>
            </a:extLst>
          </p:cNvPr>
          <p:cNvSpPr txBox="1"/>
          <p:nvPr/>
        </p:nvSpPr>
        <p:spPr>
          <a:xfrm>
            <a:off x="1214470" y="277105"/>
            <a:ext cx="90988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FC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Finetuned model for individual system</a:t>
            </a:r>
            <a:endParaRPr lang="tr-TR" sz="3200" dirty="0">
              <a:solidFill>
                <a:srgbClr val="FFC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008886D7-ED98-1C07-240C-9C7E43A861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0274" y="1988162"/>
            <a:ext cx="11620503" cy="387350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F9679EE-EBA0-BF16-B480-1A8A7750FE94}"/>
              </a:ext>
            </a:extLst>
          </p:cNvPr>
          <p:cNvSpPr txBox="1"/>
          <p:nvPr/>
        </p:nvSpPr>
        <p:spPr>
          <a:xfrm>
            <a:off x="4205961" y="6245964"/>
            <a:ext cx="4425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Finetune on ~8000 Titanium dataset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FA30928-BEFA-A545-C551-C49450F66841}"/>
              </a:ext>
            </a:extLst>
          </p:cNvPr>
          <p:cNvSpPr txBox="1"/>
          <p:nvPr/>
        </p:nvSpPr>
        <p:spPr>
          <a:xfrm>
            <a:off x="5288286" y="1234529"/>
            <a:ext cx="2261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N" dirty="0"/>
              <a:t>Pretrain &amp;&amp; finetune</a:t>
            </a:r>
          </a:p>
        </p:txBody>
      </p:sp>
    </p:spTree>
    <p:extLst>
      <p:ext uri="{BB962C8B-B14F-4D97-AF65-F5344CB8AC3E}">
        <p14:creationId xmlns:p14="http://schemas.microsoft.com/office/powerpoint/2010/main" val="32427161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F64B405-B552-8842-BB25-06309B7A678D}"/>
              </a:ext>
            </a:extLst>
          </p:cNvPr>
          <p:cNvSpPr/>
          <p:nvPr/>
        </p:nvSpPr>
        <p:spPr>
          <a:xfrm>
            <a:off x="0" y="0"/>
            <a:ext cx="12192000" cy="1168842"/>
          </a:xfrm>
          <a:prstGeom prst="rect">
            <a:avLst/>
          </a:prstGeom>
          <a:gradFill flip="none" rotWithShape="1">
            <a:gsLst>
              <a:gs pos="0">
                <a:srgbClr val="2D70D5"/>
              </a:gs>
              <a:gs pos="35000">
                <a:srgbClr val="114196"/>
              </a:gs>
              <a:gs pos="100000">
                <a:srgbClr val="224B9A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对象 2" hidden="1">
            <a:extLst>
              <a:ext uri="{FF2B5EF4-FFF2-40B4-BE49-F238E27FC236}">
                <a16:creationId xmlns:a16="http://schemas.microsoft.com/office/drawing/2014/main" id="{3C326D0B-7DAB-41B6-8030-2E4A18CC949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3" name="对象 2" hidden="1">
                        <a:extLst>
                          <a:ext uri="{FF2B5EF4-FFF2-40B4-BE49-F238E27FC236}">
                            <a16:creationId xmlns:a16="http://schemas.microsoft.com/office/drawing/2014/main" id="{3C326D0B-7DAB-41B6-8030-2E4A18CC94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 hidden="1">
            <a:extLst>
              <a:ext uri="{FF2B5EF4-FFF2-40B4-BE49-F238E27FC236}">
                <a16:creationId xmlns:a16="http://schemas.microsoft.com/office/drawing/2014/main" id="{EC933494-1B63-4A32-964F-D05236799BA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solidFill>
              <a:schemeClr val="accent1">
                <a:lumMod val="100000"/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>
              <a:latin typeface="思源黑体" panose="020B0400000000000000" pitchFamily="34" charset="-122"/>
              <a:ea typeface="思源黑体" panose="020B0400000000000000" pitchFamily="34" charset="-122"/>
              <a:cs typeface="+mj-cs"/>
              <a:sym typeface="思源黑体" panose="020B0400000000000000" pitchFamily="34" charset="-122"/>
            </a:endParaRP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0615CFEF-8344-0849-9B9A-83E7C80F30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30038" y="-30284"/>
            <a:ext cx="1108389" cy="1108389"/>
          </a:xfrm>
          <a:prstGeom prst="rect">
            <a:avLst/>
          </a:prstGeom>
        </p:spPr>
      </p:pic>
      <p:sp>
        <p:nvSpPr>
          <p:cNvPr id="73" name="Slide Number Placeholder 4">
            <a:extLst>
              <a:ext uri="{FF2B5EF4-FFF2-40B4-BE49-F238E27FC236}">
                <a16:creationId xmlns:a16="http://schemas.microsoft.com/office/drawing/2014/main" id="{D4EC0D33-885C-0146-8A61-D1545337C31A}"/>
              </a:ext>
            </a:extLst>
          </p:cNvPr>
          <p:cNvSpPr txBox="1">
            <a:spLocks/>
          </p:cNvSpPr>
          <p:nvPr/>
        </p:nvSpPr>
        <p:spPr>
          <a:xfrm>
            <a:off x="9928066" y="640795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EF5AC35-1FCE-8849-B464-F1653CE31769}" type="slidenum">
              <a:rPr lang="en-US" smtClean="0"/>
              <a:pPr algn="r"/>
              <a:t>25</a:t>
            </a:fld>
            <a:endParaRPr lang="en-US"/>
          </a:p>
        </p:txBody>
      </p:sp>
      <p:grpSp>
        <p:nvGrpSpPr>
          <p:cNvPr id="59" name="组合 25">
            <a:extLst>
              <a:ext uri="{FF2B5EF4-FFF2-40B4-BE49-F238E27FC236}">
                <a16:creationId xmlns:a16="http://schemas.microsoft.com/office/drawing/2014/main" id="{D279FC81-C7FF-714D-BDFC-3FDC8774DCE4}"/>
              </a:ext>
            </a:extLst>
          </p:cNvPr>
          <p:cNvGrpSpPr/>
          <p:nvPr/>
        </p:nvGrpSpPr>
        <p:grpSpPr>
          <a:xfrm>
            <a:off x="546612" y="74287"/>
            <a:ext cx="811275" cy="1299746"/>
            <a:chOff x="538226" y="153800"/>
            <a:chExt cx="811275" cy="1299746"/>
          </a:xfrm>
        </p:grpSpPr>
        <p:sp>
          <p:nvSpPr>
            <p:cNvPr id="60" name="文本框 26">
              <a:extLst>
                <a:ext uri="{FF2B5EF4-FFF2-40B4-BE49-F238E27FC236}">
                  <a16:creationId xmlns:a16="http://schemas.microsoft.com/office/drawing/2014/main" id="{039EBE0E-6DCA-7B43-B040-6B63CBBBB969}"/>
                </a:ext>
              </a:extLst>
            </p:cNvPr>
            <p:cNvSpPr txBox="1"/>
            <p:nvPr/>
          </p:nvSpPr>
          <p:spPr>
            <a:xfrm>
              <a:off x="538226" y="153800"/>
              <a:ext cx="56764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8000">
                  <a:gradFill>
                    <a:gsLst>
                      <a:gs pos="36000">
                        <a:schemeClr val="bg1"/>
                      </a:gs>
                      <a:gs pos="100000">
                        <a:schemeClr val="tx1">
                          <a:lumMod val="50000"/>
                          <a:lumOff val="50000"/>
                        </a:schemeClr>
                      </a:gs>
                    </a:gsLst>
                    <a:lin ang="5400000" scaled="1"/>
                  </a:gradFill>
                  <a:latin typeface="字魂5号-无外润黑体" panose="00000500000000000000" pitchFamily="2" charset="-122"/>
                  <a:ea typeface="字魂5号-无外润黑体" panose="00000500000000000000" pitchFamily="2" charset="-122"/>
                </a:defRPr>
              </a:lvl1pPr>
            </a:lstStyle>
            <a:p>
              <a:r>
                <a:rPr lang="en-US" altLang="zh-CN" sz="6600" dirty="0">
                  <a:gradFill>
                    <a:gsLst>
                      <a:gs pos="36000">
                        <a:schemeClr val="bg1"/>
                      </a:gs>
                      <a:gs pos="70000">
                        <a:schemeClr val="tx1">
                          <a:lumMod val="50000"/>
                          <a:lumOff val="50000"/>
                          <a:alpha val="0"/>
                        </a:schemeClr>
                      </a:gs>
                    </a:gsLst>
                    <a:lin ang="5400000" scaled="1"/>
                  </a:gradFill>
                  <a:latin typeface="思源黑体 CN Light" panose="020B0300000000000000" pitchFamily="34" charset="-122"/>
                  <a:ea typeface="字魂54号-贤黑" panose="00000500000000000000" pitchFamily="2" charset="-122"/>
                  <a:sym typeface="思源黑体" panose="020B0400000000000000" pitchFamily="34" charset="-122"/>
                </a:rPr>
                <a:t>8</a:t>
              </a:r>
              <a:endParaRPr lang="zh-CN" altLang="en-US" sz="6600" dirty="0">
                <a:gradFill>
                  <a:gsLst>
                    <a:gs pos="36000">
                      <a:schemeClr val="bg1"/>
                    </a:gs>
                    <a:gs pos="70000">
                      <a:schemeClr val="tx1">
                        <a:lumMod val="50000"/>
                        <a:lumOff val="50000"/>
                        <a:alpha val="0"/>
                      </a:schemeClr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字魂54号-贤黑" panose="00000500000000000000" pitchFamily="2" charset="-122"/>
                <a:sym typeface="思源黑体" panose="020B0400000000000000" pitchFamily="34" charset="-122"/>
              </a:endParaRPr>
            </a:p>
          </p:txBody>
        </p:sp>
        <p:grpSp>
          <p:nvGrpSpPr>
            <p:cNvPr id="74" name="组合 27">
              <a:extLst>
                <a:ext uri="{FF2B5EF4-FFF2-40B4-BE49-F238E27FC236}">
                  <a16:creationId xmlns:a16="http://schemas.microsoft.com/office/drawing/2014/main" id="{1922E582-694F-684D-AE80-8B0E98CF104A}"/>
                </a:ext>
              </a:extLst>
            </p:cNvPr>
            <p:cNvGrpSpPr/>
            <p:nvPr/>
          </p:nvGrpSpPr>
          <p:grpSpPr>
            <a:xfrm rot="1279383">
              <a:off x="538418" y="260428"/>
              <a:ext cx="811083" cy="1193118"/>
              <a:chOff x="5326021" y="1359499"/>
              <a:chExt cx="2273644" cy="3344573"/>
            </a:xfrm>
          </p:grpSpPr>
          <p:cxnSp>
            <p:nvCxnSpPr>
              <p:cNvPr id="75" name="直接连接符 28">
                <a:extLst>
                  <a:ext uri="{FF2B5EF4-FFF2-40B4-BE49-F238E27FC236}">
                    <a16:creationId xmlns:a16="http://schemas.microsoft.com/office/drawing/2014/main" id="{45FFC7B1-FF9D-C448-8D71-1C26A8B2C7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33166" y="1359499"/>
                <a:ext cx="2066499" cy="3212500"/>
              </a:xfrm>
              <a:prstGeom prst="line">
                <a:avLst/>
              </a:prstGeom>
              <a:ln>
                <a:gradFill>
                  <a:gsLst>
                    <a:gs pos="885">
                      <a:schemeClr val="tx1">
                        <a:alpha val="0"/>
                      </a:schemeClr>
                    </a:gs>
                    <a:gs pos="5900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任意多边形: 形状 29">
                <a:extLst>
                  <a:ext uri="{FF2B5EF4-FFF2-40B4-BE49-F238E27FC236}">
                    <a16:creationId xmlns:a16="http://schemas.microsoft.com/office/drawing/2014/main" id="{0F616F85-7752-DF45-8FEC-90D5C5D7535F}"/>
                  </a:ext>
                </a:extLst>
              </p:cNvPr>
              <p:cNvSpPr/>
              <p:nvPr/>
            </p:nvSpPr>
            <p:spPr>
              <a:xfrm rot="2008142">
                <a:off x="5326021" y="3632692"/>
                <a:ext cx="319543" cy="1071380"/>
              </a:xfrm>
              <a:custGeom>
                <a:avLst/>
                <a:gdLst>
                  <a:gd name="connsiteX0" fmla="*/ 278285 w 319543"/>
                  <a:gd name="connsiteY0" fmla="*/ 0 h 1071380"/>
                  <a:gd name="connsiteX1" fmla="*/ 319543 w 319543"/>
                  <a:gd name="connsiteY1" fmla="*/ 0 h 1071380"/>
                  <a:gd name="connsiteX2" fmla="*/ 319543 w 319543"/>
                  <a:gd name="connsiteY2" fmla="*/ 601405 h 1071380"/>
                  <a:gd name="connsiteX3" fmla="*/ 0 w 319543"/>
                  <a:gd name="connsiteY3" fmla="*/ 1071380 h 1071380"/>
                  <a:gd name="connsiteX4" fmla="*/ 0 w 319543"/>
                  <a:gd name="connsiteY4" fmla="*/ 409295 h 1071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9543" h="1071380">
                    <a:moveTo>
                      <a:pt x="278285" y="0"/>
                    </a:moveTo>
                    <a:lnTo>
                      <a:pt x="319543" y="0"/>
                    </a:lnTo>
                    <a:lnTo>
                      <a:pt x="319543" y="601405"/>
                    </a:lnTo>
                    <a:lnTo>
                      <a:pt x="0" y="1071380"/>
                    </a:lnTo>
                    <a:lnTo>
                      <a:pt x="0" y="40929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/>
              </a:p>
            </p:txBody>
          </p:sp>
        </p:grpSp>
      </p:grpSp>
      <p:sp>
        <p:nvSpPr>
          <p:cNvPr id="93" name="išľïḋé">
            <a:extLst>
              <a:ext uri="{FF2B5EF4-FFF2-40B4-BE49-F238E27FC236}">
                <a16:creationId xmlns:a16="http://schemas.microsoft.com/office/drawing/2014/main" id="{74E0A2EA-C33B-174F-BC7E-D55BEEAFCD7A}"/>
              </a:ext>
            </a:extLst>
          </p:cNvPr>
          <p:cNvSpPr txBox="1"/>
          <p:nvPr/>
        </p:nvSpPr>
        <p:spPr>
          <a:xfrm>
            <a:off x="1214470" y="277105"/>
            <a:ext cx="90988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FC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Autonomous experiments</a:t>
            </a:r>
            <a:endParaRPr lang="tr-TR" sz="3200" dirty="0">
              <a:solidFill>
                <a:srgbClr val="FFC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E81D00-152A-6A04-F8E5-6B4821A55C0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5737" b="16767"/>
          <a:stretch>
            <a:fillRect/>
          </a:stretch>
        </p:blipFill>
        <p:spPr>
          <a:xfrm>
            <a:off x="7818235" y="1390768"/>
            <a:ext cx="3930156" cy="16941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2AA4E50-89AF-B78D-F6DF-B201EC2BA77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06364" y="1390768"/>
            <a:ext cx="3534048" cy="47102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CE21CF3-43A8-C74D-A565-BF2992A4B02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7593" y="1390768"/>
            <a:ext cx="3534048" cy="471022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EA5576A-5C4C-BDEA-C78D-B1C95EED86D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18235" y="3168797"/>
            <a:ext cx="3911124" cy="2932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9812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F64B405-B552-8842-BB25-06309B7A678D}"/>
              </a:ext>
            </a:extLst>
          </p:cNvPr>
          <p:cNvSpPr/>
          <p:nvPr/>
        </p:nvSpPr>
        <p:spPr>
          <a:xfrm>
            <a:off x="0" y="0"/>
            <a:ext cx="12192000" cy="1168842"/>
          </a:xfrm>
          <a:prstGeom prst="rect">
            <a:avLst/>
          </a:prstGeom>
          <a:gradFill flip="none" rotWithShape="1">
            <a:gsLst>
              <a:gs pos="0">
                <a:srgbClr val="2D70D5"/>
              </a:gs>
              <a:gs pos="35000">
                <a:srgbClr val="114196"/>
              </a:gs>
              <a:gs pos="100000">
                <a:srgbClr val="224B9A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对象 2" hidden="1">
            <a:extLst>
              <a:ext uri="{FF2B5EF4-FFF2-40B4-BE49-F238E27FC236}">
                <a16:creationId xmlns:a16="http://schemas.microsoft.com/office/drawing/2014/main" id="{3C326D0B-7DAB-41B6-8030-2E4A18CC949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3" name="对象 2" hidden="1">
                        <a:extLst>
                          <a:ext uri="{FF2B5EF4-FFF2-40B4-BE49-F238E27FC236}">
                            <a16:creationId xmlns:a16="http://schemas.microsoft.com/office/drawing/2014/main" id="{3C326D0B-7DAB-41B6-8030-2E4A18CC94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 hidden="1">
            <a:extLst>
              <a:ext uri="{FF2B5EF4-FFF2-40B4-BE49-F238E27FC236}">
                <a16:creationId xmlns:a16="http://schemas.microsoft.com/office/drawing/2014/main" id="{EC933494-1B63-4A32-964F-D05236799BA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solidFill>
              <a:schemeClr val="accent1">
                <a:lumMod val="100000"/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>
              <a:latin typeface="思源黑体" panose="020B0400000000000000" pitchFamily="34" charset="-122"/>
              <a:ea typeface="思源黑体" panose="020B0400000000000000" pitchFamily="34" charset="-122"/>
              <a:cs typeface="+mj-cs"/>
              <a:sym typeface="思源黑体" panose="020B0400000000000000" pitchFamily="34" charset="-122"/>
            </a:endParaRPr>
          </a:p>
        </p:txBody>
      </p:sp>
      <p:sp>
        <p:nvSpPr>
          <p:cNvPr id="50" name="išľïḋé">
            <a:extLst>
              <a:ext uri="{FF2B5EF4-FFF2-40B4-BE49-F238E27FC236}">
                <a16:creationId xmlns:a16="http://schemas.microsoft.com/office/drawing/2014/main" id="{E440133C-F6F2-4E4E-933C-53CCABC7A714}"/>
              </a:ext>
            </a:extLst>
          </p:cNvPr>
          <p:cNvSpPr txBox="1"/>
          <p:nvPr/>
        </p:nvSpPr>
        <p:spPr>
          <a:xfrm>
            <a:off x="1297085" y="283624"/>
            <a:ext cx="4444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spc="-150" dirty="0">
                <a:solidFill>
                  <a:srgbClr val="FFC000"/>
                </a:solidFill>
                <a:latin typeface="Heiti SC Medium" pitchFamily="2" charset="-128"/>
                <a:ea typeface="思源黑体 CN Heavy" panose="020B0A00000000000000" pitchFamily="34" charset="-122"/>
              </a:rPr>
              <a:t>行业趋势</a:t>
            </a:r>
            <a:endParaRPr lang="tr-TR" sz="3200" b="1" dirty="0">
              <a:solidFill>
                <a:srgbClr val="FFC000"/>
              </a:solidFill>
              <a:cs typeface="+mn-ea"/>
              <a:sym typeface="+mn-lt"/>
            </a:endParaRP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0615CFEF-8344-0849-9B9A-83E7C80F30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30038" y="-30284"/>
            <a:ext cx="1108389" cy="1108389"/>
          </a:xfrm>
          <a:prstGeom prst="rect">
            <a:avLst/>
          </a:prstGeom>
        </p:spPr>
      </p:pic>
      <p:sp>
        <p:nvSpPr>
          <p:cNvPr id="73" name="Slide Number Placeholder 4">
            <a:extLst>
              <a:ext uri="{FF2B5EF4-FFF2-40B4-BE49-F238E27FC236}">
                <a16:creationId xmlns:a16="http://schemas.microsoft.com/office/drawing/2014/main" id="{D4EC0D33-885C-0146-8A61-D1545337C31A}"/>
              </a:ext>
            </a:extLst>
          </p:cNvPr>
          <p:cNvSpPr txBox="1">
            <a:spLocks/>
          </p:cNvSpPr>
          <p:nvPr/>
        </p:nvSpPr>
        <p:spPr>
          <a:xfrm>
            <a:off x="9928066" y="640795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EF5AC35-1FCE-8849-B464-F1653CE31769}" type="slidenum">
              <a:rPr lang="en-US" smtClean="0"/>
              <a:pPr algn="r"/>
              <a:t>26</a:t>
            </a:fld>
            <a:endParaRPr lang="en-US"/>
          </a:p>
        </p:txBody>
      </p:sp>
      <p:grpSp>
        <p:nvGrpSpPr>
          <p:cNvPr id="59" name="组合 25">
            <a:extLst>
              <a:ext uri="{FF2B5EF4-FFF2-40B4-BE49-F238E27FC236}">
                <a16:creationId xmlns:a16="http://schemas.microsoft.com/office/drawing/2014/main" id="{D279FC81-C7FF-714D-BDFC-3FDC8774DCE4}"/>
              </a:ext>
            </a:extLst>
          </p:cNvPr>
          <p:cNvGrpSpPr/>
          <p:nvPr/>
        </p:nvGrpSpPr>
        <p:grpSpPr>
          <a:xfrm>
            <a:off x="546612" y="74287"/>
            <a:ext cx="811275" cy="1299746"/>
            <a:chOff x="538226" y="153800"/>
            <a:chExt cx="811275" cy="1299746"/>
          </a:xfrm>
        </p:grpSpPr>
        <p:sp>
          <p:nvSpPr>
            <p:cNvPr id="60" name="文本框 26">
              <a:extLst>
                <a:ext uri="{FF2B5EF4-FFF2-40B4-BE49-F238E27FC236}">
                  <a16:creationId xmlns:a16="http://schemas.microsoft.com/office/drawing/2014/main" id="{039EBE0E-6DCA-7B43-B040-6B63CBBBB969}"/>
                </a:ext>
              </a:extLst>
            </p:cNvPr>
            <p:cNvSpPr txBox="1"/>
            <p:nvPr/>
          </p:nvSpPr>
          <p:spPr>
            <a:xfrm>
              <a:off x="538226" y="153800"/>
              <a:ext cx="56764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8000">
                  <a:gradFill>
                    <a:gsLst>
                      <a:gs pos="36000">
                        <a:schemeClr val="bg1"/>
                      </a:gs>
                      <a:gs pos="100000">
                        <a:schemeClr val="tx1">
                          <a:lumMod val="50000"/>
                          <a:lumOff val="50000"/>
                        </a:schemeClr>
                      </a:gs>
                    </a:gsLst>
                    <a:lin ang="5400000" scaled="1"/>
                  </a:gradFill>
                  <a:latin typeface="字魂5号-无外润黑体" panose="00000500000000000000" pitchFamily="2" charset="-122"/>
                  <a:ea typeface="字魂5号-无外润黑体" panose="00000500000000000000" pitchFamily="2" charset="-122"/>
                </a:defRPr>
              </a:lvl1pPr>
            </a:lstStyle>
            <a:p>
              <a:r>
                <a:rPr lang="en-US" altLang="zh-CN" sz="6600" dirty="0">
                  <a:gradFill>
                    <a:gsLst>
                      <a:gs pos="36000">
                        <a:schemeClr val="bg1"/>
                      </a:gs>
                      <a:gs pos="70000">
                        <a:schemeClr val="tx1">
                          <a:lumMod val="50000"/>
                          <a:lumOff val="50000"/>
                          <a:alpha val="0"/>
                        </a:schemeClr>
                      </a:gs>
                    </a:gsLst>
                    <a:lin ang="5400000" scaled="1"/>
                  </a:gradFill>
                  <a:latin typeface="思源黑体 CN Light" panose="020B0300000000000000" pitchFamily="34" charset="-122"/>
                  <a:ea typeface="字魂54号-贤黑" panose="00000500000000000000" pitchFamily="2" charset="-122"/>
                  <a:sym typeface="思源黑体" panose="020B0400000000000000" pitchFamily="34" charset="-122"/>
                </a:rPr>
                <a:t>9</a:t>
              </a:r>
              <a:endParaRPr lang="zh-CN" altLang="en-US" sz="6600" dirty="0">
                <a:gradFill>
                  <a:gsLst>
                    <a:gs pos="36000">
                      <a:schemeClr val="bg1"/>
                    </a:gs>
                    <a:gs pos="70000">
                      <a:schemeClr val="tx1">
                        <a:lumMod val="50000"/>
                        <a:lumOff val="50000"/>
                        <a:alpha val="0"/>
                      </a:schemeClr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字魂54号-贤黑" panose="00000500000000000000" pitchFamily="2" charset="-122"/>
                <a:sym typeface="思源黑体" panose="020B0400000000000000" pitchFamily="34" charset="-122"/>
              </a:endParaRPr>
            </a:p>
          </p:txBody>
        </p:sp>
        <p:grpSp>
          <p:nvGrpSpPr>
            <p:cNvPr id="74" name="组合 27">
              <a:extLst>
                <a:ext uri="{FF2B5EF4-FFF2-40B4-BE49-F238E27FC236}">
                  <a16:creationId xmlns:a16="http://schemas.microsoft.com/office/drawing/2014/main" id="{1922E582-694F-684D-AE80-8B0E98CF104A}"/>
                </a:ext>
              </a:extLst>
            </p:cNvPr>
            <p:cNvGrpSpPr/>
            <p:nvPr/>
          </p:nvGrpSpPr>
          <p:grpSpPr>
            <a:xfrm rot="1279383">
              <a:off x="538418" y="260428"/>
              <a:ext cx="811083" cy="1193118"/>
              <a:chOff x="5326021" y="1359499"/>
              <a:chExt cx="2273644" cy="3344573"/>
            </a:xfrm>
          </p:grpSpPr>
          <p:cxnSp>
            <p:nvCxnSpPr>
              <p:cNvPr id="75" name="直接连接符 28">
                <a:extLst>
                  <a:ext uri="{FF2B5EF4-FFF2-40B4-BE49-F238E27FC236}">
                    <a16:creationId xmlns:a16="http://schemas.microsoft.com/office/drawing/2014/main" id="{45FFC7B1-FF9D-C448-8D71-1C26A8B2C7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33166" y="1359499"/>
                <a:ext cx="2066499" cy="3212500"/>
              </a:xfrm>
              <a:prstGeom prst="line">
                <a:avLst/>
              </a:prstGeom>
              <a:ln>
                <a:gradFill>
                  <a:gsLst>
                    <a:gs pos="885">
                      <a:schemeClr val="tx1">
                        <a:alpha val="0"/>
                      </a:schemeClr>
                    </a:gs>
                    <a:gs pos="5900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任意多边形: 形状 29">
                <a:extLst>
                  <a:ext uri="{FF2B5EF4-FFF2-40B4-BE49-F238E27FC236}">
                    <a16:creationId xmlns:a16="http://schemas.microsoft.com/office/drawing/2014/main" id="{0F616F85-7752-DF45-8FEC-90D5C5D7535F}"/>
                  </a:ext>
                </a:extLst>
              </p:cNvPr>
              <p:cNvSpPr/>
              <p:nvPr/>
            </p:nvSpPr>
            <p:spPr>
              <a:xfrm rot="2008142">
                <a:off x="5326021" y="3632692"/>
                <a:ext cx="319543" cy="1071380"/>
              </a:xfrm>
              <a:custGeom>
                <a:avLst/>
                <a:gdLst>
                  <a:gd name="connsiteX0" fmla="*/ 278285 w 319543"/>
                  <a:gd name="connsiteY0" fmla="*/ 0 h 1071380"/>
                  <a:gd name="connsiteX1" fmla="*/ 319543 w 319543"/>
                  <a:gd name="connsiteY1" fmla="*/ 0 h 1071380"/>
                  <a:gd name="connsiteX2" fmla="*/ 319543 w 319543"/>
                  <a:gd name="connsiteY2" fmla="*/ 601405 h 1071380"/>
                  <a:gd name="connsiteX3" fmla="*/ 0 w 319543"/>
                  <a:gd name="connsiteY3" fmla="*/ 1071380 h 1071380"/>
                  <a:gd name="connsiteX4" fmla="*/ 0 w 319543"/>
                  <a:gd name="connsiteY4" fmla="*/ 409295 h 1071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9543" h="1071380">
                    <a:moveTo>
                      <a:pt x="278285" y="0"/>
                    </a:moveTo>
                    <a:lnTo>
                      <a:pt x="319543" y="0"/>
                    </a:lnTo>
                    <a:lnTo>
                      <a:pt x="319543" y="601405"/>
                    </a:lnTo>
                    <a:lnTo>
                      <a:pt x="0" y="1071380"/>
                    </a:lnTo>
                    <a:lnTo>
                      <a:pt x="0" y="40929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/>
              </a:p>
            </p:txBody>
          </p:sp>
        </p:grp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728D258C-B258-1E82-729F-A1D4BC70CC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074" y="1939378"/>
            <a:ext cx="11561852" cy="407199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3A0EA9A-4974-80EE-EBE1-67E7945AF9A9}"/>
              </a:ext>
            </a:extLst>
          </p:cNvPr>
          <p:cNvSpPr txBox="1"/>
          <p:nvPr/>
        </p:nvSpPr>
        <p:spPr>
          <a:xfrm>
            <a:off x="5049558" y="5323112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3200" dirty="0"/>
              <a:t>预测本领提升</a:t>
            </a:r>
          </a:p>
        </p:txBody>
      </p:sp>
    </p:spTree>
    <p:extLst>
      <p:ext uri="{BB962C8B-B14F-4D97-AF65-F5344CB8AC3E}">
        <p14:creationId xmlns:p14="http://schemas.microsoft.com/office/powerpoint/2010/main" val="32155328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F64B405-B552-8842-BB25-06309B7A678D}"/>
              </a:ext>
            </a:extLst>
          </p:cNvPr>
          <p:cNvSpPr/>
          <p:nvPr/>
        </p:nvSpPr>
        <p:spPr>
          <a:xfrm>
            <a:off x="0" y="0"/>
            <a:ext cx="12192000" cy="1168842"/>
          </a:xfrm>
          <a:prstGeom prst="rect">
            <a:avLst/>
          </a:prstGeom>
          <a:gradFill flip="none" rotWithShape="1">
            <a:gsLst>
              <a:gs pos="0">
                <a:srgbClr val="2D70D5"/>
              </a:gs>
              <a:gs pos="35000">
                <a:srgbClr val="114196"/>
              </a:gs>
              <a:gs pos="100000">
                <a:srgbClr val="224B9A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FF51F5-472D-DB46-A323-9A081967F043}"/>
              </a:ext>
            </a:extLst>
          </p:cNvPr>
          <p:cNvSpPr/>
          <p:nvPr/>
        </p:nvSpPr>
        <p:spPr>
          <a:xfrm>
            <a:off x="0" y="1174221"/>
            <a:ext cx="12192000" cy="568377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对象 2" hidden="1">
            <a:extLst>
              <a:ext uri="{FF2B5EF4-FFF2-40B4-BE49-F238E27FC236}">
                <a16:creationId xmlns:a16="http://schemas.microsoft.com/office/drawing/2014/main" id="{3C326D0B-7DAB-41B6-8030-2E4A18CC949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3" name="对象 2" hidden="1">
                        <a:extLst>
                          <a:ext uri="{FF2B5EF4-FFF2-40B4-BE49-F238E27FC236}">
                            <a16:creationId xmlns:a16="http://schemas.microsoft.com/office/drawing/2014/main" id="{3C326D0B-7DAB-41B6-8030-2E4A18CC94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 hidden="1">
            <a:extLst>
              <a:ext uri="{FF2B5EF4-FFF2-40B4-BE49-F238E27FC236}">
                <a16:creationId xmlns:a16="http://schemas.microsoft.com/office/drawing/2014/main" id="{EC933494-1B63-4A32-964F-D05236799BA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solidFill>
              <a:schemeClr val="accent1">
                <a:lumMod val="100000"/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>
              <a:latin typeface="思源黑体" panose="020B0400000000000000" pitchFamily="34" charset="-122"/>
              <a:ea typeface="思源黑体" panose="020B0400000000000000" pitchFamily="34" charset="-122"/>
              <a:cs typeface="+mj-cs"/>
              <a:sym typeface="思源黑体" panose="020B0400000000000000" pitchFamily="34" charset="-122"/>
            </a:endParaRPr>
          </a:p>
        </p:txBody>
      </p:sp>
      <p:sp>
        <p:nvSpPr>
          <p:cNvPr id="50" name="išľïḋé">
            <a:extLst>
              <a:ext uri="{FF2B5EF4-FFF2-40B4-BE49-F238E27FC236}">
                <a16:creationId xmlns:a16="http://schemas.microsoft.com/office/drawing/2014/main" id="{E440133C-F6F2-4E4E-933C-53CCABC7A714}"/>
              </a:ext>
            </a:extLst>
          </p:cNvPr>
          <p:cNvSpPr txBox="1"/>
          <p:nvPr/>
        </p:nvSpPr>
        <p:spPr>
          <a:xfrm>
            <a:off x="1297085" y="283624"/>
            <a:ext cx="4444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spc="-150" dirty="0">
                <a:solidFill>
                  <a:srgbClr val="FFC000"/>
                </a:solidFill>
                <a:latin typeface="Heiti SC Medium" pitchFamily="2" charset="-128"/>
                <a:ea typeface="思源黑体 CN Heavy" panose="020B0A00000000000000" pitchFamily="34" charset="-122"/>
              </a:rPr>
              <a:t>发展路径</a:t>
            </a:r>
            <a:endParaRPr lang="tr-TR" sz="3200" b="1" dirty="0">
              <a:solidFill>
                <a:srgbClr val="FFC000"/>
              </a:solidFill>
              <a:cs typeface="+mn-ea"/>
              <a:sym typeface="+mn-lt"/>
            </a:endParaRP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0615CFEF-8344-0849-9B9A-83E7C80F30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30038" y="-30284"/>
            <a:ext cx="1108389" cy="1108389"/>
          </a:xfrm>
          <a:prstGeom prst="rect">
            <a:avLst/>
          </a:prstGeom>
        </p:spPr>
      </p:pic>
      <p:sp>
        <p:nvSpPr>
          <p:cNvPr id="73" name="Slide Number Placeholder 4">
            <a:extLst>
              <a:ext uri="{FF2B5EF4-FFF2-40B4-BE49-F238E27FC236}">
                <a16:creationId xmlns:a16="http://schemas.microsoft.com/office/drawing/2014/main" id="{D4EC0D33-885C-0146-8A61-D1545337C31A}"/>
              </a:ext>
            </a:extLst>
          </p:cNvPr>
          <p:cNvSpPr txBox="1">
            <a:spLocks/>
          </p:cNvSpPr>
          <p:nvPr/>
        </p:nvSpPr>
        <p:spPr>
          <a:xfrm>
            <a:off x="9928066" y="640795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EF5AC35-1FCE-8849-B464-F1653CE31769}" type="slidenum">
              <a:rPr lang="en-US" smtClean="0"/>
              <a:pPr algn="r"/>
              <a:t>27</a:t>
            </a:fld>
            <a:endParaRPr lang="en-US"/>
          </a:p>
        </p:txBody>
      </p:sp>
      <p:grpSp>
        <p:nvGrpSpPr>
          <p:cNvPr id="59" name="组合 25">
            <a:extLst>
              <a:ext uri="{FF2B5EF4-FFF2-40B4-BE49-F238E27FC236}">
                <a16:creationId xmlns:a16="http://schemas.microsoft.com/office/drawing/2014/main" id="{D279FC81-C7FF-714D-BDFC-3FDC8774DCE4}"/>
              </a:ext>
            </a:extLst>
          </p:cNvPr>
          <p:cNvGrpSpPr/>
          <p:nvPr/>
        </p:nvGrpSpPr>
        <p:grpSpPr>
          <a:xfrm>
            <a:off x="546612" y="74287"/>
            <a:ext cx="811275" cy="1299746"/>
            <a:chOff x="538226" y="153800"/>
            <a:chExt cx="811275" cy="1299746"/>
          </a:xfrm>
        </p:grpSpPr>
        <p:sp>
          <p:nvSpPr>
            <p:cNvPr id="60" name="文本框 26">
              <a:extLst>
                <a:ext uri="{FF2B5EF4-FFF2-40B4-BE49-F238E27FC236}">
                  <a16:creationId xmlns:a16="http://schemas.microsoft.com/office/drawing/2014/main" id="{039EBE0E-6DCA-7B43-B040-6B63CBBBB969}"/>
                </a:ext>
              </a:extLst>
            </p:cNvPr>
            <p:cNvSpPr txBox="1"/>
            <p:nvPr/>
          </p:nvSpPr>
          <p:spPr>
            <a:xfrm>
              <a:off x="538226" y="153800"/>
              <a:ext cx="56764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8000">
                  <a:gradFill>
                    <a:gsLst>
                      <a:gs pos="36000">
                        <a:schemeClr val="bg1"/>
                      </a:gs>
                      <a:gs pos="100000">
                        <a:schemeClr val="tx1">
                          <a:lumMod val="50000"/>
                          <a:lumOff val="50000"/>
                        </a:schemeClr>
                      </a:gs>
                    </a:gsLst>
                    <a:lin ang="5400000" scaled="1"/>
                  </a:gradFill>
                  <a:latin typeface="字魂5号-无外润黑体" panose="00000500000000000000" pitchFamily="2" charset="-122"/>
                  <a:ea typeface="字魂5号-无外润黑体" panose="00000500000000000000" pitchFamily="2" charset="-122"/>
                </a:defRPr>
              </a:lvl1pPr>
            </a:lstStyle>
            <a:p>
              <a:r>
                <a:rPr lang="en-US" altLang="zh-CN" sz="6600" dirty="0">
                  <a:gradFill>
                    <a:gsLst>
                      <a:gs pos="36000">
                        <a:schemeClr val="bg1"/>
                      </a:gs>
                      <a:gs pos="70000">
                        <a:schemeClr val="tx1">
                          <a:lumMod val="50000"/>
                          <a:lumOff val="50000"/>
                          <a:alpha val="0"/>
                        </a:schemeClr>
                      </a:gs>
                    </a:gsLst>
                    <a:lin ang="5400000" scaled="1"/>
                  </a:gradFill>
                  <a:latin typeface="思源黑体 CN Light" panose="020B0300000000000000" pitchFamily="34" charset="-122"/>
                  <a:ea typeface="字魂54号-贤黑" panose="00000500000000000000" pitchFamily="2" charset="-122"/>
                  <a:sym typeface="思源黑体" panose="020B0400000000000000" pitchFamily="34" charset="-122"/>
                </a:rPr>
                <a:t>9</a:t>
              </a:r>
              <a:endParaRPr lang="zh-CN" altLang="en-US" sz="6600" dirty="0">
                <a:gradFill>
                  <a:gsLst>
                    <a:gs pos="36000">
                      <a:schemeClr val="bg1"/>
                    </a:gs>
                    <a:gs pos="70000">
                      <a:schemeClr val="tx1">
                        <a:lumMod val="50000"/>
                        <a:lumOff val="50000"/>
                        <a:alpha val="0"/>
                      </a:schemeClr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字魂54号-贤黑" panose="00000500000000000000" pitchFamily="2" charset="-122"/>
                <a:sym typeface="思源黑体" panose="020B0400000000000000" pitchFamily="34" charset="-122"/>
              </a:endParaRPr>
            </a:p>
          </p:txBody>
        </p:sp>
        <p:grpSp>
          <p:nvGrpSpPr>
            <p:cNvPr id="74" name="组合 27">
              <a:extLst>
                <a:ext uri="{FF2B5EF4-FFF2-40B4-BE49-F238E27FC236}">
                  <a16:creationId xmlns:a16="http://schemas.microsoft.com/office/drawing/2014/main" id="{1922E582-694F-684D-AE80-8B0E98CF104A}"/>
                </a:ext>
              </a:extLst>
            </p:cNvPr>
            <p:cNvGrpSpPr/>
            <p:nvPr/>
          </p:nvGrpSpPr>
          <p:grpSpPr>
            <a:xfrm rot="1279383">
              <a:off x="538418" y="260428"/>
              <a:ext cx="811083" cy="1193118"/>
              <a:chOff x="5326021" y="1359499"/>
              <a:chExt cx="2273644" cy="3344573"/>
            </a:xfrm>
          </p:grpSpPr>
          <p:cxnSp>
            <p:nvCxnSpPr>
              <p:cNvPr id="75" name="直接连接符 28">
                <a:extLst>
                  <a:ext uri="{FF2B5EF4-FFF2-40B4-BE49-F238E27FC236}">
                    <a16:creationId xmlns:a16="http://schemas.microsoft.com/office/drawing/2014/main" id="{45FFC7B1-FF9D-C448-8D71-1C26A8B2C7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33166" y="1359499"/>
                <a:ext cx="2066499" cy="3212500"/>
              </a:xfrm>
              <a:prstGeom prst="line">
                <a:avLst/>
              </a:prstGeom>
              <a:ln>
                <a:gradFill>
                  <a:gsLst>
                    <a:gs pos="885">
                      <a:schemeClr val="tx1">
                        <a:alpha val="0"/>
                      </a:schemeClr>
                    </a:gs>
                    <a:gs pos="5900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任意多边形: 形状 29">
                <a:extLst>
                  <a:ext uri="{FF2B5EF4-FFF2-40B4-BE49-F238E27FC236}">
                    <a16:creationId xmlns:a16="http://schemas.microsoft.com/office/drawing/2014/main" id="{0F616F85-7752-DF45-8FEC-90D5C5D7535F}"/>
                  </a:ext>
                </a:extLst>
              </p:cNvPr>
              <p:cNvSpPr/>
              <p:nvPr/>
            </p:nvSpPr>
            <p:spPr>
              <a:xfrm rot="2008142">
                <a:off x="5326021" y="3632692"/>
                <a:ext cx="319543" cy="1071380"/>
              </a:xfrm>
              <a:custGeom>
                <a:avLst/>
                <a:gdLst>
                  <a:gd name="connsiteX0" fmla="*/ 278285 w 319543"/>
                  <a:gd name="connsiteY0" fmla="*/ 0 h 1071380"/>
                  <a:gd name="connsiteX1" fmla="*/ 319543 w 319543"/>
                  <a:gd name="connsiteY1" fmla="*/ 0 h 1071380"/>
                  <a:gd name="connsiteX2" fmla="*/ 319543 w 319543"/>
                  <a:gd name="connsiteY2" fmla="*/ 601405 h 1071380"/>
                  <a:gd name="connsiteX3" fmla="*/ 0 w 319543"/>
                  <a:gd name="connsiteY3" fmla="*/ 1071380 h 1071380"/>
                  <a:gd name="connsiteX4" fmla="*/ 0 w 319543"/>
                  <a:gd name="connsiteY4" fmla="*/ 409295 h 1071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9543" h="1071380">
                    <a:moveTo>
                      <a:pt x="278285" y="0"/>
                    </a:moveTo>
                    <a:lnTo>
                      <a:pt x="319543" y="0"/>
                    </a:lnTo>
                    <a:lnTo>
                      <a:pt x="319543" y="601405"/>
                    </a:lnTo>
                    <a:lnTo>
                      <a:pt x="0" y="1071380"/>
                    </a:lnTo>
                    <a:lnTo>
                      <a:pt x="0" y="40929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/>
              </a:p>
            </p:txBody>
          </p:sp>
        </p:grpSp>
      </p:grpSp>
      <p:pic>
        <p:nvPicPr>
          <p:cNvPr id="5" name="Picture 4" descr="See the source image">
            <a:extLst>
              <a:ext uri="{FF2B5EF4-FFF2-40B4-BE49-F238E27FC236}">
                <a16:creationId xmlns:a16="http://schemas.microsoft.com/office/drawing/2014/main" id="{6D1113ED-3E76-BCB0-752B-ABC274B42B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819" y="1282217"/>
            <a:ext cx="1866825" cy="10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ight Arrow 27">
            <a:extLst>
              <a:ext uri="{FF2B5EF4-FFF2-40B4-BE49-F238E27FC236}">
                <a16:creationId xmlns:a16="http://schemas.microsoft.com/office/drawing/2014/main" id="{43FE9875-0C0D-B1BA-5306-BBF0F4A60357}"/>
              </a:ext>
            </a:extLst>
          </p:cNvPr>
          <p:cNvSpPr/>
          <p:nvPr/>
        </p:nvSpPr>
        <p:spPr>
          <a:xfrm>
            <a:off x="4500644" y="1662454"/>
            <a:ext cx="2449350" cy="1409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428B0F7-5105-9854-6411-AC6D71374F97}"/>
              </a:ext>
            </a:extLst>
          </p:cNvPr>
          <p:cNvSpPr txBox="1"/>
          <p:nvPr/>
        </p:nvSpPr>
        <p:spPr>
          <a:xfrm>
            <a:off x="6949994" y="1465688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800" dirty="0"/>
              <a:t>材料科学应用</a:t>
            </a:r>
          </a:p>
        </p:txBody>
      </p:sp>
      <p:graphicFrame>
        <p:nvGraphicFramePr>
          <p:cNvPr id="19" name="Diagram 18">
            <a:extLst>
              <a:ext uri="{FF2B5EF4-FFF2-40B4-BE49-F238E27FC236}">
                <a16:creationId xmlns:a16="http://schemas.microsoft.com/office/drawing/2014/main" id="{503A8C97-C2E3-88E4-8A3D-2C20CD771367}"/>
              </a:ext>
            </a:extLst>
          </p:cNvPr>
          <p:cNvGraphicFramePr/>
          <p:nvPr/>
        </p:nvGraphicFramePr>
        <p:xfrm>
          <a:off x="1454914" y="1463642"/>
          <a:ext cx="9090836" cy="57129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20" name="Picture 2" descr="Features - VESTA">
            <a:extLst>
              <a:ext uri="{FF2B5EF4-FFF2-40B4-BE49-F238E27FC236}">
                <a16:creationId xmlns:a16="http://schemas.microsoft.com/office/drawing/2014/main" id="{1E2A19B8-7055-0E40-FD84-5A781DFC61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7716" b="89410" l="15375" r="86750">
                        <a14:foregroundMark x1="19875" y1="15885" x2="57125" y2="13616"/>
                        <a14:foregroundMark x1="57125" y1="13616" x2="85250" y2="40091"/>
                        <a14:foregroundMark x1="85250" y1="40091" x2="82375" y2="84266"/>
                        <a14:foregroundMark x1="82375" y1="84266" x2="46875" y2="89561"/>
                        <a14:foregroundMark x1="46875" y1="89561" x2="22500" y2="73676"/>
                        <a14:foregroundMark x1="15375" y1="60061" x2="19875" y2="52799"/>
                        <a14:foregroundMark x1="54125" y1="7716" x2="47750" y2="10439"/>
                        <a14:foregroundMark x1="80750" y1="81846" x2="84500" y2="81392"/>
                        <a14:foregroundMark x1="86750" y1="43268" x2="86375" y2="419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955" t="5121" r="8804" b="5700"/>
          <a:stretch/>
        </p:blipFill>
        <p:spPr bwMode="auto">
          <a:xfrm>
            <a:off x="4207049" y="4405237"/>
            <a:ext cx="1252057" cy="1179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18E7B3C8-5C6E-17C3-1C94-2D2825701B7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778551" y="5104949"/>
            <a:ext cx="1763632" cy="33068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773A581-2C0E-3372-722D-DC0EF40062F5}"/>
              </a:ext>
            </a:extLst>
          </p:cNvPr>
          <p:cNvSpPr txBox="1"/>
          <p:nvPr/>
        </p:nvSpPr>
        <p:spPr>
          <a:xfrm>
            <a:off x="1778551" y="4511868"/>
            <a:ext cx="1651450" cy="5902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800" dirty="0"/>
              <a:t>DFT理论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20433C0-53F2-61EE-1363-3C2C7CDA231E}"/>
              </a:ext>
            </a:extLst>
          </p:cNvPr>
          <p:cNvSpPr txBox="1"/>
          <p:nvPr/>
        </p:nvSpPr>
        <p:spPr>
          <a:xfrm>
            <a:off x="4121283" y="3921599"/>
            <a:ext cx="1423589" cy="5902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800" dirty="0"/>
              <a:t>数值解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80943C9-1C8E-6A72-EA2F-76EB976BBC15}"/>
              </a:ext>
            </a:extLst>
          </p:cNvPr>
          <p:cNvSpPr txBox="1"/>
          <p:nvPr/>
        </p:nvSpPr>
        <p:spPr>
          <a:xfrm>
            <a:off x="6537511" y="3361300"/>
            <a:ext cx="1423589" cy="5902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800" dirty="0">
                <a:solidFill>
                  <a:srgbClr val="FF0000"/>
                </a:solidFill>
              </a:rPr>
              <a:t>数据库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CBCFAB01-69B9-8C23-296A-323604D368C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39253" y="3921599"/>
            <a:ext cx="1730098" cy="1829648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4B2D15CA-CA02-119B-0EA1-E59C74D41CC5}"/>
              </a:ext>
            </a:extLst>
          </p:cNvPr>
          <p:cNvSpPr txBox="1"/>
          <p:nvPr/>
        </p:nvSpPr>
        <p:spPr>
          <a:xfrm>
            <a:off x="8690891" y="2771031"/>
            <a:ext cx="2410988" cy="5902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800" dirty="0">
                <a:solidFill>
                  <a:srgbClr val="FF0000"/>
                </a:solidFill>
              </a:rPr>
              <a:t>人工智能</a:t>
            </a:r>
            <a:r>
              <a:rPr lang="en-US" altLang="zh-CN" sz="2800" dirty="0">
                <a:solidFill>
                  <a:srgbClr val="FF0000"/>
                </a:solidFill>
              </a:rPr>
              <a:t>(AI)</a:t>
            </a:r>
            <a:endParaRPr lang="en-CN" sz="2800" dirty="0">
              <a:solidFill>
                <a:srgbClr val="FF0000"/>
              </a:solidFill>
            </a:endParaRPr>
          </a:p>
        </p:txBody>
      </p:sp>
      <p:pic>
        <p:nvPicPr>
          <p:cNvPr id="27" name="Picture 2">
            <a:extLst>
              <a:ext uri="{FF2B5EF4-FFF2-40B4-BE49-F238E27FC236}">
                <a16:creationId xmlns:a16="http://schemas.microsoft.com/office/drawing/2014/main" id="{CA54B3FA-CFE4-5227-E23C-1ACBB1274B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3719" y="3291941"/>
            <a:ext cx="1703344" cy="2402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27F3339-4F31-88E8-9964-12FBD684F29C}"/>
              </a:ext>
            </a:extLst>
          </p:cNvPr>
          <p:cNvCxnSpPr/>
          <p:nvPr/>
        </p:nvCxnSpPr>
        <p:spPr>
          <a:xfrm>
            <a:off x="1585824" y="6041316"/>
            <a:ext cx="87607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6" descr="See the source image">
            <a:extLst>
              <a:ext uri="{FF2B5EF4-FFF2-40B4-BE49-F238E27FC236}">
                <a16:creationId xmlns:a16="http://schemas.microsoft.com/office/drawing/2014/main" id="{DC5E5BAB-8729-F450-CEA1-3EE183FACA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560" y="2432606"/>
            <a:ext cx="1012642" cy="1518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8" descr="See the source image">
            <a:extLst>
              <a:ext uri="{FF2B5EF4-FFF2-40B4-BE49-F238E27FC236}">
                <a16:creationId xmlns:a16="http://schemas.microsoft.com/office/drawing/2014/main" id="{051A8EE0-4567-DEB8-A511-B2D46C9353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3" t="11963" r="49544" b="8308"/>
          <a:stretch/>
        </p:blipFill>
        <p:spPr bwMode="auto">
          <a:xfrm>
            <a:off x="2504286" y="2537810"/>
            <a:ext cx="894381" cy="855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23AD20A6-1B57-F4FA-FE78-141B09FA44B5}"/>
              </a:ext>
            </a:extLst>
          </p:cNvPr>
          <p:cNvSpPr txBox="1"/>
          <p:nvPr/>
        </p:nvSpPr>
        <p:spPr>
          <a:xfrm>
            <a:off x="2534471" y="3394952"/>
            <a:ext cx="895530" cy="416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/>
              <a:t>(1998)</a:t>
            </a:r>
          </a:p>
        </p:txBody>
      </p:sp>
      <p:sp>
        <p:nvSpPr>
          <p:cNvPr id="34" name="Right Arrow 33">
            <a:extLst>
              <a:ext uri="{FF2B5EF4-FFF2-40B4-BE49-F238E27FC236}">
                <a16:creationId xmlns:a16="http://schemas.microsoft.com/office/drawing/2014/main" id="{70627C5E-65CB-B2BD-9568-CF2434CF03E1}"/>
              </a:ext>
            </a:extLst>
          </p:cNvPr>
          <p:cNvSpPr/>
          <p:nvPr/>
        </p:nvSpPr>
        <p:spPr>
          <a:xfrm>
            <a:off x="6537511" y="5939649"/>
            <a:ext cx="3809059" cy="189598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DC669629-EEC6-045B-95DC-258B9F611810}"/>
              </a:ext>
            </a:extLst>
          </p:cNvPr>
          <p:cNvSpPr/>
          <p:nvPr/>
        </p:nvSpPr>
        <p:spPr>
          <a:xfrm>
            <a:off x="6350233" y="5953382"/>
            <a:ext cx="175866" cy="17586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36" name="Right Arrow 35">
            <a:extLst>
              <a:ext uri="{FF2B5EF4-FFF2-40B4-BE49-F238E27FC236}">
                <a16:creationId xmlns:a16="http://schemas.microsoft.com/office/drawing/2014/main" id="{21088FEF-91CC-4196-E400-31D858A8CCA8}"/>
              </a:ext>
            </a:extLst>
          </p:cNvPr>
          <p:cNvSpPr/>
          <p:nvPr/>
        </p:nvSpPr>
        <p:spPr>
          <a:xfrm>
            <a:off x="1568043" y="5959425"/>
            <a:ext cx="4782189" cy="189598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9911768-AE95-3D01-3A49-DA0E6822F429}"/>
              </a:ext>
            </a:extLst>
          </p:cNvPr>
          <p:cNvSpPr txBox="1"/>
          <p:nvPr/>
        </p:nvSpPr>
        <p:spPr>
          <a:xfrm>
            <a:off x="1400560" y="6123055"/>
            <a:ext cx="895530" cy="416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/>
              <a:t>(1965)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8AF7675-F82C-F6A7-082B-B0D0718EC9FE}"/>
              </a:ext>
            </a:extLst>
          </p:cNvPr>
          <p:cNvSpPr txBox="1"/>
          <p:nvPr/>
        </p:nvSpPr>
        <p:spPr>
          <a:xfrm>
            <a:off x="6000088" y="6117892"/>
            <a:ext cx="895530" cy="416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/>
              <a:t>(2018)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616AA25-8D8D-09F7-031A-C4A09A94157E}"/>
              </a:ext>
            </a:extLst>
          </p:cNvPr>
          <p:cNvSpPr txBox="1"/>
          <p:nvPr/>
        </p:nvSpPr>
        <p:spPr>
          <a:xfrm>
            <a:off x="7739306" y="6056883"/>
            <a:ext cx="1249981" cy="416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/>
              <a:t>第四范式</a:t>
            </a:r>
          </a:p>
        </p:txBody>
      </p:sp>
    </p:spTree>
    <p:extLst>
      <p:ext uri="{BB962C8B-B14F-4D97-AF65-F5344CB8AC3E}">
        <p14:creationId xmlns:p14="http://schemas.microsoft.com/office/powerpoint/2010/main" val="25570738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F64B405-B552-8842-BB25-06309B7A678D}"/>
              </a:ext>
            </a:extLst>
          </p:cNvPr>
          <p:cNvSpPr/>
          <p:nvPr/>
        </p:nvSpPr>
        <p:spPr>
          <a:xfrm>
            <a:off x="0" y="0"/>
            <a:ext cx="12192000" cy="1168842"/>
          </a:xfrm>
          <a:prstGeom prst="rect">
            <a:avLst/>
          </a:prstGeom>
          <a:gradFill flip="none" rotWithShape="1">
            <a:gsLst>
              <a:gs pos="0">
                <a:srgbClr val="2D70D5"/>
              </a:gs>
              <a:gs pos="35000">
                <a:srgbClr val="114196"/>
              </a:gs>
              <a:gs pos="100000">
                <a:srgbClr val="224B9A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FF51F5-472D-DB46-A323-9A081967F043}"/>
              </a:ext>
            </a:extLst>
          </p:cNvPr>
          <p:cNvSpPr/>
          <p:nvPr/>
        </p:nvSpPr>
        <p:spPr>
          <a:xfrm>
            <a:off x="0" y="1167230"/>
            <a:ext cx="12192000" cy="568377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对象 2" hidden="1">
            <a:extLst>
              <a:ext uri="{FF2B5EF4-FFF2-40B4-BE49-F238E27FC236}">
                <a16:creationId xmlns:a16="http://schemas.microsoft.com/office/drawing/2014/main" id="{3C326D0B-7DAB-41B6-8030-2E4A18CC949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3" name="对象 2" hidden="1">
                        <a:extLst>
                          <a:ext uri="{FF2B5EF4-FFF2-40B4-BE49-F238E27FC236}">
                            <a16:creationId xmlns:a16="http://schemas.microsoft.com/office/drawing/2014/main" id="{3C326D0B-7DAB-41B6-8030-2E4A18CC94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 hidden="1">
            <a:extLst>
              <a:ext uri="{FF2B5EF4-FFF2-40B4-BE49-F238E27FC236}">
                <a16:creationId xmlns:a16="http://schemas.microsoft.com/office/drawing/2014/main" id="{EC933494-1B63-4A32-964F-D05236799BA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solidFill>
              <a:schemeClr val="accent1">
                <a:lumMod val="100000"/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>
              <a:latin typeface="思源黑体" panose="020B0400000000000000" pitchFamily="34" charset="-122"/>
              <a:ea typeface="思源黑体" panose="020B0400000000000000" pitchFamily="34" charset="-122"/>
              <a:cs typeface="+mj-cs"/>
              <a:sym typeface="思源黑体" panose="020B0400000000000000" pitchFamily="34" charset="-122"/>
            </a:endParaRP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0615CFEF-8344-0849-9B9A-83E7C80F30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30038" y="-30284"/>
            <a:ext cx="1108389" cy="1108389"/>
          </a:xfrm>
          <a:prstGeom prst="rect">
            <a:avLst/>
          </a:prstGeom>
        </p:spPr>
      </p:pic>
      <p:sp>
        <p:nvSpPr>
          <p:cNvPr id="73" name="Slide Number Placeholder 4">
            <a:extLst>
              <a:ext uri="{FF2B5EF4-FFF2-40B4-BE49-F238E27FC236}">
                <a16:creationId xmlns:a16="http://schemas.microsoft.com/office/drawing/2014/main" id="{D4EC0D33-885C-0146-8A61-D1545337C31A}"/>
              </a:ext>
            </a:extLst>
          </p:cNvPr>
          <p:cNvSpPr txBox="1">
            <a:spLocks/>
          </p:cNvSpPr>
          <p:nvPr/>
        </p:nvSpPr>
        <p:spPr>
          <a:xfrm>
            <a:off x="9928066" y="640795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EF5AC35-1FCE-8849-B464-F1653CE31769}" type="slidenum">
              <a:rPr lang="en-US" smtClean="0"/>
              <a:pPr algn="r"/>
              <a:t>28</a:t>
            </a:fld>
            <a:endParaRPr lang="en-US"/>
          </a:p>
        </p:txBody>
      </p:sp>
      <p:grpSp>
        <p:nvGrpSpPr>
          <p:cNvPr id="59" name="组合 25">
            <a:extLst>
              <a:ext uri="{FF2B5EF4-FFF2-40B4-BE49-F238E27FC236}">
                <a16:creationId xmlns:a16="http://schemas.microsoft.com/office/drawing/2014/main" id="{D279FC81-C7FF-714D-BDFC-3FDC8774DCE4}"/>
              </a:ext>
            </a:extLst>
          </p:cNvPr>
          <p:cNvGrpSpPr/>
          <p:nvPr/>
        </p:nvGrpSpPr>
        <p:grpSpPr>
          <a:xfrm>
            <a:off x="546612" y="74287"/>
            <a:ext cx="811275" cy="1299746"/>
            <a:chOff x="538226" y="153800"/>
            <a:chExt cx="811275" cy="1299746"/>
          </a:xfrm>
        </p:grpSpPr>
        <p:sp>
          <p:nvSpPr>
            <p:cNvPr id="60" name="文本框 26">
              <a:extLst>
                <a:ext uri="{FF2B5EF4-FFF2-40B4-BE49-F238E27FC236}">
                  <a16:creationId xmlns:a16="http://schemas.microsoft.com/office/drawing/2014/main" id="{039EBE0E-6DCA-7B43-B040-6B63CBBBB969}"/>
                </a:ext>
              </a:extLst>
            </p:cNvPr>
            <p:cNvSpPr txBox="1"/>
            <p:nvPr/>
          </p:nvSpPr>
          <p:spPr>
            <a:xfrm>
              <a:off x="538226" y="153800"/>
              <a:ext cx="56764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8000">
                  <a:gradFill>
                    <a:gsLst>
                      <a:gs pos="36000">
                        <a:schemeClr val="bg1"/>
                      </a:gs>
                      <a:gs pos="100000">
                        <a:schemeClr val="tx1">
                          <a:lumMod val="50000"/>
                          <a:lumOff val="50000"/>
                        </a:schemeClr>
                      </a:gs>
                    </a:gsLst>
                    <a:lin ang="5400000" scaled="1"/>
                  </a:gradFill>
                  <a:latin typeface="字魂5号-无外润黑体" panose="00000500000000000000" pitchFamily="2" charset="-122"/>
                  <a:ea typeface="字魂5号-无外润黑体" panose="00000500000000000000" pitchFamily="2" charset="-122"/>
                </a:defRPr>
              </a:lvl1pPr>
            </a:lstStyle>
            <a:p>
              <a:endParaRPr lang="zh-CN" altLang="en-US" sz="6600" dirty="0">
                <a:gradFill>
                  <a:gsLst>
                    <a:gs pos="36000">
                      <a:schemeClr val="bg1"/>
                    </a:gs>
                    <a:gs pos="70000">
                      <a:schemeClr val="tx1">
                        <a:lumMod val="50000"/>
                        <a:lumOff val="50000"/>
                        <a:alpha val="0"/>
                      </a:schemeClr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字魂54号-贤黑" panose="00000500000000000000" pitchFamily="2" charset="-122"/>
                <a:sym typeface="思源黑体" panose="020B0400000000000000" pitchFamily="34" charset="-122"/>
              </a:endParaRPr>
            </a:p>
          </p:txBody>
        </p:sp>
        <p:grpSp>
          <p:nvGrpSpPr>
            <p:cNvPr id="74" name="组合 27">
              <a:extLst>
                <a:ext uri="{FF2B5EF4-FFF2-40B4-BE49-F238E27FC236}">
                  <a16:creationId xmlns:a16="http://schemas.microsoft.com/office/drawing/2014/main" id="{1922E582-694F-684D-AE80-8B0E98CF104A}"/>
                </a:ext>
              </a:extLst>
            </p:cNvPr>
            <p:cNvGrpSpPr/>
            <p:nvPr/>
          </p:nvGrpSpPr>
          <p:grpSpPr>
            <a:xfrm rot="1279383">
              <a:off x="538418" y="260428"/>
              <a:ext cx="811083" cy="1193118"/>
              <a:chOff x="5326021" y="1359499"/>
              <a:chExt cx="2273644" cy="3344573"/>
            </a:xfrm>
          </p:grpSpPr>
          <p:cxnSp>
            <p:nvCxnSpPr>
              <p:cNvPr id="75" name="直接连接符 28">
                <a:extLst>
                  <a:ext uri="{FF2B5EF4-FFF2-40B4-BE49-F238E27FC236}">
                    <a16:creationId xmlns:a16="http://schemas.microsoft.com/office/drawing/2014/main" id="{45FFC7B1-FF9D-C448-8D71-1C26A8B2C7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33166" y="1359499"/>
                <a:ext cx="2066499" cy="3212500"/>
              </a:xfrm>
              <a:prstGeom prst="line">
                <a:avLst/>
              </a:prstGeom>
              <a:ln>
                <a:gradFill>
                  <a:gsLst>
                    <a:gs pos="885">
                      <a:schemeClr val="tx1">
                        <a:alpha val="0"/>
                      </a:schemeClr>
                    </a:gs>
                    <a:gs pos="5900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任意多边形: 形状 29">
                <a:extLst>
                  <a:ext uri="{FF2B5EF4-FFF2-40B4-BE49-F238E27FC236}">
                    <a16:creationId xmlns:a16="http://schemas.microsoft.com/office/drawing/2014/main" id="{0F616F85-7752-DF45-8FEC-90D5C5D7535F}"/>
                  </a:ext>
                </a:extLst>
              </p:cNvPr>
              <p:cNvSpPr/>
              <p:nvPr/>
            </p:nvSpPr>
            <p:spPr>
              <a:xfrm rot="2008142">
                <a:off x="5326021" y="3632692"/>
                <a:ext cx="319543" cy="1071380"/>
              </a:xfrm>
              <a:custGeom>
                <a:avLst/>
                <a:gdLst>
                  <a:gd name="connsiteX0" fmla="*/ 278285 w 319543"/>
                  <a:gd name="connsiteY0" fmla="*/ 0 h 1071380"/>
                  <a:gd name="connsiteX1" fmla="*/ 319543 w 319543"/>
                  <a:gd name="connsiteY1" fmla="*/ 0 h 1071380"/>
                  <a:gd name="connsiteX2" fmla="*/ 319543 w 319543"/>
                  <a:gd name="connsiteY2" fmla="*/ 601405 h 1071380"/>
                  <a:gd name="connsiteX3" fmla="*/ 0 w 319543"/>
                  <a:gd name="connsiteY3" fmla="*/ 1071380 h 1071380"/>
                  <a:gd name="connsiteX4" fmla="*/ 0 w 319543"/>
                  <a:gd name="connsiteY4" fmla="*/ 409295 h 1071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9543" h="1071380">
                    <a:moveTo>
                      <a:pt x="278285" y="0"/>
                    </a:moveTo>
                    <a:lnTo>
                      <a:pt x="319543" y="0"/>
                    </a:lnTo>
                    <a:lnTo>
                      <a:pt x="319543" y="601405"/>
                    </a:lnTo>
                    <a:lnTo>
                      <a:pt x="0" y="1071380"/>
                    </a:lnTo>
                    <a:lnTo>
                      <a:pt x="0" y="40929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/>
              </a:p>
            </p:txBody>
          </p:sp>
        </p:grpSp>
      </p:grpSp>
      <p:sp>
        <p:nvSpPr>
          <p:cNvPr id="93" name="išľïḋé">
            <a:extLst>
              <a:ext uri="{FF2B5EF4-FFF2-40B4-BE49-F238E27FC236}">
                <a16:creationId xmlns:a16="http://schemas.microsoft.com/office/drawing/2014/main" id="{74E0A2EA-C33B-174F-BC7E-D55BEEAFCD7A}"/>
              </a:ext>
            </a:extLst>
          </p:cNvPr>
          <p:cNvSpPr txBox="1"/>
          <p:nvPr/>
        </p:nvSpPr>
        <p:spPr>
          <a:xfrm>
            <a:off x="1214470" y="277105"/>
            <a:ext cx="90988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rgbClr val="FFC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团队</a:t>
            </a:r>
            <a:endParaRPr lang="tr-TR" sz="3200" dirty="0">
              <a:solidFill>
                <a:srgbClr val="FFC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5A699FF-9458-564F-8D5B-5B038ABA12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9180" y="4255718"/>
            <a:ext cx="101822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>
                <a:ln>
                  <a:noFill/>
                </a:ln>
                <a:solidFill>
                  <a:srgbClr val="212529"/>
                </a:solidFill>
                <a:effectLst/>
                <a:latin typeface="+mj-lt"/>
                <a:ea typeface="-apple-system"/>
              </a:rPr>
              <a:t>  </a:t>
            </a:r>
            <a:r>
              <a:rPr kumimoji="0" lang="en-US" altLang="en-US" sz="2800" b="0" i="0" u="none" strike="noStrike" cap="none" normalizeH="0" baseline="0" err="1">
                <a:ln>
                  <a:noFill/>
                </a:ln>
                <a:solidFill>
                  <a:srgbClr val="212529"/>
                </a:solidFill>
                <a:effectLst/>
                <a:latin typeface="+mj-lt"/>
                <a:ea typeface="-apple-system"/>
              </a:rPr>
              <a:t>刘淼</a:t>
            </a:r>
            <a:endParaRPr kumimoji="0" lang="en-US" altLang="en-US" sz="2000" b="0" i="0" u="none" strike="noStrike" cap="none" normalizeH="0" baseline="0">
              <a:ln>
                <a:noFill/>
              </a:ln>
              <a:solidFill>
                <a:srgbClr val="212529"/>
              </a:solidFill>
              <a:effectLst/>
              <a:latin typeface="+mj-lt"/>
              <a:ea typeface="-apple-system"/>
            </a:endParaRPr>
          </a:p>
        </p:txBody>
      </p:sp>
      <p:pic>
        <p:nvPicPr>
          <p:cNvPr id="25603" name="Picture 3" descr="/var/folders/w3/wg513jws0355w5pl48k5k_gr0000gn/T/com.microsoft.Powerpoint/WebArchiveCopyPasteTempFiles/shengmeng.jpg">
            <a:extLst>
              <a:ext uri="{FF2B5EF4-FFF2-40B4-BE49-F238E27FC236}">
                <a16:creationId xmlns:a16="http://schemas.microsoft.com/office/drawing/2014/main" id="{7012294A-076E-CD4E-895A-602BEE72A3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0567" y="1436772"/>
            <a:ext cx="2692400" cy="2692400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127000" algn="bl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 descr="/var/folders/w3/wg513jws0355w5pl48k5k_gr0000gn/T/com.microsoft.Powerpoint/WebArchiveCopyPasteTempFiles/liumiao.jpg">
            <a:extLst>
              <a:ext uri="{FF2B5EF4-FFF2-40B4-BE49-F238E27FC236}">
                <a16:creationId xmlns:a16="http://schemas.microsoft.com/office/drawing/2014/main" id="{FB0F8651-5D83-6140-9F0F-C6B372813A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5891" y="1474192"/>
            <a:ext cx="2692400" cy="2692401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127000" algn="bl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ctangle 2">
            <a:extLst>
              <a:ext uri="{FF2B5EF4-FFF2-40B4-BE49-F238E27FC236}">
                <a16:creationId xmlns:a16="http://schemas.microsoft.com/office/drawing/2014/main" id="{8A690B34-6064-DA4C-913E-6307DC960C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5361" y="4255718"/>
            <a:ext cx="90281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err="1">
                <a:ln>
                  <a:noFill/>
                </a:ln>
                <a:solidFill>
                  <a:srgbClr val="212529"/>
                </a:solidFill>
                <a:effectLst/>
                <a:latin typeface="+mj-lt"/>
                <a:ea typeface="-apple-system"/>
              </a:rPr>
              <a:t>孟胜</a:t>
            </a:r>
            <a:endParaRPr kumimoji="0" lang="en-US" altLang="en-US" sz="2800" b="0" i="0" u="none" strike="noStrike" cap="none" normalizeH="0" baseline="0">
              <a:ln>
                <a:noFill/>
              </a:ln>
              <a:solidFill>
                <a:srgbClr val="212529"/>
              </a:solidFill>
              <a:effectLst/>
              <a:latin typeface="+mj-lt"/>
              <a:ea typeface="-apple-system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14D8E4-6F29-E440-8C00-71875D166E72}"/>
              </a:ext>
            </a:extLst>
          </p:cNvPr>
          <p:cNvSpPr/>
          <p:nvPr/>
        </p:nvSpPr>
        <p:spPr>
          <a:xfrm>
            <a:off x="1978259" y="4737843"/>
            <a:ext cx="47701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212529"/>
                </a:solidFill>
                <a:latin typeface="-apple-system"/>
              </a:rPr>
              <a:t>贾华显 </a:t>
            </a:r>
            <a:r>
              <a:rPr lang="en-US" altLang="zh-CN" dirty="0">
                <a:solidFill>
                  <a:srgbClr val="212529"/>
                </a:solidFill>
                <a:latin typeface="-apple-system"/>
              </a:rPr>
              <a:t>       </a:t>
            </a:r>
            <a:r>
              <a:rPr lang="zh-CN" altLang="en-US" dirty="0">
                <a:solidFill>
                  <a:srgbClr val="212529"/>
                </a:solidFill>
                <a:latin typeface="-apple-system"/>
              </a:rPr>
              <a:t>中国科学院物理研究所</a:t>
            </a:r>
          </a:p>
          <a:p>
            <a:r>
              <a:rPr lang="zh-CN" altLang="en-US" dirty="0">
                <a:solidFill>
                  <a:srgbClr val="212529"/>
                </a:solidFill>
                <a:latin typeface="-apple-system"/>
              </a:rPr>
              <a:t>芦腾龙 </a:t>
            </a:r>
            <a:r>
              <a:rPr lang="en-US" altLang="zh-CN" dirty="0">
                <a:solidFill>
                  <a:srgbClr val="212529"/>
                </a:solidFill>
                <a:latin typeface="-apple-system"/>
              </a:rPr>
              <a:t>       </a:t>
            </a:r>
            <a:r>
              <a:rPr lang="zh-CN" altLang="en-US" dirty="0">
                <a:solidFill>
                  <a:srgbClr val="212529"/>
                </a:solidFill>
                <a:latin typeface="-apple-system"/>
              </a:rPr>
              <a:t>中国科学院物理研究所</a:t>
            </a:r>
            <a:br>
              <a:rPr lang="en-US" altLang="zh-CN" dirty="0">
                <a:solidFill>
                  <a:srgbClr val="212529"/>
                </a:solidFill>
                <a:latin typeface="-apple-system"/>
              </a:rPr>
            </a:br>
            <a:r>
              <a:rPr lang="zh-CN" altLang="en-US" dirty="0">
                <a:solidFill>
                  <a:srgbClr val="212529"/>
                </a:solidFill>
                <a:latin typeface="-apple-system"/>
              </a:rPr>
              <a:t>梁英宗</a:t>
            </a:r>
            <a:r>
              <a:rPr lang="en-US" altLang="zh-CN" dirty="0">
                <a:solidFill>
                  <a:srgbClr val="212529"/>
                </a:solidFill>
                <a:latin typeface="-apple-system"/>
              </a:rPr>
              <a:t>       </a:t>
            </a:r>
            <a:r>
              <a:rPr lang="zh-CN" altLang="en-US" dirty="0">
                <a:solidFill>
                  <a:srgbClr val="212529"/>
                </a:solidFill>
                <a:latin typeface="-apple-system"/>
              </a:rPr>
              <a:t> 松山湖材料实验室</a:t>
            </a:r>
          </a:p>
          <a:p>
            <a:r>
              <a:rPr lang="zh-CN" altLang="en-US" dirty="0">
                <a:solidFill>
                  <a:srgbClr val="212529"/>
                </a:solidFill>
                <a:latin typeface="-apple-system"/>
              </a:rPr>
              <a:t>谢帆恺 </a:t>
            </a:r>
            <a:r>
              <a:rPr lang="en-US" altLang="zh-CN" dirty="0">
                <a:solidFill>
                  <a:srgbClr val="212529"/>
                </a:solidFill>
                <a:latin typeface="-apple-system"/>
              </a:rPr>
              <a:t>       </a:t>
            </a:r>
            <a:r>
              <a:rPr lang="zh-CN" altLang="en-US" dirty="0">
                <a:solidFill>
                  <a:srgbClr val="212529"/>
                </a:solidFill>
                <a:latin typeface="-apple-system"/>
              </a:rPr>
              <a:t>中国科学院物理研究所</a:t>
            </a:r>
          </a:p>
          <a:p>
            <a:r>
              <a:rPr lang="zh-CN" altLang="en-US" dirty="0">
                <a:solidFill>
                  <a:srgbClr val="212529"/>
                </a:solidFill>
                <a:latin typeface="-apple-system"/>
              </a:rPr>
              <a:t>蔡光辉 </a:t>
            </a:r>
            <a:r>
              <a:rPr lang="en-US" altLang="zh-CN" dirty="0">
                <a:solidFill>
                  <a:srgbClr val="212529"/>
                </a:solidFill>
                <a:latin typeface="-apple-system"/>
              </a:rPr>
              <a:t>       </a:t>
            </a:r>
            <a:r>
              <a:rPr lang="zh-CN" altLang="en-US" dirty="0">
                <a:solidFill>
                  <a:srgbClr val="212529"/>
                </a:solidFill>
                <a:latin typeface="-apple-system"/>
              </a:rPr>
              <a:t>中国科学院物理研究所</a:t>
            </a:r>
          </a:p>
          <a:p>
            <a:r>
              <a:rPr lang="zh-CN" altLang="en-US" dirty="0">
                <a:solidFill>
                  <a:srgbClr val="212529"/>
                </a:solidFill>
                <a:latin typeface="-apple-system"/>
              </a:rPr>
              <a:t>喻泽 </a:t>
            </a:r>
            <a:r>
              <a:rPr lang="en-US" altLang="zh-CN" dirty="0">
                <a:solidFill>
                  <a:srgbClr val="212529"/>
                </a:solidFill>
                <a:latin typeface="-apple-system"/>
              </a:rPr>
              <a:t>           </a:t>
            </a:r>
            <a:r>
              <a:rPr lang="zh-CN" altLang="en-US" dirty="0">
                <a:solidFill>
                  <a:srgbClr val="212529"/>
                </a:solidFill>
                <a:latin typeface="-apple-system"/>
              </a:rPr>
              <a:t>中国科学院物理研究所</a:t>
            </a:r>
            <a:endParaRPr lang="en-US" altLang="zh-CN" dirty="0">
              <a:solidFill>
                <a:srgbClr val="212529"/>
              </a:solidFill>
              <a:latin typeface="-apple-system"/>
            </a:endParaRPr>
          </a:p>
          <a:p>
            <a:endParaRPr lang="zh-CN" altLang="en-US" b="0" i="0" u="none" strike="noStrike" dirty="0">
              <a:solidFill>
                <a:srgbClr val="212529"/>
              </a:solidFill>
              <a:effectLst/>
              <a:latin typeface="-apple-system"/>
            </a:endParaRPr>
          </a:p>
        </p:txBody>
      </p:sp>
      <p:sp>
        <p:nvSpPr>
          <p:cNvPr id="45" name="矩形 27">
            <a:extLst>
              <a:ext uri="{FF2B5EF4-FFF2-40B4-BE49-F238E27FC236}">
                <a16:creationId xmlns:a16="http://schemas.microsoft.com/office/drawing/2014/main" id="{523EE39F-CF1B-B24B-B777-1AC8B48FC87B}"/>
              </a:ext>
            </a:extLst>
          </p:cNvPr>
          <p:cNvSpPr/>
          <p:nvPr/>
        </p:nvSpPr>
        <p:spPr>
          <a:xfrm>
            <a:off x="4310043" y="387805"/>
            <a:ext cx="24383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spcBef>
                <a:spcPct val="0"/>
              </a:spcBef>
            </a:pPr>
            <a:r>
              <a:rPr lang="zh-CN" altLang="en-US" b="1">
                <a:solidFill>
                  <a:schemeClr val="bg1"/>
                </a:solidFill>
              </a:rPr>
              <a:t>松山湖材料实验室</a:t>
            </a:r>
          </a:p>
        </p:txBody>
      </p:sp>
      <p:sp>
        <p:nvSpPr>
          <p:cNvPr id="46" name="矩形 27">
            <a:extLst>
              <a:ext uri="{FF2B5EF4-FFF2-40B4-BE49-F238E27FC236}">
                <a16:creationId xmlns:a16="http://schemas.microsoft.com/office/drawing/2014/main" id="{22F3971D-A5F7-4846-B245-4E48731FCD6C}"/>
              </a:ext>
            </a:extLst>
          </p:cNvPr>
          <p:cNvSpPr/>
          <p:nvPr/>
        </p:nvSpPr>
        <p:spPr>
          <a:xfrm>
            <a:off x="4310043" y="42811"/>
            <a:ext cx="26341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spcBef>
                <a:spcPct val="0"/>
              </a:spcBef>
            </a:pPr>
            <a:r>
              <a:rPr lang="zh-CN" altLang="en-US" b="1">
                <a:solidFill>
                  <a:schemeClr val="bg1"/>
                </a:solidFill>
              </a:rPr>
              <a:t>中国科学院物理研究所</a:t>
            </a:r>
          </a:p>
        </p:txBody>
      </p:sp>
      <p:sp>
        <p:nvSpPr>
          <p:cNvPr id="47" name="矩形 27">
            <a:extLst>
              <a:ext uri="{FF2B5EF4-FFF2-40B4-BE49-F238E27FC236}">
                <a16:creationId xmlns:a16="http://schemas.microsoft.com/office/drawing/2014/main" id="{EC79E163-6EFF-A946-BA1A-22E924EBBACA}"/>
              </a:ext>
            </a:extLst>
          </p:cNvPr>
          <p:cNvSpPr/>
          <p:nvPr/>
        </p:nvSpPr>
        <p:spPr>
          <a:xfrm>
            <a:off x="4310043" y="760928"/>
            <a:ext cx="26341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spcBef>
                <a:spcPct val="0"/>
              </a:spcBef>
            </a:pPr>
            <a:r>
              <a:rPr lang="zh-CN" altLang="en-US" b="1">
                <a:solidFill>
                  <a:schemeClr val="bg1"/>
                </a:solidFill>
              </a:rPr>
              <a:t>怀柔材料基因平台</a:t>
            </a:r>
          </a:p>
        </p:txBody>
      </p:sp>
      <p:sp>
        <p:nvSpPr>
          <p:cNvPr id="48" name="矩形 27">
            <a:extLst>
              <a:ext uri="{FF2B5EF4-FFF2-40B4-BE49-F238E27FC236}">
                <a16:creationId xmlns:a16="http://schemas.microsoft.com/office/drawing/2014/main" id="{15C1443E-BB4A-5E4C-B271-277B0E8069EB}"/>
              </a:ext>
            </a:extLst>
          </p:cNvPr>
          <p:cNvSpPr/>
          <p:nvPr/>
        </p:nvSpPr>
        <p:spPr>
          <a:xfrm>
            <a:off x="6720462" y="443619"/>
            <a:ext cx="26341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spcBef>
                <a:spcPct val="0"/>
              </a:spcBef>
            </a:pPr>
            <a:r>
              <a:rPr lang="zh-CN" altLang="en-US" b="1">
                <a:solidFill>
                  <a:schemeClr val="bg1"/>
                </a:solidFill>
              </a:rPr>
              <a:t>联合研发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3E8AAF-EA30-A763-5988-7DADD10E1974}"/>
              </a:ext>
            </a:extLst>
          </p:cNvPr>
          <p:cNvSpPr/>
          <p:nvPr/>
        </p:nvSpPr>
        <p:spPr>
          <a:xfrm>
            <a:off x="6027314" y="4749441"/>
            <a:ext cx="47701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212529"/>
                </a:solidFill>
                <a:latin typeface="-apple-system"/>
              </a:rPr>
              <a:t>黄一帆 </a:t>
            </a:r>
            <a:r>
              <a:rPr lang="en-US" altLang="zh-CN" dirty="0">
                <a:solidFill>
                  <a:srgbClr val="212529"/>
                </a:solidFill>
                <a:latin typeface="-apple-system"/>
              </a:rPr>
              <a:t>       </a:t>
            </a:r>
            <a:r>
              <a:rPr lang="zh-CN" altLang="en-US" dirty="0">
                <a:solidFill>
                  <a:srgbClr val="212529"/>
                </a:solidFill>
                <a:latin typeface="-apple-system"/>
              </a:rPr>
              <a:t>中国科学院物理研究所</a:t>
            </a:r>
          </a:p>
          <a:p>
            <a:r>
              <a:rPr lang="zh-CN" altLang="en-US" dirty="0">
                <a:solidFill>
                  <a:srgbClr val="212529"/>
                </a:solidFill>
                <a:latin typeface="-apple-system"/>
              </a:rPr>
              <a:t>曹振东 </a:t>
            </a:r>
            <a:r>
              <a:rPr lang="en-US" altLang="zh-CN" dirty="0">
                <a:solidFill>
                  <a:srgbClr val="212529"/>
                </a:solidFill>
                <a:latin typeface="-apple-system"/>
              </a:rPr>
              <a:t>       </a:t>
            </a:r>
            <a:r>
              <a:rPr lang="zh-CN" altLang="en-US" dirty="0">
                <a:solidFill>
                  <a:srgbClr val="212529"/>
                </a:solidFill>
                <a:latin typeface="-apple-system"/>
              </a:rPr>
              <a:t>中国科学院物理研究所</a:t>
            </a:r>
            <a:br>
              <a:rPr lang="en-US" altLang="zh-CN" dirty="0">
                <a:solidFill>
                  <a:srgbClr val="212529"/>
                </a:solidFill>
                <a:latin typeface="-apple-system"/>
              </a:rPr>
            </a:br>
            <a:r>
              <a:rPr lang="zh-CN" altLang="en-US" dirty="0">
                <a:solidFill>
                  <a:srgbClr val="212529"/>
                </a:solidFill>
                <a:latin typeface="-apple-system"/>
              </a:rPr>
              <a:t>吴东宇        中国科学院物理研究所</a:t>
            </a:r>
            <a:endParaRPr lang="en-US" altLang="zh-CN" dirty="0">
              <a:solidFill>
                <a:srgbClr val="212529"/>
              </a:solidFill>
              <a:latin typeface="-apple-system"/>
            </a:endParaRPr>
          </a:p>
          <a:p>
            <a:r>
              <a:rPr lang="zh-CN" altLang="en-US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王亚南        </a:t>
            </a:r>
            <a:r>
              <a:rPr lang="zh-CN" altLang="en-US" dirty="0">
                <a:solidFill>
                  <a:srgbClr val="212529"/>
                </a:solidFill>
                <a:latin typeface="-apple-system"/>
              </a:rPr>
              <a:t>松山湖材料实验室</a:t>
            </a:r>
            <a:endParaRPr lang="en-US" altLang="zh-CN" dirty="0">
              <a:solidFill>
                <a:srgbClr val="212529"/>
              </a:solidFill>
              <a:latin typeface="-apple-system"/>
            </a:endParaRPr>
          </a:p>
          <a:p>
            <a:r>
              <a:rPr lang="zh-CN" altLang="en-US" dirty="0">
                <a:solidFill>
                  <a:srgbClr val="212529"/>
                </a:solidFill>
                <a:latin typeface="-apple-system"/>
              </a:rPr>
              <a:t>姜昱韬       中国科学院物理研究所</a:t>
            </a:r>
            <a:endParaRPr lang="en-US" altLang="zh-CN" dirty="0">
              <a:solidFill>
                <a:srgbClr val="212529"/>
              </a:solidFill>
              <a:latin typeface="-apple-system"/>
            </a:endParaRPr>
          </a:p>
          <a:p>
            <a:r>
              <a:rPr lang="zh-CN" altLang="en-US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陈明威</a:t>
            </a:r>
            <a:r>
              <a:rPr lang="en-US" altLang="zh-CN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	</a:t>
            </a:r>
            <a:r>
              <a:rPr lang="zh-CN" altLang="en-US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   </a:t>
            </a:r>
            <a:r>
              <a:rPr lang="zh-CN" altLang="en-US" dirty="0">
                <a:solidFill>
                  <a:srgbClr val="212529"/>
                </a:solidFill>
                <a:latin typeface="-apple-system"/>
              </a:rPr>
              <a:t>松山湖材料实验室</a:t>
            </a:r>
          </a:p>
          <a:p>
            <a:endParaRPr lang="zh-CN" altLang="en-US" b="0" i="0" u="none" strike="noStrike" dirty="0">
              <a:solidFill>
                <a:srgbClr val="212529"/>
              </a:solidFill>
              <a:effectLst/>
              <a:latin typeface="-apple-system"/>
            </a:endParaRPr>
          </a:p>
        </p:txBody>
      </p:sp>
      <p:sp>
        <p:nvSpPr>
          <p:cNvPr id="7" name="文本框 26">
            <a:extLst>
              <a:ext uri="{FF2B5EF4-FFF2-40B4-BE49-F238E27FC236}">
                <a16:creationId xmlns:a16="http://schemas.microsoft.com/office/drawing/2014/main" id="{F846BFF8-F500-1738-098B-87510EB323AD}"/>
              </a:ext>
            </a:extLst>
          </p:cNvPr>
          <p:cNvSpPr txBox="1"/>
          <p:nvPr/>
        </p:nvSpPr>
        <p:spPr>
          <a:xfrm>
            <a:off x="572282" y="40749"/>
            <a:ext cx="56764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8000">
                <a:gradFill>
                  <a:gsLst>
                    <a:gs pos="36000">
                      <a:schemeClr val="bg1"/>
                    </a:gs>
                    <a:gs pos="10000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1"/>
                </a:gradFill>
                <a:latin typeface="字魂5号-无外润黑体" panose="00000500000000000000" pitchFamily="2" charset="-122"/>
                <a:ea typeface="字魂5号-无外润黑体" panose="00000500000000000000" pitchFamily="2" charset="-122"/>
              </a:defRPr>
            </a:lvl1pPr>
          </a:lstStyle>
          <a:p>
            <a:r>
              <a:rPr lang="en-US" altLang="zh-CN" sz="6600" dirty="0">
                <a:gradFill>
                  <a:gsLst>
                    <a:gs pos="36000">
                      <a:schemeClr val="bg1"/>
                    </a:gs>
                    <a:gs pos="70000">
                      <a:schemeClr val="tx1">
                        <a:lumMod val="50000"/>
                        <a:lumOff val="50000"/>
                        <a:alpha val="0"/>
                      </a:schemeClr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字魂54号-贤黑" panose="00000500000000000000" pitchFamily="2" charset="-122"/>
                <a:sym typeface="思源黑体" panose="020B0400000000000000" pitchFamily="34" charset="-122"/>
              </a:rPr>
              <a:t>9</a:t>
            </a:r>
            <a:endParaRPr lang="zh-CN" altLang="en-US" sz="6600" dirty="0">
              <a:gradFill>
                <a:gsLst>
                  <a:gs pos="36000">
                    <a:schemeClr val="bg1"/>
                  </a:gs>
                  <a:gs pos="70000">
                    <a:schemeClr val="tx1">
                      <a:lumMod val="50000"/>
                      <a:lumOff val="50000"/>
                      <a:alpha val="0"/>
                    </a:schemeClr>
                  </a:gs>
                </a:gsLst>
                <a:lin ang="5400000" scaled="1"/>
              </a:gradFill>
              <a:latin typeface="思源黑体 CN Light" panose="020B0300000000000000" pitchFamily="34" charset="-122"/>
              <a:ea typeface="字魂54号-贤黑" panose="00000500000000000000" pitchFamily="2" charset="-122"/>
              <a:sym typeface="思源黑体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059424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F64B405-B552-8842-BB25-06309B7A678D}"/>
              </a:ext>
            </a:extLst>
          </p:cNvPr>
          <p:cNvSpPr/>
          <p:nvPr/>
        </p:nvSpPr>
        <p:spPr>
          <a:xfrm>
            <a:off x="0" y="0"/>
            <a:ext cx="12192000" cy="1168842"/>
          </a:xfrm>
          <a:prstGeom prst="rect">
            <a:avLst/>
          </a:prstGeom>
          <a:gradFill flip="none" rotWithShape="1">
            <a:gsLst>
              <a:gs pos="0">
                <a:srgbClr val="2D70D5"/>
              </a:gs>
              <a:gs pos="35000">
                <a:srgbClr val="114196"/>
              </a:gs>
              <a:gs pos="100000">
                <a:srgbClr val="224B9A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FF51F5-472D-DB46-A323-9A081967F043}"/>
              </a:ext>
            </a:extLst>
          </p:cNvPr>
          <p:cNvSpPr/>
          <p:nvPr/>
        </p:nvSpPr>
        <p:spPr>
          <a:xfrm>
            <a:off x="0" y="1174221"/>
            <a:ext cx="12192000" cy="568377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对象 2" hidden="1">
            <a:extLst>
              <a:ext uri="{FF2B5EF4-FFF2-40B4-BE49-F238E27FC236}">
                <a16:creationId xmlns:a16="http://schemas.microsoft.com/office/drawing/2014/main" id="{3C326D0B-7DAB-41B6-8030-2E4A18CC949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3" name="对象 2" hidden="1">
                        <a:extLst>
                          <a:ext uri="{FF2B5EF4-FFF2-40B4-BE49-F238E27FC236}">
                            <a16:creationId xmlns:a16="http://schemas.microsoft.com/office/drawing/2014/main" id="{3C326D0B-7DAB-41B6-8030-2E4A18CC94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 hidden="1">
            <a:extLst>
              <a:ext uri="{FF2B5EF4-FFF2-40B4-BE49-F238E27FC236}">
                <a16:creationId xmlns:a16="http://schemas.microsoft.com/office/drawing/2014/main" id="{EC933494-1B63-4A32-964F-D05236799BA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solidFill>
              <a:schemeClr val="accent1">
                <a:lumMod val="100000"/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>
              <a:latin typeface="思源黑体" panose="020B0400000000000000" pitchFamily="34" charset="-122"/>
              <a:ea typeface="思源黑体" panose="020B0400000000000000" pitchFamily="34" charset="-122"/>
              <a:cs typeface="+mj-cs"/>
              <a:sym typeface="思源黑体" panose="020B0400000000000000" pitchFamily="34" charset="-122"/>
            </a:endParaRPr>
          </a:p>
        </p:txBody>
      </p:sp>
      <p:sp>
        <p:nvSpPr>
          <p:cNvPr id="50" name="išľïḋé">
            <a:extLst>
              <a:ext uri="{FF2B5EF4-FFF2-40B4-BE49-F238E27FC236}">
                <a16:creationId xmlns:a16="http://schemas.microsoft.com/office/drawing/2014/main" id="{E440133C-F6F2-4E4E-933C-53CCABC7A714}"/>
              </a:ext>
            </a:extLst>
          </p:cNvPr>
          <p:cNvSpPr txBox="1"/>
          <p:nvPr/>
        </p:nvSpPr>
        <p:spPr>
          <a:xfrm>
            <a:off x="1070071" y="283624"/>
            <a:ext cx="4444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spc="-150">
                <a:solidFill>
                  <a:srgbClr val="FFC000"/>
                </a:solidFill>
                <a:latin typeface="Heiti SC Medium" pitchFamily="2" charset="-128"/>
                <a:ea typeface="思源黑体 CN Heavy" panose="020B0A00000000000000" pitchFamily="34" charset="-122"/>
              </a:rPr>
              <a:t>仅仅是开始</a:t>
            </a:r>
            <a:endParaRPr lang="tr-TR" sz="3200" b="1">
              <a:solidFill>
                <a:srgbClr val="FFC000"/>
              </a:solidFill>
              <a:cs typeface="+mn-ea"/>
              <a:sym typeface="+mn-lt"/>
            </a:endParaRP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0615CFEF-8344-0849-9B9A-83E7C80F30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30038" y="-30284"/>
            <a:ext cx="1108389" cy="1108389"/>
          </a:xfrm>
          <a:prstGeom prst="rect">
            <a:avLst/>
          </a:prstGeom>
        </p:spPr>
      </p:pic>
      <p:sp>
        <p:nvSpPr>
          <p:cNvPr id="73" name="Slide Number Placeholder 4">
            <a:extLst>
              <a:ext uri="{FF2B5EF4-FFF2-40B4-BE49-F238E27FC236}">
                <a16:creationId xmlns:a16="http://schemas.microsoft.com/office/drawing/2014/main" id="{D4EC0D33-885C-0146-8A61-D1545337C31A}"/>
              </a:ext>
            </a:extLst>
          </p:cNvPr>
          <p:cNvSpPr txBox="1">
            <a:spLocks/>
          </p:cNvSpPr>
          <p:nvPr/>
        </p:nvSpPr>
        <p:spPr>
          <a:xfrm>
            <a:off x="9928066" y="6407953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EF5AC35-1FCE-8849-B464-F1653CE31769}" type="slidenum">
              <a:rPr lang="en-US" smtClean="0"/>
              <a:pPr algn="r"/>
              <a:t>29</a:t>
            </a:fld>
            <a:endParaRPr lang="en-US"/>
          </a:p>
        </p:txBody>
      </p:sp>
      <p:grpSp>
        <p:nvGrpSpPr>
          <p:cNvPr id="59" name="组合 25">
            <a:extLst>
              <a:ext uri="{FF2B5EF4-FFF2-40B4-BE49-F238E27FC236}">
                <a16:creationId xmlns:a16="http://schemas.microsoft.com/office/drawing/2014/main" id="{D279FC81-C7FF-714D-BDFC-3FDC8774DCE4}"/>
              </a:ext>
            </a:extLst>
          </p:cNvPr>
          <p:cNvGrpSpPr/>
          <p:nvPr/>
        </p:nvGrpSpPr>
        <p:grpSpPr>
          <a:xfrm>
            <a:off x="546612" y="74287"/>
            <a:ext cx="811275" cy="1299746"/>
            <a:chOff x="538226" y="153800"/>
            <a:chExt cx="811275" cy="1299746"/>
          </a:xfrm>
        </p:grpSpPr>
        <p:sp>
          <p:nvSpPr>
            <p:cNvPr id="60" name="文本框 26">
              <a:extLst>
                <a:ext uri="{FF2B5EF4-FFF2-40B4-BE49-F238E27FC236}">
                  <a16:creationId xmlns:a16="http://schemas.microsoft.com/office/drawing/2014/main" id="{039EBE0E-6DCA-7B43-B040-6B63CBBBB969}"/>
                </a:ext>
              </a:extLst>
            </p:cNvPr>
            <p:cNvSpPr txBox="1"/>
            <p:nvPr/>
          </p:nvSpPr>
          <p:spPr>
            <a:xfrm>
              <a:off x="538226" y="153800"/>
              <a:ext cx="56764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8000">
                  <a:gradFill>
                    <a:gsLst>
                      <a:gs pos="36000">
                        <a:schemeClr val="bg1"/>
                      </a:gs>
                      <a:gs pos="100000">
                        <a:schemeClr val="tx1">
                          <a:lumMod val="50000"/>
                          <a:lumOff val="50000"/>
                        </a:schemeClr>
                      </a:gs>
                    </a:gsLst>
                    <a:lin ang="5400000" scaled="1"/>
                  </a:gradFill>
                  <a:latin typeface="字魂5号-无外润黑体" panose="00000500000000000000" pitchFamily="2" charset="-122"/>
                  <a:ea typeface="字魂5号-无外润黑体" panose="00000500000000000000" pitchFamily="2" charset="-122"/>
                </a:defRPr>
              </a:lvl1pPr>
            </a:lstStyle>
            <a:p>
              <a:endParaRPr lang="zh-CN" altLang="en-US" sz="6600" dirty="0">
                <a:gradFill>
                  <a:gsLst>
                    <a:gs pos="36000">
                      <a:schemeClr val="bg1"/>
                    </a:gs>
                    <a:gs pos="70000">
                      <a:schemeClr val="tx1">
                        <a:lumMod val="50000"/>
                        <a:lumOff val="50000"/>
                        <a:alpha val="0"/>
                      </a:schemeClr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字魂54号-贤黑" panose="00000500000000000000" pitchFamily="2" charset="-122"/>
                <a:sym typeface="思源黑体" panose="020B0400000000000000" pitchFamily="34" charset="-122"/>
              </a:endParaRPr>
            </a:p>
          </p:txBody>
        </p:sp>
        <p:grpSp>
          <p:nvGrpSpPr>
            <p:cNvPr id="74" name="组合 27">
              <a:extLst>
                <a:ext uri="{FF2B5EF4-FFF2-40B4-BE49-F238E27FC236}">
                  <a16:creationId xmlns:a16="http://schemas.microsoft.com/office/drawing/2014/main" id="{1922E582-694F-684D-AE80-8B0E98CF104A}"/>
                </a:ext>
              </a:extLst>
            </p:cNvPr>
            <p:cNvGrpSpPr/>
            <p:nvPr/>
          </p:nvGrpSpPr>
          <p:grpSpPr>
            <a:xfrm rot="1279383">
              <a:off x="538418" y="260428"/>
              <a:ext cx="811083" cy="1193118"/>
              <a:chOff x="5326021" y="1359499"/>
              <a:chExt cx="2273644" cy="3344573"/>
            </a:xfrm>
          </p:grpSpPr>
          <p:cxnSp>
            <p:nvCxnSpPr>
              <p:cNvPr id="75" name="直接连接符 28">
                <a:extLst>
                  <a:ext uri="{FF2B5EF4-FFF2-40B4-BE49-F238E27FC236}">
                    <a16:creationId xmlns:a16="http://schemas.microsoft.com/office/drawing/2014/main" id="{45FFC7B1-FF9D-C448-8D71-1C26A8B2C7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33166" y="1359499"/>
                <a:ext cx="2066499" cy="3212500"/>
              </a:xfrm>
              <a:prstGeom prst="line">
                <a:avLst/>
              </a:prstGeom>
              <a:ln>
                <a:gradFill>
                  <a:gsLst>
                    <a:gs pos="885">
                      <a:schemeClr val="tx1">
                        <a:alpha val="0"/>
                      </a:schemeClr>
                    </a:gs>
                    <a:gs pos="5900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任意多边形: 形状 29">
                <a:extLst>
                  <a:ext uri="{FF2B5EF4-FFF2-40B4-BE49-F238E27FC236}">
                    <a16:creationId xmlns:a16="http://schemas.microsoft.com/office/drawing/2014/main" id="{0F616F85-7752-DF45-8FEC-90D5C5D7535F}"/>
                  </a:ext>
                </a:extLst>
              </p:cNvPr>
              <p:cNvSpPr/>
              <p:nvPr/>
            </p:nvSpPr>
            <p:spPr>
              <a:xfrm rot="2008142">
                <a:off x="5326021" y="3632692"/>
                <a:ext cx="319543" cy="1071380"/>
              </a:xfrm>
              <a:custGeom>
                <a:avLst/>
                <a:gdLst>
                  <a:gd name="connsiteX0" fmla="*/ 278285 w 319543"/>
                  <a:gd name="connsiteY0" fmla="*/ 0 h 1071380"/>
                  <a:gd name="connsiteX1" fmla="*/ 319543 w 319543"/>
                  <a:gd name="connsiteY1" fmla="*/ 0 h 1071380"/>
                  <a:gd name="connsiteX2" fmla="*/ 319543 w 319543"/>
                  <a:gd name="connsiteY2" fmla="*/ 601405 h 1071380"/>
                  <a:gd name="connsiteX3" fmla="*/ 0 w 319543"/>
                  <a:gd name="connsiteY3" fmla="*/ 1071380 h 1071380"/>
                  <a:gd name="connsiteX4" fmla="*/ 0 w 319543"/>
                  <a:gd name="connsiteY4" fmla="*/ 409295 h 1071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9543" h="1071380">
                    <a:moveTo>
                      <a:pt x="278285" y="0"/>
                    </a:moveTo>
                    <a:lnTo>
                      <a:pt x="319543" y="0"/>
                    </a:lnTo>
                    <a:lnTo>
                      <a:pt x="319543" y="601405"/>
                    </a:lnTo>
                    <a:lnTo>
                      <a:pt x="0" y="1071380"/>
                    </a:lnTo>
                    <a:lnTo>
                      <a:pt x="0" y="40929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/>
              </a:p>
            </p:txBody>
          </p:sp>
        </p:grp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F5AF647C-8A47-F949-9664-23E554952A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9224" y="1364750"/>
            <a:ext cx="6111582" cy="4942833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4B47AA3-EEC0-6E4B-8DDA-6AA438741A6B}"/>
              </a:ext>
            </a:extLst>
          </p:cNvPr>
          <p:cNvSpPr/>
          <p:nvPr/>
        </p:nvSpPr>
        <p:spPr>
          <a:xfrm>
            <a:off x="7569925" y="1880727"/>
            <a:ext cx="410789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>
                <a:solidFill>
                  <a:srgbClr val="767676"/>
                </a:solidFill>
                <a:latin typeface="system-ui"/>
              </a:rPr>
              <a:t>This is not the end</a:t>
            </a:r>
          </a:p>
          <a:p>
            <a:endParaRPr lang="en-US" sz="3200">
              <a:solidFill>
                <a:srgbClr val="666666"/>
              </a:solidFill>
              <a:latin typeface="system-ui"/>
            </a:endParaRPr>
          </a:p>
          <a:p>
            <a:r>
              <a:rPr lang="en-US" sz="3200">
                <a:solidFill>
                  <a:srgbClr val="767676"/>
                </a:solidFill>
                <a:latin typeface="system-ui"/>
              </a:rPr>
              <a:t>this is not even</a:t>
            </a:r>
            <a:r>
              <a:rPr lang="en-US" sz="3200">
                <a:solidFill>
                  <a:srgbClr val="666666"/>
                </a:solidFill>
                <a:latin typeface="system-ui"/>
              </a:rPr>
              <a:t> the beginning of </a:t>
            </a:r>
            <a:r>
              <a:rPr lang="en-US" sz="3200">
                <a:solidFill>
                  <a:srgbClr val="767676"/>
                </a:solidFill>
                <a:latin typeface="system-ui"/>
              </a:rPr>
              <a:t>the end</a:t>
            </a:r>
          </a:p>
          <a:p>
            <a:endParaRPr lang="en-US" sz="3200">
              <a:solidFill>
                <a:srgbClr val="666666"/>
              </a:solidFill>
              <a:latin typeface="system-ui"/>
            </a:endParaRPr>
          </a:p>
          <a:p>
            <a:r>
              <a:rPr lang="en-US" sz="3200">
                <a:solidFill>
                  <a:srgbClr val="666666"/>
                </a:solidFill>
                <a:latin typeface="system-ui"/>
              </a:rPr>
              <a:t>this is just perhaps </a:t>
            </a:r>
            <a:r>
              <a:rPr lang="en-US" sz="3200">
                <a:solidFill>
                  <a:srgbClr val="767676"/>
                </a:solidFill>
                <a:latin typeface="system-ui"/>
              </a:rPr>
              <a:t>the end</a:t>
            </a:r>
            <a:r>
              <a:rPr lang="en-US" sz="3200">
                <a:solidFill>
                  <a:srgbClr val="666666"/>
                </a:solidFill>
                <a:latin typeface="system-ui"/>
              </a:rPr>
              <a:t> of the beginning</a:t>
            </a:r>
            <a:endParaRPr lang="en-US" sz="32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5CA303-249A-8445-953A-B9ECE2CC3E5F}"/>
              </a:ext>
            </a:extLst>
          </p:cNvPr>
          <p:cNvSpPr txBox="1"/>
          <p:nvPr/>
        </p:nvSpPr>
        <p:spPr>
          <a:xfrm>
            <a:off x="2345043" y="6313446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山海经中的世界地图</a:t>
            </a:r>
            <a:endParaRPr lang="en-US"/>
          </a:p>
        </p:txBody>
      </p:sp>
      <p:sp>
        <p:nvSpPr>
          <p:cNvPr id="6" name="文本框 26">
            <a:extLst>
              <a:ext uri="{FF2B5EF4-FFF2-40B4-BE49-F238E27FC236}">
                <a16:creationId xmlns:a16="http://schemas.microsoft.com/office/drawing/2014/main" id="{9B2473A4-0952-9162-CA2F-75DD4B47164C}"/>
              </a:ext>
            </a:extLst>
          </p:cNvPr>
          <p:cNvSpPr txBox="1"/>
          <p:nvPr/>
        </p:nvSpPr>
        <p:spPr>
          <a:xfrm>
            <a:off x="488403" y="42578"/>
            <a:ext cx="56764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8000">
                <a:gradFill>
                  <a:gsLst>
                    <a:gs pos="36000">
                      <a:schemeClr val="bg1"/>
                    </a:gs>
                    <a:gs pos="10000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1"/>
                </a:gradFill>
                <a:latin typeface="字魂5号-无外润黑体" panose="00000500000000000000" pitchFamily="2" charset="-122"/>
                <a:ea typeface="字魂5号-无外润黑体" panose="00000500000000000000" pitchFamily="2" charset="-122"/>
              </a:defRPr>
            </a:lvl1pPr>
          </a:lstStyle>
          <a:p>
            <a:r>
              <a:rPr lang="en-US" altLang="zh-CN" sz="6600" dirty="0">
                <a:gradFill>
                  <a:gsLst>
                    <a:gs pos="36000">
                      <a:schemeClr val="bg1"/>
                    </a:gs>
                    <a:gs pos="70000">
                      <a:schemeClr val="tx1">
                        <a:lumMod val="50000"/>
                        <a:lumOff val="50000"/>
                        <a:alpha val="0"/>
                      </a:schemeClr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字魂54号-贤黑" panose="00000500000000000000" pitchFamily="2" charset="-122"/>
                <a:sym typeface="思源黑体" panose="020B0400000000000000" pitchFamily="34" charset="-122"/>
              </a:rPr>
              <a:t>9</a:t>
            </a:r>
            <a:endParaRPr lang="zh-CN" altLang="en-US" sz="6600" dirty="0">
              <a:gradFill>
                <a:gsLst>
                  <a:gs pos="36000">
                    <a:schemeClr val="bg1"/>
                  </a:gs>
                  <a:gs pos="70000">
                    <a:schemeClr val="tx1">
                      <a:lumMod val="50000"/>
                      <a:lumOff val="50000"/>
                      <a:alpha val="0"/>
                    </a:schemeClr>
                  </a:gs>
                </a:gsLst>
                <a:lin ang="5400000" scaled="1"/>
              </a:gradFill>
              <a:latin typeface="思源黑体 CN Light" panose="020B0300000000000000" pitchFamily="34" charset="-122"/>
              <a:ea typeface="字魂54号-贤黑" panose="00000500000000000000" pitchFamily="2" charset="-122"/>
              <a:sym typeface="思源黑体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414217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D597D2-44BC-894B-CA94-757743CC7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95C06-FB9B-9049-AA03-E3B23BB9885D}" type="datetime2">
              <a:rPr lang="en-US" altLang="zh-CN" smtClean="0"/>
              <a:t>Sunday, June 25, 2023</a:t>
            </a:fld>
            <a:endParaRPr lang="zh-CN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1F7E6D-2CF7-99FA-44C2-E892F7BE2D62}"/>
              </a:ext>
            </a:extLst>
          </p:cNvPr>
          <p:cNvSpPr txBox="1"/>
          <p:nvPr/>
        </p:nvSpPr>
        <p:spPr>
          <a:xfrm>
            <a:off x="4827223" y="2512414"/>
            <a:ext cx="300755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>
                <a:latin typeface="Abadi" panose="020F0502020204030204" pitchFamily="34" charset="0"/>
                <a:cs typeface="Berlin Sans FB" panose="020F0502020204030204" pitchFamily="34" charset="0"/>
              </a:rPr>
              <a:t>Q</a:t>
            </a:r>
            <a:r>
              <a:rPr lang="en-US" altLang="zh-CN" sz="8800" dirty="0">
                <a:latin typeface="Abadi" panose="020F0502020204030204" pitchFamily="34" charset="0"/>
                <a:cs typeface="Berlin Sans FB" panose="020F0502020204030204" pitchFamily="34" charset="0"/>
              </a:rPr>
              <a:t>&amp;A?</a:t>
            </a:r>
            <a:endParaRPr lang="en-US" sz="8800" dirty="0">
              <a:latin typeface="Abadi" panose="020F0502020204030204" pitchFamily="34" charset="0"/>
              <a:cs typeface="Berlin Sans FB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04194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6S0wzOvQ8a50SA42PUNR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6S0wzOvQ8a50SA42PUNR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6S0wzOvQ8a50SA42PUNR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6S0wzOvQ8a50SA42PUNRg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6S0wzOvQ8a50SA42PUNR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6S0wzOvQ8a50SA42PUNRg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6S0wzOvQ8a50SA42PUNRg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6S0wzOvQ8a50SA42PUNRg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6S0wzOvQ8a50SA42PUNRg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6S0wzOvQ8a50SA42PUNRg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6S0wzOvQ8a50SA42PUNRg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6S0wzOvQ8a50SA42PUNRg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6S0wzOvQ8a50SA42PUNRg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6S0wzOvQ8a50SA42PUNRg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6S0wzOvQ8a50SA42PUNRg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6S0wzOvQ8a50SA42PUNRg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6S0wzOvQ8a50SA42PUNRg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6S0wzOvQ8a50SA42PUNRg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6S0wzOvQ8a50SA42PUNRg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6S0wzOvQ8a50SA42PUNRg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6S0wzOvQ8a50SA42PUNRg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6S0wzOvQ8a50SA42PUNRg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6S0wzOvQ8a50SA42PUNRg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6S0wzOvQ8a50SA42PUNRg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6S0wzOvQ8a50SA42PUNRg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6S0wzOvQ8a50SA42PUNRg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6S0wzOvQ8a50SA42PUNRg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6S0wzOvQ8a50SA42PUNRg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297</TotalTime>
  <Words>1142</Words>
  <Application>Microsoft Macintosh PowerPoint</Application>
  <PresentationFormat>Widescreen</PresentationFormat>
  <Paragraphs>361</Paragraphs>
  <Slides>30</Slides>
  <Notes>29</Notes>
  <HiddenSlides>0</HiddenSlides>
  <MMClips>1</MMClips>
  <ScaleCrop>false</ScaleCrop>
  <HeadingPairs>
    <vt:vector size="8" baseType="variant">
      <vt:variant>
        <vt:lpstr>Fonts Used</vt:lpstr>
      </vt:variant>
      <vt:variant>
        <vt:i4>19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51" baseType="lpstr">
      <vt:lpstr>-apple-system</vt:lpstr>
      <vt:lpstr>等线</vt:lpstr>
      <vt:lpstr>Heiti SC Medium</vt:lpstr>
      <vt:lpstr>Heiti TC Medium</vt:lpstr>
      <vt:lpstr>Microsoft YaHei</vt:lpstr>
      <vt:lpstr>Noto Sans SC</vt:lpstr>
      <vt:lpstr>黑体</vt:lpstr>
      <vt:lpstr>system-ui</vt:lpstr>
      <vt:lpstr>思源黑体</vt:lpstr>
      <vt:lpstr>思源黑体 CN Heavy</vt:lpstr>
      <vt:lpstr>思源黑体 CN Light</vt:lpstr>
      <vt:lpstr>Abadi</vt:lpstr>
      <vt:lpstr>Arial</vt:lpstr>
      <vt:lpstr>Calibri</vt:lpstr>
      <vt:lpstr>Calibri Light</vt:lpstr>
      <vt:lpstr>Helvetica Neue</vt:lpstr>
      <vt:lpstr>Times New Roman</vt:lpstr>
      <vt:lpstr>Trebuchet MS</vt:lpstr>
      <vt:lpstr>Wingdings</vt:lpstr>
      <vt:lpstr>Office Theme</vt:lpstr>
      <vt:lpstr>think-cell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liu miao</cp:lastModifiedBy>
  <cp:revision>23</cp:revision>
  <cp:lastPrinted>2020-07-18T03:32:37Z</cp:lastPrinted>
  <dcterms:created xsi:type="dcterms:W3CDTF">2019-07-11T04:52:53Z</dcterms:created>
  <dcterms:modified xsi:type="dcterms:W3CDTF">2023-06-25T00:30:22Z</dcterms:modified>
</cp:coreProperties>
</file>