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handoutMasterIdLst>
    <p:handoutMasterId r:id="rId34"/>
  </p:handoutMasterIdLst>
  <p:sldIdLst>
    <p:sldId id="257" r:id="rId4"/>
    <p:sldId id="258" r:id="rId6"/>
    <p:sldId id="461" r:id="rId7"/>
    <p:sldId id="510" r:id="rId8"/>
    <p:sldId id="368" r:id="rId9"/>
    <p:sldId id="511" r:id="rId10"/>
    <p:sldId id="512" r:id="rId11"/>
    <p:sldId id="463" r:id="rId12"/>
    <p:sldId id="466" r:id="rId13"/>
    <p:sldId id="467" r:id="rId14"/>
    <p:sldId id="513" r:id="rId15"/>
    <p:sldId id="514" r:id="rId16"/>
    <p:sldId id="515" r:id="rId17"/>
    <p:sldId id="468" r:id="rId18"/>
    <p:sldId id="469" r:id="rId19"/>
    <p:sldId id="470" r:id="rId20"/>
    <p:sldId id="471" r:id="rId21"/>
    <p:sldId id="424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3"/>
    <p:restoredTop sz="84798"/>
  </p:normalViewPr>
  <p:slideViewPr>
    <p:cSldViewPr showGuides="1">
      <p:cViewPr varScale="1">
        <p:scale>
          <a:sx n="76" d="100"/>
          <a:sy n="76" d="100"/>
        </p:scale>
        <p:origin x="1710" y="96"/>
      </p:cViewPr>
      <p:guideLst>
        <p:guide orient="horz" pos="211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gs" Target="tags/tag56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6BB0B6-C6B9-470B-905F-DF73829845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0A1A7A-98DA-4707-A621-EFC9F7910C2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5DEAE9-0D92-42AE-B210-B4CBFAC577C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AE479C-5020-4B04-A6D8-FEDB97A40DD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189230" marR="0" lvl="0" indent="-18923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•"/>
              <a:defRPr/>
            </a:pP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189230" marR="0" lvl="0" indent="-18923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•"/>
              <a:defRPr/>
            </a:pP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jpeg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17" Type="http://schemas.openxmlformats.org/officeDocument/2006/relationships/image" Target="../media/image3.jpeg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027" name="Picture 3" descr="jdxht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36513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xjtut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65088"/>
            <a:ext cx="1447800" cy="34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Line 5"/>
          <p:cNvSpPr/>
          <p:nvPr/>
        </p:nvSpPr>
        <p:spPr>
          <a:xfrm>
            <a:off x="0" y="6858000"/>
            <a:ext cx="9144000" cy="0"/>
          </a:xfrm>
          <a:prstGeom prst="line">
            <a:avLst/>
          </a:prstGeom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30" name="Picture 7" descr="84"/>
          <p:cNvPicPr>
            <a:picLocks noChangeAspect="1"/>
          </p:cNvPicPr>
          <p:nvPr/>
        </p:nvPicPr>
        <p:blipFill>
          <a:blip r:embed="rId17"/>
          <a:srcRect l="38531"/>
          <a:stretch>
            <a:fillRect/>
          </a:stretch>
        </p:blipFill>
        <p:spPr>
          <a:xfrm>
            <a:off x="6591300" y="5791200"/>
            <a:ext cx="25527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Line 8"/>
          <p:cNvSpPr/>
          <p:nvPr/>
        </p:nvSpPr>
        <p:spPr>
          <a:xfrm>
            <a:off x="0" y="6400800"/>
            <a:ext cx="640080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096000" y="90488"/>
            <a:ext cx="2971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Xi’an Jiaotong University</a:t>
            </a:r>
            <a:endParaRPr kumimoji="0" lang="en-US" altLang="zh-CN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33" name="Line 10"/>
          <p:cNvSpPr/>
          <p:nvPr/>
        </p:nvSpPr>
        <p:spPr>
          <a:xfrm>
            <a:off x="0" y="508000"/>
            <a:ext cx="9144000" cy="0"/>
          </a:xfrm>
          <a:prstGeom prst="line">
            <a:avLst/>
          </a:prstGeom>
          <a:ln w="12700" cap="sq" cmpd="sng">
            <a:solidFill>
              <a:srgbClr val="9999FF"/>
            </a:solidFill>
            <a:prstDash val="solid"/>
            <a:headEnd type="none" w="med" len="med"/>
            <a:tailEnd type="none" w="lg" len="med"/>
          </a:ln>
        </p:spPr>
      </p:sp>
      <p:pic>
        <p:nvPicPr>
          <p:cNvPr id="1034" name="Picture 12" descr="84"/>
          <p:cNvPicPr>
            <a:picLocks noChangeAspect="1"/>
          </p:cNvPicPr>
          <p:nvPr/>
        </p:nvPicPr>
        <p:blipFill>
          <a:blip r:embed="rId17"/>
          <a:srcRect l="38531"/>
          <a:stretch>
            <a:fillRect/>
          </a:stretch>
        </p:blipFill>
        <p:spPr>
          <a:xfrm>
            <a:off x="6591300" y="5791200"/>
            <a:ext cx="25527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Line 13"/>
          <p:cNvSpPr/>
          <p:nvPr/>
        </p:nvSpPr>
        <p:spPr>
          <a:xfrm>
            <a:off x="0" y="6400800"/>
            <a:ext cx="640080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6096000" y="90488"/>
            <a:ext cx="2971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Xi’an Jiaotong University</a:t>
            </a:r>
            <a:endParaRPr kumimoji="0" lang="en-US" altLang="zh-CN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37" name="Line 15"/>
          <p:cNvSpPr/>
          <p:nvPr/>
        </p:nvSpPr>
        <p:spPr>
          <a:xfrm>
            <a:off x="0" y="508000"/>
            <a:ext cx="9144000" cy="0"/>
          </a:xfrm>
          <a:prstGeom prst="line">
            <a:avLst/>
          </a:prstGeom>
          <a:ln w="12700" cap="sq" cmpd="sng">
            <a:solidFill>
              <a:srgbClr val="9999FF"/>
            </a:solidFill>
            <a:prstDash val="solid"/>
            <a:headEnd type="none" w="med" len="med"/>
            <a:tailEnd type="none" w="lg" len="med"/>
          </a:ln>
        </p:spPr>
      </p:sp>
      <p:pic>
        <p:nvPicPr>
          <p:cNvPr id="1038" name="Picture 17" descr="84"/>
          <p:cNvPicPr>
            <a:picLocks noChangeAspect="1"/>
          </p:cNvPicPr>
          <p:nvPr userDrawn="1"/>
        </p:nvPicPr>
        <p:blipFill>
          <a:blip r:embed="rId17"/>
          <a:srcRect l="38531"/>
          <a:stretch>
            <a:fillRect/>
          </a:stretch>
        </p:blipFill>
        <p:spPr>
          <a:xfrm>
            <a:off x="6591300" y="5791200"/>
            <a:ext cx="25527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9" name="Line 18"/>
          <p:cNvSpPr/>
          <p:nvPr userDrawn="1"/>
        </p:nvSpPr>
        <p:spPr>
          <a:xfrm>
            <a:off x="0" y="6400800"/>
            <a:ext cx="640080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0" name="Text Box 19"/>
          <p:cNvSpPr txBox="1">
            <a:spLocks noChangeArrowheads="1"/>
          </p:cNvSpPr>
          <p:nvPr/>
        </p:nvSpPr>
        <p:spPr bwMode="auto">
          <a:xfrm>
            <a:off x="6096000" y="90488"/>
            <a:ext cx="2971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Xi’an Jiaotong University</a:t>
            </a:r>
            <a:endParaRPr kumimoji="0" lang="en-US" altLang="zh-CN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41" name="Line 20"/>
          <p:cNvSpPr/>
          <p:nvPr userDrawn="1"/>
        </p:nvSpPr>
        <p:spPr>
          <a:xfrm>
            <a:off x="0" y="508000"/>
            <a:ext cx="9144000" cy="0"/>
          </a:xfrm>
          <a:prstGeom prst="line">
            <a:avLst/>
          </a:prstGeom>
          <a:ln w="12700" cap="sq" cmpd="sng">
            <a:solidFill>
              <a:srgbClr val="9999FF"/>
            </a:solidFill>
            <a:prstDash val="solid"/>
            <a:headEnd type="none" w="med" len="med"/>
            <a:tailEnd type="none" w="lg" len="med"/>
          </a:ln>
        </p:spPr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0" y="6477000"/>
            <a:ext cx="502920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国家高性能计算中心（西安）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nhpcc.xjtu.edu.cn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724400" y="6477000"/>
            <a:ext cx="228600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新型计算机研究所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189230" indent="-189230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anose="05000000000000000000" pitchFamily="2" charset="2"/>
        <a:buChar char="•"/>
        <a:defRPr kumimoji="1" sz="2800" b="1">
          <a:solidFill>
            <a:srgbClr val="FF3300"/>
          </a:solidFill>
          <a:latin typeface="+mn-lt"/>
          <a:ea typeface="+mn-ea"/>
          <a:cs typeface="+mn-cs"/>
        </a:defRPr>
      </a:lvl1pPr>
      <a:lvl2pPr marL="482600" indent="-103505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130000"/>
        <a:buFont typeface="Wingdings" panose="05000000000000000000" pitchFamily="2" charset="2"/>
        <a:buChar char="§"/>
        <a:defRPr kumimoji="1" sz="2400" b="1">
          <a:solidFill>
            <a:srgbClr val="3333CC"/>
          </a:solidFill>
          <a:latin typeface="+mn-lt"/>
          <a:ea typeface="仿宋_GB2312" pitchFamily="49" charset="-122"/>
          <a:cs typeface="仿宋_GB2312"/>
        </a:defRPr>
      </a:lvl2pPr>
      <a:lvl3pPr marL="765175" indent="149225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150000"/>
        <a:buChar char="•"/>
        <a:defRPr kumimoji="1" sz="2000" b="1">
          <a:solidFill>
            <a:srgbClr val="333333"/>
          </a:solidFill>
          <a:latin typeface="+mn-lt"/>
          <a:ea typeface="+mn-ea"/>
          <a:cs typeface="仿宋_GB2312"/>
        </a:defRPr>
      </a:lvl3pPr>
      <a:lvl4pPr marL="1138555" indent="-95250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kumimoji="1" sz="2000" b="1">
          <a:solidFill>
            <a:srgbClr val="000066"/>
          </a:solidFill>
          <a:latin typeface="+mn-lt"/>
          <a:ea typeface="楷体_GB2312" pitchFamily="49" charset="-122"/>
          <a:cs typeface="楷体_GB2312"/>
        </a:defRPr>
      </a:lvl4pPr>
      <a:lvl5pPr marL="1435100" indent="-106680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  <a:cs typeface="楷体_GB2312"/>
        </a:defRPr>
      </a:lvl5pPr>
      <a:lvl6pPr marL="18923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6pPr>
      <a:lvl7pPr marL="23495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7pPr>
      <a:lvl8pPr marL="28067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8pPr>
      <a:lvl9pPr marL="32639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051" name="Picture 3" descr="jdxht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36513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xjtut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65088"/>
            <a:ext cx="1447800" cy="34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Line 5"/>
          <p:cNvSpPr/>
          <p:nvPr/>
        </p:nvSpPr>
        <p:spPr>
          <a:xfrm>
            <a:off x="0" y="6858000"/>
            <a:ext cx="9144000" cy="0"/>
          </a:xfrm>
          <a:prstGeom prst="line">
            <a:avLst/>
          </a:prstGeom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54" name="Picture 7" descr="84"/>
          <p:cNvPicPr>
            <a:picLocks noChangeAspect="1"/>
          </p:cNvPicPr>
          <p:nvPr/>
        </p:nvPicPr>
        <p:blipFill>
          <a:blip r:embed="rId17"/>
          <a:srcRect l="38531"/>
          <a:stretch>
            <a:fillRect/>
          </a:stretch>
        </p:blipFill>
        <p:spPr>
          <a:xfrm>
            <a:off x="6591300" y="5791200"/>
            <a:ext cx="25527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Line 8"/>
          <p:cNvSpPr/>
          <p:nvPr/>
        </p:nvSpPr>
        <p:spPr>
          <a:xfrm>
            <a:off x="0" y="6400800"/>
            <a:ext cx="640080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6096000" y="90488"/>
            <a:ext cx="2971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Xi’an Jiaotong University</a:t>
            </a:r>
            <a:endParaRPr kumimoji="0" lang="en-US" altLang="zh-CN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057" name="Line 10"/>
          <p:cNvSpPr/>
          <p:nvPr/>
        </p:nvSpPr>
        <p:spPr>
          <a:xfrm>
            <a:off x="0" y="508000"/>
            <a:ext cx="9144000" cy="0"/>
          </a:xfrm>
          <a:prstGeom prst="line">
            <a:avLst/>
          </a:prstGeom>
          <a:ln w="12700" cap="sq" cmpd="sng">
            <a:solidFill>
              <a:srgbClr val="9999FF"/>
            </a:solidFill>
            <a:prstDash val="solid"/>
            <a:headEnd type="none" w="med" len="med"/>
            <a:tailEnd type="none" w="lg" len="med"/>
          </a:ln>
        </p:spPr>
      </p:sp>
      <p:pic>
        <p:nvPicPr>
          <p:cNvPr id="2058" name="Picture 12" descr="84"/>
          <p:cNvPicPr>
            <a:picLocks noChangeAspect="1"/>
          </p:cNvPicPr>
          <p:nvPr/>
        </p:nvPicPr>
        <p:blipFill>
          <a:blip r:embed="rId17"/>
          <a:srcRect l="38531"/>
          <a:stretch>
            <a:fillRect/>
          </a:stretch>
        </p:blipFill>
        <p:spPr>
          <a:xfrm>
            <a:off x="6591300" y="5791200"/>
            <a:ext cx="25527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Line 13"/>
          <p:cNvSpPr/>
          <p:nvPr/>
        </p:nvSpPr>
        <p:spPr>
          <a:xfrm>
            <a:off x="0" y="6400800"/>
            <a:ext cx="640080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6096000" y="90488"/>
            <a:ext cx="2971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Xi’an Jiaotong University</a:t>
            </a:r>
            <a:endParaRPr kumimoji="0" lang="en-US" altLang="zh-CN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061" name="Line 15"/>
          <p:cNvSpPr/>
          <p:nvPr/>
        </p:nvSpPr>
        <p:spPr>
          <a:xfrm>
            <a:off x="0" y="508000"/>
            <a:ext cx="9144000" cy="0"/>
          </a:xfrm>
          <a:prstGeom prst="line">
            <a:avLst/>
          </a:prstGeom>
          <a:ln w="12700" cap="sq" cmpd="sng">
            <a:solidFill>
              <a:srgbClr val="9999FF"/>
            </a:solidFill>
            <a:prstDash val="solid"/>
            <a:headEnd type="none" w="med" len="med"/>
            <a:tailEnd type="none" w="lg" len="med"/>
          </a:ln>
        </p:spPr>
      </p:sp>
      <p:pic>
        <p:nvPicPr>
          <p:cNvPr id="2062" name="Picture 17" descr="84"/>
          <p:cNvPicPr>
            <a:picLocks noChangeAspect="1"/>
          </p:cNvPicPr>
          <p:nvPr userDrawn="1"/>
        </p:nvPicPr>
        <p:blipFill>
          <a:blip r:embed="rId17"/>
          <a:srcRect l="38531"/>
          <a:stretch>
            <a:fillRect/>
          </a:stretch>
        </p:blipFill>
        <p:spPr>
          <a:xfrm>
            <a:off x="6591300" y="5791200"/>
            <a:ext cx="25527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Line 18"/>
          <p:cNvSpPr/>
          <p:nvPr userDrawn="1"/>
        </p:nvSpPr>
        <p:spPr>
          <a:xfrm>
            <a:off x="0" y="6400800"/>
            <a:ext cx="640080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6096000" y="90488"/>
            <a:ext cx="2971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Xi’an Jiaotong University</a:t>
            </a:r>
            <a:endParaRPr kumimoji="0" lang="en-US" altLang="zh-CN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065" name="Line 20"/>
          <p:cNvSpPr/>
          <p:nvPr userDrawn="1"/>
        </p:nvSpPr>
        <p:spPr>
          <a:xfrm>
            <a:off x="0" y="508000"/>
            <a:ext cx="9144000" cy="0"/>
          </a:xfrm>
          <a:prstGeom prst="line">
            <a:avLst/>
          </a:prstGeom>
          <a:ln w="12700" cap="sq" cmpd="sng">
            <a:solidFill>
              <a:srgbClr val="9999FF"/>
            </a:solidFill>
            <a:prstDash val="solid"/>
            <a:headEnd type="none" w="med" len="med"/>
            <a:tailEnd type="none" w="lg" len="med"/>
          </a:ln>
        </p:spPr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0" y="6477000"/>
            <a:ext cx="502920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国家高性能计算中心（西安）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nhpcc.xjtu.edu.cn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724400" y="6477000"/>
            <a:ext cx="228600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新型计算机研究所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just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189230" indent="-189230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anose="05000000000000000000" pitchFamily="2" charset="2"/>
        <a:buChar char="•"/>
        <a:defRPr kumimoji="1" sz="2800" b="1">
          <a:solidFill>
            <a:srgbClr val="FF3300"/>
          </a:solidFill>
          <a:latin typeface="+mn-lt"/>
          <a:ea typeface="+mn-ea"/>
          <a:cs typeface="+mn-cs"/>
        </a:defRPr>
      </a:lvl1pPr>
      <a:lvl2pPr marL="482600" indent="-103505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130000"/>
        <a:buFont typeface="Wingdings" panose="05000000000000000000" pitchFamily="2" charset="2"/>
        <a:buChar char="§"/>
        <a:defRPr kumimoji="1" sz="2400" b="1">
          <a:solidFill>
            <a:srgbClr val="3333CC"/>
          </a:solidFill>
          <a:latin typeface="+mn-lt"/>
          <a:ea typeface="仿宋_GB2312" pitchFamily="49" charset="-122"/>
          <a:cs typeface="仿宋_GB2312"/>
        </a:defRPr>
      </a:lvl2pPr>
      <a:lvl3pPr marL="765175" indent="149225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150000"/>
        <a:buChar char="•"/>
        <a:defRPr kumimoji="1" sz="2000" b="1">
          <a:solidFill>
            <a:srgbClr val="333333"/>
          </a:solidFill>
          <a:latin typeface="+mn-lt"/>
          <a:ea typeface="+mn-ea"/>
          <a:cs typeface="仿宋_GB2312"/>
        </a:defRPr>
      </a:lvl3pPr>
      <a:lvl4pPr marL="1138555" indent="-95250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kumimoji="1" sz="2000" b="1">
          <a:solidFill>
            <a:srgbClr val="000066"/>
          </a:solidFill>
          <a:latin typeface="+mn-lt"/>
          <a:ea typeface="楷体_GB2312" pitchFamily="49" charset="-122"/>
          <a:cs typeface="楷体_GB2312"/>
        </a:defRPr>
      </a:lvl4pPr>
      <a:lvl5pPr marL="1435100" indent="-106680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  <a:cs typeface="楷体_GB2312"/>
        </a:defRPr>
      </a:lvl5pPr>
      <a:lvl6pPr marL="18923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6pPr>
      <a:lvl7pPr marL="23495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7pPr>
      <a:lvl8pPr marL="28067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8pPr>
      <a:lvl9pPr marL="3263900" indent="-106680" algn="just" rtl="0" fontAlgn="base">
        <a:lnSpc>
          <a:spcPct val="11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tags" Target="../tags/tag22.xml"/><Relationship Id="rId4" Type="http://schemas.openxmlformats.org/officeDocument/2006/relationships/image" Target="../media/image21.png"/><Relationship Id="rId3" Type="http://schemas.openxmlformats.org/officeDocument/2006/relationships/tags" Target="../tags/tag21.xml"/><Relationship Id="rId2" Type="http://schemas.openxmlformats.org/officeDocument/2006/relationships/image" Target="../media/image20.png"/><Relationship Id="rId10" Type="http://schemas.openxmlformats.org/officeDocument/2006/relationships/notesSlide" Target="../notesSlides/notesSlide1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25.xml"/><Relationship Id="rId2" Type="http://schemas.openxmlformats.org/officeDocument/2006/relationships/image" Target="../media/image24.png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tags" Target="../tags/tag27.xml"/><Relationship Id="rId2" Type="http://schemas.openxmlformats.org/officeDocument/2006/relationships/image" Target="../media/image26.png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28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image" Target="../media/image29.png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36.png"/><Relationship Id="rId7" Type="http://schemas.openxmlformats.org/officeDocument/2006/relationships/tags" Target="../tags/tag44.xml"/><Relationship Id="rId6" Type="http://schemas.openxmlformats.org/officeDocument/2006/relationships/image" Target="../media/image35.png"/><Relationship Id="rId5" Type="http://schemas.openxmlformats.org/officeDocument/2006/relationships/tags" Target="../tags/tag43.xml"/><Relationship Id="rId4" Type="http://schemas.openxmlformats.org/officeDocument/2006/relationships/image" Target="../media/image34.png"/><Relationship Id="rId3" Type="http://schemas.openxmlformats.org/officeDocument/2006/relationships/tags" Target="../tags/tag42.xml"/><Relationship Id="rId2" Type="http://schemas.openxmlformats.org/officeDocument/2006/relationships/image" Target="../media/image33.png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11" Type="http://schemas.openxmlformats.org/officeDocument/2006/relationships/tags" Target="../tags/tag46.xml"/><Relationship Id="rId10" Type="http://schemas.openxmlformats.org/officeDocument/2006/relationships/image" Target="../media/image37.png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image" Target="../media/image40.png"/><Relationship Id="rId3" Type="http://schemas.openxmlformats.org/officeDocument/2006/relationships/tags" Target="../tags/tag48.xml"/><Relationship Id="rId2" Type="http://schemas.openxmlformats.org/officeDocument/2006/relationships/image" Target="../media/image39.png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tags" Target="../tags/tag51.xml"/><Relationship Id="rId2" Type="http://schemas.openxmlformats.org/officeDocument/2006/relationships/image" Target="../media/image41.png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7.png"/><Relationship Id="rId7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2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.wmf"/><Relationship Id="rId12" Type="http://schemas.openxmlformats.org/officeDocument/2006/relationships/oleObject" Target="../embeddings/oleObject1.bin"/><Relationship Id="rId11" Type="http://schemas.openxmlformats.org/officeDocument/2006/relationships/tags" Target="../tags/tag6.xml"/><Relationship Id="rId10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16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17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0" y="1557338"/>
            <a:ext cx="9144000" cy="1943100"/>
          </a:xfrm>
          <a:noFill/>
          <a:ln>
            <a:noFill/>
          </a:ln>
        </p:spPr>
        <p:txBody>
          <a:bodyPr/>
          <a:p>
            <a:pPr algn="ctr">
              <a:buClrTx/>
              <a:buSzTx/>
              <a:buFontTx/>
            </a:pPr>
            <a:br>
              <a:rPr lang="en-US" altLang="zh-CN" sz="40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计算性能优化研究</a:t>
            </a:r>
            <a:endParaRPr lang="zh-CN" altLang="en-US" dirty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123" name="文本框 1"/>
          <p:cNvSpPr txBox="1"/>
          <p:nvPr/>
        </p:nvSpPr>
        <p:spPr>
          <a:xfrm>
            <a:off x="6221413" y="61468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4" name="文本框 1"/>
          <p:cNvSpPr txBox="1"/>
          <p:nvPr/>
        </p:nvSpPr>
        <p:spPr>
          <a:xfrm>
            <a:off x="2195513" y="3992563"/>
            <a:ext cx="5040312" cy="1353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Aft>
                <a:spcPts val="600"/>
              </a:spcAft>
            </a:pPr>
            <a:r>
              <a:rPr lang="zh-CN" altLang="en-US" sz="2400" dirty="0">
                <a:latin typeface="Arial" panose="020B0604020202020204" pitchFamily="34" charset="0"/>
              </a:rPr>
              <a:t>报告人：刘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</a:rPr>
              <a:t>松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zh-CN" altLang="en-US" sz="2400" dirty="0">
                <a:sym typeface="+mn-ea"/>
              </a:rPr>
              <a:t>西安交通大学高性能计算团队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zh-CN" altLang="en-US" sz="2400" dirty="0">
                <a:sym typeface="+mn-ea"/>
              </a:rPr>
              <a:t>2023-06-</a:t>
            </a:r>
            <a:r>
              <a:rPr lang="en-US" altLang="zh-CN" sz="2400" dirty="0">
                <a:sym typeface="+mn-ea"/>
              </a:rPr>
              <a:t>28</a:t>
            </a:r>
            <a:endParaRPr 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734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3187" name="内容占位符 2"/>
          <p:cNvSpPr>
            <a:spLocks noGrp="1"/>
          </p:cNvSpPr>
          <p:nvPr>
            <p:ph idx="1"/>
          </p:nvPr>
        </p:nvSpPr>
        <p:spPr>
          <a:xfrm>
            <a:off x="35560" y="1118235"/>
            <a:ext cx="4930775" cy="797560"/>
          </a:xfrm>
          <a:noFill/>
          <a:ln>
            <a:noFill/>
          </a:ln>
        </p:spPr>
        <p:txBody>
          <a:bodyPr/>
          <a:p>
            <a:pPr indent="457200" algn="l">
              <a:buNone/>
            </a:pP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我们提出了</a:t>
            </a:r>
            <a:r>
              <a:rPr lang="en-US" altLang="zh-CN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DHTS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一种面向</a:t>
            </a:r>
            <a:r>
              <a:rPr lang="en-US" altLang="zh-CN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GPU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Stencil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计算动态混合分块优化策略。</a:t>
            </a:r>
            <a:endParaRPr lang="zh-CN" altLang="en-US" sz="18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950" y="2060575"/>
            <a:ext cx="47764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DHTS</a:t>
            </a:r>
            <a:r>
              <a:rPr lang="zh-CN" altLang="en-US"/>
              <a:t>的核心：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将复杂分块形状的最内层分块平面，在每个时间步</a:t>
            </a:r>
            <a:r>
              <a:rPr lang="zh-CN" altLang="en-US" b="1"/>
              <a:t>动态</a:t>
            </a:r>
            <a:r>
              <a:rPr lang="zh-CN" altLang="en-US"/>
              <a:t>地划分为负载均衡的子平面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将子平面的边长与外层复杂分块形状的迭代范围关联，同时考虑负载均衡、聚合访存、</a:t>
            </a:r>
            <a:r>
              <a:rPr lang="en-US" altLang="zh-CN"/>
              <a:t>SIMD</a:t>
            </a:r>
            <a:r>
              <a:rPr lang="zh-CN" altLang="en-US"/>
              <a:t>等因素，提供了相应的</a:t>
            </a:r>
            <a:r>
              <a:rPr lang="zh-CN" altLang="en-US" b="1"/>
              <a:t>分块大小约束和选择</a:t>
            </a:r>
            <a:r>
              <a:rPr lang="zh-CN" altLang="en-US"/>
              <a:t>方法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性能优于已有的</a:t>
            </a:r>
            <a:r>
              <a:rPr lang="en-US" altLang="zh-CN"/>
              <a:t>SOTA</a:t>
            </a:r>
            <a:r>
              <a:rPr lang="zh-CN" altLang="en-US"/>
              <a:t>分块方法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ym typeface="+mn-ea"/>
              </a:rPr>
              <a:t>适用</a:t>
            </a:r>
            <a:r>
              <a:rPr lang="zh-CN" altLang="en-US">
                <a:sym typeface="+mn-ea"/>
              </a:rPr>
              <a:t>于已有的并发启动分块方法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88535" y="1124585"/>
            <a:ext cx="4204335" cy="5706110"/>
          </a:xfrm>
          <a:prstGeom prst="rect">
            <a:avLst/>
          </a:prstGeom>
        </p:spPr>
      </p:pic>
    </p:spTree>
  </p:cSld>
  <p:clrMapOvr>
    <a:masterClrMapping/>
  </p:clrMapOvr>
  <p:transition advTm="4740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3187" name="内容占位符 2"/>
          <p:cNvSpPr>
            <a:spLocks noGrp="1"/>
          </p:cNvSpPr>
          <p:nvPr>
            <p:ph idx="1"/>
          </p:nvPr>
        </p:nvSpPr>
        <p:spPr>
          <a:xfrm>
            <a:off x="-36195" y="1268730"/>
            <a:ext cx="7817485" cy="687705"/>
          </a:xfrm>
          <a:noFill/>
          <a:ln>
            <a:noFill/>
          </a:ln>
        </p:spPr>
        <p:txBody>
          <a:bodyPr/>
          <a:p>
            <a:pPr indent="457200" algn="l">
              <a:buNone/>
            </a:pP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在时间维和最外层空间维的迭代空间实现复杂形状的</a:t>
            </a:r>
            <a:r>
              <a:rPr lang="zh-CN" altLang="en-US" sz="18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静态分块</a:t>
            </a:r>
            <a:endParaRPr lang="zh-CN" altLang="en-US" sz="18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07765" y="1772920"/>
            <a:ext cx="3224530" cy="4559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215" y="3068955"/>
            <a:ext cx="3044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根据时间步分块大小划分时间带</a:t>
            </a:r>
            <a:r>
              <a:rPr lang="en-US" altLang="zh-CN" sz="1600"/>
              <a:t>(time band)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利用最大和最小依赖向量，对每个时间带进行划分</a:t>
            </a:r>
            <a:endParaRPr lang="zh-CN" altLang="en-US" sz="1600"/>
          </a:p>
        </p:txBody>
      </p:sp>
    </p:spTree>
  </p:cSld>
  <p:clrMapOvr>
    <a:masterClrMapping/>
  </p:clrMapOvr>
  <p:transition advTm="4740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3187" name="内容占位符 2"/>
          <p:cNvSpPr>
            <a:spLocks noGrp="1"/>
          </p:cNvSpPr>
          <p:nvPr>
            <p:ph idx="1"/>
          </p:nvPr>
        </p:nvSpPr>
        <p:spPr>
          <a:xfrm>
            <a:off x="-36195" y="1268730"/>
            <a:ext cx="7817485" cy="687705"/>
          </a:xfrm>
          <a:noFill/>
          <a:ln>
            <a:noFill/>
          </a:ln>
        </p:spPr>
        <p:txBody>
          <a:bodyPr/>
          <a:p>
            <a:pPr indent="457200" algn="l">
              <a:buNone/>
            </a:pP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en-US" altLang="zh-CN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stencil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模板和分块形状，构建</a:t>
            </a:r>
            <a:r>
              <a:rPr lang="zh-CN" altLang="en-US" sz="1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分块约束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条件和</a:t>
            </a:r>
            <a:r>
              <a:rPr lang="zh-CN" altLang="en-US" sz="1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块间并行调度</a:t>
            </a:r>
            <a:endParaRPr lang="zh-CN" altLang="en-US" sz="1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988820"/>
            <a:ext cx="3476625" cy="2188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7450" y="4293235"/>
            <a:ext cx="2101850" cy="1014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55465" y="1844675"/>
            <a:ext cx="2625090" cy="33896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55485" y="2890520"/>
            <a:ext cx="2084070" cy="2059940"/>
          </a:xfrm>
          <a:prstGeom prst="rect">
            <a:avLst/>
          </a:prstGeom>
        </p:spPr>
      </p:pic>
    </p:spTree>
  </p:cSld>
  <p:clrMapOvr>
    <a:masterClrMapping/>
  </p:clrMapOvr>
  <p:transition advTm="4740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3187" name="内容占位符 2"/>
          <p:cNvSpPr>
            <a:spLocks noGrp="1"/>
          </p:cNvSpPr>
          <p:nvPr>
            <p:ph idx="1"/>
          </p:nvPr>
        </p:nvSpPr>
        <p:spPr>
          <a:xfrm>
            <a:off x="-36195" y="1268730"/>
            <a:ext cx="8546465" cy="687705"/>
          </a:xfrm>
          <a:noFill/>
          <a:ln>
            <a:noFill/>
          </a:ln>
        </p:spPr>
        <p:txBody>
          <a:bodyPr/>
          <a:p>
            <a:pPr indent="457200" algn="l">
              <a:buNone/>
            </a:pPr>
            <a:r>
              <a:rPr lang="zh-CN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对分块内层迭代平面，每个时间步</a:t>
            </a:r>
            <a:r>
              <a:rPr lang="zh-CN" sz="18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动态划分</a:t>
            </a:r>
            <a:r>
              <a:rPr lang="zh-CN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成负载均衡的子平面分块</a:t>
            </a:r>
            <a:endParaRPr lang="zh-CN" altLang="en-US" sz="18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2204720"/>
            <a:ext cx="36506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外层复杂分块的迭代范围与内层平面的边关联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考虑工作集负载均衡、聚合访存、</a:t>
            </a:r>
            <a:r>
              <a:rPr lang="en-US" altLang="zh-CN" sz="1600"/>
              <a:t>SIMD</a:t>
            </a:r>
            <a:r>
              <a:rPr lang="zh-CN" altLang="en-US" sz="1600"/>
              <a:t>向量等因素，构建划分条件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43755" y="1701165"/>
            <a:ext cx="3263265" cy="4565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9250" y="3933190"/>
            <a:ext cx="2200275" cy="1224280"/>
          </a:xfrm>
          <a:prstGeom prst="rect">
            <a:avLst/>
          </a:prstGeom>
        </p:spPr>
      </p:pic>
    </p:spTree>
  </p:cSld>
  <p:clrMapOvr>
    <a:masterClrMapping/>
  </p:clrMapOvr>
  <p:transition advTm="4740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1052830"/>
            <a:ext cx="4373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实验评估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095" y="1917065"/>
            <a:ext cx="3629660" cy="2702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00245" y="1412875"/>
            <a:ext cx="4248150" cy="4711700"/>
          </a:xfrm>
          <a:prstGeom prst="rect">
            <a:avLst/>
          </a:prstGeom>
        </p:spPr>
      </p:pic>
    </p:spTree>
  </p:cSld>
  <p:clrMapOvr>
    <a:masterClrMapping/>
  </p:clrMapOvr>
  <p:transition advTm="4740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05" y="1050290"/>
            <a:ext cx="4373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实验评估</a:t>
            </a:r>
            <a:endParaRPr lang="zh-CN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）线程利用率和访存效率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1628775"/>
            <a:ext cx="8013700" cy="48310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95830" y="2420620"/>
            <a:ext cx="648335" cy="15843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636010" y="2420620"/>
            <a:ext cx="648335" cy="15843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5580380" y="2420620"/>
            <a:ext cx="648335" cy="15843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020560" y="2420620"/>
            <a:ext cx="648335" cy="15843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2195830" y="4940935"/>
            <a:ext cx="648335" cy="14947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3636010" y="4940935"/>
            <a:ext cx="648335" cy="14947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80380" y="4940935"/>
            <a:ext cx="648335" cy="14947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7020560" y="4940935"/>
            <a:ext cx="648335" cy="14947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4740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05" y="1050290"/>
            <a:ext cx="544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实验测试</a:t>
            </a:r>
            <a:endParaRPr lang="zh-CN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）不同问题规模下的计算性能和加速比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0340" y="1695450"/>
            <a:ext cx="5784850" cy="5120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84570" y="3860800"/>
            <a:ext cx="2922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相比</a:t>
            </a:r>
            <a:r>
              <a:rPr lang="en-US" altLang="zh-CN"/>
              <a:t>SOTA</a:t>
            </a:r>
            <a:r>
              <a:rPr lang="zh-CN" altLang="en-US"/>
              <a:t>的六边形分块</a:t>
            </a:r>
            <a:r>
              <a:rPr lang="en-US" altLang="zh-CN"/>
              <a:t>[1]</a:t>
            </a:r>
            <a:r>
              <a:rPr lang="zh-CN" altLang="en-US"/>
              <a:t>和分裂分块方法</a:t>
            </a:r>
            <a:r>
              <a:rPr lang="en-US" altLang="zh-CN"/>
              <a:t>[2]</a:t>
            </a:r>
            <a:r>
              <a:rPr lang="zh-CN" altLang="en-US"/>
              <a:t>，</a:t>
            </a:r>
            <a:r>
              <a:rPr lang="en-US" altLang="zh-CN"/>
              <a:t>DHTS</a:t>
            </a:r>
            <a:r>
              <a:rPr lang="zh-CN" altLang="en-US"/>
              <a:t>实现了</a:t>
            </a:r>
            <a:r>
              <a:rPr lang="en-US" altLang="zh-CN"/>
              <a:t>1.55X~28.07X</a:t>
            </a:r>
            <a:r>
              <a:rPr lang="zh-CN" altLang="en-US"/>
              <a:t>的加速比。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277485" y="5373370"/>
            <a:ext cx="3676015" cy="1014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[1] Grosser, et al, Hybrid hexagonal/classical tiling for GPUs, </a:t>
            </a:r>
            <a:r>
              <a:rPr kumimoji="0" lang="en-US" altLang="zh-CN" sz="1200" i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CGO</a:t>
            </a: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’2014</a:t>
            </a:r>
            <a:endParaRPr kumimoji="0" lang="en-US" altLang="zh-CN" sz="1200" kern="1200" cap="none" spc="0" normalizeH="0" baseline="0" noProof="0" dirty="0">
              <a:latin typeface="+mn-lt"/>
              <a:ea typeface="宋体" panose="02010600030101010101" pitchFamily="2" charset="-122"/>
              <a:cs typeface="+mn-cs"/>
            </a:endParaRPr>
          </a:p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[2] Grosser, et al, Split tiling for GPUs: Automatic parallelization using trapezoidal tiles, </a:t>
            </a:r>
            <a:r>
              <a:rPr kumimoji="0" lang="en-US" altLang="zh-CN" sz="1200" i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Workshop GPGPU’2013</a:t>
            </a:r>
            <a:endParaRPr kumimoji="0" lang="en-US" altLang="zh-CN" sz="1200" i="1" kern="1200" cap="none" spc="0" normalizeH="0" baseline="0" noProof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4740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05" y="1050290"/>
            <a:ext cx="544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实验测试</a:t>
            </a:r>
            <a:endParaRPr lang="zh-CN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）与</a:t>
            </a:r>
            <a:r>
              <a:rPr lang="en-US" altLang="zh-CN"/>
              <a:t>SOTA</a:t>
            </a:r>
            <a:r>
              <a:rPr lang="zh-CN" altLang="en-US"/>
              <a:t>的</a:t>
            </a:r>
            <a:r>
              <a:rPr lang="en-US" altLang="zh-CN"/>
              <a:t>stencil</a:t>
            </a:r>
            <a:r>
              <a:rPr lang="zh-CN" altLang="en-US"/>
              <a:t>计算框架性能比较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4815" y="3644900"/>
            <a:ext cx="852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ARTREMIS[3]</a:t>
            </a:r>
            <a:r>
              <a:rPr lang="zh-CN" altLang="en-US"/>
              <a:t>：面向高阶</a:t>
            </a:r>
            <a:r>
              <a:rPr lang="en-US" altLang="zh-CN"/>
              <a:t>stencil</a:t>
            </a:r>
            <a:r>
              <a:rPr lang="zh-CN" altLang="en-US"/>
              <a:t>的自动优化框架</a:t>
            </a:r>
            <a:endParaRPr lang="zh-CN" altLang="en-US"/>
          </a:p>
          <a:p>
            <a:r>
              <a:rPr lang="en-US" altLang="zh-CN"/>
              <a:t>AN5D[4]</a:t>
            </a:r>
            <a:r>
              <a:rPr lang="zh-CN" altLang="en-US"/>
              <a:t>：细粒度优化的</a:t>
            </a:r>
            <a:r>
              <a:rPr lang="en-US" altLang="zh-CN"/>
              <a:t>stencil</a:t>
            </a:r>
            <a:r>
              <a:rPr lang="zh-CN" altLang="en-US"/>
              <a:t>优化框架</a:t>
            </a:r>
            <a:endParaRPr lang="zh-CN" altLang="en-US"/>
          </a:p>
          <a:p>
            <a:r>
              <a:rPr lang="en-US" altLang="zh-CN"/>
              <a:t>DHTS</a:t>
            </a:r>
            <a:r>
              <a:rPr lang="zh-CN" altLang="en-US"/>
              <a:t>与细粒度优化方法（如寄存器优化、缓冲区数据重用等）正交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24815" y="4725035"/>
            <a:ext cx="754634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[3] Rawat, et al, On optimizing complex stencils on GPUs, </a:t>
            </a:r>
            <a:r>
              <a:rPr kumimoji="0" lang="en-US" altLang="zh-CN" sz="1200" i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TPDS</a:t>
            </a: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’2019</a:t>
            </a:r>
            <a:endParaRPr kumimoji="0" lang="en-US" altLang="zh-CN" sz="1200" kern="1200" cap="none" spc="0" normalizeH="0" baseline="0" noProof="0" dirty="0">
              <a:latin typeface="+mn-lt"/>
              <a:ea typeface="宋体" panose="02010600030101010101" pitchFamily="2" charset="-122"/>
              <a:cs typeface="+mn-cs"/>
            </a:endParaRPr>
          </a:p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[4] Matsumura, et al, AN5D: Automated stencil framework for high-degree temporal blocking on GPUs, </a:t>
            </a:r>
            <a:r>
              <a:rPr kumimoji="0" lang="en-US" altLang="zh-CN" sz="1200" i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1200" i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GO’2020</a:t>
            </a:r>
            <a:endParaRPr kumimoji="0" lang="en-US" altLang="zh-CN" sz="1200" i="1" kern="1200" cap="none" spc="0" normalizeH="0" baseline="0" noProof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3850" y="1772920"/>
            <a:ext cx="7651750" cy="1555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815" y="5343525"/>
            <a:ext cx="81356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该研究成果：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Liu, Zengyuan Zhang, Weiguo Wu. </a:t>
            </a:r>
            <a:r>
              <a:rPr lang="zh-CN" altLang="en-US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DHTS: A Dynamic Hybrid Tiling Strategy for Optimizing Stencil Computation on GPUs[J]. </a:t>
            </a:r>
            <a:r>
              <a:rPr lang="zh-CN" altLang="en-US" sz="16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Computers</a:t>
            </a:r>
            <a:r>
              <a:rPr lang="zh-CN" altLang="en-US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 (https://doi.org/10.1109/TC.2023.3271060</a:t>
            </a:r>
            <a:r>
              <a:rPr lang="en-US" altLang="zh-CN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3.</a:t>
            </a:r>
            <a:r>
              <a:rPr kumimoji="1" 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基于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FFT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的快速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1"/>
          </p:nvPr>
        </p:nvSpPr>
        <p:spPr>
          <a:xfrm>
            <a:off x="457200" y="1125855"/>
            <a:ext cx="8291830" cy="1510665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问题陈述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基于循环分块的优化方法始终无法避免大量的迭代计算，存在较高计算复杂度</a:t>
            </a:r>
            <a:endParaRPr lang="en-US" altLang="zh-CN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sz="2000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57200" y="1125538"/>
            <a:ext cx="8291513" cy="5183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9230" indent="-18923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•"/>
              <a:defRPr kumimoji="1" sz="2800" b="1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482600" indent="-10350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buFont typeface="Wingdings" panose="05000000000000000000" pitchFamily="2" charset="2"/>
              <a:buChar char="§"/>
              <a:defRPr kumimoji="1" sz="2400" b="1">
                <a:solidFill>
                  <a:srgbClr val="3333CC"/>
                </a:solidFill>
                <a:latin typeface="+mn-lt"/>
                <a:ea typeface="仿宋_GB2312" pitchFamily="49" charset="-122"/>
                <a:cs typeface="仿宋_GB2312"/>
              </a:defRPr>
            </a:lvl2pPr>
            <a:lvl3pPr marL="765175" indent="14922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50000"/>
              <a:buChar char="•"/>
              <a:defRPr kumimoji="1" sz="2000" b="1">
                <a:solidFill>
                  <a:srgbClr val="333333"/>
                </a:solidFill>
                <a:latin typeface="+mn-lt"/>
                <a:ea typeface="+mn-ea"/>
                <a:cs typeface="仿宋_GB2312"/>
              </a:defRPr>
            </a:lvl3pPr>
            <a:lvl4pPr marL="1138555" indent="-9525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66"/>
                </a:solidFill>
                <a:latin typeface="+mn-lt"/>
                <a:ea typeface="楷体_GB2312" pitchFamily="49" charset="-122"/>
                <a:cs typeface="楷体_GB2312"/>
              </a:defRPr>
            </a:lvl4pPr>
            <a:lvl5pPr marL="1435100" indent="-10668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5pPr>
            <a:lvl6pPr marL="18923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3495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067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2639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问题陈述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基于循环分块的优化方法始终无法避免大量的迭代计算，存在较高计算复杂度</a:t>
            </a:r>
            <a:endParaRPr lang="en-US" altLang="zh-CN" sz="2000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95" y="2420620"/>
            <a:ext cx="8220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kumimoji="1" lang="zh-CN" altLang="en-US" sz="2000" dirty="0">
                <a:latin typeface="宋体" panose="02010600030101010101" pitchFamily="2" charset="-122"/>
                <a:sym typeface="+mn-ea"/>
              </a:rPr>
              <a:t>Stencil计算可以用卷积运算代替迭代计算</a:t>
            </a:r>
            <a:endParaRPr kumimoji="1" lang="zh-CN" altLang="en-US" sz="2000" dirty="0">
              <a:latin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2853055"/>
            <a:ext cx="4235450" cy="812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795" y="3717290"/>
            <a:ext cx="688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dirty="0">
                <a:latin typeface="宋体" panose="02010600030101010101" pitchFamily="2" charset="-122"/>
                <a:sym typeface="+mn-ea"/>
              </a:rPr>
              <a:t>      A[t+1]=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S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* A[t]  (t—</a:t>
            </a:r>
            <a:r>
              <a:rPr lang="zh-CN" altLang="en-US" dirty="0">
                <a:latin typeface="宋体" panose="02010600030101010101" pitchFamily="2" charset="-122"/>
                <a:sym typeface="+mn-ea"/>
              </a:rPr>
              <a:t>时间步，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S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—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stencil pattern</a:t>
            </a:r>
            <a:r>
              <a:rPr lang="zh-CN" altLang="en-US" dirty="0">
                <a:latin typeface="宋体" panose="02010600030101010101" pitchFamily="2" charset="-122"/>
                <a:sym typeface="+mn-ea"/>
              </a:rPr>
              <a:t>）</a:t>
            </a:r>
            <a:endParaRPr lang="en-US" altLang="zh-CN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latin typeface="宋体" panose="02010600030101010101" pitchFamily="2" charset="-122"/>
                <a:sym typeface="+mn-ea"/>
              </a:rPr>
              <a:t>     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A[T]=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S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* 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S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* ...* 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S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* A[0]= 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S</a:t>
            </a:r>
            <a:r>
              <a:rPr lang="en-US" altLang="zh-CN" baseline="30000" dirty="0">
                <a:latin typeface="宋体" panose="02010600030101010101" pitchFamily="2" charset="-122"/>
                <a:sym typeface="+mn-ea"/>
              </a:rPr>
              <a:t>T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* A[0]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67995" y="4414520"/>
            <a:ext cx="7755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kumimoji="1" lang="zh-CN" altLang="en-US" sz="2000" dirty="0">
                <a:latin typeface="宋体" panose="02010600030101010101" pitchFamily="2" charset="-122"/>
                <a:sym typeface="+mn-ea"/>
              </a:rPr>
              <a:t>利用FFT（离散傅里叶变换）计算卷积，O(N</a:t>
            </a:r>
            <a:r>
              <a:rPr kumimoji="1" lang="zh-CN" altLang="en-US" sz="2000" baseline="30000" dirty="0">
                <a:latin typeface="宋体" panose="02010600030101010101" pitchFamily="2" charset="-122"/>
                <a:sym typeface="+mn-ea"/>
              </a:rPr>
              <a:t>2</a:t>
            </a:r>
            <a:r>
              <a:rPr kumimoji="1" lang="zh-CN" altLang="en-US" sz="2000" dirty="0">
                <a:latin typeface="宋体" panose="02010600030101010101" pitchFamily="2" charset="-122"/>
                <a:sym typeface="+mn-ea"/>
              </a:rPr>
              <a:t>)—&gt;O(NlogN)</a:t>
            </a:r>
            <a:endParaRPr kumimoji="1"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1955" y="4967605"/>
            <a:ext cx="8490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 dirty="0">
                <a:latin typeface="宋体" panose="02010600030101010101" pitchFamily="2" charset="-122"/>
                <a:sym typeface="+mn-ea"/>
              </a:rPr>
              <a:t>W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=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U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*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V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; 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U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(fft)—&gt;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X</a:t>
            </a:r>
            <a:r>
              <a:rPr lang="en-US" altLang="zh-CN" i="1" baseline="-25000" dirty="0">
                <a:latin typeface="宋体" panose="02010600030101010101" pitchFamily="2" charset="-122"/>
                <a:sym typeface="+mn-ea"/>
              </a:rPr>
              <a:t>U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,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V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(fft)—&gt;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X</a:t>
            </a:r>
            <a:r>
              <a:rPr lang="en-US" altLang="zh-CN" i="1" baseline="-25000" dirty="0">
                <a:latin typeface="宋体" panose="02010600030101010101" pitchFamily="2" charset="-122"/>
                <a:sym typeface="+mn-ea"/>
              </a:rPr>
              <a:t>V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; 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X</a:t>
            </a:r>
            <a:r>
              <a:rPr lang="en-US" altLang="zh-CN" i="1" baseline="-25000" dirty="0">
                <a:latin typeface="宋体" panose="02010600030101010101" pitchFamily="2" charset="-122"/>
                <a:sym typeface="+mn-ea"/>
              </a:rPr>
              <a:t>U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·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X</a:t>
            </a:r>
            <a:r>
              <a:rPr lang="en-US" altLang="zh-CN" i="1" baseline="-25000" dirty="0">
                <a:latin typeface="宋体" panose="02010600030101010101" pitchFamily="2" charset="-122"/>
                <a:sym typeface="+mn-ea"/>
              </a:rPr>
              <a:t>V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=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X</a:t>
            </a:r>
            <a:r>
              <a:rPr lang="en-US" altLang="zh-CN" i="1" baseline="-25000" dirty="0">
                <a:latin typeface="宋体" panose="02010600030101010101" pitchFamily="2" charset="-122"/>
                <a:sym typeface="+mn-ea"/>
              </a:rPr>
              <a:t>W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; 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X</a:t>
            </a:r>
            <a:r>
              <a:rPr lang="en-US" altLang="zh-CN" i="1" baseline="-25000" dirty="0">
                <a:latin typeface="宋体" panose="02010600030101010101" pitchFamily="2" charset="-122"/>
                <a:sym typeface="+mn-ea"/>
              </a:rPr>
              <a:t>W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(inverse fft)—&gt;</a:t>
            </a:r>
            <a:r>
              <a:rPr lang="en-US" altLang="zh-CN" i="1" dirty="0">
                <a:latin typeface="宋体" panose="02010600030101010101" pitchFamily="2" charset="-122"/>
                <a:sym typeface="+mn-ea"/>
              </a:rPr>
              <a:t>W</a:t>
            </a:r>
            <a:endParaRPr lang="en-US" altLang="zh-CN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5" grpId="1"/>
      <p:bldP spid="7" grpId="1"/>
      <p:bldP spid="8" grpId="0"/>
      <p:bldP spid="9" grpId="0"/>
      <p:bldP spid="8" grpId="1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1"/>
          </p:nvPr>
        </p:nvSpPr>
        <p:spPr>
          <a:xfrm>
            <a:off x="378460" y="1125855"/>
            <a:ext cx="8370570" cy="5182870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问题陈述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近年出现了部分研究，利用卷积实现新的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算法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(DCMI:</a:t>
            </a:r>
            <a:r>
              <a:rPr lang="en-US" altLang="zh-CN" sz="2000" b="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TACO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’19;faststencil:</a:t>
            </a:r>
            <a:r>
              <a:rPr lang="en-US" altLang="zh-CN" sz="2000" b="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SPAA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’21)</a:t>
            </a:r>
            <a:endParaRPr lang="en-US" altLang="zh-CN" sz="2000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" y="2637155"/>
            <a:ext cx="5481955" cy="2618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23890" y="3068955"/>
            <a:ext cx="3380105" cy="1674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已有方法仅适用于</a:t>
            </a:r>
            <a:r>
              <a:rPr lang="zh-CN" altLang="en-US" b="1"/>
              <a:t>周期性边界条件</a:t>
            </a:r>
            <a:r>
              <a:rPr lang="zh-CN" altLang="en-US"/>
              <a:t>的</a:t>
            </a:r>
            <a:r>
              <a:rPr lang="en-US" altLang="zh-CN"/>
              <a:t>stencil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/>
              <a:t>边界效应</a:t>
            </a:r>
            <a:r>
              <a:rPr lang="zh-CN" altLang="en-US"/>
              <a:t>影响，大量非周期性边界条件的应用仍然需要迭代计算</a:t>
            </a: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1213485" y="2853055"/>
            <a:ext cx="3233420" cy="1496060"/>
          </a:xfrm>
          <a:prstGeom prst="triangl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7880" y="2410460"/>
            <a:ext cx="140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 &lt;= N-2</a:t>
            </a:r>
            <a:endParaRPr lang="en-US" altLang="zh-CN"/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2376488" y="1029335"/>
            <a:ext cx="3492500" cy="642938"/>
          </a:xfrm>
          <a:noFill/>
          <a:ln>
            <a:noFill/>
          </a:ln>
        </p:spPr>
        <p:txBody>
          <a:bodyPr/>
          <a:p>
            <a:pPr algn="ctr"/>
            <a:r>
              <a:rPr lang="zh-CN" altLang="en-US" sz="2800" dirty="0"/>
              <a:t>提纲</a:t>
            </a:r>
            <a:endParaRPr lang="zh-CN" altLang="en-US" sz="2800" dirty="0"/>
          </a:p>
        </p:txBody>
      </p:sp>
      <p:grpSp>
        <p:nvGrpSpPr>
          <p:cNvPr id="7171" name="Group 54"/>
          <p:cNvGrpSpPr/>
          <p:nvPr/>
        </p:nvGrpSpPr>
        <p:grpSpPr>
          <a:xfrm>
            <a:off x="671513" y="1664335"/>
            <a:ext cx="5410200" cy="665163"/>
            <a:chOff x="1200" y="3085"/>
            <a:chExt cx="3408" cy="419"/>
          </a:xfrm>
        </p:grpSpPr>
        <p:grpSp>
          <p:nvGrpSpPr>
            <p:cNvPr id="7229" name="Group 55"/>
            <p:cNvGrpSpPr/>
            <p:nvPr/>
          </p:nvGrpSpPr>
          <p:grpSpPr>
            <a:xfrm>
              <a:off x="1200" y="3085"/>
              <a:ext cx="480" cy="419"/>
              <a:chOff x="3174" y="2656"/>
              <a:chExt cx="1549" cy="1351"/>
            </a:xfrm>
          </p:grpSpPr>
          <p:sp>
            <p:nvSpPr>
              <p:cNvPr id="7233" name="AutoShape 56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34" name="AutoShape 57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AutoShape 58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230" name="Line 59"/>
            <p:cNvSpPr/>
            <p:nvPr/>
          </p:nvSpPr>
          <p:spPr>
            <a:xfrm>
              <a:off x="1584" y="3469"/>
              <a:ext cx="3024" cy="0"/>
            </a:xfrm>
            <a:prstGeom prst="line">
              <a:avLst/>
            </a:prstGeom>
            <a:ln w="25400" cap="flat" cmpd="sng">
              <a:solidFill>
                <a:schemeClr val="folHlink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7231" name="Text Box 60"/>
            <p:cNvSpPr txBox="1"/>
            <p:nvPr/>
          </p:nvSpPr>
          <p:spPr>
            <a:xfrm>
              <a:off x="2208" y="3121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232" name="Text Box 61"/>
            <p:cNvSpPr txBox="1"/>
            <p:nvPr/>
          </p:nvSpPr>
          <p:spPr>
            <a:xfrm>
              <a:off x="1324" y="3147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2" name="Text Box 70"/>
          <p:cNvSpPr txBox="1"/>
          <p:nvPr/>
        </p:nvSpPr>
        <p:spPr>
          <a:xfrm>
            <a:off x="2092325" y="263271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83"/>
          <p:cNvSpPr txBox="1"/>
          <p:nvPr/>
        </p:nvSpPr>
        <p:spPr>
          <a:xfrm>
            <a:off x="1030288" y="1737360"/>
            <a:ext cx="42497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r>
              <a:rPr lang="zh-CN" altLang="en-US" sz="2400" b="1" dirty="0">
                <a:latin typeface="宋体" panose="02010600030101010101" pitchFamily="2" charset="-122"/>
              </a:rPr>
              <a:t>研究背景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grpSp>
        <p:nvGrpSpPr>
          <p:cNvPr id="7174" name="Group 86"/>
          <p:cNvGrpSpPr/>
          <p:nvPr/>
        </p:nvGrpSpPr>
        <p:grpSpPr>
          <a:xfrm>
            <a:off x="671513" y="2383473"/>
            <a:ext cx="5410200" cy="665162"/>
            <a:chOff x="1200" y="1947"/>
            <a:chExt cx="3408" cy="419"/>
          </a:xfrm>
        </p:grpSpPr>
        <p:grpSp>
          <p:nvGrpSpPr>
            <p:cNvPr id="7222" name="Group 87"/>
            <p:cNvGrpSpPr/>
            <p:nvPr/>
          </p:nvGrpSpPr>
          <p:grpSpPr>
            <a:xfrm>
              <a:off x="1200" y="1947"/>
              <a:ext cx="480" cy="419"/>
              <a:chOff x="3174" y="2656"/>
              <a:chExt cx="1549" cy="1351"/>
            </a:xfrm>
          </p:grpSpPr>
          <p:sp>
            <p:nvSpPr>
              <p:cNvPr id="7226" name="AutoShape 88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27" name="AutoShape 89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AutoShape 9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223" name="Line 91"/>
            <p:cNvSpPr/>
            <p:nvPr/>
          </p:nvSpPr>
          <p:spPr>
            <a:xfrm>
              <a:off x="1584" y="2355"/>
              <a:ext cx="3024" cy="0"/>
            </a:xfrm>
            <a:prstGeom prst="line">
              <a:avLst/>
            </a:prstGeom>
            <a:ln w="25400" cap="flat" cmpd="sng">
              <a:solidFill>
                <a:schemeClr val="folHlink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7224" name="Text Box 92"/>
            <p:cNvSpPr txBox="1"/>
            <p:nvPr/>
          </p:nvSpPr>
          <p:spPr>
            <a:xfrm>
              <a:off x="2208" y="1983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225" name="Text Box 93"/>
            <p:cNvSpPr txBox="1"/>
            <p:nvPr/>
          </p:nvSpPr>
          <p:spPr>
            <a:xfrm>
              <a:off x="1324" y="2009"/>
              <a:ext cx="22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5" name="Text Box 70"/>
          <p:cNvSpPr txBox="1"/>
          <p:nvPr/>
        </p:nvSpPr>
        <p:spPr>
          <a:xfrm>
            <a:off x="2092325" y="33851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Text Box 84"/>
          <p:cNvSpPr txBox="1">
            <a:spLocks noChangeArrowheads="1"/>
          </p:cNvSpPr>
          <p:nvPr/>
        </p:nvSpPr>
        <p:spPr bwMode="auto">
          <a:xfrm>
            <a:off x="1043940" y="2491105"/>
            <a:ext cx="6896735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  </a:t>
            </a:r>
            <a:r>
              <a:rPr lang="zh-CN" altLang="en-US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面向</a:t>
            </a:r>
            <a:r>
              <a:rPr lang="en-US" altLang="zh-CN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GPU</a:t>
            </a:r>
            <a:r>
              <a:rPr lang="zh-CN" altLang="en-US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的</a:t>
            </a:r>
            <a:r>
              <a:rPr lang="en-US" altLang="zh-CN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Stencil</a:t>
            </a:r>
            <a:r>
              <a:rPr lang="zh-CN" altLang="en-US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计算动态混合分块优化策略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78" name="Group 86"/>
          <p:cNvGrpSpPr/>
          <p:nvPr/>
        </p:nvGrpSpPr>
        <p:grpSpPr>
          <a:xfrm>
            <a:off x="671513" y="3097848"/>
            <a:ext cx="5410200" cy="665162"/>
            <a:chOff x="1200" y="1947"/>
            <a:chExt cx="3408" cy="419"/>
          </a:xfrm>
        </p:grpSpPr>
        <p:grpSp>
          <p:nvGrpSpPr>
            <p:cNvPr id="7215" name="Group 87"/>
            <p:cNvGrpSpPr/>
            <p:nvPr/>
          </p:nvGrpSpPr>
          <p:grpSpPr>
            <a:xfrm>
              <a:off x="1200" y="1947"/>
              <a:ext cx="480" cy="419"/>
              <a:chOff x="3174" y="2656"/>
              <a:chExt cx="1549" cy="1351"/>
            </a:xfrm>
          </p:grpSpPr>
          <p:sp>
            <p:nvSpPr>
              <p:cNvPr id="7219" name="AutoShape 88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20" name="AutoShape 89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AutoShape 9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216" name="Line 91"/>
            <p:cNvSpPr/>
            <p:nvPr/>
          </p:nvSpPr>
          <p:spPr>
            <a:xfrm>
              <a:off x="1584" y="2355"/>
              <a:ext cx="3024" cy="0"/>
            </a:xfrm>
            <a:prstGeom prst="line">
              <a:avLst/>
            </a:prstGeom>
            <a:ln w="25400" cap="flat" cmpd="sng">
              <a:solidFill>
                <a:schemeClr val="folHlink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7217" name="Text Box 92"/>
            <p:cNvSpPr txBox="1"/>
            <p:nvPr/>
          </p:nvSpPr>
          <p:spPr>
            <a:xfrm>
              <a:off x="2208" y="1983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218" name="Text Box 93"/>
            <p:cNvSpPr txBox="1"/>
            <p:nvPr/>
          </p:nvSpPr>
          <p:spPr>
            <a:xfrm>
              <a:off x="1324" y="2009"/>
              <a:ext cx="22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179" name="Group 54"/>
          <p:cNvGrpSpPr/>
          <p:nvPr/>
        </p:nvGrpSpPr>
        <p:grpSpPr>
          <a:xfrm>
            <a:off x="671513" y="3842385"/>
            <a:ext cx="5410200" cy="665163"/>
            <a:chOff x="1200" y="3085"/>
            <a:chExt cx="3408" cy="419"/>
          </a:xfrm>
        </p:grpSpPr>
        <p:grpSp>
          <p:nvGrpSpPr>
            <p:cNvPr id="7208" name="Group 55"/>
            <p:cNvGrpSpPr/>
            <p:nvPr/>
          </p:nvGrpSpPr>
          <p:grpSpPr>
            <a:xfrm>
              <a:off x="1200" y="3085"/>
              <a:ext cx="480" cy="419"/>
              <a:chOff x="3174" y="2656"/>
              <a:chExt cx="1549" cy="1351"/>
            </a:xfrm>
          </p:grpSpPr>
          <p:sp>
            <p:nvSpPr>
              <p:cNvPr id="7212" name="AutoShape 56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3" name="AutoShape 57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AutoShape 58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209" name="Line 59"/>
            <p:cNvSpPr/>
            <p:nvPr/>
          </p:nvSpPr>
          <p:spPr>
            <a:xfrm>
              <a:off x="1584" y="3469"/>
              <a:ext cx="3024" cy="0"/>
            </a:xfrm>
            <a:prstGeom prst="line">
              <a:avLst/>
            </a:prstGeom>
            <a:ln w="25400" cap="flat" cmpd="sng">
              <a:solidFill>
                <a:schemeClr val="folHlink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7210" name="Text Box 60"/>
            <p:cNvSpPr txBox="1"/>
            <p:nvPr/>
          </p:nvSpPr>
          <p:spPr>
            <a:xfrm>
              <a:off x="2208" y="3121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211" name="Text Box 61"/>
            <p:cNvSpPr txBox="1"/>
            <p:nvPr/>
          </p:nvSpPr>
          <p:spPr>
            <a:xfrm>
              <a:off x="1324" y="3147"/>
              <a:ext cx="22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1043305" y="3226753"/>
            <a:ext cx="499237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  </a:t>
            </a:r>
            <a:r>
              <a:rPr lang="zh-CN" altLang="en-US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基于</a:t>
            </a:r>
            <a:r>
              <a:rPr lang="en-US" altLang="zh-CN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FFT</a:t>
            </a:r>
            <a:r>
              <a:rPr lang="zh-CN" altLang="en-US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的快速</a:t>
            </a:r>
            <a:r>
              <a:rPr lang="en-US" altLang="zh-CN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Stencil</a:t>
            </a:r>
            <a:r>
              <a:rPr lang="zh-CN" altLang="en-US" sz="24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+mn-ea"/>
              </a:rPr>
              <a:t>计算算法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Text Box 84"/>
          <p:cNvSpPr txBox="1">
            <a:spLocks noChangeArrowheads="1"/>
          </p:cNvSpPr>
          <p:nvPr/>
        </p:nvSpPr>
        <p:spPr bwMode="auto">
          <a:xfrm>
            <a:off x="1051243" y="3942715"/>
            <a:ext cx="200660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研究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展望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346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1"/>
          </p:nvPr>
        </p:nvSpPr>
        <p:spPr>
          <a:xfrm>
            <a:off x="378460" y="1125855"/>
            <a:ext cx="8370570" cy="5182870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TurboStencil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算法：适用于非周期性边界条件的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快速计算算法。</a:t>
            </a:r>
            <a:endParaRPr lang="zh-CN" altLang="en-US" sz="2000" b="0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1480" y="1772920"/>
            <a:ext cx="75603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不同</a:t>
            </a:r>
            <a:r>
              <a:rPr lang="en-US" altLang="zh-CN"/>
              <a:t>stencil</a:t>
            </a:r>
            <a:r>
              <a:rPr lang="zh-CN" altLang="en-US"/>
              <a:t>计算模式，分开计算</a:t>
            </a:r>
            <a:r>
              <a:rPr lang="zh-CN"/>
              <a:t>（边界点、有效内部点</a:t>
            </a:r>
            <a:r>
              <a:rPr lang="zh-CN" altLang="en-US"/>
              <a:t>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采用填充算法消除边界效应，实现卷积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对于对称</a:t>
            </a:r>
            <a:r>
              <a:rPr lang="en-US" altLang="zh-CN"/>
              <a:t>stencil</a:t>
            </a:r>
            <a:r>
              <a:rPr lang="zh-CN" altLang="en-US"/>
              <a:t>，仅用一次即可计算出结果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对于非对称</a:t>
            </a:r>
            <a:r>
              <a:rPr lang="en-US" altLang="zh-CN"/>
              <a:t>stencil</a:t>
            </a:r>
            <a:r>
              <a:rPr lang="zh-CN" altLang="en-US"/>
              <a:t>，也只用计算若干次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相比</a:t>
            </a:r>
            <a:r>
              <a:rPr lang="en-US" altLang="zh-CN"/>
              <a:t>SOTA</a:t>
            </a:r>
            <a:r>
              <a:rPr lang="zh-CN" altLang="en-US"/>
              <a:t>算法，实现了数量级的性能加速</a:t>
            </a:r>
            <a:endParaRPr lang="zh-CN" altLang="en-US"/>
          </a:p>
        </p:txBody>
      </p:sp>
    </p:spTree>
  </p:cSld>
  <p:clrMapOvr>
    <a:masterClrMapping/>
  </p:clrMapOvr>
  <p:transition advTm="4740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1"/>
          </p:nvPr>
        </p:nvSpPr>
        <p:spPr>
          <a:xfrm>
            <a:off x="378460" y="1125855"/>
            <a:ext cx="8370570" cy="5182870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计算有效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内部点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边界点置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，同时填充原始输入数据，按</a:t>
            </a:r>
            <a:r>
              <a:rPr lang="en-US" altLang="zh-CN" sz="20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</a:t>
            </a:r>
            <a:endParaRPr lang="zh-CN" altLang="en-US" sz="2000" b="0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995" y="3933190"/>
            <a:ext cx="559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</a:t>
            </a:r>
            <a:r>
              <a:rPr lang="zh-CN" altLang="en-US" b="1"/>
              <a:t>边界点</a:t>
            </a:r>
            <a:r>
              <a:rPr lang="zh-CN" altLang="en-US"/>
              <a:t>时，有效内部点置</a:t>
            </a:r>
            <a:r>
              <a:rPr lang="en-US" altLang="zh-CN"/>
              <a:t>0</a:t>
            </a:r>
            <a:r>
              <a:rPr lang="zh-CN" altLang="en-US"/>
              <a:t>，根据</a:t>
            </a:r>
            <a:r>
              <a:rPr lang="en-US" altLang="zh-CN" i="1"/>
              <a:t>S</a:t>
            </a:r>
            <a:r>
              <a:rPr lang="zh-CN" altLang="en-US"/>
              <a:t>分离出</a:t>
            </a:r>
            <a:r>
              <a:rPr lang="en-US" altLang="zh-CN" i="1"/>
              <a:t>S</a:t>
            </a:r>
            <a:r>
              <a:rPr lang="en-US" altLang="zh-CN"/>
              <a:t>1</a:t>
            </a:r>
            <a:r>
              <a:rPr lang="zh-CN" altLang="en-US"/>
              <a:t>计算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705" y="1557020"/>
            <a:ext cx="5062220" cy="1955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57825" y="1866900"/>
            <a:ext cx="3453130" cy="1409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5" y="4509135"/>
            <a:ext cx="5003165" cy="1693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80380" y="4509135"/>
            <a:ext cx="3470275" cy="578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125" y="5179695"/>
            <a:ext cx="998855" cy="187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52135" y="5531485"/>
            <a:ext cx="1844675" cy="246380"/>
          </a:xfrm>
          <a:prstGeom prst="rect">
            <a:avLst/>
          </a:prstGeom>
        </p:spPr>
      </p:pic>
    </p:spTree>
  </p:cSld>
  <p:clrMapOvr>
    <a:masterClrMapping/>
  </p:clrMapOvr>
  <p:transition advTm="4740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1"/>
          </p:nvPr>
        </p:nvSpPr>
        <p:spPr>
          <a:xfrm>
            <a:off x="378460" y="1354455"/>
            <a:ext cx="8370570" cy="4954270"/>
          </a:xfrm>
          <a:noFill/>
          <a:ln>
            <a:noFill/>
          </a:ln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对称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</a:t>
            </a:r>
            <a:endParaRPr lang="zh-CN" altLang="en-US" sz="2000" b="0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950" y="2197735"/>
            <a:ext cx="4384675" cy="28581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77740" y="1773555"/>
            <a:ext cx="4253865" cy="36042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16145" y="1340485"/>
            <a:ext cx="3905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非对称</a:t>
            </a:r>
            <a:r>
              <a:rPr lang="en-US" altLang="zh-CN"/>
              <a:t>stencil</a:t>
            </a:r>
            <a:r>
              <a:rPr lang="zh-CN" altLang="en-US"/>
              <a:t>计算：分治思想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6390" y="5589270"/>
            <a:ext cx="2609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2"/>
                </a:solidFill>
              </a:rPr>
              <a:t>只需一次计算</a:t>
            </a:r>
            <a:endParaRPr lang="zh-CN" altLang="en-US" b="1">
              <a:solidFill>
                <a:schemeClr val="accent2"/>
              </a:solidFill>
            </a:endParaRPr>
          </a:p>
          <a:p>
            <a:r>
              <a:rPr lang="en-US" altLang="zh-CN" b="1">
                <a:solidFill>
                  <a:schemeClr val="accent2"/>
                </a:solidFill>
              </a:rPr>
              <a:t>O(NlogN)</a:t>
            </a:r>
            <a:endParaRPr lang="en-US" altLang="zh-CN" b="1">
              <a:solidFill>
                <a:schemeClr val="accent2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571365" y="5589270"/>
            <a:ext cx="4264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2"/>
                </a:solidFill>
              </a:rPr>
              <a:t>需要若干次少量计算</a:t>
            </a:r>
            <a:endParaRPr lang="zh-CN" altLang="en-US" b="1">
              <a:solidFill>
                <a:schemeClr val="accent2"/>
              </a:solidFill>
            </a:endParaRPr>
          </a:p>
          <a:p>
            <a:r>
              <a:rPr lang="en-US" altLang="zh-CN" b="1">
                <a:solidFill>
                  <a:schemeClr val="accent2"/>
                </a:solidFill>
              </a:rPr>
              <a:t>O((N</a:t>
            </a:r>
            <a:r>
              <a:rPr lang="en-US" altLang="zh-CN" b="1" baseline="30000">
                <a:solidFill>
                  <a:schemeClr val="accent2"/>
                </a:solidFill>
              </a:rPr>
              <a:t>1/d</a:t>
            </a:r>
            <a:r>
              <a:rPr lang="en-US" altLang="zh-CN" b="1">
                <a:solidFill>
                  <a:schemeClr val="accent2"/>
                </a:solidFill>
              </a:rPr>
              <a:t> + 2t)</a:t>
            </a:r>
            <a:r>
              <a:rPr lang="en-US" altLang="zh-CN" b="1" baseline="30000">
                <a:solidFill>
                  <a:schemeClr val="accent2"/>
                </a:solidFill>
              </a:rPr>
              <a:t>d</a:t>
            </a:r>
            <a:r>
              <a:rPr lang="en-US" altLang="zh-CN" b="1">
                <a:solidFill>
                  <a:schemeClr val="accent2"/>
                </a:solidFill>
              </a:rPr>
              <a:t>log(N</a:t>
            </a:r>
            <a:r>
              <a:rPr lang="en-US" altLang="zh-CN" b="1" baseline="30000">
                <a:solidFill>
                  <a:schemeClr val="accent2"/>
                </a:solidFill>
              </a:rPr>
              <a:t>1/d</a:t>
            </a:r>
            <a:r>
              <a:rPr lang="en-US" altLang="zh-CN" b="1">
                <a:solidFill>
                  <a:schemeClr val="accent2"/>
                </a:solidFill>
              </a:rPr>
              <a:t> + 2t)</a:t>
            </a:r>
            <a:r>
              <a:rPr lang="en-US" altLang="zh-CN" b="1">
                <a:solidFill>
                  <a:schemeClr val="accent2"/>
                </a:solidFill>
              </a:rPr>
              <a:t>dT/t)</a:t>
            </a:r>
            <a:endParaRPr lang="en-US" altLang="zh-CN" b="1">
              <a:solidFill>
                <a:schemeClr val="accent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360" y="1052830"/>
            <a:ext cx="3805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显式迭代计算优化算法：</a:t>
            </a:r>
            <a:r>
              <a:rPr lang="en-US" altLang="zh-CN" b="1">
                <a:solidFill>
                  <a:srgbClr val="FF0000"/>
                </a:solidFill>
              </a:rPr>
              <a:t>O(N</a:t>
            </a:r>
            <a:r>
              <a:rPr lang="en-US" altLang="zh-CN" b="1" baseline="30000">
                <a:solidFill>
                  <a:srgbClr val="FF0000"/>
                </a:solidFill>
              </a:rPr>
              <a:t>d</a:t>
            </a:r>
            <a:r>
              <a:rPr lang="en-US" altLang="zh-CN" b="1">
                <a:solidFill>
                  <a:srgbClr val="FF0000"/>
                </a:solidFill>
              </a:rPr>
              <a:t>)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740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1"/>
          </p:nvPr>
        </p:nvSpPr>
        <p:spPr>
          <a:xfrm>
            <a:off x="378460" y="1216660"/>
            <a:ext cx="8370570" cy="5092065"/>
          </a:xfrm>
          <a:noFill/>
          <a:ln>
            <a:noFill/>
          </a:ln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高维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</a:t>
            </a:r>
            <a:endParaRPr lang="zh-CN" altLang="en-US" sz="2000" b="0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895" y="1844675"/>
            <a:ext cx="2818130" cy="4954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1955" y="1772920"/>
            <a:ext cx="3460750" cy="4393565"/>
          </a:xfrm>
          <a:prstGeom prst="rect">
            <a:avLst/>
          </a:prstGeom>
        </p:spPr>
      </p:pic>
    </p:spTree>
  </p:cSld>
  <p:clrMapOvr>
    <a:masterClrMapping/>
  </p:clrMapOvr>
  <p:transition advTm="47406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1"/>
          </p:nvPr>
        </p:nvSpPr>
        <p:spPr>
          <a:xfrm>
            <a:off x="378460" y="1354455"/>
            <a:ext cx="8579485" cy="4954270"/>
          </a:xfrm>
          <a:noFill/>
          <a:ln>
            <a:noFill/>
          </a:ln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讨论</a:t>
            </a:r>
            <a:endParaRPr lang="zh-CN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TurboStencil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用数据填充消除边界效应，实际上用存储空间换计算时间，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一百多倍的内存开销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—&gt;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千倍的计算时间收益</a:t>
            </a:r>
            <a:endParaRPr lang="zh-CN" altLang="en-US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对于非周期性边界条件的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计算，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TurboStencil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目前已知的计算复杂度最低算法</a:t>
            </a:r>
            <a:endParaRPr lang="zh-CN" altLang="en-US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Tm="47406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35" y="1207770"/>
            <a:ext cx="2843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实验评估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895" y="1741805"/>
            <a:ext cx="5038725" cy="3909060"/>
          </a:xfrm>
          <a:prstGeom prst="rect">
            <a:avLst/>
          </a:prstGeom>
        </p:spPr>
      </p:pic>
    </p:spTree>
  </p:cSld>
  <p:clrMapOvr>
    <a:masterClrMapping/>
  </p:clrMapOvr>
  <p:transition advTm="47406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35" y="1207770"/>
            <a:ext cx="2843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实验评估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）性能对比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9975" y="1207770"/>
            <a:ext cx="6422390" cy="5584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925" y="2637155"/>
            <a:ext cx="23361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/>
              <a:t>SOTA</a:t>
            </a:r>
            <a:r>
              <a:rPr lang="zh-CN" altLang="en-US" sz="1600"/>
              <a:t>算法</a:t>
            </a:r>
            <a:r>
              <a:rPr lang="en-US" altLang="zh-CN" sz="1600"/>
              <a:t>faststencil</a:t>
            </a:r>
            <a:r>
              <a:rPr lang="zh-CN" altLang="en-US" sz="1600"/>
              <a:t>相比循环分块方法实现</a:t>
            </a:r>
            <a:r>
              <a:rPr lang="en-US" altLang="zh-CN" sz="1600"/>
              <a:t>1.3X~8.5X</a:t>
            </a:r>
            <a:r>
              <a:rPr lang="zh-CN" altLang="en-US" sz="1600"/>
              <a:t>加速比</a:t>
            </a:r>
            <a:endParaRPr lang="zh-CN" altLang="en-US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/>
              <a:t>TurboStencil</a:t>
            </a:r>
            <a:r>
              <a:rPr lang="zh-CN" altLang="en-US" sz="1600"/>
              <a:t>相比</a:t>
            </a:r>
            <a:r>
              <a:rPr lang="en-US" altLang="zh-CN" sz="1600"/>
              <a:t>faststencil</a:t>
            </a:r>
            <a:r>
              <a:rPr lang="zh-CN" altLang="en-US" sz="1600"/>
              <a:t>实现</a:t>
            </a:r>
            <a:r>
              <a:rPr lang="zh-CN" altLang="en-US" sz="1600">
                <a:solidFill>
                  <a:srgbClr val="FF0000"/>
                </a:solidFill>
              </a:rPr>
              <a:t>最高</a:t>
            </a:r>
            <a:r>
              <a:rPr lang="en-US" altLang="zh-CN" sz="1600">
                <a:solidFill>
                  <a:srgbClr val="FF0000"/>
                </a:solidFill>
              </a:rPr>
              <a:t>777.1X</a:t>
            </a:r>
            <a:r>
              <a:rPr lang="zh-CN" altLang="en-US" sz="1600"/>
              <a:t>加速比</a:t>
            </a:r>
            <a:endParaRPr lang="zh-CN" altLang="en-US" sz="1600"/>
          </a:p>
        </p:txBody>
      </p:sp>
    </p:spTree>
  </p:cSld>
  <p:clrMapOvr>
    <a:masterClrMapping/>
  </p:clrMapOvr>
  <p:transition advTm="47406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FFT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的快速</a:t>
            </a:r>
            <a:r>
              <a:rPr lang="en-US" altLang="zh-CN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Stencil</a:t>
            </a:r>
            <a:r>
              <a:rPr lang="zh-CN" altLang="en-US" sz="2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计算算法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35" y="1207770"/>
            <a:ext cx="2843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实验评估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）精度对比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5650" y="4258310"/>
            <a:ext cx="6247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TurboStencil</a:t>
            </a:r>
            <a:r>
              <a:rPr lang="zh-CN" altLang="en-US" sz="1600"/>
              <a:t>计算精度完全可以接受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988820"/>
            <a:ext cx="7537450" cy="2133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435" y="4940935"/>
            <a:ext cx="8135620" cy="1103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zh-CN" altLang="en-US" sz="1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该研究成果：</a:t>
            </a:r>
            <a:endParaRPr lang="zh-CN" altLang="en-US" sz="16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Liu, Xinhe Wan, Zengyuan Zhang, Bo Zhao, Weiguo Wu. </a:t>
            </a:r>
            <a:r>
              <a: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TurboStencil: You Only Compute Once for Stencil Computation[J]. </a:t>
            </a:r>
            <a:r>
              <a:rPr sz="16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Generation Computer Systems</a:t>
            </a:r>
            <a:r>
              <a: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2023, vol. 146, pp.260-272.</a:t>
            </a:r>
            <a:r>
              <a:rPr lang="en-US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4.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研究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展望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35" y="1207770"/>
            <a:ext cx="845312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kumimoji="1" lang="zh-CN" altLang="en-US" sz="2000" kern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</a:rPr>
              <a:t>模板计算和科学计算程序性能优化还有诸多待研究的方向，如国产化计算架构的适配，科学应用，</a:t>
            </a:r>
            <a:r>
              <a:rPr kumimoji="1" lang="en-US" altLang="zh-CN" sz="2000" kern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</a:rPr>
              <a:t>AI</a:t>
            </a:r>
            <a:r>
              <a:rPr kumimoji="1" lang="zh-CN" altLang="en-US" sz="2000" kern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</a:rPr>
              <a:t>赋能和加速优化等。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 bwMode="auto">
          <a:xfrm>
            <a:off x="252095" y="2277110"/>
            <a:ext cx="8633460" cy="2146935"/>
          </a:xfrm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457200" marR="0" lvl="1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未来研究计划（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ongoing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）：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lang="zh-CN" altLang="en-US" sz="20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面向特定领域应用和国产架构的性能优化</a:t>
            </a:r>
            <a:endParaRPr lang="zh-CN" altLang="en-US" sz="20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计算任务调度优化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—&gt;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共享资源争用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AI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模型中的优化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—&gt;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通过显存优化、近似计算、通信优化、数据预处理优化等加速模型训练和推理速度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/>
      </p:par>
    </p:tnLst>
    <p:bldLst>
      <p:bldP spid="5123" grpId="0" build="p"/>
      <p:bldP spid="512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>
            <a:off x="342265" y="2420938"/>
            <a:ext cx="8229600" cy="1143000"/>
          </a:xfrm>
        </p:spPr>
        <p:txBody>
          <a:bodyPr/>
          <a:p>
            <a:pPr algn="ctr"/>
            <a:r>
              <a:rPr lang="zh-CN" altLang="en-US"/>
              <a:t>请各位专家批评指正！</a:t>
            </a:r>
            <a:br>
              <a:rPr lang="zh-CN" altLang="en-US"/>
            </a:br>
            <a:r>
              <a:rPr lang="zh-CN" altLang="en-US"/>
              <a:t>谢谢！</a:t>
            </a:r>
            <a:endParaRPr lang="zh-CN" altLang="en-US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2484120" y="3860800"/>
            <a:ext cx="5731510" cy="1279525"/>
          </a:xfrm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lvl="0" indent="-36004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cs"/>
              </a:rPr>
              <a:t>                     刘 松</a:t>
            </a:r>
            <a:endParaRPr kumimoji="1" 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liusong@xjtu.edu.cn</a:t>
            </a:r>
            <a:endParaRPr kumimoji="1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Homepage</a:t>
            </a: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https://gr.xjtu.edu.cn/en/web/liusong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4740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34925" y="541338"/>
            <a:ext cx="8496300" cy="431800"/>
          </a:xfrm>
          <a:noFill/>
          <a:ln>
            <a:noFill/>
          </a:ln>
        </p:spPr>
        <p:txBody>
          <a:bodyPr/>
          <a:p>
            <a:r>
              <a:rPr lang="en-US" altLang="zh-CN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研究背景</a:t>
            </a:r>
            <a:endParaRPr lang="zh-CN" altLang="en-US" sz="2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 bwMode="auto">
          <a:xfrm>
            <a:off x="179705" y="1268730"/>
            <a:ext cx="8819515" cy="5040630"/>
          </a:xfrm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kumimoji="1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模板计算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Stencil Computation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）是高性能计算领域中一种重要的计算模式。它</a:t>
            </a:r>
            <a:r>
              <a:rPr lang="zh-CN" altLang="en-US" sz="20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按固定模式</a:t>
            </a:r>
            <a:r>
              <a:rPr lang="en-US" altLang="zh-CN" sz="20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(stencil pattern)</a:t>
            </a:r>
            <a:r>
              <a:rPr lang="zh-CN" altLang="en-US" sz="20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迭代地（经过多个时间步）</a:t>
            </a:r>
            <a:r>
              <a:rPr lang="zh-CN" sz="20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扫描和更新一个空间网格数值。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1" 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模版计算广泛应用于数值计算，模拟物理模型的时变状态。</a:t>
            </a:r>
            <a:endParaRPr kumimoji="1" 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8"/>
          <p:cNvSpPr/>
          <p:nvPr/>
        </p:nvSpPr>
        <p:spPr>
          <a:xfrm>
            <a:off x="468313" y="33575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2853055"/>
            <a:ext cx="2602865" cy="1513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0110" y="2853055"/>
            <a:ext cx="2249805" cy="154495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56325" y="2853055"/>
            <a:ext cx="2721610" cy="1594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465" y="4525010"/>
            <a:ext cx="2597150" cy="178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04210" y="4653280"/>
            <a:ext cx="2957830" cy="1517650"/>
          </a:xfrm>
          <a:prstGeom prst="rect">
            <a:avLst/>
          </a:prstGeom>
        </p:spPr>
      </p:pic>
      <p:graphicFrame>
        <p:nvGraphicFramePr>
          <p:cNvPr id="15" name="对象 14"/>
          <p:cNvGraphicFramePr/>
          <p:nvPr>
            <p:custDataLst>
              <p:tags r:id="rId11"/>
            </p:custDataLst>
          </p:nvPr>
        </p:nvGraphicFramePr>
        <p:xfrm>
          <a:off x="6287135" y="4749800"/>
          <a:ext cx="2734310" cy="142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2" imgW="5854700" imgH="2749550" progId="Paint.Picture">
                  <p:embed/>
                </p:oleObj>
              </mc:Choice>
              <mc:Fallback>
                <p:oleObj name="" r:id="rId12" imgW="5854700" imgH="274955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87135" y="4749800"/>
                        <a:ext cx="2734310" cy="142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4740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34925" y="541338"/>
            <a:ext cx="8496300" cy="431800"/>
          </a:xfrm>
          <a:noFill/>
          <a:ln>
            <a:noFill/>
          </a:ln>
        </p:spPr>
        <p:txBody>
          <a:bodyPr/>
          <a:p>
            <a:r>
              <a:rPr lang="en-US" altLang="zh-CN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研究背景</a:t>
            </a:r>
            <a:endParaRPr lang="zh-CN" altLang="en-US" sz="2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 bwMode="auto">
          <a:xfrm>
            <a:off x="179705" y="1196975"/>
            <a:ext cx="8819515" cy="1379220"/>
          </a:xfrm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kumimoji="1" 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模板计算难以有效发挥多核处理器、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GPU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等硬件资源的计算能力。</a:t>
            </a:r>
            <a:endParaRPr kumimoji="1" 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lang="zh-CN" sz="20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存在</a:t>
            </a:r>
            <a:r>
              <a:rPr lang="zh-CN" sz="2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跨时间步迭代的依赖</a:t>
            </a:r>
            <a:r>
              <a:rPr lang="zh-CN" sz="20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关系，制约了计算的</a:t>
            </a:r>
            <a:r>
              <a:rPr lang="zh-CN" sz="2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并行性</a:t>
            </a:r>
            <a:endParaRPr lang="zh-CN" sz="20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较大的迭代空间工作集导致频繁的片外访存，</a:t>
            </a:r>
            <a:r>
              <a:rPr kumimoji="1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访存效率低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8"/>
          <p:cNvSpPr/>
          <p:nvPr/>
        </p:nvSpPr>
        <p:spPr>
          <a:xfrm>
            <a:off x="468313" y="33575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4077335"/>
            <a:ext cx="3432810" cy="2686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2504440"/>
            <a:ext cx="3044190" cy="1599565"/>
          </a:xfrm>
          <a:prstGeom prst="rect">
            <a:avLst/>
          </a:prstGeom>
        </p:spPr>
      </p:pic>
      <p:graphicFrame>
        <p:nvGraphicFramePr>
          <p:cNvPr id="8197" name="对象 2"/>
          <p:cNvGraphicFramePr>
            <a:graphicFrameLocks noChangeAspect="1"/>
          </p:cNvGraphicFramePr>
          <p:nvPr/>
        </p:nvGraphicFramePr>
        <p:xfrm>
          <a:off x="4944428" y="2766695"/>
          <a:ext cx="324008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5146040" imgH="4231640" progId="Visio.Drawing.15">
                  <p:embed/>
                </p:oleObj>
              </mc:Choice>
              <mc:Fallback>
                <p:oleObj name="" r:id="rId3" imgW="5146040" imgH="4231640" progId="Visio.Drawing.15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4428" y="2766695"/>
                        <a:ext cx="3240087" cy="266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文本框 4"/>
          <p:cNvSpPr txBox="1"/>
          <p:nvPr/>
        </p:nvSpPr>
        <p:spPr>
          <a:xfrm>
            <a:off x="4958715" y="5545773"/>
            <a:ext cx="3440113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400" dirty="0">
                <a:latin typeface="宋体" panose="02010600030101010101" pitchFamily="2" charset="-122"/>
              </a:rPr>
              <a:t>      </a:t>
            </a:r>
            <a:r>
              <a:rPr lang="zh-CN" altLang="en-US" sz="1400" dirty="0">
                <a:latin typeface="宋体" panose="02010600030101010101" pitchFamily="2" charset="-122"/>
              </a:rPr>
              <a:t>不同层次存储数据的访问时延</a:t>
            </a:r>
            <a:endParaRPr lang="zh-CN" altLang="en-US" sz="1400" baseline="300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/>
      </p:par>
    </p:tnLst>
    <p:bldLst>
      <p:bldP spid="8198" grpId="0"/>
      <p:bldP spid="81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4925" y="541338"/>
            <a:ext cx="8496300" cy="431800"/>
          </a:xfrm>
          <a:noFill/>
          <a:ln>
            <a:noFill/>
          </a:ln>
        </p:spPr>
        <p:txBody>
          <a:bodyPr/>
          <a:p>
            <a:r>
              <a:rPr lang="en-US" altLang="zh-CN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研究背景</a:t>
            </a:r>
            <a:endParaRPr lang="zh-CN" altLang="en-US" sz="2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4" name="Rectangle 8"/>
          <p:cNvSpPr/>
          <p:nvPr/>
        </p:nvSpPr>
        <p:spPr>
          <a:xfrm>
            <a:off x="468313" y="33575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 bwMode="auto">
          <a:xfrm>
            <a:off x="179705" y="1196975"/>
            <a:ext cx="8714105" cy="56007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marL="189230" indent="-18923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•"/>
              <a:defRPr kumimoji="1" sz="2800" b="1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482600" indent="-10350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buFont typeface="Wingdings" panose="05000000000000000000" pitchFamily="2" charset="2"/>
              <a:buChar char="§"/>
              <a:defRPr kumimoji="1" sz="2400" b="1">
                <a:solidFill>
                  <a:srgbClr val="3333CC"/>
                </a:solidFill>
                <a:latin typeface="+mn-lt"/>
                <a:ea typeface="仿宋_GB2312" pitchFamily="49" charset="-122"/>
                <a:cs typeface="仿宋_GB2312"/>
              </a:defRPr>
            </a:lvl2pPr>
            <a:lvl3pPr marL="765175" indent="14922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50000"/>
              <a:buChar char="•"/>
              <a:defRPr kumimoji="1" sz="2000" b="1">
                <a:solidFill>
                  <a:srgbClr val="333333"/>
                </a:solidFill>
                <a:latin typeface="+mn-lt"/>
                <a:ea typeface="+mn-ea"/>
                <a:cs typeface="仿宋_GB2312"/>
              </a:defRPr>
            </a:lvl3pPr>
            <a:lvl4pPr marL="1138555" indent="-9525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66"/>
                </a:solidFill>
                <a:latin typeface="+mn-lt"/>
                <a:ea typeface="楷体_GB2312" pitchFamily="49" charset="-122"/>
                <a:cs typeface="楷体_GB2312"/>
              </a:defRPr>
            </a:lvl4pPr>
            <a:lvl5pPr marL="1435100" indent="-10668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5pPr>
            <a:lvl6pPr marL="18923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3495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067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2639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循环分块（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loop tiling/blocking)</a:t>
            </a:r>
            <a:r>
              <a:rPr lang="zh-CN" altLang="en-US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是一种有效的程序性能优化方法。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440" name="对象 4"/>
          <p:cNvGraphicFramePr>
            <a:graphicFrameLocks noChangeAspect="1"/>
          </p:cNvGraphicFramePr>
          <p:nvPr/>
        </p:nvGraphicFramePr>
        <p:xfrm>
          <a:off x="395605" y="2277110"/>
          <a:ext cx="4577080" cy="315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610735" imgH="3180715" progId="Visio.Drawing.11">
                  <p:embed/>
                </p:oleObj>
              </mc:Choice>
              <mc:Fallback>
                <p:oleObj name="" r:id="rId1" imgW="4610735" imgH="318071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605" y="2277110"/>
                        <a:ext cx="4577080" cy="3154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158740" y="3357245"/>
            <a:ext cx="38195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>
                <a:solidFill>
                  <a:srgbClr val="FF0000"/>
                </a:solidFill>
              </a:rPr>
              <a:t>循环分块可以开发两级并行性（块间和块内）</a:t>
            </a:r>
            <a:endParaRPr lang="zh-CN" altLang="en-US" sz="160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600">
                <a:solidFill>
                  <a:srgbClr val="FF0000"/>
                </a:solidFill>
                <a:sym typeface="+mn-ea"/>
              </a:rPr>
              <a:t>提高片上高速缓存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利用率，降低访存开销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>
                <a:solidFill>
                  <a:srgbClr val="FF0000"/>
                </a:solidFill>
              </a:rPr>
              <a:t>减少数据移动导致的能耗问题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/>
      </p:par>
    </p:tnLst>
    <p:bldLst>
      <p:bldP spid="7" grpId="0"/>
      <p:bldP spid="7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4925" y="541338"/>
            <a:ext cx="8496300" cy="431800"/>
          </a:xfrm>
          <a:noFill/>
          <a:ln>
            <a:noFill/>
          </a:ln>
        </p:spPr>
        <p:txBody>
          <a:bodyPr/>
          <a:p>
            <a:r>
              <a:rPr lang="en-US" altLang="zh-CN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研究背景</a:t>
            </a:r>
            <a:endParaRPr lang="zh-CN" altLang="en-US" sz="2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 bwMode="auto">
          <a:xfrm>
            <a:off x="179705" y="1196975"/>
            <a:ext cx="8714105" cy="98425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marL="189230" indent="-18923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•"/>
              <a:defRPr kumimoji="1" sz="2800" b="1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482600" indent="-10350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buFont typeface="Wingdings" panose="05000000000000000000" pitchFamily="2" charset="2"/>
              <a:buChar char="§"/>
              <a:defRPr kumimoji="1" sz="2400" b="1">
                <a:solidFill>
                  <a:srgbClr val="3333CC"/>
                </a:solidFill>
                <a:latin typeface="+mn-lt"/>
                <a:ea typeface="仿宋_GB2312" pitchFamily="49" charset="-122"/>
                <a:cs typeface="仿宋_GB2312"/>
              </a:defRPr>
            </a:lvl2pPr>
            <a:lvl3pPr marL="765175" indent="14922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50000"/>
              <a:buChar char="•"/>
              <a:defRPr kumimoji="1" sz="2000" b="1">
                <a:solidFill>
                  <a:srgbClr val="333333"/>
                </a:solidFill>
                <a:latin typeface="+mn-lt"/>
                <a:ea typeface="+mn-ea"/>
                <a:cs typeface="仿宋_GB2312"/>
              </a:defRPr>
            </a:lvl3pPr>
            <a:lvl4pPr marL="1138555" indent="-9525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66"/>
                </a:solidFill>
                <a:latin typeface="+mn-lt"/>
                <a:ea typeface="楷体_GB2312" pitchFamily="49" charset="-122"/>
                <a:cs typeface="楷体_GB2312"/>
              </a:defRPr>
            </a:lvl4pPr>
            <a:lvl5pPr marL="1435100" indent="-10668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5pPr>
            <a:lvl6pPr marL="18923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3495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067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2639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None/>
              <a:defRPr/>
            </a:pP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对于存在跨迭代依赖的模板计算，传统的循环分块方法需要与循环偏斜</a:t>
            </a:r>
            <a:r>
              <a:rPr lang="en-US" altLang="zh-CN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(loop skewing)</a:t>
            </a:r>
            <a:r>
              <a:rPr lang="zh-CN" altLang="en-US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结合，实现</a:t>
            </a:r>
            <a:r>
              <a:rPr lang="zh-CN" altLang="en-US" sz="2000" kern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波阵面并行性</a:t>
            </a:r>
            <a:r>
              <a:rPr lang="en-US" altLang="zh-CN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(wavefront-parallelism)</a:t>
            </a:r>
            <a:r>
              <a:rPr lang="zh-CN" altLang="en-US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graphicFrame>
        <p:nvGraphicFramePr>
          <p:cNvPr id="28684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8585" y="2492375"/>
          <a:ext cx="4714875" cy="242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7188835" imgH="3696335" progId="Visio.Drawing.15">
                  <p:embed/>
                </p:oleObj>
              </mc:Choice>
              <mc:Fallback>
                <p:oleObj name="" r:id="rId2" imgW="7188835" imgH="3696335" progId="Visio.Drawing.15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585" y="2492375"/>
                        <a:ext cx="4714875" cy="24269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11505" y="5300980"/>
            <a:ext cx="7696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zh-CN" altLang="en-US"/>
              <a:t>波阵面并行性始终存在并行流水的</a:t>
            </a:r>
            <a:r>
              <a:rPr lang="zh-CN" altLang="en-US" b="1">
                <a:solidFill>
                  <a:schemeClr val="accent2"/>
                </a:solidFill>
              </a:rPr>
              <a:t>填充和排空阶段</a:t>
            </a:r>
            <a:r>
              <a:rPr lang="zh-CN" altLang="en-US"/>
              <a:t>，对于较大规模的</a:t>
            </a:r>
            <a:r>
              <a:rPr lang="en-US" altLang="zh-CN"/>
              <a:t>stencil</a:t>
            </a:r>
            <a:r>
              <a:rPr lang="zh-CN" altLang="en-US"/>
              <a:t>计算，无法充分利用计算资源丰富的架构平台（如</a:t>
            </a:r>
            <a:r>
              <a:rPr lang="en-US" altLang="zh-CN"/>
              <a:t>GPU</a:t>
            </a:r>
            <a:r>
              <a:rPr lang="zh-CN" altLang="en-US"/>
              <a:t>）！</a:t>
            </a:r>
            <a:endParaRPr lang="zh-CN" altLang="en-US"/>
          </a:p>
        </p:txBody>
      </p:sp>
      <p:graphicFrame>
        <p:nvGraphicFramePr>
          <p:cNvPr id="78853" name="对象 3"/>
          <p:cNvGraphicFramePr>
            <a:graphicFrameLocks noChangeAspect="1"/>
          </p:cNvGraphicFramePr>
          <p:nvPr/>
        </p:nvGraphicFramePr>
        <p:xfrm>
          <a:off x="4140200" y="1844675"/>
          <a:ext cx="4966335" cy="271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4" imgW="4484370" imgH="2451100" progId="Visio.Drawing.15">
                  <p:embed/>
                </p:oleObj>
              </mc:Choice>
              <mc:Fallback>
                <p:oleObj name="" r:id="rId4" imgW="4484370" imgH="2451100" progId="Visio.Drawing.15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0200" y="1844675"/>
                        <a:ext cx="4966335" cy="27152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108575" y="4653280"/>
            <a:ext cx="3997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latin typeface="+mn-lt"/>
                <a:cs typeface="+mn-lt"/>
              </a:rPr>
              <a:t>Song Liu, et al. Revisiting the Parallel Strategy for DOACROSS Loops. JCST’2019.</a:t>
            </a:r>
            <a:endParaRPr lang="en-US" altLang="zh-CN" sz="1000">
              <a:latin typeface="+mn-lt"/>
              <a:cs typeface="+mn-lt"/>
            </a:endParaRPr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4925" y="541338"/>
            <a:ext cx="8496300" cy="431800"/>
          </a:xfrm>
          <a:noFill/>
          <a:ln>
            <a:noFill/>
          </a:ln>
        </p:spPr>
        <p:txBody>
          <a:bodyPr/>
          <a:p>
            <a:r>
              <a:rPr lang="en-US" altLang="zh-CN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研究背景</a:t>
            </a:r>
            <a:endParaRPr lang="zh-CN" altLang="en-US" sz="2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 bwMode="auto">
          <a:xfrm>
            <a:off x="179705" y="1196975"/>
            <a:ext cx="8714105" cy="76962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marL="189230" indent="-18923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•"/>
              <a:defRPr kumimoji="1" sz="2800" b="1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482600" indent="-10350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buFont typeface="Wingdings" panose="05000000000000000000" pitchFamily="2" charset="2"/>
              <a:buChar char="§"/>
              <a:defRPr kumimoji="1" sz="2400" b="1">
                <a:solidFill>
                  <a:srgbClr val="3333CC"/>
                </a:solidFill>
                <a:latin typeface="+mn-lt"/>
                <a:ea typeface="仿宋_GB2312" pitchFamily="49" charset="-122"/>
                <a:cs typeface="仿宋_GB2312"/>
              </a:defRPr>
            </a:lvl2pPr>
            <a:lvl3pPr marL="765175" indent="14922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50000"/>
              <a:buChar char="•"/>
              <a:defRPr kumimoji="1" sz="2000" b="1">
                <a:solidFill>
                  <a:srgbClr val="333333"/>
                </a:solidFill>
                <a:latin typeface="+mn-lt"/>
                <a:ea typeface="+mn-ea"/>
                <a:cs typeface="仿宋_GB2312"/>
              </a:defRPr>
            </a:lvl3pPr>
            <a:lvl4pPr marL="1138555" indent="-9525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66"/>
                </a:solidFill>
                <a:latin typeface="+mn-lt"/>
                <a:ea typeface="楷体_GB2312" pitchFamily="49" charset="-122"/>
                <a:cs typeface="楷体_GB2312"/>
              </a:defRPr>
            </a:lvl4pPr>
            <a:lvl5pPr marL="1435100" indent="-10668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5pPr>
            <a:lvl6pPr marL="18923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3495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067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263900" indent="-106680" algn="just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None/>
              <a:defRPr/>
            </a:pP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基于复杂分块形状的</a:t>
            </a:r>
            <a:r>
              <a:rPr lang="zh-CN" altLang="en-US" sz="2000" kern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并发启动分块方法</a:t>
            </a:r>
            <a:r>
              <a:rPr lang="zh-CN" altLang="en-US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可以提高计算</a:t>
            </a:r>
            <a:r>
              <a:rPr lang="zh-CN" sz="2000" kern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并行度</a:t>
            </a:r>
            <a:r>
              <a:rPr lang="zh-CN" altLang="en-US" sz="2000" b="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4005" y="1966595"/>
            <a:ext cx="4772025" cy="34270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04435" y="2853055"/>
            <a:ext cx="41719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无需循环偏斜，沿时间步方向并发执行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根据迭代依赖选择复杂的分块形状，以保持块内迭代依赖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静态分块策略</a:t>
            </a:r>
            <a:endParaRPr lang="zh-CN" altLang="en-US"/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4925" y="541338"/>
            <a:ext cx="8496300" cy="431800"/>
          </a:xfrm>
          <a:noFill/>
          <a:ln>
            <a:noFill/>
          </a:ln>
        </p:spPr>
        <p:txBody>
          <a:bodyPr/>
          <a:p>
            <a:r>
              <a:rPr lang="en-US" altLang="zh-CN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研究背景</a:t>
            </a:r>
            <a:endParaRPr lang="zh-CN" altLang="en-US" sz="2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 bwMode="auto">
          <a:xfrm>
            <a:off x="252095" y="1340485"/>
            <a:ext cx="8633460" cy="4926330"/>
          </a:xfrm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现有方法存在诸多待解决和优化的问题：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None/>
              <a:defRPr/>
            </a:pP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60045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分块方法中的最优分块形状、分块大小等参数选择</a:t>
            </a:r>
            <a:endParaRPr lang="zh-CN" altLang="en-US" sz="18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sym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     </a:t>
            </a:r>
            <a:endParaRPr lang="zh-CN" altLang="en-US" sz="18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sym typeface="+mn-ea"/>
            </a:endParaRPr>
          </a:p>
          <a:p>
            <a:pPr marL="0" marR="0" lvl="0" indent="-18923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3670" marR="0" lvl="0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计算过程的并行效率和线程通信优化问题</a:t>
            </a:r>
            <a:endParaRPr kumimoji="1" lang="zh-CN" altLang="en-US" sz="18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None/>
              <a:defRPr/>
            </a:pP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1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None/>
              <a:defRPr/>
            </a:pP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3670" marR="0" lvl="0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复杂分块时的线程利用率和访存效率问题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3670" marR="0" lvl="0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3670" marR="0" lvl="0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3670" marR="0" lvl="0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charset="0"/>
              <a:buChar char="Ø"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基于显式迭代计算的高计算复杂度问题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2708910"/>
            <a:ext cx="3869690" cy="306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400"/>
              <a:t>基于</a:t>
            </a:r>
            <a:r>
              <a:rPr lang="en-US" altLang="zh-CN" sz="1400"/>
              <a:t>GRNN</a:t>
            </a:r>
            <a:r>
              <a:rPr lang="zh-CN" altLang="en-US" sz="1400"/>
              <a:t>的分块大小选择方法</a:t>
            </a:r>
            <a:r>
              <a:rPr lang="en-US" altLang="zh-CN" sz="1400"/>
              <a:t>—</a:t>
            </a:r>
            <a:r>
              <a:rPr lang="en-US" altLang="zh-CN" sz="1400">
                <a:sym typeface="+mn-ea"/>
              </a:rPr>
              <a:t>JPDC’2018</a:t>
            </a:r>
            <a:endParaRPr lang="zh-CN" altLang="en-US" sz="140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27405" y="3645535"/>
            <a:ext cx="3578860" cy="509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zh-CN" sz="1400"/>
              <a:t>动态波阵面并行化</a:t>
            </a:r>
            <a:r>
              <a:rPr lang="zh-CN" altLang="en-US" sz="1400"/>
              <a:t>方法</a:t>
            </a:r>
            <a:r>
              <a:rPr lang="en-US" altLang="zh-CN" sz="1400"/>
              <a:t>—</a:t>
            </a:r>
            <a:r>
              <a:rPr lang="en-US" altLang="zh-CN" sz="1400">
                <a:sym typeface="+mn-ea"/>
              </a:rPr>
              <a:t>HPC Asia’2018</a:t>
            </a:r>
            <a:r>
              <a:rPr lang="zh-CN" altLang="en-US" sz="1400">
                <a:sym typeface="+mn-ea"/>
              </a:rPr>
              <a:t>、</a:t>
            </a:r>
            <a:r>
              <a:rPr lang="en-US" altLang="zh-CN" sz="1400">
                <a:sym typeface="+mn-ea"/>
              </a:rPr>
              <a:t>JCST’2019</a:t>
            </a:r>
            <a:endParaRPr lang="zh-CN" altLang="en-US" sz="140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787265" y="3573145"/>
            <a:ext cx="2720975" cy="306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sz="1400"/>
              <a:t>自动向量化开发</a:t>
            </a:r>
            <a:r>
              <a:rPr lang="en-US" altLang="zh-CN" sz="1400"/>
              <a:t>—</a:t>
            </a:r>
            <a:r>
              <a:rPr lang="en-US" altLang="zh-CN" sz="1400">
                <a:sym typeface="+mn-ea"/>
              </a:rPr>
              <a:t>ICA3PP’2019</a:t>
            </a:r>
            <a:endParaRPr lang="zh-CN" altLang="en-US" sz="140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787265" y="3933190"/>
            <a:ext cx="2874010" cy="306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400"/>
              <a:t>LBM</a:t>
            </a:r>
            <a:r>
              <a:rPr lang="zh-CN" altLang="en-US" sz="1400"/>
              <a:t>优化方法</a:t>
            </a:r>
            <a:r>
              <a:rPr lang="en-US" altLang="zh-CN" sz="1400"/>
              <a:t>—</a:t>
            </a:r>
            <a:r>
              <a:rPr lang="zh-CN" altLang="en-US" sz="1400">
                <a:sym typeface="+mn-ea"/>
              </a:rPr>
              <a:t>计算机学报</a:t>
            </a:r>
            <a:r>
              <a:rPr lang="en-US" altLang="zh-CN" sz="1400">
                <a:sym typeface="+mn-ea"/>
              </a:rPr>
              <a:t>’2020</a:t>
            </a:r>
            <a:endParaRPr lang="zh-CN" altLang="en-US" sz="1400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27405" y="4784725"/>
            <a:ext cx="3027045" cy="306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sz="1400"/>
              <a:t>动态混合分块策略</a:t>
            </a:r>
            <a:r>
              <a:rPr lang="en-US" altLang="zh-CN" sz="1400"/>
              <a:t>—</a:t>
            </a:r>
            <a:r>
              <a:rPr lang="en-US" altLang="zh-CN" sz="1400">
                <a:sym typeface="+mn-ea"/>
              </a:rPr>
              <a:t>IEEE TC’2023</a:t>
            </a:r>
            <a:endParaRPr lang="zh-CN" altLang="en-US" sz="1400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787900" y="2708910"/>
            <a:ext cx="3981450" cy="306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sz="1400"/>
              <a:t>六边形分块大小选择</a:t>
            </a:r>
            <a:r>
              <a:rPr lang="en-US" altLang="zh-CN" sz="1400"/>
              <a:t>—</a:t>
            </a:r>
            <a:r>
              <a:rPr lang="zh-CN" altLang="en-US" sz="1400">
                <a:sym typeface="+mn-ea"/>
              </a:rPr>
              <a:t>软件学报</a:t>
            </a:r>
            <a:r>
              <a:rPr lang="en-US" altLang="zh-CN" sz="1400">
                <a:sym typeface="+mn-ea"/>
              </a:rPr>
              <a:t>’2023(</a:t>
            </a:r>
            <a:r>
              <a:rPr lang="zh-CN" altLang="en-US" sz="1400">
                <a:sym typeface="+mn-ea"/>
              </a:rPr>
              <a:t>已录用</a:t>
            </a:r>
            <a:r>
              <a:rPr lang="en-US" altLang="zh-CN" sz="1400">
                <a:sym typeface="+mn-ea"/>
              </a:rPr>
              <a:t>)</a:t>
            </a:r>
            <a:endParaRPr lang="zh-CN" altLang="en-US" sz="1400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827405" y="5805805"/>
            <a:ext cx="3295650" cy="306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sz="1400"/>
              <a:t>基于</a:t>
            </a:r>
            <a:r>
              <a:rPr lang="en-US" altLang="zh-CN" sz="1400"/>
              <a:t>FFT</a:t>
            </a:r>
            <a:r>
              <a:rPr lang="zh-CN" altLang="en-US" sz="1400"/>
              <a:t>的快速计算算法</a:t>
            </a:r>
            <a:r>
              <a:rPr lang="en-US" altLang="zh-CN" sz="1400"/>
              <a:t>—FGCS</a:t>
            </a:r>
            <a:r>
              <a:rPr lang="en-US" altLang="zh-CN" sz="1400">
                <a:sym typeface="+mn-ea"/>
              </a:rPr>
              <a:t>’2023</a:t>
            </a:r>
            <a:endParaRPr lang="zh-CN" altLang="en-US" sz="1400"/>
          </a:p>
        </p:txBody>
      </p:sp>
    </p:spTree>
  </p:cSld>
  <p:clrMapOvr>
    <a:masterClrMapping/>
  </p:clrMapOvr>
  <p:transition advTm="4740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34925" y="541338"/>
            <a:ext cx="8496300" cy="43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2.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面向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GPU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Stencil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计算动态混合分块优化策略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3187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291513" cy="5040312"/>
          </a:xfrm>
          <a:noFill/>
          <a:ln>
            <a:noFill/>
          </a:ln>
        </p:spPr>
        <p:txBody>
          <a:bodyPr/>
          <a:p>
            <a:pPr indent="457200">
              <a:buNone/>
            </a:pP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已有的复杂形状的并发启动分块方法存在</a:t>
            </a:r>
            <a:r>
              <a:rPr lang="en-US" altLang="zh-CN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GPU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执行过程中</a:t>
            </a:r>
            <a:r>
              <a:rPr lang="zh-CN" altLang="en-US" sz="18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线程负载不均衡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8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线程利用率低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8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访存效率不高</a:t>
            </a:r>
            <a:r>
              <a:rPr lang="zh-CN" altLang="en-US" sz="18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等问题。</a:t>
            </a:r>
            <a:endParaRPr lang="zh-CN" altLang="en-US" sz="18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3550" y="3213100"/>
            <a:ext cx="4818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just"/>
            <a:r>
              <a:rPr lang="zh-CN" altLang="en-US"/>
              <a:t>例如，在</a:t>
            </a:r>
            <a:r>
              <a:rPr lang="en-US" altLang="zh-CN"/>
              <a:t>Titan V GPU</a:t>
            </a:r>
            <a:r>
              <a:rPr lang="zh-CN" altLang="en-US"/>
              <a:t>上，对于</a:t>
            </a:r>
            <a:r>
              <a:rPr lang="en-US" altLang="zh-CN"/>
              <a:t>SOTA</a:t>
            </a:r>
            <a:r>
              <a:rPr lang="zh-CN" altLang="en-US"/>
              <a:t>的</a:t>
            </a:r>
            <a:r>
              <a:rPr lang="zh-CN" altLang="en-US" b="1">
                <a:solidFill>
                  <a:schemeClr val="accent2"/>
                </a:solidFill>
              </a:rPr>
              <a:t>六边形分块</a:t>
            </a:r>
            <a:r>
              <a:rPr lang="zh-CN" altLang="en-US"/>
              <a:t>方法</a:t>
            </a:r>
            <a:r>
              <a:rPr lang="zh-CN" altLang="en-US" baseline="30000"/>
              <a:t>[</a:t>
            </a:r>
            <a:r>
              <a:rPr lang="en-US" altLang="zh-CN" baseline="30000"/>
              <a:t>1</a:t>
            </a:r>
            <a:r>
              <a:rPr lang="zh-CN" altLang="en-US" baseline="30000"/>
              <a:t>]</a:t>
            </a:r>
            <a:r>
              <a:rPr lang="zh-CN" altLang="en-US"/>
              <a:t>, 问题规模</a:t>
            </a:r>
            <a:r>
              <a:rPr lang="zh-CN" altLang="en-US">
                <a:sym typeface="+mn-ea"/>
              </a:rPr>
              <a:t>512×512×512、时间步</a:t>
            </a:r>
            <a:r>
              <a:rPr lang="en-US" altLang="zh-CN">
                <a:sym typeface="+mn-ea"/>
              </a:rPr>
              <a:t>1024</a:t>
            </a:r>
            <a:r>
              <a:rPr lang="zh-CN" altLang="en-US">
                <a:sym typeface="+mn-ea"/>
              </a:rPr>
              <a:t>的</a:t>
            </a:r>
            <a:r>
              <a:rPr lang="zh-CN" altLang="en-US"/>
              <a:t>Jacobi-3d27pt只达到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7.81%</a:t>
            </a:r>
            <a:r>
              <a:rPr lang="zh-CN" altLang="en-US">
                <a:sym typeface="+mn-ea"/>
              </a:rPr>
              <a:t>的</a:t>
            </a:r>
            <a:r>
              <a:rPr lang="zh-CN" altLang="en-US"/>
              <a:t>线程利用率和</a:t>
            </a:r>
            <a:r>
              <a:rPr lang="zh-CN" altLang="en-US">
                <a:solidFill>
                  <a:srgbClr val="FF0000"/>
                </a:solidFill>
              </a:rPr>
              <a:t>36.33%</a:t>
            </a:r>
            <a:r>
              <a:rPr lang="zh-CN" altLang="en-US"/>
              <a:t>的访存效率。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2060575"/>
            <a:ext cx="3644900" cy="47910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139565" y="4869180"/>
            <a:ext cx="4830445" cy="2755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[1] Grosser et al, Hybrid hexagonal/classical tiling for GPUs, </a:t>
            </a:r>
            <a:r>
              <a:rPr kumimoji="0" lang="en-US" altLang="zh-CN" sz="1200" i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CGO</a:t>
            </a:r>
            <a:r>
              <a:rPr kumimoji="0" lang="en-US" altLang="zh-CN" sz="120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’2014</a:t>
            </a:r>
            <a:endParaRPr kumimoji="0" lang="zh-CN" altLang="en-US" sz="1200" kern="1200" cap="none" spc="0" normalizeH="0" baseline="0" noProof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47406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PP_MARK_KEY" val="c0704c1b-107f-415c-afc2-9fd8cafdb145"/>
  <p:tag name="COMMONDATA" val="eyJoZGlkIjoiYWM1OWY0MGVhYmU5NTRkZGZlMzJmNTI0MzdiODI0Mjc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复件 卢校长060605">
  <a:themeElements>
    <a:clrScheme name="复件 卢校长0606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复件 卢校长060605">
      <a:majorFont>
        <a:latin typeface="Times New Roman"/>
        <a:ea typeface="黑体"/>
        <a:cs typeface=""/>
      </a:majorFont>
      <a:minorFont>
        <a:latin typeface="Times New Roman"/>
        <a:ea typeface="幼圆"/>
        <a:cs typeface="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80000"/>
          <a:buFont typeface="Wingdings" panose="05000000000000000000" pitchFamily="2" charset="2"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80000"/>
          <a:buFont typeface="Wingdings" panose="05000000000000000000" pitchFamily="2" charset="2"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复件 卢校长0606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复件 卢校长0606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复件 卢校长060605">
  <a:themeElements>
    <a:clrScheme name="复件 卢校长0606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复件 卢校长060605">
      <a:majorFont>
        <a:latin typeface="Times New Roman"/>
        <a:ea typeface="黑体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80000"/>
          <a:buFont typeface="Wingdings" panose="05000000000000000000" pitchFamily="2" charset="2"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80000"/>
          <a:buFont typeface="Wingdings" panose="05000000000000000000" pitchFamily="2" charset="2"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复件 卢校长0606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复件 卢校长0606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卢校长0606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4288</Words>
  <Application>WPS 演示</Application>
  <PresentationFormat>全屏显示(4:3)</PresentationFormat>
  <Paragraphs>276</Paragraphs>
  <Slides>29</Slides>
  <Notes>68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29</vt:i4>
      </vt:variant>
    </vt:vector>
  </HeadingPairs>
  <TitlesOfParts>
    <vt:vector size="54" baseType="lpstr">
      <vt:lpstr>Arial</vt:lpstr>
      <vt:lpstr>宋体</vt:lpstr>
      <vt:lpstr>Wingdings</vt:lpstr>
      <vt:lpstr>黑体</vt:lpstr>
      <vt:lpstr>Times New Roman</vt:lpstr>
      <vt:lpstr>幼圆</vt:lpstr>
      <vt:lpstr>宋体-简</vt:lpstr>
      <vt:lpstr>华文新魏</vt:lpstr>
      <vt:lpstr>仿宋_GB2312</vt:lpstr>
      <vt:lpstr>仿宋_GB2312</vt:lpstr>
      <vt:lpstr>楷体_GB2312</vt:lpstr>
      <vt:lpstr>楷体_GB2312</vt:lpstr>
      <vt:lpstr>Calibri</vt:lpstr>
      <vt:lpstr>Wingdings</vt:lpstr>
      <vt:lpstr>方正仿宋_GBK</vt:lpstr>
      <vt:lpstr>汉仪楷体简</vt:lpstr>
      <vt:lpstr>微软雅黑</vt:lpstr>
      <vt:lpstr>Arial Unicode MS</vt:lpstr>
      <vt:lpstr>1_复件 卢校长060605</vt:lpstr>
      <vt:lpstr>复件 卢校长060605</vt:lpstr>
      <vt:lpstr>Paint.Picture</vt:lpstr>
      <vt:lpstr>Visio.Drawing.15</vt:lpstr>
      <vt:lpstr>Visio.Drawing.11</vt:lpstr>
      <vt:lpstr>Visio.Drawing.15</vt:lpstr>
      <vt:lpstr>Visio.Drawing.15</vt:lpstr>
      <vt:lpstr> 模板计算性能优化研究</vt:lpstr>
      <vt:lpstr>提纲</vt:lpstr>
      <vt:lpstr>1.研究背景</vt:lpstr>
      <vt:lpstr>1.研究背景</vt:lpstr>
      <vt:lpstr>1.研究背景</vt:lpstr>
      <vt:lpstr>1.研究背景</vt:lpstr>
      <vt:lpstr>1.研究背景</vt:lpstr>
      <vt:lpstr>1.研究背景</vt:lpstr>
      <vt:lpstr>2.面向GPU的Stencil计算动态混合分块优化策略</vt:lpstr>
      <vt:lpstr>2.面向GPU的Stencil计算动态混合分块优化策略</vt:lpstr>
      <vt:lpstr>2.面向GPU的Stencil计算动态混合分块优化策略</vt:lpstr>
      <vt:lpstr>2.面向GPU的Stencil计算动态混合分块优化策略</vt:lpstr>
      <vt:lpstr>2.面向GPU的Stencil计算动态混合分块优化策略</vt:lpstr>
      <vt:lpstr>2.面向GPU的Stencil计算动态混合分块优化策略</vt:lpstr>
      <vt:lpstr>2.面向GPU的Stencil计算动态混合分块优化策略</vt:lpstr>
      <vt:lpstr>2.面向GPU的Stencil计算动态混合分块优化策略</vt:lpstr>
      <vt:lpstr>2.面向GPU的Stencil计算动态混合分块优化策略</vt:lpstr>
      <vt:lpstr>3.基于FFT的快速Stencil计算算法</vt:lpstr>
      <vt:lpstr>3.基于FFT的快速Stencil计算算法</vt:lpstr>
      <vt:lpstr>3.基于FFT的快速Stencil计算算法</vt:lpstr>
      <vt:lpstr>3.基于FFT的快速Stencil计算算法</vt:lpstr>
      <vt:lpstr>3.基于FFT的快速Stencil计算算法</vt:lpstr>
      <vt:lpstr>3.基于FFT的快速Stencil计算算法</vt:lpstr>
      <vt:lpstr>3.基于FFT的快速Stencil计算算法</vt:lpstr>
      <vt:lpstr>3.基于FFT的快速Stencil计算算法</vt:lpstr>
      <vt:lpstr>3.基于FFT的快速Stencil计算算法</vt:lpstr>
      <vt:lpstr>3.基于FFT的快速Stencil计算算法</vt:lpstr>
      <vt:lpstr>4.研究展望</vt:lpstr>
      <vt:lpstr>请各位专家批评指正！ 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面向任意迭代空间集的参数化循环分块技术研究</dc:title>
  <dc:creator>Alvin_Liu</dc:creator>
  <cp:lastModifiedBy>lsong28</cp:lastModifiedBy>
  <cp:revision>932</cp:revision>
  <dcterms:created xsi:type="dcterms:W3CDTF">2023-06-27T06:18:12Z</dcterms:created>
  <dcterms:modified xsi:type="dcterms:W3CDTF">2023-06-27T06:18:12Z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F391ABFC7EE44FEA8BB5C899C8E3FC5C_12</vt:lpwstr>
  </property>
  <property fmtid="{D5CDD505-2E9C-101B-9397-08002B2CF9AE}" pid="3" name="KSOProductBuildVer">
    <vt:lpwstr>2052-4.6.1.7451</vt:lpwstr>
  </property>
</Properties>
</file>