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3"/>
    <p:sldId id="321" r:id="rId4"/>
    <p:sldId id="717" r:id="rId5"/>
    <p:sldId id="718" r:id="rId6"/>
    <p:sldId id="737" r:id="rId7"/>
    <p:sldId id="739" r:id="rId8"/>
    <p:sldId id="720" r:id="rId9"/>
    <p:sldId id="721" r:id="rId10"/>
    <p:sldId id="738" r:id="rId11"/>
    <p:sldId id="735" r:id="rId12"/>
    <p:sldId id="723" r:id="rId13"/>
    <p:sldId id="724" r:id="rId14"/>
    <p:sldId id="725" r:id="rId15"/>
    <p:sldId id="726" r:id="rId16"/>
    <p:sldId id="727" r:id="rId17"/>
    <p:sldId id="728" r:id="rId18"/>
    <p:sldId id="729" r:id="rId19"/>
    <p:sldId id="730" r:id="rId20"/>
    <p:sldId id="733" r:id="rId21"/>
    <p:sldId id="732" r:id="rId22"/>
  </p:sldIdLst>
  <p:sldSz cx="9144000" cy="6858000" type="screen4x3"/>
  <p:notesSz cx="9942195" cy="6760845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27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sqia" initials="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AFC6"/>
    <a:srgbClr val="5482A3"/>
    <a:srgbClr val="F5F5F5"/>
    <a:srgbClr val="8BABC3"/>
    <a:srgbClr val="A6A6A6"/>
    <a:srgbClr val="789BB5"/>
    <a:srgbClr val="D54A47"/>
    <a:srgbClr val="5B868F"/>
    <a:srgbClr val="75A380"/>
    <a:srgbClr val="E3A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740" y="114"/>
      </p:cViewPr>
      <p:guideLst>
        <p:guide orient="horz" pos="2167"/>
        <p:guide pos="27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90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shim%20young%20seop\Dropbox\ISPAS\OLD\ISPAS_Introduction%20&#52264;&#53944;_RE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Capacity</c:v>
                </c:pt>
              </c:strCache>
            </c:strRef>
          </c:tx>
          <c:spPr>
            <a:solidFill>
              <a:schemeClr val="accent1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8FB4FF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85B6FF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85B6FF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0066CC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0000FF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</c:dLbls>
          <c:cat>
            <c:numRef>
              <c:f>Sheet1!$B$3:$B$9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Sheet1!$F$3:$F$9</c:f>
              <c:numCache>
                <c:formatCode>General</c:formatCode>
                <c:ptCount val="7"/>
                <c:pt idx="0">
                  <c:v>32000</c:v>
                </c:pt>
                <c:pt idx="1">
                  <c:v>64000</c:v>
                </c:pt>
                <c:pt idx="2">
                  <c:v>128000</c:v>
                </c:pt>
                <c:pt idx="3">
                  <c:v>128000</c:v>
                </c:pt>
                <c:pt idx="4">
                  <c:v>256000</c:v>
                </c:pt>
                <c:pt idx="5">
                  <c:v>512000</c:v>
                </c:pt>
                <c:pt idx="6">
                  <c:v>1000000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545256400"/>
        <c:axId val="1545257232"/>
      </c:barChart>
      <c:catAx>
        <c:axId val="1545256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1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45257232"/>
        <c:crosses val="autoZero"/>
        <c:auto val="1"/>
        <c:lblAlgn val="ctr"/>
        <c:lblOffset val="100"/>
        <c:noMultiLvlLbl val="0"/>
      </c:catAx>
      <c:valAx>
        <c:axId val="1545257232"/>
        <c:scaling>
          <c:orientation val="minMax"/>
        </c:scaling>
        <c:delete val="1"/>
        <c:axPos val="l"/>
        <c:numFmt formatCode="0.E+00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4525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80AA6-A04A-47F3-97F7-EFC1BAA645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F9CAD-5B3E-4948-B48C-79864FEC51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4553-D4CB-4436-A308-FC56A8E3EF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49638" y="844550"/>
            <a:ext cx="3043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252" y="3253809"/>
            <a:ext cx="795401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6B7D-4A1A-4A4D-93B7-D784EA5E4B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140481"/>
            <a:ext cx="3194092" cy="85556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228850" y="2492944"/>
            <a:ext cx="6915151" cy="4365057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0" y="2492944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6" name="TextBox 5"/>
          <p:cNvSpPr txBox="1"/>
          <p:nvPr userDrawn="1">
            <p:custDataLst>
              <p:tags r:id="rId3"/>
            </p:custDataLst>
          </p:nvPr>
        </p:nvSpPr>
        <p:spPr>
          <a:xfrm>
            <a:off x="0" y="271881"/>
            <a:ext cx="9144000" cy="576000"/>
          </a:xfrm>
          <a:prstGeom prst="rect">
            <a:avLst/>
          </a:prstGeom>
          <a:gradFill rotWithShape="1">
            <a:gsLst>
              <a:gs pos="0">
                <a:srgbClr val="474B78">
                  <a:shade val="15000"/>
                  <a:satMod val="180000"/>
                </a:srgbClr>
              </a:gs>
              <a:gs pos="50000">
                <a:srgbClr val="474B78">
                  <a:shade val="45000"/>
                  <a:satMod val="170000"/>
                </a:srgbClr>
              </a:gs>
              <a:gs pos="70000">
                <a:srgbClr val="474B78">
                  <a:tint val="99000"/>
                  <a:shade val="65000"/>
                  <a:satMod val="155000"/>
                </a:srgbClr>
              </a:gs>
              <a:gs pos="100000">
                <a:srgbClr val="474B78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74B78">
                <a:satMod val="300000"/>
              </a:srgbClr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kern="0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>
          <a:xfrm>
            <a:off x="0" y="271881"/>
            <a:ext cx="2330450" cy="57600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 marL="468630" indent="0">
              <a:buNone/>
              <a:defRPr/>
            </a:lvl2pPr>
            <a:lvl3pPr marL="933450" indent="0">
              <a:buNone/>
              <a:defRPr/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33086-CE5C-43A2-AFC6-B149E37CEABC}" type="datetimeFigureOut">
              <a:rPr lang="en-US" altLang="zh-CN"/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419BC-9B4D-49F0-A82F-FD0EF74421B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271881"/>
            <a:ext cx="9144000" cy="576000"/>
          </a:xfrm>
          <a:prstGeom prst="rect">
            <a:avLst/>
          </a:prstGeom>
          <a:gradFill rotWithShape="1">
            <a:gsLst>
              <a:gs pos="0">
                <a:srgbClr val="474B78">
                  <a:shade val="15000"/>
                  <a:satMod val="180000"/>
                </a:srgbClr>
              </a:gs>
              <a:gs pos="50000">
                <a:srgbClr val="474B78">
                  <a:shade val="45000"/>
                  <a:satMod val="170000"/>
                </a:srgbClr>
              </a:gs>
              <a:gs pos="70000">
                <a:srgbClr val="474B78">
                  <a:tint val="99000"/>
                  <a:shade val="65000"/>
                  <a:satMod val="155000"/>
                </a:srgbClr>
              </a:gs>
              <a:gs pos="100000">
                <a:srgbClr val="474B78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74B78">
                <a:satMod val="300000"/>
              </a:srgbClr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kern="0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0" y="271881"/>
            <a:ext cx="2330450" cy="57600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 marL="468630" indent="0">
              <a:buNone/>
              <a:defRPr/>
            </a:lvl2pPr>
            <a:lvl3pPr marL="933450" indent="0">
              <a:buNone/>
              <a:defRPr/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image" Target="../media/image21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tags" Target="../tags/tag14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6.xml"/><Relationship Id="rId3" Type="http://schemas.openxmlformats.org/officeDocument/2006/relationships/image" Target="../media/image22.png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image" Target="../media/image24.png"/><Relationship Id="rId3" Type="http://schemas.openxmlformats.org/officeDocument/2006/relationships/tags" Target="../tags/tag158.xml"/><Relationship Id="rId2" Type="http://schemas.openxmlformats.org/officeDocument/2006/relationships/image" Target="../media/image23.png"/><Relationship Id="rId1" Type="http://schemas.openxmlformats.org/officeDocument/2006/relationships/tags" Target="../tags/tag15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26.png"/><Relationship Id="rId3" Type="http://schemas.openxmlformats.org/officeDocument/2006/relationships/tags" Target="../tags/tag162.xml"/><Relationship Id="rId2" Type="http://schemas.openxmlformats.org/officeDocument/2006/relationships/image" Target="../media/image25.png"/><Relationship Id="rId1" Type="http://schemas.openxmlformats.org/officeDocument/2006/relationships/tags" Target="../tags/tag16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image" Target="../media/image27.png"/><Relationship Id="rId1" Type="http://schemas.openxmlformats.org/officeDocument/2006/relationships/tags" Target="../tags/tag16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image" Target="../media/image29.png"/><Relationship Id="rId7" Type="http://schemas.openxmlformats.org/officeDocument/2006/relationships/tags" Target="../tags/tag174.xml"/><Relationship Id="rId6" Type="http://schemas.microsoft.com/office/2007/relationships/media" Target="../media/media1.m4a"/><Relationship Id="rId5" Type="http://schemas.openxmlformats.org/officeDocument/2006/relationships/audio" Target="../media/media1.m4a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image" Target="../media/image28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7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image" Target="../media/image30.png"/><Relationship Id="rId1" Type="http://schemas.openxmlformats.org/officeDocument/2006/relationships/tags" Target="../tags/tag17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image" Target="../media/image29.png"/><Relationship Id="rId7" Type="http://schemas.openxmlformats.org/officeDocument/2006/relationships/tags" Target="../tags/tag183.xml"/><Relationship Id="rId6" Type="http://schemas.microsoft.com/office/2007/relationships/media" Target="../media/media2.m4a"/><Relationship Id="rId5" Type="http://schemas.openxmlformats.org/officeDocument/2006/relationships/audio" Target="../media/media2.m4a"/><Relationship Id="rId4" Type="http://schemas.openxmlformats.org/officeDocument/2006/relationships/image" Target="../media/image31.png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8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tags" Target="../tags/tag187.xml"/><Relationship Id="rId5" Type="http://schemas.microsoft.com/office/2007/relationships/media" Target="../media/media3.m4a"/><Relationship Id="rId4" Type="http://schemas.openxmlformats.org/officeDocument/2006/relationships/audio" Target="../media/media3.m4a"/><Relationship Id="rId3" Type="http://schemas.openxmlformats.org/officeDocument/2006/relationships/image" Target="../media/image32.png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7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9" Type="http://schemas.openxmlformats.org/officeDocument/2006/relationships/slideLayout" Target="../slideLayouts/slideLayout2.xml"/><Relationship Id="rId38" Type="http://schemas.openxmlformats.org/officeDocument/2006/relationships/tags" Target="../tags/tag44.xml"/><Relationship Id="rId37" Type="http://schemas.openxmlformats.org/officeDocument/2006/relationships/tags" Target="../tags/tag43.xml"/><Relationship Id="rId36" Type="http://schemas.openxmlformats.org/officeDocument/2006/relationships/tags" Target="../tags/tag42.xml"/><Relationship Id="rId35" Type="http://schemas.openxmlformats.org/officeDocument/2006/relationships/image" Target="../media/image12.png"/><Relationship Id="rId34" Type="http://schemas.openxmlformats.org/officeDocument/2006/relationships/tags" Target="../tags/tag41.xml"/><Relationship Id="rId33" Type="http://schemas.openxmlformats.org/officeDocument/2006/relationships/image" Target="../media/image11.png"/><Relationship Id="rId32" Type="http://schemas.openxmlformats.org/officeDocument/2006/relationships/tags" Target="../tags/tag40.xml"/><Relationship Id="rId31" Type="http://schemas.openxmlformats.org/officeDocument/2006/relationships/image" Target="../media/image10.png"/><Relationship Id="rId30" Type="http://schemas.openxmlformats.org/officeDocument/2006/relationships/tags" Target="../tags/tag39.xml"/><Relationship Id="rId3" Type="http://schemas.openxmlformats.org/officeDocument/2006/relationships/tags" Target="../tags/tag19.xml"/><Relationship Id="rId29" Type="http://schemas.openxmlformats.org/officeDocument/2006/relationships/tags" Target="../tags/tag38.xml"/><Relationship Id="rId28" Type="http://schemas.openxmlformats.org/officeDocument/2006/relationships/tags" Target="../tags/tag37.xml"/><Relationship Id="rId27" Type="http://schemas.openxmlformats.org/officeDocument/2006/relationships/image" Target="../media/image9.png"/><Relationship Id="rId26" Type="http://schemas.openxmlformats.org/officeDocument/2006/relationships/tags" Target="../tags/tag36.xml"/><Relationship Id="rId25" Type="http://schemas.openxmlformats.org/officeDocument/2006/relationships/image" Target="../media/image8.png"/><Relationship Id="rId24" Type="http://schemas.openxmlformats.org/officeDocument/2006/relationships/tags" Target="../tags/tag35.xml"/><Relationship Id="rId23" Type="http://schemas.openxmlformats.org/officeDocument/2006/relationships/tags" Target="../tags/tag34.xml"/><Relationship Id="rId22" Type="http://schemas.openxmlformats.org/officeDocument/2006/relationships/tags" Target="../tags/tag33.xml"/><Relationship Id="rId21" Type="http://schemas.openxmlformats.org/officeDocument/2006/relationships/image" Target="../media/image7.png"/><Relationship Id="rId20" Type="http://schemas.openxmlformats.org/officeDocument/2006/relationships/tags" Target="../tags/tag32.xml"/><Relationship Id="rId2" Type="http://schemas.openxmlformats.org/officeDocument/2006/relationships/tags" Target="../tags/tag18.xml"/><Relationship Id="rId19" Type="http://schemas.openxmlformats.org/officeDocument/2006/relationships/image" Target="../media/image6.png"/><Relationship Id="rId18" Type="http://schemas.openxmlformats.org/officeDocument/2006/relationships/tags" Target="../tags/tag31.xml"/><Relationship Id="rId17" Type="http://schemas.openxmlformats.org/officeDocument/2006/relationships/image" Target="../media/image5.png"/><Relationship Id="rId16" Type="http://schemas.openxmlformats.org/officeDocument/2006/relationships/tags" Target="../tags/tag30.xml"/><Relationship Id="rId15" Type="http://schemas.openxmlformats.org/officeDocument/2006/relationships/image" Target="../media/image4.png"/><Relationship Id="rId14" Type="http://schemas.openxmlformats.org/officeDocument/2006/relationships/tags" Target="../tags/tag29.xml"/><Relationship Id="rId13" Type="http://schemas.openxmlformats.org/officeDocument/2006/relationships/image" Target="../media/image3.jpeg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0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39" Type="http://schemas.openxmlformats.org/officeDocument/2006/relationships/tags" Target="../tags/tag80.xml"/><Relationship Id="rId38" Type="http://schemas.openxmlformats.org/officeDocument/2006/relationships/image" Target="../media/image15.png"/><Relationship Id="rId37" Type="http://schemas.openxmlformats.org/officeDocument/2006/relationships/tags" Target="../tags/tag79.xml"/><Relationship Id="rId36" Type="http://schemas.openxmlformats.org/officeDocument/2006/relationships/tags" Target="../tags/tag78.xml"/><Relationship Id="rId35" Type="http://schemas.openxmlformats.org/officeDocument/2006/relationships/tags" Target="../tags/tag77.xml"/><Relationship Id="rId34" Type="http://schemas.openxmlformats.org/officeDocument/2006/relationships/tags" Target="../tags/tag76.xml"/><Relationship Id="rId33" Type="http://schemas.openxmlformats.org/officeDocument/2006/relationships/tags" Target="../tags/tag75.xml"/><Relationship Id="rId32" Type="http://schemas.openxmlformats.org/officeDocument/2006/relationships/tags" Target="../tags/tag74.xml"/><Relationship Id="rId31" Type="http://schemas.openxmlformats.org/officeDocument/2006/relationships/tags" Target="../tags/tag73.xml"/><Relationship Id="rId30" Type="http://schemas.openxmlformats.org/officeDocument/2006/relationships/tags" Target="../tags/tag72.xml"/><Relationship Id="rId3" Type="http://schemas.openxmlformats.org/officeDocument/2006/relationships/image" Target="../media/image13.png"/><Relationship Id="rId29" Type="http://schemas.openxmlformats.org/officeDocument/2006/relationships/tags" Target="../tags/tag71.xml"/><Relationship Id="rId28" Type="http://schemas.openxmlformats.org/officeDocument/2006/relationships/tags" Target="../tags/tag70.xml"/><Relationship Id="rId27" Type="http://schemas.openxmlformats.org/officeDocument/2006/relationships/tags" Target="../tags/tag69.xml"/><Relationship Id="rId26" Type="http://schemas.openxmlformats.org/officeDocument/2006/relationships/tags" Target="../tags/tag68.xml"/><Relationship Id="rId25" Type="http://schemas.openxmlformats.org/officeDocument/2006/relationships/tags" Target="../tags/tag67.xml"/><Relationship Id="rId24" Type="http://schemas.openxmlformats.org/officeDocument/2006/relationships/tags" Target="../tags/tag66.xml"/><Relationship Id="rId23" Type="http://schemas.openxmlformats.org/officeDocument/2006/relationships/tags" Target="../tags/tag65.xml"/><Relationship Id="rId22" Type="http://schemas.openxmlformats.org/officeDocument/2006/relationships/tags" Target="../tags/tag64.xml"/><Relationship Id="rId21" Type="http://schemas.openxmlformats.org/officeDocument/2006/relationships/image" Target="../media/image14.png"/><Relationship Id="rId20" Type="http://schemas.openxmlformats.org/officeDocument/2006/relationships/tags" Target="../tags/tag63.xml"/><Relationship Id="rId2" Type="http://schemas.openxmlformats.org/officeDocument/2006/relationships/tags" Target="../tags/tag46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16.png"/><Relationship Id="rId2" Type="http://schemas.openxmlformats.org/officeDocument/2006/relationships/tags" Target="../tags/tag8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89.xml"/><Relationship Id="rId1" Type="http://schemas.openxmlformats.org/officeDocument/2006/relationships/tags" Target="../tags/tag8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2" Type="http://schemas.openxmlformats.org/officeDocument/2006/relationships/slideLayout" Target="../slideLayouts/slideLayout2.xml"/><Relationship Id="rId41" Type="http://schemas.openxmlformats.org/officeDocument/2006/relationships/tags" Target="../tags/tag130.xml"/><Relationship Id="rId40" Type="http://schemas.openxmlformats.org/officeDocument/2006/relationships/tags" Target="../tags/tag129.xml"/><Relationship Id="rId4" Type="http://schemas.openxmlformats.org/officeDocument/2006/relationships/tags" Target="../tags/tag93.xml"/><Relationship Id="rId39" Type="http://schemas.openxmlformats.org/officeDocument/2006/relationships/tags" Target="../tags/tag128.xml"/><Relationship Id="rId38" Type="http://schemas.openxmlformats.org/officeDocument/2006/relationships/tags" Target="../tags/tag127.xml"/><Relationship Id="rId37" Type="http://schemas.openxmlformats.org/officeDocument/2006/relationships/tags" Target="../tags/tag126.xml"/><Relationship Id="rId36" Type="http://schemas.openxmlformats.org/officeDocument/2006/relationships/tags" Target="../tags/tag125.xml"/><Relationship Id="rId35" Type="http://schemas.openxmlformats.org/officeDocument/2006/relationships/tags" Target="../tags/tag124.xml"/><Relationship Id="rId34" Type="http://schemas.openxmlformats.org/officeDocument/2006/relationships/tags" Target="../tags/tag123.xml"/><Relationship Id="rId33" Type="http://schemas.openxmlformats.org/officeDocument/2006/relationships/tags" Target="../tags/tag122.xml"/><Relationship Id="rId32" Type="http://schemas.openxmlformats.org/officeDocument/2006/relationships/tags" Target="../tags/tag121.xml"/><Relationship Id="rId31" Type="http://schemas.openxmlformats.org/officeDocument/2006/relationships/tags" Target="../tags/tag120.xml"/><Relationship Id="rId30" Type="http://schemas.openxmlformats.org/officeDocument/2006/relationships/tags" Target="../tags/tag119.xml"/><Relationship Id="rId3" Type="http://schemas.openxmlformats.org/officeDocument/2006/relationships/tags" Target="../tags/tag92.xml"/><Relationship Id="rId29" Type="http://schemas.openxmlformats.org/officeDocument/2006/relationships/tags" Target="../tags/tag118.xml"/><Relationship Id="rId28" Type="http://schemas.openxmlformats.org/officeDocument/2006/relationships/tags" Target="../tags/tag117.xml"/><Relationship Id="rId27" Type="http://schemas.openxmlformats.org/officeDocument/2006/relationships/tags" Target="../tags/tag116.xml"/><Relationship Id="rId26" Type="http://schemas.openxmlformats.org/officeDocument/2006/relationships/tags" Target="../tags/tag115.xml"/><Relationship Id="rId25" Type="http://schemas.openxmlformats.org/officeDocument/2006/relationships/tags" Target="../tags/tag114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tags" Target="../tags/tag91.xml"/><Relationship Id="rId19" Type="http://schemas.openxmlformats.org/officeDocument/2006/relationships/tags" Target="../tags/tag108.xml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image" Target="../media/image18.png"/><Relationship Id="rId4" Type="http://schemas.openxmlformats.org/officeDocument/2006/relationships/tags" Target="../tags/tag133.xml"/><Relationship Id="rId3" Type="http://schemas.openxmlformats.org/officeDocument/2006/relationships/image" Target="../media/image17.png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image" Target="../media/image19.png"/><Relationship Id="rId1" Type="http://schemas.openxmlformats.org/officeDocument/2006/relationships/tags" Target="../tags/tag13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image" Target="../media/image20.png"/><Relationship Id="rId1" Type="http://schemas.openxmlformats.org/officeDocument/2006/relationships/tags" Target="../tags/tag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3955" y="2093081"/>
            <a:ext cx="791609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数据感知的</a:t>
            </a:r>
            <a:r>
              <a:rPr lang="zh-CN" altLang="en-US" sz="4800" b="1" dirty="0" smtClean="0">
                <a:solidFill>
                  <a:srgbClr val="00206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3D NAND</a:t>
            </a:r>
            <a:r>
              <a:rPr lang="zh-CN" altLang="en-US" sz="4800" b="1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闪存</a:t>
            </a:r>
            <a:endParaRPr lang="zh-CN" altLang="en-US" sz="4800" b="1" dirty="0" smtClean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4800" b="1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编程方法</a:t>
            </a:r>
            <a:endParaRPr lang="zh-CN" altLang="en-US" sz="4800" b="1" dirty="0" smtClean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40000" y="5048885"/>
            <a:ext cx="4064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聂世强</a:t>
            </a:r>
            <a:endParaRPr lang="zh-CN" altLang="en-US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fld id="{BB962C8B-B14F-4D97-AF65-F5344CB8AC3E}" type="datetime2"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0" y="271780"/>
            <a:ext cx="6591935" cy="575945"/>
          </a:xfrm>
        </p:spPr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三、数据感知的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3D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闪存编程方法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Picture 2" descr="Image result for m.2 ss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8" y="2829457"/>
            <a:ext cx="6396463" cy="194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465492" y="2966322"/>
            <a:ext cx="6126229" cy="167830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70957" y="3059391"/>
            <a:ext cx="6874669" cy="762000"/>
            <a:chOff x="1931245" y="2586921"/>
            <a:chExt cx="6874669" cy="762000"/>
          </a:xfrm>
        </p:grpSpPr>
        <p:sp>
          <p:nvSpPr>
            <p:cNvPr id="13" name="Rectangle: Rounded Corners 12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6977114" y="2586921"/>
              <a:ext cx="1828800" cy="76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0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HOST</a:t>
              </a:r>
              <a:endParaRPr lang="en-US" sz="2400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 flipH="1">
              <a:off x="1931245" y="2586921"/>
              <a:ext cx="5045869" cy="762000"/>
              <a:chOff x="2397037" y="3625886"/>
              <a:chExt cx="5045869" cy="762000"/>
            </a:xfrm>
          </p:grpSpPr>
          <p:sp>
            <p:nvSpPr>
              <p:cNvPr id="15" name="Rectangle: Rounded Corners 14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054321" y="3625886"/>
                <a:ext cx="1651697" cy="762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kern="0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SSD Controller</a:t>
                </a:r>
                <a:endParaRPr lang="en-US" sz="2400" kern="0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16" name="Straight Connector 15"/>
              <p:cNvCxnSpPr>
                <a:stCxn id="13" idx="3"/>
                <a:endCxn id="15" idx="1"/>
              </p:cNvCxnSpPr>
              <p:nvPr>
                <p:custDataLst>
                  <p:tags r:id="rId6"/>
                </p:custDataLst>
              </p:nvPr>
            </p:nvCxnSpPr>
            <p:spPr bwMode="auto">
              <a:xfrm>
                <a:off x="2397037" y="4006886"/>
                <a:ext cx="657284" cy="0"/>
              </a:xfrm>
              <a:prstGeom prst="line">
                <a:avLst/>
              </a:prstGeom>
              <a:solidFill>
                <a:srgbClr val="00CC99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5" idx="3"/>
              </p:cNvCxnSpPr>
              <p:nvPr>
                <p:custDataLst>
                  <p:tags r:id="rId7"/>
                </p:custDataLst>
              </p:nvPr>
            </p:nvCxnSpPr>
            <p:spPr bwMode="auto">
              <a:xfrm>
                <a:off x="4706018" y="4006886"/>
                <a:ext cx="2736888" cy="0"/>
              </a:xfrm>
              <a:prstGeom prst="line">
                <a:avLst/>
              </a:prstGeom>
              <a:solidFill>
                <a:srgbClr val="00CC99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9" name="Rectangle: Rounded Corners 18"/>
          <p:cNvSpPr/>
          <p:nvPr>
            <p:custDataLst>
              <p:tags r:id="rId8"/>
            </p:custDataLst>
          </p:nvPr>
        </p:nvSpPr>
        <p:spPr>
          <a:xfrm>
            <a:off x="758135" y="3059057"/>
            <a:ext cx="1112821" cy="1464102"/>
          </a:xfrm>
          <a:prstGeom prst="roundRect">
            <a:avLst>
              <a:gd name="adj" fmla="val 854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NAND</a:t>
            </a:r>
            <a:endParaRPr lang="en-US" sz="24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ectangle: Rounded Corners 19"/>
          <p:cNvSpPr/>
          <p:nvPr>
            <p:custDataLst>
              <p:tags r:id="rId9"/>
            </p:custDataLst>
          </p:nvPr>
        </p:nvSpPr>
        <p:spPr>
          <a:xfrm>
            <a:off x="1893782" y="3059057"/>
            <a:ext cx="1112821" cy="1464102"/>
          </a:xfrm>
          <a:prstGeom prst="roundRect">
            <a:avLst>
              <a:gd name="adj" fmla="val 854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NAND</a:t>
            </a:r>
            <a:endParaRPr lang="en-US" sz="24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Rectangle: Rounded Corners 20"/>
          <p:cNvSpPr/>
          <p:nvPr>
            <p:custDataLst>
              <p:tags r:id="rId10"/>
            </p:custDataLst>
          </p:nvPr>
        </p:nvSpPr>
        <p:spPr>
          <a:xfrm>
            <a:off x="3087849" y="3102951"/>
            <a:ext cx="1342893" cy="1308466"/>
          </a:xfrm>
          <a:prstGeom prst="roundRect">
            <a:avLst>
              <a:gd name="adj" fmla="val 85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DRAM</a:t>
            </a:r>
            <a:endParaRPr lang="en-US" sz="24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Speech Bubble: Rectangle with Corners Rounded 24"/>
          <p:cNvSpPr/>
          <p:nvPr>
            <p:custDataLst>
              <p:tags r:id="rId11"/>
            </p:custDataLst>
          </p:nvPr>
        </p:nvSpPr>
        <p:spPr>
          <a:xfrm>
            <a:off x="421018" y="1462525"/>
            <a:ext cx="3491226" cy="1191466"/>
          </a:xfrm>
          <a:prstGeom prst="wedgeRoundRectCallout">
            <a:avLst>
              <a:gd name="adj1" fmla="val -23357"/>
              <a:gd name="adj2" fmla="val 8611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硬件支持可变编程步长电压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Speech Bubble: Rectangle with Corners Rounded 26"/>
          <p:cNvSpPr/>
          <p:nvPr>
            <p:custDataLst>
              <p:tags r:id="rId12"/>
            </p:custDataLst>
          </p:nvPr>
        </p:nvSpPr>
        <p:spPr>
          <a:xfrm>
            <a:off x="4252802" y="4948482"/>
            <a:ext cx="3185329" cy="1191466"/>
          </a:xfrm>
          <a:prstGeom prst="wedgeRoundRectCallout">
            <a:avLst>
              <a:gd name="adj1" fmla="val -19256"/>
              <a:gd name="adj2" fmla="val -14496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 数值自适应的编程步长电压生成模块</a:t>
            </a:r>
            <a:endParaRPr 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0" y="271780"/>
            <a:ext cx="5702300" cy="575945"/>
          </a:xfrm>
        </p:spPr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三、数据感知的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3D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闪存编程方法</a:t>
            </a:r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928990"/>
            <a:ext cx="42183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NAND闪存编程电路硬件设计</a:t>
            </a:r>
            <a:endParaRPr lang="zh-CN" sz="24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3813" y="1389380"/>
            <a:ext cx="5854700" cy="3136900"/>
          </a:xfrm>
          <a:prstGeom prst="rect">
            <a:avLst/>
          </a:prstGeom>
        </p:spPr>
      </p:pic>
      <p:sp>
        <p:nvSpPr>
          <p:cNvPr id="4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0" y="4597400"/>
            <a:ext cx="9144000" cy="2261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D6FA9">
                  <a:lumMod val="50000"/>
                </a:srgbClr>
              </a:buClr>
              <a:buSzPct val="65000"/>
              <a:buFont typeface="Wingdings" panose="05000000000000000000" pitchFamily="2" charset="2"/>
              <a:buChar char="l"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808355" marR="0" indent="-35115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D6FA9">
                  <a:lumMod val="50000"/>
                </a:srgbClr>
              </a:buClr>
              <a:buSzTx/>
              <a:buFontTx/>
              <a:buChar char="–"/>
              <a:defRPr kumimoji="0" lang="en-US" sz="2600" b="0" i="0" u="none" strike="noStrike" kern="1200" cap="none" spc="0" normalizeH="0" baseline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自适应</a:t>
            </a:r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OPS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策略的命令执行顺序包括以下步骤：</a:t>
            </a:r>
            <a:endParaRPr kumimoji="1" lang="en-US" altLang="zh-CN" sz="1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1) 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位线设置：根据相关页缓冲锁存器中的编程数据设置位线电压：“</a:t>
            </a:r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0”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表示要编程的单元，“</a:t>
            </a:r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1”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表示禁止编程的单元。</a:t>
            </a:r>
            <a:endParaRPr kumimoji="1" lang="en-US" altLang="zh-CN" sz="1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2) 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编程步进电压调整：控制器在准备对下一个闪存单元状态进行编程之前设置步进电压。如果已到达最后一个状态，则编程完成。</a:t>
            </a:r>
            <a:endParaRPr kumimoji="1" lang="en-US" altLang="zh-CN" sz="1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3) 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编程：将短脉冲编程电压施加到选定的</a:t>
            </a:r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WL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1" lang="en-US" altLang="zh-CN" sz="1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4) WL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放电：移除所选</a:t>
            </a:r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WL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上的高编程电压，以便在步骤</a:t>
            </a:r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中施加低验证电压。</a:t>
            </a:r>
            <a:endParaRPr kumimoji="1" lang="en-US" altLang="zh-CN" sz="1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5) 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编程验证：检查已编程单元的电压，看是否达到目标电压。如果达到，则该编程操作结束并返回到步骤</a:t>
            </a:r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，否则跳转到步骤</a:t>
            </a:r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，并以</a:t>
            </a:r>
            <a:r>
              <a:rPr kumimoji="1"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Delta </a:t>
            </a:r>
            <a:r>
              <a:rPr kumimoji="1" lang="en-US" altLang="zh-CN" sz="14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Vpp</a:t>
            </a:r>
            <a:r>
              <a:rPr kumimoji="1"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为增量使用更高的编程电压。</a:t>
            </a:r>
            <a:endParaRPr kumimoji="1" lang="zh-CN" altLang="en-US" sz="1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0" y="271780"/>
            <a:ext cx="6552565" cy="575945"/>
          </a:xfrm>
        </p:spPr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三、数据感知的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3D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闪存编程方法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98060" y="1687195"/>
            <a:ext cx="3885565" cy="22332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3665" y="1828800"/>
            <a:ext cx="4196080" cy="195008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0" y="4258945"/>
            <a:ext cx="9189085" cy="15214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D6FA9">
                  <a:lumMod val="50000"/>
                </a:srgbClr>
              </a:buClr>
              <a:buSzPct val="65000"/>
              <a:buFont typeface="Wingdings" panose="05000000000000000000" pitchFamily="2" charset="2"/>
              <a:buChar char="l"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808355" marR="0" indent="-35115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D6FA9">
                  <a:lumMod val="50000"/>
                </a:srgbClr>
              </a:buClr>
              <a:buSzTx/>
              <a:buFontTx/>
              <a:buChar char="–"/>
              <a:defRPr kumimoji="0" lang="en-US" sz="2600" b="0" i="0" u="none" strike="noStrike" kern="1200" cap="none" spc="0" normalizeH="0" baseline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kumimoji="1"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规则一：相邻状态之间的一个快写必须与相邻状态之间的另一个慢写配对</a:t>
            </a:r>
            <a:endParaRPr kumimoji="1"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kumimoji="1"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规则二：</a:t>
            </a:r>
            <a:r>
              <a:rPr kumimoji="1"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一对高单元状态和低单元状态必须分别用慢写和快写进行编程。</a:t>
            </a:r>
            <a:endParaRPr kumimoji="1"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kumimoji="1"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规则三：</a:t>
            </a:r>
            <a:r>
              <a:rPr kumimoji="1"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一旦处于低状态的单元数量大于处于高状态的单元数量，则需要重新编码数据（即高单元状态的数量必须高于其他单元状态的数量）以利用本策略来提高可靠性。</a:t>
            </a:r>
            <a:endParaRPr kumimoji="1"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内容占位符 49"/>
          <p:cNvSpPr txBox="1"/>
          <p:nvPr>
            <p:custDataLst>
              <p:tags r:id="rId6"/>
            </p:custDataLst>
          </p:nvPr>
        </p:nvSpPr>
        <p:spPr>
          <a:xfrm>
            <a:off x="0" y="866775"/>
            <a:ext cx="9088755" cy="1213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5000"/>
              </a:lnSpc>
              <a:spcAft>
                <a:spcPts val="0"/>
              </a:spcAft>
              <a:buNone/>
            </a:pPr>
            <a:r>
              <a:rPr 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观察一：状态越高，编程步长电压越高，错误率越高；</a:t>
            </a:r>
            <a:endParaRPr lang="zh-CN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0" y="271780"/>
            <a:ext cx="3200400" cy="575945"/>
          </a:xfrm>
        </p:spPr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四、实验分析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571" y="2074939"/>
            <a:ext cx="3352800" cy="1358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57951" y="1643314"/>
            <a:ext cx="3403600" cy="22225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352287" y="1074469"/>
            <a:ext cx="17665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1. SSD配置</a:t>
            </a:r>
            <a:endParaRPr kumimoji="1" lang="zh-CN" altLang="en-US" sz="2400" b="1" dirty="0"/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5871072" y="1074574"/>
            <a:ext cx="23774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2. 工作负载特性</a:t>
            </a:r>
            <a:endParaRPr lang="zh-CN" sz="24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22822" y="3905933"/>
            <a:ext cx="2072640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400" b="1"/>
            </a:lvl1pPr>
          </a:lstStyle>
          <a:p>
            <a:r>
              <a:rPr kumimoji="0" lang="zh-CN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3. 比较的策略</a:t>
            </a:r>
            <a:endParaRPr lang="zh-CN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505460" y="4127500"/>
            <a:ext cx="8638540" cy="2730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D6FA9">
                  <a:lumMod val="50000"/>
                </a:srgbClr>
              </a:buClr>
              <a:buSzPct val="65000"/>
              <a:buFont typeface="Wingdings" panose="05000000000000000000" pitchFamily="2" charset="2"/>
              <a:buChar char="l"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808355" marR="0" indent="-35115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D6FA9">
                  <a:lumMod val="50000"/>
                </a:srgbClr>
              </a:buClr>
              <a:buSzTx/>
              <a:buFontTx/>
              <a:buChar char="–"/>
              <a:defRPr kumimoji="0" lang="en-US" sz="2600" b="0" i="0" u="none" strike="noStrike" kern="1200" cap="none" spc="0" normalizeH="0" baseline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Base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line: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采用默认写编程步长电压的原始数据模式</a:t>
            </a:r>
            <a:endParaRPr lang="en-US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18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RNWrite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采用随机化模块的默认写策略</a:t>
            </a: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18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FastWrite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快写随机化策略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18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SlowWrite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慢写随机化策略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18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AdaptiveWrite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原始数据模式与自适应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OSP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编程策略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b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br>
              <a:rPr 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en-US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0" y="271780"/>
            <a:ext cx="3375025" cy="575945"/>
          </a:xfrm>
        </p:spPr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/>
              <a:t>四、实验结果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9180" y="1691049"/>
            <a:ext cx="6496050" cy="385197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1167829"/>
            <a:ext cx="553148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+mn-ea"/>
              </a:rPr>
              <a:t>Case 1: “0”</a:t>
            </a:r>
            <a:r>
              <a:rPr lang="zh-CN" altLang="en-US" sz="2000" b="1" dirty="0">
                <a:latin typeface="+mn-ea"/>
              </a:rPr>
              <a:t>和</a:t>
            </a:r>
            <a:r>
              <a:rPr lang="en-US" altLang="zh-CN" sz="2000" b="1" dirty="0">
                <a:latin typeface="+mn-ea"/>
              </a:rPr>
              <a:t>“1”</a:t>
            </a:r>
            <a:r>
              <a:rPr lang="zh-CN" altLang="en-US" sz="2000" b="1" dirty="0">
                <a:latin typeface="+mn-ea"/>
              </a:rPr>
              <a:t>均匀分布的页可靠性比较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文本占位符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197100" y="-70485"/>
            <a:ext cx="3200400" cy="57594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86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4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-635" y="6212840"/>
            <a:ext cx="9144635" cy="6451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p>
            <a:pPr algn="ctr"/>
            <a:r>
              <a:rPr lang="zh-CN" altLang="en-US" b="1" dirty="0">
                <a:solidFill>
                  <a:srgbClr val="C00000"/>
                </a:solidFill>
                <a:latin typeface="+mn-ea"/>
              </a:rPr>
              <a:t>与随机化策略和基准相比，AOSP 策略实现了较好的可靠性提升，因为它大大降低了 P3 状态的 RBER；但与慢写相比，AdaptiveWrite 的可靠性降低了 15%</a:t>
            </a:r>
            <a:r>
              <a:rPr lang="en-US" altLang="zh-CN" b="1" dirty="0">
                <a:solidFill>
                  <a:srgbClr val="C00000"/>
                </a:solidFill>
                <a:latin typeface="+mn-ea"/>
              </a:rPr>
              <a:t>~</a:t>
            </a:r>
            <a:r>
              <a:rPr lang="zh-CN" altLang="en-US" b="1" dirty="0">
                <a:solidFill>
                  <a:srgbClr val="C00000"/>
                </a:solidFill>
                <a:latin typeface="+mn-ea"/>
              </a:rPr>
              <a:t>30%。</a:t>
            </a:r>
            <a:endParaRPr lang="zh-CN" altLang="en-US" b="1" dirty="0">
              <a:solidFill>
                <a:srgbClr val="C0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4530" y="1917700"/>
            <a:ext cx="7427595" cy="266065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-635" y="6489700"/>
            <a:ext cx="9144635" cy="368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dirty="0">
                <a:solidFill>
                  <a:srgbClr val="C00000"/>
                </a:solidFill>
                <a:latin typeface="+mn-ea"/>
                <a:sym typeface="+mn-ea"/>
              </a:rPr>
              <a:t>编程时间不变，可靠性提升明显</a:t>
            </a:r>
            <a:endParaRPr lang="zh-CN" altLang="en-US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1018997"/>
            <a:ext cx="879715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Case 2: </a:t>
            </a:r>
            <a:r>
              <a:rPr lang="en-US" altLang="zh-CN" sz="2400" b="1" dirty="0">
                <a:latin typeface="+mn-ea"/>
                <a:sym typeface="+mn-ea"/>
              </a:rPr>
              <a:t>“0”</a:t>
            </a:r>
            <a:r>
              <a:rPr lang="zh-CN" altLang="en-US" sz="2400" b="1" dirty="0">
                <a:latin typeface="+mn-ea"/>
                <a:sym typeface="+mn-ea"/>
              </a:rPr>
              <a:t>和</a:t>
            </a:r>
            <a:r>
              <a:rPr lang="en-US" altLang="zh-CN" sz="2400" b="1" dirty="0">
                <a:latin typeface="+mn-ea"/>
                <a:sym typeface="+mn-ea"/>
              </a:rPr>
              <a:t>“1”</a:t>
            </a:r>
            <a:r>
              <a:rPr lang="zh-CN" altLang="en-US" sz="2400" b="1" dirty="0">
                <a:latin typeface="+mn-ea"/>
                <a:sym typeface="+mn-ea"/>
              </a:rPr>
              <a:t>不均匀分布的页可靠性比较</a:t>
            </a:r>
            <a:endParaRPr lang="zh-CN" altLang="en-US" sz="2400" b="1" dirty="0"/>
          </a:p>
        </p:txBody>
      </p:sp>
      <p:pic>
        <p:nvPicPr>
          <p:cNvPr id="7" name="音频 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8" name="文本占位符 1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0" y="271780"/>
            <a:ext cx="3375025" cy="57594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86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4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/>
              <a:t>四、实验结果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6937" y="1693041"/>
            <a:ext cx="8051800" cy="294640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1093550"/>
            <a:ext cx="3568700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400" b="1" dirty="0">
                <a:latin typeface="+mn-ea"/>
              </a:rPr>
              <a:t>Case 3: </a:t>
            </a:r>
            <a:r>
              <a:rPr lang="zh-CN" altLang="en-US" sz="2400" b="1" dirty="0">
                <a:latin typeface="+mn-ea"/>
              </a:rPr>
              <a:t>与现有方法比较</a:t>
            </a:r>
            <a:r>
              <a:rPr lang="en-US" altLang="zh-CN" sz="2400" b="1" dirty="0">
                <a:latin typeface="+mn-ea"/>
              </a:rPr>
              <a:t>.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4" name="文本占位符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0" y="271780"/>
            <a:ext cx="3375025" cy="57594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86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4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/>
              <a:t>四、实验结果</a:t>
            </a:r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6487795"/>
            <a:ext cx="9144000" cy="3702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dirty="0">
                <a:solidFill>
                  <a:srgbClr val="C00000"/>
                </a:solidFill>
                <a:latin typeface="+mn-ea"/>
                <a:sym typeface="+mn-ea"/>
              </a:rPr>
              <a:t>编程时间不变，可靠性提升明显</a:t>
            </a:r>
            <a:endParaRPr lang="zh-CN" altLang="en-US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882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215"/>
            <a:endParaRPr kumimoji="1" lang="en-US" altLang="zh-CN" b="1" dirty="0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966550"/>
            <a:ext cx="1960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n-ea"/>
              </a:rPr>
              <a:t>读延迟比较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3215" y="2280285"/>
            <a:ext cx="8134985" cy="1491615"/>
          </a:xfrm>
          <a:prstGeom prst="rect">
            <a:avLst/>
          </a:prstGeom>
        </p:spPr>
      </p:pic>
      <p:pic>
        <p:nvPicPr>
          <p:cNvPr id="12" name="音频 1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7" name="文本占位符 1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0" y="259080"/>
            <a:ext cx="4269740" cy="57594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86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4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/>
              <a:t>四、实验结果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占位符 6"/>
          <p:cNvSpPr/>
          <p:nvPr>
            <p:ph type="body" sz="quarter" idx="11"/>
          </p:nvPr>
        </p:nvSpPr>
        <p:spPr>
          <a:xfrm>
            <a:off x="0" y="271780"/>
            <a:ext cx="3771265" cy="575945"/>
          </a:xfrm>
        </p:spPr>
        <p:txBody>
          <a:bodyPr/>
          <a:p>
            <a:r>
              <a:rPr lang="zh-CN" altLang="en-US"/>
              <a:t>四、实验结果</a:t>
            </a:r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093550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n-ea"/>
              </a:rPr>
              <a:t>写性能比较</a:t>
            </a:r>
            <a:endParaRPr lang="zh-CN" altLang="en-US" sz="2400" b="1" dirty="0">
              <a:latin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315" y="2470150"/>
            <a:ext cx="8928735" cy="1642110"/>
          </a:xfrm>
          <a:prstGeom prst="rect">
            <a:avLst/>
          </a:prstGeom>
        </p:spPr>
      </p:pic>
      <p:pic>
        <p:nvPicPr>
          <p:cNvPr id="15" name="音频 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0" y="271780"/>
            <a:ext cx="4095750" cy="575945"/>
          </a:xfrm>
        </p:spPr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/>
              <a:t>部分研究成果</a:t>
            </a:r>
            <a:endParaRPr lang="zh-CN" altLang="en-US"/>
          </a:p>
        </p:txBody>
      </p:sp>
      <p:sp>
        <p:nvSpPr>
          <p:cNvPr id="8" name="内容占位符 49"/>
          <p:cNvSpPr txBox="1"/>
          <p:nvPr>
            <p:custDataLst>
              <p:tags r:id="rId1"/>
            </p:custDataLst>
          </p:nvPr>
        </p:nvSpPr>
        <p:spPr>
          <a:xfrm>
            <a:off x="0" y="951865"/>
            <a:ext cx="9203055" cy="5632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1) 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基于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DPDK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的分布式高速流量包解析软件</a:t>
            </a:r>
            <a:endParaRPr lang="zh-CN" altLang="en-US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54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支持申威、飞腾、</a:t>
            </a:r>
            <a:r>
              <a:rPr lang="en-US" altLang="zh-CN" sz="154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x86</a:t>
            </a:r>
            <a:r>
              <a:rPr lang="zh-CN" altLang="en-US" sz="154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处理器；</a:t>
            </a:r>
            <a:endParaRPr lang="zh-CN" altLang="en-US" sz="154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54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10Gb/s</a:t>
            </a:r>
            <a:r>
              <a:rPr lang="zh-CN" altLang="en-US" sz="154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单网卡下性能可达</a:t>
            </a:r>
            <a:r>
              <a:rPr lang="en-US" altLang="zh-CN" sz="154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8Gb/s</a:t>
            </a:r>
            <a:r>
              <a:rPr lang="zh-CN" altLang="en-US" sz="154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解析</a:t>
            </a:r>
            <a:r>
              <a:rPr lang="zh-CN" altLang="en-US" sz="154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速率；</a:t>
            </a:r>
            <a:endParaRPr lang="zh-CN" altLang="en-US" sz="154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2）基于SPDK技术构建分布式大容量存储系统</a:t>
            </a:r>
            <a:endParaRPr lang="en-US" altLang="zh-CN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54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SMR大容量磁盘；</a:t>
            </a:r>
            <a:endParaRPr lang="zh-CN" altLang="en-US" sz="154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3)  面向航空、航天领域的轻量化云计算平台</a:t>
            </a:r>
            <a:endParaRPr lang="en-US" altLang="zh-CN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54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基于Nomad二次开发；</a:t>
            </a:r>
            <a:endParaRPr lang="zh-CN" altLang="en-US" sz="154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54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替换容器，以Webassembly技术为基本调度单元；</a:t>
            </a:r>
            <a:endParaRPr lang="zh-CN" altLang="en-US" sz="154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endParaRPr lang="zh-CN" altLang="en-US" sz="132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lvl="1"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endParaRPr lang="zh-CN" altLang="en-US" sz="132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lvl="1"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endParaRPr lang="zh-CN" altLang="en-US" sz="154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zh-CN" sz="154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345815" y="976948"/>
            <a:ext cx="236061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466725" indent="-466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32180" indent="-463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B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332230" indent="-398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B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57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defRPr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zh-CN" altLang="en-US" sz="4000" b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大纲</a:t>
            </a:r>
            <a:endParaRPr lang="zh-CN" altLang="en-US" sz="4000" b="1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AutoShape 35" descr="Bild20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654334" y="1780222"/>
            <a:ext cx="6065837" cy="3773487"/>
          </a:xfrm>
          <a:prstGeom prst="roundRect">
            <a:avLst>
              <a:gd name="adj" fmla="val 5556"/>
            </a:avLst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>
            <a:solidFill>
              <a:srgbClr val="EAEAEA"/>
            </a:solidFill>
            <a:round/>
          </a:ln>
        </p:spPr>
        <p:txBody>
          <a:bodyPr lIns="108000" tIns="108000" rIns="36000" bIns="36000"/>
          <a:lstStyle/>
          <a:p>
            <a:pPr algn="ctr" eaLnBrk="0" hangingPunct="0">
              <a:defRPr/>
            </a:pP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869440" y="2021523"/>
            <a:ext cx="512763" cy="379412"/>
          </a:xfrm>
          <a:prstGeom prst="rect">
            <a:avLst/>
          </a:prstGeom>
          <a:gradFill rotWithShape="1">
            <a:gsLst>
              <a:gs pos="0">
                <a:srgbClr val="00487E"/>
              </a:gs>
              <a:gs pos="3000">
                <a:srgbClr val="00487E"/>
              </a:gs>
              <a:gs pos="100000">
                <a:srgbClr val="11AA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zh-CN" sz="2000" b="1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zh-CN" sz="2000" b="1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863090" y="2591435"/>
            <a:ext cx="512763" cy="377825"/>
          </a:xfrm>
          <a:prstGeom prst="rect">
            <a:avLst/>
          </a:prstGeom>
          <a:gradFill rotWithShape="1">
            <a:gsLst>
              <a:gs pos="0">
                <a:srgbClr val="00487E"/>
              </a:gs>
              <a:gs pos="3000">
                <a:srgbClr val="00487E"/>
              </a:gs>
              <a:gs pos="100000">
                <a:srgbClr val="11AA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zh-CN" sz="2000" b="1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zh-CN" sz="2000" b="1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Rectangle 2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479040" y="2021523"/>
            <a:ext cx="4911725" cy="379412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lang="zh-CN" b="1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Rectangle 2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472690" y="2591435"/>
            <a:ext cx="4913313" cy="37782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b="1" noProof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研究动机</a:t>
            </a:r>
            <a:endParaRPr lang="zh-CN" altLang="en-US" b="1" noProof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851978" y="3147060"/>
            <a:ext cx="512762" cy="377825"/>
          </a:xfrm>
          <a:prstGeom prst="rect">
            <a:avLst/>
          </a:prstGeom>
          <a:gradFill rotWithShape="1">
            <a:gsLst>
              <a:gs pos="0">
                <a:srgbClr val="00487E"/>
              </a:gs>
              <a:gs pos="3000">
                <a:srgbClr val="00487E"/>
              </a:gs>
              <a:gs pos="100000">
                <a:srgbClr val="11AA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zh-CN" sz="2000" b="1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zh-CN" sz="2000" b="1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Rectangle 2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472690" y="3147060"/>
            <a:ext cx="4913313" cy="37782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究方法</a:t>
            </a:r>
            <a:endParaRPr lang="zh-CN" altLang="en-US" b="1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869123" y="3745865"/>
            <a:ext cx="512762" cy="377825"/>
          </a:xfrm>
          <a:prstGeom prst="rect">
            <a:avLst/>
          </a:prstGeom>
          <a:gradFill rotWithShape="1">
            <a:gsLst>
              <a:gs pos="0">
                <a:srgbClr val="00487E"/>
              </a:gs>
              <a:gs pos="3000">
                <a:srgbClr val="00487E"/>
              </a:gs>
              <a:gs pos="100000">
                <a:srgbClr val="11AA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 b="1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000" b="1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Rectangle 2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479040" y="3745865"/>
            <a:ext cx="4913313" cy="37782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p>
            <a:pPr algn="ctr" eaLnBrk="0" hangingPunct="0"/>
            <a:r>
              <a:rPr lang="zh-CN" altLang="en-US" b="1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实验结果</a:t>
            </a:r>
            <a:endParaRPr lang="zh-CN" altLang="en-US" b="1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0" y="1148080"/>
            <a:ext cx="9182735" cy="49161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D6FA9">
                  <a:lumMod val="50000"/>
                </a:srgbClr>
              </a:buClr>
              <a:buSzPct val="65000"/>
              <a:buFont typeface="Wingdings" panose="05000000000000000000" pitchFamily="2" charset="2"/>
              <a:buChar char="l"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808355" marR="0" indent="-35115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D6FA9">
                  <a:lumMod val="50000"/>
                </a:srgbClr>
              </a:buClr>
              <a:buSzTx/>
              <a:buFontTx/>
              <a:buChar char="–"/>
              <a:defRPr kumimoji="0" lang="en-US" sz="2600" b="0" i="0" u="none" strike="noStrike" kern="1200" cap="none" spc="0" normalizeH="0" baseline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zh-CN" sz="4400" b="1" dirty="0">
                <a:solidFill>
                  <a:srgbClr val="002060"/>
                </a:solidFill>
                <a:cs typeface="Arial Unicode MS" pitchFamily="34" charset="-122"/>
              </a:rPr>
              <a:t>Q&amp;A</a:t>
            </a:r>
            <a:endParaRPr lang="en-US" altLang="zh-CN" sz="4400" b="1" dirty="0">
              <a:solidFill>
                <a:srgbClr val="002060"/>
              </a:solidFill>
              <a:cs typeface="Arial Unicode MS" pitchFamily="34" charset="-122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altLang="zh-CN" sz="44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4400" b="1" dirty="0">
                <a:solidFill>
                  <a:srgbClr val="002060"/>
                </a:solidFill>
              </a:rPr>
              <a:t>欢迎各位老师批评指正！</a:t>
            </a:r>
            <a:br>
              <a:rPr lang="en-US" altLang="zh-CN" sz="4400" b="1" dirty="0">
                <a:solidFill>
                  <a:srgbClr val="002060"/>
                </a:solidFill>
              </a:rPr>
            </a:br>
            <a:endParaRPr lang="zh-CN" altLang="en-US" sz="4400" b="1" dirty="0">
              <a:solidFill>
                <a:srgbClr val="002060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endParaRPr lang="zh-CN" altLang="en-US" sz="4400" b="1" dirty="0">
              <a:solidFill>
                <a:srgbClr val="002060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endParaRPr lang="zh-CN" alt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一、背景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0165" y="1336040"/>
            <a:ext cx="9084715" cy="4104005"/>
            <a:chOff x="-525" y="2243"/>
            <a:chExt cx="17657" cy="6504"/>
          </a:xfrm>
        </p:grpSpPr>
        <p:grpSp>
          <p:nvGrpSpPr>
            <p:cNvPr id="56" name="그룹 55"/>
            <p:cNvGrpSpPr/>
            <p:nvPr/>
          </p:nvGrpSpPr>
          <p:grpSpPr>
            <a:xfrm>
              <a:off x="63" y="2293"/>
              <a:ext cx="17069" cy="6454"/>
              <a:chOff x="933059" y="1779215"/>
              <a:chExt cx="10838958" cy="4098057"/>
            </a:xfrm>
          </p:grpSpPr>
          <p:graphicFrame>
            <p:nvGraphicFramePr>
              <p:cNvPr id="13" name="차트 12"/>
              <p:cNvGraphicFramePr/>
              <p:nvPr>
                <p:custDataLst>
                  <p:tags r:id="rId2"/>
                </p:custDataLst>
              </p:nvPr>
            </p:nvGraphicFramePr>
            <p:xfrm>
              <a:off x="933059" y="1779215"/>
              <a:ext cx="10707557" cy="409805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16" name="TextBox 1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354253" y="2511485"/>
                <a:ext cx="1417764" cy="308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1024</a:t>
                </a:r>
                <a:endPara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911409" y="4075067"/>
                <a:ext cx="710841" cy="33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512</a:t>
                </a:r>
                <a:endParaRPr lang="en-US" altLang="ko-K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417625" y="4920437"/>
                <a:ext cx="855831" cy="33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256 </a:t>
                </a:r>
                <a:endParaRPr lang="en-US" altLang="ko-K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943432" y="5298073"/>
                <a:ext cx="1188915" cy="33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130 </a:t>
                </a:r>
                <a:endParaRPr lang="en-US" altLang="ko-K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483346" y="5291044"/>
                <a:ext cx="1133271" cy="33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130 </a:t>
                </a:r>
                <a:endParaRPr lang="en-US" altLang="ko-K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159198" y="5291168"/>
                <a:ext cx="397866" cy="463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64 </a:t>
                </a:r>
                <a:endParaRPr lang="ko-KR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564744" y="5410534"/>
                <a:ext cx="793916" cy="33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  <a:endParaRPr lang="en-US" altLang="ko-K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40780" y="2068034"/>
                <a:ext cx="1223399" cy="463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(Gb)</a:t>
                </a:r>
                <a:endParaRPr lang="ko-KR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057746" y="5451429"/>
                <a:ext cx="1098787" cy="33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endParaRPr lang="en-US" altLang="ko-K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>
              <a:off x="7467" y="2747"/>
              <a:ext cx="8123" cy="3478"/>
              <a:chOff x="5680019" y="2118990"/>
              <a:chExt cx="5644910" cy="2448812"/>
            </a:xfrm>
          </p:grpSpPr>
          <p:pic>
            <p:nvPicPr>
              <p:cNvPr id="14" name="그림 13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4231" y="2118990"/>
                <a:ext cx="1358289" cy="1124051"/>
              </a:xfrm>
              <a:prstGeom prst="rect">
                <a:avLst/>
              </a:prstGeom>
            </p:spPr>
          </p:pic>
          <p:pic>
            <p:nvPicPr>
              <p:cNvPr id="33" name="그림 32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 rotWithShape="1">
              <a:blip r:embed="rId15"/>
              <a:srcRect t="7412" r="4033" b="12769"/>
              <a:stretch>
                <a:fillRect/>
              </a:stretch>
            </p:blipFill>
            <p:spPr>
              <a:xfrm>
                <a:off x="6819836" y="3220962"/>
                <a:ext cx="1748209" cy="614422"/>
              </a:xfrm>
              <a:prstGeom prst="rect">
                <a:avLst/>
              </a:prstGeom>
            </p:spPr>
          </p:pic>
          <p:pic>
            <p:nvPicPr>
              <p:cNvPr id="37" name="그림 36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5965222" y="3504426"/>
                <a:ext cx="703511" cy="535094"/>
              </a:xfrm>
              <a:prstGeom prst="rect">
                <a:avLst/>
              </a:prstGeom>
            </p:spPr>
          </p:pic>
          <p:pic>
            <p:nvPicPr>
              <p:cNvPr id="38" name="그림 37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 rotWithShape="1">
              <a:blip r:embed="rId19"/>
              <a:srcRect l="3508" t="4448"/>
              <a:stretch>
                <a:fillRect/>
              </a:stretch>
            </p:blipFill>
            <p:spPr>
              <a:xfrm>
                <a:off x="6546861" y="3842305"/>
                <a:ext cx="865570" cy="604807"/>
              </a:xfrm>
              <a:prstGeom prst="rect">
                <a:avLst/>
              </a:prstGeom>
            </p:spPr>
          </p:pic>
          <p:pic>
            <p:nvPicPr>
              <p:cNvPr id="39" name="그림 38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 rotWithShape="1">
              <a:blip r:embed="rId21"/>
              <a:srcRect t="4352" r="1190"/>
              <a:stretch>
                <a:fillRect/>
              </a:stretch>
            </p:blipFill>
            <p:spPr>
              <a:xfrm>
                <a:off x="5830059" y="4297406"/>
                <a:ext cx="880677" cy="270396"/>
              </a:xfrm>
              <a:prstGeom prst="rect">
                <a:avLst/>
              </a:prstGeom>
            </p:spPr>
          </p:pic>
          <p:sp>
            <p:nvSpPr>
              <p:cNvPr id="42" name="도형 41"/>
              <p:cNvSpPr/>
              <p:nvPr>
                <p:custDataLst>
                  <p:tags r:id="rId22"/>
                </p:custDataLst>
              </p:nvPr>
            </p:nvSpPr>
            <p:spPr>
              <a:xfrm rot="19293866" flipV="1">
                <a:off x="5680019" y="3152004"/>
                <a:ext cx="5644910" cy="1277548"/>
              </a:xfrm>
              <a:prstGeom prst="swooshArrow">
                <a:avLst>
                  <a:gd name="adj1" fmla="val 16332"/>
                  <a:gd name="adj2" fmla="val 43452"/>
                </a:avLst>
              </a:prstGeom>
              <a:gradFill flip="none" rotWithShape="1">
                <a:gsLst>
                  <a:gs pos="100000">
                    <a:srgbClr val="00B050"/>
                  </a:gs>
                  <a:gs pos="69000">
                    <a:srgbClr val="00B050"/>
                  </a:gs>
                  <a:gs pos="42000">
                    <a:srgbClr val="92D050"/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600000" scaled="0"/>
                <a:tileRect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TextBox 43"/>
              <p:cNvSpPr txBox="1"/>
              <p:nvPr>
                <p:custDataLst>
                  <p:tags r:id="rId23"/>
                </p:custDataLst>
              </p:nvPr>
            </p:nvSpPr>
            <p:spPr>
              <a:xfrm rot="19837932">
                <a:off x="7943489" y="3366700"/>
                <a:ext cx="2284913" cy="51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3D Flash</a:t>
                </a:r>
                <a:endParaRPr lang="ko-KR" altLang="en-US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그룹 52"/>
            <p:cNvGrpSpPr/>
            <p:nvPr/>
          </p:nvGrpSpPr>
          <p:grpSpPr>
            <a:xfrm>
              <a:off x="1240" y="5909"/>
              <a:ext cx="4736" cy="1664"/>
              <a:chOff x="1733608" y="4442571"/>
              <a:chExt cx="3007164" cy="1056801"/>
            </a:xfrm>
          </p:grpSpPr>
          <p:pic>
            <p:nvPicPr>
              <p:cNvPr id="34" name="chart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25"/>
              <a:stretch>
                <a:fillRect/>
              </a:stretch>
            </p:blipFill>
            <p:spPr>
              <a:xfrm>
                <a:off x="2845472" y="4442571"/>
                <a:ext cx="836377" cy="507883"/>
              </a:xfrm>
              <a:prstGeom prst="rect">
                <a:avLst/>
              </a:prstGeom>
            </p:spPr>
          </p:pic>
          <p:pic>
            <p:nvPicPr>
              <p:cNvPr id="36" name="그림 35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27"/>
              <a:stretch>
                <a:fillRect/>
              </a:stretch>
            </p:blipFill>
            <p:spPr>
              <a:xfrm>
                <a:off x="2319729" y="4648953"/>
                <a:ext cx="444712" cy="331499"/>
              </a:xfrm>
              <a:prstGeom prst="rect">
                <a:avLst/>
              </a:prstGeom>
            </p:spPr>
          </p:pic>
          <p:sp>
            <p:nvSpPr>
              <p:cNvPr id="48" name="도형 47"/>
              <p:cNvSpPr/>
              <p:nvPr>
                <p:custDataLst>
                  <p:tags r:id="rId28"/>
                </p:custDataLst>
              </p:nvPr>
            </p:nvSpPr>
            <p:spPr>
              <a:xfrm rot="20562097" flipV="1">
                <a:off x="1733608" y="4878347"/>
                <a:ext cx="2751860" cy="621025"/>
              </a:xfrm>
              <a:prstGeom prst="swooshArrow">
                <a:avLst>
                  <a:gd name="adj1" fmla="val 17355"/>
                  <a:gd name="adj2" fmla="val 52516"/>
                </a:avLst>
              </a:prstGeom>
              <a:gradFill flip="none" rotWithShape="1">
                <a:gsLst>
                  <a:gs pos="100000">
                    <a:schemeClr val="bg1">
                      <a:lumMod val="50000"/>
                    </a:schemeClr>
                  </a:gs>
                  <a:gs pos="69000">
                    <a:schemeClr val="bg1">
                      <a:lumMod val="75000"/>
                    </a:schemeClr>
                  </a:gs>
                  <a:gs pos="42000">
                    <a:schemeClr val="bg1">
                      <a:lumMod val="85000"/>
                    </a:schemeClr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600000" scaled="0"/>
                <a:tileRect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TextBox 48"/>
              <p:cNvSpPr txBox="1"/>
              <p:nvPr>
                <p:custDataLst>
                  <p:tags r:id="rId29"/>
                </p:custDataLst>
              </p:nvPr>
            </p:nvSpPr>
            <p:spPr>
              <a:xfrm rot="21159230">
                <a:off x="2431126" y="4878355"/>
                <a:ext cx="2309646" cy="36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2D Flash</a:t>
                </a:r>
                <a:endParaRPr lang="ko-KR" altLang="en-US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35" y="4592"/>
              <a:ext cx="2798" cy="92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7892" y="2722"/>
              <a:ext cx="1945" cy="1339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6234" y="2625"/>
              <a:ext cx="1720" cy="1364"/>
            </a:xfrm>
            <a:prstGeom prst="rect">
              <a:avLst/>
            </a:prstGeom>
          </p:spPr>
        </p:pic>
        <p:sp>
          <p:nvSpPr>
            <p:cNvPr id="46" name="생각 풍선: 구름 모양 45"/>
            <p:cNvSpPr/>
            <p:nvPr>
              <p:custDataLst>
                <p:tags r:id="rId36"/>
              </p:custDataLst>
            </p:nvPr>
          </p:nvSpPr>
          <p:spPr>
            <a:xfrm flipH="1">
              <a:off x="5705" y="2243"/>
              <a:ext cx="4255" cy="2318"/>
            </a:xfrm>
            <a:prstGeom prst="cloudCallout">
              <a:avLst>
                <a:gd name="adj1" fmla="val -55918"/>
                <a:gd name="adj2" fmla="val 53018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ko-KR" altLang="en-US"/>
            </a:p>
          </p:txBody>
        </p:sp>
        <p:sp>
          <p:nvSpPr>
            <p:cNvPr id="47" name="생각 풍선: 구름 모양 46"/>
            <p:cNvSpPr/>
            <p:nvPr>
              <p:custDataLst>
                <p:tags r:id="rId37"/>
              </p:custDataLst>
            </p:nvPr>
          </p:nvSpPr>
          <p:spPr>
            <a:xfrm flipH="1">
              <a:off x="-525" y="4088"/>
              <a:ext cx="3654" cy="1947"/>
            </a:xfrm>
            <a:prstGeom prst="cloudCallout">
              <a:avLst>
                <a:gd name="adj1" fmla="val -55918"/>
                <a:gd name="adj2" fmla="val 53018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ko-KR" altLang="en-US"/>
            </a:p>
          </p:txBody>
        </p:sp>
      </p:grpSp>
      <p:sp>
        <p:nvSpPr>
          <p:cNvPr id="17412" name="矩形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-50800" y="5698490"/>
            <a:ext cx="9135110" cy="115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lvl="0" algn="l" fontAlgn="base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为了满足大数据存储需求，新技术的应用促使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闪存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容量不断倍增，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2D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到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3D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架构的改进使单芯片容量不断增加，但是其可靠性也在不断下降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 fontAlgn="base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20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一、背景</a:t>
            </a:r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947828" y="3871162"/>
            <a:ext cx="6017260" cy="2196148"/>
            <a:chOff x="1400175" y="1735956"/>
            <a:chExt cx="6017260" cy="2196148"/>
          </a:xfrm>
        </p:grpSpPr>
        <p:cxnSp>
          <p:nvCxnSpPr>
            <p:cNvPr id="6" name="Straight Connector 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>
              <a:off x="1536700" y="3539356"/>
              <a:ext cx="57419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</p:cxnSp>
        <p:grpSp>
          <p:nvGrpSpPr>
            <p:cNvPr id="7" name="Group 49"/>
            <p:cNvGrpSpPr/>
            <p:nvPr/>
          </p:nvGrpSpPr>
          <p:grpSpPr bwMode="auto">
            <a:xfrm>
              <a:off x="1528763" y="2350319"/>
              <a:ext cx="942975" cy="1163637"/>
              <a:chOff x="1528763" y="2661513"/>
              <a:chExt cx="942904" cy="116441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8763" y="2661513"/>
                <a:ext cx="942904" cy="11644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3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44202" y="3082897"/>
                <a:ext cx="504844" cy="461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000000"/>
                    </a:solidFill>
                    <a:ea typeface="MS PGothic" panose="020B0600070205080204" pitchFamily="34" charset="-128"/>
                    <a:cs typeface="MS PGothic" panose="020B0600070205080204" pitchFamily="34" charset="-128"/>
                  </a:rPr>
                  <a:t>11</a:t>
                </a:r>
                <a:endParaRPr lang="en-US">
                  <a:solidFill>
                    <a:srgbClr val="000000"/>
                  </a:solidFill>
                  <a:ea typeface="MS PGothic" panose="020B0600070205080204" pitchFamily="34" charset="-128"/>
                  <a:cs typeface="MS PGothic" panose="020B0600070205080204" pitchFamily="34" charset="-128"/>
                </a:endParaRPr>
              </a:p>
            </p:txBody>
          </p:sp>
        </p:grpSp>
        <p:grpSp>
          <p:nvGrpSpPr>
            <p:cNvPr id="10" name="Group 48"/>
            <p:cNvGrpSpPr/>
            <p:nvPr/>
          </p:nvGrpSpPr>
          <p:grpSpPr bwMode="auto">
            <a:xfrm>
              <a:off x="2973388" y="2369369"/>
              <a:ext cx="942975" cy="1165225"/>
              <a:chOff x="2973406" y="2643241"/>
              <a:chExt cx="942904" cy="1164418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3406" y="2643241"/>
                <a:ext cx="942904" cy="11644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Box 3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176653" y="3076806"/>
                <a:ext cx="527669" cy="461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000000"/>
                    </a:solidFill>
                    <a:ea typeface="MS PGothic" panose="020B0600070205080204" pitchFamily="34" charset="-128"/>
                    <a:cs typeface="MS PGothic" panose="020B0600070205080204" pitchFamily="34" charset="-128"/>
                  </a:rPr>
                  <a:t>10</a:t>
                </a:r>
                <a:endParaRPr lang="en-US">
                  <a:solidFill>
                    <a:srgbClr val="000000"/>
                  </a:solidFill>
                  <a:ea typeface="MS PGothic" panose="020B0600070205080204" pitchFamily="34" charset="-128"/>
                  <a:cs typeface="MS PGothic" panose="020B0600070205080204" pitchFamily="34" charset="-128"/>
                </a:endParaRPr>
              </a:p>
            </p:txBody>
          </p:sp>
        </p:grpSp>
        <p:grpSp>
          <p:nvGrpSpPr>
            <p:cNvPr id="13" name="Group 47"/>
            <p:cNvGrpSpPr/>
            <p:nvPr/>
          </p:nvGrpSpPr>
          <p:grpSpPr bwMode="auto">
            <a:xfrm>
              <a:off x="4400550" y="2369369"/>
              <a:ext cx="941388" cy="1165225"/>
              <a:chOff x="4399762" y="2643241"/>
              <a:chExt cx="942904" cy="1164418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9762" y="2643241"/>
                <a:ext cx="942904" cy="11644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TextBox 3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603010" y="3088987"/>
                <a:ext cx="527669" cy="461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000000"/>
                    </a:solidFill>
                    <a:ea typeface="MS PGothic" panose="020B0600070205080204" pitchFamily="34" charset="-128"/>
                    <a:cs typeface="MS PGothic" panose="020B0600070205080204" pitchFamily="34" charset="-128"/>
                  </a:rPr>
                  <a:t>01</a:t>
                </a:r>
                <a:endParaRPr lang="en-US">
                  <a:solidFill>
                    <a:srgbClr val="000000"/>
                  </a:solidFill>
                  <a:ea typeface="MS PGothic" panose="020B0600070205080204" pitchFamily="34" charset="-128"/>
                  <a:cs typeface="MS PGothic" panose="020B0600070205080204" pitchFamily="34" charset="-128"/>
                </a:endParaRPr>
              </a:p>
            </p:txBody>
          </p:sp>
        </p:grpSp>
        <p:grpSp>
          <p:nvGrpSpPr>
            <p:cNvPr id="16" name="Group 46"/>
            <p:cNvGrpSpPr/>
            <p:nvPr/>
          </p:nvGrpSpPr>
          <p:grpSpPr bwMode="auto">
            <a:xfrm>
              <a:off x="5813425" y="2369369"/>
              <a:ext cx="942975" cy="1165225"/>
              <a:chOff x="5813927" y="2643241"/>
              <a:chExt cx="942904" cy="1164418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3927" y="2643241"/>
                <a:ext cx="942904" cy="11644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Box 3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029366" y="3076806"/>
                <a:ext cx="527669" cy="461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000000"/>
                    </a:solidFill>
                    <a:ea typeface="MS PGothic" panose="020B0600070205080204" pitchFamily="34" charset="-128"/>
                    <a:cs typeface="MS PGothic" panose="020B0600070205080204" pitchFamily="34" charset="-128"/>
                  </a:rPr>
                  <a:t>00</a:t>
                </a:r>
                <a:endParaRPr lang="en-US">
                  <a:solidFill>
                    <a:srgbClr val="000000"/>
                  </a:solidFill>
                  <a:ea typeface="MS PGothic" panose="020B0600070205080204" pitchFamily="34" charset="-128"/>
                  <a:cs typeface="MS PGothic" panose="020B0600070205080204" pitchFamily="34" charset="-128"/>
                </a:endParaRPr>
              </a:p>
            </p:txBody>
          </p:sp>
        </p:grpSp>
        <p:sp>
          <p:nvSpPr>
            <p:cNvPr id="19" name="TextBox 3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900863" y="3137719"/>
              <a:ext cx="434975" cy="3381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ea typeface="MS PGothic" panose="020B0600070205080204" pitchFamily="34" charset="-128"/>
                  <a:cs typeface="MS PGothic" panose="020B0600070205080204" pitchFamily="34" charset="-128"/>
                </a:rPr>
                <a:t>V</a:t>
              </a:r>
              <a:r>
                <a:rPr lang="en-US" sz="1600" baseline="-25000">
                  <a:solidFill>
                    <a:srgbClr val="000000"/>
                  </a:solidFill>
                  <a:ea typeface="MS PGothic" panose="020B0600070205080204" pitchFamily="34" charset="-128"/>
                  <a:cs typeface="MS PGothic" panose="020B0600070205080204" pitchFamily="34" charset="-128"/>
                </a:rPr>
                <a:t>th</a:t>
              </a:r>
              <a:endParaRPr lang="en-US" sz="1600" baseline="-2500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  <p:cxnSp>
          <p:nvCxnSpPr>
            <p:cNvPr id="20" name="Straight Connector 40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rot="5400000" flipH="1" flipV="1">
              <a:off x="2060575" y="2882132"/>
              <a:ext cx="12922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</a:ln>
          </p:spPr>
        </p:cxnSp>
        <p:cxnSp>
          <p:nvCxnSpPr>
            <p:cNvPr id="21" name="Straight Connector 41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3505994" y="2876575"/>
              <a:ext cx="12906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</a:ln>
          </p:spPr>
        </p:cxnSp>
        <p:cxnSp>
          <p:nvCxnSpPr>
            <p:cNvPr id="22" name="Straight Connector 42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rot="5400000" flipH="1" flipV="1">
              <a:off x="4933156" y="2876575"/>
              <a:ext cx="12906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</a:ln>
          </p:spPr>
        </p:cxnSp>
        <p:sp>
          <p:nvSpPr>
            <p:cNvPr id="23" name="TextBox 4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44700" y="2097906"/>
              <a:ext cx="708025" cy="338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ea typeface="MS PGothic" panose="020B0600070205080204" pitchFamily="34" charset="-128"/>
                  <a:cs typeface="MS PGothic" panose="020B0600070205080204" pitchFamily="34" charset="-128"/>
                </a:rPr>
                <a:t>REF1</a:t>
              </a:r>
              <a:endParaRPr lang="en-US" sz="160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  <p:sp>
          <p:nvSpPr>
            <p:cNvPr id="24" name="TextBox 4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03613" y="2085206"/>
              <a:ext cx="706437" cy="338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ea typeface="MS PGothic" panose="020B0600070205080204" pitchFamily="34" charset="-128"/>
                  <a:cs typeface="MS PGothic" panose="020B0600070205080204" pitchFamily="34" charset="-128"/>
                </a:rPr>
                <a:t>REF2</a:t>
              </a:r>
              <a:endParaRPr lang="en-US" sz="160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  <p:sp>
          <p:nvSpPr>
            <p:cNvPr id="25" name="TextBox 4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941888" y="2132831"/>
              <a:ext cx="706437" cy="338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ea typeface="MS PGothic" panose="020B0600070205080204" pitchFamily="34" charset="-128"/>
                  <a:cs typeface="MS PGothic" panose="020B0600070205080204" pitchFamily="34" charset="-128"/>
                </a:rPr>
                <a:t>REF3</a:t>
              </a:r>
              <a:endParaRPr lang="en-US" sz="160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  <p:sp>
          <p:nvSpPr>
            <p:cNvPr id="26" name="TextBox 5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03375" y="3594919"/>
              <a:ext cx="826770" cy="33718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000000"/>
                  </a:solidFill>
                  <a:ea typeface="宋体" panose="02010600030101010101" pitchFamily="2" charset="-122"/>
                  <a:cs typeface="MS PGothic" panose="020B0600070205080204" pitchFamily="34" charset="-128"/>
                </a:rPr>
                <a:t>Erased</a:t>
              </a:r>
              <a:endParaRPr lang="zh-CN" altLang="en-US" sz="1600">
                <a:solidFill>
                  <a:srgbClr val="000000"/>
                </a:solidFill>
                <a:ea typeface="宋体" panose="02010600030101010101" pitchFamily="2" charset="-122"/>
                <a:cs typeface="MS PGothic" panose="020B0600070205080204" pitchFamily="34" charset="-128"/>
              </a:endParaRPr>
            </a:p>
          </p:txBody>
        </p:sp>
        <p:sp>
          <p:nvSpPr>
            <p:cNvPr id="27" name="TextBox 5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813425" y="3564756"/>
              <a:ext cx="1604010" cy="3371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000000"/>
                  </a:solidFill>
                  <a:ea typeface="宋体" panose="02010600030101010101" pitchFamily="2" charset="-122"/>
                  <a:cs typeface="MS PGothic" panose="020B0600070205080204" pitchFamily="34" charset="-128"/>
                </a:rPr>
                <a:t>fully programed</a:t>
              </a:r>
              <a:endPara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MS PGothic" panose="020B0600070205080204" pitchFamily="34" charset="-128"/>
              </a:endParaRPr>
            </a:p>
          </p:txBody>
        </p:sp>
        <p:grpSp>
          <p:nvGrpSpPr>
            <p:cNvPr id="28" name="Group 31"/>
            <p:cNvGrpSpPr/>
            <p:nvPr/>
          </p:nvGrpSpPr>
          <p:grpSpPr bwMode="auto">
            <a:xfrm>
              <a:off x="5776913" y="1783581"/>
              <a:ext cx="904875" cy="247650"/>
              <a:chOff x="5815013" y="1390650"/>
              <a:chExt cx="904875" cy="247650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4088" y="1390650"/>
                <a:ext cx="238125" cy="247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5013" y="1390650"/>
                <a:ext cx="238125" cy="247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1763" y="1390650"/>
                <a:ext cx="238125" cy="247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2688" y="1390650"/>
                <a:ext cx="238125" cy="247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3" name="Rectangle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715000" y="1735956"/>
              <a:ext cx="12573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788" y="1774056"/>
              <a:ext cx="238125" cy="2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788" y="1774056"/>
              <a:ext cx="238125" cy="2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438" y="1764531"/>
              <a:ext cx="238125" cy="2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1764531"/>
              <a:ext cx="238125" cy="2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2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263" y="1783581"/>
              <a:ext cx="238125" cy="247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angle 5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267200" y="1735956"/>
              <a:ext cx="12573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738" y="1774056"/>
              <a:ext cx="238125" cy="247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Rectangle 5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09875" y="1735956"/>
              <a:ext cx="12573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  <p:sp>
          <p:nvSpPr>
            <p:cNvPr id="42" name="Rectangle 5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00175" y="1735956"/>
              <a:ext cx="12573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</p:grpSp>
      <p:sp>
        <p:nvSpPr>
          <p:cNvPr id="48" name="标题 1"/>
          <p:cNvSpPr txBox="1"/>
          <p:nvPr>
            <p:custDataLst>
              <p:tags r:id="rId35"/>
            </p:custDataLst>
          </p:nvPr>
        </p:nvSpPr>
        <p:spPr>
          <a:xfrm>
            <a:off x="3680" y="847845"/>
            <a:ext cx="5408612" cy="497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NAND</a:t>
            </a:r>
            <a:r>
              <a:rPr kumimoji="1"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闪存存储机制</a:t>
            </a:r>
            <a:r>
              <a:rPr kumimoji="1" lang="zh-CN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kumimoji="1" lang="zh-CN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36"/>
            </p:custDataLst>
          </p:nvPr>
        </p:nvSpPr>
        <p:spPr>
          <a:xfrm>
            <a:off x="0" y="1304290"/>
            <a:ext cx="9144000" cy="837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以MLC NAND闪存为例，存储单元以存储电子数量差异划分为四种状态，不同状态表示不同的数据。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113665" y="3963035"/>
            <a:ext cx="2555875" cy="1678940"/>
          </a:xfrm>
          <a:prstGeom prst="rect">
            <a:avLst/>
          </a:prstGeom>
        </p:spPr>
      </p:pic>
      <p:sp>
        <p:nvSpPr>
          <p:cNvPr id="17412" name="矩形 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560" y="2219960"/>
            <a:ext cx="879094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L="0" indent="0" eaLnBrk="1" latinLnBrk="0" hangingPunct="1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1) </a:t>
            </a: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读操作：读取电压感知</a:t>
            </a: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NAND</a:t>
            </a: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闪存电压状态；</a:t>
            </a:r>
            <a:endParaRPr lang="zh-CN" altLang="en-US" sz="1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）写操作：利用编程电压改变</a:t>
            </a: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NAND</a:t>
            </a: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闪存状态；</a:t>
            </a:r>
            <a:endParaRPr lang="zh-CN" altLang="en-US" sz="1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）擦除操作：利用擦除电压清空</a:t>
            </a: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NAND</a:t>
            </a: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闪存内电子；</a:t>
            </a:r>
            <a:endParaRPr lang="zh-CN" altLang="en-US" sz="1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eaLnBrk="1" latinLnBrk="0" hangingPunct="1">
              <a:lnSpc>
                <a:spcPct val="150000"/>
              </a:lnSpc>
              <a:defRPr/>
            </a:pPr>
            <a:endParaRPr lang="zh-CN" altLang="en-US" sz="1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eaLnBrk="1" latinLnBrk="0" hangingPunct="1">
              <a:lnSpc>
                <a:spcPct val="150000"/>
              </a:lnSpc>
              <a:defRPr/>
            </a:pPr>
            <a:endParaRPr lang="en-US" altLang="zh-CN" sz="1600" b="1" dirty="0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一、背景</a:t>
            </a:r>
            <a:endParaRPr lang="zh-CN" altLang="en-US"/>
          </a:p>
        </p:txBody>
      </p:sp>
      <p:sp>
        <p:nvSpPr>
          <p:cNvPr id="48" name="标题 1"/>
          <p:cNvSpPr txBox="1"/>
          <p:nvPr>
            <p:custDataLst>
              <p:tags r:id="rId1"/>
            </p:custDataLst>
          </p:nvPr>
        </p:nvSpPr>
        <p:spPr>
          <a:xfrm>
            <a:off x="-130" y="847845"/>
            <a:ext cx="5408612" cy="497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NAND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闪存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ISPP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编程方法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7" name="图片 7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775" y="2247900"/>
            <a:ext cx="5670550" cy="4610100"/>
          </a:xfrm>
          <a:prstGeom prst="rect">
            <a:avLst/>
          </a:prstGeom>
        </p:spPr>
      </p:pic>
      <p:sp>
        <p:nvSpPr>
          <p:cNvPr id="84" name="TextBox 22"/>
          <p:cNvSpPr txBox="1"/>
          <p:nvPr>
            <p:custDataLst>
              <p:tags r:id="rId4"/>
            </p:custDataLst>
          </p:nvPr>
        </p:nvSpPr>
        <p:spPr>
          <a:xfrm>
            <a:off x="6111240" y="2912745"/>
            <a:ext cx="12179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编程电压</a:t>
            </a:r>
            <a:r>
              <a:rPr lang="en-US" altLang="ko-KR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ko-KR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5" name="TextBox 35"/>
          <p:cNvSpPr txBox="1"/>
          <p:nvPr>
            <p:custDataLst>
              <p:tags r:id="rId5"/>
            </p:custDataLst>
          </p:nvPr>
        </p:nvSpPr>
        <p:spPr>
          <a:xfrm>
            <a:off x="6190615" y="4305300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验证电压</a:t>
            </a:r>
            <a:endParaRPr lang="zh-CN" altLang="en-US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6" name="직사각형 36"/>
          <p:cNvSpPr/>
          <p:nvPr>
            <p:custDataLst>
              <p:tags r:id="rId6"/>
            </p:custDataLst>
          </p:nvPr>
        </p:nvSpPr>
        <p:spPr>
          <a:xfrm>
            <a:off x="5590540" y="2983230"/>
            <a:ext cx="511810" cy="3194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직사각형 37"/>
          <p:cNvSpPr/>
          <p:nvPr>
            <p:custDataLst>
              <p:tags r:id="rId7"/>
            </p:custDataLst>
          </p:nvPr>
        </p:nvSpPr>
        <p:spPr>
          <a:xfrm>
            <a:off x="5590540" y="4375785"/>
            <a:ext cx="511810" cy="3194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직사각형 31"/>
          <p:cNvSpPr txBox="1"/>
          <p:nvPr>
            <p:custDataLst>
              <p:tags r:id="rId8"/>
            </p:custDataLst>
          </p:nvPr>
        </p:nvSpPr>
        <p:spPr>
          <a:xfrm>
            <a:off x="6257925" y="3373120"/>
            <a:ext cx="17932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WL闪存单元编程</a:t>
            </a:r>
            <a:endParaRPr lang="zh-CN" altLang="en-US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9" name="직사각형 39"/>
          <p:cNvSpPr txBox="1"/>
          <p:nvPr>
            <p:custDataLst>
              <p:tags r:id="rId9"/>
            </p:custDataLst>
          </p:nvPr>
        </p:nvSpPr>
        <p:spPr>
          <a:xfrm>
            <a:off x="5908675" y="4852670"/>
            <a:ext cx="248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感测电压是否达到阈值</a:t>
            </a:r>
            <a:endParaRPr lang="zh-CN" altLang="en-US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412" name="矩形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1159510"/>
            <a:ext cx="9088755" cy="72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p>
            <a:pPr marL="0" indent="0" eaLnBrk="1" latinLnBrk="0" hangingPunct="1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采用初始电压逐步增加编程电压将电子注入闪存单元内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:1)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以给定的编程电压编程；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）验证电压验证；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）增加编程电压；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en-US" altLang="zh-CN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特点：编程时间与编程步长成正比；</a:t>
            </a:r>
            <a:endParaRPr lang="zh-CN" altLang="en-US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eaLnBrk="1" latinLnBrk="0" hangingPunct="1">
              <a:lnSpc>
                <a:spcPct val="150000"/>
              </a:lnSpc>
              <a:defRPr/>
            </a:pPr>
            <a:endParaRPr lang="zh-CN" altLang="en-US" b="1" dirty="0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0" y="271780"/>
            <a:ext cx="4009390" cy="575945"/>
          </a:xfrm>
        </p:spPr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一、背景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内容占位符 49"/>
          <p:cNvSpPr txBox="1"/>
          <p:nvPr>
            <p:custDataLst>
              <p:tags r:id="rId1"/>
            </p:custDataLst>
          </p:nvPr>
        </p:nvSpPr>
        <p:spPr>
          <a:xfrm>
            <a:off x="0" y="4707890"/>
            <a:ext cx="9203055" cy="8140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[FAST 2011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HPCA2012,TCAD 2014, GLSVLSI 2018,ISCA2019 MSST 2019,2020 ]</a:t>
            </a:r>
            <a:endParaRPr lang="en-US" altLang="zh-CN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ctr">
              <a:lnSpc>
                <a:spcPct val="125000"/>
              </a:lnSpc>
              <a:buNone/>
            </a:pPr>
            <a:endParaRPr lang="zh-CN" altLang="en-US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8500" y="1386748"/>
            <a:ext cx="8599382" cy="2920457"/>
            <a:chOff x="546" y="2265"/>
            <a:chExt cx="16684" cy="5153"/>
          </a:xfrm>
        </p:grpSpPr>
        <p:grpSp>
          <p:nvGrpSpPr>
            <p:cNvPr id="17" name="그룹 2"/>
            <p:cNvGrpSpPr/>
            <p:nvPr/>
          </p:nvGrpSpPr>
          <p:grpSpPr>
            <a:xfrm>
              <a:off x="546" y="2265"/>
              <a:ext cx="7400" cy="4883"/>
              <a:chOff x="3902432" y="509907"/>
              <a:chExt cx="6364038" cy="4647865"/>
            </a:xfrm>
          </p:grpSpPr>
          <p:grpSp>
            <p:nvGrpSpPr>
              <p:cNvPr id="18" name="그룹 47"/>
              <p:cNvGrpSpPr/>
              <p:nvPr/>
            </p:nvGrpSpPr>
            <p:grpSpPr>
              <a:xfrm>
                <a:off x="4853495" y="3437239"/>
                <a:ext cx="970255" cy="1107682"/>
                <a:chOff x="2066410" y="3092009"/>
                <a:chExt cx="970255" cy="1340147"/>
              </a:xfrm>
            </p:grpSpPr>
            <p:sp>
              <p:nvSpPr>
                <p:cNvPr id="34" name="직사각형 16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2066410" y="3092009"/>
                  <a:ext cx="432790" cy="134014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직사각형 17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2568664" y="3884096"/>
                  <a:ext cx="468001" cy="54806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TextBox 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561407" y="4604079"/>
                <a:ext cx="250186" cy="553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그룹 50"/>
              <p:cNvGrpSpPr/>
              <p:nvPr/>
            </p:nvGrpSpPr>
            <p:grpSpPr>
              <a:xfrm>
                <a:off x="5893212" y="3020618"/>
                <a:ext cx="970253" cy="1524303"/>
                <a:chOff x="3022466" y="2587953"/>
                <a:chExt cx="970253" cy="1844203"/>
              </a:xfrm>
            </p:grpSpPr>
            <p:sp>
              <p:nvSpPr>
                <p:cNvPr id="32" name="직사각형 18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3022466" y="2587953"/>
                  <a:ext cx="432791" cy="1844203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직사각형 19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524719" y="3884096"/>
                  <a:ext cx="468000" cy="54805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그룹 51"/>
              <p:cNvGrpSpPr/>
              <p:nvPr/>
            </p:nvGrpSpPr>
            <p:grpSpPr>
              <a:xfrm>
                <a:off x="8007851" y="1692857"/>
                <a:ext cx="2053211" cy="2853371"/>
                <a:chOff x="4856433" y="979957"/>
                <a:chExt cx="2053211" cy="3452198"/>
              </a:xfrm>
            </p:grpSpPr>
            <p:sp>
              <p:nvSpPr>
                <p:cNvPr id="28" name="직사각형 20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856433" y="1401971"/>
                  <a:ext cx="432790" cy="302400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직사각형 2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5358685" y="3884097"/>
                  <a:ext cx="468000" cy="54805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직사각형 69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939391" y="979957"/>
                  <a:ext cx="432792" cy="344601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직사각형 70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6441644" y="3884097"/>
                  <a:ext cx="468000" cy="54805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2" name="직선 화살표 연결선 42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4714525" y="4560280"/>
                <a:ext cx="555194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화살표 연결선 43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4722617" y="1391885"/>
                <a:ext cx="0" cy="31689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46"/>
              <p:cNvSpPr txBox="1"/>
              <p:nvPr>
                <p:custDataLst>
                  <p:tags r:id="rId13"/>
                </p:custDataLst>
              </p:nvPr>
            </p:nvSpPr>
            <p:spPr>
              <a:xfrm rot="16200000">
                <a:off x="2059681" y="2352658"/>
                <a:ext cx="4300042" cy="61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Program Voltage (V)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그룹 77"/>
              <p:cNvGrpSpPr/>
              <p:nvPr/>
            </p:nvGrpSpPr>
            <p:grpSpPr>
              <a:xfrm>
                <a:off x="6932926" y="2672652"/>
                <a:ext cx="1005462" cy="1872270"/>
                <a:chOff x="3009777" y="2166961"/>
                <a:chExt cx="1005462" cy="2265197"/>
              </a:xfrm>
            </p:grpSpPr>
            <p:sp>
              <p:nvSpPr>
                <p:cNvPr id="26" name="직사각형 78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3009777" y="2166961"/>
                  <a:ext cx="468000" cy="226519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직사각형 79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3547239" y="3884096"/>
                  <a:ext cx="468000" cy="54805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6" name="화살표: 왼쪽/오른쪽 10"/>
            <p:cNvSpPr/>
            <p:nvPr>
              <p:custDataLst>
                <p:tags r:id="rId16"/>
              </p:custDataLst>
            </p:nvPr>
          </p:nvSpPr>
          <p:spPr>
            <a:xfrm>
              <a:off x="1657" y="6794"/>
              <a:ext cx="6051" cy="624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Program Latency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122"/>
            <p:cNvSpPr txBox="1"/>
            <p:nvPr>
              <p:custDataLst>
                <p:tags r:id="rId17"/>
              </p:custDataLst>
            </p:nvPr>
          </p:nvSpPr>
          <p:spPr>
            <a:xfrm>
              <a:off x="7182" y="6598"/>
              <a:ext cx="1186" cy="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(us)</a:t>
              </a:r>
              <a:endParaRPr lang="en-US" altLang="ko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123"/>
            <p:cNvSpPr txBox="1"/>
            <p:nvPr>
              <p:custDataLst>
                <p:tags r:id="rId18"/>
              </p:custDataLst>
            </p:nvPr>
          </p:nvSpPr>
          <p:spPr>
            <a:xfrm>
              <a:off x="1331" y="4760"/>
              <a:ext cx="1529" cy="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ko-K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Step 1</a:t>
              </a:r>
              <a:endPara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124"/>
            <p:cNvSpPr txBox="1"/>
            <p:nvPr>
              <p:custDataLst>
                <p:tags r:id="rId19"/>
              </p:custDataLst>
            </p:nvPr>
          </p:nvSpPr>
          <p:spPr>
            <a:xfrm>
              <a:off x="2545" y="4324"/>
              <a:ext cx="1524" cy="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ko-K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Step 2</a:t>
              </a:r>
              <a:endPara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125"/>
            <p:cNvSpPr txBox="1"/>
            <p:nvPr>
              <p:custDataLst>
                <p:tags r:id="rId20"/>
              </p:custDataLst>
            </p:nvPr>
          </p:nvSpPr>
          <p:spPr>
            <a:xfrm>
              <a:off x="3630" y="3968"/>
              <a:ext cx="1685" cy="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ko-K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Step 3</a:t>
              </a:r>
              <a:endPara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126"/>
            <p:cNvSpPr txBox="1"/>
            <p:nvPr>
              <p:custDataLst>
                <p:tags r:id="rId21"/>
              </p:custDataLst>
            </p:nvPr>
          </p:nvSpPr>
          <p:spPr>
            <a:xfrm>
              <a:off x="4548" y="3351"/>
              <a:ext cx="2080" cy="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ko-K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Step 4</a:t>
              </a:r>
              <a:endPara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71"/>
            <p:cNvSpPr txBox="1"/>
            <p:nvPr>
              <p:custDataLst>
                <p:tags r:id="rId22"/>
              </p:custDataLst>
            </p:nvPr>
          </p:nvSpPr>
          <p:spPr>
            <a:xfrm>
              <a:off x="6280" y="3006"/>
              <a:ext cx="1647" cy="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ko-K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Step 5</a:t>
              </a:r>
              <a:endPara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그룹 2"/>
            <p:cNvGrpSpPr/>
            <p:nvPr/>
          </p:nvGrpSpPr>
          <p:grpSpPr>
            <a:xfrm>
              <a:off x="9479" y="2658"/>
              <a:ext cx="7400" cy="4490"/>
              <a:chOff x="3902431" y="883175"/>
              <a:chExt cx="6364039" cy="4274597"/>
            </a:xfrm>
          </p:grpSpPr>
          <p:grpSp>
            <p:nvGrpSpPr>
              <p:cNvPr id="44" name="그룹 47"/>
              <p:cNvGrpSpPr/>
              <p:nvPr/>
            </p:nvGrpSpPr>
            <p:grpSpPr>
              <a:xfrm>
                <a:off x="4853495" y="3437239"/>
                <a:ext cx="970255" cy="1107682"/>
                <a:chOff x="2066410" y="3092009"/>
                <a:chExt cx="970255" cy="1340147"/>
              </a:xfrm>
            </p:grpSpPr>
            <p:sp>
              <p:nvSpPr>
                <p:cNvPr id="60" name="직사각형 16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066410" y="3092009"/>
                  <a:ext cx="432790" cy="134014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직사각형 17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568664" y="3884096"/>
                  <a:ext cx="468001" cy="54806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TextBox 8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7561407" y="4604079"/>
                <a:ext cx="250186" cy="553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6" name="그룹 50"/>
              <p:cNvGrpSpPr/>
              <p:nvPr/>
            </p:nvGrpSpPr>
            <p:grpSpPr>
              <a:xfrm>
                <a:off x="5893212" y="2683844"/>
                <a:ext cx="970253" cy="1861079"/>
                <a:chOff x="3022466" y="2180501"/>
                <a:chExt cx="970253" cy="2251657"/>
              </a:xfrm>
            </p:grpSpPr>
            <p:sp>
              <p:nvSpPr>
                <p:cNvPr id="58" name="직사각형 18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3022466" y="2180501"/>
                  <a:ext cx="432791" cy="225165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직사각형 19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3524719" y="3884096"/>
                  <a:ext cx="468000" cy="54805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직사각형 20"/>
              <p:cNvSpPr/>
              <p:nvPr>
                <p:custDataLst>
                  <p:tags r:id="rId28"/>
                </p:custDataLst>
              </p:nvPr>
            </p:nvSpPr>
            <p:spPr>
              <a:xfrm>
                <a:off x="8007851" y="1692856"/>
                <a:ext cx="432790" cy="28482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" name="직선 화살표 연결선 42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4714525" y="4560280"/>
                <a:ext cx="555194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화살표 연결선 43"/>
              <p:cNvCxnSpPr/>
              <p:nvPr>
                <p:custDataLst>
                  <p:tags r:id="rId30"/>
                </p:custDataLst>
              </p:nvPr>
            </p:nvCxnSpPr>
            <p:spPr>
              <a:xfrm flipV="1">
                <a:off x="4722617" y="1391885"/>
                <a:ext cx="0" cy="31689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6"/>
              <p:cNvSpPr txBox="1"/>
              <p:nvPr>
                <p:custDataLst>
                  <p:tags r:id="rId31"/>
                </p:custDataLst>
              </p:nvPr>
            </p:nvSpPr>
            <p:spPr>
              <a:xfrm rot="16200000">
                <a:off x="2246314" y="2539292"/>
                <a:ext cx="3926774" cy="61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Program Voltage (V)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1" name="그룹 77"/>
              <p:cNvGrpSpPr/>
              <p:nvPr/>
            </p:nvGrpSpPr>
            <p:grpSpPr>
              <a:xfrm>
                <a:off x="6932926" y="2259716"/>
                <a:ext cx="1005462" cy="2285207"/>
                <a:chOff x="3009777" y="1667364"/>
                <a:chExt cx="1005462" cy="2764796"/>
              </a:xfrm>
            </p:grpSpPr>
            <p:sp>
              <p:nvSpPr>
                <p:cNvPr id="52" name="직사각형 78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3009777" y="1667364"/>
                  <a:ext cx="468000" cy="27647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직사각형 79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3547239" y="3884096"/>
                  <a:ext cx="468000" cy="54805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2" name="화살표: 왼쪽/오른쪽 10"/>
            <p:cNvSpPr/>
            <p:nvPr>
              <p:custDataLst>
                <p:tags r:id="rId34"/>
              </p:custDataLst>
            </p:nvPr>
          </p:nvSpPr>
          <p:spPr>
            <a:xfrm>
              <a:off x="10590" y="6794"/>
              <a:ext cx="6051" cy="624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Program Latency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122"/>
            <p:cNvSpPr txBox="1"/>
            <p:nvPr>
              <p:custDataLst>
                <p:tags r:id="rId35"/>
              </p:custDataLst>
            </p:nvPr>
          </p:nvSpPr>
          <p:spPr>
            <a:xfrm>
              <a:off x="16116" y="6598"/>
              <a:ext cx="1114" cy="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(us)</a:t>
              </a:r>
              <a:endParaRPr lang="en-US" altLang="ko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123"/>
            <p:cNvSpPr txBox="1"/>
            <p:nvPr>
              <p:custDataLst>
                <p:tags r:id="rId36"/>
              </p:custDataLst>
            </p:nvPr>
          </p:nvSpPr>
          <p:spPr>
            <a:xfrm>
              <a:off x="10295" y="4723"/>
              <a:ext cx="1675" cy="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ko-K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Step 1</a:t>
              </a:r>
              <a:endPara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124"/>
            <p:cNvSpPr txBox="1"/>
            <p:nvPr>
              <p:custDataLst>
                <p:tags r:id="rId37"/>
              </p:custDataLst>
            </p:nvPr>
          </p:nvSpPr>
          <p:spPr>
            <a:xfrm>
              <a:off x="11162" y="4104"/>
              <a:ext cx="1699" cy="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ko-K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Step 2</a:t>
              </a:r>
              <a:endPara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125"/>
            <p:cNvSpPr txBox="1"/>
            <p:nvPr>
              <p:custDataLst>
                <p:tags r:id="rId38"/>
              </p:custDataLst>
            </p:nvPr>
          </p:nvSpPr>
          <p:spPr>
            <a:xfrm>
              <a:off x="12326" y="3499"/>
              <a:ext cx="1699" cy="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ko-K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Step 3</a:t>
              </a:r>
              <a:endPara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126"/>
            <p:cNvSpPr txBox="1"/>
            <p:nvPr>
              <p:custDataLst>
                <p:tags r:id="rId39"/>
              </p:custDataLst>
            </p:nvPr>
          </p:nvSpPr>
          <p:spPr>
            <a:xfrm>
              <a:off x="13711" y="2902"/>
              <a:ext cx="1574" cy="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ko-K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Step 4</a:t>
              </a:r>
              <a:endPara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内容占位符 49"/>
          <p:cNvSpPr txBox="1"/>
          <p:nvPr>
            <p:custDataLst>
              <p:tags r:id="rId40"/>
            </p:custDataLst>
          </p:nvPr>
        </p:nvSpPr>
        <p:spPr>
          <a:xfrm>
            <a:off x="0" y="5128260"/>
            <a:ext cx="9203055" cy="1213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编程步长电压、读延迟和写延迟之间的权衡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;  </a:t>
            </a:r>
            <a:endParaRPr lang="en-US" altLang="zh-CN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标题 1"/>
          <p:cNvSpPr txBox="1"/>
          <p:nvPr>
            <p:custDataLst>
              <p:tags r:id="rId41"/>
            </p:custDataLst>
          </p:nvPr>
        </p:nvSpPr>
        <p:spPr>
          <a:xfrm>
            <a:off x="-130" y="847845"/>
            <a:ext cx="5408612" cy="497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基于ISPP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编程的优化研究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二、动机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标题 1"/>
          <p:cNvSpPr txBox="1"/>
          <p:nvPr>
            <p:custDataLst>
              <p:tags r:id="rId1"/>
            </p:custDataLst>
          </p:nvPr>
        </p:nvSpPr>
        <p:spPr>
          <a:xfrm>
            <a:off x="0" y="894080"/>
            <a:ext cx="6971030" cy="733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ISPP 编程方法  &amp;  OSP 编程方法</a:t>
            </a:r>
            <a:r>
              <a:rPr kumimoji="1" lang="zh-CN" alt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kumimoji="1" lang="zh-CN" alt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5186" y="2019549"/>
            <a:ext cx="3771900" cy="1765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96313" y="1886863"/>
            <a:ext cx="4699107" cy="2031175"/>
          </a:xfrm>
          <a:prstGeom prst="rect">
            <a:avLst/>
          </a:prstGeom>
        </p:spPr>
      </p:pic>
      <p:sp>
        <p:nvSpPr>
          <p:cNvPr id="7" name="内容占位符 49"/>
          <p:cNvSpPr txBox="1"/>
          <p:nvPr>
            <p:custDataLst>
              <p:tags r:id="rId6"/>
            </p:custDataLst>
          </p:nvPr>
        </p:nvSpPr>
        <p:spPr>
          <a:xfrm>
            <a:off x="0" y="6417945"/>
            <a:ext cx="9193530" cy="3987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C00000"/>
                </a:solidFill>
                <a:latin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000" dirty="0"/>
              <a:t>基本优化思路：采用可变编程电压来提高闪存可靠性</a:t>
            </a:r>
            <a:endParaRPr lang="en-US" altLang="zh-CN" sz="2000" dirty="0"/>
          </a:p>
        </p:txBody>
      </p:sp>
      <p:sp>
        <p:nvSpPr>
          <p:cNvPr id="8" name="内容占位符 49"/>
          <p:cNvSpPr txBox="1"/>
          <p:nvPr>
            <p:custDataLst>
              <p:tags r:id="rId7"/>
            </p:custDataLst>
          </p:nvPr>
        </p:nvSpPr>
        <p:spPr>
          <a:xfrm>
            <a:off x="0" y="4069715"/>
            <a:ext cx="9203055" cy="1213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相同点：采用逐步递增编程电压的方法注入电子以存储信息；</a:t>
            </a:r>
            <a:endParaRPr lang="zh-CN" altLang="en-US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差异点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  ISPP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编程中，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MLC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闪存分别编程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LSB/MSB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位，编程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LSB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位和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MSB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位的时间不同；</a:t>
            </a:r>
            <a:endParaRPr lang="zh-CN" altLang="en-US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OSP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编程中，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LSB/MSB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位一次编程，编程时间为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Er-&gt;P3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的编程步长；</a:t>
            </a:r>
            <a:endParaRPr lang="zh-CN" altLang="en-US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二、动机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2329" y="1363526"/>
            <a:ext cx="6930433" cy="4131443"/>
          </a:xfrm>
          <a:prstGeom prst="rect">
            <a:avLst/>
          </a:prstGeom>
        </p:spPr>
      </p:pic>
      <p:sp>
        <p:nvSpPr>
          <p:cNvPr id="7" name="内容占位符 49"/>
          <p:cNvSpPr txBox="1"/>
          <p:nvPr>
            <p:custDataLst>
              <p:tags r:id="rId3"/>
            </p:custDataLst>
          </p:nvPr>
        </p:nvSpPr>
        <p:spPr>
          <a:xfrm>
            <a:off x="0" y="6417945"/>
            <a:ext cx="9193530" cy="3987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C00000"/>
                </a:solidFill>
                <a:latin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结论：</a:t>
            </a:r>
            <a:r>
              <a:rPr lang="en-US" altLang="zh-CN" sz="2000" dirty="0"/>
              <a:t>“0”</a:t>
            </a:r>
            <a:r>
              <a:rPr lang="zh-CN" altLang="en-US" sz="2000" dirty="0"/>
              <a:t>和</a:t>
            </a:r>
            <a:r>
              <a:rPr lang="en-US" altLang="zh-CN" sz="2000" dirty="0"/>
              <a:t>“1”</a:t>
            </a:r>
            <a:r>
              <a:rPr lang="zh-CN" altLang="en-US" sz="2000" dirty="0"/>
              <a:t>数值</a:t>
            </a:r>
            <a:r>
              <a:rPr lang="zh-CN" altLang="en-US" sz="2000" dirty="0"/>
              <a:t>分布具有天然的不均衡性</a:t>
            </a:r>
            <a:endParaRPr lang="en-US" altLang="zh-CN" sz="2000" dirty="0"/>
          </a:p>
        </p:txBody>
      </p:sp>
      <p:sp>
        <p:nvSpPr>
          <p:cNvPr id="8" name="内容占位符 49"/>
          <p:cNvSpPr txBox="1"/>
          <p:nvPr>
            <p:custDataLst>
              <p:tags r:id="rId4"/>
            </p:custDataLst>
          </p:nvPr>
        </p:nvSpPr>
        <p:spPr>
          <a:xfrm>
            <a:off x="0" y="866775"/>
            <a:ext cx="9203055" cy="1213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5000"/>
              </a:lnSpc>
              <a:spcAft>
                <a:spcPts val="0"/>
              </a:spcAft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Linux 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源码，音视频文件、二进制文件的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“0”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“1”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分布</a:t>
            </a:r>
            <a:endParaRPr lang="zh-CN" altLang="en-US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pPr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二、动机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2046" y="2384667"/>
            <a:ext cx="5126904" cy="2497575"/>
          </a:xfrm>
          <a:prstGeom prst="rect">
            <a:avLst/>
          </a:prstGeom>
        </p:spPr>
      </p:pic>
      <p:sp>
        <p:nvSpPr>
          <p:cNvPr id="8" name="内容占位符 49"/>
          <p:cNvSpPr txBox="1"/>
          <p:nvPr>
            <p:custDataLst>
              <p:tags r:id="rId3"/>
            </p:custDataLst>
          </p:nvPr>
        </p:nvSpPr>
        <p:spPr>
          <a:xfrm>
            <a:off x="0" y="866775"/>
            <a:ext cx="9088755" cy="1213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5000"/>
              </a:lnSpc>
              <a:spcAft>
                <a:spcPts val="0"/>
              </a:spcAft>
              <a:buNone/>
            </a:pPr>
            <a:r>
              <a:rPr 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以页为单位写入，页容量为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4KB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，包括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4K*8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个存储单元；</a:t>
            </a:r>
            <a:endParaRPr lang="zh-CN" altLang="en-US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l">
              <a:lnSpc>
                <a:spcPct val="125000"/>
              </a:lnSpc>
              <a:spcAft>
                <a:spcPts val="0"/>
              </a:spcAft>
              <a:buNone/>
            </a:pPr>
            <a:r>
              <a:rPr 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数据以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“0”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“1”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不同比例写入到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MLC NAND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闪存；</a:t>
            </a:r>
            <a:endParaRPr lang="zh-CN" altLang="en-US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l">
              <a:lnSpc>
                <a:spcPct val="125000"/>
              </a:lnSpc>
              <a:spcAft>
                <a:spcPts val="0"/>
              </a:spcAft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四种状态比例差异明显；</a:t>
            </a:r>
            <a:endParaRPr lang="zh-CN" altLang="en-US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内容占位符 49"/>
          <p:cNvSpPr txBox="1"/>
          <p:nvPr>
            <p:custDataLst>
              <p:tags r:id="rId4"/>
            </p:custDataLst>
          </p:nvPr>
        </p:nvSpPr>
        <p:spPr>
          <a:xfrm>
            <a:off x="0" y="6417945"/>
            <a:ext cx="9193530" cy="3987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C00000"/>
                </a:solidFill>
                <a:latin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结论：不均衡分布的</a:t>
            </a:r>
            <a:r>
              <a:rPr lang="en-US" altLang="zh-CN" sz="2000" dirty="0"/>
              <a:t>“0”</a:t>
            </a:r>
            <a:r>
              <a:rPr lang="zh-CN" altLang="en-US" sz="2000" dirty="0"/>
              <a:t>和</a:t>
            </a:r>
            <a:r>
              <a:rPr lang="en-US" altLang="zh-CN" sz="2000" dirty="0"/>
              <a:t>“1”</a:t>
            </a:r>
            <a:r>
              <a:rPr lang="zh-CN" altLang="en-US" sz="2000" dirty="0"/>
              <a:t>导致页闪存状态不均</a:t>
            </a:r>
            <a:endParaRPr lang="zh-CN" altLang="en-US" sz="2000" dirty="0"/>
          </a:p>
        </p:txBody>
      </p:sp>
      <p:sp>
        <p:nvSpPr>
          <p:cNvPr id="6" name="内容占位符 49"/>
          <p:cNvSpPr txBox="1"/>
          <p:nvPr>
            <p:custDataLst>
              <p:tags r:id="rId5"/>
            </p:custDataLst>
          </p:nvPr>
        </p:nvSpPr>
        <p:spPr>
          <a:xfrm>
            <a:off x="-9525" y="5019675"/>
            <a:ext cx="9203055" cy="1213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5000"/>
              </a:lnSpc>
              <a:spcAft>
                <a:spcPts val="0"/>
              </a:spcAft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只有在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“0”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“1”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比例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1:1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的情况，所有状态占比相等；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“0”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“1”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比例</a:t>
            </a: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1:4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的情况，不同状态数量可差距数倍；</a:t>
            </a:r>
            <a:endParaRPr lang="en-US" altLang="zh-CN" sz="1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  <p:tag name="KSO_WM_UNIT_PLACING_PICTURE_USER_VIEWPORT" val="{&quot;height&quot;:3071,&quot;width&quot;:6608}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PP_MARK_KEY" val="305308cc-a7bf-49b1-b912-06338af08a6f"/>
  <p:tag name="COMMONDATA" val="eyJoZGlkIjoiYjk0MTEzYWQ4NzBlMmI5MmI1NzlhZWVjOWQ2ZDY1NWMifQ==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  <p:tag name="KSO_WM_UNIT_PLACING_PICTURE_USER_VIEWPORT" val="{&quot;height&quot;:7260,&quot;width&quot;:8930}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自定义 2">
      <a:majorFont>
        <a:latin typeface="Broadway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2184</Words>
  <Application>WPS 演示</Application>
  <PresentationFormat>全屏显示(4:3)</PresentationFormat>
  <Paragraphs>263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华文中宋</vt:lpstr>
      <vt:lpstr>楷体</vt:lpstr>
      <vt:lpstr>Times New Roman</vt:lpstr>
      <vt:lpstr>微软雅黑</vt:lpstr>
      <vt:lpstr>MS PGothic</vt:lpstr>
      <vt:lpstr>Arial Unicode MS</vt:lpstr>
      <vt:lpstr>Calibri</vt:lpstr>
      <vt:lpstr>Wingdings</vt:lpstr>
      <vt:lpstr>Arial Unicode MS</vt:lpstr>
      <vt:lpstr>Broadway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王齐</dc:creator>
  <cp:lastModifiedBy>聂世强</cp:lastModifiedBy>
  <cp:revision>136</cp:revision>
  <cp:lastPrinted>2015-03-12T14:31:00Z</cp:lastPrinted>
  <dcterms:created xsi:type="dcterms:W3CDTF">2014-12-22T06:08:00Z</dcterms:created>
  <dcterms:modified xsi:type="dcterms:W3CDTF">2023-06-27T16:17:03Z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010B30A652FB4E0E83FD7867A45B6690_12</vt:lpwstr>
  </property>
  <property fmtid="{D5CDD505-2E9C-101B-9397-08002B2CF9AE}" pid="3" name="KSOProductBuildVer">
    <vt:lpwstr>2052-11.1.0.14309</vt:lpwstr>
  </property>
</Properties>
</file>