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media/image23.jpg" ContentType="image/jpe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98.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9"/>
  </p:notesMasterIdLst>
  <p:sldIdLst>
    <p:sldId id="256" r:id="rId2"/>
    <p:sldId id="265" r:id="rId3"/>
    <p:sldId id="315" r:id="rId4"/>
    <p:sldId id="260" r:id="rId5"/>
    <p:sldId id="259" r:id="rId6"/>
    <p:sldId id="1054" r:id="rId7"/>
    <p:sldId id="431" r:id="rId8"/>
    <p:sldId id="429" r:id="rId9"/>
    <p:sldId id="1055" r:id="rId10"/>
    <p:sldId id="1057" r:id="rId11"/>
    <p:sldId id="1020" r:id="rId12"/>
    <p:sldId id="1060" r:id="rId13"/>
    <p:sldId id="1061" r:id="rId14"/>
    <p:sldId id="1062" r:id="rId15"/>
    <p:sldId id="1103" r:id="rId16"/>
    <p:sldId id="1084" r:id="rId17"/>
    <p:sldId id="436" r:id="rId18"/>
    <p:sldId id="437" r:id="rId19"/>
    <p:sldId id="1065" r:id="rId20"/>
    <p:sldId id="1063" r:id="rId21"/>
    <p:sldId id="1066" r:id="rId22"/>
    <p:sldId id="1094" r:id="rId23"/>
    <p:sldId id="1087" r:id="rId24"/>
    <p:sldId id="1088" r:id="rId25"/>
    <p:sldId id="1069" r:id="rId26"/>
    <p:sldId id="1073" r:id="rId27"/>
    <p:sldId id="1086" r:id="rId28"/>
    <p:sldId id="433" r:id="rId29"/>
    <p:sldId id="1070" r:id="rId30"/>
    <p:sldId id="1059" r:id="rId31"/>
    <p:sldId id="1078" r:id="rId32"/>
    <p:sldId id="1079" r:id="rId33"/>
    <p:sldId id="1080" r:id="rId34"/>
    <p:sldId id="1102" r:id="rId35"/>
    <p:sldId id="1099" r:id="rId36"/>
    <p:sldId id="1101" r:id="rId37"/>
    <p:sldId id="1095" r:id="rId38"/>
    <p:sldId id="1100" r:id="rId39"/>
    <p:sldId id="1074" r:id="rId40"/>
    <p:sldId id="1105" r:id="rId41"/>
    <p:sldId id="1089" r:id="rId42"/>
    <p:sldId id="1096" r:id="rId43"/>
    <p:sldId id="1017" r:id="rId44"/>
    <p:sldId id="420" r:id="rId45"/>
    <p:sldId id="1008" r:id="rId46"/>
    <p:sldId id="416" r:id="rId47"/>
    <p:sldId id="1104" r:id="rId4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275" autoAdjust="0"/>
    <p:restoredTop sz="96291"/>
  </p:normalViewPr>
  <p:slideViewPr>
    <p:cSldViewPr snapToGrid="0">
      <p:cViewPr varScale="1">
        <p:scale>
          <a:sx n="122" d="100"/>
          <a:sy n="122" d="100"/>
        </p:scale>
        <p:origin x="568"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85D73B-5313-C145-B25E-F76C30FBDBE0}" type="doc">
      <dgm:prSet loTypeId="urn:microsoft.com/office/officeart/2005/8/layout/chevron2" loCatId="" qsTypeId="urn:microsoft.com/office/officeart/2005/8/quickstyle/simple1" qsCatId="simple" csTypeId="urn:microsoft.com/office/officeart/2005/8/colors/accent1_2" csCatId="accent1" phldr="1"/>
      <dgm:spPr/>
      <dgm:t>
        <a:bodyPr/>
        <a:lstStyle/>
        <a:p>
          <a:endParaRPr lang="en-US"/>
        </a:p>
      </dgm:t>
    </dgm:pt>
    <dgm:pt modelId="{06D9403E-1D6A-B24A-96A4-028F1038418D}">
      <dgm:prSet phldrT="[Text]" custT="1"/>
      <dgm:spPr/>
      <dgm:t>
        <a:bodyPr/>
        <a:lstStyle/>
        <a:p>
          <a:r>
            <a:rPr lang="en-US" altLang="zh-CN" sz="2000" dirty="0"/>
            <a:t>Polarized</a:t>
          </a:r>
          <a:r>
            <a:rPr lang="zh-CN" altLang="en-US" sz="2000" dirty="0"/>
            <a:t> </a:t>
          </a:r>
          <a:r>
            <a:rPr lang="en-US" altLang="zh-CN" sz="2000" dirty="0"/>
            <a:t>e-</a:t>
          </a:r>
          <a:r>
            <a:rPr lang="zh-CN" altLang="en-US" sz="2000" dirty="0"/>
            <a:t> </a:t>
          </a:r>
          <a:r>
            <a:rPr lang="en-US" altLang="zh-CN" sz="2000" dirty="0"/>
            <a:t>source</a:t>
          </a:r>
          <a:endParaRPr lang="en-US" sz="2000" dirty="0"/>
        </a:p>
      </dgm:t>
    </dgm:pt>
    <dgm:pt modelId="{104B09EF-A083-E145-BEFE-D12E2DA1B25D}" type="parTrans" cxnId="{87EF2161-A6BD-5C49-AEE0-CE05692EB8F1}">
      <dgm:prSet/>
      <dgm:spPr/>
      <dgm:t>
        <a:bodyPr/>
        <a:lstStyle/>
        <a:p>
          <a:endParaRPr lang="en-US"/>
        </a:p>
      </dgm:t>
    </dgm:pt>
    <dgm:pt modelId="{B372B995-1A2E-3D43-BB13-815B05324812}" type="sibTrans" cxnId="{87EF2161-A6BD-5C49-AEE0-CE05692EB8F1}">
      <dgm:prSet/>
      <dgm:spPr/>
      <dgm:t>
        <a:bodyPr/>
        <a:lstStyle/>
        <a:p>
          <a:endParaRPr lang="en-US"/>
        </a:p>
      </dgm:t>
    </dgm:pt>
    <dgm:pt modelId="{D6B1D243-A52D-5D43-A94A-8D4F4B143201}">
      <dgm:prSet phldrT="[Text]" custT="1"/>
      <dgm:spPr/>
      <dgm:t>
        <a:bodyPr/>
        <a:lstStyle/>
        <a:p>
          <a:r>
            <a:rPr lang="en-US" altLang="zh-CN" sz="2000" dirty="0"/>
            <a:t>Polarization</a:t>
          </a:r>
          <a:r>
            <a:rPr lang="zh-CN" altLang="en-US" sz="2000" dirty="0"/>
            <a:t> </a:t>
          </a:r>
          <a:r>
            <a:rPr lang="en-US" altLang="zh-CN" sz="2000" dirty="0"/>
            <a:t>&gt;85%</a:t>
          </a:r>
          <a:endParaRPr lang="en-US" sz="2000" dirty="0"/>
        </a:p>
      </dgm:t>
    </dgm:pt>
    <dgm:pt modelId="{542C0668-CDDA-C44A-BAC2-D8DB4EFDBA7F}" type="parTrans" cxnId="{7B116475-E942-6549-BA51-EEB7A6AE61FF}">
      <dgm:prSet/>
      <dgm:spPr/>
      <dgm:t>
        <a:bodyPr/>
        <a:lstStyle/>
        <a:p>
          <a:endParaRPr lang="en-US"/>
        </a:p>
      </dgm:t>
    </dgm:pt>
    <dgm:pt modelId="{B8AC2F6C-FEC3-0341-9D06-BA813400B8D2}" type="sibTrans" cxnId="{7B116475-E942-6549-BA51-EEB7A6AE61FF}">
      <dgm:prSet/>
      <dgm:spPr/>
      <dgm:t>
        <a:bodyPr/>
        <a:lstStyle/>
        <a:p>
          <a:endParaRPr lang="en-US"/>
        </a:p>
      </dgm:t>
    </dgm:pt>
    <dgm:pt modelId="{EF244119-A259-C14B-A5E8-CBCF1537E7C1}">
      <dgm:prSet phldrT="[Text]" custT="1"/>
      <dgm:spPr/>
      <dgm:t>
        <a:bodyPr/>
        <a:lstStyle/>
        <a:p>
          <a:r>
            <a:rPr lang="en-US" altLang="zh-CN" sz="2000" dirty="0"/>
            <a:t>Ref:</a:t>
          </a:r>
          <a:r>
            <a:rPr lang="zh-CN" altLang="en-US" sz="2000" dirty="0"/>
            <a:t> </a:t>
          </a:r>
          <a:r>
            <a:rPr lang="en-US" altLang="zh-CN" sz="2000" dirty="0"/>
            <a:t>ILC,</a:t>
          </a:r>
          <a:r>
            <a:rPr lang="zh-CN" altLang="en-US" sz="2000" dirty="0"/>
            <a:t> </a:t>
          </a:r>
          <a:r>
            <a:rPr lang="en-US" altLang="zh-CN" sz="2000" dirty="0"/>
            <a:t>EIC</a:t>
          </a:r>
          <a:endParaRPr lang="en-US" sz="2000" dirty="0"/>
        </a:p>
      </dgm:t>
    </dgm:pt>
    <dgm:pt modelId="{26212A79-E133-EB43-99D4-B6FADBCDA269}" type="parTrans" cxnId="{125E29E3-442E-F347-8D93-779D8620334D}">
      <dgm:prSet/>
      <dgm:spPr/>
      <dgm:t>
        <a:bodyPr/>
        <a:lstStyle/>
        <a:p>
          <a:endParaRPr lang="en-US"/>
        </a:p>
      </dgm:t>
    </dgm:pt>
    <dgm:pt modelId="{83ABFB7D-DAE3-4D48-A0F6-C324141F45B4}" type="sibTrans" cxnId="{125E29E3-442E-F347-8D93-779D8620334D}">
      <dgm:prSet/>
      <dgm:spPr/>
      <dgm:t>
        <a:bodyPr/>
        <a:lstStyle/>
        <a:p>
          <a:endParaRPr lang="en-US"/>
        </a:p>
      </dgm:t>
    </dgm:pt>
    <dgm:pt modelId="{258AFE85-A92D-4643-AF28-D2E7AB24A194}">
      <dgm:prSet phldrT="[Text]" custT="1"/>
      <dgm:spPr/>
      <dgm:t>
        <a:bodyPr/>
        <a:lstStyle/>
        <a:p>
          <a:r>
            <a:rPr lang="en-US" altLang="zh-CN" sz="2000" dirty="0" err="1"/>
            <a:t>Linac</a:t>
          </a:r>
          <a:r>
            <a:rPr lang="zh-CN" altLang="en-US" sz="2000" dirty="0"/>
            <a:t> </a:t>
          </a:r>
          <a:r>
            <a:rPr lang="en-US" altLang="zh-CN" sz="2000" dirty="0"/>
            <a:t>and</a:t>
          </a:r>
          <a:r>
            <a:rPr lang="zh-CN" altLang="en-US" sz="2000" dirty="0"/>
            <a:t> </a:t>
          </a:r>
          <a:r>
            <a:rPr lang="en-US" altLang="zh-CN" sz="2000" dirty="0"/>
            <a:t>transport</a:t>
          </a:r>
          <a:r>
            <a:rPr lang="zh-CN" altLang="en-US" sz="2000" dirty="0"/>
            <a:t> </a:t>
          </a:r>
          <a:r>
            <a:rPr lang="en-US" altLang="zh-CN" sz="2000" dirty="0"/>
            <a:t>lines</a:t>
          </a:r>
          <a:endParaRPr lang="en-US" sz="2000" dirty="0"/>
        </a:p>
      </dgm:t>
    </dgm:pt>
    <dgm:pt modelId="{E0088F2C-005D-5B4F-9940-82444548E3D0}" type="parTrans" cxnId="{FD75DAF1-DBC1-1246-B883-C7832991A983}">
      <dgm:prSet/>
      <dgm:spPr/>
      <dgm:t>
        <a:bodyPr/>
        <a:lstStyle/>
        <a:p>
          <a:endParaRPr lang="en-US"/>
        </a:p>
      </dgm:t>
    </dgm:pt>
    <dgm:pt modelId="{13127081-4507-E74F-A2C4-312F70CF5D92}" type="sibTrans" cxnId="{FD75DAF1-DBC1-1246-B883-C7832991A983}">
      <dgm:prSet/>
      <dgm:spPr/>
      <dgm:t>
        <a:bodyPr/>
        <a:lstStyle/>
        <a:p>
          <a:endParaRPr lang="en-US"/>
        </a:p>
      </dgm:t>
    </dgm:pt>
    <dgm:pt modelId="{3AC5CAAB-BD26-0F4F-AD55-D26646585345}">
      <dgm:prSet phldrT="[Text]" custT="1"/>
      <dgm:spPr/>
      <dgm:t>
        <a:bodyPr/>
        <a:lstStyle/>
        <a:p>
          <a:r>
            <a:rPr lang="en-US" altLang="zh-CN" sz="2000" dirty="0"/>
            <a:t>Polarization</a:t>
          </a:r>
          <a:r>
            <a:rPr lang="zh-CN" altLang="en-US" sz="2000" dirty="0"/>
            <a:t> </a:t>
          </a:r>
          <a:r>
            <a:rPr lang="en-US" altLang="zh-CN" sz="2000" dirty="0"/>
            <a:t>loss</a:t>
          </a:r>
          <a:r>
            <a:rPr lang="zh-CN" altLang="en-US" sz="2000" dirty="0"/>
            <a:t> </a:t>
          </a:r>
          <a:r>
            <a:rPr lang="en-US" altLang="zh-CN" sz="2000" dirty="0"/>
            <a:t>&lt;</a:t>
          </a:r>
          <a:r>
            <a:rPr lang="zh-CN" altLang="en-US" sz="2000" dirty="0"/>
            <a:t> </a:t>
          </a:r>
          <a:r>
            <a:rPr lang="en-US" altLang="zh-CN" sz="2000" dirty="0"/>
            <a:t>10%</a:t>
          </a:r>
          <a:endParaRPr lang="en-US" sz="2000" dirty="0"/>
        </a:p>
      </dgm:t>
    </dgm:pt>
    <dgm:pt modelId="{96397209-4CAD-C747-A1DE-E0EB2F783447}" type="parTrans" cxnId="{1C76B33C-C13D-FD44-8734-494FB27FCFB8}">
      <dgm:prSet/>
      <dgm:spPr/>
      <dgm:t>
        <a:bodyPr/>
        <a:lstStyle/>
        <a:p>
          <a:endParaRPr lang="en-US"/>
        </a:p>
      </dgm:t>
    </dgm:pt>
    <dgm:pt modelId="{203284D9-B3C9-FB4B-8930-CF58F2A715E7}" type="sibTrans" cxnId="{1C76B33C-C13D-FD44-8734-494FB27FCFB8}">
      <dgm:prSet/>
      <dgm:spPr/>
      <dgm:t>
        <a:bodyPr/>
        <a:lstStyle/>
        <a:p>
          <a:endParaRPr lang="en-US"/>
        </a:p>
      </dgm:t>
    </dgm:pt>
    <dgm:pt modelId="{4AA42965-20E1-B64A-A734-84E37BE0EAF2}">
      <dgm:prSet phldrT="[Text]" custT="1"/>
      <dgm:spPr/>
      <dgm:t>
        <a:bodyPr/>
        <a:lstStyle/>
        <a:p>
          <a:r>
            <a:rPr lang="en-US" altLang="zh-CN" sz="2000" dirty="0"/>
            <a:t>Ref:</a:t>
          </a:r>
          <a:r>
            <a:rPr lang="zh-CN" altLang="en-US" sz="2000" dirty="0"/>
            <a:t> </a:t>
          </a:r>
          <a:r>
            <a:rPr lang="en-US" altLang="zh-CN" sz="2000" dirty="0"/>
            <a:t>SLC,</a:t>
          </a:r>
          <a:r>
            <a:rPr lang="zh-CN" altLang="en-US" sz="2000" dirty="0"/>
            <a:t> </a:t>
          </a:r>
          <a:r>
            <a:rPr lang="en-US" altLang="zh-CN" sz="2000" dirty="0"/>
            <a:t>ILC</a:t>
          </a:r>
          <a:endParaRPr lang="en-US" sz="2000" dirty="0"/>
        </a:p>
      </dgm:t>
    </dgm:pt>
    <dgm:pt modelId="{672D2FAA-DD39-1246-8B06-829BA6CE0052}" type="parTrans" cxnId="{C607466E-5E76-554F-9E47-576E73270049}">
      <dgm:prSet/>
      <dgm:spPr/>
      <dgm:t>
        <a:bodyPr/>
        <a:lstStyle/>
        <a:p>
          <a:endParaRPr lang="en-US"/>
        </a:p>
      </dgm:t>
    </dgm:pt>
    <dgm:pt modelId="{E6C4D11F-DE43-8140-816C-DE3BBE8F8931}" type="sibTrans" cxnId="{C607466E-5E76-554F-9E47-576E73270049}">
      <dgm:prSet/>
      <dgm:spPr/>
      <dgm:t>
        <a:bodyPr/>
        <a:lstStyle/>
        <a:p>
          <a:endParaRPr lang="en-US"/>
        </a:p>
      </dgm:t>
    </dgm:pt>
    <dgm:pt modelId="{90EA8C30-883A-0A44-97CF-AE034C068E50}">
      <dgm:prSet phldrT="[Text]" custT="1"/>
      <dgm:spPr/>
      <dgm:t>
        <a:bodyPr/>
        <a:lstStyle/>
        <a:p>
          <a:r>
            <a:rPr lang="en-US" altLang="zh-CN" sz="2000" dirty="0"/>
            <a:t>Booster</a:t>
          </a:r>
          <a:endParaRPr lang="en-US" sz="2000" dirty="0"/>
        </a:p>
      </dgm:t>
    </dgm:pt>
    <dgm:pt modelId="{AE5A1E14-E79F-0242-AE5F-2679F9936D0F}" type="parTrans" cxnId="{0131D74C-5A03-1F44-8DA8-2DAF7094FBC4}">
      <dgm:prSet/>
      <dgm:spPr/>
      <dgm:t>
        <a:bodyPr/>
        <a:lstStyle/>
        <a:p>
          <a:endParaRPr lang="en-US"/>
        </a:p>
      </dgm:t>
    </dgm:pt>
    <dgm:pt modelId="{8D29A5D7-3800-E148-840C-041E04B6245D}" type="sibTrans" cxnId="{0131D74C-5A03-1F44-8DA8-2DAF7094FBC4}">
      <dgm:prSet/>
      <dgm:spPr/>
      <dgm:t>
        <a:bodyPr/>
        <a:lstStyle/>
        <a:p>
          <a:endParaRPr lang="en-US"/>
        </a:p>
      </dgm:t>
    </dgm:pt>
    <dgm:pt modelId="{CF084375-AF45-EC41-91F2-9EFF171AB8DB}">
      <dgm:prSet phldrT="[Text]" custT="1"/>
      <dgm:spPr/>
      <dgm:t>
        <a:bodyPr/>
        <a:lstStyle/>
        <a:p>
          <a:r>
            <a:rPr lang="en-US" altLang="zh-CN" sz="2000" dirty="0"/>
            <a:t>Polarization</a:t>
          </a:r>
          <a:r>
            <a:rPr lang="zh-CN" altLang="en-US" sz="2000" dirty="0"/>
            <a:t> </a:t>
          </a:r>
          <a:r>
            <a:rPr lang="en-US" altLang="zh-CN" sz="2000" dirty="0"/>
            <a:t>loss</a:t>
          </a:r>
          <a:r>
            <a:rPr lang="zh-CN" altLang="en-US" sz="2000" dirty="0"/>
            <a:t> </a:t>
          </a:r>
          <a:r>
            <a:rPr lang="en-US" altLang="zh-CN" sz="2000" dirty="0"/>
            <a:t>&lt;</a:t>
          </a:r>
          <a:r>
            <a:rPr lang="zh-CN" altLang="en-US" sz="2000" dirty="0"/>
            <a:t> </a:t>
          </a:r>
          <a:r>
            <a:rPr lang="en-US" altLang="zh-CN" sz="2000" dirty="0"/>
            <a:t>5%</a:t>
          </a:r>
          <a:endParaRPr lang="en-US" sz="2000" dirty="0"/>
        </a:p>
      </dgm:t>
    </dgm:pt>
    <dgm:pt modelId="{258B2C28-D464-0A4E-A8DA-07D54B88BF2E}" type="parTrans" cxnId="{FB4302AE-EF12-0E4B-AF84-D544F203A203}">
      <dgm:prSet/>
      <dgm:spPr/>
      <dgm:t>
        <a:bodyPr/>
        <a:lstStyle/>
        <a:p>
          <a:endParaRPr lang="en-US"/>
        </a:p>
      </dgm:t>
    </dgm:pt>
    <dgm:pt modelId="{AA591389-E584-154B-A052-4048A5084248}" type="sibTrans" cxnId="{FB4302AE-EF12-0E4B-AF84-D544F203A203}">
      <dgm:prSet/>
      <dgm:spPr/>
      <dgm:t>
        <a:bodyPr/>
        <a:lstStyle/>
        <a:p>
          <a:endParaRPr lang="en-US"/>
        </a:p>
      </dgm:t>
    </dgm:pt>
    <dgm:pt modelId="{11C7305F-DF2D-F049-B755-8D5557CA5324}">
      <dgm:prSet custT="1"/>
      <dgm:spPr/>
      <dgm:t>
        <a:bodyPr/>
        <a:lstStyle/>
        <a:p>
          <a:r>
            <a:rPr lang="en-US" altLang="zh-CN" sz="2000" dirty="0"/>
            <a:t>Collider</a:t>
          </a:r>
          <a:endParaRPr lang="en-US" sz="2000" dirty="0"/>
        </a:p>
      </dgm:t>
    </dgm:pt>
    <dgm:pt modelId="{6FBF2E5E-9A3B-A14E-AF3A-2A2D34BD8645}" type="parTrans" cxnId="{36814B30-EC8B-7448-BA46-333964F0F70C}">
      <dgm:prSet/>
      <dgm:spPr/>
      <dgm:t>
        <a:bodyPr/>
        <a:lstStyle/>
        <a:p>
          <a:endParaRPr lang="en-US"/>
        </a:p>
      </dgm:t>
    </dgm:pt>
    <dgm:pt modelId="{9EF710C5-0F1D-8545-972F-44FE9C99B7CC}" type="sibTrans" cxnId="{36814B30-EC8B-7448-BA46-333964F0F70C}">
      <dgm:prSet/>
      <dgm:spPr/>
      <dgm:t>
        <a:bodyPr/>
        <a:lstStyle/>
        <a:p>
          <a:endParaRPr lang="en-US"/>
        </a:p>
      </dgm:t>
    </dgm:pt>
    <dgm:pt modelId="{D126CC9B-E6DD-3D40-B564-36660773A88B}">
      <dgm:prSet custT="1"/>
      <dgm:spPr/>
      <dgm:t>
        <a:bodyPr/>
        <a:lstStyle/>
        <a:p>
          <a:r>
            <a:rPr lang="en-US" altLang="zh-CN" sz="2000" dirty="0" err="1"/>
            <a:t>P</a:t>
          </a:r>
          <a:r>
            <a:rPr lang="en-US" altLang="zh-CN" sz="2000" baseline="-25000" dirty="0" err="1"/>
            <a:t>inj</a:t>
          </a:r>
          <a:r>
            <a:rPr lang="zh-CN" altLang="en-US" sz="2000" dirty="0"/>
            <a:t> </a:t>
          </a:r>
          <a:r>
            <a:rPr lang="en-US" altLang="zh-CN" sz="2000" dirty="0"/>
            <a:t>&gt;</a:t>
          </a:r>
          <a:r>
            <a:rPr lang="zh-CN" altLang="en-US" sz="2000" dirty="0"/>
            <a:t> </a:t>
          </a:r>
          <a:r>
            <a:rPr lang="en-US" altLang="zh-CN" sz="2000" dirty="0"/>
            <a:t>70% after considering these factors</a:t>
          </a:r>
          <a:endParaRPr lang="en-US" sz="2000" dirty="0"/>
        </a:p>
      </dgm:t>
    </dgm:pt>
    <dgm:pt modelId="{55E84E74-FA3A-7D4B-A5D1-17A06AF7D9B2}" type="parTrans" cxnId="{776D5270-A651-0C4F-A66F-707BD2F0A0A2}">
      <dgm:prSet/>
      <dgm:spPr/>
      <dgm:t>
        <a:bodyPr/>
        <a:lstStyle/>
        <a:p>
          <a:endParaRPr lang="en-US"/>
        </a:p>
      </dgm:t>
    </dgm:pt>
    <dgm:pt modelId="{AB0E30BE-18D6-924A-B7FD-1BE0EBBE2D2F}" type="sibTrans" cxnId="{776D5270-A651-0C4F-A66F-707BD2F0A0A2}">
      <dgm:prSet/>
      <dgm:spPr/>
      <dgm:t>
        <a:bodyPr/>
        <a:lstStyle/>
        <a:p>
          <a:endParaRPr lang="en-US"/>
        </a:p>
      </dgm:t>
    </dgm:pt>
    <dgm:pt modelId="{275307DA-6B91-8A4E-887A-C37B267354E1}" type="pres">
      <dgm:prSet presAssocID="{DD85D73B-5313-C145-B25E-F76C30FBDBE0}" presName="linearFlow" presStyleCnt="0">
        <dgm:presLayoutVars>
          <dgm:dir/>
          <dgm:animLvl val="lvl"/>
          <dgm:resizeHandles val="exact"/>
        </dgm:presLayoutVars>
      </dgm:prSet>
      <dgm:spPr/>
    </dgm:pt>
    <dgm:pt modelId="{931DFB77-B4BE-5D4E-8331-794F621E8324}" type="pres">
      <dgm:prSet presAssocID="{06D9403E-1D6A-B24A-96A4-028F1038418D}" presName="composite" presStyleCnt="0"/>
      <dgm:spPr/>
    </dgm:pt>
    <dgm:pt modelId="{BB206397-A23E-1346-B9EF-F4675B9279EC}" type="pres">
      <dgm:prSet presAssocID="{06D9403E-1D6A-B24A-96A4-028F1038418D}" presName="parentText" presStyleLbl="alignNode1" presStyleIdx="0" presStyleCnt="4">
        <dgm:presLayoutVars>
          <dgm:chMax val="1"/>
          <dgm:bulletEnabled val="1"/>
        </dgm:presLayoutVars>
      </dgm:prSet>
      <dgm:spPr/>
    </dgm:pt>
    <dgm:pt modelId="{BEEFF902-DF7F-2E4E-88D5-949BBC330EB3}" type="pres">
      <dgm:prSet presAssocID="{06D9403E-1D6A-B24A-96A4-028F1038418D}" presName="descendantText" presStyleLbl="alignAcc1" presStyleIdx="0" presStyleCnt="4">
        <dgm:presLayoutVars>
          <dgm:bulletEnabled val="1"/>
        </dgm:presLayoutVars>
      </dgm:prSet>
      <dgm:spPr/>
    </dgm:pt>
    <dgm:pt modelId="{F1717206-9C18-F845-957E-963B0269330B}" type="pres">
      <dgm:prSet presAssocID="{B372B995-1A2E-3D43-BB13-815B05324812}" presName="sp" presStyleCnt="0"/>
      <dgm:spPr/>
    </dgm:pt>
    <dgm:pt modelId="{C216C58F-28DF-974B-84DF-8B76CDFA5690}" type="pres">
      <dgm:prSet presAssocID="{258AFE85-A92D-4643-AF28-D2E7AB24A194}" presName="composite" presStyleCnt="0"/>
      <dgm:spPr/>
    </dgm:pt>
    <dgm:pt modelId="{F52FD8D4-00C4-8C41-9530-09D48A65F104}" type="pres">
      <dgm:prSet presAssocID="{258AFE85-A92D-4643-AF28-D2E7AB24A194}" presName="parentText" presStyleLbl="alignNode1" presStyleIdx="1" presStyleCnt="4">
        <dgm:presLayoutVars>
          <dgm:chMax val="1"/>
          <dgm:bulletEnabled val="1"/>
        </dgm:presLayoutVars>
      </dgm:prSet>
      <dgm:spPr/>
    </dgm:pt>
    <dgm:pt modelId="{ACB6BF4B-13B3-F64B-B409-5326CAE4C8B5}" type="pres">
      <dgm:prSet presAssocID="{258AFE85-A92D-4643-AF28-D2E7AB24A194}" presName="descendantText" presStyleLbl="alignAcc1" presStyleIdx="1" presStyleCnt="4">
        <dgm:presLayoutVars>
          <dgm:bulletEnabled val="1"/>
        </dgm:presLayoutVars>
      </dgm:prSet>
      <dgm:spPr/>
    </dgm:pt>
    <dgm:pt modelId="{F6E0F3F4-D2DA-F344-8E90-86722D85B8D4}" type="pres">
      <dgm:prSet presAssocID="{13127081-4507-E74F-A2C4-312F70CF5D92}" presName="sp" presStyleCnt="0"/>
      <dgm:spPr/>
    </dgm:pt>
    <dgm:pt modelId="{0641221C-9471-604E-A7B3-A17BB1B31FF8}" type="pres">
      <dgm:prSet presAssocID="{90EA8C30-883A-0A44-97CF-AE034C068E50}" presName="composite" presStyleCnt="0"/>
      <dgm:spPr/>
    </dgm:pt>
    <dgm:pt modelId="{EDEA97A1-E028-E240-92CE-B771096C7794}" type="pres">
      <dgm:prSet presAssocID="{90EA8C30-883A-0A44-97CF-AE034C068E50}" presName="parentText" presStyleLbl="alignNode1" presStyleIdx="2" presStyleCnt="4">
        <dgm:presLayoutVars>
          <dgm:chMax val="1"/>
          <dgm:bulletEnabled val="1"/>
        </dgm:presLayoutVars>
      </dgm:prSet>
      <dgm:spPr/>
    </dgm:pt>
    <dgm:pt modelId="{5CD9F95C-992D-714D-81E1-83073FD90679}" type="pres">
      <dgm:prSet presAssocID="{90EA8C30-883A-0A44-97CF-AE034C068E50}" presName="descendantText" presStyleLbl="alignAcc1" presStyleIdx="2" presStyleCnt="4">
        <dgm:presLayoutVars>
          <dgm:bulletEnabled val="1"/>
        </dgm:presLayoutVars>
      </dgm:prSet>
      <dgm:spPr/>
    </dgm:pt>
    <dgm:pt modelId="{462BAA73-F1FB-E544-AC17-F5012C4A7A39}" type="pres">
      <dgm:prSet presAssocID="{8D29A5D7-3800-E148-840C-041E04B6245D}" presName="sp" presStyleCnt="0"/>
      <dgm:spPr/>
    </dgm:pt>
    <dgm:pt modelId="{2CF76D0A-2861-EA43-ACB7-491D28916FC9}" type="pres">
      <dgm:prSet presAssocID="{11C7305F-DF2D-F049-B755-8D5557CA5324}" presName="composite" presStyleCnt="0"/>
      <dgm:spPr/>
    </dgm:pt>
    <dgm:pt modelId="{38C41004-50EC-5545-8C47-D142C768C947}" type="pres">
      <dgm:prSet presAssocID="{11C7305F-DF2D-F049-B755-8D5557CA5324}" presName="parentText" presStyleLbl="alignNode1" presStyleIdx="3" presStyleCnt="4">
        <dgm:presLayoutVars>
          <dgm:chMax val="1"/>
          <dgm:bulletEnabled val="1"/>
        </dgm:presLayoutVars>
      </dgm:prSet>
      <dgm:spPr/>
    </dgm:pt>
    <dgm:pt modelId="{1705893A-2BFC-0D4B-BF71-82E4F529BDB3}" type="pres">
      <dgm:prSet presAssocID="{11C7305F-DF2D-F049-B755-8D5557CA5324}" presName="descendantText" presStyleLbl="alignAcc1" presStyleIdx="3" presStyleCnt="4">
        <dgm:presLayoutVars>
          <dgm:bulletEnabled val="1"/>
        </dgm:presLayoutVars>
      </dgm:prSet>
      <dgm:spPr/>
    </dgm:pt>
  </dgm:ptLst>
  <dgm:cxnLst>
    <dgm:cxn modelId="{1BDCBC0E-0535-A847-B337-CBBC7D76CE48}" type="presOf" srcId="{DD85D73B-5313-C145-B25E-F76C30FBDBE0}" destId="{275307DA-6B91-8A4E-887A-C37B267354E1}" srcOrd="0" destOrd="0" presId="urn:microsoft.com/office/officeart/2005/8/layout/chevron2"/>
    <dgm:cxn modelId="{36814B30-EC8B-7448-BA46-333964F0F70C}" srcId="{DD85D73B-5313-C145-B25E-F76C30FBDBE0}" destId="{11C7305F-DF2D-F049-B755-8D5557CA5324}" srcOrd="3" destOrd="0" parTransId="{6FBF2E5E-9A3B-A14E-AF3A-2A2D34BD8645}" sibTransId="{9EF710C5-0F1D-8545-972F-44FE9C99B7CC}"/>
    <dgm:cxn modelId="{1059C731-EEC0-4746-A617-C0DCC41A9FB6}" type="presOf" srcId="{06D9403E-1D6A-B24A-96A4-028F1038418D}" destId="{BB206397-A23E-1346-B9EF-F4675B9279EC}" srcOrd="0" destOrd="0" presId="urn:microsoft.com/office/officeart/2005/8/layout/chevron2"/>
    <dgm:cxn modelId="{1C76B33C-C13D-FD44-8734-494FB27FCFB8}" srcId="{258AFE85-A92D-4643-AF28-D2E7AB24A194}" destId="{3AC5CAAB-BD26-0F4F-AD55-D26646585345}" srcOrd="0" destOrd="0" parTransId="{96397209-4CAD-C747-A1DE-E0EB2F783447}" sibTransId="{203284D9-B3C9-FB4B-8930-CF58F2A715E7}"/>
    <dgm:cxn modelId="{0131D74C-5A03-1F44-8DA8-2DAF7094FBC4}" srcId="{DD85D73B-5313-C145-B25E-F76C30FBDBE0}" destId="{90EA8C30-883A-0A44-97CF-AE034C068E50}" srcOrd="2" destOrd="0" parTransId="{AE5A1E14-E79F-0242-AE5F-2679F9936D0F}" sibTransId="{8D29A5D7-3800-E148-840C-041E04B6245D}"/>
    <dgm:cxn modelId="{0A2A555B-8FBE-6245-B457-03B8BA16DFB8}" type="presOf" srcId="{4AA42965-20E1-B64A-A734-84E37BE0EAF2}" destId="{ACB6BF4B-13B3-F64B-B409-5326CAE4C8B5}" srcOrd="0" destOrd="1" presId="urn:microsoft.com/office/officeart/2005/8/layout/chevron2"/>
    <dgm:cxn modelId="{226C7A5C-381E-3247-B49D-0CD100C3FCEC}" type="presOf" srcId="{3AC5CAAB-BD26-0F4F-AD55-D26646585345}" destId="{ACB6BF4B-13B3-F64B-B409-5326CAE4C8B5}" srcOrd="0" destOrd="0" presId="urn:microsoft.com/office/officeart/2005/8/layout/chevron2"/>
    <dgm:cxn modelId="{E375865D-2849-5645-85E5-091AB4A8D680}" type="presOf" srcId="{258AFE85-A92D-4643-AF28-D2E7AB24A194}" destId="{F52FD8D4-00C4-8C41-9530-09D48A65F104}" srcOrd="0" destOrd="0" presId="urn:microsoft.com/office/officeart/2005/8/layout/chevron2"/>
    <dgm:cxn modelId="{87EF2161-A6BD-5C49-AEE0-CE05692EB8F1}" srcId="{DD85D73B-5313-C145-B25E-F76C30FBDBE0}" destId="{06D9403E-1D6A-B24A-96A4-028F1038418D}" srcOrd="0" destOrd="0" parTransId="{104B09EF-A083-E145-BEFE-D12E2DA1B25D}" sibTransId="{B372B995-1A2E-3D43-BB13-815B05324812}"/>
    <dgm:cxn modelId="{C607466E-5E76-554F-9E47-576E73270049}" srcId="{258AFE85-A92D-4643-AF28-D2E7AB24A194}" destId="{4AA42965-20E1-B64A-A734-84E37BE0EAF2}" srcOrd="1" destOrd="0" parTransId="{672D2FAA-DD39-1246-8B06-829BA6CE0052}" sibTransId="{E6C4D11F-DE43-8140-816C-DE3BBE8F8931}"/>
    <dgm:cxn modelId="{776D5270-A651-0C4F-A66F-707BD2F0A0A2}" srcId="{11C7305F-DF2D-F049-B755-8D5557CA5324}" destId="{D126CC9B-E6DD-3D40-B564-36660773A88B}" srcOrd="0" destOrd="0" parTransId="{55E84E74-FA3A-7D4B-A5D1-17A06AF7D9B2}" sibTransId="{AB0E30BE-18D6-924A-B7FD-1BE0EBBE2D2F}"/>
    <dgm:cxn modelId="{7B116475-E942-6549-BA51-EEB7A6AE61FF}" srcId="{06D9403E-1D6A-B24A-96A4-028F1038418D}" destId="{D6B1D243-A52D-5D43-A94A-8D4F4B143201}" srcOrd="0" destOrd="0" parTransId="{542C0668-CDDA-C44A-BAC2-D8DB4EFDBA7F}" sibTransId="{B8AC2F6C-FEC3-0341-9D06-BA813400B8D2}"/>
    <dgm:cxn modelId="{F2FDE088-5EAD-9A4C-B0D7-621D40721DD9}" type="presOf" srcId="{D6B1D243-A52D-5D43-A94A-8D4F4B143201}" destId="{BEEFF902-DF7F-2E4E-88D5-949BBC330EB3}" srcOrd="0" destOrd="0" presId="urn:microsoft.com/office/officeart/2005/8/layout/chevron2"/>
    <dgm:cxn modelId="{0115FC96-2BE5-1042-80B1-AE90E8D77AF5}" type="presOf" srcId="{EF244119-A259-C14B-A5E8-CBCF1537E7C1}" destId="{BEEFF902-DF7F-2E4E-88D5-949BBC330EB3}" srcOrd="0" destOrd="1" presId="urn:microsoft.com/office/officeart/2005/8/layout/chevron2"/>
    <dgm:cxn modelId="{49819A9F-55EF-8A41-AEB1-5F0FA449457E}" type="presOf" srcId="{CF084375-AF45-EC41-91F2-9EFF171AB8DB}" destId="{5CD9F95C-992D-714D-81E1-83073FD90679}" srcOrd="0" destOrd="0" presId="urn:microsoft.com/office/officeart/2005/8/layout/chevron2"/>
    <dgm:cxn modelId="{FB4302AE-EF12-0E4B-AF84-D544F203A203}" srcId="{90EA8C30-883A-0A44-97CF-AE034C068E50}" destId="{CF084375-AF45-EC41-91F2-9EFF171AB8DB}" srcOrd="0" destOrd="0" parTransId="{258B2C28-D464-0A4E-A8DA-07D54B88BF2E}" sibTransId="{AA591389-E584-154B-A052-4048A5084248}"/>
    <dgm:cxn modelId="{92C8ABAE-0793-8A46-881F-E107FD68D7A8}" type="presOf" srcId="{D126CC9B-E6DD-3D40-B564-36660773A88B}" destId="{1705893A-2BFC-0D4B-BF71-82E4F529BDB3}" srcOrd="0" destOrd="0" presId="urn:microsoft.com/office/officeart/2005/8/layout/chevron2"/>
    <dgm:cxn modelId="{2CA2C7BD-86F4-C84C-BB19-F13F35AAEBF6}" type="presOf" srcId="{90EA8C30-883A-0A44-97CF-AE034C068E50}" destId="{EDEA97A1-E028-E240-92CE-B771096C7794}" srcOrd="0" destOrd="0" presId="urn:microsoft.com/office/officeart/2005/8/layout/chevron2"/>
    <dgm:cxn modelId="{3E685ED5-9C42-FD4A-AD90-BD5F7E23331A}" type="presOf" srcId="{11C7305F-DF2D-F049-B755-8D5557CA5324}" destId="{38C41004-50EC-5545-8C47-D142C768C947}" srcOrd="0" destOrd="0" presId="urn:microsoft.com/office/officeart/2005/8/layout/chevron2"/>
    <dgm:cxn modelId="{125E29E3-442E-F347-8D93-779D8620334D}" srcId="{06D9403E-1D6A-B24A-96A4-028F1038418D}" destId="{EF244119-A259-C14B-A5E8-CBCF1537E7C1}" srcOrd="1" destOrd="0" parTransId="{26212A79-E133-EB43-99D4-B6FADBCDA269}" sibTransId="{83ABFB7D-DAE3-4D48-A0F6-C324141F45B4}"/>
    <dgm:cxn modelId="{FD75DAF1-DBC1-1246-B883-C7832991A983}" srcId="{DD85D73B-5313-C145-B25E-F76C30FBDBE0}" destId="{258AFE85-A92D-4643-AF28-D2E7AB24A194}" srcOrd="1" destOrd="0" parTransId="{E0088F2C-005D-5B4F-9940-82444548E3D0}" sibTransId="{13127081-4507-E74F-A2C4-312F70CF5D92}"/>
    <dgm:cxn modelId="{F363E3D4-8716-D946-A3F0-4FA17BF2BD88}" type="presParOf" srcId="{275307DA-6B91-8A4E-887A-C37B267354E1}" destId="{931DFB77-B4BE-5D4E-8331-794F621E8324}" srcOrd="0" destOrd="0" presId="urn:microsoft.com/office/officeart/2005/8/layout/chevron2"/>
    <dgm:cxn modelId="{DC2EA1DE-5A9B-9F49-8BE6-FB16AC7B87F4}" type="presParOf" srcId="{931DFB77-B4BE-5D4E-8331-794F621E8324}" destId="{BB206397-A23E-1346-B9EF-F4675B9279EC}" srcOrd="0" destOrd="0" presId="urn:microsoft.com/office/officeart/2005/8/layout/chevron2"/>
    <dgm:cxn modelId="{E3571B86-D38E-CF49-820F-70B77DDCE0CA}" type="presParOf" srcId="{931DFB77-B4BE-5D4E-8331-794F621E8324}" destId="{BEEFF902-DF7F-2E4E-88D5-949BBC330EB3}" srcOrd="1" destOrd="0" presId="urn:microsoft.com/office/officeart/2005/8/layout/chevron2"/>
    <dgm:cxn modelId="{07500C48-8463-5D4A-87A3-8627796B37E7}" type="presParOf" srcId="{275307DA-6B91-8A4E-887A-C37B267354E1}" destId="{F1717206-9C18-F845-957E-963B0269330B}" srcOrd="1" destOrd="0" presId="urn:microsoft.com/office/officeart/2005/8/layout/chevron2"/>
    <dgm:cxn modelId="{9214CFA8-2A59-F64D-A217-DFF61A5C432E}" type="presParOf" srcId="{275307DA-6B91-8A4E-887A-C37B267354E1}" destId="{C216C58F-28DF-974B-84DF-8B76CDFA5690}" srcOrd="2" destOrd="0" presId="urn:microsoft.com/office/officeart/2005/8/layout/chevron2"/>
    <dgm:cxn modelId="{669FA740-5E2F-ED4D-9BCD-BD75C1657FAD}" type="presParOf" srcId="{C216C58F-28DF-974B-84DF-8B76CDFA5690}" destId="{F52FD8D4-00C4-8C41-9530-09D48A65F104}" srcOrd="0" destOrd="0" presId="urn:microsoft.com/office/officeart/2005/8/layout/chevron2"/>
    <dgm:cxn modelId="{1589F010-0319-EC40-87DB-7DBBD1591251}" type="presParOf" srcId="{C216C58F-28DF-974B-84DF-8B76CDFA5690}" destId="{ACB6BF4B-13B3-F64B-B409-5326CAE4C8B5}" srcOrd="1" destOrd="0" presId="urn:microsoft.com/office/officeart/2005/8/layout/chevron2"/>
    <dgm:cxn modelId="{F229BF92-EB9A-874F-93A9-47F13975965D}" type="presParOf" srcId="{275307DA-6B91-8A4E-887A-C37B267354E1}" destId="{F6E0F3F4-D2DA-F344-8E90-86722D85B8D4}" srcOrd="3" destOrd="0" presId="urn:microsoft.com/office/officeart/2005/8/layout/chevron2"/>
    <dgm:cxn modelId="{125B3052-60EE-D644-95C5-F2ABAC1D8FB4}" type="presParOf" srcId="{275307DA-6B91-8A4E-887A-C37B267354E1}" destId="{0641221C-9471-604E-A7B3-A17BB1B31FF8}" srcOrd="4" destOrd="0" presId="urn:microsoft.com/office/officeart/2005/8/layout/chevron2"/>
    <dgm:cxn modelId="{C3CC93A4-D220-F44C-862F-D62D3A365342}" type="presParOf" srcId="{0641221C-9471-604E-A7B3-A17BB1B31FF8}" destId="{EDEA97A1-E028-E240-92CE-B771096C7794}" srcOrd="0" destOrd="0" presId="urn:microsoft.com/office/officeart/2005/8/layout/chevron2"/>
    <dgm:cxn modelId="{7C545EF2-E01C-D449-AF8E-9A0C923C3860}" type="presParOf" srcId="{0641221C-9471-604E-A7B3-A17BB1B31FF8}" destId="{5CD9F95C-992D-714D-81E1-83073FD90679}" srcOrd="1" destOrd="0" presId="urn:microsoft.com/office/officeart/2005/8/layout/chevron2"/>
    <dgm:cxn modelId="{99602529-AD25-054B-B325-D4D351071D33}" type="presParOf" srcId="{275307DA-6B91-8A4E-887A-C37B267354E1}" destId="{462BAA73-F1FB-E544-AC17-F5012C4A7A39}" srcOrd="5" destOrd="0" presId="urn:microsoft.com/office/officeart/2005/8/layout/chevron2"/>
    <dgm:cxn modelId="{47D91629-551D-C244-88CE-B0666505CDDE}" type="presParOf" srcId="{275307DA-6B91-8A4E-887A-C37B267354E1}" destId="{2CF76D0A-2861-EA43-ACB7-491D28916FC9}" srcOrd="6" destOrd="0" presId="urn:microsoft.com/office/officeart/2005/8/layout/chevron2"/>
    <dgm:cxn modelId="{5D289F5A-162D-804B-9380-3F82E0731B9A}" type="presParOf" srcId="{2CF76D0A-2861-EA43-ACB7-491D28916FC9}" destId="{38C41004-50EC-5545-8C47-D142C768C947}" srcOrd="0" destOrd="0" presId="urn:microsoft.com/office/officeart/2005/8/layout/chevron2"/>
    <dgm:cxn modelId="{CA0B8815-AC64-ED47-8E70-47B7CCBC9365}" type="presParOf" srcId="{2CF76D0A-2861-EA43-ACB7-491D28916FC9}" destId="{1705893A-2BFC-0D4B-BF71-82E4F529BDB3}"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206397-A23E-1346-B9EF-F4675B9279EC}">
      <dsp:nvSpPr>
        <dsp:cNvPr id="0" name=""/>
        <dsp:cNvSpPr/>
      </dsp:nvSpPr>
      <dsp:spPr>
        <a:xfrm rot="5400000">
          <a:off x="-219599" y="224796"/>
          <a:ext cx="1463994" cy="102479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altLang="zh-CN" sz="2000" kern="1200" dirty="0"/>
            <a:t>Polarized</a:t>
          </a:r>
          <a:r>
            <a:rPr lang="zh-CN" altLang="en-US" sz="2000" kern="1200" dirty="0"/>
            <a:t> </a:t>
          </a:r>
          <a:r>
            <a:rPr lang="en-US" altLang="zh-CN" sz="2000" kern="1200" dirty="0"/>
            <a:t>e-</a:t>
          </a:r>
          <a:r>
            <a:rPr lang="zh-CN" altLang="en-US" sz="2000" kern="1200" dirty="0"/>
            <a:t> </a:t>
          </a:r>
          <a:r>
            <a:rPr lang="en-US" altLang="zh-CN" sz="2000" kern="1200" dirty="0"/>
            <a:t>source</a:t>
          </a:r>
          <a:endParaRPr lang="en-US" sz="2000" kern="1200" dirty="0"/>
        </a:p>
      </dsp:txBody>
      <dsp:txXfrm rot="-5400000">
        <a:off x="0" y="517595"/>
        <a:ext cx="1024796" cy="439198"/>
      </dsp:txXfrm>
    </dsp:sp>
    <dsp:sp modelId="{BEEFF902-DF7F-2E4E-88D5-949BBC330EB3}">
      <dsp:nvSpPr>
        <dsp:cNvPr id="0" name=""/>
        <dsp:cNvSpPr/>
      </dsp:nvSpPr>
      <dsp:spPr>
        <a:xfrm rot="5400000">
          <a:off x="2072988" y="-1042994"/>
          <a:ext cx="952096" cy="3048481"/>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altLang="zh-CN" sz="2000" kern="1200" dirty="0"/>
            <a:t>Polarization</a:t>
          </a:r>
          <a:r>
            <a:rPr lang="zh-CN" altLang="en-US" sz="2000" kern="1200" dirty="0"/>
            <a:t> </a:t>
          </a:r>
          <a:r>
            <a:rPr lang="en-US" altLang="zh-CN" sz="2000" kern="1200" dirty="0"/>
            <a:t>&gt;85%</a:t>
          </a:r>
          <a:endParaRPr lang="en-US" sz="2000" kern="1200" dirty="0"/>
        </a:p>
        <a:p>
          <a:pPr marL="228600" lvl="1" indent="-228600" algn="l" defTabSz="889000">
            <a:lnSpc>
              <a:spcPct val="90000"/>
            </a:lnSpc>
            <a:spcBef>
              <a:spcPct val="0"/>
            </a:spcBef>
            <a:spcAft>
              <a:spcPct val="15000"/>
            </a:spcAft>
            <a:buChar char="•"/>
          </a:pPr>
          <a:r>
            <a:rPr lang="en-US" altLang="zh-CN" sz="2000" kern="1200" dirty="0"/>
            <a:t>Ref:</a:t>
          </a:r>
          <a:r>
            <a:rPr lang="zh-CN" altLang="en-US" sz="2000" kern="1200" dirty="0"/>
            <a:t> </a:t>
          </a:r>
          <a:r>
            <a:rPr lang="en-US" altLang="zh-CN" sz="2000" kern="1200" dirty="0"/>
            <a:t>ILC,</a:t>
          </a:r>
          <a:r>
            <a:rPr lang="zh-CN" altLang="en-US" sz="2000" kern="1200" dirty="0"/>
            <a:t> </a:t>
          </a:r>
          <a:r>
            <a:rPr lang="en-US" altLang="zh-CN" sz="2000" kern="1200" dirty="0"/>
            <a:t>EIC</a:t>
          </a:r>
          <a:endParaRPr lang="en-US" sz="2000" kern="1200" dirty="0"/>
        </a:p>
      </dsp:txBody>
      <dsp:txXfrm rot="-5400000">
        <a:off x="1024796" y="51675"/>
        <a:ext cx="3002004" cy="859142"/>
      </dsp:txXfrm>
    </dsp:sp>
    <dsp:sp modelId="{F52FD8D4-00C4-8C41-9530-09D48A65F104}">
      <dsp:nvSpPr>
        <dsp:cNvPr id="0" name=""/>
        <dsp:cNvSpPr/>
      </dsp:nvSpPr>
      <dsp:spPr>
        <a:xfrm rot="5400000">
          <a:off x="-219599" y="1528348"/>
          <a:ext cx="1463994" cy="102479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altLang="zh-CN" sz="2000" kern="1200" dirty="0" err="1"/>
            <a:t>Linac</a:t>
          </a:r>
          <a:r>
            <a:rPr lang="zh-CN" altLang="en-US" sz="2000" kern="1200" dirty="0"/>
            <a:t> </a:t>
          </a:r>
          <a:r>
            <a:rPr lang="en-US" altLang="zh-CN" sz="2000" kern="1200" dirty="0"/>
            <a:t>and</a:t>
          </a:r>
          <a:r>
            <a:rPr lang="zh-CN" altLang="en-US" sz="2000" kern="1200" dirty="0"/>
            <a:t> </a:t>
          </a:r>
          <a:r>
            <a:rPr lang="en-US" altLang="zh-CN" sz="2000" kern="1200" dirty="0"/>
            <a:t>transport</a:t>
          </a:r>
          <a:r>
            <a:rPr lang="zh-CN" altLang="en-US" sz="2000" kern="1200" dirty="0"/>
            <a:t> </a:t>
          </a:r>
          <a:r>
            <a:rPr lang="en-US" altLang="zh-CN" sz="2000" kern="1200" dirty="0"/>
            <a:t>lines</a:t>
          </a:r>
          <a:endParaRPr lang="en-US" sz="2000" kern="1200" dirty="0"/>
        </a:p>
      </dsp:txBody>
      <dsp:txXfrm rot="-5400000">
        <a:off x="0" y="1821147"/>
        <a:ext cx="1024796" cy="439198"/>
      </dsp:txXfrm>
    </dsp:sp>
    <dsp:sp modelId="{ACB6BF4B-13B3-F64B-B409-5326CAE4C8B5}">
      <dsp:nvSpPr>
        <dsp:cNvPr id="0" name=""/>
        <dsp:cNvSpPr/>
      </dsp:nvSpPr>
      <dsp:spPr>
        <a:xfrm rot="5400000">
          <a:off x="2073238" y="260306"/>
          <a:ext cx="951596" cy="3048481"/>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altLang="zh-CN" sz="2000" kern="1200" dirty="0"/>
            <a:t>Polarization</a:t>
          </a:r>
          <a:r>
            <a:rPr lang="zh-CN" altLang="en-US" sz="2000" kern="1200" dirty="0"/>
            <a:t> </a:t>
          </a:r>
          <a:r>
            <a:rPr lang="en-US" altLang="zh-CN" sz="2000" kern="1200" dirty="0"/>
            <a:t>loss</a:t>
          </a:r>
          <a:r>
            <a:rPr lang="zh-CN" altLang="en-US" sz="2000" kern="1200" dirty="0"/>
            <a:t> </a:t>
          </a:r>
          <a:r>
            <a:rPr lang="en-US" altLang="zh-CN" sz="2000" kern="1200" dirty="0"/>
            <a:t>&lt;</a:t>
          </a:r>
          <a:r>
            <a:rPr lang="zh-CN" altLang="en-US" sz="2000" kern="1200" dirty="0"/>
            <a:t> </a:t>
          </a:r>
          <a:r>
            <a:rPr lang="en-US" altLang="zh-CN" sz="2000" kern="1200" dirty="0"/>
            <a:t>10%</a:t>
          </a:r>
          <a:endParaRPr lang="en-US" sz="2000" kern="1200" dirty="0"/>
        </a:p>
        <a:p>
          <a:pPr marL="228600" lvl="1" indent="-228600" algn="l" defTabSz="889000">
            <a:lnSpc>
              <a:spcPct val="90000"/>
            </a:lnSpc>
            <a:spcBef>
              <a:spcPct val="0"/>
            </a:spcBef>
            <a:spcAft>
              <a:spcPct val="15000"/>
            </a:spcAft>
            <a:buChar char="•"/>
          </a:pPr>
          <a:r>
            <a:rPr lang="en-US" altLang="zh-CN" sz="2000" kern="1200" dirty="0"/>
            <a:t>Ref:</a:t>
          </a:r>
          <a:r>
            <a:rPr lang="zh-CN" altLang="en-US" sz="2000" kern="1200" dirty="0"/>
            <a:t> </a:t>
          </a:r>
          <a:r>
            <a:rPr lang="en-US" altLang="zh-CN" sz="2000" kern="1200" dirty="0"/>
            <a:t>SLC,</a:t>
          </a:r>
          <a:r>
            <a:rPr lang="zh-CN" altLang="en-US" sz="2000" kern="1200" dirty="0"/>
            <a:t> </a:t>
          </a:r>
          <a:r>
            <a:rPr lang="en-US" altLang="zh-CN" sz="2000" kern="1200" dirty="0"/>
            <a:t>ILC</a:t>
          </a:r>
          <a:endParaRPr lang="en-US" sz="2000" kern="1200" dirty="0"/>
        </a:p>
      </dsp:txBody>
      <dsp:txXfrm rot="-5400000">
        <a:off x="1024796" y="1355202"/>
        <a:ext cx="3002028" cy="858690"/>
      </dsp:txXfrm>
    </dsp:sp>
    <dsp:sp modelId="{EDEA97A1-E028-E240-92CE-B771096C7794}">
      <dsp:nvSpPr>
        <dsp:cNvPr id="0" name=""/>
        <dsp:cNvSpPr/>
      </dsp:nvSpPr>
      <dsp:spPr>
        <a:xfrm rot="5400000">
          <a:off x="-219599" y="2831900"/>
          <a:ext cx="1463994" cy="102479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altLang="zh-CN" sz="2000" kern="1200" dirty="0"/>
            <a:t>Booster</a:t>
          </a:r>
          <a:endParaRPr lang="en-US" sz="2000" kern="1200" dirty="0"/>
        </a:p>
      </dsp:txBody>
      <dsp:txXfrm rot="-5400000">
        <a:off x="0" y="3124699"/>
        <a:ext cx="1024796" cy="439198"/>
      </dsp:txXfrm>
    </dsp:sp>
    <dsp:sp modelId="{5CD9F95C-992D-714D-81E1-83073FD90679}">
      <dsp:nvSpPr>
        <dsp:cNvPr id="0" name=""/>
        <dsp:cNvSpPr/>
      </dsp:nvSpPr>
      <dsp:spPr>
        <a:xfrm rot="5400000">
          <a:off x="2073238" y="1563858"/>
          <a:ext cx="951596" cy="3048481"/>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altLang="zh-CN" sz="2000" kern="1200" dirty="0"/>
            <a:t>Polarization</a:t>
          </a:r>
          <a:r>
            <a:rPr lang="zh-CN" altLang="en-US" sz="2000" kern="1200" dirty="0"/>
            <a:t> </a:t>
          </a:r>
          <a:r>
            <a:rPr lang="en-US" altLang="zh-CN" sz="2000" kern="1200" dirty="0"/>
            <a:t>loss</a:t>
          </a:r>
          <a:r>
            <a:rPr lang="zh-CN" altLang="en-US" sz="2000" kern="1200" dirty="0"/>
            <a:t> </a:t>
          </a:r>
          <a:r>
            <a:rPr lang="en-US" altLang="zh-CN" sz="2000" kern="1200" dirty="0"/>
            <a:t>&lt;</a:t>
          </a:r>
          <a:r>
            <a:rPr lang="zh-CN" altLang="en-US" sz="2000" kern="1200" dirty="0"/>
            <a:t> </a:t>
          </a:r>
          <a:r>
            <a:rPr lang="en-US" altLang="zh-CN" sz="2000" kern="1200" dirty="0"/>
            <a:t>5%</a:t>
          </a:r>
          <a:endParaRPr lang="en-US" sz="2000" kern="1200" dirty="0"/>
        </a:p>
      </dsp:txBody>
      <dsp:txXfrm rot="-5400000">
        <a:off x="1024796" y="2658754"/>
        <a:ext cx="3002028" cy="858690"/>
      </dsp:txXfrm>
    </dsp:sp>
    <dsp:sp modelId="{38C41004-50EC-5545-8C47-D142C768C947}">
      <dsp:nvSpPr>
        <dsp:cNvPr id="0" name=""/>
        <dsp:cNvSpPr/>
      </dsp:nvSpPr>
      <dsp:spPr>
        <a:xfrm rot="5400000">
          <a:off x="-219599" y="4135452"/>
          <a:ext cx="1463994" cy="102479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altLang="zh-CN" sz="2000" kern="1200" dirty="0"/>
            <a:t>Collider</a:t>
          </a:r>
          <a:endParaRPr lang="en-US" sz="2000" kern="1200" dirty="0"/>
        </a:p>
      </dsp:txBody>
      <dsp:txXfrm rot="-5400000">
        <a:off x="0" y="4428251"/>
        <a:ext cx="1024796" cy="439198"/>
      </dsp:txXfrm>
    </dsp:sp>
    <dsp:sp modelId="{1705893A-2BFC-0D4B-BF71-82E4F529BDB3}">
      <dsp:nvSpPr>
        <dsp:cNvPr id="0" name=""/>
        <dsp:cNvSpPr/>
      </dsp:nvSpPr>
      <dsp:spPr>
        <a:xfrm rot="5400000">
          <a:off x="2073238" y="2867410"/>
          <a:ext cx="951596" cy="3048481"/>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altLang="zh-CN" sz="2000" kern="1200" dirty="0" err="1"/>
            <a:t>P</a:t>
          </a:r>
          <a:r>
            <a:rPr lang="en-US" altLang="zh-CN" sz="2000" kern="1200" baseline="-25000" dirty="0" err="1"/>
            <a:t>inj</a:t>
          </a:r>
          <a:r>
            <a:rPr lang="zh-CN" altLang="en-US" sz="2000" kern="1200" dirty="0"/>
            <a:t> </a:t>
          </a:r>
          <a:r>
            <a:rPr lang="en-US" altLang="zh-CN" sz="2000" kern="1200" dirty="0"/>
            <a:t>&gt;</a:t>
          </a:r>
          <a:r>
            <a:rPr lang="zh-CN" altLang="en-US" sz="2000" kern="1200" dirty="0"/>
            <a:t> </a:t>
          </a:r>
          <a:r>
            <a:rPr lang="en-US" altLang="zh-CN" sz="2000" kern="1200" dirty="0"/>
            <a:t>70% after considering these factors</a:t>
          </a:r>
          <a:endParaRPr lang="en-US" sz="2000" kern="1200" dirty="0"/>
        </a:p>
      </dsp:txBody>
      <dsp:txXfrm rot="-5400000">
        <a:off x="1024796" y="3962306"/>
        <a:ext cx="3002028" cy="858690"/>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A07227-B5D6-4731-8B68-95E4EC72E52F}" type="datetimeFigureOut">
              <a:rPr lang="zh-CN" altLang="en-US" smtClean="0"/>
              <a:t>2023/6/19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6793A1-6A7F-47B2-8E2E-54B4A84228A3}" type="slidenum">
              <a:rPr lang="zh-CN" altLang="en-US" smtClean="0"/>
              <a:t>‹#›</a:t>
            </a:fld>
            <a:endParaRPr lang="zh-CN" altLang="en-US"/>
          </a:p>
        </p:txBody>
      </p:sp>
    </p:spTree>
    <p:extLst>
      <p:ext uri="{BB962C8B-B14F-4D97-AF65-F5344CB8AC3E}">
        <p14:creationId xmlns:p14="http://schemas.microsoft.com/office/powerpoint/2010/main" val="1718225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2130426"/>
            <a:ext cx="10363200" cy="1470025"/>
          </a:xfrm>
        </p:spPr>
        <p:txBody>
          <a:bodyPr/>
          <a:lstStyle>
            <a:lvl1pPr>
              <a:defRPr baseline="0"/>
            </a:lvl1pPr>
          </a:lstStyle>
          <a:p>
            <a:r>
              <a:rPr lang="en-US" dirty="0"/>
              <a:t>Title</a:t>
            </a:r>
          </a:p>
        </p:txBody>
      </p:sp>
      <p:sp>
        <p:nvSpPr>
          <p:cNvPr id="3" name="Subtitle 2"/>
          <p:cNvSpPr>
            <a:spLocks noGrp="1"/>
          </p:cNvSpPr>
          <p:nvPr>
            <p:ph type="subTitle" idx="1" hasCustomPrompt="1"/>
          </p:nvPr>
        </p:nvSpPr>
        <p:spPr>
          <a:xfrm>
            <a:off x="1162756" y="3886200"/>
            <a:ext cx="9821333"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err="1"/>
              <a:t>Zhe</a:t>
            </a:r>
            <a:r>
              <a:rPr lang="en-US" dirty="0"/>
              <a:t> </a:t>
            </a:r>
            <a:r>
              <a:rPr lang="en-US" dirty="0" err="1"/>
              <a:t>Duan</a:t>
            </a:r>
            <a:endParaRPr lang="en-US" dirty="0"/>
          </a:p>
          <a:p>
            <a:r>
              <a:rPr lang="en-US" dirty="0"/>
              <a:t>Accelerator Division, IHEP</a:t>
            </a:r>
          </a:p>
        </p:txBody>
      </p:sp>
      <p:sp>
        <p:nvSpPr>
          <p:cNvPr id="4" name="Date Placeholder 3"/>
          <p:cNvSpPr>
            <a:spLocks noGrp="1"/>
          </p:cNvSpPr>
          <p:nvPr>
            <p:ph type="dt" sz="half" idx="10"/>
          </p:nvPr>
        </p:nvSpPr>
        <p:spPr/>
        <p:txBody>
          <a:bodyPr/>
          <a:lstStyle/>
          <a:p>
            <a:r>
              <a:rPr lang="en-US"/>
              <a:t>12/8/2012</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73300C-797F-D148-A78D-320196FBAF04}" type="slidenum">
              <a:rPr lang="en-US" smtClean="0"/>
              <a:pPr/>
              <a:t>‹#›</a:t>
            </a:fld>
            <a:endParaRPr lang="en-US" dirty="0"/>
          </a:p>
        </p:txBody>
      </p:sp>
    </p:spTree>
    <p:extLst>
      <p:ext uri="{BB962C8B-B14F-4D97-AF65-F5344CB8AC3E}">
        <p14:creationId xmlns:p14="http://schemas.microsoft.com/office/powerpoint/2010/main" val="1854950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12/8/2012</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73300C-797F-D148-A78D-320196FBAF04}" type="slidenum">
              <a:rPr lang="en-US" smtClean="0"/>
              <a:pPr/>
              <a:t>‹#›</a:t>
            </a:fld>
            <a:endParaRPr lang="en-US"/>
          </a:p>
        </p:txBody>
      </p:sp>
    </p:spTree>
    <p:extLst>
      <p:ext uri="{BB962C8B-B14F-4D97-AF65-F5344CB8AC3E}">
        <p14:creationId xmlns:p14="http://schemas.microsoft.com/office/powerpoint/2010/main" val="1228837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12/8/2012</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73300C-797F-D148-A78D-320196FBAF04}" type="slidenum">
              <a:rPr lang="en-US" smtClean="0"/>
              <a:pPr/>
              <a:t>‹#›</a:t>
            </a:fld>
            <a:endParaRPr lang="en-US"/>
          </a:p>
        </p:txBody>
      </p:sp>
    </p:spTree>
    <p:extLst>
      <p:ext uri="{BB962C8B-B14F-4D97-AF65-F5344CB8AC3E}">
        <p14:creationId xmlns:p14="http://schemas.microsoft.com/office/powerpoint/2010/main" val="1503895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10584" y="50801"/>
            <a:ext cx="12147549" cy="714375"/>
          </a:xfrm>
        </p:spPr>
        <p:txBody>
          <a:bodyPr/>
          <a:lstStyle/>
          <a:p>
            <a:r>
              <a:rPr lang="en-US" altLang="zh-CN"/>
              <a:t>Click to edit Master title style</a:t>
            </a:r>
            <a:endParaRPr lang="zh-CN" altLang="en-US"/>
          </a:p>
        </p:txBody>
      </p:sp>
      <p:sp>
        <p:nvSpPr>
          <p:cNvPr id="3" name="日期占位符 2"/>
          <p:cNvSpPr>
            <a:spLocks noGrp="1"/>
          </p:cNvSpPr>
          <p:nvPr>
            <p:ph type="dt" sz="half" idx="10"/>
          </p:nvPr>
        </p:nvSpPr>
        <p:spPr>
          <a:xfrm>
            <a:off x="609600" y="6356351"/>
            <a:ext cx="2844800" cy="365125"/>
          </a:xfrm>
        </p:spPr>
        <p:txBody>
          <a:bodyPr/>
          <a:lstStyle>
            <a:lvl1pPr>
              <a:defRPr/>
            </a:lvl1pPr>
          </a:lstStyle>
          <a:p>
            <a:r>
              <a:rPr lang="zh-CN" altLang="en-US"/>
              <a:t>12/8/2012</a:t>
            </a:r>
            <a:endParaRPr lang="en-US" altLang="zh-CN" sz="1800">
              <a:solidFill>
                <a:schemeClr val="tx1"/>
              </a:solidFill>
            </a:endParaRPr>
          </a:p>
        </p:txBody>
      </p:sp>
      <p:sp>
        <p:nvSpPr>
          <p:cNvPr id="4" name="页脚占位符 3"/>
          <p:cNvSpPr>
            <a:spLocks noGrp="1"/>
          </p:cNvSpPr>
          <p:nvPr>
            <p:ph type="ftr" sz="quarter" idx="11"/>
          </p:nvPr>
        </p:nvSpPr>
        <p:spPr>
          <a:xfrm>
            <a:off x="4165600" y="6356351"/>
            <a:ext cx="3860800" cy="365125"/>
          </a:xfrm>
        </p:spPr>
        <p:txBody>
          <a:bodyPr/>
          <a:lstStyle>
            <a:lvl1pPr>
              <a:defRPr/>
            </a:lvl1pPr>
          </a:lstStyle>
          <a:p>
            <a:endParaRPr lang="zh-CN" altLang="zh-CN"/>
          </a:p>
        </p:txBody>
      </p:sp>
      <p:sp>
        <p:nvSpPr>
          <p:cNvPr id="5" name="灯片编号占位符 4"/>
          <p:cNvSpPr>
            <a:spLocks noGrp="1"/>
          </p:cNvSpPr>
          <p:nvPr>
            <p:ph type="sldNum" sz="quarter" idx="12"/>
          </p:nvPr>
        </p:nvSpPr>
        <p:spPr>
          <a:xfrm>
            <a:off x="8737600" y="6356351"/>
            <a:ext cx="2844800" cy="365125"/>
          </a:xfrm>
        </p:spPr>
        <p:txBody>
          <a:bodyPr/>
          <a:lstStyle>
            <a:lvl1pPr>
              <a:defRPr/>
            </a:lvl1pPr>
          </a:lstStyle>
          <a:p>
            <a:fld id="{4C69B9CF-E335-4008-A251-B8F82775E69A}" type="slidenum">
              <a:rPr lang="zh-CN" altLang="en-US"/>
              <a:pPr/>
              <a:t>‹#›</a:t>
            </a:fld>
            <a:endParaRPr lang="en-US" altLang="zh-CN" sz="1800">
              <a:solidFill>
                <a:schemeClr val="tx1"/>
              </a:solidFill>
            </a:endParaRPr>
          </a:p>
        </p:txBody>
      </p:sp>
    </p:spTree>
    <p:extLst>
      <p:ext uri="{BB962C8B-B14F-4D97-AF65-F5344CB8AC3E}">
        <p14:creationId xmlns:p14="http://schemas.microsoft.com/office/powerpoint/2010/main" val="3494922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0635268-E0D5-4651-8A0D-1EF637D06372}" type="datetimeFigureOut">
              <a:rPr lang="zh-CN" altLang="en-US" smtClean="0"/>
              <a:t>2023/6/19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5293864-3DE6-45C7-8017-4BF03FB6BB8F}" type="slidenum">
              <a:rPr lang="zh-CN" altLang="en-US" smtClean="0"/>
              <a:t>‹#›</a:t>
            </a:fld>
            <a:endParaRPr lang="zh-CN" altLang="en-US"/>
          </a:p>
        </p:txBody>
      </p:sp>
    </p:spTree>
    <p:extLst>
      <p:ext uri="{BB962C8B-B14F-4D97-AF65-F5344CB8AC3E}">
        <p14:creationId xmlns:p14="http://schemas.microsoft.com/office/powerpoint/2010/main" val="178475875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067" y="50539"/>
            <a:ext cx="12147733" cy="714850"/>
          </a:xfrm>
          <a:prstGeom prst="rect">
            <a:avLst/>
          </a:prstGeom>
        </p:spPr>
        <p:txBody>
          <a:bodyPr vert="horz" lIns="91440" tIns="45720" rIns="91440" bIns="45720" rtlCol="0" anchor="ctr">
            <a:normAutofit/>
          </a:bodyPr>
          <a:lstStyle/>
          <a:p>
            <a:r>
              <a:rPr lang="en-US" dirty="0"/>
              <a:t>Theme</a:t>
            </a:r>
          </a:p>
        </p:txBody>
      </p:sp>
      <p:sp>
        <p:nvSpPr>
          <p:cNvPr id="3" name="Text Placeholder 2"/>
          <p:cNvSpPr>
            <a:spLocks noGrp="1"/>
          </p:cNvSpPr>
          <p:nvPr>
            <p:ph type="body" idx="1"/>
          </p:nvPr>
        </p:nvSpPr>
        <p:spPr>
          <a:xfrm>
            <a:off x="302767" y="1059769"/>
            <a:ext cx="11538807" cy="506639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12/8/2012</a:t>
            </a: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73300C-797F-D148-A78D-320196FBAF04}" type="slidenum">
              <a:rPr lang="en-US" smtClean="0"/>
              <a:pPr/>
              <a:t>‹#›</a:t>
            </a:fld>
            <a:endParaRPr lang="en-US"/>
          </a:p>
        </p:txBody>
      </p:sp>
      <p:cxnSp>
        <p:nvCxnSpPr>
          <p:cNvPr id="9" name="Straight Connector 8"/>
          <p:cNvCxnSpPr/>
          <p:nvPr userDrawn="1"/>
        </p:nvCxnSpPr>
        <p:spPr>
          <a:xfrm>
            <a:off x="11067" y="889795"/>
            <a:ext cx="12158800" cy="0"/>
          </a:xfrm>
          <a:prstGeom prst="line">
            <a:avLst/>
          </a:prstGeom>
          <a:ln>
            <a:solidFill>
              <a:srgbClr val="3366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562652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77" r:id="rId5"/>
  </p:sldLayoutIdLst>
  <p:hf hdr="0" ftr="0" dt="0"/>
  <p:txStyles>
    <p:titleStyle>
      <a:lvl1pPr algn="ctr" defTabSz="457200" rtl="0" eaLnBrk="1" latinLnBrk="0" hangingPunct="1">
        <a:spcBef>
          <a:spcPct val="0"/>
        </a:spcBef>
        <a:buNone/>
        <a:defRPr sz="4400" kern="1200" baseline="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gif"/><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image" Target="../media/image32.emf"/><Relationship Id="rId7" Type="http://schemas.openxmlformats.org/officeDocument/2006/relationships/image" Target="../media/image35.png"/><Relationship Id="rId2" Type="http://schemas.openxmlformats.org/officeDocument/2006/relationships/image" Target="../media/image31.emf"/><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37.png"/><Relationship Id="rId5" Type="http://schemas.openxmlformats.org/officeDocument/2006/relationships/image" Target="../media/image34.emf"/><Relationship Id="rId10" Type="http://schemas.openxmlformats.org/officeDocument/2006/relationships/image" Target="../media/image36.emf"/><Relationship Id="rId4" Type="http://schemas.openxmlformats.org/officeDocument/2006/relationships/image" Target="../media/image33.emf"/><Relationship Id="rId9" Type="http://schemas.openxmlformats.org/officeDocument/2006/relationships/image" Target="../media/image351.png"/></Relationships>
</file>

<file path=ppt/slides/_rels/slide14.xml.rels><?xml version="1.0" encoding="UTF-8" standalone="yes"?>
<Relationships xmlns="http://schemas.openxmlformats.org/package/2006/relationships"><Relationship Id="rId3" Type="http://schemas.openxmlformats.org/officeDocument/2006/relationships/image" Target="../media/image39.emf"/><Relationship Id="rId7" Type="http://schemas.openxmlformats.org/officeDocument/2006/relationships/image" Target="../media/image43.emf"/><Relationship Id="rId2" Type="http://schemas.openxmlformats.org/officeDocument/2006/relationships/image" Target="../media/image38.emf"/><Relationship Id="rId1" Type="http://schemas.openxmlformats.org/officeDocument/2006/relationships/slideLayout" Target="../slideLayouts/slideLayout2.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emf"/></Relationships>
</file>

<file path=ppt/slides/_rels/slide15.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emf"/></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emf"/><Relationship Id="rId2" Type="http://schemas.openxmlformats.org/officeDocument/2006/relationships/image" Target="../media/image48.emf"/><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emf"/><Relationship Id="rId4" Type="http://schemas.openxmlformats.org/officeDocument/2006/relationships/image" Target="../media/image50.emf"/></Relationships>
</file>

<file path=ppt/slides/_rels/slide17.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emf"/><Relationship Id="rId5" Type="http://schemas.openxmlformats.org/officeDocument/2006/relationships/image" Target="../media/image57.emf"/><Relationship Id="rId4" Type="http://schemas.openxmlformats.org/officeDocument/2006/relationships/image" Target="../media/image56.emf"/></Relationships>
</file>

<file path=ppt/slides/_rels/slide18.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40.png"/><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emf"/><Relationship Id="rId4" Type="http://schemas.openxmlformats.org/officeDocument/2006/relationships/image" Target="../media/image60.emf"/></Relationships>
</file>

<file path=ppt/slides/_rels/slide1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diagramLayout" Target="../diagrams/layout1.xml"/><Relationship Id="rId7" Type="http://schemas.openxmlformats.org/officeDocument/2006/relationships/image" Target="../media/image84.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10" Type="http://schemas.openxmlformats.org/officeDocument/2006/relationships/image" Target="../media/image59.png"/><Relationship Id="rId4" Type="http://schemas.openxmlformats.org/officeDocument/2006/relationships/diagramQuickStyle" Target="../diagrams/quickStyle1.xml"/><Relationship Id="rId9" Type="http://schemas.openxmlformats.org/officeDocument/2006/relationships/image" Target="../media/image6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7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90.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5.png"/><Relationship Id="rId2"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2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9.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111.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2.png"/><Relationship Id="rId4" Type="http://schemas.openxmlformats.org/officeDocument/2006/relationships/image" Target="../media/image9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3.xml"/><Relationship Id="rId4" Type="http://schemas.openxmlformats.org/officeDocument/2006/relationships/image" Target="../media/image98.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png"/></Relationships>
</file>

<file path=ppt/slides/_rels/slide41.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10.png"/><Relationship Id="rId2" Type="http://schemas.openxmlformats.org/officeDocument/2006/relationships/image" Target="../media/image103.png"/><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990.png"/><Relationship Id="rId4" Type="http://schemas.openxmlformats.org/officeDocument/2006/relationships/image" Target="../media/image105.png"/></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107.png"/><Relationship Id="rId5" Type="http://schemas.openxmlformats.org/officeDocument/2006/relationships/image" Target="../media/image29.png"/><Relationship Id="rId4" Type="http://schemas.openxmlformats.org/officeDocument/2006/relationships/image" Target="../media/image28.png"/></Relationships>
</file>

<file path=ppt/slides/_rels/slide4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44.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19.png"/><Relationship Id="rId18" Type="http://schemas.openxmlformats.org/officeDocument/2006/relationships/image" Target="../media/image360.png"/><Relationship Id="rId3" Type="http://schemas.openxmlformats.org/officeDocument/2006/relationships/image" Target="../media/image530.png"/><Relationship Id="rId7" Type="http://schemas.openxmlformats.org/officeDocument/2006/relationships/image" Target="../media/image250.png"/><Relationship Id="rId12" Type="http://schemas.openxmlformats.org/officeDocument/2006/relationships/image" Target="../media/image118.png"/><Relationship Id="rId17" Type="http://schemas.openxmlformats.org/officeDocument/2006/relationships/image" Target="../media/image350.png"/><Relationship Id="rId2" Type="http://schemas.openxmlformats.org/officeDocument/2006/relationships/image" Target="../media/image520.png"/><Relationship Id="rId16" Type="http://schemas.openxmlformats.org/officeDocument/2006/relationships/image" Target="../media/image122.png"/><Relationship Id="rId1" Type="http://schemas.openxmlformats.org/officeDocument/2006/relationships/slideLayout" Target="../slideLayouts/slideLayout3.xml"/><Relationship Id="rId6" Type="http://schemas.openxmlformats.org/officeDocument/2006/relationships/image" Target="../media/image114.png"/><Relationship Id="rId11" Type="http://schemas.openxmlformats.org/officeDocument/2006/relationships/image" Target="../media/image117.png"/><Relationship Id="rId5" Type="http://schemas.openxmlformats.org/officeDocument/2006/relationships/image" Target="../media/image113.png"/><Relationship Id="rId15" Type="http://schemas.openxmlformats.org/officeDocument/2006/relationships/image" Target="../media/image121.png"/><Relationship Id="rId10" Type="http://schemas.openxmlformats.org/officeDocument/2006/relationships/image" Target="../media/image280.png"/><Relationship Id="rId4" Type="http://schemas.openxmlformats.org/officeDocument/2006/relationships/image" Target="../media/image112.png"/><Relationship Id="rId9" Type="http://schemas.openxmlformats.org/officeDocument/2006/relationships/image" Target="../media/image116.png"/><Relationship Id="rId14" Type="http://schemas.openxmlformats.org/officeDocument/2006/relationships/image" Target="../media/image120.png"/></Relationships>
</file>

<file path=ppt/slides/_rels/slide45.xml.rels><?xml version="1.0" encoding="UTF-8" standalone="yes"?>
<Relationships xmlns="http://schemas.openxmlformats.org/package/2006/relationships"><Relationship Id="rId2" Type="http://schemas.openxmlformats.org/officeDocument/2006/relationships/image" Target="../media/image123.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4.png"/><Relationship Id="rId7" Type="http://schemas.openxmlformats.org/officeDocument/2006/relationships/image" Target="../media/image126.png"/><Relationship Id="rId2" Type="http://schemas.openxmlformats.org/officeDocument/2006/relationships/image" Target="../media/image370.png"/><Relationship Id="rId1" Type="http://schemas.openxmlformats.org/officeDocument/2006/relationships/slideLayout" Target="../slideLayouts/slideLayout2.xml"/><Relationship Id="rId6" Type="http://schemas.openxmlformats.org/officeDocument/2006/relationships/image" Target="../media/image125.png"/><Relationship Id="rId5" Type="http://schemas.openxmlformats.org/officeDocument/2006/relationships/image" Target="../media/image121.png"/><Relationship Id="rId4" Type="http://schemas.openxmlformats.org/officeDocument/2006/relationships/image" Target="../media/image390.png"/><Relationship Id="rId9" Type="http://schemas.openxmlformats.org/officeDocument/2006/relationships/image" Target="../media/image128.png"/></Relationships>
</file>

<file path=ppt/slides/_rels/slide4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1.png"/><Relationship Id="rId4" Type="http://schemas.openxmlformats.org/officeDocument/2006/relationships/image" Target="../media/image6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8971E-E00B-704D-A976-05496BEBAC23}"/>
              </a:ext>
            </a:extLst>
          </p:cNvPr>
          <p:cNvSpPr>
            <a:spLocks noGrp="1"/>
          </p:cNvSpPr>
          <p:nvPr>
            <p:ph type="ctrTitle"/>
          </p:nvPr>
        </p:nvSpPr>
        <p:spPr>
          <a:xfrm>
            <a:off x="891821" y="2183487"/>
            <a:ext cx="10363200" cy="1470025"/>
          </a:xfrm>
        </p:spPr>
        <p:txBody>
          <a:bodyPr>
            <a:normAutofit/>
          </a:bodyPr>
          <a:lstStyle/>
          <a:p>
            <a:r>
              <a:rPr lang="zh-CN" altLang="en-US" sz="3400" dirty="0"/>
              <a:t>子任务</a:t>
            </a:r>
            <a:r>
              <a:rPr lang="en-US" altLang="zh-CN" sz="3400" dirty="0"/>
              <a:t>4</a:t>
            </a:r>
            <a:r>
              <a:rPr lang="zh-CN" altLang="en-US" sz="3400" dirty="0"/>
              <a:t>：</a:t>
            </a:r>
            <a:r>
              <a:rPr lang="en-US" altLang="zh-CN" sz="3400" dirty="0"/>
              <a:t>CEPC</a:t>
            </a:r>
            <a:r>
              <a:rPr lang="zh-CN" altLang="en-US" sz="3400" dirty="0"/>
              <a:t> </a:t>
            </a:r>
            <a:r>
              <a:rPr lang="en-US" altLang="zh-CN" sz="3400" dirty="0"/>
              <a:t>Z</a:t>
            </a:r>
            <a:r>
              <a:rPr lang="zh-CN" altLang="en-US" sz="3400" dirty="0"/>
              <a:t>能区极化束对撞设计</a:t>
            </a:r>
            <a:endParaRPr lang="en-US" sz="3400" dirty="0"/>
          </a:p>
        </p:txBody>
      </p:sp>
      <p:sp>
        <p:nvSpPr>
          <p:cNvPr id="3" name="Subtitle 2">
            <a:extLst>
              <a:ext uri="{FF2B5EF4-FFF2-40B4-BE49-F238E27FC236}">
                <a16:creationId xmlns:a16="http://schemas.microsoft.com/office/drawing/2014/main" id="{1D55F750-7DF5-6246-A283-0DBA492B6BDD}"/>
              </a:ext>
            </a:extLst>
          </p:cNvPr>
          <p:cNvSpPr>
            <a:spLocks noGrp="1"/>
          </p:cNvSpPr>
          <p:nvPr>
            <p:ph type="subTitle" idx="1"/>
          </p:nvPr>
        </p:nvSpPr>
        <p:spPr>
          <a:xfrm>
            <a:off x="1162754" y="4128631"/>
            <a:ext cx="9821333" cy="1752600"/>
          </a:xfrm>
        </p:spPr>
        <p:txBody>
          <a:bodyPr>
            <a:normAutofit/>
          </a:bodyPr>
          <a:lstStyle/>
          <a:p>
            <a:r>
              <a:rPr lang="zh-CN" altLang="en-US" sz="2800" dirty="0"/>
              <a:t>段哲</a:t>
            </a:r>
            <a:endParaRPr lang="en-US" altLang="zh-CN" sz="2800" dirty="0"/>
          </a:p>
          <a:p>
            <a:r>
              <a:rPr lang="zh-CN" altLang="en-US" sz="2800" dirty="0"/>
              <a:t>中国科学院高能物理研究所</a:t>
            </a:r>
            <a:endParaRPr lang="en-HK" altLang="zh-CN" sz="2800" dirty="0"/>
          </a:p>
          <a:p>
            <a:r>
              <a:rPr lang="en-US" altLang="zh-CN" sz="2800" dirty="0"/>
              <a:t>2023</a:t>
            </a:r>
            <a:r>
              <a:rPr lang="zh-CN" altLang="en-US" sz="2800" dirty="0"/>
              <a:t>年</a:t>
            </a:r>
            <a:r>
              <a:rPr lang="en-US" altLang="zh-CN" sz="2800" dirty="0"/>
              <a:t>6</a:t>
            </a:r>
            <a:r>
              <a:rPr lang="zh-CN" altLang="en-US" sz="2800" dirty="0"/>
              <a:t>月</a:t>
            </a:r>
            <a:r>
              <a:rPr lang="en-US" altLang="zh-CN" sz="2800" dirty="0"/>
              <a:t>20</a:t>
            </a:r>
            <a:r>
              <a:rPr lang="zh-CN" altLang="en-US" sz="2800" dirty="0"/>
              <a:t>日</a:t>
            </a:r>
            <a:endParaRPr lang="en-US" sz="2800" dirty="0"/>
          </a:p>
        </p:txBody>
      </p:sp>
      <p:sp>
        <p:nvSpPr>
          <p:cNvPr id="4" name="Slide Number Placeholder 3">
            <a:extLst>
              <a:ext uri="{FF2B5EF4-FFF2-40B4-BE49-F238E27FC236}">
                <a16:creationId xmlns:a16="http://schemas.microsoft.com/office/drawing/2014/main" id="{0703B88B-4B30-5542-BFC5-F0D980CF6751}"/>
              </a:ext>
            </a:extLst>
          </p:cNvPr>
          <p:cNvSpPr>
            <a:spLocks noGrp="1"/>
          </p:cNvSpPr>
          <p:nvPr>
            <p:ph type="sldNum" sz="quarter" idx="12"/>
          </p:nvPr>
        </p:nvSpPr>
        <p:spPr/>
        <p:txBody>
          <a:bodyPr/>
          <a:lstStyle/>
          <a:p>
            <a:fld id="{C973300C-797F-D148-A78D-320196FBAF04}" type="slidenum">
              <a:rPr lang="en-US" smtClean="0"/>
              <a:pPr/>
              <a:t>1</a:t>
            </a:fld>
            <a:endParaRPr lang="en-US" dirty="0"/>
          </a:p>
        </p:txBody>
      </p:sp>
      <p:sp>
        <p:nvSpPr>
          <p:cNvPr id="5" name="Rectangle 4">
            <a:extLst>
              <a:ext uri="{FF2B5EF4-FFF2-40B4-BE49-F238E27FC236}">
                <a16:creationId xmlns:a16="http://schemas.microsoft.com/office/drawing/2014/main" id="{338193D8-7213-1E4B-AD93-0CA954E0330B}"/>
              </a:ext>
            </a:extLst>
          </p:cNvPr>
          <p:cNvSpPr/>
          <p:nvPr/>
        </p:nvSpPr>
        <p:spPr>
          <a:xfrm>
            <a:off x="629697" y="11083"/>
            <a:ext cx="10952703" cy="430887"/>
          </a:xfrm>
          <a:prstGeom prst="rect">
            <a:avLst/>
          </a:prstGeom>
        </p:spPr>
        <p:txBody>
          <a:bodyPr wrap="square">
            <a:spAutoFit/>
          </a:bodyPr>
          <a:lstStyle/>
          <a:p>
            <a:pPr algn="ctr">
              <a:spcAft>
                <a:spcPts val="600"/>
              </a:spcAft>
            </a:pPr>
            <a:r>
              <a:rPr lang="en-US" altLang="zh-CN" sz="2200" b="1" dirty="0">
                <a:latin typeface="华文楷体" charset="-122"/>
                <a:ea typeface="华文楷体" charset="-122"/>
              </a:rPr>
              <a:t>2018</a:t>
            </a:r>
            <a:r>
              <a:rPr lang="zh-CN" altLang="en-US" sz="2200" b="1" dirty="0">
                <a:latin typeface="华文楷体" charset="-122"/>
                <a:ea typeface="华文楷体" charset="-122"/>
              </a:rPr>
              <a:t>年国家重点研发计划项目“高能环形正负电子对撞机关键技术研发和验证”</a:t>
            </a:r>
            <a:endParaRPr lang="en-US" altLang="zh-CN" sz="2200" b="1" dirty="0">
              <a:latin typeface="华文楷体" charset="-122"/>
              <a:ea typeface="华文楷体" charset="-122"/>
            </a:endParaRPr>
          </a:p>
        </p:txBody>
      </p:sp>
      <p:sp>
        <p:nvSpPr>
          <p:cNvPr id="6" name="Rectangle 5">
            <a:extLst>
              <a:ext uri="{FF2B5EF4-FFF2-40B4-BE49-F238E27FC236}">
                <a16:creationId xmlns:a16="http://schemas.microsoft.com/office/drawing/2014/main" id="{41BE2C1D-C65D-2541-8EC1-A123CC22BC07}"/>
              </a:ext>
            </a:extLst>
          </p:cNvPr>
          <p:cNvSpPr/>
          <p:nvPr/>
        </p:nvSpPr>
        <p:spPr>
          <a:xfrm>
            <a:off x="2864012" y="444659"/>
            <a:ext cx="6109365" cy="430887"/>
          </a:xfrm>
          <a:prstGeom prst="rect">
            <a:avLst/>
          </a:prstGeom>
        </p:spPr>
        <p:txBody>
          <a:bodyPr wrap="none">
            <a:spAutoFit/>
          </a:bodyPr>
          <a:lstStyle/>
          <a:p>
            <a:r>
              <a:rPr lang="zh-CN" altLang="en-US" sz="2200" b="1" dirty="0">
                <a:solidFill>
                  <a:srgbClr val="C00000"/>
                </a:solidFill>
                <a:latin typeface="华文楷体" charset="-122"/>
                <a:ea typeface="华文楷体" charset="-122"/>
              </a:rPr>
              <a:t>课题一：</a:t>
            </a:r>
            <a:r>
              <a:rPr lang="zh-CN" altLang="zh-CN" sz="2200" b="1" dirty="0">
                <a:solidFill>
                  <a:srgbClr val="C00000"/>
                </a:solidFill>
                <a:latin typeface="华文楷体" charset="-122"/>
                <a:ea typeface="华文楷体" charset="-122"/>
              </a:rPr>
              <a:t>高能环形正负电子加速器关键技术验证</a:t>
            </a:r>
            <a:endParaRPr lang="en-US" sz="2200" dirty="0"/>
          </a:p>
        </p:txBody>
      </p:sp>
    </p:spTree>
    <p:extLst>
      <p:ext uri="{BB962C8B-B14F-4D97-AF65-F5344CB8AC3E}">
        <p14:creationId xmlns:p14="http://schemas.microsoft.com/office/powerpoint/2010/main" val="34072918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327B2-DB52-1647-8A65-3F69438F8AB1}"/>
              </a:ext>
            </a:extLst>
          </p:cNvPr>
          <p:cNvSpPr>
            <a:spLocks noGrp="1"/>
          </p:cNvSpPr>
          <p:nvPr>
            <p:ph type="title"/>
          </p:nvPr>
        </p:nvSpPr>
        <p:spPr/>
        <p:txBody>
          <a:bodyPr>
            <a:normAutofit fontScale="90000"/>
          </a:bodyPr>
          <a:lstStyle/>
          <a:p>
            <a:r>
              <a:rPr lang="en-US" altLang="zh-CN" dirty="0"/>
              <a:t>Polarization</a:t>
            </a:r>
            <a:r>
              <a:rPr lang="zh-CN" altLang="en-US" dirty="0"/>
              <a:t> </a:t>
            </a:r>
            <a:r>
              <a:rPr lang="en-US" altLang="zh-CN" dirty="0"/>
              <a:t>transmission</a:t>
            </a:r>
            <a:r>
              <a:rPr lang="zh-CN" altLang="en-US" dirty="0"/>
              <a:t> </a:t>
            </a:r>
            <a:r>
              <a:rPr lang="en-US" altLang="zh-CN" dirty="0"/>
              <a:t>in</a:t>
            </a:r>
            <a:r>
              <a:rPr lang="zh-CN" altLang="en-US" dirty="0"/>
              <a:t> </a:t>
            </a:r>
            <a:r>
              <a:rPr lang="en-US" altLang="zh-CN" dirty="0"/>
              <a:t>the</a:t>
            </a:r>
            <a:r>
              <a:rPr lang="zh-CN" altLang="en-US" dirty="0"/>
              <a:t> </a:t>
            </a:r>
            <a:r>
              <a:rPr lang="en-US" altLang="zh-CN" dirty="0" err="1"/>
              <a:t>linac</a:t>
            </a:r>
            <a:r>
              <a:rPr lang="zh-CN" altLang="en-US" dirty="0"/>
              <a:t> </a:t>
            </a:r>
            <a:r>
              <a:rPr lang="en-US" altLang="zh-CN" dirty="0"/>
              <a:t>&amp;</a:t>
            </a:r>
            <a:r>
              <a:rPr lang="zh-CN" altLang="en-US" dirty="0"/>
              <a:t> </a:t>
            </a:r>
            <a:r>
              <a:rPr lang="en-US" altLang="zh-CN" dirty="0"/>
              <a:t>transport</a:t>
            </a:r>
            <a:r>
              <a:rPr lang="zh-CN" altLang="en-US" dirty="0"/>
              <a:t> </a:t>
            </a:r>
            <a:r>
              <a:rPr lang="en-US" altLang="zh-CN" dirty="0"/>
              <a:t>lines</a:t>
            </a:r>
            <a:endParaRPr lang="en-US" dirty="0"/>
          </a:p>
        </p:txBody>
      </p:sp>
      <p:sp>
        <p:nvSpPr>
          <p:cNvPr id="4" name="Slide Number Placeholder 3">
            <a:extLst>
              <a:ext uri="{FF2B5EF4-FFF2-40B4-BE49-F238E27FC236}">
                <a16:creationId xmlns:a16="http://schemas.microsoft.com/office/drawing/2014/main" id="{C08D2F00-4153-1347-B198-0D53D668FAEF}"/>
              </a:ext>
            </a:extLst>
          </p:cNvPr>
          <p:cNvSpPr>
            <a:spLocks noGrp="1"/>
          </p:cNvSpPr>
          <p:nvPr>
            <p:ph type="sldNum" sz="quarter" idx="12"/>
          </p:nvPr>
        </p:nvSpPr>
        <p:spPr/>
        <p:txBody>
          <a:bodyPr/>
          <a:lstStyle/>
          <a:p>
            <a:fld id="{C973300C-797F-D148-A78D-320196FBAF04}" type="slidenum">
              <a:rPr lang="en-US" smtClean="0"/>
              <a:pPr/>
              <a:t>10</a:t>
            </a:fld>
            <a:endParaRPr lang="en-US"/>
          </a:p>
        </p:txBody>
      </p:sp>
      <p:pic>
        <p:nvPicPr>
          <p:cNvPr id="6" name="Picture 5">
            <a:extLst>
              <a:ext uri="{FF2B5EF4-FFF2-40B4-BE49-F238E27FC236}">
                <a16:creationId xmlns:a16="http://schemas.microsoft.com/office/drawing/2014/main" id="{458C7DBF-5EB7-344A-B282-6506A8C239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7375" y="3513845"/>
            <a:ext cx="3081167" cy="2755764"/>
          </a:xfrm>
          <a:prstGeom prst="rect">
            <a:avLst/>
          </a:prstGeom>
        </p:spPr>
      </p:pic>
      <p:sp>
        <p:nvSpPr>
          <p:cNvPr id="7" name="TextBox 6">
            <a:extLst>
              <a:ext uri="{FF2B5EF4-FFF2-40B4-BE49-F238E27FC236}">
                <a16:creationId xmlns:a16="http://schemas.microsoft.com/office/drawing/2014/main" id="{7644FE4B-C3A3-E44A-A7A0-B39D2B845E2C}"/>
              </a:ext>
            </a:extLst>
          </p:cNvPr>
          <p:cNvSpPr txBox="1"/>
          <p:nvPr/>
        </p:nvSpPr>
        <p:spPr>
          <a:xfrm>
            <a:off x="4068642" y="3144513"/>
            <a:ext cx="3591339" cy="369332"/>
          </a:xfrm>
          <a:prstGeom prst="rect">
            <a:avLst/>
          </a:prstGeom>
          <a:noFill/>
        </p:spPr>
        <p:txBody>
          <a:bodyPr wrap="square" rtlCol="0">
            <a:spAutoFit/>
          </a:bodyPr>
          <a:lstStyle/>
          <a:p>
            <a:r>
              <a:rPr lang="en-US" dirty="0"/>
              <a:t>Boo</a:t>
            </a:r>
            <a:r>
              <a:rPr lang="en-US" altLang="zh-CN" dirty="0"/>
              <a:t>ster</a:t>
            </a:r>
            <a:r>
              <a:rPr lang="zh-CN" altLang="en-US" dirty="0"/>
              <a:t> </a:t>
            </a:r>
            <a:r>
              <a:rPr lang="en-US" altLang="zh-CN" dirty="0"/>
              <a:t>to</a:t>
            </a:r>
            <a:r>
              <a:rPr lang="zh-CN" altLang="en-US" dirty="0"/>
              <a:t> </a:t>
            </a:r>
            <a:r>
              <a:rPr lang="en-US" altLang="zh-CN" dirty="0"/>
              <a:t>ring</a:t>
            </a:r>
            <a:r>
              <a:rPr lang="zh-CN" altLang="en-US" dirty="0"/>
              <a:t> </a:t>
            </a:r>
            <a:r>
              <a:rPr lang="en-US" altLang="zh-CN" dirty="0"/>
              <a:t>transport</a:t>
            </a:r>
            <a:r>
              <a:rPr lang="zh-CN" altLang="en-US" dirty="0"/>
              <a:t> </a:t>
            </a:r>
            <a:r>
              <a:rPr lang="en-US" altLang="zh-CN" dirty="0"/>
              <a:t>line</a:t>
            </a:r>
            <a:endParaRPr lang="en-US" dirty="0"/>
          </a:p>
        </p:txBody>
      </p:sp>
      <p:pic>
        <p:nvPicPr>
          <p:cNvPr id="9" name="Picture 8">
            <a:extLst>
              <a:ext uri="{FF2B5EF4-FFF2-40B4-BE49-F238E27FC236}">
                <a16:creationId xmlns:a16="http://schemas.microsoft.com/office/drawing/2014/main" id="{ACBE4DBC-8E91-7F42-AF4D-2E2612F493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201" y="3513845"/>
            <a:ext cx="3018217" cy="2755763"/>
          </a:xfrm>
          <a:prstGeom prst="rect">
            <a:avLst/>
          </a:prstGeom>
        </p:spPr>
      </p:pic>
      <p:sp>
        <p:nvSpPr>
          <p:cNvPr id="10" name="TextBox 9">
            <a:extLst>
              <a:ext uri="{FF2B5EF4-FFF2-40B4-BE49-F238E27FC236}">
                <a16:creationId xmlns:a16="http://schemas.microsoft.com/office/drawing/2014/main" id="{E6C94FC9-DF28-034B-8FA5-18775E112624}"/>
              </a:ext>
            </a:extLst>
          </p:cNvPr>
          <p:cNvSpPr txBox="1"/>
          <p:nvPr/>
        </p:nvSpPr>
        <p:spPr>
          <a:xfrm>
            <a:off x="563443" y="3144513"/>
            <a:ext cx="3591339" cy="369332"/>
          </a:xfrm>
          <a:prstGeom prst="rect">
            <a:avLst/>
          </a:prstGeom>
          <a:noFill/>
        </p:spPr>
        <p:txBody>
          <a:bodyPr wrap="square" rtlCol="0">
            <a:spAutoFit/>
          </a:bodyPr>
          <a:lstStyle/>
          <a:p>
            <a:r>
              <a:rPr lang="en-US" dirty="0" err="1"/>
              <a:t>Linac</a:t>
            </a:r>
            <a:r>
              <a:rPr lang="en-US" dirty="0"/>
              <a:t> to booster </a:t>
            </a:r>
            <a:r>
              <a:rPr lang="en-US" altLang="zh-CN" dirty="0"/>
              <a:t>transport</a:t>
            </a:r>
            <a:r>
              <a:rPr lang="zh-CN" altLang="en-US" dirty="0"/>
              <a:t> </a:t>
            </a:r>
            <a:r>
              <a:rPr lang="en-US" altLang="zh-CN" dirty="0"/>
              <a:t>line</a:t>
            </a:r>
            <a:endParaRPr lang="en-US" dirty="0"/>
          </a:p>
        </p:txBody>
      </p:sp>
      <p:sp>
        <p:nvSpPr>
          <p:cNvPr id="11" name="Content Placeholder 2">
            <a:extLst>
              <a:ext uri="{FF2B5EF4-FFF2-40B4-BE49-F238E27FC236}">
                <a16:creationId xmlns:a16="http://schemas.microsoft.com/office/drawing/2014/main" id="{03AFEB0C-9C3D-EF4B-BEDC-B94F86D3E53A}"/>
              </a:ext>
            </a:extLst>
          </p:cNvPr>
          <p:cNvSpPr>
            <a:spLocks noGrp="1"/>
          </p:cNvSpPr>
          <p:nvPr>
            <p:ph idx="1"/>
          </p:nvPr>
        </p:nvSpPr>
        <p:spPr>
          <a:xfrm>
            <a:off x="465713" y="1285649"/>
            <a:ext cx="7966841" cy="1691991"/>
          </a:xfrm>
          <a:ln>
            <a:solidFill>
              <a:srgbClr val="00B050"/>
            </a:solidFill>
          </a:ln>
        </p:spPr>
        <p:txBody>
          <a:bodyPr>
            <a:normAutofit/>
          </a:bodyPr>
          <a:lstStyle/>
          <a:p>
            <a:pPr lvl="1"/>
            <a:r>
              <a:rPr lang="en-US" altLang="zh-CN" sz="2200" dirty="0"/>
              <a:t>Depolarization</a:t>
            </a:r>
            <a:r>
              <a:rPr lang="zh-CN" altLang="en-US" sz="2200" dirty="0"/>
              <a:t> </a:t>
            </a:r>
            <a:r>
              <a:rPr lang="en-US" altLang="zh-CN" sz="2200" dirty="0"/>
              <a:t>in</a:t>
            </a:r>
            <a:r>
              <a:rPr lang="zh-CN" altLang="en-US" sz="2200" dirty="0"/>
              <a:t> </a:t>
            </a:r>
            <a:r>
              <a:rPr lang="en-US" altLang="zh-CN" sz="2200" dirty="0"/>
              <a:t>the</a:t>
            </a:r>
            <a:r>
              <a:rPr lang="zh-CN" altLang="en-US" sz="2200" dirty="0"/>
              <a:t> </a:t>
            </a:r>
            <a:r>
              <a:rPr lang="en-US" altLang="zh-CN" sz="2200" dirty="0" err="1"/>
              <a:t>linac</a:t>
            </a:r>
            <a:r>
              <a:rPr lang="zh-CN" altLang="en-US" sz="2200" dirty="0"/>
              <a:t> </a:t>
            </a:r>
            <a:r>
              <a:rPr lang="en-US" altLang="zh-CN" sz="2200" dirty="0"/>
              <a:t>is</a:t>
            </a:r>
            <a:r>
              <a:rPr lang="zh-CN" altLang="en-US" sz="2200" dirty="0"/>
              <a:t> </a:t>
            </a:r>
            <a:r>
              <a:rPr lang="en-US" altLang="zh-CN" sz="2200" dirty="0"/>
              <a:t>expected</a:t>
            </a:r>
            <a:r>
              <a:rPr lang="zh-CN" altLang="en-US" sz="2200" dirty="0"/>
              <a:t> </a:t>
            </a:r>
            <a:r>
              <a:rPr lang="en-US" altLang="zh-CN" sz="2200" dirty="0"/>
              <a:t>to</a:t>
            </a:r>
            <a:r>
              <a:rPr lang="zh-CN" altLang="en-US" sz="2200" dirty="0"/>
              <a:t> </a:t>
            </a:r>
            <a:r>
              <a:rPr lang="en-US" altLang="zh-CN" sz="2200" dirty="0"/>
              <a:t>be</a:t>
            </a:r>
            <a:r>
              <a:rPr lang="zh-CN" altLang="en-US" sz="2200" dirty="0"/>
              <a:t> </a:t>
            </a:r>
            <a:r>
              <a:rPr lang="en-US" altLang="zh-CN" sz="2200" dirty="0"/>
              <a:t>negligible[1,2].</a:t>
            </a:r>
          </a:p>
          <a:p>
            <a:pPr lvl="1"/>
            <a:r>
              <a:rPr lang="en-US" altLang="zh-CN" sz="2200" dirty="0"/>
              <a:t>Transport</a:t>
            </a:r>
            <a:r>
              <a:rPr lang="zh-CN" altLang="en-US" sz="2200" dirty="0"/>
              <a:t> </a:t>
            </a:r>
            <a:r>
              <a:rPr lang="en-US" altLang="zh-CN" sz="2200" dirty="0"/>
              <a:t>lines</a:t>
            </a:r>
            <a:r>
              <a:rPr lang="zh-CN" altLang="en-US" sz="2200" dirty="0"/>
              <a:t> </a:t>
            </a:r>
            <a:r>
              <a:rPr lang="en-US" altLang="zh-CN" sz="2200" dirty="0"/>
              <a:t>(polarization loss &lt; 10%)</a:t>
            </a:r>
            <a:endParaRPr lang="en-HK" altLang="zh-CN" sz="2200" dirty="0"/>
          </a:p>
          <a:p>
            <a:pPr lvl="2"/>
            <a:r>
              <a:rPr lang="en-US" altLang="zh-CN" sz="2000" dirty="0"/>
              <a:t>non-interleaved</a:t>
            </a:r>
            <a:r>
              <a:rPr lang="zh-CN" altLang="en-US" sz="2000" dirty="0"/>
              <a:t> </a:t>
            </a:r>
            <a:r>
              <a:rPr lang="en-US" altLang="zh-CN" sz="2000" dirty="0"/>
              <a:t>horizontal bending &amp; vertical bending</a:t>
            </a:r>
          </a:p>
          <a:p>
            <a:pPr lvl="2"/>
            <a:r>
              <a:rPr lang="en-US" altLang="zh-CN" sz="2000" dirty="0"/>
              <a:t>Typical errors without trajectory correction</a:t>
            </a:r>
          </a:p>
          <a:p>
            <a:pPr lvl="1"/>
            <a:endParaRPr lang="en-US" dirty="0"/>
          </a:p>
        </p:txBody>
      </p:sp>
      <p:sp>
        <p:nvSpPr>
          <p:cNvPr id="3" name="Rectangle 2">
            <a:extLst>
              <a:ext uri="{FF2B5EF4-FFF2-40B4-BE49-F238E27FC236}">
                <a16:creationId xmlns:a16="http://schemas.microsoft.com/office/drawing/2014/main" id="{184B9EA4-F2D3-B644-99FB-BC979F446C1B}"/>
              </a:ext>
            </a:extLst>
          </p:cNvPr>
          <p:cNvSpPr/>
          <p:nvPr/>
        </p:nvSpPr>
        <p:spPr>
          <a:xfrm>
            <a:off x="70604" y="6346552"/>
            <a:ext cx="10089396" cy="584775"/>
          </a:xfrm>
          <a:prstGeom prst="rect">
            <a:avLst/>
          </a:prstGeom>
        </p:spPr>
        <p:txBody>
          <a:bodyPr wrap="square">
            <a:spAutoFit/>
          </a:bodyPr>
          <a:lstStyle/>
          <a:p>
            <a:r>
              <a:rPr lang="en-US" altLang="zh-CN" sz="1600" dirty="0">
                <a:solidFill>
                  <a:srgbClr val="00B050"/>
                </a:solidFill>
              </a:rPr>
              <a:t>[1]</a:t>
            </a:r>
            <a:r>
              <a:rPr lang="zh-CN" altLang="en-US" sz="1600" dirty="0">
                <a:solidFill>
                  <a:srgbClr val="00B050"/>
                </a:solidFill>
              </a:rPr>
              <a:t> </a:t>
            </a:r>
            <a:r>
              <a:rPr lang="en-US" altLang="zh-CN" sz="1600" dirty="0">
                <a:solidFill>
                  <a:srgbClr val="00B050"/>
                </a:solidFill>
              </a:rPr>
              <a:t>G.</a:t>
            </a:r>
            <a:r>
              <a:rPr lang="zh-CN" altLang="en-US" sz="1600" dirty="0">
                <a:solidFill>
                  <a:srgbClr val="00B050"/>
                </a:solidFill>
              </a:rPr>
              <a:t> </a:t>
            </a:r>
            <a:r>
              <a:rPr lang="en-US" altLang="zh-CN" sz="1600" dirty="0" err="1">
                <a:solidFill>
                  <a:srgbClr val="00B050"/>
                </a:solidFill>
              </a:rPr>
              <a:t>Moortgat</a:t>
            </a:r>
            <a:r>
              <a:rPr lang="en-US" altLang="zh-CN" sz="1600" dirty="0">
                <a:solidFill>
                  <a:srgbClr val="00B050"/>
                </a:solidFill>
              </a:rPr>
              <a:t>-Pick,</a:t>
            </a:r>
            <a:r>
              <a:rPr lang="zh-CN" altLang="en-US" sz="1600" dirty="0">
                <a:solidFill>
                  <a:srgbClr val="00B050"/>
                </a:solidFill>
              </a:rPr>
              <a:t> </a:t>
            </a:r>
            <a:r>
              <a:rPr lang="en-US" altLang="zh-CN" sz="1600" dirty="0">
                <a:solidFill>
                  <a:srgbClr val="00B050"/>
                </a:solidFill>
              </a:rPr>
              <a:t>et</a:t>
            </a:r>
            <a:r>
              <a:rPr lang="zh-CN" altLang="en-US" sz="1600" dirty="0">
                <a:solidFill>
                  <a:srgbClr val="00B050"/>
                </a:solidFill>
              </a:rPr>
              <a:t> </a:t>
            </a:r>
            <a:r>
              <a:rPr lang="en-US" altLang="zh-CN" sz="1600" dirty="0">
                <a:solidFill>
                  <a:srgbClr val="00B050"/>
                </a:solidFill>
              </a:rPr>
              <a:t>al.,</a:t>
            </a:r>
            <a:r>
              <a:rPr lang="zh-CN" altLang="en-US" sz="1600" dirty="0">
                <a:solidFill>
                  <a:srgbClr val="00B050"/>
                </a:solidFill>
              </a:rPr>
              <a:t> </a:t>
            </a:r>
            <a:r>
              <a:rPr lang="en-US" altLang="zh-CN" sz="1600" dirty="0">
                <a:solidFill>
                  <a:srgbClr val="00B050"/>
                </a:solidFill>
              </a:rPr>
              <a:t>Polarized</a:t>
            </a:r>
            <a:r>
              <a:rPr lang="zh-CN" altLang="en-US" sz="1600" dirty="0">
                <a:solidFill>
                  <a:srgbClr val="00B050"/>
                </a:solidFill>
              </a:rPr>
              <a:t> </a:t>
            </a:r>
            <a:r>
              <a:rPr lang="en-US" altLang="zh-CN" sz="1600" dirty="0">
                <a:solidFill>
                  <a:srgbClr val="00B050"/>
                </a:solidFill>
              </a:rPr>
              <a:t>positrons</a:t>
            </a:r>
            <a:r>
              <a:rPr lang="zh-CN" altLang="en-US" sz="1600" dirty="0">
                <a:solidFill>
                  <a:srgbClr val="00B050"/>
                </a:solidFill>
              </a:rPr>
              <a:t> </a:t>
            </a:r>
            <a:r>
              <a:rPr lang="en-US" altLang="zh-CN" sz="1600" dirty="0">
                <a:solidFill>
                  <a:srgbClr val="00B050"/>
                </a:solidFill>
              </a:rPr>
              <a:t>and</a:t>
            </a:r>
            <a:r>
              <a:rPr lang="zh-CN" altLang="en-US" sz="1600" dirty="0">
                <a:solidFill>
                  <a:srgbClr val="00B050"/>
                </a:solidFill>
              </a:rPr>
              <a:t> </a:t>
            </a:r>
            <a:r>
              <a:rPr lang="en-US" altLang="zh-CN" sz="1600" dirty="0">
                <a:solidFill>
                  <a:srgbClr val="00B050"/>
                </a:solidFill>
              </a:rPr>
              <a:t>electrons</a:t>
            </a:r>
            <a:r>
              <a:rPr lang="zh-CN" altLang="en-US" sz="1600" dirty="0">
                <a:solidFill>
                  <a:srgbClr val="00B050"/>
                </a:solidFill>
              </a:rPr>
              <a:t> </a:t>
            </a:r>
            <a:r>
              <a:rPr lang="en-US" altLang="zh-CN" sz="1600" dirty="0">
                <a:solidFill>
                  <a:srgbClr val="00B050"/>
                </a:solidFill>
              </a:rPr>
              <a:t>at</a:t>
            </a:r>
            <a:r>
              <a:rPr lang="zh-CN" altLang="en-US" sz="1600" dirty="0">
                <a:solidFill>
                  <a:srgbClr val="00B050"/>
                </a:solidFill>
              </a:rPr>
              <a:t> </a:t>
            </a:r>
            <a:r>
              <a:rPr lang="en-US" altLang="zh-CN" sz="1600" dirty="0">
                <a:solidFill>
                  <a:srgbClr val="00B050"/>
                </a:solidFill>
              </a:rPr>
              <a:t>the</a:t>
            </a:r>
            <a:r>
              <a:rPr lang="zh-CN" altLang="en-US" sz="1600" dirty="0">
                <a:solidFill>
                  <a:srgbClr val="00B050"/>
                </a:solidFill>
              </a:rPr>
              <a:t> </a:t>
            </a:r>
            <a:r>
              <a:rPr lang="en-US" altLang="zh-CN" sz="1600" dirty="0">
                <a:solidFill>
                  <a:srgbClr val="00B050"/>
                </a:solidFill>
              </a:rPr>
              <a:t>linear</a:t>
            </a:r>
            <a:r>
              <a:rPr lang="zh-CN" altLang="en-US" sz="1600" dirty="0">
                <a:solidFill>
                  <a:srgbClr val="00B050"/>
                </a:solidFill>
              </a:rPr>
              <a:t> </a:t>
            </a:r>
            <a:r>
              <a:rPr lang="en-US" altLang="zh-CN" sz="1600" dirty="0">
                <a:solidFill>
                  <a:srgbClr val="00B050"/>
                </a:solidFill>
              </a:rPr>
              <a:t>collider,</a:t>
            </a:r>
            <a:r>
              <a:rPr lang="zh-CN" altLang="en-US" sz="1600" dirty="0">
                <a:solidFill>
                  <a:srgbClr val="00B050"/>
                </a:solidFill>
              </a:rPr>
              <a:t> </a:t>
            </a:r>
            <a:r>
              <a:rPr lang="en-US" altLang="zh-CN" sz="1600" dirty="0">
                <a:solidFill>
                  <a:srgbClr val="00B050"/>
                </a:solidFill>
              </a:rPr>
              <a:t>Physics</a:t>
            </a:r>
            <a:r>
              <a:rPr lang="zh-CN" altLang="en-US" sz="1600" dirty="0">
                <a:solidFill>
                  <a:srgbClr val="00B050"/>
                </a:solidFill>
              </a:rPr>
              <a:t> </a:t>
            </a:r>
            <a:r>
              <a:rPr lang="en-US" altLang="zh-CN" sz="1600" dirty="0">
                <a:solidFill>
                  <a:srgbClr val="00B050"/>
                </a:solidFill>
              </a:rPr>
              <a:t>Reports</a:t>
            </a:r>
            <a:r>
              <a:rPr lang="zh-CN" altLang="en-US" sz="1600" dirty="0">
                <a:solidFill>
                  <a:srgbClr val="00B050"/>
                </a:solidFill>
              </a:rPr>
              <a:t> </a:t>
            </a:r>
            <a:r>
              <a:rPr lang="en-US" altLang="zh-CN" sz="1600" dirty="0">
                <a:solidFill>
                  <a:srgbClr val="00B050"/>
                </a:solidFill>
              </a:rPr>
              <a:t>460</a:t>
            </a:r>
            <a:r>
              <a:rPr lang="zh-CN" altLang="en-US" sz="1600" dirty="0">
                <a:solidFill>
                  <a:srgbClr val="00B050"/>
                </a:solidFill>
              </a:rPr>
              <a:t> </a:t>
            </a:r>
            <a:r>
              <a:rPr lang="en-US" altLang="zh-CN" sz="1600" dirty="0">
                <a:solidFill>
                  <a:srgbClr val="00B050"/>
                </a:solidFill>
              </a:rPr>
              <a:t>(2008)</a:t>
            </a:r>
            <a:r>
              <a:rPr lang="zh-CN" altLang="en-US" sz="1600" dirty="0">
                <a:solidFill>
                  <a:srgbClr val="00B050"/>
                </a:solidFill>
              </a:rPr>
              <a:t> </a:t>
            </a:r>
            <a:r>
              <a:rPr lang="en-US" altLang="zh-CN" sz="1600" dirty="0">
                <a:solidFill>
                  <a:srgbClr val="00B050"/>
                </a:solidFill>
              </a:rPr>
              <a:t>131-243.</a:t>
            </a:r>
          </a:p>
          <a:p>
            <a:r>
              <a:rPr lang="en-US" altLang="zh-CN" sz="1600" dirty="0">
                <a:solidFill>
                  <a:srgbClr val="00B050"/>
                </a:solidFill>
              </a:rPr>
              <a:t>[2]</a:t>
            </a:r>
            <a:r>
              <a:rPr lang="zh-CN" altLang="en-US" sz="1600" dirty="0">
                <a:solidFill>
                  <a:srgbClr val="00B050"/>
                </a:solidFill>
              </a:rPr>
              <a:t> </a:t>
            </a:r>
            <a:r>
              <a:rPr lang="en-US" altLang="zh-CN" sz="1600" dirty="0">
                <a:solidFill>
                  <a:srgbClr val="00B050"/>
                </a:solidFill>
              </a:rPr>
              <a:t>M.</a:t>
            </a:r>
            <a:r>
              <a:rPr lang="zh-CN" altLang="en-US" sz="1600" dirty="0">
                <a:solidFill>
                  <a:srgbClr val="00B050"/>
                </a:solidFill>
              </a:rPr>
              <a:t> </a:t>
            </a:r>
            <a:r>
              <a:rPr lang="en-US" altLang="zh-CN" sz="1600" dirty="0">
                <a:solidFill>
                  <a:srgbClr val="00B050"/>
                </a:solidFill>
              </a:rPr>
              <a:t>Woods,</a:t>
            </a:r>
            <a:r>
              <a:rPr lang="zh-CN" altLang="en-US" sz="1600" dirty="0">
                <a:solidFill>
                  <a:srgbClr val="00B050"/>
                </a:solidFill>
              </a:rPr>
              <a:t> </a:t>
            </a:r>
            <a:r>
              <a:rPr lang="en-US" altLang="zh-CN" sz="1600" dirty="0">
                <a:solidFill>
                  <a:srgbClr val="00B050"/>
                </a:solidFill>
              </a:rPr>
              <a:t>The</a:t>
            </a:r>
            <a:r>
              <a:rPr lang="zh-CN" altLang="en-US" sz="1600" dirty="0">
                <a:solidFill>
                  <a:srgbClr val="00B050"/>
                </a:solidFill>
              </a:rPr>
              <a:t> </a:t>
            </a:r>
            <a:r>
              <a:rPr lang="en-US" altLang="zh-CN" sz="1600" dirty="0">
                <a:solidFill>
                  <a:srgbClr val="00B050"/>
                </a:solidFill>
              </a:rPr>
              <a:t>polarized</a:t>
            </a:r>
            <a:r>
              <a:rPr lang="zh-CN" altLang="en-US" sz="1600" dirty="0">
                <a:solidFill>
                  <a:srgbClr val="00B050"/>
                </a:solidFill>
              </a:rPr>
              <a:t> </a:t>
            </a:r>
            <a:r>
              <a:rPr lang="en-US" altLang="zh-CN" sz="1600" dirty="0">
                <a:solidFill>
                  <a:srgbClr val="00B050"/>
                </a:solidFill>
              </a:rPr>
              <a:t>electron</a:t>
            </a:r>
            <a:r>
              <a:rPr lang="zh-CN" altLang="en-US" sz="1600" dirty="0">
                <a:solidFill>
                  <a:srgbClr val="00B050"/>
                </a:solidFill>
              </a:rPr>
              <a:t> </a:t>
            </a:r>
            <a:r>
              <a:rPr lang="en-US" altLang="zh-CN" sz="1600" dirty="0">
                <a:solidFill>
                  <a:srgbClr val="00B050"/>
                </a:solidFill>
              </a:rPr>
              <a:t>beam</a:t>
            </a:r>
            <a:r>
              <a:rPr lang="zh-CN" altLang="en-US" sz="1600" dirty="0">
                <a:solidFill>
                  <a:srgbClr val="00B050"/>
                </a:solidFill>
              </a:rPr>
              <a:t> </a:t>
            </a:r>
            <a:r>
              <a:rPr lang="en-US" altLang="zh-CN" sz="1600" dirty="0">
                <a:solidFill>
                  <a:srgbClr val="00B050"/>
                </a:solidFill>
              </a:rPr>
              <a:t>for</a:t>
            </a:r>
            <a:r>
              <a:rPr lang="zh-CN" altLang="en-US" sz="1600" dirty="0">
                <a:solidFill>
                  <a:srgbClr val="00B050"/>
                </a:solidFill>
              </a:rPr>
              <a:t> </a:t>
            </a:r>
            <a:r>
              <a:rPr lang="en-US" altLang="zh-CN" sz="1600" dirty="0">
                <a:solidFill>
                  <a:srgbClr val="00B050"/>
                </a:solidFill>
              </a:rPr>
              <a:t>the</a:t>
            </a:r>
            <a:r>
              <a:rPr lang="zh-CN" altLang="en-US" sz="1600" dirty="0">
                <a:solidFill>
                  <a:srgbClr val="00B050"/>
                </a:solidFill>
              </a:rPr>
              <a:t> </a:t>
            </a:r>
            <a:r>
              <a:rPr lang="en-US" altLang="zh-CN" sz="1600" dirty="0">
                <a:solidFill>
                  <a:srgbClr val="00B050"/>
                </a:solidFill>
              </a:rPr>
              <a:t>SLAC</a:t>
            </a:r>
            <a:r>
              <a:rPr lang="zh-CN" altLang="en-US" sz="1600" dirty="0">
                <a:solidFill>
                  <a:srgbClr val="00B050"/>
                </a:solidFill>
              </a:rPr>
              <a:t> </a:t>
            </a:r>
            <a:r>
              <a:rPr lang="en-US" altLang="zh-CN" sz="1600" dirty="0">
                <a:solidFill>
                  <a:srgbClr val="00B050"/>
                </a:solidFill>
              </a:rPr>
              <a:t>Linear</a:t>
            </a:r>
            <a:r>
              <a:rPr lang="zh-CN" altLang="en-US" sz="1600" dirty="0">
                <a:solidFill>
                  <a:srgbClr val="00B050"/>
                </a:solidFill>
              </a:rPr>
              <a:t> </a:t>
            </a:r>
            <a:r>
              <a:rPr lang="en-US" altLang="zh-CN" sz="1600" dirty="0">
                <a:solidFill>
                  <a:srgbClr val="00B050"/>
                </a:solidFill>
              </a:rPr>
              <a:t>Collider,</a:t>
            </a:r>
            <a:r>
              <a:rPr lang="zh-CN" altLang="en-US" sz="1600" dirty="0">
                <a:solidFill>
                  <a:srgbClr val="00B050"/>
                </a:solidFill>
              </a:rPr>
              <a:t> </a:t>
            </a:r>
            <a:r>
              <a:rPr lang="en-US" altLang="zh-CN" sz="1600" dirty="0" err="1">
                <a:solidFill>
                  <a:srgbClr val="00B050"/>
                </a:solidFill>
              </a:rPr>
              <a:t>arXiv:heps-ex</a:t>
            </a:r>
            <a:r>
              <a:rPr lang="en-US" altLang="zh-CN" sz="1600" dirty="0">
                <a:solidFill>
                  <a:srgbClr val="00B050"/>
                </a:solidFill>
              </a:rPr>
              <a:t>/9611006v1,</a:t>
            </a:r>
            <a:r>
              <a:rPr lang="zh-CN" altLang="en-US" sz="1600" dirty="0">
                <a:solidFill>
                  <a:srgbClr val="00B050"/>
                </a:solidFill>
              </a:rPr>
              <a:t> </a:t>
            </a:r>
            <a:r>
              <a:rPr lang="en-US" altLang="zh-CN" sz="1600" dirty="0">
                <a:solidFill>
                  <a:srgbClr val="00B050"/>
                </a:solidFill>
              </a:rPr>
              <a:t>1996</a:t>
            </a:r>
            <a:r>
              <a:rPr lang="zh-CN" altLang="en-US" sz="1600" dirty="0">
                <a:solidFill>
                  <a:srgbClr val="00B050"/>
                </a:solidFill>
              </a:rPr>
              <a:t>  </a:t>
            </a:r>
            <a:endParaRPr lang="en-US" sz="1600" dirty="0">
              <a:solidFill>
                <a:srgbClr val="00B050"/>
              </a:solidFill>
            </a:endParaRPr>
          </a:p>
        </p:txBody>
      </p:sp>
      <p:pic>
        <p:nvPicPr>
          <p:cNvPr id="8" name="Picture 7">
            <a:extLst>
              <a:ext uri="{FF2B5EF4-FFF2-40B4-BE49-F238E27FC236}">
                <a16:creationId xmlns:a16="http://schemas.microsoft.com/office/drawing/2014/main" id="{666023FF-CECE-AB41-8A64-3DE0D7A4EB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3366" y="3288213"/>
            <a:ext cx="4099034" cy="3122690"/>
          </a:xfrm>
          <a:prstGeom prst="rect">
            <a:avLst/>
          </a:prstGeom>
        </p:spPr>
      </p:pic>
      <p:cxnSp>
        <p:nvCxnSpPr>
          <p:cNvPr id="14" name="Straight Arrow Connector 13">
            <a:extLst>
              <a:ext uri="{FF2B5EF4-FFF2-40B4-BE49-F238E27FC236}">
                <a16:creationId xmlns:a16="http://schemas.microsoft.com/office/drawing/2014/main" id="{15D72D49-3667-AC43-B041-D6AA32B2EA2F}"/>
              </a:ext>
            </a:extLst>
          </p:cNvPr>
          <p:cNvCxnSpPr>
            <a:cxnSpLocks/>
          </p:cNvCxnSpPr>
          <p:nvPr/>
        </p:nvCxnSpPr>
        <p:spPr>
          <a:xfrm flipV="1">
            <a:off x="9807497" y="1478406"/>
            <a:ext cx="0" cy="150936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72006281-CEA1-CF47-A925-A86E2DDF540F}"/>
              </a:ext>
            </a:extLst>
          </p:cNvPr>
          <p:cNvCxnSpPr>
            <a:cxnSpLocks/>
          </p:cNvCxnSpPr>
          <p:nvPr/>
        </p:nvCxnSpPr>
        <p:spPr>
          <a:xfrm flipV="1">
            <a:off x="9807497" y="1633214"/>
            <a:ext cx="449020" cy="135455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9" name="Rounded Rectangle 18">
            <a:extLst>
              <a:ext uri="{FF2B5EF4-FFF2-40B4-BE49-F238E27FC236}">
                <a16:creationId xmlns:a16="http://schemas.microsoft.com/office/drawing/2014/main" id="{02B35D2E-A2CD-2F4D-AD9B-153BBED8C2EB}"/>
              </a:ext>
            </a:extLst>
          </p:cNvPr>
          <p:cNvSpPr/>
          <p:nvPr/>
        </p:nvSpPr>
        <p:spPr>
          <a:xfrm>
            <a:off x="9426497" y="1353813"/>
            <a:ext cx="1778000" cy="1790700"/>
          </a:xfrm>
          <a:prstGeom prst="roundRect">
            <a:avLst/>
          </a:prstGeom>
          <a:no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7A9C5572-6C99-5F4B-BBBA-79DF342FD792}"/>
              </a:ext>
            </a:extLst>
          </p:cNvPr>
          <p:cNvSpPr txBox="1"/>
          <p:nvPr/>
        </p:nvSpPr>
        <p:spPr>
          <a:xfrm>
            <a:off x="10074196" y="2420613"/>
            <a:ext cx="1231667" cy="646331"/>
          </a:xfrm>
          <a:prstGeom prst="rect">
            <a:avLst/>
          </a:prstGeom>
          <a:noFill/>
        </p:spPr>
        <p:txBody>
          <a:bodyPr wrap="square" rtlCol="0">
            <a:spAutoFit/>
          </a:bodyPr>
          <a:lstStyle/>
          <a:p>
            <a:r>
              <a:rPr lang="en-US" dirty="0"/>
              <a:t>Mi</a:t>
            </a:r>
            <a:r>
              <a:rPr lang="en-US" altLang="zh-CN" dirty="0"/>
              <a:t>smatch</a:t>
            </a:r>
            <a:r>
              <a:rPr lang="zh-CN" altLang="en-US" dirty="0"/>
              <a:t> </a:t>
            </a:r>
            <a:r>
              <a:rPr lang="en-US" altLang="zh-CN" dirty="0"/>
              <a:t>at</a:t>
            </a:r>
            <a:r>
              <a:rPr lang="zh-CN" altLang="en-US" dirty="0"/>
              <a:t> </a:t>
            </a:r>
            <a:r>
              <a:rPr lang="en-US" altLang="zh-CN" dirty="0"/>
              <a:t>injection</a:t>
            </a:r>
            <a:endParaRPr lang="en-US" dirty="0"/>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2217EC43-2AFC-B642-9F50-CCA706179E89}"/>
                  </a:ext>
                </a:extLst>
              </p:cNvPr>
              <p:cNvSpPr txBox="1"/>
              <p:nvPr/>
            </p:nvSpPr>
            <p:spPr>
              <a:xfrm>
                <a:off x="9241656" y="1399233"/>
                <a:ext cx="71036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solidFill>
                                <a:srgbClr val="FF0000"/>
                              </a:solidFill>
                              <a:latin typeface="Cambria Math" panose="02040503050406030204" pitchFamily="18" charset="0"/>
                            </a:rPr>
                          </m:ctrlPr>
                        </m:accPr>
                        <m:e>
                          <m:r>
                            <a:rPr lang="en-US" altLang="zh-CN" b="0" i="1" smtClean="0">
                              <a:solidFill>
                                <a:srgbClr val="FF0000"/>
                              </a:solidFill>
                              <a:latin typeface="Cambria Math" panose="02040503050406030204" pitchFamily="18" charset="0"/>
                            </a:rPr>
                            <m:t>𝑛</m:t>
                          </m:r>
                        </m:e>
                      </m:acc>
                    </m:oMath>
                  </m:oMathPara>
                </a14:m>
                <a:endParaRPr lang="en-US" dirty="0"/>
              </a:p>
            </p:txBody>
          </p:sp>
        </mc:Choice>
        <mc:Fallback xmlns="">
          <p:sp>
            <p:nvSpPr>
              <p:cNvPr id="22" name="TextBox 21">
                <a:extLst>
                  <a:ext uri="{FF2B5EF4-FFF2-40B4-BE49-F238E27FC236}">
                    <a16:creationId xmlns:a16="http://schemas.microsoft.com/office/drawing/2014/main" id="{2217EC43-2AFC-B642-9F50-CCA706179E89}"/>
                  </a:ext>
                </a:extLst>
              </p:cNvPr>
              <p:cNvSpPr txBox="1">
                <a:spLocks noRot="1" noChangeAspect="1" noMove="1" noResize="1" noEditPoints="1" noAdjustHandles="1" noChangeArrowheads="1" noChangeShapeType="1" noTextEdit="1"/>
              </p:cNvSpPr>
              <p:nvPr/>
            </p:nvSpPr>
            <p:spPr>
              <a:xfrm>
                <a:off x="9241656" y="1399233"/>
                <a:ext cx="710363"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08880C9F-E2F6-5A43-ADE6-F9981512390B}"/>
                  </a:ext>
                </a:extLst>
              </p:cNvPr>
              <p:cNvSpPr txBox="1"/>
              <p:nvPr/>
            </p:nvSpPr>
            <p:spPr>
              <a:xfrm>
                <a:off x="10108062" y="1633248"/>
                <a:ext cx="540558" cy="4047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i="1" smtClean="0">
                              <a:latin typeface="Cambria Math" panose="02040503050406030204" pitchFamily="18" charset="0"/>
                            </a:rPr>
                          </m:ctrlPr>
                        </m:accPr>
                        <m:e>
                          <m:r>
                            <a:rPr lang="en-US" altLang="zh-CN" b="0" i="1" smtClean="0">
                              <a:latin typeface="Cambria Math" panose="02040503050406030204" pitchFamily="18" charset="0"/>
                            </a:rPr>
                            <m:t>𝑆</m:t>
                          </m:r>
                        </m:e>
                      </m:acc>
                    </m:oMath>
                  </m:oMathPara>
                </a14:m>
                <a:endParaRPr lang="en-US" dirty="0"/>
              </a:p>
            </p:txBody>
          </p:sp>
        </mc:Choice>
        <mc:Fallback xmlns="">
          <p:sp>
            <p:nvSpPr>
              <p:cNvPr id="23" name="TextBox 22">
                <a:extLst>
                  <a:ext uri="{FF2B5EF4-FFF2-40B4-BE49-F238E27FC236}">
                    <a16:creationId xmlns:a16="http://schemas.microsoft.com/office/drawing/2014/main" id="{08880C9F-E2F6-5A43-ADE6-F9981512390B}"/>
                  </a:ext>
                </a:extLst>
              </p:cNvPr>
              <p:cNvSpPr txBox="1">
                <a:spLocks noRot="1" noChangeAspect="1" noMove="1" noResize="1" noEditPoints="1" noAdjustHandles="1" noChangeArrowheads="1" noChangeShapeType="1" noTextEdit="1"/>
              </p:cNvSpPr>
              <p:nvPr/>
            </p:nvSpPr>
            <p:spPr>
              <a:xfrm>
                <a:off x="10108062" y="1633248"/>
                <a:ext cx="540558" cy="404791"/>
              </a:xfrm>
              <a:prstGeom prst="rect">
                <a:avLst/>
              </a:prstGeom>
              <a:blipFill>
                <a:blip r:embed="rId6"/>
                <a:stretch>
                  <a:fillRect t="-12500"/>
                </a:stretch>
              </a:blipFill>
            </p:spPr>
            <p:txBody>
              <a:bodyPr/>
              <a:lstStyle/>
              <a:p>
                <a:r>
                  <a:rPr lang="en-US">
                    <a:noFill/>
                  </a:rPr>
                  <a:t> </a:t>
                </a:r>
              </a:p>
            </p:txBody>
          </p:sp>
        </mc:Fallback>
      </mc:AlternateContent>
    </p:spTree>
    <p:extLst>
      <p:ext uri="{BB962C8B-B14F-4D97-AF65-F5344CB8AC3E}">
        <p14:creationId xmlns:p14="http://schemas.microsoft.com/office/powerpoint/2010/main" val="15421701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4" descr="spinPrecession.gif">
            <a:extLst>
              <a:ext uri="{FF2B5EF4-FFF2-40B4-BE49-F238E27FC236}">
                <a16:creationId xmlns:a16="http://schemas.microsoft.com/office/drawing/2014/main" id="{8A21F150-BF70-6D4D-B148-C051F3AA9A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7" y="3435353"/>
            <a:ext cx="3102876" cy="1448009"/>
          </a:xfrm>
          <a:prstGeom prst="rect">
            <a:avLst/>
          </a:prstGeom>
        </p:spPr>
      </p:pic>
      <p:sp>
        <p:nvSpPr>
          <p:cNvPr id="2" name="Title 1">
            <a:extLst>
              <a:ext uri="{FF2B5EF4-FFF2-40B4-BE49-F238E27FC236}">
                <a16:creationId xmlns:a16="http://schemas.microsoft.com/office/drawing/2014/main" id="{4C1D5F64-C189-B649-AA00-A9DD55806339}"/>
              </a:ext>
            </a:extLst>
          </p:cNvPr>
          <p:cNvSpPr>
            <a:spLocks noGrp="1"/>
          </p:cNvSpPr>
          <p:nvPr>
            <p:ph type="title"/>
          </p:nvPr>
        </p:nvSpPr>
        <p:spPr/>
        <p:txBody>
          <a:bodyPr>
            <a:normAutofit fontScale="90000"/>
          </a:bodyPr>
          <a:lstStyle/>
          <a:p>
            <a:r>
              <a:rPr lang="en-US" altLang="zh-CN" dirty="0"/>
              <a:t>Depolarization</a:t>
            </a:r>
            <a:r>
              <a:rPr lang="zh-CN" altLang="en-US" dirty="0"/>
              <a:t> </a:t>
            </a:r>
            <a:r>
              <a:rPr lang="en-US" altLang="zh-CN" dirty="0"/>
              <a:t>in</a:t>
            </a:r>
            <a:r>
              <a:rPr lang="zh-CN" altLang="en-US" dirty="0"/>
              <a:t> </a:t>
            </a:r>
            <a:r>
              <a:rPr lang="en-US" altLang="zh-CN" dirty="0"/>
              <a:t>the booster</a:t>
            </a:r>
            <a:endParaRPr lang="en-US" dirty="0"/>
          </a:p>
        </p:txBody>
      </p:sp>
      <p:sp>
        <p:nvSpPr>
          <p:cNvPr id="4" name="Slide Number Placeholder 3">
            <a:extLst>
              <a:ext uri="{FF2B5EF4-FFF2-40B4-BE49-F238E27FC236}">
                <a16:creationId xmlns:a16="http://schemas.microsoft.com/office/drawing/2014/main" id="{942257E0-B74D-E947-AFC2-5348F453F94E}"/>
              </a:ext>
            </a:extLst>
          </p:cNvPr>
          <p:cNvSpPr>
            <a:spLocks noGrp="1"/>
          </p:cNvSpPr>
          <p:nvPr>
            <p:ph type="sldNum" sz="quarter" idx="12"/>
          </p:nvPr>
        </p:nvSpPr>
        <p:spPr>
          <a:xfrm>
            <a:off x="8737600" y="6356351"/>
            <a:ext cx="2844800" cy="365125"/>
          </a:xfrm>
        </p:spPr>
        <p:txBody>
          <a:bodyPr/>
          <a:lstStyle/>
          <a:p>
            <a:fld id="{C973300C-797F-D148-A78D-320196FBAF04}" type="slidenum">
              <a:rPr lang="en-US" smtClean="0"/>
              <a:pPr/>
              <a:t>11</a:t>
            </a:fld>
            <a:endParaRPr lang="en-US"/>
          </a:p>
        </p:txBody>
      </p:sp>
      <p:pic>
        <p:nvPicPr>
          <p:cNvPr id="7" name="Picture 7">
            <a:extLst>
              <a:ext uri="{FF2B5EF4-FFF2-40B4-BE49-F238E27FC236}">
                <a16:creationId xmlns:a16="http://schemas.microsoft.com/office/drawing/2014/main" id="{CF591D3A-1D40-4346-B60C-F67A1EACAD8D}"/>
              </a:ext>
            </a:extLst>
          </p:cNvPr>
          <p:cNvPicPr>
            <a:picLocks noChangeAspect="1"/>
          </p:cNvPicPr>
          <p:nvPr/>
        </p:nvPicPr>
        <p:blipFill>
          <a:blip r:embed="rId3"/>
          <a:stretch>
            <a:fillRect/>
          </a:stretch>
        </p:blipFill>
        <p:spPr>
          <a:xfrm>
            <a:off x="2972464" y="3928265"/>
            <a:ext cx="3234577" cy="2138413"/>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4AC9A245-BC64-9944-BB93-125A7147A8C3}"/>
                  </a:ext>
                </a:extLst>
              </p:cNvPr>
              <p:cNvSpPr txBox="1"/>
              <p:nvPr/>
            </p:nvSpPr>
            <p:spPr>
              <a:xfrm>
                <a:off x="214161" y="1014775"/>
                <a:ext cx="11741543" cy="2445862"/>
              </a:xfrm>
              <a:prstGeom prst="rect">
                <a:avLst/>
              </a:prstGeom>
              <a:noFill/>
              <a:ln>
                <a:solidFill>
                  <a:srgbClr val="00B050"/>
                </a:solidFill>
              </a:ln>
            </p:spPr>
            <p:txBody>
              <a:bodyPr wrap="square" rtlCol="0">
                <a:spAutoFit/>
              </a:bodyPr>
              <a:lstStyle/>
              <a:p>
                <a:pPr marL="285750" indent="-285750">
                  <a:buFont typeface="Arial" panose="020B0604020202020204" pitchFamily="34" charset="0"/>
                  <a:buChar char="•"/>
                </a:pPr>
                <a:r>
                  <a:rPr lang="en-US" altLang="zh-CN" sz="2000" dirty="0"/>
                  <a:t>The</a:t>
                </a:r>
                <a:r>
                  <a:rPr lang="zh-CN" altLang="en-US" sz="2000" dirty="0"/>
                  <a:t> </a:t>
                </a:r>
                <a:r>
                  <a:rPr lang="en-US" altLang="zh-CN" sz="2000" dirty="0"/>
                  <a:t>spin</a:t>
                </a:r>
                <a:r>
                  <a:rPr lang="zh-CN" altLang="en-US" sz="2000" dirty="0"/>
                  <a:t> </a:t>
                </a:r>
                <a:r>
                  <a:rPr lang="en-US" altLang="zh-CN" sz="2000" dirty="0"/>
                  <a:t>tune</a:t>
                </a:r>
                <a:r>
                  <a:rPr lang="zh-CN" altLang="en-US" sz="2000" dirty="0"/>
                  <a:t> </a:t>
                </a:r>
                <a14:m>
                  <m:oMath xmlns:m="http://schemas.openxmlformats.org/officeDocument/2006/math">
                    <m:sSub>
                      <m:sSubPr>
                        <m:ctrlPr>
                          <a:rPr lang="en-US" altLang="zh-CN" sz="2000" i="1" smtClean="0">
                            <a:latin typeface="Cambria Math" panose="02040503050406030204" pitchFamily="18" charset="0"/>
                          </a:rPr>
                        </m:ctrlPr>
                      </m:sSubPr>
                      <m:e>
                        <m:r>
                          <a:rPr lang="en-US" altLang="zh-CN" sz="2000" i="1" smtClean="0">
                            <a:latin typeface="Cambria Math" panose="02040503050406030204" pitchFamily="18" charset="0"/>
                            <a:ea typeface="Cambria Math" panose="02040503050406030204" pitchFamily="18" charset="0"/>
                          </a:rPr>
                          <m:t>𝜐</m:t>
                        </m:r>
                      </m:e>
                      <m:sub>
                        <m:r>
                          <a:rPr lang="en-US" altLang="zh-CN" sz="2000" b="0" i="1" smtClean="0">
                            <a:latin typeface="Cambria Math" panose="02040503050406030204" pitchFamily="18" charset="0"/>
                            <a:ea typeface="Cambria Math" panose="02040503050406030204" pitchFamily="18" charset="0"/>
                          </a:rPr>
                          <m:t>𝑠</m:t>
                        </m:r>
                      </m:sub>
                    </m:sSub>
                    <m:r>
                      <a:rPr lang="en-US" altLang="zh-CN" sz="2000" i="1" smtClean="0">
                        <a:latin typeface="Cambria Math" panose="02040503050406030204" pitchFamily="18" charset="0"/>
                        <a:ea typeface="Cambria Math" panose="02040503050406030204" pitchFamily="18" charset="0"/>
                      </a:rPr>
                      <m:t>≈</m:t>
                    </m:r>
                    <m:sSub>
                      <m:sSubPr>
                        <m:ctrlPr>
                          <a:rPr lang="en-US" altLang="zh-CN" sz="2000" i="1">
                            <a:latin typeface="Cambria Math" panose="02040503050406030204" pitchFamily="18" charset="0"/>
                          </a:rPr>
                        </m:ctrlPr>
                      </m:sSubPr>
                      <m:e>
                        <m:r>
                          <a:rPr lang="en-US" altLang="zh-CN" sz="2000" i="1">
                            <a:latin typeface="Cambria Math" panose="02040503050406030204" pitchFamily="18" charset="0"/>
                            <a:ea typeface="Cambria Math" panose="02040503050406030204" pitchFamily="18" charset="0"/>
                          </a:rPr>
                          <m:t>𝜐</m:t>
                        </m:r>
                      </m:e>
                      <m:sub>
                        <m:r>
                          <a:rPr lang="en-US" altLang="zh-CN" sz="2000" i="1">
                            <a:latin typeface="Cambria Math" panose="02040503050406030204" pitchFamily="18" charset="0"/>
                          </a:rPr>
                          <m:t>0</m:t>
                        </m:r>
                      </m:sub>
                    </m:sSub>
                    <m:r>
                      <a:rPr lang="en-US" altLang="zh-CN" sz="2000" i="1">
                        <a:latin typeface="Cambria Math" panose="02040503050406030204" pitchFamily="18" charset="0"/>
                        <a:ea typeface="Cambria Math" panose="02040503050406030204" pitchFamily="18" charset="0"/>
                      </a:rPr>
                      <m:t>≈</m:t>
                    </m:r>
                    <m:r>
                      <a:rPr lang="en-US" altLang="zh-CN" sz="2000" b="0" i="1" smtClean="0">
                        <a:latin typeface="Cambria Math" panose="02040503050406030204" pitchFamily="18" charset="0"/>
                        <a:ea typeface="Cambria Math" panose="02040503050406030204" pitchFamily="18" charset="0"/>
                      </a:rPr>
                      <m:t>𝑎</m:t>
                    </m:r>
                    <m:r>
                      <a:rPr lang="en-US" altLang="zh-CN" sz="2000" b="0" i="1" smtClean="0">
                        <a:latin typeface="Cambria Math" panose="02040503050406030204" pitchFamily="18" charset="0"/>
                        <a:ea typeface="Cambria Math" panose="02040503050406030204" pitchFamily="18" charset="0"/>
                      </a:rPr>
                      <m:t>𝛾</m:t>
                    </m:r>
                  </m:oMath>
                </a14:m>
                <a:r>
                  <a:rPr lang="zh-CN" altLang="en-US" sz="2000" dirty="0"/>
                  <a:t> </a:t>
                </a:r>
                <a:r>
                  <a:rPr lang="en-US" altLang="zh-CN" sz="2000" dirty="0"/>
                  <a:t>changes</a:t>
                </a:r>
                <a:r>
                  <a:rPr lang="zh-CN" altLang="en-US" sz="2000" dirty="0"/>
                  <a:t> </a:t>
                </a:r>
                <a:r>
                  <a:rPr lang="en-US" altLang="zh-CN" sz="2000" dirty="0"/>
                  <a:t>and</a:t>
                </a:r>
                <a:r>
                  <a:rPr lang="zh-CN" altLang="en-US" sz="2000" dirty="0"/>
                  <a:t> </a:t>
                </a:r>
                <a:r>
                  <a:rPr lang="en-US" altLang="zh-CN" sz="2000" dirty="0"/>
                  <a:t>could</a:t>
                </a:r>
                <a:r>
                  <a:rPr lang="zh-CN" altLang="en-US" sz="2000" dirty="0"/>
                  <a:t> </a:t>
                </a:r>
                <a:r>
                  <a:rPr lang="en-US" altLang="zh-CN" sz="2000" dirty="0"/>
                  <a:t>cross</a:t>
                </a:r>
                <a:r>
                  <a:rPr lang="zh-CN" altLang="en-US" sz="2000" dirty="0"/>
                  <a:t> </a:t>
                </a:r>
                <a:r>
                  <a:rPr lang="en-US" altLang="zh-CN" sz="2000" dirty="0"/>
                  <a:t>spin</a:t>
                </a:r>
                <a:r>
                  <a:rPr lang="zh-CN" altLang="en-US" sz="2000" dirty="0"/>
                  <a:t> </a:t>
                </a:r>
                <a:r>
                  <a:rPr lang="en-US" altLang="zh-CN" sz="2000" dirty="0"/>
                  <a:t>resonances</a:t>
                </a:r>
                <a:r>
                  <a:rPr lang="zh-CN" altLang="en-US" sz="2000" dirty="0"/>
                  <a:t> </a:t>
                </a:r>
                <a14:m>
                  <m:oMath xmlns:m="http://schemas.openxmlformats.org/officeDocument/2006/math">
                    <m:sSub>
                      <m:sSubPr>
                        <m:ctrlPr>
                          <a:rPr lang="en-US" altLang="zh-CN" sz="2000" i="1">
                            <a:latin typeface="Cambria Math" panose="02040503050406030204" pitchFamily="18" charset="0"/>
                          </a:rPr>
                        </m:ctrlPr>
                      </m:sSubPr>
                      <m:e>
                        <m:r>
                          <a:rPr lang="en-US" altLang="zh-CN" sz="2000" i="1">
                            <a:latin typeface="Cambria Math" panose="02040503050406030204" pitchFamily="18" charset="0"/>
                            <a:ea typeface="Cambria Math" panose="02040503050406030204" pitchFamily="18" charset="0"/>
                          </a:rPr>
                          <m:t>𝜐</m:t>
                        </m:r>
                      </m:e>
                      <m:sub>
                        <m:r>
                          <a:rPr lang="en-US" altLang="zh-CN" sz="2000" b="0" i="1" smtClean="0">
                            <a:latin typeface="Cambria Math" panose="02040503050406030204" pitchFamily="18" charset="0"/>
                            <a:ea typeface="Cambria Math" panose="02040503050406030204" pitchFamily="18" charset="0"/>
                          </a:rPr>
                          <m:t>𝑠</m:t>
                        </m:r>
                      </m:sub>
                    </m:sSub>
                    <m:r>
                      <a:rPr lang="en-US" altLang="zh-CN" sz="2000" i="1">
                        <a:latin typeface="Cambria Math" panose="02040503050406030204" pitchFamily="18" charset="0"/>
                      </a:rPr>
                      <m:t>=</m:t>
                    </m:r>
                    <m:r>
                      <a:rPr lang="en-US" altLang="zh-CN" sz="2000" i="1">
                        <a:latin typeface="Cambria Math" panose="02040503050406030204" pitchFamily="18" charset="0"/>
                      </a:rPr>
                      <m:t>𝑘</m:t>
                    </m:r>
                    <m:r>
                      <a:rPr lang="en-US" altLang="zh-CN" sz="2000" b="0" i="1" smtClean="0">
                        <a:latin typeface="Cambria Math" panose="02040503050406030204" pitchFamily="18" charset="0"/>
                      </a:rPr>
                      <m:t>+</m:t>
                    </m:r>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rPr>
                          <m:t>𝑘</m:t>
                        </m:r>
                      </m:e>
                      <m:sub>
                        <m:r>
                          <a:rPr lang="en-US" altLang="zh-CN" sz="2000" b="0" i="1" smtClean="0">
                            <a:latin typeface="Cambria Math" panose="02040503050406030204" pitchFamily="18" charset="0"/>
                          </a:rPr>
                          <m:t>𝑥</m:t>
                        </m:r>
                      </m:sub>
                    </m:sSub>
                    <m:sSub>
                      <m:sSubPr>
                        <m:ctrlPr>
                          <a:rPr lang="en-US" altLang="zh-CN" sz="2000" b="0" i="1" smtClean="0">
                            <a:latin typeface="Cambria Math" panose="02040503050406030204" pitchFamily="18" charset="0"/>
                          </a:rPr>
                        </m:ctrlPr>
                      </m:sSubPr>
                      <m:e>
                        <m:r>
                          <a:rPr lang="en-US" altLang="zh-CN" sz="2000" b="0" i="1" smtClean="0">
                            <a:latin typeface="Cambria Math" panose="02040503050406030204" pitchFamily="18" charset="0"/>
                            <a:ea typeface="Cambria Math" panose="02040503050406030204" pitchFamily="18" charset="0"/>
                          </a:rPr>
                          <m:t>𝜐</m:t>
                        </m:r>
                      </m:e>
                      <m:sub>
                        <m:r>
                          <a:rPr lang="en-US" altLang="zh-CN" sz="2000" b="0" i="1" smtClean="0">
                            <a:latin typeface="Cambria Math" panose="02040503050406030204" pitchFamily="18" charset="0"/>
                          </a:rPr>
                          <m:t>𝑥</m:t>
                        </m:r>
                      </m:sub>
                    </m:sSub>
                    <m:r>
                      <a:rPr lang="en-US" altLang="zh-CN" sz="2000" b="0" i="1" smtClean="0">
                        <a:latin typeface="Cambria Math" panose="02040503050406030204" pitchFamily="18" charset="0"/>
                      </a:rPr>
                      <m:t>+</m:t>
                    </m:r>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𝑘</m:t>
                        </m:r>
                      </m:e>
                      <m:sub>
                        <m:r>
                          <a:rPr lang="en-US" altLang="zh-CN" sz="2000" b="0" i="1" smtClean="0">
                            <a:latin typeface="Cambria Math" panose="02040503050406030204" pitchFamily="18" charset="0"/>
                          </a:rPr>
                          <m:t>𝑦</m:t>
                        </m:r>
                      </m:sub>
                    </m:sSub>
                    <m:sSub>
                      <m:sSubPr>
                        <m:ctrlPr>
                          <a:rPr lang="en-US" altLang="zh-CN" sz="2000" i="1">
                            <a:latin typeface="Cambria Math" panose="02040503050406030204" pitchFamily="18" charset="0"/>
                          </a:rPr>
                        </m:ctrlPr>
                      </m:sSubPr>
                      <m:e>
                        <m:r>
                          <a:rPr lang="en-US" altLang="zh-CN" sz="2000" i="1">
                            <a:latin typeface="Cambria Math" panose="02040503050406030204" pitchFamily="18" charset="0"/>
                            <a:ea typeface="Cambria Math" panose="02040503050406030204" pitchFamily="18" charset="0"/>
                          </a:rPr>
                          <m:t>𝜐</m:t>
                        </m:r>
                      </m:e>
                      <m:sub>
                        <m:r>
                          <a:rPr lang="en-US" altLang="zh-CN" sz="2000" b="0" i="1" smtClean="0">
                            <a:latin typeface="Cambria Math" panose="02040503050406030204" pitchFamily="18" charset="0"/>
                            <a:ea typeface="Cambria Math" panose="02040503050406030204" pitchFamily="18" charset="0"/>
                          </a:rPr>
                          <m:t>𝑦</m:t>
                        </m:r>
                      </m:sub>
                    </m:sSub>
                    <m:r>
                      <a:rPr lang="en-US" altLang="zh-CN" sz="2000" b="0" i="1" smtClean="0">
                        <a:latin typeface="Cambria Math" panose="02040503050406030204" pitchFamily="18" charset="0"/>
                      </a:rPr>
                      <m:t>+</m:t>
                    </m:r>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𝑘</m:t>
                        </m:r>
                      </m:e>
                      <m:sub>
                        <m:r>
                          <a:rPr lang="en-US" altLang="zh-CN" sz="2000" b="0" i="1" smtClean="0">
                            <a:latin typeface="Cambria Math" panose="02040503050406030204" pitchFamily="18" charset="0"/>
                          </a:rPr>
                          <m:t>𝑧</m:t>
                        </m:r>
                      </m:sub>
                    </m:sSub>
                    <m:sSub>
                      <m:sSubPr>
                        <m:ctrlPr>
                          <a:rPr lang="en-US" altLang="zh-CN" sz="2000" i="1">
                            <a:latin typeface="Cambria Math" panose="02040503050406030204" pitchFamily="18" charset="0"/>
                          </a:rPr>
                        </m:ctrlPr>
                      </m:sSubPr>
                      <m:e>
                        <m:r>
                          <a:rPr lang="en-US" altLang="zh-CN" sz="2000" i="1">
                            <a:latin typeface="Cambria Math" panose="02040503050406030204" pitchFamily="18" charset="0"/>
                            <a:ea typeface="Cambria Math" panose="02040503050406030204" pitchFamily="18" charset="0"/>
                          </a:rPr>
                          <m:t>𝜐</m:t>
                        </m:r>
                      </m:e>
                      <m:sub>
                        <m:r>
                          <a:rPr lang="en-US" altLang="zh-CN" sz="2000" b="0" i="1" smtClean="0">
                            <a:latin typeface="Cambria Math" panose="02040503050406030204" pitchFamily="18" charset="0"/>
                            <a:ea typeface="Cambria Math" panose="02040503050406030204" pitchFamily="18" charset="0"/>
                          </a:rPr>
                          <m:t>𝑧</m:t>
                        </m:r>
                      </m:sub>
                    </m:sSub>
                  </m:oMath>
                </a14:m>
                <a:endParaRPr lang="en-US" altLang="zh-CN" sz="2000" dirty="0"/>
              </a:p>
              <a:p>
                <a:pPr marL="742950" lvl="1" indent="-285750">
                  <a:buFont typeface="Arial" panose="020B0604020202020204" pitchFamily="34" charset="0"/>
                  <a:buChar char="•"/>
                </a:pPr>
                <a:r>
                  <a:rPr lang="en-US" altLang="zh-CN" sz="2000" dirty="0"/>
                  <a:t>The</a:t>
                </a:r>
                <a:r>
                  <a:rPr lang="zh-CN" altLang="en-US" sz="2000" dirty="0"/>
                  <a:t> </a:t>
                </a:r>
                <a:r>
                  <a:rPr lang="en-US" altLang="zh-CN" sz="2000" dirty="0"/>
                  <a:t>spin</a:t>
                </a:r>
                <a:r>
                  <a:rPr lang="zh-CN" altLang="en-US" sz="2000" dirty="0"/>
                  <a:t> </a:t>
                </a:r>
                <a:r>
                  <a:rPr lang="en-US" altLang="zh-CN" sz="2000" dirty="0"/>
                  <a:t>resonances</a:t>
                </a:r>
                <a:r>
                  <a:rPr lang="zh-CN" altLang="en-US" sz="2000" dirty="0"/>
                  <a:t> </a:t>
                </a:r>
                <a14:m>
                  <m:oMath xmlns:m="http://schemas.openxmlformats.org/officeDocument/2006/math">
                    <m:sSub>
                      <m:sSubPr>
                        <m:ctrlPr>
                          <a:rPr lang="en-US" altLang="zh-CN" sz="2000" i="1" smtClean="0">
                            <a:latin typeface="Cambria Math" panose="02040503050406030204" pitchFamily="18" charset="0"/>
                          </a:rPr>
                        </m:ctrlPr>
                      </m:sSubPr>
                      <m:e>
                        <m:r>
                          <a:rPr lang="en-US" altLang="zh-CN" sz="2000" i="1" smtClean="0">
                            <a:latin typeface="Cambria Math" panose="02040503050406030204" pitchFamily="18" charset="0"/>
                            <a:ea typeface="Cambria Math" panose="02040503050406030204" pitchFamily="18" charset="0"/>
                          </a:rPr>
                          <m:t>𝜐</m:t>
                        </m:r>
                      </m:e>
                      <m:sub>
                        <m:r>
                          <a:rPr lang="en-US" altLang="zh-CN" sz="2000" b="0" i="1" smtClean="0">
                            <a:latin typeface="Cambria Math" panose="02040503050406030204" pitchFamily="18" charset="0"/>
                          </a:rPr>
                          <m:t>0</m:t>
                        </m:r>
                      </m:sub>
                    </m:sSub>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𝑘</m:t>
                    </m:r>
                  </m:oMath>
                </a14:m>
                <a:r>
                  <a:rPr lang="zh-CN" altLang="en-US" sz="2000" dirty="0"/>
                  <a:t>  </a:t>
                </a:r>
                <a:r>
                  <a:rPr lang="en-US" altLang="zh-CN" sz="2000" dirty="0"/>
                  <a:t>are</a:t>
                </a:r>
                <a:r>
                  <a:rPr lang="zh-CN" altLang="en-US" sz="2000" dirty="0"/>
                  <a:t> </a:t>
                </a:r>
                <a:r>
                  <a:rPr lang="en-US" altLang="zh-CN" sz="2000" dirty="0"/>
                  <a:t>spaced</a:t>
                </a:r>
                <a:r>
                  <a:rPr lang="zh-CN" altLang="en-US" sz="2000" dirty="0"/>
                  <a:t> </a:t>
                </a:r>
                <a:r>
                  <a:rPr lang="en-US" altLang="zh-CN" sz="2000" dirty="0"/>
                  <a:t>by</a:t>
                </a:r>
                <a:r>
                  <a:rPr lang="zh-CN" altLang="en-US" sz="2000" dirty="0"/>
                  <a:t> </a:t>
                </a:r>
                <a:r>
                  <a:rPr lang="en-US" altLang="zh-CN" sz="2000" dirty="0">
                    <a:solidFill>
                      <a:srgbClr val="0000FF"/>
                    </a:solidFill>
                  </a:rPr>
                  <a:t>440</a:t>
                </a:r>
                <a:r>
                  <a:rPr lang="zh-CN" altLang="en-US" sz="2000" dirty="0">
                    <a:solidFill>
                      <a:srgbClr val="0000FF"/>
                    </a:solidFill>
                  </a:rPr>
                  <a:t> </a:t>
                </a:r>
                <a:r>
                  <a:rPr lang="en-US" altLang="zh-CN" sz="2000" dirty="0">
                    <a:solidFill>
                      <a:srgbClr val="0000FF"/>
                    </a:solidFill>
                  </a:rPr>
                  <a:t>MeV</a:t>
                </a:r>
                <a:r>
                  <a:rPr lang="zh-CN" altLang="en-US" sz="2000" dirty="0">
                    <a:solidFill>
                      <a:srgbClr val="0000FF"/>
                    </a:solidFill>
                  </a:rPr>
                  <a:t> </a:t>
                </a:r>
                <a:r>
                  <a:rPr lang="en-US" altLang="zh-CN" sz="2000" dirty="0"/>
                  <a:t>for</a:t>
                </a:r>
                <a:r>
                  <a:rPr lang="zh-CN" altLang="en-US" sz="2000" dirty="0"/>
                  <a:t> </a:t>
                </a:r>
                <a:r>
                  <a:rPr lang="en-US" altLang="zh-CN" sz="2000" dirty="0"/>
                  <a:t>e+/e-</a:t>
                </a:r>
              </a:p>
              <a:p>
                <a:pPr marL="285750" indent="-285750">
                  <a:buFont typeface="Arial" panose="020B0604020202020204" pitchFamily="34" charset="0"/>
                  <a:buChar char="•"/>
                </a:pPr>
                <a:r>
                  <a:rPr lang="en-US" altLang="zh-CN" sz="2000" dirty="0"/>
                  <a:t>The</a:t>
                </a:r>
                <a:r>
                  <a:rPr lang="zh-CN" altLang="en-US" sz="2000" dirty="0"/>
                  <a:t> </a:t>
                </a:r>
                <a:r>
                  <a:rPr lang="en-US" altLang="zh-CN" sz="2000" dirty="0"/>
                  <a:t>non-adiabatic</a:t>
                </a:r>
                <a:r>
                  <a:rPr lang="zh-CN" altLang="en-US" sz="2000" dirty="0"/>
                  <a:t> </a:t>
                </a:r>
                <a:r>
                  <a:rPr lang="en-US" altLang="zh-CN" sz="2000" dirty="0"/>
                  <a:t>crossing</a:t>
                </a:r>
                <a:r>
                  <a:rPr lang="zh-CN" altLang="en-US" sz="2000" dirty="0"/>
                  <a:t> </a:t>
                </a:r>
                <a:r>
                  <a:rPr lang="en-US" altLang="zh-CN" sz="2000" dirty="0"/>
                  <a:t>could</a:t>
                </a:r>
                <a:r>
                  <a:rPr lang="zh-CN" altLang="en-US" sz="2000" dirty="0"/>
                  <a:t> </a:t>
                </a:r>
                <a:r>
                  <a:rPr lang="en-US" altLang="zh-CN" sz="2000" dirty="0"/>
                  <a:t>vary</a:t>
                </a:r>
                <a:r>
                  <a:rPr lang="zh-CN" altLang="en-US" sz="2000" dirty="0"/>
                  <a:t> </a:t>
                </a:r>
                <a14:m>
                  <m:oMath xmlns:m="http://schemas.openxmlformats.org/officeDocument/2006/math">
                    <m:sSub>
                      <m:sSubPr>
                        <m:ctrlPr>
                          <a:rPr lang="en-US" sz="2000" i="1">
                            <a:latin typeface="Cambria Math" panose="02040503050406030204" pitchFamily="18" charset="0"/>
                          </a:rPr>
                        </m:ctrlPr>
                      </m:sSubPr>
                      <m:e>
                        <m:r>
                          <a:rPr lang="en-US" altLang="zh-CN" sz="2000" i="1">
                            <a:latin typeface="Cambria Math" panose="02040503050406030204" pitchFamily="18" charset="0"/>
                          </a:rPr>
                          <m:t>𝐽</m:t>
                        </m:r>
                      </m:e>
                      <m:sub>
                        <m:r>
                          <a:rPr lang="en-US" altLang="zh-CN" sz="2000" i="1">
                            <a:latin typeface="Cambria Math" panose="02040503050406030204" pitchFamily="18" charset="0"/>
                          </a:rPr>
                          <m:t>𝑠</m:t>
                        </m:r>
                      </m:sub>
                    </m:sSub>
                    <m:r>
                      <a:rPr lang="en-US" altLang="zh-CN" sz="2000" b="0" i="1" smtClean="0">
                        <a:latin typeface="Cambria Math" panose="02040503050406030204" pitchFamily="18" charset="0"/>
                      </a:rPr>
                      <m:t>=</m:t>
                    </m:r>
                    <m:acc>
                      <m:accPr>
                        <m:chr m:val="⃗"/>
                        <m:ctrlPr>
                          <a:rPr lang="en-US" altLang="zh-CN" sz="2000" i="1">
                            <a:latin typeface="Cambria Math" panose="02040503050406030204" pitchFamily="18" charset="0"/>
                          </a:rPr>
                        </m:ctrlPr>
                      </m:accPr>
                      <m:e>
                        <m:r>
                          <a:rPr lang="en-US" altLang="zh-CN" sz="2000" i="1">
                            <a:latin typeface="Cambria Math" panose="02040503050406030204" pitchFamily="18" charset="0"/>
                          </a:rPr>
                          <m:t>𝑆</m:t>
                        </m:r>
                      </m:e>
                    </m:acc>
                    <m:r>
                      <a:rPr lang="en-US" sz="2000" i="1">
                        <a:latin typeface="Cambria Math" panose="02040503050406030204" pitchFamily="18" charset="0"/>
                        <a:ea typeface="Cambria Math" panose="02040503050406030204" pitchFamily="18" charset="0"/>
                      </a:rPr>
                      <m:t>∙</m:t>
                    </m:r>
                    <m:acc>
                      <m:accPr>
                        <m:chr m:val="⃗"/>
                        <m:ctrlPr>
                          <a:rPr lang="en-US" sz="2000" i="1">
                            <a:latin typeface="Cambria Math" panose="02040503050406030204" pitchFamily="18" charset="0"/>
                            <a:ea typeface="Cambria Math" panose="02040503050406030204" pitchFamily="18" charset="0"/>
                          </a:rPr>
                        </m:ctrlPr>
                      </m:accPr>
                      <m:e>
                        <m:r>
                          <a:rPr lang="en-US" altLang="zh-CN" sz="2000" i="1">
                            <a:latin typeface="Cambria Math" panose="02040503050406030204" pitchFamily="18" charset="0"/>
                            <a:ea typeface="Cambria Math" panose="02040503050406030204" pitchFamily="18" charset="0"/>
                          </a:rPr>
                          <m:t>𝑛</m:t>
                        </m:r>
                      </m:e>
                    </m:acc>
                  </m:oMath>
                </a14:m>
                <a:r>
                  <a:rPr lang="zh-CN" altLang="en-US" sz="2000" dirty="0"/>
                  <a:t> </a:t>
                </a:r>
                <a:r>
                  <a:rPr lang="en-US" altLang="zh-CN" sz="2000" dirty="0"/>
                  <a:t>and</a:t>
                </a:r>
                <a:r>
                  <a:rPr lang="zh-CN" altLang="en-US" sz="2000" dirty="0"/>
                  <a:t> </a:t>
                </a:r>
                <a:r>
                  <a:rPr lang="en-US" altLang="zh-CN" sz="2000" dirty="0"/>
                  <a:t>lead</a:t>
                </a:r>
                <a:r>
                  <a:rPr lang="zh-CN" altLang="en-US" sz="2000" dirty="0"/>
                  <a:t> </a:t>
                </a:r>
                <a:r>
                  <a:rPr lang="en-US" altLang="zh-CN" sz="2000" dirty="0"/>
                  <a:t>to</a:t>
                </a:r>
                <a:r>
                  <a:rPr lang="zh-CN" altLang="en-US" sz="2000" dirty="0"/>
                  <a:t> </a:t>
                </a:r>
                <a:r>
                  <a:rPr lang="en-US" altLang="zh-CN" sz="2000" dirty="0"/>
                  <a:t>depolarization</a:t>
                </a:r>
                <a:r>
                  <a:rPr lang="zh-CN" altLang="en-US" sz="2000" dirty="0"/>
                  <a:t> </a:t>
                </a:r>
                <a:r>
                  <a:rPr lang="en-US" altLang="zh-CN" sz="2000" dirty="0"/>
                  <a:t>[1]</a:t>
                </a:r>
              </a:p>
              <a:p>
                <a:pPr marL="742950" lvl="1" indent="-285750">
                  <a:buFont typeface="Arial" panose="020B0604020202020204" pitchFamily="34" charset="0"/>
                  <a:buChar char="•"/>
                </a:pPr>
                <a:r>
                  <a:rPr lang="en-US" altLang="zh-CN" sz="2000" dirty="0">
                    <a:solidFill>
                      <a:srgbClr val="FF0000"/>
                    </a:solidFill>
                  </a:rPr>
                  <a:t>Spin</a:t>
                </a:r>
                <a:r>
                  <a:rPr lang="zh-CN" altLang="en-US" sz="2000" dirty="0">
                    <a:solidFill>
                      <a:srgbClr val="FF0000"/>
                    </a:solidFill>
                  </a:rPr>
                  <a:t> </a:t>
                </a:r>
                <a:r>
                  <a:rPr lang="en-US" altLang="zh-CN" sz="2000" dirty="0">
                    <a:solidFill>
                      <a:srgbClr val="FF0000"/>
                    </a:solidFill>
                  </a:rPr>
                  <a:t>resonance</a:t>
                </a:r>
                <a:r>
                  <a:rPr lang="zh-CN" altLang="en-US" sz="2000" dirty="0">
                    <a:solidFill>
                      <a:srgbClr val="FF0000"/>
                    </a:solidFill>
                  </a:rPr>
                  <a:t> </a:t>
                </a:r>
                <a:r>
                  <a:rPr lang="en-US" altLang="zh-CN" sz="2000" dirty="0">
                    <a:solidFill>
                      <a:srgbClr val="FF0000"/>
                    </a:solidFill>
                  </a:rPr>
                  <a:t>strength</a:t>
                </a:r>
                <a:r>
                  <a:rPr lang="el-GR" altLang="zh-CN" sz="2000" dirty="0">
                    <a:solidFill>
                      <a:srgbClr val="FF0000"/>
                    </a:solidFill>
                  </a:rPr>
                  <a:t> ε</a:t>
                </a:r>
                <a:r>
                  <a:rPr lang="en-US" altLang="zh-CN" sz="2000" dirty="0">
                    <a:solidFill>
                      <a:srgbClr val="FF0000"/>
                    </a:solidFill>
                  </a:rPr>
                  <a:t> </a:t>
                </a:r>
              </a:p>
              <a:p>
                <a:pPr marL="742950" lvl="1" indent="-285750">
                  <a:buFont typeface="Arial" panose="020B0604020202020204" pitchFamily="34" charset="0"/>
                  <a:buChar char="•"/>
                </a:pPr>
                <a:r>
                  <a:rPr lang="en-US" altLang="zh-CN" sz="2000" dirty="0">
                    <a:solidFill>
                      <a:srgbClr val="FF0000"/>
                    </a:solidFill>
                  </a:rPr>
                  <a:t>Acceleration rate </a:t>
                </a:r>
                <a14:m>
                  <m:oMath xmlns:m="http://schemas.openxmlformats.org/officeDocument/2006/math">
                    <m:r>
                      <a:rPr lang="en-US" altLang="zh-CN" sz="2000" i="1" smtClean="0">
                        <a:solidFill>
                          <a:srgbClr val="FF0000"/>
                        </a:solidFill>
                        <a:latin typeface="Cambria Math" panose="02040503050406030204" pitchFamily="18" charset="0"/>
                        <a:ea typeface="Cambria Math" panose="02040503050406030204" pitchFamily="18" charset="0"/>
                      </a:rPr>
                      <m:t>𝛼</m:t>
                    </m:r>
                    <m:r>
                      <a:rPr lang="zh-CN" altLang="en-US" sz="2000" b="0" i="1" smtClean="0">
                        <a:solidFill>
                          <a:srgbClr val="FF0000"/>
                        </a:solidFill>
                        <a:latin typeface="Cambria Math" panose="02040503050406030204" pitchFamily="18" charset="0"/>
                        <a:ea typeface="Cambria Math" panose="02040503050406030204" pitchFamily="18" charset="0"/>
                      </a:rPr>
                      <m:t> </m:t>
                    </m:r>
                    <m:r>
                      <a:rPr lang="en-US" altLang="zh-CN" sz="2000" b="0" i="1" smtClean="0">
                        <a:latin typeface="Cambria Math" panose="02040503050406030204" pitchFamily="18" charset="0"/>
                        <a:ea typeface="Cambria Math" panose="02040503050406030204" pitchFamily="18" charset="0"/>
                      </a:rPr>
                      <m:t>~</m:t>
                    </m:r>
                    <m:sSup>
                      <m:sSupPr>
                        <m:ctrlPr>
                          <a:rPr lang="en-US" altLang="zh-CN" sz="2000" b="0" i="1" smtClean="0">
                            <a:latin typeface="Cambria Math" panose="02040503050406030204" pitchFamily="18" charset="0"/>
                            <a:ea typeface="Cambria Math" panose="02040503050406030204" pitchFamily="18" charset="0"/>
                          </a:rPr>
                        </m:ctrlPr>
                      </m:sSupPr>
                      <m:e>
                        <m:r>
                          <a:rPr lang="en-US" altLang="zh-CN" sz="2000" b="0" i="1" smtClean="0">
                            <a:latin typeface="Cambria Math" panose="02040503050406030204" pitchFamily="18" charset="0"/>
                            <a:ea typeface="Cambria Math" panose="02040503050406030204" pitchFamily="18" charset="0"/>
                          </a:rPr>
                          <m:t>10</m:t>
                        </m:r>
                      </m:e>
                      <m:sup>
                        <m:r>
                          <a:rPr lang="en-US" altLang="zh-CN" sz="2000" b="0" i="1" smtClean="0">
                            <a:latin typeface="Cambria Math" panose="02040503050406030204" pitchFamily="18" charset="0"/>
                            <a:ea typeface="Cambria Math" panose="02040503050406030204" pitchFamily="18" charset="0"/>
                          </a:rPr>
                          <m:t>−6</m:t>
                        </m:r>
                      </m:sup>
                    </m:sSup>
                    <m:f>
                      <m:fPr>
                        <m:ctrlPr>
                          <a:rPr lang="en-US" altLang="zh-CN" sz="2000" b="0" i="1" smtClean="0">
                            <a:latin typeface="Cambria Math" panose="02040503050406030204" pitchFamily="18" charset="0"/>
                            <a:ea typeface="Cambria Math" panose="02040503050406030204" pitchFamily="18" charset="0"/>
                          </a:rPr>
                        </m:ctrlPr>
                      </m:fPr>
                      <m:num>
                        <m:r>
                          <a:rPr lang="en-US" altLang="zh-CN" sz="2000" b="0" i="1" smtClean="0">
                            <a:latin typeface="Cambria Math" panose="02040503050406030204" pitchFamily="18" charset="0"/>
                            <a:ea typeface="Cambria Math" panose="02040503050406030204" pitchFamily="18" charset="0"/>
                          </a:rPr>
                          <m:t>𝑑𝐸</m:t>
                        </m:r>
                      </m:num>
                      <m:den>
                        <m:r>
                          <a:rPr lang="en-US" altLang="zh-CN" sz="2000" b="0" i="1" smtClean="0">
                            <a:latin typeface="Cambria Math" panose="02040503050406030204" pitchFamily="18" charset="0"/>
                            <a:ea typeface="Cambria Math" panose="02040503050406030204" pitchFamily="18" charset="0"/>
                          </a:rPr>
                          <m:t>𝑑𝑡</m:t>
                        </m:r>
                      </m:den>
                    </m:f>
                    <m:d>
                      <m:dPr>
                        <m:begChr m:val="["/>
                        <m:endChr m:val="]"/>
                        <m:ctrlPr>
                          <a:rPr lang="en-US" altLang="zh-CN" sz="2000" b="0" i="1" smtClean="0">
                            <a:latin typeface="Cambria Math" panose="02040503050406030204" pitchFamily="18" charset="0"/>
                            <a:ea typeface="Cambria Math" panose="02040503050406030204" pitchFamily="18" charset="0"/>
                          </a:rPr>
                        </m:ctrlPr>
                      </m:dPr>
                      <m:e>
                        <m:r>
                          <m:rPr>
                            <m:sty m:val="p"/>
                          </m:rPr>
                          <a:rPr lang="en-US" altLang="zh-CN" sz="2000" b="0" i="0" smtClean="0">
                            <a:latin typeface="Cambria Math" panose="02040503050406030204" pitchFamily="18" charset="0"/>
                            <a:ea typeface="Cambria Math" panose="02040503050406030204" pitchFamily="18" charset="0"/>
                          </a:rPr>
                          <m:t>GeV</m:t>
                        </m:r>
                        <m:r>
                          <a:rPr lang="en-US" altLang="zh-CN" sz="2000" b="0" i="1" smtClean="0">
                            <a:latin typeface="Cambria Math" panose="02040503050406030204" pitchFamily="18" charset="0"/>
                            <a:ea typeface="Cambria Math" panose="02040503050406030204" pitchFamily="18" charset="0"/>
                          </a:rPr>
                          <m:t>/</m:t>
                        </m:r>
                        <m:r>
                          <m:rPr>
                            <m:sty m:val="p"/>
                          </m:rPr>
                          <a:rPr lang="en-US" altLang="zh-CN" sz="2000" b="0" i="0" smtClean="0">
                            <a:latin typeface="Cambria Math" panose="02040503050406030204" pitchFamily="18" charset="0"/>
                            <a:ea typeface="Cambria Math" panose="02040503050406030204" pitchFamily="18" charset="0"/>
                          </a:rPr>
                          <m:t>s</m:t>
                        </m:r>
                      </m:e>
                    </m:d>
                    <m:r>
                      <a:rPr lang="en-US" altLang="zh-CN" sz="2000" b="0" i="1" smtClean="0">
                        <a:latin typeface="Cambria Math" panose="02040503050406030204" pitchFamily="18" charset="0"/>
                        <a:ea typeface="Cambria Math" panose="02040503050406030204" pitchFamily="18" charset="0"/>
                      </a:rPr>
                      <m:t>𝐶</m:t>
                    </m:r>
                  </m:oMath>
                </a14:m>
                <a:r>
                  <a:rPr lang="en-US" altLang="zh-CN" sz="2000" dirty="0"/>
                  <a:t>[km]</a:t>
                </a:r>
              </a:p>
              <a:p>
                <a:pPr marL="285750" indent="-285750">
                  <a:buFont typeface="Arial" panose="020B0604020202020204" pitchFamily="34" charset="0"/>
                  <a:buChar char="•"/>
                </a:pPr>
                <a:r>
                  <a:rPr lang="en-US" altLang="zh-CN" sz="2000" b="0" dirty="0">
                    <a:ea typeface="Cambria Math" panose="02040503050406030204" pitchFamily="18" charset="0"/>
                  </a:rPr>
                  <a:t>Polarization is maintained (</a:t>
                </a:r>
                <a:r>
                  <a:rPr lang="el-GR" altLang="zh-CN" sz="2000" b="0" dirty="0">
                    <a:solidFill>
                      <a:srgbClr val="FF0000"/>
                    </a:solidFill>
                    <a:ea typeface="Cambria Math" panose="02040503050406030204" pitchFamily="18" charset="0"/>
                  </a:rPr>
                  <a:t>Δ</a:t>
                </a:r>
                <a:r>
                  <a:rPr lang="en-US" altLang="zh-CN" sz="2000" b="0" dirty="0">
                    <a:solidFill>
                      <a:srgbClr val="FF0000"/>
                    </a:solidFill>
                    <a:ea typeface="Cambria Math" panose="02040503050406030204" pitchFamily="18" charset="0"/>
                  </a:rPr>
                  <a:t>|P| &lt; 1%</a:t>
                </a:r>
                <a:r>
                  <a:rPr lang="en-US" altLang="zh-CN" sz="2000" b="0" dirty="0">
                    <a:ea typeface="Cambria Math" panose="02040503050406030204" pitchFamily="18" charset="0"/>
                  </a:rPr>
                  <a:t>) in</a:t>
                </a:r>
                <a:r>
                  <a:rPr lang="zh-CN" altLang="en-US" sz="2000" dirty="0">
                    <a:ea typeface="Cambria Math" panose="02040503050406030204" pitchFamily="18" charset="0"/>
                  </a:rPr>
                  <a:t> </a:t>
                </a:r>
                <a:r>
                  <a:rPr lang="en-US" altLang="zh-CN" sz="2000" dirty="0">
                    <a:ea typeface="Cambria Math" panose="02040503050406030204" pitchFamily="18" charset="0"/>
                  </a:rPr>
                  <a:t>the</a:t>
                </a:r>
                <a:r>
                  <a:rPr lang="zh-CN" altLang="en-US" sz="2000" dirty="0">
                    <a:ea typeface="Cambria Math" panose="02040503050406030204" pitchFamily="18" charset="0"/>
                  </a:rPr>
                  <a:t> </a:t>
                </a:r>
                <a:r>
                  <a:rPr lang="en-US" altLang="zh-CN" sz="2000" dirty="0">
                    <a:ea typeface="Cambria Math" panose="02040503050406030204" pitchFamily="18" charset="0"/>
                  </a:rPr>
                  <a:t>regimes</a:t>
                </a:r>
                <a:r>
                  <a:rPr lang="zh-CN" altLang="en-US" sz="2000" dirty="0">
                    <a:ea typeface="Cambria Math" panose="02040503050406030204" pitchFamily="18" charset="0"/>
                  </a:rPr>
                  <a:t> </a:t>
                </a:r>
                <a:r>
                  <a:rPr lang="en-US" altLang="zh-CN" sz="2000" dirty="0">
                    <a:ea typeface="Cambria Math" panose="02040503050406030204" pitchFamily="18" charset="0"/>
                  </a:rPr>
                  <a:t>of</a:t>
                </a:r>
                <a:r>
                  <a:rPr lang="zh-CN" altLang="en-US" sz="2000" dirty="0">
                    <a:ea typeface="Cambria Math" panose="02040503050406030204" pitchFamily="18" charset="0"/>
                  </a:rPr>
                  <a:t> </a:t>
                </a:r>
                <a:r>
                  <a:rPr lang="en-US" altLang="zh-CN" sz="2000" dirty="0">
                    <a:ea typeface="Cambria Math" panose="02040503050406030204" pitchFamily="18" charset="0"/>
                  </a:rPr>
                  <a:t>fast</a:t>
                </a:r>
                <a:r>
                  <a:rPr lang="zh-CN" altLang="en-US" sz="2000" dirty="0">
                    <a:ea typeface="Cambria Math" panose="02040503050406030204" pitchFamily="18" charset="0"/>
                  </a:rPr>
                  <a:t> </a:t>
                </a:r>
                <a:r>
                  <a:rPr lang="en-US" altLang="zh-CN" sz="2000" dirty="0">
                    <a:ea typeface="Cambria Math" panose="02040503050406030204" pitchFamily="18" charset="0"/>
                  </a:rPr>
                  <a:t>crossing</a:t>
                </a:r>
                <a:r>
                  <a:rPr lang="zh-CN" altLang="en-US" sz="2000" dirty="0">
                    <a:ea typeface="Cambria Math" panose="02040503050406030204" pitchFamily="18" charset="0"/>
                  </a:rPr>
                  <a:t> </a:t>
                </a:r>
                <a:r>
                  <a:rPr lang="en-US" altLang="zh-CN" sz="2000" dirty="0">
                    <a:ea typeface="Cambria Math" panose="02040503050406030204" pitchFamily="18" charset="0"/>
                  </a:rPr>
                  <a:t>&amp;</a:t>
                </a:r>
                <a:r>
                  <a:rPr lang="zh-CN" altLang="en-US" sz="2000" dirty="0">
                    <a:ea typeface="Cambria Math" panose="02040503050406030204" pitchFamily="18" charset="0"/>
                  </a:rPr>
                  <a:t> </a:t>
                </a:r>
                <a:r>
                  <a:rPr lang="en-US" altLang="zh-CN" sz="2000" dirty="0">
                    <a:ea typeface="Cambria Math" panose="02040503050406030204" pitchFamily="18" charset="0"/>
                  </a:rPr>
                  <a:t>slow</a:t>
                </a:r>
                <a:r>
                  <a:rPr lang="zh-CN" altLang="en-US" sz="2000" dirty="0">
                    <a:ea typeface="Cambria Math" panose="02040503050406030204" pitchFamily="18" charset="0"/>
                  </a:rPr>
                  <a:t> </a:t>
                </a:r>
                <a:r>
                  <a:rPr lang="en-US" altLang="zh-CN" sz="2000" dirty="0">
                    <a:ea typeface="Cambria Math" panose="02040503050406030204" pitchFamily="18" charset="0"/>
                  </a:rPr>
                  <a:t>crossing</a:t>
                </a:r>
              </a:p>
              <a:p>
                <a:pPr marL="285750" indent="-285750">
                  <a:buFont typeface="Arial" panose="020B0604020202020204" pitchFamily="34" charset="0"/>
                  <a:buChar char="•"/>
                </a:pPr>
                <a:r>
                  <a:rPr lang="en-US" altLang="zh-CN" sz="2000" b="0" dirty="0">
                    <a:ea typeface="Cambria Math" panose="02040503050406030204" pitchFamily="18" charset="0"/>
                  </a:rPr>
                  <a:t>Previous</a:t>
                </a:r>
                <a:r>
                  <a:rPr lang="zh-CN" altLang="en-US" sz="2000" b="0" dirty="0">
                    <a:ea typeface="Cambria Math" panose="02040503050406030204" pitchFamily="18" charset="0"/>
                  </a:rPr>
                  <a:t> </a:t>
                </a:r>
                <a:r>
                  <a:rPr lang="en-US" altLang="zh-CN" sz="2000" b="0" dirty="0">
                    <a:ea typeface="Cambria Math" panose="02040503050406030204" pitchFamily="18" charset="0"/>
                  </a:rPr>
                  <a:t>studies</a:t>
                </a:r>
                <a:r>
                  <a:rPr lang="zh-CN" altLang="en-US" sz="2000" b="0" dirty="0">
                    <a:ea typeface="Cambria Math" panose="02040503050406030204" pitchFamily="18" charset="0"/>
                  </a:rPr>
                  <a:t> </a:t>
                </a:r>
                <a:r>
                  <a:rPr lang="en-US" altLang="zh-CN" sz="2000" b="0" dirty="0">
                    <a:ea typeface="Cambria Math" panose="02040503050406030204" pitchFamily="18" charset="0"/>
                  </a:rPr>
                  <a:t>suggested</a:t>
                </a:r>
                <a:r>
                  <a:rPr lang="zh-CN" altLang="en-US" sz="2000" b="0" dirty="0">
                    <a:ea typeface="Cambria Math" panose="02040503050406030204" pitchFamily="18" charset="0"/>
                  </a:rPr>
                  <a:t> </a:t>
                </a:r>
                <a:r>
                  <a:rPr lang="en-US" altLang="zh-CN" sz="2000" b="0" dirty="0">
                    <a:ea typeface="Cambria Math" panose="02040503050406030204" pitchFamily="18" charset="0"/>
                  </a:rPr>
                  <a:t>using</a:t>
                </a:r>
                <a:r>
                  <a:rPr lang="zh-CN" altLang="en-US" sz="2000" b="0" dirty="0">
                    <a:ea typeface="Cambria Math" panose="02040503050406030204" pitchFamily="18" charset="0"/>
                  </a:rPr>
                  <a:t> </a:t>
                </a:r>
                <a:r>
                  <a:rPr lang="en-US" altLang="zh-CN" sz="2000" b="0" dirty="0">
                    <a:ea typeface="Cambria Math" panose="02040503050406030204" pitchFamily="18" charset="0"/>
                  </a:rPr>
                  <a:t>Siberian</a:t>
                </a:r>
                <a:r>
                  <a:rPr lang="zh-CN" altLang="en-US" sz="2000" b="0" dirty="0">
                    <a:ea typeface="Cambria Math" panose="02040503050406030204" pitchFamily="18" charset="0"/>
                  </a:rPr>
                  <a:t> </a:t>
                </a:r>
                <a:r>
                  <a:rPr lang="en-US" altLang="zh-CN" sz="2000" b="0" dirty="0">
                    <a:ea typeface="Cambria Math" panose="02040503050406030204" pitchFamily="18" charset="0"/>
                  </a:rPr>
                  <a:t>snakes</a:t>
                </a:r>
                <a:r>
                  <a:rPr lang="zh-CN" altLang="en-US" sz="2000" b="0" dirty="0">
                    <a:ea typeface="Cambria Math" panose="02040503050406030204" pitchFamily="18" charset="0"/>
                  </a:rPr>
                  <a:t> </a:t>
                </a:r>
                <a:r>
                  <a:rPr lang="en-US" altLang="zh-CN" sz="2000" b="0" dirty="0">
                    <a:ea typeface="Cambria Math" panose="02040503050406030204" pitchFamily="18" charset="0"/>
                  </a:rPr>
                  <a:t>to</a:t>
                </a:r>
                <a:r>
                  <a:rPr lang="zh-CN" altLang="en-US" sz="2000" b="0" dirty="0">
                    <a:ea typeface="Cambria Math" panose="02040503050406030204" pitchFamily="18" charset="0"/>
                  </a:rPr>
                  <a:t> </a:t>
                </a:r>
                <a:r>
                  <a:rPr lang="en-US" altLang="zh-CN" sz="2000" b="0" dirty="0">
                    <a:ea typeface="Cambria Math" panose="02040503050406030204" pitchFamily="18" charset="0"/>
                  </a:rPr>
                  <a:t>maintain</a:t>
                </a:r>
                <a:r>
                  <a:rPr lang="zh-CN" altLang="en-US" sz="2000" b="0" dirty="0">
                    <a:ea typeface="Cambria Math" panose="02040503050406030204" pitchFamily="18" charset="0"/>
                  </a:rPr>
                  <a:t> </a:t>
                </a:r>
                <a:r>
                  <a:rPr lang="en-US" altLang="zh-CN" sz="2000" dirty="0">
                    <a:ea typeface="Cambria Math" panose="02040503050406030204" pitchFamily="18" charset="0"/>
                  </a:rPr>
                  <a:t>polarization</a:t>
                </a:r>
                <a:r>
                  <a:rPr lang="zh-CN" altLang="en-US" sz="2000" dirty="0">
                    <a:ea typeface="Cambria Math" panose="02040503050406030204" pitchFamily="18" charset="0"/>
                  </a:rPr>
                  <a:t> </a:t>
                </a:r>
                <a:r>
                  <a:rPr lang="en-US" altLang="zh-CN" sz="2000" dirty="0">
                    <a:ea typeface="Cambria Math" panose="02040503050406030204" pitchFamily="18" charset="0"/>
                  </a:rPr>
                  <a:t>for</a:t>
                </a:r>
                <a:r>
                  <a:rPr lang="zh-CN" altLang="en-US" sz="2000" dirty="0">
                    <a:ea typeface="Cambria Math" panose="02040503050406030204" pitchFamily="18" charset="0"/>
                  </a:rPr>
                  <a:t> </a:t>
                </a:r>
                <a:r>
                  <a:rPr lang="en-US" altLang="zh-CN" sz="2000" dirty="0">
                    <a:ea typeface="Cambria Math" panose="02040503050406030204" pitchFamily="18" charset="0"/>
                  </a:rPr>
                  <a:t>future</a:t>
                </a:r>
                <a:r>
                  <a:rPr lang="zh-CN" altLang="en-US" sz="2000" dirty="0">
                    <a:ea typeface="Cambria Math" panose="02040503050406030204" pitchFamily="18" charset="0"/>
                  </a:rPr>
                  <a:t> </a:t>
                </a:r>
                <a:r>
                  <a:rPr lang="en-US" altLang="zh-CN" sz="2000" dirty="0">
                    <a:ea typeface="Cambria Math" panose="02040503050406030204" pitchFamily="18" charset="0"/>
                  </a:rPr>
                  <a:t>100km</a:t>
                </a:r>
                <a:r>
                  <a:rPr lang="zh-CN" altLang="en-US" sz="2000" dirty="0">
                    <a:ea typeface="Cambria Math" panose="02040503050406030204" pitchFamily="18" charset="0"/>
                  </a:rPr>
                  <a:t> </a:t>
                </a:r>
                <a:r>
                  <a:rPr lang="en-US" altLang="zh-CN" sz="2000" dirty="0">
                    <a:ea typeface="Cambria Math" panose="02040503050406030204" pitchFamily="18" charset="0"/>
                  </a:rPr>
                  <a:t>scale</a:t>
                </a:r>
                <a:r>
                  <a:rPr lang="zh-CN" altLang="en-US" sz="2000" dirty="0">
                    <a:ea typeface="Cambria Math" panose="02040503050406030204" pitchFamily="18" charset="0"/>
                  </a:rPr>
                  <a:t> </a:t>
                </a:r>
                <a:r>
                  <a:rPr lang="en-US" altLang="zh-CN" sz="2000" dirty="0">
                    <a:ea typeface="Cambria Math" panose="02040503050406030204" pitchFamily="18" charset="0"/>
                  </a:rPr>
                  <a:t>boosters[7]</a:t>
                </a:r>
                <a:endParaRPr lang="en-US" altLang="zh-CN" sz="2000" b="0" dirty="0">
                  <a:ea typeface="Cambria Math" panose="02040503050406030204" pitchFamily="18" charset="0"/>
                </a:endParaRPr>
              </a:p>
            </p:txBody>
          </p:sp>
        </mc:Choice>
        <mc:Fallback xmlns="">
          <p:sp>
            <p:nvSpPr>
              <p:cNvPr id="12" name="TextBox 11">
                <a:extLst>
                  <a:ext uri="{FF2B5EF4-FFF2-40B4-BE49-F238E27FC236}">
                    <a16:creationId xmlns:a16="http://schemas.microsoft.com/office/drawing/2014/main" id="{4AC9A245-BC64-9944-BB93-125A7147A8C3}"/>
                  </a:ext>
                </a:extLst>
              </p:cNvPr>
              <p:cNvSpPr txBox="1">
                <a:spLocks noRot="1" noChangeAspect="1" noMove="1" noResize="1" noEditPoints="1" noAdjustHandles="1" noChangeArrowheads="1" noChangeShapeType="1" noTextEdit="1"/>
              </p:cNvSpPr>
              <p:nvPr/>
            </p:nvSpPr>
            <p:spPr>
              <a:xfrm>
                <a:off x="214161" y="1014775"/>
                <a:ext cx="11741543" cy="2445862"/>
              </a:xfrm>
              <a:prstGeom prst="rect">
                <a:avLst/>
              </a:prstGeom>
              <a:blipFill>
                <a:blip r:embed="rId4"/>
                <a:stretch>
                  <a:fillRect l="-432" t="-1031" b="-2577"/>
                </a:stretch>
              </a:blipFill>
              <a:ln>
                <a:solidFill>
                  <a:srgbClr val="00B050"/>
                </a:solidFill>
              </a:ln>
            </p:spPr>
            <p:txBody>
              <a:bodyPr/>
              <a:lstStyle/>
              <a:p>
                <a:r>
                  <a:rPr lang="en-US">
                    <a:noFill/>
                  </a:rPr>
                  <a:t> </a:t>
                </a:r>
              </a:p>
            </p:txBody>
          </p:sp>
        </mc:Fallback>
      </mc:AlternateContent>
      <p:pic>
        <p:nvPicPr>
          <p:cNvPr id="13" name="Picture 12">
            <a:extLst>
              <a:ext uri="{FF2B5EF4-FFF2-40B4-BE49-F238E27FC236}">
                <a16:creationId xmlns:a16="http://schemas.microsoft.com/office/drawing/2014/main" id="{A51268AF-F1DF-0E4D-9F3A-8D55AE411E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85265" y="3668161"/>
            <a:ext cx="4997135" cy="3189838"/>
          </a:xfrm>
          <a:prstGeom prst="rect">
            <a:avLst/>
          </a:prstGeom>
        </p:spPr>
      </p:pic>
      <p:cxnSp>
        <p:nvCxnSpPr>
          <p:cNvPr id="15" name="Straight Connector 14">
            <a:extLst>
              <a:ext uri="{FF2B5EF4-FFF2-40B4-BE49-F238E27FC236}">
                <a16:creationId xmlns:a16="http://schemas.microsoft.com/office/drawing/2014/main" id="{BB9CC75D-981D-E74B-A2C2-18EC7FE6D5B1}"/>
              </a:ext>
            </a:extLst>
          </p:cNvPr>
          <p:cNvCxnSpPr>
            <a:cxnSpLocks/>
          </p:cNvCxnSpPr>
          <p:nvPr/>
        </p:nvCxnSpPr>
        <p:spPr>
          <a:xfrm>
            <a:off x="9868829" y="4048570"/>
            <a:ext cx="0" cy="2208762"/>
          </a:xfrm>
          <a:prstGeom prst="line">
            <a:avLst/>
          </a:prstGeom>
          <a:ln>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B1DC818D-A2B7-CE4C-B704-985DB0828CA0}"/>
              </a:ext>
            </a:extLst>
          </p:cNvPr>
          <p:cNvCxnSpPr>
            <a:cxnSpLocks/>
          </p:cNvCxnSpPr>
          <p:nvPr/>
        </p:nvCxnSpPr>
        <p:spPr>
          <a:xfrm>
            <a:off x="9767279" y="4675839"/>
            <a:ext cx="0" cy="1581493"/>
          </a:xfrm>
          <a:prstGeom prst="line">
            <a:avLst/>
          </a:prstGeom>
          <a:ln>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3C545C62-036B-6849-8F55-B827A030CFFF}"/>
              </a:ext>
            </a:extLst>
          </p:cNvPr>
          <p:cNvCxnSpPr>
            <a:cxnSpLocks/>
          </p:cNvCxnSpPr>
          <p:nvPr/>
        </p:nvCxnSpPr>
        <p:spPr>
          <a:xfrm>
            <a:off x="9465452" y="4803552"/>
            <a:ext cx="0" cy="1453780"/>
          </a:xfrm>
          <a:prstGeom prst="line">
            <a:avLst/>
          </a:prstGeom>
          <a:ln>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966F4957-8AD6-8744-AB7C-004B39C31815}"/>
              </a:ext>
            </a:extLst>
          </p:cNvPr>
          <p:cNvCxnSpPr>
            <a:cxnSpLocks/>
          </p:cNvCxnSpPr>
          <p:nvPr/>
        </p:nvCxnSpPr>
        <p:spPr>
          <a:xfrm>
            <a:off x="10875858" y="5352554"/>
            <a:ext cx="0" cy="904778"/>
          </a:xfrm>
          <a:prstGeom prst="line">
            <a:avLst/>
          </a:prstGeom>
          <a:ln>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DAB0891E-F138-6D44-A49F-24CE4ABB925F}"/>
              </a:ext>
            </a:extLst>
          </p:cNvPr>
          <p:cNvCxnSpPr>
            <a:cxnSpLocks/>
          </p:cNvCxnSpPr>
          <p:nvPr/>
        </p:nvCxnSpPr>
        <p:spPr>
          <a:xfrm>
            <a:off x="10537457" y="5430182"/>
            <a:ext cx="0" cy="827150"/>
          </a:xfrm>
          <a:prstGeom prst="line">
            <a:avLst/>
          </a:prstGeom>
          <a:ln>
            <a:solidFill>
              <a:schemeClr val="tx1"/>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2AF47286-DAB3-DA46-8232-B9D297A661C5}"/>
              </a:ext>
            </a:extLst>
          </p:cNvPr>
          <p:cNvSpPr txBox="1"/>
          <p:nvPr/>
        </p:nvSpPr>
        <p:spPr>
          <a:xfrm>
            <a:off x="-9876" y="6098564"/>
            <a:ext cx="8358534" cy="830997"/>
          </a:xfrm>
          <a:prstGeom prst="rect">
            <a:avLst/>
          </a:prstGeom>
          <a:noFill/>
        </p:spPr>
        <p:txBody>
          <a:bodyPr wrap="square" rtlCol="0">
            <a:spAutoFit/>
          </a:bodyPr>
          <a:lstStyle/>
          <a:p>
            <a:r>
              <a:rPr lang="en-US" altLang="zh-CN" sz="1200" dirty="0">
                <a:solidFill>
                  <a:srgbClr val="00B050"/>
                </a:solidFill>
              </a:rPr>
              <a:t>[1]</a:t>
            </a:r>
            <a:r>
              <a:rPr lang="zh-CN" altLang="en-US" sz="1200" dirty="0">
                <a:solidFill>
                  <a:srgbClr val="00B050"/>
                </a:solidFill>
              </a:rPr>
              <a:t> </a:t>
            </a:r>
            <a:r>
              <a:rPr lang="en-US" altLang="zh-CN" sz="1200" dirty="0">
                <a:solidFill>
                  <a:srgbClr val="00B050"/>
                </a:solidFill>
              </a:rPr>
              <a:t>Froissart</a:t>
            </a:r>
            <a:r>
              <a:rPr lang="zh-CN" altLang="en-US" sz="1200" dirty="0">
                <a:solidFill>
                  <a:srgbClr val="00B050"/>
                </a:solidFill>
              </a:rPr>
              <a:t> </a:t>
            </a:r>
            <a:r>
              <a:rPr lang="en-US" altLang="zh-CN" sz="1200" dirty="0">
                <a:solidFill>
                  <a:srgbClr val="00B050"/>
                </a:solidFill>
              </a:rPr>
              <a:t>and</a:t>
            </a:r>
            <a:r>
              <a:rPr lang="zh-CN" altLang="en-US" sz="1200" dirty="0">
                <a:solidFill>
                  <a:srgbClr val="00B050"/>
                </a:solidFill>
              </a:rPr>
              <a:t> </a:t>
            </a:r>
            <a:r>
              <a:rPr lang="en-US" altLang="zh-CN" sz="1200" dirty="0" err="1">
                <a:solidFill>
                  <a:srgbClr val="00B050"/>
                </a:solidFill>
              </a:rPr>
              <a:t>Stora</a:t>
            </a:r>
            <a:r>
              <a:rPr lang="en-US" altLang="zh-CN" sz="1200" dirty="0">
                <a:solidFill>
                  <a:srgbClr val="00B050"/>
                </a:solidFill>
              </a:rPr>
              <a:t>,</a:t>
            </a:r>
            <a:r>
              <a:rPr lang="zh-CN" altLang="en-US" sz="1200" dirty="0">
                <a:solidFill>
                  <a:srgbClr val="00B050"/>
                </a:solidFill>
              </a:rPr>
              <a:t> </a:t>
            </a:r>
            <a:r>
              <a:rPr lang="en-US" altLang="zh-CN" sz="1200" dirty="0">
                <a:solidFill>
                  <a:srgbClr val="00B050"/>
                </a:solidFill>
              </a:rPr>
              <a:t>NIM</a:t>
            </a:r>
            <a:r>
              <a:rPr lang="zh-CN" altLang="en-US" sz="1200" dirty="0">
                <a:solidFill>
                  <a:srgbClr val="00B050"/>
                </a:solidFill>
              </a:rPr>
              <a:t> </a:t>
            </a:r>
            <a:r>
              <a:rPr lang="en-US" altLang="zh-CN" sz="1200" dirty="0">
                <a:solidFill>
                  <a:srgbClr val="00B050"/>
                </a:solidFill>
              </a:rPr>
              <a:t>7,</a:t>
            </a:r>
            <a:r>
              <a:rPr lang="zh-CN" altLang="en-US" sz="1200" dirty="0">
                <a:solidFill>
                  <a:srgbClr val="00B050"/>
                </a:solidFill>
              </a:rPr>
              <a:t> </a:t>
            </a:r>
            <a:r>
              <a:rPr lang="en-US" altLang="zh-CN" sz="1200" dirty="0">
                <a:solidFill>
                  <a:srgbClr val="00B050"/>
                </a:solidFill>
              </a:rPr>
              <a:t>297</a:t>
            </a:r>
            <a:r>
              <a:rPr lang="zh-CN" altLang="en-US" sz="1200" dirty="0">
                <a:solidFill>
                  <a:srgbClr val="00B050"/>
                </a:solidFill>
              </a:rPr>
              <a:t> </a:t>
            </a:r>
            <a:r>
              <a:rPr lang="en-US" altLang="zh-CN" sz="1200" dirty="0">
                <a:solidFill>
                  <a:srgbClr val="00B050"/>
                </a:solidFill>
              </a:rPr>
              <a:t>(1960)</a:t>
            </a:r>
            <a:r>
              <a:rPr lang="zh-CN" altLang="en-US" sz="1200" dirty="0">
                <a:solidFill>
                  <a:srgbClr val="00B050"/>
                </a:solidFill>
              </a:rPr>
              <a:t> </a:t>
            </a:r>
            <a:r>
              <a:rPr lang="en-US" altLang="zh-CN" sz="1200" dirty="0">
                <a:solidFill>
                  <a:srgbClr val="00B050"/>
                </a:solidFill>
              </a:rPr>
              <a:t>[2]</a:t>
            </a:r>
            <a:r>
              <a:rPr lang="zh-CN" altLang="en-US" sz="1200" dirty="0">
                <a:solidFill>
                  <a:srgbClr val="00B050"/>
                </a:solidFill>
              </a:rPr>
              <a:t> </a:t>
            </a:r>
            <a:r>
              <a:rPr lang="en-US" altLang="zh-CN" sz="1200" dirty="0">
                <a:solidFill>
                  <a:srgbClr val="00B050"/>
                </a:solidFill>
              </a:rPr>
              <a:t>A.</a:t>
            </a:r>
            <a:r>
              <a:rPr lang="zh-CN" altLang="en-US" sz="1200" dirty="0">
                <a:solidFill>
                  <a:srgbClr val="00B050"/>
                </a:solidFill>
              </a:rPr>
              <a:t> </a:t>
            </a:r>
            <a:r>
              <a:rPr lang="en-US" altLang="zh-CN" sz="1200" dirty="0">
                <a:solidFill>
                  <a:srgbClr val="00B050"/>
                </a:solidFill>
              </a:rPr>
              <a:t>K.</a:t>
            </a:r>
            <a:r>
              <a:rPr lang="zh-CN" altLang="en-US" sz="1200" dirty="0">
                <a:solidFill>
                  <a:srgbClr val="00B050"/>
                </a:solidFill>
              </a:rPr>
              <a:t> </a:t>
            </a:r>
            <a:r>
              <a:rPr lang="en-US" altLang="zh-CN" sz="1200" dirty="0" err="1">
                <a:solidFill>
                  <a:srgbClr val="00B050"/>
                </a:solidFill>
              </a:rPr>
              <a:t>Barladyan</a:t>
            </a:r>
            <a:r>
              <a:rPr lang="en-US" altLang="zh-CN" sz="1200" dirty="0">
                <a:solidFill>
                  <a:srgbClr val="00B050"/>
                </a:solidFill>
              </a:rPr>
              <a:t>,</a:t>
            </a:r>
            <a:r>
              <a:rPr lang="zh-CN" altLang="en-US" sz="1200" dirty="0">
                <a:solidFill>
                  <a:srgbClr val="00B050"/>
                </a:solidFill>
              </a:rPr>
              <a:t> </a:t>
            </a:r>
            <a:r>
              <a:rPr lang="en-US" altLang="zh-CN" sz="1200" dirty="0">
                <a:solidFill>
                  <a:srgbClr val="00B050"/>
                </a:solidFill>
              </a:rPr>
              <a:t>et</a:t>
            </a:r>
            <a:r>
              <a:rPr lang="zh-CN" altLang="en-US" sz="1200" dirty="0">
                <a:solidFill>
                  <a:srgbClr val="00B050"/>
                </a:solidFill>
              </a:rPr>
              <a:t> </a:t>
            </a:r>
            <a:r>
              <a:rPr lang="en-US" altLang="zh-CN" sz="1200" dirty="0">
                <a:solidFill>
                  <a:srgbClr val="00B050"/>
                </a:solidFill>
              </a:rPr>
              <a:t>al.,</a:t>
            </a:r>
            <a:r>
              <a:rPr lang="zh-CN" altLang="en-US" sz="1200" dirty="0">
                <a:solidFill>
                  <a:srgbClr val="00B050"/>
                </a:solidFill>
              </a:rPr>
              <a:t> </a:t>
            </a:r>
            <a:r>
              <a:rPr lang="en-US" altLang="zh-CN" sz="1200" dirty="0">
                <a:solidFill>
                  <a:srgbClr val="00B050"/>
                </a:solidFill>
              </a:rPr>
              <a:t>PRAB</a:t>
            </a:r>
            <a:r>
              <a:rPr lang="zh-CN" altLang="en-US" sz="1200" dirty="0">
                <a:solidFill>
                  <a:srgbClr val="00B050"/>
                </a:solidFill>
              </a:rPr>
              <a:t> </a:t>
            </a:r>
            <a:r>
              <a:rPr lang="en-US" altLang="zh-CN" sz="1200" dirty="0">
                <a:solidFill>
                  <a:srgbClr val="00B050"/>
                </a:solidFill>
              </a:rPr>
              <a:t>22,</a:t>
            </a:r>
            <a:r>
              <a:rPr lang="zh-CN" altLang="en-US" sz="1200" dirty="0">
                <a:solidFill>
                  <a:srgbClr val="00B050"/>
                </a:solidFill>
              </a:rPr>
              <a:t> </a:t>
            </a:r>
            <a:r>
              <a:rPr lang="en-US" altLang="zh-CN" sz="1200" dirty="0">
                <a:solidFill>
                  <a:srgbClr val="00B050"/>
                </a:solidFill>
              </a:rPr>
              <a:t>112804,</a:t>
            </a:r>
            <a:r>
              <a:rPr lang="zh-CN" altLang="en-US" sz="1200" dirty="0">
                <a:solidFill>
                  <a:srgbClr val="00B050"/>
                </a:solidFill>
              </a:rPr>
              <a:t> </a:t>
            </a:r>
            <a:r>
              <a:rPr lang="en-US" altLang="zh-CN" sz="1200" dirty="0">
                <a:solidFill>
                  <a:srgbClr val="00B050"/>
                </a:solidFill>
              </a:rPr>
              <a:t>(2019)</a:t>
            </a:r>
            <a:endParaRPr lang="en-HK" altLang="zh-CN" sz="1200" dirty="0">
              <a:solidFill>
                <a:srgbClr val="00B050"/>
              </a:solidFill>
            </a:endParaRPr>
          </a:p>
          <a:p>
            <a:r>
              <a:rPr lang="en-US" altLang="zh-CN" sz="1200" dirty="0">
                <a:solidFill>
                  <a:srgbClr val="00B050"/>
                </a:solidFill>
              </a:rPr>
              <a:t>[3]</a:t>
            </a:r>
            <a:r>
              <a:rPr lang="zh-CN" altLang="en-US" sz="1200" dirty="0">
                <a:solidFill>
                  <a:srgbClr val="00B050"/>
                </a:solidFill>
              </a:rPr>
              <a:t> </a:t>
            </a:r>
            <a:r>
              <a:rPr lang="en-US" altLang="zh-CN" sz="1200" dirty="0">
                <a:solidFill>
                  <a:srgbClr val="00B050"/>
                </a:solidFill>
              </a:rPr>
              <a:t>S.</a:t>
            </a:r>
            <a:r>
              <a:rPr lang="zh-CN" altLang="en-US" sz="1200" dirty="0">
                <a:solidFill>
                  <a:srgbClr val="00B050"/>
                </a:solidFill>
              </a:rPr>
              <a:t> </a:t>
            </a:r>
            <a:r>
              <a:rPr lang="en-US" altLang="zh-CN" sz="1200" dirty="0">
                <a:solidFill>
                  <a:srgbClr val="00B050"/>
                </a:solidFill>
              </a:rPr>
              <a:t>Nakamura,</a:t>
            </a:r>
            <a:r>
              <a:rPr lang="zh-CN" altLang="en-US" sz="1200" dirty="0">
                <a:solidFill>
                  <a:srgbClr val="00B050"/>
                </a:solidFill>
              </a:rPr>
              <a:t> </a:t>
            </a:r>
            <a:r>
              <a:rPr lang="en-US" altLang="zh-CN" sz="1200" dirty="0">
                <a:solidFill>
                  <a:srgbClr val="00B050"/>
                </a:solidFill>
              </a:rPr>
              <a:t>et</a:t>
            </a:r>
            <a:r>
              <a:rPr lang="zh-CN" altLang="en-US" sz="1200" dirty="0">
                <a:solidFill>
                  <a:srgbClr val="00B050"/>
                </a:solidFill>
              </a:rPr>
              <a:t> </a:t>
            </a:r>
            <a:r>
              <a:rPr lang="en-US" altLang="zh-CN" sz="1200" dirty="0">
                <a:solidFill>
                  <a:srgbClr val="00B050"/>
                </a:solidFill>
              </a:rPr>
              <a:t>al.,</a:t>
            </a:r>
            <a:r>
              <a:rPr lang="zh-CN" altLang="en-US" sz="1200" dirty="0">
                <a:solidFill>
                  <a:srgbClr val="00B050"/>
                </a:solidFill>
              </a:rPr>
              <a:t> </a:t>
            </a:r>
            <a:r>
              <a:rPr lang="en-US" altLang="zh-CN" sz="1200" dirty="0">
                <a:solidFill>
                  <a:srgbClr val="00B050"/>
                </a:solidFill>
              </a:rPr>
              <a:t>NIM</a:t>
            </a:r>
            <a:r>
              <a:rPr lang="zh-CN" altLang="en-US" sz="1200" dirty="0">
                <a:solidFill>
                  <a:srgbClr val="00B050"/>
                </a:solidFill>
              </a:rPr>
              <a:t> </a:t>
            </a:r>
            <a:r>
              <a:rPr lang="en-US" altLang="zh-CN" sz="1200" dirty="0">
                <a:solidFill>
                  <a:srgbClr val="00B050"/>
                </a:solidFill>
              </a:rPr>
              <a:t>A</a:t>
            </a:r>
            <a:r>
              <a:rPr lang="zh-CN" altLang="en-US" sz="1200" dirty="0">
                <a:solidFill>
                  <a:srgbClr val="00B050"/>
                </a:solidFill>
              </a:rPr>
              <a:t> </a:t>
            </a:r>
            <a:r>
              <a:rPr lang="en-US" altLang="zh-CN" sz="1200" dirty="0">
                <a:solidFill>
                  <a:srgbClr val="00B050"/>
                </a:solidFill>
              </a:rPr>
              <a:t>411,</a:t>
            </a:r>
            <a:r>
              <a:rPr lang="zh-CN" altLang="en-US" sz="1200" dirty="0">
                <a:solidFill>
                  <a:srgbClr val="00B050"/>
                </a:solidFill>
              </a:rPr>
              <a:t> </a:t>
            </a:r>
            <a:r>
              <a:rPr lang="en-US" altLang="zh-CN" sz="1200" dirty="0">
                <a:solidFill>
                  <a:srgbClr val="00B050"/>
                </a:solidFill>
              </a:rPr>
              <a:t>93</a:t>
            </a:r>
            <a:r>
              <a:rPr lang="zh-CN" altLang="en-US" sz="1200" dirty="0">
                <a:solidFill>
                  <a:srgbClr val="00B050"/>
                </a:solidFill>
              </a:rPr>
              <a:t> </a:t>
            </a:r>
            <a:r>
              <a:rPr lang="en-US" altLang="zh-CN" sz="1200" dirty="0">
                <a:solidFill>
                  <a:srgbClr val="00B050"/>
                </a:solidFill>
              </a:rPr>
              <a:t>(1998)</a:t>
            </a:r>
            <a:r>
              <a:rPr lang="zh-CN" altLang="en-US" sz="1200" dirty="0">
                <a:solidFill>
                  <a:srgbClr val="00B050"/>
                </a:solidFill>
              </a:rPr>
              <a:t> </a:t>
            </a:r>
            <a:r>
              <a:rPr lang="en-US" altLang="zh-CN" sz="1200" dirty="0">
                <a:solidFill>
                  <a:srgbClr val="00B050"/>
                </a:solidFill>
              </a:rPr>
              <a:t>[4]</a:t>
            </a:r>
            <a:r>
              <a:rPr lang="zh-CN" altLang="en-US" sz="1200" dirty="0">
                <a:solidFill>
                  <a:srgbClr val="00B050"/>
                </a:solidFill>
              </a:rPr>
              <a:t> </a:t>
            </a:r>
            <a:r>
              <a:rPr lang="en-US" altLang="zh-CN" sz="1200" dirty="0">
                <a:solidFill>
                  <a:srgbClr val="00B050"/>
                </a:solidFill>
              </a:rPr>
              <a:t>T.</a:t>
            </a:r>
            <a:r>
              <a:rPr lang="zh-CN" altLang="en-US" sz="1200" dirty="0">
                <a:solidFill>
                  <a:srgbClr val="00B050"/>
                </a:solidFill>
              </a:rPr>
              <a:t> </a:t>
            </a:r>
            <a:r>
              <a:rPr lang="en-US" altLang="zh-CN" sz="1200" dirty="0" err="1">
                <a:solidFill>
                  <a:srgbClr val="00B050"/>
                </a:solidFill>
              </a:rPr>
              <a:t>Khoe</a:t>
            </a:r>
            <a:r>
              <a:rPr lang="zh-CN" altLang="en-US" sz="1200" dirty="0">
                <a:solidFill>
                  <a:srgbClr val="00B050"/>
                </a:solidFill>
              </a:rPr>
              <a:t> </a:t>
            </a:r>
            <a:r>
              <a:rPr lang="en-US" altLang="zh-CN" sz="1200" dirty="0">
                <a:solidFill>
                  <a:srgbClr val="00B050"/>
                </a:solidFill>
              </a:rPr>
              <a:t>et</a:t>
            </a:r>
            <a:r>
              <a:rPr lang="zh-CN" altLang="en-US" sz="1200" dirty="0">
                <a:solidFill>
                  <a:srgbClr val="00B050"/>
                </a:solidFill>
              </a:rPr>
              <a:t> </a:t>
            </a:r>
            <a:r>
              <a:rPr lang="en-US" altLang="zh-CN" sz="1200" dirty="0">
                <a:solidFill>
                  <a:srgbClr val="00B050"/>
                </a:solidFill>
              </a:rPr>
              <a:t>al.,</a:t>
            </a:r>
            <a:r>
              <a:rPr lang="zh-CN" altLang="en-US" sz="1200" dirty="0">
                <a:solidFill>
                  <a:srgbClr val="00B050"/>
                </a:solidFill>
              </a:rPr>
              <a:t> </a:t>
            </a:r>
            <a:r>
              <a:rPr lang="en-US" altLang="zh-CN" sz="1200" dirty="0">
                <a:solidFill>
                  <a:srgbClr val="00B050"/>
                </a:solidFill>
              </a:rPr>
              <a:t>Part.</a:t>
            </a:r>
            <a:r>
              <a:rPr lang="zh-CN" altLang="en-US" sz="1200" dirty="0">
                <a:solidFill>
                  <a:srgbClr val="00B050"/>
                </a:solidFill>
              </a:rPr>
              <a:t> </a:t>
            </a:r>
            <a:r>
              <a:rPr lang="en-US" altLang="zh-CN" sz="1200" dirty="0">
                <a:solidFill>
                  <a:srgbClr val="00B050"/>
                </a:solidFill>
              </a:rPr>
              <a:t>Accel.</a:t>
            </a:r>
            <a:r>
              <a:rPr lang="zh-CN" altLang="en-US" sz="1200" dirty="0">
                <a:solidFill>
                  <a:srgbClr val="00B050"/>
                </a:solidFill>
              </a:rPr>
              <a:t> </a:t>
            </a:r>
            <a:r>
              <a:rPr lang="en-US" altLang="zh-CN" sz="1200" dirty="0">
                <a:solidFill>
                  <a:srgbClr val="00B050"/>
                </a:solidFill>
              </a:rPr>
              <a:t>6,</a:t>
            </a:r>
            <a:r>
              <a:rPr lang="zh-CN" altLang="en-US" sz="1200" dirty="0">
                <a:solidFill>
                  <a:srgbClr val="00B050"/>
                </a:solidFill>
              </a:rPr>
              <a:t> </a:t>
            </a:r>
            <a:r>
              <a:rPr lang="en-US" altLang="zh-CN" sz="1200" dirty="0">
                <a:solidFill>
                  <a:srgbClr val="00B050"/>
                </a:solidFill>
              </a:rPr>
              <a:t>213</a:t>
            </a:r>
            <a:r>
              <a:rPr lang="zh-CN" altLang="en-US" sz="1200" dirty="0">
                <a:solidFill>
                  <a:srgbClr val="00B050"/>
                </a:solidFill>
              </a:rPr>
              <a:t> </a:t>
            </a:r>
            <a:r>
              <a:rPr lang="en-US" altLang="zh-CN" sz="1200" dirty="0">
                <a:solidFill>
                  <a:srgbClr val="00B050"/>
                </a:solidFill>
              </a:rPr>
              <a:t>(1975)</a:t>
            </a:r>
          </a:p>
          <a:p>
            <a:r>
              <a:rPr lang="en-US" altLang="zh-CN" sz="1200" dirty="0">
                <a:solidFill>
                  <a:srgbClr val="00B050"/>
                </a:solidFill>
              </a:rPr>
              <a:t>[5]</a:t>
            </a:r>
            <a:r>
              <a:rPr lang="zh-CN" altLang="en-US" sz="1200" dirty="0">
                <a:solidFill>
                  <a:srgbClr val="00B050"/>
                </a:solidFill>
              </a:rPr>
              <a:t> </a:t>
            </a:r>
            <a:r>
              <a:rPr lang="en-HK" sz="1200" dirty="0">
                <a:solidFill>
                  <a:srgbClr val="00B050"/>
                </a:solidFill>
              </a:rPr>
              <a:t>Configuration Manual: Polarized Proton Collider at RHIC</a:t>
            </a:r>
            <a:r>
              <a:rPr lang="en-US" altLang="zh-CN" sz="1200" dirty="0">
                <a:solidFill>
                  <a:srgbClr val="00B050"/>
                </a:solidFill>
              </a:rPr>
              <a:t>,</a:t>
            </a:r>
            <a:r>
              <a:rPr lang="zh-CN" altLang="en-US" sz="1200" dirty="0">
                <a:solidFill>
                  <a:srgbClr val="00B050"/>
                </a:solidFill>
              </a:rPr>
              <a:t> </a:t>
            </a:r>
            <a:r>
              <a:rPr lang="en-US" altLang="zh-CN" sz="1200" dirty="0">
                <a:solidFill>
                  <a:srgbClr val="00B050"/>
                </a:solidFill>
              </a:rPr>
              <a:t>2006</a:t>
            </a:r>
            <a:r>
              <a:rPr lang="zh-CN" altLang="en-US" sz="1200" dirty="0">
                <a:solidFill>
                  <a:srgbClr val="00B050"/>
                </a:solidFill>
              </a:rPr>
              <a:t> </a:t>
            </a:r>
            <a:r>
              <a:rPr lang="en-US" altLang="zh-CN" sz="1200" dirty="0">
                <a:solidFill>
                  <a:srgbClr val="00B050"/>
                </a:solidFill>
              </a:rPr>
              <a:t>[6]</a:t>
            </a:r>
            <a:r>
              <a:rPr lang="zh-CN" altLang="en-US" sz="1200" dirty="0">
                <a:solidFill>
                  <a:srgbClr val="00B050"/>
                </a:solidFill>
              </a:rPr>
              <a:t> </a:t>
            </a:r>
            <a:r>
              <a:rPr lang="en-US" altLang="zh-CN" sz="1200" dirty="0">
                <a:solidFill>
                  <a:srgbClr val="00B050"/>
                </a:solidFill>
              </a:rPr>
              <a:t>V.</a:t>
            </a:r>
            <a:r>
              <a:rPr lang="zh-CN" altLang="en-US" sz="1200" dirty="0">
                <a:solidFill>
                  <a:srgbClr val="00B050"/>
                </a:solidFill>
              </a:rPr>
              <a:t> </a:t>
            </a:r>
            <a:r>
              <a:rPr lang="en-US" altLang="zh-CN" sz="1200" dirty="0" err="1">
                <a:solidFill>
                  <a:srgbClr val="00B050"/>
                </a:solidFill>
              </a:rPr>
              <a:t>Ranjbar</a:t>
            </a:r>
            <a:r>
              <a:rPr lang="en-US" altLang="zh-CN" sz="1200" dirty="0">
                <a:solidFill>
                  <a:srgbClr val="00B050"/>
                </a:solidFill>
              </a:rPr>
              <a:t>,</a:t>
            </a:r>
            <a:r>
              <a:rPr lang="zh-CN" altLang="en-US" sz="1200" dirty="0">
                <a:solidFill>
                  <a:srgbClr val="00B050"/>
                </a:solidFill>
              </a:rPr>
              <a:t> </a:t>
            </a:r>
            <a:r>
              <a:rPr lang="en-US" altLang="zh-CN" sz="1200" dirty="0">
                <a:solidFill>
                  <a:srgbClr val="00B050"/>
                </a:solidFill>
              </a:rPr>
              <a:t>et</a:t>
            </a:r>
            <a:r>
              <a:rPr lang="zh-CN" altLang="en-US" sz="1200" dirty="0">
                <a:solidFill>
                  <a:srgbClr val="00B050"/>
                </a:solidFill>
              </a:rPr>
              <a:t> </a:t>
            </a:r>
            <a:r>
              <a:rPr lang="en-US" altLang="zh-CN" sz="1200" dirty="0">
                <a:solidFill>
                  <a:srgbClr val="00B050"/>
                </a:solidFill>
              </a:rPr>
              <a:t>al.,</a:t>
            </a:r>
            <a:r>
              <a:rPr lang="zh-CN" altLang="en-US" sz="1200" dirty="0">
                <a:solidFill>
                  <a:srgbClr val="00B050"/>
                </a:solidFill>
              </a:rPr>
              <a:t> </a:t>
            </a:r>
            <a:r>
              <a:rPr lang="en-US" altLang="zh-CN" sz="1200" dirty="0">
                <a:solidFill>
                  <a:srgbClr val="00B050"/>
                </a:solidFill>
              </a:rPr>
              <a:t>PRAB</a:t>
            </a:r>
            <a:r>
              <a:rPr lang="zh-CN" altLang="en-US" sz="1200" dirty="0">
                <a:solidFill>
                  <a:srgbClr val="00B050"/>
                </a:solidFill>
              </a:rPr>
              <a:t> </a:t>
            </a:r>
            <a:r>
              <a:rPr lang="en-US" altLang="zh-CN" sz="1200" dirty="0">
                <a:solidFill>
                  <a:srgbClr val="00B050"/>
                </a:solidFill>
              </a:rPr>
              <a:t>21,</a:t>
            </a:r>
            <a:r>
              <a:rPr lang="zh-CN" altLang="en-US" sz="1200" dirty="0">
                <a:solidFill>
                  <a:srgbClr val="00B050"/>
                </a:solidFill>
              </a:rPr>
              <a:t> </a:t>
            </a:r>
            <a:r>
              <a:rPr lang="en-US" altLang="zh-CN" sz="1200" dirty="0">
                <a:solidFill>
                  <a:srgbClr val="00B050"/>
                </a:solidFill>
              </a:rPr>
              <a:t>111003</a:t>
            </a:r>
            <a:r>
              <a:rPr lang="zh-CN" altLang="en-US" sz="1200" dirty="0">
                <a:solidFill>
                  <a:srgbClr val="00B050"/>
                </a:solidFill>
              </a:rPr>
              <a:t> </a:t>
            </a:r>
            <a:r>
              <a:rPr lang="en-US" altLang="zh-CN" sz="1200" dirty="0">
                <a:solidFill>
                  <a:srgbClr val="00B050"/>
                </a:solidFill>
              </a:rPr>
              <a:t>(2018)</a:t>
            </a:r>
          </a:p>
          <a:p>
            <a:r>
              <a:rPr lang="en-US" altLang="zh-CN" sz="1200" dirty="0">
                <a:solidFill>
                  <a:srgbClr val="00B050"/>
                </a:solidFill>
              </a:rPr>
              <a:t>[7]</a:t>
            </a:r>
            <a:r>
              <a:rPr lang="zh-CN" altLang="en-US" sz="1200" dirty="0">
                <a:solidFill>
                  <a:srgbClr val="00B050"/>
                </a:solidFill>
              </a:rPr>
              <a:t> </a:t>
            </a:r>
            <a:r>
              <a:rPr lang="en-US" altLang="zh-CN" sz="1200" dirty="0">
                <a:solidFill>
                  <a:srgbClr val="00B050"/>
                </a:solidFill>
              </a:rPr>
              <a:t>I.</a:t>
            </a:r>
            <a:r>
              <a:rPr lang="zh-CN" altLang="en-US" sz="1200" dirty="0">
                <a:solidFill>
                  <a:srgbClr val="00B050"/>
                </a:solidFill>
              </a:rPr>
              <a:t> </a:t>
            </a:r>
            <a:r>
              <a:rPr lang="en-US" altLang="zh-CN" sz="1200" dirty="0">
                <a:solidFill>
                  <a:srgbClr val="00B050"/>
                </a:solidFill>
              </a:rPr>
              <a:t>Koop</a:t>
            </a:r>
            <a:r>
              <a:rPr lang="zh-CN" altLang="en-US" sz="1200" dirty="0">
                <a:solidFill>
                  <a:srgbClr val="00B050"/>
                </a:solidFill>
              </a:rPr>
              <a:t> </a:t>
            </a:r>
            <a:r>
              <a:rPr lang="en-US" altLang="zh-CN" sz="1200" dirty="0">
                <a:solidFill>
                  <a:srgbClr val="00B050"/>
                </a:solidFill>
              </a:rPr>
              <a:t>et</a:t>
            </a:r>
            <a:r>
              <a:rPr lang="zh-CN" altLang="en-US" sz="1200" dirty="0">
                <a:solidFill>
                  <a:srgbClr val="00B050"/>
                </a:solidFill>
              </a:rPr>
              <a:t> </a:t>
            </a:r>
            <a:r>
              <a:rPr lang="en-US" altLang="zh-CN" sz="1200" dirty="0">
                <a:solidFill>
                  <a:srgbClr val="00B050"/>
                </a:solidFill>
              </a:rPr>
              <a:t>al.,</a:t>
            </a:r>
            <a:r>
              <a:rPr lang="zh-CN" altLang="en-US" sz="1200" dirty="0">
                <a:solidFill>
                  <a:srgbClr val="00B050"/>
                </a:solidFill>
              </a:rPr>
              <a:t> </a:t>
            </a:r>
            <a:r>
              <a:rPr lang="en-US" altLang="zh-CN" sz="1200" dirty="0">
                <a:solidFill>
                  <a:srgbClr val="00B050"/>
                </a:solidFill>
              </a:rPr>
              <a:t>Phys.</a:t>
            </a:r>
            <a:r>
              <a:rPr lang="zh-CN" altLang="en-US" sz="1200" dirty="0">
                <a:solidFill>
                  <a:srgbClr val="00B050"/>
                </a:solidFill>
              </a:rPr>
              <a:t> </a:t>
            </a:r>
            <a:r>
              <a:rPr lang="en-US" altLang="zh-CN" sz="1200" dirty="0">
                <a:solidFill>
                  <a:srgbClr val="00B050"/>
                </a:solidFill>
              </a:rPr>
              <a:t>Part.</a:t>
            </a:r>
            <a:r>
              <a:rPr lang="zh-CN" altLang="en-US" sz="1200" dirty="0">
                <a:solidFill>
                  <a:srgbClr val="00B050"/>
                </a:solidFill>
              </a:rPr>
              <a:t> </a:t>
            </a:r>
            <a:r>
              <a:rPr lang="en-US" altLang="zh-CN" sz="1200" dirty="0" err="1">
                <a:solidFill>
                  <a:srgbClr val="00B050"/>
                </a:solidFill>
              </a:rPr>
              <a:t>Nucl</a:t>
            </a:r>
            <a:r>
              <a:rPr lang="en-US" altLang="zh-CN" sz="1200" dirty="0">
                <a:solidFill>
                  <a:srgbClr val="00B050"/>
                </a:solidFill>
              </a:rPr>
              <a:t>.</a:t>
            </a:r>
            <a:r>
              <a:rPr lang="zh-CN" altLang="en-US" sz="1200" dirty="0">
                <a:solidFill>
                  <a:srgbClr val="00B050"/>
                </a:solidFill>
              </a:rPr>
              <a:t> </a:t>
            </a:r>
            <a:r>
              <a:rPr lang="en-US" altLang="zh-CN" sz="1200" dirty="0">
                <a:solidFill>
                  <a:srgbClr val="00B050"/>
                </a:solidFill>
              </a:rPr>
              <a:t>Lett.</a:t>
            </a:r>
            <a:r>
              <a:rPr lang="zh-CN" altLang="en-US" sz="1200" dirty="0">
                <a:solidFill>
                  <a:srgbClr val="00B050"/>
                </a:solidFill>
              </a:rPr>
              <a:t> </a:t>
            </a:r>
            <a:r>
              <a:rPr lang="en-US" altLang="zh-CN" sz="1200" dirty="0">
                <a:solidFill>
                  <a:srgbClr val="00B050"/>
                </a:solidFill>
              </a:rPr>
              <a:t>13.</a:t>
            </a:r>
            <a:r>
              <a:rPr lang="zh-CN" altLang="en-US" sz="1200" dirty="0">
                <a:solidFill>
                  <a:srgbClr val="00B050"/>
                </a:solidFill>
              </a:rPr>
              <a:t> </a:t>
            </a:r>
            <a:r>
              <a:rPr lang="en-US" altLang="zh-CN" sz="1200" dirty="0">
                <a:solidFill>
                  <a:srgbClr val="00B050"/>
                </a:solidFill>
              </a:rPr>
              <a:t>7</a:t>
            </a:r>
            <a:r>
              <a:rPr lang="zh-CN" altLang="en-US" sz="1200" dirty="0">
                <a:solidFill>
                  <a:srgbClr val="00B050"/>
                </a:solidFill>
              </a:rPr>
              <a:t> </a:t>
            </a:r>
            <a:r>
              <a:rPr lang="en-US" altLang="zh-CN" sz="1200" dirty="0">
                <a:solidFill>
                  <a:srgbClr val="00B050"/>
                </a:solidFill>
              </a:rPr>
              <a:t>(2016);</a:t>
            </a:r>
            <a:r>
              <a:rPr lang="zh-CN" altLang="en-US" sz="1200" dirty="0">
                <a:solidFill>
                  <a:srgbClr val="00B050"/>
                </a:solidFill>
              </a:rPr>
              <a:t> </a:t>
            </a:r>
            <a:r>
              <a:rPr lang="en-US" altLang="zh-CN" sz="1200" dirty="0">
                <a:solidFill>
                  <a:srgbClr val="00B050"/>
                </a:solidFill>
              </a:rPr>
              <a:t>S.</a:t>
            </a:r>
            <a:r>
              <a:rPr lang="zh-CN" altLang="en-US" sz="1200" dirty="0">
                <a:solidFill>
                  <a:srgbClr val="00B050"/>
                </a:solidFill>
              </a:rPr>
              <a:t> </a:t>
            </a:r>
            <a:r>
              <a:rPr lang="en-US" altLang="zh-CN" sz="1200" dirty="0" err="1">
                <a:solidFill>
                  <a:srgbClr val="00B050"/>
                </a:solidFill>
              </a:rPr>
              <a:t>Nikitin</a:t>
            </a:r>
            <a:r>
              <a:rPr lang="en-US" altLang="zh-CN" sz="1200" dirty="0">
                <a:solidFill>
                  <a:srgbClr val="00B050"/>
                </a:solidFill>
              </a:rPr>
              <a:t>,</a:t>
            </a:r>
            <a:r>
              <a:rPr lang="zh-CN" altLang="en-US" sz="1200" dirty="0">
                <a:solidFill>
                  <a:srgbClr val="00B050"/>
                </a:solidFill>
              </a:rPr>
              <a:t> </a:t>
            </a:r>
            <a:r>
              <a:rPr lang="en-US" altLang="zh-CN" sz="1200" dirty="0">
                <a:solidFill>
                  <a:srgbClr val="00B050"/>
                </a:solidFill>
              </a:rPr>
              <a:t>IJMPA</a:t>
            </a:r>
            <a:r>
              <a:rPr lang="zh-CN" altLang="en-US" sz="1200" dirty="0">
                <a:solidFill>
                  <a:srgbClr val="00B050"/>
                </a:solidFill>
              </a:rPr>
              <a:t> </a:t>
            </a:r>
            <a:r>
              <a:rPr lang="en-US" altLang="zh-CN" sz="1200" dirty="0">
                <a:solidFill>
                  <a:srgbClr val="00B050"/>
                </a:solidFill>
              </a:rPr>
              <a:t>34,</a:t>
            </a:r>
            <a:r>
              <a:rPr lang="zh-CN" altLang="en-US" sz="1200" dirty="0">
                <a:solidFill>
                  <a:srgbClr val="00B050"/>
                </a:solidFill>
              </a:rPr>
              <a:t> </a:t>
            </a:r>
            <a:r>
              <a:rPr lang="en-US" altLang="zh-CN" sz="1200" dirty="0">
                <a:solidFill>
                  <a:srgbClr val="00B050"/>
                </a:solidFill>
              </a:rPr>
              <a:t>1940004(2019);</a:t>
            </a:r>
            <a:r>
              <a:rPr lang="zh-CN" altLang="en-US" sz="1200" dirty="0">
                <a:solidFill>
                  <a:srgbClr val="00B050"/>
                </a:solidFill>
              </a:rPr>
              <a:t> </a:t>
            </a:r>
            <a:r>
              <a:rPr lang="en-US" altLang="zh-CN" sz="1200" dirty="0">
                <a:solidFill>
                  <a:srgbClr val="00B050"/>
                </a:solidFill>
              </a:rPr>
              <a:t>IJMPA</a:t>
            </a:r>
            <a:r>
              <a:rPr lang="zh-CN" altLang="en-US" sz="1200" dirty="0">
                <a:solidFill>
                  <a:srgbClr val="00B050"/>
                </a:solidFill>
              </a:rPr>
              <a:t> </a:t>
            </a:r>
            <a:r>
              <a:rPr lang="en-US" altLang="zh-CN" sz="1200" dirty="0">
                <a:solidFill>
                  <a:srgbClr val="00B050"/>
                </a:solidFill>
              </a:rPr>
              <a:t>35,</a:t>
            </a:r>
            <a:r>
              <a:rPr lang="zh-CN" altLang="en-US" sz="1200" dirty="0">
                <a:solidFill>
                  <a:srgbClr val="00B050"/>
                </a:solidFill>
              </a:rPr>
              <a:t> </a:t>
            </a:r>
            <a:r>
              <a:rPr lang="en-US" altLang="zh-CN" sz="1200" dirty="0">
                <a:solidFill>
                  <a:srgbClr val="00B050"/>
                </a:solidFill>
              </a:rPr>
              <a:t>2041001</a:t>
            </a:r>
            <a:r>
              <a:rPr lang="zh-CN" altLang="en-US" sz="1200" dirty="0">
                <a:solidFill>
                  <a:srgbClr val="00B050"/>
                </a:solidFill>
              </a:rPr>
              <a:t> </a:t>
            </a:r>
            <a:r>
              <a:rPr lang="en-US" altLang="zh-CN" sz="1200" dirty="0">
                <a:solidFill>
                  <a:srgbClr val="00B050"/>
                </a:solidFill>
              </a:rPr>
              <a:t>(2020).</a:t>
            </a:r>
            <a:r>
              <a:rPr lang="zh-CN" altLang="en-US" sz="1200" dirty="0">
                <a:solidFill>
                  <a:srgbClr val="00B050"/>
                </a:solidFill>
              </a:rPr>
              <a:t> </a:t>
            </a:r>
            <a:endParaRPr lang="en-US" sz="1200" dirty="0">
              <a:solidFill>
                <a:srgbClr val="00B050"/>
              </a:solidFill>
            </a:endParaRPr>
          </a:p>
        </p:txBody>
      </p:sp>
      <p:sp>
        <p:nvSpPr>
          <p:cNvPr id="3" name="TextBox 2">
            <a:extLst>
              <a:ext uri="{FF2B5EF4-FFF2-40B4-BE49-F238E27FC236}">
                <a16:creationId xmlns:a16="http://schemas.microsoft.com/office/drawing/2014/main" id="{8888483A-C965-FA43-B0C0-7C9EE6900348}"/>
              </a:ext>
            </a:extLst>
          </p:cNvPr>
          <p:cNvSpPr txBox="1"/>
          <p:nvPr/>
        </p:nvSpPr>
        <p:spPr>
          <a:xfrm>
            <a:off x="3589099" y="3729602"/>
            <a:ext cx="1160584" cy="276999"/>
          </a:xfrm>
          <a:prstGeom prst="rect">
            <a:avLst/>
          </a:prstGeom>
          <a:noFill/>
        </p:spPr>
        <p:txBody>
          <a:bodyPr wrap="square" rtlCol="0">
            <a:spAutoFit/>
          </a:bodyPr>
          <a:lstStyle/>
          <a:p>
            <a:r>
              <a:rPr lang="en-US" altLang="zh-CN" sz="1200" b="1" dirty="0">
                <a:solidFill>
                  <a:srgbClr val="0000FF"/>
                </a:solidFill>
              </a:rPr>
              <a:t>Fast</a:t>
            </a:r>
            <a:r>
              <a:rPr lang="zh-CN" altLang="en-US" sz="1200" b="1" dirty="0">
                <a:solidFill>
                  <a:srgbClr val="0000FF"/>
                </a:solidFill>
              </a:rPr>
              <a:t> </a:t>
            </a:r>
            <a:r>
              <a:rPr lang="en-US" altLang="zh-CN" sz="1200" b="1" dirty="0">
                <a:solidFill>
                  <a:srgbClr val="0000FF"/>
                </a:solidFill>
              </a:rPr>
              <a:t>crossing</a:t>
            </a:r>
            <a:endParaRPr lang="en-US" sz="1200" b="1" dirty="0">
              <a:solidFill>
                <a:srgbClr val="0000FF"/>
              </a:solidFill>
            </a:endParaRPr>
          </a:p>
        </p:txBody>
      </p:sp>
      <p:sp>
        <p:nvSpPr>
          <p:cNvPr id="18" name="TextBox 17">
            <a:extLst>
              <a:ext uri="{FF2B5EF4-FFF2-40B4-BE49-F238E27FC236}">
                <a16:creationId xmlns:a16="http://schemas.microsoft.com/office/drawing/2014/main" id="{307BBE33-C019-B446-8A39-6473336191CE}"/>
              </a:ext>
            </a:extLst>
          </p:cNvPr>
          <p:cNvSpPr txBox="1"/>
          <p:nvPr/>
        </p:nvSpPr>
        <p:spPr>
          <a:xfrm>
            <a:off x="5626749" y="3724153"/>
            <a:ext cx="1160584" cy="276999"/>
          </a:xfrm>
          <a:prstGeom prst="rect">
            <a:avLst/>
          </a:prstGeom>
          <a:noFill/>
        </p:spPr>
        <p:txBody>
          <a:bodyPr wrap="square" rtlCol="0">
            <a:spAutoFit/>
          </a:bodyPr>
          <a:lstStyle/>
          <a:p>
            <a:r>
              <a:rPr lang="en-US" altLang="zh-CN" sz="1200" b="1" dirty="0">
                <a:solidFill>
                  <a:srgbClr val="FF0000"/>
                </a:solidFill>
              </a:rPr>
              <a:t>Slow</a:t>
            </a:r>
            <a:r>
              <a:rPr lang="zh-CN" altLang="en-US" sz="1200" b="1" dirty="0">
                <a:solidFill>
                  <a:srgbClr val="FF0000"/>
                </a:solidFill>
              </a:rPr>
              <a:t> </a:t>
            </a:r>
            <a:r>
              <a:rPr lang="en-US" altLang="zh-CN" sz="1200" b="1" dirty="0">
                <a:solidFill>
                  <a:srgbClr val="FF0000"/>
                </a:solidFill>
              </a:rPr>
              <a:t>crossing</a:t>
            </a:r>
            <a:endParaRPr lang="en-US" sz="1200" b="1" dirty="0">
              <a:solidFill>
                <a:srgbClr val="FF0000"/>
              </a:solidFill>
            </a:endParaRPr>
          </a:p>
        </p:txBody>
      </p:sp>
      <p:cxnSp>
        <p:nvCxnSpPr>
          <p:cNvPr id="6" name="Straight Connector 5">
            <a:extLst>
              <a:ext uri="{FF2B5EF4-FFF2-40B4-BE49-F238E27FC236}">
                <a16:creationId xmlns:a16="http://schemas.microsoft.com/office/drawing/2014/main" id="{1F798543-3FE6-1C46-A557-9A9500D66E60}"/>
              </a:ext>
            </a:extLst>
          </p:cNvPr>
          <p:cNvCxnSpPr>
            <a:stCxn id="7" idx="0"/>
          </p:cNvCxnSpPr>
          <p:nvPr/>
        </p:nvCxnSpPr>
        <p:spPr>
          <a:xfrm flipH="1">
            <a:off x="4589752" y="3928265"/>
            <a:ext cx="1" cy="1796971"/>
          </a:xfrm>
          <a:prstGeom prst="line">
            <a:avLst/>
          </a:prstGeom>
          <a:ln w="15875">
            <a:solidFill>
              <a:srgbClr val="0000FF"/>
            </a:solidFill>
            <a:prstDash val="dash"/>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03C21F66-7A94-F147-BE64-8F4DC00CCEF2}"/>
              </a:ext>
            </a:extLst>
          </p:cNvPr>
          <p:cNvCxnSpPr/>
          <p:nvPr/>
        </p:nvCxnSpPr>
        <p:spPr>
          <a:xfrm flipH="1">
            <a:off x="5680814" y="3905066"/>
            <a:ext cx="1" cy="1796971"/>
          </a:xfrm>
          <a:prstGeom prst="line">
            <a:avLst/>
          </a:prstGeom>
          <a:ln w="15875">
            <a:solidFill>
              <a:srgbClr val="FF0000"/>
            </a:solidFill>
            <a:prstDash val="dash"/>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A10B539C-14B7-C240-8D1B-D8B924F49B6E}"/>
              </a:ext>
            </a:extLst>
          </p:cNvPr>
          <p:cNvCxnSpPr>
            <a:cxnSpLocks/>
          </p:cNvCxnSpPr>
          <p:nvPr/>
        </p:nvCxnSpPr>
        <p:spPr>
          <a:xfrm flipH="1">
            <a:off x="4169391" y="4340910"/>
            <a:ext cx="375314"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8032F662-0E9A-1E44-8A60-0E96030D20BD}"/>
              </a:ext>
            </a:extLst>
          </p:cNvPr>
          <p:cNvCxnSpPr>
            <a:cxnSpLocks/>
          </p:cNvCxnSpPr>
          <p:nvPr/>
        </p:nvCxnSpPr>
        <p:spPr>
          <a:xfrm>
            <a:off x="5724056" y="4313613"/>
            <a:ext cx="354053"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3F14E1C7-723B-4445-BA9A-AC6C1A80CC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3195" y="4834883"/>
            <a:ext cx="2647133" cy="1263404"/>
          </a:xfrm>
          <a:prstGeom prst="rect">
            <a:avLst/>
          </a:prstGeom>
        </p:spPr>
      </p:pic>
      <p:sp>
        <p:nvSpPr>
          <p:cNvPr id="9" name="TextBox 8">
            <a:extLst>
              <a:ext uri="{FF2B5EF4-FFF2-40B4-BE49-F238E27FC236}">
                <a16:creationId xmlns:a16="http://schemas.microsoft.com/office/drawing/2014/main" id="{F881BB22-45F1-7B4C-84BB-430A1205A2C1}"/>
              </a:ext>
            </a:extLst>
          </p:cNvPr>
          <p:cNvSpPr txBox="1"/>
          <p:nvPr/>
        </p:nvSpPr>
        <p:spPr>
          <a:xfrm>
            <a:off x="1368716" y="4202410"/>
            <a:ext cx="1323567" cy="276999"/>
          </a:xfrm>
          <a:prstGeom prst="rect">
            <a:avLst/>
          </a:prstGeom>
          <a:noFill/>
        </p:spPr>
        <p:txBody>
          <a:bodyPr wrap="square" rtlCol="0">
            <a:spAutoFit/>
          </a:bodyPr>
          <a:lstStyle/>
          <a:p>
            <a:r>
              <a:rPr lang="en-US" altLang="zh-CN" sz="1200" dirty="0">
                <a:solidFill>
                  <a:srgbClr val="0000FF"/>
                </a:solidFill>
              </a:rPr>
              <a:t>Spin</a:t>
            </a:r>
            <a:r>
              <a:rPr lang="zh-CN" altLang="en-US" sz="1200" dirty="0">
                <a:solidFill>
                  <a:srgbClr val="0000FF"/>
                </a:solidFill>
              </a:rPr>
              <a:t> </a:t>
            </a:r>
            <a:r>
              <a:rPr lang="en-US" altLang="zh-CN" sz="1200" dirty="0">
                <a:solidFill>
                  <a:srgbClr val="0000FF"/>
                </a:solidFill>
              </a:rPr>
              <a:t>precession</a:t>
            </a:r>
            <a:endParaRPr lang="en-US" sz="1200" dirty="0">
              <a:solidFill>
                <a:srgbClr val="0000FF"/>
              </a:solidFill>
            </a:endParaRPr>
          </a:p>
        </p:txBody>
      </p:sp>
      <p:sp>
        <p:nvSpPr>
          <p:cNvPr id="26" name="TextBox 25">
            <a:extLst>
              <a:ext uri="{FF2B5EF4-FFF2-40B4-BE49-F238E27FC236}">
                <a16:creationId xmlns:a16="http://schemas.microsoft.com/office/drawing/2014/main" id="{D42219D3-56F1-D942-AEEE-8B2F7072F086}"/>
              </a:ext>
            </a:extLst>
          </p:cNvPr>
          <p:cNvSpPr txBox="1"/>
          <p:nvPr/>
        </p:nvSpPr>
        <p:spPr>
          <a:xfrm>
            <a:off x="428016" y="5725236"/>
            <a:ext cx="2700712" cy="276999"/>
          </a:xfrm>
          <a:prstGeom prst="rect">
            <a:avLst/>
          </a:prstGeom>
          <a:noFill/>
        </p:spPr>
        <p:txBody>
          <a:bodyPr wrap="square" rtlCol="0">
            <a:spAutoFit/>
          </a:bodyPr>
          <a:lstStyle/>
          <a:p>
            <a:r>
              <a:rPr lang="en-US" altLang="zh-CN" sz="1200" dirty="0">
                <a:solidFill>
                  <a:srgbClr val="0000FF"/>
                </a:solidFill>
              </a:rPr>
              <a:t>Orbit</a:t>
            </a:r>
            <a:r>
              <a:rPr lang="zh-CN" altLang="en-US" sz="1200" dirty="0">
                <a:solidFill>
                  <a:srgbClr val="0000FF"/>
                </a:solidFill>
              </a:rPr>
              <a:t> </a:t>
            </a:r>
            <a:r>
              <a:rPr lang="en-US" altLang="zh-CN" sz="1200" dirty="0">
                <a:solidFill>
                  <a:srgbClr val="0000FF"/>
                </a:solidFill>
              </a:rPr>
              <a:t>motion</a:t>
            </a:r>
            <a:r>
              <a:rPr lang="zh-CN" altLang="en-US" sz="1200" dirty="0">
                <a:solidFill>
                  <a:srgbClr val="0000FF"/>
                </a:solidFill>
              </a:rPr>
              <a:t> </a:t>
            </a:r>
            <a:r>
              <a:rPr lang="en-US" altLang="zh-CN" sz="1200" dirty="0">
                <a:solidFill>
                  <a:srgbClr val="0000FF"/>
                </a:solidFill>
              </a:rPr>
              <a:t>in</a:t>
            </a:r>
            <a:r>
              <a:rPr lang="zh-CN" altLang="en-US" sz="1200" dirty="0">
                <a:solidFill>
                  <a:srgbClr val="0000FF"/>
                </a:solidFill>
              </a:rPr>
              <a:t> </a:t>
            </a:r>
            <a:r>
              <a:rPr lang="en-US" altLang="zh-CN" sz="1200" dirty="0">
                <a:solidFill>
                  <a:srgbClr val="0000FF"/>
                </a:solidFill>
              </a:rPr>
              <a:t>a</a:t>
            </a:r>
            <a:r>
              <a:rPr lang="zh-CN" altLang="en-US" sz="1200" dirty="0">
                <a:solidFill>
                  <a:srgbClr val="0000FF"/>
                </a:solidFill>
              </a:rPr>
              <a:t> </a:t>
            </a:r>
            <a:r>
              <a:rPr lang="en-US" altLang="zh-CN" sz="1200" dirty="0">
                <a:solidFill>
                  <a:srgbClr val="0000FF"/>
                </a:solidFill>
              </a:rPr>
              <a:t>helical</a:t>
            </a:r>
            <a:r>
              <a:rPr lang="zh-CN" altLang="en-US" sz="1200" dirty="0">
                <a:solidFill>
                  <a:srgbClr val="0000FF"/>
                </a:solidFill>
              </a:rPr>
              <a:t> </a:t>
            </a:r>
            <a:r>
              <a:rPr lang="en-US" altLang="zh-CN" sz="1200" dirty="0">
                <a:solidFill>
                  <a:srgbClr val="0000FF"/>
                </a:solidFill>
              </a:rPr>
              <a:t>snake</a:t>
            </a:r>
            <a:r>
              <a:rPr lang="zh-CN" altLang="en-US" sz="1200" dirty="0">
                <a:solidFill>
                  <a:srgbClr val="0000FF"/>
                </a:solidFill>
              </a:rPr>
              <a:t> </a:t>
            </a:r>
            <a:r>
              <a:rPr lang="en-US" altLang="zh-CN" sz="1200" dirty="0">
                <a:solidFill>
                  <a:srgbClr val="0000FF"/>
                </a:solidFill>
              </a:rPr>
              <a:t>@</a:t>
            </a:r>
            <a:r>
              <a:rPr lang="zh-CN" altLang="en-US" sz="1200" dirty="0">
                <a:solidFill>
                  <a:srgbClr val="0000FF"/>
                </a:solidFill>
              </a:rPr>
              <a:t> </a:t>
            </a:r>
            <a:r>
              <a:rPr lang="en-US" altLang="zh-CN" sz="1200" dirty="0">
                <a:solidFill>
                  <a:srgbClr val="0000FF"/>
                </a:solidFill>
              </a:rPr>
              <a:t>RHIC</a:t>
            </a:r>
            <a:endParaRPr lang="en-US" sz="1200" dirty="0">
              <a:solidFill>
                <a:srgbClr val="0000FF"/>
              </a:solidFill>
            </a:endParaRPr>
          </a:p>
        </p:txBody>
      </p:sp>
      <p:sp>
        <p:nvSpPr>
          <p:cNvPr id="11" name="Rectangle 10">
            <a:extLst>
              <a:ext uri="{FF2B5EF4-FFF2-40B4-BE49-F238E27FC236}">
                <a16:creationId xmlns:a16="http://schemas.microsoft.com/office/drawing/2014/main" id="{09CD7D4B-21C8-C34F-8553-8EC2D9CDFC20}"/>
              </a:ext>
            </a:extLst>
          </p:cNvPr>
          <p:cNvSpPr/>
          <p:nvPr/>
        </p:nvSpPr>
        <p:spPr>
          <a:xfrm>
            <a:off x="10279590" y="6494092"/>
            <a:ext cx="1580626" cy="307777"/>
          </a:xfrm>
          <a:prstGeom prst="rect">
            <a:avLst/>
          </a:prstGeom>
        </p:spPr>
        <p:txBody>
          <a:bodyPr wrap="none">
            <a:spAutoFit/>
          </a:bodyPr>
          <a:lstStyle/>
          <a:p>
            <a:r>
              <a:rPr lang="en-US" altLang="zh-CN" sz="1400" dirty="0">
                <a:solidFill>
                  <a:srgbClr val="00B050"/>
                </a:solidFill>
              </a:rPr>
              <a:t>Data</a:t>
            </a:r>
            <a:r>
              <a:rPr lang="zh-CN" altLang="en-US" sz="1400" dirty="0">
                <a:solidFill>
                  <a:srgbClr val="00B050"/>
                </a:solidFill>
              </a:rPr>
              <a:t> </a:t>
            </a:r>
            <a:r>
              <a:rPr lang="en-US" altLang="zh-CN" sz="1400" dirty="0">
                <a:solidFill>
                  <a:srgbClr val="00B050"/>
                </a:solidFill>
              </a:rPr>
              <a:t>from</a:t>
            </a:r>
            <a:r>
              <a:rPr lang="zh-CN" altLang="en-US" sz="1400" dirty="0">
                <a:solidFill>
                  <a:srgbClr val="00B050"/>
                </a:solidFill>
              </a:rPr>
              <a:t> </a:t>
            </a:r>
            <a:r>
              <a:rPr lang="en-US" altLang="zh-CN" sz="1400" dirty="0">
                <a:solidFill>
                  <a:srgbClr val="00B050"/>
                </a:solidFill>
              </a:rPr>
              <a:t>Ref</a:t>
            </a:r>
            <a:r>
              <a:rPr lang="zh-CN" altLang="en-US" sz="1400" dirty="0">
                <a:solidFill>
                  <a:srgbClr val="00B050"/>
                </a:solidFill>
              </a:rPr>
              <a:t> </a:t>
            </a:r>
            <a:r>
              <a:rPr lang="en-US" altLang="zh-CN" sz="1400" dirty="0">
                <a:solidFill>
                  <a:srgbClr val="00B050"/>
                </a:solidFill>
              </a:rPr>
              <a:t>[2-6]</a:t>
            </a:r>
            <a:endParaRPr lang="en-US" sz="1400" dirty="0"/>
          </a:p>
        </p:txBody>
      </p:sp>
    </p:spTree>
    <p:extLst>
      <p:ext uri="{BB962C8B-B14F-4D97-AF65-F5344CB8AC3E}">
        <p14:creationId xmlns:p14="http://schemas.microsoft.com/office/powerpoint/2010/main" val="310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11263D5-C060-8245-B0A4-1CDFC47C9F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2318" y="4315832"/>
            <a:ext cx="3364242" cy="2279898"/>
          </a:xfrm>
          <a:prstGeom prst="rect">
            <a:avLst/>
          </a:prstGeom>
        </p:spPr>
      </p:pic>
      <p:sp>
        <p:nvSpPr>
          <p:cNvPr id="2" name="Title 1">
            <a:extLst>
              <a:ext uri="{FF2B5EF4-FFF2-40B4-BE49-F238E27FC236}">
                <a16:creationId xmlns:a16="http://schemas.microsoft.com/office/drawing/2014/main" id="{D573C43F-60FF-4249-8F19-A57BF9CC00BB}"/>
              </a:ext>
            </a:extLst>
          </p:cNvPr>
          <p:cNvSpPr>
            <a:spLocks noGrp="1"/>
          </p:cNvSpPr>
          <p:nvPr>
            <p:ph type="title"/>
          </p:nvPr>
        </p:nvSpPr>
        <p:spPr/>
        <p:txBody>
          <a:bodyPr>
            <a:normAutofit fontScale="90000"/>
          </a:bodyPr>
          <a:lstStyle/>
          <a:p>
            <a:r>
              <a:rPr lang="en-US" altLang="zh-CN" dirty="0"/>
              <a:t>Setup of CEPC</a:t>
            </a:r>
            <a:r>
              <a:rPr lang="zh-CN" altLang="en-US" dirty="0"/>
              <a:t> </a:t>
            </a:r>
            <a:r>
              <a:rPr lang="en-US" altLang="zh-CN" dirty="0"/>
              <a:t>booster lattice</a:t>
            </a:r>
            <a:endParaRPr lang="en-US" dirty="0"/>
          </a:p>
        </p:txBody>
      </p:sp>
      <p:sp>
        <p:nvSpPr>
          <p:cNvPr id="4" name="Slide Number Placeholder 3">
            <a:extLst>
              <a:ext uri="{FF2B5EF4-FFF2-40B4-BE49-F238E27FC236}">
                <a16:creationId xmlns:a16="http://schemas.microsoft.com/office/drawing/2014/main" id="{C8AC1D16-40BF-934D-95AA-C97E9FAE403B}"/>
              </a:ext>
            </a:extLst>
          </p:cNvPr>
          <p:cNvSpPr>
            <a:spLocks noGrp="1"/>
          </p:cNvSpPr>
          <p:nvPr>
            <p:ph type="sldNum" sz="quarter" idx="12"/>
          </p:nvPr>
        </p:nvSpPr>
        <p:spPr/>
        <p:txBody>
          <a:bodyPr/>
          <a:lstStyle/>
          <a:p>
            <a:fld id="{C973300C-797F-D148-A78D-320196FBAF04}" type="slidenum">
              <a:rPr lang="en-US" smtClean="0"/>
              <a:pPr/>
              <a:t>12</a:t>
            </a:fld>
            <a:endParaRPr lang="en-US"/>
          </a:p>
        </p:txBody>
      </p:sp>
      <p:pic>
        <p:nvPicPr>
          <p:cNvPr id="6" name="Picture 5">
            <a:extLst>
              <a:ext uri="{FF2B5EF4-FFF2-40B4-BE49-F238E27FC236}">
                <a16:creationId xmlns:a16="http://schemas.microsoft.com/office/drawing/2014/main" id="{38B63C50-CC5E-6048-B479-71610F085E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9936" y="1137302"/>
            <a:ext cx="3038863" cy="3154966"/>
          </a:xfrm>
          <a:prstGeom prst="rect">
            <a:avLst/>
          </a:prstGeom>
        </p:spPr>
      </p:pic>
      <p:sp>
        <p:nvSpPr>
          <p:cNvPr id="10" name="TextBox 9">
            <a:extLst>
              <a:ext uri="{FF2B5EF4-FFF2-40B4-BE49-F238E27FC236}">
                <a16:creationId xmlns:a16="http://schemas.microsoft.com/office/drawing/2014/main" id="{4A8922D7-944A-5945-8CB2-D30C2FE480A8}"/>
              </a:ext>
            </a:extLst>
          </p:cNvPr>
          <p:cNvSpPr txBox="1"/>
          <p:nvPr/>
        </p:nvSpPr>
        <p:spPr>
          <a:xfrm>
            <a:off x="9119936" y="947784"/>
            <a:ext cx="3233248" cy="307777"/>
          </a:xfrm>
          <a:prstGeom prst="rect">
            <a:avLst/>
          </a:prstGeom>
          <a:noFill/>
        </p:spPr>
        <p:txBody>
          <a:bodyPr wrap="square" rtlCol="0">
            <a:spAutoFit/>
          </a:bodyPr>
          <a:lstStyle/>
          <a:p>
            <a:r>
              <a:rPr lang="en-US" sz="1400" dirty="0">
                <a:solidFill>
                  <a:srgbClr val="0000FF"/>
                </a:solidFill>
              </a:rPr>
              <a:t>Arc region covers ~ 80% of circumference</a:t>
            </a:r>
          </a:p>
        </p:txBody>
      </p:sp>
      <p:sp>
        <p:nvSpPr>
          <p:cNvPr id="8" name="TextBox 7">
            <a:extLst>
              <a:ext uri="{FF2B5EF4-FFF2-40B4-BE49-F238E27FC236}">
                <a16:creationId xmlns:a16="http://schemas.microsoft.com/office/drawing/2014/main" id="{9E6E5681-8E49-E948-825F-A7B38AC4527D}"/>
              </a:ext>
            </a:extLst>
          </p:cNvPr>
          <p:cNvSpPr txBox="1"/>
          <p:nvPr/>
        </p:nvSpPr>
        <p:spPr>
          <a:xfrm>
            <a:off x="471082" y="1194601"/>
            <a:ext cx="8324593" cy="2769989"/>
          </a:xfrm>
          <a:prstGeom prst="rect">
            <a:avLst/>
          </a:prstGeom>
          <a:noFill/>
          <a:ln>
            <a:solidFill>
              <a:srgbClr val="00B050"/>
            </a:solidFill>
          </a:ln>
        </p:spPr>
        <p:txBody>
          <a:bodyPr wrap="square" rtlCol="0">
            <a:spAutoFit/>
          </a:bodyPr>
          <a:lstStyle/>
          <a:p>
            <a:pPr marL="285750" indent="-285750">
              <a:buFont typeface="Arial" panose="020B0604020202020204" pitchFamily="34" charset="0"/>
              <a:buChar char="•"/>
            </a:pPr>
            <a:r>
              <a:rPr lang="en-US" sz="2200" dirty="0"/>
              <a:t>General structure of the CEPC booster lattice</a:t>
            </a:r>
            <a:r>
              <a:rPr lang="zh-CN" altLang="en-US" sz="2200" dirty="0"/>
              <a:t> </a:t>
            </a:r>
            <a:r>
              <a:rPr lang="en-US" altLang="zh-CN" sz="2200" dirty="0"/>
              <a:t>(an</a:t>
            </a:r>
            <a:r>
              <a:rPr lang="zh-CN" altLang="en-US" sz="2200" dirty="0"/>
              <a:t> </a:t>
            </a:r>
            <a:r>
              <a:rPr lang="en-US" altLang="zh-CN" sz="2200" dirty="0"/>
              <a:t>alternative</a:t>
            </a:r>
            <a:r>
              <a:rPr lang="zh-CN" altLang="en-US" sz="2200" dirty="0"/>
              <a:t> </a:t>
            </a:r>
            <a:r>
              <a:rPr lang="en-US" altLang="zh-CN" sz="2200" dirty="0"/>
              <a:t>design)</a:t>
            </a:r>
            <a:endParaRPr lang="en-US" sz="2200" dirty="0"/>
          </a:p>
          <a:p>
            <a:pPr marL="742950" lvl="1" indent="-285750">
              <a:buFont typeface="Arial" panose="020B0604020202020204" pitchFamily="34" charset="0"/>
              <a:buChar char="•"/>
            </a:pPr>
            <a:r>
              <a:rPr lang="en-US" altLang="zh-CN" dirty="0"/>
              <a:t>8</a:t>
            </a:r>
            <a:r>
              <a:rPr lang="zh-CN" altLang="en-US" dirty="0"/>
              <a:t> </a:t>
            </a:r>
            <a:r>
              <a:rPr lang="en-US" altLang="zh-CN" dirty="0"/>
              <a:t>arcs</a:t>
            </a:r>
            <a:r>
              <a:rPr lang="zh-CN" altLang="en-US" dirty="0"/>
              <a:t> </a:t>
            </a:r>
            <a:r>
              <a:rPr lang="en-US" altLang="zh-CN" dirty="0"/>
              <a:t>each</a:t>
            </a:r>
            <a:r>
              <a:rPr lang="zh-CN" altLang="en-US" dirty="0"/>
              <a:t> </a:t>
            </a:r>
            <a:r>
              <a:rPr lang="en-US" altLang="zh-CN" dirty="0"/>
              <a:t>containing</a:t>
            </a:r>
            <a:r>
              <a:rPr lang="zh-CN" altLang="en-US" dirty="0"/>
              <a:t> </a:t>
            </a:r>
            <a:r>
              <a:rPr lang="en-US" altLang="zh-CN" dirty="0"/>
              <a:t>140</a:t>
            </a:r>
            <a:r>
              <a:rPr lang="zh-CN" altLang="en-US" dirty="0"/>
              <a:t> </a:t>
            </a:r>
            <a:r>
              <a:rPr lang="en-US" altLang="zh-CN" dirty="0"/>
              <a:t>FODO</a:t>
            </a:r>
            <a:r>
              <a:rPr lang="zh-CN" altLang="en-US" dirty="0"/>
              <a:t> </a:t>
            </a:r>
            <a:r>
              <a:rPr lang="en-US" altLang="zh-CN" dirty="0"/>
              <a:t>cells</a:t>
            </a:r>
          </a:p>
          <a:p>
            <a:pPr marL="742950" lvl="1" indent="-285750">
              <a:buFont typeface="Arial" panose="020B0604020202020204" pitchFamily="34" charset="0"/>
              <a:buChar char="•"/>
            </a:pPr>
            <a:r>
              <a:rPr lang="en-US" altLang="zh-CN" dirty="0"/>
              <a:t>interleaved</a:t>
            </a:r>
            <a:r>
              <a:rPr lang="zh-CN" altLang="en-US" dirty="0"/>
              <a:t> </a:t>
            </a:r>
            <a:r>
              <a:rPr lang="en-US" altLang="zh-CN" dirty="0"/>
              <a:t>with</a:t>
            </a:r>
            <a:r>
              <a:rPr lang="zh-CN" altLang="en-US" dirty="0"/>
              <a:t> </a:t>
            </a:r>
            <a:r>
              <a:rPr lang="en-US" altLang="zh-CN" dirty="0"/>
              <a:t>8</a:t>
            </a:r>
            <a:r>
              <a:rPr lang="zh-CN" altLang="en-US" dirty="0"/>
              <a:t> </a:t>
            </a:r>
            <a:r>
              <a:rPr lang="en-US" altLang="zh-CN" dirty="0"/>
              <a:t>straight</a:t>
            </a:r>
            <a:r>
              <a:rPr lang="zh-CN" altLang="en-US" dirty="0"/>
              <a:t> </a:t>
            </a:r>
            <a:r>
              <a:rPr lang="en-US" altLang="zh-CN" dirty="0"/>
              <a:t>sections</a:t>
            </a:r>
          </a:p>
          <a:p>
            <a:pPr marL="285750" indent="-285750">
              <a:buFont typeface="Arial" panose="020B0604020202020204" pitchFamily="34" charset="0"/>
              <a:buChar char="•"/>
            </a:pPr>
            <a:r>
              <a:rPr lang="en-US" altLang="zh-CN" sz="2200" dirty="0"/>
              <a:t>60</a:t>
            </a:r>
            <a:r>
              <a:rPr lang="zh-CN" altLang="en-US" sz="2200" dirty="0"/>
              <a:t> </a:t>
            </a:r>
            <a:r>
              <a:rPr lang="en-US" altLang="zh-CN" sz="2200" dirty="0"/>
              <a:t>imperfection</a:t>
            </a:r>
            <a:r>
              <a:rPr lang="zh-CN" altLang="en-US" sz="2200" dirty="0"/>
              <a:t> </a:t>
            </a:r>
            <a:r>
              <a:rPr lang="en-US" altLang="zh-CN" sz="2200" dirty="0"/>
              <a:t>lattice</a:t>
            </a:r>
            <a:r>
              <a:rPr lang="zh-CN" altLang="en-US" sz="2200" dirty="0"/>
              <a:t> </a:t>
            </a:r>
            <a:r>
              <a:rPr lang="en-US" altLang="zh-CN" sz="2200" dirty="0"/>
              <a:t>seeds</a:t>
            </a:r>
          </a:p>
          <a:p>
            <a:pPr marL="742950" lvl="1" indent="-285750">
              <a:buFont typeface="Arial" panose="020B0604020202020204" pitchFamily="34" charset="0"/>
              <a:buChar char="•"/>
            </a:pPr>
            <a:r>
              <a:rPr lang="en-US" altLang="zh-CN" dirty="0"/>
              <a:t>Misalignment</a:t>
            </a:r>
            <a:r>
              <a:rPr lang="zh-CN" altLang="en-US" dirty="0"/>
              <a:t> </a:t>
            </a:r>
            <a:r>
              <a:rPr lang="en-US" altLang="zh-CN" dirty="0"/>
              <a:t>error</a:t>
            </a:r>
            <a:r>
              <a:rPr lang="zh-CN" altLang="en-US" dirty="0"/>
              <a:t> </a:t>
            </a:r>
            <a:r>
              <a:rPr lang="en-US" altLang="zh-CN" dirty="0"/>
              <a:t>&amp;</a:t>
            </a:r>
            <a:r>
              <a:rPr lang="zh-CN" altLang="en-US" dirty="0"/>
              <a:t> </a:t>
            </a:r>
            <a:r>
              <a:rPr lang="en-US" altLang="zh-CN" dirty="0"/>
              <a:t>field</a:t>
            </a:r>
            <a:r>
              <a:rPr lang="zh-CN" altLang="en-US" dirty="0"/>
              <a:t> </a:t>
            </a:r>
            <a:r>
              <a:rPr lang="en-US" altLang="zh-CN" dirty="0"/>
              <a:t>error,</a:t>
            </a:r>
            <a:r>
              <a:rPr lang="zh-CN" altLang="en-US" dirty="0"/>
              <a:t> </a:t>
            </a:r>
            <a:r>
              <a:rPr lang="en-US" altLang="zh-CN" dirty="0"/>
              <a:t>scan</a:t>
            </a:r>
            <a:r>
              <a:rPr lang="zh-CN" altLang="en-US" dirty="0"/>
              <a:t> </a:t>
            </a:r>
            <a:r>
              <a:rPr lang="en-US" altLang="zh-CN" dirty="0"/>
              <a:t>BPM</a:t>
            </a:r>
            <a:r>
              <a:rPr lang="zh-CN" altLang="en-US" dirty="0"/>
              <a:t> </a:t>
            </a:r>
            <a:r>
              <a:rPr lang="en-US" altLang="zh-CN" dirty="0"/>
              <a:t>offset</a:t>
            </a:r>
            <a:r>
              <a:rPr lang="zh-CN" altLang="en-US" dirty="0"/>
              <a:t> </a:t>
            </a:r>
            <a:endParaRPr lang="en-HK" altLang="zh-CN" dirty="0"/>
          </a:p>
          <a:p>
            <a:pPr marL="742950" lvl="1" indent="-285750">
              <a:buFont typeface="Arial" panose="020B0604020202020204" pitchFamily="34" charset="0"/>
              <a:buChar char="•"/>
            </a:pPr>
            <a:r>
              <a:rPr lang="en-US" altLang="zh-CN" dirty="0"/>
              <a:t>Closed</a:t>
            </a:r>
            <a:r>
              <a:rPr lang="zh-CN" altLang="en-US" dirty="0"/>
              <a:t> </a:t>
            </a:r>
            <a:r>
              <a:rPr lang="en-US" altLang="zh-CN" dirty="0"/>
              <a:t>orbit</a:t>
            </a:r>
            <a:r>
              <a:rPr lang="zh-CN" altLang="en-US" dirty="0"/>
              <a:t> </a:t>
            </a:r>
            <a:r>
              <a:rPr lang="en-US" altLang="zh-CN" dirty="0"/>
              <a:t>correction</a:t>
            </a:r>
            <a:r>
              <a:rPr lang="zh-CN" altLang="en-US" dirty="0"/>
              <a:t> </a:t>
            </a:r>
            <a:r>
              <a:rPr lang="en-US" altLang="zh-CN" dirty="0"/>
              <a:t>&amp;</a:t>
            </a:r>
            <a:r>
              <a:rPr lang="zh-CN" altLang="en-US" dirty="0"/>
              <a:t> </a:t>
            </a:r>
            <a:r>
              <a:rPr lang="en-US" altLang="zh-CN" dirty="0"/>
              <a:t>tune</a:t>
            </a:r>
            <a:r>
              <a:rPr lang="zh-CN" altLang="en-US" dirty="0"/>
              <a:t> </a:t>
            </a:r>
            <a:r>
              <a:rPr lang="en-US" altLang="zh-CN" dirty="0"/>
              <a:t>correction</a:t>
            </a:r>
          </a:p>
          <a:p>
            <a:pPr marL="285750" indent="-285750">
              <a:buFont typeface="Arial" panose="020B0604020202020204" pitchFamily="34" charset="0"/>
              <a:buChar char="•"/>
            </a:pPr>
            <a:r>
              <a:rPr lang="en-US" altLang="zh-CN" sz="2200" dirty="0"/>
              <a:t>Multi-particle</a:t>
            </a:r>
            <a:r>
              <a:rPr lang="zh-CN" altLang="en-US" sz="2200" dirty="0"/>
              <a:t> </a:t>
            </a:r>
            <a:r>
              <a:rPr lang="en-US" altLang="zh-CN" sz="2200" dirty="0"/>
              <a:t>tracking</a:t>
            </a:r>
            <a:r>
              <a:rPr lang="zh-CN" altLang="en-US" sz="2200" dirty="0"/>
              <a:t> </a:t>
            </a:r>
            <a:r>
              <a:rPr lang="en-US" altLang="zh-CN" sz="2200" dirty="0"/>
              <a:t>in</a:t>
            </a:r>
            <a:r>
              <a:rPr lang="zh-CN" altLang="en-US" sz="2200" dirty="0"/>
              <a:t> </a:t>
            </a:r>
            <a:r>
              <a:rPr lang="en-US" altLang="zh-CN" sz="2200" dirty="0" err="1"/>
              <a:t>Bmad</a:t>
            </a:r>
            <a:r>
              <a:rPr lang="zh-CN" altLang="en-US" sz="2200" dirty="0"/>
              <a:t> </a:t>
            </a:r>
            <a:endParaRPr lang="en-HK" altLang="zh-CN" sz="2200" dirty="0"/>
          </a:p>
          <a:p>
            <a:pPr marL="742950" lvl="1" indent="-285750">
              <a:buFont typeface="Arial" panose="020B0604020202020204" pitchFamily="34" charset="0"/>
              <a:buChar char="•"/>
            </a:pPr>
            <a:r>
              <a:rPr lang="en-US" altLang="zh-CN" dirty="0"/>
              <a:t>Energy</a:t>
            </a:r>
            <a:r>
              <a:rPr lang="zh-CN" altLang="en-US" dirty="0"/>
              <a:t> </a:t>
            </a:r>
            <a:r>
              <a:rPr lang="en-US" altLang="zh-CN" dirty="0"/>
              <a:t>and</a:t>
            </a:r>
            <a:r>
              <a:rPr lang="zh-CN" altLang="en-US" dirty="0"/>
              <a:t> </a:t>
            </a:r>
            <a:r>
              <a:rPr lang="en-US" altLang="zh-CN" dirty="0"/>
              <a:t>RF</a:t>
            </a:r>
            <a:r>
              <a:rPr lang="zh-CN" altLang="en-US" dirty="0"/>
              <a:t> </a:t>
            </a:r>
            <a:r>
              <a:rPr lang="en-US" altLang="zh-CN" dirty="0"/>
              <a:t>ramping</a:t>
            </a:r>
            <a:r>
              <a:rPr lang="zh-CN" altLang="en-US" dirty="0"/>
              <a:t> </a:t>
            </a:r>
            <a:r>
              <a:rPr lang="en-US" altLang="zh-CN" dirty="0"/>
              <a:t>in</a:t>
            </a:r>
            <a:r>
              <a:rPr lang="zh-CN" altLang="en-US" dirty="0"/>
              <a:t> </a:t>
            </a:r>
            <a:r>
              <a:rPr lang="en-US" altLang="zh-CN" dirty="0"/>
              <a:t>the</a:t>
            </a:r>
            <a:r>
              <a:rPr lang="zh-CN" altLang="en-US" dirty="0"/>
              <a:t> </a:t>
            </a:r>
            <a:r>
              <a:rPr lang="en-US" altLang="zh-CN" dirty="0"/>
              <a:t>whole</a:t>
            </a:r>
            <a:r>
              <a:rPr lang="zh-CN" altLang="en-US" dirty="0"/>
              <a:t> </a:t>
            </a:r>
            <a:r>
              <a:rPr lang="en-US" altLang="zh-CN" dirty="0"/>
              <a:t>process</a:t>
            </a:r>
          </a:p>
          <a:p>
            <a:pPr marL="742950" lvl="1" indent="-285750">
              <a:buFont typeface="Arial" panose="020B0604020202020204" pitchFamily="34" charset="0"/>
              <a:buChar char="•"/>
            </a:pPr>
            <a:r>
              <a:rPr lang="en-US" altLang="zh-CN" dirty="0"/>
              <a:t>Element-by-element</a:t>
            </a:r>
            <a:r>
              <a:rPr lang="zh-CN" altLang="en-US" dirty="0"/>
              <a:t> </a:t>
            </a:r>
            <a:r>
              <a:rPr lang="en-US" altLang="zh-CN" dirty="0"/>
              <a:t>tracking</a:t>
            </a:r>
            <a:r>
              <a:rPr lang="zh-CN" altLang="en-US" dirty="0"/>
              <a:t> </a:t>
            </a:r>
            <a:r>
              <a:rPr lang="en-US" altLang="zh-CN" dirty="0"/>
              <a:t>with</a:t>
            </a:r>
            <a:r>
              <a:rPr lang="zh-CN" altLang="en-US" dirty="0"/>
              <a:t> </a:t>
            </a:r>
            <a:r>
              <a:rPr lang="en-US" altLang="zh-CN" dirty="0"/>
              <a:t>radiation</a:t>
            </a:r>
            <a:r>
              <a:rPr lang="zh-CN" altLang="en-US" dirty="0"/>
              <a:t> </a:t>
            </a:r>
            <a:r>
              <a:rPr lang="en-US" altLang="zh-CN" dirty="0"/>
              <a:t>damping</a:t>
            </a:r>
            <a:r>
              <a:rPr lang="zh-CN" altLang="en-US" dirty="0"/>
              <a:t> </a:t>
            </a:r>
            <a:r>
              <a:rPr lang="en-US" altLang="zh-CN" dirty="0"/>
              <a:t>&amp;</a:t>
            </a:r>
            <a:r>
              <a:rPr lang="zh-CN" altLang="en-US" dirty="0"/>
              <a:t> </a:t>
            </a:r>
            <a:r>
              <a:rPr lang="en-US" altLang="zh-CN" dirty="0"/>
              <a:t>quantum</a:t>
            </a:r>
            <a:r>
              <a:rPr lang="zh-CN" altLang="en-US" dirty="0"/>
              <a:t> </a:t>
            </a:r>
            <a:r>
              <a:rPr lang="en-US" altLang="zh-CN" dirty="0"/>
              <a:t>excitation</a:t>
            </a:r>
            <a:r>
              <a:rPr lang="zh-CN" altLang="en-US" dirty="0"/>
              <a:t> </a:t>
            </a:r>
            <a:endParaRPr lang="en-US" dirty="0"/>
          </a:p>
        </p:txBody>
      </p:sp>
      <p:pic>
        <p:nvPicPr>
          <p:cNvPr id="11" name="Content Placeholder 5">
            <a:extLst>
              <a:ext uri="{FF2B5EF4-FFF2-40B4-BE49-F238E27FC236}">
                <a16:creationId xmlns:a16="http://schemas.microsoft.com/office/drawing/2014/main" id="{9D2C6782-D130-4149-B826-79106C6C17D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26681" y="4292268"/>
            <a:ext cx="3510842" cy="2359285"/>
          </a:xfrm>
        </p:spPr>
      </p:pic>
      <p:pic>
        <p:nvPicPr>
          <p:cNvPr id="12" name="Picture 11">
            <a:extLst>
              <a:ext uri="{FF2B5EF4-FFF2-40B4-BE49-F238E27FC236}">
                <a16:creationId xmlns:a16="http://schemas.microsoft.com/office/drawing/2014/main" id="{38033509-6E6E-044F-9174-BA430CEB95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3448" y="4292269"/>
            <a:ext cx="3353531" cy="2334736"/>
          </a:xfrm>
          <a:prstGeom prst="rect">
            <a:avLst/>
          </a:prstGeom>
        </p:spPr>
      </p:pic>
      <p:pic>
        <p:nvPicPr>
          <p:cNvPr id="7" name="Picture 6">
            <a:extLst>
              <a:ext uri="{FF2B5EF4-FFF2-40B4-BE49-F238E27FC236}">
                <a16:creationId xmlns:a16="http://schemas.microsoft.com/office/drawing/2014/main" id="{8D09B308-9B2C-7449-BBF7-5D8AB9EA83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58826" y="2303017"/>
            <a:ext cx="2387744" cy="1008906"/>
          </a:xfrm>
          <a:prstGeom prst="rect">
            <a:avLst/>
          </a:prstGeom>
        </p:spPr>
      </p:pic>
      <p:sp>
        <p:nvSpPr>
          <p:cNvPr id="3" name="Rectangle 2">
            <a:extLst>
              <a:ext uri="{FF2B5EF4-FFF2-40B4-BE49-F238E27FC236}">
                <a16:creationId xmlns:a16="http://schemas.microsoft.com/office/drawing/2014/main" id="{92C81D8A-4022-494F-8928-86D64E133B98}"/>
              </a:ext>
            </a:extLst>
          </p:cNvPr>
          <p:cNvSpPr/>
          <p:nvPr/>
        </p:nvSpPr>
        <p:spPr>
          <a:xfrm>
            <a:off x="345259" y="6619294"/>
            <a:ext cx="8992949" cy="276999"/>
          </a:xfrm>
          <a:prstGeom prst="rect">
            <a:avLst/>
          </a:prstGeom>
        </p:spPr>
        <p:txBody>
          <a:bodyPr wrap="square">
            <a:spAutoFit/>
          </a:bodyPr>
          <a:lstStyle/>
          <a:p>
            <a:r>
              <a:rPr lang="en-US" altLang="zh-CN" sz="1200" dirty="0">
                <a:solidFill>
                  <a:srgbClr val="00B050"/>
                </a:solidFill>
              </a:rPr>
              <a:t>[1]</a:t>
            </a:r>
            <a:r>
              <a:rPr lang="zh-CN" altLang="en-US" sz="1200" dirty="0">
                <a:solidFill>
                  <a:srgbClr val="00B050"/>
                </a:solidFill>
              </a:rPr>
              <a:t> </a:t>
            </a:r>
            <a:r>
              <a:rPr lang="en-US" altLang="zh-CN" sz="1200" dirty="0">
                <a:solidFill>
                  <a:srgbClr val="00B050"/>
                </a:solidFill>
              </a:rPr>
              <a:t>T. Chen, Z. </a:t>
            </a:r>
            <a:r>
              <a:rPr lang="en-US" altLang="zh-CN" sz="1200" dirty="0" err="1">
                <a:solidFill>
                  <a:srgbClr val="00B050"/>
                </a:solidFill>
              </a:rPr>
              <a:t>Duan</a:t>
            </a:r>
            <a:r>
              <a:rPr lang="en-US" altLang="zh-CN" sz="1200" dirty="0">
                <a:solidFill>
                  <a:srgbClr val="00B050"/>
                </a:solidFill>
              </a:rPr>
              <a:t>, D. H. Ji, D. Wang, Phys. Rev. Accel. Beams, 26, 051003 (2023).</a:t>
            </a:r>
          </a:p>
        </p:txBody>
      </p:sp>
    </p:spTree>
    <p:extLst>
      <p:ext uri="{BB962C8B-B14F-4D97-AF65-F5344CB8AC3E}">
        <p14:creationId xmlns:p14="http://schemas.microsoft.com/office/powerpoint/2010/main" val="22420979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FD005-9E06-D94B-A491-A2486989601A}"/>
              </a:ext>
            </a:extLst>
          </p:cNvPr>
          <p:cNvSpPr>
            <a:spLocks noGrp="1"/>
          </p:cNvSpPr>
          <p:nvPr>
            <p:ph type="title"/>
          </p:nvPr>
        </p:nvSpPr>
        <p:spPr/>
        <p:txBody>
          <a:bodyPr>
            <a:normAutofit fontScale="90000"/>
          </a:bodyPr>
          <a:lstStyle/>
          <a:p>
            <a:r>
              <a:rPr lang="en-US" dirty="0"/>
              <a:t>Spin resonance structure</a:t>
            </a:r>
          </a:p>
        </p:txBody>
      </p:sp>
      <p:sp>
        <p:nvSpPr>
          <p:cNvPr id="4" name="Slide Number Placeholder 3">
            <a:extLst>
              <a:ext uri="{FF2B5EF4-FFF2-40B4-BE49-F238E27FC236}">
                <a16:creationId xmlns:a16="http://schemas.microsoft.com/office/drawing/2014/main" id="{7B3785E7-023A-FC47-BCCA-8CB174658DE6}"/>
              </a:ext>
            </a:extLst>
          </p:cNvPr>
          <p:cNvSpPr>
            <a:spLocks noGrp="1"/>
          </p:cNvSpPr>
          <p:nvPr>
            <p:ph type="sldNum" sz="quarter" idx="12"/>
          </p:nvPr>
        </p:nvSpPr>
        <p:spPr/>
        <p:txBody>
          <a:bodyPr/>
          <a:lstStyle/>
          <a:p>
            <a:fld id="{C973300C-797F-D148-A78D-320196FBAF04}" type="slidenum">
              <a:rPr lang="en-US" smtClean="0"/>
              <a:pPr/>
              <a:t>13</a:t>
            </a:fld>
            <a:endParaRPr lang="en-US"/>
          </a:p>
        </p:txBody>
      </p:sp>
      <p:pic>
        <p:nvPicPr>
          <p:cNvPr id="5" name="Picture 4">
            <a:extLst>
              <a:ext uri="{FF2B5EF4-FFF2-40B4-BE49-F238E27FC236}">
                <a16:creationId xmlns:a16="http://schemas.microsoft.com/office/drawing/2014/main" id="{85F2FB77-59A6-4644-84E6-83569C8DD9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0136" y="1644582"/>
            <a:ext cx="3188207" cy="2188729"/>
          </a:xfrm>
          <a:prstGeom prst="rect">
            <a:avLst/>
          </a:prstGeom>
        </p:spPr>
      </p:pic>
      <p:pic>
        <p:nvPicPr>
          <p:cNvPr id="6" name="Picture 5">
            <a:extLst>
              <a:ext uri="{FF2B5EF4-FFF2-40B4-BE49-F238E27FC236}">
                <a16:creationId xmlns:a16="http://schemas.microsoft.com/office/drawing/2014/main" id="{024087B6-43F0-E44F-AE03-DDBF1A5D89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2897" y="1651014"/>
            <a:ext cx="3188208" cy="2188730"/>
          </a:xfrm>
          <a:prstGeom prst="rect">
            <a:avLst/>
          </a:prstGeom>
        </p:spPr>
      </p:pic>
      <p:pic>
        <p:nvPicPr>
          <p:cNvPr id="7" name="Picture 6">
            <a:extLst>
              <a:ext uri="{FF2B5EF4-FFF2-40B4-BE49-F238E27FC236}">
                <a16:creationId xmlns:a16="http://schemas.microsoft.com/office/drawing/2014/main" id="{9DD9FDE0-CA09-484A-8C4A-DCC5256ADA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8536" y="4507937"/>
            <a:ext cx="3423214" cy="2350063"/>
          </a:xfrm>
          <a:prstGeom prst="rect">
            <a:avLst/>
          </a:prstGeom>
        </p:spPr>
      </p:pic>
      <p:pic>
        <p:nvPicPr>
          <p:cNvPr id="8" name="Picture 7">
            <a:extLst>
              <a:ext uri="{FF2B5EF4-FFF2-40B4-BE49-F238E27FC236}">
                <a16:creationId xmlns:a16="http://schemas.microsoft.com/office/drawing/2014/main" id="{4AFF1E0D-BA96-944C-BAA6-9CD4202114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56964" y="4620079"/>
            <a:ext cx="3410337" cy="2125777"/>
          </a:xfrm>
          <a:prstGeom prst="rect">
            <a:avLst/>
          </a:prstGeom>
        </p:spPr>
      </p:pic>
      <p:sp>
        <p:nvSpPr>
          <p:cNvPr id="9" name="Rectangle 8">
            <a:extLst>
              <a:ext uri="{FF2B5EF4-FFF2-40B4-BE49-F238E27FC236}">
                <a16:creationId xmlns:a16="http://schemas.microsoft.com/office/drawing/2014/main" id="{5C959C85-F556-FD4A-9E29-D0C1DEB730D1}"/>
              </a:ext>
            </a:extLst>
          </p:cNvPr>
          <p:cNvSpPr/>
          <p:nvPr/>
        </p:nvSpPr>
        <p:spPr>
          <a:xfrm>
            <a:off x="5645337" y="3045046"/>
            <a:ext cx="117105" cy="452487"/>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90C1B00-B7FA-DC44-95D3-B5E151A31610}"/>
              </a:ext>
            </a:extLst>
          </p:cNvPr>
          <p:cNvSpPr/>
          <p:nvPr/>
        </p:nvSpPr>
        <p:spPr>
          <a:xfrm>
            <a:off x="5487131" y="6051800"/>
            <a:ext cx="117105" cy="452487"/>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BE4E0681-4A19-4541-81D5-B26DE8B32934}"/>
              </a:ext>
            </a:extLst>
          </p:cNvPr>
          <p:cNvSpPr/>
          <p:nvPr/>
        </p:nvSpPr>
        <p:spPr>
          <a:xfrm>
            <a:off x="4955129" y="957531"/>
            <a:ext cx="7203671" cy="2808503"/>
          </a:xfrm>
          <a:prstGeom prst="roundRect">
            <a:avLst/>
          </a:prstGeom>
          <a:noFill/>
          <a:ln w="190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D5351445-2324-B142-9EAD-3FDF5EF6EDC4}"/>
                  </a:ext>
                </a:extLst>
              </p:cNvPr>
              <p:cNvSpPr txBox="1"/>
              <p:nvPr/>
            </p:nvSpPr>
            <p:spPr>
              <a:xfrm>
                <a:off x="5058914" y="1002267"/>
                <a:ext cx="6523486" cy="850426"/>
              </a:xfrm>
              <a:prstGeom prst="rect">
                <a:avLst/>
              </a:prstGeom>
              <a:noFill/>
            </p:spPr>
            <p:txBody>
              <a:bodyPr wrap="square" rtlCol="0">
                <a:spAutoFit/>
              </a:bodyPr>
              <a:lstStyle/>
              <a:p>
                <a:r>
                  <a:rPr lang="en-US" sz="1500" b="1" dirty="0">
                    <a:solidFill>
                      <a:srgbClr val="FF0000"/>
                    </a:solidFill>
                  </a:rPr>
                  <a:t>Intrinsic resonances:  </a:t>
                </a:r>
                <a14:m>
                  <m:oMath xmlns:m="http://schemas.openxmlformats.org/officeDocument/2006/math">
                    <m:sSub>
                      <m:sSubPr>
                        <m:ctrlPr>
                          <a:rPr lang="en-US" sz="1500" i="1" smtClean="0">
                            <a:latin typeface="Cambria Math" panose="02040503050406030204" pitchFamily="18" charset="0"/>
                          </a:rPr>
                        </m:ctrlPr>
                      </m:sSubPr>
                      <m:e>
                        <m:r>
                          <a:rPr lang="en-US" sz="1500" i="1" smtClean="0">
                            <a:latin typeface="Cambria Math" panose="02040503050406030204" pitchFamily="18" charset="0"/>
                            <a:ea typeface="Cambria Math" panose="02040503050406030204" pitchFamily="18" charset="0"/>
                          </a:rPr>
                          <m:t>𝜐</m:t>
                        </m:r>
                      </m:e>
                      <m:sub>
                        <m:r>
                          <a:rPr lang="en-US" sz="1500" b="0" i="1" smtClean="0">
                            <a:latin typeface="Cambria Math" panose="02040503050406030204" pitchFamily="18" charset="0"/>
                          </a:rPr>
                          <m:t>0</m:t>
                        </m:r>
                      </m:sub>
                    </m:sSub>
                    <m:r>
                      <a:rPr lang="en-US" sz="1500" b="0" i="1" smtClean="0">
                        <a:latin typeface="Cambria Math" panose="02040503050406030204" pitchFamily="18" charset="0"/>
                      </a:rPr>
                      <m:t>=</m:t>
                    </m:r>
                    <m:r>
                      <a:rPr lang="en-US" sz="1500" b="0" i="1" smtClean="0">
                        <a:latin typeface="Cambria Math" panose="02040503050406030204" pitchFamily="18" charset="0"/>
                      </a:rPr>
                      <m:t>𝐾</m:t>
                    </m:r>
                    <m:r>
                      <a:rPr lang="en-US" sz="1500" b="0" i="1" smtClean="0">
                        <a:latin typeface="Cambria Math" panose="02040503050406030204" pitchFamily="18" charset="0"/>
                      </a:rPr>
                      <m:t>=</m:t>
                    </m:r>
                    <m:r>
                      <a:rPr lang="en-US" sz="1500" b="0" i="1" smtClean="0">
                        <a:latin typeface="Cambria Math" panose="02040503050406030204" pitchFamily="18" charset="0"/>
                      </a:rPr>
                      <m:t>𝑘</m:t>
                    </m:r>
                    <m:r>
                      <a:rPr lang="en-US" sz="1500" i="1" smtClean="0">
                        <a:latin typeface="Cambria Math" panose="02040503050406030204" pitchFamily="18" charset="0"/>
                        <a:ea typeface="Cambria Math" panose="02040503050406030204" pitchFamily="18" charset="0"/>
                      </a:rPr>
                      <m:t>±</m:t>
                    </m:r>
                    <m:sSub>
                      <m:sSubPr>
                        <m:ctrlPr>
                          <a:rPr lang="en-US" sz="1500" i="1" smtClean="0">
                            <a:latin typeface="Cambria Math" panose="02040503050406030204" pitchFamily="18" charset="0"/>
                            <a:ea typeface="Cambria Math" panose="02040503050406030204" pitchFamily="18" charset="0"/>
                          </a:rPr>
                        </m:ctrlPr>
                      </m:sSubPr>
                      <m:e>
                        <m:r>
                          <a:rPr lang="en-US" sz="1500" i="1" smtClean="0">
                            <a:latin typeface="Cambria Math" panose="02040503050406030204" pitchFamily="18" charset="0"/>
                            <a:ea typeface="Cambria Math" panose="02040503050406030204" pitchFamily="18" charset="0"/>
                          </a:rPr>
                          <m:t>𝜐</m:t>
                        </m:r>
                      </m:e>
                      <m:sub>
                        <m:r>
                          <a:rPr lang="en-US" sz="1500" b="0" i="1" smtClean="0">
                            <a:latin typeface="Cambria Math" panose="02040503050406030204" pitchFamily="18" charset="0"/>
                            <a:ea typeface="Cambria Math" panose="02040503050406030204" pitchFamily="18" charset="0"/>
                          </a:rPr>
                          <m:t>𝑦</m:t>
                        </m:r>
                      </m:sub>
                    </m:sSub>
                  </m:oMath>
                </a14:m>
                <a:endParaRPr lang="en-US" sz="1500" dirty="0"/>
              </a:p>
              <a:p>
                <a:r>
                  <a:rPr lang="en-US" sz="1500" dirty="0"/>
                  <a:t>Super strong resonances:</a:t>
                </a:r>
              </a:p>
              <a:p>
                <a:r>
                  <a:rPr lang="en-US" sz="1600" dirty="0"/>
                  <a:t>  </a:t>
                </a:r>
              </a:p>
            </p:txBody>
          </p:sp>
        </mc:Choice>
        <mc:Fallback xmlns="">
          <p:sp>
            <p:nvSpPr>
              <p:cNvPr id="13" name="TextBox 12">
                <a:extLst>
                  <a:ext uri="{FF2B5EF4-FFF2-40B4-BE49-F238E27FC236}">
                    <a16:creationId xmlns:a16="http://schemas.microsoft.com/office/drawing/2014/main" id="{D5351445-2324-B142-9EAD-3FDF5EF6EDC4}"/>
                  </a:ext>
                </a:extLst>
              </p:cNvPr>
              <p:cNvSpPr txBox="1">
                <a:spLocks noRot="1" noChangeAspect="1" noMove="1" noResize="1" noEditPoints="1" noAdjustHandles="1" noChangeArrowheads="1" noChangeShapeType="1" noTextEdit="1"/>
              </p:cNvSpPr>
              <p:nvPr/>
            </p:nvSpPr>
            <p:spPr>
              <a:xfrm>
                <a:off x="5058914" y="1002267"/>
                <a:ext cx="6523486" cy="850426"/>
              </a:xfrm>
              <a:prstGeom prst="rect">
                <a:avLst/>
              </a:prstGeom>
              <a:blipFill>
                <a:blip r:embed="rId6"/>
                <a:stretch>
                  <a:fillRect l="-194" t="-1471"/>
                </a:stretch>
              </a:blipFill>
            </p:spPr>
            <p:txBody>
              <a:bodyPr/>
              <a:lstStyle/>
              <a:p>
                <a:r>
                  <a:rPr lang="en-US">
                    <a:noFill/>
                  </a:rPr>
                  <a:t> </a:t>
                </a:r>
              </a:p>
            </p:txBody>
          </p:sp>
        </mc:Fallback>
      </mc:AlternateContent>
      <p:pic>
        <p:nvPicPr>
          <p:cNvPr id="14" name="Picture 13">
            <a:extLst>
              <a:ext uri="{FF2B5EF4-FFF2-40B4-BE49-F238E27FC236}">
                <a16:creationId xmlns:a16="http://schemas.microsoft.com/office/drawing/2014/main" id="{2F097CE3-C463-E247-8B88-0450F7D4DE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03061" y="1317039"/>
            <a:ext cx="3717985" cy="298434"/>
          </a:xfrm>
          <a:prstGeom prst="rect">
            <a:avLst/>
          </a:prstGeom>
        </p:spPr>
      </p:pic>
      <p:sp>
        <p:nvSpPr>
          <p:cNvPr id="15" name="Rounded Rectangle 14">
            <a:extLst>
              <a:ext uri="{FF2B5EF4-FFF2-40B4-BE49-F238E27FC236}">
                <a16:creationId xmlns:a16="http://schemas.microsoft.com/office/drawing/2014/main" id="{AD14465E-2CFB-E545-8FC4-DDD8874ADABC}"/>
              </a:ext>
            </a:extLst>
          </p:cNvPr>
          <p:cNvSpPr/>
          <p:nvPr/>
        </p:nvSpPr>
        <p:spPr>
          <a:xfrm>
            <a:off x="4953825" y="3991333"/>
            <a:ext cx="7203671" cy="2808503"/>
          </a:xfrm>
          <a:prstGeom prst="roundRect">
            <a:avLst/>
          </a:prstGeom>
          <a:noFill/>
          <a:ln w="190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7511A35F-BD54-A948-8829-6438A78F783C}"/>
                  </a:ext>
                </a:extLst>
              </p:cNvPr>
              <p:cNvSpPr txBox="1"/>
              <p:nvPr/>
            </p:nvSpPr>
            <p:spPr>
              <a:xfrm>
                <a:off x="5092114" y="4036069"/>
                <a:ext cx="6523486" cy="786434"/>
              </a:xfrm>
              <a:prstGeom prst="rect">
                <a:avLst/>
              </a:prstGeom>
              <a:noFill/>
            </p:spPr>
            <p:txBody>
              <a:bodyPr wrap="square" rtlCol="0">
                <a:spAutoFit/>
              </a:bodyPr>
              <a:lstStyle/>
              <a:p>
                <a:r>
                  <a:rPr lang="en-US" sz="1400" b="1" dirty="0">
                    <a:solidFill>
                      <a:srgbClr val="FF0000"/>
                    </a:solidFill>
                  </a:rPr>
                  <a:t>Imperfection resonances</a:t>
                </a:r>
                <a:r>
                  <a:rPr lang="en-US" sz="1400" dirty="0"/>
                  <a:t>:  </a:t>
                </a:r>
                <a14:m>
                  <m:oMath xmlns:m="http://schemas.openxmlformats.org/officeDocument/2006/math">
                    <m:sSub>
                      <m:sSubPr>
                        <m:ctrlPr>
                          <a:rPr lang="en-US" sz="1400" i="1" smtClean="0">
                            <a:latin typeface="Cambria Math" panose="02040503050406030204" pitchFamily="18" charset="0"/>
                          </a:rPr>
                        </m:ctrlPr>
                      </m:sSubPr>
                      <m:e>
                        <m:r>
                          <a:rPr lang="en-US" sz="1400" i="1" smtClean="0">
                            <a:latin typeface="Cambria Math" panose="02040503050406030204" pitchFamily="18" charset="0"/>
                            <a:ea typeface="Cambria Math" panose="02040503050406030204" pitchFamily="18" charset="0"/>
                          </a:rPr>
                          <m:t>𝜐</m:t>
                        </m:r>
                      </m:e>
                      <m:sub>
                        <m:r>
                          <a:rPr lang="en-US" sz="1400" b="0" i="1" smtClean="0">
                            <a:latin typeface="Cambria Math" panose="02040503050406030204" pitchFamily="18" charset="0"/>
                          </a:rPr>
                          <m:t>0</m:t>
                        </m:r>
                      </m:sub>
                    </m:sSub>
                    <m:r>
                      <a:rPr lang="en-US" sz="1400" b="0" i="1" smtClean="0">
                        <a:latin typeface="Cambria Math" panose="02040503050406030204" pitchFamily="18" charset="0"/>
                      </a:rPr>
                      <m:t>=</m:t>
                    </m:r>
                    <m:r>
                      <a:rPr lang="en-US" sz="1400" b="0" i="1" smtClean="0">
                        <a:latin typeface="Cambria Math" panose="02040503050406030204" pitchFamily="18" charset="0"/>
                      </a:rPr>
                      <m:t>𝐾</m:t>
                    </m:r>
                  </m:oMath>
                </a14:m>
                <a:endParaRPr lang="en-US" sz="1400" dirty="0"/>
              </a:p>
              <a:p>
                <a:r>
                  <a:rPr lang="en-US" sz="1400" dirty="0"/>
                  <a:t>Super strong resonances:</a:t>
                </a:r>
              </a:p>
              <a:p>
                <a:r>
                  <a:rPr lang="en-US" sz="1600" dirty="0"/>
                  <a:t>  </a:t>
                </a:r>
              </a:p>
            </p:txBody>
          </p:sp>
        </mc:Choice>
        <mc:Fallback xmlns="">
          <p:sp>
            <p:nvSpPr>
              <p:cNvPr id="16" name="TextBox 15">
                <a:extLst>
                  <a:ext uri="{FF2B5EF4-FFF2-40B4-BE49-F238E27FC236}">
                    <a16:creationId xmlns:a16="http://schemas.microsoft.com/office/drawing/2014/main" id="{7511A35F-BD54-A948-8829-6438A78F783C}"/>
                  </a:ext>
                </a:extLst>
              </p:cNvPr>
              <p:cNvSpPr txBox="1">
                <a:spLocks noRot="1" noChangeAspect="1" noMove="1" noResize="1" noEditPoints="1" noAdjustHandles="1" noChangeArrowheads="1" noChangeShapeType="1" noTextEdit="1"/>
              </p:cNvSpPr>
              <p:nvPr/>
            </p:nvSpPr>
            <p:spPr>
              <a:xfrm>
                <a:off x="5092114" y="4036069"/>
                <a:ext cx="6523486" cy="786434"/>
              </a:xfrm>
              <a:prstGeom prst="rect">
                <a:avLst/>
              </a:prstGeom>
              <a:blipFill>
                <a:blip r:embed="rId8"/>
                <a:stretch>
                  <a:fillRect l="-194" t="-15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8F3C2740-9FEF-684F-B955-41516284872F}"/>
                  </a:ext>
                </a:extLst>
              </p:cNvPr>
              <p:cNvSpPr txBox="1"/>
              <p:nvPr/>
            </p:nvSpPr>
            <p:spPr>
              <a:xfrm>
                <a:off x="188203" y="956749"/>
                <a:ext cx="4258438" cy="3986476"/>
              </a:xfrm>
              <a:prstGeom prst="rect">
                <a:avLst/>
              </a:prstGeom>
              <a:noFill/>
            </p:spPr>
            <p:txBody>
              <a:bodyPr wrap="square" rtlCol="0">
                <a:spAutoFit/>
              </a:bodyPr>
              <a:lstStyle/>
              <a:p>
                <a:pPr marL="285750" indent="-285750">
                  <a:buFont typeface="Arial" panose="020B0604020202020204" pitchFamily="34" charset="0"/>
                  <a:buChar char="•"/>
                </a:pPr>
                <a:r>
                  <a:rPr lang="en-US" dirty="0"/>
                  <a:t>Strength of intrinsic &amp; imperfection resonances can be approximated by[1]</a:t>
                </a:r>
              </a:p>
              <a:p>
                <a:pPr>
                  <a:lnSpc>
                    <a:spcPct val="150000"/>
                  </a:lnSpc>
                </a:pPr>
                <a14:m>
                  <m:oMathPara xmlns:m="http://schemas.openxmlformats.org/officeDocument/2006/math">
                    <m:oMathParaPr>
                      <m:jc m:val="center"/>
                    </m:oMathParaPr>
                    <m:oMath xmlns:m="http://schemas.openxmlformats.org/officeDocument/2006/math">
                      <m:r>
                        <a:rPr lang="en-US" b="0" i="1" smtClean="0">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𝜖</m:t>
                      </m:r>
                      <m:r>
                        <a:rPr lang="en-US" b="0" i="1" smtClean="0">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m:t>
                      </m:r>
                      <m:sSub>
                        <m:sSubPr>
                          <m:ctrlPr>
                            <a:rPr lang="en-US"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𝜖</m:t>
                          </m:r>
                        </m:e>
                        <m:sub>
                          <m:r>
                            <a:rPr lang="en-US" b="0" i="1" smtClean="0">
                              <a:latin typeface="Cambria Math" panose="02040503050406030204" pitchFamily="18" charset="0"/>
                              <a:ea typeface="Cambria Math" panose="02040503050406030204" pitchFamily="18" charset="0"/>
                            </a:rPr>
                            <m:t>𝐹𝑂𝐷𝑂</m:t>
                          </m:r>
                        </m:sub>
                      </m:sSub>
                      <m:r>
                        <a:rPr lang="en-US" b="0" i="1" smtClean="0">
                          <a:latin typeface="Cambria Math" panose="02040503050406030204" pitchFamily="18" charset="0"/>
                          <a:ea typeface="Cambria Math" panose="02040503050406030204" pitchFamily="18" charset="0"/>
                        </a:rPr>
                        <m:t>| </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𝐸</m:t>
                          </m:r>
                        </m:e>
                        <m:sub>
                          <m:r>
                            <a:rPr lang="en-US" b="0" i="1" smtClean="0">
                              <a:latin typeface="Cambria Math" panose="02040503050406030204" pitchFamily="18" charset="0"/>
                              <a:ea typeface="Cambria Math" panose="02040503050406030204" pitchFamily="18" charset="0"/>
                            </a:rPr>
                            <m:t>𝑃</m:t>
                          </m:r>
                        </m:sub>
                      </m:sSub>
                      <m:r>
                        <a:rPr lang="en-US" b="0" i="1" smtClean="0">
                          <a:latin typeface="Cambria Math" panose="02040503050406030204" pitchFamily="18" charset="0"/>
                          <a:ea typeface="Cambria Math" panose="02040503050406030204" pitchFamily="18" charset="0"/>
                        </a:rPr>
                        <m:t> </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𝐸</m:t>
                          </m:r>
                        </m:e>
                        <m:sub>
                          <m:r>
                            <a:rPr lang="en-US" b="0" i="1" smtClean="0">
                              <a:latin typeface="Cambria Math" panose="02040503050406030204" pitchFamily="18" charset="0"/>
                              <a:ea typeface="Cambria Math" panose="02040503050406030204" pitchFamily="18" charset="0"/>
                            </a:rPr>
                            <m:t>𝑀</m:t>
                          </m:r>
                        </m:sub>
                      </m:sSub>
                    </m:oMath>
                  </m:oMathPara>
                </a14:m>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a:p>
                <a:pPr marL="457200" indent="-457200">
                  <a:buFont typeface="Arial" panose="020B0604020202020204" pitchFamily="34" charset="0"/>
                  <a:buChar char="•"/>
                </a:pPr>
                <a:r>
                  <a:rPr lang="en-US" altLang="zh-CN" dirty="0"/>
                  <a:t>Enhancement</a:t>
                </a:r>
                <a:r>
                  <a:rPr lang="zh-CN" altLang="en-US" dirty="0"/>
                  <a:t> </a:t>
                </a:r>
                <a:r>
                  <a:rPr lang="en-US" altLang="zh-CN" dirty="0"/>
                  <a:t>occurs</a:t>
                </a:r>
                <a:r>
                  <a:rPr lang="zh-CN" altLang="en-US" dirty="0"/>
                  <a:t> </a:t>
                </a:r>
                <a:r>
                  <a:rPr lang="en-US" altLang="zh-CN" dirty="0"/>
                  <a:t>near</a:t>
                </a:r>
                <a:r>
                  <a:rPr lang="zh-CN" altLang="en-US" dirty="0"/>
                  <a:t> </a:t>
                </a:r>
                <a14:m>
                  <m:oMath xmlns:m="http://schemas.openxmlformats.org/officeDocument/2006/math">
                    <m:f>
                      <m:fPr>
                        <m:ctrlPr>
                          <a:rPr lang="en-HK" i="1">
                            <a:latin typeface="Cambria Math" panose="02040503050406030204" pitchFamily="18" charset="0"/>
                          </a:rPr>
                        </m:ctrlPr>
                      </m:fPr>
                      <m:num>
                        <m:r>
                          <a:rPr lang="en-HK" i="1">
                            <a:latin typeface="Cambria Math" panose="02040503050406030204" pitchFamily="18" charset="0"/>
                          </a:rPr>
                          <m:t>𝑚𝑃𝑀</m:t>
                        </m:r>
                        <m:r>
                          <a:rPr lang="en-HK" i="1">
                            <a:latin typeface="Cambria Math" panose="02040503050406030204" pitchFamily="18" charset="0"/>
                          </a:rPr>
                          <m:t>±</m:t>
                        </m:r>
                        <m:sSub>
                          <m:sSubPr>
                            <m:ctrlPr>
                              <a:rPr lang="en-HK" i="1">
                                <a:latin typeface="Cambria Math" panose="02040503050406030204" pitchFamily="18" charset="0"/>
                              </a:rPr>
                            </m:ctrlPr>
                          </m:sSubPr>
                          <m:e>
                            <m:r>
                              <a:rPr lang="en-HK" i="1">
                                <a:latin typeface="Cambria Math" panose="02040503050406030204" pitchFamily="18" charset="0"/>
                              </a:rPr>
                              <m:t>𝜈</m:t>
                            </m:r>
                          </m:e>
                          <m:sub>
                            <m:r>
                              <a:rPr lang="en-HK" i="1">
                                <a:latin typeface="Cambria Math" panose="02040503050406030204" pitchFamily="18" charset="0"/>
                              </a:rPr>
                              <m:t>𝐵</m:t>
                            </m:r>
                          </m:sub>
                        </m:sSub>
                      </m:num>
                      <m:den>
                        <m:sSub>
                          <m:sSubPr>
                            <m:ctrlPr>
                              <a:rPr lang="en-HK" i="1">
                                <a:latin typeface="Cambria Math" panose="02040503050406030204" pitchFamily="18" charset="0"/>
                              </a:rPr>
                            </m:ctrlPr>
                          </m:sSubPr>
                          <m:e>
                            <m:r>
                              <a:rPr lang="en-HK" i="1">
                                <a:latin typeface="Cambria Math" panose="02040503050406030204" pitchFamily="18" charset="0"/>
                              </a:rPr>
                              <m:t>𝜂</m:t>
                            </m:r>
                          </m:e>
                          <m:sub>
                            <m:r>
                              <a:rPr lang="en-HK" i="1">
                                <a:latin typeface="Cambria Math" panose="02040503050406030204" pitchFamily="18" charset="0"/>
                              </a:rPr>
                              <m:t>𝑎𝑟𝑐</m:t>
                            </m:r>
                          </m:sub>
                        </m:sSub>
                      </m:den>
                    </m:f>
                  </m:oMath>
                </a14:m>
                <a:r>
                  <a:rPr lang="en-US" altLang="zh-CN" dirty="0"/>
                  <a:t>,</a:t>
                </a:r>
                <a:r>
                  <a:rPr lang="zh-CN" altLang="en-US" dirty="0"/>
                  <a:t> </a:t>
                </a:r>
                <a:r>
                  <a:rPr lang="el-GR" altLang="zh-CN" dirty="0"/>
                  <a:t>ν</a:t>
                </a:r>
                <a:r>
                  <a:rPr lang="en-US" altLang="zh-CN" baseline="-25000" dirty="0"/>
                  <a:t>B</a:t>
                </a:r>
                <a:r>
                  <a:rPr lang="zh-CN" altLang="en-US" dirty="0"/>
                  <a:t> </a:t>
                </a:r>
                <a:r>
                  <a:rPr lang="en-US" altLang="zh-CN" dirty="0"/>
                  <a:t>is the total </a:t>
                </a:r>
                <a:r>
                  <a:rPr lang="el-GR" altLang="zh-CN" dirty="0"/>
                  <a:t>ν</a:t>
                </a:r>
                <a:r>
                  <a:rPr lang="en-US" altLang="zh-CN" baseline="-25000" dirty="0"/>
                  <a:t>y</a:t>
                </a:r>
                <a:r>
                  <a:rPr lang="en-US" altLang="zh-CN" dirty="0"/>
                  <a:t> in all standard arc cells [2]</a:t>
                </a:r>
                <a:endParaRPr lang="en-HK" altLang="zh-CN" dirty="0"/>
              </a:p>
              <a:p>
                <a:pPr marL="457200" indent="-457200">
                  <a:buFont typeface="Arial" panose="020B0604020202020204" pitchFamily="34" charset="0"/>
                  <a:buChar char="•"/>
                </a:pPr>
                <a:endParaRPr lang="en-HK" altLang="zh-CN" dirty="0"/>
              </a:p>
              <a:p>
                <a:pPr marL="457200" indent="-457200">
                  <a:buFont typeface="Arial" panose="020B0604020202020204" pitchFamily="34" charset="0"/>
                  <a:buChar char="•"/>
                </a:pPr>
                <a:r>
                  <a:rPr lang="en-HK" altLang="zh-CN" dirty="0"/>
                  <a:t>Resonances at K&lt;&lt;</a:t>
                </a:r>
                <a:r>
                  <a:rPr lang="el-GR" altLang="zh-CN" dirty="0"/>
                  <a:t> ν</a:t>
                </a:r>
                <a:r>
                  <a:rPr lang="en-US" altLang="zh-CN" baseline="-25000" dirty="0"/>
                  <a:t>B</a:t>
                </a:r>
                <a:r>
                  <a:rPr lang="en-HK" altLang="zh-CN" dirty="0"/>
                  <a:t> tend to be weak due to cancellation</a:t>
                </a:r>
                <a:r>
                  <a:rPr lang="zh-CN" altLang="en-US" dirty="0"/>
                  <a:t> </a:t>
                </a:r>
                <a:r>
                  <a:rPr lang="en-HK" altLang="zh-CN" dirty="0"/>
                  <a:t>[2]</a:t>
                </a:r>
              </a:p>
              <a:p>
                <a:endParaRPr lang="en-US" dirty="0"/>
              </a:p>
            </p:txBody>
          </p:sp>
        </mc:Choice>
        <mc:Fallback xmlns="">
          <p:sp>
            <p:nvSpPr>
              <p:cNvPr id="18" name="TextBox 17">
                <a:extLst>
                  <a:ext uri="{FF2B5EF4-FFF2-40B4-BE49-F238E27FC236}">
                    <a16:creationId xmlns:a16="http://schemas.microsoft.com/office/drawing/2014/main" id="{8F3C2740-9FEF-684F-B955-41516284872F}"/>
                  </a:ext>
                </a:extLst>
              </p:cNvPr>
              <p:cNvSpPr txBox="1">
                <a:spLocks noRot="1" noChangeAspect="1" noMove="1" noResize="1" noEditPoints="1" noAdjustHandles="1" noChangeArrowheads="1" noChangeShapeType="1" noTextEdit="1"/>
              </p:cNvSpPr>
              <p:nvPr/>
            </p:nvSpPr>
            <p:spPr>
              <a:xfrm>
                <a:off x="188203" y="956749"/>
                <a:ext cx="4258438" cy="3986476"/>
              </a:xfrm>
              <a:prstGeom prst="rect">
                <a:avLst/>
              </a:prstGeom>
              <a:blipFill>
                <a:blip r:embed="rId9"/>
                <a:stretch>
                  <a:fillRect l="-595" t="-635" r="-2381"/>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35552464-7665-B946-ACC8-9E115916937F}"/>
              </a:ext>
            </a:extLst>
          </p:cNvPr>
          <p:cNvSpPr txBox="1"/>
          <p:nvPr/>
        </p:nvSpPr>
        <p:spPr>
          <a:xfrm>
            <a:off x="514132" y="2637546"/>
            <a:ext cx="1825096" cy="307777"/>
          </a:xfrm>
          <a:prstGeom prst="rect">
            <a:avLst/>
          </a:prstGeom>
          <a:noFill/>
          <a:ln>
            <a:solidFill>
              <a:srgbClr val="00B050"/>
            </a:solidFill>
          </a:ln>
        </p:spPr>
        <p:txBody>
          <a:bodyPr wrap="square" rtlCol="0">
            <a:spAutoFit/>
          </a:bodyPr>
          <a:lstStyle/>
          <a:p>
            <a:r>
              <a:rPr lang="en-US" sz="1400" dirty="0"/>
              <a:t>due to P </a:t>
            </a:r>
            <a:r>
              <a:rPr lang="en-US" sz="1400" dirty="0" err="1"/>
              <a:t>superperiods</a:t>
            </a:r>
            <a:endParaRPr lang="en-US" sz="1400" dirty="0"/>
          </a:p>
        </p:txBody>
      </p:sp>
      <p:sp>
        <p:nvSpPr>
          <p:cNvPr id="20" name="TextBox 19">
            <a:extLst>
              <a:ext uri="{FF2B5EF4-FFF2-40B4-BE49-F238E27FC236}">
                <a16:creationId xmlns:a16="http://schemas.microsoft.com/office/drawing/2014/main" id="{0E8EF05E-257B-AF40-8631-459792AA20DF}"/>
              </a:ext>
            </a:extLst>
          </p:cNvPr>
          <p:cNvSpPr txBox="1"/>
          <p:nvPr/>
        </p:nvSpPr>
        <p:spPr>
          <a:xfrm>
            <a:off x="2563956" y="2422424"/>
            <a:ext cx="2119573" cy="523220"/>
          </a:xfrm>
          <a:prstGeom prst="rect">
            <a:avLst/>
          </a:prstGeom>
          <a:noFill/>
          <a:ln>
            <a:solidFill>
              <a:srgbClr val="00B050"/>
            </a:solidFill>
          </a:ln>
        </p:spPr>
        <p:txBody>
          <a:bodyPr wrap="square" rtlCol="0">
            <a:spAutoFit/>
          </a:bodyPr>
          <a:lstStyle/>
          <a:p>
            <a:r>
              <a:rPr lang="en-US" sz="1400" dirty="0"/>
              <a:t>due to M identical FODOs in each arc</a:t>
            </a:r>
          </a:p>
        </p:txBody>
      </p:sp>
      <p:cxnSp>
        <p:nvCxnSpPr>
          <p:cNvPr id="22" name="Straight Arrow Connector 21">
            <a:extLst>
              <a:ext uri="{FF2B5EF4-FFF2-40B4-BE49-F238E27FC236}">
                <a16:creationId xmlns:a16="http://schemas.microsoft.com/office/drawing/2014/main" id="{189A9B10-9752-114C-8BB8-3464A490AD7C}"/>
              </a:ext>
            </a:extLst>
          </p:cNvPr>
          <p:cNvCxnSpPr>
            <a:cxnSpLocks/>
          </p:cNvCxnSpPr>
          <p:nvPr/>
        </p:nvCxnSpPr>
        <p:spPr>
          <a:xfrm flipH="1">
            <a:off x="1751072" y="1901210"/>
            <a:ext cx="1003246" cy="72433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D3D9EEF2-6131-0F44-9ED8-CDC069EE919A}"/>
              </a:ext>
            </a:extLst>
          </p:cNvPr>
          <p:cNvCxnSpPr>
            <a:cxnSpLocks/>
          </p:cNvCxnSpPr>
          <p:nvPr/>
        </p:nvCxnSpPr>
        <p:spPr>
          <a:xfrm>
            <a:off x="3066699" y="1919714"/>
            <a:ext cx="528038" cy="51709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26" name="Picture 25">
            <a:extLst>
              <a:ext uri="{FF2B5EF4-FFF2-40B4-BE49-F238E27FC236}">
                <a16:creationId xmlns:a16="http://schemas.microsoft.com/office/drawing/2014/main" id="{84AEA0B7-338D-4E4A-AAB0-E856F3AB3AB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98366" y="4795253"/>
            <a:ext cx="2665547" cy="1659276"/>
          </a:xfrm>
          <a:prstGeom prst="rect">
            <a:avLst/>
          </a:prstGeom>
        </p:spPr>
      </p:pic>
      <p:pic>
        <p:nvPicPr>
          <p:cNvPr id="28" name="Picture 27">
            <a:extLst>
              <a:ext uri="{FF2B5EF4-FFF2-40B4-BE49-F238E27FC236}">
                <a16:creationId xmlns:a16="http://schemas.microsoft.com/office/drawing/2014/main" id="{252F4219-1974-4045-BCA6-463073167EB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03061" y="4280100"/>
            <a:ext cx="3340100" cy="317500"/>
          </a:xfrm>
          <a:prstGeom prst="rect">
            <a:avLst/>
          </a:prstGeom>
        </p:spPr>
      </p:pic>
      <p:sp>
        <p:nvSpPr>
          <p:cNvPr id="31" name="TextBox 30">
            <a:extLst>
              <a:ext uri="{FF2B5EF4-FFF2-40B4-BE49-F238E27FC236}">
                <a16:creationId xmlns:a16="http://schemas.microsoft.com/office/drawing/2014/main" id="{149195AA-DC76-2B42-83FE-319297C15669}"/>
              </a:ext>
            </a:extLst>
          </p:cNvPr>
          <p:cNvSpPr txBox="1"/>
          <p:nvPr/>
        </p:nvSpPr>
        <p:spPr>
          <a:xfrm>
            <a:off x="-17964" y="6445602"/>
            <a:ext cx="6802203" cy="461665"/>
          </a:xfrm>
          <a:prstGeom prst="rect">
            <a:avLst/>
          </a:prstGeom>
          <a:noFill/>
        </p:spPr>
        <p:txBody>
          <a:bodyPr wrap="square" rtlCol="0">
            <a:spAutoFit/>
          </a:bodyPr>
          <a:lstStyle/>
          <a:p>
            <a:r>
              <a:rPr lang="en-US" sz="1200" dirty="0">
                <a:solidFill>
                  <a:srgbClr val="00B050"/>
                </a:solidFill>
              </a:rPr>
              <a:t>[1] S. Y. Lee, Spin dynamics and snakes in synchrotrons (World Scientific, 1997).</a:t>
            </a:r>
          </a:p>
          <a:p>
            <a:r>
              <a:rPr lang="en-US" altLang="zh-CN" sz="1200" dirty="0">
                <a:solidFill>
                  <a:srgbClr val="00B050"/>
                </a:solidFill>
              </a:rPr>
              <a:t>[2]</a:t>
            </a:r>
            <a:r>
              <a:rPr lang="zh-CN" altLang="en-US" sz="1200" dirty="0">
                <a:solidFill>
                  <a:srgbClr val="00B050"/>
                </a:solidFill>
              </a:rPr>
              <a:t> </a:t>
            </a:r>
            <a:r>
              <a:rPr lang="en-US" altLang="zh-CN" sz="1200" dirty="0">
                <a:solidFill>
                  <a:srgbClr val="00B050"/>
                </a:solidFill>
              </a:rPr>
              <a:t>T. Chen, Z. </a:t>
            </a:r>
            <a:r>
              <a:rPr lang="en-US" altLang="zh-CN" sz="1200" dirty="0" err="1">
                <a:solidFill>
                  <a:srgbClr val="00B050"/>
                </a:solidFill>
              </a:rPr>
              <a:t>Duan</a:t>
            </a:r>
            <a:r>
              <a:rPr lang="en-US" altLang="zh-CN" sz="1200" dirty="0">
                <a:solidFill>
                  <a:srgbClr val="00B050"/>
                </a:solidFill>
              </a:rPr>
              <a:t>, D. H. Ji, D. Wang, Phys. Rev. Accel. Beams, 26, 051003 (2023).</a:t>
            </a:r>
            <a:endParaRPr lang="en-US" sz="1200" dirty="0">
              <a:solidFill>
                <a:srgbClr val="00B050"/>
              </a:solidFill>
            </a:endParaRPr>
          </a:p>
        </p:txBody>
      </p:sp>
    </p:spTree>
    <p:extLst>
      <p:ext uri="{BB962C8B-B14F-4D97-AF65-F5344CB8AC3E}">
        <p14:creationId xmlns:p14="http://schemas.microsoft.com/office/powerpoint/2010/main" val="21327540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75A1EF9-84FB-5B44-AD0C-BDA36F38FE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38266" y="2501215"/>
            <a:ext cx="2963821" cy="2034687"/>
          </a:xfrm>
          <a:prstGeom prst="rect">
            <a:avLst/>
          </a:prstGeom>
        </p:spPr>
      </p:pic>
      <p:sp>
        <p:nvSpPr>
          <p:cNvPr id="2" name="Title 1">
            <a:extLst>
              <a:ext uri="{FF2B5EF4-FFF2-40B4-BE49-F238E27FC236}">
                <a16:creationId xmlns:a16="http://schemas.microsoft.com/office/drawing/2014/main" id="{2310EA2E-6798-CF41-9CD6-CD77C4F34A09}"/>
              </a:ext>
            </a:extLst>
          </p:cNvPr>
          <p:cNvSpPr>
            <a:spLocks noGrp="1"/>
          </p:cNvSpPr>
          <p:nvPr>
            <p:ph type="title"/>
          </p:nvPr>
        </p:nvSpPr>
        <p:spPr/>
        <p:txBody>
          <a:bodyPr>
            <a:normAutofit fontScale="90000"/>
          </a:bodyPr>
          <a:lstStyle/>
          <a:p>
            <a:r>
              <a:rPr lang="en-US" altLang="zh-CN" dirty="0"/>
              <a:t>Depolarization</a:t>
            </a:r>
            <a:r>
              <a:rPr lang="zh-CN" altLang="en-US" dirty="0"/>
              <a:t> </a:t>
            </a:r>
            <a:r>
              <a:rPr lang="en-US" altLang="zh-CN" dirty="0"/>
              <a:t>effects:</a:t>
            </a:r>
            <a:r>
              <a:rPr lang="zh-CN" altLang="en-US" dirty="0"/>
              <a:t> </a:t>
            </a:r>
            <a:r>
              <a:rPr lang="en-US" altLang="zh-CN" dirty="0"/>
              <a:t>simulation</a:t>
            </a:r>
            <a:r>
              <a:rPr lang="zh-CN" altLang="en-US" dirty="0"/>
              <a:t> </a:t>
            </a:r>
            <a:r>
              <a:rPr lang="en-US" altLang="zh-CN" dirty="0"/>
              <a:t>vs.</a:t>
            </a:r>
            <a:r>
              <a:rPr lang="zh-CN" altLang="en-US" dirty="0"/>
              <a:t> </a:t>
            </a:r>
            <a:r>
              <a:rPr lang="en-US" altLang="zh-CN" dirty="0"/>
              <a:t>estimation</a:t>
            </a:r>
            <a:r>
              <a:rPr lang="zh-CN" altLang="en-US" dirty="0"/>
              <a:t> </a:t>
            </a:r>
            <a:endParaRPr lang="en-US" dirty="0"/>
          </a:p>
        </p:txBody>
      </p:sp>
      <p:sp>
        <p:nvSpPr>
          <p:cNvPr id="4" name="Slide Number Placeholder 3">
            <a:extLst>
              <a:ext uri="{FF2B5EF4-FFF2-40B4-BE49-F238E27FC236}">
                <a16:creationId xmlns:a16="http://schemas.microsoft.com/office/drawing/2014/main" id="{5F7470A0-085F-C442-9582-692285D4C53F}"/>
              </a:ext>
            </a:extLst>
          </p:cNvPr>
          <p:cNvSpPr>
            <a:spLocks noGrp="1"/>
          </p:cNvSpPr>
          <p:nvPr>
            <p:ph type="sldNum" sz="quarter" idx="12"/>
          </p:nvPr>
        </p:nvSpPr>
        <p:spPr>
          <a:xfrm>
            <a:off x="9314000" y="6463640"/>
            <a:ext cx="2844800" cy="365125"/>
          </a:xfrm>
        </p:spPr>
        <p:txBody>
          <a:bodyPr/>
          <a:lstStyle/>
          <a:p>
            <a:fld id="{C973300C-797F-D148-A78D-320196FBAF04}" type="slidenum">
              <a:rPr lang="en-US" smtClean="0"/>
              <a:pPr/>
              <a:t>14</a:t>
            </a:fld>
            <a:endParaRPr lang="en-US" dirty="0"/>
          </a:p>
        </p:txBody>
      </p:sp>
      <p:pic>
        <p:nvPicPr>
          <p:cNvPr id="6" name="Picture 5">
            <a:extLst>
              <a:ext uri="{FF2B5EF4-FFF2-40B4-BE49-F238E27FC236}">
                <a16:creationId xmlns:a16="http://schemas.microsoft.com/office/drawing/2014/main" id="{D1270A6D-0716-A44F-95D0-6FC56AE465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988" y="4545582"/>
            <a:ext cx="2856908" cy="1961290"/>
          </a:xfrm>
          <a:prstGeom prst="rect">
            <a:avLst/>
          </a:prstGeom>
        </p:spPr>
      </p:pic>
      <p:pic>
        <p:nvPicPr>
          <p:cNvPr id="8" name="Picture 7">
            <a:extLst>
              <a:ext uri="{FF2B5EF4-FFF2-40B4-BE49-F238E27FC236}">
                <a16:creationId xmlns:a16="http://schemas.microsoft.com/office/drawing/2014/main" id="{07D49490-1FD9-DB46-BD4B-3B9FE37382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1416" y="4532041"/>
            <a:ext cx="2915205" cy="2001312"/>
          </a:xfrm>
          <a:prstGeom prst="rect">
            <a:avLst/>
          </a:prstGeom>
        </p:spPr>
      </p:pic>
      <p:pic>
        <p:nvPicPr>
          <p:cNvPr id="10" name="Picture 9">
            <a:extLst>
              <a:ext uri="{FF2B5EF4-FFF2-40B4-BE49-F238E27FC236}">
                <a16:creationId xmlns:a16="http://schemas.microsoft.com/office/drawing/2014/main" id="{E71EB9CC-D7B7-144C-B04A-40F05FAEE7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89231" y="4535902"/>
            <a:ext cx="2951696" cy="2026363"/>
          </a:xfrm>
          <a:prstGeom prst="rect">
            <a:avLst/>
          </a:prstGeom>
        </p:spPr>
      </p:pic>
      <p:pic>
        <p:nvPicPr>
          <p:cNvPr id="11" name="Picture 10">
            <a:extLst>
              <a:ext uri="{FF2B5EF4-FFF2-40B4-BE49-F238E27FC236}">
                <a16:creationId xmlns:a16="http://schemas.microsoft.com/office/drawing/2014/main" id="{A61C07D8-3DC6-FC47-82EE-BC51030686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7878" y="2507039"/>
            <a:ext cx="2969438" cy="2038543"/>
          </a:xfrm>
          <a:prstGeom prst="rect">
            <a:avLst/>
          </a:prstGeom>
        </p:spPr>
      </p:pic>
      <p:pic>
        <p:nvPicPr>
          <p:cNvPr id="12" name="Picture 11">
            <a:extLst>
              <a:ext uri="{FF2B5EF4-FFF2-40B4-BE49-F238E27FC236}">
                <a16:creationId xmlns:a16="http://schemas.microsoft.com/office/drawing/2014/main" id="{6FCFF753-206B-5949-BF35-FA41E5B6CC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62577" y="2494817"/>
            <a:ext cx="2996667" cy="2057235"/>
          </a:xfrm>
          <a:prstGeom prst="rect">
            <a:avLst/>
          </a:prstGeom>
        </p:spPr>
      </p:pic>
      <p:sp>
        <p:nvSpPr>
          <p:cNvPr id="14" name="TextBox 13">
            <a:extLst>
              <a:ext uri="{FF2B5EF4-FFF2-40B4-BE49-F238E27FC236}">
                <a16:creationId xmlns:a16="http://schemas.microsoft.com/office/drawing/2014/main" id="{BAF2EC29-4890-C643-AD11-564E379FF80C}"/>
              </a:ext>
            </a:extLst>
          </p:cNvPr>
          <p:cNvSpPr txBox="1"/>
          <p:nvPr/>
        </p:nvSpPr>
        <p:spPr>
          <a:xfrm>
            <a:off x="1470881" y="2224532"/>
            <a:ext cx="2045970" cy="369332"/>
          </a:xfrm>
          <a:prstGeom prst="rect">
            <a:avLst/>
          </a:prstGeom>
          <a:noFill/>
        </p:spPr>
        <p:txBody>
          <a:bodyPr wrap="square" rtlCol="0">
            <a:spAutoFit/>
          </a:bodyPr>
          <a:lstStyle/>
          <a:p>
            <a:r>
              <a:rPr lang="en-US" altLang="zh-CN" dirty="0">
                <a:solidFill>
                  <a:srgbClr val="0000FF"/>
                </a:solidFill>
              </a:rPr>
              <a:t>Z-mode,</a:t>
            </a:r>
            <a:r>
              <a:rPr lang="zh-CN" altLang="en-US" dirty="0">
                <a:solidFill>
                  <a:srgbClr val="0000FF"/>
                </a:solidFill>
              </a:rPr>
              <a:t> </a:t>
            </a:r>
            <a:r>
              <a:rPr lang="en-US" altLang="zh-CN" dirty="0">
                <a:solidFill>
                  <a:srgbClr val="0000FF"/>
                </a:solidFill>
              </a:rPr>
              <a:t>45.6</a:t>
            </a:r>
            <a:r>
              <a:rPr lang="zh-CN" altLang="en-US" dirty="0">
                <a:solidFill>
                  <a:srgbClr val="0000FF"/>
                </a:solidFill>
              </a:rPr>
              <a:t> </a:t>
            </a:r>
            <a:r>
              <a:rPr lang="en-US" altLang="zh-CN" dirty="0">
                <a:solidFill>
                  <a:srgbClr val="0000FF"/>
                </a:solidFill>
              </a:rPr>
              <a:t>GeV</a:t>
            </a:r>
            <a:endParaRPr lang="en-US" dirty="0">
              <a:solidFill>
                <a:srgbClr val="0000FF"/>
              </a:solidFill>
            </a:endParaRPr>
          </a:p>
        </p:txBody>
      </p:sp>
      <p:sp>
        <p:nvSpPr>
          <p:cNvPr id="15" name="TextBox 14">
            <a:extLst>
              <a:ext uri="{FF2B5EF4-FFF2-40B4-BE49-F238E27FC236}">
                <a16:creationId xmlns:a16="http://schemas.microsoft.com/office/drawing/2014/main" id="{A1CD8CA3-BCAA-C14D-870C-57321CED6859}"/>
              </a:ext>
            </a:extLst>
          </p:cNvPr>
          <p:cNvSpPr txBox="1"/>
          <p:nvPr/>
        </p:nvSpPr>
        <p:spPr>
          <a:xfrm>
            <a:off x="5372807" y="2197552"/>
            <a:ext cx="2045970" cy="369332"/>
          </a:xfrm>
          <a:prstGeom prst="rect">
            <a:avLst/>
          </a:prstGeom>
          <a:noFill/>
        </p:spPr>
        <p:txBody>
          <a:bodyPr wrap="square" rtlCol="0">
            <a:spAutoFit/>
          </a:bodyPr>
          <a:lstStyle/>
          <a:p>
            <a:r>
              <a:rPr lang="en-US" altLang="zh-CN" dirty="0">
                <a:solidFill>
                  <a:srgbClr val="0000FF"/>
                </a:solidFill>
              </a:rPr>
              <a:t>W-mode,</a:t>
            </a:r>
            <a:r>
              <a:rPr lang="zh-CN" altLang="en-US" dirty="0">
                <a:solidFill>
                  <a:srgbClr val="0000FF"/>
                </a:solidFill>
              </a:rPr>
              <a:t> </a:t>
            </a:r>
            <a:r>
              <a:rPr lang="en-US" altLang="zh-CN" dirty="0">
                <a:solidFill>
                  <a:srgbClr val="0000FF"/>
                </a:solidFill>
              </a:rPr>
              <a:t>80</a:t>
            </a:r>
            <a:r>
              <a:rPr lang="zh-CN" altLang="en-US" dirty="0">
                <a:solidFill>
                  <a:srgbClr val="0000FF"/>
                </a:solidFill>
              </a:rPr>
              <a:t> </a:t>
            </a:r>
            <a:r>
              <a:rPr lang="en-US" altLang="zh-CN" dirty="0">
                <a:solidFill>
                  <a:srgbClr val="0000FF"/>
                </a:solidFill>
              </a:rPr>
              <a:t>GeV</a:t>
            </a:r>
            <a:endParaRPr lang="en-US" dirty="0">
              <a:solidFill>
                <a:srgbClr val="0000FF"/>
              </a:solidFill>
            </a:endParaRPr>
          </a:p>
        </p:txBody>
      </p:sp>
      <p:sp>
        <p:nvSpPr>
          <p:cNvPr id="16" name="TextBox 15">
            <a:extLst>
              <a:ext uri="{FF2B5EF4-FFF2-40B4-BE49-F238E27FC236}">
                <a16:creationId xmlns:a16="http://schemas.microsoft.com/office/drawing/2014/main" id="{58E94145-4C17-DC4B-B3FA-248D226FF775}"/>
              </a:ext>
            </a:extLst>
          </p:cNvPr>
          <p:cNvSpPr txBox="1"/>
          <p:nvPr/>
        </p:nvSpPr>
        <p:spPr>
          <a:xfrm>
            <a:off x="8921372" y="2227722"/>
            <a:ext cx="2045970" cy="369332"/>
          </a:xfrm>
          <a:prstGeom prst="rect">
            <a:avLst/>
          </a:prstGeom>
          <a:noFill/>
        </p:spPr>
        <p:txBody>
          <a:bodyPr wrap="square" rtlCol="0">
            <a:spAutoFit/>
          </a:bodyPr>
          <a:lstStyle/>
          <a:p>
            <a:r>
              <a:rPr lang="en-US" altLang="zh-CN" dirty="0">
                <a:solidFill>
                  <a:srgbClr val="0000FF"/>
                </a:solidFill>
              </a:rPr>
              <a:t>H-mode,</a:t>
            </a:r>
            <a:r>
              <a:rPr lang="zh-CN" altLang="en-US" dirty="0">
                <a:solidFill>
                  <a:srgbClr val="0000FF"/>
                </a:solidFill>
              </a:rPr>
              <a:t> </a:t>
            </a:r>
            <a:r>
              <a:rPr lang="en-US" altLang="zh-CN" dirty="0">
                <a:solidFill>
                  <a:srgbClr val="0000FF"/>
                </a:solidFill>
              </a:rPr>
              <a:t>120</a:t>
            </a:r>
            <a:r>
              <a:rPr lang="zh-CN" altLang="en-US" dirty="0">
                <a:solidFill>
                  <a:srgbClr val="0000FF"/>
                </a:solidFill>
              </a:rPr>
              <a:t> </a:t>
            </a:r>
            <a:r>
              <a:rPr lang="en-US" altLang="zh-CN" dirty="0">
                <a:solidFill>
                  <a:srgbClr val="0000FF"/>
                </a:solidFill>
              </a:rPr>
              <a:t>GeV</a:t>
            </a:r>
            <a:endParaRPr lang="en-US" dirty="0">
              <a:solidFill>
                <a:srgbClr val="0000FF"/>
              </a:solidFill>
            </a:endParaRPr>
          </a:p>
        </p:txBody>
      </p:sp>
      <p:sp>
        <p:nvSpPr>
          <p:cNvPr id="18" name="Rounded Rectangle 17">
            <a:extLst>
              <a:ext uri="{FF2B5EF4-FFF2-40B4-BE49-F238E27FC236}">
                <a16:creationId xmlns:a16="http://schemas.microsoft.com/office/drawing/2014/main" id="{8CBA9DA6-4F36-EA43-AA35-7BB3DE311F1B}"/>
              </a:ext>
            </a:extLst>
          </p:cNvPr>
          <p:cNvSpPr/>
          <p:nvPr/>
        </p:nvSpPr>
        <p:spPr>
          <a:xfrm>
            <a:off x="668032" y="2214852"/>
            <a:ext cx="3147691" cy="4340943"/>
          </a:xfrm>
          <a:prstGeom prst="roundRect">
            <a:avLst/>
          </a:prstGeom>
          <a:noFill/>
          <a:ln w="190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ed Rectangle 18">
            <a:extLst>
              <a:ext uri="{FF2B5EF4-FFF2-40B4-BE49-F238E27FC236}">
                <a16:creationId xmlns:a16="http://schemas.microsoft.com/office/drawing/2014/main" id="{D6BB5EE9-8EEC-5A46-BDA1-2A668C2276CD}"/>
              </a:ext>
            </a:extLst>
          </p:cNvPr>
          <p:cNvSpPr/>
          <p:nvPr/>
        </p:nvSpPr>
        <p:spPr>
          <a:xfrm>
            <a:off x="4504872" y="2198382"/>
            <a:ext cx="3102423" cy="4374393"/>
          </a:xfrm>
          <a:prstGeom prst="roundRect">
            <a:avLst/>
          </a:prstGeom>
          <a:noFill/>
          <a:ln w="190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589F1827-F861-F247-8779-9AC289FB2982}"/>
              </a:ext>
            </a:extLst>
          </p:cNvPr>
          <p:cNvSpPr/>
          <p:nvPr/>
        </p:nvSpPr>
        <p:spPr>
          <a:xfrm>
            <a:off x="8187504" y="2214852"/>
            <a:ext cx="3014584" cy="4347413"/>
          </a:xfrm>
          <a:prstGeom prst="roundRect">
            <a:avLst/>
          </a:prstGeom>
          <a:noFill/>
          <a:ln w="19050">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3F4C381-B56E-1D41-9D9C-7DF061B395D9}"/>
              </a:ext>
            </a:extLst>
          </p:cNvPr>
          <p:cNvSpPr/>
          <p:nvPr/>
        </p:nvSpPr>
        <p:spPr>
          <a:xfrm>
            <a:off x="610471" y="1003708"/>
            <a:ext cx="5240112" cy="1138773"/>
          </a:xfrm>
          <a:prstGeom prst="rect">
            <a:avLst/>
          </a:prstGeom>
          <a:ln>
            <a:solidFill>
              <a:srgbClr val="00B050"/>
            </a:solidFill>
          </a:ln>
        </p:spPr>
        <p:txBody>
          <a:bodyPr wrap="square">
            <a:spAutoFit/>
          </a:bodyPr>
          <a:lstStyle/>
          <a:p>
            <a:r>
              <a:rPr lang="en-US" altLang="zh-CN" sz="2000" dirty="0"/>
              <a:t>In</a:t>
            </a:r>
            <a:r>
              <a:rPr lang="zh-CN" altLang="en-US" sz="2000" dirty="0"/>
              <a:t> </a:t>
            </a:r>
            <a:r>
              <a:rPr lang="en-US" altLang="zh-CN" sz="2000" dirty="0"/>
              <a:t>the</a:t>
            </a:r>
            <a:r>
              <a:rPr lang="zh-CN" altLang="en-US" sz="2000" dirty="0"/>
              <a:t> </a:t>
            </a:r>
            <a:r>
              <a:rPr lang="en-US" altLang="zh-CN" sz="2000" dirty="0"/>
              <a:t>acceleration</a:t>
            </a:r>
            <a:r>
              <a:rPr lang="zh-CN" altLang="en-US" sz="2000" dirty="0"/>
              <a:t> </a:t>
            </a:r>
            <a:r>
              <a:rPr lang="en-US" altLang="zh-CN" sz="2000" dirty="0"/>
              <a:t>to</a:t>
            </a:r>
            <a:r>
              <a:rPr lang="zh-CN" altLang="en-US" sz="2000" dirty="0"/>
              <a:t> </a:t>
            </a:r>
            <a:r>
              <a:rPr lang="en-US" altLang="zh-CN" sz="2000" dirty="0"/>
              <a:t>Z</a:t>
            </a:r>
            <a:r>
              <a:rPr lang="zh-CN" altLang="en-US" sz="2000" dirty="0"/>
              <a:t> </a:t>
            </a:r>
            <a:r>
              <a:rPr lang="en-US" altLang="zh-CN" sz="2000" dirty="0"/>
              <a:t>&amp;</a:t>
            </a:r>
            <a:r>
              <a:rPr lang="zh-CN" altLang="en-US" sz="2000" dirty="0"/>
              <a:t> </a:t>
            </a:r>
            <a:r>
              <a:rPr lang="en-US" altLang="zh-CN" sz="2000" dirty="0"/>
              <a:t>W</a:t>
            </a:r>
          </a:p>
          <a:p>
            <a:pPr marL="742950" lvl="1" indent="-285750">
              <a:buFont typeface="Arial" panose="020B0604020202020204" pitchFamily="34" charset="0"/>
              <a:buChar char="•"/>
            </a:pPr>
            <a:r>
              <a:rPr lang="en-US" altLang="zh-CN" sz="1600" dirty="0"/>
              <a:t>The</a:t>
            </a:r>
            <a:r>
              <a:rPr lang="zh-CN" altLang="en-US" sz="1600" dirty="0"/>
              <a:t> </a:t>
            </a:r>
            <a:r>
              <a:rPr lang="en-US" altLang="zh-CN" sz="1600" dirty="0"/>
              <a:t>spin</a:t>
            </a:r>
            <a:r>
              <a:rPr lang="zh-CN" altLang="en-US" sz="1600" dirty="0"/>
              <a:t> </a:t>
            </a:r>
            <a:r>
              <a:rPr lang="en-US" altLang="zh-CN" sz="1600" dirty="0"/>
              <a:t>resonances</a:t>
            </a:r>
            <a:r>
              <a:rPr lang="zh-CN" altLang="en-US" sz="1600" dirty="0"/>
              <a:t> </a:t>
            </a:r>
            <a:r>
              <a:rPr lang="en-US" altLang="zh-CN" sz="1600" dirty="0"/>
              <a:t>are</a:t>
            </a:r>
            <a:r>
              <a:rPr lang="zh-CN" altLang="en-US" sz="1600" dirty="0"/>
              <a:t> </a:t>
            </a:r>
            <a:r>
              <a:rPr lang="en-US" altLang="zh-CN" sz="1600" dirty="0"/>
              <a:t>generally</a:t>
            </a:r>
            <a:r>
              <a:rPr lang="zh-CN" altLang="en-US" sz="1600" dirty="0"/>
              <a:t> </a:t>
            </a:r>
            <a:r>
              <a:rPr lang="en-US" altLang="zh-CN" sz="1600" dirty="0"/>
              <a:t>weak</a:t>
            </a:r>
          </a:p>
          <a:p>
            <a:pPr marL="742950" lvl="1" indent="-285750">
              <a:buFont typeface="Arial" panose="020B0604020202020204" pitchFamily="34" charset="0"/>
              <a:buChar char="•"/>
            </a:pPr>
            <a:r>
              <a:rPr lang="en-US" altLang="zh-CN" sz="1600" dirty="0"/>
              <a:t>Polarization</a:t>
            </a:r>
            <a:r>
              <a:rPr lang="zh-CN" altLang="en-US" sz="1600" dirty="0"/>
              <a:t> </a:t>
            </a:r>
            <a:r>
              <a:rPr lang="en-US" altLang="zh-CN" sz="1600" dirty="0"/>
              <a:t>is</a:t>
            </a:r>
            <a:r>
              <a:rPr lang="zh-CN" altLang="en-US" sz="1600" dirty="0"/>
              <a:t> </a:t>
            </a:r>
            <a:r>
              <a:rPr lang="en-US" altLang="zh-CN" sz="1600" dirty="0"/>
              <a:t>mostly</a:t>
            </a:r>
            <a:r>
              <a:rPr lang="zh-CN" altLang="en-US" sz="1600" dirty="0"/>
              <a:t> </a:t>
            </a:r>
            <a:r>
              <a:rPr lang="en-US" altLang="zh-CN" sz="1600" dirty="0"/>
              <a:t>maintained</a:t>
            </a:r>
          </a:p>
          <a:p>
            <a:pPr marL="742950" lvl="1" indent="-285750">
              <a:buFont typeface="Arial" panose="020B0604020202020204" pitchFamily="34" charset="0"/>
              <a:buChar char="•"/>
            </a:pPr>
            <a:r>
              <a:rPr lang="en-US" altLang="zh-CN" sz="1600" dirty="0"/>
              <a:t>Simulations</a:t>
            </a:r>
            <a:r>
              <a:rPr lang="zh-CN" altLang="en-US" sz="1600" dirty="0"/>
              <a:t> </a:t>
            </a:r>
            <a:r>
              <a:rPr lang="en-US" altLang="zh-CN" sz="1600" dirty="0"/>
              <a:t>agree</a:t>
            </a:r>
            <a:r>
              <a:rPr lang="zh-CN" altLang="en-US" sz="1600" dirty="0"/>
              <a:t> </a:t>
            </a:r>
            <a:r>
              <a:rPr lang="en-US" altLang="zh-CN" sz="1600" dirty="0"/>
              <a:t>fairly</a:t>
            </a:r>
            <a:r>
              <a:rPr lang="zh-CN" altLang="en-US" sz="1600" dirty="0"/>
              <a:t> </a:t>
            </a:r>
            <a:r>
              <a:rPr lang="en-US" altLang="zh-CN" sz="1600" dirty="0"/>
              <a:t>well</a:t>
            </a:r>
            <a:r>
              <a:rPr lang="zh-CN" altLang="en-US" sz="1600" dirty="0"/>
              <a:t> </a:t>
            </a:r>
            <a:r>
              <a:rPr lang="en-US" altLang="zh-CN" sz="1600" dirty="0"/>
              <a:t>with</a:t>
            </a:r>
            <a:r>
              <a:rPr lang="zh-CN" altLang="en-US" sz="1600" dirty="0"/>
              <a:t> </a:t>
            </a:r>
            <a:r>
              <a:rPr lang="en-US" altLang="zh-CN" sz="1600" dirty="0"/>
              <a:t>estimations</a:t>
            </a:r>
          </a:p>
        </p:txBody>
      </p:sp>
      <p:sp>
        <p:nvSpPr>
          <p:cNvPr id="17" name="Rectangle 16">
            <a:extLst>
              <a:ext uri="{FF2B5EF4-FFF2-40B4-BE49-F238E27FC236}">
                <a16:creationId xmlns:a16="http://schemas.microsoft.com/office/drawing/2014/main" id="{9DF041E8-5F98-B74A-AE8B-52695A08FAE9}"/>
              </a:ext>
            </a:extLst>
          </p:cNvPr>
          <p:cNvSpPr/>
          <p:nvPr/>
        </p:nvSpPr>
        <p:spPr>
          <a:xfrm>
            <a:off x="5850583" y="995442"/>
            <a:ext cx="5743320" cy="1138773"/>
          </a:xfrm>
          <a:prstGeom prst="rect">
            <a:avLst/>
          </a:prstGeom>
          <a:ln>
            <a:solidFill>
              <a:srgbClr val="00B050"/>
            </a:solidFill>
          </a:ln>
        </p:spPr>
        <p:txBody>
          <a:bodyPr wrap="square">
            <a:spAutoFit/>
          </a:bodyPr>
          <a:lstStyle/>
          <a:p>
            <a:r>
              <a:rPr lang="en-US" altLang="zh-CN" sz="2000" dirty="0"/>
              <a:t>In</a:t>
            </a:r>
            <a:r>
              <a:rPr lang="zh-CN" altLang="en-US" sz="2000" dirty="0"/>
              <a:t> </a:t>
            </a:r>
            <a:r>
              <a:rPr lang="en-US" altLang="zh-CN" sz="2000" dirty="0"/>
              <a:t>the</a:t>
            </a:r>
            <a:r>
              <a:rPr lang="zh-CN" altLang="en-US" sz="2000" dirty="0"/>
              <a:t> </a:t>
            </a:r>
            <a:r>
              <a:rPr lang="en-US" altLang="zh-CN" sz="2000" dirty="0"/>
              <a:t>acceleration</a:t>
            </a:r>
            <a:r>
              <a:rPr lang="zh-CN" altLang="en-US" sz="2000" dirty="0"/>
              <a:t> </a:t>
            </a:r>
            <a:r>
              <a:rPr lang="en-US" altLang="zh-CN" sz="2000" dirty="0"/>
              <a:t>H</a:t>
            </a:r>
          </a:p>
          <a:p>
            <a:pPr marL="742950" lvl="1" indent="-285750">
              <a:buFont typeface="Arial" panose="020B0604020202020204" pitchFamily="34" charset="0"/>
              <a:buChar char="•"/>
            </a:pPr>
            <a:r>
              <a:rPr lang="en-US" altLang="zh-CN" sz="1600" dirty="0"/>
              <a:t>The</a:t>
            </a:r>
            <a:r>
              <a:rPr lang="zh-CN" altLang="en-US" sz="1600" dirty="0"/>
              <a:t> </a:t>
            </a:r>
            <a:r>
              <a:rPr lang="en-US" altLang="zh-CN" sz="1600" dirty="0"/>
              <a:t>spin</a:t>
            </a:r>
            <a:r>
              <a:rPr lang="zh-CN" altLang="en-US" sz="1600" dirty="0"/>
              <a:t> </a:t>
            </a:r>
            <a:r>
              <a:rPr lang="en-US" altLang="zh-CN" sz="1600" dirty="0"/>
              <a:t>resonances</a:t>
            </a:r>
            <a:r>
              <a:rPr lang="zh-CN" altLang="en-US" sz="1600" dirty="0"/>
              <a:t> </a:t>
            </a:r>
            <a:r>
              <a:rPr lang="en-US" altLang="zh-CN" sz="1600" dirty="0"/>
              <a:t>become</a:t>
            </a:r>
            <a:r>
              <a:rPr lang="zh-CN" altLang="en-US" sz="1600" dirty="0"/>
              <a:t> </a:t>
            </a:r>
            <a:r>
              <a:rPr lang="en-US" altLang="zh-CN" sz="1600" dirty="0"/>
              <a:t>stronger</a:t>
            </a:r>
            <a:r>
              <a:rPr lang="zh-CN" altLang="en-US" sz="1600" dirty="0"/>
              <a:t> </a:t>
            </a:r>
            <a:r>
              <a:rPr lang="en-US" altLang="zh-CN" sz="1600" dirty="0"/>
              <a:t>at</a:t>
            </a:r>
            <a:r>
              <a:rPr lang="zh-CN" altLang="en-US" sz="1600" dirty="0"/>
              <a:t> </a:t>
            </a:r>
            <a:r>
              <a:rPr lang="en-US" altLang="zh-CN" sz="1600" dirty="0"/>
              <a:t>higher</a:t>
            </a:r>
            <a:r>
              <a:rPr lang="zh-CN" altLang="en-US" sz="1600" dirty="0"/>
              <a:t> </a:t>
            </a:r>
            <a:r>
              <a:rPr lang="en-US" altLang="zh-CN" sz="1600" dirty="0"/>
              <a:t>energies</a:t>
            </a:r>
          </a:p>
          <a:p>
            <a:pPr marL="742950" lvl="1" indent="-285750">
              <a:buFont typeface="Arial" panose="020B0604020202020204" pitchFamily="34" charset="0"/>
              <a:buChar char="•"/>
            </a:pPr>
            <a:r>
              <a:rPr lang="en-US" altLang="zh-CN" sz="1600" dirty="0"/>
              <a:t>Severe</a:t>
            </a:r>
            <a:r>
              <a:rPr lang="zh-CN" altLang="en-US" sz="1600" dirty="0"/>
              <a:t> </a:t>
            </a:r>
            <a:r>
              <a:rPr lang="en-US" altLang="zh-CN" sz="1600" dirty="0"/>
              <a:t>depolarization</a:t>
            </a:r>
            <a:r>
              <a:rPr lang="zh-CN" altLang="en-US" sz="1600" dirty="0"/>
              <a:t> </a:t>
            </a:r>
            <a:r>
              <a:rPr lang="en-US" altLang="zh-CN" sz="1600" dirty="0"/>
              <a:t>occurs</a:t>
            </a:r>
          </a:p>
          <a:p>
            <a:pPr marL="742950" lvl="1" indent="-285750">
              <a:buFont typeface="Arial" panose="020B0604020202020204" pitchFamily="34" charset="0"/>
              <a:buChar char="•"/>
            </a:pPr>
            <a:r>
              <a:rPr lang="en-US" altLang="zh-CN" sz="1600" dirty="0"/>
              <a:t>Mitigation</a:t>
            </a:r>
            <a:r>
              <a:rPr lang="zh-CN" altLang="en-US" sz="1600" dirty="0"/>
              <a:t> </a:t>
            </a:r>
            <a:r>
              <a:rPr lang="en-US" altLang="zh-CN" sz="1600" dirty="0"/>
              <a:t>methods</a:t>
            </a:r>
            <a:r>
              <a:rPr lang="zh-CN" altLang="en-US" sz="1600" dirty="0"/>
              <a:t> </a:t>
            </a:r>
            <a:r>
              <a:rPr lang="en-US" altLang="zh-CN" sz="1600" dirty="0"/>
              <a:t>to</a:t>
            </a:r>
            <a:r>
              <a:rPr lang="zh-CN" altLang="en-US" sz="1600" dirty="0"/>
              <a:t> </a:t>
            </a:r>
            <a:r>
              <a:rPr lang="en-US" altLang="zh-CN" sz="1600" dirty="0"/>
              <a:t>be</a:t>
            </a:r>
            <a:r>
              <a:rPr lang="zh-CN" altLang="en-US" sz="1600" dirty="0"/>
              <a:t> </a:t>
            </a:r>
            <a:r>
              <a:rPr lang="en-US" altLang="zh-CN" sz="1600" dirty="0"/>
              <a:t>explored</a:t>
            </a:r>
          </a:p>
        </p:txBody>
      </p:sp>
      <p:sp>
        <p:nvSpPr>
          <p:cNvPr id="21" name="Rectangle 20">
            <a:extLst>
              <a:ext uri="{FF2B5EF4-FFF2-40B4-BE49-F238E27FC236}">
                <a16:creationId xmlns:a16="http://schemas.microsoft.com/office/drawing/2014/main" id="{9DA1CCB4-F70F-4441-AD17-1B950B4DFE7C}"/>
              </a:ext>
            </a:extLst>
          </p:cNvPr>
          <p:cNvSpPr/>
          <p:nvPr/>
        </p:nvSpPr>
        <p:spPr>
          <a:xfrm>
            <a:off x="297051" y="6603071"/>
            <a:ext cx="6096000" cy="307777"/>
          </a:xfrm>
          <a:prstGeom prst="rect">
            <a:avLst/>
          </a:prstGeom>
        </p:spPr>
        <p:txBody>
          <a:bodyPr>
            <a:spAutoFit/>
          </a:bodyPr>
          <a:lstStyle/>
          <a:p>
            <a:r>
              <a:rPr lang="en-US" altLang="zh-CN" sz="1400" dirty="0">
                <a:solidFill>
                  <a:srgbClr val="00B050"/>
                </a:solidFill>
              </a:rPr>
              <a:t>[1]</a:t>
            </a:r>
            <a:r>
              <a:rPr lang="zh-CN" altLang="en-US" sz="1400" dirty="0">
                <a:solidFill>
                  <a:srgbClr val="00B050"/>
                </a:solidFill>
              </a:rPr>
              <a:t> </a:t>
            </a:r>
            <a:r>
              <a:rPr lang="en-US" altLang="zh-CN" sz="1400" dirty="0">
                <a:solidFill>
                  <a:srgbClr val="00B050"/>
                </a:solidFill>
              </a:rPr>
              <a:t>T. Chen, Z. </a:t>
            </a:r>
            <a:r>
              <a:rPr lang="en-US" altLang="zh-CN" sz="1400" dirty="0" err="1">
                <a:solidFill>
                  <a:srgbClr val="00B050"/>
                </a:solidFill>
              </a:rPr>
              <a:t>Duan</a:t>
            </a:r>
            <a:r>
              <a:rPr lang="en-US" altLang="zh-CN" sz="1400" dirty="0">
                <a:solidFill>
                  <a:srgbClr val="00B050"/>
                </a:solidFill>
              </a:rPr>
              <a:t>, D. H. Ji, D. Wang, Phys. Rev. Accel. Beams, 26, 051003 (2023).</a:t>
            </a:r>
            <a:endParaRPr lang="en-US" sz="1400" dirty="0"/>
          </a:p>
        </p:txBody>
      </p:sp>
      <p:sp>
        <p:nvSpPr>
          <p:cNvPr id="22" name="TextBox 21">
            <a:extLst>
              <a:ext uri="{FF2B5EF4-FFF2-40B4-BE49-F238E27FC236}">
                <a16:creationId xmlns:a16="http://schemas.microsoft.com/office/drawing/2014/main" id="{3137A71F-673F-B444-A582-E40EB6BE2AF3}"/>
              </a:ext>
            </a:extLst>
          </p:cNvPr>
          <p:cNvSpPr txBox="1"/>
          <p:nvPr/>
        </p:nvSpPr>
        <p:spPr>
          <a:xfrm>
            <a:off x="2071561" y="4337331"/>
            <a:ext cx="8533846" cy="830997"/>
          </a:xfrm>
          <a:prstGeom prst="rect">
            <a:avLst/>
          </a:prstGeom>
          <a:noFill/>
        </p:spPr>
        <p:txBody>
          <a:bodyPr wrap="square" rtlCol="0">
            <a:spAutoFit/>
          </a:bodyPr>
          <a:lstStyle/>
          <a:p>
            <a:r>
              <a:rPr lang="en-US" altLang="zh-CN" sz="2400" dirty="0">
                <a:solidFill>
                  <a:srgbClr val="FF0000"/>
                </a:solidFill>
                <a:highlight>
                  <a:srgbClr val="FFFF00"/>
                </a:highlight>
              </a:rPr>
              <a:t>This</a:t>
            </a:r>
            <a:r>
              <a:rPr lang="zh-CN" altLang="en-US" sz="2400" dirty="0">
                <a:solidFill>
                  <a:srgbClr val="FF0000"/>
                </a:solidFill>
                <a:highlight>
                  <a:srgbClr val="FFFF00"/>
                </a:highlight>
              </a:rPr>
              <a:t> </a:t>
            </a:r>
            <a:r>
              <a:rPr lang="en-US" altLang="zh-CN" sz="2400" dirty="0">
                <a:solidFill>
                  <a:srgbClr val="FF0000"/>
                </a:solidFill>
                <a:highlight>
                  <a:srgbClr val="FFFF00"/>
                </a:highlight>
              </a:rPr>
              <a:t>study</a:t>
            </a:r>
            <a:r>
              <a:rPr lang="zh-CN" altLang="en-US" sz="2400" dirty="0">
                <a:solidFill>
                  <a:srgbClr val="FF0000"/>
                </a:solidFill>
                <a:highlight>
                  <a:srgbClr val="FFFF00"/>
                </a:highlight>
              </a:rPr>
              <a:t> </a:t>
            </a:r>
            <a:r>
              <a:rPr lang="en-US" altLang="zh-CN" sz="2400" dirty="0">
                <a:solidFill>
                  <a:srgbClr val="FF0000"/>
                </a:solidFill>
                <a:highlight>
                  <a:srgbClr val="FFFF00"/>
                </a:highlight>
              </a:rPr>
              <a:t>supports</a:t>
            </a:r>
            <a:r>
              <a:rPr lang="zh-CN" altLang="en-US" sz="2400" dirty="0">
                <a:solidFill>
                  <a:srgbClr val="FF0000"/>
                </a:solidFill>
                <a:highlight>
                  <a:srgbClr val="FFFF00"/>
                </a:highlight>
              </a:rPr>
              <a:t> </a:t>
            </a:r>
            <a:r>
              <a:rPr lang="en-US" altLang="zh-CN" sz="2400" dirty="0">
                <a:solidFill>
                  <a:srgbClr val="FF0000"/>
                </a:solidFill>
                <a:highlight>
                  <a:srgbClr val="FFFF00"/>
                </a:highlight>
              </a:rPr>
              <a:t>injecting</a:t>
            </a:r>
            <a:r>
              <a:rPr lang="zh-CN" altLang="en-US" sz="2400" dirty="0">
                <a:solidFill>
                  <a:srgbClr val="FF0000"/>
                </a:solidFill>
                <a:highlight>
                  <a:srgbClr val="FFFF00"/>
                </a:highlight>
              </a:rPr>
              <a:t> </a:t>
            </a:r>
            <a:r>
              <a:rPr lang="en-US" altLang="zh-CN" sz="2400" dirty="0">
                <a:solidFill>
                  <a:srgbClr val="FF0000"/>
                </a:solidFill>
                <a:highlight>
                  <a:srgbClr val="FFFF00"/>
                </a:highlight>
              </a:rPr>
              <a:t>highly</a:t>
            </a:r>
            <a:r>
              <a:rPr lang="zh-CN" altLang="en-US" sz="2400" dirty="0">
                <a:solidFill>
                  <a:srgbClr val="FF0000"/>
                </a:solidFill>
                <a:highlight>
                  <a:srgbClr val="FFFF00"/>
                </a:highlight>
              </a:rPr>
              <a:t> </a:t>
            </a:r>
            <a:r>
              <a:rPr lang="en-US" altLang="zh-CN" sz="2400" dirty="0">
                <a:solidFill>
                  <a:srgbClr val="FF0000"/>
                </a:solidFill>
                <a:highlight>
                  <a:srgbClr val="FFFF00"/>
                </a:highlight>
              </a:rPr>
              <a:t>polarized</a:t>
            </a:r>
            <a:r>
              <a:rPr lang="zh-CN" altLang="en-US" sz="2400" dirty="0">
                <a:solidFill>
                  <a:srgbClr val="FF0000"/>
                </a:solidFill>
                <a:highlight>
                  <a:srgbClr val="FFFF00"/>
                </a:highlight>
              </a:rPr>
              <a:t> </a:t>
            </a:r>
            <a:r>
              <a:rPr lang="en-US" altLang="zh-CN" sz="2400" dirty="0">
                <a:solidFill>
                  <a:srgbClr val="FF0000"/>
                </a:solidFill>
                <a:highlight>
                  <a:srgbClr val="FFFF00"/>
                </a:highlight>
              </a:rPr>
              <a:t>beams</a:t>
            </a:r>
            <a:r>
              <a:rPr lang="zh-CN" altLang="en-US" sz="2400" dirty="0">
                <a:solidFill>
                  <a:srgbClr val="FF0000"/>
                </a:solidFill>
                <a:highlight>
                  <a:srgbClr val="FFFF00"/>
                </a:highlight>
              </a:rPr>
              <a:t> </a:t>
            </a:r>
            <a:r>
              <a:rPr lang="en-US" altLang="zh-CN" sz="2400" dirty="0">
                <a:solidFill>
                  <a:srgbClr val="FF0000"/>
                </a:solidFill>
                <a:highlight>
                  <a:srgbClr val="FFFF00"/>
                </a:highlight>
              </a:rPr>
              <a:t>into</a:t>
            </a:r>
            <a:r>
              <a:rPr lang="zh-CN" altLang="en-US" sz="2400" dirty="0">
                <a:solidFill>
                  <a:srgbClr val="FF0000"/>
                </a:solidFill>
                <a:highlight>
                  <a:srgbClr val="FFFF00"/>
                </a:highlight>
              </a:rPr>
              <a:t> </a:t>
            </a:r>
            <a:r>
              <a:rPr lang="en-US" altLang="zh-CN" sz="2400" dirty="0">
                <a:solidFill>
                  <a:srgbClr val="FF0000"/>
                </a:solidFill>
                <a:highlight>
                  <a:srgbClr val="FFFF00"/>
                </a:highlight>
              </a:rPr>
              <a:t>the</a:t>
            </a:r>
            <a:r>
              <a:rPr lang="zh-CN" altLang="en-US" sz="2400" dirty="0">
                <a:solidFill>
                  <a:srgbClr val="FF0000"/>
                </a:solidFill>
                <a:highlight>
                  <a:srgbClr val="FFFF00"/>
                </a:highlight>
              </a:rPr>
              <a:t> </a:t>
            </a:r>
            <a:r>
              <a:rPr lang="en-US" altLang="zh-CN" sz="2400" dirty="0">
                <a:solidFill>
                  <a:srgbClr val="FF0000"/>
                </a:solidFill>
                <a:highlight>
                  <a:srgbClr val="FFFF00"/>
                </a:highlight>
              </a:rPr>
              <a:t>collider</a:t>
            </a:r>
            <a:r>
              <a:rPr lang="zh-CN" altLang="en-US" sz="2400" dirty="0">
                <a:solidFill>
                  <a:srgbClr val="FF0000"/>
                </a:solidFill>
                <a:highlight>
                  <a:srgbClr val="FFFF00"/>
                </a:highlight>
              </a:rPr>
              <a:t> </a:t>
            </a:r>
            <a:r>
              <a:rPr lang="en-US" altLang="zh-CN" sz="2400" dirty="0">
                <a:solidFill>
                  <a:srgbClr val="FF0000"/>
                </a:solidFill>
                <a:highlight>
                  <a:srgbClr val="FFFF00"/>
                </a:highlight>
              </a:rPr>
              <a:t>rings</a:t>
            </a:r>
            <a:r>
              <a:rPr lang="zh-CN" altLang="en-US" sz="2400" dirty="0">
                <a:solidFill>
                  <a:srgbClr val="FF0000"/>
                </a:solidFill>
                <a:highlight>
                  <a:srgbClr val="FFFF00"/>
                </a:highlight>
              </a:rPr>
              <a:t> </a:t>
            </a:r>
            <a:r>
              <a:rPr lang="en-US" altLang="zh-CN" sz="2400" dirty="0">
                <a:solidFill>
                  <a:srgbClr val="FF0000"/>
                </a:solidFill>
                <a:highlight>
                  <a:srgbClr val="FFFF00"/>
                </a:highlight>
              </a:rPr>
              <a:t>as</a:t>
            </a:r>
            <a:r>
              <a:rPr lang="zh-CN" altLang="en-US" sz="2400" dirty="0">
                <a:solidFill>
                  <a:srgbClr val="FF0000"/>
                </a:solidFill>
                <a:highlight>
                  <a:srgbClr val="FFFF00"/>
                </a:highlight>
              </a:rPr>
              <a:t> </a:t>
            </a:r>
            <a:r>
              <a:rPr lang="en-US" altLang="zh-CN" sz="2400" dirty="0">
                <a:solidFill>
                  <a:srgbClr val="FF0000"/>
                </a:solidFill>
                <a:highlight>
                  <a:srgbClr val="FFFF00"/>
                </a:highlight>
              </a:rPr>
              <a:t>a</a:t>
            </a:r>
            <a:r>
              <a:rPr lang="zh-CN" altLang="en-US" sz="2400" dirty="0">
                <a:solidFill>
                  <a:srgbClr val="FF0000"/>
                </a:solidFill>
                <a:highlight>
                  <a:srgbClr val="FFFF00"/>
                </a:highlight>
              </a:rPr>
              <a:t> </a:t>
            </a:r>
            <a:r>
              <a:rPr lang="en-US" altLang="zh-CN" sz="2400" dirty="0">
                <a:solidFill>
                  <a:srgbClr val="FF0000"/>
                </a:solidFill>
                <a:highlight>
                  <a:srgbClr val="FFFF00"/>
                </a:highlight>
              </a:rPr>
              <a:t>very</a:t>
            </a:r>
            <a:r>
              <a:rPr lang="zh-CN" altLang="en-US" sz="2400" dirty="0">
                <a:solidFill>
                  <a:srgbClr val="FF0000"/>
                </a:solidFill>
                <a:highlight>
                  <a:srgbClr val="FFFF00"/>
                </a:highlight>
              </a:rPr>
              <a:t> </a:t>
            </a:r>
            <a:r>
              <a:rPr lang="en-US" altLang="zh-CN" sz="2400" dirty="0">
                <a:solidFill>
                  <a:srgbClr val="FF0000"/>
                </a:solidFill>
                <a:highlight>
                  <a:srgbClr val="FFFF00"/>
                </a:highlight>
              </a:rPr>
              <a:t>attractive</a:t>
            </a:r>
            <a:r>
              <a:rPr lang="zh-CN" altLang="en-US" sz="2400" dirty="0">
                <a:solidFill>
                  <a:srgbClr val="FF0000"/>
                </a:solidFill>
                <a:highlight>
                  <a:srgbClr val="FFFF00"/>
                </a:highlight>
              </a:rPr>
              <a:t> </a:t>
            </a:r>
            <a:r>
              <a:rPr lang="en-US" altLang="zh-CN" sz="2400" dirty="0">
                <a:solidFill>
                  <a:srgbClr val="FF0000"/>
                </a:solidFill>
                <a:highlight>
                  <a:srgbClr val="FFFF00"/>
                </a:highlight>
              </a:rPr>
              <a:t>solution,</a:t>
            </a:r>
            <a:r>
              <a:rPr lang="zh-CN" altLang="en-US" sz="2400" dirty="0">
                <a:solidFill>
                  <a:srgbClr val="FF0000"/>
                </a:solidFill>
                <a:highlight>
                  <a:srgbClr val="FFFF00"/>
                </a:highlight>
              </a:rPr>
              <a:t> </a:t>
            </a:r>
            <a:r>
              <a:rPr lang="en-US" altLang="zh-CN" sz="2400" dirty="0">
                <a:solidFill>
                  <a:srgbClr val="FF0000"/>
                </a:solidFill>
                <a:highlight>
                  <a:srgbClr val="FFFF00"/>
                </a:highlight>
              </a:rPr>
              <a:t>for</a:t>
            </a:r>
            <a:r>
              <a:rPr lang="zh-CN" altLang="en-US" sz="2400" dirty="0">
                <a:solidFill>
                  <a:srgbClr val="FF0000"/>
                </a:solidFill>
                <a:highlight>
                  <a:srgbClr val="FFFF00"/>
                </a:highlight>
              </a:rPr>
              <a:t> </a:t>
            </a:r>
            <a:r>
              <a:rPr lang="en-US" altLang="zh-CN" sz="2400" dirty="0">
                <a:solidFill>
                  <a:srgbClr val="FF0000"/>
                </a:solidFill>
                <a:highlight>
                  <a:srgbClr val="FFFF00"/>
                </a:highlight>
              </a:rPr>
              <a:t>applications</a:t>
            </a:r>
            <a:r>
              <a:rPr lang="zh-CN" altLang="en-US" sz="2400" dirty="0">
                <a:solidFill>
                  <a:srgbClr val="FF0000"/>
                </a:solidFill>
                <a:highlight>
                  <a:srgbClr val="FFFF00"/>
                </a:highlight>
              </a:rPr>
              <a:t> </a:t>
            </a:r>
            <a:r>
              <a:rPr lang="en-US" altLang="zh-CN" sz="2400" dirty="0">
                <a:solidFill>
                  <a:srgbClr val="FF0000"/>
                </a:solidFill>
                <a:highlight>
                  <a:srgbClr val="FFFF00"/>
                </a:highlight>
              </a:rPr>
              <a:t>@</a:t>
            </a:r>
            <a:r>
              <a:rPr lang="zh-CN" altLang="en-US" sz="2400" dirty="0">
                <a:solidFill>
                  <a:srgbClr val="FF0000"/>
                </a:solidFill>
                <a:highlight>
                  <a:srgbClr val="FFFF00"/>
                </a:highlight>
              </a:rPr>
              <a:t> </a:t>
            </a:r>
            <a:r>
              <a:rPr lang="en-US" altLang="zh-CN" sz="2400" dirty="0">
                <a:solidFill>
                  <a:srgbClr val="FF0000"/>
                </a:solidFill>
                <a:highlight>
                  <a:srgbClr val="FFFF00"/>
                </a:highlight>
              </a:rPr>
              <a:t>Z</a:t>
            </a:r>
            <a:r>
              <a:rPr lang="zh-CN" altLang="en-US" sz="2400" dirty="0">
                <a:solidFill>
                  <a:srgbClr val="FF0000"/>
                </a:solidFill>
                <a:highlight>
                  <a:srgbClr val="FFFF00"/>
                </a:highlight>
              </a:rPr>
              <a:t> </a:t>
            </a:r>
            <a:r>
              <a:rPr lang="en-US" altLang="zh-CN" sz="2400" dirty="0">
                <a:solidFill>
                  <a:srgbClr val="FF0000"/>
                </a:solidFill>
                <a:highlight>
                  <a:srgbClr val="FFFF00"/>
                </a:highlight>
              </a:rPr>
              <a:t>&amp;</a:t>
            </a:r>
            <a:r>
              <a:rPr lang="zh-CN" altLang="en-US" sz="2400" dirty="0">
                <a:solidFill>
                  <a:srgbClr val="FF0000"/>
                </a:solidFill>
                <a:highlight>
                  <a:srgbClr val="FFFF00"/>
                </a:highlight>
              </a:rPr>
              <a:t> </a:t>
            </a:r>
            <a:r>
              <a:rPr lang="en-US" altLang="zh-CN" sz="2400" dirty="0">
                <a:solidFill>
                  <a:srgbClr val="FF0000"/>
                </a:solidFill>
                <a:highlight>
                  <a:srgbClr val="FFFF00"/>
                </a:highlight>
              </a:rPr>
              <a:t>W.</a:t>
            </a:r>
            <a:endParaRPr lang="en-US" sz="2400" dirty="0">
              <a:solidFill>
                <a:srgbClr val="FF0000"/>
              </a:solidFill>
              <a:highlight>
                <a:srgbClr val="FFFF00"/>
              </a:highlight>
            </a:endParaRPr>
          </a:p>
        </p:txBody>
      </p:sp>
    </p:spTree>
    <p:extLst>
      <p:ext uri="{BB962C8B-B14F-4D97-AF65-F5344CB8AC3E}">
        <p14:creationId xmlns:p14="http://schemas.microsoft.com/office/powerpoint/2010/main" val="2931321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7C5E1-3801-394B-B039-8A256E518F1B}"/>
              </a:ext>
            </a:extLst>
          </p:cNvPr>
          <p:cNvSpPr>
            <a:spLocks noGrp="1"/>
          </p:cNvSpPr>
          <p:nvPr>
            <p:ph type="title"/>
          </p:nvPr>
        </p:nvSpPr>
        <p:spPr/>
        <p:txBody>
          <a:bodyPr>
            <a:normAutofit fontScale="90000"/>
          </a:bodyPr>
          <a:lstStyle/>
          <a:p>
            <a:r>
              <a:rPr lang="en-US" altLang="zh-CN" dirty="0"/>
              <a:t>More</a:t>
            </a:r>
            <a:r>
              <a:rPr lang="zh-CN" altLang="en-US" dirty="0"/>
              <a:t> </a:t>
            </a:r>
            <a:r>
              <a:rPr lang="en-US" altLang="zh-CN" dirty="0"/>
              <a:t>on</a:t>
            </a:r>
            <a:r>
              <a:rPr lang="zh-CN" altLang="en-US" dirty="0"/>
              <a:t> </a:t>
            </a:r>
            <a:r>
              <a:rPr lang="en-US" altLang="zh-CN" dirty="0"/>
              <a:t>spin</a:t>
            </a:r>
            <a:r>
              <a:rPr lang="zh-CN" altLang="en-US" dirty="0"/>
              <a:t> </a:t>
            </a:r>
            <a:r>
              <a:rPr lang="en-US" altLang="zh-CN" dirty="0"/>
              <a:t>resonance</a:t>
            </a:r>
            <a:r>
              <a:rPr lang="zh-CN" altLang="en-US" dirty="0"/>
              <a:t> </a:t>
            </a:r>
            <a:r>
              <a:rPr lang="en-US" altLang="zh-CN" dirty="0"/>
              <a:t>structure</a:t>
            </a:r>
            <a:endParaRPr lang="en-US" dirty="0"/>
          </a:p>
        </p:txBody>
      </p:sp>
      <p:sp>
        <p:nvSpPr>
          <p:cNvPr id="3" name="Content Placeholder 2">
            <a:extLst>
              <a:ext uri="{FF2B5EF4-FFF2-40B4-BE49-F238E27FC236}">
                <a16:creationId xmlns:a16="http://schemas.microsoft.com/office/drawing/2014/main" id="{A1ECF759-9735-6649-ABE2-BE69DEE7E52C}"/>
              </a:ext>
            </a:extLst>
          </p:cNvPr>
          <p:cNvSpPr>
            <a:spLocks noGrp="1"/>
          </p:cNvSpPr>
          <p:nvPr>
            <p:ph idx="1"/>
          </p:nvPr>
        </p:nvSpPr>
        <p:spPr>
          <a:xfrm>
            <a:off x="302768" y="1101811"/>
            <a:ext cx="7306722" cy="1809554"/>
          </a:xfrm>
        </p:spPr>
        <p:txBody>
          <a:bodyPr>
            <a:normAutofit/>
          </a:bodyPr>
          <a:lstStyle/>
          <a:p>
            <a:r>
              <a:rPr lang="en-US" altLang="zh-CN" sz="2400" dirty="0"/>
              <a:t>A</a:t>
            </a:r>
            <a:r>
              <a:rPr lang="zh-CN" altLang="en-US" sz="2400" dirty="0"/>
              <a:t> </a:t>
            </a:r>
            <a:r>
              <a:rPr lang="en-US" altLang="zh-CN" sz="2400" dirty="0"/>
              <a:t>general</a:t>
            </a:r>
            <a:r>
              <a:rPr lang="zh-CN" altLang="en-US" sz="2400" dirty="0"/>
              <a:t> </a:t>
            </a:r>
            <a:r>
              <a:rPr lang="en-US" altLang="zh-CN" sz="2400" dirty="0"/>
              <a:t>feature</a:t>
            </a:r>
            <a:r>
              <a:rPr lang="zh-CN" altLang="en-US" sz="2400" dirty="0"/>
              <a:t> </a:t>
            </a:r>
            <a:r>
              <a:rPr lang="en-US" altLang="zh-CN" sz="2400" dirty="0"/>
              <a:t>of</a:t>
            </a:r>
            <a:r>
              <a:rPr lang="zh-CN" altLang="en-US" sz="2400" dirty="0"/>
              <a:t> </a:t>
            </a:r>
            <a:r>
              <a:rPr lang="en-US" altLang="zh-CN" sz="2400" dirty="0"/>
              <a:t>100-km-scale</a:t>
            </a:r>
            <a:r>
              <a:rPr lang="zh-CN" altLang="en-US" sz="2400" dirty="0"/>
              <a:t> </a:t>
            </a:r>
            <a:r>
              <a:rPr lang="en-US" altLang="zh-CN" sz="2400" dirty="0"/>
              <a:t>booster</a:t>
            </a:r>
            <a:r>
              <a:rPr lang="zh-CN" altLang="en-US" sz="2400" dirty="0"/>
              <a:t> </a:t>
            </a:r>
            <a:r>
              <a:rPr lang="en-US" altLang="zh-CN" sz="2400" dirty="0"/>
              <a:t>&amp;</a:t>
            </a:r>
            <a:r>
              <a:rPr lang="zh-CN" altLang="en-US" sz="2400" dirty="0"/>
              <a:t> </a:t>
            </a:r>
            <a:r>
              <a:rPr lang="en-US" altLang="zh-CN" sz="2400" dirty="0"/>
              <a:t>collider</a:t>
            </a:r>
            <a:r>
              <a:rPr lang="zh-CN" altLang="en-US" sz="2400" dirty="0"/>
              <a:t> </a:t>
            </a:r>
            <a:r>
              <a:rPr lang="en-US" altLang="zh-CN" sz="2400" dirty="0"/>
              <a:t>rings</a:t>
            </a:r>
          </a:p>
          <a:p>
            <a:r>
              <a:rPr lang="en-US" altLang="zh-CN" sz="2400" dirty="0"/>
              <a:t>Collider</a:t>
            </a:r>
            <a:r>
              <a:rPr lang="zh-CN" altLang="en-US" sz="2400" dirty="0"/>
              <a:t> </a:t>
            </a:r>
            <a:r>
              <a:rPr lang="en-US" altLang="zh-CN" sz="2400" dirty="0"/>
              <a:t>ring</a:t>
            </a:r>
            <a:r>
              <a:rPr lang="zh-CN" altLang="en-US" sz="2400" dirty="0"/>
              <a:t> </a:t>
            </a:r>
            <a:r>
              <a:rPr lang="en-US" altLang="zh-CN" sz="2400" dirty="0"/>
              <a:t>design</a:t>
            </a:r>
            <a:r>
              <a:rPr lang="zh-CN" altLang="en-US" sz="2400" dirty="0"/>
              <a:t> </a:t>
            </a:r>
            <a:r>
              <a:rPr lang="en-US" altLang="zh-CN" sz="2400" dirty="0"/>
              <a:t>shall</a:t>
            </a:r>
            <a:r>
              <a:rPr lang="zh-CN" altLang="en-US" sz="2400" dirty="0"/>
              <a:t> </a:t>
            </a:r>
            <a:r>
              <a:rPr lang="en-US" altLang="zh-CN" sz="2400" dirty="0"/>
              <a:t>avoid</a:t>
            </a:r>
            <a:r>
              <a:rPr lang="zh-CN" altLang="en-US" sz="2400" dirty="0"/>
              <a:t> </a:t>
            </a:r>
            <a:r>
              <a:rPr lang="en-US" altLang="zh-CN" sz="2400" dirty="0"/>
              <a:t>super-strong</a:t>
            </a:r>
            <a:r>
              <a:rPr lang="zh-CN" altLang="en-US" sz="2400" dirty="0"/>
              <a:t> </a:t>
            </a:r>
            <a:r>
              <a:rPr lang="en-US" altLang="zh-CN" sz="2400" dirty="0"/>
              <a:t>resonances</a:t>
            </a:r>
            <a:r>
              <a:rPr lang="zh-CN" altLang="en-US" sz="2400" dirty="0"/>
              <a:t> </a:t>
            </a:r>
            <a:r>
              <a:rPr lang="en-US" altLang="zh-CN" sz="2400" dirty="0"/>
              <a:t>near</a:t>
            </a:r>
            <a:r>
              <a:rPr lang="zh-CN" altLang="en-US" sz="2400" dirty="0"/>
              <a:t> </a:t>
            </a:r>
            <a:r>
              <a:rPr lang="en-US" altLang="zh-CN" sz="2400" dirty="0"/>
              <a:t>45</a:t>
            </a:r>
            <a:r>
              <a:rPr lang="zh-CN" altLang="en-US" sz="2400" dirty="0"/>
              <a:t> </a:t>
            </a:r>
            <a:r>
              <a:rPr lang="en-US" altLang="zh-CN" sz="2400" dirty="0"/>
              <a:t>GeV,</a:t>
            </a:r>
            <a:r>
              <a:rPr lang="zh-CN" altLang="en-US" sz="2400" dirty="0"/>
              <a:t> </a:t>
            </a:r>
            <a:r>
              <a:rPr lang="en-US" altLang="zh-CN" sz="2400" dirty="0"/>
              <a:t>80</a:t>
            </a:r>
            <a:r>
              <a:rPr lang="zh-CN" altLang="en-US" sz="2400" dirty="0"/>
              <a:t> </a:t>
            </a:r>
            <a:r>
              <a:rPr lang="en-US" altLang="zh-CN" sz="2400" dirty="0"/>
              <a:t>GeV</a:t>
            </a:r>
            <a:r>
              <a:rPr lang="zh-CN" altLang="en-US" sz="2400" dirty="0"/>
              <a:t> </a:t>
            </a:r>
            <a:r>
              <a:rPr lang="en-US" altLang="zh-CN" sz="2400" dirty="0"/>
              <a:t>&amp;</a:t>
            </a:r>
            <a:r>
              <a:rPr lang="zh-CN" altLang="en-US" sz="2400" dirty="0"/>
              <a:t> </a:t>
            </a:r>
            <a:r>
              <a:rPr lang="en-US" altLang="zh-CN" sz="2400" dirty="0"/>
              <a:t>120</a:t>
            </a:r>
            <a:r>
              <a:rPr lang="zh-CN" altLang="en-US" sz="2400" dirty="0"/>
              <a:t> </a:t>
            </a:r>
            <a:r>
              <a:rPr lang="en-US" altLang="zh-CN" sz="2400" dirty="0"/>
              <a:t>GeV</a:t>
            </a:r>
            <a:endParaRPr lang="en-US" sz="2400" dirty="0"/>
          </a:p>
        </p:txBody>
      </p:sp>
      <p:sp>
        <p:nvSpPr>
          <p:cNvPr id="4" name="Slide Number Placeholder 3">
            <a:extLst>
              <a:ext uri="{FF2B5EF4-FFF2-40B4-BE49-F238E27FC236}">
                <a16:creationId xmlns:a16="http://schemas.microsoft.com/office/drawing/2014/main" id="{99931A29-759F-2644-887A-5FEA9E4F1581}"/>
              </a:ext>
            </a:extLst>
          </p:cNvPr>
          <p:cNvSpPr>
            <a:spLocks noGrp="1"/>
          </p:cNvSpPr>
          <p:nvPr>
            <p:ph type="sldNum" sz="quarter" idx="12"/>
          </p:nvPr>
        </p:nvSpPr>
        <p:spPr/>
        <p:txBody>
          <a:bodyPr/>
          <a:lstStyle/>
          <a:p>
            <a:fld id="{C973300C-797F-D148-A78D-320196FBAF04}" type="slidenum">
              <a:rPr lang="en-US" smtClean="0"/>
              <a:pPr/>
              <a:t>15</a:t>
            </a:fld>
            <a:endParaRPr lang="en-US"/>
          </a:p>
        </p:txBody>
      </p:sp>
      <p:pic>
        <p:nvPicPr>
          <p:cNvPr id="5" name="Picture 4">
            <a:extLst>
              <a:ext uri="{FF2B5EF4-FFF2-40B4-BE49-F238E27FC236}">
                <a16:creationId xmlns:a16="http://schemas.microsoft.com/office/drawing/2014/main" id="{DFC56082-053F-DF43-B3C3-2DFA869269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5614" y="995612"/>
            <a:ext cx="4257182" cy="2290549"/>
          </a:xfrm>
          <a:prstGeom prst="rect">
            <a:avLst/>
          </a:prstGeom>
        </p:spPr>
      </p:pic>
      <p:pic>
        <p:nvPicPr>
          <p:cNvPr id="7" name="Picture 6">
            <a:extLst>
              <a:ext uri="{FF2B5EF4-FFF2-40B4-BE49-F238E27FC236}">
                <a16:creationId xmlns:a16="http://schemas.microsoft.com/office/drawing/2014/main" id="{143F2068-C7AF-FC49-B0ED-E2E9BFF920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768" y="3788487"/>
            <a:ext cx="4101608" cy="2809602"/>
          </a:xfrm>
          <a:prstGeom prst="rect">
            <a:avLst/>
          </a:prstGeom>
        </p:spPr>
      </p:pic>
      <p:pic>
        <p:nvPicPr>
          <p:cNvPr id="9" name="Picture 8">
            <a:extLst>
              <a:ext uri="{FF2B5EF4-FFF2-40B4-BE49-F238E27FC236}">
                <a16:creationId xmlns:a16="http://schemas.microsoft.com/office/drawing/2014/main" id="{8E1CDFA7-2A9E-7843-AA8B-683FF1D13D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6855" y="3878697"/>
            <a:ext cx="3782994" cy="2629181"/>
          </a:xfrm>
          <a:prstGeom prst="rect">
            <a:avLst/>
          </a:prstGeom>
        </p:spPr>
      </p:pic>
      <p:sp>
        <p:nvSpPr>
          <p:cNvPr id="11" name="TextBox 10">
            <a:extLst>
              <a:ext uri="{FF2B5EF4-FFF2-40B4-BE49-F238E27FC236}">
                <a16:creationId xmlns:a16="http://schemas.microsoft.com/office/drawing/2014/main" id="{18F71E89-03BF-9F48-8162-37FD01B2E44A}"/>
              </a:ext>
            </a:extLst>
          </p:cNvPr>
          <p:cNvSpPr txBox="1"/>
          <p:nvPr/>
        </p:nvSpPr>
        <p:spPr>
          <a:xfrm>
            <a:off x="1429801" y="3419155"/>
            <a:ext cx="3783330" cy="369332"/>
          </a:xfrm>
          <a:prstGeom prst="rect">
            <a:avLst/>
          </a:prstGeom>
          <a:noFill/>
        </p:spPr>
        <p:txBody>
          <a:bodyPr wrap="square" rtlCol="0">
            <a:spAutoFit/>
          </a:bodyPr>
          <a:lstStyle/>
          <a:p>
            <a:r>
              <a:rPr lang="en-US" altLang="zh-CN" dirty="0">
                <a:solidFill>
                  <a:srgbClr val="0000FF"/>
                </a:solidFill>
              </a:rPr>
              <a:t>Intrinsic</a:t>
            </a:r>
            <a:r>
              <a:rPr lang="zh-CN" altLang="en-US" dirty="0">
                <a:solidFill>
                  <a:srgbClr val="0000FF"/>
                </a:solidFill>
              </a:rPr>
              <a:t> </a:t>
            </a:r>
            <a:r>
              <a:rPr lang="en-US" altLang="zh-CN" dirty="0">
                <a:solidFill>
                  <a:srgbClr val="0000FF"/>
                </a:solidFill>
              </a:rPr>
              <a:t>resonance</a:t>
            </a:r>
            <a:endParaRPr lang="en-US" dirty="0">
              <a:solidFill>
                <a:srgbClr val="0000FF"/>
              </a:solidFill>
            </a:endParaRPr>
          </a:p>
        </p:txBody>
      </p:sp>
      <p:sp>
        <p:nvSpPr>
          <p:cNvPr id="12" name="TextBox 11">
            <a:extLst>
              <a:ext uri="{FF2B5EF4-FFF2-40B4-BE49-F238E27FC236}">
                <a16:creationId xmlns:a16="http://schemas.microsoft.com/office/drawing/2014/main" id="{5EA1CC2B-285B-7A4B-BF30-DF5783D98CE2}"/>
              </a:ext>
            </a:extLst>
          </p:cNvPr>
          <p:cNvSpPr txBox="1"/>
          <p:nvPr/>
        </p:nvSpPr>
        <p:spPr>
          <a:xfrm>
            <a:off x="5938542" y="3493107"/>
            <a:ext cx="3783330" cy="369332"/>
          </a:xfrm>
          <a:prstGeom prst="rect">
            <a:avLst/>
          </a:prstGeom>
          <a:noFill/>
        </p:spPr>
        <p:txBody>
          <a:bodyPr wrap="square" rtlCol="0">
            <a:spAutoFit/>
          </a:bodyPr>
          <a:lstStyle/>
          <a:p>
            <a:r>
              <a:rPr lang="en-US" altLang="zh-CN" dirty="0">
                <a:solidFill>
                  <a:srgbClr val="0000FF"/>
                </a:solidFill>
              </a:rPr>
              <a:t>Imperfection</a:t>
            </a:r>
            <a:r>
              <a:rPr lang="zh-CN" altLang="en-US" dirty="0">
                <a:solidFill>
                  <a:srgbClr val="0000FF"/>
                </a:solidFill>
              </a:rPr>
              <a:t> </a:t>
            </a:r>
            <a:r>
              <a:rPr lang="en-US" altLang="zh-CN" dirty="0">
                <a:solidFill>
                  <a:srgbClr val="0000FF"/>
                </a:solidFill>
              </a:rPr>
              <a:t>resonance</a:t>
            </a:r>
            <a:endParaRPr lang="en-US" dirty="0">
              <a:solidFill>
                <a:srgbClr val="0000FF"/>
              </a:solidFill>
            </a:endParaRPr>
          </a:p>
        </p:txBody>
      </p:sp>
      <p:sp>
        <p:nvSpPr>
          <p:cNvPr id="13" name="TextBox 12">
            <a:extLst>
              <a:ext uri="{FF2B5EF4-FFF2-40B4-BE49-F238E27FC236}">
                <a16:creationId xmlns:a16="http://schemas.microsoft.com/office/drawing/2014/main" id="{02AD88EF-5324-6344-8CB7-ECA4DA840E98}"/>
              </a:ext>
            </a:extLst>
          </p:cNvPr>
          <p:cNvSpPr txBox="1"/>
          <p:nvPr/>
        </p:nvSpPr>
        <p:spPr>
          <a:xfrm>
            <a:off x="2596055" y="3058510"/>
            <a:ext cx="5234152" cy="369332"/>
          </a:xfrm>
          <a:prstGeom prst="rect">
            <a:avLst/>
          </a:prstGeom>
          <a:noFill/>
        </p:spPr>
        <p:txBody>
          <a:bodyPr wrap="square" rtlCol="0">
            <a:spAutoFit/>
          </a:bodyPr>
          <a:lstStyle/>
          <a:p>
            <a:r>
              <a:rPr lang="en-US" altLang="zh-CN" dirty="0">
                <a:solidFill>
                  <a:srgbClr val="FF0000"/>
                </a:solidFill>
              </a:rPr>
              <a:t>CEPC</a:t>
            </a:r>
            <a:r>
              <a:rPr lang="zh-CN" altLang="en-US" dirty="0">
                <a:solidFill>
                  <a:srgbClr val="FF0000"/>
                </a:solidFill>
              </a:rPr>
              <a:t> </a:t>
            </a:r>
            <a:r>
              <a:rPr lang="en-US" altLang="zh-CN" dirty="0">
                <a:solidFill>
                  <a:srgbClr val="FF0000"/>
                </a:solidFill>
              </a:rPr>
              <a:t>CDR</a:t>
            </a:r>
            <a:r>
              <a:rPr lang="zh-CN" altLang="en-US" dirty="0">
                <a:solidFill>
                  <a:srgbClr val="FF0000"/>
                </a:solidFill>
              </a:rPr>
              <a:t> </a:t>
            </a:r>
            <a:r>
              <a:rPr lang="en-US" altLang="zh-CN" dirty="0">
                <a:solidFill>
                  <a:srgbClr val="FF0000"/>
                </a:solidFill>
              </a:rPr>
              <a:t>Collider</a:t>
            </a:r>
            <a:r>
              <a:rPr lang="zh-CN" altLang="en-US" dirty="0">
                <a:solidFill>
                  <a:srgbClr val="FF0000"/>
                </a:solidFill>
              </a:rPr>
              <a:t> </a:t>
            </a:r>
            <a:r>
              <a:rPr lang="en-US" altLang="zh-CN" dirty="0">
                <a:solidFill>
                  <a:srgbClr val="FF0000"/>
                </a:solidFill>
              </a:rPr>
              <a:t>ring</a:t>
            </a:r>
            <a:r>
              <a:rPr lang="zh-CN" altLang="en-US" dirty="0">
                <a:solidFill>
                  <a:srgbClr val="FF0000"/>
                </a:solidFill>
              </a:rPr>
              <a:t> </a:t>
            </a:r>
            <a:r>
              <a:rPr lang="en-US" altLang="zh-CN" dirty="0">
                <a:solidFill>
                  <a:srgbClr val="FF0000"/>
                </a:solidFill>
              </a:rPr>
              <a:t>spin</a:t>
            </a:r>
            <a:r>
              <a:rPr lang="zh-CN" altLang="en-US" dirty="0">
                <a:solidFill>
                  <a:srgbClr val="FF0000"/>
                </a:solidFill>
              </a:rPr>
              <a:t> </a:t>
            </a:r>
            <a:r>
              <a:rPr lang="en-US" altLang="zh-CN" dirty="0">
                <a:solidFill>
                  <a:srgbClr val="FF0000"/>
                </a:solidFill>
              </a:rPr>
              <a:t>resonance</a:t>
            </a:r>
            <a:r>
              <a:rPr lang="zh-CN" altLang="en-US" dirty="0">
                <a:solidFill>
                  <a:srgbClr val="FF0000"/>
                </a:solidFill>
              </a:rPr>
              <a:t> </a:t>
            </a:r>
            <a:r>
              <a:rPr lang="en-US" altLang="zh-CN" dirty="0">
                <a:solidFill>
                  <a:srgbClr val="FF0000"/>
                </a:solidFill>
              </a:rPr>
              <a:t>spectrum</a:t>
            </a:r>
            <a:endParaRPr lang="en-US" dirty="0">
              <a:solidFill>
                <a:srgbClr val="FF0000"/>
              </a:solidFill>
            </a:endParaRPr>
          </a:p>
        </p:txBody>
      </p:sp>
    </p:spTree>
    <p:extLst>
      <p:ext uri="{BB962C8B-B14F-4D97-AF65-F5344CB8AC3E}">
        <p14:creationId xmlns:p14="http://schemas.microsoft.com/office/powerpoint/2010/main" val="20700941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3FD37-850D-5045-AB8F-B7B6D96287B8}"/>
              </a:ext>
            </a:extLst>
          </p:cNvPr>
          <p:cNvSpPr>
            <a:spLocks noGrp="1"/>
          </p:cNvSpPr>
          <p:nvPr>
            <p:ph type="title"/>
          </p:nvPr>
        </p:nvSpPr>
        <p:spPr/>
        <p:txBody>
          <a:bodyPr>
            <a:normAutofit fontScale="90000"/>
          </a:bodyPr>
          <a:lstStyle/>
          <a:p>
            <a:r>
              <a:rPr lang="en-US" dirty="0"/>
              <a:t>Spin rotators in the collider ring at Z-pole</a:t>
            </a:r>
          </a:p>
        </p:txBody>
      </p:sp>
      <p:sp>
        <p:nvSpPr>
          <p:cNvPr id="3" name="Content Placeholder 2">
            <a:extLst>
              <a:ext uri="{FF2B5EF4-FFF2-40B4-BE49-F238E27FC236}">
                <a16:creationId xmlns:a16="http://schemas.microsoft.com/office/drawing/2014/main" id="{D9E34504-9D91-2E41-AB17-5A1BDDFDE61F}"/>
              </a:ext>
            </a:extLst>
          </p:cNvPr>
          <p:cNvSpPr>
            <a:spLocks noGrp="1"/>
          </p:cNvSpPr>
          <p:nvPr>
            <p:ph idx="1"/>
          </p:nvPr>
        </p:nvSpPr>
        <p:spPr>
          <a:xfrm>
            <a:off x="302767" y="924385"/>
            <a:ext cx="11943662" cy="704416"/>
          </a:xfrm>
        </p:spPr>
        <p:txBody>
          <a:bodyPr>
            <a:normAutofit fontScale="85000" lnSpcReduction="10000"/>
          </a:bodyPr>
          <a:lstStyle/>
          <a:p>
            <a:pPr>
              <a:lnSpc>
                <a:spcPct val="170000"/>
              </a:lnSpc>
            </a:pPr>
            <a:r>
              <a:rPr lang="en-US" dirty="0"/>
              <a:t>Solenoid-based spin rotator + anti-symmetric arrangement</a:t>
            </a:r>
            <a:r>
              <a:rPr lang="zh-CN" altLang="en-US" dirty="0"/>
              <a:t> </a:t>
            </a:r>
            <a:r>
              <a:rPr lang="en-US" altLang="zh-CN" dirty="0"/>
              <a:t>[1,2,3,4]</a:t>
            </a:r>
            <a:endParaRPr lang="en-US" dirty="0"/>
          </a:p>
        </p:txBody>
      </p:sp>
      <p:sp>
        <p:nvSpPr>
          <p:cNvPr id="4" name="Slide Number Placeholder 3">
            <a:extLst>
              <a:ext uri="{FF2B5EF4-FFF2-40B4-BE49-F238E27FC236}">
                <a16:creationId xmlns:a16="http://schemas.microsoft.com/office/drawing/2014/main" id="{22967BEB-2868-8749-ADAD-214B526384E7}"/>
              </a:ext>
            </a:extLst>
          </p:cNvPr>
          <p:cNvSpPr>
            <a:spLocks noGrp="1"/>
          </p:cNvSpPr>
          <p:nvPr>
            <p:ph type="sldNum" sz="quarter" idx="12"/>
          </p:nvPr>
        </p:nvSpPr>
        <p:spPr/>
        <p:txBody>
          <a:bodyPr/>
          <a:lstStyle/>
          <a:p>
            <a:fld id="{C973300C-797F-D148-A78D-320196FBAF04}" type="slidenum">
              <a:rPr lang="en-US" smtClean="0"/>
              <a:pPr/>
              <a:t>16</a:t>
            </a:fld>
            <a:endParaRPr lang="en-US"/>
          </a:p>
        </p:txBody>
      </p:sp>
      <p:pic>
        <p:nvPicPr>
          <p:cNvPr id="6" name="Picture 5">
            <a:extLst>
              <a:ext uri="{FF2B5EF4-FFF2-40B4-BE49-F238E27FC236}">
                <a16:creationId xmlns:a16="http://schemas.microsoft.com/office/drawing/2014/main" id="{5D3FB63B-13B9-3647-BBF7-32D4F43957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342" y="4149080"/>
            <a:ext cx="3783506" cy="2128223"/>
          </a:xfrm>
          <a:prstGeom prst="rect">
            <a:avLst/>
          </a:prstGeom>
        </p:spPr>
      </p:pic>
      <p:pic>
        <p:nvPicPr>
          <p:cNvPr id="8" name="Picture 7">
            <a:extLst>
              <a:ext uri="{FF2B5EF4-FFF2-40B4-BE49-F238E27FC236}">
                <a16:creationId xmlns:a16="http://schemas.microsoft.com/office/drawing/2014/main" id="{9606E97D-C6CC-DE4E-A75F-30C8D25011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767" y="1620249"/>
            <a:ext cx="2392441" cy="2475159"/>
          </a:xfrm>
          <a:prstGeom prst="rect">
            <a:avLst/>
          </a:prstGeom>
        </p:spPr>
      </p:pic>
      <p:sp>
        <p:nvSpPr>
          <p:cNvPr id="5" name="TextBox 4">
            <a:extLst>
              <a:ext uri="{FF2B5EF4-FFF2-40B4-BE49-F238E27FC236}">
                <a16:creationId xmlns:a16="http://schemas.microsoft.com/office/drawing/2014/main" id="{A472B06F-D8F3-994F-AC75-C6B93EBAA3EB}"/>
              </a:ext>
            </a:extLst>
          </p:cNvPr>
          <p:cNvSpPr txBox="1"/>
          <p:nvPr/>
        </p:nvSpPr>
        <p:spPr>
          <a:xfrm>
            <a:off x="95342" y="6277303"/>
            <a:ext cx="11977322" cy="523220"/>
          </a:xfrm>
          <a:prstGeom prst="rect">
            <a:avLst/>
          </a:prstGeom>
          <a:noFill/>
        </p:spPr>
        <p:txBody>
          <a:bodyPr wrap="square" rtlCol="0">
            <a:spAutoFit/>
          </a:bodyPr>
          <a:lstStyle/>
          <a:p>
            <a:r>
              <a:rPr lang="en-US" altLang="zh-CN" sz="1400" dirty="0">
                <a:solidFill>
                  <a:srgbClr val="00B050"/>
                </a:solidFill>
              </a:rPr>
              <a:t>[1]</a:t>
            </a:r>
            <a:r>
              <a:rPr lang="zh-CN" altLang="en-US" sz="1400" dirty="0">
                <a:solidFill>
                  <a:srgbClr val="00B050"/>
                </a:solidFill>
              </a:rPr>
              <a:t> </a:t>
            </a:r>
            <a:r>
              <a:rPr lang="en-US" altLang="zh-CN" sz="1400" dirty="0">
                <a:solidFill>
                  <a:srgbClr val="00B050"/>
                </a:solidFill>
              </a:rPr>
              <a:t>D.</a:t>
            </a:r>
            <a:r>
              <a:rPr lang="zh-CN" altLang="en-US" sz="1400" dirty="0">
                <a:solidFill>
                  <a:srgbClr val="00B050"/>
                </a:solidFill>
              </a:rPr>
              <a:t> </a:t>
            </a:r>
            <a:r>
              <a:rPr lang="en-US" altLang="zh-CN" sz="1400" dirty="0">
                <a:solidFill>
                  <a:srgbClr val="00B050"/>
                </a:solidFill>
              </a:rPr>
              <a:t>Barber,</a:t>
            </a:r>
            <a:r>
              <a:rPr lang="zh-CN" altLang="en-US" sz="1400" dirty="0">
                <a:solidFill>
                  <a:srgbClr val="00B050"/>
                </a:solidFill>
              </a:rPr>
              <a:t> </a:t>
            </a:r>
            <a:r>
              <a:rPr lang="en-US" altLang="zh-CN" sz="1400" dirty="0">
                <a:solidFill>
                  <a:srgbClr val="00B050"/>
                </a:solidFill>
              </a:rPr>
              <a:t>et</a:t>
            </a:r>
            <a:r>
              <a:rPr lang="zh-CN" altLang="en-US" sz="1400" dirty="0">
                <a:solidFill>
                  <a:srgbClr val="00B050"/>
                </a:solidFill>
              </a:rPr>
              <a:t> </a:t>
            </a:r>
            <a:r>
              <a:rPr lang="en-US" altLang="zh-CN" sz="1400" dirty="0">
                <a:solidFill>
                  <a:srgbClr val="00B050"/>
                </a:solidFill>
              </a:rPr>
              <a:t>al.,</a:t>
            </a:r>
            <a:r>
              <a:rPr lang="zh-CN" altLang="en-US" sz="1400" dirty="0">
                <a:solidFill>
                  <a:srgbClr val="00B050"/>
                </a:solidFill>
              </a:rPr>
              <a:t> </a:t>
            </a:r>
            <a:r>
              <a:rPr lang="en-US" altLang="zh-CN" sz="1400" dirty="0">
                <a:solidFill>
                  <a:srgbClr val="00B050"/>
                </a:solidFill>
              </a:rPr>
              <a:t>A</a:t>
            </a:r>
            <a:r>
              <a:rPr lang="zh-CN" altLang="en-US" sz="1400" dirty="0">
                <a:solidFill>
                  <a:srgbClr val="00B050"/>
                </a:solidFill>
              </a:rPr>
              <a:t> </a:t>
            </a:r>
            <a:r>
              <a:rPr lang="en-US" altLang="zh-CN" sz="1400" dirty="0">
                <a:solidFill>
                  <a:srgbClr val="00B050"/>
                </a:solidFill>
              </a:rPr>
              <a:t>solenoid</a:t>
            </a:r>
            <a:r>
              <a:rPr lang="zh-CN" altLang="en-US" sz="1400" dirty="0">
                <a:solidFill>
                  <a:srgbClr val="00B050"/>
                </a:solidFill>
              </a:rPr>
              <a:t> </a:t>
            </a:r>
            <a:r>
              <a:rPr lang="en-US" altLang="zh-CN" sz="1400" dirty="0">
                <a:solidFill>
                  <a:srgbClr val="00B050"/>
                </a:solidFill>
              </a:rPr>
              <a:t>spin</a:t>
            </a:r>
            <a:r>
              <a:rPr lang="zh-CN" altLang="en-US" sz="1400" dirty="0">
                <a:solidFill>
                  <a:srgbClr val="00B050"/>
                </a:solidFill>
              </a:rPr>
              <a:t> </a:t>
            </a:r>
            <a:r>
              <a:rPr lang="en-US" altLang="zh-CN" sz="1400" dirty="0">
                <a:solidFill>
                  <a:srgbClr val="00B050"/>
                </a:solidFill>
              </a:rPr>
              <a:t>rotator</a:t>
            </a:r>
            <a:r>
              <a:rPr lang="zh-CN" altLang="en-US" sz="1400" dirty="0">
                <a:solidFill>
                  <a:srgbClr val="00B050"/>
                </a:solidFill>
              </a:rPr>
              <a:t> </a:t>
            </a:r>
            <a:r>
              <a:rPr lang="en-US" altLang="zh-CN" sz="1400" dirty="0">
                <a:solidFill>
                  <a:srgbClr val="00B050"/>
                </a:solidFill>
              </a:rPr>
              <a:t>for</a:t>
            </a:r>
            <a:r>
              <a:rPr lang="zh-CN" altLang="en-US" sz="1400" dirty="0">
                <a:solidFill>
                  <a:srgbClr val="00B050"/>
                </a:solidFill>
              </a:rPr>
              <a:t> </a:t>
            </a:r>
            <a:r>
              <a:rPr lang="en-US" altLang="zh-CN" sz="1400" dirty="0">
                <a:solidFill>
                  <a:srgbClr val="00B050"/>
                </a:solidFill>
              </a:rPr>
              <a:t>large</a:t>
            </a:r>
            <a:r>
              <a:rPr lang="zh-CN" altLang="en-US" sz="1400" dirty="0">
                <a:solidFill>
                  <a:srgbClr val="00B050"/>
                </a:solidFill>
              </a:rPr>
              <a:t> </a:t>
            </a:r>
            <a:r>
              <a:rPr lang="en-US" altLang="zh-CN" sz="1400" dirty="0">
                <a:solidFill>
                  <a:srgbClr val="00B050"/>
                </a:solidFill>
              </a:rPr>
              <a:t>electron</a:t>
            </a:r>
            <a:r>
              <a:rPr lang="zh-CN" altLang="en-US" sz="1400" dirty="0">
                <a:solidFill>
                  <a:srgbClr val="00B050"/>
                </a:solidFill>
              </a:rPr>
              <a:t> </a:t>
            </a:r>
            <a:r>
              <a:rPr lang="en-US" altLang="zh-CN" sz="1400" dirty="0">
                <a:solidFill>
                  <a:srgbClr val="00B050"/>
                </a:solidFill>
              </a:rPr>
              <a:t>storage</a:t>
            </a:r>
            <a:r>
              <a:rPr lang="zh-CN" altLang="en-US" sz="1400" dirty="0">
                <a:solidFill>
                  <a:srgbClr val="00B050"/>
                </a:solidFill>
              </a:rPr>
              <a:t> </a:t>
            </a:r>
            <a:r>
              <a:rPr lang="en-US" altLang="zh-CN" sz="1400" dirty="0">
                <a:solidFill>
                  <a:srgbClr val="00B050"/>
                </a:solidFill>
              </a:rPr>
              <a:t>rings.</a:t>
            </a:r>
            <a:r>
              <a:rPr lang="zh-CN" altLang="en-US" sz="1400" dirty="0">
                <a:solidFill>
                  <a:srgbClr val="00B050"/>
                </a:solidFill>
              </a:rPr>
              <a:t> </a:t>
            </a:r>
            <a:r>
              <a:rPr lang="en-US" altLang="zh-CN" sz="1400" dirty="0">
                <a:solidFill>
                  <a:srgbClr val="00B050"/>
                </a:solidFill>
              </a:rPr>
              <a:t>Part.</a:t>
            </a:r>
            <a:r>
              <a:rPr lang="zh-CN" altLang="en-US" sz="1400" dirty="0">
                <a:solidFill>
                  <a:srgbClr val="00B050"/>
                </a:solidFill>
              </a:rPr>
              <a:t> </a:t>
            </a:r>
            <a:r>
              <a:rPr lang="en-US" altLang="zh-CN" sz="1400" dirty="0">
                <a:solidFill>
                  <a:srgbClr val="00B050"/>
                </a:solidFill>
              </a:rPr>
              <a:t>Accel.</a:t>
            </a:r>
            <a:r>
              <a:rPr lang="zh-CN" altLang="en-US" sz="1400" dirty="0">
                <a:solidFill>
                  <a:srgbClr val="00B050"/>
                </a:solidFill>
              </a:rPr>
              <a:t> </a:t>
            </a:r>
            <a:r>
              <a:rPr lang="en-US" altLang="zh-CN" sz="1400" dirty="0">
                <a:solidFill>
                  <a:srgbClr val="00B050"/>
                </a:solidFill>
              </a:rPr>
              <a:t>17</a:t>
            </a:r>
            <a:r>
              <a:rPr lang="zh-CN" altLang="en-US" sz="1400" dirty="0">
                <a:solidFill>
                  <a:srgbClr val="00B050"/>
                </a:solidFill>
              </a:rPr>
              <a:t> </a:t>
            </a:r>
            <a:r>
              <a:rPr lang="en-US" altLang="zh-CN" sz="1400" dirty="0">
                <a:solidFill>
                  <a:srgbClr val="00B050"/>
                </a:solidFill>
              </a:rPr>
              <a:t>(1985)</a:t>
            </a:r>
            <a:r>
              <a:rPr lang="zh-CN" altLang="en-US" sz="1400" dirty="0">
                <a:solidFill>
                  <a:srgbClr val="00B050"/>
                </a:solidFill>
              </a:rPr>
              <a:t> </a:t>
            </a:r>
            <a:r>
              <a:rPr lang="en-US" altLang="zh-CN" sz="1400" dirty="0">
                <a:solidFill>
                  <a:srgbClr val="00B050"/>
                </a:solidFill>
              </a:rPr>
              <a:t>243.</a:t>
            </a:r>
            <a:r>
              <a:rPr lang="zh-CN" altLang="en-US" sz="1400" dirty="0">
                <a:solidFill>
                  <a:srgbClr val="00B050"/>
                </a:solidFill>
              </a:rPr>
              <a:t> </a:t>
            </a:r>
            <a:r>
              <a:rPr lang="en-US" altLang="zh-CN" sz="1400" dirty="0">
                <a:solidFill>
                  <a:srgbClr val="00B050"/>
                </a:solidFill>
              </a:rPr>
              <a:t>[2]</a:t>
            </a:r>
            <a:r>
              <a:rPr lang="zh-CN" altLang="en-US" sz="1400" dirty="0">
                <a:solidFill>
                  <a:srgbClr val="00B050"/>
                </a:solidFill>
              </a:rPr>
              <a:t> </a:t>
            </a:r>
            <a:r>
              <a:rPr lang="en-US" altLang="zh-CN" sz="1400" dirty="0">
                <a:solidFill>
                  <a:srgbClr val="00B050"/>
                </a:solidFill>
              </a:rPr>
              <a:t>I.</a:t>
            </a:r>
            <a:r>
              <a:rPr lang="zh-CN" altLang="en-US" sz="1400" dirty="0">
                <a:solidFill>
                  <a:srgbClr val="00B050"/>
                </a:solidFill>
              </a:rPr>
              <a:t> </a:t>
            </a:r>
            <a:r>
              <a:rPr lang="en-US" altLang="zh-CN" sz="1400" dirty="0">
                <a:solidFill>
                  <a:srgbClr val="00B050"/>
                </a:solidFill>
              </a:rPr>
              <a:t>Koop,</a:t>
            </a:r>
            <a:r>
              <a:rPr lang="zh-CN" altLang="en-US" sz="1400" dirty="0">
                <a:solidFill>
                  <a:srgbClr val="00B050"/>
                </a:solidFill>
              </a:rPr>
              <a:t> </a:t>
            </a:r>
            <a:r>
              <a:rPr lang="en-US" altLang="zh-CN" sz="1400" dirty="0">
                <a:solidFill>
                  <a:srgbClr val="00B050"/>
                </a:solidFill>
              </a:rPr>
              <a:t>Longitudinally</a:t>
            </a:r>
            <a:r>
              <a:rPr lang="zh-CN" altLang="en-US" sz="1400" dirty="0">
                <a:solidFill>
                  <a:srgbClr val="00B050"/>
                </a:solidFill>
              </a:rPr>
              <a:t> </a:t>
            </a:r>
            <a:r>
              <a:rPr lang="en-US" altLang="zh-CN" sz="1400" dirty="0">
                <a:solidFill>
                  <a:srgbClr val="00B050"/>
                </a:solidFill>
              </a:rPr>
              <a:t>polarized</a:t>
            </a:r>
            <a:r>
              <a:rPr lang="zh-CN" altLang="en-US" sz="1400" dirty="0">
                <a:solidFill>
                  <a:srgbClr val="00B050"/>
                </a:solidFill>
              </a:rPr>
              <a:t> </a:t>
            </a:r>
            <a:r>
              <a:rPr lang="en-US" altLang="zh-CN" sz="1400" dirty="0">
                <a:solidFill>
                  <a:srgbClr val="00B050"/>
                </a:solidFill>
              </a:rPr>
              <a:t>electron</a:t>
            </a:r>
            <a:r>
              <a:rPr lang="zh-CN" altLang="en-US" sz="1400" dirty="0">
                <a:solidFill>
                  <a:srgbClr val="00B050"/>
                </a:solidFill>
              </a:rPr>
              <a:t> </a:t>
            </a:r>
            <a:r>
              <a:rPr lang="en-US" altLang="zh-CN" sz="1400" dirty="0">
                <a:solidFill>
                  <a:srgbClr val="00B050"/>
                </a:solidFill>
              </a:rPr>
              <a:t>in</a:t>
            </a:r>
            <a:r>
              <a:rPr lang="zh-CN" altLang="en-US" sz="1400" dirty="0">
                <a:solidFill>
                  <a:srgbClr val="00B050"/>
                </a:solidFill>
              </a:rPr>
              <a:t> </a:t>
            </a:r>
            <a:r>
              <a:rPr lang="en-US" altLang="zh-CN" sz="1400" dirty="0" err="1">
                <a:solidFill>
                  <a:srgbClr val="00B050"/>
                </a:solidFill>
              </a:rPr>
              <a:t>SuperB</a:t>
            </a:r>
            <a:r>
              <a:rPr lang="en-US" altLang="zh-CN" sz="1400" dirty="0">
                <a:solidFill>
                  <a:srgbClr val="00B050"/>
                </a:solidFill>
              </a:rPr>
              <a:t>,</a:t>
            </a:r>
            <a:r>
              <a:rPr lang="zh-CN" altLang="en-US" sz="1400" dirty="0">
                <a:solidFill>
                  <a:srgbClr val="00B050"/>
                </a:solidFill>
              </a:rPr>
              <a:t> </a:t>
            </a:r>
            <a:r>
              <a:rPr lang="en-US" altLang="zh-CN" sz="1400" dirty="0">
                <a:solidFill>
                  <a:srgbClr val="00B050"/>
                </a:solidFill>
              </a:rPr>
              <a:t>eeFACT’08</a:t>
            </a:r>
            <a:r>
              <a:rPr lang="zh-CN" altLang="en-US" sz="1400" dirty="0">
                <a:solidFill>
                  <a:srgbClr val="00B050"/>
                </a:solidFill>
              </a:rPr>
              <a:t> </a:t>
            </a:r>
            <a:r>
              <a:rPr lang="en-US" altLang="zh-CN" sz="1400" dirty="0">
                <a:solidFill>
                  <a:srgbClr val="00B050"/>
                </a:solidFill>
              </a:rPr>
              <a:t>[3]</a:t>
            </a:r>
            <a:r>
              <a:rPr lang="zh-CN" altLang="en-US" sz="1400" dirty="0">
                <a:solidFill>
                  <a:srgbClr val="00B050"/>
                </a:solidFill>
              </a:rPr>
              <a:t> </a:t>
            </a:r>
            <a:r>
              <a:rPr lang="en-US" altLang="zh-CN" sz="1400" dirty="0">
                <a:solidFill>
                  <a:srgbClr val="00B050"/>
                </a:solidFill>
              </a:rPr>
              <a:t>S.</a:t>
            </a:r>
            <a:r>
              <a:rPr lang="zh-CN" altLang="en-US" sz="1400" dirty="0">
                <a:solidFill>
                  <a:srgbClr val="00B050"/>
                </a:solidFill>
              </a:rPr>
              <a:t> </a:t>
            </a:r>
            <a:r>
              <a:rPr lang="en-US" altLang="zh-CN" sz="1400" dirty="0" err="1">
                <a:solidFill>
                  <a:srgbClr val="00B050"/>
                </a:solidFill>
              </a:rPr>
              <a:t>Nikitin</a:t>
            </a:r>
            <a:r>
              <a:rPr lang="en-US" altLang="zh-CN" sz="1400" dirty="0">
                <a:solidFill>
                  <a:srgbClr val="00B050"/>
                </a:solidFill>
              </a:rPr>
              <a:t>,</a:t>
            </a:r>
            <a:r>
              <a:rPr lang="zh-CN" altLang="en-US" sz="1400" dirty="0">
                <a:solidFill>
                  <a:srgbClr val="00B050"/>
                </a:solidFill>
              </a:rPr>
              <a:t> </a:t>
            </a:r>
            <a:r>
              <a:rPr lang="en-US" altLang="zh-CN" sz="1400" dirty="0">
                <a:solidFill>
                  <a:srgbClr val="00B050"/>
                </a:solidFill>
              </a:rPr>
              <a:t>Opportunities</a:t>
            </a:r>
            <a:r>
              <a:rPr lang="zh-CN" altLang="en-US" sz="1400" dirty="0">
                <a:solidFill>
                  <a:srgbClr val="00B050"/>
                </a:solidFill>
              </a:rPr>
              <a:t> </a:t>
            </a:r>
            <a:r>
              <a:rPr lang="en-US" altLang="zh-CN" sz="1400" dirty="0">
                <a:solidFill>
                  <a:srgbClr val="00B050"/>
                </a:solidFill>
              </a:rPr>
              <a:t>to</a:t>
            </a:r>
            <a:r>
              <a:rPr lang="zh-CN" altLang="en-US" sz="1400" dirty="0">
                <a:solidFill>
                  <a:srgbClr val="00B050"/>
                </a:solidFill>
              </a:rPr>
              <a:t> </a:t>
            </a:r>
            <a:r>
              <a:rPr lang="en-US" altLang="zh-CN" sz="1400" dirty="0">
                <a:solidFill>
                  <a:srgbClr val="00B050"/>
                </a:solidFill>
              </a:rPr>
              <a:t>obtain</a:t>
            </a:r>
            <a:r>
              <a:rPr lang="zh-CN" altLang="en-US" sz="1400" dirty="0">
                <a:solidFill>
                  <a:srgbClr val="00B050"/>
                </a:solidFill>
              </a:rPr>
              <a:t> </a:t>
            </a:r>
            <a:r>
              <a:rPr lang="en-US" altLang="zh-CN" sz="1400" dirty="0">
                <a:solidFill>
                  <a:srgbClr val="00B050"/>
                </a:solidFill>
              </a:rPr>
              <a:t>polarization</a:t>
            </a:r>
            <a:r>
              <a:rPr lang="zh-CN" altLang="en-US" sz="1400" dirty="0">
                <a:solidFill>
                  <a:srgbClr val="00B050"/>
                </a:solidFill>
              </a:rPr>
              <a:t> </a:t>
            </a:r>
            <a:r>
              <a:rPr lang="en-US" altLang="zh-CN" sz="1400" dirty="0">
                <a:solidFill>
                  <a:srgbClr val="00B050"/>
                </a:solidFill>
              </a:rPr>
              <a:t>at</a:t>
            </a:r>
            <a:r>
              <a:rPr lang="zh-CN" altLang="en-US" sz="1400" dirty="0">
                <a:solidFill>
                  <a:srgbClr val="00B050"/>
                </a:solidFill>
              </a:rPr>
              <a:t> </a:t>
            </a:r>
            <a:r>
              <a:rPr lang="en-US" altLang="zh-CN" sz="1400" dirty="0">
                <a:solidFill>
                  <a:srgbClr val="00B050"/>
                </a:solidFill>
              </a:rPr>
              <a:t>CEPC,</a:t>
            </a:r>
            <a:r>
              <a:rPr lang="zh-CN" altLang="en-US" sz="1400" dirty="0">
                <a:solidFill>
                  <a:srgbClr val="00B050"/>
                </a:solidFill>
              </a:rPr>
              <a:t> </a:t>
            </a:r>
            <a:r>
              <a:rPr lang="en-US" altLang="zh-CN" sz="1400" dirty="0">
                <a:solidFill>
                  <a:srgbClr val="00B050"/>
                </a:solidFill>
              </a:rPr>
              <a:t>IJMPA,</a:t>
            </a:r>
            <a:r>
              <a:rPr lang="zh-CN" altLang="en-US" sz="1400" dirty="0">
                <a:solidFill>
                  <a:srgbClr val="00B050"/>
                </a:solidFill>
              </a:rPr>
              <a:t> </a:t>
            </a:r>
            <a:r>
              <a:rPr lang="en-US" altLang="zh-CN" sz="1400" dirty="0">
                <a:solidFill>
                  <a:srgbClr val="00B050"/>
                </a:solidFill>
              </a:rPr>
              <a:t>34,</a:t>
            </a:r>
            <a:r>
              <a:rPr lang="zh-CN" altLang="en-US" sz="1400" dirty="0">
                <a:solidFill>
                  <a:srgbClr val="00B050"/>
                </a:solidFill>
              </a:rPr>
              <a:t> </a:t>
            </a:r>
            <a:r>
              <a:rPr lang="en-US" altLang="zh-CN" sz="1400" dirty="0">
                <a:solidFill>
                  <a:srgbClr val="00B050"/>
                </a:solidFill>
              </a:rPr>
              <a:t>194004</a:t>
            </a:r>
            <a:r>
              <a:rPr lang="zh-CN" altLang="en-US" sz="1400" dirty="0">
                <a:solidFill>
                  <a:srgbClr val="00B050"/>
                </a:solidFill>
              </a:rPr>
              <a:t> </a:t>
            </a:r>
            <a:r>
              <a:rPr lang="en-US" altLang="zh-CN" sz="1400" dirty="0">
                <a:solidFill>
                  <a:srgbClr val="00B050"/>
                </a:solidFill>
              </a:rPr>
              <a:t>(2019)</a:t>
            </a:r>
            <a:r>
              <a:rPr lang="zh-CN" altLang="en-US" sz="1400" dirty="0">
                <a:solidFill>
                  <a:srgbClr val="00B050"/>
                </a:solidFill>
              </a:rPr>
              <a:t>  </a:t>
            </a:r>
            <a:r>
              <a:rPr lang="en-US" altLang="zh-CN" sz="1400" dirty="0">
                <a:solidFill>
                  <a:srgbClr val="00B050"/>
                </a:solidFill>
              </a:rPr>
              <a:t>[4] W.</a:t>
            </a:r>
            <a:r>
              <a:rPr lang="zh-CN" altLang="en-US" sz="1400" dirty="0">
                <a:solidFill>
                  <a:srgbClr val="00B050"/>
                </a:solidFill>
              </a:rPr>
              <a:t> </a:t>
            </a:r>
            <a:r>
              <a:rPr lang="en-US" altLang="zh-CN" sz="1400" dirty="0">
                <a:solidFill>
                  <a:srgbClr val="00B050"/>
                </a:solidFill>
              </a:rPr>
              <a:t>Xia</a:t>
            </a:r>
            <a:r>
              <a:rPr lang="zh-CN" altLang="en-US" sz="1400" dirty="0">
                <a:solidFill>
                  <a:srgbClr val="00B050"/>
                </a:solidFill>
              </a:rPr>
              <a:t> </a:t>
            </a:r>
            <a:r>
              <a:rPr lang="en-US" altLang="zh-CN" sz="1400" dirty="0">
                <a:solidFill>
                  <a:srgbClr val="00B050"/>
                </a:solidFill>
              </a:rPr>
              <a:t>et</a:t>
            </a:r>
            <a:r>
              <a:rPr lang="zh-CN" altLang="en-US" sz="1400" dirty="0">
                <a:solidFill>
                  <a:srgbClr val="00B050"/>
                </a:solidFill>
              </a:rPr>
              <a:t> </a:t>
            </a:r>
            <a:r>
              <a:rPr lang="en-US" altLang="zh-CN" sz="1400" dirty="0">
                <a:solidFill>
                  <a:srgbClr val="00B050"/>
                </a:solidFill>
              </a:rPr>
              <a:t>al.,</a:t>
            </a:r>
            <a:r>
              <a:rPr lang="zh-CN" altLang="en-US" sz="1400" dirty="0">
                <a:solidFill>
                  <a:srgbClr val="00B050"/>
                </a:solidFill>
              </a:rPr>
              <a:t> </a:t>
            </a:r>
            <a:r>
              <a:rPr lang="en-US" altLang="zh-CN" sz="1400" dirty="0" err="1">
                <a:solidFill>
                  <a:srgbClr val="00B050"/>
                </a:solidFill>
              </a:rPr>
              <a:t>Radiat</a:t>
            </a:r>
            <a:r>
              <a:rPr lang="en-US" altLang="zh-CN" sz="1400" dirty="0">
                <a:solidFill>
                  <a:srgbClr val="00B050"/>
                </a:solidFill>
              </a:rPr>
              <a:t>. Det. Tech. Meth. 6:490 (2022).</a:t>
            </a:r>
            <a:r>
              <a:rPr lang="zh-CN" altLang="en-US" sz="1400" dirty="0">
                <a:solidFill>
                  <a:srgbClr val="00B050"/>
                </a:solidFill>
              </a:rPr>
              <a:t> </a:t>
            </a:r>
            <a:endParaRPr lang="en-US" sz="1400" dirty="0">
              <a:solidFill>
                <a:srgbClr val="00B050"/>
              </a:solidFill>
            </a:endParaRPr>
          </a:p>
        </p:txBody>
      </p:sp>
      <p:pic>
        <p:nvPicPr>
          <p:cNvPr id="9" name="Picture 8">
            <a:extLst>
              <a:ext uri="{FF2B5EF4-FFF2-40B4-BE49-F238E27FC236}">
                <a16:creationId xmlns:a16="http://schemas.microsoft.com/office/drawing/2014/main" id="{ACA00D6B-B775-7248-85C8-69800E168A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1701" y="1684864"/>
            <a:ext cx="3813345" cy="2145007"/>
          </a:xfrm>
          <a:prstGeom prst="rect">
            <a:avLst/>
          </a:prstGeom>
        </p:spPr>
      </p:pic>
      <p:pic>
        <p:nvPicPr>
          <p:cNvPr id="10" name="Picture 9">
            <a:extLst>
              <a:ext uri="{FF2B5EF4-FFF2-40B4-BE49-F238E27FC236}">
                <a16:creationId xmlns:a16="http://schemas.microsoft.com/office/drawing/2014/main" id="{E2BDAEF0-D768-5F48-91C4-11C6EAD537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20086" y="4169108"/>
            <a:ext cx="3888432" cy="2187243"/>
          </a:xfrm>
          <a:prstGeom prst="rect">
            <a:avLst/>
          </a:prstGeom>
        </p:spPr>
      </p:pic>
      <p:pic>
        <p:nvPicPr>
          <p:cNvPr id="12" name="Picture 11">
            <a:extLst>
              <a:ext uri="{FF2B5EF4-FFF2-40B4-BE49-F238E27FC236}">
                <a16:creationId xmlns:a16="http://schemas.microsoft.com/office/drawing/2014/main" id="{1D8A344E-289F-E849-A90D-536E892D2B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69454" y="1707850"/>
            <a:ext cx="3168178" cy="2368384"/>
          </a:xfrm>
          <a:prstGeom prst="rect">
            <a:avLst/>
          </a:prstGeom>
        </p:spPr>
      </p:pic>
      <p:pic>
        <p:nvPicPr>
          <p:cNvPr id="13" name="Picture 12">
            <a:extLst>
              <a:ext uri="{FF2B5EF4-FFF2-40B4-BE49-F238E27FC236}">
                <a16:creationId xmlns:a16="http://schemas.microsoft.com/office/drawing/2014/main" id="{483E3729-6A03-ED4F-8848-F78A93F36F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49756" y="4312356"/>
            <a:ext cx="3433677" cy="1931443"/>
          </a:xfrm>
          <a:prstGeom prst="rect">
            <a:avLst/>
          </a:prstGeom>
        </p:spPr>
      </p:pic>
      <p:sp>
        <p:nvSpPr>
          <p:cNvPr id="14" name="Rectangle 13">
            <a:extLst>
              <a:ext uri="{FF2B5EF4-FFF2-40B4-BE49-F238E27FC236}">
                <a16:creationId xmlns:a16="http://schemas.microsoft.com/office/drawing/2014/main" id="{CBFF5A21-0B90-E641-999A-9BB62D1E5E81}"/>
              </a:ext>
            </a:extLst>
          </p:cNvPr>
          <p:cNvSpPr/>
          <p:nvPr/>
        </p:nvSpPr>
        <p:spPr>
          <a:xfrm>
            <a:off x="8920182" y="5516824"/>
            <a:ext cx="979307" cy="369332"/>
          </a:xfrm>
          <a:prstGeom prst="rect">
            <a:avLst/>
          </a:prstGeom>
        </p:spPr>
        <p:txBody>
          <a:bodyPr wrap="none">
            <a:spAutoFit/>
          </a:bodyPr>
          <a:lstStyle/>
          <a:p>
            <a:r>
              <a:rPr lang="en-US" altLang="zh-CN" sz="1400" dirty="0">
                <a:solidFill>
                  <a:srgbClr val="FF0000"/>
                </a:solidFill>
              </a:rPr>
              <a:t>2.65</a:t>
            </a:r>
            <a:r>
              <a:rPr lang="zh-CN" altLang="en-US" sz="1400" dirty="0">
                <a:solidFill>
                  <a:srgbClr val="FF0000"/>
                </a:solidFill>
              </a:rPr>
              <a:t> </a:t>
            </a:r>
            <a:r>
              <a:rPr lang="en-US" sz="1400" dirty="0" err="1">
                <a:solidFill>
                  <a:srgbClr val="FF0000"/>
                </a:solidFill>
              </a:rPr>
              <a:t>mrad</a:t>
            </a:r>
            <a:r>
              <a:rPr lang="en-US" dirty="0"/>
              <a:t> </a:t>
            </a:r>
          </a:p>
        </p:txBody>
      </p:sp>
      <p:sp>
        <p:nvSpPr>
          <p:cNvPr id="15" name="Rectangle 14">
            <a:extLst>
              <a:ext uri="{FF2B5EF4-FFF2-40B4-BE49-F238E27FC236}">
                <a16:creationId xmlns:a16="http://schemas.microsoft.com/office/drawing/2014/main" id="{22A14A01-1AC3-E744-BF51-0BB62B0DAA6E}"/>
              </a:ext>
            </a:extLst>
          </p:cNvPr>
          <p:cNvSpPr/>
          <p:nvPr/>
        </p:nvSpPr>
        <p:spPr>
          <a:xfrm>
            <a:off x="10201807" y="5516824"/>
            <a:ext cx="939231" cy="369332"/>
          </a:xfrm>
          <a:prstGeom prst="rect">
            <a:avLst/>
          </a:prstGeom>
        </p:spPr>
        <p:txBody>
          <a:bodyPr wrap="none">
            <a:spAutoFit/>
          </a:bodyPr>
          <a:lstStyle/>
          <a:p>
            <a:r>
              <a:rPr lang="en-US" sz="1400" dirty="0">
                <a:solidFill>
                  <a:srgbClr val="FF0000"/>
                </a:solidFill>
              </a:rPr>
              <a:t>1.39mrad</a:t>
            </a:r>
            <a:r>
              <a:rPr lang="en-US" dirty="0"/>
              <a:t> </a:t>
            </a:r>
          </a:p>
        </p:txBody>
      </p:sp>
      <p:sp>
        <p:nvSpPr>
          <p:cNvPr id="16" name="TextBox 15">
            <a:extLst>
              <a:ext uri="{FF2B5EF4-FFF2-40B4-BE49-F238E27FC236}">
                <a16:creationId xmlns:a16="http://schemas.microsoft.com/office/drawing/2014/main" id="{C9784790-4DBF-694E-9C3E-3335F83CF247}"/>
              </a:ext>
            </a:extLst>
          </p:cNvPr>
          <p:cNvSpPr txBox="1"/>
          <p:nvPr/>
        </p:nvSpPr>
        <p:spPr>
          <a:xfrm>
            <a:off x="8832304" y="1988840"/>
            <a:ext cx="2232248" cy="369332"/>
          </a:xfrm>
          <a:prstGeom prst="rect">
            <a:avLst/>
          </a:prstGeom>
          <a:noFill/>
        </p:spPr>
        <p:txBody>
          <a:bodyPr wrap="square" rtlCol="0">
            <a:spAutoFit/>
          </a:bodyPr>
          <a:lstStyle/>
          <a:p>
            <a:r>
              <a:rPr lang="en-US" altLang="zh-CN" dirty="0">
                <a:solidFill>
                  <a:srgbClr val="FF0000"/>
                </a:solidFill>
              </a:rPr>
              <a:t>two</a:t>
            </a:r>
            <a:r>
              <a:rPr lang="zh-CN" altLang="en-US" dirty="0">
                <a:solidFill>
                  <a:srgbClr val="FF0000"/>
                </a:solidFill>
              </a:rPr>
              <a:t> </a:t>
            </a:r>
            <a:r>
              <a:rPr lang="en-US" altLang="zh-CN" dirty="0">
                <a:solidFill>
                  <a:srgbClr val="FF0000"/>
                </a:solidFill>
              </a:rPr>
              <a:t>modules:</a:t>
            </a:r>
            <a:r>
              <a:rPr lang="zh-CN" altLang="en-US" dirty="0">
                <a:solidFill>
                  <a:srgbClr val="FF0000"/>
                </a:solidFill>
              </a:rPr>
              <a:t> </a:t>
            </a:r>
            <a:r>
              <a:rPr lang="en-US" altLang="zh-CN" dirty="0">
                <a:solidFill>
                  <a:srgbClr val="FF0000"/>
                </a:solidFill>
              </a:rPr>
              <a:t>~100</a:t>
            </a:r>
            <a:r>
              <a:rPr lang="zh-CN" altLang="en-US" dirty="0">
                <a:solidFill>
                  <a:srgbClr val="FF0000"/>
                </a:solidFill>
              </a:rPr>
              <a:t> </a:t>
            </a:r>
            <a:r>
              <a:rPr lang="en-US" altLang="zh-CN" dirty="0">
                <a:solidFill>
                  <a:srgbClr val="FF0000"/>
                </a:solidFill>
              </a:rPr>
              <a:t>m</a:t>
            </a:r>
            <a:endParaRPr lang="en-US" dirty="0">
              <a:solidFill>
                <a:srgbClr val="FF0000"/>
              </a:solidFill>
            </a:endParaRPr>
          </a:p>
        </p:txBody>
      </p:sp>
      <p:sp>
        <p:nvSpPr>
          <p:cNvPr id="17" name="Rectangle 16">
            <a:extLst>
              <a:ext uri="{FF2B5EF4-FFF2-40B4-BE49-F238E27FC236}">
                <a16:creationId xmlns:a16="http://schemas.microsoft.com/office/drawing/2014/main" id="{90D00171-6128-734D-B8B8-A2ED567ECB61}"/>
              </a:ext>
            </a:extLst>
          </p:cNvPr>
          <p:cNvSpPr/>
          <p:nvPr/>
        </p:nvSpPr>
        <p:spPr>
          <a:xfrm>
            <a:off x="4165814" y="1720557"/>
            <a:ext cx="4056112" cy="369332"/>
          </a:xfrm>
          <a:prstGeom prst="rect">
            <a:avLst/>
          </a:prstGeom>
        </p:spPr>
        <p:txBody>
          <a:bodyPr wrap="square">
            <a:spAutoFit/>
          </a:bodyPr>
          <a:lstStyle/>
          <a:p>
            <a:r>
              <a:rPr lang="en-US" altLang="zh-CN" dirty="0">
                <a:solidFill>
                  <a:srgbClr val="FF0000"/>
                </a:solidFill>
              </a:rPr>
              <a:t>solenoids: 240 T m, </a:t>
            </a:r>
            <a:r>
              <a:rPr lang="en-US" altLang="zh-CN" dirty="0" err="1">
                <a:solidFill>
                  <a:srgbClr val="FF0000"/>
                </a:solidFill>
              </a:rPr>
              <a:t>Lsol</a:t>
            </a:r>
            <a:r>
              <a:rPr lang="en-US" altLang="zh-CN" dirty="0">
                <a:solidFill>
                  <a:srgbClr val="FF0000"/>
                </a:solidFill>
              </a:rPr>
              <a:t> = 40m @</a:t>
            </a:r>
            <a:r>
              <a:rPr lang="zh-CN" altLang="en-US" dirty="0">
                <a:solidFill>
                  <a:srgbClr val="FF0000"/>
                </a:solidFill>
              </a:rPr>
              <a:t> </a:t>
            </a:r>
            <a:r>
              <a:rPr lang="en-US" altLang="zh-CN" dirty="0">
                <a:solidFill>
                  <a:srgbClr val="FF0000"/>
                </a:solidFill>
              </a:rPr>
              <a:t>6T</a:t>
            </a:r>
          </a:p>
        </p:txBody>
      </p:sp>
    </p:spTree>
    <p:extLst>
      <p:ext uri="{BB962C8B-B14F-4D97-AF65-F5344CB8AC3E}">
        <p14:creationId xmlns:p14="http://schemas.microsoft.com/office/powerpoint/2010/main" val="17191052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1D51E-563B-484A-B0D1-6845DDC7C052}"/>
              </a:ext>
            </a:extLst>
          </p:cNvPr>
          <p:cNvSpPr>
            <a:spLocks noGrp="1"/>
          </p:cNvSpPr>
          <p:nvPr>
            <p:ph type="title"/>
          </p:nvPr>
        </p:nvSpPr>
        <p:spPr/>
        <p:txBody>
          <a:bodyPr>
            <a:normAutofit fontScale="90000"/>
          </a:bodyPr>
          <a:lstStyle/>
          <a:p>
            <a:r>
              <a:rPr lang="en-US" dirty="0"/>
              <a:t>Performance evaluation: orbital motion</a:t>
            </a:r>
          </a:p>
        </p:txBody>
      </p:sp>
      <p:sp>
        <p:nvSpPr>
          <p:cNvPr id="3" name="Content Placeholder 2">
            <a:extLst>
              <a:ext uri="{FF2B5EF4-FFF2-40B4-BE49-F238E27FC236}">
                <a16:creationId xmlns:a16="http://schemas.microsoft.com/office/drawing/2014/main" id="{6DD1A689-48EA-F440-95AD-30312202318D}"/>
              </a:ext>
            </a:extLst>
          </p:cNvPr>
          <p:cNvSpPr>
            <a:spLocks noGrp="1"/>
          </p:cNvSpPr>
          <p:nvPr>
            <p:ph idx="1"/>
          </p:nvPr>
        </p:nvSpPr>
        <p:spPr>
          <a:xfrm>
            <a:off x="6838122" y="2937096"/>
            <a:ext cx="5353878" cy="3165530"/>
          </a:xfrm>
          <a:ln>
            <a:solidFill>
              <a:srgbClr val="92D050"/>
            </a:solidFill>
          </a:ln>
        </p:spPr>
        <p:txBody>
          <a:bodyPr>
            <a:noAutofit/>
          </a:bodyPr>
          <a:lstStyle/>
          <a:p>
            <a:r>
              <a:rPr lang="en-US" sz="2000" dirty="0"/>
              <a:t>Changes in optics parameters</a:t>
            </a:r>
          </a:p>
          <a:p>
            <a:pPr lvl="1"/>
            <a:r>
              <a:rPr lang="en-US" sz="2000" dirty="0"/>
              <a:t>Increase of circumference ~ 2.8 km, can be optimized.</a:t>
            </a:r>
          </a:p>
          <a:p>
            <a:pPr lvl="1"/>
            <a:r>
              <a:rPr lang="en-US" sz="2000" dirty="0"/>
              <a:t>Increase of integer </a:t>
            </a:r>
            <a:r>
              <a:rPr lang="en-US" sz="2000" dirty="0" err="1"/>
              <a:t>betatron</a:t>
            </a:r>
            <a:r>
              <a:rPr lang="en-US" sz="2000" dirty="0"/>
              <a:t> tunes by 18 units</a:t>
            </a:r>
          </a:p>
          <a:p>
            <a:r>
              <a:rPr lang="en-US" altLang="zh-CN" sz="2000" dirty="0"/>
              <a:t>Moderate</a:t>
            </a:r>
            <a:r>
              <a:rPr lang="zh-CN" altLang="en-US" sz="2000" dirty="0"/>
              <a:t> </a:t>
            </a:r>
            <a:r>
              <a:rPr lang="en-US" altLang="zh-CN" sz="2000" dirty="0"/>
              <a:t>r</a:t>
            </a:r>
            <a:r>
              <a:rPr lang="en-US" sz="2000" dirty="0"/>
              <a:t>eduction in dynamic aperture and local momentum acceptance </a:t>
            </a:r>
          </a:p>
          <a:p>
            <a:r>
              <a:rPr lang="en-US" sz="2000" dirty="0"/>
              <a:t>Further optimization using more </a:t>
            </a:r>
            <a:r>
              <a:rPr lang="en-US" sz="2000" dirty="0" err="1"/>
              <a:t>sextupole</a:t>
            </a:r>
            <a:r>
              <a:rPr lang="en-US" sz="2000" dirty="0"/>
              <a:t> families could help recover</a:t>
            </a:r>
          </a:p>
        </p:txBody>
      </p:sp>
      <p:sp>
        <p:nvSpPr>
          <p:cNvPr id="4" name="Slide Number Placeholder 3">
            <a:extLst>
              <a:ext uri="{FF2B5EF4-FFF2-40B4-BE49-F238E27FC236}">
                <a16:creationId xmlns:a16="http://schemas.microsoft.com/office/drawing/2014/main" id="{D01A65F1-DE08-5D4D-87AA-43644482FE33}"/>
              </a:ext>
            </a:extLst>
          </p:cNvPr>
          <p:cNvSpPr>
            <a:spLocks noGrp="1"/>
          </p:cNvSpPr>
          <p:nvPr>
            <p:ph type="sldNum" sz="quarter" idx="12"/>
          </p:nvPr>
        </p:nvSpPr>
        <p:spPr/>
        <p:txBody>
          <a:bodyPr/>
          <a:lstStyle/>
          <a:p>
            <a:fld id="{C973300C-797F-D148-A78D-320196FBAF04}" type="slidenum">
              <a:rPr lang="en-US" smtClean="0"/>
              <a:pPr/>
              <a:t>17</a:t>
            </a:fld>
            <a:endParaRPr lang="en-US"/>
          </a:p>
        </p:txBody>
      </p:sp>
      <p:pic>
        <p:nvPicPr>
          <p:cNvPr id="5" name="Picture 4">
            <a:extLst>
              <a:ext uri="{FF2B5EF4-FFF2-40B4-BE49-F238E27FC236}">
                <a16:creationId xmlns:a16="http://schemas.microsoft.com/office/drawing/2014/main" id="{EAD367CF-3689-9C46-A253-F8475C024B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3269" y="1054584"/>
            <a:ext cx="6443075" cy="1649182"/>
          </a:xfrm>
          <a:prstGeom prst="rect">
            <a:avLst/>
          </a:prstGeom>
        </p:spPr>
      </p:pic>
      <p:pic>
        <p:nvPicPr>
          <p:cNvPr id="7" name="Picture 6">
            <a:extLst>
              <a:ext uri="{FF2B5EF4-FFF2-40B4-BE49-F238E27FC236}">
                <a16:creationId xmlns:a16="http://schemas.microsoft.com/office/drawing/2014/main" id="{20DAB043-3A89-DF47-AEF3-9C34991EA7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2" y="2807887"/>
            <a:ext cx="3454252" cy="1943017"/>
          </a:xfrm>
          <a:prstGeom prst="rect">
            <a:avLst/>
          </a:prstGeom>
        </p:spPr>
      </p:pic>
      <p:pic>
        <p:nvPicPr>
          <p:cNvPr id="9" name="Picture 8">
            <a:extLst>
              <a:ext uri="{FF2B5EF4-FFF2-40B4-BE49-F238E27FC236}">
                <a16:creationId xmlns:a16="http://schemas.microsoft.com/office/drawing/2014/main" id="{AD524037-F81C-714B-A7EF-CFD8E254D2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85" y="4907364"/>
            <a:ext cx="3467795" cy="1950635"/>
          </a:xfrm>
          <a:prstGeom prst="rect">
            <a:avLst/>
          </a:prstGeom>
        </p:spPr>
      </p:pic>
      <p:pic>
        <p:nvPicPr>
          <p:cNvPr id="8" name="Picture 7">
            <a:extLst>
              <a:ext uri="{FF2B5EF4-FFF2-40B4-BE49-F238E27FC236}">
                <a16:creationId xmlns:a16="http://schemas.microsoft.com/office/drawing/2014/main" id="{ACD28FA5-DCCB-3A43-859B-A4125C27C2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12180" y="2760745"/>
            <a:ext cx="3404164" cy="2042498"/>
          </a:xfrm>
          <a:prstGeom prst="rect">
            <a:avLst/>
          </a:prstGeom>
        </p:spPr>
      </p:pic>
      <p:pic>
        <p:nvPicPr>
          <p:cNvPr id="10" name="Picture 9">
            <a:extLst>
              <a:ext uri="{FF2B5EF4-FFF2-40B4-BE49-F238E27FC236}">
                <a16:creationId xmlns:a16="http://schemas.microsoft.com/office/drawing/2014/main" id="{3F02F21A-727A-CA42-8EC6-13D1BFD915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12179" y="4803243"/>
            <a:ext cx="3404165" cy="2042499"/>
          </a:xfrm>
          <a:prstGeom prst="rect">
            <a:avLst/>
          </a:prstGeom>
        </p:spPr>
      </p:pic>
      <p:sp>
        <p:nvSpPr>
          <p:cNvPr id="6" name="Rectangle 5">
            <a:extLst>
              <a:ext uri="{FF2B5EF4-FFF2-40B4-BE49-F238E27FC236}">
                <a16:creationId xmlns:a16="http://schemas.microsoft.com/office/drawing/2014/main" id="{8C31C0B0-03F1-9741-BF6D-C3603AD8E275}"/>
              </a:ext>
            </a:extLst>
          </p:cNvPr>
          <p:cNvSpPr/>
          <p:nvPr/>
        </p:nvSpPr>
        <p:spPr>
          <a:xfrm>
            <a:off x="6838122" y="6285380"/>
            <a:ext cx="4095865" cy="307777"/>
          </a:xfrm>
          <a:prstGeom prst="rect">
            <a:avLst/>
          </a:prstGeom>
        </p:spPr>
        <p:txBody>
          <a:bodyPr wrap="none">
            <a:spAutoFit/>
          </a:bodyPr>
          <a:lstStyle/>
          <a:p>
            <a:r>
              <a:rPr lang="en-US" altLang="zh-CN" sz="1400" dirty="0">
                <a:solidFill>
                  <a:srgbClr val="00B050"/>
                </a:solidFill>
              </a:rPr>
              <a:t>[1]W.</a:t>
            </a:r>
            <a:r>
              <a:rPr lang="zh-CN" altLang="en-US" sz="1400" dirty="0">
                <a:solidFill>
                  <a:srgbClr val="00B050"/>
                </a:solidFill>
              </a:rPr>
              <a:t> </a:t>
            </a:r>
            <a:r>
              <a:rPr lang="en-US" altLang="zh-CN" sz="1400" dirty="0">
                <a:solidFill>
                  <a:srgbClr val="00B050"/>
                </a:solidFill>
              </a:rPr>
              <a:t>Xia</a:t>
            </a:r>
            <a:r>
              <a:rPr lang="zh-CN" altLang="en-US" sz="1400" dirty="0">
                <a:solidFill>
                  <a:srgbClr val="00B050"/>
                </a:solidFill>
              </a:rPr>
              <a:t> </a:t>
            </a:r>
            <a:r>
              <a:rPr lang="en-US" altLang="zh-CN" sz="1400" dirty="0">
                <a:solidFill>
                  <a:srgbClr val="00B050"/>
                </a:solidFill>
              </a:rPr>
              <a:t>et</a:t>
            </a:r>
            <a:r>
              <a:rPr lang="zh-CN" altLang="en-US" sz="1400" dirty="0">
                <a:solidFill>
                  <a:srgbClr val="00B050"/>
                </a:solidFill>
              </a:rPr>
              <a:t> </a:t>
            </a:r>
            <a:r>
              <a:rPr lang="en-US" altLang="zh-CN" sz="1400" dirty="0">
                <a:solidFill>
                  <a:srgbClr val="00B050"/>
                </a:solidFill>
              </a:rPr>
              <a:t>al.,</a:t>
            </a:r>
            <a:r>
              <a:rPr lang="zh-CN" altLang="en-US" sz="1400" dirty="0">
                <a:solidFill>
                  <a:srgbClr val="00B050"/>
                </a:solidFill>
              </a:rPr>
              <a:t> </a:t>
            </a:r>
            <a:r>
              <a:rPr lang="en-US" altLang="zh-CN" sz="1400" dirty="0" err="1">
                <a:solidFill>
                  <a:srgbClr val="00B050"/>
                </a:solidFill>
              </a:rPr>
              <a:t>Radiat</a:t>
            </a:r>
            <a:r>
              <a:rPr lang="en-US" altLang="zh-CN" sz="1400" dirty="0">
                <a:solidFill>
                  <a:srgbClr val="00B050"/>
                </a:solidFill>
              </a:rPr>
              <a:t>. Det. Tech. Meth. 6:490 (2022).</a:t>
            </a:r>
            <a:endParaRPr lang="en-US" sz="1400" dirty="0"/>
          </a:p>
        </p:txBody>
      </p:sp>
    </p:spTree>
    <p:extLst>
      <p:ext uri="{BB962C8B-B14F-4D97-AF65-F5344CB8AC3E}">
        <p14:creationId xmlns:p14="http://schemas.microsoft.com/office/powerpoint/2010/main" val="9427381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EF590-2399-934E-B1F0-806B057B5237}"/>
              </a:ext>
            </a:extLst>
          </p:cNvPr>
          <p:cNvSpPr>
            <a:spLocks noGrp="1"/>
          </p:cNvSpPr>
          <p:nvPr>
            <p:ph type="title"/>
          </p:nvPr>
        </p:nvSpPr>
        <p:spPr/>
        <p:txBody>
          <a:bodyPr>
            <a:normAutofit fontScale="90000"/>
          </a:bodyPr>
          <a:lstStyle/>
          <a:p>
            <a:r>
              <a:rPr lang="en-US" dirty="0"/>
              <a:t>Performance evaluation: polarization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3490F35-BE67-FA43-AF04-CBAA0E03E1E2}"/>
                  </a:ext>
                </a:extLst>
              </p:cNvPr>
              <p:cNvSpPr>
                <a:spLocks noGrp="1"/>
              </p:cNvSpPr>
              <p:nvPr>
                <p:ph idx="1"/>
              </p:nvPr>
            </p:nvSpPr>
            <p:spPr>
              <a:xfrm>
                <a:off x="463139" y="950429"/>
                <a:ext cx="7398600" cy="2965059"/>
              </a:xfrm>
              <a:ln>
                <a:solidFill>
                  <a:srgbClr val="00B050"/>
                </a:solidFill>
              </a:ln>
            </p:spPr>
            <p:txBody>
              <a:bodyPr>
                <a:normAutofit fontScale="62500" lnSpcReduction="20000"/>
              </a:bodyPr>
              <a:lstStyle/>
              <a:p>
                <a:pPr marL="0" indent="0">
                  <a:lnSpc>
                    <a:spcPct val="120000"/>
                  </a:lnSpc>
                  <a:buNone/>
                </a:pPr>
                <a:r>
                  <a:rPr lang="en-US" dirty="0"/>
                  <a:t>Bmad/PTC simulations show:</a:t>
                </a:r>
              </a:p>
              <a:p>
                <a:pPr>
                  <a:lnSpc>
                    <a:spcPct val="120000"/>
                  </a:lnSpc>
                </a:pPr>
                <a:r>
                  <a:rPr lang="en-US" dirty="0"/>
                  <a:t>Weak dependence of </a:t>
                </a:r>
                <a14:m>
                  <m:oMath xmlns:m="http://schemas.openxmlformats.org/officeDocument/2006/math">
                    <m:sSub>
                      <m:sSubPr>
                        <m:ctrlPr>
                          <a:rPr lang="en-US" i="1" smtClean="0">
                            <a:latin typeface="Cambria Math" panose="02040503050406030204" pitchFamily="18" charset="0"/>
                          </a:rPr>
                        </m:ctrlPr>
                      </m:sSubPr>
                      <m:e>
                        <m:acc>
                          <m:accPr>
                            <m:chr m:val="̂"/>
                            <m:ctrlPr>
                              <a:rPr lang="en-US" i="1" smtClean="0">
                                <a:latin typeface="Cambria Math" panose="02040503050406030204" pitchFamily="18" charset="0"/>
                              </a:rPr>
                            </m:ctrlPr>
                          </m:accPr>
                          <m:e>
                            <m:r>
                              <a:rPr lang="en-US" b="0" i="1" smtClean="0">
                                <a:latin typeface="Cambria Math" panose="02040503050406030204" pitchFamily="18" charset="0"/>
                              </a:rPr>
                              <m:t>𝑛</m:t>
                            </m:r>
                          </m:e>
                        </m:acc>
                      </m:e>
                      <m:sub>
                        <m:r>
                          <a:rPr lang="en-US" b="0" i="1" smtClean="0">
                            <a:latin typeface="Cambria Math" panose="02040503050406030204" pitchFamily="18" charset="0"/>
                          </a:rPr>
                          <m:t>0</m:t>
                        </m:r>
                      </m:sub>
                    </m:sSub>
                  </m:oMath>
                </a14:m>
                <a:r>
                  <a:rPr lang="en-US" dirty="0"/>
                  <a:t> over energy in the working energy range</a:t>
                </a:r>
              </a:p>
              <a:p>
                <a:pPr>
                  <a:lnSpc>
                    <a:spcPct val="120000"/>
                  </a:lnSpc>
                </a:pPr>
                <a:r>
                  <a:rPr lang="en-US" dirty="0"/>
                  <a:t>Errors in solenoid sections </a:t>
                </a:r>
                <a:r>
                  <a:rPr lang="en-US" altLang="zh-CN" dirty="0"/>
                  <a:t>only</a:t>
                </a:r>
                <a:endParaRPr lang="en-US" dirty="0"/>
              </a:p>
              <a:p>
                <a:pPr lvl="1">
                  <a:lnSpc>
                    <a:spcPct val="120000"/>
                  </a:lnSpc>
                </a:pPr>
                <a:r>
                  <a:rPr lang="en-US" altLang="zh-CN" dirty="0" err="1"/>
                  <a:t>Rms</a:t>
                </a:r>
                <a:r>
                  <a:rPr lang="zh-CN" altLang="en-US" dirty="0"/>
                  <a:t> </a:t>
                </a:r>
                <a:r>
                  <a:rPr lang="en-US" altLang="zh-CN" dirty="0"/>
                  <a:t>relative</a:t>
                </a:r>
                <a:r>
                  <a:rPr lang="zh-CN" altLang="en-US" dirty="0"/>
                  <a:t> </a:t>
                </a:r>
                <a:r>
                  <a:rPr lang="en-US" altLang="zh-CN" dirty="0"/>
                  <a:t>field</a:t>
                </a:r>
                <a:r>
                  <a:rPr lang="zh-CN" altLang="en-US" dirty="0"/>
                  <a:t> </a:t>
                </a:r>
                <a:r>
                  <a:rPr lang="en-US" altLang="zh-CN" dirty="0"/>
                  <a:t>error</a:t>
                </a:r>
                <a:r>
                  <a:rPr lang="zh-CN" altLang="en-US" dirty="0"/>
                  <a:t> </a:t>
                </a:r>
                <a:r>
                  <a:rPr lang="en-US" altLang="zh-CN" dirty="0"/>
                  <a:t>of</a:t>
                </a:r>
                <a:r>
                  <a:rPr lang="zh-CN" altLang="en-US" dirty="0"/>
                  <a:t> </a:t>
                </a:r>
                <a:r>
                  <a:rPr lang="en-US" altLang="zh-CN" dirty="0"/>
                  <a:t>5e-4</a:t>
                </a:r>
                <a:r>
                  <a:rPr lang="zh-CN" altLang="en-US" dirty="0"/>
                  <a:t> </a:t>
                </a:r>
                <a:r>
                  <a:rPr lang="en-US" altLang="zh-CN" dirty="0"/>
                  <a:t>for</a:t>
                </a:r>
                <a:r>
                  <a:rPr lang="zh-CN" altLang="en-US" dirty="0"/>
                  <a:t> </a:t>
                </a:r>
                <a:r>
                  <a:rPr lang="en-US" altLang="zh-CN" dirty="0"/>
                  <a:t>solenoids</a:t>
                </a:r>
                <a:r>
                  <a:rPr lang="zh-CN" altLang="en-US" dirty="0"/>
                  <a:t> </a:t>
                </a:r>
                <a:r>
                  <a:rPr lang="en-US" altLang="zh-CN" dirty="0"/>
                  <a:t>&amp;</a:t>
                </a:r>
                <a:r>
                  <a:rPr lang="zh-CN" altLang="en-US" dirty="0"/>
                  <a:t> </a:t>
                </a:r>
                <a:r>
                  <a:rPr lang="en-US" altLang="zh-CN" dirty="0"/>
                  <a:t>quadrupoles,</a:t>
                </a:r>
                <a:r>
                  <a:rPr lang="zh-CN" altLang="en-US" dirty="0"/>
                  <a:t> </a:t>
                </a:r>
                <a:r>
                  <a:rPr lang="en-US" altLang="zh-CN" dirty="0"/>
                  <a:t>roll</a:t>
                </a:r>
                <a:r>
                  <a:rPr lang="zh-CN" altLang="en-US" dirty="0"/>
                  <a:t> </a:t>
                </a:r>
                <a:r>
                  <a:rPr lang="en-US" altLang="zh-CN" dirty="0"/>
                  <a:t>error</a:t>
                </a:r>
                <a:r>
                  <a:rPr lang="zh-CN" altLang="en-US" dirty="0"/>
                  <a:t> </a:t>
                </a:r>
                <a:r>
                  <a:rPr lang="en-US" altLang="zh-CN" dirty="0"/>
                  <a:t>of</a:t>
                </a:r>
                <a:r>
                  <a:rPr lang="zh-CN" altLang="en-US" dirty="0"/>
                  <a:t> </a:t>
                </a:r>
                <a:r>
                  <a:rPr lang="en-US" altLang="zh-CN" dirty="0"/>
                  <a:t>1e-4</a:t>
                </a:r>
                <a:r>
                  <a:rPr lang="zh-CN" altLang="en-US" dirty="0"/>
                  <a:t> </a:t>
                </a:r>
                <a:r>
                  <a:rPr lang="en-US" altLang="zh-CN" dirty="0"/>
                  <a:t>for</a:t>
                </a:r>
                <a:r>
                  <a:rPr lang="zh-CN" altLang="en-US" dirty="0"/>
                  <a:t> </a:t>
                </a:r>
                <a:r>
                  <a:rPr lang="en-US" altLang="zh-CN" dirty="0"/>
                  <a:t>quadrupoles.</a:t>
                </a:r>
              </a:p>
              <a:p>
                <a:pPr>
                  <a:lnSpc>
                    <a:spcPct val="120000"/>
                  </a:lnSpc>
                </a:pPr>
                <a:r>
                  <a:rPr lang="en-US" altLang="zh-CN" dirty="0"/>
                  <a:t>More</a:t>
                </a:r>
                <a:r>
                  <a:rPr lang="zh-CN" altLang="en-US" dirty="0"/>
                  <a:t> </a:t>
                </a:r>
                <a:r>
                  <a:rPr lang="en-US" altLang="zh-CN" dirty="0"/>
                  <a:t>complete</a:t>
                </a:r>
                <a:r>
                  <a:rPr lang="zh-CN" altLang="en-US" dirty="0"/>
                  <a:t> </a:t>
                </a:r>
                <a:r>
                  <a:rPr lang="en-US" altLang="zh-CN" dirty="0"/>
                  <a:t>machine</a:t>
                </a:r>
                <a:r>
                  <a:rPr lang="zh-CN" altLang="en-US" dirty="0"/>
                  <a:t> </a:t>
                </a:r>
                <a:r>
                  <a:rPr lang="en-US" altLang="zh-CN" dirty="0"/>
                  <a:t>imperfections</a:t>
                </a:r>
              </a:p>
              <a:p>
                <a:pPr lvl="1">
                  <a:lnSpc>
                    <a:spcPct val="120000"/>
                  </a:lnSpc>
                </a:pPr>
                <a:r>
                  <a:rPr lang="en-US" altLang="zh-CN" dirty="0"/>
                  <a:t>W/</a:t>
                </a:r>
                <a:r>
                  <a:rPr lang="zh-CN" altLang="en-US" dirty="0"/>
                  <a:t> </a:t>
                </a:r>
                <a:r>
                  <a:rPr lang="en-US" altLang="zh-CN" dirty="0"/>
                  <a:t>closed</a:t>
                </a:r>
                <a:r>
                  <a:rPr lang="zh-CN" altLang="en-US" dirty="0"/>
                  <a:t> </a:t>
                </a:r>
                <a:r>
                  <a:rPr lang="en-US" altLang="zh-CN" dirty="0"/>
                  <a:t>orbit</a:t>
                </a:r>
                <a:r>
                  <a:rPr lang="zh-CN" altLang="en-US" dirty="0"/>
                  <a:t> </a:t>
                </a:r>
                <a:r>
                  <a:rPr lang="en-US" altLang="zh-CN" dirty="0"/>
                  <a:t>correction,</a:t>
                </a:r>
                <a:r>
                  <a:rPr lang="zh-CN" altLang="en-US" dirty="0"/>
                  <a:t> </a:t>
                </a:r>
                <a:r>
                  <a:rPr lang="en-US" altLang="zh-CN" dirty="0"/>
                  <a:t>but</a:t>
                </a:r>
                <a:r>
                  <a:rPr lang="zh-CN" altLang="en-US" dirty="0"/>
                  <a:t> </a:t>
                </a:r>
                <a:r>
                  <a:rPr lang="en-US" altLang="zh-CN" dirty="0"/>
                  <a:t>w/o</a:t>
                </a:r>
                <a:r>
                  <a:rPr lang="zh-CN" altLang="en-US" dirty="0"/>
                  <a:t> </a:t>
                </a:r>
                <a:r>
                  <a:rPr lang="en-US" altLang="zh-CN" dirty="0"/>
                  <a:t>optics</a:t>
                </a:r>
                <a:r>
                  <a:rPr lang="zh-CN" altLang="en-US" dirty="0"/>
                  <a:t> </a:t>
                </a:r>
                <a:r>
                  <a:rPr lang="en-US" altLang="zh-CN" dirty="0"/>
                  <a:t>correction</a:t>
                </a:r>
                <a:r>
                  <a:rPr lang="zh-CN" altLang="en-US" dirty="0"/>
                  <a:t> </a:t>
                </a:r>
                <a:r>
                  <a:rPr lang="en-US" altLang="zh-CN" dirty="0"/>
                  <a:t>(pessimistic)</a:t>
                </a:r>
              </a:p>
              <a:p>
                <a:pPr lvl="1">
                  <a:lnSpc>
                    <a:spcPct val="120000"/>
                  </a:lnSpc>
                </a:pPr>
                <a:r>
                  <a:rPr lang="en-US" dirty="0"/>
                  <a:t>P</a:t>
                </a:r>
                <a:r>
                  <a:rPr lang="en-US" baseline="-25000" dirty="0"/>
                  <a:t>DK</a:t>
                </a:r>
                <a:r>
                  <a:rPr lang="en-US" dirty="0"/>
                  <a:t> &gt; 70% at [</a:t>
                </a:r>
                <a:r>
                  <a:rPr lang="en-US" altLang="zh-CN" dirty="0"/>
                  <a:t>a</a:t>
                </a:r>
                <a:r>
                  <a:rPr lang="el-GR" altLang="zh-CN" dirty="0"/>
                  <a:t>γ</a:t>
                </a:r>
                <a:r>
                  <a:rPr lang="en-US" altLang="zh-CN" dirty="0"/>
                  <a:t>] = 0.5</a:t>
                </a:r>
              </a:p>
            </p:txBody>
          </p:sp>
        </mc:Choice>
        <mc:Fallback xmlns="">
          <p:sp>
            <p:nvSpPr>
              <p:cNvPr id="3" name="Content Placeholder 2">
                <a:extLst>
                  <a:ext uri="{FF2B5EF4-FFF2-40B4-BE49-F238E27FC236}">
                    <a16:creationId xmlns:a16="http://schemas.microsoft.com/office/drawing/2014/main" id="{63490F35-BE67-FA43-AF04-CBAA0E03E1E2}"/>
                  </a:ext>
                </a:extLst>
              </p:cNvPr>
              <p:cNvSpPr>
                <a:spLocks noGrp="1" noRot="1" noChangeAspect="1" noMove="1" noResize="1" noEditPoints="1" noAdjustHandles="1" noChangeArrowheads="1" noChangeShapeType="1" noTextEdit="1"/>
              </p:cNvSpPr>
              <p:nvPr>
                <p:ph idx="1"/>
              </p:nvPr>
            </p:nvSpPr>
            <p:spPr>
              <a:xfrm>
                <a:off x="463139" y="950429"/>
                <a:ext cx="7398600" cy="2965059"/>
              </a:xfrm>
              <a:blipFill>
                <a:blip r:embed="rId2"/>
                <a:stretch>
                  <a:fillRect l="-856" t="-851" r="-171"/>
                </a:stretch>
              </a:blipFill>
              <a:ln>
                <a:solidFill>
                  <a:srgbClr val="00B050"/>
                </a:solidFill>
              </a:ln>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8890C6F8-EF72-1F4E-81D0-B9534F706BFC}"/>
              </a:ext>
            </a:extLst>
          </p:cNvPr>
          <p:cNvSpPr>
            <a:spLocks noGrp="1"/>
          </p:cNvSpPr>
          <p:nvPr>
            <p:ph type="sldNum" sz="quarter" idx="12"/>
          </p:nvPr>
        </p:nvSpPr>
        <p:spPr/>
        <p:txBody>
          <a:bodyPr/>
          <a:lstStyle/>
          <a:p>
            <a:fld id="{C973300C-797F-D148-A78D-320196FBAF04}" type="slidenum">
              <a:rPr lang="en-US" smtClean="0"/>
              <a:pPr/>
              <a:t>18</a:t>
            </a:fld>
            <a:endParaRPr lang="en-US"/>
          </a:p>
        </p:txBody>
      </p:sp>
      <p:pic>
        <p:nvPicPr>
          <p:cNvPr id="8" name="Picture 7">
            <a:extLst>
              <a:ext uri="{FF2B5EF4-FFF2-40B4-BE49-F238E27FC236}">
                <a16:creationId xmlns:a16="http://schemas.microsoft.com/office/drawing/2014/main" id="{F5B89F26-0092-C946-8442-4C360DB62C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8152" y="1047520"/>
            <a:ext cx="3714664" cy="2843739"/>
          </a:xfrm>
          <a:prstGeom prst="rect">
            <a:avLst/>
          </a:prstGeom>
        </p:spPr>
      </p:pic>
      <p:pic>
        <p:nvPicPr>
          <p:cNvPr id="10" name="Picture 9">
            <a:extLst>
              <a:ext uri="{FF2B5EF4-FFF2-40B4-BE49-F238E27FC236}">
                <a16:creationId xmlns:a16="http://schemas.microsoft.com/office/drawing/2014/main" id="{C973EAA2-66DC-DA47-A648-9045FBBD8E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3680" y="3966289"/>
            <a:ext cx="3675693" cy="2812774"/>
          </a:xfrm>
          <a:prstGeom prst="rect">
            <a:avLst/>
          </a:prstGeom>
        </p:spPr>
      </p:pic>
      <p:pic>
        <p:nvPicPr>
          <p:cNvPr id="12" name="Picture 11">
            <a:extLst>
              <a:ext uri="{FF2B5EF4-FFF2-40B4-BE49-F238E27FC236}">
                <a16:creationId xmlns:a16="http://schemas.microsoft.com/office/drawing/2014/main" id="{D98AA02B-78AF-E34D-A418-D8369F93FE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45195" y="3966289"/>
            <a:ext cx="3675693" cy="2812774"/>
          </a:xfrm>
          <a:prstGeom prst="rect">
            <a:avLst/>
          </a:prstGeom>
        </p:spPr>
      </p:pic>
      <p:pic>
        <p:nvPicPr>
          <p:cNvPr id="9" name="Picture 8">
            <a:extLst>
              <a:ext uri="{FF2B5EF4-FFF2-40B4-BE49-F238E27FC236}">
                <a16:creationId xmlns:a16="http://schemas.microsoft.com/office/drawing/2014/main" id="{5E1B505D-FAD0-264D-AEA4-C85959FEC9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90775" y="4197619"/>
            <a:ext cx="3471515" cy="2444920"/>
          </a:xfrm>
          <a:prstGeom prst="rect">
            <a:avLst/>
          </a:prstGeom>
        </p:spPr>
      </p:pic>
      <p:sp>
        <p:nvSpPr>
          <p:cNvPr id="11" name="TextBox 10">
            <a:extLst>
              <a:ext uri="{FF2B5EF4-FFF2-40B4-BE49-F238E27FC236}">
                <a16:creationId xmlns:a16="http://schemas.microsoft.com/office/drawing/2014/main" id="{EA89AD61-00B1-2746-9C7F-698CC8529C46}"/>
              </a:ext>
            </a:extLst>
          </p:cNvPr>
          <p:cNvSpPr txBox="1"/>
          <p:nvPr/>
        </p:nvSpPr>
        <p:spPr>
          <a:xfrm>
            <a:off x="2894586" y="3884776"/>
            <a:ext cx="2628053" cy="307777"/>
          </a:xfrm>
          <a:prstGeom prst="rect">
            <a:avLst/>
          </a:prstGeom>
          <a:noFill/>
        </p:spPr>
        <p:txBody>
          <a:bodyPr wrap="square" rtlCol="0">
            <a:spAutoFit/>
          </a:bodyPr>
          <a:lstStyle/>
          <a:p>
            <a:r>
              <a:rPr lang="en-US" sz="1400" dirty="0">
                <a:highlight>
                  <a:srgbClr val="FFFF00"/>
                </a:highlight>
              </a:rPr>
              <a:t>w/  </a:t>
            </a:r>
            <a:r>
              <a:rPr lang="en-US" altLang="zh-CN" sz="1400" dirty="0">
                <a:highlight>
                  <a:srgbClr val="FFFF00"/>
                </a:highlight>
              </a:rPr>
              <a:t>errors</a:t>
            </a:r>
            <a:r>
              <a:rPr lang="zh-CN" altLang="en-US" sz="1400" dirty="0">
                <a:highlight>
                  <a:srgbClr val="FFFF00"/>
                </a:highlight>
              </a:rPr>
              <a:t> </a:t>
            </a:r>
            <a:r>
              <a:rPr lang="en-US" altLang="zh-CN" sz="1400" dirty="0">
                <a:highlight>
                  <a:srgbClr val="FFFF00"/>
                </a:highlight>
              </a:rPr>
              <a:t>in</a:t>
            </a:r>
            <a:r>
              <a:rPr lang="zh-CN" altLang="en-US" sz="1400" dirty="0">
                <a:highlight>
                  <a:srgbClr val="FFFF00"/>
                </a:highlight>
              </a:rPr>
              <a:t> </a:t>
            </a:r>
            <a:r>
              <a:rPr lang="en-US" altLang="zh-CN" sz="1400" dirty="0">
                <a:highlight>
                  <a:srgbClr val="FFFF00"/>
                </a:highlight>
              </a:rPr>
              <a:t>solenoid</a:t>
            </a:r>
            <a:r>
              <a:rPr lang="zh-CN" altLang="en-US" sz="1400" dirty="0">
                <a:highlight>
                  <a:srgbClr val="FFFF00"/>
                </a:highlight>
              </a:rPr>
              <a:t> </a:t>
            </a:r>
            <a:r>
              <a:rPr lang="en-US" altLang="zh-CN" sz="1400" dirty="0">
                <a:highlight>
                  <a:srgbClr val="FFFF00"/>
                </a:highlight>
              </a:rPr>
              <a:t>sections</a:t>
            </a:r>
            <a:endParaRPr lang="en-US" sz="1400" dirty="0">
              <a:highlight>
                <a:srgbClr val="FFFF00"/>
              </a:highlight>
            </a:endParaRPr>
          </a:p>
        </p:txBody>
      </p:sp>
      <p:sp>
        <p:nvSpPr>
          <p:cNvPr id="13" name="TextBox 12">
            <a:extLst>
              <a:ext uri="{FF2B5EF4-FFF2-40B4-BE49-F238E27FC236}">
                <a16:creationId xmlns:a16="http://schemas.microsoft.com/office/drawing/2014/main" id="{CD4B4ADE-D2D5-1742-8C41-FB3CD25AF691}"/>
              </a:ext>
            </a:extLst>
          </p:cNvPr>
          <p:cNvSpPr txBox="1"/>
          <p:nvPr/>
        </p:nvSpPr>
        <p:spPr>
          <a:xfrm>
            <a:off x="7151792" y="3912812"/>
            <a:ext cx="4832262" cy="307777"/>
          </a:xfrm>
          <a:prstGeom prst="rect">
            <a:avLst/>
          </a:prstGeom>
          <a:noFill/>
        </p:spPr>
        <p:txBody>
          <a:bodyPr wrap="square" rtlCol="0">
            <a:spAutoFit/>
          </a:bodyPr>
          <a:lstStyle/>
          <a:p>
            <a:r>
              <a:rPr lang="en-US" sz="1400" dirty="0">
                <a:highlight>
                  <a:srgbClr val="FFFF00"/>
                </a:highlight>
              </a:rPr>
              <a:t>w/  more complete</a:t>
            </a:r>
            <a:r>
              <a:rPr lang="zh-CN" altLang="en-US" sz="1400" dirty="0">
                <a:highlight>
                  <a:srgbClr val="FFFF00"/>
                </a:highlight>
              </a:rPr>
              <a:t> </a:t>
            </a:r>
            <a:r>
              <a:rPr lang="en-US" altLang="zh-CN" sz="1400" dirty="0">
                <a:highlight>
                  <a:srgbClr val="FFFF00"/>
                </a:highlight>
              </a:rPr>
              <a:t>imperfections</a:t>
            </a:r>
            <a:r>
              <a:rPr lang="zh-CN" altLang="en-US" sz="1400" dirty="0">
                <a:highlight>
                  <a:srgbClr val="FFFF00"/>
                </a:highlight>
              </a:rPr>
              <a:t> </a:t>
            </a:r>
            <a:r>
              <a:rPr lang="en-US" altLang="zh-CN" sz="1400" dirty="0">
                <a:highlight>
                  <a:srgbClr val="FFFF00"/>
                </a:highlight>
              </a:rPr>
              <a:t>and</a:t>
            </a:r>
            <a:r>
              <a:rPr lang="zh-CN" altLang="en-US" sz="1400" dirty="0">
                <a:highlight>
                  <a:srgbClr val="FFFF00"/>
                </a:highlight>
              </a:rPr>
              <a:t> </a:t>
            </a:r>
            <a:r>
              <a:rPr lang="en-US" altLang="zh-CN" sz="1400" dirty="0">
                <a:highlight>
                  <a:srgbClr val="FFFF00"/>
                </a:highlight>
              </a:rPr>
              <a:t>closed</a:t>
            </a:r>
            <a:r>
              <a:rPr lang="zh-CN" altLang="en-US" sz="1400" dirty="0">
                <a:highlight>
                  <a:srgbClr val="FFFF00"/>
                </a:highlight>
              </a:rPr>
              <a:t> </a:t>
            </a:r>
            <a:r>
              <a:rPr lang="en-US" altLang="zh-CN" sz="1400" dirty="0">
                <a:highlight>
                  <a:srgbClr val="FFFF00"/>
                </a:highlight>
              </a:rPr>
              <a:t>orbit</a:t>
            </a:r>
            <a:r>
              <a:rPr lang="zh-CN" altLang="en-US" sz="1400" dirty="0">
                <a:highlight>
                  <a:srgbClr val="FFFF00"/>
                </a:highlight>
              </a:rPr>
              <a:t> </a:t>
            </a:r>
            <a:r>
              <a:rPr lang="en-US" altLang="zh-CN" sz="1400" dirty="0">
                <a:highlight>
                  <a:srgbClr val="FFFF00"/>
                </a:highlight>
              </a:rPr>
              <a:t>correction</a:t>
            </a:r>
            <a:endParaRPr lang="en-US" sz="1400" dirty="0">
              <a:highlight>
                <a:srgbClr val="FFFF00"/>
              </a:highlight>
            </a:endParaRPr>
          </a:p>
        </p:txBody>
      </p:sp>
      <p:sp>
        <p:nvSpPr>
          <p:cNvPr id="14" name="Rectangle 13">
            <a:extLst>
              <a:ext uri="{FF2B5EF4-FFF2-40B4-BE49-F238E27FC236}">
                <a16:creationId xmlns:a16="http://schemas.microsoft.com/office/drawing/2014/main" id="{37A27706-29B9-2E42-9568-011A44267035}"/>
              </a:ext>
            </a:extLst>
          </p:cNvPr>
          <p:cNvSpPr/>
          <p:nvPr/>
        </p:nvSpPr>
        <p:spPr>
          <a:xfrm>
            <a:off x="375328" y="6612490"/>
            <a:ext cx="4095865" cy="307777"/>
          </a:xfrm>
          <a:prstGeom prst="rect">
            <a:avLst/>
          </a:prstGeom>
        </p:spPr>
        <p:txBody>
          <a:bodyPr wrap="none">
            <a:spAutoFit/>
          </a:bodyPr>
          <a:lstStyle/>
          <a:p>
            <a:r>
              <a:rPr lang="en-US" altLang="zh-CN" sz="1400" dirty="0">
                <a:solidFill>
                  <a:srgbClr val="00B050"/>
                </a:solidFill>
              </a:rPr>
              <a:t>[1]W.</a:t>
            </a:r>
            <a:r>
              <a:rPr lang="zh-CN" altLang="en-US" sz="1400" dirty="0">
                <a:solidFill>
                  <a:srgbClr val="00B050"/>
                </a:solidFill>
              </a:rPr>
              <a:t> </a:t>
            </a:r>
            <a:r>
              <a:rPr lang="en-US" altLang="zh-CN" sz="1400" dirty="0">
                <a:solidFill>
                  <a:srgbClr val="00B050"/>
                </a:solidFill>
              </a:rPr>
              <a:t>Xia</a:t>
            </a:r>
            <a:r>
              <a:rPr lang="zh-CN" altLang="en-US" sz="1400" dirty="0">
                <a:solidFill>
                  <a:srgbClr val="00B050"/>
                </a:solidFill>
              </a:rPr>
              <a:t> </a:t>
            </a:r>
            <a:r>
              <a:rPr lang="en-US" altLang="zh-CN" sz="1400" dirty="0">
                <a:solidFill>
                  <a:srgbClr val="00B050"/>
                </a:solidFill>
              </a:rPr>
              <a:t>et</a:t>
            </a:r>
            <a:r>
              <a:rPr lang="zh-CN" altLang="en-US" sz="1400" dirty="0">
                <a:solidFill>
                  <a:srgbClr val="00B050"/>
                </a:solidFill>
              </a:rPr>
              <a:t> </a:t>
            </a:r>
            <a:r>
              <a:rPr lang="en-US" altLang="zh-CN" sz="1400" dirty="0">
                <a:solidFill>
                  <a:srgbClr val="00B050"/>
                </a:solidFill>
              </a:rPr>
              <a:t>al.,</a:t>
            </a:r>
            <a:r>
              <a:rPr lang="zh-CN" altLang="en-US" sz="1400" dirty="0">
                <a:solidFill>
                  <a:srgbClr val="00B050"/>
                </a:solidFill>
              </a:rPr>
              <a:t> </a:t>
            </a:r>
            <a:r>
              <a:rPr lang="en-US" altLang="zh-CN" sz="1400" dirty="0" err="1">
                <a:solidFill>
                  <a:srgbClr val="00B050"/>
                </a:solidFill>
              </a:rPr>
              <a:t>Radiat</a:t>
            </a:r>
            <a:r>
              <a:rPr lang="en-US" altLang="zh-CN" sz="1400" dirty="0">
                <a:solidFill>
                  <a:srgbClr val="00B050"/>
                </a:solidFill>
              </a:rPr>
              <a:t>. Det. Tech. Meth. 6:490 (2022).</a:t>
            </a:r>
            <a:endParaRPr lang="en-US" sz="1400" dirty="0"/>
          </a:p>
        </p:txBody>
      </p:sp>
      <p:cxnSp>
        <p:nvCxnSpPr>
          <p:cNvPr id="6" name="Straight Connector 5">
            <a:extLst>
              <a:ext uri="{FF2B5EF4-FFF2-40B4-BE49-F238E27FC236}">
                <a16:creationId xmlns:a16="http://schemas.microsoft.com/office/drawing/2014/main" id="{AA7EA6C8-526A-AB48-9D95-35A604709775}"/>
              </a:ext>
            </a:extLst>
          </p:cNvPr>
          <p:cNvCxnSpPr/>
          <p:nvPr/>
        </p:nvCxnSpPr>
        <p:spPr>
          <a:xfrm>
            <a:off x="9385741" y="4361793"/>
            <a:ext cx="0" cy="1994558"/>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3EAAA7C8-9B36-2A41-B6AC-E3E1A27B017D}"/>
              </a:ext>
            </a:extLst>
          </p:cNvPr>
          <p:cNvCxnSpPr/>
          <p:nvPr/>
        </p:nvCxnSpPr>
        <p:spPr>
          <a:xfrm>
            <a:off x="10074168" y="4333357"/>
            <a:ext cx="0" cy="1994558"/>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6C9AAF8D-A57A-604A-A00E-29A277A6C221}"/>
              </a:ext>
            </a:extLst>
          </p:cNvPr>
          <p:cNvCxnSpPr/>
          <p:nvPr/>
        </p:nvCxnSpPr>
        <p:spPr>
          <a:xfrm>
            <a:off x="8655272" y="4375397"/>
            <a:ext cx="0" cy="1994558"/>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958038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6DC6F-254F-A34E-A0EF-F48C4DA2C1BD}"/>
              </a:ext>
            </a:extLst>
          </p:cNvPr>
          <p:cNvSpPr>
            <a:spLocks noGrp="1"/>
          </p:cNvSpPr>
          <p:nvPr>
            <p:ph type="title"/>
          </p:nvPr>
        </p:nvSpPr>
        <p:spPr/>
        <p:txBody>
          <a:bodyPr>
            <a:normAutofit fontScale="90000"/>
          </a:bodyPr>
          <a:lstStyle/>
          <a:p>
            <a:r>
              <a:rPr lang="en-US" altLang="zh-CN" dirty="0"/>
              <a:t>Polarized colliding beams: beam</a:t>
            </a:r>
            <a:r>
              <a:rPr lang="zh-CN" altLang="en-US" dirty="0"/>
              <a:t> </a:t>
            </a:r>
            <a:r>
              <a:rPr lang="en-US" altLang="zh-CN" dirty="0"/>
              <a:t>polarization</a:t>
            </a:r>
            <a:r>
              <a:rPr lang="zh-CN" altLang="en-US" dirty="0"/>
              <a:t> </a:t>
            </a:r>
            <a:r>
              <a:rPr lang="en-US" altLang="zh-CN" dirty="0"/>
              <a:t>&gt;</a:t>
            </a:r>
            <a:r>
              <a:rPr lang="zh-CN" altLang="en-US" dirty="0"/>
              <a:t> </a:t>
            </a:r>
            <a:r>
              <a:rPr lang="en-US" altLang="zh-CN" dirty="0"/>
              <a:t>50%</a:t>
            </a:r>
            <a:endParaRPr lang="en-US" dirty="0"/>
          </a:p>
        </p:txBody>
      </p:sp>
      <p:sp>
        <p:nvSpPr>
          <p:cNvPr id="4" name="Slide Number Placeholder 3">
            <a:extLst>
              <a:ext uri="{FF2B5EF4-FFF2-40B4-BE49-F238E27FC236}">
                <a16:creationId xmlns:a16="http://schemas.microsoft.com/office/drawing/2014/main" id="{09A20373-0542-E546-87F6-4CD5DBBA7038}"/>
              </a:ext>
            </a:extLst>
          </p:cNvPr>
          <p:cNvSpPr>
            <a:spLocks noGrp="1"/>
          </p:cNvSpPr>
          <p:nvPr>
            <p:ph type="sldNum" sz="quarter" idx="12"/>
          </p:nvPr>
        </p:nvSpPr>
        <p:spPr/>
        <p:txBody>
          <a:bodyPr/>
          <a:lstStyle/>
          <a:p>
            <a:fld id="{C973300C-797F-D148-A78D-320196FBAF04}" type="slidenum">
              <a:rPr lang="en-US" smtClean="0"/>
              <a:pPr/>
              <a:t>19</a:t>
            </a:fld>
            <a:endParaRPr lang="en-US"/>
          </a:p>
        </p:txBody>
      </p:sp>
      <p:graphicFrame>
        <p:nvGraphicFramePr>
          <p:cNvPr id="31" name="Diagram 30">
            <a:extLst>
              <a:ext uri="{FF2B5EF4-FFF2-40B4-BE49-F238E27FC236}">
                <a16:creationId xmlns:a16="http://schemas.microsoft.com/office/drawing/2014/main" id="{69DF4C8E-737F-2F4C-933D-027BF57804CB}"/>
              </a:ext>
            </a:extLst>
          </p:cNvPr>
          <p:cNvGraphicFramePr/>
          <p:nvPr>
            <p:extLst>
              <p:ext uri="{D42A27DB-BD31-4B8C-83A1-F6EECF244321}">
                <p14:modId xmlns:p14="http://schemas.microsoft.com/office/powerpoint/2010/main" val="1628568900"/>
              </p:ext>
            </p:extLst>
          </p:nvPr>
        </p:nvGraphicFramePr>
        <p:xfrm>
          <a:off x="267611" y="1472084"/>
          <a:ext cx="4073278" cy="53850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3" name="TextBox 32">
            <a:extLst>
              <a:ext uri="{FF2B5EF4-FFF2-40B4-BE49-F238E27FC236}">
                <a16:creationId xmlns:a16="http://schemas.microsoft.com/office/drawing/2014/main" id="{EC29497E-04AD-D544-928A-30971911612C}"/>
              </a:ext>
            </a:extLst>
          </p:cNvPr>
          <p:cNvSpPr txBox="1"/>
          <p:nvPr/>
        </p:nvSpPr>
        <p:spPr>
          <a:xfrm>
            <a:off x="347997" y="1071974"/>
            <a:ext cx="4445067" cy="400110"/>
          </a:xfrm>
          <a:prstGeom prst="rect">
            <a:avLst/>
          </a:prstGeom>
          <a:noFill/>
        </p:spPr>
        <p:txBody>
          <a:bodyPr wrap="square" rtlCol="0">
            <a:spAutoFit/>
          </a:bodyPr>
          <a:lstStyle/>
          <a:p>
            <a:r>
              <a:rPr lang="en-US" altLang="zh-CN" sz="2000" b="1" dirty="0">
                <a:solidFill>
                  <a:srgbClr val="FF0000"/>
                </a:solidFill>
              </a:rPr>
              <a:t>Polarization</a:t>
            </a:r>
            <a:r>
              <a:rPr lang="zh-CN" altLang="en-US" sz="2000" b="1" dirty="0">
                <a:solidFill>
                  <a:srgbClr val="FF0000"/>
                </a:solidFill>
              </a:rPr>
              <a:t> </a:t>
            </a:r>
            <a:r>
              <a:rPr lang="en-US" altLang="zh-CN" sz="2000" b="1" dirty="0">
                <a:solidFill>
                  <a:srgbClr val="FF0000"/>
                </a:solidFill>
              </a:rPr>
              <a:t>transmission</a:t>
            </a:r>
            <a:endParaRPr lang="en-US" sz="2000" b="1" dirty="0">
              <a:solidFill>
                <a:srgbClr val="FF0000"/>
              </a:solidFill>
            </a:endParaRPr>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EB30D6CD-B1D6-2B41-9F79-79132FC5677B}"/>
                  </a:ext>
                </a:extLst>
              </p:cNvPr>
              <p:cNvSpPr txBox="1"/>
              <p:nvPr/>
            </p:nvSpPr>
            <p:spPr>
              <a:xfrm>
                <a:off x="5536643" y="1071974"/>
                <a:ext cx="6151266" cy="736868"/>
              </a:xfrm>
              <a:prstGeom prst="rect">
                <a:avLst/>
              </a:prstGeom>
              <a:noFill/>
            </p:spPr>
            <p:txBody>
              <a:bodyPr wrap="square" rtlCol="0">
                <a:spAutoFit/>
              </a:bodyPr>
              <a:lstStyle/>
              <a:p>
                <a:r>
                  <a:rPr lang="en-US" altLang="zh-CN" sz="2000" b="1" dirty="0">
                    <a:solidFill>
                      <a:srgbClr val="FF0000"/>
                    </a:solidFill>
                  </a:rPr>
                  <a:t>For</a:t>
                </a:r>
                <a:r>
                  <a:rPr lang="zh-CN" altLang="en-US" sz="2000" b="1" dirty="0">
                    <a:solidFill>
                      <a:srgbClr val="FF0000"/>
                    </a:solidFill>
                  </a:rPr>
                  <a:t> </a:t>
                </a:r>
                <a:r>
                  <a:rPr lang="en-US" altLang="zh-CN" sz="2000" b="1" dirty="0">
                    <a:solidFill>
                      <a:srgbClr val="FF0000"/>
                    </a:solidFill>
                  </a:rPr>
                  <a:t>colliding</a:t>
                </a:r>
                <a:r>
                  <a:rPr lang="zh-CN" altLang="en-US" sz="2000" b="1" dirty="0">
                    <a:solidFill>
                      <a:srgbClr val="FF0000"/>
                    </a:solidFill>
                  </a:rPr>
                  <a:t> </a:t>
                </a:r>
                <a:r>
                  <a:rPr lang="en-US" altLang="zh-CN" sz="2000" b="1" dirty="0">
                    <a:solidFill>
                      <a:srgbClr val="FF0000"/>
                    </a:solidFill>
                  </a:rPr>
                  <a:t>bunches</a:t>
                </a:r>
                <a:r>
                  <a:rPr lang="zh-CN" altLang="en-US" sz="2000" b="1" dirty="0">
                    <a:solidFill>
                      <a:srgbClr val="FF0000"/>
                    </a:solidFill>
                  </a:rPr>
                  <a:t> </a:t>
                </a:r>
                <a:r>
                  <a:rPr lang="en-US" altLang="zh-CN" sz="2000" b="1" dirty="0">
                    <a:solidFill>
                      <a:srgbClr val="FF0000"/>
                    </a:solidFill>
                  </a:rPr>
                  <a:t>in</a:t>
                </a:r>
                <a:r>
                  <a:rPr lang="zh-CN" altLang="en-US" sz="2000" b="1" dirty="0">
                    <a:solidFill>
                      <a:srgbClr val="FF0000"/>
                    </a:solidFill>
                  </a:rPr>
                  <a:t> </a:t>
                </a:r>
                <a:r>
                  <a:rPr lang="en-US" altLang="zh-CN" sz="2000" b="1" dirty="0">
                    <a:solidFill>
                      <a:srgbClr val="FF0000"/>
                    </a:solidFill>
                  </a:rPr>
                  <a:t>top-up</a:t>
                </a:r>
                <a:r>
                  <a:rPr lang="zh-CN" altLang="en-US" sz="2000" b="1" dirty="0">
                    <a:solidFill>
                      <a:srgbClr val="FF0000"/>
                    </a:solidFill>
                  </a:rPr>
                  <a:t> </a:t>
                </a:r>
                <a:r>
                  <a:rPr lang="en-US" altLang="zh-CN" sz="2000" b="1" dirty="0">
                    <a:solidFill>
                      <a:srgbClr val="FF0000"/>
                    </a:solidFill>
                  </a:rPr>
                  <a:t>injection,</a:t>
                </a:r>
                <a:r>
                  <a:rPr lang="zh-CN" altLang="en-US" sz="2000" b="1" dirty="0">
                    <a:solidFill>
                      <a:srgbClr val="FF0000"/>
                    </a:solidFill>
                  </a:rPr>
                  <a:t> </a:t>
                </a:r>
                <a:r>
                  <a:rPr lang="en-US" altLang="zh-CN" sz="2000" b="1" dirty="0">
                    <a:solidFill>
                      <a:srgbClr val="FF0000"/>
                    </a:solidFill>
                  </a:rPr>
                  <a:t>time-averaged</a:t>
                </a:r>
                <a:r>
                  <a:rPr lang="zh-CN" altLang="en-US" sz="2000" b="1" dirty="0">
                    <a:solidFill>
                      <a:srgbClr val="FF0000"/>
                    </a:solidFill>
                  </a:rPr>
                  <a:t> </a:t>
                </a:r>
                <a:r>
                  <a:rPr lang="en-US" altLang="zh-CN" sz="2000" b="1" dirty="0">
                    <a:solidFill>
                      <a:srgbClr val="FF0000"/>
                    </a:solidFill>
                  </a:rPr>
                  <a:t>beam</a:t>
                </a:r>
                <a:r>
                  <a:rPr lang="zh-CN" altLang="en-US" sz="2000" b="1" dirty="0">
                    <a:solidFill>
                      <a:srgbClr val="FF0000"/>
                    </a:solidFill>
                  </a:rPr>
                  <a:t> </a:t>
                </a:r>
                <a:r>
                  <a:rPr lang="en-US" altLang="zh-CN" sz="2000" b="1" dirty="0">
                    <a:solidFill>
                      <a:srgbClr val="FF0000"/>
                    </a:solidFill>
                  </a:rPr>
                  <a:t>polarization</a:t>
                </a:r>
                <a:r>
                  <a:rPr lang="zh-CN" altLang="en-US" sz="2000" b="1" dirty="0">
                    <a:solidFill>
                      <a:srgbClr val="FF0000"/>
                    </a:solidFill>
                  </a:rPr>
                  <a:t> </a:t>
                </a:r>
                <a14:m>
                  <m:oMath xmlns:m="http://schemas.openxmlformats.org/officeDocument/2006/math">
                    <m:sSub>
                      <m:sSubPr>
                        <m:ctrlPr>
                          <a:rPr lang="en-US" sz="2000" i="1">
                            <a:solidFill>
                              <a:srgbClr val="FF0000"/>
                            </a:solidFill>
                            <a:latin typeface="Cambria Math" panose="02040503050406030204" pitchFamily="18" charset="0"/>
                          </a:rPr>
                        </m:ctrlPr>
                      </m:sSubPr>
                      <m:e>
                        <m:r>
                          <a:rPr lang="en-US" sz="2000" i="1">
                            <a:solidFill>
                              <a:srgbClr val="FF0000"/>
                            </a:solidFill>
                            <a:latin typeface="Cambria Math" panose="02040503050406030204" pitchFamily="18" charset="0"/>
                          </a:rPr>
                          <m:t>𝑃</m:t>
                        </m:r>
                      </m:e>
                      <m:sub>
                        <m:r>
                          <m:rPr>
                            <m:sty m:val="p"/>
                          </m:rPr>
                          <a:rPr lang="en-US" sz="2000">
                            <a:solidFill>
                              <a:srgbClr val="FF0000"/>
                            </a:solidFill>
                            <a:latin typeface="Cambria Math" panose="02040503050406030204" pitchFamily="18" charset="0"/>
                          </a:rPr>
                          <m:t>avg</m:t>
                        </m:r>
                      </m:sub>
                    </m:sSub>
                  </m:oMath>
                </a14:m>
                <a:endParaRPr lang="en-US" sz="2000" b="1" dirty="0">
                  <a:solidFill>
                    <a:srgbClr val="FF0000"/>
                  </a:solidFill>
                </a:endParaRPr>
              </a:p>
            </p:txBody>
          </p:sp>
        </mc:Choice>
        <mc:Fallback xmlns="">
          <p:sp>
            <p:nvSpPr>
              <p:cNvPr id="34" name="TextBox 33">
                <a:extLst>
                  <a:ext uri="{FF2B5EF4-FFF2-40B4-BE49-F238E27FC236}">
                    <a16:creationId xmlns:a16="http://schemas.microsoft.com/office/drawing/2014/main" id="{EB30D6CD-B1D6-2B41-9F79-79132FC5677B}"/>
                  </a:ext>
                </a:extLst>
              </p:cNvPr>
              <p:cNvSpPr txBox="1">
                <a:spLocks noRot="1" noChangeAspect="1" noMove="1" noResize="1" noEditPoints="1" noAdjustHandles="1" noChangeArrowheads="1" noChangeShapeType="1" noTextEdit="1"/>
              </p:cNvSpPr>
              <p:nvPr/>
            </p:nvSpPr>
            <p:spPr>
              <a:xfrm>
                <a:off x="5536643" y="1071974"/>
                <a:ext cx="6151266" cy="736868"/>
              </a:xfrm>
              <a:prstGeom prst="rect">
                <a:avLst/>
              </a:prstGeom>
              <a:blipFill>
                <a:blip r:embed="rId7"/>
                <a:stretch>
                  <a:fillRect l="-825" t="-5172" b="-103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AB7C029C-C82A-3445-A1BB-9158BFAB72CE}"/>
                  </a:ext>
                </a:extLst>
              </p:cNvPr>
              <p:cNvSpPr/>
              <p:nvPr/>
            </p:nvSpPr>
            <p:spPr>
              <a:xfrm>
                <a:off x="6269583" y="2061119"/>
                <a:ext cx="4665508" cy="661207"/>
              </a:xfrm>
              <a:prstGeom prst="rect">
                <a:avLst/>
              </a:prstGeom>
            </p:spPr>
            <p:txBody>
              <a:bodyPr wrap="none">
                <a:spAutoFit/>
              </a:bodyPr>
              <a:lstStyle/>
              <a:p>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𝑃</m:t>
                        </m:r>
                      </m:e>
                      <m:sub>
                        <m:r>
                          <m:rPr>
                            <m:sty m:val="p"/>
                          </m:rPr>
                          <a:rPr lang="en-US" i="0">
                            <a:latin typeface="Cambria Math" panose="02040503050406030204" pitchFamily="18" charset="0"/>
                          </a:rPr>
                          <m:t>avg</m:t>
                        </m:r>
                      </m:sub>
                    </m:sSub>
                    <m:r>
                      <a:rPr lang="en-US" i="0">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𝑃</m:t>
                            </m:r>
                          </m:e>
                          <m:sub>
                            <m:r>
                              <m:rPr>
                                <m:sty m:val="p"/>
                              </m:rPr>
                              <a:rPr lang="en-US" i="0">
                                <a:latin typeface="Cambria Math" panose="02040503050406030204" pitchFamily="18" charset="0"/>
                              </a:rPr>
                              <m:t>DK</m:t>
                            </m:r>
                          </m:sub>
                        </m:sSub>
                      </m:num>
                      <m:den>
                        <m:r>
                          <a:rPr lang="en-US" i="0">
                            <a:latin typeface="Cambria Math" panose="02040503050406030204" pitchFamily="18" charset="0"/>
                          </a:rPr>
                          <m:t>1+</m:t>
                        </m:r>
                        <m:f>
                          <m:fPr>
                            <m:type m:val="lin"/>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𝜏</m:t>
                                </m:r>
                              </m:e>
                              <m:sub>
                                <m:r>
                                  <m:rPr>
                                    <m:sty m:val="p"/>
                                  </m:rPr>
                                  <a:rPr lang="en-US" i="0">
                                    <a:latin typeface="Cambria Math" panose="02040503050406030204" pitchFamily="18" charset="0"/>
                                  </a:rPr>
                                  <m:t>DK</m:t>
                                </m:r>
                              </m:sub>
                            </m:sSub>
                          </m:num>
                          <m:den>
                            <m:sSub>
                              <m:sSubPr>
                                <m:ctrlPr>
                                  <a:rPr lang="en-US" i="1">
                                    <a:latin typeface="Cambria Math" panose="02040503050406030204" pitchFamily="18" charset="0"/>
                                  </a:rPr>
                                </m:ctrlPr>
                              </m:sSubPr>
                              <m:e>
                                <m:r>
                                  <a:rPr lang="en-US" i="1">
                                    <a:latin typeface="Cambria Math" panose="02040503050406030204" pitchFamily="18" charset="0"/>
                                  </a:rPr>
                                  <m:t>𝜏</m:t>
                                </m:r>
                              </m:e>
                              <m:sub>
                                <m:r>
                                  <a:rPr lang="en-US" i="1">
                                    <a:latin typeface="Cambria Math" panose="02040503050406030204" pitchFamily="18" charset="0"/>
                                  </a:rPr>
                                  <m:t>𝑏</m:t>
                                </m:r>
                              </m:sub>
                            </m:sSub>
                          </m:den>
                        </m:f>
                      </m:den>
                    </m:f>
                    <m:r>
                      <a:rPr lang="en-US" i="0">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𝑃</m:t>
                            </m:r>
                          </m:e>
                          <m:sub>
                            <m:r>
                              <m:rPr>
                                <m:sty m:val="p"/>
                              </m:rPr>
                              <a:rPr lang="en-US" i="0">
                                <a:latin typeface="Cambria Math" panose="02040503050406030204" pitchFamily="18" charset="0"/>
                              </a:rPr>
                              <m:t>inj</m:t>
                            </m:r>
                          </m:sub>
                        </m:sSub>
                      </m:num>
                      <m:den>
                        <m:r>
                          <a:rPr lang="en-US" i="0">
                            <a:latin typeface="Cambria Math" panose="02040503050406030204" pitchFamily="18" charset="0"/>
                          </a:rPr>
                          <m:t>1+</m:t>
                        </m:r>
                        <m:f>
                          <m:fPr>
                            <m:type m:val="lin"/>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𝜏</m:t>
                                </m:r>
                              </m:e>
                              <m:sub>
                                <m:r>
                                  <a:rPr lang="en-US" i="1">
                                    <a:latin typeface="Cambria Math" panose="02040503050406030204" pitchFamily="18" charset="0"/>
                                  </a:rPr>
                                  <m:t>𝑏</m:t>
                                </m:r>
                              </m:sub>
                            </m:sSub>
                          </m:num>
                          <m:den>
                            <m:sSub>
                              <m:sSubPr>
                                <m:ctrlPr>
                                  <a:rPr lang="en-US" i="1">
                                    <a:latin typeface="Cambria Math" panose="02040503050406030204" pitchFamily="18" charset="0"/>
                                  </a:rPr>
                                </m:ctrlPr>
                              </m:sSubPr>
                              <m:e>
                                <m:r>
                                  <a:rPr lang="en-US" i="1">
                                    <a:latin typeface="Cambria Math" panose="02040503050406030204" pitchFamily="18" charset="0"/>
                                  </a:rPr>
                                  <m:t>𝜏</m:t>
                                </m:r>
                              </m:e>
                              <m:sub>
                                <m:r>
                                  <m:rPr>
                                    <m:sty m:val="p"/>
                                  </m:rPr>
                                  <a:rPr lang="en-US" i="0">
                                    <a:latin typeface="Cambria Math" panose="02040503050406030204" pitchFamily="18" charset="0"/>
                                  </a:rPr>
                                  <m:t>DK</m:t>
                                </m:r>
                              </m:sub>
                            </m:sSub>
                          </m:den>
                        </m:f>
                      </m:den>
                    </m:f>
                    <m:r>
                      <a:rPr lang="en-US" i="1" smtClean="0">
                        <a:latin typeface="Cambria Math" panose="02040503050406030204" pitchFamily="18" charset="0"/>
                        <a:ea typeface="Cambria Math" panose="02040503050406030204" pitchFamily="18" charset="0"/>
                      </a:rPr>
                      <m:t>≈</m:t>
                    </m:r>
                    <m:f>
                      <m:fPr>
                        <m:ctrlPr>
                          <a:rPr lang="en-US" i="1" smtClean="0">
                            <a:latin typeface="Cambria Math" panose="02040503050406030204" pitchFamily="18" charset="0"/>
                            <a:ea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𝑃</m:t>
                            </m:r>
                          </m:e>
                          <m:sub>
                            <m:r>
                              <m:rPr>
                                <m:sty m:val="p"/>
                              </m:rPr>
                              <a:rPr lang="en-US">
                                <a:latin typeface="Cambria Math" panose="02040503050406030204" pitchFamily="18" charset="0"/>
                              </a:rPr>
                              <m:t>inj</m:t>
                            </m:r>
                          </m:sub>
                        </m:sSub>
                      </m:num>
                      <m:den>
                        <m:r>
                          <a:rPr lang="en-US" b="0" i="1" smtClean="0">
                            <a:latin typeface="Cambria Math" panose="02040503050406030204" pitchFamily="18" charset="0"/>
                            <a:ea typeface="Cambria Math" panose="02040503050406030204" pitchFamily="18" charset="0"/>
                          </a:rPr>
                          <m:t>1+</m:t>
                        </m:r>
                        <m:f>
                          <m:fPr>
                            <m:ctrlPr>
                              <a:rPr lang="en-US" b="0" i="1" smtClean="0">
                                <a:latin typeface="Cambria Math" panose="02040503050406030204" pitchFamily="18" charset="0"/>
                                <a:ea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𝜏</m:t>
                                </m:r>
                              </m:e>
                              <m:sub>
                                <m:r>
                                  <a:rPr lang="en-US" i="1">
                                    <a:latin typeface="Cambria Math" panose="02040503050406030204" pitchFamily="18" charset="0"/>
                                  </a:rPr>
                                  <m:t>𝑏</m:t>
                                </m:r>
                              </m:sub>
                            </m:sSub>
                          </m:num>
                          <m:den>
                            <m:r>
                              <a:rPr lang="en-US" b="0" i="1" smtClean="0">
                                <a:latin typeface="Cambria Math" panose="02040503050406030204" pitchFamily="18" charset="0"/>
                                <a:ea typeface="Cambria Math" panose="02040503050406030204" pitchFamily="18" charset="0"/>
                              </a:rPr>
                              <m:t>256</m:t>
                            </m:r>
                          </m:den>
                        </m:f>
                        <m:f>
                          <m:fPr>
                            <m:ctrlPr>
                              <a:rPr lang="en-US" i="1">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92%</m:t>
                            </m:r>
                          </m:num>
                          <m:den>
                            <m:sSub>
                              <m:sSubPr>
                                <m:ctrlPr>
                                  <a:rPr lang="en-US"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𝐷𝐾</m:t>
                                </m:r>
                              </m:sub>
                            </m:sSub>
                          </m:den>
                        </m:f>
                      </m:den>
                    </m:f>
                  </m:oMath>
                </a14:m>
                <a:r>
                  <a:rPr lang="zh-CN" altLang="en-US" dirty="0"/>
                  <a:t> </a:t>
                </a:r>
                <a:r>
                  <a:rPr lang="en-US" altLang="zh-CN" dirty="0"/>
                  <a:t>&gt;</a:t>
                </a:r>
                <a:r>
                  <a:rPr lang="zh-CN" altLang="en-US" dirty="0"/>
                  <a:t> </a:t>
                </a:r>
                <a:r>
                  <a:rPr lang="en-US" altLang="zh-CN" dirty="0"/>
                  <a:t>50%</a:t>
                </a:r>
                <a:r>
                  <a:rPr lang="zh-CN" altLang="en-US" dirty="0"/>
                  <a:t> </a:t>
                </a:r>
                <a:r>
                  <a:rPr lang="en-US" altLang="zh-CN" dirty="0"/>
                  <a:t>if</a:t>
                </a:r>
              </a:p>
            </p:txBody>
          </p:sp>
        </mc:Choice>
        <mc:Fallback xmlns="">
          <p:sp>
            <p:nvSpPr>
              <p:cNvPr id="35" name="Rectangle 34">
                <a:extLst>
                  <a:ext uri="{FF2B5EF4-FFF2-40B4-BE49-F238E27FC236}">
                    <a16:creationId xmlns:a16="http://schemas.microsoft.com/office/drawing/2014/main" id="{AB7C029C-C82A-3445-A1BB-9158BFAB72CE}"/>
                  </a:ext>
                </a:extLst>
              </p:cNvPr>
              <p:cNvSpPr>
                <a:spLocks noRot="1" noChangeAspect="1" noMove="1" noResize="1" noEditPoints="1" noAdjustHandles="1" noChangeArrowheads="1" noChangeShapeType="1" noTextEdit="1"/>
              </p:cNvSpPr>
              <p:nvPr/>
            </p:nvSpPr>
            <p:spPr>
              <a:xfrm>
                <a:off x="6269583" y="2061119"/>
                <a:ext cx="4665508" cy="661207"/>
              </a:xfrm>
              <a:prstGeom prst="rect">
                <a:avLst/>
              </a:prstGeom>
              <a:blipFill>
                <a:blip r:embed="rId8"/>
                <a:stretch>
                  <a:fillRect t="-5660" b="-528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6" name="Table 35">
                <a:extLst>
                  <a:ext uri="{FF2B5EF4-FFF2-40B4-BE49-F238E27FC236}">
                    <a16:creationId xmlns:a16="http://schemas.microsoft.com/office/drawing/2014/main" id="{37EC334E-E874-B344-BE07-DC3BD9606532}"/>
                  </a:ext>
                </a:extLst>
              </p:cNvPr>
              <p:cNvGraphicFramePr>
                <a:graphicFrameLocks noGrp="1"/>
              </p:cNvGraphicFramePr>
              <p:nvPr>
                <p:extLst>
                  <p:ext uri="{D42A27DB-BD31-4B8C-83A1-F6EECF244321}">
                    <p14:modId xmlns:p14="http://schemas.microsoft.com/office/powerpoint/2010/main" val="2086752941"/>
                  </p:ext>
                </p:extLst>
              </p:nvPr>
            </p:nvGraphicFramePr>
            <p:xfrm>
              <a:off x="5441184" y="2918514"/>
              <a:ext cx="6477547" cy="1483360"/>
            </p:xfrm>
            <a:graphic>
              <a:graphicData uri="http://schemas.openxmlformats.org/drawingml/2006/table">
                <a:tbl>
                  <a:tblPr firstRow="1" bandRow="1">
                    <a:tableStyleId>{5C22544A-7EE6-4342-B048-85BDC9FD1C3A}</a:tableStyleId>
                  </a:tblPr>
                  <a:tblGrid>
                    <a:gridCol w="1648208">
                      <a:extLst>
                        <a:ext uri="{9D8B030D-6E8A-4147-A177-3AD203B41FA5}">
                          <a16:colId xmlns:a16="http://schemas.microsoft.com/office/drawing/2014/main" val="4158119173"/>
                        </a:ext>
                      </a:extLst>
                    </a:gridCol>
                    <a:gridCol w="1648208">
                      <a:extLst>
                        <a:ext uri="{9D8B030D-6E8A-4147-A177-3AD203B41FA5}">
                          <a16:colId xmlns:a16="http://schemas.microsoft.com/office/drawing/2014/main" val="3226521758"/>
                        </a:ext>
                      </a:extLst>
                    </a:gridCol>
                    <a:gridCol w="1648208">
                      <a:extLst>
                        <a:ext uri="{9D8B030D-6E8A-4147-A177-3AD203B41FA5}">
                          <a16:colId xmlns:a16="http://schemas.microsoft.com/office/drawing/2014/main" val="2823369286"/>
                        </a:ext>
                      </a:extLst>
                    </a:gridCol>
                    <a:gridCol w="1532923">
                      <a:extLst>
                        <a:ext uri="{9D8B030D-6E8A-4147-A177-3AD203B41FA5}">
                          <a16:colId xmlns:a16="http://schemas.microsoft.com/office/drawing/2014/main" val="1791716706"/>
                        </a:ext>
                      </a:extLst>
                    </a:gridCol>
                  </a:tblGrid>
                  <a:tr h="370840">
                    <a:tc>
                      <a:txBody>
                        <a:bodyPr/>
                        <a:lstStyle/>
                        <a:p>
                          <a:endParaRPr lang="en-US" dirty="0"/>
                        </a:p>
                      </a:txBody>
                      <a:tcPr/>
                    </a:tc>
                    <a:tc>
                      <a:txBody>
                        <a:bodyPr/>
                        <a:lstStyle/>
                        <a:p>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𝜏</m:t>
                                  </m:r>
                                </m:e>
                                <m:sub>
                                  <m:r>
                                    <a:rPr lang="en-US" i="1">
                                      <a:latin typeface="Cambria Math" panose="02040503050406030204" pitchFamily="18" charset="0"/>
                                    </a:rPr>
                                    <m:t>𝑏</m:t>
                                  </m:r>
                                </m:sub>
                              </m:sSub>
                            </m:oMath>
                          </a14:m>
                          <a:r>
                            <a:rPr lang="en-US" altLang="zh-CN" dirty="0"/>
                            <a:t>=1hour</a:t>
                          </a:r>
                          <a:endParaRPr lang="en-US" dirty="0"/>
                        </a:p>
                      </a:txBody>
                      <a:tcPr/>
                    </a:tc>
                    <a:tc>
                      <a:txBody>
                        <a:bodyPr/>
                        <a:lstStyle/>
                        <a:p>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𝜏</m:t>
                                  </m:r>
                                </m:e>
                                <m:sub>
                                  <m:r>
                                    <a:rPr lang="en-US" i="1">
                                      <a:latin typeface="Cambria Math" panose="02040503050406030204" pitchFamily="18" charset="0"/>
                                    </a:rPr>
                                    <m:t>𝑏</m:t>
                                  </m:r>
                                </m:sub>
                              </m:sSub>
                            </m:oMath>
                          </a14:m>
                          <a:r>
                            <a:rPr lang="en-US" altLang="zh-CN" dirty="0"/>
                            <a:t>=2hour</a:t>
                          </a:r>
                          <a:endParaRPr lang="en-US" dirty="0"/>
                        </a:p>
                      </a:txBody>
                      <a:tcPr/>
                    </a:tc>
                    <a:tc>
                      <a:txBody>
                        <a:bodyPr/>
                        <a:lstStyle/>
                        <a:p>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𝜏</m:t>
                                  </m:r>
                                </m:e>
                                <m:sub>
                                  <m:r>
                                    <a:rPr lang="en-US" i="1">
                                      <a:latin typeface="Cambria Math" panose="02040503050406030204" pitchFamily="18" charset="0"/>
                                    </a:rPr>
                                    <m:t>𝑏</m:t>
                                  </m:r>
                                </m:sub>
                              </m:sSub>
                            </m:oMath>
                          </a14:m>
                          <a:r>
                            <a:rPr lang="en-US" altLang="zh-CN" dirty="0"/>
                            <a:t>=3hour</a:t>
                          </a:r>
                          <a:endParaRPr lang="en-US" dirty="0"/>
                        </a:p>
                      </a:txBody>
                      <a:tcPr/>
                    </a:tc>
                    <a:extLst>
                      <a:ext uri="{0D108BD9-81ED-4DB2-BD59-A6C34878D82A}">
                        <a16:rowId xmlns:a16="http://schemas.microsoft.com/office/drawing/2014/main" val="2702315700"/>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1800" dirty="0" err="1"/>
                            <a:t>P</a:t>
                          </a:r>
                          <a:r>
                            <a:rPr lang="en-US" altLang="zh-CN" sz="1800" baseline="-25000" dirty="0" err="1"/>
                            <a:t>inj</a:t>
                          </a:r>
                          <a:r>
                            <a:rPr lang="zh-CN" altLang="en-US" sz="1800" dirty="0"/>
                            <a:t> </a:t>
                          </a:r>
                          <a:r>
                            <a:rPr lang="en-US" altLang="zh-CN" sz="1800" dirty="0"/>
                            <a:t>=</a:t>
                          </a:r>
                          <a:r>
                            <a:rPr lang="zh-CN" altLang="en-US" sz="1800" dirty="0"/>
                            <a:t> </a:t>
                          </a:r>
                          <a:r>
                            <a:rPr lang="en-US" altLang="zh-CN" sz="1800" dirty="0"/>
                            <a:t>70%</a:t>
                          </a:r>
                          <a:endParaRPr lang="en-US" sz="1800" dirty="0"/>
                        </a:p>
                      </a:txBody>
                      <a:tcPr/>
                    </a:tc>
                    <a:tc>
                      <a:txBody>
                        <a:bodyPr/>
                        <a:lstStyle/>
                        <a:p>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𝑃</m:t>
                                  </m:r>
                                </m:e>
                                <m:sub>
                                  <m:r>
                                    <m:rPr>
                                      <m:sty m:val="p"/>
                                    </m:rPr>
                                    <a:rPr lang="en-US" i="0">
                                      <a:latin typeface="Cambria Math" panose="02040503050406030204" pitchFamily="18" charset="0"/>
                                    </a:rPr>
                                    <m:t>DK</m:t>
                                  </m:r>
                                </m:sub>
                              </m:sSub>
                            </m:oMath>
                          </a14:m>
                          <a:r>
                            <a:rPr lang="en-US" altLang="zh-CN" dirty="0"/>
                            <a:t>&gt;0.9%</a:t>
                          </a:r>
                          <a:endParaRPr lang="en-US" dirty="0"/>
                        </a:p>
                      </a:txBody>
                      <a:tcPr/>
                    </a:tc>
                    <a:tc>
                      <a:txBody>
                        <a:bodyPr/>
                        <a:lstStyle/>
                        <a:p>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𝑃</m:t>
                                  </m:r>
                                </m:e>
                                <m:sub>
                                  <m:r>
                                    <m:rPr>
                                      <m:sty m:val="p"/>
                                    </m:rPr>
                                    <a:rPr lang="en-US" i="0">
                                      <a:latin typeface="Cambria Math" panose="02040503050406030204" pitchFamily="18" charset="0"/>
                                    </a:rPr>
                                    <m:t>DK</m:t>
                                  </m:r>
                                </m:sub>
                              </m:sSub>
                            </m:oMath>
                          </a14:m>
                          <a:r>
                            <a:rPr lang="en-US" altLang="zh-CN" dirty="0"/>
                            <a:t>&gt;1.8%</a:t>
                          </a:r>
                          <a:endParaRPr lang="en-US" dirty="0"/>
                        </a:p>
                      </a:txBody>
                      <a:tcPr/>
                    </a:tc>
                    <a:tc>
                      <a:txBody>
                        <a:bodyPr/>
                        <a:lstStyle/>
                        <a:p>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𝑃</m:t>
                                  </m:r>
                                </m:e>
                                <m:sub>
                                  <m:r>
                                    <m:rPr>
                                      <m:sty m:val="p"/>
                                    </m:rPr>
                                    <a:rPr lang="en-US" i="0">
                                      <a:latin typeface="Cambria Math" panose="02040503050406030204" pitchFamily="18" charset="0"/>
                                    </a:rPr>
                                    <m:t>DK</m:t>
                                  </m:r>
                                </m:sub>
                              </m:sSub>
                            </m:oMath>
                          </a14:m>
                          <a:r>
                            <a:rPr lang="en-US" altLang="zh-CN" dirty="0"/>
                            <a:t>&gt;2.7%</a:t>
                          </a:r>
                          <a:endParaRPr lang="en-US" dirty="0"/>
                        </a:p>
                      </a:txBody>
                      <a:tcPr/>
                    </a:tc>
                    <a:extLst>
                      <a:ext uri="{0D108BD9-81ED-4DB2-BD59-A6C34878D82A}">
                        <a16:rowId xmlns:a16="http://schemas.microsoft.com/office/drawing/2014/main" val="1659144189"/>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1800" dirty="0" err="1"/>
                            <a:t>P</a:t>
                          </a:r>
                          <a:r>
                            <a:rPr lang="en-US" altLang="zh-CN" sz="1800" baseline="-25000" dirty="0" err="1"/>
                            <a:t>inj</a:t>
                          </a:r>
                          <a:r>
                            <a:rPr lang="zh-CN" altLang="en-US" sz="1800" dirty="0"/>
                            <a:t> </a:t>
                          </a:r>
                          <a:r>
                            <a:rPr lang="en-US" altLang="zh-CN" sz="1800" dirty="0"/>
                            <a:t>=</a:t>
                          </a:r>
                          <a:r>
                            <a:rPr lang="zh-CN" altLang="en-US" sz="1800" dirty="0"/>
                            <a:t> </a:t>
                          </a:r>
                          <a:r>
                            <a:rPr lang="en-US" altLang="zh-CN" sz="1800" dirty="0"/>
                            <a:t>75%</a:t>
                          </a:r>
                          <a:endParaRPr lang="en-US" sz="1800" dirty="0"/>
                        </a:p>
                      </a:txBody>
                      <a:tcPr/>
                    </a:tc>
                    <a:tc>
                      <a:txBody>
                        <a:bodyPr/>
                        <a:lstStyle/>
                        <a:p>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𝑃</m:t>
                                  </m:r>
                                </m:e>
                                <m:sub>
                                  <m:r>
                                    <m:rPr>
                                      <m:sty m:val="p"/>
                                    </m:rPr>
                                    <a:rPr lang="en-US" i="0">
                                      <a:latin typeface="Cambria Math" panose="02040503050406030204" pitchFamily="18" charset="0"/>
                                    </a:rPr>
                                    <m:t>DK</m:t>
                                  </m:r>
                                </m:sub>
                              </m:sSub>
                            </m:oMath>
                          </a14:m>
                          <a:r>
                            <a:rPr lang="en-US" altLang="zh-CN" dirty="0"/>
                            <a:t>&gt;0.7%</a:t>
                          </a:r>
                        </a:p>
                      </a:txBody>
                      <a:tcPr/>
                    </a:tc>
                    <a:tc>
                      <a:txBody>
                        <a:bodyPr/>
                        <a:lstStyle/>
                        <a:p>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𝑃</m:t>
                                  </m:r>
                                </m:e>
                                <m:sub>
                                  <m:r>
                                    <m:rPr>
                                      <m:sty m:val="p"/>
                                    </m:rPr>
                                    <a:rPr lang="en-US" i="0">
                                      <a:latin typeface="Cambria Math" panose="02040503050406030204" pitchFamily="18" charset="0"/>
                                    </a:rPr>
                                    <m:t>DK</m:t>
                                  </m:r>
                                </m:sub>
                              </m:sSub>
                            </m:oMath>
                          </a14:m>
                          <a:r>
                            <a:rPr lang="en-US" altLang="zh-CN" dirty="0"/>
                            <a:t>&gt;1.4%</a:t>
                          </a:r>
                          <a:endParaRPr lang="en-US" dirty="0"/>
                        </a:p>
                      </a:txBody>
                      <a:tcPr/>
                    </a:tc>
                    <a:tc>
                      <a:txBody>
                        <a:bodyPr/>
                        <a:lstStyle/>
                        <a:p>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𝑃</m:t>
                                  </m:r>
                                </m:e>
                                <m:sub>
                                  <m:r>
                                    <m:rPr>
                                      <m:sty m:val="p"/>
                                    </m:rPr>
                                    <a:rPr lang="en-US" i="0">
                                      <a:latin typeface="Cambria Math" panose="02040503050406030204" pitchFamily="18" charset="0"/>
                                    </a:rPr>
                                    <m:t>DK</m:t>
                                  </m:r>
                                </m:sub>
                              </m:sSub>
                            </m:oMath>
                          </a14:m>
                          <a:r>
                            <a:rPr lang="en-US" altLang="zh-CN" dirty="0"/>
                            <a:t>&gt;2.1%</a:t>
                          </a:r>
                          <a:endParaRPr lang="en-US" dirty="0"/>
                        </a:p>
                      </a:txBody>
                      <a:tcPr/>
                    </a:tc>
                    <a:extLst>
                      <a:ext uri="{0D108BD9-81ED-4DB2-BD59-A6C34878D82A}">
                        <a16:rowId xmlns:a16="http://schemas.microsoft.com/office/drawing/2014/main" val="2729963096"/>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1800" dirty="0" err="1"/>
                            <a:t>P</a:t>
                          </a:r>
                          <a:r>
                            <a:rPr lang="en-US" altLang="zh-CN" sz="1800" baseline="-25000" dirty="0" err="1"/>
                            <a:t>inj</a:t>
                          </a:r>
                          <a:r>
                            <a:rPr lang="zh-CN" altLang="en-US" sz="1800" dirty="0"/>
                            <a:t> </a:t>
                          </a:r>
                          <a:r>
                            <a:rPr lang="en-US" altLang="zh-CN" sz="1800" dirty="0"/>
                            <a:t>=</a:t>
                          </a:r>
                          <a:r>
                            <a:rPr lang="zh-CN" altLang="en-US" sz="1800" dirty="0"/>
                            <a:t> </a:t>
                          </a:r>
                          <a:r>
                            <a:rPr lang="en-US" altLang="zh-CN" sz="1800" dirty="0"/>
                            <a:t>80%</a:t>
                          </a:r>
                          <a:endParaRPr lang="en-US" sz="1800" dirty="0"/>
                        </a:p>
                      </a:txBody>
                      <a:tcPr/>
                    </a:tc>
                    <a:tc>
                      <a:txBody>
                        <a:bodyPr/>
                        <a:lstStyle/>
                        <a:p>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𝑃</m:t>
                                  </m:r>
                                </m:e>
                                <m:sub>
                                  <m:r>
                                    <m:rPr>
                                      <m:sty m:val="p"/>
                                    </m:rPr>
                                    <a:rPr lang="en-US" i="0">
                                      <a:latin typeface="Cambria Math" panose="02040503050406030204" pitchFamily="18" charset="0"/>
                                    </a:rPr>
                                    <m:t>DK</m:t>
                                  </m:r>
                                </m:sub>
                              </m:sSub>
                            </m:oMath>
                          </a14:m>
                          <a:r>
                            <a:rPr lang="en-US" altLang="zh-CN" dirty="0"/>
                            <a:t>&gt;0.6%</a:t>
                          </a:r>
                          <a:endParaRPr lang="en-US" dirty="0"/>
                        </a:p>
                      </a:txBody>
                      <a:tcPr/>
                    </a:tc>
                    <a:tc>
                      <a:txBody>
                        <a:bodyPr/>
                        <a:lstStyle/>
                        <a:p>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𝑃</m:t>
                                  </m:r>
                                </m:e>
                                <m:sub>
                                  <m:r>
                                    <m:rPr>
                                      <m:sty m:val="p"/>
                                    </m:rPr>
                                    <a:rPr lang="en-US" i="0">
                                      <a:latin typeface="Cambria Math" panose="02040503050406030204" pitchFamily="18" charset="0"/>
                                    </a:rPr>
                                    <m:t>DK</m:t>
                                  </m:r>
                                </m:sub>
                              </m:sSub>
                            </m:oMath>
                          </a14:m>
                          <a:r>
                            <a:rPr lang="en-US" altLang="zh-CN" dirty="0"/>
                            <a:t>&gt;1.2%</a:t>
                          </a:r>
                          <a:endParaRPr lang="en-US" dirty="0"/>
                        </a:p>
                      </a:txBody>
                      <a:tcPr/>
                    </a:tc>
                    <a:tc>
                      <a:txBody>
                        <a:bodyPr/>
                        <a:lstStyle/>
                        <a:p>
                          <a14:m>
                            <m:oMath xmlns:m="http://schemas.openxmlformats.org/officeDocument/2006/math">
                              <m:sSub>
                                <m:sSubPr>
                                  <m:ctrlPr>
                                    <a:rPr lang="en-US" i="1" smtClean="0">
                                      <a:latin typeface="Cambria Math" panose="02040503050406030204" pitchFamily="18" charset="0"/>
                                    </a:rPr>
                                  </m:ctrlPr>
                                </m:sSubPr>
                                <m:e>
                                  <m:r>
                                    <a:rPr lang="en-US" i="1">
                                      <a:latin typeface="Cambria Math" panose="02040503050406030204" pitchFamily="18" charset="0"/>
                                    </a:rPr>
                                    <m:t>𝑃</m:t>
                                  </m:r>
                                </m:e>
                                <m:sub>
                                  <m:r>
                                    <m:rPr>
                                      <m:sty m:val="p"/>
                                    </m:rPr>
                                    <a:rPr lang="en-US" i="0">
                                      <a:latin typeface="Cambria Math" panose="02040503050406030204" pitchFamily="18" charset="0"/>
                                    </a:rPr>
                                    <m:t>DK</m:t>
                                  </m:r>
                                </m:sub>
                              </m:sSub>
                            </m:oMath>
                          </a14:m>
                          <a:r>
                            <a:rPr lang="en-US" altLang="zh-CN" dirty="0"/>
                            <a:t>&gt;1.8%</a:t>
                          </a:r>
                          <a:endParaRPr lang="en-US" dirty="0"/>
                        </a:p>
                      </a:txBody>
                      <a:tcPr/>
                    </a:tc>
                    <a:extLst>
                      <a:ext uri="{0D108BD9-81ED-4DB2-BD59-A6C34878D82A}">
                        <a16:rowId xmlns:a16="http://schemas.microsoft.com/office/drawing/2014/main" val="800621144"/>
                      </a:ext>
                    </a:extLst>
                  </a:tr>
                </a:tbl>
              </a:graphicData>
            </a:graphic>
          </p:graphicFrame>
        </mc:Choice>
        <mc:Fallback xmlns="">
          <p:graphicFrame>
            <p:nvGraphicFramePr>
              <p:cNvPr id="36" name="Table 35">
                <a:extLst>
                  <a:ext uri="{FF2B5EF4-FFF2-40B4-BE49-F238E27FC236}">
                    <a16:creationId xmlns:a16="http://schemas.microsoft.com/office/drawing/2014/main" id="{37EC334E-E874-B344-BE07-DC3BD9606532}"/>
                  </a:ext>
                </a:extLst>
              </p:cNvPr>
              <p:cNvGraphicFramePr>
                <a:graphicFrameLocks noGrp="1"/>
              </p:cNvGraphicFramePr>
              <p:nvPr>
                <p:extLst>
                  <p:ext uri="{D42A27DB-BD31-4B8C-83A1-F6EECF244321}">
                    <p14:modId xmlns:p14="http://schemas.microsoft.com/office/powerpoint/2010/main" val="2086752941"/>
                  </p:ext>
                </p:extLst>
              </p:nvPr>
            </p:nvGraphicFramePr>
            <p:xfrm>
              <a:off x="5441184" y="2918514"/>
              <a:ext cx="6477547" cy="1483360"/>
            </p:xfrm>
            <a:graphic>
              <a:graphicData uri="http://schemas.openxmlformats.org/drawingml/2006/table">
                <a:tbl>
                  <a:tblPr firstRow="1" bandRow="1">
                    <a:tableStyleId>{5C22544A-7EE6-4342-B048-85BDC9FD1C3A}</a:tableStyleId>
                  </a:tblPr>
                  <a:tblGrid>
                    <a:gridCol w="1648208">
                      <a:extLst>
                        <a:ext uri="{9D8B030D-6E8A-4147-A177-3AD203B41FA5}">
                          <a16:colId xmlns:a16="http://schemas.microsoft.com/office/drawing/2014/main" val="4158119173"/>
                        </a:ext>
                      </a:extLst>
                    </a:gridCol>
                    <a:gridCol w="1648208">
                      <a:extLst>
                        <a:ext uri="{9D8B030D-6E8A-4147-A177-3AD203B41FA5}">
                          <a16:colId xmlns:a16="http://schemas.microsoft.com/office/drawing/2014/main" val="3226521758"/>
                        </a:ext>
                      </a:extLst>
                    </a:gridCol>
                    <a:gridCol w="1648208">
                      <a:extLst>
                        <a:ext uri="{9D8B030D-6E8A-4147-A177-3AD203B41FA5}">
                          <a16:colId xmlns:a16="http://schemas.microsoft.com/office/drawing/2014/main" val="2823369286"/>
                        </a:ext>
                      </a:extLst>
                    </a:gridCol>
                    <a:gridCol w="1532923">
                      <a:extLst>
                        <a:ext uri="{9D8B030D-6E8A-4147-A177-3AD203B41FA5}">
                          <a16:colId xmlns:a16="http://schemas.microsoft.com/office/drawing/2014/main" val="1791716706"/>
                        </a:ext>
                      </a:extLst>
                    </a:gridCol>
                  </a:tblGrid>
                  <a:tr h="370840">
                    <a:tc>
                      <a:txBody>
                        <a:bodyPr/>
                        <a:lstStyle/>
                        <a:p>
                          <a:endParaRPr lang="en-US" dirty="0"/>
                        </a:p>
                      </a:txBody>
                      <a:tcPr/>
                    </a:tc>
                    <a:tc>
                      <a:txBody>
                        <a:bodyPr/>
                        <a:lstStyle/>
                        <a:p>
                          <a:endParaRPr lang="en-US"/>
                        </a:p>
                      </a:txBody>
                      <a:tcPr>
                        <a:blipFill>
                          <a:blip r:embed="rId9"/>
                          <a:stretch>
                            <a:fillRect l="-100769" t="-6667" r="-193846" b="-316667"/>
                          </a:stretch>
                        </a:blipFill>
                      </a:tcPr>
                    </a:tc>
                    <a:tc>
                      <a:txBody>
                        <a:bodyPr/>
                        <a:lstStyle/>
                        <a:p>
                          <a:endParaRPr lang="en-US"/>
                        </a:p>
                      </a:txBody>
                      <a:tcPr>
                        <a:blipFill>
                          <a:blip r:embed="rId9"/>
                          <a:stretch>
                            <a:fillRect l="-200769" t="-6667" r="-93846" b="-316667"/>
                          </a:stretch>
                        </a:blipFill>
                      </a:tcPr>
                    </a:tc>
                    <a:tc>
                      <a:txBody>
                        <a:bodyPr/>
                        <a:lstStyle/>
                        <a:p>
                          <a:endParaRPr lang="en-US"/>
                        </a:p>
                      </a:txBody>
                      <a:tcPr>
                        <a:blipFill>
                          <a:blip r:embed="rId9"/>
                          <a:stretch>
                            <a:fillRect l="-323140" t="-6667" r="-826" b="-316667"/>
                          </a:stretch>
                        </a:blipFill>
                      </a:tcPr>
                    </a:tc>
                    <a:extLst>
                      <a:ext uri="{0D108BD9-81ED-4DB2-BD59-A6C34878D82A}">
                        <a16:rowId xmlns:a16="http://schemas.microsoft.com/office/drawing/2014/main" val="2702315700"/>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1800" dirty="0" err="1"/>
                            <a:t>P</a:t>
                          </a:r>
                          <a:r>
                            <a:rPr lang="en-US" altLang="zh-CN" sz="1800" baseline="-25000" dirty="0" err="1"/>
                            <a:t>inj</a:t>
                          </a:r>
                          <a:r>
                            <a:rPr lang="zh-CN" altLang="en-US" sz="1800" dirty="0"/>
                            <a:t> </a:t>
                          </a:r>
                          <a:r>
                            <a:rPr lang="en-US" altLang="zh-CN" sz="1800" dirty="0"/>
                            <a:t>=</a:t>
                          </a:r>
                          <a:r>
                            <a:rPr lang="zh-CN" altLang="en-US" sz="1800" dirty="0"/>
                            <a:t> </a:t>
                          </a:r>
                          <a:r>
                            <a:rPr lang="en-US" altLang="zh-CN" sz="1800" dirty="0"/>
                            <a:t>70%</a:t>
                          </a:r>
                          <a:endParaRPr lang="en-US" sz="1800" dirty="0"/>
                        </a:p>
                      </a:txBody>
                      <a:tcPr/>
                    </a:tc>
                    <a:tc>
                      <a:txBody>
                        <a:bodyPr/>
                        <a:lstStyle/>
                        <a:p>
                          <a:endParaRPr lang="en-US"/>
                        </a:p>
                      </a:txBody>
                      <a:tcPr>
                        <a:blipFill>
                          <a:blip r:embed="rId9"/>
                          <a:stretch>
                            <a:fillRect l="-100769" t="-110345" r="-193846" b="-227586"/>
                          </a:stretch>
                        </a:blipFill>
                      </a:tcPr>
                    </a:tc>
                    <a:tc>
                      <a:txBody>
                        <a:bodyPr/>
                        <a:lstStyle/>
                        <a:p>
                          <a:endParaRPr lang="en-US"/>
                        </a:p>
                      </a:txBody>
                      <a:tcPr>
                        <a:blipFill>
                          <a:blip r:embed="rId9"/>
                          <a:stretch>
                            <a:fillRect l="-200769" t="-110345" r="-93846" b="-227586"/>
                          </a:stretch>
                        </a:blipFill>
                      </a:tcPr>
                    </a:tc>
                    <a:tc>
                      <a:txBody>
                        <a:bodyPr/>
                        <a:lstStyle/>
                        <a:p>
                          <a:endParaRPr lang="en-US"/>
                        </a:p>
                      </a:txBody>
                      <a:tcPr>
                        <a:blipFill>
                          <a:blip r:embed="rId9"/>
                          <a:stretch>
                            <a:fillRect l="-323140" t="-110345" r="-826" b="-227586"/>
                          </a:stretch>
                        </a:blipFill>
                      </a:tcPr>
                    </a:tc>
                    <a:extLst>
                      <a:ext uri="{0D108BD9-81ED-4DB2-BD59-A6C34878D82A}">
                        <a16:rowId xmlns:a16="http://schemas.microsoft.com/office/drawing/2014/main" val="1659144189"/>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1800" dirty="0" err="1"/>
                            <a:t>P</a:t>
                          </a:r>
                          <a:r>
                            <a:rPr lang="en-US" altLang="zh-CN" sz="1800" baseline="-25000" dirty="0" err="1"/>
                            <a:t>inj</a:t>
                          </a:r>
                          <a:r>
                            <a:rPr lang="zh-CN" altLang="en-US" sz="1800" dirty="0"/>
                            <a:t> </a:t>
                          </a:r>
                          <a:r>
                            <a:rPr lang="en-US" altLang="zh-CN" sz="1800" dirty="0"/>
                            <a:t>=</a:t>
                          </a:r>
                          <a:r>
                            <a:rPr lang="zh-CN" altLang="en-US" sz="1800" dirty="0"/>
                            <a:t> </a:t>
                          </a:r>
                          <a:r>
                            <a:rPr lang="en-US" altLang="zh-CN" sz="1800" dirty="0"/>
                            <a:t>75%</a:t>
                          </a:r>
                          <a:endParaRPr lang="en-US" sz="1800" dirty="0"/>
                        </a:p>
                      </a:txBody>
                      <a:tcPr/>
                    </a:tc>
                    <a:tc>
                      <a:txBody>
                        <a:bodyPr/>
                        <a:lstStyle/>
                        <a:p>
                          <a:endParaRPr lang="en-US"/>
                        </a:p>
                      </a:txBody>
                      <a:tcPr>
                        <a:blipFill>
                          <a:blip r:embed="rId9"/>
                          <a:stretch>
                            <a:fillRect l="-100769" t="-203333" r="-193846" b="-120000"/>
                          </a:stretch>
                        </a:blipFill>
                      </a:tcPr>
                    </a:tc>
                    <a:tc>
                      <a:txBody>
                        <a:bodyPr/>
                        <a:lstStyle/>
                        <a:p>
                          <a:endParaRPr lang="en-US"/>
                        </a:p>
                      </a:txBody>
                      <a:tcPr>
                        <a:blipFill>
                          <a:blip r:embed="rId9"/>
                          <a:stretch>
                            <a:fillRect l="-200769" t="-203333" r="-93846" b="-120000"/>
                          </a:stretch>
                        </a:blipFill>
                      </a:tcPr>
                    </a:tc>
                    <a:tc>
                      <a:txBody>
                        <a:bodyPr/>
                        <a:lstStyle/>
                        <a:p>
                          <a:endParaRPr lang="en-US"/>
                        </a:p>
                      </a:txBody>
                      <a:tcPr>
                        <a:blipFill>
                          <a:blip r:embed="rId9"/>
                          <a:stretch>
                            <a:fillRect l="-323140" t="-203333" r="-826" b="-120000"/>
                          </a:stretch>
                        </a:blipFill>
                      </a:tcPr>
                    </a:tc>
                    <a:extLst>
                      <a:ext uri="{0D108BD9-81ED-4DB2-BD59-A6C34878D82A}">
                        <a16:rowId xmlns:a16="http://schemas.microsoft.com/office/drawing/2014/main" val="2729963096"/>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1800" dirty="0" err="1"/>
                            <a:t>P</a:t>
                          </a:r>
                          <a:r>
                            <a:rPr lang="en-US" altLang="zh-CN" sz="1800" baseline="-25000" dirty="0" err="1"/>
                            <a:t>inj</a:t>
                          </a:r>
                          <a:r>
                            <a:rPr lang="zh-CN" altLang="en-US" sz="1800" dirty="0"/>
                            <a:t> </a:t>
                          </a:r>
                          <a:r>
                            <a:rPr lang="en-US" altLang="zh-CN" sz="1800" dirty="0"/>
                            <a:t>=</a:t>
                          </a:r>
                          <a:r>
                            <a:rPr lang="zh-CN" altLang="en-US" sz="1800" dirty="0"/>
                            <a:t> </a:t>
                          </a:r>
                          <a:r>
                            <a:rPr lang="en-US" altLang="zh-CN" sz="1800" dirty="0"/>
                            <a:t>80%</a:t>
                          </a:r>
                          <a:endParaRPr lang="en-US" sz="1800" dirty="0"/>
                        </a:p>
                      </a:txBody>
                      <a:tcPr/>
                    </a:tc>
                    <a:tc>
                      <a:txBody>
                        <a:bodyPr/>
                        <a:lstStyle/>
                        <a:p>
                          <a:endParaRPr lang="en-US"/>
                        </a:p>
                      </a:txBody>
                      <a:tcPr>
                        <a:blipFill>
                          <a:blip r:embed="rId9"/>
                          <a:stretch>
                            <a:fillRect l="-100769" t="-313793" r="-193846" b="-24138"/>
                          </a:stretch>
                        </a:blipFill>
                      </a:tcPr>
                    </a:tc>
                    <a:tc>
                      <a:txBody>
                        <a:bodyPr/>
                        <a:lstStyle/>
                        <a:p>
                          <a:endParaRPr lang="en-US"/>
                        </a:p>
                      </a:txBody>
                      <a:tcPr>
                        <a:blipFill>
                          <a:blip r:embed="rId9"/>
                          <a:stretch>
                            <a:fillRect l="-200769" t="-313793" r="-93846" b="-24138"/>
                          </a:stretch>
                        </a:blipFill>
                      </a:tcPr>
                    </a:tc>
                    <a:tc>
                      <a:txBody>
                        <a:bodyPr/>
                        <a:lstStyle/>
                        <a:p>
                          <a:endParaRPr lang="en-US"/>
                        </a:p>
                      </a:txBody>
                      <a:tcPr>
                        <a:blipFill>
                          <a:blip r:embed="rId9"/>
                          <a:stretch>
                            <a:fillRect l="-323140" t="-313793" r="-826" b="-24138"/>
                          </a:stretch>
                        </a:blipFill>
                      </a:tcPr>
                    </a:tc>
                    <a:extLst>
                      <a:ext uri="{0D108BD9-81ED-4DB2-BD59-A6C34878D82A}">
                        <a16:rowId xmlns:a16="http://schemas.microsoft.com/office/drawing/2014/main" val="800621144"/>
                      </a:ext>
                    </a:extLst>
                  </a:tr>
                </a:tbl>
              </a:graphicData>
            </a:graphic>
          </p:graphicFrame>
        </mc:Fallback>
      </mc:AlternateContent>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A11EC72B-70EE-C743-9072-F6639C6DCF9D}"/>
                  </a:ext>
                </a:extLst>
              </p:cNvPr>
              <p:cNvSpPr txBox="1"/>
              <p:nvPr/>
            </p:nvSpPr>
            <p:spPr>
              <a:xfrm>
                <a:off x="5441185" y="4676803"/>
                <a:ext cx="6141216" cy="1967975"/>
              </a:xfrm>
              <a:prstGeom prst="rect">
                <a:avLst/>
              </a:prstGeom>
              <a:noFill/>
              <a:ln>
                <a:solidFill>
                  <a:srgbClr val="00B050"/>
                </a:solidFill>
              </a:ln>
            </p:spPr>
            <p:txBody>
              <a:bodyPr wrap="square" rtlCol="0">
                <a:spAutoFit/>
              </a:bodyPr>
              <a:lstStyle/>
              <a:p>
                <a:pPr marL="342900" indent="-342900">
                  <a:buFont typeface="Arial" panose="020B0604020202020204" pitchFamily="34" charset="0"/>
                  <a:buChar char="•"/>
                </a:pPr>
                <a14:m>
                  <m:oMath xmlns:m="http://schemas.openxmlformats.org/officeDocument/2006/math">
                    <m:sSub>
                      <m:sSubPr>
                        <m:ctrlPr>
                          <a:rPr lang="en-US" sz="2000" i="1" smtClean="0">
                            <a:solidFill>
                              <a:srgbClr val="0000FF"/>
                            </a:solidFill>
                            <a:latin typeface="Cambria Math" panose="02040503050406030204" pitchFamily="18" charset="0"/>
                          </a:rPr>
                        </m:ctrlPr>
                      </m:sSubPr>
                      <m:e>
                        <m:r>
                          <a:rPr lang="en-US" sz="2000" i="1">
                            <a:solidFill>
                              <a:srgbClr val="0000FF"/>
                            </a:solidFill>
                            <a:latin typeface="Cambria Math" panose="02040503050406030204" pitchFamily="18" charset="0"/>
                          </a:rPr>
                          <m:t>𝑃</m:t>
                        </m:r>
                      </m:e>
                      <m:sub>
                        <m:r>
                          <m:rPr>
                            <m:sty m:val="p"/>
                          </m:rPr>
                          <a:rPr lang="en-US" sz="2000">
                            <a:solidFill>
                              <a:srgbClr val="0000FF"/>
                            </a:solidFill>
                            <a:latin typeface="Cambria Math" panose="02040503050406030204" pitchFamily="18" charset="0"/>
                          </a:rPr>
                          <m:t>avg</m:t>
                        </m:r>
                      </m:sub>
                    </m:sSub>
                  </m:oMath>
                </a14:m>
                <a:r>
                  <a:rPr lang="en-US" altLang="zh-CN" sz="2000" dirty="0">
                    <a:solidFill>
                      <a:srgbClr val="0000FF"/>
                    </a:solidFill>
                  </a:rPr>
                  <a:t> &gt; 70% for the simulated cases with </a:t>
                </a:r>
                <a:r>
                  <a:rPr lang="en-US" sz="2000" dirty="0">
                    <a:solidFill>
                      <a:srgbClr val="0000FF"/>
                    </a:solidFill>
                  </a:rPr>
                  <a:t>P</a:t>
                </a:r>
                <a:r>
                  <a:rPr lang="en-US" sz="2000" baseline="-25000" dirty="0">
                    <a:solidFill>
                      <a:srgbClr val="0000FF"/>
                    </a:solidFill>
                  </a:rPr>
                  <a:t>DK</a:t>
                </a:r>
                <a:r>
                  <a:rPr lang="en-US" sz="2000" dirty="0">
                    <a:solidFill>
                      <a:srgbClr val="0000FF"/>
                    </a:solidFill>
                  </a:rPr>
                  <a:t> &gt; 70% at [</a:t>
                </a:r>
                <a:r>
                  <a:rPr lang="en-US" altLang="zh-CN" sz="2000" dirty="0">
                    <a:solidFill>
                      <a:srgbClr val="0000FF"/>
                    </a:solidFill>
                  </a:rPr>
                  <a:t>a</a:t>
                </a:r>
                <a:r>
                  <a:rPr lang="el-GR" altLang="zh-CN" sz="2000" dirty="0">
                    <a:solidFill>
                      <a:srgbClr val="0000FF"/>
                    </a:solidFill>
                  </a:rPr>
                  <a:t>γ</a:t>
                </a:r>
                <a:r>
                  <a:rPr lang="en-US" altLang="zh-CN" sz="2000" dirty="0">
                    <a:solidFill>
                      <a:srgbClr val="0000FF"/>
                    </a:solidFill>
                  </a:rPr>
                  <a:t>] = 0.5</a:t>
                </a:r>
              </a:p>
              <a:p>
                <a:pPr marL="342900" indent="-342900">
                  <a:buFont typeface="Arial" panose="020B0604020202020204" pitchFamily="34" charset="0"/>
                  <a:buChar char="•"/>
                </a:pPr>
                <a:r>
                  <a:rPr lang="en-US" altLang="zh-CN" sz="2000" dirty="0">
                    <a:solidFill>
                      <a:srgbClr val="FF0000"/>
                    </a:solidFill>
                  </a:rPr>
                  <a:t>Maintaining</a:t>
                </a:r>
                <a:r>
                  <a:rPr lang="zh-CN" altLang="en-US" sz="2000" dirty="0">
                    <a:solidFill>
                      <a:srgbClr val="FF0000"/>
                    </a:solidFill>
                  </a:rPr>
                  <a:t> </a:t>
                </a:r>
                <a:r>
                  <a:rPr lang="en-US" altLang="zh-CN" sz="2000" dirty="0">
                    <a:solidFill>
                      <a:srgbClr val="FF0000"/>
                    </a:solidFill>
                  </a:rPr>
                  <a:t>a</a:t>
                </a:r>
                <a:r>
                  <a:rPr lang="zh-CN" altLang="en-US" sz="2000" dirty="0">
                    <a:solidFill>
                      <a:srgbClr val="FF0000"/>
                    </a:solidFill>
                  </a:rPr>
                  <a:t> </a:t>
                </a:r>
                <a:r>
                  <a:rPr lang="en-US" altLang="zh-CN" sz="2000" dirty="0">
                    <a:solidFill>
                      <a:srgbClr val="FF0000"/>
                    </a:solidFill>
                  </a:rPr>
                  <a:t>beam</a:t>
                </a:r>
                <a:r>
                  <a:rPr lang="zh-CN" altLang="en-US" sz="2000" dirty="0">
                    <a:solidFill>
                      <a:srgbClr val="FF0000"/>
                    </a:solidFill>
                  </a:rPr>
                  <a:t> </a:t>
                </a:r>
                <a:r>
                  <a:rPr lang="en-US" altLang="zh-CN" sz="2000" dirty="0">
                    <a:solidFill>
                      <a:srgbClr val="FF0000"/>
                    </a:solidFill>
                  </a:rPr>
                  <a:t>polarization</a:t>
                </a:r>
                <a:r>
                  <a:rPr lang="zh-CN" altLang="en-US" sz="2000" dirty="0">
                    <a:solidFill>
                      <a:srgbClr val="FF0000"/>
                    </a:solidFill>
                  </a:rPr>
                  <a:t> </a:t>
                </a:r>
                <a:r>
                  <a:rPr lang="en-US" altLang="zh-CN" sz="2000" dirty="0">
                    <a:solidFill>
                      <a:srgbClr val="FF0000"/>
                    </a:solidFill>
                  </a:rPr>
                  <a:t>&gt;</a:t>
                </a:r>
                <a:r>
                  <a:rPr lang="zh-CN" altLang="en-US" sz="2000" dirty="0">
                    <a:solidFill>
                      <a:srgbClr val="FF0000"/>
                    </a:solidFill>
                  </a:rPr>
                  <a:t> </a:t>
                </a:r>
                <a:r>
                  <a:rPr lang="en-US" altLang="zh-CN" sz="2000" dirty="0">
                    <a:solidFill>
                      <a:srgbClr val="FF0000"/>
                    </a:solidFill>
                  </a:rPr>
                  <a:t>50%</a:t>
                </a:r>
                <a:r>
                  <a:rPr lang="zh-CN" altLang="en-US" sz="2000" dirty="0">
                    <a:solidFill>
                      <a:srgbClr val="FF0000"/>
                    </a:solidFill>
                  </a:rPr>
                  <a:t> </a:t>
                </a:r>
                <a:r>
                  <a:rPr lang="en-US" altLang="zh-CN" sz="2000" dirty="0">
                    <a:solidFill>
                      <a:srgbClr val="FF0000"/>
                    </a:solidFill>
                  </a:rPr>
                  <a:t>still</a:t>
                </a:r>
                <a:r>
                  <a:rPr lang="zh-CN" altLang="en-US" sz="2000" dirty="0">
                    <a:solidFill>
                      <a:srgbClr val="FF0000"/>
                    </a:solidFill>
                  </a:rPr>
                  <a:t> </a:t>
                </a:r>
                <a:r>
                  <a:rPr lang="en-US" altLang="zh-CN" sz="2000" dirty="0">
                    <a:solidFill>
                      <a:srgbClr val="FF0000"/>
                    </a:solidFill>
                  </a:rPr>
                  <a:t>reserves</a:t>
                </a:r>
                <a:r>
                  <a:rPr lang="zh-CN" altLang="en-US" sz="2000" dirty="0">
                    <a:solidFill>
                      <a:srgbClr val="FF0000"/>
                    </a:solidFill>
                  </a:rPr>
                  <a:t> </a:t>
                </a:r>
                <a:r>
                  <a:rPr lang="en-US" altLang="zh-CN" sz="2000" dirty="0">
                    <a:solidFill>
                      <a:srgbClr val="FF0000"/>
                    </a:solidFill>
                  </a:rPr>
                  <a:t>a</a:t>
                </a:r>
                <a:r>
                  <a:rPr lang="en-US" sz="2000" dirty="0">
                    <a:solidFill>
                      <a:srgbClr val="FF0000"/>
                    </a:solidFill>
                  </a:rPr>
                  <a:t> large safe margin for effects not yet considered </a:t>
                </a:r>
              </a:p>
              <a:p>
                <a:pPr marL="742950" lvl="1" indent="-285750">
                  <a:buFont typeface="Arial" panose="020B0604020202020204" pitchFamily="34" charset="0"/>
                  <a:buChar char="•"/>
                </a:pPr>
                <a:r>
                  <a:rPr lang="en-US" sz="2000" dirty="0"/>
                  <a:t>More realistic error sources &amp; detector solenoids</a:t>
                </a:r>
              </a:p>
              <a:p>
                <a:pPr marL="742950" lvl="1" indent="-285750">
                  <a:buFont typeface="Arial" panose="020B0604020202020204" pitchFamily="34" charset="0"/>
                  <a:buChar char="•"/>
                </a:pPr>
                <a:r>
                  <a:rPr lang="en-US" sz="2000" dirty="0"/>
                  <a:t>Beam-beam depolarization</a:t>
                </a:r>
                <a:endParaRPr lang="en-HK" dirty="0"/>
              </a:p>
            </p:txBody>
          </p:sp>
        </mc:Choice>
        <mc:Fallback xmlns="">
          <p:sp>
            <p:nvSpPr>
              <p:cNvPr id="43" name="TextBox 42">
                <a:extLst>
                  <a:ext uri="{FF2B5EF4-FFF2-40B4-BE49-F238E27FC236}">
                    <a16:creationId xmlns:a16="http://schemas.microsoft.com/office/drawing/2014/main" id="{A11EC72B-70EE-C743-9072-F6639C6DCF9D}"/>
                  </a:ext>
                </a:extLst>
              </p:cNvPr>
              <p:cNvSpPr txBox="1">
                <a:spLocks noRot="1" noChangeAspect="1" noMove="1" noResize="1" noEditPoints="1" noAdjustHandles="1" noChangeArrowheads="1" noChangeShapeType="1" noTextEdit="1"/>
              </p:cNvSpPr>
              <p:nvPr/>
            </p:nvSpPr>
            <p:spPr>
              <a:xfrm>
                <a:off x="5441185" y="4676803"/>
                <a:ext cx="6141216" cy="1967975"/>
              </a:xfrm>
              <a:prstGeom prst="rect">
                <a:avLst/>
              </a:prstGeom>
              <a:blipFill>
                <a:blip r:embed="rId10"/>
                <a:stretch>
                  <a:fillRect l="-617" t="-1274" b="-3185"/>
                </a:stretch>
              </a:blipFill>
              <a:ln>
                <a:solidFill>
                  <a:srgbClr val="00B050"/>
                </a:solidFill>
              </a:ln>
            </p:spPr>
            <p:txBody>
              <a:bodyPr/>
              <a:lstStyle/>
              <a:p>
                <a:r>
                  <a:rPr lang="en-US">
                    <a:noFill/>
                  </a:rPr>
                  <a:t> </a:t>
                </a:r>
              </a:p>
            </p:txBody>
          </p:sp>
        </mc:Fallback>
      </mc:AlternateContent>
    </p:spTree>
    <p:extLst>
      <p:ext uri="{BB962C8B-B14F-4D97-AF65-F5344CB8AC3E}">
        <p14:creationId xmlns:p14="http://schemas.microsoft.com/office/powerpoint/2010/main" val="19232304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4BB53-E41E-AB43-AD8D-049B89A1C586}"/>
              </a:ext>
            </a:extLst>
          </p:cNvPr>
          <p:cNvSpPr>
            <a:spLocks noGrp="1"/>
          </p:cNvSpPr>
          <p:nvPr>
            <p:ph type="title"/>
          </p:nvPr>
        </p:nvSpPr>
        <p:spPr/>
        <p:txBody>
          <a:bodyPr>
            <a:normAutofit fontScale="90000"/>
          </a:bodyPr>
          <a:lstStyle/>
          <a:p>
            <a:r>
              <a:rPr lang="en-US" altLang="zh-CN" dirty="0"/>
              <a:t>Outline</a:t>
            </a:r>
            <a:endParaRPr lang="en-US" dirty="0"/>
          </a:p>
        </p:txBody>
      </p:sp>
      <p:sp>
        <p:nvSpPr>
          <p:cNvPr id="3" name="Content Placeholder 2">
            <a:extLst>
              <a:ext uri="{FF2B5EF4-FFF2-40B4-BE49-F238E27FC236}">
                <a16:creationId xmlns:a16="http://schemas.microsoft.com/office/drawing/2014/main" id="{BE7EF991-CFB6-D645-9A89-B2763CBA766F}"/>
              </a:ext>
            </a:extLst>
          </p:cNvPr>
          <p:cNvSpPr>
            <a:spLocks noGrp="1"/>
          </p:cNvSpPr>
          <p:nvPr>
            <p:ph idx="1"/>
          </p:nvPr>
        </p:nvSpPr>
        <p:spPr/>
        <p:txBody>
          <a:bodyPr/>
          <a:lstStyle/>
          <a:p>
            <a:r>
              <a:rPr lang="en-US" altLang="zh-CN" sz="2800" dirty="0">
                <a:solidFill>
                  <a:srgbClr val="FF0000"/>
                </a:solidFill>
              </a:rPr>
              <a:t>I.</a:t>
            </a:r>
            <a:r>
              <a:rPr lang="zh-CN" altLang="en-US" sz="2800" dirty="0">
                <a:solidFill>
                  <a:srgbClr val="FF0000"/>
                </a:solidFill>
              </a:rPr>
              <a:t> </a:t>
            </a:r>
            <a:r>
              <a:rPr lang="en-US" altLang="zh-CN" sz="2800" dirty="0">
                <a:solidFill>
                  <a:srgbClr val="FF0000"/>
                </a:solidFill>
              </a:rPr>
              <a:t>Introduction</a:t>
            </a:r>
          </a:p>
          <a:p>
            <a:pPr lvl="1"/>
            <a:r>
              <a:rPr lang="en-US" altLang="zh-CN" sz="2400" dirty="0"/>
              <a:t>Background</a:t>
            </a:r>
          </a:p>
          <a:p>
            <a:pPr lvl="1"/>
            <a:r>
              <a:rPr lang="en-US" altLang="zh-CN" sz="2400" dirty="0"/>
              <a:t>Indicators</a:t>
            </a:r>
            <a:r>
              <a:rPr lang="zh-CN" altLang="en-US" sz="2400" dirty="0"/>
              <a:t> </a:t>
            </a:r>
            <a:r>
              <a:rPr lang="en-US" altLang="zh-CN" sz="2400" dirty="0"/>
              <a:t>and</a:t>
            </a:r>
            <a:r>
              <a:rPr lang="zh-CN" altLang="en-US" sz="2400" dirty="0"/>
              <a:t> </a:t>
            </a:r>
            <a:r>
              <a:rPr lang="en-US" altLang="zh-CN" sz="2400" dirty="0"/>
              <a:t>tasks</a:t>
            </a:r>
          </a:p>
          <a:p>
            <a:pPr lvl="1"/>
            <a:r>
              <a:rPr lang="en-US" altLang="zh-CN" sz="2400" dirty="0"/>
              <a:t>Beam</a:t>
            </a:r>
            <a:r>
              <a:rPr lang="zh-CN" altLang="en-US" sz="2400" dirty="0"/>
              <a:t> </a:t>
            </a:r>
            <a:r>
              <a:rPr lang="en-US" altLang="zh-CN" sz="2400" dirty="0"/>
              <a:t>polarization</a:t>
            </a:r>
            <a:r>
              <a:rPr lang="zh-CN" altLang="en-US" sz="2400" dirty="0"/>
              <a:t> </a:t>
            </a:r>
            <a:r>
              <a:rPr lang="en-US" altLang="zh-CN" sz="2400" dirty="0"/>
              <a:t>in</a:t>
            </a:r>
            <a:r>
              <a:rPr lang="zh-CN" altLang="en-US" sz="2400" dirty="0"/>
              <a:t> </a:t>
            </a:r>
            <a:r>
              <a:rPr lang="en-US" altLang="zh-CN" sz="2400" dirty="0"/>
              <a:t>the</a:t>
            </a:r>
            <a:r>
              <a:rPr lang="zh-CN" altLang="en-US" sz="2400" dirty="0"/>
              <a:t> </a:t>
            </a:r>
            <a:r>
              <a:rPr lang="en-US" altLang="zh-CN" sz="2400" dirty="0"/>
              <a:t>collider</a:t>
            </a:r>
            <a:r>
              <a:rPr lang="zh-CN" altLang="en-US" sz="2400" dirty="0"/>
              <a:t> </a:t>
            </a:r>
            <a:r>
              <a:rPr lang="en-US" altLang="zh-CN" sz="2400" dirty="0"/>
              <a:t>rings</a:t>
            </a:r>
          </a:p>
          <a:p>
            <a:r>
              <a:rPr lang="en-US" altLang="zh-CN" sz="2800" dirty="0"/>
              <a:t>II.</a:t>
            </a:r>
            <a:r>
              <a:rPr lang="zh-CN" altLang="en-US" sz="2800" dirty="0"/>
              <a:t> </a:t>
            </a:r>
            <a:r>
              <a:rPr lang="en-US" altLang="zh-CN" sz="2800" dirty="0"/>
              <a:t>Design</a:t>
            </a:r>
            <a:r>
              <a:rPr lang="zh-CN" altLang="en-US" sz="2800" dirty="0"/>
              <a:t> </a:t>
            </a:r>
            <a:r>
              <a:rPr lang="en-US" altLang="zh-CN" sz="2800" dirty="0"/>
              <a:t>of</a:t>
            </a:r>
            <a:r>
              <a:rPr lang="zh-CN" altLang="en-US" sz="2800" dirty="0"/>
              <a:t> </a:t>
            </a:r>
            <a:r>
              <a:rPr lang="en-US" altLang="zh-CN" sz="2800" dirty="0"/>
              <a:t>longitudinally</a:t>
            </a:r>
            <a:r>
              <a:rPr lang="zh-CN" altLang="en-US" sz="2800" dirty="0"/>
              <a:t> </a:t>
            </a:r>
            <a:r>
              <a:rPr lang="en-US" altLang="zh-CN" sz="2800" dirty="0"/>
              <a:t>polarized</a:t>
            </a:r>
            <a:r>
              <a:rPr lang="zh-CN" altLang="en-US" sz="2800" dirty="0"/>
              <a:t> </a:t>
            </a:r>
            <a:r>
              <a:rPr lang="en-US" altLang="zh-CN" sz="2800" dirty="0"/>
              <a:t>colliding</a:t>
            </a:r>
            <a:r>
              <a:rPr lang="zh-CN" altLang="en-US" sz="2800" dirty="0"/>
              <a:t> </a:t>
            </a:r>
            <a:r>
              <a:rPr lang="en-US" altLang="zh-CN" sz="2800" dirty="0"/>
              <a:t>beams</a:t>
            </a:r>
          </a:p>
          <a:p>
            <a:r>
              <a:rPr lang="en-US" altLang="zh-CN" sz="2800" dirty="0"/>
              <a:t>III.</a:t>
            </a:r>
            <a:r>
              <a:rPr lang="zh-CN" altLang="en-US" sz="2800" dirty="0"/>
              <a:t> </a:t>
            </a:r>
            <a:r>
              <a:rPr lang="en-US" altLang="zh-CN" sz="2800" dirty="0"/>
              <a:t>Other</a:t>
            </a:r>
            <a:r>
              <a:rPr lang="zh-CN" altLang="en-US" sz="2800" dirty="0"/>
              <a:t> </a:t>
            </a:r>
            <a:r>
              <a:rPr lang="en-US" altLang="zh-CN" sz="2800" dirty="0"/>
              <a:t>studies</a:t>
            </a:r>
            <a:r>
              <a:rPr lang="zh-CN" altLang="en-US" sz="2800" dirty="0"/>
              <a:t> </a:t>
            </a:r>
            <a:r>
              <a:rPr lang="en-US" altLang="zh-CN" sz="2800" dirty="0"/>
              <a:t>on</a:t>
            </a:r>
            <a:r>
              <a:rPr lang="zh-CN" altLang="en-US" sz="2800" dirty="0"/>
              <a:t> </a:t>
            </a:r>
            <a:r>
              <a:rPr lang="en-US" altLang="zh-CN" sz="2800" dirty="0"/>
              <a:t>polarized</a:t>
            </a:r>
            <a:r>
              <a:rPr lang="zh-CN" altLang="en-US" sz="2800" dirty="0"/>
              <a:t> </a:t>
            </a:r>
            <a:r>
              <a:rPr lang="en-US" altLang="zh-CN" sz="2800" dirty="0"/>
              <a:t>beams</a:t>
            </a:r>
          </a:p>
          <a:p>
            <a:r>
              <a:rPr lang="en-US" altLang="zh-CN" sz="2800" dirty="0"/>
              <a:t>IV.</a:t>
            </a:r>
            <a:r>
              <a:rPr lang="zh-CN" altLang="en-US" sz="2800" dirty="0"/>
              <a:t> </a:t>
            </a:r>
            <a:r>
              <a:rPr lang="en-US" altLang="zh-CN" sz="2800" dirty="0"/>
              <a:t>Summary</a:t>
            </a:r>
          </a:p>
          <a:p>
            <a:endParaRPr lang="en-US" dirty="0"/>
          </a:p>
        </p:txBody>
      </p:sp>
      <p:sp>
        <p:nvSpPr>
          <p:cNvPr id="4" name="Slide Number Placeholder 3">
            <a:extLst>
              <a:ext uri="{FF2B5EF4-FFF2-40B4-BE49-F238E27FC236}">
                <a16:creationId xmlns:a16="http://schemas.microsoft.com/office/drawing/2014/main" id="{C3E835DA-D0C5-7A47-B774-93B23F1AD669}"/>
              </a:ext>
            </a:extLst>
          </p:cNvPr>
          <p:cNvSpPr>
            <a:spLocks noGrp="1"/>
          </p:cNvSpPr>
          <p:nvPr>
            <p:ph type="sldNum" sz="quarter" idx="12"/>
          </p:nvPr>
        </p:nvSpPr>
        <p:spPr/>
        <p:txBody>
          <a:bodyPr/>
          <a:lstStyle/>
          <a:p>
            <a:fld id="{C973300C-797F-D148-A78D-320196FBAF04}" type="slidenum">
              <a:rPr lang="en-US" smtClean="0"/>
              <a:pPr/>
              <a:t>2</a:t>
            </a:fld>
            <a:endParaRPr lang="en-US"/>
          </a:p>
        </p:txBody>
      </p:sp>
    </p:spTree>
    <p:extLst>
      <p:ext uri="{BB962C8B-B14F-4D97-AF65-F5344CB8AC3E}">
        <p14:creationId xmlns:p14="http://schemas.microsoft.com/office/powerpoint/2010/main" val="7873272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EBE00-0C70-C04B-BA00-F8EF7BFD4F47}"/>
              </a:ext>
            </a:extLst>
          </p:cNvPr>
          <p:cNvSpPr>
            <a:spLocks noGrp="1"/>
          </p:cNvSpPr>
          <p:nvPr>
            <p:ph type="title"/>
          </p:nvPr>
        </p:nvSpPr>
        <p:spPr/>
        <p:txBody>
          <a:bodyPr>
            <a:noAutofit/>
          </a:bodyPr>
          <a:lstStyle/>
          <a:p>
            <a:r>
              <a:rPr lang="en-US" altLang="zh-CN" sz="3600" dirty="0"/>
              <a:t>Beam</a:t>
            </a:r>
            <a:r>
              <a:rPr lang="zh-CN" altLang="en-US" sz="3600" dirty="0"/>
              <a:t> </a:t>
            </a:r>
            <a:r>
              <a:rPr lang="en-US" altLang="zh-CN" sz="3600" dirty="0"/>
              <a:t>lifetime issues</a:t>
            </a:r>
            <a:r>
              <a:rPr lang="zh-CN" altLang="en-US" sz="3600" dirty="0"/>
              <a:t> </a:t>
            </a:r>
            <a:r>
              <a:rPr lang="en-US" sz="3600" dirty="0"/>
              <a:t>for the CDR</a:t>
            </a:r>
            <a:r>
              <a:rPr lang="zh-CN" altLang="en-US" sz="3600" dirty="0"/>
              <a:t> </a:t>
            </a:r>
            <a:r>
              <a:rPr lang="en-US" sz="3600" dirty="0"/>
              <a:t>lattice w/ spin rotators</a:t>
            </a:r>
          </a:p>
        </p:txBody>
      </p:sp>
      <p:sp>
        <p:nvSpPr>
          <p:cNvPr id="4" name="Slide Number Placeholder 3">
            <a:extLst>
              <a:ext uri="{FF2B5EF4-FFF2-40B4-BE49-F238E27FC236}">
                <a16:creationId xmlns:a16="http://schemas.microsoft.com/office/drawing/2014/main" id="{88326418-BED2-0944-BE3F-CF4F1A5F2858}"/>
              </a:ext>
            </a:extLst>
          </p:cNvPr>
          <p:cNvSpPr>
            <a:spLocks noGrp="1"/>
          </p:cNvSpPr>
          <p:nvPr>
            <p:ph type="sldNum" sz="quarter" idx="12"/>
          </p:nvPr>
        </p:nvSpPr>
        <p:spPr/>
        <p:txBody>
          <a:bodyPr/>
          <a:lstStyle/>
          <a:p>
            <a:fld id="{C973300C-797F-D148-A78D-320196FBAF04}" type="slidenum">
              <a:rPr lang="en-US" smtClean="0"/>
              <a:pPr/>
              <a:t>20</a:t>
            </a:fld>
            <a:endParaRPr lang="en-US"/>
          </a:p>
        </p:txBody>
      </p:sp>
      <p:graphicFrame>
        <p:nvGraphicFramePr>
          <p:cNvPr id="6" name="Table 5">
            <a:extLst>
              <a:ext uri="{FF2B5EF4-FFF2-40B4-BE49-F238E27FC236}">
                <a16:creationId xmlns:a16="http://schemas.microsoft.com/office/drawing/2014/main" id="{D6BE0F01-C44C-444E-968A-9FDCDC5CB42C}"/>
              </a:ext>
            </a:extLst>
          </p:cNvPr>
          <p:cNvGraphicFramePr>
            <a:graphicFrameLocks noGrp="1"/>
          </p:cNvGraphicFramePr>
          <p:nvPr>
            <p:extLst>
              <p:ext uri="{D42A27DB-BD31-4B8C-83A1-F6EECF244321}">
                <p14:modId xmlns:p14="http://schemas.microsoft.com/office/powerpoint/2010/main" val="612354195"/>
              </p:ext>
            </p:extLst>
          </p:nvPr>
        </p:nvGraphicFramePr>
        <p:xfrm>
          <a:off x="468277" y="2195032"/>
          <a:ext cx="9924774" cy="1676400"/>
        </p:xfrm>
        <a:graphic>
          <a:graphicData uri="http://schemas.openxmlformats.org/drawingml/2006/table">
            <a:tbl>
              <a:tblPr firstRow="1" bandRow="1">
                <a:tableStyleId>{5C22544A-7EE6-4342-B048-85BDC9FD1C3A}</a:tableStyleId>
              </a:tblPr>
              <a:tblGrid>
                <a:gridCol w="3752574">
                  <a:extLst>
                    <a:ext uri="{9D8B030D-6E8A-4147-A177-3AD203B41FA5}">
                      <a16:colId xmlns:a16="http://schemas.microsoft.com/office/drawing/2014/main" val="2965125725"/>
                    </a:ext>
                  </a:extLst>
                </a:gridCol>
                <a:gridCol w="2863942">
                  <a:extLst>
                    <a:ext uri="{9D8B030D-6E8A-4147-A177-3AD203B41FA5}">
                      <a16:colId xmlns:a16="http://schemas.microsoft.com/office/drawing/2014/main" val="191751502"/>
                    </a:ext>
                  </a:extLst>
                </a:gridCol>
                <a:gridCol w="3308258">
                  <a:extLst>
                    <a:ext uri="{9D8B030D-6E8A-4147-A177-3AD203B41FA5}">
                      <a16:colId xmlns:a16="http://schemas.microsoft.com/office/drawing/2014/main" val="3608600332"/>
                    </a:ext>
                  </a:extLst>
                </a:gridCol>
              </a:tblGrid>
              <a:tr h="312228">
                <a:tc>
                  <a:txBody>
                    <a:bodyPr/>
                    <a:lstStyle/>
                    <a:p>
                      <a:r>
                        <a:rPr lang="en-US" sz="1600" dirty="0"/>
                        <a:t>Beam lifetime contribution</a:t>
                      </a:r>
                    </a:p>
                  </a:txBody>
                  <a:tcPr/>
                </a:tc>
                <a:tc>
                  <a:txBody>
                    <a:bodyPr/>
                    <a:lstStyle/>
                    <a:p>
                      <a:r>
                        <a:rPr lang="en-US" sz="1600" dirty="0"/>
                        <a:t>CDR lattice w/ spin rotators</a:t>
                      </a:r>
                    </a:p>
                  </a:txBody>
                  <a:tcPr/>
                </a:tc>
                <a:tc>
                  <a:txBody>
                    <a:bodyPr/>
                    <a:lstStyle/>
                    <a:p>
                      <a:r>
                        <a:rPr lang="en-US" sz="1600" dirty="0"/>
                        <a:t>Comments</a:t>
                      </a:r>
                    </a:p>
                  </a:txBody>
                  <a:tcPr/>
                </a:tc>
                <a:extLst>
                  <a:ext uri="{0D108BD9-81ED-4DB2-BD59-A6C34878D82A}">
                    <a16:rowId xmlns:a16="http://schemas.microsoft.com/office/drawing/2014/main" val="2864199371"/>
                  </a:ext>
                </a:extLst>
              </a:tr>
              <a:tr h="312228">
                <a:tc>
                  <a:txBody>
                    <a:bodyPr/>
                    <a:lstStyle/>
                    <a:p>
                      <a:r>
                        <a:rPr lang="en-US" sz="1600" dirty="0"/>
                        <a:t>Radiative Bhabha</a:t>
                      </a:r>
                    </a:p>
                  </a:txBody>
                  <a:tcPr/>
                </a:tc>
                <a:tc>
                  <a:txBody>
                    <a:bodyPr/>
                    <a:lstStyle/>
                    <a:p>
                      <a:r>
                        <a:rPr lang="en-US" sz="1600" dirty="0"/>
                        <a:t>2.9 hour</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ref: CEPC TDR</a:t>
                      </a:r>
                    </a:p>
                  </a:txBody>
                  <a:tcPr/>
                </a:tc>
                <a:extLst>
                  <a:ext uri="{0D108BD9-81ED-4DB2-BD59-A6C34878D82A}">
                    <a16:rowId xmlns:a16="http://schemas.microsoft.com/office/drawing/2014/main" val="2837752259"/>
                  </a:ext>
                </a:extLst>
              </a:tr>
              <a:tr h="312228">
                <a:tc>
                  <a:txBody>
                    <a:bodyPr/>
                    <a:lstStyle/>
                    <a:p>
                      <a:r>
                        <a:rPr lang="en-US" sz="1600" dirty="0"/>
                        <a:t>Vacuum lifetime</a:t>
                      </a:r>
                    </a:p>
                  </a:txBody>
                  <a:tcPr/>
                </a:tc>
                <a:tc>
                  <a:txBody>
                    <a:bodyPr/>
                    <a:lstStyle/>
                    <a:p>
                      <a:r>
                        <a:rPr lang="en-US" altLang="zh-CN" sz="1600" dirty="0"/>
                        <a:t>3</a:t>
                      </a:r>
                      <a:r>
                        <a:rPr lang="en-US" sz="1600" dirty="0"/>
                        <a:t> hour</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ref: CEPC TDR</a:t>
                      </a:r>
                    </a:p>
                  </a:txBody>
                  <a:tcPr/>
                </a:tc>
                <a:extLst>
                  <a:ext uri="{0D108BD9-81ED-4DB2-BD59-A6C34878D82A}">
                    <a16:rowId xmlns:a16="http://schemas.microsoft.com/office/drawing/2014/main" val="990025453"/>
                  </a:ext>
                </a:extLst>
              </a:tr>
              <a:tr h="312228">
                <a:tc>
                  <a:txBody>
                    <a:bodyPr/>
                    <a:lstStyle/>
                    <a:p>
                      <a:r>
                        <a:rPr lang="en-US" sz="1600" dirty="0" err="1"/>
                        <a:t>Touschek</a:t>
                      </a:r>
                      <a:r>
                        <a:rPr lang="en-US" sz="1600" dirty="0"/>
                        <a:t> lifetime</a:t>
                      </a:r>
                    </a:p>
                  </a:txBody>
                  <a:tcPr/>
                </a:tc>
                <a:tc>
                  <a:txBody>
                    <a:bodyPr/>
                    <a:lstStyle/>
                    <a:p>
                      <a:r>
                        <a:rPr lang="en-US" sz="1600" dirty="0"/>
                        <a:t>4.64 hour</a:t>
                      </a:r>
                    </a:p>
                  </a:txBody>
                  <a:tcPr/>
                </a:tc>
                <a:tc>
                  <a:txBody>
                    <a:bodyPr/>
                    <a:lstStyle/>
                    <a:p>
                      <a:r>
                        <a:rPr lang="en-US" sz="1600" dirty="0"/>
                        <a:t>CDR lattice w/o rotators: 8.9 hour</a:t>
                      </a:r>
                    </a:p>
                  </a:txBody>
                  <a:tcPr/>
                </a:tc>
                <a:extLst>
                  <a:ext uri="{0D108BD9-81ED-4DB2-BD59-A6C34878D82A}">
                    <a16:rowId xmlns:a16="http://schemas.microsoft.com/office/drawing/2014/main" val="668880331"/>
                  </a:ext>
                </a:extLst>
              </a:tr>
              <a:tr h="312228">
                <a:tc>
                  <a:txBody>
                    <a:bodyPr/>
                    <a:lstStyle/>
                    <a:p>
                      <a:r>
                        <a:rPr lang="en-US" sz="1600" b="1" dirty="0">
                          <a:solidFill>
                            <a:srgbClr val="FF0000"/>
                          </a:solidFill>
                        </a:rPr>
                        <a:t>Lifetime limited by dynamic aperture</a:t>
                      </a:r>
                    </a:p>
                  </a:txBody>
                  <a:tcPr/>
                </a:tc>
                <a:tc>
                  <a:txBody>
                    <a:bodyPr/>
                    <a:lstStyle/>
                    <a:p>
                      <a:r>
                        <a:rPr lang="en-US" sz="1600" b="1" dirty="0">
                          <a:solidFill>
                            <a:srgbClr val="FF0000"/>
                          </a:solidFill>
                        </a:rPr>
                        <a:t>5.3 second</a:t>
                      </a:r>
                    </a:p>
                  </a:txBody>
                  <a:tcPr/>
                </a:tc>
                <a:tc>
                  <a:txBody>
                    <a:bodyPr/>
                    <a:lstStyle/>
                    <a:p>
                      <a:r>
                        <a:rPr lang="en-US" sz="1600" b="1" dirty="0">
                          <a:solidFill>
                            <a:srgbClr val="FF0000"/>
                          </a:solidFill>
                        </a:rPr>
                        <a:t>Tracking simulations</a:t>
                      </a:r>
                    </a:p>
                  </a:txBody>
                  <a:tcPr/>
                </a:tc>
                <a:extLst>
                  <a:ext uri="{0D108BD9-81ED-4DB2-BD59-A6C34878D82A}">
                    <a16:rowId xmlns:a16="http://schemas.microsoft.com/office/drawing/2014/main" val="1583834869"/>
                  </a:ext>
                </a:extLst>
              </a:tr>
            </a:tbl>
          </a:graphicData>
        </a:graphic>
      </p:graphicFrame>
      <p:graphicFrame>
        <p:nvGraphicFramePr>
          <p:cNvPr id="7" name="Table 6">
            <a:extLst>
              <a:ext uri="{FF2B5EF4-FFF2-40B4-BE49-F238E27FC236}">
                <a16:creationId xmlns:a16="http://schemas.microsoft.com/office/drawing/2014/main" id="{320B1986-749B-F040-9FF1-1B0798359AA7}"/>
              </a:ext>
            </a:extLst>
          </p:cNvPr>
          <p:cNvGraphicFramePr>
            <a:graphicFrameLocks noGrp="1"/>
          </p:cNvGraphicFramePr>
          <p:nvPr>
            <p:extLst>
              <p:ext uri="{D42A27DB-BD31-4B8C-83A1-F6EECF244321}">
                <p14:modId xmlns:p14="http://schemas.microsoft.com/office/powerpoint/2010/main" val="1296820038"/>
              </p:ext>
            </p:extLst>
          </p:nvPr>
        </p:nvGraphicFramePr>
        <p:xfrm>
          <a:off x="468278" y="1178134"/>
          <a:ext cx="9924775" cy="914400"/>
        </p:xfrm>
        <a:graphic>
          <a:graphicData uri="http://schemas.openxmlformats.org/drawingml/2006/table">
            <a:tbl>
              <a:tblPr firstRow="1" bandRow="1">
                <a:tableStyleId>{5C22544A-7EE6-4342-B048-85BDC9FD1C3A}</a:tableStyleId>
              </a:tblPr>
              <a:tblGrid>
                <a:gridCol w="1984955">
                  <a:extLst>
                    <a:ext uri="{9D8B030D-6E8A-4147-A177-3AD203B41FA5}">
                      <a16:colId xmlns:a16="http://schemas.microsoft.com/office/drawing/2014/main" val="1726606234"/>
                    </a:ext>
                  </a:extLst>
                </a:gridCol>
                <a:gridCol w="1536467">
                  <a:extLst>
                    <a:ext uri="{9D8B030D-6E8A-4147-A177-3AD203B41FA5}">
                      <a16:colId xmlns:a16="http://schemas.microsoft.com/office/drawing/2014/main" val="3484862176"/>
                    </a:ext>
                  </a:extLst>
                </a:gridCol>
                <a:gridCol w="1848588">
                  <a:extLst>
                    <a:ext uri="{9D8B030D-6E8A-4147-A177-3AD203B41FA5}">
                      <a16:colId xmlns:a16="http://schemas.microsoft.com/office/drawing/2014/main" val="288474402"/>
                    </a:ext>
                  </a:extLst>
                </a:gridCol>
                <a:gridCol w="2338337">
                  <a:extLst>
                    <a:ext uri="{9D8B030D-6E8A-4147-A177-3AD203B41FA5}">
                      <a16:colId xmlns:a16="http://schemas.microsoft.com/office/drawing/2014/main" val="878496291"/>
                    </a:ext>
                  </a:extLst>
                </a:gridCol>
                <a:gridCol w="2216428">
                  <a:extLst>
                    <a:ext uri="{9D8B030D-6E8A-4147-A177-3AD203B41FA5}">
                      <a16:colId xmlns:a16="http://schemas.microsoft.com/office/drawing/2014/main" val="612278492"/>
                    </a:ext>
                  </a:extLst>
                </a:gridCol>
              </a:tblGrid>
              <a:tr h="453427">
                <a:tc>
                  <a:txBody>
                    <a:bodyPr/>
                    <a:lstStyle/>
                    <a:p>
                      <a:r>
                        <a:rPr lang="en-US" sz="1600" dirty="0"/>
                        <a:t>Beam Parameter</a:t>
                      </a:r>
                    </a:p>
                  </a:txBody>
                  <a:tcPr/>
                </a:tc>
                <a:tc>
                  <a:txBody>
                    <a:bodyPr/>
                    <a:lstStyle/>
                    <a:p>
                      <a:r>
                        <a:rPr lang="en-US" sz="1600" dirty="0"/>
                        <a:t>H/V emittance</a:t>
                      </a:r>
                    </a:p>
                  </a:txBody>
                  <a:tcPr/>
                </a:tc>
                <a:tc>
                  <a:txBody>
                    <a:bodyPr/>
                    <a:lstStyle/>
                    <a:p>
                      <a:r>
                        <a:rPr lang="en-US" sz="1600" dirty="0"/>
                        <a:t>Bunch population</a:t>
                      </a:r>
                    </a:p>
                  </a:txBody>
                  <a:tcPr/>
                </a:tc>
                <a:tc>
                  <a:txBody>
                    <a:bodyPr/>
                    <a:lstStyle/>
                    <a:p>
                      <a:r>
                        <a:rPr lang="en-US" sz="1600" dirty="0"/>
                        <a:t>Energy spread</a:t>
                      </a:r>
                    </a:p>
                    <a:p>
                      <a:r>
                        <a:rPr lang="en-US" sz="1600" dirty="0"/>
                        <a:t>(w/ </a:t>
                      </a:r>
                      <a:r>
                        <a:rPr lang="en-US" sz="1600" dirty="0" err="1"/>
                        <a:t>Beamstrahlung</a:t>
                      </a:r>
                      <a:r>
                        <a:rPr lang="en-US" sz="1600" dirty="0"/>
                        <a:t>)</a:t>
                      </a:r>
                    </a:p>
                  </a:txBody>
                  <a:tcPr/>
                </a:tc>
                <a:tc>
                  <a:txBody>
                    <a:bodyPr/>
                    <a:lstStyle/>
                    <a:p>
                      <a:r>
                        <a:rPr lang="en-US" sz="1600" dirty="0"/>
                        <a:t>Bunch length</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(w/ </a:t>
                      </a:r>
                      <a:r>
                        <a:rPr lang="en-US" sz="1600" dirty="0" err="1"/>
                        <a:t>Beamstrahlung</a:t>
                      </a:r>
                      <a:r>
                        <a:rPr lang="en-US" sz="1600" dirty="0"/>
                        <a:t>)</a:t>
                      </a:r>
                    </a:p>
                  </a:txBody>
                  <a:tcPr/>
                </a:tc>
                <a:extLst>
                  <a:ext uri="{0D108BD9-81ED-4DB2-BD59-A6C34878D82A}">
                    <a16:rowId xmlns:a16="http://schemas.microsoft.com/office/drawing/2014/main" val="3874775806"/>
                  </a:ext>
                </a:extLst>
              </a:tr>
              <a:tr h="262511">
                <a:tc>
                  <a:txBody>
                    <a:bodyPr/>
                    <a:lstStyle/>
                    <a:p>
                      <a:r>
                        <a:rPr lang="en-US" sz="1600" dirty="0"/>
                        <a:t>Value</a:t>
                      </a:r>
                    </a:p>
                  </a:txBody>
                  <a:tcPr/>
                </a:tc>
                <a:tc>
                  <a:txBody>
                    <a:bodyPr/>
                    <a:lstStyle/>
                    <a:p>
                      <a:r>
                        <a:rPr lang="en-US" sz="1600" dirty="0"/>
                        <a:t>170/1.6 pm</a:t>
                      </a:r>
                    </a:p>
                  </a:txBody>
                  <a:tcPr/>
                </a:tc>
                <a:tc>
                  <a:txBody>
                    <a:bodyPr/>
                    <a:lstStyle/>
                    <a:p>
                      <a:r>
                        <a:rPr lang="en-US" sz="1600" dirty="0"/>
                        <a:t>8e10</a:t>
                      </a:r>
                    </a:p>
                  </a:txBody>
                  <a:tcPr/>
                </a:tc>
                <a:tc>
                  <a:txBody>
                    <a:bodyPr/>
                    <a:lstStyle/>
                    <a:p>
                      <a:r>
                        <a:rPr lang="en-US" sz="1600" dirty="0"/>
                        <a:t>8e-4</a:t>
                      </a:r>
                    </a:p>
                  </a:txBody>
                  <a:tcPr/>
                </a:tc>
                <a:tc>
                  <a:txBody>
                    <a:bodyPr/>
                    <a:lstStyle/>
                    <a:p>
                      <a:r>
                        <a:rPr lang="en-US" sz="1600" dirty="0"/>
                        <a:t>8.5e-3</a:t>
                      </a:r>
                    </a:p>
                  </a:txBody>
                  <a:tcPr/>
                </a:tc>
                <a:extLst>
                  <a:ext uri="{0D108BD9-81ED-4DB2-BD59-A6C34878D82A}">
                    <a16:rowId xmlns:a16="http://schemas.microsoft.com/office/drawing/2014/main" val="394657684"/>
                  </a:ext>
                </a:extLst>
              </a:tr>
            </a:tbl>
          </a:graphicData>
        </a:graphic>
      </p:graphicFrame>
      <p:sp>
        <p:nvSpPr>
          <p:cNvPr id="9" name="TextBox 8">
            <a:extLst>
              <a:ext uri="{FF2B5EF4-FFF2-40B4-BE49-F238E27FC236}">
                <a16:creationId xmlns:a16="http://schemas.microsoft.com/office/drawing/2014/main" id="{C3A72132-6336-9C42-809A-67CBCDF25C2B}"/>
              </a:ext>
            </a:extLst>
          </p:cNvPr>
          <p:cNvSpPr txBox="1"/>
          <p:nvPr/>
        </p:nvSpPr>
        <p:spPr>
          <a:xfrm>
            <a:off x="423683" y="4118691"/>
            <a:ext cx="6995638" cy="2246769"/>
          </a:xfrm>
          <a:prstGeom prst="rect">
            <a:avLst/>
          </a:prstGeom>
          <a:noFill/>
          <a:ln>
            <a:solidFill>
              <a:srgbClr val="00B050"/>
            </a:solidFill>
          </a:ln>
        </p:spPr>
        <p:txBody>
          <a:bodyPr wrap="square" rtlCol="0">
            <a:spAutoFit/>
          </a:bodyPr>
          <a:lstStyle/>
          <a:p>
            <a:pPr marL="285750" indent="-285750">
              <a:buFont typeface="Arial" panose="020B0604020202020204" pitchFamily="34" charset="0"/>
              <a:buChar char="•"/>
            </a:pPr>
            <a:r>
              <a:rPr lang="en-US" sz="2000" dirty="0"/>
              <a:t>The lifetime limited by the dynamic aperture</a:t>
            </a:r>
            <a:r>
              <a:rPr lang="zh-CN" altLang="en-US" sz="2000" dirty="0"/>
              <a:t> </a:t>
            </a:r>
            <a:r>
              <a:rPr lang="en-US" altLang="zh-CN" sz="2000" dirty="0"/>
              <a:t>[1]</a:t>
            </a:r>
            <a:endParaRPr lang="en-US" sz="2000" dirty="0"/>
          </a:p>
          <a:p>
            <a:pPr marL="742950" lvl="1" indent="-285750">
              <a:buFont typeface="Arial" panose="020B0604020202020204" pitchFamily="34" charset="0"/>
              <a:buChar char="•"/>
            </a:pPr>
            <a:r>
              <a:rPr lang="en-US" sz="2000" dirty="0"/>
              <a:t>Combined effects:  beam-beam, </a:t>
            </a:r>
            <a:r>
              <a:rPr lang="en-US" sz="2000" dirty="0" err="1"/>
              <a:t>beamstrahlung</a:t>
            </a:r>
            <a:r>
              <a:rPr lang="en-US" sz="2000" dirty="0"/>
              <a:t>,</a:t>
            </a:r>
            <a:r>
              <a:rPr lang="zh-CN" altLang="en-US" sz="2000" dirty="0"/>
              <a:t> </a:t>
            </a:r>
            <a:r>
              <a:rPr lang="en-US" altLang="zh-CN" sz="2000" dirty="0"/>
              <a:t>radiation</a:t>
            </a:r>
            <a:r>
              <a:rPr lang="zh-CN" altLang="en-US" sz="2000" dirty="0"/>
              <a:t> </a:t>
            </a:r>
            <a:r>
              <a:rPr lang="en-US" altLang="zh-CN" sz="2000" dirty="0"/>
              <a:t>damping</a:t>
            </a:r>
            <a:r>
              <a:rPr lang="zh-CN" altLang="en-US" sz="2000" dirty="0"/>
              <a:t> </a:t>
            </a:r>
            <a:r>
              <a:rPr lang="en-US" altLang="zh-CN" sz="2000" dirty="0"/>
              <a:t>and</a:t>
            </a:r>
            <a:r>
              <a:rPr lang="en-US" sz="2000" dirty="0"/>
              <a:t> quantum excitation, 6D dynamic aperture</a:t>
            </a:r>
          </a:p>
          <a:p>
            <a:pPr marL="742950" lvl="1" indent="-285750">
              <a:buFont typeface="Arial" panose="020B0604020202020204" pitchFamily="34" charset="0"/>
              <a:buChar char="•"/>
            </a:pPr>
            <a:r>
              <a:rPr lang="en-US" sz="2000" dirty="0"/>
              <a:t>Can be alleviated by reducing the bunch population (luminosity)</a:t>
            </a:r>
          </a:p>
          <a:p>
            <a:pPr marL="742950" lvl="1" indent="-285750">
              <a:buFont typeface="Arial" panose="020B0604020202020204" pitchFamily="34" charset="0"/>
              <a:buChar char="•"/>
            </a:pPr>
            <a:r>
              <a:rPr lang="en-US" altLang="zh-CN" sz="2000" dirty="0"/>
              <a:t>Direct</a:t>
            </a:r>
            <a:r>
              <a:rPr lang="zh-CN" altLang="en-US" sz="2000" dirty="0"/>
              <a:t> </a:t>
            </a:r>
            <a:r>
              <a:rPr lang="en-US" altLang="zh-CN" sz="2000" dirty="0"/>
              <a:t>optimization</a:t>
            </a:r>
            <a:r>
              <a:rPr lang="zh-CN" altLang="en-US" sz="2000" dirty="0"/>
              <a:t> </a:t>
            </a:r>
            <a:r>
              <a:rPr lang="en-US" altLang="zh-CN" sz="2000" dirty="0"/>
              <a:t>using</a:t>
            </a:r>
            <a:r>
              <a:rPr lang="zh-CN" altLang="en-US" sz="2000" dirty="0"/>
              <a:t> </a:t>
            </a:r>
            <a:r>
              <a:rPr lang="en-US" altLang="zh-CN" sz="2000" dirty="0" err="1"/>
              <a:t>sextupoles</a:t>
            </a:r>
            <a:r>
              <a:rPr lang="zh-CN" altLang="en-US" sz="2000" dirty="0"/>
              <a:t> </a:t>
            </a:r>
            <a:r>
              <a:rPr lang="en-US" altLang="zh-CN" sz="2000" dirty="0"/>
              <a:t>is</a:t>
            </a:r>
            <a:r>
              <a:rPr lang="zh-CN" altLang="en-US" sz="2000" dirty="0"/>
              <a:t> </a:t>
            </a:r>
            <a:r>
              <a:rPr lang="en-US" altLang="zh-CN" sz="2000" dirty="0"/>
              <a:t>also</a:t>
            </a:r>
            <a:r>
              <a:rPr lang="zh-CN" altLang="en-US" sz="2000" dirty="0"/>
              <a:t> </a:t>
            </a:r>
            <a:r>
              <a:rPr lang="en-US" altLang="zh-CN" sz="2000" dirty="0"/>
              <a:t>effective</a:t>
            </a:r>
            <a:r>
              <a:rPr lang="zh-CN" altLang="en-US" sz="2000" dirty="0"/>
              <a:t> </a:t>
            </a:r>
            <a:r>
              <a:rPr lang="en-US" altLang="zh-CN" sz="2000" dirty="0"/>
              <a:t>(recent</a:t>
            </a:r>
            <a:r>
              <a:rPr lang="zh-CN" altLang="en-US" sz="2000" dirty="0"/>
              <a:t> </a:t>
            </a:r>
            <a:r>
              <a:rPr lang="en-US" altLang="zh-CN" sz="2000" dirty="0"/>
              <a:t>finding)</a:t>
            </a:r>
            <a:r>
              <a:rPr lang="zh-CN" altLang="en-US" sz="2000" dirty="0"/>
              <a:t> </a:t>
            </a:r>
            <a:endParaRPr lang="en-US" sz="2000" dirty="0"/>
          </a:p>
        </p:txBody>
      </p:sp>
      <p:pic>
        <p:nvPicPr>
          <p:cNvPr id="11" name="Picture 10">
            <a:extLst>
              <a:ext uri="{FF2B5EF4-FFF2-40B4-BE49-F238E27FC236}">
                <a16:creationId xmlns:a16="http://schemas.microsoft.com/office/drawing/2014/main" id="{DB97A76D-BA6E-8C42-BD2D-9B7356B727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5091" y="4205863"/>
            <a:ext cx="2252742" cy="800808"/>
          </a:xfrm>
          <a:prstGeom prst="rect">
            <a:avLst/>
          </a:prstGeom>
        </p:spPr>
      </p:pic>
      <p:sp>
        <p:nvSpPr>
          <p:cNvPr id="3" name="Donut 2">
            <a:extLst>
              <a:ext uri="{FF2B5EF4-FFF2-40B4-BE49-F238E27FC236}">
                <a16:creationId xmlns:a16="http://schemas.microsoft.com/office/drawing/2014/main" id="{C4925440-AFCE-5647-A832-18C2DAA2993D}"/>
              </a:ext>
            </a:extLst>
          </p:cNvPr>
          <p:cNvSpPr/>
          <p:nvPr/>
        </p:nvSpPr>
        <p:spPr>
          <a:xfrm>
            <a:off x="9947337" y="5242076"/>
            <a:ext cx="1900745" cy="1194990"/>
          </a:xfrm>
          <a:prstGeom prst="donut">
            <a:avLst>
              <a:gd name="adj" fmla="val 88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TextBox 4">
            <a:extLst>
              <a:ext uri="{FF2B5EF4-FFF2-40B4-BE49-F238E27FC236}">
                <a16:creationId xmlns:a16="http://schemas.microsoft.com/office/drawing/2014/main" id="{3AEC5C3C-8DCE-604C-B338-533DF87D0D01}"/>
              </a:ext>
            </a:extLst>
          </p:cNvPr>
          <p:cNvSpPr txBox="1"/>
          <p:nvPr/>
        </p:nvSpPr>
        <p:spPr>
          <a:xfrm>
            <a:off x="9434516" y="3944064"/>
            <a:ext cx="1720312" cy="369332"/>
          </a:xfrm>
          <a:prstGeom prst="rect">
            <a:avLst/>
          </a:prstGeom>
          <a:noFill/>
        </p:spPr>
        <p:txBody>
          <a:bodyPr wrap="square" rtlCol="0">
            <a:spAutoFit/>
          </a:bodyPr>
          <a:lstStyle/>
          <a:p>
            <a:r>
              <a:rPr lang="en-US" dirty="0" err="1">
                <a:solidFill>
                  <a:srgbClr val="FFC000"/>
                </a:solidFill>
              </a:rPr>
              <a:t>Beamstrahlung</a:t>
            </a:r>
            <a:endParaRPr lang="en-US" dirty="0">
              <a:solidFill>
                <a:srgbClr val="FFC000"/>
              </a:solidFill>
            </a:endParaRPr>
          </a:p>
        </p:txBody>
      </p:sp>
      <p:sp>
        <p:nvSpPr>
          <p:cNvPr id="8" name="TextBox 7">
            <a:extLst>
              <a:ext uri="{FF2B5EF4-FFF2-40B4-BE49-F238E27FC236}">
                <a16:creationId xmlns:a16="http://schemas.microsoft.com/office/drawing/2014/main" id="{C77046CC-B1B1-EF44-8C8B-A16859354F88}"/>
              </a:ext>
            </a:extLst>
          </p:cNvPr>
          <p:cNvSpPr txBox="1"/>
          <p:nvPr/>
        </p:nvSpPr>
        <p:spPr>
          <a:xfrm>
            <a:off x="11004285" y="4589545"/>
            <a:ext cx="573436" cy="369332"/>
          </a:xfrm>
          <a:prstGeom prst="rect">
            <a:avLst/>
          </a:prstGeom>
          <a:noFill/>
        </p:spPr>
        <p:txBody>
          <a:bodyPr wrap="square" rtlCol="0">
            <a:spAutoFit/>
          </a:bodyPr>
          <a:lstStyle/>
          <a:p>
            <a:r>
              <a:rPr lang="en-US" dirty="0">
                <a:solidFill>
                  <a:srgbClr val="FF0000"/>
                </a:solidFill>
              </a:rPr>
              <a:t>e-</a:t>
            </a:r>
          </a:p>
        </p:txBody>
      </p:sp>
      <p:sp>
        <p:nvSpPr>
          <p:cNvPr id="12" name="TextBox 11">
            <a:extLst>
              <a:ext uri="{FF2B5EF4-FFF2-40B4-BE49-F238E27FC236}">
                <a16:creationId xmlns:a16="http://schemas.microsoft.com/office/drawing/2014/main" id="{47F94BB2-0152-2E48-95B6-BA5831A10F76}"/>
              </a:ext>
            </a:extLst>
          </p:cNvPr>
          <p:cNvSpPr txBox="1"/>
          <p:nvPr/>
        </p:nvSpPr>
        <p:spPr>
          <a:xfrm>
            <a:off x="9947337" y="4589545"/>
            <a:ext cx="573436" cy="369332"/>
          </a:xfrm>
          <a:prstGeom prst="rect">
            <a:avLst/>
          </a:prstGeom>
          <a:noFill/>
        </p:spPr>
        <p:txBody>
          <a:bodyPr wrap="square" rtlCol="0">
            <a:spAutoFit/>
          </a:bodyPr>
          <a:lstStyle/>
          <a:p>
            <a:r>
              <a:rPr lang="en-US" dirty="0">
                <a:solidFill>
                  <a:srgbClr val="0000FF"/>
                </a:solidFill>
              </a:rPr>
              <a:t>e+</a:t>
            </a:r>
          </a:p>
        </p:txBody>
      </p:sp>
      <p:sp>
        <p:nvSpPr>
          <p:cNvPr id="10" name="Oval 9">
            <a:extLst>
              <a:ext uri="{FF2B5EF4-FFF2-40B4-BE49-F238E27FC236}">
                <a16:creationId xmlns:a16="http://schemas.microsoft.com/office/drawing/2014/main" id="{3CA1A50B-E172-C548-9CA7-BF2AFEB97A80}"/>
              </a:ext>
            </a:extLst>
          </p:cNvPr>
          <p:cNvSpPr/>
          <p:nvPr/>
        </p:nvSpPr>
        <p:spPr>
          <a:xfrm>
            <a:off x="10217699" y="5530440"/>
            <a:ext cx="1408241" cy="637732"/>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Blow up</a:t>
            </a:r>
          </a:p>
        </p:txBody>
      </p:sp>
      <p:sp>
        <p:nvSpPr>
          <p:cNvPr id="15" name="Donut 14">
            <a:extLst>
              <a:ext uri="{FF2B5EF4-FFF2-40B4-BE49-F238E27FC236}">
                <a16:creationId xmlns:a16="http://schemas.microsoft.com/office/drawing/2014/main" id="{0BDCBF4C-F84D-CF42-AD8B-70493C6BEF19}"/>
              </a:ext>
            </a:extLst>
          </p:cNvPr>
          <p:cNvSpPr/>
          <p:nvPr/>
        </p:nvSpPr>
        <p:spPr>
          <a:xfrm>
            <a:off x="7728496" y="5269710"/>
            <a:ext cx="1900745" cy="1194990"/>
          </a:xfrm>
          <a:prstGeom prst="donut">
            <a:avLst>
              <a:gd name="adj" fmla="val 886"/>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 name="Oval 15">
            <a:extLst>
              <a:ext uri="{FF2B5EF4-FFF2-40B4-BE49-F238E27FC236}">
                <a16:creationId xmlns:a16="http://schemas.microsoft.com/office/drawing/2014/main" id="{8B79B023-8F00-CC49-A0D0-5024922B2258}"/>
              </a:ext>
            </a:extLst>
          </p:cNvPr>
          <p:cNvSpPr/>
          <p:nvPr/>
        </p:nvSpPr>
        <p:spPr>
          <a:xfrm>
            <a:off x="8414727" y="5711283"/>
            <a:ext cx="528281" cy="342040"/>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6A139B60-9E5A-8D48-9C7C-F62D14F968A4}"/>
              </a:ext>
            </a:extLst>
          </p:cNvPr>
          <p:cNvSpPr txBox="1"/>
          <p:nvPr/>
        </p:nvSpPr>
        <p:spPr>
          <a:xfrm>
            <a:off x="8250125" y="4987240"/>
            <a:ext cx="1077133" cy="369332"/>
          </a:xfrm>
          <a:prstGeom prst="rect">
            <a:avLst/>
          </a:prstGeom>
          <a:noFill/>
        </p:spPr>
        <p:txBody>
          <a:bodyPr wrap="square" rtlCol="0">
            <a:spAutoFit/>
          </a:bodyPr>
          <a:lstStyle/>
          <a:p>
            <a:r>
              <a:rPr lang="en-US" dirty="0"/>
              <a:t>w/o BB</a:t>
            </a:r>
          </a:p>
        </p:txBody>
      </p:sp>
      <p:sp>
        <p:nvSpPr>
          <p:cNvPr id="18" name="TextBox 17">
            <a:extLst>
              <a:ext uri="{FF2B5EF4-FFF2-40B4-BE49-F238E27FC236}">
                <a16:creationId xmlns:a16="http://schemas.microsoft.com/office/drawing/2014/main" id="{1A55297F-D0B9-E94F-8B05-29AFF78D5419}"/>
              </a:ext>
            </a:extLst>
          </p:cNvPr>
          <p:cNvSpPr txBox="1"/>
          <p:nvPr/>
        </p:nvSpPr>
        <p:spPr>
          <a:xfrm>
            <a:off x="10498796" y="4952225"/>
            <a:ext cx="1077133" cy="369332"/>
          </a:xfrm>
          <a:prstGeom prst="rect">
            <a:avLst/>
          </a:prstGeom>
          <a:noFill/>
        </p:spPr>
        <p:txBody>
          <a:bodyPr wrap="square" rtlCol="0">
            <a:spAutoFit/>
          </a:bodyPr>
          <a:lstStyle/>
          <a:p>
            <a:r>
              <a:rPr lang="en-US" dirty="0"/>
              <a:t>w/ BB</a:t>
            </a:r>
          </a:p>
        </p:txBody>
      </p:sp>
      <p:sp>
        <p:nvSpPr>
          <p:cNvPr id="19" name="TextBox 18">
            <a:extLst>
              <a:ext uri="{FF2B5EF4-FFF2-40B4-BE49-F238E27FC236}">
                <a16:creationId xmlns:a16="http://schemas.microsoft.com/office/drawing/2014/main" id="{6DB5C355-BECB-D946-9F11-A97A123575F7}"/>
              </a:ext>
            </a:extLst>
          </p:cNvPr>
          <p:cNvSpPr txBox="1"/>
          <p:nvPr/>
        </p:nvSpPr>
        <p:spPr>
          <a:xfrm>
            <a:off x="9563087" y="6018235"/>
            <a:ext cx="677794" cy="369332"/>
          </a:xfrm>
          <a:prstGeom prst="rect">
            <a:avLst/>
          </a:prstGeom>
          <a:noFill/>
        </p:spPr>
        <p:txBody>
          <a:bodyPr wrap="square" rtlCol="0">
            <a:spAutoFit/>
          </a:bodyPr>
          <a:lstStyle/>
          <a:p>
            <a:r>
              <a:rPr lang="en-US" dirty="0">
                <a:solidFill>
                  <a:srgbClr val="0070C0"/>
                </a:solidFill>
              </a:rPr>
              <a:t>DA</a:t>
            </a:r>
          </a:p>
        </p:txBody>
      </p:sp>
      <p:cxnSp>
        <p:nvCxnSpPr>
          <p:cNvPr id="21" name="Straight Arrow Connector 20">
            <a:extLst>
              <a:ext uri="{FF2B5EF4-FFF2-40B4-BE49-F238E27FC236}">
                <a16:creationId xmlns:a16="http://schemas.microsoft.com/office/drawing/2014/main" id="{78A12515-0C0F-184F-930D-F7B07B054447}"/>
              </a:ext>
            </a:extLst>
          </p:cNvPr>
          <p:cNvCxnSpPr>
            <a:cxnSpLocks/>
          </p:cNvCxnSpPr>
          <p:nvPr/>
        </p:nvCxnSpPr>
        <p:spPr>
          <a:xfrm flipH="1">
            <a:off x="8144365" y="5998692"/>
            <a:ext cx="217833" cy="192727"/>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2" name="Straight Arrow Connector 21">
            <a:extLst>
              <a:ext uri="{FF2B5EF4-FFF2-40B4-BE49-F238E27FC236}">
                <a16:creationId xmlns:a16="http://schemas.microsoft.com/office/drawing/2014/main" id="{8E8685CF-EE0C-4F41-B524-8A327FD24DE7}"/>
              </a:ext>
            </a:extLst>
          </p:cNvPr>
          <p:cNvCxnSpPr>
            <a:cxnSpLocks/>
          </p:cNvCxnSpPr>
          <p:nvPr/>
        </p:nvCxnSpPr>
        <p:spPr>
          <a:xfrm>
            <a:off x="8939872" y="6003923"/>
            <a:ext cx="273498" cy="16876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24" name="Straight Arrow Connector 23">
            <a:extLst>
              <a:ext uri="{FF2B5EF4-FFF2-40B4-BE49-F238E27FC236}">
                <a16:creationId xmlns:a16="http://schemas.microsoft.com/office/drawing/2014/main" id="{3A708BAA-C4C4-A748-A337-548CF909CB83}"/>
              </a:ext>
            </a:extLst>
          </p:cNvPr>
          <p:cNvCxnSpPr>
            <a:cxnSpLocks/>
          </p:cNvCxnSpPr>
          <p:nvPr/>
        </p:nvCxnSpPr>
        <p:spPr>
          <a:xfrm flipV="1">
            <a:off x="8871665" y="5444959"/>
            <a:ext cx="168138" cy="217455"/>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30" name="TextBox 29">
            <a:extLst>
              <a:ext uri="{FF2B5EF4-FFF2-40B4-BE49-F238E27FC236}">
                <a16:creationId xmlns:a16="http://schemas.microsoft.com/office/drawing/2014/main" id="{6BDDE42D-FD64-CD42-837D-FC1BCCBC1F34}"/>
              </a:ext>
            </a:extLst>
          </p:cNvPr>
          <p:cNvSpPr txBox="1"/>
          <p:nvPr/>
        </p:nvSpPr>
        <p:spPr>
          <a:xfrm>
            <a:off x="7805328" y="5540745"/>
            <a:ext cx="777081" cy="369332"/>
          </a:xfrm>
          <a:prstGeom prst="rect">
            <a:avLst/>
          </a:prstGeom>
          <a:noFill/>
        </p:spPr>
        <p:txBody>
          <a:bodyPr wrap="square" rtlCol="0">
            <a:spAutoFit/>
          </a:bodyPr>
          <a:lstStyle/>
          <a:p>
            <a:r>
              <a:rPr lang="en-US" sz="1200" dirty="0">
                <a:solidFill>
                  <a:srgbClr val="FF0000"/>
                </a:solidFill>
              </a:rPr>
              <a:t>diffusion</a:t>
            </a:r>
            <a:r>
              <a:rPr lang="en-US" dirty="0"/>
              <a:t> </a:t>
            </a:r>
          </a:p>
        </p:txBody>
      </p:sp>
      <p:cxnSp>
        <p:nvCxnSpPr>
          <p:cNvPr id="31" name="Straight Arrow Connector 30">
            <a:extLst>
              <a:ext uri="{FF2B5EF4-FFF2-40B4-BE49-F238E27FC236}">
                <a16:creationId xmlns:a16="http://schemas.microsoft.com/office/drawing/2014/main" id="{9F2B3AFB-03D7-CE46-8C8A-03A55533300B}"/>
              </a:ext>
            </a:extLst>
          </p:cNvPr>
          <p:cNvCxnSpPr>
            <a:cxnSpLocks/>
          </p:cNvCxnSpPr>
          <p:nvPr/>
        </p:nvCxnSpPr>
        <p:spPr>
          <a:xfrm flipH="1">
            <a:off x="10341144" y="6135431"/>
            <a:ext cx="217833" cy="192727"/>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32" name="Straight Arrow Connector 31">
            <a:extLst>
              <a:ext uri="{FF2B5EF4-FFF2-40B4-BE49-F238E27FC236}">
                <a16:creationId xmlns:a16="http://schemas.microsoft.com/office/drawing/2014/main" id="{4F1CE2F7-EADB-E84F-9D40-6D450B1D8A88}"/>
              </a:ext>
            </a:extLst>
          </p:cNvPr>
          <p:cNvCxnSpPr>
            <a:cxnSpLocks/>
          </p:cNvCxnSpPr>
          <p:nvPr/>
        </p:nvCxnSpPr>
        <p:spPr>
          <a:xfrm>
            <a:off x="11430307" y="6065074"/>
            <a:ext cx="273498" cy="16876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33" name="Straight Arrow Connector 32">
            <a:extLst>
              <a:ext uri="{FF2B5EF4-FFF2-40B4-BE49-F238E27FC236}">
                <a16:creationId xmlns:a16="http://schemas.microsoft.com/office/drawing/2014/main" id="{EFD9F388-3F2A-1741-895F-52C41DD8C8CE}"/>
              </a:ext>
            </a:extLst>
          </p:cNvPr>
          <p:cNvCxnSpPr>
            <a:cxnSpLocks/>
          </p:cNvCxnSpPr>
          <p:nvPr/>
        </p:nvCxnSpPr>
        <p:spPr>
          <a:xfrm flipV="1">
            <a:off x="11206934" y="5281625"/>
            <a:ext cx="168138" cy="217455"/>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34" name="TextBox 33">
            <a:extLst>
              <a:ext uri="{FF2B5EF4-FFF2-40B4-BE49-F238E27FC236}">
                <a16:creationId xmlns:a16="http://schemas.microsoft.com/office/drawing/2014/main" id="{95C758EE-5219-7148-9466-5F9EEACFE17B}"/>
              </a:ext>
            </a:extLst>
          </p:cNvPr>
          <p:cNvSpPr txBox="1"/>
          <p:nvPr/>
        </p:nvSpPr>
        <p:spPr>
          <a:xfrm>
            <a:off x="10294672" y="5233044"/>
            <a:ext cx="777081" cy="369332"/>
          </a:xfrm>
          <a:prstGeom prst="rect">
            <a:avLst/>
          </a:prstGeom>
          <a:noFill/>
        </p:spPr>
        <p:txBody>
          <a:bodyPr wrap="square" rtlCol="0">
            <a:spAutoFit/>
          </a:bodyPr>
          <a:lstStyle/>
          <a:p>
            <a:r>
              <a:rPr lang="en-US" sz="1200" dirty="0">
                <a:solidFill>
                  <a:srgbClr val="FF0000"/>
                </a:solidFill>
              </a:rPr>
              <a:t>diffusion</a:t>
            </a:r>
            <a:r>
              <a:rPr lang="en-US" dirty="0"/>
              <a:t> </a:t>
            </a:r>
          </a:p>
        </p:txBody>
      </p:sp>
      <p:sp>
        <p:nvSpPr>
          <p:cNvPr id="36" name="Rectangle 35">
            <a:extLst>
              <a:ext uri="{FF2B5EF4-FFF2-40B4-BE49-F238E27FC236}">
                <a16:creationId xmlns:a16="http://schemas.microsoft.com/office/drawing/2014/main" id="{B1F1DB87-4F4A-FA42-A159-30F748C34649}"/>
              </a:ext>
            </a:extLst>
          </p:cNvPr>
          <p:cNvSpPr/>
          <p:nvPr/>
        </p:nvSpPr>
        <p:spPr>
          <a:xfrm>
            <a:off x="7712997" y="3974562"/>
            <a:ext cx="4172107" cy="2502593"/>
          </a:xfrm>
          <a:prstGeom prst="rect">
            <a:avLst/>
          </a:prstGeom>
          <a:no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9CCB20EF-C2D3-E64A-AE1E-FE9A4026BADE}"/>
              </a:ext>
            </a:extLst>
          </p:cNvPr>
          <p:cNvSpPr txBox="1"/>
          <p:nvPr/>
        </p:nvSpPr>
        <p:spPr>
          <a:xfrm>
            <a:off x="414016" y="6494752"/>
            <a:ext cx="8833115" cy="307777"/>
          </a:xfrm>
          <a:prstGeom prst="rect">
            <a:avLst/>
          </a:prstGeom>
          <a:noFill/>
        </p:spPr>
        <p:txBody>
          <a:bodyPr wrap="square" rtlCol="0">
            <a:spAutoFit/>
          </a:bodyPr>
          <a:lstStyle/>
          <a:p>
            <a:r>
              <a:rPr lang="en-US" sz="1400" dirty="0">
                <a:solidFill>
                  <a:srgbClr val="00B050"/>
                </a:solidFill>
              </a:rPr>
              <a:t>[1] K. </a:t>
            </a:r>
            <a:r>
              <a:rPr lang="en-US" sz="1400" dirty="0" err="1">
                <a:solidFill>
                  <a:srgbClr val="00B050"/>
                </a:solidFill>
              </a:rPr>
              <a:t>Oide</a:t>
            </a:r>
            <a:r>
              <a:rPr lang="en-US" altLang="zh-CN" sz="1400" dirty="0">
                <a:solidFill>
                  <a:srgbClr val="00B050"/>
                </a:solidFill>
              </a:rPr>
              <a:t>,</a:t>
            </a:r>
            <a:r>
              <a:rPr lang="zh-CN" altLang="en-US" sz="1400" dirty="0">
                <a:solidFill>
                  <a:srgbClr val="00B050"/>
                </a:solidFill>
              </a:rPr>
              <a:t> </a:t>
            </a:r>
            <a:r>
              <a:rPr lang="en-US" altLang="zh-CN" sz="1400" dirty="0">
                <a:solidFill>
                  <a:srgbClr val="00B050"/>
                </a:solidFill>
              </a:rPr>
              <a:t>talks</a:t>
            </a:r>
            <a:r>
              <a:rPr lang="zh-CN" altLang="en-US" sz="1400" dirty="0">
                <a:solidFill>
                  <a:srgbClr val="00B050"/>
                </a:solidFill>
              </a:rPr>
              <a:t> </a:t>
            </a:r>
            <a:r>
              <a:rPr lang="en-US" altLang="zh-CN" sz="1400" dirty="0">
                <a:solidFill>
                  <a:srgbClr val="00B050"/>
                </a:solidFill>
              </a:rPr>
              <a:t>on</a:t>
            </a:r>
            <a:r>
              <a:rPr lang="zh-CN" altLang="en-US" sz="1400" dirty="0">
                <a:solidFill>
                  <a:srgbClr val="00B050"/>
                </a:solidFill>
              </a:rPr>
              <a:t> </a:t>
            </a:r>
            <a:r>
              <a:rPr lang="en-US" altLang="zh-CN" sz="1400" dirty="0">
                <a:solidFill>
                  <a:srgbClr val="00B050"/>
                </a:solidFill>
              </a:rPr>
              <a:t>FCC</a:t>
            </a:r>
            <a:r>
              <a:rPr lang="zh-CN" altLang="en-US" sz="1400" dirty="0">
                <a:solidFill>
                  <a:srgbClr val="00B050"/>
                </a:solidFill>
              </a:rPr>
              <a:t> </a:t>
            </a:r>
            <a:r>
              <a:rPr lang="en-US" altLang="zh-CN" sz="1400" dirty="0">
                <a:solidFill>
                  <a:srgbClr val="00B050"/>
                </a:solidFill>
              </a:rPr>
              <a:t>Week</a:t>
            </a:r>
            <a:r>
              <a:rPr lang="en-US" sz="1400" dirty="0">
                <a:solidFill>
                  <a:srgbClr val="00B050"/>
                </a:solidFill>
              </a:rPr>
              <a:t>, 2022</a:t>
            </a:r>
            <a:r>
              <a:rPr lang="zh-CN" altLang="en-US" sz="1400" dirty="0">
                <a:solidFill>
                  <a:srgbClr val="00B050"/>
                </a:solidFill>
              </a:rPr>
              <a:t> </a:t>
            </a:r>
            <a:r>
              <a:rPr lang="en-US" altLang="zh-CN" sz="1400" dirty="0">
                <a:solidFill>
                  <a:srgbClr val="00B050"/>
                </a:solidFill>
              </a:rPr>
              <a:t>&amp;</a:t>
            </a:r>
            <a:r>
              <a:rPr lang="zh-CN" altLang="en-US" sz="1400" dirty="0">
                <a:solidFill>
                  <a:srgbClr val="00B050"/>
                </a:solidFill>
              </a:rPr>
              <a:t> </a:t>
            </a:r>
            <a:r>
              <a:rPr lang="en-US" altLang="zh-CN" sz="1400" dirty="0">
                <a:solidFill>
                  <a:srgbClr val="00B050"/>
                </a:solidFill>
              </a:rPr>
              <a:t>2023</a:t>
            </a:r>
            <a:r>
              <a:rPr lang="en-US" sz="1400" dirty="0">
                <a:solidFill>
                  <a:srgbClr val="00B050"/>
                </a:solidFill>
              </a:rPr>
              <a:t>.  </a:t>
            </a:r>
          </a:p>
        </p:txBody>
      </p:sp>
    </p:spTree>
    <p:extLst>
      <p:ext uri="{BB962C8B-B14F-4D97-AF65-F5344CB8AC3E}">
        <p14:creationId xmlns:p14="http://schemas.microsoft.com/office/powerpoint/2010/main" val="2114441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7BA59-25C0-2C4F-94B5-1DDFAE02536C}"/>
              </a:ext>
            </a:extLst>
          </p:cNvPr>
          <p:cNvSpPr>
            <a:spLocks noGrp="1"/>
          </p:cNvSpPr>
          <p:nvPr>
            <p:ph type="title"/>
          </p:nvPr>
        </p:nvSpPr>
        <p:spPr/>
        <p:txBody>
          <a:bodyPr>
            <a:normAutofit fontScale="90000"/>
          </a:bodyPr>
          <a:lstStyle/>
          <a:p>
            <a:r>
              <a:rPr lang="en-US" dirty="0"/>
              <a:t>Beam lifetime limited by the dynamic aperture</a:t>
            </a:r>
          </a:p>
        </p:txBody>
      </p:sp>
      <p:sp>
        <p:nvSpPr>
          <p:cNvPr id="4" name="Slide Number Placeholder 3">
            <a:extLst>
              <a:ext uri="{FF2B5EF4-FFF2-40B4-BE49-F238E27FC236}">
                <a16:creationId xmlns:a16="http://schemas.microsoft.com/office/drawing/2014/main" id="{4D8480B5-D3C1-F74C-9773-F023297E73BF}"/>
              </a:ext>
            </a:extLst>
          </p:cNvPr>
          <p:cNvSpPr>
            <a:spLocks noGrp="1"/>
          </p:cNvSpPr>
          <p:nvPr>
            <p:ph type="sldNum" sz="quarter" idx="12"/>
          </p:nvPr>
        </p:nvSpPr>
        <p:spPr/>
        <p:txBody>
          <a:bodyPr/>
          <a:lstStyle/>
          <a:p>
            <a:fld id="{C973300C-797F-D148-A78D-320196FBAF04}" type="slidenum">
              <a:rPr lang="en-US" smtClean="0"/>
              <a:pPr/>
              <a:t>21</a:t>
            </a:fld>
            <a:endParaRPr lang="en-US"/>
          </a:p>
        </p:txBody>
      </p:sp>
      <p:pic>
        <p:nvPicPr>
          <p:cNvPr id="18" name="Picture 17">
            <a:extLst>
              <a:ext uri="{FF2B5EF4-FFF2-40B4-BE49-F238E27FC236}">
                <a16:creationId xmlns:a16="http://schemas.microsoft.com/office/drawing/2014/main" id="{D2DE5EDB-D4FD-4B47-96A0-E7FCA87682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8374" y="1583050"/>
            <a:ext cx="3684123" cy="2295267"/>
          </a:xfrm>
          <a:prstGeom prst="rect">
            <a:avLst/>
          </a:prstGeom>
        </p:spPr>
      </p:pic>
      <p:graphicFrame>
        <p:nvGraphicFramePr>
          <p:cNvPr id="19" name="Table 18">
            <a:extLst>
              <a:ext uri="{FF2B5EF4-FFF2-40B4-BE49-F238E27FC236}">
                <a16:creationId xmlns:a16="http://schemas.microsoft.com/office/drawing/2014/main" id="{1999EA00-B3BD-E841-B2D5-0898E864A824}"/>
              </a:ext>
            </a:extLst>
          </p:cNvPr>
          <p:cNvGraphicFramePr>
            <a:graphicFrameLocks noGrp="1"/>
          </p:cNvGraphicFramePr>
          <p:nvPr>
            <p:extLst>
              <p:ext uri="{D42A27DB-BD31-4B8C-83A1-F6EECF244321}">
                <p14:modId xmlns:p14="http://schemas.microsoft.com/office/powerpoint/2010/main" val="51532099"/>
              </p:ext>
            </p:extLst>
          </p:nvPr>
        </p:nvGraphicFramePr>
        <p:xfrm>
          <a:off x="6687631" y="4215784"/>
          <a:ext cx="4484866" cy="2042160"/>
        </p:xfrm>
        <a:graphic>
          <a:graphicData uri="http://schemas.openxmlformats.org/drawingml/2006/table">
            <a:tbl>
              <a:tblPr firstRow="1" bandRow="1">
                <a:tableStyleId>{5C22544A-7EE6-4342-B048-85BDC9FD1C3A}</a:tableStyleId>
              </a:tblPr>
              <a:tblGrid>
                <a:gridCol w="1059740">
                  <a:extLst>
                    <a:ext uri="{9D8B030D-6E8A-4147-A177-3AD203B41FA5}">
                      <a16:colId xmlns:a16="http://schemas.microsoft.com/office/drawing/2014/main" val="386328693"/>
                    </a:ext>
                  </a:extLst>
                </a:gridCol>
                <a:gridCol w="1604074">
                  <a:extLst>
                    <a:ext uri="{9D8B030D-6E8A-4147-A177-3AD203B41FA5}">
                      <a16:colId xmlns:a16="http://schemas.microsoft.com/office/drawing/2014/main" val="1019269649"/>
                    </a:ext>
                  </a:extLst>
                </a:gridCol>
                <a:gridCol w="1821052">
                  <a:extLst>
                    <a:ext uri="{9D8B030D-6E8A-4147-A177-3AD203B41FA5}">
                      <a16:colId xmlns:a16="http://schemas.microsoft.com/office/drawing/2014/main" val="3704872176"/>
                    </a:ext>
                  </a:extLst>
                </a:gridCol>
              </a:tblGrid>
              <a:tr h="476923">
                <a:tc>
                  <a:txBody>
                    <a:bodyPr/>
                    <a:lstStyle/>
                    <a:p>
                      <a:r>
                        <a:rPr lang="en-US" sz="1400" dirty="0"/>
                        <a:t>Bunch population</a:t>
                      </a:r>
                    </a:p>
                  </a:txBody>
                  <a:tcPr/>
                </a:tc>
                <a:tc>
                  <a:txBody>
                    <a:bodyPr/>
                    <a:lstStyle/>
                    <a:p>
                      <a:r>
                        <a:rPr lang="en-US" altLang="zh-CN" sz="1400" dirty="0"/>
                        <a:t>No</a:t>
                      </a:r>
                      <a:r>
                        <a:rPr lang="zh-CN" altLang="en-US" sz="1400" dirty="0"/>
                        <a:t> </a:t>
                      </a:r>
                      <a:r>
                        <a:rPr lang="en-US" altLang="zh-CN" sz="1400" dirty="0"/>
                        <a:t>of</a:t>
                      </a:r>
                      <a:r>
                        <a:rPr lang="zh-CN" altLang="en-US" sz="1400" dirty="0"/>
                        <a:t> </a:t>
                      </a:r>
                      <a:r>
                        <a:rPr lang="en-US" altLang="zh-CN" sz="1400" dirty="0"/>
                        <a:t>lost</a:t>
                      </a:r>
                      <a:r>
                        <a:rPr lang="zh-CN" altLang="en-US" sz="1400" dirty="0"/>
                        <a:t> </a:t>
                      </a:r>
                      <a:r>
                        <a:rPr lang="en-US" altLang="zh-CN" sz="1400" dirty="0"/>
                        <a:t>particles</a:t>
                      </a:r>
                      <a:endParaRPr lang="en-US" sz="1400" dirty="0"/>
                    </a:p>
                  </a:txBody>
                  <a:tcPr/>
                </a:tc>
                <a:tc>
                  <a:txBody>
                    <a:bodyPr/>
                    <a:lstStyle/>
                    <a:p>
                      <a:r>
                        <a:rPr lang="en-US" sz="1400" dirty="0"/>
                        <a:t>Estimated lifetime </a:t>
                      </a:r>
                    </a:p>
                  </a:txBody>
                  <a:tcPr/>
                </a:tc>
                <a:extLst>
                  <a:ext uri="{0D108BD9-81ED-4DB2-BD59-A6C34878D82A}">
                    <a16:rowId xmlns:a16="http://schemas.microsoft.com/office/drawing/2014/main" val="236555178"/>
                  </a:ext>
                </a:extLst>
              </a:tr>
              <a:tr h="280543">
                <a:tc>
                  <a:txBody>
                    <a:bodyPr/>
                    <a:lstStyle/>
                    <a:p>
                      <a:r>
                        <a:rPr lang="en-US" sz="1400" dirty="0"/>
                        <a:t>8e10</a:t>
                      </a:r>
                    </a:p>
                  </a:txBody>
                  <a:tcPr/>
                </a:tc>
                <a:tc>
                  <a:txBody>
                    <a:bodyPr/>
                    <a:lstStyle/>
                    <a:p>
                      <a:r>
                        <a:rPr lang="en-US" altLang="zh-CN" sz="1400" dirty="0"/>
                        <a:t>601 </a:t>
                      </a:r>
                      <a:r>
                        <a:rPr lang="en-US" sz="1400" dirty="0"/>
                        <a:t>(20000 turns)</a:t>
                      </a:r>
                    </a:p>
                  </a:txBody>
                  <a:tcPr/>
                </a:tc>
                <a:tc>
                  <a:txBody>
                    <a:bodyPr/>
                    <a:lstStyle/>
                    <a:p>
                      <a:r>
                        <a:rPr lang="en-US" sz="1400" dirty="0"/>
                        <a:t>5.3 s</a:t>
                      </a:r>
                    </a:p>
                  </a:txBody>
                  <a:tcPr/>
                </a:tc>
                <a:extLst>
                  <a:ext uri="{0D108BD9-81ED-4DB2-BD59-A6C34878D82A}">
                    <a16:rowId xmlns:a16="http://schemas.microsoft.com/office/drawing/2014/main" val="2022352753"/>
                  </a:ext>
                </a:extLst>
              </a:tr>
              <a:tr h="280543">
                <a:tc>
                  <a:txBody>
                    <a:bodyPr/>
                    <a:lstStyle/>
                    <a:p>
                      <a:r>
                        <a:rPr lang="en-US" sz="1400" dirty="0"/>
                        <a:t>7e10</a:t>
                      </a:r>
                    </a:p>
                  </a:txBody>
                  <a:tcPr/>
                </a:tc>
                <a:tc>
                  <a:txBody>
                    <a:bodyPr/>
                    <a:lstStyle/>
                    <a:p>
                      <a:r>
                        <a:rPr lang="en-US" altLang="zh-CN" sz="1400" dirty="0"/>
                        <a:t>188 </a:t>
                      </a:r>
                      <a:r>
                        <a:rPr lang="en-US" sz="1400" dirty="0"/>
                        <a:t>(20000 turns)</a:t>
                      </a:r>
                    </a:p>
                  </a:txBody>
                  <a:tcPr/>
                </a:tc>
                <a:tc>
                  <a:txBody>
                    <a:bodyPr/>
                    <a:lstStyle/>
                    <a:p>
                      <a:r>
                        <a:rPr lang="en-US" sz="1400" dirty="0"/>
                        <a:t>20.8 s</a:t>
                      </a:r>
                    </a:p>
                  </a:txBody>
                  <a:tcPr/>
                </a:tc>
                <a:extLst>
                  <a:ext uri="{0D108BD9-81ED-4DB2-BD59-A6C34878D82A}">
                    <a16:rowId xmlns:a16="http://schemas.microsoft.com/office/drawing/2014/main" val="3891849377"/>
                  </a:ext>
                </a:extLst>
              </a:tr>
              <a:tr h="280543">
                <a:tc>
                  <a:txBody>
                    <a:bodyPr/>
                    <a:lstStyle/>
                    <a:p>
                      <a:r>
                        <a:rPr lang="en-US" sz="1400" dirty="0"/>
                        <a:t>6e10</a:t>
                      </a:r>
                    </a:p>
                  </a:txBody>
                  <a:tcPr/>
                </a:tc>
                <a:tc>
                  <a:txBody>
                    <a:bodyPr/>
                    <a:lstStyle/>
                    <a:p>
                      <a:r>
                        <a:rPr lang="en-US" sz="1400" dirty="0"/>
                        <a:t>14 (20000 turns)</a:t>
                      </a:r>
                    </a:p>
                  </a:txBody>
                  <a:tcPr/>
                </a:tc>
                <a:tc>
                  <a:txBody>
                    <a:bodyPr/>
                    <a:lstStyle/>
                    <a:p>
                      <a:r>
                        <a:rPr lang="en-US" sz="1400" dirty="0"/>
                        <a:t>328 s</a:t>
                      </a:r>
                    </a:p>
                  </a:txBody>
                  <a:tcPr/>
                </a:tc>
                <a:extLst>
                  <a:ext uri="{0D108BD9-81ED-4DB2-BD59-A6C34878D82A}">
                    <a16:rowId xmlns:a16="http://schemas.microsoft.com/office/drawing/2014/main" val="2209297358"/>
                  </a:ext>
                </a:extLst>
              </a:tr>
              <a:tr h="280543">
                <a:tc>
                  <a:txBody>
                    <a:bodyPr/>
                    <a:lstStyle/>
                    <a:p>
                      <a:r>
                        <a:rPr lang="en-US" sz="1400" dirty="0"/>
                        <a:t>5e10</a:t>
                      </a:r>
                    </a:p>
                  </a:txBody>
                  <a:tcPr/>
                </a:tc>
                <a:tc>
                  <a:txBody>
                    <a:bodyPr/>
                    <a:lstStyle/>
                    <a:p>
                      <a:r>
                        <a:rPr lang="en-US" sz="1400" dirty="0"/>
                        <a:t>1 (50000 turns)</a:t>
                      </a:r>
                    </a:p>
                  </a:txBody>
                  <a:tcPr/>
                </a:tc>
                <a:tc>
                  <a:txBody>
                    <a:bodyPr/>
                    <a:lstStyle/>
                    <a:p>
                      <a:r>
                        <a:rPr lang="en-US" sz="1400" dirty="0"/>
                        <a:t>~4.6 hours</a:t>
                      </a:r>
                    </a:p>
                  </a:txBody>
                  <a:tcPr/>
                </a:tc>
                <a:extLst>
                  <a:ext uri="{0D108BD9-81ED-4DB2-BD59-A6C34878D82A}">
                    <a16:rowId xmlns:a16="http://schemas.microsoft.com/office/drawing/2014/main" val="529416966"/>
                  </a:ext>
                </a:extLst>
              </a:tr>
              <a:tr h="280543">
                <a:tc>
                  <a:txBody>
                    <a:bodyPr/>
                    <a:lstStyle/>
                    <a:p>
                      <a:r>
                        <a:rPr lang="en-US" sz="1400" dirty="0"/>
                        <a:t>&lt;=4e10</a:t>
                      </a:r>
                    </a:p>
                  </a:txBody>
                  <a:tcPr/>
                </a:tc>
                <a:tc>
                  <a:txBody>
                    <a:bodyPr/>
                    <a:lstStyle/>
                    <a:p>
                      <a:r>
                        <a:rPr lang="en-US" sz="1400" dirty="0"/>
                        <a:t>0 (50000 turns)</a:t>
                      </a:r>
                    </a:p>
                  </a:txBody>
                  <a:tcPr/>
                </a:tc>
                <a:tc>
                  <a:txBody>
                    <a:bodyPr/>
                    <a:lstStyle/>
                    <a:p>
                      <a:r>
                        <a:rPr lang="en-US" sz="1400" dirty="0"/>
                        <a:t>&gt; 4.6 hours</a:t>
                      </a:r>
                    </a:p>
                  </a:txBody>
                  <a:tcPr/>
                </a:tc>
                <a:extLst>
                  <a:ext uri="{0D108BD9-81ED-4DB2-BD59-A6C34878D82A}">
                    <a16:rowId xmlns:a16="http://schemas.microsoft.com/office/drawing/2014/main" val="4149609214"/>
                  </a:ext>
                </a:extLst>
              </a:tr>
            </a:tbl>
          </a:graphicData>
        </a:graphic>
      </p:graphicFrame>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A52D7750-1888-5043-99F0-92217161C398}"/>
                  </a:ext>
                </a:extLst>
              </p:cNvPr>
              <p:cNvSpPr txBox="1"/>
              <p:nvPr/>
            </p:nvSpPr>
            <p:spPr>
              <a:xfrm>
                <a:off x="115614" y="4226619"/>
                <a:ext cx="6376774" cy="2031325"/>
              </a:xfrm>
              <a:prstGeom prst="rect">
                <a:avLst/>
              </a:prstGeom>
              <a:noFill/>
              <a:ln>
                <a:solidFill>
                  <a:srgbClr val="00B050"/>
                </a:solidFill>
              </a:ln>
            </p:spPr>
            <p:txBody>
              <a:bodyPr wrap="square" rtlCol="0">
                <a:spAutoFit/>
              </a:bodyPr>
              <a:lstStyle/>
              <a:p>
                <a:pPr marL="285750" indent="-285750">
                  <a:buFont typeface="Arial" panose="020B0604020202020204" pitchFamily="34" charset="0"/>
                  <a:buChar char="•"/>
                </a:pPr>
                <a:r>
                  <a:rPr lang="en-US" altLang="zh-CN" dirty="0"/>
                  <a:t>Element-by-element</a:t>
                </a:r>
                <a:r>
                  <a:rPr lang="zh-CN" altLang="en-US" dirty="0"/>
                  <a:t> </a:t>
                </a:r>
                <a:r>
                  <a:rPr lang="en-US" altLang="zh-CN" dirty="0"/>
                  <a:t>tracking</a:t>
                </a:r>
                <a:r>
                  <a:rPr lang="zh-CN" altLang="en-US" dirty="0"/>
                  <a:t> </a:t>
                </a:r>
                <a:r>
                  <a:rPr lang="en-US" altLang="zh-CN" dirty="0"/>
                  <a:t>in</a:t>
                </a:r>
                <a:r>
                  <a:rPr lang="zh-CN" altLang="en-US" dirty="0"/>
                  <a:t> </a:t>
                </a:r>
                <a:r>
                  <a:rPr lang="en-US" altLang="zh-CN" dirty="0"/>
                  <a:t>SAD</a:t>
                </a:r>
                <a:r>
                  <a:rPr lang="zh-CN" altLang="en-US" dirty="0"/>
                  <a:t> </a:t>
                </a:r>
                <a:r>
                  <a:rPr lang="en-US" altLang="zh-CN" dirty="0"/>
                  <a:t>of</a:t>
                </a:r>
                <a:r>
                  <a:rPr lang="zh-CN" altLang="en-US" dirty="0"/>
                  <a:t> </a:t>
                </a:r>
                <a:r>
                  <a:rPr lang="en-US" altLang="zh-CN" dirty="0"/>
                  <a:t>1000</a:t>
                </a:r>
                <a:r>
                  <a:rPr lang="zh-CN" altLang="en-US" dirty="0"/>
                  <a:t> </a:t>
                </a:r>
                <a:r>
                  <a:rPr lang="en-US" altLang="zh-CN" dirty="0"/>
                  <a:t>particles</a:t>
                </a:r>
                <a:r>
                  <a:rPr lang="zh-CN" altLang="en-US" dirty="0"/>
                  <a:t> </a:t>
                </a:r>
                <a:r>
                  <a:rPr lang="en-US" altLang="zh-CN" dirty="0"/>
                  <a:t>(Gaussian)</a:t>
                </a:r>
                <a:r>
                  <a:rPr lang="zh-CN" altLang="en-US" dirty="0"/>
                  <a:t> </a:t>
                </a:r>
                <a:r>
                  <a:rPr lang="en-US" altLang="zh-CN" dirty="0"/>
                  <a:t>for</a:t>
                </a:r>
                <a:r>
                  <a:rPr lang="zh-CN" altLang="en-US" dirty="0"/>
                  <a:t> </a:t>
                </a:r>
                <a:r>
                  <a:rPr lang="en-US" altLang="zh-CN" dirty="0"/>
                  <a:t>20000</a:t>
                </a:r>
                <a:r>
                  <a:rPr lang="zh-CN" altLang="en-US" dirty="0"/>
                  <a:t> </a:t>
                </a:r>
                <a:r>
                  <a:rPr lang="en-US" altLang="zh-CN" dirty="0"/>
                  <a:t>turns</a:t>
                </a:r>
                <a:r>
                  <a:rPr lang="zh-CN" altLang="en-US" dirty="0"/>
                  <a:t> </a:t>
                </a:r>
                <a:r>
                  <a:rPr lang="en-US" altLang="zh-CN" dirty="0"/>
                  <a:t>(6.8</a:t>
                </a:r>
                <a:r>
                  <a:rPr lang="zh-CN" altLang="en-US" dirty="0"/>
                  <a:t> </a:t>
                </a:r>
                <a:r>
                  <a:rPr lang="en-US" altLang="zh-CN" dirty="0"/>
                  <a:t>s),</a:t>
                </a:r>
                <a:r>
                  <a:rPr lang="zh-CN" altLang="en-US" dirty="0"/>
                  <a:t> </a:t>
                </a:r>
                <a:r>
                  <a:rPr lang="en-US" altLang="zh-CN" dirty="0"/>
                  <a:t>w/</a:t>
                </a:r>
                <a:r>
                  <a:rPr lang="zh-CN" altLang="en-US" dirty="0"/>
                  <a:t> </a:t>
                </a:r>
                <a:r>
                  <a:rPr lang="en-US" altLang="zh-CN" dirty="0"/>
                  <a:t>weak-strong</a:t>
                </a:r>
                <a:r>
                  <a:rPr lang="zh-CN" altLang="en-US" dirty="0"/>
                  <a:t> </a:t>
                </a:r>
                <a:r>
                  <a:rPr lang="en-US" altLang="zh-CN" dirty="0"/>
                  <a:t>BB,</a:t>
                </a:r>
                <a:r>
                  <a:rPr lang="zh-CN" altLang="en-US" dirty="0"/>
                  <a:t> </a:t>
                </a:r>
                <a:r>
                  <a:rPr lang="en-US" altLang="zh-CN" dirty="0"/>
                  <a:t>BS</a:t>
                </a:r>
                <a:r>
                  <a:rPr lang="zh-CN" altLang="en-US" dirty="0"/>
                  <a:t> </a:t>
                </a:r>
                <a:r>
                  <a:rPr lang="en-US" altLang="zh-CN" dirty="0"/>
                  <a:t>and</a:t>
                </a:r>
                <a:r>
                  <a:rPr lang="zh-CN" altLang="en-US" dirty="0"/>
                  <a:t> </a:t>
                </a:r>
                <a:r>
                  <a:rPr lang="en-US" altLang="zh-CN" dirty="0"/>
                  <a:t>SR</a:t>
                </a:r>
              </a:p>
              <a:p>
                <a:pPr marL="285750" indent="-285750">
                  <a:buFont typeface="Arial" panose="020B0604020202020204" pitchFamily="34" charset="0"/>
                  <a:buChar char="•"/>
                </a:pPr>
                <a:r>
                  <a:rPr lang="en-US" altLang="zh-CN" dirty="0"/>
                  <a:t>Substantial</a:t>
                </a:r>
                <a:r>
                  <a:rPr lang="zh-CN" altLang="en-US" dirty="0"/>
                  <a:t> </a:t>
                </a:r>
                <a:r>
                  <a:rPr lang="en-US" altLang="zh-CN" dirty="0"/>
                  <a:t>beam</a:t>
                </a:r>
                <a:r>
                  <a:rPr lang="zh-CN" altLang="en-US" dirty="0"/>
                  <a:t> </a:t>
                </a:r>
                <a:r>
                  <a:rPr lang="en-US" altLang="zh-CN" dirty="0"/>
                  <a:t>blow-up</a:t>
                </a:r>
                <a:r>
                  <a:rPr lang="zh-CN" altLang="en-US" dirty="0"/>
                  <a:t> </a:t>
                </a:r>
                <a:r>
                  <a:rPr lang="en-US" altLang="zh-CN" dirty="0"/>
                  <a:t>&amp;</a:t>
                </a:r>
                <a:r>
                  <a:rPr lang="zh-CN" altLang="en-US" dirty="0"/>
                  <a:t> </a:t>
                </a:r>
                <a:r>
                  <a:rPr lang="en-US" altLang="zh-CN" dirty="0"/>
                  <a:t>particle</a:t>
                </a:r>
                <a:r>
                  <a:rPr lang="zh-CN" altLang="en-US" dirty="0"/>
                  <a:t> </a:t>
                </a:r>
                <a:r>
                  <a:rPr lang="en-US" altLang="zh-CN" dirty="0"/>
                  <a:t>loss</a:t>
                </a:r>
                <a:r>
                  <a:rPr lang="zh-CN" altLang="en-US" dirty="0"/>
                  <a:t> </a:t>
                </a:r>
                <a:r>
                  <a:rPr lang="en-US" altLang="zh-CN" dirty="0"/>
                  <a:t>at</a:t>
                </a:r>
                <a:r>
                  <a:rPr lang="zh-CN" altLang="en-US" dirty="0"/>
                  <a:t> </a:t>
                </a:r>
                <a:r>
                  <a:rPr lang="en-US" altLang="zh-CN" dirty="0"/>
                  <a:t>nominal</a:t>
                </a:r>
                <a:r>
                  <a:rPr lang="zh-CN" altLang="en-US" dirty="0"/>
                  <a:t> </a:t>
                </a:r>
                <a:r>
                  <a:rPr lang="en-US" altLang="zh-CN" dirty="0"/>
                  <a:t>bunch</a:t>
                </a:r>
                <a:r>
                  <a:rPr lang="zh-CN" altLang="en-US" dirty="0"/>
                  <a:t> </a:t>
                </a:r>
                <a:r>
                  <a:rPr lang="en-US" altLang="zh-CN" dirty="0"/>
                  <a:t>population.</a:t>
                </a:r>
                <a:r>
                  <a:rPr lang="zh-CN" altLang="en-US" dirty="0"/>
                  <a:t> </a:t>
                </a:r>
                <a:endParaRPr lang="en-HK" altLang="zh-CN" dirty="0"/>
              </a:p>
              <a:p>
                <a:pPr marL="285750" indent="-285750">
                  <a:buFont typeface="Arial" panose="020B0604020202020204" pitchFamily="34" charset="0"/>
                  <a:buChar char="•"/>
                </a:pPr>
                <a:r>
                  <a:rPr lang="en-US" altLang="zh-CN" dirty="0"/>
                  <a:t>No</a:t>
                </a:r>
                <a:r>
                  <a:rPr lang="zh-CN" altLang="en-US" dirty="0"/>
                  <a:t> </a:t>
                </a:r>
                <a:r>
                  <a:rPr lang="en-US" altLang="zh-CN" dirty="0"/>
                  <a:t>particle</a:t>
                </a:r>
                <a:r>
                  <a:rPr lang="zh-CN" altLang="en-US" dirty="0"/>
                  <a:t> </a:t>
                </a:r>
                <a:r>
                  <a:rPr lang="en-US" altLang="zh-CN" dirty="0"/>
                  <a:t>loss</a:t>
                </a:r>
                <a:r>
                  <a:rPr lang="zh-CN" altLang="en-US" dirty="0"/>
                  <a:t> </a:t>
                </a:r>
                <a:r>
                  <a:rPr lang="en-US" altLang="zh-CN" dirty="0"/>
                  <a:t>for</a:t>
                </a:r>
                <a:r>
                  <a:rPr lang="zh-CN" altLang="en-US" dirty="0"/>
                  <a:t> </a:t>
                </a:r>
                <a:r>
                  <a:rPr lang="en-US" altLang="zh-CN" dirty="0"/>
                  <a:t>bunch</a:t>
                </a:r>
                <a:r>
                  <a:rPr lang="zh-CN" altLang="en-US" dirty="0"/>
                  <a:t> </a:t>
                </a:r>
                <a:r>
                  <a:rPr lang="en-US" altLang="zh-CN" dirty="0"/>
                  <a:t>population</a:t>
                </a:r>
                <a:r>
                  <a:rPr lang="zh-CN" altLang="en-US" dirty="0"/>
                  <a:t> </a:t>
                </a:r>
                <a:r>
                  <a:rPr lang="en-US" altLang="zh-CN" dirty="0"/>
                  <a:t>&lt;=</a:t>
                </a:r>
                <a:r>
                  <a:rPr lang="zh-CN" altLang="en-US" dirty="0"/>
                  <a:t> </a:t>
                </a:r>
                <a:r>
                  <a:rPr lang="en-US" altLang="zh-CN" dirty="0"/>
                  <a:t>4e10,</a:t>
                </a:r>
                <a:r>
                  <a:rPr lang="zh-CN" altLang="en-US" dirty="0"/>
                  <a:t> </a:t>
                </a:r>
                <a:r>
                  <a:rPr lang="en-US" altLang="zh-CN" dirty="0"/>
                  <a:t>at</a:t>
                </a:r>
                <a:r>
                  <a:rPr lang="zh-CN" altLang="en-US" dirty="0"/>
                  <a:t> </a:t>
                </a:r>
                <a:r>
                  <a:rPr lang="en-US" altLang="zh-CN" dirty="0"/>
                  <a:t>a</a:t>
                </a:r>
                <a:r>
                  <a:rPr lang="zh-CN" altLang="en-US" dirty="0"/>
                  <a:t> </a:t>
                </a:r>
                <a:r>
                  <a:rPr lang="en-US" altLang="zh-CN" dirty="0"/>
                  <a:t>reduced</a:t>
                </a:r>
                <a:r>
                  <a:rPr lang="zh-CN" altLang="en-US" dirty="0"/>
                  <a:t> </a:t>
                </a:r>
                <a:r>
                  <a:rPr lang="en-US" altLang="zh-CN" dirty="0"/>
                  <a:t>luminosity</a:t>
                </a:r>
                <a:r>
                  <a:rPr lang="zh-CN" altLang="en-US" dirty="0"/>
                  <a:t> </a:t>
                </a:r>
                <a:r>
                  <a:rPr lang="en-US" altLang="zh-CN" dirty="0"/>
                  <a:t>(</a:t>
                </a:r>
                <a14:m>
                  <m:oMath xmlns:m="http://schemas.openxmlformats.org/officeDocument/2006/math">
                    <m:r>
                      <a:rPr lang="en-US" altLang="zh-CN" i="1">
                        <a:latin typeface="Cambria Math" panose="02040503050406030204" pitchFamily="18" charset="0"/>
                        <a:ea typeface="Cambria Math" panose="02040503050406030204" pitchFamily="18" charset="0"/>
                      </a:rPr>
                      <m:t>×</m:t>
                    </m:r>
                  </m:oMath>
                </a14:m>
                <a:r>
                  <a:rPr lang="en-US" altLang="zh-CN" dirty="0"/>
                  <a:t>¼)</a:t>
                </a:r>
              </a:p>
              <a:p>
                <a:pPr marL="285750" indent="-285750">
                  <a:buFont typeface="Arial" panose="020B0604020202020204" pitchFamily="34" charset="0"/>
                  <a:buChar char="•"/>
                </a:pPr>
                <a:r>
                  <a:rPr lang="en-US" altLang="zh-CN" dirty="0"/>
                  <a:t>Dedicated</a:t>
                </a:r>
                <a:r>
                  <a:rPr lang="zh-CN" altLang="en-US" dirty="0"/>
                  <a:t> </a:t>
                </a:r>
                <a:r>
                  <a:rPr lang="en-US" altLang="zh-CN" dirty="0"/>
                  <a:t>optimization</a:t>
                </a:r>
                <a:r>
                  <a:rPr lang="zh-CN" altLang="en-US" dirty="0"/>
                  <a:t> </a:t>
                </a:r>
                <a:r>
                  <a:rPr lang="en-US" altLang="zh-CN" dirty="0"/>
                  <a:t>of</a:t>
                </a:r>
                <a:r>
                  <a:rPr lang="zh-CN" altLang="en-US" dirty="0"/>
                  <a:t> </a:t>
                </a:r>
                <a:r>
                  <a:rPr lang="en-US" altLang="zh-CN" dirty="0" err="1"/>
                  <a:t>sextupoles</a:t>
                </a:r>
                <a:r>
                  <a:rPr lang="zh-CN" altLang="en-US" dirty="0"/>
                  <a:t> </a:t>
                </a:r>
                <a:r>
                  <a:rPr lang="en-US" altLang="zh-CN" dirty="0"/>
                  <a:t>are</a:t>
                </a:r>
                <a:r>
                  <a:rPr lang="zh-CN" altLang="en-US" dirty="0"/>
                  <a:t> </a:t>
                </a:r>
                <a:r>
                  <a:rPr lang="en-US" altLang="zh-CN" dirty="0"/>
                  <a:t>under</a:t>
                </a:r>
                <a:r>
                  <a:rPr lang="zh-CN" altLang="en-US" dirty="0"/>
                  <a:t> </a:t>
                </a:r>
                <a:r>
                  <a:rPr lang="en-US" altLang="zh-CN" dirty="0"/>
                  <a:t>way</a:t>
                </a:r>
                <a:endParaRPr lang="en-US" dirty="0"/>
              </a:p>
            </p:txBody>
          </p:sp>
        </mc:Choice>
        <mc:Fallback xmlns="">
          <p:sp>
            <p:nvSpPr>
              <p:cNvPr id="20" name="TextBox 19">
                <a:extLst>
                  <a:ext uri="{FF2B5EF4-FFF2-40B4-BE49-F238E27FC236}">
                    <a16:creationId xmlns:a16="http://schemas.microsoft.com/office/drawing/2014/main" id="{A52D7750-1888-5043-99F0-92217161C398}"/>
                  </a:ext>
                </a:extLst>
              </p:cNvPr>
              <p:cNvSpPr txBox="1">
                <a:spLocks noRot="1" noChangeAspect="1" noMove="1" noResize="1" noEditPoints="1" noAdjustHandles="1" noChangeArrowheads="1" noChangeShapeType="1" noTextEdit="1"/>
              </p:cNvSpPr>
              <p:nvPr/>
            </p:nvSpPr>
            <p:spPr>
              <a:xfrm>
                <a:off x="115614" y="4226619"/>
                <a:ext cx="6376774" cy="2031325"/>
              </a:xfrm>
              <a:prstGeom prst="rect">
                <a:avLst/>
              </a:prstGeom>
              <a:blipFill>
                <a:blip r:embed="rId3"/>
                <a:stretch>
                  <a:fillRect l="-397" t="-1235" r="-1389" b="-2469"/>
                </a:stretch>
              </a:blipFill>
              <a:ln>
                <a:solidFill>
                  <a:srgbClr val="00B050"/>
                </a:solidFill>
              </a:ln>
            </p:spPr>
            <p:txBody>
              <a:bodyPr/>
              <a:lstStyle/>
              <a:p>
                <a:r>
                  <a:rPr lang="en-US">
                    <a:noFill/>
                  </a:rPr>
                  <a:t> </a:t>
                </a:r>
              </a:p>
            </p:txBody>
          </p:sp>
        </mc:Fallback>
      </mc:AlternateContent>
      <p:pic>
        <p:nvPicPr>
          <p:cNvPr id="11" name="Picture 10">
            <a:extLst>
              <a:ext uri="{FF2B5EF4-FFF2-40B4-BE49-F238E27FC236}">
                <a16:creationId xmlns:a16="http://schemas.microsoft.com/office/drawing/2014/main" id="{D9181419-5BE8-B84D-B913-EB131BB59D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614" y="1370164"/>
            <a:ext cx="3638948" cy="2430760"/>
          </a:xfrm>
          <a:prstGeom prst="rect">
            <a:avLst/>
          </a:prstGeom>
        </p:spPr>
      </p:pic>
      <p:pic>
        <p:nvPicPr>
          <p:cNvPr id="13" name="Picture 12">
            <a:extLst>
              <a:ext uri="{FF2B5EF4-FFF2-40B4-BE49-F238E27FC236}">
                <a16:creationId xmlns:a16="http://schemas.microsoft.com/office/drawing/2014/main" id="{28707896-9085-3E48-9C20-758BDD8D72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7127" y="1397875"/>
            <a:ext cx="3528681" cy="2375337"/>
          </a:xfrm>
          <a:prstGeom prst="rect">
            <a:avLst/>
          </a:prstGeom>
        </p:spPr>
      </p:pic>
    </p:spTree>
    <p:extLst>
      <p:ext uri="{BB962C8B-B14F-4D97-AF65-F5344CB8AC3E}">
        <p14:creationId xmlns:p14="http://schemas.microsoft.com/office/powerpoint/2010/main" val="11689006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372F981-7700-2049-BBF0-B1DB2A8A8AAB}"/>
              </a:ext>
            </a:extLst>
          </p:cNvPr>
          <p:cNvSpPr>
            <a:spLocks noGrp="1"/>
          </p:cNvSpPr>
          <p:nvPr>
            <p:ph idx="1"/>
          </p:nvPr>
        </p:nvSpPr>
        <p:spPr>
          <a:xfrm>
            <a:off x="600332" y="1083280"/>
            <a:ext cx="10972800" cy="1218486"/>
          </a:xfrm>
        </p:spPr>
        <p:txBody>
          <a:bodyPr>
            <a:normAutofit fontScale="85000" lnSpcReduction="20000"/>
          </a:bodyPr>
          <a:lstStyle/>
          <a:p>
            <a:r>
              <a:rPr lang="en-US" altLang="zh-CN" dirty="0"/>
              <a:t>Direct</a:t>
            </a:r>
            <a:r>
              <a:rPr lang="zh-CN" altLang="en-US" dirty="0"/>
              <a:t> </a:t>
            </a:r>
            <a:r>
              <a:rPr lang="en-US" altLang="zh-CN" dirty="0"/>
              <a:t>optimization</a:t>
            </a:r>
            <a:r>
              <a:rPr lang="zh-CN" altLang="en-US" dirty="0"/>
              <a:t> </a:t>
            </a:r>
            <a:r>
              <a:rPr lang="en-US" altLang="zh-CN" dirty="0"/>
              <a:t>of</a:t>
            </a:r>
            <a:r>
              <a:rPr lang="zh-CN" altLang="en-US" dirty="0"/>
              <a:t> </a:t>
            </a:r>
            <a:r>
              <a:rPr lang="en-US" altLang="zh-CN" dirty="0"/>
              <a:t>the</a:t>
            </a:r>
            <a:r>
              <a:rPr lang="zh-CN" altLang="en-US" dirty="0"/>
              <a:t> </a:t>
            </a:r>
            <a:r>
              <a:rPr lang="en-US" altLang="zh-CN" dirty="0"/>
              <a:t>lifetime</a:t>
            </a:r>
            <a:r>
              <a:rPr lang="zh-CN" altLang="en-US" dirty="0"/>
              <a:t> </a:t>
            </a:r>
            <a:r>
              <a:rPr lang="en-US" altLang="zh-CN" dirty="0"/>
              <a:t>w/</a:t>
            </a:r>
            <a:r>
              <a:rPr lang="zh-CN" altLang="en-US" dirty="0"/>
              <a:t> </a:t>
            </a:r>
            <a:r>
              <a:rPr lang="en-US" altLang="zh-CN" dirty="0" err="1"/>
              <a:t>BB+BS+lattice</a:t>
            </a:r>
            <a:endParaRPr lang="en-US" altLang="zh-CN" dirty="0"/>
          </a:p>
          <a:p>
            <a:pPr lvl="1"/>
            <a:r>
              <a:rPr lang="en-US" altLang="zh-CN" dirty="0"/>
              <a:t>using</a:t>
            </a:r>
            <a:r>
              <a:rPr lang="zh-CN" altLang="en-US" dirty="0"/>
              <a:t> </a:t>
            </a:r>
            <a:r>
              <a:rPr lang="en-US" altLang="zh-CN" dirty="0"/>
              <a:t>254</a:t>
            </a:r>
            <a:r>
              <a:rPr lang="zh-CN" altLang="en-US" dirty="0"/>
              <a:t> </a:t>
            </a:r>
            <a:r>
              <a:rPr lang="en-US" altLang="zh-CN" dirty="0"/>
              <a:t>families</a:t>
            </a:r>
            <a:r>
              <a:rPr lang="zh-CN" altLang="en-US" dirty="0"/>
              <a:t> </a:t>
            </a:r>
            <a:r>
              <a:rPr lang="en-US" altLang="zh-CN" dirty="0"/>
              <a:t>of</a:t>
            </a:r>
            <a:r>
              <a:rPr lang="zh-CN" altLang="en-US" dirty="0"/>
              <a:t> </a:t>
            </a:r>
            <a:r>
              <a:rPr lang="en-US" altLang="zh-CN" dirty="0" err="1"/>
              <a:t>sextupoles</a:t>
            </a:r>
            <a:r>
              <a:rPr lang="zh-CN" altLang="en-US" dirty="0"/>
              <a:t> </a:t>
            </a:r>
            <a:endParaRPr lang="en-HK" altLang="zh-CN" dirty="0"/>
          </a:p>
          <a:p>
            <a:pPr lvl="1"/>
            <a:r>
              <a:rPr lang="en-US" altLang="zh-CN" dirty="0"/>
              <a:t>no</a:t>
            </a:r>
            <a:r>
              <a:rPr lang="zh-CN" altLang="en-US" dirty="0"/>
              <a:t> </a:t>
            </a:r>
            <a:r>
              <a:rPr lang="en-US" altLang="zh-CN" dirty="0"/>
              <a:t>loss</a:t>
            </a:r>
            <a:r>
              <a:rPr lang="zh-CN" altLang="en-US" dirty="0"/>
              <a:t> </a:t>
            </a:r>
            <a:r>
              <a:rPr lang="en-US" altLang="zh-CN" dirty="0"/>
              <a:t>in</a:t>
            </a:r>
            <a:r>
              <a:rPr lang="zh-CN" altLang="en-US" dirty="0"/>
              <a:t> </a:t>
            </a:r>
            <a:r>
              <a:rPr lang="en-US" altLang="zh-CN" dirty="0"/>
              <a:t>100k</a:t>
            </a:r>
            <a:r>
              <a:rPr lang="zh-CN" altLang="en-US" dirty="0"/>
              <a:t> </a:t>
            </a:r>
            <a:r>
              <a:rPr lang="en-US" altLang="zh-CN" dirty="0"/>
              <a:t>turns,</a:t>
            </a:r>
            <a:r>
              <a:rPr lang="zh-CN" altLang="en-US" dirty="0"/>
              <a:t> </a:t>
            </a:r>
            <a:r>
              <a:rPr lang="en-US" altLang="zh-CN" dirty="0"/>
              <a:t>beam</a:t>
            </a:r>
            <a:r>
              <a:rPr lang="zh-CN" altLang="en-US" dirty="0"/>
              <a:t> </a:t>
            </a:r>
            <a:r>
              <a:rPr lang="en-US" altLang="zh-CN" dirty="0"/>
              <a:t>lifetime</a:t>
            </a:r>
            <a:r>
              <a:rPr lang="zh-CN" altLang="en-US" dirty="0"/>
              <a:t> </a:t>
            </a:r>
            <a:r>
              <a:rPr lang="en-US" altLang="zh-CN" dirty="0"/>
              <a:t>limited</a:t>
            </a:r>
            <a:r>
              <a:rPr lang="zh-CN" altLang="en-US" dirty="0"/>
              <a:t> </a:t>
            </a:r>
            <a:r>
              <a:rPr lang="en-US" altLang="zh-CN" dirty="0"/>
              <a:t>by</a:t>
            </a:r>
            <a:r>
              <a:rPr lang="zh-CN" altLang="en-US" dirty="0"/>
              <a:t> </a:t>
            </a:r>
            <a:r>
              <a:rPr lang="en-US" altLang="zh-CN" dirty="0"/>
              <a:t>DA</a:t>
            </a:r>
            <a:r>
              <a:rPr lang="zh-CN" altLang="en-US" dirty="0"/>
              <a:t> </a:t>
            </a:r>
            <a:r>
              <a:rPr lang="en-US" altLang="zh-CN" dirty="0"/>
              <a:t>&gt;</a:t>
            </a:r>
            <a:r>
              <a:rPr lang="zh-CN" altLang="en-US" dirty="0"/>
              <a:t> </a:t>
            </a:r>
            <a:r>
              <a:rPr lang="en-US" altLang="zh-CN" dirty="0"/>
              <a:t>9.53</a:t>
            </a:r>
            <a:r>
              <a:rPr lang="zh-CN" altLang="en-US" dirty="0"/>
              <a:t> </a:t>
            </a:r>
            <a:r>
              <a:rPr lang="en-US" altLang="zh-CN" dirty="0"/>
              <a:t>hours</a:t>
            </a:r>
            <a:endParaRPr lang="en-US" dirty="0"/>
          </a:p>
        </p:txBody>
      </p:sp>
      <p:sp>
        <p:nvSpPr>
          <p:cNvPr id="3" name="Title 2">
            <a:extLst>
              <a:ext uri="{FF2B5EF4-FFF2-40B4-BE49-F238E27FC236}">
                <a16:creationId xmlns:a16="http://schemas.microsoft.com/office/drawing/2014/main" id="{A843E6EF-C0F2-5C48-A0AF-4C6D48A29B44}"/>
              </a:ext>
            </a:extLst>
          </p:cNvPr>
          <p:cNvSpPr>
            <a:spLocks noGrp="1"/>
          </p:cNvSpPr>
          <p:nvPr>
            <p:ph type="title"/>
          </p:nvPr>
        </p:nvSpPr>
        <p:spPr/>
        <p:txBody>
          <a:bodyPr>
            <a:normAutofit fontScale="90000"/>
          </a:bodyPr>
          <a:lstStyle/>
          <a:p>
            <a:r>
              <a:rPr lang="en-US" altLang="zh-CN" dirty="0"/>
              <a:t>Latest</a:t>
            </a:r>
            <a:r>
              <a:rPr lang="zh-CN" altLang="en-US" dirty="0"/>
              <a:t> </a:t>
            </a:r>
            <a:r>
              <a:rPr lang="en-US" altLang="zh-CN" dirty="0"/>
              <a:t>optimization</a:t>
            </a:r>
            <a:r>
              <a:rPr lang="zh-CN" altLang="en-US" dirty="0"/>
              <a:t> </a:t>
            </a:r>
            <a:r>
              <a:rPr lang="en-US" altLang="zh-CN" dirty="0"/>
              <a:t>of</a:t>
            </a:r>
            <a:r>
              <a:rPr lang="zh-CN" altLang="en-US" dirty="0"/>
              <a:t> </a:t>
            </a:r>
            <a:r>
              <a:rPr lang="en-US" altLang="zh-CN" dirty="0"/>
              <a:t>the</a:t>
            </a:r>
            <a:r>
              <a:rPr lang="zh-CN" altLang="en-US" dirty="0"/>
              <a:t> </a:t>
            </a:r>
            <a:r>
              <a:rPr lang="en-US" altLang="zh-CN" dirty="0"/>
              <a:t>lifetime</a:t>
            </a:r>
            <a:endParaRPr lang="en-US" dirty="0"/>
          </a:p>
        </p:txBody>
      </p:sp>
      <p:sp>
        <p:nvSpPr>
          <p:cNvPr id="5" name="Slide Number Placeholder 4">
            <a:extLst>
              <a:ext uri="{FF2B5EF4-FFF2-40B4-BE49-F238E27FC236}">
                <a16:creationId xmlns:a16="http://schemas.microsoft.com/office/drawing/2014/main" id="{3148FF46-D75C-B846-B059-C5D82A52F817}"/>
              </a:ext>
            </a:extLst>
          </p:cNvPr>
          <p:cNvSpPr>
            <a:spLocks noGrp="1"/>
          </p:cNvSpPr>
          <p:nvPr>
            <p:ph type="sldNum" sz="quarter" idx="12"/>
          </p:nvPr>
        </p:nvSpPr>
        <p:spPr/>
        <p:txBody>
          <a:bodyPr/>
          <a:lstStyle/>
          <a:p>
            <a:fld id="{F15E9139-A00B-4B2A-98A6-095DC08F1345}" type="slidenum">
              <a:rPr lang="zh-CN" altLang="en-US" smtClean="0"/>
              <a:pPr/>
              <a:t>22</a:t>
            </a:fld>
            <a:endParaRPr lang="zh-CN" altLang="en-US"/>
          </a:p>
        </p:txBody>
      </p:sp>
      <p:pic>
        <p:nvPicPr>
          <p:cNvPr id="6" name="Picture 5">
            <a:extLst>
              <a:ext uri="{FF2B5EF4-FFF2-40B4-BE49-F238E27FC236}">
                <a16:creationId xmlns:a16="http://schemas.microsoft.com/office/drawing/2014/main" id="{A37AB376-9B64-3E45-A93F-A3B81B1AA4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711" y="2858165"/>
            <a:ext cx="4735325" cy="3163122"/>
          </a:xfrm>
          <a:prstGeom prst="rect">
            <a:avLst/>
          </a:prstGeom>
        </p:spPr>
      </p:pic>
      <p:pic>
        <p:nvPicPr>
          <p:cNvPr id="8" name="Picture 7">
            <a:extLst>
              <a:ext uri="{FF2B5EF4-FFF2-40B4-BE49-F238E27FC236}">
                <a16:creationId xmlns:a16="http://schemas.microsoft.com/office/drawing/2014/main" id="{98850B19-FC48-884E-9F84-13EF60C402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7545" y="3020772"/>
            <a:ext cx="4347337" cy="3000515"/>
          </a:xfrm>
          <a:prstGeom prst="rect">
            <a:avLst/>
          </a:prstGeom>
        </p:spPr>
      </p:pic>
      <p:sp>
        <p:nvSpPr>
          <p:cNvPr id="9" name="TextBox 8">
            <a:extLst>
              <a:ext uri="{FF2B5EF4-FFF2-40B4-BE49-F238E27FC236}">
                <a16:creationId xmlns:a16="http://schemas.microsoft.com/office/drawing/2014/main" id="{CF75BDA9-0FC1-0843-89FC-2B67D77FB48C}"/>
              </a:ext>
            </a:extLst>
          </p:cNvPr>
          <p:cNvSpPr txBox="1"/>
          <p:nvPr/>
        </p:nvSpPr>
        <p:spPr>
          <a:xfrm>
            <a:off x="2351584" y="2497960"/>
            <a:ext cx="2736304" cy="369332"/>
          </a:xfrm>
          <a:prstGeom prst="rect">
            <a:avLst/>
          </a:prstGeom>
          <a:noFill/>
        </p:spPr>
        <p:txBody>
          <a:bodyPr wrap="square" rtlCol="0">
            <a:spAutoFit/>
          </a:bodyPr>
          <a:lstStyle/>
          <a:p>
            <a:r>
              <a:rPr lang="en-US" altLang="zh-CN" dirty="0">
                <a:solidFill>
                  <a:srgbClr val="FF0000"/>
                </a:solidFill>
              </a:rPr>
              <a:t>Before</a:t>
            </a:r>
            <a:r>
              <a:rPr lang="zh-CN" altLang="en-US" dirty="0">
                <a:solidFill>
                  <a:srgbClr val="FF0000"/>
                </a:solidFill>
              </a:rPr>
              <a:t> </a:t>
            </a:r>
            <a:r>
              <a:rPr lang="en-US" altLang="zh-CN" dirty="0">
                <a:solidFill>
                  <a:srgbClr val="FF0000"/>
                </a:solidFill>
              </a:rPr>
              <a:t>optimization</a:t>
            </a:r>
            <a:endParaRPr lang="en-US" dirty="0">
              <a:solidFill>
                <a:srgbClr val="FF0000"/>
              </a:solidFill>
            </a:endParaRPr>
          </a:p>
        </p:txBody>
      </p:sp>
      <p:sp>
        <p:nvSpPr>
          <p:cNvPr id="10" name="TextBox 9">
            <a:extLst>
              <a:ext uri="{FF2B5EF4-FFF2-40B4-BE49-F238E27FC236}">
                <a16:creationId xmlns:a16="http://schemas.microsoft.com/office/drawing/2014/main" id="{01E1BD5F-6AC2-2D48-8FB8-8BBBE96199C0}"/>
              </a:ext>
            </a:extLst>
          </p:cNvPr>
          <p:cNvSpPr txBox="1"/>
          <p:nvPr/>
        </p:nvSpPr>
        <p:spPr>
          <a:xfrm>
            <a:off x="7896200" y="2555612"/>
            <a:ext cx="2448272" cy="369332"/>
          </a:xfrm>
          <a:prstGeom prst="rect">
            <a:avLst/>
          </a:prstGeom>
          <a:noFill/>
        </p:spPr>
        <p:txBody>
          <a:bodyPr wrap="square" rtlCol="0">
            <a:spAutoFit/>
          </a:bodyPr>
          <a:lstStyle/>
          <a:p>
            <a:r>
              <a:rPr lang="en-US" altLang="zh-CN" dirty="0">
                <a:solidFill>
                  <a:srgbClr val="FF0000"/>
                </a:solidFill>
              </a:rPr>
              <a:t>After</a:t>
            </a:r>
            <a:r>
              <a:rPr lang="zh-CN" altLang="en-US" dirty="0">
                <a:solidFill>
                  <a:srgbClr val="FF0000"/>
                </a:solidFill>
              </a:rPr>
              <a:t> </a:t>
            </a:r>
            <a:r>
              <a:rPr lang="en-US" altLang="zh-CN" dirty="0">
                <a:solidFill>
                  <a:srgbClr val="FF0000"/>
                </a:solidFill>
              </a:rPr>
              <a:t>optimization</a:t>
            </a:r>
            <a:endParaRPr lang="en-US" dirty="0">
              <a:solidFill>
                <a:srgbClr val="FF0000"/>
              </a:solidFill>
            </a:endParaRPr>
          </a:p>
        </p:txBody>
      </p:sp>
    </p:spTree>
    <p:extLst>
      <p:ext uri="{BB962C8B-B14F-4D97-AF65-F5344CB8AC3E}">
        <p14:creationId xmlns:p14="http://schemas.microsoft.com/office/powerpoint/2010/main" val="2433638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E0C16-4C4E-E34B-8F84-CAC8510C5AD8}"/>
              </a:ext>
            </a:extLst>
          </p:cNvPr>
          <p:cNvSpPr>
            <a:spLocks noGrp="1"/>
          </p:cNvSpPr>
          <p:nvPr>
            <p:ph type="title"/>
          </p:nvPr>
        </p:nvSpPr>
        <p:spPr/>
        <p:txBody>
          <a:bodyPr>
            <a:normAutofit fontScale="90000"/>
          </a:bodyPr>
          <a:lstStyle/>
          <a:p>
            <a:r>
              <a:rPr lang="en-US" altLang="zh-CN" dirty="0"/>
              <a:t>Polarized colliding beams: beam</a:t>
            </a:r>
            <a:r>
              <a:rPr lang="zh-CN" altLang="en-US" dirty="0"/>
              <a:t> </a:t>
            </a:r>
            <a:r>
              <a:rPr lang="en-US" altLang="zh-CN" dirty="0"/>
              <a:t>lifetime</a:t>
            </a:r>
            <a:r>
              <a:rPr lang="zh-CN" altLang="en-US" dirty="0"/>
              <a:t> </a:t>
            </a:r>
            <a:r>
              <a:rPr lang="en-US" altLang="zh-CN" dirty="0"/>
              <a:t>&gt;</a:t>
            </a:r>
            <a:r>
              <a:rPr lang="zh-CN" altLang="en-US" dirty="0"/>
              <a:t> </a:t>
            </a:r>
            <a:r>
              <a:rPr lang="en-US" altLang="zh-CN" dirty="0"/>
              <a:t>60</a:t>
            </a:r>
            <a:r>
              <a:rPr lang="zh-CN" altLang="en-US" dirty="0"/>
              <a:t> </a:t>
            </a:r>
            <a:r>
              <a:rPr lang="en-US" altLang="zh-CN" dirty="0"/>
              <a:t>min</a:t>
            </a:r>
            <a:endParaRPr lang="en-US" dirty="0"/>
          </a:p>
        </p:txBody>
      </p:sp>
      <p:sp>
        <p:nvSpPr>
          <p:cNvPr id="4" name="Slide Number Placeholder 3">
            <a:extLst>
              <a:ext uri="{FF2B5EF4-FFF2-40B4-BE49-F238E27FC236}">
                <a16:creationId xmlns:a16="http://schemas.microsoft.com/office/drawing/2014/main" id="{3608C99E-702B-044E-AD6D-22AE4ABB1435}"/>
              </a:ext>
            </a:extLst>
          </p:cNvPr>
          <p:cNvSpPr>
            <a:spLocks noGrp="1"/>
          </p:cNvSpPr>
          <p:nvPr>
            <p:ph type="sldNum" sz="quarter" idx="12"/>
          </p:nvPr>
        </p:nvSpPr>
        <p:spPr/>
        <p:txBody>
          <a:bodyPr/>
          <a:lstStyle/>
          <a:p>
            <a:fld id="{C973300C-797F-D148-A78D-320196FBAF04}" type="slidenum">
              <a:rPr lang="en-US" smtClean="0"/>
              <a:pPr/>
              <a:t>23</a:t>
            </a:fld>
            <a:endParaRPr lang="en-US"/>
          </a:p>
        </p:txBody>
      </p:sp>
      <p:graphicFrame>
        <p:nvGraphicFramePr>
          <p:cNvPr id="5" name="Table 4">
            <a:extLst>
              <a:ext uri="{FF2B5EF4-FFF2-40B4-BE49-F238E27FC236}">
                <a16:creationId xmlns:a16="http://schemas.microsoft.com/office/drawing/2014/main" id="{8F5C5759-7774-9546-AAFC-7B5796C66905}"/>
              </a:ext>
            </a:extLst>
          </p:cNvPr>
          <p:cNvGraphicFramePr>
            <a:graphicFrameLocks noGrp="1"/>
          </p:cNvGraphicFramePr>
          <p:nvPr>
            <p:extLst>
              <p:ext uri="{D42A27DB-BD31-4B8C-83A1-F6EECF244321}">
                <p14:modId xmlns:p14="http://schemas.microsoft.com/office/powerpoint/2010/main" val="1267884663"/>
              </p:ext>
            </p:extLst>
          </p:nvPr>
        </p:nvGraphicFramePr>
        <p:xfrm>
          <a:off x="622689" y="1785354"/>
          <a:ext cx="10181944" cy="2011680"/>
        </p:xfrm>
        <a:graphic>
          <a:graphicData uri="http://schemas.openxmlformats.org/drawingml/2006/table">
            <a:tbl>
              <a:tblPr firstRow="1" bandRow="1">
                <a:tableStyleId>{5C22544A-7EE6-4342-B048-85BDC9FD1C3A}</a:tableStyleId>
              </a:tblPr>
              <a:tblGrid>
                <a:gridCol w="3849810">
                  <a:extLst>
                    <a:ext uri="{9D8B030D-6E8A-4147-A177-3AD203B41FA5}">
                      <a16:colId xmlns:a16="http://schemas.microsoft.com/office/drawing/2014/main" val="2965125725"/>
                    </a:ext>
                  </a:extLst>
                </a:gridCol>
                <a:gridCol w="2665341">
                  <a:extLst>
                    <a:ext uri="{9D8B030D-6E8A-4147-A177-3AD203B41FA5}">
                      <a16:colId xmlns:a16="http://schemas.microsoft.com/office/drawing/2014/main" val="191751502"/>
                    </a:ext>
                  </a:extLst>
                </a:gridCol>
                <a:gridCol w="3666793">
                  <a:extLst>
                    <a:ext uri="{9D8B030D-6E8A-4147-A177-3AD203B41FA5}">
                      <a16:colId xmlns:a16="http://schemas.microsoft.com/office/drawing/2014/main" val="3608600332"/>
                    </a:ext>
                  </a:extLst>
                </a:gridCol>
              </a:tblGrid>
              <a:tr h="291849">
                <a:tc>
                  <a:txBody>
                    <a:bodyPr/>
                    <a:lstStyle/>
                    <a:p>
                      <a:r>
                        <a:rPr lang="en-US" sz="1600" dirty="0"/>
                        <a:t>Beam lifetime contribution</a:t>
                      </a:r>
                    </a:p>
                  </a:txBody>
                  <a:tcPr/>
                </a:tc>
                <a:tc>
                  <a:txBody>
                    <a:bodyPr/>
                    <a:lstStyle/>
                    <a:p>
                      <a:r>
                        <a:rPr lang="en-US" sz="1600" dirty="0"/>
                        <a:t>CDR lattice w/ spin rotators</a:t>
                      </a:r>
                    </a:p>
                  </a:txBody>
                  <a:tcPr/>
                </a:tc>
                <a:tc>
                  <a:txBody>
                    <a:bodyPr/>
                    <a:lstStyle/>
                    <a:p>
                      <a:r>
                        <a:rPr lang="en-US" sz="1600" dirty="0"/>
                        <a:t>Comments</a:t>
                      </a:r>
                    </a:p>
                  </a:txBody>
                  <a:tcPr/>
                </a:tc>
                <a:extLst>
                  <a:ext uri="{0D108BD9-81ED-4DB2-BD59-A6C34878D82A}">
                    <a16:rowId xmlns:a16="http://schemas.microsoft.com/office/drawing/2014/main" val="2864199371"/>
                  </a:ext>
                </a:extLst>
              </a:tr>
              <a:tr h="291849">
                <a:tc>
                  <a:txBody>
                    <a:bodyPr/>
                    <a:lstStyle/>
                    <a:p>
                      <a:r>
                        <a:rPr lang="en-US" sz="1600" dirty="0"/>
                        <a:t>Radiative Bhabha</a:t>
                      </a:r>
                    </a:p>
                  </a:txBody>
                  <a:tcPr/>
                </a:tc>
                <a:tc>
                  <a:txBody>
                    <a:bodyPr/>
                    <a:lstStyle/>
                    <a:p>
                      <a:r>
                        <a:rPr lang="en-US" altLang="zh-CN" sz="1600" dirty="0"/>
                        <a:t>11</a:t>
                      </a:r>
                      <a:r>
                        <a:rPr lang="en-US" sz="1600" dirty="0"/>
                        <a:t>.</a:t>
                      </a:r>
                      <a:r>
                        <a:rPr lang="en-US" altLang="zh-CN" sz="1600" dirty="0"/>
                        <a:t>6</a:t>
                      </a:r>
                      <a:r>
                        <a:rPr lang="en-US" sz="1600" dirty="0"/>
                        <a:t> hour</a:t>
                      </a:r>
                    </a:p>
                  </a:txBody>
                  <a:tcPr/>
                </a:tc>
                <a:tc>
                  <a:txBody>
                    <a:bodyPr/>
                    <a:lstStyle/>
                    <a:p>
                      <a:r>
                        <a:rPr lang="en-US" altLang="zh-CN" sz="1600" dirty="0"/>
                        <a:t>¼</a:t>
                      </a:r>
                      <a:r>
                        <a:rPr lang="zh-CN" altLang="en-US" sz="1600" dirty="0"/>
                        <a:t> </a:t>
                      </a:r>
                      <a:r>
                        <a:rPr lang="en-US" altLang="zh-CN" sz="1600" dirty="0"/>
                        <a:t>design</a:t>
                      </a:r>
                      <a:r>
                        <a:rPr lang="zh-CN" altLang="en-US" sz="1600" dirty="0"/>
                        <a:t> </a:t>
                      </a:r>
                      <a:r>
                        <a:rPr lang="en-US" altLang="zh-CN" sz="1600" dirty="0"/>
                        <a:t>luminosity</a:t>
                      </a:r>
                      <a:endParaRPr lang="en-US" sz="1600" dirty="0"/>
                    </a:p>
                  </a:txBody>
                  <a:tcPr/>
                </a:tc>
                <a:extLst>
                  <a:ext uri="{0D108BD9-81ED-4DB2-BD59-A6C34878D82A}">
                    <a16:rowId xmlns:a16="http://schemas.microsoft.com/office/drawing/2014/main" val="2837752259"/>
                  </a:ext>
                </a:extLst>
              </a:tr>
              <a:tr h="291849">
                <a:tc>
                  <a:txBody>
                    <a:bodyPr/>
                    <a:lstStyle/>
                    <a:p>
                      <a:r>
                        <a:rPr lang="en-US" sz="1600" dirty="0"/>
                        <a:t>Vacuum lifetime</a:t>
                      </a:r>
                    </a:p>
                  </a:txBody>
                  <a:tcPr/>
                </a:tc>
                <a:tc>
                  <a:txBody>
                    <a:bodyPr/>
                    <a:lstStyle/>
                    <a:p>
                      <a:r>
                        <a:rPr lang="en-US" altLang="zh-CN" sz="1600" dirty="0"/>
                        <a:t>6</a:t>
                      </a:r>
                      <a:r>
                        <a:rPr lang="en-US" sz="1600" dirty="0"/>
                        <a:t> hour</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ref: CEPC TDR</a:t>
                      </a:r>
                      <a:r>
                        <a:rPr lang="en-US" altLang="zh-CN" sz="1600" dirty="0"/>
                        <a:t>,</a:t>
                      </a:r>
                      <a:r>
                        <a:rPr lang="zh-CN" altLang="en-US" sz="1600" dirty="0"/>
                        <a:t>  </a:t>
                      </a:r>
                      <a:r>
                        <a:rPr lang="en-US" altLang="zh-CN" sz="1600" dirty="0"/>
                        <a:t>½</a:t>
                      </a:r>
                      <a:r>
                        <a:rPr lang="zh-CN" altLang="en-US" sz="1600" dirty="0"/>
                        <a:t>  </a:t>
                      </a:r>
                      <a:r>
                        <a:rPr lang="en-US" altLang="zh-CN" sz="1600" dirty="0"/>
                        <a:t>beam</a:t>
                      </a:r>
                      <a:r>
                        <a:rPr lang="zh-CN" altLang="en-US" sz="1600" dirty="0"/>
                        <a:t> </a:t>
                      </a:r>
                      <a:r>
                        <a:rPr lang="en-US" altLang="zh-CN" sz="1600" dirty="0"/>
                        <a:t>current</a:t>
                      </a:r>
                      <a:endParaRPr lang="en-US" sz="1600" dirty="0"/>
                    </a:p>
                  </a:txBody>
                  <a:tcPr/>
                </a:tc>
                <a:extLst>
                  <a:ext uri="{0D108BD9-81ED-4DB2-BD59-A6C34878D82A}">
                    <a16:rowId xmlns:a16="http://schemas.microsoft.com/office/drawing/2014/main" val="990025453"/>
                  </a:ext>
                </a:extLst>
              </a:tr>
              <a:tr h="291849">
                <a:tc>
                  <a:txBody>
                    <a:bodyPr/>
                    <a:lstStyle/>
                    <a:p>
                      <a:r>
                        <a:rPr lang="en-US" sz="1600" dirty="0" err="1"/>
                        <a:t>Touschek</a:t>
                      </a:r>
                      <a:r>
                        <a:rPr lang="en-US" sz="1600" dirty="0"/>
                        <a:t> lifetime</a:t>
                      </a:r>
                    </a:p>
                  </a:txBody>
                  <a:tcPr/>
                </a:tc>
                <a:tc>
                  <a:txBody>
                    <a:bodyPr/>
                    <a:lstStyle/>
                    <a:p>
                      <a:r>
                        <a:rPr lang="en-US" sz="1600" dirty="0"/>
                        <a:t>5.8 hour</a:t>
                      </a:r>
                    </a:p>
                  </a:txBody>
                  <a:tcPr/>
                </a:tc>
                <a:tc>
                  <a:txBody>
                    <a:bodyPr/>
                    <a:lstStyle/>
                    <a:p>
                      <a:r>
                        <a:rPr lang="en-US" altLang="zh-CN" sz="1600" dirty="0"/>
                        <a:t>½</a:t>
                      </a:r>
                      <a:r>
                        <a:rPr lang="zh-CN" altLang="en-US" sz="1600" dirty="0"/>
                        <a:t> </a:t>
                      </a:r>
                      <a:r>
                        <a:rPr lang="en-US" altLang="zh-CN" sz="1600" dirty="0"/>
                        <a:t>bunch</a:t>
                      </a:r>
                      <a:r>
                        <a:rPr lang="zh-CN" altLang="en-US" sz="1600" dirty="0"/>
                        <a:t> </a:t>
                      </a:r>
                      <a:r>
                        <a:rPr lang="en-US" altLang="zh-CN" sz="1600" dirty="0"/>
                        <a:t>population, w/o </a:t>
                      </a:r>
                      <a:r>
                        <a:rPr lang="en-US" altLang="zh-CN" sz="1600" dirty="0" err="1"/>
                        <a:t>beamstrahlung</a:t>
                      </a:r>
                      <a:endParaRPr lang="en-US" sz="1600" dirty="0"/>
                    </a:p>
                  </a:txBody>
                  <a:tcPr/>
                </a:tc>
                <a:extLst>
                  <a:ext uri="{0D108BD9-81ED-4DB2-BD59-A6C34878D82A}">
                    <a16:rowId xmlns:a16="http://schemas.microsoft.com/office/drawing/2014/main" val="668880331"/>
                  </a:ext>
                </a:extLst>
              </a:tr>
              <a:tr h="291849">
                <a:tc>
                  <a:txBody>
                    <a:bodyPr/>
                    <a:lstStyle/>
                    <a:p>
                      <a:r>
                        <a:rPr lang="en-US" sz="1600" dirty="0"/>
                        <a:t>Lifetime limited by dynamic aperture</a:t>
                      </a:r>
                    </a:p>
                  </a:txBody>
                  <a:tcPr/>
                </a:tc>
                <a:tc>
                  <a:txBody>
                    <a:bodyPr/>
                    <a:lstStyle/>
                    <a:p>
                      <a:r>
                        <a:rPr lang="en-US" altLang="zh-CN" sz="1600" dirty="0"/>
                        <a:t>&gt;4.6</a:t>
                      </a:r>
                      <a:r>
                        <a:rPr lang="zh-CN" altLang="en-US" sz="1600" dirty="0"/>
                        <a:t> </a:t>
                      </a:r>
                      <a:r>
                        <a:rPr lang="en-US" altLang="zh-CN" sz="1600" dirty="0"/>
                        <a:t>hour</a:t>
                      </a:r>
                      <a:endParaRPr lang="en-US" sz="1600" dirty="0"/>
                    </a:p>
                  </a:txBody>
                  <a:tcPr/>
                </a:tc>
                <a:tc>
                  <a:txBody>
                    <a:bodyPr/>
                    <a:lstStyle/>
                    <a:p>
                      <a:r>
                        <a:rPr lang="en-US" altLang="zh-CN" sz="1600" dirty="0"/>
                        <a:t>½</a:t>
                      </a:r>
                      <a:r>
                        <a:rPr lang="zh-CN" altLang="en-US" sz="1600" dirty="0"/>
                        <a:t> </a:t>
                      </a:r>
                      <a:r>
                        <a:rPr lang="en-US" altLang="zh-CN" sz="1600" dirty="0"/>
                        <a:t>bunch</a:t>
                      </a:r>
                      <a:r>
                        <a:rPr lang="zh-CN" altLang="en-US" sz="1600" dirty="0"/>
                        <a:t> </a:t>
                      </a:r>
                      <a:r>
                        <a:rPr lang="en-US" altLang="zh-CN" sz="1600" dirty="0"/>
                        <a:t>population,</a:t>
                      </a:r>
                      <a:r>
                        <a:rPr lang="zh-CN" altLang="en-US" sz="1600" dirty="0"/>
                        <a:t> </a:t>
                      </a:r>
                      <a:r>
                        <a:rPr lang="en-US" altLang="zh-CN" sz="1600" b="1" dirty="0"/>
                        <a:t>no</a:t>
                      </a:r>
                      <a:r>
                        <a:rPr lang="zh-CN" altLang="en-US" sz="1600" b="1" dirty="0"/>
                        <a:t> </a:t>
                      </a:r>
                      <a:r>
                        <a:rPr lang="en-US" altLang="zh-CN" sz="1600" b="1" dirty="0"/>
                        <a:t>loss</a:t>
                      </a:r>
                      <a:r>
                        <a:rPr lang="zh-CN" altLang="en-US" sz="1600" b="1" dirty="0"/>
                        <a:t> </a:t>
                      </a:r>
                      <a:r>
                        <a:rPr lang="en-US" altLang="zh-CN" sz="1600" b="1" dirty="0"/>
                        <a:t>in</a:t>
                      </a:r>
                      <a:r>
                        <a:rPr lang="zh-CN" altLang="en-US" sz="1600" b="1" dirty="0"/>
                        <a:t> </a:t>
                      </a:r>
                      <a:r>
                        <a:rPr lang="en-US" altLang="zh-CN" sz="1600" b="1" dirty="0"/>
                        <a:t>50</a:t>
                      </a:r>
                      <a:r>
                        <a:rPr lang="zh-CN" altLang="en-US" sz="1600" b="1" dirty="0"/>
                        <a:t> </a:t>
                      </a:r>
                      <a:r>
                        <a:rPr lang="en-US" altLang="zh-CN" sz="1600" b="1" dirty="0"/>
                        <a:t>k</a:t>
                      </a:r>
                      <a:r>
                        <a:rPr lang="zh-CN" altLang="en-US" sz="1600" b="1" dirty="0"/>
                        <a:t> </a:t>
                      </a:r>
                      <a:r>
                        <a:rPr lang="en-US" altLang="zh-CN" sz="1600" b="1" dirty="0"/>
                        <a:t>turns</a:t>
                      </a:r>
                      <a:endParaRPr lang="en-US" sz="1600" b="1" dirty="0"/>
                    </a:p>
                  </a:txBody>
                  <a:tcPr/>
                </a:tc>
                <a:extLst>
                  <a:ext uri="{0D108BD9-81ED-4DB2-BD59-A6C34878D82A}">
                    <a16:rowId xmlns:a16="http://schemas.microsoft.com/office/drawing/2014/main" val="1583834869"/>
                  </a:ext>
                </a:extLst>
              </a:tr>
              <a:tr h="291849">
                <a:tc>
                  <a:txBody>
                    <a:bodyPr/>
                    <a:lstStyle/>
                    <a:p>
                      <a:r>
                        <a:rPr lang="en-US" altLang="zh-CN" sz="1600" b="1" dirty="0"/>
                        <a:t>Total</a:t>
                      </a:r>
                      <a:r>
                        <a:rPr lang="zh-CN" altLang="en-US" sz="1600" b="1" dirty="0"/>
                        <a:t> </a:t>
                      </a:r>
                      <a:r>
                        <a:rPr lang="en-US" altLang="zh-CN" sz="1600" b="1" dirty="0"/>
                        <a:t>beam</a:t>
                      </a:r>
                      <a:r>
                        <a:rPr lang="zh-CN" altLang="en-US" sz="1600" b="1" dirty="0"/>
                        <a:t> </a:t>
                      </a:r>
                      <a:r>
                        <a:rPr lang="en-US" altLang="zh-CN" sz="1600" b="1" dirty="0"/>
                        <a:t>lifetime</a:t>
                      </a:r>
                      <a:endParaRPr lang="en-US" sz="1600" b="1" dirty="0"/>
                    </a:p>
                  </a:txBody>
                  <a:tcPr/>
                </a:tc>
                <a:tc>
                  <a:txBody>
                    <a:bodyPr/>
                    <a:lstStyle/>
                    <a:p>
                      <a:r>
                        <a:rPr lang="en-US" altLang="zh-CN" sz="1600" b="1" dirty="0"/>
                        <a:t>&gt;</a:t>
                      </a:r>
                      <a:r>
                        <a:rPr lang="zh-CN" altLang="en-US" sz="1600" b="1" dirty="0"/>
                        <a:t> </a:t>
                      </a:r>
                      <a:r>
                        <a:rPr lang="en-US" altLang="zh-CN" sz="1600" b="1" dirty="0"/>
                        <a:t>1.56</a:t>
                      </a:r>
                      <a:r>
                        <a:rPr lang="zh-CN" altLang="en-US" sz="1600" b="1" dirty="0"/>
                        <a:t> </a:t>
                      </a:r>
                      <a:r>
                        <a:rPr lang="en-US" altLang="zh-CN" sz="1600" b="1" dirty="0"/>
                        <a:t>hour</a:t>
                      </a:r>
                      <a:endParaRPr lang="en-US" sz="1600" b="1" dirty="0"/>
                    </a:p>
                  </a:txBody>
                  <a:tcPr/>
                </a:tc>
                <a:tc>
                  <a:txBody>
                    <a:bodyPr/>
                    <a:lstStyle/>
                    <a:p>
                      <a:endParaRPr lang="en-US" sz="1600" dirty="0"/>
                    </a:p>
                  </a:txBody>
                  <a:tcPr/>
                </a:tc>
                <a:extLst>
                  <a:ext uri="{0D108BD9-81ED-4DB2-BD59-A6C34878D82A}">
                    <a16:rowId xmlns:a16="http://schemas.microsoft.com/office/drawing/2014/main" val="2322280864"/>
                  </a:ext>
                </a:extLst>
              </a:tr>
            </a:tbl>
          </a:graphicData>
        </a:graphic>
      </p:graphicFrame>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6CA2B2B-0E50-6A41-A072-BAB07B6F98EE}"/>
                  </a:ext>
                </a:extLst>
              </p:cNvPr>
              <p:cNvSpPr txBox="1"/>
              <p:nvPr/>
            </p:nvSpPr>
            <p:spPr>
              <a:xfrm>
                <a:off x="622688" y="1003898"/>
                <a:ext cx="10181946" cy="707886"/>
              </a:xfrm>
              <a:prstGeom prst="rect">
                <a:avLst/>
              </a:prstGeom>
              <a:noFill/>
              <a:ln>
                <a:solidFill>
                  <a:srgbClr val="00B050"/>
                </a:solidFill>
              </a:ln>
            </p:spPr>
            <p:txBody>
              <a:bodyPr wrap="square" rtlCol="0">
                <a:spAutoFit/>
              </a:bodyPr>
              <a:lstStyle/>
              <a:p>
                <a:pPr marL="285750" indent="-285750">
                  <a:buFont typeface="Arial" panose="020B0604020202020204" pitchFamily="34" charset="0"/>
                  <a:buChar char="•"/>
                </a:pPr>
                <a:r>
                  <a:rPr lang="en-US" altLang="zh-CN" sz="2000" b="1" dirty="0">
                    <a:solidFill>
                      <a:srgbClr val="FF0000"/>
                    </a:solidFill>
                  </a:rPr>
                  <a:t>For</a:t>
                </a:r>
                <a:r>
                  <a:rPr lang="zh-CN" altLang="en-US" sz="2000" b="1" dirty="0">
                    <a:solidFill>
                      <a:srgbClr val="FF0000"/>
                    </a:solidFill>
                  </a:rPr>
                  <a:t> </a:t>
                </a:r>
                <a:r>
                  <a:rPr lang="en-US" altLang="zh-CN" sz="2000" b="1" dirty="0">
                    <a:solidFill>
                      <a:srgbClr val="FF0000"/>
                    </a:solidFill>
                  </a:rPr>
                  <a:t>the</a:t>
                </a:r>
                <a:r>
                  <a:rPr lang="zh-CN" altLang="en-US" sz="2000" b="1" dirty="0">
                    <a:solidFill>
                      <a:srgbClr val="FF0000"/>
                    </a:solidFill>
                  </a:rPr>
                  <a:t> </a:t>
                </a:r>
                <a:r>
                  <a:rPr lang="en-US" altLang="zh-CN" sz="2000" b="1" dirty="0">
                    <a:solidFill>
                      <a:srgbClr val="FF0000"/>
                    </a:solidFill>
                  </a:rPr>
                  <a:t>CDR</a:t>
                </a:r>
                <a:r>
                  <a:rPr lang="zh-CN" altLang="en-US" sz="2000" b="1" dirty="0">
                    <a:solidFill>
                      <a:srgbClr val="FF0000"/>
                    </a:solidFill>
                  </a:rPr>
                  <a:t> </a:t>
                </a:r>
                <a:r>
                  <a:rPr lang="en-US" altLang="zh-CN" sz="2000" b="1" dirty="0">
                    <a:solidFill>
                      <a:srgbClr val="FF0000"/>
                    </a:solidFill>
                  </a:rPr>
                  <a:t>lattice</a:t>
                </a:r>
                <a:r>
                  <a:rPr lang="zh-CN" altLang="en-US" sz="2000" b="1" dirty="0">
                    <a:solidFill>
                      <a:srgbClr val="FF0000"/>
                    </a:solidFill>
                  </a:rPr>
                  <a:t> </a:t>
                </a:r>
                <a:r>
                  <a:rPr lang="en-US" altLang="zh-CN" sz="2000" b="1" dirty="0">
                    <a:solidFill>
                      <a:srgbClr val="FF0000"/>
                    </a:solidFill>
                  </a:rPr>
                  <a:t>+</a:t>
                </a:r>
                <a:r>
                  <a:rPr lang="zh-CN" altLang="en-US" sz="2000" b="1" dirty="0">
                    <a:solidFill>
                      <a:srgbClr val="FF0000"/>
                    </a:solidFill>
                  </a:rPr>
                  <a:t> </a:t>
                </a:r>
                <a:r>
                  <a:rPr lang="en-US" altLang="zh-CN" sz="2000" b="1" dirty="0">
                    <a:solidFill>
                      <a:srgbClr val="FF0000"/>
                    </a:solidFill>
                  </a:rPr>
                  <a:t>spin</a:t>
                </a:r>
                <a:r>
                  <a:rPr lang="zh-CN" altLang="en-US" sz="2000" b="1" dirty="0">
                    <a:solidFill>
                      <a:srgbClr val="FF0000"/>
                    </a:solidFill>
                  </a:rPr>
                  <a:t> </a:t>
                </a:r>
                <a:r>
                  <a:rPr lang="en-US" altLang="zh-CN" sz="2000" b="1" dirty="0">
                    <a:solidFill>
                      <a:srgbClr val="FF0000"/>
                    </a:solidFill>
                  </a:rPr>
                  <a:t>rotators,</a:t>
                </a:r>
                <a:r>
                  <a:rPr lang="zh-CN" altLang="en-US" sz="2000" b="1" dirty="0">
                    <a:solidFill>
                      <a:srgbClr val="FF0000"/>
                    </a:solidFill>
                  </a:rPr>
                  <a:t> </a:t>
                </a:r>
                <a:r>
                  <a:rPr lang="en-US" altLang="zh-CN" sz="2000" b="1" dirty="0">
                    <a:solidFill>
                      <a:srgbClr val="FF0000"/>
                    </a:solidFill>
                  </a:rPr>
                  <a:t>the</a:t>
                </a:r>
                <a:r>
                  <a:rPr lang="zh-CN" altLang="en-US" sz="2000" b="1" dirty="0">
                    <a:solidFill>
                      <a:srgbClr val="FF0000"/>
                    </a:solidFill>
                  </a:rPr>
                  <a:t> </a:t>
                </a:r>
                <a:r>
                  <a:rPr lang="en-US" altLang="zh-CN" sz="2000" b="1" dirty="0">
                    <a:solidFill>
                      <a:srgbClr val="FF0000"/>
                    </a:solidFill>
                  </a:rPr>
                  <a:t>beam</a:t>
                </a:r>
                <a:r>
                  <a:rPr lang="zh-CN" altLang="en-US" sz="2000" b="1" dirty="0">
                    <a:solidFill>
                      <a:srgbClr val="FF0000"/>
                    </a:solidFill>
                  </a:rPr>
                  <a:t> </a:t>
                </a:r>
                <a:r>
                  <a:rPr lang="en-US" altLang="zh-CN" sz="2000" b="1" dirty="0">
                    <a:solidFill>
                      <a:srgbClr val="FF0000"/>
                    </a:solidFill>
                  </a:rPr>
                  <a:t>lifetime</a:t>
                </a:r>
                <a:r>
                  <a:rPr lang="zh-CN" altLang="en-US" sz="2000" b="1" dirty="0">
                    <a:solidFill>
                      <a:srgbClr val="FF0000"/>
                    </a:solidFill>
                  </a:rPr>
                  <a:t> </a:t>
                </a:r>
                <a:r>
                  <a:rPr lang="en-US" altLang="zh-CN" sz="2000" b="1" dirty="0">
                    <a:solidFill>
                      <a:srgbClr val="FF0000"/>
                    </a:solidFill>
                  </a:rPr>
                  <a:t>is</a:t>
                </a:r>
                <a:r>
                  <a:rPr lang="zh-CN" altLang="en-US" sz="2000" b="1" dirty="0">
                    <a:solidFill>
                      <a:srgbClr val="FF0000"/>
                    </a:solidFill>
                  </a:rPr>
                  <a:t> </a:t>
                </a:r>
                <a:r>
                  <a:rPr lang="en-US" altLang="zh-CN" sz="2000" b="1" dirty="0">
                    <a:solidFill>
                      <a:srgbClr val="FF0000"/>
                    </a:solidFill>
                  </a:rPr>
                  <a:t>longer</a:t>
                </a:r>
                <a:r>
                  <a:rPr lang="zh-CN" altLang="en-US" sz="2000" b="1" dirty="0">
                    <a:solidFill>
                      <a:srgbClr val="FF0000"/>
                    </a:solidFill>
                  </a:rPr>
                  <a:t> </a:t>
                </a:r>
                <a:r>
                  <a:rPr lang="en-US" altLang="zh-CN" sz="2000" b="1" dirty="0">
                    <a:solidFill>
                      <a:srgbClr val="FF0000"/>
                    </a:solidFill>
                  </a:rPr>
                  <a:t>than</a:t>
                </a:r>
                <a:r>
                  <a:rPr lang="zh-CN" altLang="en-US" sz="2000" b="1" dirty="0">
                    <a:solidFill>
                      <a:srgbClr val="FF0000"/>
                    </a:solidFill>
                  </a:rPr>
                  <a:t> </a:t>
                </a:r>
                <a:r>
                  <a:rPr lang="en-US" altLang="zh-CN" sz="2000" b="1" dirty="0">
                    <a:solidFill>
                      <a:srgbClr val="FF0000"/>
                    </a:solidFill>
                  </a:rPr>
                  <a:t>60</a:t>
                </a:r>
                <a:r>
                  <a:rPr lang="zh-CN" altLang="en-US" sz="2000" b="1" dirty="0">
                    <a:solidFill>
                      <a:srgbClr val="FF0000"/>
                    </a:solidFill>
                  </a:rPr>
                  <a:t> </a:t>
                </a:r>
                <a:r>
                  <a:rPr lang="en-US" altLang="zh-CN" sz="2000" b="1" dirty="0">
                    <a:solidFill>
                      <a:srgbClr val="FF0000"/>
                    </a:solidFill>
                  </a:rPr>
                  <a:t>min</a:t>
                </a:r>
                <a:r>
                  <a:rPr lang="zh-CN" altLang="en-US" sz="2000" b="1" dirty="0">
                    <a:solidFill>
                      <a:srgbClr val="FF0000"/>
                    </a:solidFill>
                  </a:rPr>
                  <a:t> </a:t>
                </a:r>
                <a:r>
                  <a:rPr lang="en-US" altLang="zh-CN" sz="2000" b="1" dirty="0">
                    <a:solidFill>
                      <a:srgbClr val="FF0000"/>
                    </a:solidFill>
                  </a:rPr>
                  <a:t>at</a:t>
                </a:r>
                <a:r>
                  <a:rPr lang="zh-CN" altLang="en-US" sz="2000" b="1" dirty="0">
                    <a:solidFill>
                      <a:srgbClr val="FF0000"/>
                    </a:solidFill>
                  </a:rPr>
                  <a:t> </a:t>
                </a:r>
                <a:r>
                  <a:rPr lang="en-US" altLang="zh-CN" sz="2000" b="1" dirty="0">
                    <a:solidFill>
                      <a:srgbClr val="FF0000"/>
                    </a:solidFill>
                  </a:rPr>
                  <a:t>a</a:t>
                </a:r>
                <a:r>
                  <a:rPr lang="zh-CN" altLang="en-US" sz="2000" b="1" dirty="0">
                    <a:solidFill>
                      <a:srgbClr val="FF0000"/>
                    </a:solidFill>
                  </a:rPr>
                  <a:t> </a:t>
                </a:r>
                <a:r>
                  <a:rPr lang="en-US" altLang="zh-CN" sz="2000" b="1" dirty="0">
                    <a:solidFill>
                      <a:srgbClr val="FF0000"/>
                    </a:solidFill>
                  </a:rPr>
                  <a:t>bunch</a:t>
                </a:r>
                <a:r>
                  <a:rPr lang="zh-CN" altLang="en-US" sz="2000" b="1" dirty="0">
                    <a:solidFill>
                      <a:srgbClr val="FF0000"/>
                    </a:solidFill>
                  </a:rPr>
                  <a:t> </a:t>
                </a:r>
                <a:r>
                  <a:rPr lang="en-US" altLang="zh-CN" sz="2000" b="1" dirty="0">
                    <a:solidFill>
                      <a:srgbClr val="FF0000"/>
                    </a:solidFill>
                  </a:rPr>
                  <a:t>population</a:t>
                </a:r>
                <a:r>
                  <a:rPr lang="zh-CN" altLang="en-US" sz="2000" b="1" dirty="0">
                    <a:solidFill>
                      <a:srgbClr val="FF0000"/>
                    </a:solidFill>
                  </a:rPr>
                  <a:t> </a:t>
                </a:r>
                <a:r>
                  <a:rPr lang="en-US" altLang="zh-CN" sz="2000" b="1" dirty="0">
                    <a:solidFill>
                      <a:srgbClr val="FF0000"/>
                    </a:solidFill>
                  </a:rPr>
                  <a:t>of</a:t>
                </a:r>
                <a:r>
                  <a:rPr lang="zh-CN" altLang="en-US" sz="2000" b="1" dirty="0">
                    <a:solidFill>
                      <a:srgbClr val="FF0000"/>
                    </a:solidFill>
                  </a:rPr>
                  <a:t> </a:t>
                </a:r>
                <a:r>
                  <a:rPr lang="en-US" altLang="zh-CN" sz="2000" b="1" dirty="0">
                    <a:solidFill>
                      <a:srgbClr val="FF0000"/>
                    </a:solidFill>
                  </a:rPr>
                  <a:t>4e10,</a:t>
                </a:r>
                <a:r>
                  <a:rPr lang="zh-CN" altLang="en-US" sz="2000" b="1" dirty="0">
                    <a:solidFill>
                      <a:srgbClr val="FF0000"/>
                    </a:solidFill>
                  </a:rPr>
                  <a:t> </a:t>
                </a:r>
                <a:r>
                  <a:rPr lang="en-US" altLang="zh-CN" sz="2000" b="1" dirty="0">
                    <a:solidFill>
                      <a:srgbClr val="FF0000"/>
                    </a:solidFill>
                  </a:rPr>
                  <a:t>and</a:t>
                </a:r>
                <a:r>
                  <a:rPr lang="zh-CN" altLang="en-US" sz="2000" b="1" dirty="0">
                    <a:solidFill>
                      <a:srgbClr val="FF0000"/>
                    </a:solidFill>
                  </a:rPr>
                  <a:t> </a:t>
                </a:r>
                <a:r>
                  <a:rPr lang="en-US" altLang="zh-CN" sz="2000" b="1" dirty="0">
                    <a:solidFill>
                      <a:srgbClr val="FF0000"/>
                    </a:solidFill>
                  </a:rPr>
                  <a:t>a</a:t>
                </a:r>
                <a:r>
                  <a:rPr lang="zh-CN" altLang="en-US" sz="2000" b="1" dirty="0">
                    <a:solidFill>
                      <a:srgbClr val="FF0000"/>
                    </a:solidFill>
                  </a:rPr>
                  <a:t> </a:t>
                </a:r>
                <a:r>
                  <a:rPr lang="en-US" altLang="zh-CN" sz="2000" b="1" dirty="0">
                    <a:solidFill>
                      <a:srgbClr val="FF0000"/>
                    </a:solidFill>
                  </a:rPr>
                  <a:t>reduced</a:t>
                </a:r>
                <a:r>
                  <a:rPr lang="zh-CN" altLang="en-US" sz="2000" b="1" dirty="0">
                    <a:solidFill>
                      <a:srgbClr val="FF0000"/>
                    </a:solidFill>
                  </a:rPr>
                  <a:t> </a:t>
                </a:r>
                <a:r>
                  <a:rPr lang="en-US" altLang="zh-CN" sz="2000" b="1" dirty="0">
                    <a:solidFill>
                      <a:srgbClr val="FF0000"/>
                    </a:solidFill>
                  </a:rPr>
                  <a:t>luminosity</a:t>
                </a:r>
                <a:r>
                  <a:rPr lang="zh-CN" altLang="en-US" sz="2000" b="1" dirty="0">
                    <a:solidFill>
                      <a:srgbClr val="FF0000"/>
                    </a:solidFill>
                  </a:rPr>
                  <a:t> </a:t>
                </a:r>
                <a:r>
                  <a:rPr lang="en-US" altLang="zh-CN" sz="2000" b="1" dirty="0">
                    <a:solidFill>
                      <a:srgbClr val="FF0000"/>
                    </a:solidFill>
                  </a:rPr>
                  <a:t>(~</a:t>
                </a:r>
                <a:r>
                  <a:rPr lang="zh-CN" altLang="en-US" sz="2000" b="1" dirty="0">
                    <a:solidFill>
                      <a:srgbClr val="FF0000"/>
                    </a:solidFill>
                  </a:rPr>
                  <a:t> </a:t>
                </a:r>
                <a14:m>
                  <m:oMath xmlns:m="http://schemas.openxmlformats.org/officeDocument/2006/math">
                    <m:r>
                      <a:rPr lang="en-US" altLang="zh-CN" sz="2000" b="1" i="1">
                        <a:solidFill>
                          <a:srgbClr val="FF0000"/>
                        </a:solidFill>
                        <a:latin typeface="Cambria Math" panose="02040503050406030204" pitchFamily="18" charset="0"/>
                        <a:ea typeface="Cambria Math" panose="02040503050406030204" pitchFamily="18" charset="0"/>
                      </a:rPr>
                      <m:t>×</m:t>
                    </m:r>
                  </m:oMath>
                </a14:m>
                <a:r>
                  <a:rPr lang="en-US" altLang="zh-CN" sz="2000" b="1" dirty="0">
                    <a:solidFill>
                      <a:srgbClr val="FF0000"/>
                    </a:solidFill>
                  </a:rPr>
                  <a:t>¼</a:t>
                </a:r>
                <a:r>
                  <a:rPr lang="zh-CN" altLang="en-US" sz="2000" b="1" dirty="0">
                    <a:solidFill>
                      <a:srgbClr val="FF0000"/>
                    </a:solidFill>
                  </a:rPr>
                  <a:t> </a:t>
                </a:r>
                <a:r>
                  <a:rPr lang="en-US" altLang="zh-CN" sz="2000" b="1" dirty="0">
                    <a:solidFill>
                      <a:srgbClr val="FF0000"/>
                    </a:solidFill>
                  </a:rPr>
                  <a:t>)</a:t>
                </a:r>
              </a:p>
            </p:txBody>
          </p:sp>
        </mc:Choice>
        <mc:Fallback xmlns="">
          <p:sp>
            <p:nvSpPr>
              <p:cNvPr id="6" name="TextBox 5">
                <a:extLst>
                  <a:ext uri="{FF2B5EF4-FFF2-40B4-BE49-F238E27FC236}">
                    <a16:creationId xmlns:a16="http://schemas.microsoft.com/office/drawing/2014/main" id="{96CA2B2B-0E50-6A41-A072-BAB07B6F98EE}"/>
                  </a:ext>
                </a:extLst>
              </p:cNvPr>
              <p:cNvSpPr txBox="1">
                <a:spLocks noRot="1" noChangeAspect="1" noMove="1" noResize="1" noEditPoints="1" noAdjustHandles="1" noChangeArrowheads="1" noChangeShapeType="1" noTextEdit="1"/>
              </p:cNvSpPr>
              <p:nvPr/>
            </p:nvSpPr>
            <p:spPr>
              <a:xfrm>
                <a:off x="622688" y="1003898"/>
                <a:ext cx="10181946" cy="707886"/>
              </a:xfrm>
              <a:prstGeom prst="rect">
                <a:avLst/>
              </a:prstGeom>
              <a:blipFill>
                <a:blip r:embed="rId2"/>
                <a:stretch>
                  <a:fillRect l="-373" t="-3448" b="-12069"/>
                </a:stretch>
              </a:blipFill>
              <a:ln>
                <a:solidFill>
                  <a:srgbClr val="00B050"/>
                </a:solidFill>
              </a:ln>
            </p:spPr>
            <p:txBody>
              <a:bodyPr/>
              <a:lstStyle/>
              <a:p>
                <a:r>
                  <a:rPr lang="en-US">
                    <a:noFill/>
                  </a:rPr>
                  <a:t> </a:t>
                </a:r>
              </a:p>
            </p:txBody>
          </p:sp>
        </mc:Fallback>
      </mc:AlternateContent>
      <p:sp>
        <p:nvSpPr>
          <p:cNvPr id="8" name="TextBox 7">
            <a:extLst>
              <a:ext uri="{FF2B5EF4-FFF2-40B4-BE49-F238E27FC236}">
                <a16:creationId xmlns:a16="http://schemas.microsoft.com/office/drawing/2014/main" id="{66E31F3E-0EA8-5C4C-B080-7E2D10494CD4}"/>
              </a:ext>
            </a:extLst>
          </p:cNvPr>
          <p:cNvSpPr txBox="1"/>
          <p:nvPr/>
        </p:nvSpPr>
        <p:spPr>
          <a:xfrm>
            <a:off x="622687" y="3949360"/>
            <a:ext cx="10181946" cy="707886"/>
          </a:xfrm>
          <a:prstGeom prst="rect">
            <a:avLst/>
          </a:prstGeom>
          <a:noFill/>
          <a:ln>
            <a:solidFill>
              <a:srgbClr val="00B050"/>
            </a:solidFill>
          </a:ln>
        </p:spPr>
        <p:txBody>
          <a:bodyPr wrap="square" rtlCol="0">
            <a:spAutoFit/>
          </a:bodyPr>
          <a:lstStyle/>
          <a:p>
            <a:pPr marL="285750" indent="-285750">
              <a:buFont typeface="Arial" panose="020B0604020202020204" pitchFamily="34" charset="0"/>
              <a:buChar char="•"/>
            </a:pPr>
            <a:r>
              <a:rPr lang="en-US" altLang="zh-CN" sz="2000" b="1" dirty="0">
                <a:solidFill>
                  <a:srgbClr val="FF0000"/>
                </a:solidFill>
              </a:rPr>
              <a:t>For</a:t>
            </a:r>
            <a:r>
              <a:rPr lang="zh-CN" altLang="en-US" sz="2000" b="1" dirty="0">
                <a:solidFill>
                  <a:srgbClr val="FF0000"/>
                </a:solidFill>
              </a:rPr>
              <a:t> </a:t>
            </a:r>
            <a:r>
              <a:rPr lang="en-US" altLang="zh-CN" sz="2000" b="1" dirty="0">
                <a:solidFill>
                  <a:srgbClr val="FF0000"/>
                </a:solidFill>
              </a:rPr>
              <a:t>the</a:t>
            </a:r>
            <a:r>
              <a:rPr lang="zh-CN" altLang="en-US" sz="2000" b="1" dirty="0">
                <a:solidFill>
                  <a:srgbClr val="FF0000"/>
                </a:solidFill>
              </a:rPr>
              <a:t> </a:t>
            </a:r>
            <a:r>
              <a:rPr lang="en-US" altLang="zh-CN" sz="2000" b="1" dirty="0">
                <a:solidFill>
                  <a:srgbClr val="FF0000"/>
                </a:solidFill>
              </a:rPr>
              <a:t>CDR</a:t>
            </a:r>
            <a:r>
              <a:rPr lang="zh-CN" altLang="en-US" sz="2000" b="1" dirty="0">
                <a:solidFill>
                  <a:srgbClr val="FF0000"/>
                </a:solidFill>
              </a:rPr>
              <a:t> </a:t>
            </a:r>
            <a:r>
              <a:rPr lang="en-US" altLang="zh-CN" sz="2000" b="1" dirty="0">
                <a:solidFill>
                  <a:srgbClr val="FF0000"/>
                </a:solidFill>
              </a:rPr>
              <a:t>lattice</a:t>
            </a:r>
            <a:r>
              <a:rPr lang="zh-CN" altLang="en-US" sz="2000" b="1" dirty="0">
                <a:solidFill>
                  <a:srgbClr val="FF0000"/>
                </a:solidFill>
              </a:rPr>
              <a:t> </a:t>
            </a:r>
            <a:r>
              <a:rPr lang="en-US" altLang="zh-CN" sz="2000" b="1" dirty="0">
                <a:solidFill>
                  <a:srgbClr val="FF0000"/>
                </a:solidFill>
              </a:rPr>
              <a:t>+</a:t>
            </a:r>
            <a:r>
              <a:rPr lang="zh-CN" altLang="en-US" sz="2000" b="1" dirty="0">
                <a:solidFill>
                  <a:srgbClr val="FF0000"/>
                </a:solidFill>
              </a:rPr>
              <a:t> </a:t>
            </a:r>
            <a:r>
              <a:rPr lang="en-US" altLang="zh-CN" sz="2000" b="1" dirty="0">
                <a:solidFill>
                  <a:srgbClr val="FF0000"/>
                </a:solidFill>
              </a:rPr>
              <a:t>spin</a:t>
            </a:r>
            <a:r>
              <a:rPr lang="zh-CN" altLang="en-US" sz="2000" b="1" dirty="0">
                <a:solidFill>
                  <a:srgbClr val="FF0000"/>
                </a:solidFill>
              </a:rPr>
              <a:t> </a:t>
            </a:r>
            <a:r>
              <a:rPr lang="en-US" altLang="zh-CN" sz="2000" b="1" dirty="0">
                <a:solidFill>
                  <a:srgbClr val="FF0000"/>
                </a:solidFill>
              </a:rPr>
              <a:t>rotators</a:t>
            </a:r>
            <a:r>
              <a:rPr lang="zh-CN" altLang="en-US" sz="2000" b="1" dirty="0">
                <a:solidFill>
                  <a:srgbClr val="FF0000"/>
                </a:solidFill>
              </a:rPr>
              <a:t> </a:t>
            </a:r>
            <a:r>
              <a:rPr lang="en-US" altLang="zh-CN" sz="2000" b="1" dirty="0">
                <a:solidFill>
                  <a:srgbClr val="FF0000"/>
                </a:solidFill>
              </a:rPr>
              <a:t>+</a:t>
            </a:r>
            <a:r>
              <a:rPr lang="zh-CN" altLang="en-US" sz="2000" b="1" dirty="0">
                <a:solidFill>
                  <a:srgbClr val="FF0000"/>
                </a:solidFill>
              </a:rPr>
              <a:t> </a:t>
            </a:r>
            <a:r>
              <a:rPr lang="en-US" altLang="zh-CN" sz="2000" b="1" dirty="0">
                <a:solidFill>
                  <a:srgbClr val="FF0000"/>
                </a:solidFill>
              </a:rPr>
              <a:t>optimized</a:t>
            </a:r>
            <a:r>
              <a:rPr lang="zh-CN" altLang="en-US" sz="2000" b="1" dirty="0">
                <a:solidFill>
                  <a:srgbClr val="FF0000"/>
                </a:solidFill>
              </a:rPr>
              <a:t> </a:t>
            </a:r>
            <a:r>
              <a:rPr lang="en-US" altLang="zh-CN" sz="2000" b="1" dirty="0" err="1">
                <a:solidFill>
                  <a:srgbClr val="FF0000"/>
                </a:solidFill>
              </a:rPr>
              <a:t>sextupole</a:t>
            </a:r>
            <a:r>
              <a:rPr lang="zh-CN" altLang="en-US" sz="2000" b="1" dirty="0">
                <a:solidFill>
                  <a:srgbClr val="FF0000"/>
                </a:solidFill>
              </a:rPr>
              <a:t> </a:t>
            </a:r>
            <a:r>
              <a:rPr lang="en-US" altLang="zh-CN" sz="2000" b="1" dirty="0">
                <a:solidFill>
                  <a:srgbClr val="FF0000"/>
                </a:solidFill>
              </a:rPr>
              <a:t>settings,</a:t>
            </a:r>
            <a:r>
              <a:rPr lang="zh-CN" altLang="en-US" sz="2000" b="1" dirty="0">
                <a:solidFill>
                  <a:srgbClr val="FF0000"/>
                </a:solidFill>
              </a:rPr>
              <a:t>  </a:t>
            </a:r>
            <a:r>
              <a:rPr lang="en-US" altLang="zh-CN" sz="2000" b="1" dirty="0">
                <a:solidFill>
                  <a:srgbClr val="FF0000"/>
                </a:solidFill>
              </a:rPr>
              <a:t>the</a:t>
            </a:r>
            <a:r>
              <a:rPr lang="zh-CN" altLang="en-US" sz="2000" b="1" dirty="0">
                <a:solidFill>
                  <a:srgbClr val="FF0000"/>
                </a:solidFill>
              </a:rPr>
              <a:t> </a:t>
            </a:r>
            <a:r>
              <a:rPr lang="en-US" altLang="zh-CN" sz="2000" b="1" dirty="0">
                <a:solidFill>
                  <a:srgbClr val="FF0000"/>
                </a:solidFill>
              </a:rPr>
              <a:t>beam</a:t>
            </a:r>
            <a:r>
              <a:rPr lang="zh-CN" altLang="en-US" sz="2000" b="1" dirty="0">
                <a:solidFill>
                  <a:srgbClr val="FF0000"/>
                </a:solidFill>
              </a:rPr>
              <a:t> </a:t>
            </a:r>
            <a:r>
              <a:rPr lang="en-US" altLang="zh-CN" sz="2000" b="1" dirty="0">
                <a:solidFill>
                  <a:srgbClr val="FF0000"/>
                </a:solidFill>
              </a:rPr>
              <a:t>lifetime</a:t>
            </a:r>
            <a:r>
              <a:rPr lang="zh-CN" altLang="en-US" sz="2000" b="1" dirty="0">
                <a:solidFill>
                  <a:srgbClr val="FF0000"/>
                </a:solidFill>
              </a:rPr>
              <a:t> </a:t>
            </a:r>
            <a:r>
              <a:rPr lang="en-US" altLang="zh-CN" sz="2000" b="1" dirty="0">
                <a:solidFill>
                  <a:srgbClr val="FF0000"/>
                </a:solidFill>
              </a:rPr>
              <a:t>is</a:t>
            </a:r>
            <a:r>
              <a:rPr lang="zh-CN" altLang="en-US" sz="2000" b="1" dirty="0">
                <a:solidFill>
                  <a:srgbClr val="FF0000"/>
                </a:solidFill>
              </a:rPr>
              <a:t> </a:t>
            </a:r>
            <a:r>
              <a:rPr lang="en-US" altLang="zh-CN" sz="2000" b="1" dirty="0">
                <a:solidFill>
                  <a:srgbClr val="FF0000"/>
                </a:solidFill>
              </a:rPr>
              <a:t>longer</a:t>
            </a:r>
            <a:r>
              <a:rPr lang="zh-CN" altLang="en-US" sz="2000" b="1" dirty="0">
                <a:solidFill>
                  <a:srgbClr val="FF0000"/>
                </a:solidFill>
              </a:rPr>
              <a:t> </a:t>
            </a:r>
            <a:r>
              <a:rPr lang="en-US" altLang="zh-CN" sz="2000" b="1" dirty="0">
                <a:solidFill>
                  <a:srgbClr val="FF0000"/>
                </a:solidFill>
              </a:rPr>
              <a:t>than</a:t>
            </a:r>
            <a:r>
              <a:rPr lang="zh-CN" altLang="en-US" sz="2000" b="1" dirty="0">
                <a:solidFill>
                  <a:srgbClr val="FF0000"/>
                </a:solidFill>
              </a:rPr>
              <a:t> </a:t>
            </a:r>
            <a:r>
              <a:rPr lang="en-US" altLang="zh-CN" sz="2000" b="1" dirty="0">
                <a:solidFill>
                  <a:srgbClr val="FF0000"/>
                </a:solidFill>
              </a:rPr>
              <a:t>60</a:t>
            </a:r>
            <a:r>
              <a:rPr lang="zh-CN" altLang="en-US" sz="2000" b="1" dirty="0">
                <a:solidFill>
                  <a:srgbClr val="FF0000"/>
                </a:solidFill>
              </a:rPr>
              <a:t> </a:t>
            </a:r>
            <a:r>
              <a:rPr lang="en-US" altLang="zh-CN" sz="2000" b="1" dirty="0">
                <a:solidFill>
                  <a:srgbClr val="FF0000"/>
                </a:solidFill>
              </a:rPr>
              <a:t>min</a:t>
            </a:r>
            <a:r>
              <a:rPr lang="zh-CN" altLang="en-US" sz="2000" b="1" dirty="0">
                <a:solidFill>
                  <a:srgbClr val="FF0000"/>
                </a:solidFill>
              </a:rPr>
              <a:t> </a:t>
            </a:r>
            <a:r>
              <a:rPr lang="en-US" altLang="zh-CN" sz="2000" b="1" dirty="0">
                <a:solidFill>
                  <a:srgbClr val="FF0000"/>
                </a:solidFill>
              </a:rPr>
              <a:t>at</a:t>
            </a:r>
            <a:r>
              <a:rPr lang="zh-CN" altLang="en-US" sz="2000" b="1" dirty="0">
                <a:solidFill>
                  <a:srgbClr val="FF0000"/>
                </a:solidFill>
              </a:rPr>
              <a:t> </a:t>
            </a:r>
            <a:r>
              <a:rPr lang="en-US" altLang="zh-CN" sz="2000" b="1" dirty="0">
                <a:solidFill>
                  <a:srgbClr val="FF0000"/>
                </a:solidFill>
              </a:rPr>
              <a:t>a</a:t>
            </a:r>
            <a:r>
              <a:rPr lang="zh-CN" altLang="en-US" sz="2000" b="1" dirty="0">
                <a:solidFill>
                  <a:srgbClr val="FF0000"/>
                </a:solidFill>
              </a:rPr>
              <a:t> </a:t>
            </a:r>
            <a:r>
              <a:rPr lang="en-US" altLang="zh-CN" sz="2000" b="1" dirty="0">
                <a:solidFill>
                  <a:srgbClr val="FF0000"/>
                </a:solidFill>
              </a:rPr>
              <a:t>bunch</a:t>
            </a:r>
            <a:r>
              <a:rPr lang="zh-CN" altLang="en-US" sz="2000" b="1" dirty="0">
                <a:solidFill>
                  <a:srgbClr val="FF0000"/>
                </a:solidFill>
              </a:rPr>
              <a:t> </a:t>
            </a:r>
            <a:r>
              <a:rPr lang="en-US" altLang="zh-CN" sz="2000" b="1" dirty="0">
                <a:solidFill>
                  <a:srgbClr val="FF0000"/>
                </a:solidFill>
              </a:rPr>
              <a:t>population</a:t>
            </a:r>
            <a:r>
              <a:rPr lang="zh-CN" altLang="en-US" sz="2000" b="1" dirty="0">
                <a:solidFill>
                  <a:srgbClr val="FF0000"/>
                </a:solidFill>
              </a:rPr>
              <a:t> </a:t>
            </a:r>
            <a:r>
              <a:rPr lang="en-US" altLang="zh-CN" sz="2000" b="1" dirty="0">
                <a:solidFill>
                  <a:srgbClr val="FF0000"/>
                </a:solidFill>
              </a:rPr>
              <a:t>of</a:t>
            </a:r>
            <a:r>
              <a:rPr lang="zh-CN" altLang="en-US" sz="2000" b="1" dirty="0">
                <a:solidFill>
                  <a:srgbClr val="FF0000"/>
                </a:solidFill>
              </a:rPr>
              <a:t> </a:t>
            </a:r>
            <a:r>
              <a:rPr lang="en-US" altLang="zh-CN" sz="2000" b="1" dirty="0">
                <a:solidFill>
                  <a:srgbClr val="FF0000"/>
                </a:solidFill>
              </a:rPr>
              <a:t>8e10,</a:t>
            </a:r>
            <a:r>
              <a:rPr lang="zh-CN" altLang="en-US" sz="2000" b="1" dirty="0">
                <a:solidFill>
                  <a:srgbClr val="FF0000"/>
                </a:solidFill>
              </a:rPr>
              <a:t> </a:t>
            </a:r>
            <a:r>
              <a:rPr lang="en-US" altLang="zh-CN" sz="2000" b="1" dirty="0">
                <a:solidFill>
                  <a:srgbClr val="FF0000"/>
                </a:solidFill>
              </a:rPr>
              <a:t>and</a:t>
            </a:r>
            <a:r>
              <a:rPr lang="zh-CN" altLang="en-US" sz="2000" b="1" dirty="0">
                <a:solidFill>
                  <a:srgbClr val="FF0000"/>
                </a:solidFill>
              </a:rPr>
              <a:t> </a:t>
            </a:r>
            <a:r>
              <a:rPr lang="en-US" altLang="zh-CN" sz="2000" b="1" dirty="0">
                <a:solidFill>
                  <a:srgbClr val="FF0000"/>
                </a:solidFill>
              </a:rPr>
              <a:t>the</a:t>
            </a:r>
            <a:r>
              <a:rPr lang="zh-CN" altLang="en-US" sz="2000" b="1" dirty="0">
                <a:solidFill>
                  <a:srgbClr val="FF0000"/>
                </a:solidFill>
              </a:rPr>
              <a:t> </a:t>
            </a:r>
            <a:r>
              <a:rPr lang="en-US" altLang="zh-CN" sz="2000" b="1" dirty="0">
                <a:solidFill>
                  <a:srgbClr val="FF0000"/>
                </a:solidFill>
              </a:rPr>
              <a:t>nominal</a:t>
            </a:r>
            <a:r>
              <a:rPr lang="zh-CN" altLang="en-US" sz="2000" b="1" dirty="0">
                <a:solidFill>
                  <a:srgbClr val="FF0000"/>
                </a:solidFill>
              </a:rPr>
              <a:t> </a:t>
            </a:r>
            <a:r>
              <a:rPr lang="en-US" altLang="zh-CN" sz="2000" b="1" dirty="0">
                <a:solidFill>
                  <a:srgbClr val="FF0000"/>
                </a:solidFill>
              </a:rPr>
              <a:t>luminosity</a:t>
            </a:r>
          </a:p>
        </p:txBody>
      </p:sp>
      <p:graphicFrame>
        <p:nvGraphicFramePr>
          <p:cNvPr id="9" name="Table 8">
            <a:extLst>
              <a:ext uri="{FF2B5EF4-FFF2-40B4-BE49-F238E27FC236}">
                <a16:creationId xmlns:a16="http://schemas.microsoft.com/office/drawing/2014/main" id="{B105E77C-6311-494A-A5CC-39F94BA51782}"/>
              </a:ext>
            </a:extLst>
          </p:cNvPr>
          <p:cNvGraphicFramePr>
            <a:graphicFrameLocks noGrp="1"/>
          </p:cNvGraphicFramePr>
          <p:nvPr>
            <p:extLst>
              <p:ext uri="{D42A27DB-BD31-4B8C-83A1-F6EECF244321}">
                <p14:modId xmlns:p14="http://schemas.microsoft.com/office/powerpoint/2010/main" val="1174717235"/>
              </p:ext>
            </p:extLst>
          </p:nvPr>
        </p:nvGraphicFramePr>
        <p:xfrm>
          <a:off x="622687" y="4757413"/>
          <a:ext cx="10181946" cy="2011680"/>
        </p:xfrm>
        <a:graphic>
          <a:graphicData uri="http://schemas.openxmlformats.org/drawingml/2006/table">
            <a:tbl>
              <a:tblPr firstRow="1" bandRow="1">
                <a:tableStyleId>{5C22544A-7EE6-4342-B048-85BDC9FD1C3A}</a:tableStyleId>
              </a:tblPr>
              <a:tblGrid>
                <a:gridCol w="3849811">
                  <a:extLst>
                    <a:ext uri="{9D8B030D-6E8A-4147-A177-3AD203B41FA5}">
                      <a16:colId xmlns:a16="http://schemas.microsoft.com/office/drawing/2014/main" val="2965125725"/>
                    </a:ext>
                  </a:extLst>
                </a:gridCol>
                <a:gridCol w="2938153">
                  <a:extLst>
                    <a:ext uri="{9D8B030D-6E8A-4147-A177-3AD203B41FA5}">
                      <a16:colId xmlns:a16="http://schemas.microsoft.com/office/drawing/2014/main" val="191751502"/>
                    </a:ext>
                  </a:extLst>
                </a:gridCol>
                <a:gridCol w="3393982">
                  <a:extLst>
                    <a:ext uri="{9D8B030D-6E8A-4147-A177-3AD203B41FA5}">
                      <a16:colId xmlns:a16="http://schemas.microsoft.com/office/drawing/2014/main" val="3608600332"/>
                    </a:ext>
                  </a:extLst>
                </a:gridCol>
              </a:tblGrid>
              <a:tr h="312228">
                <a:tc>
                  <a:txBody>
                    <a:bodyPr/>
                    <a:lstStyle/>
                    <a:p>
                      <a:r>
                        <a:rPr lang="en-US" sz="1600" dirty="0"/>
                        <a:t>Beam lifetime contribution</a:t>
                      </a:r>
                    </a:p>
                  </a:txBody>
                  <a:tcPr/>
                </a:tc>
                <a:tc>
                  <a:txBody>
                    <a:bodyPr/>
                    <a:lstStyle/>
                    <a:p>
                      <a:r>
                        <a:rPr lang="en-US" sz="1600" dirty="0"/>
                        <a:t>CDR lattice w/ spin rotators</a:t>
                      </a:r>
                    </a:p>
                  </a:txBody>
                  <a:tcPr/>
                </a:tc>
                <a:tc>
                  <a:txBody>
                    <a:bodyPr/>
                    <a:lstStyle/>
                    <a:p>
                      <a:r>
                        <a:rPr lang="en-US" sz="1600" dirty="0"/>
                        <a:t>Comments</a:t>
                      </a:r>
                    </a:p>
                  </a:txBody>
                  <a:tcPr/>
                </a:tc>
                <a:extLst>
                  <a:ext uri="{0D108BD9-81ED-4DB2-BD59-A6C34878D82A}">
                    <a16:rowId xmlns:a16="http://schemas.microsoft.com/office/drawing/2014/main" val="2864199371"/>
                  </a:ext>
                </a:extLst>
              </a:tr>
              <a:tr h="312228">
                <a:tc>
                  <a:txBody>
                    <a:bodyPr/>
                    <a:lstStyle/>
                    <a:p>
                      <a:r>
                        <a:rPr lang="en-US" sz="1600" dirty="0"/>
                        <a:t>Radiative Bhabha</a:t>
                      </a:r>
                    </a:p>
                  </a:txBody>
                  <a:tcPr/>
                </a:tc>
                <a:tc>
                  <a:txBody>
                    <a:bodyPr/>
                    <a:lstStyle/>
                    <a:p>
                      <a:r>
                        <a:rPr lang="en-US" sz="1600" dirty="0"/>
                        <a:t>2.9 hour</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ref: CEPC TDR</a:t>
                      </a:r>
                    </a:p>
                  </a:txBody>
                  <a:tcPr/>
                </a:tc>
                <a:extLst>
                  <a:ext uri="{0D108BD9-81ED-4DB2-BD59-A6C34878D82A}">
                    <a16:rowId xmlns:a16="http://schemas.microsoft.com/office/drawing/2014/main" val="2837752259"/>
                  </a:ext>
                </a:extLst>
              </a:tr>
              <a:tr h="312228">
                <a:tc>
                  <a:txBody>
                    <a:bodyPr/>
                    <a:lstStyle/>
                    <a:p>
                      <a:r>
                        <a:rPr lang="en-US" sz="1600" dirty="0"/>
                        <a:t>Vacuum lifetime</a:t>
                      </a:r>
                    </a:p>
                  </a:txBody>
                  <a:tcPr/>
                </a:tc>
                <a:tc>
                  <a:txBody>
                    <a:bodyPr/>
                    <a:lstStyle/>
                    <a:p>
                      <a:r>
                        <a:rPr lang="en-US" sz="1600" dirty="0"/>
                        <a:t>3 hour</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ref: CEPC TDR</a:t>
                      </a:r>
                    </a:p>
                  </a:txBody>
                  <a:tcPr/>
                </a:tc>
                <a:extLst>
                  <a:ext uri="{0D108BD9-81ED-4DB2-BD59-A6C34878D82A}">
                    <a16:rowId xmlns:a16="http://schemas.microsoft.com/office/drawing/2014/main" val="990025453"/>
                  </a:ext>
                </a:extLst>
              </a:tr>
              <a:tr h="312228">
                <a:tc>
                  <a:txBody>
                    <a:bodyPr/>
                    <a:lstStyle/>
                    <a:p>
                      <a:r>
                        <a:rPr lang="en-US" sz="1600" b="0" dirty="0" err="1">
                          <a:solidFill>
                            <a:schemeClr val="tx1"/>
                          </a:solidFill>
                        </a:rPr>
                        <a:t>Touschek</a:t>
                      </a:r>
                      <a:r>
                        <a:rPr lang="en-US" sz="1600" b="0" dirty="0">
                          <a:solidFill>
                            <a:schemeClr val="tx1"/>
                          </a:solidFill>
                        </a:rPr>
                        <a:t> lifetime</a:t>
                      </a:r>
                    </a:p>
                  </a:txBody>
                  <a:tcPr/>
                </a:tc>
                <a:tc>
                  <a:txBody>
                    <a:bodyPr/>
                    <a:lstStyle/>
                    <a:p>
                      <a:r>
                        <a:rPr lang="en-US" sz="1600" b="0" dirty="0">
                          <a:solidFill>
                            <a:schemeClr val="tx1"/>
                          </a:solidFill>
                        </a:rPr>
                        <a:t>4.63 hour</a:t>
                      </a:r>
                    </a:p>
                  </a:txBody>
                  <a:tcPr/>
                </a:tc>
                <a:tc>
                  <a:txBody>
                    <a:bodyPr/>
                    <a:lstStyle/>
                    <a:p>
                      <a:endParaRPr lang="en-US" sz="1600" b="0" dirty="0">
                        <a:solidFill>
                          <a:schemeClr val="tx1"/>
                        </a:solidFill>
                      </a:endParaRPr>
                    </a:p>
                  </a:txBody>
                  <a:tcPr/>
                </a:tc>
                <a:extLst>
                  <a:ext uri="{0D108BD9-81ED-4DB2-BD59-A6C34878D82A}">
                    <a16:rowId xmlns:a16="http://schemas.microsoft.com/office/drawing/2014/main" val="668880331"/>
                  </a:ext>
                </a:extLst>
              </a:tr>
              <a:tr h="312228">
                <a:tc>
                  <a:txBody>
                    <a:bodyPr/>
                    <a:lstStyle/>
                    <a:p>
                      <a:r>
                        <a:rPr lang="en-US" sz="1600" b="1" dirty="0">
                          <a:solidFill>
                            <a:schemeClr val="tx1"/>
                          </a:solidFill>
                        </a:rPr>
                        <a:t>Lifetime limited by dynamic aperture</a:t>
                      </a:r>
                    </a:p>
                  </a:txBody>
                  <a:tcPr/>
                </a:tc>
                <a:tc>
                  <a:txBody>
                    <a:bodyPr/>
                    <a:lstStyle/>
                    <a:p>
                      <a:r>
                        <a:rPr lang="en-US" altLang="zh-CN" sz="1600" b="1" dirty="0">
                          <a:solidFill>
                            <a:schemeClr val="tx1"/>
                          </a:solidFill>
                        </a:rPr>
                        <a:t>&gt;</a:t>
                      </a:r>
                      <a:r>
                        <a:rPr lang="zh-CN" altLang="en-US" sz="1600" b="1" dirty="0">
                          <a:solidFill>
                            <a:schemeClr val="tx1"/>
                          </a:solidFill>
                        </a:rPr>
                        <a:t> </a:t>
                      </a:r>
                      <a:r>
                        <a:rPr lang="en-US" altLang="zh-CN" sz="1600" b="1" dirty="0">
                          <a:solidFill>
                            <a:schemeClr val="tx1"/>
                          </a:solidFill>
                        </a:rPr>
                        <a:t>9.53</a:t>
                      </a:r>
                      <a:r>
                        <a:rPr lang="zh-CN" altLang="en-US" sz="1600" b="1" dirty="0">
                          <a:solidFill>
                            <a:schemeClr val="tx1"/>
                          </a:solidFill>
                        </a:rPr>
                        <a:t> </a:t>
                      </a:r>
                      <a:r>
                        <a:rPr lang="en-US" altLang="zh-CN" sz="1600" b="1" dirty="0">
                          <a:solidFill>
                            <a:schemeClr val="tx1"/>
                          </a:solidFill>
                        </a:rPr>
                        <a:t>hour</a:t>
                      </a:r>
                      <a:endParaRPr lang="en-US" sz="1600" b="1" dirty="0">
                        <a:solidFill>
                          <a:schemeClr val="tx1"/>
                        </a:solidFill>
                      </a:endParaRPr>
                    </a:p>
                  </a:txBody>
                  <a:tcPr/>
                </a:tc>
                <a:tc>
                  <a:txBody>
                    <a:bodyPr/>
                    <a:lstStyle/>
                    <a:p>
                      <a:r>
                        <a:rPr lang="en-US" altLang="zh-CN" sz="1600" b="1" dirty="0">
                          <a:solidFill>
                            <a:schemeClr val="tx1"/>
                          </a:solidFill>
                        </a:rPr>
                        <a:t>no</a:t>
                      </a:r>
                      <a:r>
                        <a:rPr lang="zh-CN" altLang="en-US" sz="1600" b="1" dirty="0">
                          <a:solidFill>
                            <a:schemeClr val="tx1"/>
                          </a:solidFill>
                        </a:rPr>
                        <a:t> </a:t>
                      </a:r>
                      <a:r>
                        <a:rPr lang="en-US" altLang="zh-CN" sz="1600" b="1" dirty="0">
                          <a:solidFill>
                            <a:schemeClr val="tx1"/>
                          </a:solidFill>
                        </a:rPr>
                        <a:t>loss</a:t>
                      </a:r>
                      <a:r>
                        <a:rPr lang="zh-CN" altLang="en-US" sz="1600" b="1" dirty="0">
                          <a:solidFill>
                            <a:schemeClr val="tx1"/>
                          </a:solidFill>
                        </a:rPr>
                        <a:t> </a:t>
                      </a:r>
                      <a:r>
                        <a:rPr lang="en-US" altLang="zh-CN" sz="1600" b="1" dirty="0">
                          <a:solidFill>
                            <a:schemeClr val="tx1"/>
                          </a:solidFill>
                        </a:rPr>
                        <a:t>in</a:t>
                      </a:r>
                      <a:r>
                        <a:rPr lang="zh-CN" altLang="en-US" sz="1600" b="1" dirty="0">
                          <a:solidFill>
                            <a:schemeClr val="tx1"/>
                          </a:solidFill>
                        </a:rPr>
                        <a:t> </a:t>
                      </a:r>
                      <a:r>
                        <a:rPr lang="en-US" altLang="zh-CN" sz="1600" b="1" dirty="0">
                          <a:solidFill>
                            <a:schemeClr val="tx1"/>
                          </a:solidFill>
                        </a:rPr>
                        <a:t>100</a:t>
                      </a:r>
                      <a:r>
                        <a:rPr lang="zh-CN" altLang="en-US" sz="1600" b="1" dirty="0">
                          <a:solidFill>
                            <a:schemeClr val="tx1"/>
                          </a:solidFill>
                        </a:rPr>
                        <a:t> </a:t>
                      </a:r>
                      <a:r>
                        <a:rPr lang="en-US" altLang="zh-CN" sz="1600" b="1" dirty="0">
                          <a:solidFill>
                            <a:schemeClr val="tx1"/>
                          </a:solidFill>
                        </a:rPr>
                        <a:t>k</a:t>
                      </a:r>
                      <a:r>
                        <a:rPr lang="zh-CN" altLang="en-US" sz="1600" b="1" dirty="0">
                          <a:solidFill>
                            <a:schemeClr val="tx1"/>
                          </a:solidFill>
                        </a:rPr>
                        <a:t> </a:t>
                      </a:r>
                      <a:r>
                        <a:rPr lang="en-US" altLang="zh-CN" sz="1600" b="1" dirty="0">
                          <a:solidFill>
                            <a:schemeClr val="tx1"/>
                          </a:solidFill>
                        </a:rPr>
                        <a:t>turns</a:t>
                      </a:r>
                      <a:endParaRPr lang="en-US" sz="1600" b="1" dirty="0">
                        <a:solidFill>
                          <a:schemeClr val="tx1"/>
                        </a:solidFill>
                      </a:endParaRPr>
                    </a:p>
                  </a:txBody>
                  <a:tcPr/>
                </a:tc>
                <a:extLst>
                  <a:ext uri="{0D108BD9-81ED-4DB2-BD59-A6C34878D82A}">
                    <a16:rowId xmlns:a16="http://schemas.microsoft.com/office/drawing/2014/main" val="1583834869"/>
                  </a:ext>
                </a:extLst>
              </a:tr>
              <a:tr h="312228">
                <a:tc>
                  <a:txBody>
                    <a:bodyPr/>
                    <a:lstStyle/>
                    <a:p>
                      <a:r>
                        <a:rPr lang="en-US" altLang="zh-CN" sz="1600" b="1" dirty="0">
                          <a:solidFill>
                            <a:schemeClr val="tx1"/>
                          </a:solidFill>
                        </a:rPr>
                        <a:t>Total</a:t>
                      </a:r>
                      <a:r>
                        <a:rPr lang="zh-CN" altLang="en-US" sz="1600" b="1" dirty="0">
                          <a:solidFill>
                            <a:schemeClr val="tx1"/>
                          </a:solidFill>
                        </a:rPr>
                        <a:t> </a:t>
                      </a:r>
                      <a:r>
                        <a:rPr lang="en-US" altLang="zh-CN" sz="1600" b="1" dirty="0">
                          <a:solidFill>
                            <a:schemeClr val="tx1"/>
                          </a:solidFill>
                        </a:rPr>
                        <a:t>beam</a:t>
                      </a:r>
                      <a:r>
                        <a:rPr lang="zh-CN" altLang="en-US" sz="1600" b="1" dirty="0">
                          <a:solidFill>
                            <a:schemeClr val="tx1"/>
                          </a:solidFill>
                        </a:rPr>
                        <a:t> </a:t>
                      </a:r>
                      <a:r>
                        <a:rPr lang="en-US" altLang="zh-CN" sz="1600" b="1" dirty="0">
                          <a:solidFill>
                            <a:schemeClr val="tx1"/>
                          </a:solidFill>
                        </a:rPr>
                        <a:t>lifetime</a:t>
                      </a:r>
                      <a:endParaRPr lang="en-US" sz="1600" b="1" dirty="0">
                        <a:solidFill>
                          <a:schemeClr val="tx1"/>
                        </a:solidFill>
                      </a:endParaRPr>
                    </a:p>
                  </a:txBody>
                  <a:tcPr/>
                </a:tc>
                <a:tc>
                  <a:txBody>
                    <a:bodyPr/>
                    <a:lstStyle/>
                    <a:p>
                      <a:r>
                        <a:rPr lang="en-US" altLang="zh-CN" sz="1600" b="1" dirty="0">
                          <a:solidFill>
                            <a:schemeClr val="tx1"/>
                          </a:solidFill>
                        </a:rPr>
                        <a:t>&gt;</a:t>
                      </a:r>
                      <a:r>
                        <a:rPr lang="zh-CN" altLang="en-US" sz="1600" b="1" dirty="0">
                          <a:solidFill>
                            <a:schemeClr val="tx1"/>
                          </a:solidFill>
                        </a:rPr>
                        <a:t> </a:t>
                      </a:r>
                      <a:r>
                        <a:rPr lang="en-US" altLang="zh-CN" sz="1600" b="1" dirty="0">
                          <a:solidFill>
                            <a:schemeClr val="tx1"/>
                          </a:solidFill>
                        </a:rPr>
                        <a:t>1</a:t>
                      </a:r>
                      <a:r>
                        <a:rPr lang="zh-CN" altLang="en-US" sz="1600" b="1" dirty="0">
                          <a:solidFill>
                            <a:schemeClr val="tx1"/>
                          </a:solidFill>
                        </a:rPr>
                        <a:t> </a:t>
                      </a:r>
                      <a:r>
                        <a:rPr lang="en-US" altLang="zh-CN" sz="1600" b="1" dirty="0">
                          <a:solidFill>
                            <a:schemeClr val="tx1"/>
                          </a:solidFill>
                        </a:rPr>
                        <a:t>hour</a:t>
                      </a:r>
                      <a:endParaRPr lang="en-US" sz="1600" b="1" dirty="0">
                        <a:solidFill>
                          <a:schemeClr val="tx1"/>
                        </a:solidFill>
                      </a:endParaRPr>
                    </a:p>
                  </a:txBody>
                  <a:tcPr/>
                </a:tc>
                <a:tc>
                  <a:txBody>
                    <a:bodyPr/>
                    <a:lstStyle/>
                    <a:p>
                      <a:endParaRPr lang="en-US" sz="1600" b="1" dirty="0">
                        <a:solidFill>
                          <a:schemeClr val="tx1"/>
                        </a:solidFill>
                      </a:endParaRPr>
                    </a:p>
                  </a:txBody>
                  <a:tcPr/>
                </a:tc>
                <a:extLst>
                  <a:ext uri="{0D108BD9-81ED-4DB2-BD59-A6C34878D82A}">
                    <a16:rowId xmlns:a16="http://schemas.microsoft.com/office/drawing/2014/main" val="195793075"/>
                  </a:ext>
                </a:extLst>
              </a:tr>
            </a:tbl>
          </a:graphicData>
        </a:graphic>
      </p:graphicFrame>
    </p:spTree>
    <p:extLst>
      <p:ext uri="{BB962C8B-B14F-4D97-AF65-F5344CB8AC3E}">
        <p14:creationId xmlns:p14="http://schemas.microsoft.com/office/powerpoint/2010/main" val="15458010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5261C-90AB-3A47-BB62-6A75D87D3AF8}"/>
              </a:ext>
            </a:extLst>
          </p:cNvPr>
          <p:cNvSpPr>
            <a:spLocks noGrp="1"/>
          </p:cNvSpPr>
          <p:nvPr>
            <p:ph type="title"/>
          </p:nvPr>
        </p:nvSpPr>
        <p:spPr/>
        <p:txBody>
          <a:bodyPr>
            <a:normAutofit fontScale="90000"/>
          </a:bodyPr>
          <a:lstStyle/>
          <a:p>
            <a:r>
              <a:rPr lang="en-US" dirty="0"/>
              <a:t>On the indicators</a:t>
            </a:r>
          </a:p>
        </p:txBody>
      </p:sp>
      <p:sp>
        <p:nvSpPr>
          <p:cNvPr id="4" name="Slide Number Placeholder 3">
            <a:extLst>
              <a:ext uri="{FF2B5EF4-FFF2-40B4-BE49-F238E27FC236}">
                <a16:creationId xmlns:a16="http://schemas.microsoft.com/office/drawing/2014/main" id="{EF3BBF93-6A08-8C4F-A164-09536B59B51A}"/>
              </a:ext>
            </a:extLst>
          </p:cNvPr>
          <p:cNvSpPr>
            <a:spLocks noGrp="1"/>
          </p:cNvSpPr>
          <p:nvPr>
            <p:ph type="sldNum" sz="quarter" idx="12"/>
          </p:nvPr>
        </p:nvSpPr>
        <p:spPr/>
        <p:txBody>
          <a:bodyPr/>
          <a:lstStyle/>
          <a:p>
            <a:fld id="{C973300C-797F-D148-A78D-320196FBAF04}" type="slidenum">
              <a:rPr lang="en-US" smtClean="0"/>
              <a:pPr/>
              <a:t>24</a:t>
            </a:fld>
            <a:endParaRPr lang="en-US"/>
          </a:p>
        </p:txBody>
      </p:sp>
      <p:pic>
        <p:nvPicPr>
          <p:cNvPr id="5" name="Picture 4">
            <a:extLst>
              <a:ext uri="{FF2B5EF4-FFF2-40B4-BE49-F238E27FC236}">
                <a16:creationId xmlns:a16="http://schemas.microsoft.com/office/drawing/2014/main" id="{90CBF2E4-D109-9A43-AF4A-06CEE3A905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8713" y="3745924"/>
            <a:ext cx="4766597" cy="3112075"/>
          </a:xfrm>
          <a:prstGeom prst="rect">
            <a:avLst/>
          </a:prstGeom>
        </p:spPr>
      </p:pic>
      <mc:AlternateContent xmlns:mc="http://schemas.openxmlformats.org/markup-compatibility/2006" xmlns:a14="http://schemas.microsoft.com/office/drawing/2010/main">
        <mc:Choice Requires="a14">
          <p:graphicFrame>
            <p:nvGraphicFramePr>
              <p:cNvPr id="6" name="Table 5">
                <a:extLst>
                  <a:ext uri="{FF2B5EF4-FFF2-40B4-BE49-F238E27FC236}">
                    <a16:creationId xmlns:a16="http://schemas.microsoft.com/office/drawing/2014/main" id="{78E44B55-2376-0145-994D-40C38EFA59DC}"/>
                  </a:ext>
                </a:extLst>
              </p:cNvPr>
              <p:cNvGraphicFramePr>
                <a:graphicFrameLocks noGrp="1"/>
              </p:cNvGraphicFramePr>
              <p:nvPr>
                <p:extLst>
                  <p:ext uri="{D42A27DB-BD31-4B8C-83A1-F6EECF244321}">
                    <p14:modId xmlns:p14="http://schemas.microsoft.com/office/powerpoint/2010/main" val="1306189478"/>
                  </p:ext>
                </p:extLst>
              </p:nvPr>
            </p:nvGraphicFramePr>
            <p:xfrm>
              <a:off x="420968" y="988388"/>
              <a:ext cx="11361127" cy="2586228"/>
            </p:xfrm>
            <a:graphic>
              <a:graphicData uri="http://schemas.openxmlformats.org/drawingml/2006/table">
                <a:tbl>
                  <a:tblPr firstRow="1" bandRow="1">
                    <a:tableStyleId>{5C22544A-7EE6-4342-B048-85BDC9FD1C3A}</a:tableStyleId>
                  </a:tblPr>
                  <a:tblGrid>
                    <a:gridCol w="2638693">
                      <a:extLst>
                        <a:ext uri="{9D8B030D-6E8A-4147-A177-3AD203B41FA5}">
                          <a16:colId xmlns:a16="http://schemas.microsoft.com/office/drawing/2014/main" val="1629920462"/>
                        </a:ext>
                      </a:extLst>
                    </a:gridCol>
                    <a:gridCol w="3257056">
                      <a:extLst>
                        <a:ext uri="{9D8B030D-6E8A-4147-A177-3AD203B41FA5}">
                          <a16:colId xmlns:a16="http://schemas.microsoft.com/office/drawing/2014/main" val="600610560"/>
                        </a:ext>
                      </a:extLst>
                    </a:gridCol>
                    <a:gridCol w="5465378">
                      <a:extLst>
                        <a:ext uri="{9D8B030D-6E8A-4147-A177-3AD203B41FA5}">
                          <a16:colId xmlns:a16="http://schemas.microsoft.com/office/drawing/2014/main" val="955063502"/>
                        </a:ext>
                      </a:extLst>
                    </a:gridCol>
                  </a:tblGrid>
                  <a:tr h="349254">
                    <a:tc>
                      <a:txBody>
                        <a:bodyPr/>
                        <a:lstStyle/>
                        <a:p>
                          <a:r>
                            <a:rPr lang="en-US" dirty="0"/>
                            <a:t>Indicator</a:t>
                          </a:r>
                        </a:p>
                      </a:txBody>
                      <a:tcPr/>
                    </a:tc>
                    <a:tc>
                      <a:txBody>
                        <a:bodyPr/>
                        <a:lstStyle/>
                        <a:p>
                          <a:r>
                            <a:rPr lang="en-US" dirty="0"/>
                            <a:t>Results</a:t>
                          </a:r>
                        </a:p>
                      </a:txBody>
                      <a:tcPr/>
                    </a:tc>
                    <a:tc>
                      <a:txBody>
                        <a:bodyPr/>
                        <a:lstStyle/>
                        <a:p>
                          <a:r>
                            <a:rPr lang="en-US" dirty="0"/>
                            <a:t>Comments</a:t>
                          </a:r>
                        </a:p>
                      </a:txBody>
                      <a:tcPr/>
                    </a:tc>
                    <a:extLst>
                      <a:ext uri="{0D108BD9-81ED-4DB2-BD59-A6C34878D82A}">
                        <a16:rowId xmlns:a16="http://schemas.microsoft.com/office/drawing/2014/main" val="444635411"/>
                      </a:ext>
                    </a:extLst>
                  </a:tr>
                  <a:tr h="611194">
                    <a:tc>
                      <a:txBody>
                        <a:bodyPr/>
                        <a:lstStyle/>
                        <a:p>
                          <a:r>
                            <a:rPr lang="en-US" dirty="0"/>
                            <a:t>Design longitudinally polarized colliding beams</a:t>
                          </a:r>
                        </a:p>
                      </a:txBody>
                      <a:tcPr/>
                    </a:tc>
                    <a:tc>
                      <a:txBody>
                        <a:bodyPr/>
                        <a:lstStyle/>
                        <a:p>
                          <a:r>
                            <a:rPr lang="en-US" dirty="0"/>
                            <a:t>Done</a:t>
                          </a:r>
                        </a:p>
                      </a:txBody>
                      <a:tcPr/>
                    </a:tc>
                    <a:tc>
                      <a:txBody>
                        <a:bodyPr/>
                        <a:lstStyle/>
                        <a:p>
                          <a:r>
                            <a:rPr lang="en-US" dirty="0"/>
                            <a:t>Injecting polarized beams, spin rotators in collider rings</a:t>
                          </a:r>
                        </a:p>
                      </a:txBody>
                      <a:tcPr/>
                    </a:tc>
                    <a:extLst>
                      <a:ext uri="{0D108BD9-81ED-4DB2-BD59-A6C34878D82A}">
                        <a16:rowId xmlns:a16="http://schemas.microsoft.com/office/drawing/2014/main" val="1742802130"/>
                      </a:ext>
                    </a:extLst>
                  </a:tr>
                  <a:tr h="635933">
                    <a:tc>
                      <a:txBody>
                        <a:bodyPr/>
                        <a:lstStyle/>
                        <a:p>
                          <a:r>
                            <a:rPr lang="en-US" dirty="0"/>
                            <a:t>Beam polarization &gt; 50%</a:t>
                          </a:r>
                        </a:p>
                      </a:txBody>
                      <a:tcPr/>
                    </a:tc>
                    <a:tc>
                      <a:txBody>
                        <a:bodyPr/>
                        <a:lstStyle/>
                        <a:p>
                          <a14:m>
                            <m:oMath xmlns:m="http://schemas.openxmlformats.org/officeDocument/2006/math">
                              <m:sSub>
                                <m:sSubPr>
                                  <m:ctrlPr>
                                    <a:rPr lang="en-US" sz="1800" i="1" smtClean="0">
                                      <a:solidFill>
                                        <a:srgbClr val="0000FF"/>
                                      </a:solidFill>
                                      <a:latin typeface="Cambria Math" panose="02040503050406030204" pitchFamily="18" charset="0"/>
                                    </a:rPr>
                                  </m:ctrlPr>
                                </m:sSubPr>
                                <m:e>
                                  <m:r>
                                    <a:rPr lang="en-US" sz="1800" i="1">
                                      <a:solidFill>
                                        <a:srgbClr val="0000FF"/>
                                      </a:solidFill>
                                      <a:latin typeface="Cambria Math" panose="02040503050406030204" pitchFamily="18" charset="0"/>
                                    </a:rPr>
                                    <m:t>𝑃</m:t>
                                  </m:r>
                                </m:e>
                                <m:sub>
                                  <m:r>
                                    <m:rPr>
                                      <m:sty m:val="p"/>
                                    </m:rPr>
                                    <a:rPr lang="en-US" sz="1800">
                                      <a:solidFill>
                                        <a:srgbClr val="0000FF"/>
                                      </a:solidFill>
                                      <a:latin typeface="Cambria Math" panose="02040503050406030204" pitchFamily="18" charset="0"/>
                                    </a:rPr>
                                    <m:t>avg</m:t>
                                  </m:r>
                                </m:sub>
                              </m:sSub>
                            </m:oMath>
                          </a14:m>
                          <a:r>
                            <a:rPr lang="en-US" altLang="zh-CN" sz="1800" dirty="0">
                              <a:solidFill>
                                <a:srgbClr val="0000FF"/>
                              </a:solidFill>
                            </a:rPr>
                            <a:t> &gt; 70% for the simulated cases with </a:t>
                          </a:r>
                          <a:r>
                            <a:rPr lang="en-US" sz="1800" dirty="0">
                              <a:solidFill>
                                <a:srgbClr val="0000FF"/>
                              </a:solidFill>
                            </a:rPr>
                            <a:t>P</a:t>
                          </a:r>
                          <a:r>
                            <a:rPr lang="en-US" sz="1800" baseline="-25000" dirty="0">
                              <a:solidFill>
                                <a:srgbClr val="0000FF"/>
                              </a:solidFill>
                            </a:rPr>
                            <a:t>DK</a:t>
                          </a:r>
                          <a:r>
                            <a:rPr lang="en-US" sz="1800" dirty="0">
                              <a:solidFill>
                                <a:srgbClr val="0000FF"/>
                              </a:solidFill>
                            </a:rPr>
                            <a:t> &gt; 70% at [</a:t>
                          </a:r>
                          <a:r>
                            <a:rPr lang="en-US" altLang="zh-CN" sz="1800" dirty="0">
                              <a:solidFill>
                                <a:srgbClr val="0000FF"/>
                              </a:solidFill>
                            </a:rPr>
                            <a:t>a</a:t>
                          </a:r>
                          <a:r>
                            <a:rPr lang="el-GR" altLang="zh-CN" sz="1800" dirty="0">
                              <a:solidFill>
                                <a:srgbClr val="0000FF"/>
                              </a:solidFill>
                            </a:rPr>
                            <a:t>γ</a:t>
                          </a:r>
                          <a:r>
                            <a:rPr lang="en-US" altLang="zh-CN" sz="1800" dirty="0">
                              <a:solidFill>
                                <a:srgbClr val="0000FF"/>
                              </a:solidFill>
                            </a:rPr>
                            <a:t>] = 0.5</a:t>
                          </a:r>
                          <a:endParaRPr lang="en-US" dirty="0"/>
                        </a:p>
                      </a:txBody>
                      <a:tcPr/>
                    </a:tc>
                    <a:tc>
                      <a:txBody>
                        <a:bodyPr/>
                        <a:lstStyle/>
                        <a:p>
                          <a:r>
                            <a:rPr lang="en-US" dirty="0"/>
                            <a:t>A large safe margin for effects not considered yet</a:t>
                          </a:r>
                        </a:p>
                      </a:txBody>
                      <a:tcPr/>
                    </a:tc>
                    <a:extLst>
                      <a:ext uri="{0D108BD9-81ED-4DB2-BD59-A6C34878D82A}">
                        <a16:rowId xmlns:a16="http://schemas.microsoft.com/office/drawing/2014/main" val="2951656295"/>
                      </a:ext>
                    </a:extLst>
                  </a:tr>
                  <a:tr h="873135">
                    <a:tc>
                      <a:txBody>
                        <a:bodyPr/>
                        <a:lstStyle/>
                        <a:p>
                          <a:r>
                            <a:rPr lang="en-US" dirty="0"/>
                            <a:t>Beam lifetime &gt; 60 min</a:t>
                          </a:r>
                        </a:p>
                      </a:txBody>
                      <a:tcPr/>
                    </a:tc>
                    <a:tc>
                      <a:txBody>
                        <a:bodyPr/>
                        <a:lstStyle/>
                        <a:p>
                          <a:r>
                            <a:rPr lang="en-US" dirty="0"/>
                            <a:t>Beam lifetime &gt; </a:t>
                          </a:r>
                          <a:r>
                            <a:rPr lang="en-US" altLang="zh-CN" dirty="0"/>
                            <a:t>6</a:t>
                          </a:r>
                          <a:r>
                            <a:rPr lang="en-US" dirty="0"/>
                            <a:t>0 min</a:t>
                          </a:r>
                        </a:p>
                      </a:txBody>
                      <a:tcPr/>
                    </a:tc>
                    <a:tc>
                      <a:txBody>
                        <a:bodyPr/>
                        <a:lstStyle/>
                        <a:p>
                          <a:r>
                            <a:rPr lang="en-US" altLang="zh-CN" dirty="0"/>
                            <a:t>&gt;100</a:t>
                          </a:r>
                          <a:r>
                            <a:rPr lang="zh-CN" altLang="en-US" dirty="0"/>
                            <a:t> </a:t>
                          </a:r>
                          <a:r>
                            <a:rPr lang="en-US" altLang="zh-CN" dirty="0"/>
                            <a:t>min</a:t>
                          </a:r>
                          <a:r>
                            <a:rPr lang="zh-CN" altLang="en-US" baseline="0" dirty="0"/>
                            <a:t> </a:t>
                          </a:r>
                          <a:r>
                            <a:rPr lang="en-US" altLang="zh-CN" baseline="0" dirty="0"/>
                            <a:t>for</a:t>
                          </a:r>
                          <a:r>
                            <a:rPr lang="zh-CN" altLang="en-US" baseline="0" dirty="0"/>
                            <a:t> </a:t>
                          </a:r>
                          <a:r>
                            <a:rPr lang="en-US" dirty="0"/>
                            <a:t>4e10 (1/2</a:t>
                          </a:r>
                          <a:r>
                            <a:rPr lang="en-US" baseline="0" dirty="0"/>
                            <a:t> </a:t>
                          </a:r>
                          <a:r>
                            <a:rPr lang="en-US" dirty="0"/>
                            <a:t>nominal setting) with a reduced luminosity (~ </a:t>
                          </a:r>
                          <a14:m>
                            <m:oMath xmlns:m="http://schemas.openxmlformats.org/officeDocument/2006/math">
                              <m:r>
                                <a:rPr lang="en-US" altLang="zh-CN" sz="1800" b="1" i="1" smtClean="0">
                                  <a:solidFill>
                                    <a:srgbClr val="FF0000"/>
                                  </a:solidFill>
                                  <a:latin typeface="Cambria Math" panose="02040503050406030204" pitchFamily="18" charset="0"/>
                                  <a:ea typeface="Cambria Math" panose="02040503050406030204" pitchFamily="18" charset="0"/>
                                </a:rPr>
                                <m:t>×</m:t>
                              </m:r>
                            </m:oMath>
                          </a14:m>
                          <a:r>
                            <a:rPr lang="en-US" altLang="zh-CN" sz="1800" b="1" dirty="0">
                              <a:solidFill>
                                <a:srgbClr val="FF0000"/>
                              </a:solidFill>
                            </a:rPr>
                            <a:t>¼</a:t>
                          </a:r>
                          <a:r>
                            <a:rPr lang="en-US" dirty="0"/>
                            <a:t>)</a:t>
                          </a:r>
                          <a:r>
                            <a:rPr lang="en-US" altLang="zh-CN" dirty="0"/>
                            <a:t>;</a:t>
                          </a:r>
                          <a:r>
                            <a:rPr lang="zh-CN" altLang="en-US" baseline="0" dirty="0"/>
                            <a:t> </a:t>
                          </a:r>
                          <a:r>
                            <a:rPr lang="en-US" altLang="zh-CN" baseline="0" dirty="0">
                              <a:solidFill>
                                <a:srgbClr val="0000FF"/>
                              </a:solidFill>
                            </a:rPr>
                            <a:t>recent</a:t>
                          </a:r>
                          <a:r>
                            <a:rPr lang="zh-CN" altLang="en-US" baseline="0" dirty="0">
                              <a:solidFill>
                                <a:srgbClr val="0000FF"/>
                              </a:solidFill>
                            </a:rPr>
                            <a:t> </a:t>
                          </a:r>
                          <a:r>
                            <a:rPr lang="en-US" altLang="zh-CN" baseline="0" dirty="0">
                              <a:solidFill>
                                <a:srgbClr val="0000FF"/>
                              </a:solidFill>
                            </a:rPr>
                            <a:t>optimization</a:t>
                          </a:r>
                          <a:r>
                            <a:rPr lang="zh-CN" altLang="en-US" baseline="0" dirty="0">
                              <a:solidFill>
                                <a:srgbClr val="0000FF"/>
                              </a:solidFill>
                            </a:rPr>
                            <a:t> </a:t>
                          </a:r>
                          <a:r>
                            <a:rPr lang="en-US" altLang="zh-CN" baseline="0" dirty="0">
                              <a:solidFill>
                                <a:srgbClr val="0000FF"/>
                              </a:solidFill>
                            </a:rPr>
                            <a:t>obtains</a:t>
                          </a:r>
                          <a:r>
                            <a:rPr lang="zh-CN" altLang="en-US" baseline="0" dirty="0">
                              <a:solidFill>
                                <a:srgbClr val="0000FF"/>
                              </a:solidFill>
                            </a:rPr>
                            <a:t> </a:t>
                          </a:r>
                          <a:r>
                            <a:rPr lang="en-US" altLang="zh-CN" baseline="0" dirty="0">
                              <a:solidFill>
                                <a:srgbClr val="0000FF"/>
                              </a:solidFill>
                            </a:rPr>
                            <a:t>a</a:t>
                          </a:r>
                          <a:r>
                            <a:rPr lang="zh-CN" altLang="en-US" baseline="0" dirty="0">
                              <a:solidFill>
                                <a:srgbClr val="0000FF"/>
                              </a:solidFill>
                            </a:rPr>
                            <a:t> </a:t>
                          </a:r>
                          <a:r>
                            <a:rPr lang="en-US" altLang="zh-CN" baseline="0" dirty="0">
                              <a:solidFill>
                                <a:srgbClr val="0000FF"/>
                              </a:solidFill>
                            </a:rPr>
                            <a:t>lifetime</a:t>
                          </a:r>
                          <a:r>
                            <a:rPr lang="zh-CN" altLang="en-US" baseline="0" dirty="0">
                              <a:solidFill>
                                <a:srgbClr val="0000FF"/>
                              </a:solidFill>
                            </a:rPr>
                            <a:t> </a:t>
                          </a:r>
                          <a:r>
                            <a:rPr lang="en-US" altLang="zh-CN" baseline="0" dirty="0">
                              <a:solidFill>
                                <a:srgbClr val="0000FF"/>
                              </a:solidFill>
                            </a:rPr>
                            <a:t>&gt;</a:t>
                          </a:r>
                          <a:r>
                            <a:rPr lang="zh-CN" altLang="en-US" baseline="0" dirty="0">
                              <a:solidFill>
                                <a:srgbClr val="0000FF"/>
                              </a:solidFill>
                            </a:rPr>
                            <a:t> </a:t>
                          </a:r>
                          <a:r>
                            <a:rPr lang="en-US" altLang="zh-CN" baseline="0" dirty="0">
                              <a:solidFill>
                                <a:srgbClr val="0000FF"/>
                              </a:solidFill>
                            </a:rPr>
                            <a:t>60</a:t>
                          </a:r>
                          <a:r>
                            <a:rPr lang="zh-CN" altLang="en-US" baseline="0" dirty="0">
                              <a:solidFill>
                                <a:srgbClr val="0000FF"/>
                              </a:solidFill>
                            </a:rPr>
                            <a:t> </a:t>
                          </a:r>
                          <a:r>
                            <a:rPr lang="en-US" altLang="zh-CN" baseline="0" dirty="0">
                              <a:solidFill>
                                <a:srgbClr val="0000FF"/>
                              </a:solidFill>
                            </a:rPr>
                            <a:t>min</a:t>
                          </a:r>
                          <a:r>
                            <a:rPr lang="zh-CN" altLang="en-US" baseline="0" dirty="0">
                              <a:solidFill>
                                <a:srgbClr val="0000FF"/>
                              </a:solidFill>
                            </a:rPr>
                            <a:t> </a:t>
                          </a:r>
                          <a:r>
                            <a:rPr lang="en-US" altLang="zh-CN" baseline="0" dirty="0">
                              <a:solidFill>
                                <a:srgbClr val="0000FF"/>
                              </a:solidFill>
                            </a:rPr>
                            <a:t>for</a:t>
                          </a:r>
                          <a:r>
                            <a:rPr lang="zh-CN" altLang="en-US" baseline="0" dirty="0">
                              <a:solidFill>
                                <a:srgbClr val="0000FF"/>
                              </a:solidFill>
                            </a:rPr>
                            <a:t> </a:t>
                          </a:r>
                          <a:r>
                            <a:rPr lang="en-US" altLang="zh-CN" baseline="0" dirty="0">
                              <a:solidFill>
                                <a:srgbClr val="0000FF"/>
                              </a:solidFill>
                            </a:rPr>
                            <a:t>the</a:t>
                          </a:r>
                          <a:r>
                            <a:rPr lang="zh-CN" altLang="en-US" baseline="0" dirty="0">
                              <a:solidFill>
                                <a:srgbClr val="0000FF"/>
                              </a:solidFill>
                            </a:rPr>
                            <a:t> </a:t>
                          </a:r>
                          <a:r>
                            <a:rPr lang="en-US" altLang="zh-CN" baseline="0" dirty="0">
                              <a:solidFill>
                                <a:srgbClr val="0000FF"/>
                              </a:solidFill>
                            </a:rPr>
                            <a:t>nominal</a:t>
                          </a:r>
                          <a:r>
                            <a:rPr lang="zh-CN" altLang="en-US" baseline="0" dirty="0">
                              <a:solidFill>
                                <a:srgbClr val="0000FF"/>
                              </a:solidFill>
                            </a:rPr>
                            <a:t> </a:t>
                          </a:r>
                          <a:r>
                            <a:rPr lang="en-US" altLang="zh-CN" baseline="0" dirty="0">
                              <a:solidFill>
                                <a:srgbClr val="0000FF"/>
                              </a:solidFill>
                            </a:rPr>
                            <a:t>setting</a:t>
                          </a:r>
                          <a:endParaRPr lang="en-US" dirty="0">
                            <a:solidFill>
                              <a:srgbClr val="0000FF"/>
                            </a:solidFill>
                          </a:endParaRPr>
                        </a:p>
                      </a:txBody>
                      <a:tcPr/>
                    </a:tc>
                    <a:extLst>
                      <a:ext uri="{0D108BD9-81ED-4DB2-BD59-A6C34878D82A}">
                        <a16:rowId xmlns:a16="http://schemas.microsoft.com/office/drawing/2014/main" val="190099690"/>
                      </a:ext>
                    </a:extLst>
                  </a:tr>
                </a:tbl>
              </a:graphicData>
            </a:graphic>
          </p:graphicFrame>
        </mc:Choice>
        <mc:Fallback xmlns="">
          <p:graphicFrame>
            <p:nvGraphicFramePr>
              <p:cNvPr id="6" name="Table 5">
                <a:extLst>
                  <a:ext uri="{FF2B5EF4-FFF2-40B4-BE49-F238E27FC236}">
                    <a16:creationId xmlns:a16="http://schemas.microsoft.com/office/drawing/2014/main" id="{78E44B55-2376-0145-994D-40C38EFA59DC}"/>
                  </a:ext>
                </a:extLst>
              </p:cNvPr>
              <p:cNvGraphicFramePr>
                <a:graphicFrameLocks noGrp="1"/>
              </p:cNvGraphicFramePr>
              <p:nvPr>
                <p:extLst>
                  <p:ext uri="{D42A27DB-BD31-4B8C-83A1-F6EECF244321}">
                    <p14:modId xmlns:p14="http://schemas.microsoft.com/office/powerpoint/2010/main" val="1306189478"/>
                  </p:ext>
                </p:extLst>
              </p:nvPr>
            </p:nvGraphicFramePr>
            <p:xfrm>
              <a:off x="420968" y="988388"/>
              <a:ext cx="11361127" cy="2586228"/>
            </p:xfrm>
            <a:graphic>
              <a:graphicData uri="http://schemas.openxmlformats.org/drawingml/2006/table">
                <a:tbl>
                  <a:tblPr firstRow="1" bandRow="1">
                    <a:tableStyleId>{5C22544A-7EE6-4342-B048-85BDC9FD1C3A}</a:tableStyleId>
                  </a:tblPr>
                  <a:tblGrid>
                    <a:gridCol w="2638693">
                      <a:extLst>
                        <a:ext uri="{9D8B030D-6E8A-4147-A177-3AD203B41FA5}">
                          <a16:colId xmlns:a16="http://schemas.microsoft.com/office/drawing/2014/main" val="1629920462"/>
                        </a:ext>
                      </a:extLst>
                    </a:gridCol>
                    <a:gridCol w="3257056">
                      <a:extLst>
                        <a:ext uri="{9D8B030D-6E8A-4147-A177-3AD203B41FA5}">
                          <a16:colId xmlns:a16="http://schemas.microsoft.com/office/drawing/2014/main" val="600610560"/>
                        </a:ext>
                      </a:extLst>
                    </a:gridCol>
                    <a:gridCol w="5465378">
                      <a:extLst>
                        <a:ext uri="{9D8B030D-6E8A-4147-A177-3AD203B41FA5}">
                          <a16:colId xmlns:a16="http://schemas.microsoft.com/office/drawing/2014/main" val="955063502"/>
                        </a:ext>
                      </a:extLst>
                    </a:gridCol>
                  </a:tblGrid>
                  <a:tr h="365760">
                    <a:tc>
                      <a:txBody>
                        <a:bodyPr/>
                        <a:lstStyle/>
                        <a:p>
                          <a:r>
                            <a:rPr lang="en-US" dirty="0"/>
                            <a:t>Indicator</a:t>
                          </a:r>
                        </a:p>
                      </a:txBody>
                      <a:tcPr/>
                    </a:tc>
                    <a:tc>
                      <a:txBody>
                        <a:bodyPr/>
                        <a:lstStyle/>
                        <a:p>
                          <a:r>
                            <a:rPr lang="en-US" dirty="0"/>
                            <a:t>Results</a:t>
                          </a:r>
                        </a:p>
                      </a:txBody>
                      <a:tcPr/>
                    </a:tc>
                    <a:tc>
                      <a:txBody>
                        <a:bodyPr/>
                        <a:lstStyle/>
                        <a:p>
                          <a:r>
                            <a:rPr lang="en-US" dirty="0"/>
                            <a:t>Comments</a:t>
                          </a:r>
                        </a:p>
                      </a:txBody>
                      <a:tcPr/>
                    </a:tc>
                    <a:extLst>
                      <a:ext uri="{0D108BD9-81ED-4DB2-BD59-A6C34878D82A}">
                        <a16:rowId xmlns:a16="http://schemas.microsoft.com/office/drawing/2014/main" val="444635411"/>
                      </a:ext>
                    </a:extLst>
                  </a:tr>
                  <a:tr h="640080">
                    <a:tc>
                      <a:txBody>
                        <a:bodyPr/>
                        <a:lstStyle/>
                        <a:p>
                          <a:r>
                            <a:rPr lang="en-US" dirty="0"/>
                            <a:t>Design longitudinally polarized colliding beams</a:t>
                          </a:r>
                        </a:p>
                      </a:txBody>
                      <a:tcPr/>
                    </a:tc>
                    <a:tc>
                      <a:txBody>
                        <a:bodyPr/>
                        <a:lstStyle/>
                        <a:p>
                          <a:r>
                            <a:rPr lang="en-US" dirty="0"/>
                            <a:t>Done</a:t>
                          </a:r>
                        </a:p>
                      </a:txBody>
                      <a:tcPr/>
                    </a:tc>
                    <a:tc>
                      <a:txBody>
                        <a:bodyPr/>
                        <a:lstStyle/>
                        <a:p>
                          <a:r>
                            <a:rPr lang="en-US" dirty="0"/>
                            <a:t>Injecting polarized beams, spin rotators in collider rings</a:t>
                          </a:r>
                        </a:p>
                      </a:txBody>
                      <a:tcPr/>
                    </a:tc>
                    <a:extLst>
                      <a:ext uri="{0D108BD9-81ED-4DB2-BD59-A6C34878D82A}">
                        <a16:rowId xmlns:a16="http://schemas.microsoft.com/office/drawing/2014/main" val="1742802130"/>
                      </a:ext>
                    </a:extLst>
                  </a:tr>
                  <a:tr h="665988">
                    <a:tc>
                      <a:txBody>
                        <a:bodyPr/>
                        <a:lstStyle/>
                        <a:p>
                          <a:r>
                            <a:rPr lang="en-US" dirty="0"/>
                            <a:t>Beam polarization &gt; 50%</a:t>
                          </a:r>
                        </a:p>
                      </a:txBody>
                      <a:tcPr/>
                    </a:tc>
                    <a:tc>
                      <a:txBody>
                        <a:bodyPr/>
                        <a:lstStyle/>
                        <a:p>
                          <a:endParaRPr lang="en-US"/>
                        </a:p>
                      </a:txBody>
                      <a:tcPr>
                        <a:blipFill>
                          <a:blip r:embed="rId3"/>
                          <a:stretch>
                            <a:fillRect l="-81641" t="-154717" r="-168750" b="-149057"/>
                          </a:stretch>
                        </a:blipFill>
                      </a:tcPr>
                    </a:tc>
                    <a:tc>
                      <a:txBody>
                        <a:bodyPr/>
                        <a:lstStyle/>
                        <a:p>
                          <a:r>
                            <a:rPr lang="en-US" dirty="0"/>
                            <a:t>A large safe margin for effects not considered yet</a:t>
                          </a:r>
                        </a:p>
                      </a:txBody>
                      <a:tcPr/>
                    </a:tc>
                    <a:extLst>
                      <a:ext uri="{0D108BD9-81ED-4DB2-BD59-A6C34878D82A}">
                        <a16:rowId xmlns:a16="http://schemas.microsoft.com/office/drawing/2014/main" val="2951656295"/>
                      </a:ext>
                    </a:extLst>
                  </a:tr>
                  <a:tr h="914400">
                    <a:tc>
                      <a:txBody>
                        <a:bodyPr/>
                        <a:lstStyle/>
                        <a:p>
                          <a:r>
                            <a:rPr lang="en-US" dirty="0"/>
                            <a:t>Beam lifetime &gt; 60 min</a:t>
                          </a:r>
                        </a:p>
                      </a:txBody>
                      <a:tcPr/>
                    </a:tc>
                    <a:tc>
                      <a:txBody>
                        <a:bodyPr/>
                        <a:lstStyle/>
                        <a:p>
                          <a:r>
                            <a:rPr lang="en-US" dirty="0"/>
                            <a:t>Beam lifetime &gt; </a:t>
                          </a:r>
                          <a:r>
                            <a:rPr lang="en-US" altLang="zh-CN" dirty="0"/>
                            <a:t>6</a:t>
                          </a:r>
                          <a:r>
                            <a:rPr lang="en-US" dirty="0"/>
                            <a:t>0 min</a:t>
                          </a:r>
                        </a:p>
                      </a:txBody>
                      <a:tcPr/>
                    </a:tc>
                    <a:tc>
                      <a:txBody>
                        <a:bodyPr/>
                        <a:lstStyle/>
                        <a:p>
                          <a:endParaRPr lang="en-US"/>
                        </a:p>
                      </a:txBody>
                      <a:tcPr>
                        <a:blipFill>
                          <a:blip r:embed="rId3"/>
                          <a:stretch>
                            <a:fillRect l="-107889" t="-187500" r="-232" b="-9722"/>
                          </a:stretch>
                        </a:blipFill>
                      </a:tcPr>
                    </a:tc>
                    <a:extLst>
                      <a:ext uri="{0D108BD9-81ED-4DB2-BD59-A6C34878D82A}">
                        <a16:rowId xmlns:a16="http://schemas.microsoft.com/office/drawing/2014/main" val="190099690"/>
                      </a:ext>
                    </a:extLst>
                  </a:tr>
                </a:tbl>
              </a:graphicData>
            </a:graphic>
          </p:graphicFrame>
        </mc:Fallback>
      </mc:AlternateContent>
    </p:spTree>
    <p:extLst>
      <p:ext uri="{BB962C8B-B14F-4D97-AF65-F5344CB8AC3E}">
        <p14:creationId xmlns:p14="http://schemas.microsoft.com/office/powerpoint/2010/main" val="38346320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4BB53-E41E-AB43-AD8D-049B89A1C586}"/>
              </a:ext>
            </a:extLst>
          </p:cNvPr>
          <p:cNvSpPr>
            <a:spLocks noGrp="1"/>
          </p:cNvSpPr>
          <p:nvPr>
            <p:ph type="title"/>
          </p:nvPr>
        </p:nvSpPr>
        <p:spPr/>
        <p:txBody>
          <a:bodyPr>
            <a:normAutofit fontScale="90000"/>
          </a:bodyPr>
          <a:lstStyle/>
          <a:p>
            <a:r>
              <a:rPr lang="en-US" altLang="zh-CN" dirty="0"/>
              <a:t>Outline</a:t>
            </a:r>
            <a:endParaRPr lang="en-US" dirty="0"/>
          </a:p>
        </p:txBody>
      </p:sp>
      <p:sp>
        <p:nvSpPr>
          <p:cNvPr id="3" name="Content Placeholder 2">
            <a:extLst>
              <a:ext uri="{FF2B5EF4-FFF2-40B4-BE49-F238E27FC236}">
                <a16:creationId xmlns:a16="http://schemas.microsoft.com/office/drawing/2014/main" id="{BE7EF991-CFB6-D645-9A89-B2763CBA766F}"/>
              </a:ext>
            </a:extLst>
          </p:cNvPr>
          <p:cNvSpPr>
            <a:spLocks noGrp="1"/>
          </p:cNvSpPr>
          <p:nvPr>
            <p:ph idx="1"/>
          </p:nvPr>
        </p:nvSpPr>
        <p:spPr/>
        <p:txBody>
          <a:bodyPr/>
          <a:lstStyle/>
          <a:p>
            <a:r>
              <a:rPr lang="en-US" altLang="zh-CN" sz="2800" dirty="0"/>
              <a:t>I.</a:t>
            </a:r>
            <a:r>
              <a:rPr lang="zh-CN" altLang="en-US" sz="2800" dirty="0"/>
              <a:t> </a:t>
            </a:r>
            <a:r>
              <a:rPr lang="en-US" altLang="zh-CN" sz="2800" dirty="0"/>
              <a:t>Introduction</a:t>
            </a:r>
          </a:p>
          <a:p>
            <a:pPr lvl="1"/>
            <a:r>
              <a:rPr lang="en-US" altLang="zh-CN" sz="2400" dirty="0"/>
              <a:t>Background</a:t>
            </a:r>
          </a:p>
          <a:p>
            <a:pPr lvl="1"/>
            <a:r>
              <a:rPr lang="en-US" altLang="zh-CN" sz="2400" dirty="0"/>
              <a:t>Indicators</a:t>
            </a:r>
            <a:r>
              <a:rPr lang="zh-CN" altLang="en-US" sz="2400" dirty="0"/>
              <a:t> </a:t>
            </a:r>
            <a:r>
              <a:rPr lang="en-US" altLang="zh-CN" sz="2400" dirty="0"/>
              <a:t>and</a:t>
            </a:r>
            <a:r>
              <a:rPr lang="zh-CN" altLang="en-US" sz="2400" dirty="0"/>
              <a:t> </a:t>
            </a:r>
            <a:r>
              <a:rPr lang="en-US" altLang="zh-CN" sz="2400" dirty="0"/>
              <a:t>tasks</a:t>
            </a:r>
          </a:p>
          <a:p>
            <a:r>
              <a:rPr lang="en-US" altLang="zh-CN" sz="2800" dirty="0"/>
              <a:t>II.</a:t>
            </a:r>
            <a:r>
              <a:rPr lang="zh-CN" altLang="en-US" sz="2800" dirty="0"/>
              <a:t> </a:t>
            </a:r>
            <a:r>
              <a:rPr lang="en-US" altLang="zh-CN" sz="2800" dirty="0"/>
              <a:t>Design</a:t>
            </a:r>
            <a:r>
              <a:rPr lang="zh-CN" altLang="en-US" sz="2800" dirty="0"/>
              <a:t> </a:t>
            </a:r>
            <a:r>
              <a:rPr lang="en-US" altLang="zh-CN" sz="2800" dirty="0"/>
              <a:t>of</a:t>
            </a:r>
            <a:r>
              <a:rPr lang="zh-CN" altLang="en-US" sz="2800" dirty="0"/>
              <a:t> </a:t>
            </a:r>
            <a:r>
              <a:rPr lang="en-US" altLang="zh-CN" sz="2800" dirty="0"/>
              <a:t>longitudinally</a:t>
            </a:r>
            <a:r>
              <a:rPr lang="zh-CN" altLang="en-US" sz="2800" dirty="0"/>
              <a:t> </a:t>
            </a:r>
            <a:r>
              <a:rPr lang="en-US" altLang="zh-CN" sz="2800" dirty="0"/>
              <a:t>polarized</a:t>
            </a:r>
            <a:r>
              <a:rPr lang="zh-CN" altLang="en-US" sz="2800" dirty="0"/>
              <a:t> </a:t>
            </a:r>
            <a:r>
              <a:rPr lang="en-US" altLang="zh-CN" sz="2800" dirty="0"/>
              <a:t>colliding</a:t>
            </a:r>
            <a:r>
              <a:rPr lang="zh-CN" altLang="en-US" sz="2800" dirty="0"/>
              <a:t> </a:t>
            </a:r>
            <a:r>
              <a:rPr lang="en-US" altLang="zh-CN" sz="2800" dirty="0"/>
              <a:t>beams</a:t>
            </a:r>
          </a:p>
          <a:p>
            <a:r>
              <a:rPr lang="en-US" altLang="zh-CN" sz="2800" dirty="0">
                <a:solidFill>
                  <a:srgbClr val="FF0000"/>
                </a:solidFill>
              </a:rPr>
              <a:t>III.</a:t>
            </a:r>
            <a:r>
              <a:rPr lang="zh-CN" altLang="en-US" sz="2800" dirty="0">
                <a:solidFill>
                  <a:srgbClr val="FF0000"/>
                </a:solidFill>
              </a:rPr>
              <a:t> </a:t>
            </a:r>
            <a:r>
              <a:rPr lang="en-US" altLang="zh-CN" sz="2800" dirty="0">
                <a:solidFill>
                  <a:srgbClr val="FF0000"/>
                </a:solidFill>
              </a:rPr>
              <a:t>Other</a:t>
            </a:r>
            <a:r>
              <a:rPr lang="zh-CN" altLang="en-US" sz="2800" dirty="0">
                <a:solidFill>
                  <a:srgbClr val="FF0000"/>
                </a:solidFill>
              </a:rPr>
              <a:t> </a:t>
            </a:r>
            <a:r>
              <a:rPr lang="en-US" altLang="zh-CN" sz="2800" dirty="0">
                <a:solidFill>
                  <a:srgbClr val="FF0000"/>
                </a:solidFill>
              </a:rPr>
              <a:t>studies</a:t>
            </a:r>
            <a:r>
              <a:rPr lang="zh-CN" altLang="en-US" sz="2800" dirty="0">
                <a:solidFill>
                  <a:srgbClr val="FF0000"/>
                </a:solidFill>
              </a:rPr>
              <a:t> </a:t>
            </a:r>
            <a:r>
              <a:rPr lang="en-US" altLang="zh-CN" sz="2800" dirty="0">
                <a:solidFill>
                  <a:srgbClr val="FF0000"/>
                </a:solidFill>
              </a:rPr>
              <a:t>on</a:t>
            </a:r>
            <a:r>
              <a:rPr lang="zh-CN" altLang="en-US" sz="2800" dirty="0">
                <a:solidFill>
                  <a:srgbClr val="FF0000"/>
                </a:solidFill>
              </a:rPr>
              <a:t> </a:t>
            </a:r>
            <a:r>
              <a:rPr lang="en-US" altLang="zh-CN" sz="2800" dirty="0">
                <a:solidFill>
                  <a:srgbClr val="FF0000"/>
                </a:solidFill>
              </a:rPr>
              <a:t>polarized</a:t>
            </a:r>
            <a:r>
              <a:rPr lang="zh-CN" altLang="en-US" sz="2800" dirty="0">
                <a:solidFill>
                  <a:srgbClr val="FF0000"/>
                </a:solidFill>
              </a:rPr>
              <a:t> </a:t>
            </a:r>
            <a:r>
              <a:rPr lang="en-US" altLang="zh-CN" sz="2800" dirty="0">
                <a:solidFill>
                  <a:srgbClr val="FF0000"/>
                </a:solidFill>
              </a:rPr>
              <a:t>beams</a:t>
            </a:r>
          </a:p>
          <a:p>
            <a:pPr lvl="1"/>
            <a:r>
              <a:rPr lang="en-US" altLang="zh-CN" sz="2400" dirty="0"/>
              <a:t>Polarized</a:t>
            </a:r>
            <a:r>
              <a:rPr lang="zh-CN" altLang="en-US" sz="2400" dirty="0"/>
              <a:t> </a:t>
            </a:r>
            <a:r>
              <a:rPr lang="en-US" altLang="zh-CN" sz="2400" dirty="0"/>
              <a:t>Beams</a:t>
            </a:r>
            <a:r>
              <a:rPr lang="zh-CN" altLang="en-US" sz="2400" dirty="0"/>
              <a:t> </a:t>
            </a:r>
            <a:r>
              <a:rPr lang="en-US" altLang="zh-CN" sz="2400" dirty="0"/>
              <a:t>for</a:t>
            </a:r>
            <a:r>
              <a:rPr lang="zh-CN" altLang="en-US" sz="2400" dirty="0"/>
              <a:t> </a:t>
            </a:r>
            <a:r>
              <a:rPr lang="en-US" altLang="zh-CN" sz="2400" dirty="0"/>
              <a:t>Resonant</a:t>
            </a:r>
            <a:r>
              <a:rPr lang="zh-CN" altLang="en-US" sz="2400" dirty="0"/>
              <a:t> </a:t>
            </a:r>
            <a:r>
              <a:rPr lang="en-US" altLang="zh-CN" sz="2400" dirty="0"/>
              <a:t>Depolarization</a:t>
            </a:r>
          </a:p>
          <a:p>
            <a:pPr lvl="1"/>
            <a:r>
              <a:rPr lang="en-US" altLang="zh-CN" sz="2400" dirty="0"/>
              <a:t>Radiative</a:t>
            </a:r>
            <a:r>
              <a:rPr lang="zh-CN" altLang="en-US" sz="2400" dirty="0"/>
              <a:t> </a:t>
            </a:r>
            <a:r>
              <a:rPr lang="en-US" altLang="zh-CN" sz="2400" dirty="0"/>
              <a:t>Depolarization</a:t>
            </a:r>
            <a:r>
              <a:rPr lang="zh-CN" altLang="en-US" sz="2400" dirty="0"/>
              <a:t> </a:t>
            </a:r>
            <a:r>
              <a:rPr lang="en-US" altLang="zh-CN" sz="2400" dirty="0"/>
              <a:t>Mechanism</a:t>
            </a:r>
            <a:r>
              <a:rPr lang="zh-CN" altLang="en-US" sz="2400" dirty="0"/>
              <a:t> </a:t>
            </a:r>
            <a:r>
              <a:rPr lang="en-US" altLang="zh-CN" sz="2400" dirty="0"/>
              <a:t>@</a:t>
            </a:r>
            <a:r>
              <a:rPr lang="zh-CN" altLang="en-US" sz="2400" dirty="0"/>
              <a:t> </a:t>
            </a:r>
            <a:r>
              <a:rPr lang="en-US" altLang="zh-CN" sz="2400" dirty="0"/>
              <a:t>Ultra-high</a:t>
            </a:r>
            <a:r>
              <a:rPr lang="zh-CN" altLang="en-US" sz="2400" dirty="0"/>
              <a:t> </a:t>
            </a:r>
            <a:r>
              <a:rPr lang="en-US" altLang="zh-CN" sz="2400" dirty="0"/>
              <a:t>energies</a:t>
            </a:r>
          </a:p>
          <a:p>
            <a:r>
              <a:rPr lang="en-US" altLang="zh-CN" sz="2800" dirty="0"/>
              <a:t>IV.</a:t>
            </a:r>
            <a:r>
              <a:rPr lang="zh-CN" altLang="en-US" sz="2800" dirty="0"/>
              <a:t> </a:t>
            </a:r>
            <a:r>
              <a:rPr lang="en-US" altLang="zh-CN" sz="2800" dirty="0"/>
              <a:t>Summary</a:t>
            </a:r>
          </a:p>
          <a:p>
            <a:endParaRPr lang="en-US" dirty="0"/>
          </a:p>
        </p:txBody>
      </p:sp>
      <p:sp>
        <p:nvSpPr>
          <p:cNvPr id="4" name="Slide Number Placeholder 3">
            <a:extLst>
              <a:ext uri="{FF2B5EF4-FFF2-40B4-BE49-F238E27FC236}">
                <a16:creationId xmlns:a16="http://schemas.microsoft.com/office/drawing/2014/main" id="{C3E835DA-D0C5-7A47-B774-93B23F1AD669}"/>
              </a:ext>
            </a:extLst>
          </p:cNvPr>
          <p:cNvSpPr>
            <a:spLocks noGrp="1"/>
          </p:cNvSpPr>
          <p:nvPr>
            <p:ph type="sldNum" sz="quarter" idx="12"/>
          </p:nvPr>
        </p:nvSpPr>
        <p:spPr/>
        <p:txBody>
          <a:bodyPr/>
          <a:lstStyle/>
          <a:p>
            <a:fld id="{C973300C-797F-D148-A78D-320196FBAF04}" type="slidenum">
              <a:rPr lang="en-US" smtClean="0"/>
              <a:pPr/>
              <a:t>25</a:t>
            </a:fld>
            <a:endParaRPr lang="en-US"/>
          </a:p>
        </p:txBody>
      </p:sp>
    </p:spTree>
    <p:extLst>
      <p:ext uri="{BB962C8B-B14F-4D97-AF65-F5344CB8AC3E}">
        <p14:creationId xmlns:p14="http://schemas.microsoft.com/office/powerpoint/2010/main" val="27865947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E7913-461B-E442-86C6-19224F301D41}"/>
              </a:ext>
            </a:extLst>
          </p:cNvPr>
          <p:cNvSpPr>
            <a:spLocks noGrp="1"/>
          </p:cNvSpPr>
          <p:nvPr>
            <p:ph type="title"/>
          </p:nvPr>
        </p:nvSpPr>
        <p:spPr/>
        <p:txBody>
          <a:bodyPr>
            <a:normAutofit fontScale="90000"/>
          </a:bodyPr>
          <a:lstStyle/>
          <a:p>
            <a:r>
              <a:rPr lang="en-US" altLang="zh-CN" dirty="0"/>
              <a:t>Polarized</a:t>
            </a:r>
            <a:r>
              <a:rPr lang="zh-CN" altLang="en-US" dirty="0"/>
              <a:t> </a:t>
            </a:r>
            <a:r>
              <a:rPr lang="en-US" altLang="zh-CN" dirty="0"/>
              <a:t>beams</a:t>
            </a:r>
            <a:r>
              <a:rPr lang="zh-CN" altLang="en-US" dirty="0"/>
              <a:t> </a:t>
            </a:r>
            <a:r>
              <a:rPr lang="en-US" altLang="zh-CN" dirty="0"/>
              <a:t>for</a:t>
            </a:r>
            <a:r>
              <a:rPr lang="zh-CN" altLang="en-US" dirty="0"/>
              <a:t> </a:t>
            </a:r>
            <a:r>
              <a:rPr lang="en-US" altLang="zh-CN" dirty="0"/>
              <a:t>Resonant</a:t>
            </a:r>
            <a:r>
              <a:rPr lang="zh-CN" altLang="en-US" dirty="0"/>
              <a:t> </a:t>
            </a:r>
            <a:r>
              <a:rPr lang="en-US" altLang="zh-CN" dirty="0"/>
              <a:t>Depolarization</a:t>
            </a:r>
            <a:r>
              <a:rPr lang="zh-CN" altLang="en-US" dirty="0"/>
              <a:t> </a:t>
            </a:r>
            <a:r>
              <a:rPr lang="en-US" altLang="zh-CN" dirty="0"/>
              <a:t>at</a:t>
            </a:r>
            <a:r>
              <a:rPr lang="zh-CN" altLang="en-US" dirty="0"/>
              <a:t> </a:t>
            </a:r>
            <a:r>
              <a:rPr lang="en-US" altLang="zh-CN" dirty="0"/>
              <a:t>Z-pole</a:t>
            </a:r>
            <a:endParaRPr lang="en-US" dirty="0"/>
          </a:p>
        </p:txBody>
      </p:sp>
      <p:sp>
        <p:nvSpPr>
          <p:cNvPr id="4" name="Slide Number Placeholder 3">
            <a:extLst>
              <a:ext uri="{FF2B5EF4-FFF2-40B4-BE49-F238E27FC236}">
                <a16:creationId xmlns:a16="http://schemas.microsoft.com/office/drawing/2014/main" id="{787C60B0-B2C5-6D40-B766-8131A97E8608}"/>
              </a:ext>
            </a:extLst>
          </p:cNvPr>
          <p:cNvSpPr>
            <a:spLocks noGrp="1"/>
          </p:cNvSpPr>
          <p:nvPr>
            <p:ph type="sldNum" sz="quarter" idx="12"/>
          </p:nvPr>
        </p:nvSpPr>
        <p:spPr/>
        <p:txBody>
          <a:bodyPr/>
          <a:lstStyle/>
          <a:p>
            <a:fld id="{C973300C-797F-D148-A78D-320196FBAF04}" type="slidenum">
              <a:rPr lang="en-US" smtClean="0"/>
              <a:pPr/>
              <a:t>26</a:t>
            </a:fld>
            <a:endParaRPr lang="en-US"/>
          </a:p>
        </p:txBody>
      </p:sp>
      <p:sp>
        <p:nvSpPr>
          <p:cNvPr id="6" name="TextBox 5">
            <a:extLst>
              <a:ext uri="{FF2B5EF4-FFF2-40B4-BE49-F238E27FC236}">
                <a16:creationId xmlns:a16="http://schemas.microsoft.com/office/drawing/2014/main" id="{C7E993E7-9263-E244-A12C-6F2B2B30BFA9}"/>
              </a:ext>
            </a:extLst>
          </p:cNvPr>
          <p:cNvSpPr txBox="1"/>
          <p:nvPr/>
        </p:nvSpPr>
        <p:spPr>
          <a:xfrm>
            <a:off x="395527" y="1108730"/>
            <a:ext cx="8433879" cy="430887"/>
          </a:xfrm>
          <a:prstGeom prst="rect">
            <a:avLst/>
          </a:prstGeom>
          <a:noFill/>
        </p:spPr>
        <p:txBody>
          <a:bodyPr wrap="square" rtlCol="0">
            <a:spAutoFit/>
          </a:bodyPr>
          <a:lstStyle/>
          <a:p>
            <a:r>
              <a:rPr lang="en-US" altLang="zh-CN" sz="2200" dirty="0"/>
              <a:t>Scenario</a:t>
            </a:r>
            <a:r>
              <a:rPr lang="zh-CN" altLang="en-US" sz="2200" dirty="0"/>
              <a:t> </a:t>
            </a:r>
            <a:r>
              <a:rPr lang="en-US" altLang="zh-CN" sz="2200" dirty="0"/>
              <a:t>1:</a:t>
            </a:r>
            <a:r>
              <a:rPr lang="zh-CN" altLang="en-US" sz="2200" dirty="0"/>
              <a:t>   </a:t>
            </a:r>
            <a:r>
              <a:rPr lang="en-US" altLang="zh-CN" sz="2200" dirty="0"/>
              <a:t>Self-polarization</a:t>
            </a:r>
            <a:r>
              <a:rPr lang="zh-CN" altLang="en-US" sz="2200" dirty="0"/>
              <a:t> </a:t>
            </a:r>
            <a:r>
              <a:rPr lang="en-US" altLang="zh-CN" sz="2200" dirty="0"/>
              <a:t>enhanced</a:t>
            </a:r>
            <a:r>
              <a:rPr lang="zh-CN" altLang="en-US" sz="2200" dirty="0"/>
              <a:t> </a:t>
            </a:r>
            <a:r>
              <a:rPr lang="en-US" altLang="zh-CN" sz="2200" dirty="0"/>
              <a:t>by</a:t>
            </a:r>
            <a:r>
              <a:rPr lang="zh-CN" altLang="en-US" sz="2200" dirty="0"/>
              <a:t> </a:t>
            </a:r>
            <a:r>
              <a:rPr lang="en-US" altLang="zh-CN" sz="2200" dirty="0"/>
              <a:t>asymmetric</a:t>
            </a:r>
            <a:r>
              <a:rPr lang="zh-CN" altLang="en-US" sz="2200" dirty="0"/>
              <a:t> </a:t>
            </a:r>
            <a:r>
              <a:rPr lang="en-US" altLang="zh-CN" sz="2200" dirty="0"/>
              <a:t>wigglers</a:t>
            </a:r>
            <a:r>
              <a:rPr lang="zh-CN" altLang="en-US" sz="2200" dirty="0"/>
              <a:t> </a:t>
            </a:r>
            <a:r>
              <a:rPr lang="en-US" altLang="zh-CN" sz="2200" dirty="0"/>
              <a:t>[1]</a:t>
            </a:r>
            <a:endParaRPr lang="en-US" sz="2200" dirty="0"/>
          </a:p>
        </p:txBody>
      </p:sp>
      <p:pic>
        <p:nvPicPr>
          <p:cNvPr id="7" name="Picture 6">
            <a:extLst>
              <a:ext uri="{FF2B5EF4-FFF2-40B4-BE49-F238E27FC236}">
                <a16:creationId xmlns:a16="http://schemas.microsoft.com/office/drawing/2014/main" id="{311F18C8-641B-4349-940D-F456F8346F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674" y="1882959"/>
            <a:ext cx="2008354" cy="1622132"/>
          </a:xfrm>
          <a:prstGeom prst="rect">
            <a:avLst/>
          </a:prstGeom>
        </p:spPr>
      </p:pic>
      <p:pic>
        <p:nvPicPr>
          <p:cNvPr id="8" name="Picture 7">
            <a:extLst>
              <a:ext uri="{FF2B5EF4-FFF2-40B4-BE49-F238E27FC236}">
                <a16:creationId xmlns:a16="http://schemas.microsoft.com/office/drawing/2014/main" id="{CF0E2695-E394-5242-87A0-088BDA9665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3127" y="1814250"/>
            <a:ext cx="2602793" cy="1528694"/>
          </a:xfrm>
          <a:prstGeom prst="rect">
            <a:avLst/>
          </a:prstGeom>
        </p:spPr>
      </p:pic>
      <p:sp>
        <p:nvSpPr>
          <p:cNvPr id="17" name="TextBox 16">
            <a:extLst>
              <a:ext uri="{FF2B5EF4-FFF2-40B4-BE49-F238E27FC236}">
                <a16:creationId xmlns:a16="http://schemas.microsoft.com/office/drawing/2014/main" id="{41D7B8B2-493C-A544-9CB8-FD5A55157505}"/>
              </a:ext>
            </a:extLst>
          </p:cNvPr>
          <p:cNvSpPr txBox="1"/>
          <p:nvPr/>
        </p:nvSpPr>
        <p:spPr>
          <a:xfrm>
            <a:off x="412428" y="6444477"/>
            <a:ext cx="8460857" cy="276999"/>
          </a:xfrm>
          <a:prstGeom prst="rect">
            <a:avLst/>
          </a:prstGeom>
          <a:noFill/>
        </p:spPr>
        <p:txBody>
          <a:bodyPr wrap="square" rtlCol="0">
            <a:spAutoFit/>
          </a:bodyPr>
          <a:lstStyle/>
          <a:p>
            <a:r>
              <a:rPr lang="en-US" altLang="zh-CN" sz="1200" dirty="0">
                <a:solidFill>
                  <a:srgbClr val="00B050"/>
                </a:solidFill>
              </a:rPr>
              <a:t>[1]</a:t>
            </a:r>
            <a:r>
              <a:rPr lang="zh-CN" altLang="en-US" sz="1200" dirty="0">
                <a:solidFill>
                  <a:srgbClr val="00B050"/>
                </a:solidFill>
              </a:rPr>
              <a:t> </a:t>
            </a:r>
            <a:r>
              <a:rPr lang="en-US" altLang="zh-CN" sz="1200" dirty="0">
                <a:solidFill>
                  <a:srgbClr val="00B050"/>
                </a:solidFill>
              </a:rPr>
              <a:t>The</a:t>
            </a:r>
            <a:r>
              <a:rPr lang="zh-CN" altLang="en-US" sz="1200" dirty="0">
                <a:solidFill>
                  <a:srgbClr val="00B050"/>
                </a:solidFill>
              </a:rPr>
              <a:t> </a:t>
            </a:r>
            <a:r>
              <a:rPr lang="en-US" altLang="zh-CN" sz="1200" dirty="0">
                <a:solidFill>
                  <a:srgbClr val="00B050"/>
                </a:solidFill>
              </a:rPr>
              <a:t>FCC-</a:t>
            </a:r>
            <a:r>
              <a:rPr lang="en-US" altLang="zh-CN" sz="1200" dirty="0" err="1">
                <a:solidFill>
                  <a:srgbClr val="00B050"/>
                </a:solidFill>
              </a:rPr>
              <a:t>ee</a:t>
            </a:r>
            <a:r>
              <a:rPr lang="zh-CN" altLang="en-US" sz="1200" dirty="0">
                <a:solidFill>
                  <a:srgbClr val="00B050"/>
                </a:solidFill>
              </a:rPr>
              <a:t> </a:t>
            </a:r>
            <a:r>
              <a:rPr lang="en-US" altLang="zh-CN" sz="1200" dirty="0">
                <a:solidFill>
                  <a:srgbClr val="00B050"/>
                </a:solidFill>
              </a:rPr>
              <a:t>Energy</a:t>
            </a:r>
            <a:r>
              <a:rPr lang="zh-CN" altLang="en-US" sz="1200" dirty="0">
                <a:solidFill>
                  <a:srgbClr val="00B050"/>
                </a:solidFill>
              </a:rPr>
              <a:t> </a:t>
            </a:r>
            <a:r>
              <a:rPr lang="en-US" altLang="zh-CN" sz="1200" dirty="0">
                <a:solidFill>
                  <a:srgbClr val="00B050"/>
                </a:solidFill>
              </a:rPr>
              <a:t>and</a:t>
            </a:r>
            <a:r>
              <a:rPr lang="zh-CN" altLang="en-US" sz="1200" dirty="0">
                <a:solidFill>
                  <a:srgbClr val="00B050"/>
                </a:solidFill>
              </a:rPr>
              <a:t> </a:t>
            </a:r>
            <a:r>
              <a:rPr lang="en-US" altLang="zh-CN" sz="1200" dirty="0">
                <a:solidFill>
                  <a:srgbClr val="00B050"/>
                </a:solidFill>
              </a:rPr>
              <a:t>Polarization</a:t>
            </a:r>
            <a:r>
              <a:rPr lang="zh-CN" altLang="en-US" sz="1200" dirty="0">
                <a:solidFill>
                  <a:srgbClr val="00B050"/>
                </a:solidFill>
              </a:rPr>
              <a:t> </a:t>
            </a:r>
            <a:r>
              <a:rPr lang="en-US" altLang="zh-CN" sz="1200" dirty="0">
                <a:solidFill>
                  <a:srgbClr val="00B050"/>
                </a:solidFill>
              </a:rPr>
              <a:t>Working</a:t>
            </a:r>
            <a:r>
              <a:rPr lang="zh-CN" altLang="en-US" sz="1200" dirty="0">
                <a:solidFill>
                  <a:srgbClr val="00B050"/>
                </a:solidFill>
              </a:rPr>
              <a:t> </a:t>
            </a:r>
            <a:r>
              <a:rPr lang="en-US" altLang="zh-CN" sz="1200" dirty="0">
                <a:solidFill>
                  <a:srgbClr val="00B050"/>
                </a:solidFill>
              </a:rPr>
              <a:t>Group,</a:t>
            </a:r>
            <a:r>
              <a:rPr lang="zh-CN" altLang="en-US" sz="1200" dirty="0">
                <a:solidFill>
                  <a:srgbClr val="00B050"/>
                </a:solidFill>
              </a:rPr>
              <a:t> </a:t>
            </a:r>
            <a:r>
              <a:rPr lang="en-US" altLang="zh-CN" sz="1200" dirty="0">
                <a:solidFill>
                  <a:srgbClr val="00B050"/>
                </a:solidFill>
              </a:rPr>
              <a:t>arXiv:1909.12245v1,</a:t>
            </a:r>
            <a:r>
              <a:rPr lang="zh-CN" altLang="en-US" sz="1200" dirty="0">
                <a:solidFill>
                  <a:srgbClr val="00B050"/>
                </a:solidFill>
              </a:rPr>
              <a:t> </a:t>
            </a:r>
            <a:r>
              <a:rPr lang="en-US" altLang="zh-CN" sz="1200" dirty="0">
                <a:solidFill>
                  <a:srgbClr val="00B050"/>
                </a:solidFill>
              </a:rPr>
              <a:t>2019.</a:t>
            </a:r>
          </a:p>
        </p:txBody>
      </p:sp>
      <p:pic>
        <p:nvPicPr>
          <p:cNvPr id="5" name="Picture 4">
            <a:extLst>
              <a:ext uri="{FF2B5EF4-FFF2-40B4-BE49-F238E27FC236}">
                <a16:creationId xmlns:a16="http://schemas.microsoft.com/office/drawing/2014/main" id="{3FF215B4-D0C9-314D-A307-D01C5C4CB4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973" y="2063979"/>
            <a:ext cx="5248623" cy="2557929"/>
          </a:xfrm>
          <a:prstGeom prst="rect">
            <a:avLst/>
          </a:prstGeom>
        </p:spPr>
      </p:pic>
      <p:sp>
        <p:nvSpPr>
          <p:cNvPr id="3" name="TextBox 2">
            <a:extLst>
              <a:ext uri="{FF2B5EF4-FFF2-40B4-BE49-F238E27FC236}">
                <a16:creationId xmlns:a16="http://schemas.microsoft.com/office/drawing/2014/main" id="{A8B24089-716E-3C44-B0A4-AF8E8A251BB7}"/>
              </a:ext>
            </a:extLst>
          </p:cNvPr>
          <p:cNvSpPr txBox="1"/>
          <p:nvPr/>
        </p:nvSpPr>
        <p:spPr>
          <a:xfrm>
            <a:off x="263353" y="5229200"/>
            <a:ext cx="5765134" cy="1200329"/>
          </a:xfrm>
          <a:prstGeom prst="rect">
            <a:avLst/>
          </a:prstGeom>
          <a:noFill/>
        </p:spPr>
        <p:txBody>
          <a:bodyPr wrap="square" rtlCol="0">
            <a:spAutoFit/>
          </a:bodyPr>
          <a:lstStyle/>
          <a:p>
            <a:pPr marL="285750" indent="-285750">
              <a:buFont typeface="Arial" panose="020B0604020202020204" pitchFamily="34" charset="0"/>
              <a:buChar char="•"/>
            </a:pPr>
            <a:r>
              <a:rPr lang="en-US" altLang="zh-CN" dirty="0"/>
              <a:t>Implementation</a:t>
            </a:r>
            <a:r>
              <a:rPr lang="zh-CN" altLang="en-US" dirty="0"/>
              <a:t> </a:t>
            </a:r>
            <a:r>
              <a:rPr lang="en-US" altLang="zh-CN" dirty="0"/>
              <a:t>of</a:t>
            </a:r>
            <a:r>
              <a:rPr lang="zh-CN" altLang="en-US" dirty="0"/>
              <a:t> </a:t>
            </a:r>
            <a:r>
              <a:rPr lang="en-US" altLang="zh-CN" dirty="0"/>
              <a:t>the</a:t>
            </a:r>
            <a:r>
              <a:rPr lang="zh-CN" altLang="en-US" dirty="0"/>
              <a:t> </a:t>
            </a:r>
            <a:r>
              <a:rPr lang="en-US" altLang="zh-CN" dirty="0"/>
              <a:t>asymmetric</a:t>
            </a:r>
            <a:r>
              <a:rPr lang="zh-CN" altLang="en-US" dirty="0"/>
              <a:t> </a:t>
            </a:r>
            <a:r>
              <a:rPr lang="en-US" altLang="zh-CN" dirty="0"/>
              <a:t>wigglers</a:t>
            </a:r>
            <a:r>
              <a:rPr lang="zh-CN" altLang="en-US" dirty="0"/>
              <a:t> </a:t>
            </a:r>
            <a:r>
              <a:rPr lang="en-US" altLang="zh-CN" dirty="0"/>
              <a:t>into</a:t>
            </a:r>
            <a:r>
              <a:rPr lang="zh-CN" altLang="en-US" dirty="0"/>
              <a:t> </a:t>
            </a:r>
            <a:r>
              <a:rPr lang="en-US" altLang="zh-CN" dirty="0"/>
              <a:t>the</a:t>
            </a:r>
            <a:r>
              <a:rPr lang="zh-CN" altLang="en-US" dirty="0"/>
              <a:t> </a:t>
            </a:r>
            <a:r>
              <a:rPr lang="en-US" altLang="zh-CN" dirty="0"/>
              <a:t>CDR</a:t>
            </a:r>
            <a:r>
              <a:rPr lang="zh-CN" altLang="en-US" dirty="0"/>
              <a:t> </a:t>
            </a:r>
            <a:r>
              <a:rPr lang="en-US" altLang="zh-CN" dirty="0"/>
              <a:t>lattice</a:t>
            </a:r>
            <a:r>
              <a:rPr lang="zh-CN" altLang="en-US" dirty="0"/>
              <a:t> </a:t>
            </a:r>
            <a:r>
              <a:rPr lang="en-US" altLang="zh-CN" dirty="0"/>
              <a:t>w/</a:t>
            </a:r>
            <a:r>
              <a:rPr lang="zh-CN" altLang="en-US" dirty="0"/>
              <a:t> </a:t>
            </a:r>
            <a:r>
              <a:rPr lang="en-US" altLang="zh-CN" dirty="0"/>
              <a:t>spin</a:t>
            </a:r>
            <a:r>
              <a:rPr lang="zh-CN" altLang="en-US" dirty="0"/>
              <a:t> </a:t>
            </a:r>
            <a:r>
              <a:rPr lang="en-US" altLang="zh-CN" dirty="0"/>
              <a:t>rotators</a:t>
            </a:r>
          </a:p>
          <a:p>
            <a:pPr marL="285750" indent="-285750">
              <a:buFont typeface="Arial" panose="020B0604020202020204" pitchFamily="34" charset="0"/>
              <a:buChar char="•"/>
            </a:pPr>
            <a:r>
              <a:rPr lang="en-US" altLang="zh-CN" dirty="0"/>
              <a:t>The</a:t>
            </a:r>
            <a:r>
              <a:rPr lang="zh-CN" altLang="en-US" dirty="0"/>
              <a:t> </a:t>
            </a:r>
            <a:r>
              <a:rPr lang="en-US" altLang="zh-CN" dirty="0"/>
              <a:t>lifetime</a:t>
            </a:r>
            <a:r>
              <a:rPr lang="zh-CN" altLang="en-US" dirty="0"/>
              <a:t> </a:t>
            </a:r>
            <a:r>
              <a:rPr lang="en-US" altLang="zh-CN" dirty="0"/>
              <a:t>limited</a:t>
            </a:r>
            <a:r>
              <a:rPr lang="zh-CN" altLang="en-US" dirty="0"/>
              <a:t> </a:t>
            </a:r>
            <a:r>
              <a:rPr lang="en-US" altLang="zh-CN" dirty="0"/>
              <a:t>by</a:t>
            </a:r>
            <a:r>
              <a:rPr lang="zh-CN" altLang="en-US" dirty="0"/>
              <a:t> </a:t>
            </a:r>
            <a:r>
              <a:rPr lang="en-US" altLang="zh-CN" dirty="0"/>
              <a:t>the</a:t>
            </a:r>
            <a:r>
              <a:rPr lang="zh-CN" altLang="en-US" dirty="0"/>
              <a:t> </a:t>
            </a:r>
            <a:r>
              <a:rPr lang="en-US" altLang="zh-CN" dirty="0"/>
              <a:t>dynamic</a:t>
            </a:r>
            <a:r>
              <a:rPr lang="zh-CN" altLang="en-US" dirty="0"/>
              <a:t> </a:t>
            </a:r>
            <a:r>
              <a:rPr lang="en-US" altLang="zh-CN" dirty="0"/>
              <a:t>aperture</a:t>
            </a:r>
            <a:r>
              <a:rPr lang="zh-CN" altLang="en-US" dirty="0"/>
              <a:t> </a:t>
            </a:r>
            <a:r>
              <a:rPr lang="en-US" altLang="zh-CN" dirty="0"/>
              <a:t>is</a:t>
            </a:r>
            <a:r>
              <a:rPr lang="zh-CN" altLang="en-US" dirty="0"/>
              <a:t> </a:t>
            </a:r>
            <a:r>
              <a:rPr lang="en-US" altLang="zh-CN" dirty="0"/>
              <a:t>not</a:t>
            </a:r>
            <a:r>
              <a:rPr lang="zh-CN" altLang="en-US" dirty="0"/>
              <a:t> </a:t>
            </a:r>
            <a:r>
              <a:rPr lang="en-US" altLang="zh-CN" dirty="0"/>
              <a:t>an</a:t>
            </a:r>
            <a:r>
              <a:rPr lang="zh-CN" altLang="en-US" dirty="0"/>
              <a:t> </a:t>
            </a:r>
            <a:r>
              <a:rPr lang="en-US" altLang="zh-CN" dirty="0"/>
              <a:t>issue</a:t>
            </a:r>
            <a:r>
              <a:rPr lang="zh-CN" altLang="en-US" dirty="0"/>
              <a:t> </a:t>
            </a:r>
            <a:r>
              <a:rPr lang="en-US" altLang="zh-CN" dirty="0"/>
              <a:t>for</a:t>
            </a:r>
            <a:r>
              <a:rPr lang="zh-CN" altLang="en-US" dirty="0"/>
              <a:t> </a:t>
            </a:r>
            <a:r>
              <a:rPr lang="en-US" altLang="zh-CN" dirty="0"/>
              <a:t>the</a:t>
            </a:r>
            <a:r>
              <a:rPr lang="zh-CN" altLang="en-US" dirty="0"/>
              <a:t> </a:t>
            </a:r>
            <a:r>
              <a:rPr lang="en-US" altLang="zh-CN" dirty="0"/>
              <a:t>above</a:t>
            </a:r>
            <a:r>
              <a:rPr lang="zh-CN" altLang="en-US" dirty="0"/>
              <a:t> </a:t>
            </a:r>
            <a:r>
              <a:rPr lang="en-US" altLang="zh-CN" dirty="0"/>
              <a:t>wiggler</a:t>
            </a:r>
            <a:r>
              <a:rPr lang="zh-CN" altLang="en-US" dirty="0"/>
              <a:t> </a:t>
            </a:r>
            <a:r>
              <a:rPr lang="en-US" altLang="zh-CN" dirty="0"/>
              <a:t>settings</a:t>
            </a:r>
            <a:endParaRPr lang="en-US" dirty="0"/>
          </a:p>
        </p:txBody>
      </p:sp>
      <p:pic>
        <p:nvPicPr>
          <p:cNvPr id="11" name="Picture 10">
            <a:extLst>
              <a:ext uri="{FF2B5EF4-FFF2-40B4-BE49-F238E27FC236}">
                <a16:creationId xmlns:a16="http://schemas.microsoft.com/office/drawing/2014/main" id="{16C6BB00-46C5-7D46-8DBD-7F2CA2F78E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527" y="3712498"/>
            <a:ext cx="5231904" cy="1484122"/>
          </a:xfrm>
          <a:prstGeom prst="rect">
            <a:avLst/>
          </a:prstGeom>
        </p:spPr>
      </p:pic>
      <p:pic>
        <p:nvPicPr>
          <p:cNvPr id="14" name="Picture 13">
            <a:extLst>
              <a:ext uri="{FF2B5EF4-FFF2-40B4-BE49-F238E27FC236}">
                <a16:creationId xmlns:a16="http://schemas.microsoft.com/office/drawing/2014/main" id="{B341496E-F31F-F548-92CD-91C0810FC2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21943" y="4790605"/>
            <a:ext cx="3405900" cy="2067395"/>
          </a:xfrm>
          <a:prstGeom prst="rect">
            <a:avLst/>
          </a:prstGeom>
        </p:spPr>
      </p:pic>
    </p:spTree>
    <p:extLst>
      <p:ext uri="{BB962C8B-B14F-4D97-AF65-F5344CB8AC3E}">
        <p14:creationId xmlns:p14="http://schemas.microsoft.com/office/powerpoint/2010/main" val="31671036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E7913-461B-E442-86C6-19224F301D41}"/>
              </a:ext>
            </a:extLst>
          </p:cNvPr>
          <p:cNvSpPr>
            <a:spLocks noGrp="1"/>
          </p:cNvSpPr>
          <p:nvPr>
            <p:ph type="title"/>
          </p:nvPr>
        </p:nvSpPr>
        <p:spPr/>
        <p:txBody>
          <a:bodyPr>
            <a:normAutofit fontScale="90000"/>
          </a:bodyPr>
          <a:lstStyle/>
          <a:p>
            <a:r>
              <a:rPr lang="en-US" altLang="zh-CN" dirty="0"/>
              <a:t>Polarized</a:t>
            </a:r>
            <a:r>
              <a:rPr lang="zh-CN" altLang="en-US" dirty="0"/>
              <a:t> </a:t>
            </a:r>
            <a:r>
              <a:rPr lang="en-US" altLang="zh-CN" dirty="0"/>
              <a:t>beams</a:t>
            </a:r>
            <a:r>
              <a:rPr lang="zh-CN" altLang="en-US" dirty="0"/>
              <a:t> </a:t>
            </a:r>
            <a:r>
              <a:rPr lang="en-US" altLang="zh-CN" dirty="0"/>
              <a:t>for</a:t>
            </a:r>
            <a:r>
              <a:rPr lang="zh-CN" altLang="en-US" dirty="0"/>
              <a:t> </a:t>
            </a:r>
            <a:r>
              <a:rPr lang="en-US" altLang="zh-CN" dirty="0"/>
              <a:t>Resonant</a:t>
            </a:r>
            <a:r>
              <a:rPr lang="zh-CN" altLang="en-US" dirty="0"/>
              <a:t> </a:t>
            </a:r>
            <a:r>
              <a:rPr lang="en-US" altLang="zh-CN" dirty="0"/>
              <a:t>Depolarization</a:t>
            </a:r>
            <a:r>
              <a:rPr lang="zh-CN" altLang="en-US" dirty="0"/>
              <a:t> </a:t>
            </a:r>
            <a:r>
              <a:rPr lang="en-US" altLang="zh-CN" dirty="0"/>
              <a:t>at</a:t>
            </a:r>
            <a:r>
              <a:rPr lang="zh-CN" altLang="en-US" dirty="0"/>
              <a:t> </a:t>
            </a:r>
            <a:r>
              <a:rPr lang="en-US" altLang="zh-CN" dirty="0"/>
              <a:t>Z-pole</a:t>
            </a:r>
            <a:endParaRPr lang="en-US" dirty="0"/>
          </a:p>
        </p:txBody>
      </p:sp>
      <p:sp>
        <p:nvSpPr>
          <p:cNvPr id="4" name="Slide Number Placeholder 3">
            <a:extLst>
              <a:ext uri="{FF2B5EF4-FFF2-40B4-BE49-F238E27FC236}">
                <a16:creationId xmlns:a16="http://schemas.microsoft.com/office/drawing/2014/main" id="{787C60B0-B2C5-6D40-B766-8131A97E8608}"/>
              </a:ext>
            </a:extLst>
          </p:cNvPr>
          <p:cNvSpPr>
            <a:spLocks noGrp="1"/>
          </p:cNvSpPr>
          <p:nvPr>
            <p:ph type="sldNum" sz="quarter" idx="12"/>
          </p:nvPr>
        </p:nvSpPr>
        <p:spPr>
          <a:xfrm>
            <a:off x="8704400" y="6492875"/>
            <a:ext cx="2844800" cy="365125"/>
          </a:xfrm>
        </p:spPr>
        <p:txBody>
          <a:bodyPr/>
          <a:lstStyle/>
          <a:p>
            <a:fld id="{C973300C-797F-D148-A78D-320196FBAF04}" type="slidenum">
              <a:rPr lang="en-US" smtClean="0"/>
              <a:pPr/>
              <a:t>27</a:t>
            </a:fld>
            <a:endParaRPr lang="en-US" dirty="0"/>
          </a:p>
        </p:txBody>
      </p:sp>
      <p:sp>
        <p:nvSpPr>
          <p:cNvPr id="13" name="TextBox 12">
            <a:extLst>
              <a:ext uri="{FF2B5EF4-FFF2-40B4-BE49-F238E27FC236}">
                <a16:creationId xmlns:a16="http://schemas.microsoft.com/office/drawing/2014/main" id="{BDDAF21C-6A6D-B74B-BC8D-9698703B3E43}"/>
              </a:ext>
            </a:extLst>
          </p:cNvPr>
          <p:cNvSpPr txBox="1"/>
          <p:nvPr/>
        </p:nvSpPr>
        <p:spPr>
          <a:xfrm>
            <a:off x="603652" y="923486"/>
            <a:ext cx="5717320" cy="430887"/>
          </a:xfrm>
          <a:prstGeom prst="rect">
            <a:avLst/>
          </a:prstGeom>
          <a:noFill/>
        </p:spPr>
        <p:txBody>
          <a:bodyPr wrap="square" rtlCol="0">
            <a:spAutoFit/>
          </a:bodyPr>
          <a:lstStyle/>
          <a:p>
            <a:r>
              <a:rPr lang="en-US" altLang="zh-CN" sz="2200" dirty="0"/>
              <a:t>Scenario</a:t>
            </a:r>
            <a:r>
              <a:rPr lang="zh-CN" altLang="en-US" sz="2200" dirty="0"/>
              <a:t> </a:t>
            </a:r>
            <a:r>
              <a:rPr lang="en-US" altLang="zh-CN" sz="2200" dirty="0"/>
              <a:t>2:</a:t>
            </a:r>
            <a:r>
              <a:rPr lang="zh-CN" altLang="en-US" sz="2200" dirty="0"/>
              <a:t>   </a:t>
            </a:r>
            <a:r>
              <a:rPr lang="en-US" altLang="zh-CN" sz="2200" dirty="0"/>
              <a:t>Injecting</a:t>
            </a:r>
            <a:r>
              <a:rPr lang="zh-CN" altLang="en-US" sz="2200" dirty="0"/>
              <a:t> </a:t>
            </a:r>
            <a:r>
              <a:rPr lang="en-US" altLang="zh-CN" sz="2200" dirty="0"/>
              <a:t>polarized</a:t>
            </a:r>
            <a:r>
              <a:rPr lang="zh-CN" altLang="en-US" sz="2200" dirty="0"/>
              <a:t> </a:t>
            </a:r>
            <a:r>
              <a:rPr lang="en-US" altLang="zh-CN" sz="2200" dirty="0"/>
              <a:t>e+/e-</a:t>
            </a:r>
            <a:r>
              <a:rPr lang="zh-CN" altLang="en-US" sz="2200" dirty="0"/>
              <a:t> </a:t>
            </a:r>
            <a:r>
              <a:rPr lang="en-US" altLang="zh-CN" sz="2200" dirty="0"/>
              <a:t>beams</a:t>
            </a:r>
            <a:r>
              <a:rPr lang="zh-CN" altLang="en-US" sz="2200" dirty="0"/>
              <a:t> </a:t>
            </a:r>
            <a:r>
              <a:rPr lang="en-US" altLang="zh-CN" sz="2200" dirty="0"/>
              <a:t>[2]</a:t>
            </a:r>
            <a:endParaRPr lang="en-US" sz="2200" dirty="0"/>
          </a:p>
        </p:txBody>
      </p:sp>
      <p:pic>
        <p:nvPicPr>
          <p:cNvPr id="14" name="Picture 13">
            <a:extLst>
              <a:ext uri="{FF2B5EF4-FFF2-40B4-BE49-F238E27FC236}">
                <a16:creationId xmlns:a16="http://schemas.microsoft.com/office/drawing/2014/main" id="{CCC36864-0598-7448-B53F-2132297095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300" y="1514639"/>
            <a:ext cx="5206950" cy="3219091"/>
          </a:xfrm>
          <a:prstGeom prst="rect">
            <a:avLst/>
          </a:prstGeom>
        </p:spPr>
      </p:pic>
      <p:sp>
        <p:nvSpPr>
          <p:cNvPr id="15" name="Rectangle 14">
            <a:extLst>
              <a:ext uri="{FF2B5EF4-FFF2-40B4-BE49-F238E27FC236}">
                <a16:creationId xmlns:a16="http://schemas.microsoft.com/office/drawing/2014/main" id="{4CB27C72-798B-9B4E-8339-1ED158ECFCFC}"/>
              </a:ext>
            </a:extLst>
          </p:cNvPr>
          <p:cNvSpPr/>
          <p:nvPr/>
        </p:nvSpPr>
        <p:spPr>
          <a:xfrm>
            <a:off x="1208404" y="2816271"/>
            <a:ext cx="1584176" cy="615826"/>
          </a:xfrm>
          <a:prstGeom prst="rect">
            <a:avLst/>
          </a:prstGeom>
          <a:noFill/>
          <a:ln w="31750">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1D7B8B2-493C-A544-9CB8-FD5A55157505}"/>
              </a:ext>
            </a:extLst>
          </p:cNvPr>
          <p:cNvSpPr txBox="1"/>
          <p:nvPr/>
        </p:nvSpPr>
        <p:spPr>
          <a:xfrm>
            <a:off x="0" y="6254496"/>
            <a:ext cx="4372815" cy="646331"/>
          </a:xfrm>
          <a:prstGeom prst="rect">
            <a:avLst/>
          </a:prstGeom>
          <a:noFill/>
        </p:spPr>
        <p:txBody>
          <a:bodyPr wrap="square" rtlCol="0">
            <a:spAutoFit/>
          </a:bodyPr>
          <a:lstStyle/>
          <a:p>
            <a:r>
              <a:rPr lang="en-US" altLang="zh-CN" sz="1200" dirty="0">
                <a:solidFill>
                  <a:srgbClr val="00B050"/>
                </a:solidFill>
              </a:rPr>
              <a:t>[1]</a:t>
            </a:r>
            <a:r>
              <a:rPr lang="zh-CN" altLang="en-US" sz="1200" dirty="0">
                <a:solidFill>
                  <a:srgbClr val="00B050"/>
                </a:solidFill>
              </a:rPr>
              <a:t> </a:t>
            </a:r>
            <a:r>
              <a:rPr lang="en-US" altLang="zh-CN" sz="1200" dirty="0">
                <a:solidFill>
                  <a:srgbClr val="00B050"/>
                </a:solidFill>
              </a:rPr>
              <a:t>The</a:t>
            </a:r>
            <a:r>
              <a:rPr lang="zh-CN" altLang="en-US" sz="1200" dirty="0">
                <a:solidFill>
                  <a:srgbClr val="00B050"/>
                </a:solidFill>
              </a:rPr>
              <a:t> </a:t>
            </a:r>
            <a:r>
              <a:rPr lang="en-US" altLang="zh-CN" sz="1200" dirty="0">
                <a:solidFill>
                  <a:srgbClr val="00B050"/>
                </a:solidFill>
              </a:rPr>
              <a:t>FCC-</a:t>
            </a:r>
            <a:r>
              <a:rPr lang="en-US" altLang="zh-CN" sz="1200" dirty="0" err="1">
                <a:solidFill>
                  <a:srgbClr val="00B050"/>
                </a:solidFill>
              </a:rPr>
              <a:t>ee</a:t>
            </a:r>
            <a:r>
              <a:rPr lang="zh-CN" altLang="en-US" sz="1200" dirty="0">
                <a:solidFill>
                  <a:srgbClr val="00B050"/>
                </a:solidFill>
              </a:rPr>
              <a:t> </a:t>
            </a:r>
            <a:r>
              <a:rPr lang="en-US" altLang="zh-CN" sz="1200" dirty="0">
                <a:solidFill>
                  <a:srgbClr val="00B050"/>
                </a:solidFill>
              </a:rPr>
              <a:t>Energy</a:t>
            </a:r>
            <a:r>
              <a:rPr lang="zh-CN" altLang="en-US" sz="1200" dirty="0">
                <a:solidFill>
                  <a:srgbClr val="00B050"/>
                </a:solidFill>
              </a:rPr>
              <a:t> </a:t>
            </a:r>
            <a:r>
              <a:rPr lang="en-US" altLang="zh-CN" sz="1200" dirty="0">
                <a:solidFill>
                  <a:srgbClr val="00B050"/>
                </a:solidFill>
              </a:rPr>
              <a:t>and</a:t>
            </a:r>
            <a:r>
              <a:rPr lang="zh-CN" altLang="en-US" sz="1200" dirty="0">
                <a:solidFill>
                  <a:srgbClr val="00B050"/>
                </a:solidFill>
              </a:rPr>
              <a:t> </a:t>
            </a:r>
            <a:r>
              <a:rPr lang="en-US" altLang="zh-CN" sz="1200" dirty="0">
                <a:solidFill>
                  <a:srgbClr val="00B050"/>
                </a:solidFill>
              </a:rPr>
              <a:t>Polarization</a:t>
            </a:r>
            <a:r>
              <a:rPr lang="zh-CN" altLang="en-US" sz="1200" dirty="0">
                <a:solidFill>
                  <a:srgbClr val="00B050"/>
                </a:solidFill>
              </a:rPr>
              <a:t> </a:t>
            </a:r>
            <a:r>
              <a:rPr lang="en-US" altLang="zh-CN" sz="1200" dirty="0">
                <a:solidFill>
                  <a:srgbClr val="00B050"/>
                </a:solidFill>
              </a:rPr>
              <a:t>Working</a:t>
            </a:r>
            <a:r>
              <a:rPr lang="zh-CN" altLang="en-US" sz="1200" dirty="0">
                <a:solidFill>
                  <a:srgbClr val="00B050"/>
                </a:solidFill>
              </a:rPr>
              <a:t> </a:t>
            </a:r>
            <a:r>
              <a:rPr lang="en-US" altLang="zh-CN" sz="1200" dirty="0">
                <a:solidFill>
                  <a:srgbClr val="00B050"/>
                </a:solidFill>
              </a:rPr>
              <a:t>Group,</a:t>
            </a:r>
            <a:r>
              <a:rPr lang="zh-CN" altLang="en-US" sz="1200" dirty="0">
                <a:solidFill>
                  <a:srgbClr val="00B050"/>
                </a:solidFill>
              </a:rPr>
              <a:t> </a:t>
            </a:r>
            <a:r>
              <a:rPr lang="en-US" altLang="zh-CN" sz="1200" dirty="0">
                <a:solidFill>
                  <a:srgbClr val="00B050"/>
                </a:solidFill>
              </a:rPr>
              <a:t>arXiv:1909.12245v1,</a:t>
            </a:r>
            <a:r>
              <a:rPr lang="zh-CN" altLang="en-US" sz="1200" dirty="0">
                <a:solidFill>
                  <a:srgbClr val="00B050"/>
                </a:solidFill>
              </a:rPr>
              <a:t> </a:t>
            </a:r>
            <a:r>
              <a:rPr lang="en-US" altLang="zh-CN" sz="1200" dirty="0">
                <a:solidFill>
                  <a:srgbClr val="00B050"/>
                </a:solidFill>
              </a:rPr>
              <a:t>2019.</a:t>
            </a:r>
          </a:p>
          <a:p>
            <a:r>
              <a:rPr lang="en-US" altLang="zh-CN" sz="1200" dirty="0">
                <a:solidFill>
                  <a:srgbClr val="00B050"/>
                </a:solidFill>
              </a:rPr>
              <a:t>[2]</a:t>
            </a:r>
            <a:r>
              <a:rPr lang="zh-CN" altLang="en-US" sz="1200" dirty="0">
                <a:solidFill>
                  <a:srgbClr val="00B050"/>
                </a:solidFill>
              </a:rPr>
              <a:t> </a:t>
            </a:r>
            <a:r>
              <a:rPr lang="en-US" altLang="zh-CN" sz="1200" dirty="0" err="1">
                <a:solidFill>
                  <a:srgbClr val="00B050"/>
                </a:solidFill>
              </a:rPr>
              <a:t>Zhe</a:t>
            </a:r>
            <a:r>
              <a:rPr lang="zh-CN" altLang="en-US" sz="1200" dirty="0">
                <a:solidFill>
                  <a:srgbClr val="00B050"/>
                </a:solidFill>
              </a:rPr>
              <a:t> </a:t>
            </a:r>
            <a:r>
              <a:rPr lang="en-US" altLang="zh-CN" sz="1200" dirty="0" err="1">
                <a:solidFill>
                  <a:srgbClr val="00B050"/>
                </a:solidFill>
              </a:rPr>
              <a:t>Duan</a:t>
            </a:r>
            <a:r>
              <a:rPr lang="en-US" altLang="zh-CN" sz="1200" dirty="0">
                <a:solidFill>
                  <a:srgbClr val="00B050"/>
                </a:solidFill>
              </a:rPr>
              <a:t>,</a:t>
            </a:r>
            <a:r>
              <a:rPr lang="zh-CN" altLang="en-US" sz="1200" dirty="0">
                <a:solidFill>
                  <a:srgbClr val="00B050"/>
                </a:solidFill>
              </a:rPr>
              <a:t> </a:t>
            </a:r>
            <a:r>
              <a:rPr lang="en-US" altLang="zh-CN" sz="1200" dirty="0">
                <a:solidFill>
                  <a:srgbClr val="00B050"/>
                </a:solidFill>
              </a:rPr>
              <a:t>talk</a:t>
            </a:r>
            <a:r>
              <a:rPr lang="zh-CN" altLang="en-US" sz="1200" dirty="0">
                <a:solidFill>
                  <a:srgbClr val="00B050"/>
                </a:solidFill>
              </a:rPr>
              <a:t> </a:t>
            </a:r>
            <a:r>
              <a:rPr lang="en-US" altLang="zh-CN" sz="1200" dirty="0">
                <a:solidFill>
                  <a:srgbClr val="00B050"/>
                </a:solidFill>
              </a:rPr>
              <a:t>on</a:t>
            </a:r>
            <a:r>
              <a:rPr lang="zh-CN" altLang="en-US" sz="1200" dirty="0">
                <a:solidFill>
                  <a:srgbClr val="00B050"/>
                </a:solidFill>
              </a:rPr>
              <a:t> </a:t>
            </a:r>
            <a:r>
              <a:rPr lang="en-US" altLang="zh-CN" sz="1200" dirty="0">
                <a:solidFill>
                  <a:srgbClr val="00B050"/>
                </a:solidFill>
              </a:rPr>
              <a:t>2</a:t>
            </a:r>
            <a:r>
              <a:rPr lang="en-US" altLang="zh-CN" sz="1200" baseline="30000" dirty="0">
                <a:solidFill>
                  <a:srgbClr val="00B050"/>
                </a:solidFill>
              </a:rPr>
              <a:t>nd</a:t>
            </a:r>
            <a:r>
              <a:rPr lang="zh-CN" altLang="en-US" sz="1200" dirty="0">
                <a:solidFill>
                  <a:srgbClr val="00B050"/>
                </a:solidFill>
              </a:rPr>
              <a:t> </a:t>
            </a:r>
            <a:r>
              <a:rPr lang="en-US" altLang="zh-CN" sz="1200" dirty="0">
                <a:solidFill>
                  <a:srgbClr val="00B050"/>
                </a:solidFill>
              </a:rPr>
              <a:t>FCC</a:t>
            </a:r>
            <a:r>
              <a:rPr lang="zh-CN" altLang="en-US" sz="1200" dirty="0">
                <a:solidFill>
                  <a:srgbClr val="00B050"/>
                </a:solidFill>
              </a:rPr>
              <a:t> </a:t>
            </a:r>
            <a:r>
              <a:rPr lang="en-US" altLang="zh-CN" sz="1200" dirty="0">
                <a:solidFill>
                  <a:srgbClr val="00B050"/>
                </a:solidFill>
              </a:rPr>
              <a:t>EPOL</a:t>
            </a:r>
            <a:r>
              <a:rPr lang="zh-CN" altLang="en-US" sz="1200" dirty="0">
                <a:solidFill>
                  <a:srgbClr val="00B050"/>
                </a:solidFill>
              </a:rPr>
              <a:t> </a:t>
            </a:r>
            <a:r>
              <a:rPr lang="en-US" altLang="zh-CN" sz="1200" dirty="0">
                <a:solidFill>
                  <a:srgbClr val="00B050"/>
                </a:solidFill>
              </a:rPr>
              <a:t>Workshop,</a:t>
            </a:r>
            <a:r>
              <a:rPr lang="zh-CN" altLang="en-US" sz="1200" dirty="0">
                <a:solidFill>
                  <a:srgbClr val="00B050"/>
                </a:solidFill>
              </a:rPr>
              <a:t> </a:t>
            </a:r>
            <a:r>
              <a:rPr lang="en-US" altLang="zh-CN" sz="1200" dirty="0">
                <a:solidFill>
                  <a:srgbClr val="00B050"/>
                </a:solidFill>
              </a:rPr>
              <a:t>Sep</a:t>
            </a:r>
            <a:r>
              <a:rPr lang="zh-CN" altLang="en-US" sz="1200" dirty="0">
                <a:solidFill>
                  <a:srgbClr val="00B050"/>
                </a:solidFill>
              </a:rPr>
              <a:t> </a:t>
            </a:r>
            <a:r>
              <a:rPr lang="en-US" altLang="zh-CN" sz="1200" dirty="0">
                <a:solidFill>
                  <a:srgbClr val="00B050"/>
                </a:solidFill>
              </a:rPr>
              <a:t>29,</a:t>
            </a:r>
            <a:r>
              <a:rPr lang="zh-CN" altLang="en-US" sz="1200" dirty="0">
                <a:solidFill>
                  <a:srgbClr val="00B050"/>
                </a:solidFill>
              </a:rPr>
              <a:t> </a:t>
            </a:r>
            <a:r>
              <a:rPr lang="en-US" altLang="zh-CN" sz="1200" dirty="0">
                <a:solidFill>
                  <a:srgbClr val="00B050"/>
                </a:solidFill>
              </a:rPr>
              <a:t>2022</a:t>
            </a:r>
            <a:r>
              <a:rPr lang="zh-CN" altLang="en-US" sz="1200" dirty="0">
                <a:solidFill>
                  <a:srgbClr val="00B050"/>
                </a:solidFill>
              </a:rPr>
              <a:t> </a:t>
            </a:r>
            <a:endParaRPr lang="en-US" sz="1200" dirty="0">
              <a:solidFill>
                <a:srgbClr val="00B050"/>
              </a:solidFill>
            </a:endParaRPr>
          </a:p>
        </p:txBody>
      </p:sp>
      <p:pic>
        <p:nvPicPr>
          <p:cNvPr id="19" name="Picture 18">
            <a:extLst>
              <a:ext uri="{FF2B5EF4-FFF2-40B4-BE49-F238E27FC236}">
                <a16:creationId xmlns:a16="http://schemas.microsoft.com/office/drawing/2014/main" id="{2D241192-BDB1-8D4B-9000-C1FF8CE600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9250" y="2074467"/>
            <a:ext cx="6679550" cy="1722541"/>
          </a:xfrm>
          <a:prstGeom prst="rect">
            <a:avLst/>
          </a:prstGeom>
        </p:spPr>
      </p:pic>
      <p:graphicFrame>
        <p:nvGraphicFramePr>
          <p:cNvPr id="9" name="Table 8">
            <a:extLst>
              <a:ext uri="{FF2B5EF4-FFF2-40B4-BE49-F238E27FC236}">
                <a16:creationId xmlns:a16="http://schemas.microsoft.com/office/drawing/2014/main" id="{7E0761F4-2A2C-5244-8E8D-902A3FCD4B74}"/>
              </a:ext>
            </a:extLst>
          </p:cNvPr>
          <p:cNvGraphicFramePr>
            <a:graphicFrameLocks noGrp="1"/>
          </p:cNvGraphicFramePr>
          <p:nvPr>
            <p:extLst>
              <p:ext uri="{D42A27DB-BD31-4B8C-83A1-F6EECF244321}">
                <p14:modId xmlns:p14="http://schemas.microsoft.com/office/powerpoint/2010/main" val="2646185794"/>
              </p:ext>
            </p:extLst>
          </p:nvPr>
        </p:nvGraphicFramePr>
        <p:xfrm>
          <a:off x="4056172" y="4262574"/>
          <a:ext cx="8102629" cy="2133600"/>
        </p:xfrm>
        <a:graphic>
          <a:graphicData uri="http://schemas.openxmlformats.org/drawingml/2006/table">
            <a:tbl>
              <a:tblPr firstRow="1" bandRow="1">
                <a:tableStyleId>{5C22544A-7EE6-4342-B048-85BDC9FD1C3A}</a:tableStyleId>
              </a:tblPr>
              <a:tblGrid>
                <a:gridCol w="964536">
                  <a:extLst>
                    <a:ext uri="{9D8B030D-6E8A-4147-A177-3AD203B41FA5}">
                      <a16:colId xmlns:a16="http://schemas.microsoft.com/office/drawing/2014/main" val="1010508738"/>
                    </a:ext>
                  </a:extLst>
                </a:gridCol>
                <a:gridCol w="1981516">
                  <a:extLst>
                    <a:ext uri="{9D8B030D-6E8A-4147-A177-3AD203B41FA5}">
                      <a16:colId xmlns:a16="http://schemas.microsoft.com/office/drawing/2014/main" val="2478490746"/>
                    </a:ext>
                  </a:extLst>
                </a:gridCol>
                <a:gridCol w="2603453">
                  <a:extLst>
                    <a:ext uri="{9D8B030D-6E8A-4147-A177-3AD203B41FA5}">
                      <a16:colId xmlns:a16="http://schemas.microsoft.com/office/drawing/2014/main" val="1065265794"/>
                    </a:ext>
                  </a:extLst>
                </a:gridCol>
                <a:gridCol w="2553124">
                  <a:extLst>
                    <a:ext uri="{9D8B030D-6E8A-4147-A177-3AD203B41FA5}">
                      <a16:colId xmlns:a16="http://schemas.microsoft.com/office/drawing/2014/main" val="3218149512"/>
                    </a:ext>
                  </a:extLst>
                </a:gridCol>
              </a:tblGrid>
              <a:tr h="251139">
                <a:tc gridSpan="2">
                  <a:txBody>
                    <a:bodyPr/>
                    <a:lstStyle/>
                    <a:p>
                      <a:r>
                        <a:rPr lang="en-US" altLang="zh-CN" sz="1400" dirty="0"/>
                        <a:t>Scenarios</a:t>
                      </a:r>
                      <a:endParaRPr lang="en-US" sz="1400" dirty="0"/>
                    </a:p>
                  </a:txBody>
                  <a:tcPr/>
                </a:tc>
                <a:tc hMerge="1">
                  <a:txBody>
                    <a:bodyPr/>
                    <a:lstStyle/>
                    <a:p>
                      <a:endParaRPr lang="en-US"/>
                    </a:p>
                  </a:txBody>
                  <a:tcPr/>
                </a:tc>
                <a:tc>
                  <a:txBody>
                    <a:bodyPr/>
                    <a:lstStyle/>
                    <a:p>
                      <a:r>
                        <a:rPr lang="en-US" altLang="zh-CN" sz="1400" dirty="0"/>
                        <a:t>Self-polarization</a:t>
                      </a:r>
                      <a:r>
                        <a:rPr lang="zh-CN" altLang="en-US" sz="1400" dirty="0"/>
                        <a:t> </a:t>
                      </a:r>
                      <a:r>
                        <a:rPr lang="en-US" altLang="zh-CN" sz="1400" dirty="0"/>
                        <a:t>in</a:t>
                      </a:r>
                      <a:r>
                        <a:rPr lang="zh-CN" altLang="en-US" sz="1400" dirty="0"/>
                        <a:t> </a:t>
                      </a:r>
                      <a:r>
                        <a:rPr lang="en-US" altLang="zh-CN" sz="1400" dirty="0"/>
                        <a:t>the</a:t>
                      </a:r>
                      <a:r>
                        <a:rPr lang="zh-CN" altLang="en-US" sz="1400" dirty="0"/>
                        <a:t> </a:t>
                      </a:r>
                      <a:r>
                        <a:rPr lang="en-US" altLang="zh-CN" sz="1400" dirty="0"/>
                        <a:t>collider[1]</a:t>
                      </a:r>
                    </a:p>
                  </a:txBody>
                  <a:tcPr/>
                </a:tc>
                <a:tc>
                  <a:txBody>
                    <a:bodyPr/>
                    <a:lstStyle/>
                    <a:p>
                      <a:r>
                        <a:rPr lang="en-US" altLang="zh-CN" sz="1400" dirty="0"/>
                        <a:t>Injection</a:t>
                      </a:r>
                      <a:r>
                        <a:rPr lang="zh-CN" altLang="en-US" sz="1400" dirty="0"/>
                        <a:t> </a:t>
                      </a:r>
                      <a:r>
                        <a:rPr lang="en-US" altLang="zh-CN" sz="1400" dirty="0"/>
                        <a:t>of</a:t>
                      </a:r>
                      <a:r>
                        <a:rPr lang="zh-CN" altLang="en-US" sz="1400" dirty="0"/>
                        <a:t> </a:t>
                      </a:r>
                      <a:r>
                        <a:rPr lang="en-US" altLang="zh-CN" sz="1400" dirty="0"/>
                        <a:t>polarized</a:t>
                      </a:r>
                      <a:r>
                        <a:rPr lang="zh-CN" altLang="en-US" sz="1400" dirty="0"/>
                        <a:t> </a:t>
                      </a:r>
                      <a:r>
                        <a:rPr lang="en-US" altLang="zh-CN" sz="1400" dirty="0"/>
                        <a:t>beams[2]</a:t>
                      </a:r>
                    </a:p>
                  </a:txBody>
                  <a:tcPr/>
                </a:tc>
                <a:extLst>
                  <a:ext uri="{0D108BD9-81ED-4DB2-BD59-A6C34878D82A}">
                    <a16:rowId xmlns:a16="http://schemas.microsoft.com/office/drawing/2014/main" val="2462168116"/>
                  </a:ext>
                </a:extLst>
              </a:tr>
              <a:tr h="251139">
                <a:tc rowSpan="2">
                  <a:txBody>
                    <a:bodyPr/>
                    <a:lstStyle/>
                    <a:p>
                      <a:r>
                        <a:rPr lang="en-US" altLang="zh-CN" sz="1400" dirty="0"/>
                        <a:t>Hardware</a:t>
                      </a:r>
                      <a:endParaRPr lang="en-US" sz="14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1400" dirty="0"/>
                        <a:t>Polarized</a:t>
                      </a:r>
                      <a:r>
                        <a:rPr lang="zh-CN" altLang="en-US" sz="1400" dirty="0"/>
                        <a:t> </a:t>
                      </a:r>
                      <a:r>
                        <a:rPr lang="en-US" altLang="zh-CN" sz="1400" dirty="0"/>
                        <a:t>electron</a:t>
                      </a:r>
                      <a:r>
                        <a:rPr lang="zh-CN" altLang="en-US" sz="1400" dirty="0"/>
                        <a:t> </a:t>
                      </a:r>
                      <a:r>
                        <a:rPr lang="en-US" altLang="zh-CN" sz="1400" dirty="0"/>
                        <a:t>gun</a:t>
                      </a:r>
                      <a:endParaRPr lang="en-US" sz="1400" dirty="0"/>
                    </a:p>
                  </a:txBody>
                  <a:tcPr/>
                </a:tc>
                <a:tc>
                  <a:txBody>
                    <a:bodyPr/>
                    <a:lstStyle/>
                    <a:p>
                      <a:r>
                        <a:rPr lang="en-US" altLang="zh-CN" sz="1400" dirty="0"/>
                        <a:t>None</a:t>
                      </a:r>
                      <a:endParaRPr lang="en-US" sz="1400" dirty="0"/>
                    </a:p>
                  </a:txBody>
                  <a:tcPr/>
                </a:tc>
                <a:tc>
                  <a:txBody>
                    <a:bodyPr/>
                    <a:lstStyle/>
                    <a:p>
                      <a:r>
                        <a:rPr lang="en-US" altLang="zh-CN" sz="1400" dirty="0"/>
                        <a:t>Yes</a:t>
                      </a:r>
                      <a:endParaRPr lang="en-US" sz="1400" dirty="0"/>
                    </a:p>
                  </a:txBody>
                  <a:tcPr/>
                </a:tc>
                <a:extLst>
                  <a:ext uri="{0D108BD9-81ED-4DB2-BD59-A6C34878D82A}">
                    <a16:rowId xmlns:a16="http://schemas.microsoft.com/office/drawing/2014/main" val="2724898681"/>
                  </a:ext>
                </a:extLst>
              </a:tr>
              <a:tr h="251139">
                <a:tc vMerge="1">
                  <a:txBody>
                    <a:bodyPr/>
                    <a:lstStyle/>
                    <a:p>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1400" dirty="0"/>
                        <a:t>Asymmetric</a:t>
                      </a:r>
                      <a:r>
                        <a:rPr lang="zh-CN" altLang="en-US" sz="1400" dirty="0"/>
                        <a:t> </a:t>
                      </a:r>
                      <a:r>
                        <a:rPr lang="en-US" altLang="zh-CN" sz="1400" dirty="0"/>
                        <a:t>wigglers</a:t>
                      </a:r>
                      <a:endParaRPr lang="en-US" sz="1400" dirty="0"/>
                    </a:p>
                  </a:txBody>
                  <a:tcPr/>
                </a:tc>
                <a:tc>
                  <a:txBody>
                    <a:bodyPr/>
                    <a:lstStyle/>
                    <a:p>
                      <a:r>
                        <a:rPr lang="en-US" altLang="zh-CN" sz="1400" dirty="0"/>
                        <a:t>In</a:t>
                      </a:r>
                      <a:r>
                        <a:rPr lang="zh-CN" altLang="en-US" sz="1400" dirty="0"/>
                        <a:t> </a:t>
                      </a:r>
                      <a:r>
                        <a:rPr lang="en-US" altLang="zh-CN" sz="1400" dirty="0"/>
                        <a:t>the</a:t>
                      </a:r>
                      <a:r>
                        <a:rPr lang="zh-CN" altLang="en-US" sz="1400" dirty="0"/>
                        <a:t> </a:t>
                      </a:r>
                      <a:r>
                        <a:rPr lang="en-US" altLang="zh-CN" sz="1400" dirty="0"/>
                        <a:t>colliders</a:t>
                      </a:r>
                      <a:endParaRPr lang="en-US" sz="1400" dirty="0"/>
                    </a:p>
                  </a:txBody>
                  <a:tcPr/>
                </a:tc>
                <a:tc>
                  <a:txBody>
                    <a:bodyPr/>
                    <a:lstStyle/>
                    <a:p>
                      <a:r>
                        <a:rPr lang="en-US" altLang="zh-CN" sz="1400" dirty="0"/>
                        <a:t>In</a:t>
                      </a:r>
                      <a:r>
                        <a:rPr lang="zh-CN" altLang="en-US" sz="1400" dirty="0"/>
                        <a:t> </a:t>
                      </a:r>
                      <a:r>
                        <a:rPr lang="en-US" altLang="zh-CN" sz="1400" dirty="0"/>
                        <a:t>the</a:t>
                      </a:r>
                      <a:r>
                        <a:rPr lang="zh-CN" altLang="en-US" sz="1400" dirty="0"/>
                        <a:t> </a:t>
                      </a:r>
                      <a:r>
                        <a:rPr lang="en-US" altLang="zh-CN" sz="1400" dirty="0"/>
                        <a:t>e+</a:t>
                      </a:r>
                      <a:r>
                        <a:rPr lang="zh-CN" altLang="en-US" sz="1400" dirty="0"/>
                        <a:t> </a:t>
                      </a:r>
                      <a:r>
                        <a:rPr lang="en-US" altLang="zh-CN" sz="1400" dirty="0"/>
                        <a:t>damping</a:t>
                      </a:r>
                      <a:r>
                        <a:rPr lang="zh-CN" altLang="en-US" sz="1400" dirty="0"/>
                        <a:t> </a:t>
                      </a:r>
                      <a:r>
                        <a:rPr lang="en-US" altLang="zh-CN" sz="1400" dirty="0"/>
                        <a:t>ring</a:t>
                      </a:r>
                      <a:endParaRPr lang="en-US" sz="1400" dirty="0"/>
                    </a:p>
                  </a:txBody>
                  <a:tcPr/>
                </a:tc>
                <a:extLst>
                  <a:ext uri="{0D108BD9-81ED-4DB2-BD59-A6C34878D82A}">
                    <a16:rowId xmlns:a16="http://schemas.microsoft.com/office/drawing/2014/main" val="3539002460"/>
                  </a:ext>
                </a:extLst>
              </a:tr>
              <a:tr h="251139">
                <a:tc gridSpan="2">
                  <a:txBody>
                    <a:bodyPr/>
                    <a:lstStyle/>
                    <a:p>
                      <a:r>
                        <a:rPr lang="en-US" altLang="zh-CN" sz="1400" dirty="0"/>
                        <a:t>Polarization</a:t>
                      </a:r>
                      <a:r>
                        <a:rPr lang="zh-CN" altLang="en-US" sz="1400" dirty="0"/>
                        <a:t> </a:t>
                      </a:r>
                      <a:r>
                        <a:rPr lang="en-US" altLang="zh-CN" sz="1400" dirty="0"/>
                        <a:t>level</a:t>
                      </a:r>
                      <a:endParaRPr lang="en-US" sz="1400" dirty="0"/>
                    </a:p>
                  </a:txBody>
                  <a:tcPr/>
                </a:tc>
                <a:tc hMerge="1">
                  <a:txBody>
                    <a:bodyPr/>
                    <a:lstStyle/>
                    <a:p>
                      <a:endParaRPr lang="en-US"/>
                    </a:p>
                  </a:txBody>
                  <a:tcPr/>
                </a:tc>
                <a:tc>
                  <a:txBody>
                    <a:bodyPr/>
                    <a:lstStyle/>
                    <a:p>
                      <a:r>
                        <a:rPr lang="en-US" altLang="zh-CN" sz="1400" dirty="0"/>
                        <a:t>5%</a:t>
                      </a:r>
                      <a:r>
                        <a:rPr lang="zh-CN" altLang="en-US" sz="1400" dirty="0"/>
                        <a:t> </a:t>
                      </a:r>
                      <a:r>
                        <a:rPr lang="en-US" altLang="zh-CN" sz="1400" dirty="0"/>
                        <a:t>~</a:t>
                      </a:r>
                      <a:r>
                        <a:rPr lang="zh-CN" altLang="en-US" sz="1400" dirty="0"/>
                        <a:t> </a:t>
                      </a:r>
                      <a:r>
                        <a:rPr lang="en-US" altLang="zh-CN" sz="1400" dirty="0"/>
                        <a:t>10%</a:t>
                      </a:r>
                      <a:endParaRPr lang="en-US" sz="1400" dirty="0"/>
                    </a:p>
                  </a:txBody>
                  <a:tcPr/>
                </a:tc>
                <a:tc>
                  <a:txBody>
                    <a:bodyPr/>
                    <a:lstStyle/>
                    <a:p>
                      <a:r>
                        <a:rPr lang="en-US" altLang="zh-CN" sz="1400" dirty="0"/>
                        <a:t>&gt;</a:t>
                      </a:r>
                      <a:r>
                        <a:rPr lang="zh-CN" altLang="en-US" sz="1400" dirty="0"/>
                        <a:t> </a:t>
                      </a:r>
                      <a:r>
                        <a:rPr lang="en-US" altLang="zh-CN" sz="1400" dirty="0"/>
                        <a:t>70%</a:t>
                      </a:r>
                      <a:r>
                        <a:rPr lang="zh-CN" altLang="en-US" sz="1400" dirty="0"/>
                        <a:t> </a:t>
                      </a:r>
                      <a:r>
                        <a:rPr lang="en-US" altLang="zh-CN" sz="1400" dirty="0"/>
                        <a:t>for</a:t>
                      </a:r>
                      <a:r>
                        <a:rPr lang="zh-CN" altLang="en-US" sz="1400" dirty="0"/>
                        <a:t> </a:t>
                      </a:r>
                      <a:r>
                        <a:rPr lang="en-US" altLang="zh-CN" sz="1400" dirty="0"/>
                        <a:t>e-, &gt; 20%</a:t>
                      </a:r>
                      <a:r>
                        <a:rPr lang="zh-CN" altLang="en-US" sz="1400" dirty="0"/>
                        <a:t> </a:t>
                      </a:r>
                      <a:r>
                        <a:rPr lang="en-US" altLang="zh-CN" sz="1400" dirty="0"/>
                        <a:t>e+</a:t>
                      </a:r>
                      <a:endParaRPr lang="en-US" sz="1400" dirty="0"/>
                    </a:p>
                  </a:txBody>
                  <a:tcPr/>
                </a:tc>
                <a:extLst>
                  <a:ext uri="{0D108BD9-81ED-4DB2-BD59-A6C34878D82A}">
                    <a16:rowId xmlns:a16="http://schemas.microsoft.com/office/drawing/2014/main" val="128330314"/>
                  </a:ext>
                </a:extLst>
              </a:tr>
              <a:tr h="251139">
                <a:tc gridSpan="2">
                  <a:txBody>
                    <a:bodyPr/>
                    <a:lstStyle/>
                    <a:p>
                      <a:r>
                        <a:rPr lang="en-US" altLang="zh-CN" sz="1400" b="1" dirty="0">
                          <a:solidFill>
                            <a:srgbClr val="FF0000"/>
                          </a:solidFill>
                        </a:rPr>
                        <a:t>Dead</a:t>
                      </a:r>
                      <a:r>
                        <a:rPr lang="zh-CN" altLang="en-US" sz="1400" b="1" dirty="0">
                          <a:solidFill>
                            <a:srgbClr val="FF0000"/>
                          </a:solidFill>
                        </a:rPr>
                        <a:t> </a:t>
                      </a:r>
                      <a:r>
                        <a:rPr lang="en-US" altLang="zh-CN" sz="1400" b="1" dirty="0">
                          <a:solidFill>
                            <a:srgbClr val="FF0000"/>
                          </a:solidFill>
                        </a:rPr>
                        <a:t>time</a:t>
                      </a:r>
                      <a:r>
                        <a:rPr lang="zh-CN" altLang="en-US" sz="1400" b="1" dirty="0">
                          <a:solidFill>
                            <a:srgbClr val="FF0000"/>
                          </a:solidFill>
                        </a:rPr>
                        <a:t> </a:t>
                      </a:r>
                      <a:r>
                        <a:rPr lang="en-US" altLang="zh-CN" sz="1400" b="1" dirty="0">
                          <a:solidFill>
                            <a:srgbClr val="FF0000"/>
                          </a:solidFill>
                        </a:rPr>
                        <a:t>for</a:t>
                      </a:r>
                      <a:r>
                        <a:rPr lang="zh-CN" altLang="en-US" sz="1400" b="1" dirty="0">
                          <a:solidFill>
                            <a:srgbClr val="FF0000"/>
                          </a:solidFill>
                        </a:rPr>
                        <a:t> </a:t>
                      </a:r>
                      <a:r>
                        <a:rPr lang="en-US" altLang="zh-CN" sz="1400" b="1" dirty="0">
                          <a:solidFill>
                            <a:srgbClr val="FF0000"/>
                          </a:solidFill>
                        </a:rPr>
                        <a:t>physics</a:t>
                      </a:r>
                      <a:endParaRPr lang="en-US" sz="1400" b="1" dirty="0">
                        <a:solidFill>
                          <a:srgbClr val="FF0000"/>
                        </a:solidFill>
                      </a:endParaRPr>
                    </a:p>
                  </a:txBody>
                  <a:tcPr/>
                </a:tc>
                <a:tc hMerge="1">
                  <a:txBody>
                    <a:bodyPr/>
                    <a:lstStyle/>
                    <a:p>
                      <a:endParaRPr lang="en-US"/>
                    </a:p>
                  </a:txBody>
                  <a:tcPr/>
                </a:tc>
                <a:tc>
                  <a:txBody>
                    <a:bodyPr/>
                    <a:lstStyle/>
                    <a:p>
                      <a:r>
                        <a:rPr lang="en-US" altLang="zh-CN" sz="1400" b="1" dirty="0">
                          <a:solidFill>
                            <a:srgbClr val="FF0000"/>
                          </a:solidFill>
                        </a:rPr>
                        <a:t>Initial</a:t>
                      </a:r>
                      <a:r>
                        <a:rPr lang="zh-CN" altLang="en-US" sz="1400" b="1" dirty="0">
                          <a:solidFill>
                            <a:srgbClr val="FF0000"/>
                          </a:solidFill>
                        </a:rPr>
                        <a:t> </a:t>
                      </a:r>
                      <a:r>
                        <a:rPr lang="en-US" altLang="zh-CN" sz="1400" b="1" dirty="0">
                          <a:solidFill>
                            <a:srgbClr val="FF0000"/>
                          </a:solidFill>
                        </a:rPr>
                        <a:t>1~2</a:t>
                      </a:r>
                      <a:r>
                        <a:rPr lang="zh-CN" altLang="en-US" sz="1400" b="1" dirty="0">
                          <a:solidFill>
                            <a:srgbClr val="FF0000"/>
                          </a:solidFill>
                        </a:rPr>
                        <a:t> </a:t>
                      </a:r>
                      <a:r>
                        <a:rPr lang="en-US" altLang="zh-CN" sz="1400" b="1" dirty="0">
                          <a:solidFill>
                            <a:srgbClr val="FF0000"/>
                          </a:solidFill>
                        </a:rPr>
                        <a:t>hours</a:t>
                      </a:r>
                      <a:r>
                        <a:rPr lang="zh-CN" altLang="en-US" sz="1400" b="1" dirty="0">
                          <a:solidFill>
                            <a:srgbClr val="FF0000"/>
                          </a:solidFill>
                        </a:rPr>
                        <a:t> </a:t>
                      </a:r>
                      <a:r>
                        <a:rPr lang="en-US" altLang="zh-CN" sz="1400" b="1" dirty="0">
                          <a:solidFill>
                            <a:srgbClr val="FF0000"/>
                          </a:solidFill>
                        </a:rPr>
                        <a:t>in</a:t>
                      </a:r>
                      <a:r>
                        <a:rPr lang="zh-CN" altLang="en-US" sz="1400" b="1" dirty="0">
                          <a:solidFill>
                            <a:srgbClr val="FF0000"/>
                          </a:solidFill>
                        </a:rPr>
                        <a:t> </a:t>
                      </a:r>
                      <a:r>
                        <a:rPr lang="en-US" altLang="zh-CN" sz="1400" b="1" dirty="0">
                          <a:solidFill>
                            <a:srgbClr val="FF0000"/>
                          </a:solidFill>
                        </a:rPr>
                        <a:t>each</a:t>
                      </a:r>
                      <a:r>
                        <a:rPr lang="zh-CN" altLang="en-US" sz="1400" b="1" dirty="0">
                          <a:solidFill>
                            <a:srgbClr val="FF0000"/>
                          </a:solidFill>
                        </a:rPr>
                        <a:t> </a:t>
                      </a:r>
                      <a:r>
                        <a:rPr lang="en-US" altLang="zh-CN" sz="1400" b="1" dirty="0">
                          <a:solidFill>
                            <a:srgbClr val="FF0000"/>
                          </a:solidFill>
                        </a:rPr>
                        <a:t>fill</a:t>
                      </a:r>
                      <a:endParaRPr lang="en-US" sz="1400" b="1" dirty="0">
                        <a:solidFill>
                          <a:srgbClr val="FF0000"/>
                        </a:solidFill>
                      </a:endParaRPr>
                    </a:p>
                  </a:txBody>
                  <a:tcPr/>
                </a:tc>
                <a:tc>
                  <a:txBody>
                    <a:bodyPr/>
                    <a:lstStyle/>
                    <a:p>
                      <a:r>
                        <a:rPr lang="en-US" altLang="zh-CN" sz="1400" b="1" dirty="0">
                          <a:solidFill>
                            <a:srgbClr val="FF0000"/>
                          </a:solidFill>
                        </a:rPr>
                        <a:t>None</a:t>
                      </a:r>
                      <a:endParaRPr lang="en-US" sz="1400" b="1" dirty="0">
                        <a:solidFill>
                          <a:srgbClr val="FF0000"/>
                        </a:solidFill>
                      </a:endParaRPr>
                    </a:p>
                  </a:txBody>
                  <a:tcPr/>
                </a:tc>
                <a:extLst>
                  <a:ext uri="{0D108BD9-81ED-4DB2-BD59-A6C34878D82A}">
                    <a16:rowId xmlns:a16="http://schemas.microsoft.com/office/drawing/2014/main" val="3930581883"/>
                  </a:ext>
                </a:extLst>
              </a:tr>
              <a:tr h="251139">
                <a:tc gridSpan="2">
                  <a:txBody>
                    <a:bodyPr/>
                    <a:lstStyle/>
                    <a:p>
                      <a:r>
                        <a:rPr lang="en-US" altLang="zh-CN" sz="1400" dirty="0"/>
                        <a:t>Frequency</a:t>
                      </a:r>
                      <a:r>
                        <a:rPr lang="zh-CN" altLang="en-US" sz="1400" dirty="0"/>
                        <a:t> </a:t>
                      </a:r>
                      <a:r>
                        <a:rPr lang="en-US" altLang="zh-CN" sz="1400" dirty="0"/>
                        <a:t>of</a:t>
                      </a:r>
                      <a:r>
                        <a:rPr lang="zh-CN" altLang="en-US" sz="1400" dirty="0"/>
                        <a:t> </a:t>
                      </a:r>
                      <a:r>
                        <a:rPr lang="en-US" altLang="zh-CN" sz="1400" dirty="0"/>
                        <a:t>RD</a:t>
                      </a:r>
                      <a:r>
                        <a:rPr lang="zh-CN" altLang="en-US" sz="1400" dirty="0"/>
                        <a:t> </a:t>
                      </a:r>
                      <a:r>
                        <a:rPr lang="en-US" altLang="zh-CN" sz="1400" dirty="0"/>
                        <a:t>measurements</a:t>
                      </a:r>
                      <a:endParaRPr lang="en-US" sz="1400" dirty="0"/>
                    </a:p>
                  </a:txBody>
                  <a:tcPr/>
                </a:tc>
                <a:tc hMerge="1">
                  <a:txBody>
                    <a:bodyPr/>
                    <a:lstStyle/>
                    <a:p>
                      <a:endParaRPr lang="en-US"/>
                    </a:p>
                  </a:txBody>
                  <a:tcPr/>
                </a:tc>
                <a:tc>
                  <a:txBody>
                    <a:bodyPr/>
                    <a:lstStyle/>
                    <a:p>
                      <a:r>
                        <a:rPr lang="en-US" altLang="zh-CN" sz="1400" dirty="0"/>
                        <a:t>Every</a:t>
                      </a:r>
                      <a:r>
                        <a:rPr lang="zh-CN" altLang="en-US" sz="1400" dirty="0"/>
                        <a:t> </a:t>
                      </a:r>
                      <a:r>
                        <a:rPr lang="en-US" altLang="zh-CN" sz="1400" dirty="0"/>
                        <a:t>~10</a:t>
                      </a:r>
                      <a:r>
                        <a:rPr lang="zh-CN" altLang="en-US" sz="1400" dirty="0"/>
                        <a:t> </a:t>
                      </a:r>
                      <a:r>
                        <a:rPr lang="en-US" altLang="zh-CN" sz="1400" dirty="0"/>
                        <a:t>min</a:t>
                      </a:r>
                      <a:r>
                        <a:rPr lang="zh-CN" altLang="en-US" sz="1400" dirty="0"/>
                        <a:t> </a:t>
                      </a:r>
                      <a:r>
                        <a:rPr lang="en-US" altLang="zh-CN" sz="1400" dirty="0"/>
                        <a:t>per</a:t>
                      </a:r>
                      <a:r>
                        <a:rPr lang="zh-CN" altLang="en-US" sz="1400" dirty="0"/>
                        <a:t> </a:t>
                      </a:r>
                      <a:r>
                        <a:rPr lang="en-US" altLang="zh-CN" sz="1400" dirty="0"/>
                        <a:t>beam</a:t>
                      </a:r>
                      <a:endParaRPr lang="en-US" sz="1400" dirty="0"/>
                    </a:p>
                  </a:txBody>
                  <a:tcPr/>
                </a:tc>
                <a:tc>
                  <a:txBody>
                    <a:bodyPr/>
                    <a:lstStyle/>
                    <a:p>
                      <a:r>
                        <a:rPr lang="en-US" altLang="zh-CN" sz="1400" dirty="0"/>
                        <a:t>More</a:t>
                      </a:r>
                      <a:r>
                        <a:rPr lang="zh-CN" altLang="en-US" sz="1400" dirty="0"/>
                        <a:t> </a:t>
                      </a:r>
                      <a:r>
                        <a:rPr lang="en-US" altLang="zh-CN" sz="1400" dirty="0"/>
                        <a:t>frequent</a:t>
                      </a:r>
                      <a:r>
                        <a:rPr lang="zh-CN" altLang="en-US" sz="1400" dirty="0"/>
                        <a:t> </a:t>
                      </a:r>
                      <a:r>
                        <a:rPr lang="en-US" altLang="zh-CN" sz="1400" dirty="0"/>
                        <a:t>for</a:t>
                      </a:r>
                      <a:r>
                        <a:rPr lang="zh-CN" altLang="en-US" sz="1400" dirty="0"/>
                        <a:t> </a:t>
                      </a:r>
                      <a:r>
                        <a:rPr lang="en-US" altLang="zh-CN" sz="1400" dirty="0"/>
                        <a:t>e-</a:t>
                      </a:r>
                      <a:r>
                        <a:rPr lang="zh-CN" altLang="en-US" sz="1400" dirty="0"/>
                        <a:t> </a:t>
                      </a:r>
                      <a:r>
                        <a:rPr lang="en-US" altLang="zh-CN" sz="1400" dirty="0"/>
                        <a:t>beam</a:t>
                      </a:r>
                      <a:endParaRPr lang="en-US" sz="1400" dirty="0"/>
                    </a:p>
                  </a:txBody>
                  <a:tcPr/>
                </a:tc>
                <a:extLst>
                  <a:ext uri="{0D108BD9-81ED-4DB2-BD59-A6C34878D82A}">
                    <a16:rowId xmlns:a16="http://schemas.microsoft.com/office/drawing/2014/main" val="1667652612"/>
                  </a:ext>
                </a:extLst>
              </a:tr>
              <a:tr h="251139">
                <a:tc gridSpan="2">
                  <a:txBody>
                    <a:bodyPr/>
                    <a:lstStyle/>
                    <a:p>
                      <a:r>
                        <a:rPr lang="en-US" altLang="zh-CN" sz="1400" dirty="0"/>
                        <a:t>RD</a:t>
                      </a:r>
                      <a:r>
                        <a:rPr lang="zh-CN" altLang="en-US" sz="1400" dirty="0"/>
                        <a:t> </a:t>
                      </a:r>
                      <a:r>
                        <a:rPr lang="en-US" altLang="zh-CN" sz="1400" dirty="0"/>
                        <a:t>on</a:t>
                      </a:r>
                      <a:r>
                        <a:rPr lang="zh-CN" altLang="en-US" sz="1400" dirty="0"/>
                        <a:t> </a:t>
                      </a:r>
                      <a:r>
                        <a:rPr lang="en-US" altLang="zh-CN" sz="1400" dirty="0"/>
                        <a:t>colliding</a:t>
                      </a:r>
                      <a:r>
                        <a:rPr lang="zh-CN" altLang="en-US" sz="1400" dirty="0"/>
                        <a:t> </a:t>
                      </a:r>
                      <a:r>
                        <a:rPr lang="en-US" altLang="zh-CN" sz="1400" dirty="0"/>
                        <a:t>beams</a:t>
                      </a:r>
                      <a:endParaRPr lang="en-US" sz="1400" dirty="0"/>
                    </a:p>
                  </a:txBody>
                  <a:tcPr/>
                </a:tc>
                <a:tc hMerge="1">
                  <a:txBody>
                    <a:bodyPr/>
                    <a:lstStyle/>
                    <a:p>
                      <a:endParaRPr lang="en-US"/>
                    </a:p>
                  </a:txBody>
                  <a:tcPr/>
                </a:tc>
                <a:tc>
                  <a:txBody>
                    <a:bodyPr/>
                    <a:lstStyle/>
                    <a:p>
                      <a:r>
                        <a:rPr lang="en-US" altLang="zh-CN" sz="1400" dirty="0"/>
                        <a:t>None</a:t>
                      </a:r>
                      <a:endParaRPr lang="en-US" sz="1400" dirty="0"/>
                    </a:p>
                  </a:txBody>
                  <a:tcPr/>
                </a:tc>
                <a:tc>
                  <a:txBody>
                    <a:bodyPr/>
                    <a:lstStyle/>
                    <a:p>
                      <a:r>
                        <a:rPr lang="en-US" altLang="zh-CN" sz="1400" dirty="0"/>
                        <a:t>Possible</a:t>
                      </a:r>
                      <a:r>
                        <a:rPr lang="zh-CN" altLang="en-US" sz="1400" dirty="0"/>
                        <a:t> </a:t>
                      </a:r>
                      <a:r>
                        <a:rPr lang="en-US" altLang="zh-CN" sz="1400" dirty="0"/>
                        <a:t>at</a:t>
                      </a:r>
                      <a:r>
                        <a:rPr lang="zh-CN" altLang="en-US" sz="1400" dirty="0"/>
                        <a:t> </a:t>
                      </a:r>
                      <a:r>
                        <a:rPr lang="en-US" altLang="zh-CN" sz="1400" dirty="0"/>
                        <a:t>lower</a:t>
                      </a:r>
                      <a:r>
                        <a:rPr lang="zh-CN" altLang="en-US" sz="1400" dirty="0"/>
                        <a:t> </a:t>
                      </a:r>
                      <a:r>
                        <a:rPr lang="en-US" altLang="zh-CN" sz="1400" dirty="0"/>
                        <a:t>bunch</a:t>
                      </a:r>
                      <a:r>
                        <a:rPr lang="zh-CN" altLang="en-US" sz="1400" dirty="0"/>
                        <a:t> </a:t>
                      </a:r>
                      <a:r>
                        <a:rPr lang="en-US" altLang="zh-CN" sz="1400" dirty="0"/>
                        <a:t>charge</a:t>
                      </a:r>
                      <a:endParaRPr lang="en-US" sz="1400" dirty="0"/>
                    </a:p>
                  </a:txBody>
                  <a:tcPr/>
                </a:tc>
                <a:extLst>
                  <a:ext uri="{0D108BD9-81ED-4DB2-BD59-A6C34878D82A}">
                    <a16:rowId xmlns:a16="http://schemas.microsoft.com/office/drawing/2014/main" val="2867432754"/>
                  </a:ext>
                </a:extLst>
              </a:tr>
            </a:tbl>
          </a:graphicData>
        </a:graphic>
      </p:graphicFrame>
    </p:spTree>
    <p:extLst>
      <p:ext uri="{BB962C8B-B14F-4D97-AF65-F5344CB8AC3E}">
        <p14:creationId xmlns:p14="http://schemas.microsoft.com/office/powerpoint/2010/main" val="4486628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6">
            <a:extLst>
              <a:ext uri="{FF2B5EF4-FFF2-40B4-BE49-F238E27FC236}">
                <a16:creationId xmlns:a16="http://schemas.microsoft.com/office/drawing/2014/main" id="{FDC0CDCB-5F65-CD4F-8EA2-B3671FD82A6E}"/>
              </a:ext>
            </a:extLst>
          </p:cNvPr>
          <p:cNvPicPr>
            <a:picLocks noChangeAspect="1"/>
          </p:cNvPicPr>
          <p:nvPr/>
        </p:nvPicPr>
        <p:blipFill>
          <a:blip r:embed="rId2"/>
          <a:stretch>
            <a:fillRect/>
          </a:stretch>
        </p:blipFill>
        <p:spPr>
          <a:xfrm>
            <a:off x="3960756" y="959265"/>
            <a:ext cx="3172272" cy="2240081"/>
          </a:xfrm>
          <a:prstGeom prst="rect">
            <a:avLst/>
          </a:prstGeom>
        </p:spPr>
      </p:pic>
      <p:sp>
        <p:nvSpPr>
          <p:cNvPr id="2" name="Title 1">
            <a:extLst>
              <a:ext uri="{FF2B5EF4-FFF2-40B4-BE49-F238E27FC236}">
                <a16:creationId xmlns:a16="http://schemas.microsoft.com/office/drawing/2014/main" id="{C1FC2FCD-BC86-C046-B0E3-B5DB9FC6EE11}"/>
              </a:ext>
            </a:extLst>
          </p:cNvPr>
          <p:cNvSpPr>
            <a:spLocks noGrp="1"/>
          </p:cNvSpPr>
          <p:nvPr>
            <p:ph type="title"/>
          </p:nvPr>
        </p:nvSpPr>
        <p:spPr/>
        <p:txBody>
          <a:bodyPr>
            <a:normAutofit fontScale="90000"/>
          </a:bodyPr>
          <a:lstStyle/>
          <a:p>
            <a:r>
              <a:rPr lang="en-US" altLang="zh-CN" dirty="0"/>
              <a:t>e+</a:t>
            </a:r>
            <a:r>
              <a:rPr lang="zh-CN" altLang="en-US" dirty="0"/>
              <a:t> </a:t>
            </a:r>
            <a:r>
              <a:rPr lang="en-US" altLang="zh-CN" dirty="0"/>
              <a:t>damping/polarizing</a:t>
            </a:r>
            <a:r>
              <a:rPr lang="zh-CN" altLang="en-US" dirty="0"/>
              <a:t> </a:t>
            </a:r>
            <a:r>
              <a:rPr lang="en-US" altLang="zh-CN" dirty="0"/>
              <a:t>ring</a:t>
            </a:r>
            <a:endParaRPr lang="en-US" dirty="0"/>
          </a:p>
        </p:txBody>
      </p:sp>
      <p:sp>
        <p:nvSpPr>
          <p:cNvPr id="4" name="Slide Number Placeholder 3">
            <a:extLst>
              <a:ext uri="{FF2B5EF4-FFF2-40B4-BE49-F238E27FC236}">
                <a16:creationId xmlns:a16="http://schemas.microsoft.com/office/drawing/2014/main" id="{EB3CFF1F-39E8-3A42-BD22-260B0EEF41D3}"/>
              </a:ext>
            </a:extLst>
          </p:cNvPr>
          <p:cNvSpPr>
            <a:spLocks noGrp="1"/>
          </p:cNvSpPr>
          <p:nvPr>
            <p:ph type="sldNum" sz="quarter" idx="12"/>
          </p:nvPr>
        </p:nvSpPr>
        <p:spPr>
          <a:xfrm>
            <a:off x="9314000" y="6481863"/>
            <a:ext cx="2844800" cy="365125"/>
          </a:xfrm>
        </p:spPr>
        <p:txBody>
          <a:bodyPr/>
          <a:lstStyle/>
          <a:p>
            <a:fld id="{C973300C-797F-D148-A78D-320196FBAF04}" type="slidenum">
              <a:rPr lang="en-US" smtClean="0"/>
              <a:pPr/>
              <a:t>28</a:t>
            </a:fld>
            <a:endParaRPr lang="en-US"/>
          </a:p>
        </p:txBody>
      </p:sp>
      <p:graphicFrame>
        <p:nvGraphicFramePr>
          <p:cNvPr id="6" name="表格 1">
            <a:extLst>
              <a:ext uri="{FF2B5EF4-FFF2-40B4-BE49-F238E27FC236}">
                <a16:creationId xmlns:a16="http://schemas.microsoft.com/office/drawing/2014/main" id="{65648EB2-C746-A14D-B70B-188837FB0120}"/>
              </a:ext>
            </a:extLst>
          </p:cNvPr>
          <p:cNvGraphicFramePr>
            <a:graphicFrameLocks noGrp="1"/>
          </p:cNvGraphicFramePr>
          <p:nvPr>
            <p:extLst/>
          </p:nvPr>
        </p:nvGraphicFramePr>
        <p:xfrm>
          <a:off x="8208099" y="1462117"/>
          <a:ext cx="3526032" cy="5102675"/>
        </p:xfrm>
        <a:graphic>
          <a:graphicData uri="http://schemas.openxmlformats.org/drawingml/2006/table">
            <a:tbl>
              <a:tblPr>
                <a:tableStyleId>{5940675A-B579-460E-94D1-54222C63F5DA}</a:tableStyleId>
              </a:tblPr>
              <a:tblGrid>
                <a:gridCol w="1552499">
                  <a:extLst>
                    <a:ext uri="{9D8B030D-6E8A-4147-A177-3AD203B41FA5}">
                      <a16:colId xmlns:a16="http://schemas.microsoft.com/office/drawing/2014/main" val="2690366013"/>
                    </a:ext>
                  </a:extLst>
                </a:gridCol>
                <a:gridCol w="1032812">
                  <a:extLst>
                    <a:ext uri="{9D8B030D-6E8A-4147-A177-3AD203B41FA5}">
                      <a16:colId xmlns:a16="http://schemas.microsoft.com/office/drawing/2014/main" val="3193459733"/>
                    </a:ext>
                  </a:extLst>
                </a:gridCol>
                <a:gridCol w="940721">
                  <a:extLst>
                    <a:ext uri="{9D8B030D-6E8A-4147-A177-3AD203B41FA5}">
                      <a16:colId xmlns:a16="http://schemas.microsoft.com/office/drawing/2014/main" val="156678020"/>
                    </a:ext>
                  </a:extLst>
                </a:gridCol>
              </a:tblGrid>
              <a:tr h="204107">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GB" sz="1100" kern="100" dirty="0">
                          <a:effectLst/>
                          <a:latin typeface="Times New Roman" panose="02020603050405020304" pitchFamily="18" charset="0"/>
                          <a:cs typeface="Times New Roman" panose="02020603050405020304" pitchFamily="18" charset="0"/>
                        </a:rPr>
                        <a:t> DR V</a:t>
                      </a:r>
                      <a:r>
                        <a:rPr lang="en-US" altLang="zh-CN" sz="1100" kern="100" dirty="0">
                          <a:effectLst/>
                          <a:latin typeface="Times New Roman" panose="02020603050405020304" pitchFamily="18" charset="0"/>
                          <a:cs typeface="Times New Roman" panose="02020603050405020304" pitchFamily="18" charset="0"/>
                        </a:rPr>
                        <a:t>4</a:t>
                      </a:r>
                      <a:r>
                        <a:rPr lang="en-GB" sz="1100" kern="100" dirty="0">
                          <a:effectLst/>
                          <a:latin typeface="Times New Roman" panose="02020603050405020304" pitchFamily="18" charset="0"/>
                          <a:cs typeface="Times New Roman" panose="02020603050405020304" pitchFamily="18" charset="0"/>
                        </a:rPr>
                        <a:t>.0</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100" b="1" kern="100" dirty="0" err="1">
                          <a:effectLst/>
                          <a:latin typeface="Times New Roman" panose="02020603050405020304" pitchFamily="18" charset="0"/>
                          <a:ea typeface="宋体" panose="02010600030101010101" pitchFamily="2" charset="-122"/>
                          <a:cs typeface="Times New Roman" panose="02020603050405020304" pitchFamily="18" charset="0"/>
                        </a:rPr>
                        <a:t>unpolarized</a:t>
                      </a:r>
                      <a:r>
                        <a:rPr lang="en-US" sz="1100" b="1" kern="100" dirty="0">
                          <a:effectLst/>
                          <a:latin typeface="Times New Roman" panose="02020603050405020304" pitchFamily="18" charset="0"/>
                          <a:ea typeface="宋体" panose="02010600030101010101" pitchFamily="2" charset="-122"/>
                          <a:cs typeface="Times New Roman" panose="02020603050405020304" pitchFamily="18" charset="0"/>
                        </a:rPr>
                        <a:t> e+</a:t>
                      </a:r>
                    </a:p>
                  </a:txBody>
                  <a:tcPr marL="68580" marR="68580" marT="0" marB="0" anchor="ctr"/>
                </a:tc>
                <a:tc>
                  <a:txBody>
                    <a:bodyPr/>
                    <a:lstStyle/>
                    <a:p>
                      <a:pPr algn="ctr">
                        <a:spcAft>
                          <a:spcPts val="0"/>
                        </a:spcAft>
                      </a:pPr>
                      <a:r>
                        <a:rPr lang="en-US" sz="1100" b="1" kern="100" dirty="0">
                          <a:effectLst/>
                          <a:latin typeface="Times New Roman" panose="02020603050405020304" pitchFamily="18" charset="0"/>
                          <a:ea typeface="宋体" panose="02010600030101010101" pitchFamily="2" charset="-122"/>
                          <a:cs typeface="Times New Roman" panose="02020603050405020304" pitchFamily="18" charset="0"/>
                        </a:rPr>
                        <a:t>polarized e+</a:t>
                      </a:r>
                    </a:p>
                  </a:txBody>
                  <a:tcPr marL="68580" marR="68580" marT="0" marB="0" anchor="ctr"/>
                </a:tc>
                <a:extLst>
                  <a:ext uri="{0D108BD9-81ED-4DB2-BD59-A6C34878D82A}">
                    <a16:rowId xmlns:a16="http://schemas.microsoft.com/office/drawing/2014/main" val="3220273717"/>
                  </a:ext>
                </a:extLst>
              </a:tr>
              <a:tr h="204107">
                <a:tc>
                  <a:txBody>
                    <a:bodyPr/>
                    <a:lstStyle/>
                    <a:p>
                      <a:pPr algn="just">
                        <a:spcAft>
                          <a:spcPts val="0"/>
                        </a:spcAft>
                      </a:pPr>
                      <a:r>
                        <a:rPr lang="en-GB" sz="1100" kern="100" dirty="0">
                          <a:effectLst/>
                          <a:latin typeface="Times New Roman" panose="02020603050405020304" pitchFamily="18" charset="0"/>
                          <a:cs typeface="Times New Roman" panose="02020603050405020304" pitchFamily="18" charset="0"/>
                        </a:rPr>
                        <a:t>Energy (</a:t>
                      </a:r>
                      <a:r>
                        <a:rPr lang="en-GB" sz="1100" kern="100" dirty="0" err="1">
                          <a:effectLst/>
                          <a:latin typeface="Times New Roman" panose="02020603050405020304" pitchFamily="18" charset="0"/>
                          <a:cs typeface="Times New Roman" panose="02020603050405020304" pitchFamily="18" charset="0"/>
                        </a:rPr>
                        <a:t>Gev</a:t>
                      </a:r>
                      <a:r>
                        <a:rPr lang="en-GB" sz="1100" kern="100" dirty="0">
                          <a:effectLst/>
                          <a:latin typeface="Times New Roman" panose="02020603050405020304" pitchFamily="18" charset="0"/>
                          <a:cs typeface="Times New Roman" panose="02020603050405020304" pitchFamily="18" charset="0"/>
                        </a:rPr>
                        <a:t>)</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gridSpan="2">
                  <a:txBody>
                    <a:bodyPr/>
                    <a:lstStyle/>
                    <a:p>
                      <a:pPr algn="ctr">
                        <a:spcAft>
                          <a:spcPts val="0"/>
                        </a:spcAft>
                      </a:pPr>
                      <a:r>
                        <a:rPr lang="en-GB" sz="1100" kern="100" dirty="0">
                          <a:effectLst/>
                          <a:latin typeface="Times New Roman" panose="02020603050405020304" pitchFamily="18" charset="0"/>
                          <a:cs typeface="Times New Roman" panose="02020603050405020304" pitchFamily="18" charset="0"/>
                        </a:rPr>
                        <a:t>1.542</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hMerge="1">
                  <a:txBody>
                    <a:bodyPr/>
                    <a:lstStyle/>
                    <a:p>
                      <a:pPr algn="ctr">
                        <a:spcAft>
                          <a:spcPts val="0"/>
                        </a:spcAft>
                      </a:pP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194344925"/>
                  </a:ext>
                </a:extLst>
              </a:tr>
              <a:tr h="204107">
                <a:tc>
                  <a:txBody>
                    <a:bodyPr/>
                    <a:lstStyle/>
                    <a:p>
                      <a:pPr algn="just">
                        <a:spcAft>
                          <a:spcPts val="0"/>
                        </a:spcAft>
                      </a:pPr>
                      <a:r>
                        <a:rPr lang="en-GB" sz="1100" kern="100" dirty="0">
                          <a:effectLst/>
                          <a:latin typeface="Times New Roman" panose="02020603050405020304" pitchFamily="18" charset="0"/>
                          <a:cs typeface="Times New Roman" panose="02020603050405020304" pitchFamily="18" charset="0"/>
                        </a:rPr>
                        <a:t>Circumference (m)</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gridSpan="2">
                  <a:txBody>
                    <a:bodyPr/>
                    <a:lstStyle/>
                    <a:p>
                      <a:pPr algn="ctr">
                        <a:spcAft>
                          <a:spcPts val="0"/>
                        </a:spcAft>
                      </a:pPr>
                      <a:r>
                        <a:rPr lang="en-US" altLang="zh-CN" sz="1100" kern="100" dirty="0">
                          <a:effectLst/>
                          <a:latin typeface="Times New Roman" panose="02020603050405020304" pitchFamily="18" charset="0"/>
                          <a:cs typeface="Times New Roman" panose="02020603050405020304" pitchFamily="18" charset="0"/>
                        </a:rPr>
                        <a:t>144.2</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hMerge="1">
                  <a:txBody>
                    <a:bodyPr/>
                    <a:lstStyle/>
                    <a:p>
                      <a:pPr algn="ctr">
                        <a:spcAft>
                          <a:spcPts val="0"/>
                        </a:spcAft>
                      </a:pP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962159991"/>
                  </a:ext>
                </a:extLst>
              </a:tr>
              <a:tr h="204107">
                <a:tc>
                  <a:txBody>
                    <a:bodyPr/>
                    <a:lstStyle/>
                    <a:p>
                      <a:pPr algn="just">
                        <a:spcAft>
                          <a:spcPts val="0"/>
                        </a:spcAft>
                      </a:pP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Number of trains</a:t>
                      </a:r>
                    </a:p>
                  </a:txBody>
                  <a:tcPr marL="68580" marR="68580" marT="0" marB="0"/>
                </a:tc>
                <a:tc gridSpan="2">
                  <a:txBody>
                    <a:bodyPr/>
                    <a:lstStyle/>
                    <a:p>
                      <a:pPr algn="ctr">
                        <a:spcAft>
                          <a:spcPts val="0"/>
                        </a:spcAft>
                      </a:pP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2(4)</a:t>
                      </a:r>
                    </a:p>
                  </a:txBody>
                  <a:tcPr marL="68580" marR="68580" marT="0" marB="0"/>
                </a:tc>
                <a:tc hMerge="1">
                  <a:txBody>
                    <a:bodyPr/>
                    <a:lstStyle/>
                    <a:p>
                      <a:pPr algn="ctr">
                        <a:spcAft>
                          <a:spcPts val="0"/>
                        </a:spcAft>
                      </a:pP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45690270"/>
                  </a:ext>
                </a:extLst>
              </a:tr>
              <a:tr h="204107">
                <a:tc>
                  <a:txBody>
                    <a:bodyPr/>
                    <a:lstStyle/>
                    <a:p>
                      <a:pPr algn="just">
                        <a:spcAft>
                          <a:spcPts val="0"/>
                        </a:spcAft>
                      </a:pP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Number of bunches/</a:t>
                      </a:r>
                      <a:r>
                        <a:rPr lang="en-US" sz="1100" kern="100" dirty="0" err="1">
                          <a:effectLst/>
                          <a:latin typeface="Times New Roman" panose="02020603050405020304" pitchFamily="18" charset="0"/>
                          <a:ea typeface="宋体" panose="02010600030101010101" pitchFamily="2" charset="-122"/>
                          <a:cs typeface="Times New Roman" panose="02020603050405020304" pitchFamily="18" charset="0"/>
                        </a:rPr>
                        <a:t>trian</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gridSpan="2">
                  <a:txBody>
                    <a:bodyPr/>
                    <a:lstStyle/>
                    <a:p>
                      <a:pPr algn="ctr">
                        <a:spcAft>
                          <a:spcPts val="0"/>
                        </a:spcAft>
                      </a:pP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1(2)</a:t>
                      </a:r>
                    </a:p>
                  </a:txBody>
                  <a:tcPr marL="68580" marR="68580" marT="0" marB="0"/>
                </a:tc>
                <a:tc hMerge="1">
                  <a:txBody>
                    <a:bodyPr/>
                    <a:lstStyle/>
                    <a:p>
                      <a:pPr algn="ctr">
                        <a:spcAft>
                          <a:spcPts val="0"/>
                        </a:spcAft>
                      </a:pP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118453829"/>
                  </a:ext>
                </a:extLst>
              </a:tr>
              <a:tr h="204107">
                <a:tc>
                  <a:txBody>
                    <a:bodyPr/>
                    <a:lstStyle/>
                    <a:p>
                      <a:pPr algn="just">
                        <a:spcAft>
                          <a:spcPts val="0"/>
                        </a:spcAft>
                      </a:pP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Total current (mA)</a:t>
                      </a:r>
                    </a:p>
                  </a:txBody>
                  <a:tcPr marL="68580" marR="68580" marT="0" marB="0"/>
                </a:tc>
                <a:tc gridSpan="2">
                  <a:txBody>
                    <a:bodyPr/>
                    <a:lstStyle/>
                    <a:p>
                      <a:pPr algn="ctr">
                        <a:spcAft>
                          <a:spcPts val="0"/>
                        </a:spcAft>
                      </a:pP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12.4</a:t>
                      </a:r>
                    </a:p>
                  </a:txBody>
                  <a:tcPr marL="68580" marR="68580" marT="0" marB="0"/>
                </a:tc>
                <a:tc hMerge="1">
                  <a:txBody>
                    <a:bodyPr/>
                    <a:lstStyle/>
                    <a:p>
                      <a:pPr algn="ctr">
                        <a:spcAft>
                          <a:spcPts val="0"/>
                        </a:spcAft>
                      </a:pP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926438368"/>
                  </a:ext>
                </a:extLst>
              </a:tr>
              <a:tr h="204107">
                <a:tc>
                  <a:txBody>
                    <a:bodyPr/>
                    <a:lstStyle/>
                    <a:p>
                      <a:pPr algn="just">
                        <a:spcAft>
                          <a:spcPts val="0"/>
                        </a:spcAft>
                      </a:pPr>
                      <a:r>
                        <a:rPr lang="en-GB" sz="1100" kern="100" dirty="0">
                          <a:effectLst/>
                          <a:latin typeface="Times New Roman" panose="02020603050405020304" pitchFamily="18" charset="0"/>
                          <a:cs typeface="Times New Roman" panose="02020603050405020304" pitchFamily="18" charset="0"/>
                        </a:rPr>
                        <a:t>Bending radius (m)</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gridSpan="2">
                  <a:txBody>
                    <a:bodyPr/>
                    <a:lstStyle/>
                    <a:p>
                      <a:pPr algn="ctr">
                        <a:spcAft>
                          <a:spcPts val="0"/>
                        </a:spcAft>
                      </a:pPr>
                      <a:r>
                        <a:rPr lang="en-US" altLang="zh-CN" sz="1100" kern="100" dirty="0">
                          <a:effectLst/>
                          <a:latin typeface="Times New Roman" panose="02020603050405020304" pitchFamily="18" charset="0"/>
                          <a:ea typeface="+mn-ea"/>
                          <a:cs typeface="Times New Roman" panose="02020603050405020304" pitchFamily="18" charset="0"/>
                        </a:rPr>
                        <a:t>3.44</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hMerge="1">
                  <a:txBody>
                    <a:bodyPr/>
                    <a:lstStyle/>
                    <a:p>
                      <a:pPr algn="ctr">
                        <a:spcAft>
                          <a:spcPts val="0"/>
                        </a:spcAft>
                      </a:pP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933226502"/>
                  </a:ext>
                </a:extLst>
              </a:tr>
              <a:tr h="204107">
                <a:tc>
                  <a:txBody>
                    <a:bodyPr/>
                    <a:lstStyle/>
                    <a:p>
                      <a:pPr algn="just">
                        <a:spcAft>
                          <a:spcPts val="0"/>
                        </a:spcAft>
                      </a:pPr>
                      <a:r>
                        <a:rPr lang="en-GB" sz="1100" kern="100" dirty="0">
                          <a:effectLst/>
                          <a:latin typeface="Times New Roman" panose="02020603050405020304" pitchFamily="18" charset="0"/>
                          <a:cs typeface="Times New Roman" panose="02020603050405020304" pitchFamily="18" charset="0"/>
                        </a:rPr>
                        <a:t>Dipole strength B</a:t>
                      </a:r>
                      <a:r>
                        <a:rPr lang="en-GB" sz="1100" kern="100" baseline="-25000" dirty="0">
                          <a:effectLst/>
                          <a:latin typeface="Times New Roman" panose="02020603050405020304" pitchFamily="18" charset="0"/>
                          <a:cs typeface="Times New Roman" panose="02020603050405020304" pitchFamily="18" charset="0"/>
                        </a:rPr>
                        <a:t>0</a:t>
                      </a:r>
                      <a:r>
                        <a:rPr lang="en-GB" sz="1100" kern="100" dirty="0">
                          <a:effectLst/>
                          <a:latin typeface="Times New Roman" panose="02020603050405020304" pitchFamily="18" charset="0"/>
                          <a:cs typeface="Times New Roman" panose="02020603050405020304" pitchFamily="18" charset="0"/>
                        </a:rPr>
                        <a:t> (T)</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gridSpan="2">
                  <a:txBody>
                    <a:bodyPr/>
                    <a:lstStyle/>
                    <a:p>
                      <a:pPr algn="ctr">
                        <a:spcAft>
                          <a:spcPts val="0"/>
                        </a:spcAft>
                      </a:pPr>
                      <a:r>
                        <a:rPr lang="en-GB" sz="1100" kern="100" dirty="0">
                          <a:effectLst/>
                          <a:latin typeface="Times New Roman" panose="02020603050405020304" pitchFamily="18" charset="0"/>
                          <a:cs typeface="Times New Roman" panose="02020603050405020304" pitchFamily="18" charset="0"/>
                        </a:rPr>
                        <a:t>1.</a:t>
                      </a:r>
                      <a:r>
                        <a:rPr lang="en-US" altLang="zh-CN" sz="1100" kern="100" dirty="0">
                          <a:effectLst/>
                          <a:latin typeface="Times New Roman" panose="02020603050405020304" pitchFamily="18" charset="0"/>
                          <a:cs typeface="Times New Roman" panose="02020603050405020304" pitchFamily="18" charset="0"/>
                        </a:rPr>
                        <a:t>07</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hMerge="1">
                  <a:txBody>
                    <a:bodyPr/>
                    <a:lstStyle/>
                    <a:p>
                      <a:pPr algn="ctr">
                        <a:spcAft>
                          <a:spcPts val="0"/>
                        </a:spcAft>
                      </a:pP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628871302"/>
                  </a:ext>
                </a:extLst>
              </a:tr>
              <a:tr h="204107">
                <a:tc>
                  <a:txBody>
                    <a:bodyPr/>
                    <a:lstStyle/>
                    <a:p>
                      <a:pPr algn="just">
                        <a:spcAft>
                          <a:spcPts val="0"/>
                        </a:spcAft>
                      </a:pP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Wiggler strength B</a:t>
                      </a:r>
                      <a:r>
                        <a:rPr lang="en-US" sz="1100" kern="100" baseline="-25000" dirty="0">
                          <a:effectLst/>
                          <a:latin typeface="Times New Roman" panose="02020603050405020304" pitchFamily="18" charset="0"/>
                          <a:ea typeface="宋体" panose="02010600030101010101" pitchFamily="2" charset="-122"/>
                          <a:cs typeface="Times New Roman" panose="02020603050405020304" pitchFamily="18" charset="0"/>
                        </a:rPr>
                        <a:t>+</a:t>
                      </a: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 (T)</a:t>
                      </a:r>
                    </a:p>
                  </a:txBody>
                  <a:tcPr marL="68580" marR="68580" marT="0" marB="0"/>
                </a:tc>
                <a:tc gridSpan="2">
                  <a:txBody>
                    <a:bodyPr/>
                    <a:lstStyle/>
                    <a:p>
                      <a:pPr algn="ctr">
                        <a:spcAft>
                          <a:spcPts val="0"/>
                        </a:spcAft>
                      </a:pP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1.8</a:t>
                      </a:r>
                    </a:p>
                  </a:txBody>
                  <a:tcPr marL="68580" marR="68580" marT="0" marB="0"/>
                </a:tc>
                <a:tc hMerge="1">
                  <a:txBody>
                    <a:bodyPr/>
                    <a:lstStyle/>
                    <a:p>
                      <a:endParaRPr lang="en-US"/>
                    </a:p>
                  </a:txBody>
                  <a:tcPr/>
                </a:tc>
                <a:extLst>
                  <a:ext uri="{0D108BD9-81ED-4DB2-BD59-A6C34878D82A}">
                    <a16:rowId xmlns:a16="http://schemas.microsoft.com/office/drawing/2014/main" val="2951416292"/>
                  </a:ext>
                </a:extLst>
              </a:tr>
              <a:tr h="204107">
                <a:tc>
                  <a:txBody>
                    <a:bodyPr/>
                    <a:lstStyle/>
                    <a:p>
                      <a:pPr algn="just">
                        <a:spcAft>
                          <a:spcPts val="0"/>
                        </a:spcAft>
                      </a:pP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Wiggler cell length (m)</a:t>
                      </a:r>
                    </a:p>
                  </a:txBody>
                  <a:tcPr marL="68580" marR="68580" marT="0" marB="0"/>
                </a:tc>
                <a:tc gridSpan="2">
                  <a:txBody>
                    <a:bodyPr/>
                    <a:lstStyle/>
                    <a:p>
                      <a:pPr algn="ctr">
                        <a:spcAft>
                          <a:spcPts val="0"/>
                        </a:spcAft>
                      </a:pP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1.5</a:t>
                      </a:r>
                    </a:p>
                  </a:txBody>
                  <a:tcPr marL="68580" marR="68580" marT="0" marB="0"/>
                </a:tc>
                <a:tc hMerge="1">
                  <a:txBody>
                    <a:bodyPr/>
                    <a:lstStyle/>
                    <a:p>
                      <a:endParaRPr lang="en-US"/>
                    </a:p>
                  </a:txBody>
                  <a:tcPr/>
                </a:tc>
                <a:extLst>
                  <a:ext uri="{0D108BD9-81ED-4DB2-BD59-A6C34878D82A}">
                    <a16:rowId xmlns:a16="http://schemas.microsoft.com/office/drawing/2014/main" val="4158875453"/>
                  </a:ext>
                </a:extLst>
              </a:tr>
              <a:tr h="204107">
                <a:tc>
                  <a:txBody>
                    <a:bodyPr/>
                    <a:lstStyle/>
                    <a:p>
                      <a:pPr algn="just">
                        <a:spcAft>
                          <a:spcPts val="0"/>
                        </a:spcAft>
                      </a:pPr>
                      <a:r>
                        <a:rPr lang="en-GB" sz="1100" kern="100" dirty="0">
                          <a:effectLst/>
                          <a:latin typeface="Times New Roman" panose="02020603050405020304" pitchFamily="18" charset="0"/>
                          <a:cs typeface="Times New Roman" panose="02020603050405020304" pitchFamily="18" charset="0"/>
                        </a:rPr>
                        <a:t>U</a:t>
                      </a:r>
                      <a:r>
                        <a:rPr lang="en-GB" sz="1100" kern="100" baseline="-25000" dirty="0">
                          <a:effectLst/>
                          <a:latin typeface="Times New Roman" panose="02020603050405020304" pitchFamily="18" charset="0"/>
                          <a:cs typeface="Times New Roman" panose="02020603050405020304" pitchFamily="18" charset="0"/>
                        </a:rPr>
                        <a:t>0</a:t>
                      </a:r>
                      <a:r>
                        <a:rPr lang="en-GB" sz="1100" kern="100" dirty="0">
                          <a:effectLst/>
                          <a:latin typeface="Times New Roman" panose="02020603050405020304" pitchFamily="18" charset="0"/>
                          <a:cs typeface="Times New Roman" panose="02020603050405020304" pitchFamily="18" charset="0"/>
                        </a:rPr>
                        <a:t> (</a:t>
                      </a:r>
                      <a:r>
                        <a:rPr lang="en-GB" sz="1100" kern="100" dirty="0" err="1">
                          <a:effectLst/>
                          <a:latin typeface="Times New Roman" panose="02020603050405020304" pitchFamily="18" charset="0"/>
                          <a:cs typeface="Times New Roman" panose="02020603050405020304" pitchFamily="18" charset="0"/>
                        </a:rPr>
                        <a:t>kev</a:t>
                      </a:r>
                      <a:r>
                        <a:rPr lang="en-GB" sz="1100" kern="100" dirty="0">
                          <a:effectLst/>
                          <a:latin typeface="Times New Roman" panose="02020603050405020304" pitchFamily="18" charset="0"/>
                          <a:cs typeface="Times New Roman" panose="02020603050405020304" pitchFamily="18" charset="0"/>
                        </a:rPr>
                        <a:t>/turn)</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gridSpan="2">
                  <a:txBody>
                    <a:bodyPr/>
                    <a:lstStyle/>
                    <a:p>
                      <a:pPr algn="ctr">
                        <a:spcAft>
                          <a:spcPts val="0"/>
                        </a:spcAft>
                      </a:pPr>
                      <a:r>
                        <a:rPr lang="en-US" sz="1100" kern="100" dirty="0">
                          <a:effectLst/>
                          <a:latin typeface="Times New Roman" panose="02020603050405020304" pitchFamily="18" charset="0"/>
                          <a:ea typeface="+mn-ea"/>
                          <a:cs typeface="Times New Roman" panose="02020603050405020304" pitchFamily="18" charset="0"/>
                        </a:rPr>
                        <a:t>190.9</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hMerge="1">
                  <a:txBody>
                    <a:bodyPr/>
                    <a:lstStyle/>
                    <a:p>
                      <a:pPr algn="ctr">
                        <a:spcAft>
                          <a:spcPts val="0"/>
                        </a:spcAft>
                      </a:pP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478176859"/>
                  </a:ext>
                </a:extLst>
              </a:tr>
              <a:tr h="204107">
                <a:tc>
                  <a:txBody>
                    <a:bodyPr/>
                    <a:lstStyle/>
                    <a:p>
                      <a:pPr algn="just">
                        <a:spcAft>
                          <a:spcPts val="0"/>
                        </a:spcAft>
                      </a:pPr>
                      <a:r>
                        <a:rPr lang="en-GB" sz="1100" kern="100" dirty="0">
                          <a:effectLst/>
                          <a:latin typeface="Times New Roman" panose="02020603050405020304" pitchFamily="18" charset="0"/>
                          <a:cs typeface="Times New Roman" panose="02020603050405020304" pitchFamily="18" charset="0"/>
                        </a:rPr>
                        <a:t>Damping time x/y/z (</a:t>
                      </a:r>
                      <a:r>
                        <a:rPr lang="en-GB" sz="1100" kern="100" dirty="0" err="1">
                          <a:effectLst/>
                          <a:latin typeface="Times New Roman" panose="02020603050405020304" pitchFamily="18" charset="0"/>
                          <a:cs typeface="Times New Roman" panose="02020603050405020304" pitchFamily="18" charset="0"/>
                        </a:rPr>
                        <a:t>ms</a:t>
                      </a:r>
                      <a:r>
                        <a:rPr lang="en-GB" sz="1100" kern="100" dirty="0">
                          <a:effectLst/>
                          <a:latin typeface="Times New Roman" panose="02020603050405020304" pitchFamily="18" charset="0"/>
                          <a:cs typeface="Times New Roman" panose="02020603050405020304" pitchFamily="18" charset="0"/>
                        </a:rPr>
                        <a:t>)</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gridSpan="2">
                  <a:txBody>
                    <a:bodyPr/>
                    <a:lstStyle/>
                    <a:p>
                      <a:pPr algn="ctr">
                        <a:spcAft>
                          <a:spcPts val="0"/>
                        </a:spcAft>
                      </a:pPr>
                      <a:r>
                        <a:rPr lang="en-GB" sz="1100" kern="100" dirty="0">
                          <a:effectLst/>
                          <a:latin typeface="Times New Roman" panose="02020603050405020304" pitchFamily="18" charset="0"/>
                          <a:cs typeface="Times New Roman" panose="02020603050405020304" pitchFamily="18" charset="0"/>
                        </a:rPr>
                        <a:t>7.77/7.77/</a:t>
                      </a:r>
                      <a:r>
                        <a:rPr lang="en-US" sz="1100" kern="100" dirty="0">
                          <a:effectLst/>
                          <a:latin typeface="Times New Roman" panose="02020603050405020304" pitchFamily="18" charset="0"/>
                          <a:cs typeface="Times New Roman" panose="02020603050405020304" pitchFamily="18" charset="0"/>
                        </a:rPr>
                        <a:t>3.89</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hMerge="1">
                  <a:txBody>
                    <a:bodyPr/>
                    <a:lstStyle/>
                    <a:p>
                      <a:pPr algn="ctr">
                        <a:spcAft>
                          <a:spcPts val="0"/>
                        </a:spcAft>
                      </a:pP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343658812"/>
                  </a:ext>
                </a:extLst>
              </a:tr>
              <a:tr h="204107">
                <a:tc>
                  <a:txBody>
                    <a:bodyPr/>
                    <a:lstStyle/>
                    <a:p>
                      <a:pPr algn="just">
                        <a:spcAft>
                          <a:spcPts val="0"/>
                        </a:spcAft>
                      </a:pPr>
                      <a:r>
                        <a:rPr lang="en-US" altLang="zh-CN" sz="1100" kern="100" dirty="0">
                          <a:effectLst/>
                          <a:latin typeface="Times New Roman" panose="02020603050405020304" pitchFamily="18" charset="0"/>
                          <a:ea typeface="宋体" panose="02010600030101010101" pitchFamily="2" charset="-122"/>
                          <a:cs typeface="Times New Roman" panose="02020603050405020304" pitchFamily="18" charset="0"/>
                        </a:rPr>
                        <a:t>Momentum compaction</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gridSpan="2">
                  <a:txBody>
                    <a:bodyPr/>
                    <a:lstStyle/>
                    <a:p>
                      <a:pPr algn="ctr">
                        <a:spcAft>
                          <a:spcPts val="0"/>
                        </a:spcAft>
                      </a:pPr>
                      <a:r>
                        <a:rPr lang="en-US" altLang="zh-CN" sz="1100" kern="100" dirty="0">
                          <a:effectLst/>
                          <a:latin typeface="Times New Roman" panose="02020603050405020304" pitchFamily="18" charset="0"/>
                          <a:ea typeface="宋体" panose="02010600030101010101" pitchFamily="2" charset="-122"/>
                          <a:cs typeface="Times New Roman" panose="02020603050405020304" pitchFamily="18" charset="0"/>
                        </a:rPr>
                        <a:t>0.015</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hMerge="1">
                  <a:txBody>
                    <a:bodyPr/>
                    <a:lstStyle/>
                    <a:p>
                      <a:pPr algn="ctr">
                        <a:spcAft>
                          <a:spcPts val="0"/>
                        </a:spcAft>
                      </a:pP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126830252"/>
                  </a:ext>
                </a:extLst>
              </a:tr>
              <a:tr h="204107">
                <a:tc>
                  <a:txBody>
                    <a:bodyPr/>
                    <a:lstStyle/>
                    <a:p>
                      <a:pPr algn="just">
                        <a:spcAft>
                          <a:spcPts val="0"/>
                        </a:spcAft>
                      </a:pPr>
                      <a:r>
                        <a:rPr lang="en-US" altLang="zh-CN" sz="1100" kern="100" dirty="0">
                          <a:effectLst/>
                          <a:latin typeface="Times New Roman" panose="02020603050405020304" pitchFamily="18" charset="0"/>
                          <a:ea typeface="宋体" panose="02010600030101010101" pitchFamily="2" charset="-122"/>
                          <a:cs typeface="Times New Roman" panose="02020603050405020304" pitchFamily="18" charset="0"/>
                        </a:rPr>
                        <a:t>Storage time </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20 </a:t>
                      </a:r>
                      <a:r>
                        <a:rPr lang="en-US" sz="1100" kern="100" dirty="0" err="1">
                          <a:effectLst/>
                          <a:latin typeface="Times New Roman" panose="02020603050405020304" pitchFamily="18" charset="0"/>
                          <a:ea typeface="宋体" panose="02010600030101010101" pitchFamily="2" charset="-122"/>
                          <a:cs typeface="Times New Roman" panose="02020603050405020304" pitchFamily="18" charset="0"/>
                        </a:rPr>
                        <a:t>ms</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10 min</a:t>
                      </a:r>
                    </a:p>
                  </a:txBody>
                  <a:tcPr marL="68580" marR="68580" marT="0" marB="0"/>
                </a:tc>
                <a:extLst>
                  <a:ext uri="{0D108BD9-81ED-4DB2-BD59-A6C34878D82A}">
                    <a16:rowId xmlns:a16="http://schemas.microsoft.com/office/drawing/2014/main" val="329948526"/>
                  </a:ext>
                </a:extLst>
              </a:tr>
              <a:tr h="204107">
                <a:tc>
                  <a:txBody>
                    <a:bodyPr/>
                    <a:lstStyle/>
                    <a:p>
                      <a:pPr algn="just">
                        <a:spcAft>
                          <a:spcPts val="0"/>
                        </a:spcAft>
                      </a:pPr>
                      <a:r>
                        <a:rPr lang="en-GB" sz="1100" kern="100" dirty="0">
                          <a:effectLst/>
                          <a:latin typeface="Times New Roman" panose="02020603050405020304" pitchFamily="18" charset="0"/>
                          <a:cs typeface="Times New Roman" panose="02020603050405020304" pitchFamily="18" charset="0"/>
                          <a:sym typeface="Symbol" panose="05050102010706020507" pitchFamily="18" charset="2"/>
                        </a:rPr>
                        <a:t></a:t>
                      </a:r>
                      <a:r>
                        <a:rPr lang="en-GB" sz="1100" kern="100" baseline="-25000" dirty="0">
                          <a:effectLst/>
                          <a:latin typeface="Times New Roman" panose="02020603050405020304" pitchFamily="18" charset="0"/>
                          <a:cs typeface="Times New Roman" panose="02020603050405020304" pitchFamily="18" charset="0"/>
                        </a:rPr>
                        <a:t>0</a:t>
                      </a:r>
                      <a:r>
                        <a:rPr lang="en-GB" sz="1100" kern="100" dirty="0">
                          <a:effectLst/>
                          <a:latin typeface="Times New Roman" panose="02020603050405020304" pitchFamily="18" charset="0"/>
                          <a:cs typeface="Times New Roman" panose="02020603050405020304" pitchFamily="18" charset="0"/>
                        </a:rPr>
                        <a:t> (%)</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gridSpan="2">
                  <a:txBody>
                    <a:bodyPr/>
                    <a:lstStyle/>
                    <a:p>
                      <a:pPr algn="ctr">
                        <a:spcAft>
                          <a:spcPts val="0"/>
                        </a:spcAft>
                      </a:pPr>
                      <a:r>
                        <a:rPr lang="en-GB" sz="1100" kern="100" dirty="0">
                          <a:effectLst/>
                          <a:latin typeface="Times New Roman" panose="02020603050405020304" pitchFamily="18" charset="0"/>
                          <a:cs typeface="Times New Roman" panose="02020603050405020304" pitchFamily="18" charset="0"/>
                        </a:rPr>
                        <a:t>0.0</a:t>
                      </a:r>
                      <a:r>
                        <a:rPr lang="en-US" sz="1100" kern="100" dirty="0">
                          <a:effectLst/>
                          <a:latin typeface="Times New Roman" panose="02020603050405020304" pitchFamily="18" charset="0"/>
                          <a:cs typeface="Times New Roman" panose="02020603050405020304" pitchFamily="18" charset="0"/>
                        </a:rPr>
                        <a:t>72</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hMerge="1">
                  <a:txBody>
                    <a:bodyPr/>
                    <a:lstStyle/>
                    <a:p>
                      <a:pPr algn="ctr">
                        <a:spcAft>
                          <a:spcPts val="0"/>
                        </a:spcAft>
                      </a:pP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066219730"/>
                  </a:ext>
                </a:extLst>
              </a:tr>
              <a:tr h="204107">
                <a:tc>
                  <a:txBody>
                    <a:bodyPr/>
                    <a:lstStyle/>
                    <a:p>
                      <a:pPr algn="just">
                        <a:spcAft>
                          <a:spcPts val="0"/>
                        </a:spcAft>
                      </a:pPr>
                      <a:r>
                        <a:rPr lang="en-GB" sz="1100" kern="100">
                          <a:effectLst/>
                          <a:latin typeface="Times New Roman" panose="02020603050405020304" pitchFamily="18" charset="0"/>
                          <a:cs typeface="Times New Roman" panose="02020603050405020304" pitchFamily="18" charset="0"/>
                          <a:sym typeface="Symbol" panose="05050102010706020507" pitchFamily="18" charset="2"/>
                        </a:rPr>
                        <a:t></a:t>
                      </a:r>
                      <a:r>
                        <a:rPr lang="en-GB" sz="1100" kern="100" baseline="-25000">
                          <a:effectLst/>
                          <a:latin typeface="Times New Roman" panose="02020603050405020304" pitchFamily="18" charset="0"/>
                          <a:cs typeface="Times New Roman" panose="02020603050405020304" pitchFamily="18" charset="0"/>
                        </a:rPr>
                        <a:t>0</a:t>
                      </a:r>
                      <a:r>
                        <a:rPr lang="en-GB" sz="1100" kern="100">
                          <a:effectLst/>
                          <a:latin typeface="Times New Roman" panose="02020603050405020304" pitchFamily="18" charset="0"/>
                          <a:cs typeface="Times New Roman" panose="02020603050405020304" pitchFamily="18" charset="0"/>
                        </a:rPr>
                        <a:t> (mm.mrad)</a:t>
                      </a:r>
                      <a:endParaRPr lang="en-US" sz="11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gridSpan="2">
                  <a:txBody>
                    <a:bodyPr/>
                    <a:lstStyle/>
                    <a:p>
                      <a:pPr algn="ctr">
                        <a:spcAft>
                          <a:spcPts val="0"/>
                        </a:spcAft>
                      </a:pPr>
                      <a:r>
                        <a:rPr lang="en-US" sz="1100" kern="100" dirty="0">
                          <a:effectLst/>
                          <a:latin typeface="Times New Roman" panose="02020603050405020304" pitchFamily="18" charset="0"/>
                          <a:ea typeface="+mn-ea"/>
                          <a:cs typeface="Times New Roman" panose="02020603050405020304" pitchFamily="18" charset="0"/>
                        </a:rPr>
                        <a:t>138</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hMerge="1">
                  <a:txBody>
                    <a:bodyPr/>
                    <a:lstStyle/>
                    <a:p>
                      <a:pPr algn="ctr">
                        <a:spcAft>
                          <a:spcPts val="0"/>
                        </a:spcAft>
                      </a:pP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1042343485"/>
                  </a:ext>
                </a:extLst>
              </a:tr>
              <a:tr h="204107">
                <a:tc>
                  <a:txBody>
                    <a:bodyPr/>
                    <a:lstStyle/>
                    <a:p>
                      <a:pPr algn="just">
                        <a:spcAft>
                          <a:spcPts val="0"/>
                        </a:spcAft>
                      </a:pPr>
                      <a:r>
                        <a:rPr lang="en-GB" sz="1100" kern="100">
                          <a:effectLst/>
                          <a:latin typeface="Times New Roman" panose="02020603050405020304" pitchFamily="18" charset="0"/>
                          <a:cs typeface="Times New Roman" panose="02020603050405020304" pitchFamily="18" charset="0"/>
                        </a:rPr>
                        <a:t>injection </a:t>
                      </a:r>
                      <a:r>
                        <a:rPr lang="en-GB" sz="1100" kern="100">
                          <a:effectLst/>
                          <a:latin typeface="Times New Roman" panose="02020603050405020304" pitchFamily="18" charset="0"/>
                          <a:cs typeface="Times New Roman" panose="02020603050405020304" pitchFamily="18" charset="0"/>
                          <a:sym typeface="Symbol" panose="05050102010706020507" pitchFamily="18" charset="2"/>
                        </a:rPr>
                        <a:t></a:t>
                      </a:r>
                      <a:r>
                        <a:rPr lang="en-GB" sz="1100" kern="100" baseline="-25000">
                          <a:effectLst/>
                          <a:latin typeface="Times New Roman" panose="02020603050405020304" pitchFamily="18" charset="0"/>
                          <a:cs typeface="Times New Roman" panose="02020603050405020304" pitchFamily="18" charset="0"/>
                        </a:rPr>
                        <a:t>z</a:t>
                      </a:r>
                      <a:r>
                        <a:rPr lang="en-GB" sz="1100" kern="100">
                          <a:effectLst/>
                          <a:latin typeface="Times New Roman" panose="02020603050405020304" pitchFamily="18" charset="0"/>
                          <a:cs typeface="Times New Roman" panose="02020603050405020304" pitchFamily="18" charset="0"/>
                        </a:rPr>
                        <a:t> (mm)</a:t>
                      </a:r>
                      <a:endParaRPr lang="en-US" sz="11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gridSpan="2">
                  <a:txBody>
                    <a:bodyPr/>
                    <a:lstStyle/>
                    <a:p>
                      <a:pPr algn="ctr">
                        <a:spcAft>
                          <a:spcPts val="0"/>
                        </a:spcAft>
                      </a:pPr>
                      <a:r>
                        <a:rPr lang="en-GB" sz="1100" kern="100" dirty="0">
                          <a:effectLst/>
                          <a:latin typeface="Times New Roman" panose="02020603050405020304" pitchFamily="18" charset="0"/>
                          <a:cs typeface="Times New Roman" panose="02020603050405020304" pitchFamily="18" charset="0"/>
                        </a:rPr>
                        <a:t>6 </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hMerge="1">
                  <a:txBody>
                    <a:bodyPr/>
                    <a:lstStyle/>
                    <a:p>
                      <a:pPr algn="ctr">
                        <a:spcAft>
                          <a:spcPts val="0"/>
                        </a:spcAft>
                      </a:pP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2241854765"/>
                  </a:ext>
                </a:extLst>
              </a:tr>
              <a:tr h="204107">
                <a:tc>
                  <a:txBody>
                    <a:bodyPr/>
                    <a:lstStyle/>
                    <a:p>
                      <a:pPr algn="just">
                        <a:spcAft>
                          <a:spcPts val="0"/>
                        </a:spcAft>
                      </a:pPr>
                      <a:r>
                        <a:rPr lang="en-GB" sz="1100" kern="100">
                          <a:effectLst/>
                          <a:latin typeface="Times New Roman" panose="02020603050405020304" pitchFamily="18" charset="0"/>
                          <a:cs typeface="Times New Roman" panose="02020603050405020304" pitchFamily="18" charset="0"/>
                        </a:rPr>
                        <a:t>Extract </a:t>
                      </a:r>
                      <a:r>
                        <a:rPr lang="en-GB" sz="1100" kern="100">
                          <a:effectLst/>
                          <a:latin typeface="Times New Roman" panose="02020603050405020304" pitchFamily="18" charset="0"/>
                          <a:cs typeface="Times New Roman" panose="02020603050405020304" pitchFamily="18" charset="0"/>
                          <a:sym typeface="Symbol" panose="05050102010706020507" pitchFamily="18" charset="2"/>
                        </a:rPr>
                        <a:t></a:t>
                      </a:r>
                      <a:r>
                        <a:rPr lang="en-GB" sz="1100" kern="100" baseline="-25000">
                          <a:effectLst/>
                          <a:latin typeface="Times New Roman" panose="02020603050405020304" pitchFamily="18" charset="0"/>
                          <a:cs typeface="Times New Roman" panose="02020603050405020304" pitchFamily="18" charset="0"/>
                        </a:rPr>
                        <a:t>z</a:t>
                      </a:r>
                      <a:r>
                        <a:rPr lang="en-GB" sz="1100" kern="100">
                          <a:effectLst/>
                          <a:latin typeface="Times New Roman" panose="02020603050405020304" pitchFamily="18" charset="0"/>
                          <a:cs typeface="Times New Roman" panose="02020603050405020304" pitchFamily="18" charset="0"/>
                        </a:rPr>
                        <a:t> (mm)</a:t>
                      </a:r>
                      <a:endParaRPr lang="en-US" sz="11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altLang="zh-CN" sz="1100" kern="100" dirty="0">
                          <a:effectLst/>
                          <a:latin typeface="Times New Roman" panose="02020603050405020304" pitchFamily="18" charset="0"/>
                          <a:ea typeface="+mn-ea"/>
                          <a:cs typeface="Times New Roman" panose="02020603050405020304" pitchFamily="18" charset="0"/>
                        </a:rPr>
                        <a:t>5.7</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5.6</a:t>
                      </a:r>
                    </a:p>
                  </a:txBody>
                  <a:tcPr marL="68580" marR="68580" marT="0" marB="0"/>
                </a:tc>
                <a:extLst>
                  <a:ext uri="{0D108BD9-81ED-4DB2-BD59-A6C34878D82A}">
                    <a16:rowId xmlns:a16="http://schemas.microsoft.com/office/drawing/2014/main" val="2570153047"/>
                  </a:ext>
                </a:extLst>
              </a:tr>
              <a:tr h="204107">
                <a:tc>
                  <a:txBody>
                    <a:bodyPr/>
                    <a:lstStyle/>
                    <a:p>
                      <a:pPr algn="just">
                        <a:spcAft>
                          <a:spcPts val="0"/>
                        </a:spcAft>
                      </a:pPr>
                      <a:r>
                        <a:rPr lang="en-GB" sz="1100" kern="100">
                          <a:effectLst/>
                          <a:latin typeface="Times New Roman" panose="02020603050405020304" pitchFamily="18" charset="0"/>
                          <a:cs typeface="Times New Roman" panose="02020603050405020304" pitchFamily="18" charset="0"/>
                          <a:sym typeface="Symbol" panose="05050102010706020507" pitchFamily="18" charset="2"/>
                        </a:rPr>
                        <a:t></a:t>
                      </a:r>
                      <a:r>
                        <a:rPr lang="en-GB" sz="1100" kern="100" baseline="-25000">
                          <a:effectLst/>
                          <a:latin typeface="Times New Roman" panose="02020603050405020304" pitchFamily="18" charset="0"/>
                          <a:cs typeface="Times New Roman" panose="02020603050405020304" pitchFamily="18" charset="0"/>
                        </a:rPr>
                        <a:t>inj</a:t>
                      </a:r>
                      <a:r>
                        <a:rPr lang="en-GB" sz="1100" kern="100">
                          <a:effectLst/>
                          <a:latin typeface="Times New Roman" panose="02020603050405020304" pitchFamily="18" charset="0"/>
                          <a:cs typeface="Times New Roman" panose="02020603050405020304" pitchFamily="18" charset="0"/>
                        </a:rPr>
                        <a:t> (mm.mrad)</a:t>
                      </a:r>
                      <a:endParaRPr lang="en-US" sz="11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gridSpan="2">
                  <a:txBody>
                    <a:bodyPr/>
                    <a:lstStyle/>
                    <a:p>
                      <a:pPr algn="ctr">
                        <a:spcAft>
                          <a:spcPts val="0"/>
                        </a:spcAft>
                      </a:pPr>
                      <a:r>
                        <a:rPr lang="en-GB" sz="1100" kern="100" dirty="0">
                          <a:effectLst/>
                          <a:latin typeface="Times New Roman" panose="02020603050405020304" pitchFamily="18" charset="0"/>
                          <a:cs typeface="Times New Roman" panose="02020603050405020304" pitchFamily="18" charset="0"/>
                        </a:rPr>
                        <a:t>2500</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hMerge="1">
                  <a:txBody>
                    <a:bodyPr/>
                    <a:lstStyle/>
                    <a:p>
                      <a:pPr algn="ctr">
                        <a:spcAft>
                          <a:spcPts val="0"/>
                        </a:spcAft>
                      </a:pP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720935894"/>
                  </a:ext>
                </a:extLst>
              </a:tr>
              <a:tr h="204107">
                <a:tc>
                  <a:txBody>
                    <a:bodyPr/>
                    <a:lstStyle/>
                    <a:p>
                      <a:pPr algn="just">
                        <a:spcAft>
                          <a:spcPts val="0"/>
                        </a:spcAft>
                      </a:pPr>
                      <a:r>
                        <a:rPr lang="en-GB" sz="1100" kern="100">
                          <a:effectLst/>
                          <a:latin typeface="Times New Roman" panose="02020603050405020304" pitchFamily="18" charset="0"/>
                          <a:cs typeface="Times New Roman" panose="02020603050405020304" pitchFamily="18" charset="0"/>
                          <a:sym typeface="Symbol" panose="05050102010706020507" pitchFamily="18" charset="2"/>
                        </a:rPr>
                        <a:t></a:t>
                      </a:r>
                      <a:r>
                        <a:rPr lang="en-GB" sz="1100" kern="100" baseline="-25000">
                          <a:effectLst/>
                          <a:latin typeface="Times New Roman" panose="02020603050405020304" pitchFamily="18" charset="0"/>
                          <a:cs typeface="Times New Roman" panose="02020603050405020304" pitchFamily="18" charset="0"/>
                        </a:rPr>
                        <a:t>ext x/y</a:t>
                      </a:r>
                      <a:r>
                        <a:rPr lang="en-GB" sz="1100" kern="100">
                          <a:effectLst/>
                          <a:latin typeface="Times New Roman" panose="02020603050405020304" pitchFamily="18" charset="0"/>
                          <a:cs typeface="Times New Roman" panose="02020603050405020304" pitchFamily="18" charset="0"/>
                        </a:rPr>
                        <a:t> (mm.mrad)</a:t>
                      </a:r>
                      <a:endParaRPr lang="en-US" sz="11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altLang="zh-CN" sz="1100" kern="100" dirty="0">
                          <a:effectLst/>
                          <a:latin typeface="Times New Roman" panose="02020603050405020304" pitchFamily="18" charset="0"/>
                          <a:cs typeface="Times New Roman" panose="02020603050405020304" pitchFamily="18" charset="0"/>
                        </a:rPr>
                        <a:t>151</a:t>
                      </a:r>
                      <a:r>
                        <a:rPr lang="en-GB" sz="1100" kern="100" dirty="0">
                          <a:effectLst/>
                          <a:latin typeface="Times New Roman" panose="02020603050405020304" pitchFamily="18" charset="0"/>
                          <a:cs typeface="Times New Roman" panose="02020603050405020304" pitchFamily="18" charset="0"/>
                        </a:rPr>
                        <a:t>/</a:t>
                      </a:r>
                      <a:r>
                        <a:rPr lang="en-US" sz="1100" kern="100" dirty="0">
                          <a:effectLst/>
                          <a:latin typeface="Times New Roman" panose="02020603050405020304" pitchFamily="18" charset="0"/>
                          <a:cs typeface="Times New Roman" panose="02020603050405020304" pitchFamily="18" charset="0"/>
                        </a:rPr>
                        <a:t>15</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a:txBody>
                    <a:bodyPr/>
                    <a:lstStyle/>
                    <a:p>
                      <a:pPr algn="ctr">
                        <a:spcAft>
                          <a:spcPts val="0"/>
                        </a:spcAft>
                      </a:pP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138/14</a:t>
                      </a:r>
                    </a:p>
                  </a:txBody>
                  <a:tcPr marL="68580" marR="68580" marT="0" marB="0"/>
                </a:tc>
                <a:extLst>
                  <a:ext uri="{0D108BD9-81ED-4DB2-BD59-A6C34878D82A}">
                    <a16:rowId xmlns:a16="http://schemas.microsoft.com/office/drawing/2014/main" val="2366451969"/>
                  </a:ext>
                </a:extLst>
              </a:tr>
              <a:tr h="204107">
                <a:tc>
                  <a:txBody>
                    <a:bodyPr/>
                    <a:lstStyle/>
                    <a:p>
                      <a:pPr algn="just">
                        <a:spcAft>
                          <a:spcPts val="0"/>
                        </a:spcAft>
                      </a:pPr>
                      <a:r>
                        <a:rPr lang="en-GB" sz="1100" kern="100">
                          <a:effectLst/>
                          <a:latin typeface="Times New Roman" panose="02020603050405020304" pitchFamily="18" charset="0"/>
                          <a:cs typeface="Times New Roman" panose="02020603050405020304" pitchFamily="18" charset="0"/>
                          <a:sym typeface="Symbol" panose="05050102010706020507" pitchFamily="18" charset="2"/>
                        </a:rPr>
                        <a:t></a:t>
                      </a:r>
                      <a:r>
                        <a:rPr lang="en-GB" sz="1100" kern="100" baseline="-25000">
                          <a:effectLst/>
                          <a:latin typeface="Times New Roman" panose="02020603050405020304" pitchFamily="18" charset="0"/>
                          <a:cs typeface="Times New Roman" panose="02020603050405020304" pitchFamily="18" charset="0"/>
                        </a:rPr>
                        <a:t>inj </a:t>
                      </a:r>
                      <a:r>
                        <a:rPr lang="en-GB" sz="1100" kern="100">
                          <a:effectLst/>
                          <a:latin typeface="Times New Roman" panose="02020603050405020304" pitchFamily="18" charset="0"/>
                          <a:cs typeface="Times New Roman" panose="02020603050405020304" pitchFamily="18" charset="0"/>
                        </a:rPr>
                        <a:t>/</a:t>
                      </a:r>
                      <a:r>
                        <a:rPr lang="en-GB" sz="1100" kern="100">
                          <a:effectLst/>
                          <a:latin typeface="Times New Roman" panose="02020603050405020304" pitchFamily="18" charset="0"/>
                          <a:cs typeface="Times New Roman" panose="02020603050405020304" pitchFamily="18" charset="0"/>
                          <a:sym typeface="Symbol" panose="05050102010706020507" pitchFamily="18" charset="2"/>
                        </a:rPr>
                        <a:t></a:t>
                      </a:r>
                      <a:r>
                        <a:rPr lang="en-GB" sz="1100" kern="100" baseline="-25000">
                          <a:effectLst/>
                          <a:latin typeface="Times New Roman" panose="02020603050405020304" pitchFamily="18" charset="0"/>
                          <a:cs typeface="Times New Roman" panose="02020603050405020304" pitchFamily="18" charset="0"/>
                        </a:rPr>
                        <a:t>ext</a:t>
                      </a:r>
                      <a:r>
                        <a:rPr lang="en-GB" sz="1100" kern="100">
                          <a:effectLst/>
                          <a:latin typeface="Times New Roman" panose="02020603050405020304" pitchFamily="18" charset="0"/>
                          <a:cs typeface="Times New Roman" panose="02020603050405020304" pitchFamily="18" charset="0"/>
                        </a:rPr>
                        <a:t> (%)</a:t>
                      </a:r>
                      <a:endParaRPr lang="en-US" sz="11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gridSpan="2">
                  <a:txBody>
                    <a:bodyPr/>
                    <a:lstStyle/>
                    <a:p>
                      <a:pPr algn="ctr">
                        <a:spcAft>
                          <a:spcPts val="0"/>
                        </a:spcAft>
                      </a:pPr>
                      <a:r>
                        <a:rPr lang="en-GB" sz="1100" kern="100" dirty="0">
                          <a:effectLst/>
                          <a:latin typeface="Times New Roman" panose="02020603050405020304" pitchFamily="18" charset="0"/>
                          <a:cs typeface="Times New Roman" panose="02020603050405020304" pitchFamily="18" charset="0"/>
                        </a:rPr>
                        <a:t>0.18 /0.0</a:t>
                      </a:r>
                      <a:r>
                        <a:rPr lang="en-US" sz="1100" kern="100" dirty="0">
                          <a:effectLst/>
                          <a:latin typeface="Times New Roman" panose="02020603050405020304" pitchFamily="18" charset="0"/>
                          <a:cs typeface="Times New Roman" panose="02020603050405020304" pitchFamily="18" charset="0"/>
                        </a:rPr>
                        <a:t>72</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hMerge="1">
                  <a:txBody>
                    <a:bodyPr/>
                    <a:lstStyle/>
                    <a:p>
                      <a:pPr algn="ctr">
                        <a:spcAft>
                          <a:spcPts val="0"/>
                        </a:spcAft>
                      </a:pP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3153686055"/>
                  </a:ext>
                </a:extLst>
              </a:tr>
              <a:tr h="204107">
                <a:tc>
                  <a:txBody>
                    <a:bodyPr/>
                    <a:lstStyle/>
                    <a:p>
                      <a:pPr algn="just">
                        <a:spcAft>
                          <a:spcPts val="0"/>
                        </a:spcAft>
                      </a:pPr>
                      <a:r>
                        <a:rPr lang="en-GB" sz="1100" kern="100" dirty="0">
                          <a:effectLst/>
                          <a:latin typeface="Times New Roman" panose="02020603050405020304" pitchFamily="18" charset="0"/>
                          <a:cs typeface="Times New Roman" panose="02020603050405020304" pitchFamily="18" charset="0"/>
                        </a:rPr>
                        <a:t>RF acceptance (%)</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gridSpan="2">
                  <a:txBody>
                    <a:bodyPr/>
                    <a:lstStyle/>
                    <a:p>
                      <a:pPr algn="ctr">
                        <a:spcAft>
                          <a:spcPts val="0"/>
                        </a:spcAft>
                      </a:pPr>
                      <a:r>
                        <a:rPr lang="en-GB" sz="1100" kern="100" dirty="0">
                          <a:effectLst/>
                          <a:latin typeface="Times New Roman" panose="02020603050405020304" pitchFamily="18" charset="0"/>
                          <a:cs typeface="Times New Roman" panose="02020603050405020304" pitchFamily="18" charset="0"/>
                        </a:rPr>
                        <a:t>1.</a:t>
                      </a:r>
                      <a:r>
                        <a:rPr lang="en-US" sz="1100" kern="100" dirty="0">
                          <a:effectLst/>
                          <a:latin typeface="Times New Roman" panose="02020603050405020304" pitchFamily="18" charset="0"/>
                          <a:cs typeface="Times New Roman" panose="02020603050405020304" pitchFamily="18" charset="0"/>
                        </a:rPr>
                        <a:t>8</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tc hMerge="1">
                  <a:txBody>
                    <a:bodyPr/>
                    <a:lstStyle/>
                    <a:p>
                      <a:pPr algn="ctr">
                        <a:spcAft>
                          <a:spcPts val="0"/>
                        </a:spcAft>
                      </a:pP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tc>
                <a:extLst>
                  <a:ext uri="{0D108BD9-81ED-4DB2-BD59-A6C34878D82A}">
                    <a16:rowId xmlns:a16="http://schemas.microsoft.com/office/drawing/2014/main" val="4080355108"/>
                  </a:ext>
                </a:extLst>
              </a:tr>
              <a:tr h="204107">
                <a:tc>
                  <a:txBody>
                    <a:bodyPr/>
                    <a:lstStyle/>
                    <a:p>
                      <a:pPr algn="just">
                        <a:spcAft>
                          <a:spcPts val="0"/>
                        </a:spcAft>
                      </a:pPr>
                      <a:r>
                        <a:rPr lang="en-GB" sz="1100" kern="100">
                          <a:effectLst/>
                          <a:latin typeface="Times New Roman" panose="02020603050405020304" pitchFamily="18" charset="0"/>
                          <a:cs typeface="Times New Roman" panose="02020603050405020304" pitchFamily="18" charset="0"/>
                        </a:rPr>
                        <a:t>f</a:t>
                      </a:r>
                      <a:r>
                        <a:rPr lang="en-GB" sz="1100" kern="100" baseline="-25000">
                          <a:effectLst/>
                          <a:latin typeface="Times New Roman" panose="02020603050405020304" pitchFamily="18" charset="0"/>
                          <a:cs typeface="Times New Roman" panose="02020603050405020304" pitchFamily="18" charset="0"/>
                        </a:rPr>
                        <a:t>RF</a:t>
                      </a:r>
                      <a:r>
                        <a:rPr lang="en-GB" sz="1100" kern="100">
                          <a:effectLst/>
                          <a:latin typeface="Times New Roman" panose="02020603050405020304" pitchFamily="18" charset="0"/>
                          <a:cs typeface="Times New Roman" panose="02020603050405020304" pitchFamily="18" charset="0"/>
                        </a:rPr>
                        <a:t> (MHz)</a:t>
                      </a:r>
                      <a:endParaRPr lang="en-US" sz="1100" kern="10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gridSpan="2">
                  <a:txBody>
                    <a:bodyPr/>
                    <a:lstStyle/>
                    <a:p>
                      <a:pPr algn="ctr">
                        <a:spcAft>
                          <a:spcPts val="0"/>
                        </a:spcAft>
                      </a:pPr>
                      <a:r>
                        <a:rPr lang="en-GB" sz="1100" kern="100" dirty="0">
                          <a:effectLst/>
                          <a:latin typeface="Times New Roman" panose="02020603050405020304" pitchFamily="18" charset="0"/>
                          <a:cs typeface="Times New Roman" panose="02020603050405020304" pitchFamily="18" charset="0"/>
                        </a:rPr>
                        <a:t>650</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hMerge="1">
                  <a:txBody>
                    <a:bodyPr/>
                    <a:lstStyle/>
                    <a:p>
                      <a:pPr algn="ctr">
                        <a:spcAft>
                          <a:spcPts val="0"/>
                        </a:spcAft>
                      </a:pP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459248847"/>
                  </a:ext>
                </a:extLst>
              </a:tr>
              <a:tr h="204107">
                <a:tc>
                  <a:txBody>
                    <a:bodyPr/>
                    <a:lstStyle/>
                    <a:p>
                      <a:pPr algn="just">
                        <a:spcAft>
                          <a:spcPts val="0"/>
                        </a:spcAft>
                      </a:pPr>
                      <a:r>
                        <a:rPr lang="en-GB" sz="1100" kern="100" dirty="0">
                          <a:effectLst/>
                          <a:latin typeface="Times New Roman" panose="02020603050405020304" pitchFamily="18" charset="0"/>
                          <a:cs typeface="Times New Roman" panose="02020603050405020304" pitchFamily="18" charset="0"/>
                        </a:rPr>
                        <a:t>V</a:t>
                      </a:r>
                      <a:r>
                        <a:rPr lang="en-GB" sz="1100" kern="100" baseline="-25000" dirty="0">
                          <a:effectLst/>
                          <a:latin typeface="Times New Roman" panose="02020603050405020304" pitchFamily="18" charset="0"/>
                          <a:cs typeface="Times New Roman" panose="02020603050405020304" pitchFamily="18" charset="0"/>
                        </a:rPr>
                        <a:t>RF</a:t>
                      </a:r>
                      <a:r>
                        <a:rPr lang="en-GB" sz="1100" kern="100" dirty="0">
                          <a:effectLst/>
                          <a:latin typeface="Times New Roman" panose="02020603050405020304" pitchFamily="18" charset="0"/>
                          <a:cs typeface="Times New Roman" panose="02020603050405020304" pitchFamily="18" charset="0"/>
                        </a:rPr>
                        <a:t> (MV)</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gridSpan="2">
                  <a:txBody>
                    <a:bodyPr/>
                    <a:lstStyle/>
                    <a:p>
                      <a:pPr algn="ctr">
                        <a:spcAft>
                          <a:spcPts val="0"/>
                        </a:spcAft>
                      </a:pPr>
                      <a:r>
                        <a:rPr lang="en-US" sz="1100" kern="100" dirty="0">
                          <a:effectLst/>
                          <a:latin typeface="Times New Roman" panose="02020603050405020304" pitchFamily="18" charset="0"/>
                          <a:ea typeface="+mn-ea"/>
                          <a:cs typeface="Times New Roman" panose="02020603050405020304" pitchFamily="18" charset="0"/>
                        </a:rPr>
                        <a:t>3.95</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hMerge="1">
                  <a:txBody>
                    <a:bodyPr/>
                    <a:lstStyle/>
                    <a:p>
                      <a:pPr algn="ctr">
                        <a:spcAft>
                          <a:spcPts val="0"/>
                        </a:spcAft>
                      </a:pP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642333138"/>
                  </a:ext>
                </a:extLst>
              </a:tr>
              <a:tr h="204107">
                <a:tc>
                  <a:txBody>
                    <a:bodyPr/>
                    <a:lstStyle/>
                    <a:p>
                      <a:pPr algn="just">
                        <a:spcAft>
                          <a:spcPts val="0"/>
                        </a:spcAft>
                      </a:pPr>
                      <a:r>
                        <a:rPr lang="en-US" altLang="zh-CN" sz="1100" kern="100" dirty="0">
                          <a:effectLst/>
                          <a:latin typeface="Times New Roman" panose="02020603050405020304" pitchFamily="18" charset="0"/>
                          <a:ea typeface="宋体" panose="02010600030101010101" pitchFamily="2" charset="-122"/>
                          <a:cs typeface="Times New Roman" panose="02020603050405020304" pitchFamily="18" charset="0"/>
                        </a:rPr>
                        <a:t>Longitudinal tune</a:t>
                      </a: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tc gridSpan="2">
                  <a:txBody>
                    <a:bodyPr/>
                    <a:lstStyle/>
                    <a:p>
                      <a:pPr algn="ctr">
                        <a:spcAft>
                          <a:spcPts val="0"/>
                        </a:spcAft>
                      </a:pPr>
                      <a:r>
                        <a:rPr lang="en-US" sz="1100" kern="100" dirty="0">
                          <a:effectLst/>
                          <a:latin typeface="Times New Roman" panose="02020603050405020304" pitchFamily="18" charset="0"/>
                          <a:ea typeface="宋体" panose="02010600030101010101" pitchFamily="2" charset="-122"/>
                          <a:cs typeface="Times New Roman" panose="02020603050405020304" pitchFamily="18" charset="0"/>
                        </a:rPr>
                        <a:t>0.044</a:t>
                      </a:r>
                    </a:p>
                  </a:txBody>
                  <a:tcPr marL="68580" marR="68580" marT="0" marB="0" anchor="ctr"/>
                </a:tc>
                <a:tc hMerge="1">
                  <a:txBody>
                    <a:bodyPr/>
                    <a:lstStyle/>
                    <a:p>
                      <a:pPr algn="ctr">
                        <a:spcAft>
                          <a:spcPts val="0"/>
                        </a:spcAft>
                      </a:pPr>
                      <a:endParaRPr lang="en-US" sz="1100" kern="100" dirty="0">
                        <a:effectLst/>
                        <a:latin typeface="Times New Roman" panose="02020603050405020304" pitchFamily="18" charset="0"/>
                        <a:ea typeface="宋体"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213979256"/>
                  </a:ext>
                </a:extLst>
              </a:tr>
            </a:tbl>
          </a:graphicData>
        </a:graphic>
      </p:graphicFrame>
      <p:pic>
        <p:nvPicPr>
          <p:cNvPr id="11" name="Picture 10">
            <a:extLst>
              <a:ext uri="{FF2B5EF4-FFF2-40B4-BE49-F238E27FC236}">
                <a16:creationId xmlns:a16="http://schemas.microsoft.com/office/drawing/2014/main" id="{6B2274E2-187D-5643-A3DA-B87793B1FF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67" y="1119747"/>
            <a:ext cx="3150252" cy="2714706"/>
          </a:xfrm>
          <a:prstGeom prst="rect">
            <a:avLst/>
          </a:prstGeom>
        </p:spPr>
      </p:pic>
      <p:sp>
        <p:nvSpPr>
          <p:cNvPr id="13" name="文本框 3">
            <a:extLst>
              <a:ext uri="{FF2B5EF4-FFF2-40B4-BE49-F238E27FC236}">
                <a16:creationId xmlns:a16="http://schemas.microsoft.com/office/drawing/2014/main" id="{C10490C8-C721-AD44-8CA4-1462D5C44DB3}"/>
              </a:ext>
            </a:extLst>
          </p:cNvPr>
          <p:cNvSpPr txBox="1"/>
          <p:nvPr/>
        </p:nvSpPr>
        <p:spPr>
          <a:xfrm>
            <a:off x="785956" y="2079306"/>
            <a:ext cx="1848168" cy="954107"/>
          </a:xfrm>
          <a:prstGeom prst="rect">
            <a:avLst/>
          </a:prstGeom>
          <a:noFill/>
        </p:spPr>
        <p:txBody>
          <a:bodyPr wrap="square" rtlCol="0">
            <a:spAutoFit/>
          </a:bodyPr>
          <a:lstStyle/>
          <a:p>
            <a:r>
              <a:rPr lang="en-US" altLang="zh-CN" sz="1400" dirty="0">
                <a:latin typeface="Times New Roman" panose="02020603050405020304" pitchFamily="18" charset="0"/>
                <a:cs typeface="Times New Roman" panose="02020603050405020304" pitchFamily="18" charset="0"/>
              </a:rPr>
              <a:t>Asymmetric</a:t>
            </a:r>
            <a:r>
              <a:rPr lang="zh-CN" altLang="en-US" sz="1400" dirty="0">
                <a:latin typeface="Times New Roman" panose="02020603050405020304" pitchFamily="18" charset="0"/>
                <a:cs typeface="Times New Roman" panose="02020603050405020304" pitchFamily="18" charset="0"/>
              </a:rPr>
              <a:t> </a:t>
            </a:r>
            <a:r>
              <a:rPr lang="en-US" altLang="zh-CN" sz="1400" dirty="0">
                <a:latin typeface="Times New Roman" panose="02020603050405020304" pitchFamily="18" charset="0"/>
                <a:cs typeface="Times New Roman" panose="02020603050405020304" pitchFamily="18" charset="0"/>
              </a:rPr>
              <a:t>wigglers</a:t>
            </a:r>
            <a:endParaRPr lang="en-US" sz="1400" dirty="0">
              <a:latin typeface="Times New Roman" panose="02020603050405020304" pitchFamily="18" charset="0"/>
              <a:cs typeface="Times New Roman" panose="02020603050405020304" pitchFamily="18" charset="0"/>
            </a:endParaRPr>
          </a:p>
          <a:p>
            <a:pPr marL="285750" indent="-285750">
              <a:buFontTx/>
              <a:buChar char="-"/>
            </a:pPr>
            <a:r>
              <a:rPr lang="en-US" sz="1400" dirty="0">
                <a:solidFill>
                  <a:srgbClr val="0000FF"/>
                </a:solidFill>
                <a:latin typeface="Times New Roman" panose="02020603050405020304" pitchFamily="18" charset="0"/>
                <a:cs typeface="Times New Roman" panose="02020603050405020304" pitchFamily="18" charset="0"/>
              </a:rPr>
              <a:t>B</a:t>
            </a:r>
            <a:r>
              <a:rPr lang="en-US" sz="1400" baseline="-25000" dirty="0">
                <a:solidFill>
                  <a:srgbClr val="0000FF"/>
                </a:solidFill>
                <a:latin typeface="Times New Roman" panose="02020603050405020304" pitchFamily="18" charset="0"/>
                <a:cs typeface="Times New Roman" panose="02020603050405020304" pitchFamily="18" charset="0"/>
              </a:rPr>
              <a:t>+</a:t>
            </a:r>
            <a:r>
              <a:rPr lang="en-US" sz="1400" dirty="0">
                <a:solidFill>
                  <a:srgbClr val="0000FF"/>
                </a:solidFill>
                <a:latin typeface="Times New Roman" panose="02020603050405020304" pitchFamily="18" charset="0"/>
                <a:cs typeface="Times New Roman" panose="02020603050405020304" pitchFamily="18" charset="0"/>
              </a:rPr>
              <a:t>=1.8T=</a:t>
            </a:r>
            <a:r>
              <a:rPr lang="en-US" altLang="zh-CN" sz="1400" dirty="0">
                <a:solidFill>
                  <a:srgbClr val="0000FF"/>
                </a:solidFill>
                <a:latin typeface="Times New Roman" panose="02020603050405020304" pitchFamily="18" charset="0"/>
                <a:cs typeface="Times New Roman" panose="02020603050405020304" pitchFamily="18" charset="0"/>
              </a:rPr>
              <a:t>-</a:t>
            </a:r>
            <a:r>
              <a:rPr lang="en-US" sz="1400" dirty="0">
                <a:solidFill>
                  <a:srgbClr val="0000FF"/>
                </a:solidFill>
                <a:latin typeface="Times New Roman" panose="02020603050405020304" pitchFamily="18" charset="0"/>
                <a:cs typeface="Times New Roman" panose="02020603050405020304" pitchFamily="18" charset="0"/>
              </a:rPr>
              <a:t>5 B</a:t>
            </a:r>
            <a:r>
              <a:rPr lang="en-US" sz="1400" baseline="-25000" dirty="0">
                <a:solidFill>
                  <a:srgbClr val="0000FF"/>
                </a:solidFill>
                <a:latin typeface="Times New Roman" panose="02020603050405020304" pitchFamily="18" charset="0"/>
                <a:cs typeface="Times New Roman" panose="02020603050405020304" pitchFamily="18" charset="0"/>
              </a:rPr>
              <a:t>-</a:t>
            </a:r>
            <a:endParaRPr lang="en-US" sz="1400" dirty="0">
              <a:solidFill>
                <a:srgbClr val="0000FF"/>
              </a:solidFill>
              <a:latin typeface="Times New Roman" panose="02020603050405020304" pitchFamily="18" charset="0"/>
              <a:cs typeface="Times New Roman" panose="02020603050405020304" pitchFamily="18" charset="0"/>
            </a:endParaRPr>
          </a:p>
          <a:p>
            <a:pPr marL="285750" indent="-285750">
              <a:buFontTx/>
              <a:buChar char="-"/>
            </a:pPr>
            <a:r>
              <a:rPr lang="en-US" sz="1400" dirty="0">
                <a:latin typeface="Times New Roman" panose="02020603050405020304" pitchFamily="18" charset="0"/>
                <a:cs typeface="Times New Roman" panose="02020603050405020304" pitchFamily="18" charset="0"/>
              </a:rPr>
              <a:t>cell length=1.5m</a:t>
            </a:r>
          </a:p>
          <a:p>
            <a:pPr marL="285750" indent="-285750">
              <a:buFontTx/>
              <a:buChar char="-"/>
            </a:pPr>
            <a:r>
              <a:rPr lang="en-US" altLang="zh-CN" sz="1400" dirty="0">
                <a:latin typeface="Times New Roman" panose="02020603050405020304" pitchFamily="18" charset="0"/>
                <a:cs typeface="Times New Roman" panose="02020603050405020304" pitchFamily="18" charset="0"/>
              </a:rPr>
              <a:t>16</a:t>
            </a:r>
            <a:r>
              <a:rPr lang="zh-CN" altLang="en-US" sz="1400" dirty="0">
                <a:latin typeface="Times New Roman" panose="02020603050405020304" pitchFamily="18" charset="0"/>
                <a:cs typeface="Times New Roman" panose="02020603050405020304" pitchFamily="18" charset="0"/>
              </a:rPr>
              <a:t> </a:t>
            </a:r>
            <a:r>
              <a:rPr lang="en-US" altLang="zh-CN" sz="1400" dirty="0">
                <a:latin typeface="Times New Roman" panose="02020603050405020304" pitchFamily="18" charset="0"/>
                <a:cs typeface="Times New Roman" panose="02020603050405020304" pitchFamily="18" charset="0"/>
              </a:rPr>
              <a:t>such</a:t>
            </a:r>
            <a:r>
              <a:rPr lang="zh-CN" altLang="en-US" sz="1400" dirty="0">
                <a:latin typeface="Times New Roman" panose="02020603050405020304" pitchFamily="18" charset="0"/>
                <a:cs typeface="Times New Roman" panose="02020603050405020304" pitchFamily="18" charset="0"/>
              </a:rPr>
              <a:t> </a:t>
            </a:r>
            <a:r>
              <a:rPr lang="en-US" altLang="zh-CN" sz="1400" dirty="0">
                <a:latin typeface="Times New Roman" panose="02020603050405020304" pitchFamily="18" charset="0"/>
                <a:cs typeface="Times New Roman" panose="02020603050405020304" pitchFamily="18" charset="0"/>
              </a:rPr>
              <a:t>cells</a:t>
            </a:r>
            <a:endParaRPr lang="en-US" sz="1400" dirty="0">
              <a:latin typeface="Times New Roman" panose="02020603050405020304" pitchFamily="18" charset="0"/>
              <a:cs typeface="Times New Roman" panose="02020603050405020304" pitchFamily="18" charset="0"/>
            </a:endParaRPr>
          </a:p>
        </p:txBody>
      </p:sp>
      <p:cxnSp>
        <p:nvCxnSpPr>
          <p:cNvPr id="15" name="Straight Arrow Connector 14">
            <a:extLst>
              <a:ext uri="{FF2B5EF4-FFF2-40B4-BE49-F238E27FC236}">
                <a16:creationId xmlns:a16="http://schemas.microsoft.com/office/drawing/2014/main" id="{132A4101-D2A4-4B44-8F0F-4CEF4239E374}"/>
              </a:ext>
            </a:extLst>
          </p:cNvPr>
          <p:cNvCxnSpPr/>
          <p:nvPr/>
        </p:nvCxnSpPr>
        <p:spPr>
          <a:xfrm flipH="1" flipV="1">
            <a:off x="1240283" y="1371596"/>
            <a:ext cx="292608" cy="70771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065B0744-8299-994A-8728-0BF2C7C217DB}"/>
              </a:ext>
            </a:extLst>
          </p:cNvPr>
          <p:cNvCxnSpPr>
            <a:cxnSpLocks/>
            <a:stCxn id="13" idx="0"/>
          </p:cNvCxnSpPr>
          <p:nvPr/>
        </p:nvCxnSpPr>
        <p:spPr>
          <a:xfrm flipV="1">
            <a:off x="1710040" y="1371596"/>
            <a:ext cx="399784" cy="70771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29D02366-1DDF-7849-A706-8F0CAE6B64B5}"/>
              </a:ext>
            </a:extLst>
          </p:cNvPr>
          <p:cNvCxnSpPr>
            <a:cxnSpLocks/>
          </p:cNvCxnSpPr>
          <p:nvPr/>
        </p:nvCxnSpPr>
        <p:spPr>
          <a:xfrm>
            <a:off x="1678061" y="2986205"/>
            <a:ext cx="488358" cy="70771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9E87E6E9-B030-9C47-99DB-63EA8FB4CC8E}"/>
              </a:ext>
            </a:extLst>
          </p:cNvPr>
          <p:cNvCxnSpPr>
            <a:cxnSpLocks/>
          </p:cNvCxnSpPr>
          <p:nvPr/>
        </p:nvCxnSpPr>
        <p:spPr>
          <a:xfrm flipH="1">
            <a:off x="1073821" y="3033413"/>
            <a:ext cx="312766" cy="64149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Rectangle 24">
            <a:extLst>
              <a:ext uri="{FF2B5EF4-FFF2-40B4-BE49-F238E27FC236}">
                <a16:creationId xmlns:a16="http://schemas.microsoft.com/office/drawing/2014/main" id="{27FB4C5E-BBBB-5247-8E7E-F238B042B833}"/>
              </a:ext>
            </a:extLst>
          </p:cNvPr>
          <p:cNvSpPr/>
          <p:nvPr/>
        </p:nvSpPr>
        <p:spPr>
          <a:xfrm>
            <a:off x="9980167" y="1683857"/>
            <a:ext cx="1446963" cy="160774"/>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390314B-091C-D443-8EDF-94B0FFA68F9B}"/>
              </a:ext>
            </a:extLst>
          </p:cNvPr>
          <p:cNvSpPr/>
          <p:nvPr/>
        </p:nvSpPr>
        <p:spPr>
          <a:xfrm>
            <a:off x="10078386" y="4113238"/>
            <a:ext cx="1446963" cy="160774"/>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E6C301E9-17D2-4B49-BF74-71435BA75A01}"/>
              </a:ext>
            </a:extLst>
          </p:cNvPr>
          <p:cNvSpPr/>
          <p:nvPr/>
        </p:nvSpPr>
        <p:spPr>
          <a:xfrm>
            <a:off x="9980167" y="5328867"/>
            <a:ext cx="1617785" cy="382514"/>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353E2468-71E9-0247-AE7A-1C28907BF19A}"/>
              </a:ext>
            </a:extLst>
          </p:cNvPr>
          <p:cNvSpPr txBox="1"/>
          <p:nvPr/>
        </p:nvSpPr>
        <p:spPr>
          <a:xfrm>
            <a:off x="10846591" y="2033771"/>
            <a:ext cx="540347" cy="276999"/>
          </a:xfrm>
          <a:prstGeom prst="rect">
            <a:avLst/>
          </a:prstGeom>
          <a:noFill/>
        </p:spPr>
        <p:txBody>
          <a:bodyPr wrap="square" rtlCol="0">
            <a:spAutoFit/>
          </a:bodyPr>
          <a:lstStyle/>
          <a:p>
            <a:r>
              <a:rPr lang="en-US" altLang="zh-CN" sz="1200" b="1" dirty="0">
                <a:solidFill>
                  <a:srgbClr val="0000FF"/>
                </a:solidFill>
              </a:rPr>
              <a:t>+1(2)</a:t>
            </a:r>
            <a:endParaRPr lang="en-US" sz="1200" b="1" dirty="0">
              <a:solidFill>
                <a:srgbClr val="0000FF"/>
              </a:solidFill>
            </a:endParaRPr>
          </a:p>
        </p:txBody>
      </p:sp>
      <p:sp>
        <p:nvSpPr>
          <p:cNvPr id="19" name="Rectangle 18">
            <a:extLst>
              <a:ext uri="{FF2B5EF4-FFF2-40B4-BE49-F238E27FC236}">
                <a16:creationId xmlns:a16="http://schemas.microsoft.com/office/drawing/2014/main" id="{65B2A156-824C-C747-A94A-5F09A6B8F0F8}"/>
              </a:ext>
            </a:extLst>
          </p:cNvPr>
          <p:cNvSpPr/>
          <p:nvPr/>
        </p:nvSpPr>
        <p:spPr>
          <a:xfrm>
            <a:off x="8225609" y="3061556"/>
            <a:ext cx="3508522" cy="471198"/>
          </a:xfrm>
          <a:prstGeom prst="rect">
            <a:avLst/>
          </a:prstGeom>
          <a:noFill/>
          <a:ln w="254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E40F9903-DB06-2F41-9655-6AC8C66546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697" y="4595653"/>
            <a:ext cx="3404508" cy="2269672"/>
          </a:xfrm>
          <a:prstGeom prst="rect">
            <a:avLst/>
          </a:prstGeom>
        </p:spPr>
      </p:pic>
      <p:pic>
        <p:nvPicPr>
          <p:cNvPr id="31" name="Picture 30">
            <a:extLst>
              <a:ext uri="{FF2B5EF4-FFF2-40B4-BE49-F238E27FC236}">
                <a16:creationId xmlns:a16="http://schemas.microsoft.com/office/drawing/2014/main" id="{7CBDE974-B294-5D47-A589-1F87D48C7A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6572" y="4757626"/>
            <a:ext cx="3600640" cy="2100373"/>
          </a:xfrm>
          <a:prstGeom prst="rect">
            <a:avLst/>
          </a:prstGeom>
        </p:spPr>
      </p:pic>
      <p:pic>
        <p:nvPicPr>
          <p:cNvPr id="32" name="Picture 31">
            <a:extLst>
              <a:ext uri="{FF2B5EF4-FFF2-40B4-BE49-F238E27FC236}">
                <a16:creationId xmlns:a16="http://schemas.microsoft.com/office/drawing/2014/main" id="{7A799EB7-F772-5D43-B5A8-EAB5DDA3B1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9551" y="5210355"/>
            <a:ext cx="1838643" cy="1225762"/>
          </a:xfrm>
          <a:prstGeom prst="rect">
            <a:avLst/>
          </a:prstGeom>
        </p:spPr>
      </p:pic>
      <p:cxnSp>
        <p:nvCxnSpPr>
          <p:cNvPr id="30" name="Straight Connector 29">
            <a:extLst>
              <a:ext uri="{FF2B5EF4-FFF2-40B4-BE49-F238E27FC236}">
                <a16:creationId xmlns:a16="http://schemas.microsoft.com/office/drawing/2014/main" id="{11058B8F-90F3-1646-8F57-57FC13914B36}"/>
              </a:ext>
            </a:extLst>
          </p:cNvPr>
          <p:cNvCxnSpPr/>
          <p:nvPr/>
        </p:nvCxnSpPr>
        <p:spPr>
          <a:xfrm>
            <a:off x="1910729" y="4484724"/>
            <a:ext cx="0" cy="2401556"/>
          </a:xfrm>
          <a:prstGeom prst="line">
            <a:avLst/>
          </a:prstGeom>
          <a:ln w="19050">
            <a:solidFill>
              <a:schemeClr val="tx1"/>
            </a:solidFill>
            <a:prstDash val="dash"/>
          </a:ln>
        </p:spPr>
        <p:style>
          <a:lnRef idx="2">
            <a:schemeClr val="accent1"/>
          </a:lnRef>
          <a:fillRef idx="0">
            <a:schemeClr val="accent1"/>
          </a:fillRef>
          <a:effectRef idx="1">
            <a:schemeClr val="accent1"/>
          </a:effectRef>
          <a:fontRef idx="minor">
            <a:schemeClr val="tx1"/>
          </a:fontRef>
        </p:style>
      </p:cxnSp>
      <p:pic>
        <p:nvPicPr>
          <p:cNvPr id="7" name="Picture 6">
            <a:extLst>
              <a:ext uri="{FF2B5EF4-FFF2-40B4-BE49-F238E27FC236}">
                <a16:creationId xmlns:a16="http://schemas.microsoft.com/office/drawing/2014/main" id="{3B16D5C8-B773-1F42-A9EC-BCD52B173E6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13229" y="3000844"/>
            <a:ext cx="3876354" cy="1811380"/>
          </a:xfrm>
          <a:prstGeom prst="rect">
            <a:avLst/>
          </a:prstGeom>
        </p:spPr>
      </p:pic>
      <p:sp>
        <p:nvSpPr>
          <p:cNvPr id="3" name="TextBox 2">
            <a:extLst>
              <a:ext uri="{FF2B5EF4-FFF2-40B4-BE49-F238E27FC236}">
                <a16:creationId xmlns:a16="http://schemas.microsoft.com/office/drawing/2014/main" id="{075FD54A-026D-A34B-BAFA-35A07C213F3C}"/>
              </a:ext>
            </a:extLst>
          </p:cNvPr>
          <p:cNvSpPr txBox="1"/>
          <p:nvPr/>
        </p:nvSpPr>
        <p:spPr>
          <a:xfrm>
            <a:off x="7133028" y="6564792"/>
            <a:ext cx="4464924" cy="338554"/>
          </a:xfrm>
          <a:prstGeom prst="rect">
            <a:avLst/>
          </a:prstGeom>
          <a:noFill/>
        </p:spPr>
        <p:txBody>
          <a:bodyPr wrap="square" rtlCol="0">
            <a:spAutoFit/>
          </a:bodyPr>
          <a:lstStyle/>
          <a:p>
            <a:r>
              <a:rPr lang="en-US" altLang="zh-CN" sz="1600" dirty="0">
                <a:solidFill>
                  <a:srgbClr val="00B050"/>
                </a:solidFill>
              </a:rPr>
              <a:t>[1]</a:t>
            </a:r>
            <a:r>
              <a:rPr lang="zh-CN" altLang="en-US" sz="1600" dirty="0">
                <a:solidFill>
                  <a:srgbClr val="00B050"/>
                </a:solidFill>
              </a:rPr>
              <a:t> </a:t>
            </a:r>
            <a:r>
              <a:rPr lang="en-US" altLang="zh-CN" sz="1600" dirty="0">
                <a:solidFill>
                  <a:srgbClr val="00B050"/>
                </a:solidFill>
              </a:rPr>
              <a:t>Z.</a:t>
            </a:r>
            <a:r>
              <a:rPr lang="zh-CN" altLang="en-US" sz="1600" dirty="0">
                <a:solidFill>
                  <a:srgbClr val="00B050"/>
                </a:solidFill>
              </a:rPr>
              <a:t> </a:t>
            </a:r>
            <a:r>
              <a:rPr lang="en-US" altLang="zh-CN" sz="1600" dirty="0" err="1">
                <a:solidFill>
                  <a:srgbClr val="00B050"/>
                </a:solidFill>
              </a:rPr>
              <a:t>Duan</a:t>
            </a:r>
            <a:r>
              <a:rPr lang="zh-CN" altLang="en-US" sz="1600" dirty="0">
                <a:solidFill>
                  <a:srgbClr val="00B050"/>
                </a:solidFill>
              </a:rPr>
              <a:t> </a:t>
            </a:r>
            <a:r>
              <a:rPr lang="en-US" altLang="zh-CN" sz="1600" dirty="0">
                <a:solidFill>
                  <a:srgbClr val="00B050"/>
                </a:solidFill>
              </a:rPr>
              <a:t>and</a:t>
            </a:r>
            <a:r>
              <a:rPr lang="zh-CN" altLang="en-US" sz="1600" dirty="0">
                <a:solidFill>
                  <a:srgbClr val="00B050"/>
                </a:solidFill>
              </a:rPr>
              <a:t> </a:t>
            </a:r>
            <a:r>
              <a:rPr lang="en-US" altLang="zh-CN" sz="1600" dirty="0">
                <a:solidFill>
                  <a:srgbClr val="00B050"/>
                </a:solidFill>
              </a:rPr>
              <a:t>D.</a:t>
            </a:r>
            <a:r>
              <a:rPr lang="zh-CN" altLang="en-US" sz="1600" dirty="0">
                <a:solidFill>
                  <a:srgbClr val="00B050"/>
                </a:solidFill>
              </a:rPr>
              <a:t> </a:t>
            </a:r>
            <a:r>
              <a:rPr lang="en-US" altLang="zh-CN" sz="1600" dirty="0">
                <a:solidFill>
                  <a:srgbClr val="00B050"/>
                </a:solidFill>
              </a:rPr>
              <a:t>Wang,</a:t>
            </a:r>
            <a:r>
              <a:rPr lang="zh-CN" altLang="en-US" sz="1600" dirty="0">
                <a:solidFill>
                  <a:srgbClr val="00B050"/>
                </a:solidFill>
              </a:rPr>
              <a:t> </a:t>
            </a:r>
            <a:r>
              <a:rPr lang="en-US" altLang="zh-CN" sz="1600" dirty="0">
                <a:solidFill>
                  <a:srgbClr val="00B050"/>
                </a:solidFill>
              </a:rPr>
              <a:t>in</a:t>
            </a:r>
            <a:r>
              <a:rPr lang="zh-CN" altLang="en-US" sz="1600" dirty="0">
                <a:solidFill>
                  <a:srgbClr val="00B050"/>
                </a:solidFill>
              </a:rPr>
              <a:t> </a:t>
            </a:r>
            <a:r>
              <a:rPr lang="en-US" altLang="zh-CN" sz="1600" dirty="0">
                <a:solidFill>
                  <a:srgbClr val="00B050"/>
                </a:solidFill>
              </a:rPr>
              <a:t>preparation.</a:t>
            </a:r>
            <a:endParaRPr lang="en-US" sz="1600" dirty="0">
              <a:solidFill>
                <a:srgbClr val="00B050"/>
              </a:solidFill>
            </a:endParaRPr>
          </a:p>
        </p:txBody>
      </p:sp>
    </p:spTree>
    <p:extLst>
      <p:ext uri="{BB962C8B-B14F-4D97-AF65-F5344CB8AC3E}">
        <p14:creationId xmlns:p14="http://schemas.microsoft.com/office/powerpoint/2010/main" val="20399320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8D942-A802-4B4C-A3EF-C43DEDD3C421}"/>
              </a:ext>
            </a:extLst>
          </p:cNvPr>
          <p:cNvSpPr>
            <a:spLocks noGrp="1"/>
          </p:cNvSpPr>
          <p:nvPr>
            <p:ph type="title"/>
          </p:nvPr>
        </p:nvSpPr>
        <p:spPr/>
        <p:txBody>
          <a:bodyPr>
            <a:normAutofit fontScale="90000"/>
          </a:bodyPr>
          <a:lstStyle/>
          <a:p>
            <a:r>
              <a:rPr lang="en-US" altLang="zh-CN" dirty="0"/>
              <a:t>Radiative</a:t>
            </a:r>
            <a:r>
              <a:rPr lang="zh-CN" altLang="en-US" dirty="0"/>
              <a:t> </a:t>
            </a:r>
            <a:r>
              <a:rPr lang="en-US" altLang="zh-CN" dirty="0"/>
              <a:t>depolarization</a:t>
            </a:r>
            <a:r>
              <a:rPr lang="zh-CN" altLang="en-US" dirty="0"/>
              <a:t> </a:t>
            </a:r>
            <a:r>
              <a:rPr lang="en-US" altLang="zh-CN" dirty="0"/>
              <a:t>effects</a:t>
            </a:r>
            <a:r>
              <a:rPr lang="zh-CN" altLang="en-US" dirty="0"/>
              <a:t> </a:t>
            </a:r>
            <a:r>
              <a:rPr lang="en-US" altLang="zh-CN" dirty="0"/>
              <a:t>in</a:t>
            </a:r>
            <a:r>
              <a:rPr lang="zh-CN" altLang="en-US" dirty="0"/>
              <a:t> </a:t>
            </a:r>
            <a:r>
              <a:rPr lang="en-US" altLang="zh-CN" dirty="0"/>
              <a:t>electron</a:t>
            </a:r>
            <a:r>
              <a:rPr lang="zh-CN" altLang="en-US" dirty="0"/>
              <a:t> </a:t>
            </a:r>
            <a:r>
              <a:rPr lang="en-US" altLang="zh-CN" dirty="0"/>
              <a:t>storage</a:t>
            </a:r>
            <a:r>
              <a:rPr lang="zh-CN" altLang="en-US" dirty="0"/>
              <a:t> </a:t>
            </a:r>
            <a:r>
              <a:rPr lang="en-US" altLang="zh-CN" dirty="0"/>
              <a:t>rings</a:t>
            </a:r>
            <a:endParaRPr lang="en-US" dirty="0"/>
          </a:p>
        </p:txBody>
      </p:sp>
      <p:sp>
        <p:nvSpPr>
          <p:cNvPr id="4" name="Slide Number Placeholder 3">
            <a:extLst>
              <a:ext uri="{FF2B5EF4-FFF2-40B4-BE49-F238E27FC236}">
                <a16:creationId xmlns:a16="http://schemas.microsoft.com/office/drawing/2014/main" id="{C11A3B27-5AC8-5348-ACD6-BC934E8273B0}"/>
              </a:ext>
            </a:extLst>
          </p:cNvPr>
          <p:cNvSpPr>
            <a:spLocks noGrp="1"/>
          </p:cNvSpPr>
          <p:nvPr>
            <p:ph type="sldNum" sz="quarter" idx="12"/>
          </p:nvPr>
        </p:nvSpPr>
        <p:spPr/>
        <p:txBody>
          <a:bodyPr/>
          <a:lstStyle/>
          <a:p>
            <a:fld id="{C973300C-797F-D148-A78D-320196FBAF04}" type="slidenum">
              <a:rPr lang="en-US" smtClean="0"/>
              <a:pPr/>
              <a:t>29</a:t>
            </a:fld>
            <a:endParaRPr lang="en-US"/>
          </a:p>
        </p:txBody>
      </p:sp>
      <p:pic>
        <p:nvPicPr>
          <p:cNvPr id="5" name="Picture 4">
            <a:extLst>
              <a:ext uri="{FF2B5EF4-FFF2-40B4-BE49-F238E27FC236}">
                <a16:creationId xmlns:a16="http://schemas.microsoft.com/office/drawing/2014/main" id="{99676317-DE2E-ED4A-8204-A1F88967DA70}"/>
              </a:ext>
            </a:extLst>
          </p:cNvPr>
          <p:cNvPicPr>
            <a:picLocks noChangeAspect="1"/>
          </p:cNvPicPr>
          <p:nvPr/>
        </p:nvPicPr>
        <p:blipFill>
          <a:blip r:embed="rId2"/>
          <a:stretch>
            <a:fillRect/>
          </a:stretch>
        </p:blipFill>
        <p:spPr>
          <a:xfrm>
            <a:off x="6634018" y="3362901"/>
            <a:ext cx="4614687" cy="2970373"/>
          </a:xfrm>
          <a:prstGeom prst="rect">
            <a:avLst/>
          </a:prstGeom>
        </p:spPr>
      </p:pic>
      <p:pic>
        <p:nvPicPr>
          <p:cNvPr id="6" name="图片 3" descr="Screen Shot 2015-05-28 at 6.27.09 am.png">
            <a:extLst>
              <a:ext uri="{FF2B5EF4-FFF2-40B4-BE49-F238E27FC236}">
                <a16:creationId xmlns:a16="http://schemas.microsoft.com/office/drawing/2014/main" id="{183C3D98-018B-4640-B84E-284B91B121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696" y="3492367"/>
            <a:ext cx="5243435" cy="2785885"/>
          </a:xfrm>
          <a:prstGeom prst="rect">
            <a:avLst/>
          </a:prstGeom>
        </p:spPr>
      </p:pic>
      <p:sp>
        <p:nvSpPr>
          <p:cNvPr id="7" name="TextBox 6">
            <a:extLst>
              <a:ext uri="{FF2B5EF4-FFF2-40B4-BE49-F238E27FC236}">
                <a16:creationId xmlns:a16="http://schemas.microsoft.com/office/drawing/2014/main" id="{15884A76-C38B-6243-B755-552EA60F3EA4}"/>
              </a:ext>
            </a:extLst>
          </p:cNvPr>
          <p:cNvSpPr txBox="1"/>
          <p:nvPr/>
        </p:nvSpPr>
        <p:spPr>
          <a:xfrm>
            <a:off x="382184" y="3128895"/>
            <a:ext cx="6285298" cy="338554"/>
          </a:xfrm>
          <a:prstGeom prst="rect">
            <a:avLst/>
          </a:prstGeom>
          <a:noFill/>
        </p:spPr>
        <p:txBody>
          <a:bodyPr wrap="square" rtlCol="0">
            <a:spAutoFit/>
          </a:bodyPr>
          <a:lstStyle/>
          <a:p>
            <a:r>
              <a:rPr lang="en-US" sz="1600" dirty="0">
                <a:solidFill>
                  <a:srgbClr val="0432FF"/>
                </a:solidFill>
              </a:rPr>
              <a:t>The SPEAR electron polarization for different beam energies</a:t>
            </a:r>
            <a:r>
              <a:rPr lang="en-US" altLang="zh-CN" sz="1600" dirty="0">
                <a:solidFill>
                  <a:srgbClr val="0432FF"/>
                </a:solidFill>
              </a:rPr>
              <a:t>[1]</a:t>
            </a:r>
            <a:endParaRPr lang="en-US" sz="1600" dirty="0">
              <a:solidFill>
                <a:srgbClr val="0432FF"/>
              </a:solidFill>
            </a:endParaRPr>
          </a:p>
        </p:txBody>
      </p:sp>
      <p:sp>
        <p:nvSpPr>
          <p:cNvPr id="8" name="TextBox 7">
            <a:extLst>
              <a:ext uri="{FF2B5EF4-FFF2-40B4-BE49-F238E27FC236}">
                <a16:creationId xmlns:a16="http://schemas.microsoft.com/office/drawing/2014/main" id="{89B711F0-5CF4-354D-A2C1-84A98E273646}"/>
              </a:ext>
            </a:extLst>
          </p:cNvPr>
          <p:cNvSpPr txBox="1"/>
          <p:nvPr/>
        </p:nvSpPr>
        <p:spPr>
          <a:xfrm>
            <a:off x="331005" y="6396335"/>
            <a:ext cx="4845269" cy="461665"/>
          </a:xfrm>
          <a:prstGeom prst="rect">
            <a:avLst/>
          </a:prstGeom>
          <a:noFill/>
        </p:spPr>
        <p:txBody>
          <a:bodyPr wrap="square" rtlCol="0">
            <a:spAutoFit/>
          </a:bodyPr>
          <a:lstStyle/>
          <a:p>
            <a:r>
              <a:rPr lang="en-US" altLang="zh-CN" sz="1200" dirty="0">
                <a:solidFill>
                  <a:srgbClr val="00B050"/>
                </a:solidFill>
              </a:rPr>
              <a:t>[1]</a:t>
            </a:r>
            <a:r>
              <a:rPr lang="zh-CN" altLang="en-US" sz="1200" dirty="0">
                <a:solidFill>
                  <a:srgbClr val="00B050"/>
                </a:solidFill>
              </a:rPr>
              <a:t> </a:t>
            </a:r>
            <a:r>
              <a:rPr lang="en-US" altLang="zh-CN" sz="1200" dirty="0">
                <a:solidFill>
                  <a:srgbClr val="00B050"/>
                </a:solidFill>
              </a:rPr>
              <a:t>J.</a:t>
            </a:r>
            <a:r>
              <a:rPr lang="zh-CN" altLang="en-US" sz="1200" dirty="0">
                <a:solidFill>
                  <a:srgbClr val="00B050"/>
                </a:solidFill>
              </a:rPr>
              <a:t> </a:t>
            </a:r>
            <a:r>
              <a:rPr lang="en-US" altLang="zh-CN" sz="1200" dirty="0">
                <a:solidFill>
                  <a:srgbClr val="00B050"/>
                </a:solidFill>
              </a:rPr>
              <a:t>R.</a:t>
            </a:r>
            <a:r>
              <a:rPr lang="zh-CN" altLang="en-US" sz="1200" dirty="0">
                <a:solidFill>
                  <a:srgbClr val="00B050"/>
                </a:solidFill>
              </a:rPr>
              <a:t> </a:t>
            </a:r>
            <a:r>
              <a:rPr lang="en-US" altLang="zh-CN" sz="1200" dirty="0">
                <a:solidFill>
                  <a:srgbClr val="00B050"/>
                </a:solidFill>
              </a:rPr>
              <a:t>Johnson,</a:t>
            </a:r>
            <a:r>
              <a:rPr lang="zh-CN" altLang="en-US" sz="1200" dirty="0">
                <a:solidFill>
                  <a:srgbClr val="00B050"/>
                </a:solidFill>
              </a:rPr>
              <a:t> </a:t>
            </a:r>
            <a:r>
              <a:rPr lang="en-US" altLang="zh-CN" sz="1200" dirty="0">
                <a:solidFill>
                  <a:srgbClr val="00B050"/>
                </a:solidFill>
              </a:rPr>
              <a:t>et</a:t>
            </a:r>
            <a:r>
              <a:rPr lang="zh-CN" altLang="en-US" sz="1200" dirty="0">
                <a:solidFill>
                  <a:srgbClr val="00B050"/>
                </a:solidFill>
              </a:rPr>
              <a:t> </a:t>
            </a:r>
            <a:r>
              <a:rPr lang="en-US" altLang="zh-CN" sz="1200" dirty="0">
                <a:solidFill>
                  <a:srgbClr val="00B050"/>
                </a:solidFill>
              </a:rPr>
              <a:t>al.,</a:t>
            </a:r>
            <a:r>
              <a:rPr lang="zh-CN" altLang="en-US" sz="1200" dirty="0">
                <a:solidFill>
                  <a:srgbClr val="00B050"/>
                </a:solidFill>
              </a:rPr>
              <a:t> </a:t>
            </a:r>
            <a:r>
              <a:rPr lang="en-US" altLang="zh-CN" sz="1200" dirty="0" err="1">
                <a:solidFill>
                  <a:srgbClr val="00B050"/>
                </a:solidFill>
              </a:rPr>
              <a:t>Nucl</a:t>
            </a:r>
            <a:r>
              <a:rPr lang="en-US" altLang="zh-CN" sz="1200" dirty="0">
                <a:solidFill>
                  <a:srgbClr val="00B050"/>
                </a:solidFill>
              </a:rPr>
              <a:t>.</a:t>
            </a:r>
            <a:r>
              <a:rPr lang="zh-CN" altLang="en-US" sz="1200" dirty="0">
                <a:solidFill>
                  <a:srgbClr val="00B050"/>
                </a:solidFill>
              </a:rPr>
              <a:t> </a:t>
            </a:r>
            <a:r>
              <a:rPr lang="en-US" altLang="zh-CN" sz="1200" dirty="0" err="1">
                <a:solidFill>
                  <a:srgbClr val="00B050"/>
                </a:solidFill>
              </a:rPr>
              <a:t>Instrum</a:t>
            </a:r>
            <a:r>
              <a:rPr lang="en-US" altLang="zh-CN" sz="1200" dirty="0">
                <a:solidFill>
                  <a:srgbClr val="00B050"/>
                </a:solidFill>
              </a:rPr>
              <a:t>.</a:t>
            </a:r>
            <a:r>
              <a:rPr lang="zh-CN" altLang="en-US" sz="1200" dirty="0">
                <a:solidFill>
                  <a:srgbClr val="00B050"/>
                </a:solidFill>
              </a:rPr>
              <a:t> </a:t>
            </a:r>
            <a:r>
              <a:rPr lang="en-US" altLang="zh-CN" sz="1200" dirty="0">
                <a:solidFill>
                  <a:srgbClr val="00B050"/>
                </a:solidFill>
              </a:rPr>
              <a:t>Meth</a:t>
            </a:r>
            <a:r>
              <a:rPr lang="zh-CN" altLang="en-US" sz="1200" dirty="0">
                <a:solidFill>
                  <a:srgbClr val="00B050"/>
                </a:solidFill>
              </a:rPr>
              <a:t> </a:t>
            </a:r>
            <a:r>
              <a:rPr lang="en-US" altLang="zh-CN" sz="1200" dirty="0">
                <a:solidFill>
                  <a:srgbClr val="00B050"/>
                </a:solidFill>
              </a:rPr>
              <a:t>204,</a:t>
            </a:r>
            <a:r>
              <a:rPr lang="zh-CN" altLang="en-US" sz="1200" dirty="0">
                <a:solidFill>
                  <a:srgbClr val="00B050"/>
                </a:solidFill>
              </a:rPr>
              <a:t> </a:t>
            </a:r>
            <a:r>
              <a:rPr lang="en-US" altLang="zh-CN" sz="1200" dirty="0">
                <a:solidFill>
                  <a:srgbClr val="00B050"/>
                </a:solidFill>
              </a:rPr>
              <a:t>261</a:t>
            </a:r>
            <a:r>
              <a:rPr lang="zh-CN" altLang="en-US" sz="1200" dirty="0">
                <a:solidFill>
                  <a:srgbClr val="00B050"/>
                </a:solidFill>
              </a:rPr>
              <a:t> </a:t>
            </a:r>
            <a:r>
              <a:rPr lang="en-US" altLang="zh-CN" sz="1200" dirty="0">
                <a:solidFill>
                  <a:srgbClr val="00B050"/>
                </a:solidFill>
              </a:rPr>
              <a:t>(1983).</a:t>
            </a:r>
          </a:p>
          <a:p>
            <a:r>
              <a:rPr lang="en-US" altLang="zh-CN" sz="1200" dirty="0">
                <a:solidFill>
                  <a:srgbClr val="00B050"/>
                </a:solidFill>
              </a:rPr>
              <a:t>[2]</a:t>
            </a:r>
            <a:r>
              <a:rPr lang="zh-CN" altLang="en-US" sz="1200" dirty="0">
                <a:solidFill>
                  <a:srgbClr val="00B050"/>
                </a:solidFill>
              </a:rPr>
              <a:t> </a:t>
            </a:r>
            <a:r>
              <a:rPr lang="en-US" sz="1200" dirty="0">
                <a:solidFill>
                  <a:srgbClr val="00B050"/>
                </a:solidFill>
              </a:rPr>
              <a:t>R. </a:t>
            </a:r>
            <a:r>
              <a:rPr lang="en-US" sz="1200" dirty="0" err="1">
                <a:solidFill>
                  <a:srgbClr val="00B050"/>
                </a:solidFill>
              </a:rPr>
              <a:t>Assmann</a:t>
            </a:r>
            <a:r>
              <a:rPr lang="en-US" sz="1200" dirty="0">
                <a:solidFill>
                  <a:srgbClr val="00B050"/>
                </a:solidFill>
              </a:rPr>
              <a:t>, et al</a:t>
            </a:r>
            <a:r>
              <a:rPr lang="en-US" altLang="zh-CN" sz="1200" dirty="0">
                <a:solidFill>
                  <a:srgbClr val="00B050"/>
                </a:solidFill>
              </a:rPr>
              <a:t>.</a:t>
            </a:r>
            <a:r>
              <a:rPr lang="en-US" sz="1200" dirty="0">
                <a:solidFill>
                  <a:srgbClr val="00B050"/>
                </a:solidFill>
              </a:rPr>
              <a:t>, AIP Conference Proceeding, 570, 169 (2001).</a:t>
            </a:r>
          </a:p>
        </p:txBody>
      </p:sp>
      <p:sp>
        <p:nvSpPr>
          <p:cNvPr id="9" name="TextBox 8">
            <a:extLst>
              <a:ext uri="{FF2B5EF4-FFF2-40B4-BE49-F238E27FC236}">
                <a16:creationId xmlns:a16="http://schemas.microsoft.com/office/drawing/2014/main" id="{9B42CCA2-D3F1-7C48-9029-0BBFE6C67C05}"/>
              </a:ext>
            </a:extLst>
          </p:cNvPr>
          <p:cNvSpPr txBox="1"/>
          <p:nvPr/>
        </p:nvSpPr>
        <p:spPr>
          <a:xfrm>
            <a:off x="6874864" y="3134480"/>
            <a:ext cx="5249495" cy="338554"/>
          </a:xfrm>
          <a:prstGeom prst="rect">
            <a:avLst/>
          </a:prstGeom>
          <a:noFill/>
        </p:spPr>
        <p:txBody>
          <a:bodyPr wrap="square" rtlCol="0">
            <a:spAutoFit/>
          </a:bodyPr>
          <a:lstStyle/>
          <a:p>
            <a:r>
              <a:rPr lang="en-US" altLang="zh-CN" sz="1600" dirty="0">
                <a:solidFill>
                  <a:srgbClr val="0432FF"/>
                </a:solidFill>
              </a:rPr>
              <a:t>Electron</a:t>
            </a:r>
            <a:r>
              <a:rPr lang="zh-CN" altLang="en-US" sz="1600" dirty="0">
                <a:solidFill>
                  <a:srgbClr val="0432FF"/>
                </a:solidFill>
              </a:rPr>
              <a:t> </a:t>
            </a:r>
            <a:r>
              <a:rPr lang="en-US" altLang="zh-CN" sz="1600" dirty="0">
                <a:solidFill>
                  <a:srgbClr val="0432FF"/>
                </a:solidFill>
              </a:rPr>
              <a:t>polarization</a:t>
            </a:r>
            <a:r>
              <a:rPr lang="zh-CN" altLang="en-US" sz="1600" dirty="0">
                <a:solidFill>
                  <a:srgbClr val="0432FF"/>
                </a:solidFill>
              </a:rPr>
              <a:t> </a:t>
            </a:r>
            <a:r>
              <a:rPr lang="en-US" altLang="zh-CN" sz="1600" dirty="0">
                <a:solidFill>
                  <a:srgbClr val="0432FF"/>
                </a:solidFill>
              </a:rPr>
              <a:t>measurements</a:t>
            </a:r>
            <a:r>
              <a:rPr lang="zh-CN" altLang="en-US" sz="1600" dirty="0">
                <a:solidFill>
                  <a:srgbClr val="0432FF"/>
                </a:solidFill>
              </a:rPr>
              <a:t> </a:t>
            </a:r>
            <a:r>
              <a:rPr lang="en-US" altLang="zh-CN" sz="1600" dirty="0">
                <a:solidFill>
                  <a:srgbClr val="0432FF"/>
                </a:solidFill>
              </a:rPr>
              <a:t>in</a:t>
            </a:r>
            <a:r>
              <a:rPr lang="zh-CN" altLang="en-US" sz="1600" dirty="0">
                <a:solidFill>
                  <a:srgbClr val="0432FF"/>
                </a:solidFill>
              </a:rPr>
              <a:t> </a:t>
            </a:r>
            <a:r>
              <a:rPr lang="en-US" altLang="zh-CN" sz="1600" dirty="0">
                <a:solidFill>
                  <a:srgbClr val="0432FF"/>
                </a:solidFill>
              </a:rPr>
              <a:t>different</a:t>
            </a:r>
            <a:r>
              <a:rPr lang="zh-CN" altLang="en-US" sz="1600" dirty="0">
                <a:solidFill>
                  <a:srgbClr val="0432FF"/>
                </a:solidFill>
              </a:rPr>
              <a:t> </a:t>
            </a:r>
            <a:r>
              <a:rPr lang="en-US" altLang="zh-CN" sz="1600" dirty="0">
                <a:solidFill>
                  <a:srgbClr val="0432FF"/>
                </a:solidFill>
              </a:rPr>
              <a:t>machines</a:t>
            </a:r>
            <a:r>
              <a:rPr lang="zh-CN" altLang="en-US" sz="1600" dirty="0">
                <a:solidFill>
                  <a:srgbClr val="0432FF"/>
                </a:solidFill>
              </a:rPr>
              <a:t> </a:t>
            </a:r>
            <a:r>
              <a:rPr lang="en-US" altLang="zh-CN" sz="1600" dirty="0">
                <a:solidFill>
                  <a:srgbClr val="0432FF"/>
                </a:solidFill>
              </a:rPr>
              <a:t>[2]</a:t>
            </a:r>
            <a:r>
              <a:rPr lang="zh-CN" altLang="en-US" sz="1600" dirty="0">
                <a:solidFill>
                  <a:srgbClr val="0432FF"/>
                </a:solidFill>
              </a:rPr>
              <a:t> </a:t>
            </a:r>
            <a:endParaRPr lang="en-US" sz="1600" dirty="0">
              <a:solidFill>
                <a:srgbClr val="0432FF"/>
              </a:solidFill>
            </a:endParaRPr>
          </a:p>
        </p:txBody>
      </p:sp>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102945EC-9EE1-2342-9B6B-FD09309FEDBE}"/>
                  </a:ext>
                </a:extLst>
              </p:cNvPr>
              <p:cNvSpPr/>
              <p:nvPr/>
            </p:nvSpPr>
            <p:spPr>
              <a:xfrm>
                <a:off x="7589856" y="1645684"/>
                <a:ext cx="4153316" cy="940450"/>
              </a:xfrm>
              <a:prstGeom prst="rect">
                <a:avLst/>
              </a:prstGeom>
            </p:spPr>
            <p:txBody>
              <a:bodyPr wrap="none">
                <a:spAutoFit/>
              </a:bodyPr>
              <a:lstStyle/>
              <a:p>
                <a:pPr lvl="1">
                  <a:lnSpc>
                    <a:spcPct val="170000"/>
                  </a:lnSpc>
                </a:pPr>
                <a14:m>
                  <m:oMath xmlns:m="http://schemas.openxmlformats.org/officeDocument/2006/math">
                    <m:sSub>
                      <m:sSubPr>
                        <m:ctrlPr>
                          <a:rPr lang="en-US" altLang="zh-CN" sz="2200" i="1" smtClean="0">
                            <a:latin typeface="Cambria Math" panose="02040503050406030204" pitchFamily="18" charset="0"/>
                          </a:rPr>
                        </m:ctrlPr>
                      </m:sSubPr>
                      <m:e>
                        <m:r>
                          <a:rPr lang="en-US" altLang="zh-CN" sz="2200" i="1">
                            <a:latin typeface="Cambria Math" panose="02040503050406030204" pitchFamily="18" charset="0"/>
                          </a:rPr>
                          <m:t>𝑃</m:t>
                        </m:r>
                      </m:e>
                      <m:sub>
                        <m:r>
                          <m:rPr>
                            <m:sty m:val="p"/>
                          </m:rPr>
                          <a:rPr lang="en-US" altLang="zh-CN" sz="2200" b="0" i="0" smtClean="0">
                            <a:latin typeface="Cambria Math" panose="02040503050406030204" pitchFamily="18" charset="0"/>
                          </a:rPr>
                          <m:t>DK</m:t>
                        </m:r>
                      </m:sub>
                    </m:sSub>
                    <m:r>
                      <a:rPr lang="en-US" altLang="zh-CN" sz="2200" i="1">
                        <a:latin typeface="Cambria Math" panose="02040503050406030204" pitchFamily="18" charset="0"/>
                        <a:ea typeface="Cambria Math" panose="02040503050406030204" pitchFamily="18" charset="0"/>
                      </a:rPr>
                      <m:t>≈</m:t>
                    </m:r>
                    <m:f>
                      <m:fPr>
                        <m:ctrlPr>
                          <a:rPr lang="en-US" altLang="zh-CN" sz="2200" i="1">
                            <a:latin typeface="Cambria Math" panose="02040503050406030204" pitchFamily="18" charset="0"/>
                            <a:ea typeface="Cambria Math" panose="02040503050406030204" pitchFamily="18" charset="0"/>
                          </a:rPr>
                        </m:ctrlPr>
                      </m:fPr>
                      <m:num>
                        <m:sSub>
                          <m:sSubPr>
                            <m:ctrlPr>
                              <a:rPr lang="en-US" altLang="zh-CN" sz="2200" i="1">
                                <a:latin typeface="Cambria Math" panose="02040503050406030204" pitchFamily="18" charset="0"/>
                                <a:ea typeface="Cambria Math" panose="02040503050406030204" pitchFamily="18" charset="0"/>
                              </a:rPr>
                            </m:ctrlPr>
                          </m:sSubPr>
                          <m:e>
                            <m:r>
                              <a:rPr lang="en-US" altLang="zh-CN" sz="2200" i="1">
                                <a:latin typeface="Cambria Math" panose="02040503050406030204" pitchFamily="18" charset="0"/>
                                <a:ea typeface="Cambria Math" panose="02040503050406030204" pitchFamily="18" charset="0"/>
                              </a:rPr>
                              <m:t>𝑃</m:t>
                            </m:r>
                          </m:e>
                          <m:sub>
                            <m:r>
                              <a:rPr lang="en-US" altLang="zh-CN" sz="2200" i="1">
                                <a:latin typeface="Cambria Math" panose="02040503050406030204" pitchFamily="18" charset="0"/>
                                <a:ea typeface="Cambria Math" panose="02040503050406030204" pitchFamily="18" charset="0"/>
                              </a:rPr>
                              <m:t>∞</m:t>
                            </m:r>
                          </m:sub>
                        </m:sSub>
                      </m:num>
                      <m:den>
                        <m:r>
                          <a:rPr lang="en-US" altLang="zh-CN" sz="2200" i="1">
                            <a:latin typeface="Cambria Math" panose="02040503050406030204" pitchFamily="18" charset="0"/>
                            <a:ea typeface="Cambria Math" panose="02040503050406030204" pitchFamily="18" charset="0"/>
                          </a:rPr>
                          <m:t>1+</m:t>
                        </m:r>
                        <m:sSub>
                          <m:sSubPr>
                            <m:ctrlPr>
                              <a:rPr lang="en-US" sz="2200" i="1">
                                <a:latin typeface="Cambria Math" panose="02040503050406030204" pitchFamily="18" charset="0"/>
                              </a:rPr>
                            </m:ctrlPr>
                          </m:sSubPr>
                          <m:e>
                            <m:r>
                              <a:rPr lang="en-US" sz="2200" i="1">
                                <a:latin typeface="Cambria Math" panose="02040503050406030204" pitchFamily="18" charset="0"/>
                                <a:ea typeface="Cambria Math" panose="02040503050406030204" pitchFamily="18" charset="0"/>
                              </a:rPr>
                              <m:t>𝜏</m:t>
                            </m:r>
                          </m:e>
                          <m:sub>
                            <m:r>
                              <a:rPr lang="en-US" sz="2200" i="1">
                                <a:latin typeface="Cambria Math" panose="02040503050406030204" pitchFamily="18" charset="0"/>
                                <a:ea typeface="Cambria Math" panose="02040503050406030204" pitchFamily="18" charset="0"/>
                              </a:rPr>
                              <m:t>𝑝</m:t>
                            </m:r>
                          </m:sub>
                        </m:sSub>
                        <m:r>
                          <a:rPr lang="en-US" sz="2200" i="1">
                            <a:latin typeface="Cambria Math" panose="02040503050406030204" pitchFamily="18" charset="0"/>
                            <a:ea typeface="Cambria Math" panose="02040503050406030204" pitchFamily="18" charset="0"/>
                          </a:rPr>
                          <m:t>/</m:t>
                        </m:r>
                        <m:sSub>
                          <m:sSubPr>
                            <m:ctrlPr>
                              <a:rPr lang="en-US" sz="2200" i="1">
                                <a:solidFill>
                                  <a:srgbClr val="00B050"/>
                                </a:solidFill>
                                <a:latin typeface="Cambria Math" panose="02040503050406030204" pitchFamily="18" charset="0"/>
                              </a:rPr>
                            </m:ctrlPr>
                          </m:sSubPr>
                          <m:e>
                            <m:r>
                              <a:rPr lang="en-US" sz="2200" i="1">
                                <a:solidFill>
                                  <a:srgbClr val="00B050"/>
                                </a:solidFill>
                                <a:latin typeface="Cambria Math" panose="02040503050406030204" pitchFamily="18" charset="0"/>
                                <a:ea typeface="Cambria Math" panose="02040503050406030204" pitchFamily="18" charset="0"/>
                              </a:rPr>
                              <m:t>𝜏</m:t>
                            </m:r>
                          </m:e>
                          <m:sub>
                            <m:r>
                              <m:rPr>
                                <m:sty m:val="p"/>
                              </m:rPr>
                              <a:rPr lang="en-US" sz="2200">
                                <a:solidFill>
                                  <a:srgbClr val="00B050"/>
                                </a:solidFill>
                                <a:latin typeface="Cambria Math" panose="02040503050406030204" pitchFamily="18" charset="0"/>
                                <a:ea typeface="Cambria Math" panose="02040503050406030204" pitchFamily="18" charset="0"/>
                              </a:rPr>
                              <m:t>d</m:t>
                            </m:r>
                          </m:sub>
                        </m:sSub>
                      </m:den>
                    </m:f>
                  </m:oMath>
                </a14:m>
                <a:r>
                  <a:rPr lang="en-US" altLang="zh-CN" sz="2200" dirty="0"/>
                  <a:t>,</a:t>
                </a:r>
                <a:r>
                  <a:rPr lang="zh-CN" altLang="en-US" sz="2200" dirty="0"/>
                  <a:t>    </a:t>
                </a:r>
                <a14:m>
                  <m:oMath xmlns:m="http://schemas.openxmlformats.org/officeDocument/2006/math">
                    <m:f>
                      <m:fPr>
                        <m:ctrlPr>
                          <a:rPr lang="en-US" sz="2200" i="1">
                            <a:latin typeface="Cambria Math" panose="02040503050406030204" pitchFamily="18" charset="0"/>
                          </a:rPr>
                        </m:ctrlPr>
                      </m:fPr>
                      <m:num>
                        <m:r>
                          <a:rPr lang="en-US" sz="2200" i="1">
                            <a:latin typeface="Cambria Math" panose="02040503050406030204" pitchFamily="18" charset="0"/>
                          </a:rPr>
                          <m:t>1</m:t>
                        </m:r>
                      </m:num>
                      <m:den>
                        <m:sSub>
                          <m:sSubPr>
                            <m:ctrlPr>
                              <a:rPr lang="en-US" sz="2200" i="1">
                                <a:latin typeface="Cambria Math" panose="02040503050406030204" pitchFamily="18" charset="0"/>
                              </a:rPr>
                            </m:ctrlPr>
                          </m:sSubPr>
                          <m:e>
                            <m:r>
                              <a:rPr lang="en-US" sz="2200" i="1">
                                <a:latin typeface="Cambria Math" panose="02040503050406030204" pitchFamily="18" charset="0"/>
                                <a:ea typeface="Cambria Math" panose="02040503050406030204" pitchFamily="18" charset="0"/>
                              </a:rPr>
                              <m:t>𝜏</m:t>
                            </m:r>
                          </m:e>
                          <m:sub>
                            <m:r>
                              <a:rPr lang="en-US" sz="2200" i="1">
                                <a:latin typeface="Cambria Math" panose="02040503050406030204" pitchFamily="18" charset="0"/>
                              </a:rPr>
                              <m:t>𝐷𝐾</m:t>
                            </m:r>
                          </m:sub>
                        </m:sSub>
                      </m:den>
                    </m:f>
                    <m:r>
                      <a:rPr lang="en-US" sz="2200" i="1">
                        <a:latin typeface="Cambria Math" panose="02040503050406030204" pitchFamily="18" charset="0"/>
                      </a:rPr>
                      <m:t>=</m:t>
                    </m:r>
                    <m:f>
                      <m:fPr>
                        <m:ctrlPr>
                          <a:rPr lang="en-US" sz="2200" i="1">
                            <a:latin typeface="Cambria Math" panose="02040503050406030204" pitchFamily="18" charset="0"/>
                          </a:rPr>
                        </m:ctrlPr>
                      </m:fPr>
                      <m:num>
                        <m:r>
                          <a:rPr lang="en-US" sz="2200" i="1">
                            <a:latin typeface="Cambria Math" panose="02040503050406030204" pitchFamily="18" charset="0"/>
                          </a:rPr>
                          <m:t>1</m:t>
                        </m:r>
                      </m:num>
                      <m:den>
                        <m:sSub>
                          <m:sSubPr>
                            <m:ctrlPr>
                              <a:rPr lang="en-US" sz="2200" i="1">
                                <a:latin typeface="Cambria Math" panose="02040503050406030204" pitchFamily="18" charset="0"/>
                              </a:rPr>
                            </m:ctrlPr>
                          </m:sSubPr>
                          <m:e>
                            <m:r>
                              <a:rPr lang="en-US" sz="2200" i="1">
                                <a:latin typeface="Cambria Math" panose="02040503050406030204" pitchFamily="18" charset="0"/>
                                <a:ea typeface="Cambria Math" panose="02040503050406030204" pitchFamily="18" charset="0"/>
                              </a:rPr>
                              <m:t>𝜏</m:t>
                            </m:r>
                          </m:e>
                          <m:sub>
                            <m:r>
                              <a:rPr lang="en-US" sz="2200" i="1">
                                <a:latin typeface="Cambria Math" panose="02040503050406030204" pitchFamily="18" charset="0"/>
                                <a:ea typeface="Cambria Math" panose="02040503050406030204" pitchFamily="18" charset="0"/>
                              </a:rPr>
                              <m:t>𝑝</m:t>
                            </m:r>
                          </m:sub>
                        </m:sSub>
                      </m:den>
                    </m:f>
                    <m:r>
                      <a:rPr lang="en-US" sz="2200" i="1">
                        <a:latin typeface="Cambria Math" panose="02040503050406030204" pitchFamily="18" charset="0"/>
                      </a:rPr>
                      <m:t>+</m:t>
                    </m:r>
                    <m:f>
                      <m:fPr>
                        <m:ctrlPr>
                          <a:rPr lang="en-US" sz="2200" i="1">
                            <a:latin typeface="Cambria Math" panose="02040503050406030204" pitchFamily="18" charset="0"/>
                          </a:rPr>
                        </m:ctrlPr>
                      </m:fPr>
                      <m:num>
                        <m:r>
                          <a:rPr lang="en-US" sz="2200" i="1">
                            <a:latin typeface="Cambria Math" panose="02040503050406030204" pitchFamily="18" charset="0"/>
                          </a:rPr>
                          <m:t>1</m:t>
                        </m:r>
                      </m:num>
                      <m:den>
                        <m:sSub>
                          <m:sSubPr>
                            <m:ctrlPr>
                              <a:rPr lang="en-US" sz="2200" i="1">
                                <a:solidFill>
                                  <a:srgbClr val="00B050"/>
                                </a:solidFill>
                                <a:latin typeface="Cambria Math" panose="02040503050406030204" pitchFamily="18" charset="0"/>
                              </a:rPr>
                            </m:ctrlPr>
                          </m:sSubPr>
                          <m:e>
                            <m:r>
                              <a:rPr lang="en-US" sz="2200" i="1">
                                <a:solidFill>
                                  <a:srgbClr val="00B050"/>
                                </a:solidFill>
                                <a:latin typeface="Cambria Math" panose="02040503050406030204" pitchFamily="18" charset="0"/>
                                <a:ea typeface="Cambria Math" panose="02040503050406030204" pitchFamily="18" charset="0"/>
                              </a:rPr>
                              <m:t>𝜏</m:t>
                            </m:r>
                          </m:e>
                          <m:sub>
                            <m:r>
                              <m:rPr>
                                <m:sty m:val="p"/>
                              </m:rPr>
                              <a:rPr lang="en-US" sz="2200">
                                <a:solidFill>
                                  <a:srgbClr val="00B050"/>
                                </a:solidFill>
                                <a:latin typeface="Cambria Math" panose="02040503050406030204" pitchFamily="18" charset="0"/>
                                <a:ea typeface="Cambria Math" panose="02040503050406030204" pitchFamily="18" charset="0"/>
                              </a:rPr>
                              <m:t>d</m:t>
                            </m:r>
                          </m:sub>
                        </m:sSub>
                      </m:den>
                    </m:f>
                  </m:oMath>
                </a14:m>
                <a:endParaRPr lang="en-HK" altLang="zh-CN" sz="2200" dirty="0"/>
              </a:p>
            </p:txBody>
          </p:sp>
        </mc:Choice>
        <mc:Fallback xmlns="">
          <p:sp>
            <p:nvSpPr>
              <p:cNvPr id="10" name="Rectangle 9">
                <a:extLst>
                  <a:ext uri="{FF2B5EF4-FFF2-40B4-BE49-F238E27FC236}">
                    <a16:creationId xmlns:a16="http://schemas.microsoft.com/office/drawing/2014/main" id="{102945EC-9EE1-2342-9B6B-FD09309FEDBE}"/>
                  </a:ext>
                </a:extLst>
              </p:cNvPr>
              <p:cNvSpPr>
                <a:spLocks noRot="1" noChangeAspect="1" noMove="1" noResize="1" noEditPoints="1" noAdjustHandles="1" noChangeArrowheads="1" noChangeShapeType="1" noTextEdit="1"/>
              </p:cNvSpPr>
              <p:nvPr/>
            </p:nvSpPr>
            <p:spPr>
              <a:xfrm>
                <a:off x="7589856" y="1645684"/>
                <a:ext cx="4153316" cy="94045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987C064A-99E5-8844-990B-26E515DAF476}"/>
                  </a:ext>
                </a:extLst>
              </p:cNvPr>
              <p:cNvSpPr txBox="1"/>
              <p:nvPr/>
            </p:nvSpPr>
            <p:spPr>
              <a:xfrm>
                <a:off x="273697" y="1079963"/>
                <a:ext cx="7578918" cy="1785104"/>
              </a:xfrm>
              <a:prstGeom prst="rect">
                <a:avLst/>
              </a:prstGeom>
              <a:noFill/>
              <a:ln>
                <a:solidFill>
                  <a:srgbClr val="00B050"/>
                </a:solidFill>
              </a:ln>
            </p:spPr>
            <p:txBody>
              <a:bodyPr wrap="square" rtlCol="0">
                <a:spAutoFit/>
              </a:bodyPr>
              <a:lstStyle/>
              <a:p>
                <a:pPr marL="285750" indent="-285750">
                  <a:buFont typeface="Arial" panose="020B0604020202020204" pitchFamily="34" charset="0"/>
                  <a:buChar char="•"/>
                </a:pPr>
                <a:r>
                  <a:rPr lang="en-US" altLang="zh-CN" dirty="0"/>
                  <a:t>Radiative</a:t>
                </a:r>
                <a:r>
                  <a:rPr lang="zh-CN" altLang="en-US" dirty="0"/>
                  <a:t> </a:t>
                </a:r>
                <a:r>
                  <a:rPr lang="en-US" altLang="zh-CN" dirty="0"/>
                  <a:t>depolarization</a:t>
                </a:r>
                <a:r>
                  <a:rPr lang="zh-CN" altLang="en-US" dirty="0"/>
                  <a:t> </a:t>
                </a:r>
                <a:r>
                  <a:rPr lang="en-US" altLang="zh-CN" dirty="0"/>
                  <a:t>characterized</a:t>
                </a:r>
                <a:r>
                  <a:rPr lang="zh-CN" altLang="en-US" dirty="0"/>
                  <a:t> </a:t>
                </a:r>
                <a:r>
                  <a:rPr lang="en-US" altLang="zh-CN" dirty="0"/>
                  <a:t>by</a:t>
                </a:r>
                <a:r>
                  <a:rPr lang="zh-CN" altLang="en-US" dirty="0"/>
                  <a:t> </a:t>
                </a:r>
                <a14:m>
                  <m:oMath xmlns:m="http://schemas.openxmlformats.org/officeDocument/2006/math">
                    <m:sSub>
                      <m:sSubPr>
                        <m:ctrlPr>
                          <a:rPr lang="en-US" i="1">
                            <a:solidFill>
                              <a:srgbClr val="00B050"/>
                            </a:solidFill>
                            <a:latin typeface="Cambria Math" panose="02040503050406030204" pitchFamily="18" charset="0"/>
                          </a:rPr>
                        </m:ctrlPr>
                      </m:sSubPr>
                      <m:e>
                        <m:r>
                          <a:rPr lang="en-US" i="1">
                            <a:solidFill>
                              <a:srgbClr val="00B050"/>
                            </a:solidFill>
                            <a:latin typeface="Cambria Math" panose="02040503050406030204" pitchFamily="18" charset="0"/>
                            <a:ea typeface="Cambria Math" panose="02040503050406030204" pitchFamily="18" charset="0"/>
                          </a:rPr>
                          <m:t>𝜏</m:t>
                        </m:r>
                      </m:e>
                      <m:sub>
                        <m:r>
                          <m:rPr>
                            <m:sty m:val="p"/>
                          </m:rPr>
                          <a:rPr lang="en-US">
                            <a:solidFill>
                              <a:srgbClr val="00B050"/>
                            </a:solidFill>
                            <a:latin typeface="Cambria Math" panose="02040503050406030204" pitchFamily="18" charset="0"/>
                            <a:ea typeface="Cambria Math" panose="02040503050406030204" pitchFamily="18" charset="0"/>
                          </a:rPr>
                          <m:t>d</m:t>
                        </m:r>
                      </m:sub>
                    </m:sSub>
                  </m:oMath>
                </a14:m>
                <a:r>
                  <a:rPr lang="zh-CN" altLang="en-US" dirty="0"/>
                  <a:t> </a:t>
                </a:r>
                <a:r>
                  <a:rPr lang="en-US" altLang="zh-CN" dirty="0"/>
                  <a:t>exhibits</a:t>
                </a:r>
                <a:r>
                  <a:rPr lang="zh-CN" altLang="en-US" dirty="0"/>
                  <a:t> </a:t>
                </a:r>
                <a:r>
                  <a:rPr lang="en-US" altLang="zh-CN" dirty="0"/>
                  <a:t>two</a:t>
                </a:r>
                <a:r>
                  <a:rPr lang="zh-CN" altLang="en-US" dirty="0"/>
                  <a:t> </a:t>
                </a:r>
                <a:r>
                  <a:rPr lang="en-US" altLang="zh-CN" dirty="0"/>
                  <a:t>phenomena</a:t>
                </a:r>
                <a:r>
                  <a:rPr lang="zh-CN" altLang="en-US" dirty="0"/>
                  <a:t> </a:t>
                </a:r>
                <a:r>
                  <a:rPr lang="en-US" altLang="zh-CN" dirty="0"/>
                  <a:t>:</a:t>
                </a:r>
              </a:p>
              <a:p>
                <a:pPr marL="742950" lvl="1" indent="-285750">
                  <a:buFont typeface="Arial" panose="020B0604020202020204" pitchFamily="34" charset="0"/>
                  <a:buChar char="•"/>
                </a:pPr>
                <a:r>
                  <a:rPr lang="en-US" altLang="zh-CN" dirty="0"/>
                  <a:t>Dips</a:t>
                </a:r>
                <a:r>
                  <a:rPr lang="zh-CN" altLang="en-US" dirty="0"/>
                  <a:t> </a:t>
                </a:r>
                <a:r>
                  <a:rPr lang="en-US" altLang="zh-CN" dirty="0"/>
                  <a:t>near</a:t>
                </a:r>
                <a:r>
                  <a:rPr lang="zh-CN" altLang="en-US" dirty="0"/>
                  <a:t> </a:t>
                </a:r>
                <a:r>
                  <a:rPr lang="en-US" altLang="zh-CN" dirty="0"/>
                  <a:t>spin</a:t>
                </a:r>
                <a:r>
                  <a:rPr lang="zh-CN" altLang="en-US" dirty="0"/>
                  <a:t> </a:t>
                </a:r>
                <a:r>
                  <a:rPr lang="en-US" altLang="zh-CN" dirty="0"/>
                  <a:t>resonances</a:t>
                </a:r>
              </a:p>
              <a:p>
                <a:pPr marL="742950" lvl="1" indent="-285750">
                  <a:buFont typeface="Arial" panose="020B0604020202020204" pitchFamily="34" charset="0"/>
                  <a:buChar char="•"/>
                </a:pPr>
                <a:r>
                  <a:rPr lang="en-US" altLang="zh-CN" dirty="0"/>
                  <a:t>More</a:t>
                </a:r>
                <a:r>
                  <a:rPr lang="zh-CN" altLang="en-US" dirty="0"/>
                  <a:t> </a:t>
                </a:r>
                <a:r>
                  <a:rPr lang="en-US" altLang="zh-CN" dirty="0"/>
                  <a:t>difficult</a:t>
                </a:r>
                <a:r>
                  <a:rPr lang="zh-CN" altLang="en-US" dirty="0"/>
                  <a:t> </a:t>
                </a:r>
                <a:r>
                  <a:rPr lang="en-US" altLang="zh-CN" dirty="0"/>
                  <a:t>to</a:t>
                </a:r>
                <a:r>
                  <a:rPr lang="zh-CN" altLang="en-US" dirty="0"/>
                  <a:t> </a:t>
                </a:r>
                <a:r>
                  <a:rPr lang="en-US" altLang="zh-CN" dirty="0"/>
                  <a:t>achieve</a:t>
                </a:r>
                <a:r>
                  <a:rPr lang="zh-CN" altLang="en-US" dirty="0"/>
                  <a:t> </a:t>
                </a:r>
                <a:r>
                  <a:rPr lang="en-US" altLang="zh-CN" dirty="0"/>
                  <a:t>a</a:t>
                </a:r>
                <a:r>
                  <a:rPr lang="zh-CN" altLang="en-US" dirty="0"/>
                  <a:t> </a:t>
                </a:r>
                <a:r>
                  <a:rPr lang="en-US" altLang="zh-CN" dirty="0"/>
                  <a:t>high</a:t>
                </a:r>
                <a:r>
                  <a:rPr lang="zh-CN" altLang="en-US" dirty="0"/>
                  <a:t> </a:t>
                </a:r>
                <a:r>
                  <a:rPr lang="en-US" altLang="zh-CN" dirty="0"/>
                  <a:t>polarization</a:t>
                </a:r>
                <a:r>
                  <a:rPr lang="zh-CN" altLang="en-US" dirty="0"/>
                  <a:t> </a:t>
                </a:r>
                <a:r>
                  <a:rPr lang="en-US" altLang="zh-CN" dirty="0"/>
                  <a:t>at</a:t>
                </a:r>
                <a:r>
                  <a:rPr lang="zh-CN" altLang="en-US" dirty="0"/>
                  <a:t> </a:t>
                </a:r>
                <a:r>
                  <a:rPr lang="en-US" altLang="zh-CN" dirty="0"/>
                  <a:t>higher</a:t>
                </a:r>
                <a:r>
                  <a:rPr lang="zh-CN" altLang="en-US" dirty="0"/>
                  <a:t> </a:t>
                </a:r>
                <a:r>
                  <a:rPr lang="en-US" altLang="zh-CN" dirty="0"/>
                  <a:t>energies</a:t>
                </a:r>
              </a:p>
              <a:p>
                <a:pPr marL="1200150" lvl="2" indent="-285750">
                  <a:buFont typeface="Arial" panose="020B0604020202020204" pitchFamily="34" charset="0"/>
                  <a:buChar char="•"/>
                </a:pPr>
                <a:r>
                  <a:rPr lang="en-US" altLang="zh-CN" dirty="0"/>
                  <a:t>Stronger</a:t>
                </a:r>
                <a:r>
                  <a:rPr lang="zh-CN" altLang="en-US" dirty="0"/>
                  <a:t> </a:t>
                </a:r>
                <a:r>
                  <a:rPr lang="en-US" altLang="zh-CN" dirty="0"/>
                  <a:t>first-order</a:t>
                </a:r>
                <a:r>
                  <a:rPr lang="zh-CN" altLang="en-US" dirty="0"/>
                  <a:t> </a:t>
                </a:r>
                <a:r>
                  <a:rPr lang="en-US" altLang="zh-CN" dirty="0"/>
                  <a:t>spin</a:t>
                </a:r>
                <a:r>
                  <a:rPr lang="zh-CN" altLang="en-US" dirty="0"/>
                  <a:t> </a:t>
                </a:r>
                <a:r>
                  <a:rPr lang="en-US" altLang="zh-CN" dirty="0"/>
                  <a:t>resonances</a:t>
                </a:r>
                <a:r>
                  <a:rPr lang="zh-CN" alt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𝜐</m:t>
                        </m:r>
                      </m:e>
                      <m:sub>
                        <m:r>
                          <a:rPr lang="en-US" i="1">
                            <a:latin typeface="Cambria Math" panose="02040503050406030204" pitchFamily="18" charset="0"/>
                          </a:rPr>
                          <m:t>0</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𝜈</m:t>
                        </m:r>
                      </m:e>
                      <m:sub>
                        <m:r>
                          <a:rPr lang="en-US" i="1">
                            <a:latin typeface="Cambria Math" panose="02040503050406030204" pitchFamily="18" charset="0"/>
                            <a:ea typeface="Cambria Math" panose="02040503050406030204" pitchFamily="18" charset="0"/>
                          </a:rPr>
                          <m:t>𝑧</m:t>
                        </m:r>
                      </m:sub>
                    </m:sSub>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𝑘</m:t>
                    </m:r>
                  </m:oMath>
                </a14:m>
                <a:r>
                  <a:rPr lang="en-US" dirty="0"/>
                  <a:t> </a:t>
                </a:r>
                <a:endParaRPr lang="en-HK" altLang="zh-CN" dirty="0"/>
              </a:p>
              <a:p>
                <a:pPr marL="1200150" lvl="2" indent="-285750">
                  <a:buFont typeface="Arial" panose="020B0604020202020204" pitchFamily="34" charset="0"/>
                  <a:buChar char="•"/>
                </a:pPr>
                <a:r>
                  <a:rPr lang="en-US" altLang="zh-CN" dirty="0"/>
                  <a:t>Higher-order</a:t>
                </a:r>
                <a:r>
                  <a:rPr lang="zh-CN" altLang="en-US" dirty="0"/>
                  <a:t> </a:t>
                </a:r>
                <a:r>
                  <a:rPr lang="en-US" altLang="zh-CN" dirty="0"/>
                  <a:t>resonances</a:t>
                </a:r>
                <a:r>
                  <a:rPr lang="zh-CN" altLang="en-US" dirty="0"/>
                  <a:t> </a:t>
                </a:r>
                <a:r>
                  <a:rPr lang="en-US" altLang="zh-CN" dirty="0"/>
                  <a:t>further</a:t>
                </a:r>
                <a:r>
                  <a:rPr lang="zh-CN" altLang="en-US" dirty="0"/>
                  <a:t> </a:t>
                </a:r>
                <a:r>
                  <a:rPr lang="en-US" altLang="zh-CN" dirty="0"/>
                  <a:t>enhance</a:t>
                </a:r>
                <a:r>
                  <a:rPr lang="zh-CN" altLang="en-US" dirty="0"/>
                  <a:t> </a:t>
                </a:r>
                <a:r>
                  <a:rPr lang="en-US" altLang="zh-CN" dirty="0"/>
                  <a:t>radiative</a:t>
                </a:r>
                <a:r>
                  <a:rPr lang="zh-CN" altLang="en-US" dirty="0"/>
                  <a:t> </a:t>
                </a:r>
                <a:r>
                  <a:rPr lang="en-US" altLang="zh-CN" dirty="0"/>
                  <a:t>depolarization</a:t>
                </a:r>
              </a:p>
              <a:p>
                <a:pPr marL="1657350" lvl="3" indent="-285750">
                  <a:buFont typeface="Arial" panose="020B0604020202020204" pitchFamily="34" charset="0"/>
                  <a:buChar char="•"/>
                </a:pP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𝜈</m:t>
                        </m:r>
                      </m:e>
                      <m:sub>
                        <m:r>
                          <a:rPr lang="en-US" i="1">
                            <a:latin typeface="Cambria Math" panose="02040503050406030204" pitchFamily="18" charset="0"/>
                          </a:rPr>
                          <m:t>0</m:t>
                        </m:r>
                      </m:sub>
                    </m:sSub>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𝑚</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𝜈</m:t>
                        </m:r>
                      </m:e>
                      <m:sub>
                        <m:r>
                          <a:rPr lang="en-US" i="1">
                            <a:latin typeface="Cambria Math" panose="02040503050406030204" pitchFamily="18" charset="0"/>
                            <a:ea typeface="Cambria Math" panose="02040503050406030204" pitchFamily="18" charset="0"/>
                          </a:rPr>
                          <m:t>𝑧</m:t>
                        </m:r>
                      </m:sub>
                    </m:sSub>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𝑘</m:t>
                    </m:r>
                  </m:oMath>
                </a14:m>
                <a:endParaRPr lang="en-US" dirty="0"/>
              </a:p>
            </p:txBody>
          </p:sp>
        </mc:Choice>
        <mc:Fallback>
          <p:sp>
            <p:nvSpPr>
              <p:cNvPr id="11" name="TextBox 10">
                <a:extLst>
                  <a:ext uri="{FF2B5EF4-FFF2-40B4-BE49-F238E27FC236}">
                    <a16:creationId xmlns:a16="http://schemas.microsoft.com/office/drawing/2014/main" id="{987C064A-99E5-8844-990B-26E515DAF476}"/>
                  </a:ext>
                </a:extLst>
              </p:cNvPr>
              <p:cNvSpPr txBox="1">
                <a:spLocks noRot="1" noChangeAspect="1" noMove="1" noResize="1" noEditPoints="1" noAdjustHandles="1" noChangeArrowheads="1" noChangeShapeType="1" noTextEdit="1"/>
              </p:cNvSpPr>
              <p:nvPr/>
            </p:nvSpPr>
            <p:spPr>
              <a:xfrm>
                <a:off x="273697" y="1079963"/>
                <a:ext cx="7578918" cy="1785104"/>
              </a:xfrm>
              <a:prstGeom prst="rect">
                <a:avLst/>
              </a:prstGeom>
              <a:blipFill>
                <a:blip r:embed="rId5"/>
                <a:stretch>
                  <a:fillRect l="-502" t="-699" b="-699"/>
                </a:stretch>
              </a:blipFill>
              <a:ln>
                <a:solidFill>
                  <a:srgbClr val="00B050"/>
                </a:solidFill>
              </a:ln>
            </p:spPr>
            <p:txBody>
              <a:bodyPr/>
              <a:lstStyle/>
              <a:p>
                <a:r>
                  <a:rPr lang="en-US">
                    <a:noFill/>
                  </a:rPr>
                  <a:t> </a:t>
                </a:r>
              </a:p>
            </p:txBody>
          </p:sp>
        </mc:Fallback>
      </mc:AlternateContent>
    </p:spTree>
    <p:extLst>
      <p:ext uri="{BB962C8B-B14F-4D97-AF65-F5344CB8AC3E}">
        <p14:creationId xmlns:p14="http://schemas.microsoft.com/office/powerpoint/2010/main" val="15244515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5AA65-7BB7-B240-81FC-7CE4445039C0}"/>
              </a:ext>
            </a:extLst>
          </p:cNvPr>
          <p:cNvSpPr>
            <a:spLocks noGrp="1"/>
          </p:cNvSpPr>
          <p:nvPr>
            <p:ph type="title"/>
          </p:nvPr>
        </p:nvSpPr>
        <p:spPr/>
        <p:txBody>
          <a:bodyPr>
            <a:normAutofit fontScale="90000"/>
          </a:bodyPr>
          <a:lstStyle/>
          <a:p>
            <a:r>
              <a:rPr lang="en-US" altLang="zh-CN" dirty="0"/>
              <a:t>Longitudinally</a:t>
            </a:r>
            <a:r>
              <a:rPr lang="zh-CN" altLang="en-US" dirty="0"/>
              <a:t> </a:t>
            </a:r>
            <a:r>
              <a:rPr lang="en-US" altLang="zh-CN" dirty="0"/>
              <a:t>polarized</a:t>
            </a:r>
            <a:r>
              <a:rPr lang="zh-CN" altLang="en-US" dirty="0"/>
              <a:t> </a:t>
            </a:r>
            <a:r>
              <a:rPr lang="en-US" altLang="zh-CN" dirty="0"/>
              <a:t>beams</a:t>
            </a:r>
            <a:r>
              <a:rPr lang="zh-CN" altLang="en-US" dirty="0"/>
              <a:t> </a:t>
            </a:r>
            <a:r>
              <a:rPr lang="en-US" altLang="zh-CN" dirty="0"/>
              <a:t>in</a:t>
            </a:r>
            <a:r>
              <a:rPr lang="zh-CN" altLang="en-US" dirty="0"/>
              <a:t> </a:t>
            </a:r>
            <a:r>
              <a:rPr lang="en-US" altLang="zh-CN" dirty="0"/>
              <a:t>colliders</a:t>
            </a:r>
            <a:endParaRPr lang="en-US" dirty="0"/>
          </a:p>
        </p:txBody>
      </p:sp>
      <p:sp>
        <p:nvSpPr>
          <p:cNvPr id="3" name="Content Placeholder 2">
            <a:extLst>
              <a:ext uri="{FF2B5EF4-FFF2-40B4-BE49-F238E27FC236}">
                <a16:creationId xmlns:a16="http://schemas.microsoft.com/office/drawing/2014/main" id="{15F920B2-628E-7741-B0AE-886E02517959}"/>
              </a:ext>
            </a:extLst>
          </p:cNvPr>
          <p:cNvSpPr>
            <a:spLocks noGrp="1"/>
          </p:cNvSpPr>
          <p:nvPr>
            <p:ph idx="1"/>
          </p:nvPr>
        </p:nvSpPr>
        <p:spPr>
          <a:xfrm>
            <a:off x="375977" y="6078090"/>
            <a:ext cx="10546582" cy="869239"/>
          </a:xfrm>
        </p:spPr>
        <p:txBody>
          <a:bodyPr>
            <a:normAutofit/>
          </a:bodyPr>
          <a:lstStyle/>
          <a:p>
            <a:r>
              <a:rPr lang="en-US" altLang="zh-CN" sz="2200" dirty="0"/>
              <a:t>Implementation</a:t>
            </a:r>
            <a:r>
              <a:rPr lang="zh-CN" altLang="en-US" sz="2200" dirty="0"/>
              <a:t> </a:t>
            </a:r>
            <a:r>
              <a:rPr lang="en-US" altLang="zh-CN" sz="2200" dirty="0"/>
              <a:t>of</a:t>
            </a:r>
            <a:r>
              <a:rPr lang="zh-CN" altLang="en-US" sz="2200" dirty="0"/>
              <a:t> </a:t>
            </a:r>
            <a:r>
              <a:rPr lang="en-US" altLang="zh-CN" sz="2200" dirty="0"/>
              <a:t>longitudinally</a:t>
            </a:r>
            <a:r>
              <a:rPr lang="zh-CN" altLang="en-US" sz="2200" dirty="0"/>
              <a:t> </a:t>
            </a:r>
            <a:r>
              <a:rPr lang="en-US" altLang="zh-CN" sz="2200" dirty="0"/>
              <a:t>polarized</a:t>
            </a:r>
            <a:r>
              <a:rPr lang="zh-CN" altLang="en-US" sz="2200" dirty="0"/>
              <a:t> </a:t>
            </a:r>
            <a:r>
              <a:rPr lang="en-US" altLang="zh-CN" sz="2200" dirty="0"/>
              <a:t>beams</a:t>
            </a:r>
            <a:r>
              <a:rPr lang="zh-CN" altLang="en-US" sz="2200" dirty="0"/>
              <a:t> </a:t>
            </a:r>
            <a:r>
              <a:rPr lang="en-US" altLang="zh-CN" sz="2200" dirty="0"/>
              <a:t>have</a:t>
            </a:r>
            <a:r>
              <a:rPr lang="zh-CN" altLang="en-US" sz="2200" dirty="0"/>
              <a:t> </a:t>
            </a:r>
            <a:r>
              <a:rPr lang="en-US" altLang="zh-CN" sz="2200" dirty="0"/>
              <a:t>been</a:t>
            </a:r>
            <a:r>
              <a:rPr lang="zh-CN" altLang="en-US" sz="2200" dirty="0"/>
              <a:t> </a:t>
            </a:r>
            <a:r>
              <a:rPr lang="en-US" altLang="zh-CN" sz="2200" dirty="0"/>
              <a:t>studied</a:t>
            </a:r>
            <a:r>
              <a:rPr lang="zh-CN" altLang="en-US" sz="2200" dirty="0"/>
              <a:t> </a:t>
            </a:r>
            <a:r>
              <a:rPr lang="en-US" altLang="zh-CN" sz="2200" dirty="0"/>
              <a:t>in</a:t>
            </a:r>
            <a:r>
              <a:rPr lang="zh-CN" altLang="en-US" sz="2200" dirty="0"/>
              <a:t> </a:t>
            </a:r>
            <a:r>
              <a:rPr lang="en-US" altLang="zh-CN" sz="2200" dirty="0"/>
              <a:t>recent</a:t>
            </a:r>
            <a:r>
              <a:rPr lang="zh-CN" altLang="en-US" sz="2200" dirty="0"/>
              <a:t> </a:t>
            </a:r>
            <a:r>
              <a:rPr lang="en-US" altLang="zh-CN" sz="2200" dirty="0"/>
              <a:t>colliders:</a:t>
            </a:r>
            <a:r>
              <a:rPr lang="zh-CN" altLang="en-US" sz="2200" dirty="0"/>
              <a:t>  </a:t>
            </a:r>
            <a:r>
              <a:rPr lang="en-US" altLang="zh-CN" sz="2200" dirty="0" err="1"/>
              <a:t>SuperB</a:t>
            </a:r>
            <a:r>
              <a:rPr lang="en-US" altLang="zh-CN" sz="2200" dirty="0"/>
              <a:t>,</a:t>
            </a:r>
            <a:r>
              <a:rPr lang="zh-CN" altLang="en-US" sz="2200" dirty="0"/>
              <a:t> </a:t>
            </a:r>
            <a:r>
              <a:rPr lang="en-US" altLang="zh-CN" sz="2200" dirty="0" err="1"/>
              <a:t>SuperKEKB</a:t>
            </a:r>
            <a:r>
              <a:rPr lang="en-US" altLang="zh-CN" sz="2200" dirty="0"/>
              <a:t>,</a:t>
            </a:r>
            <a:r>
              <a:rPr lang="zh-CN" altLang="en-US" sz="2200" dirty="0"/>
              <a:t> </a:t>
            </a:r>
            <a:r>
              <a:rPr lang="en-US" altLang="zh-CN" sz="2200" dirty="0" err="1"/>
              <a:t>SuperT</a:t>
            </a:r>
            <a:r>
              <a:rPr lang="en-US" altLang="zh-CN" sz="2200" dirty="0"/>
              <a:t>-C,</a:t>
            </a:r>
            <a:r>
              <a:rPr lang="zh-CN" altLang="en-US" sz="2200" dirty="0"/>
              <a:t> </a:t>
            </a:r>
            <a:r>
              <a:rPr lang="en-US" altLang="zh-CN" sz="2200" dirty="0"/>
              <a:t>ILC,</a:t>
            </a:r>
            <a:r>
              <a:rPr lang="zh-CN" altLang="en-US" sz="2200" dirty="0"/>
              <a:t> </a:t>
            </a:r>
            <a:r>
              <a:rPr lang="en-US" altLang="zh-CN" sz="2200" dirty="0"/>
              <a:t>EIC,</a:t>
            </a:r>
            <a:r>
              <a:rPr lang="zh-CN" altLang="en-US" sz="2200" dirty="0"/>
              <a:t> </a:t>
            </a:r>
            <a:r>
              <a:rPr lang="en-US" altLang="zh-CN" sz="2200" dirty="0" err="1"/>
              <a:t>EicC</a:t>
            </a:r>
            <a:r>
              <a:rPr lang="en-US" altLang="zh-CN" sz="2200" dirty="0"/>
              <a:t>,</a:t>
            </a:r>
            <a:r>
              <a:rPr lang="zh-CN" altLang="en-US" sz="2200" dirty="0"/>
              <a:t> </a:t>
            </a:r>
            <a:r>
              <a:rPr lang="en-US" altLang="zh-CN" sz="2200" dirty="0"/>
              <a:t>NICA</a:t>
            </a:r>
            <a:r>
              <a:rPr lang="zh-CN" altLang="en-US" sz="2200" dirty="0"/>
              <a:t> </a:t>
            </a:r>
            <a:r>
              <a:rPr lang="en-US" altLang="zh-CN" sz="2200" dirty="0"/>
              <a:t>etc.</a:t>
            </a:r>
            <a:endParaRPr lang="en-US" sz="2200" dirty="0"/>
          </a:p>
        </p:txBody>
      </p:sp>
      <p:pic>
        <p:nvPicPr>
          <p:cNvPr id="5" name="Picture 4">
            <a:extLst>
              <a:ext uri="{FF2B5EF4-FFF2-40B4-BE49-F238E27FC236}">
                <a16:creationId xmlns:a16="http://schemas.microsoft.com/office/drawing/2014/main" id="{3D4F9129-1FE2-704A-B4F3-7BD7DC12E517}"/>
              </a:ext>
            </a:extLst>
          </p:cNvPr>
          <p:cNvPicPr>
            <a:picLocks noChangeAspect="1"/>
          </p:cNvPicPr>
          <p:nvPr/>
        </p:nvPicPr>
        <p:blipFill>
          <a:blip r:embed="rId2"/>
          <a:stretch>
            <a:fillRect/>
          </a:stretch>
        </p:blipFill>
        <p:spPr>
          <a:xfrm>
            <a:off x="212882" y="2364689"/>
            <a:ext cx="979391" cy="2410004"/>
          </a:xfrm>
          <a:prstGeom prst="rect">
            <a:avLst/>
          </a:prstGeom>
        </p:spPr>
      </p:pic>
      <p:sp>
        <p:nvSpPr>
          <p:cNvPr id="6" name="TextBox 5">
            <a:extLst>
              <a:ext uri="{FF2B5EF4-FFF2-40B4-BE49-F238E27FC236}">
                <a16:creationId xmlns:a16="http://schemas.microsoft.com/office/drawing/2014/main" id="{7B64DBAC-5A77-6A40-83F0-BD2191A2ABB4}"/>
              </a:ext>
            </a:extLst>
          </p:cNvPr>
          <p:cNvSpPr txBox="1"/>
          <p:nvPr/>
        </p:nvSpPr>
        <p:spPr>
          <a:xfrm>
            <a:off x="0" y="1018767"/>
            <a:ext cx="3773215" cy="646331"/>
          </a:xfrm>
          <a:prstGeom prst="rect">
            <a:avLst/>
          </a:prstGeom>
          <a:noFill/>
        </p:spPr>
        <p:txBody>
          <a:bodyPr wrap="square" rtlCol="0">
            <a:spAutoFit/>
          </a:bodyPr>
          <a:lstStyle/>
          <a:p>
            <a:r>
              <a:rPr lang="en-US" altLang="zh-CN" dirty="0">
                <a:solidFill>
                  <a:srgbClr val="0432FF"/>
                </a:solidFill>
              </a:rPr>
              <a:t>SLC:</a:t>
            </a:r>
            <a:r>
              <a:rPr lang="zh-CN" altLang="en-US" dirty="0">
                <a:solidFill>
                  <a:srgbClr val="0432FF"/>
                </a:solidFill>
              </a:rPr>
              <a:t>  </a:t>
            </a:r>
            <a:r>
              <a:rPr lang="en-US" altLang="zh-CN" dirty="0">
                <a:solidFill>
                  <a:srgbClr val="0432FF"/>
                </a:solidFill>
              </a:rPr>
              <a:t>polarized</a:t>
            </a:r>
            <a:r>
              <a:rPr lang="zh-CN" altLang="en-US" dirty="0">
                <a:solidFill>
                  <a:srgbClr val="0432FF"/>
                </a:solidFill>
              </a:rPr>
              <a:t> </a:t>
            </a:r>
            <a:r>
              <a:rPr lang="en-US" altLang="zh-CN" dirty="0">
                <a:solidFill>
                  <a:srgbClr val="0432FF"/>
                </a:solidFill>
              </a:rPr>
              <a:t>e-</a:t>
            </a:r>
            <a:r>
              <a:rPr lang="zh-CN" altLang="en-US" dirty="0">
                <a:solidFill>
                  <a:srgbClr val="0432FF"/>
                </a:solidFill>
              </a:rPr>
              <a:t> </a:t>
            </a:r>
            <a:r>
              <a:rPr lang="en-US" altLang="zh-CN" dirty="0">
                <a:solidFill>
                  <a:srgbClr val="0432FF"/>
                </a:solidFill>
              </a:rPr>
              <a:t>&amp;</a:t>
            </a:r>
            <a:r>
              <a:rPr lang="zh-CN" altLang="en-US" dirty="0">
                <a:solidFill>
                  <a:srgbClr val="0432FF"/>
                </a:solidFill>
              </a:rPr>
              <a:t> </a:t>
            </a:r>
            <a:r>
              <a:rPr lang="en-US" altLang="zh-CN" dirty="0">
                <a:solidFill>
                  <a:srgbClr val="0432FF"/>
                </a:solidFill>
              </a:rPr>
              <a:t>unpolarized</a:t>
            </a:r>
            <a:r>
              <a:rPr lang="zh-CN" altLang="en-US" dirty="0">
                <a:solidFill>
                  <a:srgbClr val="0432FF"/>
                </a:solidFill>
              </a:rPr>
              <a:t> </a:t>
            </a:r>
            <a:r>
              <a:rPr lang="en-US" altLang="zh-CN" dirty="0">
                <a:solidFill>
                  <a:srgbClr val="0432FF"/>
                </a:solidFill>
              </a:rPr>
              <a:t>e+</a:t>
            </a:r>
          </a:p>
          <a:p>
            <a:r>
              <a:rPr lang="en-US" altLang="zh-CN" dirty="0">
                <a:solidFill>
                  <a:srgbClr val="0432FF"/>
                </a:solidFill>
              </a:rPr>
              <a:t>45.6</a:t>
            </a:r>
            <a:r>
              <a:rPr lang="zh-CN" altLang="en-US" dirty="0">
                <a:solidFill>
                  <a:srgbClr val="0432FF"/>
                </a:solidFill>
              </a:rPr>
              <a:t> </a:t>
            </a:r>
            <a:r>
              <a:rPr lang="en-US" altLang="zh-CN" dirty="0">
                <a:solidFill>
                  <a:srgbClr val="0432FF"/>
                </a:solidFill>
              </a:rPr>
              <a:t>GeV</a:t>
            </a:r>
            <a:r>
              <a:rPr lang="zh-CN" altLang="en-US" dirty="0">
                <a:solidFill>
                  <a:srgbClr val="0432FF"/>
                </a:solidFill>
              </a:rPr>
              <a:t>     </a:t>
            </a:r>
            <a:r>
              <a:rPr lang="en-US" altLang="zh-CN" dirty="0">
                <a:solidFill>
                  <a:srgbClr val="0432FF"/>
                </a:solidFill>
              </a:rPr>
              <a:t>vs.</a:t>
            </a:r>
            <a:r>
              <a:rPr lang="zh-CN" altLang="en-US" dirty="0">
                <a:solidFill>
                  <a:srgbClr val="0432FF"/>
                </a:solidFill>
              </a:rPr>
              <a:t>    </a:t>
            </a:r>
            <a:r>
              <a:rPr lang="en-US" altLang="zh-CN" dirty="0">
                <a:solidFill>
                  <a:srgbClr val="0432FF"/>
                </a:solidFill>
              </a:rPr>
              <a:t>45.6</a:t>
            </a:r>
            <a:r>
              <a:rPr lang="zh-CN" altLang="en-US" dirty="0">
                <a:solidFill>
                  <a:srgbClr val="0432FF"/>
                </a:solidFill>
              </a:rPr>
              <a:t> </a:t>
            </a:r>
            <a:r>
              <a:rPr lang="en-US" altLang="zh-CN" dirty="0">
                <a:solidFill>
                  <a:srgbClr val="0432FF"/>
                </a:solidFill>
              </a:rPr>
              <a:t>GeV</a:t>
            </a:r>
            <a:r>
              <a:rPr lang="zh-CN" altLang="en-US" dirty="0">
                <a:solidFill>
                  <a:srgbClr val="0432FF"/>
                </a:solidFill>
              </a:rPr>
              <a:t> </a:t>
            </a:r>
            <a:endParaRPr lang="en-US" dirty="0">
              <a:solidFill>
                <a:srgbClr val="0432FF"/>
              </a:solidFill>
            </a:endParaRPr>
          </a:p>
        </p:txBody>
      </p:sp>
      <p:pic>
        <p:nvPicPr>
          <p:cNvPr id="8" name="Picture 7">
            <a:extLst>
              <a:ext uri="{FF2B5EF4-FFF2-40B4-BE49-F238E27FC236}">
                <a16:creationId xmlns:a16="http://schemas.microsoft.com/office/drawing/2014/main" id="{B0471441-E505-D743-B50A-18CEDCFC5172}"/>
              </a:ext>
            </a:extLst>
          </p:cNvPr>
          <p:cNvPicPr>
            <a:picLocks noChangeAspect="1"/>
          </p:cNvPicPr>
          <p:nvPr/>
        </p:nvPicPr>
        <p:blipFill>
          <a:blip r:embed="rId3"/>
          <a:stretch>
            <a:fillRect/>
          </a:stretch>
        </p:blipFill>
        <p:spPr>
          <a:xfrm>
            <a:off x="3530089" y="1637695"/>
            <a:ext cx="3838253" cy="2745738"/>
          </a:xfrm>
          <a:prstGeom prst="rect">
            <a:avLst/>
          </a:prstGeom>
        </p:spPr>
      </p:pic>
      <p:sp>
        <p:nvSpPr>
          <p:cNvPr id="9" name="TextBox 8">
            <a:extLst>
              <a:ext uri="{FF2B5EF4-FFF2-40B4-BE49-F238E27FC236}">
                <a16:creationId xmlns:a16="http://schemas.microsoft.com/office/drawing/2014/main" id="{1D76239B-F4A6-734C-85F2-BE503CC7EAD5}"/>
              </a:ext>
            </a:extLst>
          </p:cNvPr>
          <p:cNvSpPr txBox="1"/>
          <p:nvPr/>
        </p:nvSpPr>
        <p:spPr>
          <a:xfrm>
            <a:off x="3798272" y="1018767"/>
            <a:ext cx="4193628" cy="1200329"/>
          </a:xfrm>
          <a:prstGeom prst="rect">
            <a:avLst/>
          </a:prstGeom>
          <a:noFill/>
        </p:spPr>
        <p:txBody>
          <a:bodyPr wrap="square" rtlCol="0">
            <a:spAutoFit/>
          </a:bodyPr>
          <a:lstStyle/>
          <a:p>
            <a:r>
              <a:rPr lang="en-US" altLang="zh-CN" dirty="0">
                <a:solidFill>
                  <a:srgbClr val="0432FF"/>
                </a:solidFill>
              </a:rPr>
              <a:t>HERA:</a:t>
            </a:r>
            <a:r>
              <a:rPr lang="zh-CN" altLang="en-US" dirty="0">
                <a:solidFill>
                  <a:srgbClr val="0432FF"/>
                </a:solidFill>
              </a:rPr>
              <a:t>  </a:t>
            </a:r>
            <a:r>
              <a:rPr lang="en-US" altLang="zh-CN" dirty="0">
                <a:solidFill>
                  <a:srgbClr val="0432FF"/>
                </a:solidFill>
              </a:rPr>
              <a:t>polarized</a:t>
            </a:r>
            <a:r>
              <a:rPr lang="zh-CN" altLang="en-US" dirty="0">
                <a:solidFill>
                  <a:srgbClr val="0432FF"/>
                </a:solidFill>
              </a:rPr>
              <a:t> </a:t>
            </a:r>
            <a:r>
              <a:rPr lang="en-US" altLang="zh-CN" dirty="0">
                <a:solidFill>
                  <a:srgbClr val="0432FF"/>
                </a:solidFill>
              </a:rPr>
              <a:t>e-</a:t>
            </a:r>
            <a:r>
              <a:rPr lang="zh-CN" altLang="en-US" dirty="0">
                <a:solidFill>
                  <a:srgbClr val="0432FF"/>
                </a:solidFill>
              </a:rPr>
              <a:t> </a:t>
            </a:r>
            <a:r>
              <a:rPr lang="en-US" altLang="zh-CN" dirty="0">
                <a:solidFill>
                  <a:srgbClr val="0432FF"/>
                </a:solidFill>
              </a:rPr>
              <a:t>(e+)</a:t>
            </a:r>
            <a:r>
              <a:rPr lang="zh-CN" altLang="en-US" dirty="0">
                <a:solidFill>
                  <a:srgbClr val="0432FF"/>
                </a:solidFill>
              </a:rPr>
              <a:t> </a:t>
            </a:r>
            <a:r>
              <a:rPr lang="en-US" altLang="zh-CN" dirty="0">
                <a:solidFill>
                  <a:srgbClr val="0432FF"/>
                </a:solidFill>
              </a:rPr>
              <a:t>&amp;</a:t>
            </a:r>
            <a:r>
              <a:rPr lang="zh-CN" altLang="en-US" dirty="0">
                <a:solidFill>
                  <a:srgbClr val="0432FF"/>
                </a:solidFill>
              </a:rPr>
              <a:t> </a:t>
            </a:r>
            <a:r>
              <a:rPr lang="en-US" altLang="zh-CN" dirty="0">
                <a:solidFill>
                  <a:srgbClr val="0432FF"/>
                </a:solidFill>
              </a:rPr>
              <a:t>unpolarized</a:t>
            </a:r>
            <a:r>
              <a:rPr lang="zh-CN" altLang="en-US" dirty="0">
                <a:solidFill>
                  <a:srgbClr val="0432FF"/>
                </a:solidFill>
              </a:rPr>
              <a:t> </a:t>
            </a:r>
            <a:r>
              <a:rPr lang="en-US" altLang="zh-CN" dirty="0">
                <a:solidFill>
                  <a:srgbClr val="0432FF"/>
                </a:solidFill>
              </a:rPr>
              <a:t>p</a:t>
            </a:r>
          </a:p>
          <a:p>
            <a:r>
              <a:rPr lang="zh-CN" altLang="en-US" dirty="0">
                <a:solidFill>
                  <a:srgbClr val="0432FF"/>
                </a:solidFill>
              </a:rPr>
              <a:t>       </a:t>
            </a:r>
            <a:r>
              <a:rPr lang="en-US" altLang="zh-CN" dirty="0">
                <a:solidFill>
                  <a:srgbClr val="0432FF"/>
                </a:solidFill>
              </a:rPr>
              <a:t>27.5</a:t>
            </a:r>
            <a:r>
              <a:rPr lang="zh-CN" altLang="en-US" dirty="0">
                <a:solidFill>
                  <a:srgbClr val="0432FF"/>
                </a:solidFill>
              </a:rPr>
              <a:t> </a:t>
            </a:r>
            <a:r>
              <a:rPr lang="en-US" altLang="zh-CN" dirty="0">
                <a:solidFill>
                  <a:srgbClr val="0432FF"/>
                </a:solidFill>
              </a:rPr>
              <a:t>GeV</a:t>
            </a:r>
            <a:r>
              <a:rPr lang="zh-CN" altLang="en-US" dirty="0">
                <a:solidFill>
                  <a:srgbClr val="0432FF"/>
                </a:solidFill>
              </a:rPr>
              <a:t>      </a:t>
            </a:r>
            <a:r>
              <a:rPr lang="en-US" altLang="zh-CN" dirty="0">
                <a:solidFill>
                  <a:srgbClr val="0432FF"/>
                </a:solidFill>
              </a:rPr>
              <a:t>vs.</a:t>
            </a:r>
            <a:r>
              <a:rPr lang="zh-CN" altLang="en-US" dirty="0">
                <a:solidFill>
                  <a:srgbClr val="0432FF"/>
                </a:solidFill>
              </a:rPr>
              <a:t>     </a:t>
            </a:r>
            <a:r>
              <a:rPr lang="en-US" altLang="zh-CN" dirty="0">
                <a:solidFill>
                  <a:srgbClr val="0432FF"/>
                </a:solidFill>
              </a:rPr>
              <a:t>820~920</a:t>
            </a:r>
            <a:r>
              <a:rPr lang="zh-CN" altLang="en-US" dirty="0">
                <a:solidFill>
                  <a:srgbClr val="0432FF"/>
                </a:solidFill>
              </a:rPr>
              <a:t> </a:t>
            </a:r>
            <a:r>
              <a:rPr lang="en-US" altLang="zh-CN" dirty="0">
                <a:solidFill>
                  <a:srgbClr val="0432FF"/>
                </a:solidFill>
              </a:rPr>
              <a:t>GeV</a:t>
            </a:r>
            <a:r>
              <a:rPr lang="zh-CN" altLang="en-US" dirty="0">
                <a:solidFill>
                  <a:srgbClr val="0432FF"/>
                </a:solidFill>
              </a:rPr>
              <a:t> </a:t>
            </a:r>
            <a:endParaRPr lang="en-HK" altLang="zh-CN" dirty="0">
              <a:solidFill>
                <a:srgbClr val="0432FF"/>
              </a:solidFill>
            </a:endParaRPr>
          </a:p>
          <a:p>
            <a:endParaRPr lang="en-HK" dirty="0">
              <a:solidFill>
                <a:srgbClr val="0432FF"/>
              </a:solidFill>
            </a:endParaRPr>
          </a:p>
          <a:p>
            <a:endParaRPr lang="en-US" dirty="0">
              <a:solidFill>
                <a:srgbClr val="0432FF"/>
              </a:solidFill>
            </a:endParaRPr>
          </a:p>
        </p:txBody>
      </p:sp>
      <p:pic>
        <p:nvPicPr>
          <p:cNvPr id="10" name="图片 3" descr="RHICschematic1.png">
            <a:extLst>
              <a:ext uri="{FF2B5EF4-FFF2-40B4-BE49-F238E27FC236}">
                <a16:creationId xmlns:a16="http://schemas.microsoft.com/office/drawing/2014/main" id="{AD6C6F77-620F-2741-842D-D0C6F1D525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8166" y="1946393"/>
            <a:ext cx="4713041" cy="2291140"/>
          </a:xfrm>
          <a:prstGeom prst="rect">
            <a:avLst/>
          </a:prstGeom>
        </p:spPr>
      </p:pic>
      <p:sp>
        <p:nvSpPr>
          <p:cNvPr id="11" name="TextBox 10">
            <a:extLst>
              <a:ext uri="{FF2B5EF4-FFF2-40B4-BE49-F238E27FC236}">
                <a16:creationId xmlns:a16="http://schemas.microsoft.com/office/drawing/2014/main" id="{4E4470B3-6273-EA41-A92A-8D41AF195E1C}"/>
              </a:ext>
            </a:extLst>
          </p:cNvPr>
          <p:cNvSpPr txBox="1"/>
          <p:nvPr/>
        </p:nvSpPr>
        <p:spPr>
          <a:xfrm>
            <a:off x="8559457" y="999951"/>
            <a:ext cx="3773215" cy="923330"/>
          </a:xfrm>
          <a:prstGeom prst="rect">
            <a:avLst/>
          </a:prstGeom>
          <a:noFill/>
        </p:spPr>
        <p:txBody>
          <a:bodyPr wrap="square" rtlCol="0">
            <a:spAutoFit/>
          </a:bodyPr>
          <a:lstStyle/>
          <a:p>
            <a:r>
              <a:rPr lang="en-US" altLang="zh-CN" dirty="0">
                <a:solidFill>
                  <a:srgbClr val="0432FF"/>
                </a:solidFill>
              </a:rPr>
              <a:t>RHIC:</a:t>
            </a:r>
            <a:r>
              <a:rPr lang="zh-CN" altLang="en-US" dirty="0">
                <a:solidFill>
                  <a:srgbClr val="0432FF"/>
                </a:solidFill>
              </a:rPr>
              <a:t>  </a:t>
            </a:r>
            <a:r>
              <a:rPr lang="en-US" altLang="zh-CN" dirty="0">
                <a:solidFill>
                  <a:srgbClr val="0432FF"/>
                </a:solidFill>
              </a:rPr>
              <a:t>polarized</a:t>
            </a:r>
            <a:r>
              <a:rPr lang="zh-CN" altLang="en-US" dirty="0">
                <a:solidFill>
                  <a:srgbClr val="0432FF"/>
                </a:solidFill>
              </a:rPr>
              <a:t> </a:t>
            </a:r>
            <a:r>
              <a:rPr lang="en-US" altLang="zh-CN" dirty="0">
                <a:solidFill>
                  <a:srgbClr val="0432FF"/>
                </a:solidFill>
              </a:rPr>
              <a:t>pp</a:t>
            </a:r>
            <a:r>
              <a:rPr lang="zh-CN" altLang="en-US" dirty="0">
                <a:solidFill>
                  <a:srgbClr val="0432FF"/>
                </a:solidFill>
              </a:rPr>
              <a:t> </a:t>
            </a:r>
            <a:r>
              <a:rPr lang="en-US" altLang="zh-CN" dirty="0">
                <a:solidFill>
                  <a:srgbClr val="0432FF"/>
                </a:solidFill>
              </a:rPr>
              <a:t>collider</a:t>
            </a:r>
          </a:p>
          <a:p>
            <a:r>
              <a:rPr lang="en-US" altLang="zh-CN" dirty="0">
                <a:solidFill>
                  <a:srgbClr val="0432FF"/>
                </a:solidFill>
              </a:rPr>
              <a:t>Up</a:t>
            </a:r>
            <a:r>
              <a:rPr lang="zh-CN" altLang="en-US" dirty="0">
                <a:solidFill>
                  <a:srgbClr val="0432FF"/>
                </a:solidFill>
              </a:rPr>
              <a:t> </a:t>
            </a:r>
            <a:r>
              <a:rPr lang="en-US" altLang="zh-CN" dirty="0">
                <a:solidFill>
                  <a:srgbClr val="0432FF"/>
                </a:solidFill>
              </a:rPr>
              <a:t>to</a:t>
            </a:r>
            <a:r>
              <a:rPr lang="zh-CN" altLang="en-US" dirty="0">
                <a:solidFill>
                  <a:srgbClr val="0432FF"/>
                </a:solidFill>
              </a:rPr>
              <a:t> </a:t>
            </a:r>
            <a:r>
              <a:rPr lang="en-US" altLang="zh-CN" dirty="0">
                <a:solidFill>
                  <a:srgbClr val="0432FF"/>
                </a:solidFill>
              </a:rPr>
              <a:t>255</a:t>
            </a:r>
            <a:r>
              <a:rPr lang="zh-CN" altLang="en-US" dirty="0">
                <a:solidFill>
                  <a:srgbClr val="0432FF"/>
                </a:solidFill>
              </a:rPr>
              <a:t> </a:t>
            </a:r>
            <a:r>
              <a:rPr lang="en-US" altLang="zh-CN" dirty="0">
                <a:solidFill>
                  <a:srgbClr val="0432FF"/>
                </a:solidFill>
              </a:rPr>
              <a:t>GeV</a:t>
            </a:r>
          </a:p>
          <a:p>
            <a:endParaRPr lang="en-US" dirty="0">
              <a:solidFill>
                <a:srgbClr val="0432FF"/>
              </a:solidFill>
            </a:endParaRPr>
          </a:p>
        </p:txBody>
      </p:sp>
      <p:sp>
        <p:nvSpPr>
          <p:cNvPr id="13" name="TextBox 12">
            <a:extLst>
              <a:ext uri="{FF2B5EF4-FFF2-40B4-BE49-F238E27FC236}">
                <a16:creationId xmlns:a16="http://schemas.microsoft.com/office/drawing/2014/main" id="{53B3335D-56D2-3C4B-89D3-A7E4FF22D09F}"/>
              </a:ext>
            </a:extLst>
          </p:cNvPr>
          <p:cNvSpPr txBox="1"/>
          <p:nvPr/>
        </p:nvSpPr>
        <p:spPr>
          <a:xfrm>
            <a:off x="31163" y="1734274"/>
            <a:ext cx="3352801" cy="646331"/>
          </a:xfrm>
          <a:prstGeom prst="rect">
            <a:avLst/>
          </a:prstGeom>
          <a:noFill/>
        </p:spPr>
        <p:txBody>
          <a:bodyPr wrap="square" rtlCol="0">
            <a:spAutoFit/>
          </a:bodyPr>
          <a:lstStyle/>
          <a:p>
            <a:r>
              <a:rPr lang="en-US" altLang="zh-CN" dirty="0">
                <a:solidFill>
                  <a:srgbClr val="FF0000"/>
                </a:solidFill>
              </a:rPr>
              <a:t>Most</a:t>
            </a:r>
            <a:r>
              <a:rPr lang="zh-CN" altLang="en-US" dirty="0">
                <a:solidFill>
                  <a:srgbClr val="FF0000"/>
                </a:solidFill>
              </a:rPr>
              <a:t> </a:t>
            </a:r>
            <a:r>
              <a:rPr lang="en-US" altLang="zh-CN" dirty="0">
                <a:solidFill>
                  <a:srgbClr val="FF0000"/>
                </a:solidFill>
              </a:rPr>
              <a:t>notably</a:t>
            </a:r>
            <a:r>
              <a:rPr lang="zh-CN" altLang="en-US" dirty="0">
                <a:solidFill>
                  <a:srgbClr val="FF0000"/>
                </a:solidFill>
              </a:rPr>
              <a:t> </a:t>
            </a:r>
            <a:r>
              <a:rPr lang="en-US" altLang="zh-CN" dirty="0">
                <a:solidFill>
                  <a:srgbClr val="FF0000"/>
                </a:solidFill>
              </a:rPr>
              <a:t>the</a:t>
            </a:r>
            <a:r>
              <a:rPr lang="zh-CN" altLang="en-US" dirty="0">
                <a:solidFill>
                  <a:srgbClr val="FF0000"/>
                </a:solidFill>
              </a:rPr>
              <a:t> </a:t>
            </a:r>
            <a:r>
              <a:rPr lang="en-US" altLang="zh-CN" dirty="0">
                <a:solidFill>
                  <a:srgbClr val="FF0000"/>
                </a:solidFill>
              </a:rPr>
              <a:t>measurement</a:t>
            </a:r>
            <a:r>
              <a:rPr lang="zh-CN" altLang="en-US" dirty="0">
                <a:solidFill>
                  <a:srgbClr val="FF0000"/>
                </a:solidFill>
              </a:rPr>
              <a:t> </a:t>
            </a:r>
            <a:r>
              <a:rPr lang="en-US" altLang="zh-CN" dirty="0">
                <a:solidFill>
                  <a:srgbClr val="FF0000"/>
                </a:solidFill>
              </a:rPr>
              <a:t>of</a:t>
            </a:r>
            <a:r>
              <a:rPr lang="zh-CN" altLang="en-US" dirty="0">
                <a:solidFill>
                  <a:srgbClr val="FF0000"/>
                </a:solidFill>
              </a:rPr>
              <a:t> </a:t>
            </a:r>
            <a:r>
              <a:rPr lang="en-US" altLang="zh-CN" dirty="0">
                <a:solidFill>
                  <a:srgbClr val="FF0000"/>
                </a:solidFill>
              </a:rPr>
              <a:t>the</a:t>
            </a:r>
            <a:r>
              <a:rPr lang="zh-CN" altLang="en-US" dirty="0">
                <a:solidFill>
                  <a:srgbClr val="FF0000"/>
                </a:solidFill>
              </a:rPr>
              <a:t> </a:t>
            </a:r>
            <a:r>
              <a:rPr lang="en-US" altLang="zh-CN" dirty="0">
                <a:solidFill>
                  <a:srgbClr val="FF0000"/>
                </a:solidFill>
              </a:rPr>
              <a:t>weak</a:t>
            </a:r>
            <a:r>
              <a:rPr lang="zh-CN" altLang="en-US" dirty="0">
                <a:solidFill>
                  <a:srgbClr val="FF0000"/>
                </a:solidFill>
              </a:rPr>
              <a:t> </a:t>
            </a:r>
            <a:r>
              <a:rPr lang="en-US" altLang="zh-CN" dirty="0">
                <a:solidFill>
                  <a:srgbClr val="FF0000"/>
                </a:solidFill>
              </a:rPr>
              <a:t>mixing</a:t>
            </a:r>
            <a:r>
              <a:rPr lang="zh-CN" altLang="en-US" dirty="0">
                <a:solidFill>
                  <a:srgbClr val="FF0000"/>
                </a:solidFill>
              </a:rPr>
              <a:t> </a:t>
            </a:r>
            <a:r>
              <a:rPr lang="en-US" altLang="zh-CN" dirty="0">
                <a:solidFill>
                  <a:srgbClr val="FF0000"/>
                </a:solidFill>
              </a:rPr>
              <a:t>angle</a:t>
            </a:r>
            <a:r>
              <a:rPr lang="zh-CN" altLang="en-US" dirty="0">
                <a:solidFill>
                  <a:srgbClr val="FF0000"/>
                </a:solidFill>
              </a:rPr>
              <a:t> </a:t>
            </a:r>
            <a:endParaRPr lang="en-US" dirty="0">
              <a:solidFill>
                <a:srgbClr val="FF0000"/>
              </a:solidFill>
            </a:endParaRPr>
          </a:p>
        </p:txBody>
      </p:sp>
      <p:sp>
        <p:nvSpPr>
          <p:cNvPr id="14" name="TextBox 13">
            <a:extLst>
              <a:ext uri="{FF2B5EF4-FFF2-40B4-BE49-F238E27FC236}">
                <a16:creationId xmlns:a16="http://schemas.microsoft.com/office/drawing/2014/main" id="{69880C55-3C29-294E-8E74-359DDEB6A059}"/>
              </a:ext>
            </a:extLst>
          </p:cNvPr>
          <p:cNvSpPr txBox="1"/>
          <p:nvPr/>
        </p:nvSpPr>
        <p:spPr>
          <a:xfrm>
            <a:off x="6130609" y="4097726"/>
            <a:ext cx="2648606" cy="369332"/>
          </a:xfrm>
          <a:prstGeom prst="rect">
            <a:avLst/>
          </a:prstGeom>
          <a:noFill/>
        </p:spPr>
        <p:txBody>
          <a:bodyPr wrap="square" rtlCol="0">
            <a:spAutoFit/>
          </a:bodyPr>
          <a:lstStyle/>
          <a:p>
            <a:r>
              <a:rPr lang="en-US" altLang="zh-CN" dirty="0">
                <a:solidFill>
                  <a:srgbClr val="FF0000"/>
                </a:solidFill>
              </a:rPr>
              <a:t>Proton</a:t>
            </a:r>
            <a:r>
              <a:rPr lang="zh-CN" altLang="en-US" dirty="0">
                <a:solidFill>
                  <a:srgbClr val="FF0000"/>
                </a:solidFill>
              </a:rPr>
              <a:t> </a:t>
            </a:r>
            <a:r>
              <a:rPr lang="en-US" altLang="zh-CN" dirty="0">
                <a:solidFill>
                  <a:srgbClr val="FF0000"/>
                </a:solidFill>
              </a:rPr>
              <a:t>(spin)</a:t>
            </a:r>
            <a:r>
              <a:rPr lang="zh-CN" altLang="en-US" dirty="0">
                <a:solidFill>
                  <a:srgbClr val="FF0000"/>
                </a:solidFill>
              </a:rPr>
              <a:t> </a:t>
            </a:r>
            <a:r>
              <a:rPr lang="en-US" altLang="zh-CN" dirty="0">
                <a:solidFill>
                  <a:srgbClr val="FF0000"/>
                </a:solidFill>
              </a:rPr>
              <a:t>structure</a:t>
            </a:r>
            <a:endParaRPr lang="en-US" dirty="0">
              <a:solidFill>
                <a:srgbClr val="FF0000"/>
              </a:solidFill>
            </a:endParaRPr>
          </a:p>
        </p:txBody>
      </p:sp>
      <p:pic>
        <p:nvPicPr>
          <p:cNvPr id="12" name="Picture 11">
            <a:extLst>
              <a:ext uri="{FF2B5EF4-FFF2-40B4-BE49-F238E27FC236}">
                <a16:creationId xmlns:a16="http://schemas.microsoft.com/office/drawing/2014/main" id="{036D84B7-70AB-E04D-9DEF-80B57FDA6A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3228" y="2545629"/>
            <a:ext cx="1786228" cy="2258358"/>
          </a:xfrm>
          <a:prstGeom prst="rect">
            <a:avLst/>
          </a:prstGeom>
        </p:spPr>
      </p:pic>
      <p:graphicFrame>
        <p:nvGraphicFramePr>
          <p:cNvPr id="15" name="Table 14">
            <a:extLst>
              <a:ext uri="{FF2B5EF4-FFF2-40B4-BE49-F238E27FC236}">
                <a16:creationId xmlns:a16="http://schemas.microsoft.com/office/drawing/2014/main" id="{B5C54E9C-76EC-2247-A49E-354D26C9EE49}"/>
              </a:ext>
            </a:extLst>
          </p:cNvPr>
          <p:cNvGraphicFramePr>
            <a:graphicFrameLocks noGrp="1"/>
          </p:cNvGraphicFramePr>
          <p:nvPr>
            <p:extLst/>
          </p:nvPr>
        </p:nvGraphicFramePr>
        <p:xfrm>
          <a:off x="170538" y="4897162"/>
          <a:ext cx="3457299" cy="822960"/>
        </p:xfrm>
        <a:graphic>
          <a:graphicData uri="http://schemas.openxmlformats.org/drawingml/2006/table">
            <a:tbl>
              <a:tblPr firstRow="1" bandRow="1">
                <a:tableStyleId>{5C22544A-7EE6-4342-B048-85BDC9FD1C3A}</a:tableStyleId>
              </a:tblPr>
              <a:tblGrid>
                <a:gridCol w="1775012">
                  <a:extLst>
                    <a:ext uri="{9D8B030D-6E8A-4147-A177-3AD203B41FA5}">
                      <a16:colId xmlns:a16="http://schemas.microsoft.com/office/drawing/2014/main" val="3780261207"/>
                    </a:ext>
                  </a:extLst>
                </a:gridCol>
                <a:gridCol w="848323">
                  <a:extLst>
                    <a:ext uri="{9D8B030D-6E8A-4147-A177-3AD203B41FA5}">
                      <a16:colId xmlns:a16="http://schemas.microsoft.com/office/drawing/2014/main" val="3971751007"/>
                    </a:ext>
                  </a:extLst>
                </a:gridCol>
                <a:gridCol w="833964">
                  <a:extLst>
                    <a:ext uri="{9D8B030D-6E8A-4147-A177-3AD203B41FA5}">
                      <a16:colId xmlns:a16="http://schemas.microsoft.com/office/drawing/2014/main" val="2445402427"/>
                    </a:ext>
                  </a:extLst>
                </a:gridCol>
              </a:tblGrid>
              <a:tr h="248522">
                <a:tc>
                  <a:txBody>
                    <a:bodyPr/>
                    <a:lstStyle/>
                    <a:p>
                      <a:endParaRPr lang="en-US" sz="1200" dirty="0"/>
                    </a:p>
                  </a:txBody>
                  <a:tcPr/>
                </a:tc>
                <a:tc>
                  <a:txBody>
                    <a:bodyPr/>
                    <a:lstStyle/>
                    <a:p>
                      <a:r>
                        <a:rPr lang="en-US" altLang="zh-CN" sz="1200" dirty="0"/>
                        <a:t>LEP</a:t>
                      </a:r>
                      <a:endParaRPr lang="en-US" sz="1200" dirty="0"/>
                    </a:p>
                  </a:txBody>
                  <a:tcPr/>
                </a:tc>
                <a:tc>
                  <a:txBody>
                    <a:bodyPr/>
                    <a:lstStyle/>
                    <a:p>
                      <a:r>
                        <a:rPr lang="en-US" altLang="zh-CN" sz="1200" dirty="0"/>
                        <a:t>SLC</a:t>
                      </a:r>
                      <a:endParaRPr lang="en-US" sz="1200" dirty="0"/>
                    </a:p>
                  </a:txBody>
                  <a:tcPr/>
                </a:tc>
                <a:extLst>
                  <a:ext uri="{0D108BD9-81ED-4DB2-BD59-A6C34878D82A}">
                    <a16:rowId xmlns:a16="http://schemas.microsoft.com/office/drawing/2014/main" val="474860694"/>
                  </a:ext>
                </a:extLst>
              </a:tr>
              <a:tr h="248522">
                <a:tc>
                  <a:txBody>
                    <a:bodyPr/>
                    <a:lstStyle/>
                    <a:p>
                      <a:r>
                        <a:rPr lang="en-US" altLang="zh-CN" sz="1200" dirty="0"/>
                        <a:t>No.</a:t>
                      </a:r>
                      <a:r>
                        <a:rPr lang="zh-CN" altLang="en-US" sz="1200" dirty="0"/>
                        <a:t> </a:t>
                      </a:r>
                      <a:r>
                        <a:rPr lang="en-US" altLang="zh-CN" sz="1200" dirty="0"/>
                        <a:t>Z</a:t>
                      </a:r>
                      <a:r>
                        <a:rPr lang="zh-CN" altLang="en-US" sz="1200" dirty="0"/>
                        <a:t> </a:t>
                      </a:r>
                      <a:r>
                        <a:rPr lang="en-US" altLang="zh-CN" sz="1200" dirty="0"/>
                        <a:t>decays</a:t>
                      </a:r>
                      <a:r>
                        <a:rPr lang="zh-CN" altLang="en-US" sz="1200" dirty="0"/>
                        <a:t> </a:t>
                      </a:r>
                      <a:r>
                        <a:rPr lang="en-US" altLang="zh-CN" sz="1200" dirty="0"/>
                        <a:t>events</a:t>
                      </a:r>
                      <a:r>
                        <a:rPr lang="zh-CN" altLang="en-US" sz="1200" dirty="0"/>
                        <a:t> </a:t>
                      </a:r>
                      <a:endParaRPr lang="en-US" sz="1200" dirty="0"/>
                    </a:p>
                  </a:txBody>
                  <a:tcPr/>
                </a:tc>
                <a:tc>
                  <a:txBody>
                    <a:bodyPr/>
                    <a:lstStyle/>
                    <a:p>
                      <a:r>
                        <a:rPr lang="en-US" altLang="zh-CN" sz="1200" dirty="0"/>
                        <a:t>17</a:t>
                      </a:r>
                      <a:r>
                        <a:rPr lang="zh-CN" altLang="en-US" sz="1200" dirty="0"/>
                        <a:t> </a:t>
                      </a:r>
                      <a:r>
                        <a:rPr lang="en-US" altLang="zh-CN" sz="1200" dirty="0"/>
                        <a:t>million</a:t>
                      </a:r>
                      <a:endParaRPr lang="en-US" sz="1200" dirty="0"/>
                    </a:p>
                  </a:txBody>
                  <a:tcPr/>
                </a:tc>
                <a:tc>
                  <a:txBody>
                    <a:bodyPr/>
                    <a:lstStyle/>
                    <a:p>
                      <a:r>
                        <a:rPr lang="en-US" altLang="zh-CN" sz="1200" dirty="0"/>
                        <a:t>0.6</a:t>
                      </a:r>
                      <a:r>
                        <a:rPr lang="zh-CN" altLang="en-US" sz="1200" dirty="0"/>
                        <a:t> </a:t>
                      </a:r>
                      <a:r>
                        <a:rPr lang="en-US" altLang="zh-CN" sz="1200" dirty="0"/>
                        <a:t>million</a:t>
                      </a:r>
                      <a:endParaRPr lang="en-US" sz="1200" dirty="0"/>
                    </a:p>
                  </a:txBody>
                  <a:tcPr/>
                </a:tc>
                <a:extLst>
                  <a:ext uri="{0D108BD9-81ED-4DB2-BD59-A6C34878D82A}">
                    <a16:rowId xmlns:a16="http://schemas.microsoft.com/office/drawing/2014/main" val="3812060394"/>
                  </a:ext>
                </a:extLst>
              </a:tr>
              <a:tr h="229460">
                <a:tc>
                  <a:txBody>
                    <a:bodyPr/>
                    <a:lstStyle/>
                    <a:p>
                      <a:r>
                        <a:rPr lang="en-US" altLang="zh-CN" sz="1200" dirty="0"/>
                        <a:t>Longitudinal</a:t>
                      </a:r>
                      <a:r>
                        <a:rPr lang="zh-CN" altLang="en-US" sz="1200" dirty="0"/>
                        <a:t> </a:t>
                      </a:r>
                      <a:r>
                        <a:rPr lang="en-US" altLang="zh-CN" sz="1200" dirty="0"/>
                        <a:t>polarization</a:t>
                      </a:r>
                      <a:endParaRPr lang="en-US" sz="1200" dirty="0"/>
                    </a:p>
                  </a:txBody>
                  <a:tcPr/>
                </a:tc>
                <a:tc>
                  <a:txBody>
                    <a:bodyPr/>
                    <a:lstStyle/>
                    <a:p>
                      <a:r>
                        <a:rPr lang="en-US" altLang="zh-CN" sz="1200" dirty="0"/>
                        <a:t>None</a:t>
                      </a:r>
                      <a:endParaRPr lang="en-US" sz="1200" dirty="0"/>
                    </a:p>
                  </a:txBody>
                  <a:tcPr/>
                </a:tc>
                <a:tc>
                  <a:txBody>
                    <a:bodyPr/>
                    <a:lstStyle/>
                    <a:p>
                      <a:r>
                        <a:rPr lang="en-US" altLang="zh-CN" sz="1200" dirty="0"/>
                        <a:t>e-</a:t>
                      </a:r>
                      <a:r>
                        <a:rPr lang="zh-CN" altLang="en-US" sz="1200" dirty="0"/>
                        <a:t> </a:t>
                      </a:r>
                      <a:r>
                        <a:rPr lang="en-US" altLang="zh-CN" sz="1200" dirty="0"/>
                        <a:t>~</a:t>
                      </a:r>
                      <a:r>
                        <a:rPr lang="zh-CN" altLang="en-US" sz="1200" dirty="0"/>
                        <a:t> </a:t>
                      </a:r>
                      <a:r>
                        <a:rPr lang="en-US" altLang="zh-CN" sz="1200" dirty="0"/>
                        <a:t>80%</a:t>
                      </a:r>
                      <a:endParaRPr lang="en-US" sz="1200" dirty="0"/>
                    </a:p>
                  </a:txBody>
                  <a:tcPr/>
                </a:tc>
                <a:extLst>
                  <a:ext uri="{0D108BD9-81ED-4DB2-BD59-A6C34878D82A}">
                    <a16:rowId xmlns:a16="http://schemas.microsoft.com/office/drawing/2014/main" val="3038089833"/>
                  </a:ext>
                </a:extLst>
              </a:tr>
            </a:tbl>
          </a:graphicData>
        </a:graphic>
      </p:graphicFrame>
      <p:pic>
        <p:nvPicPr>
          <p:cNvPr id="7" name="Picture 6">
            <a:extLst>
              <a:ext uri="{FF2B5EF4-FFF2-40B4-BE49-F238E27FC236}">
                <a16:creationId xmlns:a16="http://schemas.microsoft.com/office/drawing/2014/main" id="{6A55E8C7-78C5-A94A-85E4-50C8631FA6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85348" y="4393541"/>
            <a:ext cx="2703707" cy="1665327"/>
          </a:xfrm>
          <a:prstGeom prst="rect">
            <a:avLst/>
          </a:prstGeom>
        </p:spPr>
      </p:pic>
    </p:spTree>
    <p:extLst>
      <p:ext uri="{BB962C8B-B14F-4D97-AF65-F5344CB8AC3E}">
        <p14:creationId xmlns:p14="http://schemas.microsoft.com/office/powerpoint/2010/main" val="2801211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3E3A49E-8D14-E443-BB91-F35855FBA5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31" y="4346081"/>
            <a:ext cx="2879261" cy="1982815"/>
          </a:xfrm>
          <a:prstGeom prst="rect">
            <a:avLst/>
          </a:prstGeom>
        </p:spPr>
      </p:pic>
      <p:pic>
        <p:nvPicPr>
          <p:cNvPr id="11" name="Picture 10">
            <a:extLst>
              <a:ext uri="{FF2B5EF4-FFF2-40B4-BE49-F238E27FC236}">
                <a16:creationId xmlns:a16="http://schemas.microsoft.com/office/drawing/2014/main" id="{0529E716-3838-B14C-8F29-DE48D5ED32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0555" y="4388316"/>
            <a:ext cx="2787602" cy="1941760"/>
          </a:xfrm>
          <a:prstGeom prst="rect">
            <a:avLst/>
          </a:prstGeom>
        </p:spPr>
      </p:pic>
      <p:sp>
        <p:nvSpPr>
          <p:cNvPr id="2" name="Title 1">
            <a:extLst>
              <a:ext uri="{FF2B5EF4-FFF2-40B4-BE49-F238E27FC236}">
                <a16:creationId xmlns:a16="http://schemas.microsoft.com/office/drawing/2014/main" id="{00F4B3E8-DCFB-8547-8D7B-D464125E8058}"/>
              </a:ext>
            </a:extLst>
          </p:cNvPr>
          <p:cNvSpPr>
            <a:spLocks noGrp="1"/>
          </p:cNvSpPr>
          <p:nvPr>
            <p:ph type="title"/>
          </p:nvPr>
        </p:nvSpPr>
        <p:spPr/>
        <p:txBody>
          <a:bodyPr>
            <a:normAutofit fontScale="90000"/>
          </a:bodyPr>
          <a:lstStyle/>
          <a:p>
            <a:r>
              <a:rPr lang="en-US" altLang="zh-CN" dirty="0"/>
              <a:t>Radiative</a:t>
            </a:r>
            <a:r>
              <a:rPr lang="zh-CN" altLang="en-US" dirty="0"/>
              <a:t> </a:t>
            </a:r>
            <a:r>
              <a:rPr lang="en-US" altLang="zh-CN" dirty="0"/>
              <a:t>depolarization</a:t>
            </a:r>
            <a:r>
              <a:rPr lang="zh-CN" altLang="en-US" dirty="0"/>
              <a:t> </a:t>
            </a:r>
            <a:r>
              <a:rPr lang="en-US" altLang="zh-CN" dirty="0"/>
              <a:t>in</a:t>
            </a:r>
            <a:r>
              <a:rPr lang="zh-CN" altLang="en-US" dirty="0"/>
              <a:t> </a:t>
            </a:r>
            <a:r>
              <a:rPr lang="en-US" altLang="zh-CN" dirty="0"/>
              <a:t>ultra-high-energy</a:t>
            </a:r>
            <a:r>
              <a:rPr lang="zh-CN" altLang="en-US" dirty="0"/>
              <a:t> </a:t>
            </a:r>
            <a:r>
              <a:rPr lang="en-US" altLang="zh-CN" dirty="0"/>
              <a:t>storage</a:t>
            </a:r>
            <a:r>
              <a:rPr lang="zh-CN" altLang="en-US" dirty="0"/>
              <a:t> </a:t>
            </a:r>
            <a:r>
              <a:rPr lang="en-US" altLang="zh-CN" dirty="0"/>
              <a:t>rings</a:t>
            </a:r>
            <a:endParaRPr lang="en-US" dirty="0"/>
          </a:p>
        </p:txBody>
      </p:sp>
      <p:sp>
        <p:nvSpPr>
          <p:cNvPr id="3" name="Content Placeholder 2">
            <a:extLst>
              <a:ext uri="{FF2B5EF4-FFF2-40B4-BE49-F238E27FC236}">
                <a16:creationId xmlns:a16="http://schemas.microsoft.com/office/drawing/2014/main" id="{49C0B5B7-1665-5247-8D8C-37AD1A74FBE3}"/>
              </a:ext>
            </a:extLst>
          </p:cNvPr>
          <p:cNvSpPr>
            <a:spLocks noGrp="1"/>
          </p:cNvSpPr>
          <p:nvPr>
            <p:ph idx="1"/>
          </p:nvPr>
        </p:nvSpPr>
        <p:spPr>
          <a:xfrm>
            <a:off x="230536" y="967655"/>
            <a:ext cx="11447252" cy="631008"/>
          </a:xfrm>
          <a:ln>
            <a:solidFill>
              <a:srgbClr val="00B050"/>
            </a:solidFill>
          </a:ln>
        </p:spPr>
        <p:txBody>
          <a:bodyPr>
            <a:noAutofit/>
          </a:bodyPr>
          <a:lstStyle/>
          <a:p>
            <a:r>
              <a:rPr lang="en-US" altLang="zh-CN" sz="1800" dirty="0"/>
              <a:t>Two</a:t>
            </a:r>
            <a:r>
              <a:rPr lang="zh-CN" altLang="en-US" sz="1800" dirty="0"/>
              <a:t> </a:t>
            </a:r>
            <a:r>
              <a:rPr lang="en-US" altLang="zh-CN" sz="1800" dirty="0"/>
              <a:t>distinct</a:t>
            </a:r>
            <a:r>
              <a:rPr lang="zh-CN" altLang="en-US" sz="1800" dirty="0"/>
              <a:t> </a:t>
            </a:r>
            <a:r>
              <a:rPr lang="en-US" altLang="zh-CN" sz="1800" dirty="0"/>
              <a:t>spin</a:t>
            </a:r>
            <a:r>
              <a:rPr lang="zh-CN" altLang="en-US" sz="1800" dirty="0"/>
              <a:t> </a:t>
            </a:r>
            <a:r>
              <a:rPr lang="en-US" altLang="zh-CN" sz="1800" dirty="0"/>
              <a:t>diffusion</a:t>
            </a:r>
            <a:r>
              <a:rPr lang="zh-CN" altLang="en-US" sz="1800" dirty="0"/>
              <a:t> </a:t>
            </a:r>
            <a:r>
              <a:rPr lang="en-US" altLang="zh-CN" sz="1800" dirty="0"/>
              <a:t>mechanisms</a:t>
            </a:r>
            <a:r>
              <a:rPr lang="zh-CN" altLang="en-US" sz="1800" dirty="0"/>
              <a:t> </a:t>
            </a:r>
            <a:r>
              <a:rPr lang="en-US" altLang="zh-CN" sz="1800" dirty="0"/>
              <a:t>were</a:t>
            </a:r>
            <a:r>
              <a:rPr lang="zh-CN" altLang="en-US" sz="1800" dirty="0"/>
              <a:t> </a:t>
            </a:r>
            <a:r>
              <a:rPr lang="en-US" altLang="zh-CN" sz="1800" dirty="0"/>
              <a:t>proposed</a:t>
            </a:r>
            <a:r>
              <a:rPr lang="zh-CN" altLang="en-US" sz="1800" dirty="0"/>
              <a:t> </a:t>
            </a:r>
            <a:r>
              <a:rPr lang="en-US" altLang="zh-CN" sz="1800" dirty="0"/>
              <a:t>in</a:t>
            </a:r>
            <a:r>
              <a:rPr lang="zh-CN" altLang="en-US" sz="1800" dirty="0"/>
              <a:t> </a:t>
            </a:r>
            <a:r>
              <a:rPr lang="en-US" altLang="zh-CN" sz="1800" dirty="0"/>
              <a:t>[1]</a:t>
            </a:r>
            <a:r>
              <a:rPr lang="zh-CN" altLang="en-US" sz="1800" dirty="0"/>
              <a:t> </a:t>
            </a:r>
            <a:r>
              <a:rPr lang="en-US" altLang="zh-CN" sz="1800" dirty="0"/>
              <a:t>in</a:t>
            </a:r>
            <a:r>
              <a:rPr lang="zh-CN" altLang="en-US" sz="1800" dirty="0"/>
              <a:t> </a:t>
            </a:r>
            <a:r>
              <a:rPr lang="en-US" altLang="zh-CN" sz="1800" dirty="0"/>
              <a:t>1970s,</a:t>
            </a:r>
            <a:r>
              <a:rPr lang="zh-CN" altLang="en-US" sz="1800" dirty="0"/>
              <a:t> </a:t>
            </a:r>
            <a:r>
              <a:rPr lang="en-US" altLang="zh-CN" sz="1800" dirty="0"/>
              <a:t>regarding</a:t>
            </a:r>
            <a:r>
              <a:rPr lang="zh-CN" altLang="en-US" sz="1800" dirty="0"/>
              <a:t> </a:t>
            </a:r>
            <a:r>
              <a:rPr lang="en-US" altLang="zh-CN" sz="1800" dirty="0"/>
              <a:t>the</a:t>
            </a:r>
            <a:r>
              <a:rPr lang="zh-CN" altLang="en-US" sz="1800" dirty="0"/>
              <a:t> </a:t>
            </a:r>
            <a:r>
              <a:rPr lang="en-US" altLang="zh-CN" sz="1800" dirty="0"/>
              <a:t>regimes</a:t>
            </a:r>
            <a:r>
              <a:rPr lang="zh-CN" altLang="en-US" sz="1800" dirty="0"/>
              <a:t> </a:t>
            </a:r>
            <a:r>
              <a:rPr lang="en-US" altLang="zh-CN" sz="1800" dirty="0"/>
              <a:t>of</a:t>
            </a:r>
            <a:r>
              <a:rPr lang="zh-CN" altLang="en-US" sz="1800" dirty="0"/>
              <a:t> </a:t>
            </a:r>
            <a:r>
              <a:rPr lang="en-US" altLang="zh-CN" sz="1800" dirty="0"/>
              <a:t>spin</a:t>
            </a:r>
            <a:r>
              <a:rPr lang="zh-CN" altLang="en-US" sz="1800" dirty="0"/>
              <a:t> </a:t>
            </a:r>
            <a:r>
              <a:rPr lang="en-US" altLang="zh-CN" sz="1800" dirty="0"/>
              <a:t>resonance</a:t>
            </a:r>
            <a:r>
              <a:rPr lang="zh-CN" altLang="en-US" sz="1800" dirty="0"/>
              <a:t> </a:t>
            </a:r>
            <a:r>
              <a:rPr lang="en-US" altLang="zh-CN" sz="1800" dirty="0"/>
              <a:t>crossing,</a:t>
            </a:r>
            <a:r>
              <a:rPr lang="zh-CN" altLang="en-US" sz="1800" dirty="0"/>
              <a:t> </a:t>
            </a:r>
            <a:r>
              <a:rPr lang="en-US" altLang="zh-CN" sz="1800" dirty="0"/>
              <a:t>in</a:t>
            </a:r>
            <a:r>
              <a:rPr lang="zh-CN" altLang="en-US" sz="1800" dirty="0"/>
              <a:t> </a:t>
            </a:r>
            <a:r>
              <a:rPr lang="en-US" altLang="zh-CN" sz="1800" dirty="0"/>
              <a:t>the</a:t>
            </a:r>
            <a:r>
              <a:rPr lang="zh-CN" altLang="en-US" sz="1800" dirty="0"/>
              <a:t> </a:t>
            </a:r>
            <a:r>
              <a:rPr lang="en-US" altLang="zh-CN" sz="1800" dirty="0"/>
              <a:t>combined</a:t>
            </a:r>
            <a:r>
              <a:rPr lang="zh-CN" altLang="en-US" sz="1800" dirty="0"/>
              <a:t> </a:t>
            </a:r>
            <a:r>
              <a:rPr lang="en-US" altLang="zh-CN" sz="1800" dirty="0"/>
              <a:t>effects</a:t>
            </a:r>
            <a:r>
              <a:rPr lang="zh-CN" altLang="en-US" sz="1800" dirty="0"/>
              <a:t> </a:t>
            </a:r>
            <a:r>
              <a:rPr lang="en-US" altLang="zh-CN" sz="1800" dirty="0"/>
              <a:t>of</a:t>
            </a:r>
            <a:r>
              <a:rPr lang="zh-CN" altLang="en-US" sz="1800" dirty="0"/>
              <a:t> </a:t>
            </a:r>
            <a:r>
              <a:rPr lang="en-US" altLang="zh-CN" sz="1800" dirty="0"/>
              <a:t>synchrotron</a:t>
            </a:r>
            <a:r>
              <a:rPr lang="zh-CN" altLang="en-US" sz="1800" dirty="0"/>
              <a:t> </a:t>
            </a:r>
            <a:r>
              <a:rPr lang="en-US" altLang="zh-CN" sz="1800" dirty="0"/>
              <a:t>oscillation</a:t>
            </a:r>
            <a:r>
              <a:rPr lang="zh-CN" altLang="en-US" sz="1800" dirty="0"/>
              <a:t> </a:t>
            </a:r>
            <a:r>
              <a:rPr lang="en-US" altLang="zh-CN" sz="1800" dirty="0"/>
              <a:t>and</a:t>
            </a:r>
            <a:r>
              <a:rPr lang="zh-CN" altLang="en-US" sz="1800" dirty="0"/>
              <a:t> </a:t>
            </a:r>
            <a:r>
              <a:rPr lang="en-US" altLang="zh-CN" sz="1800" dirty="0"/>
              <a:t>synchrotron</a:t>
            </a:r>
            <a:r>
              <a:rPr lang="zh-CN" altLang="en-US" sz="1800" dirty="0"/>
              <a:t> </a:t>
            </a:r>
            <a:r>
              <a:rPr lang="en-US" altLang="zh-CN" sz="1800" dirty="0"/>
              <a:t>radiation</a:t>
            </a:r>
            <a:endParaRPr lang="en-US" sz="1800" dirty="0"/>
          </a:p>
        </p:txBody>
      </p:sp>
      <p:sp>
        <p:nvSpPr>
          <p:cNvPr id="4" name="Slide Number Placeholder 3">
            <a:extLst>
              <a:ext uri="{FF2B5EF4-FFF2-40B4-BE49-F238E27FC236}">
                <a16:creationId xmlns:a16="http://schemas.microsoft.com/office/drawing/2014/main" id="{6FE36F2F-71DD-4042-ACE1-8E4D7C4BD749}"/>
              </a:ext>
            </a:extLst>
          </p:cNvPr>
          <p:cNvSpPr>
            <a:spLocks noGrp="1"/>
          </p:cNvSpPr>
          <p:nvPr>
            <p:ph type="sldNum" sz="quarter" idx="12"/>
          </p:nvPr>
        </p:nvSpPr>
        <p:spPr>
          <a:xfrm>
            <a:off x="8858364" y="5895941"/>
            <a:ext cx="2844800" cy="365125"/>
          </a:xfrm>
        </p:spPr>
        <p:txBody>
          <a:bodyPr/>
          <a:lstStyle/>
          <a:p>
            <a:fld id="{C973300C-797F-D148-A78D-320196FBAF04}" type="slidenum">
              <a:rPr lang="en-US" smtClean="0"/>
              <a:pPr/>
              <a:t>30</a:t>
            </a:fld>
            <a:endParaRPr lang="en-US"/>
          </a:p>
        </p:txBody>
      </p:sp>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9840B338-09FA-BA4F-B80B-92E9AA7147F5}"/>
                  </a:ext>
                </a:extLst>
              </p:cNvPr>
              <p:cNvGraphicFramePr>
                <a:graphicFrameLocks noGrp="1"/>
              </p:cNvGraphicFramePr>
              <p:nvPr>
                <p:extLst>
                  <p:ext uri="{D42A27DB-BD31-4B8C-83A1-F6EECF244321}">
                    <p14:modId xmlns:p14="http://schemas.microsoft.com/office/powerpoint/2010/main" val="1970978568"/>
                  </p:ext>
                </p:extLst>
              </p:nvPr>
            </p:nvGraphicFramePr>
            <p:xfrm>
              <a:off x="230536" y="1610965"/>
              <a:ext cx="11447252" cy="1587882"/>
            </p:xfrm>
            <a:graphic>
              <a:graphicData uri="http://schemas.openxmlformats.org/drawingml/2006/table">
                <a:tbl>
                  <a:tblPr firstRow="1" bandRow="1">
                    <a:tableStyleId>{5C22544A-7EE6-4342-B048-85BDC9FD1C3A}</a:tableStyleId>
                  </a:tblPr>
                  <a:tblGrid>
                    <a:gridCol w="1865155">
                      <a:extLst>
                        <a:ext uri="{9D8B030D-6E8A-4147-A177-3AD203B41FA5}">
                          <a16:colId xmlns:a16="http://schemas.microsoft.com/office/drawing/2014/main" val="1484668478"/>
                        </a:ext>
                      </a:extLst>
                    </a:gridCol>
                    <a:gridCol w="5131599">
                      <a:extLst>
                        <a:ext uri="{9D8B030D-6E8A-4147-A177-3AD203B41FA5}">
                          <a16:colId xmlns:a16="http://schemas.microsoft.com/office/drawing/2014/main" val="4075759020"/>
                        </a:ext>
                      </a:extLst>
                    </a:gridCol>
                    <a:gridCol w="4450498">
                      <a:extLst>
                        <a:ext uri="{9D8B030D-6E8A-4147-A177-3AD203B41FA5}">
                          <a16:colId xmlns:a16="http://schemas.microsoft.com/office/drawing/2014/main" val="600289180"/>
                        </a:ext>
                      </a:extLst>
                    </a:gridCol>
                  </a:tblGrid>
                  <a:tr h="298062">
                    <a:tc>
                      <a:txBody>
                        <a:bodyPr/>
                        <a:lstStyle/>
                        <a:p>
                          <a:r>
                            <a:rPr lang="en-US" altLang="zh-CN" sz="1400" dirty="0"/>
                            <a:t>Regime</a:t>
                          </a:r>
                          <a:endParaRPr lang="en-US" sz="1400" dirty="0"/>
                        </a:p>
                      </a:txBody>
                      <a:tcPr/>
                    </a:tc>
                    <a:tc>
                      <a:txBody>
                        <a:bodyPr/>
                        <a:lstStyle/>
                        <a:p>
                          <a:r>
                            <a:rPr lang="en-US" altLang="zh-CN" sz="1400" dirty="0"/>
                            <a:t>Correlated</a:t>
                          </a:r>
                          <a:r>
                            <a:rPr lang="zh-CN" altLang="en-US" sz="1400" dirty="0"/>
                            <a:t> </a:t>
                          </a:r>
                          <a:r>
                            <a:rPr lang="en-US" altLang="zh-CN" sz="1400" dirty="0"/>
                            <a:t>regime</a:t>
                          </a:r>
                          <a:r>
                            <a:rPr lang="zh-CN" altLang="en-US" sz="1400" dirty="0"/>
                            <a:t> </a:t>
                          </a:r>
                          <a:r>
                            <a:rPr lang="en-US" altLang="zh-CN" sz="1400" dirty="0"/>
                            <a:t>(consistent</a:t>
                          </a:r>
                          <a:r>
                            <a:rPr lang="zh-CN" altLang="en-US" sz="1400" dirty="0"/>
                            <a:t> </a:t>
                          </a:r>
                          <a:r>
                            <a:rPr lang="en-US" altLang="zh-CN" sz="1400" dirty="0"/>
                            <a:t>with</a:t>
                          </a:r>
                          <a:r>
                            <a:rPr lang="zh-CN" altLang="en-US" sz="1400" dirty="0"/>
                            <a:t> </a:t>
                          </a:r>
                          <a:r>
                            <a:rPr lang="en-US" altLang="zh-CN" sz="1400" dirty="0"/>
                            <a:t>existing</a:t>
                          </a:r>
                          <a:r>
                            <a:rPr lang="zh-CN" altLang="en-US" sz="1400" dirty="0"/>
                            <a:t> </a:t>
                          </a:r>
                          <a:r>
                            <a:rPr lang="en-US" altLang="zh-CN" sz="1400" dirty="0"/>
                            <a:t>measurements)</a:t>
                          </a:r>
                          <a:endParaRPr lang="en-US" sz="14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1400" dirty="0"/>
                            <a:t>Uncorrelated</a:t>
                          </a:r>
                          <a:r>
                            <a:rPr lang="zh-CN" altLang="en-US" sz="1400" dirty="0"/>
                            <a:t> </a:t>
                          </a:r>
                          <a:r>
                            <a:rPr lang="en-US" altLang="zh-CN" sz="1400" dirty="0"/>
                            <a:t>regime</a:t>
                          </a:r>
                          <a:r>
                            <a:rPr lang="zh-CN" altLang="en-US" sz="1400" dirty="0"/>
                            <a:t> </a:t>
                          </a:r>
                          <a:r>
                            <a:rPr lang="en-US" altLang="zh-CN" sz="1400" dirty="0"/>
                            <a:t>(not</a:t>
                          </a:r>
                          <a:r>
                            <a:rPr lang="zh-CN" altLang="en-US" sz="1400" dirty="0"/>
                            <a:t> </a:t>
                          </a:r>
                          <a:r>
                            <a:rPr lang="en-US" altLang="zh-CN" sz="1400" dirty="0"/>
                            <a:t>yet confirmed</a:t>
                          </a:r>
                          <a:r>
                            <a:rPr lang="zh-CN" altLang="en-US" sz="1400" dirty="0"/>
                            <a:t> </a:t>
                          </a:r>
                          <a:r>
                            <a:rPr lang="en-US" altLang="zh-CN" sz="1400" dirty="0"/>
                            <a:t>by</a:t>
                          </a:r>
                          <a:r>
                            <a:rPr lang="zh-CN" altLang="en-US" sz="1400" dirty="0"/>
                            <a:t> </a:t>
                          </a:r>
                          <a:r>
                            <a:rPr lang="en-US" altLang="zh-CN" sz="1400" dirty="0"/>
                            <a:t>experiments)</a:t>
                          </a:r>
                          <a:endParaRPr lang="en-US" sz="1400" dirty="0"/>
                        </a:p>
                      </a:txBody>
                      <a:tcPr/>
                    </a:tc>
                    <a:extLst>
                      <a:ext uri="{0D108BD9-81ED-4DB2-BD59-A6C34878D82A}">
                        <a16:rowId xmlns:a16="http://schemas.microsoft.com/office/drawing/2014/main" val="3209207127"/>
                      </a:ext>
                    </a:extLst>
                  </a:tr>
                  <a:tr h="508231">
                    <a:tc>
                      <a:txBody>
                        <a:bodyPr/>
                        <a:lstStyle/>
                        <a:p>
                          <a:r>
                            <a:rPr lang="en-US" altLang="zh-CN" sz="1400" dirty="0"/>
                            <a:t>Condition</a:t>
                          </a:r>
                          <a:endParaRPr lang="en-US" sz="1400" dirty="0"/>
                        </a:p>
                      </a:txBody>
                      <a:tcPr/>
                    </a:tc>
                    <a:tc>
                      <a:txBody>
                        <a:bodyPr/>
                        <a:lstStyle/>
                        <a:p>
                          <a:pPr/>
                          <a14:m>
                            <m:oMathPara xmlns:m="http://schemas.openxmlformats.org/officeDocument/2006/math">
                              <m:oMathParaPr>
                                <m:jc m:val="left"/>
                              </m:oMathParaPr>
                              <m:oMath xmlns:m="http://schemas.openxmlformats.org/officeDocument/2006/math">
                                <m:r>
                                  <a:rPr lang="en-US" sz="1400" i="1" smtClean="0">
                                    <a:latin typeface="Cambria Math" panose="02040503050406030204" pitchFamily="18" charset="0"/>
                                    <a:ea typeface="Cambria Math" panose="02040503050406030204" pitchFamily="18" charset="0"/>
                                  </a:rPr>
                                  <m:t>𝜅</m:t>
                                </m:r>
                                <m:r>
                                  <a:rPr lang="en-US" altLang="zh-CN" sz="1400" b="0" i="1" smtClean="0">
                                    <a:latin typeface="Cambria Math" panose="02040503050406030204" pitchFamily="18" charset="0"/>
                                    <a:ea typeface="Cambria Math" panose="02040503050406030204" pitchFamily="18" charset="0"/>
                                  </a:rPr>
                                  <m:t>=</m:t>
                                </m:r>
                                <m:f>
                                  <m:fPr>
                                    <m:ctrlPr>
                                      <a:rPr lang="en-US" altLang="zh-CN" sz="1400" b="0" i="1" smtClean="0">
                                        <a:latin typeface="Cambria Math" panose="02040503050406030204" pitchFamily="18" charset="0"/>
                                        <a:ea typeface="Cambria Math" panose="02040503050406030204" pitchFamily="18" charset="0"/>
                                      </a:rPr>
                                    </m:ctrlPr>
                                  </m:fPr>
                                  <m:num>
                                    <m:sSubSup>
                                      <m:sSubSupPr>
                                        <m:ctrlPr>
                                          <a:rPr lang="en-US" altLang="zh-CN" sz="1400" b="0" i="1" smtClean="0">
                                            <a:latin typeface="Cambria Math" panose="02040503050406030204" pitchFamily="18" charset="0"/>
                                            <a:ea typeface="Cambria Math" panose="02040503050406030204" pitchFamily="18" charset="0"/>
                                          </a:rPr>
                                        </m:ctrlPr>
                                      </m:sSubSupPr>
                                      <m:e>
                                        <m:r>
                                          <a:rPr lang="en-US" altLang="zh-CN" sz="1400" b="0" i="1" smtClean="0">
                                            <a:latin typeface="Cambria Math" panose="02040503050406030204" pitchFamily="18" charset="0"/>
                                            <a:ea typeface="Cambria Math" panose="02040503050406030204" pitchFamily="18" charset="0"/>
                                          </a:rPr>
                                          <m:t>𝜐</m:t>
                                        </m:r>
                                      </m:e>
                                      <m:sub>
                                        <m:r>
                                          <a:rPr lang="en-US" altLang="zh-CN" sz="1400" b="0" i="1" smtClean="0">
                                            <a:latin typeface="Cambria Math" panose="02040503050406030204" pitchFamily="18" charset="0"/>
                                            <a:ea typeface="Cambria Math" panose="02040503050406030204" pitchFamily="18" charset="0"/>
                                          </a:rPr>
                                          <m:t>0</m:t>
                                        </m:r>
                                      </m:sub>
                                      <m:sup>
                                        <m:r>
                                          <a:rPr lang="en-US" altLang="zh-CN" sz="1400" b="0" i="1" smtClean="0">
                                            <a:latin typeface="Cambria Math" panose="02040503050406030204" pitchFamily="18" charset="0"/>
                                            <a:ea typeface="Cambria Math" panose="02040503050406030204" pitchFamily="18" charset="0"/>
                                          </a:rPr>
                                          <m:t>2</m:t>
                                        </m:r>
                                      </m:sup>
                                    </m:sSubSup>
                                    <m:sSub>
                                      <m:sSubPr>
                                        <m:ctrlPr>
                                          <a:rPr lang="en-US" altLang="zh-CN" sz="1400" b="0" i="1" smtClean="0">
                                            <a:latin typeface="Cambria Math" panose="02040503050406030204" pitchFamily="18" charset="0"/>
                                            <a:ea typeface="Cambria Math" panose="02040503050406030204" pitchFamily="18" charset="0"/>
                                          </a:rPr>
                                        </m:ctrlPr>
                                      </m:sSubPr>
                                      <m:e>
                                        <m:r>
                                          <a:rPr lang="en-US" altLang="zh-CN" sz="1400" b="0" i="1" smtClean="0">
                                            <a:latin typeface="Cambria Math" panose="02040503050406030204" pitchFamily="18" charset="0"/>
                                            <a:ea typeface="Cambria Math" panose="02040503050406030204" pitchFamily="18" charset="0"/>
                                          </a:rPr>
                                          <m:t>𝜆</m:t>
                                        </m:r>
                                      </m:e>
                                      <m:sub>
                                        <m:r>
                                          <a:rPr lang="en-US" altLang="zh-CN" sz="1400" b="0" i="1" smtClean="0">
                                            <a:latin typeface="Cambria Math" panose="02040503050406030204" pitchFamily="18" charset="0"/>
                                            <a:ea typeface="Cambria Math" panose="02040503050406030204" pitchFamily="18" charset="0"/>
                                          </a:rPr>
                                          <m:t>𝑝</m:t>
                                        </m:r>
                                      </m:sub>
                                    </m:sSub>
                                  </m:num>
                                  <m:den>
                                    <m:sSubSup>
                                      <m:sSubSupPr>
                                        <m:ctrlPr>
                                          <a:rPr lang="en-US" altLang="zh-CN" sz="1400" b="0" i="1" smtClean="0">
                                            <a:latin typeface="Cambria Math" panose="02040503050406030204" pitchFamily="18" charset="0"/>
                                            <a:ea typeface="Cambria Math" panose="02040503050406030204" pitchFamily="18" charset="0"/>
                                          </a:rPr>
                                        </m:ctrlPr>
                                      </m:sSubSupPr>
                                      <m:e>
                                        <m:r>
                                          <a:rPr lang="en-US" altLang="zh-CN" sz="1400" b="0" i="1" smtClean="0">
                                            <a:latin typeface="Cambria Math" panose="02040503050406030204" pitchFamily="18" charset="0"/>
                                            <a:ea typeface="Cambria Math" panose="02040503050406030204" pitchFamily="18" charset="0"/>
                                          </a:rPr>
                                          <m:t>𝜐</m:t>
                                        </m:r>
                                      </m:e>
                                      <m:sub>
                                        <m:r>
                                          <a:rPr lang="en-US" altLang="zh-CN" sz="1400" b="0" i="1" smtClean="0">
                                            <a:latin typeface="Cambria Math" panose="02040503050406030204" pitchFamily="18" charset="0"/>
                                            <a:ea typeface="Cambria Math" panose="02040503050406030204" pitchFamily="18" charset="0"/>
                                          </a:rPr>
                                          <m:t>𝑧</m:t>
                                        </m:r>
                                      </m:sub>
                                      <m:sup>
                                        <m:r>
                                          <a:rPr lang="en-US" altLang="zh-CN" sz="1400" b="0" i="1" smtClean="0">
                                            <a:latin typeface="Cambria Math" panose="02040503050406030204" pitchFamily="18" charset="0"/>
                                            <a:ea typeface="Cambria Math" panose="02040503050406030204" pitchFamily="18" charset="0"/>
                                          </a:rPr>
                                          <m:t>3</m:t>
                                        </m:r>
                                      </m:sup>
                                    </m:sSubSup>
                                  </m:den>
                                </m:f>
                                <m:r>
                                  <a:rPr lang="en-US" altLang="zh-CN" sz="1400" b="0" i="1" smtClean="0">
                                    <a:latin typeface="Cambria Math" panose="02040503050406030204" pitchFamily="18" charset="0"/>
                                    <a:ea typeface="Cambria Math" panose="02040503050406030204" pitchFamily="18" charset="0"/>
                                  </a:rPr>
                                  <m:t>≪1</m:t>
                                </m:r>
                              </m:oMath>
                            </m:oMathPara>
                          </a14:m>
                          <a:endParaRPr lang="en-US" sz="14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sz="1400" i="1" smtClean="0">
                                  <a:latin typeface="Cambria Math" panose="02040503050406030204" pitchFamily="18" charset="0"/>
                                  <a:ea typeface="Cambria Math" panose="02040503050406030204" pitchFamily="18" charset="0"/>
                                </a:rPr>
                                <m:t>𝜅</m:t>
                              </m:r>
                              <m:r>
                                <a:rPr lang="en-US" altLang="zh-CN" sz="1400" b="0" i="1" smtClean="0">
                                  <a:latin typeface="Cambria Math" panose="02040503050406030204" pitchFamily="18" charset="0"/>
                                  <a:ea typeface="Cambria Math" panose="02040503050406030204" pitchFamily="18" charset="0"/>
                                </a:rPr>
                                <m:t>=</m:t>
                              </m:r>
                              <m:f>
                                <m:fPr>
                                  <m:ctrlPr>
                                    <a:rPr lang="en-US" altLang="zh-CN" sz="1400" b="0" i="1" smtClean="0">
                                      <a:latin typeface="Cambria Math" panose="02040503050406030204" pitchFamily="18" charset="0"/>
                                      <a:ea typeface="Cambria Math" panose="02040503050406030204" pitchFamily="18" charset="0"/>
                                    </a:rPr>
                                  </m:ctrlPr>
                                </m:fPr>
                                <m:num>
                                  <m:sSubSup>
                                    <m:sSubSupPr>
                                      <m:ctrlPr>
                                        <a:rPr lang="en-US" altLang="zh-CN" sz="1400" b="0" i="1" smtClean="0">
                                          <a:latin typeface="Cambria Math" panose="02040503050406030204" pitchFamily="18" charset="0"/>
                                          <a:ea typeface="Cambria Math" panose="02040503050406030204" pitchFamily="18" charset="0"/>
                                        </a:rPr>
                                      </m:ctrlPr>
                                    </m:sSubSupPr>
                                    <m:e>
                                      <m:r>
                                        <a:rPr lang="en-US" altLang="zh-CN" sz="1400" b="0" i="1" smtClean="0">
                                          <a:latin typeface="Cambria Math" panose="02040503050406030204" pitchFamily="18" charset="0"/>
                                          <a:ea typeface="Cambria Math" panose="02040503050406030204" pitchFamily="18" charset="0"/>
                                        </a:rPr>
                                        <m:t>𝜐</m:t>
                                      </m:r>
                                    </m:e>
                                    <m:sub>
                                      <m:r>
                                        <a:rPr lang="en-US" altLang="zh-CN" sz="1400" b="0" i="1" smtClean="0">
                                          <a:latin typeface="Cambria Math" panose="02040503050406030204" pitchFamily="18" charset="0"/>
                                          <a:ea typeface="Cambria Math" panose="02040503050406030204" pitchFamily="18" charset="0"/>
                                        </a:rPr>
                                        <m:t>0</m:t>
                                      </m:r>
                                    </m:sub>
                                    <m:sup>
                                      <m:r>
                                        <a:rPr lang="en-US" altLang="zh-CN" sz="1400" b="0" i="1" smtClean="0">
                                          <a:latin typeface="Cambria Math" panose="02040503050406030204" pitchFamily="18" charset="0"/>
                                          <a:ea typeface="Cambria Math" panose="02040503050406030204" pitchFamily="18" charset="0"/>
                                        </a:rPr>
                                        <m:t>2</m:t>
                                      </m:r>
                                    </m:sup>
                                  </m:sSubSup>
                                  <m:sSub>
                                    <m:sSubPr>
                                      <m:ctrlPr>
                                        <a:rPr lang="en-US" altLang="zh-CN" sz="1400" b="0" i="1" smtClean="0">
                                          <a:latin typeface="Cambria Math" panose="02040503050406030204" pitchFamily="18" charset="0"/>
                                          <a:ea typeface="Cambria Math" panose="02040503050406030204" pitchFamily="18" charset="0"/>
                                        </a:rPr>
                                      </m:ctrlPr>
                                    </m:sSubPr>
                                    <m:e>
                                      <m:r>
                                        <a:rPr lang="en-US" altLang="zh-CN" sz="1400" b="0" i="1" smtClean="0">
                                          <a:latin typeface="Cambria Math" panose="02040503050406030204" pitchFamily="18" charset="0"/>
                                          <a:ea typeface="Cambria Math" panose="02040503050406030204" pitchFamily="18" charset="0"/>
                                        </a:rPr>
                                        <m:t>𝜆</m:t>
                                      </m:r>
                                    </m:e>
                                    <m:sub>
                                      <m:r>
                                        <a:rPr lang="en-US" altLang="zh-CN" sz="1400" b="0" i="1" smtClean="0">
                                          <a:latin typeface="Cambria Math" panose="02040503050406030204" pitchFamily="18" charset="0"/>
                                          <a:ea typeface="Cambria Math" panose="02040503050406030204" pitchFamily="18" charset="0"/>
                                        </a:rPr>
                                        <m:t>𝑝</m:t>
                                      </m:r>
                                    </m:sub>
                                  </m:sSub>
                                </m:num>
                                <m:den>
                                  <m:sSubSup>
                                    <m:sSubSupPr>
                                      <m:ctrlPr>
                                        <a:rPr lang="en-US" altLang="zh-CN" sz="1400" b="0" i="1" smtClean="0">
                                          <a:latin typeface="Cambria Math" panose="02040503050406030204" pitchFamily="18" charset="0"/>
                                          <a:ea typeface="Cambria Math" panose="02040503050406030204" pitchFamily="18" charset="0"/>
                                        </a:rPr>
                                      </m:ctrlPr>
                                    </m:sSubSupPr>
                                    <m:e>
                                      <m:r>
                                        <a:rPr lang="en-US" altLang="zh-CN" sz="1400" b="0" i="1" smtClean="0">
                                          <a:latin typeface="Cambria Math" panose="02040503050406030204" pitchFamily="18" charset="0"/>
                                          <a:ea typeface="Cambria Math" panose="02040503050406030204" pitchFamily="18" charset="0"/>
                                        </a:rPr>
                                        <m:t>𝜐</m:t>
                                      </m:r>
                                    </m:e>
                                    <m:sub>
                                      <m:r>
                                        <a:rPr lang="en-US" altLang="zh-CN" sz="1400" b="0" i="1" smtClean="0">
                                          <a:latin typeface="Cambria Math" panose="02040503050406030204" pitchFamily="18" charset="0"/>
                                          <a:ea typeface="Cambria Math" panose="02040503050406030204" pitchFamily="18" charset="0"/>
                                        </a:rPr>
                                        <m:t>𝑧</m:t>
                                      </m:r>
                                    </m:sub>
                                    <m:sup>
                                      <m:r>
                                        <a:rPr lang="en-US" altLang="zh-CN" sz="1400" b="0" i="1" smtClean="0">
                                          <a:latin typeface="Cambria Math" panose="02040503050406030204" pitchFamily="18" charset="0"/>
                                          <a:ea typeface="Cambria Math" panose="02040503050406030204" pitchFamily="18" charset="0"/>
                                        </a:rPr>
                                        <m:t>3</m:t>
                                      </m:r>
                                    </m:sup>
                                  </m:sSubSup>
                                </m:den>
                              </m:f>
                              <m:r>
                                <a:rPr lang="en-US" altLang="zh-CN" sz="1400" b="0" i="1" smtClean="0">
                                  <a:latin typeface="Cambria Math" panose="02040503050406030204" pitchFamily="18" charset="0"/>
                                  <a:ea typeface="Cambria Math" panose="02040503050406030204" pitchFamily="18" charset="0"/>
                                </a:rPr>
                                <m:t>≪1</m:t>
                              </m:r>
                            </m:oMath>
                          </a14:m>
                          <a:r>
                            <a:rPr lang="zh-CN" altLang="en-US" sz="1400" dirty="0"/>
                            <a:t> </a:t>
                          </a:r>
                          <a:r>
                            <a:rPr lang="en-US" altLang="zh-CN" sz="1400" dirty="0"/>
                            <a:t>is</a:t>
                          </a:r>
                          <a:r>
                            <a:rPr lang="zh-CN" altLang="en-US" sz="1400" dirty="0"/>
                            <a:t> </a:t>
                          </a:r>
                          <a:r>
                            <a:rPr lang="en-US" altLang="zh-CN" sz="1400" dirty="0"/>
                            <a:t>violated</a:t>
                          </a:r>
                          <a:r>
                            <a:rPr lang="zh-CN" altLang="en-US" sz="1400" baseline="0" dirty="0"/>
                            <a:t> </a:t>
                          </a:r>
                          <a:r>
                            <a:rPr lang="en-US" altLang="zh-CN" sz="1400" baseline="0" dirty="0"/>
                            <a:t>and</a:t>
                          </a:r>
                          <a:r>
                            <a:rPr lang="zh-CN" altLang="en-US" sz="1400" baseline="0" dirty="0"/>
                            <a:t> </a:t>
                          </a:r>
                          <a14:m>
                            <m:oMath xmlns:m="http://schemas.openxmlformats.org/officeDocument/2006/math">
                              <m:f>
                                <m:fPr>
                                  <m:ctrlPr>
                                    <a:rPr lang="en-US" altLang="zh-CN" sz="1400" i="1" baseline="0" smtClean="0">
                                      <a:latin typeface="Cambria Math" panose="02040503050406030204" pitchFamily="18" charset="0"/>
                                    </a:rPr>
                                  </m:ctrlPr>
                                </m:fPr>
                                <m:num>
                                  <m:sSub>
                                    <m:sSubPr>
                                      <m:ctrlPr>
                                        <a:rPr lang="en-US" altLang="zh-CN" sz="1400" i="1" baseline="0" smtClean="0">
                                          <a:latin typeface="Cambria Math" panose="02040503050406030204" pitchFamily="18" charset="0"/>
                                        </a:rPr>
                                      </m:ctrlPr>
                                    </m:sSubPr>
                                    <m:e>
                                      <m:r>
                                        <a:rPr lang="en-US" altLang="zh-CN" sz="1400" i="1" baseline="0" smtClean="0">
                                          <a:latin typeface="Cambria Math" panose="02040503050406030204" pitchFamily="18" charset="0"/>
                                          <a:ea typeface="Cambria Math" panose="02040503050406030204" pitchFamily="18" charset="0"/>
                                        </a:rPr>
                                        <m:t>𝜐</m:t>
                                      </m:r>
                                    </m:e>
                                    <m:sub>
                                      <m:r>
                                        <a:rPr lang="en-US" altLang="zh-CN" sz="1400" b="0" i="1" baseline="0" smtClean="0">
                                          <a:latin typeface="Cambria Math" panose="02040503050406030204" pitchFamily="18" charset="0"/>
                                        </a:rPr>
                                        <m:t>0</m:t>
                                      </m:r>
                                    </m:sub>
                                  </m:sSub>
                                  <m:sSub>
                                    <m:sSubPr>
                                      <m:ctrlPr>
                                        <a:rPr lang="en-US" altLang="zh-CN" sz="1400" i="1" baseline="0" smtClean="0">
                                          <a:latin typeface="Cambria Math" panose="02040503050406030204" pitchFamily="18" charset="0"/>
                                        </a:rPr>
                                      </m:ctrlPr>
                                    </m:sSubPr>
                                    <m:e>
                                      <m:r>
                                        <a:rPr lang="en-US" altLang="zh-CN" sz="1400" i="1" baseline="0" smtClean="0">
                                          <a:latin typeface="Cambria Math" panose="02040503050406030204" pitchFamily="18" charset="0"/>
                                          <a:ea typeface="Cambria Math" panose="02040503050406030204" pitchFamily="18" charset="0"/>
                                        </a:rPr>
                                        <m:t>𝜎</m:t>
                                      </m:r>
                                    </m:e>
                                    <m:sub>
                                      <m:r>
                                        <a:rPr lang="en-US" altLang="zh-CN" sz="1400" i="1" baseline="0" smtClean="0">
                                          <a:latin typeface="Cambria Math" panose="02040503050406030204" pitchFamily="18" charset="0"/>
                                          <a:ea typeface="Cambria Math" panose="02040503050406030204" pitchFamily="18" charset="0"/>
                                        </a:rPr>
                                        <m:t>𝛿</m:t>
                                      </m:r>
                                    </m:sub>
                                  </m:sSub>
                                </m:num>
                                <m:den>
                                  <m:sSub>
                                    <m:sSubPr>
                                      <m:ctrlPr>
                                        <a:rPr lang="en-US" altLang="zh-CN" sz="1400" i="1" baseline="0" smtClean="0">
                                          <a:latin typeface="Cambria Math" panose="02040503050406030204" pitchFamily="18" charset="0"/>
                                        </a:rPr>
                                      </m:ctrlPr>
                                    </m:sSubPr>
                                    <m:e>
                                      <m:r>
                                        <a:rPr lang="en-US" altLang="zh-CN" sz="1400" i="1" baseline="0" smtClean="0">
                                          <a:latin typeface="Cambria Math" panose="02040503050406030204" pitchFamily="18" charset="0"/>
                                          <a:ea typeface="Cambria Math" panose="02040503050406030204" pitchFamily="18" charset="0"/>
                                        </a:rPr>
                                        <m:t>𝜐</m:t>
                                      </m:r>
                                    </m:e>
                                    <m:sub>
                                      <m:r>
                                        <a:rPr lang="en-US" altLang="zh-CN" sz="1400" b="0" i="1" baseline="0" smtClean="0">
                                          <a:latin typeface="Cambria Math" panose="02040503050406030204" pitchFamily="18" charset="0"/>
                                        </a:rPr>
                                        <m:t>𝑧</m:t>
                                      </m:r>
                                    </m:sub>
                                  </m:sSub>
                                </m:den>
                              </m:f>
                              <m:r>
                                <a:rPr lang="en-US" altLang="zh-CN" sz="1400" i="1" baseline="0" smtClean="0">
                                  <a:latin typeface="Cambria Math" panose="02040503050406030204" pitchFamily="18" charset="0"/>
                                  <a:ea typeface="Cambria Math" panose="02040503050406030204" pitchFamily="18" charset="0"/>
                                </a:rPr>
                                <m:t>≫</m:t>
                              </m:r>
                              <m:r>
                                <a:rPr lang="en-US" altLang="zh-CN" sz="1400" b="0" i="1" baseline="0" smtClean="0">
                                  <a:latin typeface="Cambria Math" panose="02040503050406030204" pitchFamily="18" charset="0"/>
                                  <a:ea typeface="Cambria Math" panose="02040503050406030204" pitchFamily="18" charset="0"/>
                                </a:rPr>
                                <m:t>1</m:t>
                              </m:r>
                            </m:oMath>
                          </a14:m>
                          <a:endParaRPr lang="en-US" sz="1400" dirty="0"/>
                        </a:p>
                      </a:txBody>
                      <a:tcPr/>
                    </a:tc>
                    <a:extLst>
                      <a:ext uri="{0D108BD9-81ED-4DB2-BD59-A6C34878D82A}">
                        <a16:rowId xmlns:a16="http://schemas.microsoft.com/office/drawing/2014/main" val="4120524158"/>
                      </a:ext>
                    </a:extLst>
                  </a:tr>
                  <a:tr h="401594">
                    <a:tc>
                      <a:txBody>
                        <a:bodyPr/>
                        <a:lstStyle/>
                        <a:p>
                          <a:r>
                            <a:rPr lang="en-US" altLang="zh-CN" sz="1400" dirty="0"/>
                            <a:t>Theory</a:t>
                          </a:r>
                          <a:endParaRPr lang="en-US" sz="1400" dirty="0"/>
                        </a:p>
                      </a:txBody>
                      <a:tcPr/>
                    </a:tc>
                    <a:tc>
                      <a:txBody>
                        <a:bodyPr/>
                        <a:lstStyle/>
                        <a:p>
                          <a:r>
                            <a:rPr lang="en-US" altLang="zh-CN" sz="1400" dirty="0"/>
                            <a:t>Non-resonant</a:t>
                          </a:r>
                          <a:r>
                            <a:rPr lang="zh-CN" altLang="en-US" sz="1400" dirty="0"/>
                            <a:t> </a:t>
                          </a:r>
                          <a:r>
                            <a:rPr lang="en-US" altLang="zh-CN" sz="1400" dirty="0"/>
                            <a:t>spin</a:t>
                          </a:r>
                          <a:r>
                            <a:rPr lang="zh-CN" altLang="en-US" sz="1400" dirty="0"/>
                            <a:t> </a:t>
                          </a:r>
                          <a:r>
                            <a:rPr lang="en-US" altLang="zh-CN" sz="1400" dirty="0"/>
                            <a:t>diffusion</a:t>
                          </a:r>
                          <a:r>
                            <a:rPr lang="zh-CN" altLang="en-US" sz="1400" dirty="0"/>
                            <a:t> </a:t>
                          </a:r>
                          <a:r>
                            <a:rPr lang="en-US" altLang="zh-CN" sz="1400" dirty="0"/>
                            <a:t>&amp;</a:t>
                          </a:r>
                          <a:r>
                            <a:rPr lang="zh-CN" altLang="en-US" sz="1400" dirty="0"/>
                            <a:t> </a:t>
                          </a:r>
                          <a:r>
                            <a:rPr lang="en-US" altLang="zh-CN" sz="1400" dirty="0"/>
                            <a:t>perturbative</a:t>
                          </a:r>
                          <a:r>
                            <a:rPr lang="zh-CN" altLang="en-US" sz="1400" dirty="0"/>
                            <a:t> </a:t>
                          </a:r>
                          <a:r>
                            <a:rPr lang="en-US" altLang="zh-CN" sz="1400" dirty="0"/>
                            <a:t>treatment</a:t>
                          </a:r>
                          <a:r>
                            <a:rPr lang="zh-CN" altLang="en-US" sz="1400" dirty="0"/>
                            <a:t> </a:t>
                          </a:r>
                          <a:r>
                            <a:rPr lang="en-US" altLang="zh-CN" sz="1400" dirty="0"/>
                            <a:t>of</a:t>
                          </a:r>
                          <a:r>
                            <a:rPr lang="zh-CN" altLang="en-US" sz="1400" dirty="0"/>
                            <a:t> </a:t>
                          </a:r>
                          <a14:m>
                            <m:oMath xmlns:m="http://schemas.openxmlformats.org/officeDocument/2006/math">
                              <m:f>
                                <m:fPr>
                                  <m:ctrlPr>
                                    <a:rPr lang="en-US" altLang="zh-CN" sz="1400" i="1" smtClean="0">
                                      <a:latin typeface="Cambria Math" panose="02040503050406030204" pitchFamily="18" charset="0"/>
                                    </a:rPr>
                                  </m:ctrlPr>
                                </m:fPr>
                                <m:num>
                                  <m:r>
                                    <a:rPr lang="en-US" altLang="zh-CN" sz="1400" i="1" smtClean="0">
                                      <a:latin typeface="Cambria Math" panose="02040503050406030204" pitchFamily="18" charset="0"/>
                                      <a:ea typeface="Cambria Math" panose="02040503050406030204" pitchFamily="18" charset="0"/>
                                    </a:rPr>
                                    <m:t>𝜕</m:t>
                                  </m:r>
                                  <m:acc>
                                    <m:accPr>
                                      <m:chr m:val="̂"/>
                                      <m:ctrlPr>
                                        <a:rPr lang="en-US" altLang="zh-CN" sz="1400" i="1" smtClean="0">
                                          <a:latin typeface="Cambria Math" panose="02040503050406030204" pitchFamily="18" charset="0"/>
                                          <a:ea typeface="Cambria Math" panose="02040503050406030204" pitchFamily="18" charset="0"/>
                                        </a:rPr>
                                      </m:ctrlPr>
                                    </m:accPr>
                                    <m:e>
                                      <m:r>
                                        <a:rPr lang="en-US" altLang="zh-CN" sz="1400" b="0" i="1" smtClean="0">
                                          <a:latin typeface="Cambria Math" panose="02040503050406030204" pitchFamily="18" charset="0"/>
                                          <a:ea typeface="Cambria Math" panose="02040503050406030204" pitchFamily="18" charset="0"/>
                                        </a:rPr>
                                        <m:t>𝑛</m:t>
                                      </m:r>
                                    </m:e>
                                  </m:acc>
                                </m:num>
                                <m:den>
                                  <m:r>
                                    <a:rPr lang="en-US" altLang="zh-CN" sz="1400" i="1" smtClean="0">
                                      <a:latin typeface="Cambria Math" panose="02040503050406030204" pitchFamily="18" charset="0"/>
                                      <a:ea typeface="Cambria Math" panose="02040503050406030204" pitchFamily="18" charset="0"/>
                                    </a:rPr>
                                    <m:t>𝜕𝛿</m:t>
                                  </m:r>
                                </m:den>
                              </m:f>
                            </m:oMath>
                          </a14:m>
                          <a:endParaRPr lang="en-US" sz="1400" dirty="0"/>
                        </a:p>
                      </a:txBody>
                      <a:tcPr/>
                    </a:tc>
                    <a:tc>
                      <a:txBody>
                        <a:bodyPr/>
                        <a:lstStyle/>
                        <a:p>
                          <a:r>
                            <a:rPr lang="en-US" altLang="zh-CN" sz="1400" dirty="0"/>
                            <a:t>Resonant</a:t>
                          </a:r>
                          <a:r>
                            <a:rPr lang="zh-CN" altLang="en-US" sz="1400" dirty="0"/>
                            <a:t> </a:t>
                          </a:r>
                          <a:r>
                            <a:rPr lang="en-US" altLang="zh-CN" sz="1400" dirty="0"/>
                            <a:t>spin</a:t>
                          </a:r>
                          <a:r>
                            <a:rPr lang="zh-CN" altLang="en-US" sz="1400" dirty="0"/>
                            <a:t> </a:t>
                          </a:r>
                          <a:r>
                            <a:rPr lang="en-US" altLang="zh-CN" sz="1400" dirty="0"/>
                            <a:t>diffusion</a:t>
                          </a:r>
                          <a:endParaRPr lang="en-US" sz="1400" dirty="0"/>
                        </a:p>
                      </a:txBody>
                      <a:tcPr/>
                    </a:tc>
                    <a:extLst>
                      <a:ext uri="{0D108BD9-81ED-4DB2-BD59-A6C34878D82A}">
                        <a16:rowId xmlns:a16="http://schemas.microsoft.com/office/drawing/2014/main" val="2829186281"/>
                      </a:ext>
                    </a:extLst>
                  </a:tr>
                  <a:tr h="298062">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1400" dirty="0"/>
                            <a:t>Depolarization</a:t>
                          </a:r>
                          <a:r>
                            <a:rPr lang="zh-CN" altLang="en-US" sz="1400" dirty="0"/>
                            <a:t> </a:t>
                          </a:r>
                          <a:r>
                            <a:rPr lang="en-US" altLang="zh-CN" sz="1400" dirty="0"/>
                            <a:t>effect</a:t>
                          </a:r>
                          <a:endParaRPr lang="en-US" sz="1400" dirty="0"/>
                        </a:p>
                      </a:txBody>
                      <a:tcPr/>
                    </a:tc>
                    <a:tc>
                      <a:txBody>
                        <a:bodyPr/>
                        <a:lstStyle/>
                        <a:p>
                          <a:r>
                            <a:rPr lang="en-US" altLang="zh-CN" sz="1400" dirty="0"/>
                            <a:t>Higher-order</a:t>
                          </a:r>
                          <a:r>
                            <a:rPr lang="zh-CN" altLang="en-US" sz="1400" dirty="0"/>
                            <a:t> </a:t>
                          </a:r>
                          <a:r>
                            <a:rPr lang="en-US" altLang="zh-CN" sz="1400" dirty="0"/>
                            <a:t>synchrotron</a:t>
                          </a:r>
                          <a:r>
                            <a:rPr lang="zh-CN" altLang="en-US" sz="1400" dirty="0"/>
                            <a:t> </a:t>
                          </a:r>
                          <a:r>
                            <a:rPr lang="en-US" altLang="zh-CN" sz="1400" dirty="0"/>
                            <a:t>sideband</a:t>
                          </a:r>
                          <a:r>
                            <a:rPr lang="zh-CN" altLang="en-US" sz="1400" dirty="0"/>
                            <a:t> </a:t>
                          </a:r>
                          <a:r>
                            <a:rPr lang="en-US" altLang="zh-CN" sz="1400" dirty="0"/>
                            <a:t>spin</a:t>
                          </a:r>
                          <a:r>
                            <a:rPr lang="zh-CN" altLang="en-US" sz="1400" dirty="0"/>
                            <a:t> </a:t>
                          </a:r>
                          <a:r>
                            <a:rPr lang="en-US" altLang="zh-CN" sz="1400" dirty="0"/>
                            <a:t>resonances</a:t>
                          </a:r>
                          <a:endParaRPr lang="en-US" sz="1400" dirty="0"/>
                        </a:p>
                      </a:txBody>
                      <a:tcPr/>
                    </a:tc>
                    <a:tc>
                      <a:txBody>
                        <a:bodyPr/>
                        <a:lstStyle/>
                        <a:p>
                          <a:r>
                            <a:rPr lang="en-US" altLang="zh-CN" sz="1400" dirty="0"/>
                            <a:t>No</a:t>
                          </a:r>
                          <a:r>
                            <a:rPr lang="zh-CN" altLang="en-US" sz="1400" dirty="0"/>
                            <a:t> </a:t>
                          </a:r>
                          <a:r>
                            <a:rPr lang="en-US" altLang="zh-CN" sz="1400" dirty="0"/>
                            <a:t>dependence</a:t>
                          </a:r>
                          <a:r>
                            <a:rPr lang="zh-CN" altLang="en-US" sz="1400" dirty="0"/>
                            <a:t> </a:t>
                          </a:r>
                          <a:r>
                            <a:rPr lang="en-US" altLang="zh-CN" sz="1400" dirty="0"/>
                            <a:t>on</a:t>
                          </a:r>
                          <a:r>
                            <a:rPr lang="zh-CN" altLang="en-US" sz="1400" dirty="0"/>
                            <a:t> </a:t>
                          </a:r>
                          <a14:m>
                            <m:oMath xmlns:m="http://schemas.openxmlformats.org/officeDocument/2006/math">
                              <m:sSub>
                                <m:sSubPr>
                                  <m:ctrlPr>
                                    <a:rPr lang="en-US" altLang="zh-CN" sz="1400" i="1" baseline="0" smtClean="0">
                                      <a:latin typeface="Cambria Math" panose="02040503050406030204" pitchFamily="18" charset="0"/>
                                    </a:rPr>
                                  </m:ctrlPr>
                                </m:sSubPr>
                                <m:e>
                                  <m:r>
                                    <a:rPr lang="en-US" altLang="zh-CN" sz="1400" i="1" baseline="0" smtClean="0">
                                      <a:latin typeface="Cambria Math" panose="02040503050406030204" pitchFamily="18" charset="0"/>
                                      <a:ea typeface="Cambria Math" panose="02040503050406030204" pitchFamily="18" charset="0"/>
                                    </a:rPr>
                                    <m:t>𝜐</m:t>
                                  </m:r>
                                </m:e>
                                <m:sub>
                                  <m:r>
                                    <a:rPr lang="en-US" altLang="zh-CN" sz="1400" b="0" i="1" baseline="0" smtClean="0">
                                      <a:latin typeface="Cambria Math" panose="02040503050406030204" pitchFamily="18" charset="0"/>
                                    </a:rPr>
                                    <m:t>𝑧</m:t>
                                  </m:r>
                                </m:sub>
                              </m:sSub>
                            </m:oMath>
                          </a14:m>
                          <a:r>
                            <a:rPr lang="en-US" altLang="zh-CN" sz="1400" dirty="0"/>
                            <a:t>,</a:t>
                          </a:r>
                          <a:r>
                            <a:rPr lang="zh-CN" altLang="en-US" sz="1400" dirty="0"/>
                            <a:t> </a:t>
                          </a:r>
                          <a:r>
                            <a:rPr lang="en-US" altLang="zh-CN" sz="1400" dirty="0"/>
                            <a:t>weaker</a:t>
                          </a:r>
                          <a:r>
                            <a:rPr lang="zh-CN" altLang="en-US" sz="1400" baseline="0" dirty="0"/>
                            <a:t> </a:t>
                          </a:r>
                          <a:r>
                            <a:rPr lang="en-US" altLang="zh-CN" sz="1400" baseline="0" dirty="0"/>
                            <a:t>depolarization</a:t>
                          </a:r>
                          <a:endParaRPr lang="en-US" sz="1400" dirty="0"/>
                        </a:p>
                      </a:txBody>
                      <a:tcPr/>
                    </a:tc>
                    <a:extLst>
                      <a:ext uri="{0D108BD9-81ED-4DB2-BD59-A6C34878D82A}">
                        <a16:rowId xmlns:a16="http://schemas.microsoft.com/office/drawing/2014/main" val="3196337787"/>
                      </a:ext>
                    </a:extLst>
                  </a:tr>
                </a:tbl>
              </a:graphicData>
            </a:graphic>
          </p:graphicFrame>
        </mc:Choice>
        <mc:Fallback xmlns="">
          <p:graphicFrame>
            <p:nvGraphicFramePr>
              <p:cNvPr id="5" name="Table 4">
                <a:extLst>
                  <a:ext uri="{FF2B5EF4-FFF2-40B4-BE49-F238E27FC236}">
                    <a16:creationId xmlns:a16="http://schemas.microsoft.com/office/drawing/2014/main" id="{9840B338-09FA-BA4F-B80B-92E9AA7147F5}"/>
                  </a:ext>
                </a:extLst>
              </p:cNvPr>
              <p:cNvGraphicFramePr>
                <a:graphicFrameLocks noGrp="1"/>
              </p:cNvGraphicFramePr>
              <p:nvPr>
                <p:extLst>
                  <p:ext uri="{D42A27DB-BD31-4B8C-83A1-F6EECF244321}">
                    <p14:modId xmlns:p14="http://schemas.microsoft.com/office/powerpoint/2010/main" val="1970978568"/>
                  </p:ext>
                </p:extLst>
              </p:nvPr>
            </p:nvGraphicFramePr>
            <p:xfrm>
              <a:off x="230536" y="1610965"/>
              <a:ext cx="11447252" cy="1587882"/>
            </p:xfrm>
            <a:graphic>
              <a:graphicData uri="http://schemas.openxmlformats.org/drawingml/2006/table">
                <a:tbl>
                  <a:tblPr firstRow="1" bandRow="1">
                    <a:tableStyleId>{5C22544A-7EE6-4342-B048-85BDC9FD1C3A}</a:tableStyleId>
                  </a:tblPr>
                  <a:tblGrid>
                    <a:gridCol w="1865155">
                      <a:extLst>
                        <a:ext uri="{9D8B030D-6E8A-4147-A177-3AD203B41FA5}">
                          <a16:colId xmlns:a16="http://schemas.microsoft.com/office/drawing/2014/main" val="1484668478"/>
                        </a:ext>
                      </a:extLst>
                    </a:gridCol>
                    <a:gridCol w="5131599">
                      <a:extLst>
                        <a:ext uri="{9D8B030D-6E8A-4147-A177-3AD203B41FA5}">
                          <a16:colId xmlns:a16="http://schemas.microsoft.com/office/drawing/2014/main" val="4075759020"/>
                        </a:ext>
                      </a:extLst>
                    </a:gridCol>
                    <a:gridCol w="4450498">
                      <a:extLst>
                        <a:ext uri="{9D8B030D-6E8A-4147-A177-3AD203B41FA5}">
                          <a16:colId xmlns:a16="http://schemas.microsoft.com/office/drawing/2014/main" val="600289180"/>
                        </a:ext>
                      </a:extLst>
                    </a:gridCol>
                  </a:tblGrid>
                  <a:tr h="304800">
                    <a:tc>
                      <a:txBody>
                        <a:bodyPr/>
                        <a:lstStyle/>
                        <a:p>
                          <a:r>
                            <a:rPr lang="en-US" altLang="zh-CN" sz="1400" dirty="0"/>
                            <a:t>Regime</a:t>
                          </a:r>
                          <a:endParaRPr lang="en-US" sz="1400" dirty="0"/>
                        </a:p>
                      </a:txBody>
                      <a:tcPr/>
                    </a:tc>
                    <a:tc>
                      <a:txBody>
                        <a:bodyPr/>
                        <a:lstStyle/>
                        <a:p>
                          <a:r>
                            <a:rPr lang="en-US" altLang="zh-CN" sz="1400" dirty="0"/>
                            <a:t>Correlated</a:t>
                          </a:r>
                          <a:r>
                            <a:rPr lang="zh-CN" altLang="en-US" sz="1400" dirty="0"/>
                            <a:t> </a:t>
                          </a:r>
                          <a:r>
                            <a:rPr lang="en-US" altLang="zh-CN" sz="1400" dirty="0"/>
                            <a:t>regime</a:t>
                          </a:r>
                          <a:r>
                            <a:rPr lang="zh-CN" altLang="en-US" sz="1400" dirty="0"/>
                            <a:t> </a:t>
                          </a:r>
                          <a:r>
                            <a:rPr lang="en-US" altLang="zh-CN" sz="1400" dirty="0"/>
                            <a:t>(consistent</a:t>
                          </a:r>
                          <a:r>
                            <a:rPr lang="zh-CN" altLang="en-US" sz="1400" dirty="0"/>
                            <a:t> </a:t>
                          </a:r>
                          <a:r>
                            <a:rPr lang="en-US" altLang="zh-CN" sz="1400" dirty="0"/>
                            <a:t>with</a:t>
                          </a:r>
                          <a:r>
                            <a:rPr lang="zh-CN" altLang="en-US" sz="1400" dirty="0"/>
                            <a:t> </a:t>
                          </a:r>
                          <a:r>
                            <a:rPr lang="en-US" altLang="zh-CN" sz="1400" dirty="0"/>
                            <a:t>existing</a:t>
                          </a:r>
                          <a:r>
                            <a:rPr lang="zh-CN" altLang="en-US" sz="1400" dirty="0"/>
                            <a:t> </a:t>
                          </a:r>
                          <a:r>
                            <a:rPr lang="en-US" altLang="zh-CN" sz="1400" dirty="0"/>
                            <a:t>measurements)</a:t>
                          </a:r>
                          <a:endParaRPr lang="en-US" sz="14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1400" dirty="0"/>
                            <a:t>Uncorrelated</a:t>
                          </a:r>
                          <a:r>
                            <a:rPr lang="zh-CN" altLang="en-US" sz="1400" dirty="0"/>
                            <a:t> </a:t>
                          </a:r>
                          <a:r>
                            <a:rPr lang="en-US" altLang="zh-CN" sz="1400" dirty="0"/>
                            <a:t>regime</a:t>
                          </a:r>
                          <a:r>
                            <a:rPr lang="zh-CN" altLang="en-US" sz="1400" dirty="0"/>
                            <a:t> </a:t>
                          </a:r>
                          <a:r>
                            <a:rPr lang="en-US" altLang="zh-CN" sz="1400" dirty="0"/>
                            <a:t>(not</a:t>
                          </a:r>
                          <a:r>
                            <a:rPr lang="zh-CN" altLang="en-US" sz="1400" dirty="0"/>
                            <a:t> </a:t>
                          </a:r>
                          <a:r>
                            <a:rPr lang="en-US" altLang="zh-CN" sz="1400" dirty="0"/>
                            <a:t>yet confirmed</a:t>
                          </a:r>
                          <a:r>
                            <a:rPr lang="zh-CN" altLang="en-US" sz="1400" dirty="0"/>
                            <a:t> </a:t>
                          </a:r>
                          <a:r>
                            <a:rPr lang="en-US" altLang="zh-CN" sz="1400" dirty="0"/>
                            <a:t>by</a:t>
                          </a:r>
                          <a:r>
                            <a:rPr lang="zh-CN" altLang="en-US" sz="1400" dirty="0"/>
                            <a:t> </a:t>
                          </a:r>
                          <a:r>
                            <a:rPr lang="en-US" altLang="zh-CN" sz="1400" dirty="0"/>
                            <a:t>experiments)</a:t>
                          </a:r>
                          <a:endParaRPr lang="en-US" sz="1400" dirty="0"/>
                        </a:p>
                      </a:txBody>
                      <a:tcPr/>
                    </a:tc>
                    <a:extLst>
                      <a:ext uri="{0D108BD9-81ED-4DB2-BD59-A6C34878D82A}">
                        <a16:rowId xmlns:a16="http://schemas.microsoft.com/office/drawing/2014/main" val="3209207127"/>
                      </a:ext>
                    </a:extLst>
                  </a:tr>
                  <a:tr h="571691">
                    <a:tc>
                      <a:txBody>
                        <a:bodyPr/>
                        <a:lstStyle/>
                        <a:p>
                          <a:r>
                            <a:rPr lang="en-US" altLang="zh-CN" sz="1400" dirty="0"/>
                            <a:t>Condition</a:t>
                          </a:r>
                          <a:endParaRPr lang="en-US" sz="1400" dirty="0"/>
                        </a:p>
                      </a:txBody>
                      <a:tcPr/>
                    </a:tc>
                    <a:tc>
                      <a:txBody>
                        <a:bodyPr/>
                        <a:lstStyle/>
                        <a:p>
                          <a:endParaRPr lang="en-US"/>
                        </a:p>
                      </a:txBody>
                      <a:tcPr>
                        <a:blipFill>
                          <a:blip r:embed="rId4"/>
                          <a:stretch>
                            <a:fillRect l="-36634" t="-54348" r="-87129" b="-132609"/>
                          </a:stretch>
                        </a:blipFill>
                      </a:tcPr>
                    </a:tc>
                    <a:tc>
                      <a:txBody>
                        <a:bodyPr/>
                        <a:lstStyle/>
                        <a:p>
                          <a:endParaRPr lang="en-US"/>
                        </a:p>
                      </a:txBody>
                      <a:tcPr>
                        <a:blipFill>
                          <a:blip r:embed="rId4"/>
                          <a:stretch>
                            <a:fillRect l="-157265" t="-54348" r="-285" b="-132609"/>
                          </a:stretch>
                        </a:blipFill>
                      </a:tcPr>
                    </a:tc>
                    <a:extLst>
                      <a:ext uri="{0D108BD9-81ED-4DB2-BD59-A6C34878D82A}">
                        <a16:rowId xmlns:a16="http://schemas.microsoft.com/office/drawing/2014/main" val="4120524158"/>
                      </a:ext>
                    </a:extLst>
                  </a:tr>
                  <a:tr h="406591">
                    <a:tc>
                      <a:txBody>
                        <a:bodyPr/>
                        <a:lstStyle/>
                        <a:p>
                          <a:r>
                            <a:rPr lang="en-US" altLang="zh-CN" sz="1400" dirty="0"/>
                            <a:t>Theory</a:t>
                          </a:r>
                          <a:endParaRPr lang="en-US" sz="1400" dirty="0"/>
                        </a:p>
                      </a:txBody>
                      <a:tcPr/>
                    </a:tc>
                    <a:tc>
                      <a:txBody>
                        <a:bodyPr/>
                        <a:lstStyle/>
                        <a:p>
                          <a:endParaRPr lang="en-US"/>
                        </a:p>
                      </a:txBody>
                      <a:tcPr>
                        <a:blipFill>
                          <a:blip r:embed="rId4"/>
                          <a:stretch>
                            <a:fillRect l="-36634" t="-221875" r="-87129" b="-90625"/>
                          </a:stretch>
                        </a:blipFill>
                      </a:tcPr>
                    </a:tc>
                    <a:tc>
                      <a:txBody>
                        <a:bodyPr/>
                        <a:lstStyle/>
                        <a:p>
                          <a:r>
                            <a:rPr lang="en-US" altLang="zh-CN" sz="1400" dirty="0"/>
                            <a:t>Resonant</a:t>
                          </a:r>
                          <a:r>
                            <a:rPr lang="zh-CN" altLang="en-US" sz="1400" dirty="0"/>
                            <a:t> </a:t>
                          </a:r>
                          <a:r>
                            <a:rPr lang="en-US" altLang="zh-CN" sz="1400" dirty="0"/>
                            <a:t>spin</a:t>
                          </a:r>
                          <a:r>
                            <a:rPr lang="zh-CN" altLang="en-US" sz="1400" dirty="0"/>
                            <a:t> </a:t>
                          </a:r>
                          <a:r>
                            <a:rPr lang="en-US" altLang="zh-CN" sz="1400" dirty="0"/>
                            <a:t>diffusion</a:t>
                          </a:r>
                          <a:endParaRPr lang="en-US" sz="1400" dirty="0"/>
                        </a:p>
                      </a:txBody>
                      <a:tcPr/>
                    </a:tc>
                    <a:extLst>
                      <a:ext uri="{0D108BD9-81ED-4DB2-BD59-A6C34878D82A}">
                        <a16:rowId xmlns:a16="http://schemas.microsoft.com/office/drawing/2014/main" val="2829186281"/>
                      </a:ext>
                    </a:extLst>
                  </a:tr>
                  <a:tr h="30480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1400" dirty="0"/>
                            <a:t>Depolarization</a:t>
                          </a:r>
                          <a:r>
                            <a:rPr lang="zh-CN" altLang="en-US" sz="1400" dirty="0"/>
                            <a:t> </a:t>
                          </a:r>
                          <a:r>
                            <a:rPr lang="en-US" altLang="zh-CN" sz="1400" dirty="0"/>
                            <a:t>effect</a:t>
                          </a:r>
                          <a:endParaRPr lang="en-US" sz="1400" dirty="0"/>
                        </a:p>
                      </a:txBody>
                      <a:tcPr/>
                    </a:tc>
                    <a:tc>
                      <a:txBody>
                        <a:bodyPr/>
                        <a:lstStyle/>
                        <a:p>
                          <a:r>
                            <a:rPr lang="en-US" altLang="zh-CN" sz="1400" dirty="0"/>
                            <a:t>Higher-order</a:t>
                          </a:r>
                          <a:r>
                            <a:rPr lang="zh-CN" altLang="en-US" sz="1400" dirty="0"/>
                            <a:t> </a:t>
                          </a:r>
                          <a:r>
                            <a:rPr lang="en-US" altLang="zh-CN" sz="1400" dirty="0"/>
                            <a:t>synchrotron</a:t>
                          </a:r>
                          <a:r>
                            <a:rPr lang="zh-CN" altLang="en-US" sz="1400" dirty="0"/>
                            <a:t> </a:t>
                          </a:r>
                          <a:r>
                            <a:rPr lang="en-US" altLang="zh-CN" sz="1400" dirty="0"/>
                            <a:t>sideband</a:t>
                          </a:r>
                          <a:r>
                            <a:rPr lang="zh-CN" altLang="en-US" sz="1400" dirty="0"/>
                            <a:t> </a:t>
                          </a:r>
                          <a:r>
                            <a:rPr lang="en-US" altLang="zh-CN" sz="1400" dirty="0"/>
                            <a:t>spin</a:t>
                          </a:r>
                          <a:r>
                            <a:rPr lang="zh-CN" altLang="en-US" sz="1400" dirty="0"/>
                            <a:t> </a:t>
                          </a:r>
                          <a:r>
                            <a:rPr lang="en-US" altLang="zh-CN" sz="1400" dirty="0"/>
                            <a:t>resonances</a:t>
                          </a:r>
                          <a:endParaRPr lang="en-US" sz="1400" dirty="0"/>
                        </a:p>
                      </a:txBody>
                      <a:tcPr/>
                    </a:tc>
                    <a:tc>
                      <a:txBody>
                        <a:bodyPr/>
                        <a:lstStyle/>
                        <a:p>
                          <a:endParaRPr lang="en-US"/>
                        </a:p>
                      </a:txBody>
                      <a:tcPr>
                        <a:blipFill>
                          <a:blip r:embed="rId4"/>
                          <a:stretch>
                            <a:fillRect l="-157265" t="-429167" r="-285" b="-20833"/>
                          </a:stretch>
                        </a:blipFill>
                      </a:tcPr>
                    </a:tc>
                    <a:extLst>
                      <a:ext uri="{0D108BD9-81ED-4DB2-BD59-A6C34878D82A}">
                        <a16:rowId xmlns:a16="http://schemas.microsoft.com/office/drawing/2014/main" val="3196337787"/>
                      </a:ext>
                    </a:extLst>
                  </a:tr>
                </a:tbl>
              </a:graphicData>
            </a:graphic>
          </p:graphicFrame>
        </mc:Fallback>
      </mc:AlternateContent>
      <p:sp>
        <p:nvSpPr>
          <p:cNvPr id="9" name="Content Placeholder 2">
            <a:extLst>
              <a:ext uri="{FF2B5EF4-FFF2-40B4-BE49-F238E27FC236}">
                <a16:creationId xmlns:a16="http://schemas.microsoft.com/office/drawing/2014/main" id="{D6F0AE0C-B65E-DE48-A16F-F5F2AD9DAE96}"/>
              </a:ext>
            </a:extLst>
          </p:cNvPr>
          <p:cNvSpPr txBox="1">
            <a:spLocks/>
          </p:cNvSpPr>
          <p:nvPr/>
        </p:nvSpPr>
        <p:spPr>
          <a:xfrm>
            <a:off x="252452" y="3235922"/>
            <a:ext cx="11425336" cy="696119"/>
          </a:xfrm>
          <a:prstGeom prst="rect">
            <a:avLst/>
          </a:prstGeom>
          <a:ln>
            <a:solidFill>
              <a:srgbClr val="00B050"/>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zh-CN" sz="1800" dirty="0"/>
              <a:t>Monte-Carlo</a:t>
            </a:r>
            <a:r>
              <a:rPr lang="zh-CN" altLang="en-US" sz="1800" dirty="0"/>
              <a:t> </a:t>
            </a:r>
            <a:r>
              <a:rPr lang="en-US" altLang="zh-CN" sz="1800" dirty="0"/>
              <a:t>simulations</a:t>
            </a:r>
            <a:r>
              <a:rPr lang="zh-CN" altLang="en-US" sz="1800" dirty="0"/>
              <a:t> </a:t>
            </a:r>
            <a:r>
              <a:rPr lang="en-US" altLang="zh-CN" sz="1800" dirty="0"/>
              <a:t>were</a:t>
            </a:r>
            <a:r>
              <a:rPr lang="zh-CN" altLang="en-US" sz="1800" dirty="0"/>
              <a:t> </a:t>
            </a:r>
            <a:r>
              <a:rPr lang="en-US" altLang="zh-CN" sz="1800" dirty="0"/>
              <a:t>compared</a:t>
            </a:r>
            <a:r>
              <a:rPr lang="zh-CN" altLang="en-US" sz="1800" dirty="0"/>
              <a:t> </a:t>
            </a:r>
            <a:r>
              <a:rPr lang="en-US" altLang="zh-CN" sz="1800" dirty="0"/>
              <a:t>with</a:t>
            </a:r>
            <a:r>
              <a:rPr lang="zh-CN" altLang="en-US" sz="1800" dirty="0"/>
              <a:t> </a:t>
            </a:r>
            <a:r>
              <a:rPr lang="en-US" altLang="zh-CN" sz="1800" dirty="0"/>
              <a:t>these</a:t>
            </a:r>
            <a:r>
              <a:rPr lang="zh-CN" altLang="en-US" sz="1800" dirty="0"/>
              <a:t> </a:t>
            </a:r>
            <a:r>
              <a:rPr lang="en-US" altLang="zh-CN" sz="1800" dirty="0"/>
              <a:t>theories</a:t>
            </a:r>
            <a:r>
              <a:rPr lang="zh-CN" altLang="en-US" sz="1800" dirty="0"/>
              <a:t> </a:t>
            </a:r>
            <a:r>
              <a:rPr lang="en-US" altLang="zh-CN" sz="1800" dirty="0"/>
              <a:t>in</a:t>
            </a:r>
            <a:r>
              <a:rPr lang="zh-CN" altLang="en-US" sz="1800" dirty="0"/>
              <a:t> </a:t>
            </a:r>
            <a:r>
              <a:rPr lang="en-US" altLang="zh-CN" sz="1800" dirty="0"/>
              <a:t>the</a:t>
            </a:r>
            <a:r>
              <a:rPr lang="zh-CN" altLang="en-US" sz="1800" dirty="0"/>
              <a:t> </a:t>
            </a:r>
            <a:r>
              <a:rPr lang="en-US" altLang="zh-CN" sz="1800" dirty="0"/>
              <a:t>energy</a:t>
            </a:r>
            <a:r>
              <a:rPr lang="zh-CN" altLang="en-US" sz="1800" dirty="0"/>
              <a:t> </a:t>
            </a:r>
            <a:r>
              <a:rPr lang="en-US" altLang="zh-CN" sz="1800" dirty="0"/>
              <a:t>range</a:t>
            </a:r>
            <a:r>
              <a:rPr lang="zh-CN" altLang="en-US" sz="1800" dirty="0"/>
              <a:t> </a:t>
            </a:r>
            <a:r>
              <a:rPr lang="en-US" altLang="zh-CN" sz="1800" dirty="0"/>
              <a:t>of</a:t>
            </a:r>
            <a:r>
              <a:rPr lang="zh-CN" altLang="en-US" sz="1800" dirty="0"/>
              <a:t> </a:t>
            </a:r>
            <a:r>
              <a:rPr lang="en-US" altLang="zh-CN" sz="1800" dirty="0"/>
              <a:t>CEPC</a:t>
            </a:r>
            <a:r>
              <a:rPr lang="zh-CN" altLang="en-US" sz="1800" dirty="0"/>
              <a:t> </a:t>
            </a:r>
            <a:r>
              <a:rPr lang="en-US" altLang="zh-CN" sz="1800" dirty="0"/>
              <a:t>[2]</a:t>
            </a:r>
          </a:p>
          <a:p>
            <a:pPr lvl="1"/>
            <a:r>
              <a:rPr lang="zh-CN" altLang="en-US" sz="1400" dirty="0"/>
              <a:t> </a:t>
            </a:r>
            <a:r>
              <a:rPr lang="en-US" altLang="zh-CN" sz="1400" dirty="0"/>
              <a:t>showing</a:t>
            </a:r>
            <a:r>
              <a:rPr lang="zh-CN" altLang="en-US" sz="1400" dirty="0"/>
              <a:t> </a:t>
            </a:r>
            <a:r>
              <a:rPr lang="en-US" altLang="zh-CN" sz="1400" dirty="0"/>
              <a:t>a</a:t>
            </a:r>
            <a:r>
              <a:rPr lang="zh-CN" altLang="en-US" sz="1400" dirty="0"/>
              <a:t> </a:t>
            </a:r>
            <a:r>
              <a:rPr lang="en-US" altLang="zh-CN" sz="1400" dirty="0"/>
              <a:t>gradual</a:t>
            </a:r>
            <a:r>
              <a:rPr lang="zh-CN" altLang="en-US" sz="1400" dirty="0"/>
              <a:t> </a:t>
            </a:r>
            <a:r>
              <a:rPr lang="en-US" altLang="zh-CN" sz="1400" dirty="0"/>
              <a:t>evolution</a:t>
            </a:r>
            <a:r>
              <a:rPr lang="zh-CN" altLang="en-US" sz="1400" dirty="0"/>
              <a:t> </a:t>
            </a:r>
            <a:r>
              <a:rPr lang="en-US" altLang="zh-CN" sz="1400" dirty="0"/>
              <a:t>from</a:t>
            </a:r>
            <a:r>
              <a:rPr lang="zh-CN" altLang="en-US" sz="1400" dirty="0"/>
              <a:t> </a:t>
            </a:r>
            <a:r>
              <a:rPr lang="en-US" altLang="zh-CN" sz="1400" dirty="0"/>
              <a:t>the</a:t>
            </a:r>
            <a:r>
              <a:rPr lang="zh-CN" altLang="en-US" sz="1400" dirty="0"/>
              <a:t> </a:t>
            </a:r>
            <a:r>
              <a:rPr lang="en-US" altLang="zh-CN" sz="1400" dirty="0"/>
              <a:t>correlated</a:t>
            </a:r>
            <a:r>
              <a:rPr lang="zh-CN" altLang="en-US" sz="1400" dirty="0"/>
              <a:t> </a:t>
            </a:r>
            <a:r>
              <a:rPr lang="en-US" altLang="zh-CN" sz="1400" dirty="0"/>
              <a:t>regime</a:t>
            </a:r>
            <a:r>
              <a:rPr lang="zh-CN" altLang="en-US" sz="1400" dirty="0"/>
              <a:t> </a:t>
            </a:r>
            <a:r>
              <a:rPr lang="en-US" altLang="zh-CN" sz="1400" dirty="0"/>
              <a:t>to</a:t>
            </a:r>
            <a:r>
              <a:rPr lang="zh-CN" altLang="en-US" sz="1400" dirty="0"/>
              <a:t> </a:t>
            </a:r>
            <a:r>
              <a:rPr lang="en-US" altLang="zh-CN" sz="1400" dirty="0"/>
              <a:t>the</a:t>
            </a:r>
            <a:r>
              <a:rPr lang="zh-CN" altLang="en-US" sz="1400" dirty="0"/>
              <a:t> </a:t>
            </a:r>
            <a:r>
              <a:rPr lang="en-US" altLang="zh-CN" sz="1400" dirty="0"/>
              <a:t>uncorrelated</a:t>
            </a:r>
            <a:r>
              <a:rPr lang="zh-CN" altLang="en-US" sz="1400" dirty="0"/>
              <a:t> </a:t>
            </a:r>
            <a:r>
              <a:rPr lang="en-US" altLang="zh-CN" sz="1400" dirty="0"/>
              <a:t>regime</a:t>
            </a:r>
            <a:r>
              <a:rPr lang="zh-CN" altLang="en-US" sz="1400" dirty="0"/>
              <a:t> </a:t>
            </a:r>
            <a:r>
              <a:rPr lang="en-US" altLang="zh-CN" sz="1400" dirty="0"/>
              <a:t>in</a:t>
            </a:r>
            <a:r>
              <a:rPr lang="zh-CN" altLang="en-US" sz="1400" dirty="0"/>
              <a:t> </a:t>
            </a:r>
            <a:r>
              <a:rPr lang="en-US" altLang="zh-CN" sz="1400" dirty="0"/>
              <a:t>parameter</a:t>
            </a:r>
            <a:r>
              <a:rPr lang="zh-CN" altLang="en-US" sz="1400" dirty="0"/>
              <a:t> </a:t>
            </a:r>
            <a:r>
              <a:rPr lang="en-US" altLang="zh-CN" sz="1400" dirty="0"/>
              <a:t>scan</a:t>
            </a:r>
          </a:p>
        </p:txBody>
      </p:sp>
      <p:pic>
        <p:nvPicPr>
          <p:cNvPr id="12" name="Picture 11">
            <a:extLst>
              <a:ext uri="{FF2B5EF4-FFF2-40B4-BE49-F238E27FC236}">
                <a16:creationId xmlns:a16="http://schemas.microsoft.com/office/drawing/2014/main" id="{2197BF4F-825F-4B40-BECB-3E754F7A20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77621" y="4380107"/>
            <a:ext cx="3236841" cy="2017483"/>
          </a:xfrm>
          <a:prstGeom prst="rect">
            <a:avLst/>
          </a:prstGeom>
        </p:spPr>
      </p:pic>
      <p:pic>
        <p:nvPicPr>
          <p:cNvPr id="13" name="Picture 12">
            <a:extLst>
              <a:ext uri="{FF2B5EF4-FFF2-40B4-BE49-F238E27FC236}">
                <a16:creationId xmlns:a16="http://schemas.microsoft.com/office/drawing/2014/main" id="{740E0D21-D33A-FA45-876E-8B7DABD23A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52622" y="4273785"/>
            <a:ext cx="2960668" cy="2123805"/>
          </a:xfrm>
          <a:prstGeom prst="rect">
            <a:avLst/>
          </a:prstGeom>
        </p:spPr>
      </p:pic>
      <p:sp>
        <p:nvSpPr>
          <p:cNvPr id="14" name="Rounded Rectangle 13">
            <a:extLst>
              <a:ext uri="{FF2B5EF4-FFF2-40B4-BE49-F238E27FC236}">
                <a16:creationId xmlns:a16="http://schemas.microsoft.com/office/drawing/2014/main" id="{F0F46496-C378-774F-9936-B4798E4F67AC}"/>
              </a:ext>
            </a:extLst>
          </p:cNvPr>
          <p:cNvSpPr/>
          <p:nvPr/>
        </p:nvSpPr>
        <p:spPr>
          <a:xfrm>
            <a:off x="120763" y="3980401"/>
            <a:ext cx="5856857" cy="2417190"/>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3BF6285-8767-8E4F-8A53-4A1EC9B58388}"/>
              </a:ext>
            </a:extLst>
          </p:cNvPr>
          <p:cNvSpPr txBox="1"/>
          <p:nvPr/>
        </p:nvSpPr>
        <p:spPr>
          <a:xfrm>
            <a:off x="1571461" y="4273785"/>
            <a:ext cx="1242203" cy="369332"/>
          </a:xfrm>
          <a:prstGeom prst="rect">
            <a:avLst/>
          </a:prstGeom>
          <a:noFill/>
        </p:spPr>
        <p:txBody>
          <a:bodyPr wrap="square" rtlCol="0">
            <a:spAutoFit/>
          </a:bodyPr>
          <a:lstStyle/>
          <a:p>
            <a:r>
              <a:rPr lang="en-US" altLang="zh-CN" dirty="0">
                <a:solidFill>
                  <a:srgbClr val="0000FF"/>
                </a:solidFill>
              </a:rPr>
              <a:t>Z</a:t>
            </a:r>
            <a:endParaRPr lang="en-US" dirty="0">
              <a:solidFill>
                <a:srgbClr val="0000FF"/>
              </a:solidFill>
            </a:endParaRPr>
          </a:p>
        </p:txBody>
      </p:sp>
      <p:sp>
        <p:nvSpPr>
          <p:cNvPr id="16" name="TextBox 15">
            <a:extLst>
              <a:ext uri="{FF2B5EF4-FFF2-40B4-BE49-F238E27FC236}">
                <a16:creationId xmlns:a16="http://schemas.microsoft.com/office/drawing/2014/main" id="{53B2C961-1B4F-6147-A3C2-07C146B5096B}"/>
              </a:ext>
            </a:extLst>
          </p:cNvPr>
          <p:cNvSpPr txBox="1"/>
          <p:nvPr/>
        </p:nvSpPr>
        <p:spPr>
          <a:xfrm>
            <a:off x="4114794" y="4339290"/>
            <a:ext cx="1556555" cy="369332"/>
          </a:xfrm>
          <a:prstGeom prst="rect">
            <a:avLst/>
          </a:prstGeom>
          <a:noFill/>
        </p:spPr>
        <p:txBody>
          <a:bodyPr wrap="square" rtlCol="0">
            <a:spAutoFit/>
          </a:bodyPr>
          <a:lstStyle/>
          <a:p>
            <a:r>
              <a:rPr lang="en-US" altLang="zh-CN" dirty="0">
                <a:solidFill>
                  <a:srgbClr val="0000FF"/>
                </a:solidFill>
              </a:rPr>
              <a:t>Higgs</a:t>
            </a:r>
            <a:endParaRPr lang="en-US" dirty="0">
              <a:solidFill>
                <a:srgbClr val="0000FF"/>
              </a:solidFill>
            </a:endParaRPr>
          </a:p>
        </p:txBody>
      </p:sp>
      <p:sp>
        <p:nvSpPr>
          <p:cNvPr id="17" name="TextBox 16">
            <a:extLst>
              <a:ext uri="{FF2B5EF4-FFF2-40B4-BE49-F238E27FC236}">
                <a16:creationId xmlns:a16="http://schemas.microsoft.com/office/drawing/2014/main" id="{D4B19366-095C-4941-835F-406F19919E6E}"/>
              </a:ext>
            </a:extLst>
          </p:cNvPr>
          <p:cNvSpPr txBox="1"/>
          <p:nvPr/>
        </p:nvSpPr>
        <p:spPr>
          <a:xfrm>
            <a:off x="1324389" y="4014204"/>
            <a:ext cx="4477109" cy="338554"/>
          </a:xfrm>
          <a:prstGeom prst="rect">
            <a:avLst/>
          </a:prstGeom>
          <a:noFill/>
        </p:spPr>
        <p:txBody>
          <a:bodyPr wrap="square" rtlCol="0">
            <a:spAutoFit/>
          </a:bodyPr>
          <a:lstStyle/>
          <a:p>
            <a:r>
              <a:rPr lang="en-US" altLang="zh-CN" sz="1600" dirty="0"/>
              <a:t>Case</a:t>
            </a:r>
            <a:r>
              <a:rPr lang="zh-CN" altLang="en-US" sz="1600" dirty="0"/>
              <a:t> </a:t>
            </a:r>
            <a:r>
              <a:rPr lang="en-US" altLang="zh-CN" sz="1600" dirty="0"/>
              <a:t>A:</a:t>
            </a:r>
            <a:r>
              <a:rPr lang="zh-CN" altLang="en-US" sz="1600" dirty="0"/>
              <a:t>  </a:t>
            </a:r>
            <a:r>
              <a:rPr lang="en-US" altLang="zh-CN" sz="1600" dirty="0"/>
              <a:t>dependence</a:t>
            </a:r>
            <a:r>
              <a:rPr lang="zh-CN" altLang="en-US" sz="1600" dirty="0"/>
              <a:t> </a:t>
            </a:r>
            <a:r>
              <a:rPr lang="en-US" altLang="zh-CN" sz="1600" dirty="0"/>
              <a:t>on</a:t>
            </a:r>
            <a:r>
              <a:rPr lang="zh-CN" altLang="en-US" sz="1600" dirty="0"/>
              <a:t> </a:t>
            </a:r>
            <a:r>
              <a:rPr lang="en-US" altLang="zh-CN" sz="1600" dirty="0"/>
              <a:t>beam</a:t>
            </a:r>
            <a:r>
              <a:rPr lang="zh-CN" altLang="en-US" sz="1600" dirty="0"/>
              <a:t> </a:t>
            </a:r>
            <a:r>
              <a:rPr lang="en-US" altLang="zh-CN" sz="1600" dirty="0"/>
              <a:t>energy</a:t>
            </a:r>
            <a:endParaRPr lang="en-US" sz="1600" dirty="0"/>
          </a:p>
        </p:txBody>
      </p:sp>
      <p:sp>
        <p:nvSpPr>
          <p:cNvPr id="18" name="Rounded Rectangle 17">
            <a:extLst>
              <a:ext uri="{FF2B5EF4-FFF2-40B4-BE49-F238E27FC236}">
                <a16:creationId xmlns:a16="http://schemas.microsoft.com/office/drawing/2014/main" id="{BBA5FE55-FC5F-4545-BCDA-EB605D93945F}"/>
              </a:ext>
            </a:extLst>
          </p:cNvPr>
          <p:cNvSpPr/>
          <p:nvPr/>
        </p:nvSpPr>
        <p:spPr>
          <a:xfrm>
            <a:off x="6063405" y="3980401"/>
            <a:ext cx="5979065" cy="2417190"/>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062F6D5-952B-1641-8FBB-1CEB581DCD01}"/>
              </a:ext>
            </a:extLst>
          </p:cNvPr>
          <p:cNvSpPr txBox="1"/>
          <p:nvPr/>
        </p:nvSpPr>
        <p:spPr>
          <a:xfrm>
            <a:off x="6914067" y="4000736"/>
            <a:ext cx="4477109" cy="338554"/>
          </a:xfrm>
          <a:prstGeom prst="rect">
            <a:avLst/>
          </a:prstGeom>
          <a:noFill/>
        </p:spPr>
        <p:txBody>
          <a:bodyPr wrap="square" rtlCol="0">
            <a:spAutoFit/>
          </a:bodyPr>
          <a:lstStyle/>
          <a:p>
            <a:r>
              <a:rPr lang="en-US" altLang="zh-CN" sz="1600" dirty="0"/>
              <a:t>Case</a:t>
            </a:r>
            <a:r>
              <a:rPr lang="zh-CN" altLang="en-US" sz="1600" dirty="0"/>
              <a:t> </a:t>
            </a:r>
            <a:r>
              <a:rPr lang="en-US" altLang="zh-CN" sz="1600" dirty="0"/>
              <a:t>B:</a:t>
            </a:r>
            <a:r>
              <a:rPr lang="zh-CN" altLang="en-US" sz="1600" dirty="0"/>
              <a:t>  </a:t>
            </a:r>
            <a:r>
              <a:rPr lang="en-US" altLang="zh-CN" sz="1600" dirty="0"/>
              <a:t>influence</a:t>
            </a:r>
            <a:r>
              <a:rPr lang="zh-CN" altLang="en-US" sz="1600" dirty="0"/>
              <a:t> </a:t>
            </a:r>
            <a:r>
              <a:rPr lang="en-US" altLang="zh-CN" sz="1600" dirty="0"/>
              <a:t>of</a:t>
            </a:r>
            <a:r>
              <a:rPr lang="zh-CN" altLang="en-US" sz="1600" dirty="0"/>
              <a:t> </a:t>
            </a:r>
            <a:r>
              <a:rPr lang="en-US" altLang="zh-CN" sz="1600" dirty="0"/>
              <a:t>harmonic</a:t>
            </a:r>
            <a:r>
              <a:rPr lang="zh-CN" altLang="en-US" sz="1600" dirty="0"/>
              <a:t> </a:t>
            </a:r>
            <a:r>
              <a:rPr lang="en-US" altLang="zh-CN" sz="1600" dirty="0"/>
              <a:t>RF</a:t>
            </a:r>
            <a:r>
              <a:rPr lang="zh-CN" altLang="en-US" sz="1600" dirty="0"/>
              <a:t> </a:t>
            </a:r>
            <a:r>
              <a:rPr lang="en-US" altLang="zh-CN" sz="1600" dirty="0"/>
              <a:t>cavity</a:t>
            </a:r>
            <a:endParaRPr lang="en-US" sz="1600" dirty="0"/>
          </a:p>
        </p:txBody>
      </p:sp>
      <p:sp>
        <p:nvSpPr>
          <p:cNvPr id="20" name="TextBox 19">
            <a:extLst>
              <a:ext uri="{FF2B5EF4-FFF2-40B4-BE49-F238E27FC236}">
                <a16:creationId xmlns:a16="http://schemas.microsoft.com/office/drawing/2014/main" id="{40AC00FF-ECBD-504E-B7B1-357B1BE335EB}"/>
              </a:ext>
            </a:extLst>
          </p:cNvPr>
          <p:cNvSpPr txBox="1"/>
          <p:nvPr/>
        </p:nvSpPr>
        <p:spPr>
          <a:xfrm>
            <a:off x="6655721" y="4446608"/>
            <a:ext cx="3310276" cy="292388"/>
          </a:xfrm>
          <a:prstGeom prst="rect">
            <a:avLst/>
          </a:prstGeom>
          <a:noFill/>
        </p:spPr>
        <p:txBody>
          <a:bodyPr wrap="square" rtlCol="0">
            <a:spAutoFit/>
          </a:bodyPr>
          <a:lstStyle/>
          <a:p>
            <a:r>
              <a:rPr lang="en-US" sz="1300" dirty="0">
                <a:solidFill>
                  <a:srgbClr val="0000FF"/>
                </a:solidFill>
              </a:rPr>
              <a:t>optimal lengthening condition</a:t>
            </a: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B8ED415A-612A-5543-886A-766D42BE134C}"/>
                  </a:ext>
                </a:extLst>
              </p:cNvPr>
              <p:cNvSpPr txBox="1"/>
              <p:nvPr/>
            </p:nvSpPr>
            <p:spPr>
              <a:xfrm>
                <a:off x="6732910" y="4933391"/>
                <a:ext cx="1979525" cy="57727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400" i="1" smtClean="0">
                          <a:solidFill>
                            <a:srgbClr val="0000FF"/>
                          </a:solidFill>
                          <a:latin typeface="Cambria Math" panose="02040503050406030204" pitchFamily="18" charset="0"/>
                          <a:ea typeface="Cambria Math" panose="02040503050406030204" pitchFamily="18" charset="0"/>
                        </a:rPr>
                        <m:t>𝜅</m:t>
                      </m:r>
                      <m:r>
                        <a:rPr lang="en-US" sz="1400" b="0" i="1" smtClean="0">
                          <a:solidFill>
                            <a:srgbClr val="0000FF"/>
                          </a:solidFill>
                          <a:latin typeface="Cambria Math" panose="02040503050406030204" pitchFamily="18" charset="0"/>
                          <a:ea typeface="Cambria Math" panose="02040503050406030204" pitchFamily="18" charset="0"/>
                        </a:rPr>
                        <m:t>=</m:t>
                      </m:r>
                      <m:f>
                        <m:fPr>
                          <m:ctrlPr>
                            <a:rPr lang="en-US" sz="1400" i="1">
                              <a:solidFill>
                                <a:srgbClr val="0000FF"/>
                              </a:solidFill>
                              <a:latin typeface="Cambria Math" panose="02040503050406030204" pitchFamily="18" charset="0"/>
                              <a:ea typeface="Cambria Math" panose="02040503050406030204" pitchFamily="18" charset="0"/>
                            </a:rPr>
                          </m:ctrlPr>
                        </m:fPr>
                        <m:num>
                          <m:sSubSup>
                            <m:sSubSupPr>
                              <m:ctrlPr>
                                <a:rPr lang="en-US" sz="1400" i="1">
                                  <a:solidFill>
                                    <a:srgbClr val="0000FF"/>
                                  </a:solidFill>
                                  <a:latin typeface="Cambria Math" panose="02040503050406030204" pitchFamily="18" charset="0"/>
                                  <a:ea typeface="Cambria Math" panose="02040503050406030204" pitchFamily="18" charset="0"/>
                                </a:rPr>
                              </m:ctrlPr>
                            </m:sSubSupPr>
                            <m:e>
                              <m:r>
                                <m:rPr>
                                  <m:nor/>
                                </m:rPr>
                                <a:rPr kumimoji="1" lang="el-GR" altLang="zh-CN" sz="1400" i="1" dirty="0">
                                  <a:solidFill>
                                    <a:srgbClr val="0000FF"/>
                                  </a:solidFill>
                                  <a:latin typeface="Times New Roman"/>
                                  <a:ea typeface="楷体"/>
                                  <a:cs typeface="Times New Roman"/>
                                </a:rPr>
                                <m:t>ν</m:t>
                              </m:r>
                            </m:e>
                            <m:sub>
                              <m:r>
                                <a:rPr lang="en-US" sz="1400" i="1">
                                  <a:solidFill>
                                    <a:srgbClr val="0000FF"/>
                                  </a:solidFill>
                                  <a:latin typeface="Cambria Math" panose="02040503050406030204" pitchFamily="18" charset="0"/>
                                  <a:ea typeface="Cambria Math" panose="02040503050406030204" pitchFamily="18" charset="0"/>
                                </a:rPr>
                                <m:t>0</m:t>
                              </m:r>
                            </m:sub>
                            <m:sup>
                              <m:r>
                                <a:rPr lang="en-US" sz="1400" i="1">
                                  <a:solidFill>
                                    <a:srgbClr val="0000FF"/>
                                  </a:solidFill>
                                  <a:latin typeface="Cambria Math" panose="02040503050406030204" pitchFamily="18" charset="0"/>
                                  <a:ea typeface="Cambria Math" panose="02040503050406030204" pitchFamily="18" charset="0"/>
                                </a:rPr>
                                <m:t>2</m:t>
                              </m:r>
                            </m:sup>
                          </m:sSubSup>
                          <m:sSub>
                            <m:sSubPr>
                              <m:ctrlPr>
                                <a:rPr lang="en-US" sz="1400" i="1">
                                  <a:solidFill>
                                    <a:srgbClr val="0000FF"/>
                                  </a:solidFill>
                                  <a:latin typeface="Cambria Math" panose="02040503050406030204" pitchFamily="18" charset="0"/>
                                  <a:ea typeface="Cambria Math" panose="02040503050406030204" pitchFamily="18" charset="0"/>
                                </a:rPr>
                              </m:ctrlPr>
                            </m:sSubPr>
                            <m:e>
                              <m:r>
                                <a:rPr lang="en-US" sz="1400" i="1">
                                  <a:solidFill>
                                    <a:srgbClr val="0000FF"/>
                                  </a:solidFill>
                                  <a:latin typeface="Cambria Math" panose="02040503050406030204" pitchFamily="18" charset="0"/>
                                  <a:ea typeface="Cambria Math" panose="02040503050406030204" pitchFamily="18" charset="0"/>
                                </a:rPr>
                                <m:t>𝜆</m:t>
                              </m:r>
                            </m:e>
                            <m:sub>
                              <m:r>
                                <a:rPr lang="en-US" sz="1400" i="1">
                                  <a:solidFill>
                                    <a:srgbClr val="0000FF"/>
                                  </a:solidFill>
                                  <a:latin typeface="Cambria Math" panose="02040503050406030204" pitchFamily="18" charset="0"/>
                                  <a:ea typeface="Cambria Math" panose="02040503050406030204" pitchFamily="18" charset="0"/>
                                </a:rPr>
                                <m:t>𝑝</m:t>
                              </m:r>
                            </m:sub>
                          </m:sSub>
                        </m:num>
                        <m:den>
                          <m:sSubSup>
                            <m:sSubSupPr>
                              <m:ctrlPr>
                                <a:rPr lang="en-US" sz="1400" i="1">
                                  <a:solidFill>
                                    <a:srgbClr val="0000FF"/>
                                  </a:solidFill>
                                  <a:latin typeface="Cambria Math" panose="02040503050406030204" pitchFamily="18" charset="0"/>
                                  <a:ea typeface="Cambria Math" panose="02040503050406030204" pitchFamily="18" charset="0"/>
                                </a:rPr>
                              </m:ctrlPr>
                            </m:sSubSupPr>
                            <m:e>
                              <m:r>
                                <m:rPr>
                                  <m:nor/>
                                </m:rPr>
                                <a:rPr kumimoji="1" lang="el-GR" altLang="zh-CN" sz="1400" i="1" dirty="0">
                                  <a:solidFill>
                                    <a:srgbClr val="0000FF"/>
                                  </a:solidFill>
                                  <a:latin typeface="Times New Roman"/>
                                  <a:ea typeface="楷体"/>
                                  <a:cs typeface="Times New Roman"/>
                                </a:rPr>
                                <m:t>ν</m:t>
                              </m:r>
                            </m:e>
                            <m:sub>
                              <m:r>
                                <a:rPr lang="en-US" sz="1400" i="1">
                                  <a:solidFill>
                                    <a:srgbClr val="0000FF"/>
                                  </a:solidFill>
                                  <a:latin typeface="Cambria Math" panose="02040503050406030204" pitchFamily="18" charset="0"/>
                                  <a:ea typeface="Cambria Math" panose="02040503050406030204" pitchFamily="18" charset="0"/>
                                </a:rPr>
                                <m:t>𝑧</m:t>
                              </m:r>
                            </m:sub>
                            <m:sup>
                              <m:r>
                                <a:rPr lang="en-US" sz="1400" i="1">
                                  <a:solidFill>
                                    <a:srgbClr val="0000FF"/>
                                  </a:solidFill>
                                  <a:latin typeface="Cambria Math" panose="02040503050406030204" pitchFamily="18" charset="0"/>
                                  <a:ea typeface="Cambria Math" panose="02040503050406030204" pitchFamily="18" charset="0"/>
                                </a:rPr>
                                <m:t>3</m:t>
                              </m:r>
                            </m:sup>
                          </m:sSubSup>
                        </m:den>
                      </m:f>
                      <m:r>
                        <a:rPr lang="en-US" sz="1400" dirty="0">
                          <a:solidFill>
                            <a:srgbClr val="0000FF"/>
                          </a:solidFill>
                          <a:latin typeface="Cambria Math" panose="02040503050406030204" pitchFamily="18" charset="0"/>
                        </a:rPr>
                        <m:t>→</m:t>
                      </m:r>
                      <m:r>
                        <a:rPr lang="en-US" sz="1400" i="1" dirty="0" smtClean="0">
                          <a:solidFill>
                            <a:srgbClr val="0000FF"/>
                          </a:solidFill>
                          <a:latin typeface="Cambria Math" panose="02040503050406030204" pitchFamily="18" charset="0"/>
                          <a:ea typeface="Cambria Math" panose="02040503050406030204" pitchFamily="18" charset="0"/>
                        </a:rPr>
                        <m:t>∞</m:t>
                      </m:r>
                    </m:oMath>
                  </m:oMathPara>
                </a14:m>
                <a:endParaRPr lang="en-US" sz="1400" dirty="0">
                  <a:solidFill>
                    <a:srgbClr val="0000FF"/>
                  </a:solidFill>
                </a:endParaRPr>
              </a:p>
            </p:txBody>
          </p:sp>
        </mc:Choice>
        <mc:Fallback xmlns="">
          <p:sp>
            <p:nvSpPr>
              <p:cNvPr id="21" name="TextBox 20">
                <a:extLst>
                  <a:ext uri="{FF2B5EF4-FFF2-40B4-BE49-F238E27FC236}">
                    <a16:creationId xmlns:a16="http://schemas.microsoft.com/office/drawing/2014/main" id="{B8ED415A-612A-5543-886A-766D42BE134C}"/>
                  </a:ext>
                </a:extLst>
              </p:cNvPr>
              <p:cNvSpPr txBox="1">
                <a:spLocks noRot="1" noChangeAspect="1" noMove="1" noResize="1" noEditPoints="1" noAdjustHandles="1" noChangeArrowheads="1" noChangeShapeType="1" noTextEdit="1"/>
              </p:cNvSpPr>
              <p:nvPr/>
            </p:nvSpPr>
            <p:spPr>
              <a:xfrm>
                <a:off x="6732910" y="4933391"/>
                <a:ext cx="1979525" cy="577274"/>
              </a:xfrm>
              <a:prstGeom prst="rect">
                <a:avLst/>
              </a:prstGeom>
              <a:blipFill>
                <a:blip r:embed="rId7"/>
                <a:stretch>
                  <a:fillRect/>
                </a:stretch>
              </a:blipFill>
            </p:spPr>
            <p:txBody>
              <a:bodyPr/>
              <a:lstStyle/>
              <a:p>
                <a:r>
                  <a:rPr lang="en-US">
                    <a:noFill/>
                  </a:rPr>
                  <a:t> </a:t>
                </a:r>
              </a:p>
            </p:txBody>
          </p:sp>
        </mc:Fallback>
      </mc:AlternateContent>
      <p:sp>
        <p:nvSpPr>
          <p:cNvPr id="22" name="TextBox 21">
            <a:extLst>
              <a:ext uri="{FF2B5EF4-FFF2-40B4-BE49-F238E27FC236}">
                <a16:creationId xmlns:a16="http://schemas.microsoft.com/office/drawing/2014/main" id="{23C9E087-04F2-6549-AE41-3B668576D986}"/>
              </a:ext>
            </a:extLst>
          </p:cNvPr>
          <p:cNvSpPr txBox="1"/>
          <p:nvPr/>
        </p:nvSpPr>
        <p:spPr>
          <a:xfrm>
            <a:off x="9646503" y="4419195"/>
            <a:ext cx="2223438" cy="292388"/>
          </a:xfrm>
          <a:prstGeom prst="rect">
            <a:avLst/>
          </a:prstGeom>
          <a:noFill/>
        </p:spPr>
        <p:txBody>
          <a:bodyPr wrap="square" rtlCol="0">
            <a:spAutoFit/>
          </a:bodyPr>
          <a:lstStyle/>
          <a:p>
            <a:r>
              <a:rPr lang="en-US" altLang="zh-CN" sz="1300" dirty="0">
                <a:solidFill>
                  <a:srgbClr val="0000FF"/>
                </a:solidFill>
              </a:rPr>
              <a:t>Scan</a:t>
            </a:r>
            <a:r>
              <a:rPr lang="zh-CN" altLang="en-US" sz="1300" dirty="0">
                <a:solidFill>
                  <a:srgbClr val="0000FF"/>
                </a:solidFill>
              </a:rPr>
              <a:t> </a:t>
            </a:r>
            <a:r>
              <a:rPr lang="en-US" altLang="zh-CN" sz="1300" dirty="0">
                <a:solidFill>
                  <a:srgbClr val="0000FF"/>
                </a:solidFill>
              </a:rPr>
              <a:t>harmonic</a:t>
            </a:r>
            <a:r>
              <a:rPr lang="zh-CN" altLang="en-US" sz="1300" dirty="0">
                <a:solidFill>
                  <a:srgbClr val="0000FF"/>
                </a:solidFill>
              </a:rPr>
              <a:t> </a:t>
            </a:r>
            <a:r>
              <a:rPr lang="en-US" altLang="zh-CN" sz="1300" dirty="0">
                <a:solidFill>
                  <a:srgbClr val="0000FF"/>
                </a:solidFill>
              </a:rPr>
              <a:t>RF</a:t>
            </a:r>
            <a:r>
              <a:rPr lang="zh-CN" altLang="en-US" sz="1300" dirty="0">
                <a:solidFill>
                  <a:srgbClr val="0000FF"/>
                </a:solidFill>
              </a:rPr>
              <a:t> </a:t>
            </a:r>
            <a:r>
              <a:rPr lang="en-US" altLang="zh-CN" sz="1300" dirty="0">
                <a:solidFill>
                  <a:srgbClr val="0000FF"/>
                </a:solidFill>
              </a:rPr>
              <a:t>voltage</a:t>
            </a:r>
            <a:endParaRPr lang="en-US" sz="1300" dirty="0">
              <a:solidFill>
                <a:srgbClr val="0000FF"/>
              </a:solidFill>
            </a:endParaRPr>
          </a:p>
        </p:txBody>
      </p:sp>
      <p:sp>
        <p:nvSpPr>
          <p:cNvPr id="23" name="Rectangle 22">
            <a:extLst>
              <a:ext uri="{FF2B5EF4-FFF2-40B4-BE49-F238E27FC236}">
                <a16:creationId xmlns:a16="http://schemas.microsoft.com/office/drawing/2014/main" id="{275427B3-8575-3940-8F91-BB687E5D9B05}"/>
              </a:ext>
            </a:extLst>
          </p:cNvPr>
          <p:cNvSpPr/>
          <p:nvPr/>
        </p:nvSpPr>
        <p:spPr>
          <a:xfrm>
            <a:off x="158075" y="6445703"/>
            <a:ext cx="12231765" cy="461665"/>
          </a:xfrm>
          <a:prstGeom prst="rect">
            <a:avLst/>
          </a:prstGeom>
        </p:spPr>
        <p:txBody>
          <a:bodyPr wrap="square">
            <a:spAutoFit/>
          </a:bodyPr>
          <a:lstStyle/>
          <a:p>
            <a:r>
              <a:rPr lang="en-US" altLang="zh-CN" sz="1200" dirty="0">
                <a:solidFill>
                  <a:srgbClr val="00B050"/>
                </a:solidFill>
              </a:rPr>
              <a:t>[1]</a:t>
            </a:r>
            <a:r>
              <a:rPr lang="zh-CN" altLang="en-US" sz="1200" dirty="0">
                <a:solidFill>
                  <a:srgbClr val="00B050"/>
                </a:solidFill>
              </a:rPr>
              <a:t> </a:t>
            </a:r>
            <a:r>
              <a:rPr lang="en-US" altLang="zh-CN" sz="1200" dirty="0" err="1">
                <a:solidFill>
                  <a:srgbClr val="00B050"/>
                </a:solidFill>
              </a:rPr>
              <a:t>Derbenev</a:t>
            </a:r>
            <a:r>
              <a:rPr lang="en-US" altLang="zh-CN" sz="1200" dirty="0">
                <a:solidFill>
                  <a:srgbClr val="00B050"/>
                </a:solidFill>
              </a:rPr>
              <a:t>,</a:t>
            </a:r>
            <a:r>
              <a:rPr lang="zh-CN" altLang="en-US" sz="1200" dirty="0">
                <a:solidFill>
                  <a:srgbClr val="00B050"/>
                </a:solidFill>
              </a:rPr>
              <a:t> </a:t>
            </a:r>
            <a:r>
              <a:rPr lang="en-US" altLang="zh-CN" sz="1200" dirty="0" err="1">
                <a:solidFill>
                  <a:srgbClr val="00B050"/>
                </a:solidFill>
              </a:rPr>
              <a:t>Kondrantenko</a:t>
            </a:r>
            <a:r>
              <a:rPr lang="zh-CN" altLang="en-US" sz="1200" dirty="0">
                <a:solidFill>
                  <a:srgbClr val="00B050"/>
                </a:solidFill>
              </a:rPr>
              <a:t> </a:t>
            </a:r>
            <a:r>
              <a:rPr lang="en-US" altLang="zh-CN" sz="1200" dirty="0">
                <a:solidFill>
                  <a:srgbClr val="00B050"/>
                </a:solidFill>
              </a:rPr>
              <a:t>and</a:t>
            </a:r>
            <a:r>
              <a:rPr lang="zh-CN" altLang="en-US" sz="1200" dirty="0">
                <a:solidFill>
                  <a:srgbClr val="00B050"/>
                </a:solidFill>
              </a:rPr>
              <a:t> </a:t>
            </a:r>
            <a:r>
              <a:rPr lang="en-US" altLang="zh-CN" sz="1200" dirty="0" err="1">
                <a:solidFill>
                  <a:srgbClr val="00B050"/>
                </a:solidFill>
              </a:rPr>
              <a:t>Skrinsky</a:t>
            </a:r>
            <a:r>
              <a:rPr lang="en-US" altLang="zh-CN" sz="1200" dirty="0">
                <a:solidFill>
                  <a:srgbClr val="00B050"/>
                </a:solidFill>
              </a:rPr>
              <a:t>,</a:t>
            </a:r>
            <a:r>
              <a:rPr lang="zh-CN" altLang="en-US" sz="1200" dirty="0">
                <a:solidFill>
                  <a:srgbClr val="00B050"/>
                </a:solidFill>
              </a:rPr>
              <a:t> </a:t>
            </a:r>
            <a:r>
              <a:rPr lang="en-US" altLang="zh-CN" sz="1200" dirty="0">
                <a:solidFill>
                  <a:srgbClr val="00B050"/>
                </a:solidFill>
              </a:rPr>
              <a:t>Part.</a:t>
            </a:r>
            <a:r>
              <a:rPr lang="zh-CN" altLang="en-US" sz="1200" dirty="0">
                <a:solidFill>
                  <a:srgbClr val="00B050"/>
                </a:solidFill>
              </a:rPr>
              <a:t> </a:t>
            </a:r>
            <a:r>
              <a:rPr lang="en-US" altLang="zh-CN" sz="1200" dirty="0">
                <a:solidFill>
                  <a:srgbClr val="00B050"/>
                </a:solidFill>
              </a:rPr>
              <a:t>Accel.</a:t>
            </a:r>
            <a:r>
              <a:rPr lang="zh-CN" altLang="en-US" sz="1200" dirty="0">
                <a:solidFill>
                  <a:srgbClr val="00B050"/>
                </a:solidFill>
              </a:rPr>
              <a:t> </a:t>
            </a:r>
            <a:r>
              <a:rPr lang="en-US" altLang="zh-CN" sz="1200" dirty="0">
                <a:solidFill>
                  <a:srgbClr val="00B050"/>
                </a:solidFill>
              </a:rPr>
              <a:t>9,</a:t>
            </a:r>
            <a:r>
              <a:rPr lang="zh-CN" altLang="en-US" sz="1200" dirty="0">
                <a:solidFill>
                  <a:srgbClr val="00B050"/>
                </a:solidFill>
              </a:rPr>
              <a:t> </a:t>
            </a:r>
            <a:r>
              <a:rPr lang="en-US" altLang="zh-CN" sz="1200" dirty="0">
                <a:solidFill>
                  <a:srgbClr val="00B050"/>
                </a:solidFill>
              </a:rPr>
              <a:t>247</a:t>
            </a:r>
            <a:r>
              <a:rPr lang="zh-CN" altLang="en-US" sz="1200" dirty="0">
                <a:solidFill>
                  <a:srgbClr val="00B050"/>
                </a:solidFill>
              </a:rPr>
              <a:t> </a:t>
            </a:r>
            <a:r>
              <a:rPr lang="en-US" altLang="zh-CN" sz="1200" dirty="0">
                <a:solidFill>
                  <a:srgbClr val="00B050"/>
                </a:solidFill>
              </a:rPr>
              <a:t>(1979)</a:t>
            </a:r>
            <a:r>
              <a:rPr lang="zh-CN" altLang="en-US" sz="1200" dirty="0">
                <a:solidFill>
                  <a:srgbClr val="00B050"/>
                </a:solidFill>
              </a:rPr>
              <a:t> </a:t>
            </a:r>
            <a:endParaRPr lang="en-US" altLang="zh-CN" sz="1200" dirty="0">
              <a:solidFill>
                <a:srgbClr val="00B050"/>
              </a:solidFill>
            </a:endParaRPr>
          </a:p>
          <a:p>
            <a:r>
              <a:rPr lang="zh-CN" altLang="en-US" sz="1200" dirty="0">
                <a:solidFill>
                  <a:srgbClr val="00B050"/>
                </a:solidFill>
              </a:rPr>
              <a:t> </a:t>
            </a:r>
            <a:r>
              <a:rPr lang="en-US" altLang="zh-CN" sz="1200" dirty="0">
                <a:solidFill>
                  <a:srgbClr val="00B050"/>
                </a:solidFill>
              </a:rPr>
              <a:t>[2]</a:t>
            </a:r>
            <a:r>
              <a:rPr lang="zh-CN" altLang="en-US" sz="1200" dirty="0">
                <a:solidFill>
                  <a:srgbClr val="00B050"/>
                </a:solidFill>
              </a:rPr>
              <a:t> </a:t>
            </a:r>
            <a:r>
              <a:rPr lang="en-US" altLang="zh-CN" sz="1200" dirty="0">
                <a:solidFill>
                  <a:srgbClr val="00B050"/>
                </a:solidFill>
              </a:rPr>
              <a:t>W.</a:t>
            </a:r>
            <a:r>
              <a:rPr lang="zh-CN" altLang="en-US" sz="1200" dirty="0">
                <a:solidFill>
                  <a:srgbClr val="00B050"/>
                </a:solidFill>
              </a:rPr>
              <a:t> </a:t>
            </a:r>
            <a:r>
              <a:rPr lang="en-US" altLang="zh-CN" sz="1200" dirty="0">
                <a:solidFill>
                  <a:srgbClr val="00B050"/>
                </a:solidFill>
              </a:rPr>
              <a:t>H.</a:t>
            </a:r>
            <a:r>
              <a:rPr lang="zh-CN" altLang="en-US" sz="1200" dirty="0">
                <a:solidFill>
                  <a:srgbClr val="00B050"/>
                </a:solidFill>
              </a:rPr>
              <a:t> </a:t>
            </a:r>
            <a:r>
              <a:rPr lang="en-US" altLang="zh-CN" sz="1200" dirty="0">
                <a:solidFill>
                  <a:srgbClr val="00B050"/>
                </a:solidFill>
              </a:rPr>
              <a:t>Xia,</a:t>
            </a:r>
            <a:r>
              <a:rPr lang="zh-CN" altLang="en-US" sz="1200" dirty="0">
                <a:solidFill>
                  <a:srgbClr val="00B050"/>
                </a:solidFill>
              </a:rPr>
              <a:t> </a:t>
            </a:r>
            <a:r>
              <a:rPr lang="en-US" altLang="zh-CN" sz="1200" dirty="0">
                <a:solidFill>
                  <a:srgbClr val="00B050"/>
                </a:solidFill>
              </a:rPr>
              <a:t>Z.</a:t>
            </a:r>
            <a:r>
              <a:rPr lang="zh-CN" altLang="en-US" sz="1200" dirty="0">
                <a:solidFill>
                  <a:srgbClr val="00B050"/>
                </a:solidFill>
              </a:rPr>
              <a:t> </a:t>
            </a:r>
            <a:r>
              <a:rPr lang="en-US" altLang="zh-CN" sz="1200" dirty="0" err="1">
                <a:solidFill>
                  <a:srgbClr val="00B050"/>
                </a:solidFill>
              </a:rPr>
              <a:t>Duan</a:t>
            </a:r>
            <a:r>
              <a:rPr lang="en-US" altLang="zh-CN" sz="1200" dirty="0">
                <a:solidFill>
                  <a:srgbClr val="00B050"/>
                </a:solidFill>
              </a:rPr>
              <a:t>,</a:t>
            </a:r>
            <a:r>
              <a:rPr lang="zh-CN" altLang="en-US" sz="1200" dirty="0">
                <a:solidFill>
                  <a:srgbClr val="00B050"/>
                </a:solidFill>
              </a:rPr>
              <a:t> </a:t>
            </a:r>
            <a:r>
              <a:rPr lang="en-US" altLang="zh-CN" sz="1200" dirty="0">
                <a:solidFill>
                  <a:srgbClr val="00B050"/>
                </a:solidFill>
              </a:rPr>
              <a:t>D. P. Barber, Y.</a:t>
            </a:r>
            <a:r>
              <a:rPr lang="zh-CN" altLang="en-US" sz="1200" dirty="0">
                <a:solidFill>
                  <a:srgbClr val="00B050"/>
                </a:solidFill>
              </a:rPr>
              <a:t> </a:t>
            </a:r>
            <a:r>
              <a:rPr lang="en-US" altLang="zh-CN" sz="1200" dirty="0">
                <a:solidFill>
                  <a:srgbClr val="00B050"/>
                </a:solidFill>
              </a:rPr>
              <a:t>W.</a:t>
            </a:r>
            <a:r>
              <a:rPr lang="zh-CN" altLang="en-US" sz="1200" dirty="0">
                <a:solidFill>
                  <a:srgbClr val="00B050"/>
                </a:solidFill>
              </a:rPr>
              <a:t> </a:t>
            </a:r>
            <a:r>
              <a:rPr lang="en-US" altLang="zh-CN" sz="1200" dirty="0">
                <a:solidFill>
                  <a:srgbClr val="00B050"/>
                </a:solidFill>
              </a:rPr>
              <a:t>Wang,</a:t>
            </a:r>
            <a:r>
              <a:rPr lang="zh-CN" altLang="en-US" sz="1200" dirty="0">
                <a:solidFill>
                  <a:srgbClr val="00B050"/>
                </a:solidFill>
              </a:rPr>
              <a:t> </a:t>
            </a:r>
            <a:r>
              <a:rPr lang="en-US" altLang="zh-CN" sz="1200" dirty="0">
                <a:solidFill>
                  <a:srgbClr val="00B050"/>
                </a:solidFill>
              </a:rPr>
              <a:t>B.</a:t>
            </a:r>
            <a:r>
              <a:rPr lang="zh-CN" altLang="en-US" sz="1200" dirty="0">
                <a:solidFill>
                  <a:srgbClr val="00B050"/>
                </a:solidFill>
              </a:rPr>
              <a:t> </a:t>
            </a:r>
            <a:r>
              <a:rPr lang="en-US" altLang="zh-CN" sz="1200" dirty="0">
                <a:solidFill>
                  <a:srgbClr val="00B050"/>
                </a:solidFill>
              </a:rPr>
              <a:t>Wang,</a:t>
            </a:r>
            <a:r>
              <a:rPr lang="zh-CN" altLang="en-US" sz="1200" dirty="0">
                <a:solidFill>
                  <a:srgbClr val="00B050"/>
                </a:solidFill>
              </a:rPr>
              <a:t> </a:t>
            </a:r>
            <a:r>
              <a:rPr lang="en-US" altLang="zh-CN" sz="1200" dirty="0">
                <a:solidFill>
                  <a:srgbClr val="00B050"/>
                </a:solidFill>
              </a:rPr>
              <a:t>J.</a:t>
            </a:r>
            <a:r>
              <a:rPr lang="zh-CN" altLang="en-US" sz="1200" dirty="0">
                <a:solidFill>
                  <a:srgbClr val="00B050"/>
                </a:solidFill>
              </a:rPr>
              <a:t> </a:t>
            </a:r>
            <a:r>
              <a:rPr lang="en-US" altLang="zh-CN" sz="1200" dirty="0">
                <a:solidFill>
                  <a:srgbClr val="00B050"/>
                </a:solidFill>
              </a:rPr>
              <a:t>Gao,</a:t>
            </a:r>
            <a:r>
              <a:rPr lang="zh-CN" altLang="en-US" sz="1200" dirty="0">
                <a:solidFill>
                  <a:srgbClr val="00B050"/>
                </a:solidFill>
              </a:rPr>
              <a:t> </a:t>
            </a:r>
            <a:r>
              <a:rPr lang="en-US" altLang="zh-CN" sz="1200" dirty="0">
                <a:solidFill>
                  <a:srgbClr val="00B050"/>
                </a:solidFill>
              </a:rPr>
              <a:t>accepted by Phys. Rev. Accel. Beams.</a:t>
            </a:r>
            <a:r>
              <a:rPr lang="zh-CN" altLang="en-US" sz="1200" dirty="0">
                <a:solidFill>
                  <a:srgbClr val="00B050"/>
                </a:solidFill>
              </a:rPr>
              <a:t>  </a:t>
            </a:r>
            <a:endParaRPr lang="en-HK" altLang="zh-CN" sz="1200" dirty="0">
              <a:solidFill>
                <a:srgbClr val="00B050"/>
              </a:solidFill>
            </a:endParaRPr>
          </a:p>
        </p:txBody>
      </p:sp>
      <p:sp>
        <p:nvSpPr>
          <p:cNvPr id="6" name="Rectangle 5">
            <a:extLst>
              <a:ext uri="{FF2B5EF4-FFF2-40B4-BE49-F238E27FC236}">
                <a16:creationId xmlns:a16="http://schemas.microsoft.com/office/drawing/2014/main" id="{126F1416-8E1C-F843-A44F-9ABCF28E4E9C}"/>
              </a:ext>
            </a:extLst>
          </p:cNvPr>
          <p:cNvSpPr/>
          <p:nvPr/>
        </p:nvSpPr>
        <p:spPr>
          <a:xfrm>
            <a:off x="2082540" y="3368468"/>
            <a:ext cx="8251569" cy="369332"/>
          </a:xfrm>
          <a:prstGeom prst="rect">
            <a:avLst/>
          </a:prstGeom>
        </p:spPr>
        <p:txBody>
          <a:bodyPr wrap="square">
            <a:spAutoFit/>
          </a:bodyPr>
          <a:lstStyle/>
          <a:p>
            <a:r>
              <a:rPr lang="en-US" altLang="zh-CN" dirty="0">
                <a:solidFill>
                  <a:srgbClr val="FF0000"/>
                </a:solidFill>
                <a:highlight>
                  <a:srgbClr val="FFFF00"/>
                </a:highlight>
              </a:rPr>
              <a:t>This</a:t>
            </a:r>
            <a:r>
              <a:rPr lang="zh-CN" altLang="en-US" dirty="0">
                <a:solidFill>
                  <a:srgbClr val="FF0000"/>
                </a:solidFill>
                <a:highlight>
                  <a:srgbClr val="FFFF00"/>
                </a:highlight>
              </a:rPr>
              <a:t> </a:t>
            </a:r>
            <a:r>
              <a:rPr lang="en-US" altLang="zh-CN" dirty="0">
                <a:solidFill>
                  <a:srgbClr val="FF0000"/>
                </a:solidFill>
                <a:highlight>
                  <a:srgbClr val="FFFF00"/>
                </a:highlight>
              </a:rPr>
              <a:t>study</a:t>
            </a:r>
            <a:r>
              <a:rPr lang="zh-CN" altLang="en-US" dirty="0">
                <a:solidFill>
                  <a:srgbClr val="FF0000"/>
                </a:solidFill>
                <a:highlight>
                  <a:srgbClr val="FFFF00"/>
                </a:highlight>
              </a:rPr>
              <a:t> </a:t>
            </a:r>
            <a:r>
              <a:rPr lang="en-US" altLang="zh-CN" dirty="0">
                <a:solidFill>
                  <a:srgbClr val="FF0000"/>
                </a:solidFill>
                <a:highlight>
                  <a:srgbClr val="FFFF00"/>
                </a:highlight>
              </a:rPr>
              <a:t>suggests</a:t>
            </a:r>
            <a:r>
              <a:rPr lang="zh-CN" altLang="en-US" dirty="0">
                <a:solidFill>
                  <a:srgbClr val="FF0000"/>
                </a:solidFill>
                <a:highlight>
                  <a:srgbClr val="FFFF00"/>
                </a:highlight>
              </a:rPr>
              <a:t> </a:t>
            </a:r>
            <a:r>
              <a:rPr lang="en-US" altLang="zh-CN" dirty="0">
                <a:solidFill>
                  <a:srgbClr val="FF0000"/>
                </a:solidFill>
                <a:highlight>
                  <a:srgbClr val="FFFF00"/>
                </a:highlight>
              </a:rPr>
              <a:t>existing</a:t>
            </a:r>
            <a:r>
              <a:rPr lang="zh-CN" altLang="en-US" dirty="0">
                <a:solidFill>
                  <a:srgbClr val="FF0000"/>
                </a:solidFill>
                <a:highlight>
                  <a:srgbClr val="FFFF00"/>
                </a:highlight>
              </a:rPr>
              <a:t> </a:t>
            </a:r>
            <a:r>
              <a:rPr lang="en-US" altLang="zh-CN" dirty="0">
                <a:solidFill>
                  <a:srgbClr val="FF0000"/>
                </a:solidFill>
                <a:highlight>
                  <a:srgbClr val="FFFF00"/>
                </a:highlight>
              </a:rPr>
              <a:t>theories</a:t>
            </a:r>
            <a:r>
              <a:rPr lang="zh-CN" altLang="en-US" dirty="0">
                <a:solidFill>
                  <a:srgbClr val="FF0000"/>
                </a:solidFill>
                <a:highlight>
                  <a:srgbClr val="FFFF00"/>
                </a:highlight>
              </a:rPr>
              <a:t> </a:t>
            </a:r>
            <a:r>
              <a:rPr lang="en-US" altLang="zh-CN" dirty="0">
                <a:solidFill>
                  <a:srgbClr val="FF0000"/>
                </a:solidFill>
                <a:highlight>
                  <a:srgbClr val="FFFF00"/>
                </a:highlight>
              </a:rPr>
              <a:t>are</a:t>
            </a:r>
            <a:r>
              <a:rPr lang="zh-CN" altLang="en-US" dirty="0">
                <a:solidFill>
                  <a:srgbClr val="FF0000"/>
                </a:solidFill>
                <a:highlight>
                  <a:srgbClr val="FFFF00"/>
                </a:highlight>
              </a:rPr>
              <a:t> </a:t>
            </a:r>
            <a:r>
              <a:rPr lang="en-US" altLang="zh-CN" dirty="0">
                <a:solidFill>
                  <a:srgbClr val="FF0000"/>
                </a:solidFill>
                <a:highlight>
                  <a:srgbClr val="FFFF00"/>
                </a:highlight>
              </a:rPr>
              <a:t>incomplete,</a:t>
            </a:r>
            <a:r>
              <a:rPr lang="zh-CN" altLang="en-US" dirty="0">
                <a:solidFill>
                  <a:srgbClr val="FF0000"/>
                </a:solidFill>
                <a:highlight>
                  <a:srgbClr val="FFFF00"/>
                </a:highlight>
              </a:rPr>
              <a:t> </a:t>
            </a:r>
            <a:r>
              <a:rPr lang="en-US" altLang="zh-CN" dirty="0">
                <a:solidFill>
                  <a:srgbClr val="FF0000"/>
                </a:solidFill>
                <a:highlight>
                  <a:srgbClr val="FFFF00"/>
                </a:highlight>
              </a:rPr>
              <a:t>requiring</a:t>
            </a:r>
            <a:r>
              <a:rPr lang="zh-CN" altLang="en-US" dirty="0">
                <a:solidFill>
                  <a:srgbClr val="FF0000"/>
                </a:solidFill>
                <a:highlight>
                  <a:srgbClr val="FFFF00"/>
                </a:highlight>
              </a:rPr>
              <a:t> </a:t>
            </a:r>
            <a:r>
              <a:rPr lang="en-US" altLang="zh-CN" dirty="0">
                <a:solidFill>
                  <a:srgbClr val="FF0000"/>
                </a:solidFill>
                <a:highlight>
                  <a:srgbClr val="FFFF00"/>
                </a:highlight>
              </a:rPr>
              <a:t>further</a:t>
            </a:r>
            <a:r>
              <a:rPr lang="zh-CN" altLang="en-US" dirty="0">
                <a:solidFill>
                  <a:srgbClr val="FF0000"/>
                </a:solidFill>
                <a:highlight>
                  <a:srgbClr val="FFFF00"/>
                </a:highlight>
              </a:rPr>
              <a:t> </a:t>
            </a:r>
            <a:r>
              <a:rPr lang="en-US" altLang="zh-CN" dirty="0">
                <a:solidFill>
                  <a:srgbClr val="FF0000"/>
                </a:solidFill>
                <a:highlight>
                  <a:srgbClr val="FFFF00"/>
                </a:highlight>
              </a:rPr>
              <a:t>development</a:t>
            </a:r>
            <a:r>
              <a:rPr lang="zh-CN" altLang="en-US" dirty="0">
                <a:solidFill>
                  <a:srgbClr val="FF0000"/>
                </a:solidFill>
                <a:highlight>
                  <a:srgbClr val="FFFF00"/>
                </a:highlight>
              </a:rPr>
              <a:t> </a:t>
            </a:r>
            <a:endParaRPr lang="en-US" dirty="0">
              <a:solidFill>
                <a:srgbClr val="FF0000"/>
              </a:solidFill>
              <a:highlight>
                <a:srgbClr val="FFFF00"/>
              </a:highlight>
            </a:endParaRPr>
          </a:p>
        </p:txBody>
      </p:sp>
    </p:spTree>
    <p:extLst>
      <p:ext uri="{BB962C8B-B14F-4D97-AF65-F5344CB8AC3E}">
        <p14:creationId xmlns:p14="http://schemas.microsoft.com/office/powerpoint/2010/main" val="143954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5" grpId="0"/>
      <p:bldP spid="16" grpId="0"/>
      <p:bldP spid="17" grpId="0"/>
      <p:bldP spid="18" grpId="0" animBg="1"/>
      <p:bldP spid="19" grpId="0"/>
      <p:bldP spid="20" grpId="0"/>
      <p:bldP spid="21" grpId="0"/>
      <p:bldP spid="22"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4BB53-E41E-AB43-AD8D-049B89A1C586}"/>
              </a:ext>
            </a:extLst>
          </p:cNvPr>
          <p:cNvSpPr>
            <a:spLocks noGrp="1"/>
          </p:cNvSpPr>
          <p:nvPr>
            <p:ph type="title"/>
          </p:nvPr>
        </p:nvSpPr>
        <p:spPr/>
        <p:txBody>
          <a:bodyPr>
            <a:normAutofit fontScale="90000"/>
          </a:bodyPr>
          <a:lstStyle/>
          <a:p>
            <a:r>
              <a:rPr lang="en-US" altLang="zh-CN" dirty="0"/>
              <a:t>Outline</a:t>
            </a:r>
            <a:endParaRPr lang="en-US" dirty="0"/>
          </a:p>
        </p:txBody>
      </p:sp>
      <p:sp>
        <p:nvSpPr>
          <p:cNvPr id="3" name="Content Placeholder 2">
            <a:extLst>
              <a:ext uri="{FF2B5EF4-FFF2-40B4-BE49-F238E27FC236}">
                <a16:creationId xmlns:a16="http://schemas.microsoft.com/office/drawing/2014/main" id="{BE7EF991-CFB6-D645-9A89-B2763CBA766F}"/>
              </a:ext>
            </a:extLst>
          </p:cNvPr>
          <p:cNvSpPr>
            <a:spLocks noGrp="1"/>
          </p:cNvSpPr>
          <p:nvPr>
            <p:ph idx="1"/>
          </p:nvPr>
        </p:nvSpPr>
        <p:spPr/>
        <p:txBody>
          <a:bodyPr/>
          <a:lstStyle/>
          <a:p>
            <a:r>
              <a:rPr lang="en-US" altLang="zh-CN" sz="2800" dirty="0"/>
              <a:t>I.</a:t>
            </a:r>
            <a:r>
              <a:rPr lang="zh-CN" altLang="en-US" sz="2800" dirty="0"/>
              <a:t> </a:t>
            </a:r>
            <a:r>
              <a:rPr lang="en-US" altLang="zh-CN" sz="2800" dirty="0"/>
              <a:t>Introduction</a:t>
            </a:r>
          </a:p>
          <a:p>
            <a:pPr lvl="1"/>
            <a:r>
              <a:rPr lang="en-US" altLang="zh-CN" sz="2400" dirty="0"/>
              <a:t>Background</a:t>
            </a:r>
          </a:p>
          <a:p>
            <a:pPr lvl="1"/>
            <a:r>
              <a:rPr lang="en-US" altLang="zh-CN" sz="2400" dirty="0"/>
              <a:t>Indicators</a:t>
            </a:r>
            <a:r>
              <a:rPr lang="zh-CN" altLang="en-US" sz="2400" dirty="0"/>
              <a:t> </a:t>
            </a:r>
            <a:r>
              <a:rPr lang="en-US" altLang="zh-CN" sz="2400" dirty="0"/>
              <a:t>and</a:t>
            </a:r>
            <a:r>
              <a:rPr lang="zh-CN" altLang="en-US" sz="2400" dirty="0"/>
              <a:t> </a:t>
            </a:r>
            <a:r>
              <a:rPr lang="en-US" altLang="zh-CN" sz="2400" dirty="0"/>
              <a:t>tasks</a:t>
            </a:r>
          </a:p>
          <a:p>
            <a:r>
              <a:rPr lang="en-US" altLang="zh-CN" sz="2800" dirty="0"/>
              <a:t>II.</a:t>
            </a:r>
            <a:r>
              <a:rPr lang="zh-CN" altLang="en-US" sz="2800" dirty="0"/>
              <a:t> </a:t>
            </a:r>
            <a:r>
              <a:rPr lang="en-US" altLang="zh-CN" sz="2800" dirty="0"/>
              <a:t>Design</a:t>
            </a:r>
            <a:r>
              <a:rPr lang="zh-CN" altLang="en-US" sz="2800" dirty="0"/>
              <a:t> </a:t>
            </a:r>
            <a:r>
              <a:rPr lang="en-US" altLang="zh-CN" sz="2800" dirty="0"/>
              <a:t>of</a:t>
            </a:r>
            <a:r>
              <a:rPr lang="zh-CN" altLang="en-US" sz="2800" dirty="0"/>
              <a:t> </a:t>
            </a:r>
            <a:r>
              <a:rPr lang="en-US" altLang="zh-CN" sz="2800" dirty="0"/>
              <a:t>longitudinally</a:t>
            </a:r>
            <a:r>
              <a:rPr lang="zh-CN" altLang="en-US" sz="2800" dirty="0"/>
              <a:t> </a:t>
            </a:r>
            <a:r>
              <a:rPr lang="en-US" altLang="zh-CN" sz="2800" dirty="0"/>
              <a:t>polarized</a:t>
            </a:r>
            <a:r>
              <a:rPr lang="zh-CN" altLang="en-US" sz="2800" dirty="0"/>
              <a:t> </a:t>
            </a:r>
            <a:r>
              <a:rPr lang="en-US" altLang="zh-CN" sz="2800" dirty="0"/>
              <a:t>colliding</a:t>
            </a:r>
            <a:r>
              <a:rPr lang="zh-CN" altLang="en-US" sz="2800" dirty="0"/>
              <a:t> </a:t>
            </a:r>
            <a:r>
              <a:rPr lang="en-US" altLang="zh-CN" sz="2800" dirty="0"/>
              <a:t>beams</a:t>
            </a:r>
          </a:p>
          <a:p>
            <a:r>
              <a:rPr lang="en-US" altLang="zh-CN" sz="2800" dirty="0"/>
              <a:t>III.</a:t>
            </a:r>
            <a:r>
              <a:rPr lang="zh-CN" altLang="en-US" sz="2800" dirty="0"/>
              <a:t> </a:t>
            </a:r>
            <a:r>
              <a:rPr lang="en-US" altLang="zh-CN" sz="2800" dirty="0"/>
              <a:t>Other</a:t>
            </a:r>
            <a:r>
              <a:rPr lang="zh-CN" altLang="en-US" sz="2800" dirty="0"/>
              <a:t> </a:t>
            </a:r>
            <a:r>
              <a:rPr lang="en-US" altLang="zh-CN" sz="2800" dirty="0"/>
              <a:t>studies</a:t>
            </a:r>
            <a:r>
              <a:rPr lang="zh-CN" altLang="en-US" sz="2800" dirty="0"/>
              <a:t> </a:t>
            </a:r>
            <a:r>
              <a:rPr lang="en-US" altLang="zh-CN" sz="2800" dirty="0"/>
              <a:t>on</a:t>
            </a:r>
            <a:r>
              <a:rPr lang="zh-CN" altLang="en-US" sz="2800" dirty="0"/>
              <a:t> </a:t>
            </a:r>
            <a:r>
              <a:rPr lang="en-US" altLang="zh-CN" sz="2800" dirty="0"/>
              <a:t>polarized</a:t>
            </a:r>
            <a:r>
              <a:rPr lang="zh-CN" altLang="en-US" sz="2800" dirty="0"/>
              <a:t> </a:t>
            </a:r>
            <a:r>
              <a:rPr lang="en-US" altLang="zh-CN" sz="2800" dirty="0"/>
              <a:t>beams</a:t>
            </a:r>
          </a:p>
          <a:p>
            <a:r>
              <a:rPr lang="en-US" altLang="zh-CN" sz="2800" dirty="0">
                <a:solidFill>
                  <a:srgbClr val="FF0000"/>
                </a:solidFill>
              </a:rPr>
              <a:t>IV.</a:t>
            </a:r>
            <a:r>
              <a:rPr lang="zh-CN" altLang="en-US" sz="2800" dirty="0">
                <a:solidFill>
                  <a:srgbClr val="FF0000"/>
                </a:solidFill>
              </a:rPr>
              <a:t> </a:t>
            </a:r>
            <a:r>
              <a:rPr lang="en-US" altLang="zh-CN" sz="2800" dirty="0">
                <a:solidFill>
                  <a:srgbClr val="FF0000"/>
                </a:solidFill>
              </a:rPr>
              <a:t>Summary</a:t>
            </a:r>
          </a:p>
          <a:p>
            <a:endParaRPr lang="en-US" dirty="0"/>
          </a:p>
        </p:txBody>
      </p:sp>
      <p:sp>
        <p:nvSpPr>
          <p:cNvPr id="4" name="Slide Number Placeholder 3">
            <a:extLst>
              <a:ext uri="{FF2B5EF4-FFF2-40B4-BE49-F238E27FC236}">
                <a16:creationId xmlns:a16="http://schemas.microsoft.com/office/drawing/2014/main" id="{C3E835DA-D0C5-7A47-B774-93B23F1AD669}"/>
              </a:ext>
            </a:extLst>
          </p:cNvPr>
          <p:cNvSpPr>
            <a:spLocks noGrp="1"/>
          </p:cNvSpPr>
          <p:nvPr>
            <p:ph type="sldNum" sz="quarter" idx="12"/>
          </p:nvPr>
        </p:nvSpPr>
        <p:spPr/>
        <p:txBody>
          <a:bodyPr/>
          <a:lstStyle/>
          <a:p>
            <a:fld id="{C973300C-797F-D148-A78D-320196FBAF04}" type="slidenum">
              <a:rPr lang="en-US" smtClean="0"/>
              <a:pPr/>
              <a:t>31</a:t>
            </a:fld>
            <a:endParaRPr lang="en-US"/>
          </a:p>
        </p:txBody>
      </p:sp>
    </p:spTree>
    <p:extLst>
      <p:ext uri="{BB962C8B-B14F-4D97-AF65-F5344CB8AC3E}">
        <p14:creationId xmlns:p14="http://schemas.microsoft.com/office/powerpoint/2010/main" val="33769388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FF48D-F8C3-9E48-B29A-42D68ADFC72D}"/>
              </a:ext>
            </a:extLst>
          </p:cNvPr>
          <p:cNvSpPr>
            <a:spLocks noGrp="1"/>
          </p:cNvSpPr>
          <p:nvPr>
            <p:ph type="title"/>
          </p:nvPr>
        </p:nvSpPr>
        <p:spPr/>
        <p:txBody>
          <a:bodyPr>
            <a:normAutofit fontScale="90000"/>
          </a:bodyPr>
          <a:lstStyle/>
          <a:p>
            <a:r>
              <a:rPr lang="en-US" altLang="zh-CN" dirty="0"/>
              <a:t>The</a:t>
            </a:r>
            <a:r>
              <a:rPr lang="zh-CN" altLang="en-US" dirty="0"/>
              <a:t> </a:t>
            </a:r>
            <a:r>
              <a:rPr lang="en-US" altLang="zh-CN" dirty="0"/>
              <a:t>team</a:t>
            </a:r>
            <a:endParaRPr lang="en-US" dirty="0"/>
          </a:p>
        </p:txBody>
      </p:sp>
      <p:sp>
        <p:nvSpPr>
          <p:cNvPr id="3" name="Content Placeholder 2">
            <a:extLst>
              <a:ext uri="{FF2B5EF4-FFF2-40B4-BE49-F238E27FC236}">
                <a16:creationId xmlns:a16="http://schemas.microsoft.com/office/drawing/2014/main" id="{C208502A-E37E-F24A-9803-FC6017728663}"/>
              </a:ext>
            </a:extLst>
          </p:cNvPr>
          <p:cNvSpPr>
            <a:spLocks noGrp="1"/>
          </p:cNvSpPr>
          <p:nvPr>
            <p:ph idx="1"/>
          </p:nvPr>
        </p:nvSpPr>
        <p:spPr>
          <a:xfrm>
            <a:off x="302767" y="1059768"/>
            <a:ext cx="11538807" cy="5404093"/>
          </a:xfrm>
        </p:spPr>
        <p:txBody>
          <a:bodyPr>
            <a:normAutofit/>
          </a:bodyPr>
          <a:lstStyle/>
          <a:p>
            <a:r>
              <a:rPr lang="en-US" altLang="zh-CN" sz="2400" dirty="0"/>
              <a:t>In</a:t>
            </a:r>
            <a:r>
              <a:rPr lang="zh-CN" altLang="en-US" sz="2400" dirty="0"/>
              <a:t> </a:t>
            </a:r>
            <a:r>
              <a:rPr lang="en-US" altLang="zh-CN" sz="2400" dirty="0"/>
              <a:t>the</a:t>
            </a:r>
            <a:r>
              <a:rPr lang="zh-CN" altLang="en-US" sz="2400" dirty="0"/>
              <a:t> </a:t>
            </a:r>
            <a:r>
              <a:rPr lang="en-US" altLang="zh-CN" sz="2400" dirty="0"/>
              <a:t>task</a:t>
            </a:r>
            <a:r>
              <a:rPr lang="zh-CN" altLang="en-US" sz="2400" dirty="0"/>
              <a:t> </a:t>
            </a:r>
            <a:r>
              <a:rPr lang="en-US" altLang="zh-CN" sz="2400" dirty="0"/>
              <a:t>book</a:t>
            </a:r>
          </a:p>
          <a:p>
            <a:pPr lvl="1"/>
            <a:r>
              <a:rPr lang="en-US" altLang="zh-CN" sz="2400" dirty="0"/>
              <a:t>4</a:t>
            </a:r>
            <a:r>
              <a:rPr lang="zh-CN" altLang="en-US" sz="2400" dirty="0"/>
              <a:t> </a:t>
            </a:r>
            <a:r>
              <a:rPr lang="en-US" altLang="zh-CN" sz="2400" dirty="0"/>
              <a:t>staffs:</a:t>
            </a:r>
            <a:r>
              <a:rPr lang="zh-CN" altLang="en-US" sz="2400" dirty="0"/>
              <a:t> 段哲、李小平、王毅伟、王逗</a:t>
            </a:r>
            <a:endParaRPr lang="en-HK" altLang="zh-CN" sz="2400" dirty="0"/>
          </a:p>
          <a:p>
            <a:r>
              <a:rPr lang="en-US" altLang="zh-CN" sz="2400" dirty="0"/>
              <a:t>Other</a:t>
            </a:r>
            <a:r>
              <a:rPr lang="zh-CN" altLang="en-US" sz="2400" dirty="0"/>
              <a:t> </a:t>
            </a:r>
            <a:r>
              <a:rPr lang="en-US" altLang="zh-CN" sz="2400" dirty="0"/>
              <a:t>main</a:t>
            </a:r>
            <a:r>
              <a:rPr lang="zh-CN" altLang="en-US" sz="2400" dirty="0"/>
              <a:t> </a:t>
            </a:r>
            <a:r>
              <a:rPr lang="en-US" altLang="zh-CN" sz="2400" dirty="0"/>
              <a:t>contributors</a:t>
            </a:r>
          </a:p>
          <a:p>
            <a:pPr lvl="1"/>
            <a:r>
              <a:rPr lang="en-US" altLang="zh-CN" sz="2400" dirty="0"/>
              <a:t>Staffs:</a:t>
            </a:r>
            <a:r>
              <a:rPr lang="zh-CN" altLang="en-US" sz="2400" dirty="0"/>
              <a:t> 季大恒、王斌、黄永盛（中山大学）、唐光毅</a:t>
            </a:r>
            <a:endParaRPr lang="en-HK" altLang="zh-CN" sz="2400" dirty="0"/>
          </a:p>
          <a:p>
            <a:pPr lvl="1"/>
            <a:r>
              <a:rPr lang="en-US" altLang="zh-CN" sz="2400" dirty="0"/>
              <a:t>Graduate</a:t>
            </a:r>
            <a:r>
              <a:rPr lang="zh-CN" altLang="en-US" sz="2400" dirty="0"/>
              <a:t> </a:t>
            </a:r>
            <a:r>
              <a:rPr lang="en-US" altLang="zh-CN" sz="2400" dirty="0"/>
              <a:t>students:</a:t>
            </a:r>
            <a:r>
              <a:rPr lang="zh-CN" altLang="en-US" sz="2400" dirty="0"/>
              <a:t>  夏文昊（</a:t>
            </a:r>
            <a:r>
              <a:rPr lang="en-US" altLang="zh-CN" sz="2400" dirty="0"/>
              <a:t>2022</a:t>
            </a:r>
            <a:r>
              <a:rPr lang="zh-CN" altLang="en-US" sz="2400" dirty="0"/>
              <a:t>年博士毕业），陈姗红（</a:t>
            </a:r>
            <a:r>
              <a:rPr lang="en-US" altLang="zh-CN" sz="2400" dirty="0"/>
              <a:t>2023</a:t>
            </a:r>
            <a:r>
              <a:rPr lang="zh-CN" altLang="en-US" sz="2400" dirty="0"/>
              <a:t>年博士毕业），陈涛（</a:t>
            </a:r>
            <a:r>
              <a:rPr lang="en-US" altLang="zh-CN" sz="2400" dirty="0"/>
              <a:t>2023</a:t>
            </a:r>
            <a:r>
              <a:rPr lang="zh-CN" altLang="en-US" sz="2400" dirty="0"/>
              <a:t>年硕士毕业）</a:t>
            </a:r>
            <a:endParaRPr lang="en-HK" altLang="zh-CN" sz="2400" dirty="0"/>
          </a:p>
          <a:p>
            <a:r>
              <a:rPr lang="en-US" altLang="zh-CN" sz="2400" dirty="0"/>
              <a:t>International</a:t>
            </a:r>
            <a:r>
              <a:rPr lang="zh-CN" altLang="en-US" sz="2400" dirty="0"/>
              <a:t> </a:t>
            </a:r>
            <a:r>
              <a:rPr lang="en-US" altLang="zh-CN" sz="2400" dirty="0"/>
              <a:t>collaborators</a:t>
            </a:r>
            <a:endParaRPr lang="en-HK" altLang="zh-CN" sz="2400" dirty="0"/>
          </a:p>
          <a:p>
            <a:pPr lvl="1"/>
            <a:r>
              <a:rPr lang="en-US" altLang="zh-CN" sz="2400" dirty="0"/>
              <a:t>D.</a:t>
            </a:r>
            <a:r>
              <a:rPr lang="zh-CN" altLang="en-US" sz="2400" dirty="0"/>
              <a:t> </a:t>
            </a:r>
            <a:r>
              <a:rPr lang="en-US" altLang="zh-CN" sz="2400" dirty="0"/>
              <a:t>P.</a:t>
            </a:r>
            <a:r>
              <a:rPr lang="zh-CN" altLang="en-US" sz="2400" dirty="0"/>
              <a:t> </a:t>
            </a:r>
            <a:r>
              <a:rPr lang="en-US" altLang="zh-CN" sz="2400" dirty="0"/>
              <a:t>Barber</a:t>
            </a:r>
            <a:r>
              <a:rPr lang="zh-CN" altLang="en-US" sz="2400" dirty="0"/>
              <a:t> </a:t>
            </a:r>
            <a:r>
              <a:rPr lang="en-US" altLang="zh-CN" sz="2400" dirty="0"/>
              <a:t>(DESY</a:t>
            </a:r>
            <a:r>
              <a:rPr lang="zh-CN" altLang="en-US" sz="2400" dirty="0"/>
              <a:t> </a:t>
            </a:r>
            <a:r>
              <a:rPr lang="en-US" altLang="zh-CN" sz="2400" dirty="0"/>
              <a:t>&amp;</a:t>
            </a:r>
            <a:r>
              <a:rPr lang="zh-CN" altLang="en-US" sz="2400" dirty="0"/>
              <a:t> </a:t>
            </a:r>
            <a:r>
              <a:rPr lang="en-US" altLang="zh-CN" sz="2400" dirty="0"/>
              <a:t>UME):</a:t>
            </a:r>
            <a:r>
              <a:rPr lang="zh-CN" altLang="en-US" sz="2400" dirty="0"/>
              <a:t> </a:t>
            </a:r>
            <a:r>
              <a:rPr lang="en-US" altLang="zh-CN" sz="2400" dirty="0"/>
              <a:t>collaboration</a:t>
            </a:r>
            <a:r>
              <a:rPr lang="zh-CN" altLang="en-US" sz="2400" dirty="0"/>
              <a:t> </a:t>
            </a:r>
            <a:r>
              <a:rPr lang="en-US" altLang="zh-CN" sz="2400" dirty="0"/>
              <a:t>on</a:t>
            </a:r>
            <a:r>
              <a:rPr lang="zh-CN" altLang="en-US" sz="2400" dirty="0"/>
              <a:t> </a:t>
            </a:r>
            <a:r>
              <a:rPr lang="en-US" altLang="zh-CN" sz="2400" dirty="0"/>
              <a:t>one</a:t>
            </a:r>
            <a:r>
              <a:rPr lang="zh-CN" altLang="en-US" sz="2400" dirty="0"/>
              <a:t> </a:t>
            </a:r>
            <a:r>
              <a:rPr lang="en-US" altLang="zh-CN" sz="2400" dirty="0"/>
              <a:t>PRAB</a:t>
            </a:r>
            <a:r>
              <a:rPr lang="zh-CN" altLang="en-US" sz="2400" dirty="0"/>
              <a:t> </a:t>
            </a:r>
            <a:r>
              <a:rPr lang="en-US" altLang="zh-CN" sz="2400" dirty="0"/>
              <a:t>paper</a:t>
            </a:r>
            <a:r>
              <a:rPr lang="zh-CN" altLang="en-US" sz="2400" dirty="0"/>
              <a:t> </a:t>
            </a:r>
            <a:r>
              <a:rPr lang="en-US" altLang="zh-CN" sz="2400" dirty="0"/>
              <a:t>and</a:t>
            </a:r>
            <a:r>
              <a:rPr lang="zh-CN" altLang="en-US" sz="2400" dirty="0"/>
              <a:t> </a:t>
            </a:r>
            <a:r>
              <a:rPr lang="en-US" altLang="zh-CN" sz="2400" dirty="0"/>
              <a:t>proofreading</a:t>
            </a:r>
            <a:r>
              <a:rPr lang="zh-CN" altLang="en-US" sz="2400" dirty="0"/>
              <a:t> </a:t>
            </a:r>
            <a:r>
              <a:rPr lang="en-US" altLang="zh-CN" sz="2400" dirty="0"/>
              <a:t>of</a:t>
            </a:r>
            <a:r>
              <a:rPr lang="zh-CN" altLang="en-US" sz="2400" dirty="0"/>
              <a:t> </a:t>
            </a:r>
            <a:r>
              <a:rPr lang="en-US" altLang="zh-CN" sz="2400" dirty="0"/>
              <a:t>other</a:t>
            </a:r>
            <a:r>
              <a:rPr lang="zh-CN" altLang="en-US" sz="2400" dirty="0"/>
              <a:t> </a:t>
            </a:r>
            <a:r>
              <a:rPr lang="en-US" altLang="zh-CN" sz="2400" dirty="0"/>
              <a:t>papers</a:t>
            </a:r>
          </a:p>
          <a:p>
            <a:pPr lvl="1"/>
            <a:r>
              <a:rPr lang="en-US" altLang="zh-CN" sz="2400" dirty="0"/>
              <a:t>S.</a:t>
            </a:r>
            <a:r>
              <a:rPr lang="zh-CN" altLang="en-US" sz="2400" dirty="0"/>
              <a:t> </a:t>
            </a:r>
            <a:r>
              <a:rPr lang="en-US" altLang="zh-CN" sz="2400" dirty="0" err="1"/>
              <a:t>Nikitin</a:t>
            </a:r>
            <a:r>
              <a:rPr lang="zh-CN" altLang="en-US" sz="2400" dirty="0"/>
              <a:t> </a:t>
            </a:r>
            <a:r>
              <a:rPr lang="en-US" altLang="zh-CN" sz="2400" dirty="0"/>
              <a:t>(BINP):</a:t>
            </a:r>
            <a:r>
              <a:rPr lang="zh-CN" altLang="en-US" sz="2400" dirty="0"/>
              <a:t>  </a:t>
            </a:r>
            <a:r>
              <a:rPr lang="en-US" altLang="zh-CN" sz="2400" dirty="0"/>
              <a:t>discussions</a:t>
            </a:r>
            <a:r>
              <a:rPr lang="zh-CN" altLang="en-US" sz="2400" dirty="0"/>
              <a:t> </a:t>
            </a:r>
            <a:r>
              <a:rPr lang="en-US" altLang="zh-CN" sz="2400" dirty="0"/>
              <a:t>&amp;</a:t>
            </a:r>
            <a:r>
              <a:rPr lang="zh-CN" altLang="en-US" sz="2400" dirty="0"/>
              <a:t> </a:t>
            </a:r>
            <a:r>
              <a:rPr lang="en-US" altLang="zh-CN" sz="2400" dirty="0"/>
              <a:t>proofreading</a:t>
            </a:r>
            <a:r>
              <a:rPr lang="zh-CN" altLang="en-US" sz="2400" dirty="0"/>
              <a:t> </a:t>
            </a:r>
            <a:r>
              <a:rPr lang="en-US" altLang="zh-CN" sz="2400" dirty="0"/>
              <a:t>of</a:t>
            </a:r>
            <a:r>
              <a:rPr lang="zh-CN" altLang="en-US" sz="2400" dirty="0"/>
              <a:t> </a:t>
            </a:r>
            <a:r>
              <a:rPr lang="en-US" altLang="zh-CN" sz="2400" dirty="0"/>
              <a:t>the</a:t>
            </a:r>
            <a:r>
              <a:rPr lang="zh-CN" altLang="en-US" sz="2400" dirty="0"/>
              <a:t> </a:t>
            </a:r>
            <a:r>
              <a:rPr lang="en-US" altLang="zh-CN" sz="2400" dirty="0"/>
              <a:t>papers.</a:t>
            </a:r>
          </a:p>
          <a:p>
            <a:pPr lvl="1"/>
            <a:endParaRPr lang="en-US" altLang="zh-CN" sz="2400" dirty="0"/>
          </a:p>
        </p:txBody>
      </p:sp>
      <p:sp>
        <p:nvSpPr>
          <p:cNvPr id="4" name="Slide Number Placeholder 3">
            <a:extLst>
              <a:ext uri="{FF2B5EF4-FFF2-40B4-BE49-F238E27FC236}">
                <a16:creationId xmlns:a16="http://schemas.microsoft.com/office/drawing/2014/main" id="{5223157D-DCDA-D34B-921C-A0621FEB1D93}"/>
              </a:ext>
            </a:extLst>
          </p:cNvPr>
          <p:cNvSpPr>
            <a:spLocks noGrp="1"/>
          </p:cNvSpPr>
          <p:nvPr>
            <p:ph type="sldNum" sz="quarter" idx="12"/>
          </p:nvPr>
        </p:nvSpPr>
        <p:spPr/>
        <p:txBody>
          <a:bodyPr/>
          <a:lstStyle/>
          <a:p>
            <a:fld id="{C973300C-797F-D148-A78D-320196FBAF04}" type="slidenum">
              <a:rPr lang="en-US" smtClean="0"/>
              <a:pPr/>
              <a:t>32</a:t>
            </a:fld>
            <a:endParaRPr lang="en-US"/>
          </a:p>
        </p:txBody>
      </p:sp>
      <p:sp>
        <p:nvSpPr>
          <p:cNvPr id="5" name="TextBox 4">
            <a:extLst>
              <a:ext uri="{FF2B5EF4-FFF2-40B4-BE49-F238E27FC236}">
                <a16:creationId xmlns:a16="http://schemas.microsoft.com/office/drawing/2014/main" id="{194BD9DD-82FD-774B-8EAC-B14866F9C788}"/>
              </a:ext>
            </a:extLst>
          </p:cNvPr>
          <p:cNvSpPr txBox="1"/>
          <p:nvPr/>
        </p:nvSpPr>
        <p:spPr>
          <a:xfrm>
            <a:off x="302767" y="5501540"/>
            <a:ext cx="11150321" cy="1477328"/>
          </a:xfrm>
          <a:prstGeom prst="rect">
            <a:avLst/>
          </a:prstGeom>
          <a:noFill/>
        </p:spPr>
        <p:txBody>
          <a:bodyPr wrap="square" rtlCol="0">
            <a:spAutoFit/>
          </a:bodyPr>
          <a:lstStyle/>
          <a:p>
            <a:r>
              <a:rPr lang="en-US" altLang="zh-CN" sz="2400" dirty="0"/>
              <a:t>Acknowledgement:</a:t>
            </a:r>
          </a:p>
          <a:p>
            <a:pPr marL="342900" indent="-342900">
              <a:buFont typeface="Arial" panose="020B0604020202020204" pitchFamily="34" charset="0"/>
              <a:buChar char="•"/>
            </a:pPr>
            <a:r>
              <a:rPr lang="en-US" altLang="zh-CN" sz="2400" dirty="0"/>
              <a:t>Colleagues</a:t>
            </a:r>
            <a:r>
              <a:rPr lang="zh-CN" altLang="en-US" sz="2400" dirty="0"/>
              <a:t> </a:t>
            </a:r>
            <a:r>
              <a:rPr lang="en-US" altLang="zh-CN" sz="2400" dirty="0"/>
              <a:t>in</a:t>
            </a:r>
            <a:r>
              <a:rPr lang="zh-CN" altLang="en-US" sz="2400" dirty="0"/>
              <a:t> </a:t>
            </a:r>
            <a:r>
              <a:rPr lang="en-US" altLang="zh-CN" sz="2400" dirty="0"/>
              <a:t>the</a:t>
            </a:r>
            <a:r>
              <a:rPr lang="zh-CN" altLang="en-US" sz="2400" dirty="0"/>
              <a:t> </a:t>
            </a:r>
            <a:r>
              <a:rPr lang="en-US" altLang="zh-CN" sz="2400" dirty="0"/>
              <a:t>AP</a:t>
            </a:r>
            <a:r>
              <a:rPr lang="zh-CN" altLang="en-US" sz="2400" dirty="0"/>
              <a:t> </a:t>
            </a:r>
            <a:r>
              <a:rPr lang="en-US" altLang="zh-CN" sz="2400" dirty="0"/>
              <a:t>Group</a:t>
            </a:r>
            <a:r>
              <a:rPr lang="zh-CN" altLang="en-US" sz="2400" dirty="0"/>
              <a:t> </a:t>
            </a:r>
            <a:r>
              <a:rPr lang="en-US" altLang="zh-CN" sz="2400" dirty="0"/>
              <a:t>and</a:t>
            </a:r>
            <a:r>
              <a:rPr lang="zh-CN" altLang="en-US" sz="2400" dirty="0"/>
              <a:t> </a:t>
            </a:r>
            <a:r>
              <a:rPr lang="en-US" altLang="zh-CN" sz="2400" dirty="0"/>
              <a:t>the</a:t>
            </a:r>
            <a:r>
              <a:rPr lang="zh-CN" altLang="en-US" sz="2400" dirty="0"/>
              <a:t> </a:t>
            </a:r>
            <a:r>
              <a:rPr lang="en-US" altLang="zh-CN" sz="2400" dirty="0"/>
              <a:t>CEPC</a:t>
            </a:r>
            <a:r>
              <a:rPr lang="zh-CN" altLang="en-US" sz="2400" dirty="0"/>
              <a:t> </a:t>
            </a:r>
            <a:r>
              <a:rPr lang="en-US" altLang="zh-CN" sz="2400" dirty="0"/>
              <a:t>design</a:t>
            </a:r>
            <a:r>
              <a:rPr lang="zh-CN" altLang="en-US" sz="2400" dirty="0"/>
              <a:t> </a:t>
            </a:r>
            <a:r>
              <a:rPr lang="en-US" altLang="zh-CN" sz="2400" dirty="0"/>
              <a:t>team</a:t>
            </a:r>
            <a:r>
              <a:rPr lang="zh-CN" altLang="en-US" sz="2400" dirty="0"/>
              <a:t> </a:t>
            </a:r>
            <a:r>
              <a:rPr lang="en-US" altLang="zh-CN" sz="2400" dirty="0"/>
              <a:t>for</a:t>
            </a:r>
            <a:r>
              <a:rPr lang="zh-CN" altLang="en-US" sz="2400" dirty="0"/>
              <a:t> </a:t>
            </a:r>
            <a:r>
              <a:rPr lang="en-US" altLang="zh-CN" sz="2400" dirty="0"/>
              <a:t>support</a:t>
            </a:r>
            <a:r>
              <a:rPr lang="zh-CN" altLang="en-US" sz="2400" dirty="0"/>
              <a:t> </a:t>
            </a:r>
            <a:r>
              <a:rPr lang="en-US" altLang="zh-CN" sz="2400" dirty="0"/>
              <a:t>and</a:t>
            </a:r>
            <a:r>
              <a:rPr lang="zh-CN" altLang="en-US" sz="2400" dirty="0"/>
              <a:t> </a:t>
            </a:r>
            <a:r>
              <a:rPr lang="en-US" altLang="zh-CN" sz="2400" dirty="0"/>
              <a:t>discussions.</a:t>
            </a:r>
          </a:p>
          <a:p>
            <a:pPr marL="342900" indent="-342900">
              <a:buFont typeface="Arial" panose="020B0604020202020204" pitchFamily="34" charset="0"/>
              <a:buChar char="•"/>
            </a:pPr>
            <a:r>
              <a:rPr lang="en-US" altLang="zh-CN" sz="2400" dirty="0"/>
              <a:t>D.</a:t>
            </a:r>
            <a:r>
              <a:rPr lang="zh-CN" altLang="en-US" sz="2400" dirty="0"/>
              <a:t> </a:t>
            </a:r>
            <a:r>
              <a:rPr lang="en-US" altLang="zh-CN" sz="2400" dirty="0"/>
              <a:t>Sagan</a:t>
            </a:r>
            <a:r>
              <a:rPr lang="zh-CN" altLang="en-US" sz="2400" dirty="0"/>
              <a:t> </a:t>
            </a:r>
            <a:r>
              <a:rPr lang="en-US" altLang="zh-CN" sz="2400" dirty="0"/>
              <a:t>(Cornell)</a:t>
            </a:r>
            <a:r>
              <a:rPr lang="zh-CN" altLang="en-US" sz="2400" dirty="0"/>
              <a:t> </a:t>
            </a:r>
            <a:r>
              <a:rPr lang="en-US" altLang="zh-CN" sz="2400" dirty="0"/>
              <a:t>and</a:t>
            </a:r>
            <a:r>
              <a:rPr lang="zh-CN" altLang="en-US" sz="2400" dirty="0"/>
              <a:t> </a:t>
            </a:r>
            <a:r>
              <a:rPr lang="en-US" altLang="zh-CN" sz="2400" dirty="0"/>
              <a:t>E.</a:t>
            </a:r>
            <a:r>
              <a:rPr lang="zh-CN" altLang="en-US" sz="2400" dirty="0"/>
              <a:t> </a:t>
            </a:r>
            <a:r>
              <a:rPr lang="en-US" altLang="zh-CN" sz="2400" dirty="0"/>
              <a:t>Forest</a:t>
            </a:r>
            <a:r>
              <a:rPr lang="zh-CN" altLang="en-US" sz="2400" dirty="0"/>
              <a:t> </a:t>
            </a:r>
            <a:r>
              <a:rPr lang="en-US" altLang="zh-CN" sz="2400" dirty="0"/>
              <a:t>(KEK)</a:t>
            </a:r>
            <a:r>
              <a:rPr lang="zh-CN" altLang="en-US" sz="2400" dirty="0"/>
              <a:t> </a:t>
            </a:r>
            <a:r>
              <a:rPr lang="en-US" altLang="zh-CN" sz="2400" dirty="0"/>
              <a:t>for</a:t>
            </a:r>
            <a:r>
              <a:rPr lang="zh-CN" altLang="en-US" sz="2400" dirty="0"/>
              <a:t> </a:t>
            </a:r>
            <a:r>
              <a:rPr lang="en-US" altLang="zh-CN" sz="2400" dirty="0"/>
              <a:t>help</a:t>
            </a:r>
            <a:r>
              <a:rPr lang="zh-CN" altLang="en-US" sz="2400" dirty="0"/>
              <a:t> </a:t>
            </a:r>
            <a:r>
              <a:rPr lang="en-US" altLang="zh-CN" sz="2400" dirty="0"/>
              <a:t>with</a:t>
            </a:r>
            <a:r>
              <a:rPr lang="zh-CN" altLang="en-US" sz="2400" dirty="0"/>
              <a:t> </a:t>
            </a:r>
            <a:r>
              <a:rPr lang="en-US" altLang="zh-CN" sz="2400" dirty="0"/>
              <a:t>the</a:t>
            </a:r>
            <a:r>
              <a:rPr lang="zh-CN" altLang="en-US" sz="2400" dirty="0"/>
              <a:t> </a:t>
            </a:r>
            <a:r>
              <a:rPr lang="en-US" altLang="zh-CN" sz="2400" dirty="0" err="1"/>
              <a:t>Bmad</a:t>
            </a:r>
            <a:r>
              <a:rPr lang="en-US" altLang="zh-CN" sz="2400" dirty="0"/>
              <a:t>/PTC</a:t>
            </a:r>
            <a:r>
              <a:rPr lang="zh-CN" altLang="en-US" sz="2400" dirty="0"/>
              <a:t> </a:t>
            </a:r>
            <a:r>
              <a:rPr lang="en-US" altLang="zh-CN" sz="2400" dirty="0"/>
              <a:t>codes.</a:t>
            </a:r>
          </a:p>
          <a:p>
            <a:endParaRPr lang="en-US" dirty="0"/>
          </a:p>
        </p:txBody>
      </p:sp>
    </p:spTree>
    <p:extLst>
      <p:ext uri="{BB962C8B-B14F-4D97-AF65-F5344CB8AC3E}">
        <p14:creationId xmlns:p14="http://schemas.microsoft.com/office/powerpoint/2010/main" val="3550141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611D8-4064-D344-BD73-334F73921242}"/>
              </a:ext>
            </a:extLst>
          </p:cNvPr>
          <p:cNvSpPr>
            <a:spLocks noGrp="1"/>
          </p:cNvSpPr>
          <p:nvPr>
            <p:ph type="title"/>
          </p:nvPr>
        </p:nvSpPr>
        <p:spPr/>
        <p:txBody>
          <a:bodyPr>
            <a:normAutofit fontScale="90000"/>
          </a:bodyPr>
          <a:lstStyle/>
          <a:p>
            <a:r>
              <a:rPr lang="en-US" altLang="zh-CN" dirty="0"/>
              <a:t>Publications</a:t>
            </a:r>
            <a:endParaRPr lang="en-US" dirty="0"/>
          </a:p>
        </p:txBody>
      </p:sp>
      <p:sp>
        <p:nvSpPr>
          <p:cNvPr id="3" name="Content Placeholder 2">
            <a:extLst>
              <a:ext uri="{FF2B5EF4-FFF2-40B4-BE49-F238E27FC236}">
                <a16:creationId xmlns:a16="http://schemas.microsoft.com/office/drawing/2014/main" id="{43B926C0-3715-0C4A-AC6A-2C6E6AA4AE7B}"/>
              </a:ext>
            </a:extLst>
          </p:cNvPr>
          <p:cNvSpPr>
            <a:spLocks noGrp="1"/>
          </p:cNvSpPr>
          <p:nvPr>
            <p:ph idx="1"/>
          </p:nvPr>
        </p:nvSpPr>
        <p:spPr>
          <a:xfrm>
            <a:off x="225767" y="1037296"/>
            <a:ext cx="11856033" cy="5416055"/>
          </a:xfrm>
        </p:spPr>
        <p:txBody>
          <a:bodyPr>
            <a:normAutofit fontScale="92500" lnSpcReduction="10000"/>
          </a:bodyPr>
          <a:lstStyle/>
          <a:p>
            <a:r>
              <a:rPr lang="en-US" altLang="zh-CN" sz="2600" dirty="0"/>
              <a:t>Journal</a:t>
            </a:r>
            <a:r>
              <a:rPr lang="zh-CN" altLang="en-US" sz="2600" dirty="0"/>
              <a:t> </a:t>
            </a:r>
            <a:r>
              <a:rPr lang="en-US" altLang="zh-CN" sz="2600" dirty="0"/>
              <a:t>papers</a:t>
            </a:r>
          </a:p>
          <a:p>
            <a:pPr lvl="1"/>
            <a:r>
              <a:rPr lang="en-US" altLang="zh-CN" sz="2000" dirty="0"/>
              <a:t>G.</a:t>
            </a:r>
            <a:r>
              <a:rPr lang="zh-CN" altLang="en-US" sz="2000" dirty="0"/>
              <a:t> </a:t>
            </a:r>
            <a:r>
              <a:rPr lang="en-US" altLang="zh-CN" sz="2000" dirty="0"/>
              <a:t>Y.</a:t>
            </a:r>
            <a:r>
              <a:rPr lang="zh-CN" altLang="en-US" sz="2000" dirty="0"/>
              <a:t> </a:t>
            </a:r>
            <a:r>
              <a:rPr lang="en-US" altLang="zh-CN" sz="2000" dirty="0"/>
              <a:t>Tang</a:t>
            </a:r>
            <a:r>
              <a:rPr lang="zh-CN" altLang="en-US" sz="2000" dirty="0"/>
              <a:t> </a:t>
            </a:r>
            <a:r>
              <a:rPr lang="en-US" altLang="zh-CN" sz="2000" dirty="0"/>
              <a:t>et</a:t>
            </a:r>
            <a:r>
              <a:rPr lang="zh-CN" altLang="en-US" sz="2000" dirty="0"/>
              <a:t> </a:t>
            </a:r>
            <a:r>
              <a:rPr lang="en-US" altLang="zh-CN" sz="2000" dirty="0"/>
              <a:t>al.,</a:t>
            </a:r>
            <a:r>
              <a:rPr lang="zh-CN" altLang="en-US" sz="2000" dirty="0"/>
              <a:t> </a:t>
            </a:r>
            <a:r>
              <a:rPr lang="en-US" altLang="zh-CN" sz="2000" dirty="0"/>
              <a:t>The</a:t>
            </a:r>
            <a:r>
              <a:rPr lang="zh-CN" altLang="en-US" sz="2000" dirty="0"/>
              <a:t> </a:t>
            </a:r>
            <a:r>
              <a:rPr lang="en-US" altLang="zh-CN" sz="2000" dirty="0"/>
              <a:t>circular</a:t>
            </a:r>
            <a:r>
              <a:rPr lang="zh-CN" altLang="en-US" sz="2000" dirty="0"/>
              <a:t> </a:t>
            </a:r>
            <a:r>
              <a:rPr lang="en-US" altLang="zh-CN" sz="2000" dirty="0"/>
              <a:t>electron-positron</a:t>
            </a:r>
            <a:r>
              <a:rPr lang="zh-CN" altLang="en-US" sz="2000" dirty="0"/>
              <a:t> </a:t>
            </a:r>
            <a:r>
              <a:rPr lang="en-US" altLang="zh-CN" sz="2000" dirty="0"/>
              <a:t>collider</a:t>
            </a:r>
            <a:r>
              <a:rPr lang="zh-CN" altLang="en-US" sz="2000" dirty="0"/>
              <a:t> </a:t>
            </a:r>
            <a:r>
              <a:rPr lang="en-US" altLang="zh-CN" sz="2000" dirty="0"/>
              <a:t>beam</a:t>
            </a:r>
            <a:r>
              <a:rPr lang="zh-CN" altLang="en-US" sz="2000" dirty="0"/>
              <a:t> </a:t>
            </a:r>
            <a:r>
              <a:rPr lang="en-US" altLang="zh-CN" sz="2000" dirty="0"/>
              <a:t>energy</a:t>
            </a:r>
            <a:r>
              <a:rPr lang="zh-CN" altLang="en-US" sz="2000" dirty="0"/>
              <a:t> </a:t>
            </a:r>
            <a:r>
              <a:rPr lang="en-US" altLang="zh-CN" sz="2000" dirty="0"/>
              <a:t>measurement</a:t>
            </a:r>
            <a:r>
              <a:rPr lang="zh-CN" altLang="en-US" sz="2000" dirty="0"/>
              <a:t> </a:t>
            </a:r>
            <a:r>
              <a:rPr lang="en-US" altLang="zh-CN" sz="2000" dirty="0"/>
              <a:t>with</a:t>
            </a:r>
            <a:r>
              <a:rPr lang="zh-CN" altLang="en-US" sz="2000" dirty="0"/>
              <a:t> </a:t>
            </a:r>
            <a:r>
              <a:rPr lang="en-US" altLang="zh-CN" sz="2000" dirty="0"/>
              <a:t>Compton</a:t>
            </a:r>
            <a:r>
              <a:rPr lang="zh-CN" altLang="en-US" sz="2000" dirty="0"/>
              <a:t> </a:t>
            </a:r>
            <a:r>
              <a:rPr lang="en-US" altLang="zh-CN" sz="2000" dirty="0"/>
              <a:t>scattering</a:t>
            </a:r>
            <a:r>
              <a:rPr lang="zh-CN" altLang="en-US" sz="2000" dirty="0"/>
              <a:t> </a:t>
            </a:r>
            <a:r>
              <a:rPr lang="en-US" altLang="zh-CN" sz="2000" dirty="0"/>
              <a:t>and</a:t>
            </a:r>
            <a:r>
              <a:rPr lang="zh-CN" altLang="en-US" sz="2000" dirty="0"/>
              <a:t> </a:t>
            </a:r>
            <a:r>
              <a:rPr lang="en-US" altLang="zh-CN" sz="2000" dirty="0"/>
              <a:t>beam</a:t>
            </a:r>
            <a:r>
              <a:rPr lang="zh-CN" altLang="en-US" sz="2000" dirty="0"/>
              <a:t> </a:t>
            </a:r>
            <a:r>
              <a:rPr lang="en-US" altLang="zh-CN" sz="2000" dirty="0"/>
              <a:t>tracking</a:t>
            </a:r>
            <a:r>
              <a:rPr lang="zh-CN" altLang="en-US" sz="2000" dirty="0"/>
              <a:t> </a:t>
            </a:r>
            <a:r>
              <a:rPr lang="en-US" altLang="zh-CN" sz="2000" dirty="0"/>
              <a:t>method,</a:t>
            </a:r>
            <a:r>
              <a:rPr lang="zh-CN" altLang="en-US" sz="2000" dirty="0"/>
              <a:t> </a:t>
            </a:r>
            <a:r>
              <a:rPr lang="en-US" altLang="zh-CN" sz="2000" dirty="0">
                <a:solidFill>
                  <a:srgbClr val="FF0000"/>
                </a:solidFill>
              </a:rPr>
              <a:t>Rev.</a:t>
            </a:r>
            <a:r>
              <a:rPr lang="zh-CN" altLang="en-US" sz="2000" dirty="0">
                <a:solidFill>
                  <a:srgbClr val="FF0000"/>
                </a:solidFill>
              </a:rPr>
              <a:t> </a:t>
            </a:r>
            <a:r>
              <a:rPr lang="en-US" altLang="zh-CN" sz="2000" dirty="0">
                <a:solidFill>
                  <a:srgbClr val="FF0000"/>
                </a:solidFill>
              </a:rPr>
              <a:t>Sci.</a:t>
            </a:r>
            <a:r>
              <a:rPr lang="zh-CN" altLang="en-US" sz="2000" dirty="0">
                <a:solidFill>
                  <a:srgbClr val="FF0000"/>
                </a:solidFill>
              </a:rPr>
              <a:t> </a:t>
            </a:r>
            <a:r>
              <a:rPr lang="en-US" altLang="zh-CN" sz="2000" dirty="0">
                <a:solidFill>
                  <a:srgbClr val="FF0000"/>
                </a:solidFill>
              </a:rPr>
              <a:t>Inst.</a:t>
            </a:r>
            <a:r>
              <a:rPr lang="zh-CN" altLang="en-US" sz="2000" dirty="0"/>
              <a:t> </a:t>
            </a:r>
            <a:r>
              <a:rPr lang="en-US" altLang="zh-CN" sz="2000" dirty="0"/>
              <a:t>91,</a:t>
            </a:r>
            <a:r>
              <a:rPr lang="zh-CN" altLang="en-US" sz="2000" dirty="0"/>
              <a:t> </a:t>
            </a:r>
            <a:r>
              <a:rPr lang="en-US" altLang="zh-CN" sz="2000" dirty="0"/>
              <a:t>033109</a:t>
            </a:r>
            <a:r>
              <a:rPr lang="zh-CN" altLang="en-US" sz="2000" dirty="0"/>
              <a:t> </a:t>
            </a:r>
            <a:r>
              <a:rPr lang="en-US" altLang="zh-CN" sz="2000" dirty="0"/>
              <a:t>(2020).</a:t>
            </a:r>
          </a:p>
          <a:p>
            <a:pPr lvl="1"/>
            <a:r>
              <a:rPr lang="en-US" altLang="zh-CN" sz="2000" dirty="0"/>
              <a:t>W.</a:t>
            </a:r>
            <a:r>
              <a:rPr lang="zh-CN" altLang="en-US" sz="2000" dirty="0"/>
              <a:t> </a:t>
            </a:r>
            <a:r>
              <a:rPr lang="en-US" altLang="zh-CN" sz="2000" dirty="0"/>
              <a:t>H.</a:t>
            </a:r>
            <a:r>
              <a:rPr lang="zh-CN" altLang="en-US" sz="2000" dirty="0"/>
              <a:t> </a:t>
            </a:r>
            <a:r>
              <a:rPr lang="en-US" altLang="zh-CN" sz="2000" dirty="0"/>
              <a:t>Xia</a:t>
            </a:r>
            <a:r>
              <a:rPr lang="zh-CN" altLang="en-US" sz="2000" dirty="0"/>
              <a:t> </a:t>
            </a:r>
            <a:r>
              <a:rPr lang="en-US" altLang="zh-CN" sz="2000" dirty="0"/>
              <a:t>et</a:t>
            </a:r>
            <a:r>
              <a:rPr lang="zh-CN" altLang="en-US" sz="2000" dirty="0"/>
              <a:t> </a:t>
            </a:r>
            <a:r>
              <a:rPr lang="en-US" altLang="zh-CN" sz="2000" dirty="0"/>
              <a:t>al.,</a:t>
            </a:r>
            <a:r>
              <a:rPr lang="zh-CN" altLang="en-US" sz="2000" dirty="0"/>
              <a:t> </a:t>
            </a:r>
            <a:r>
              <a:rPr lang="en-US" altLang="zh-CN" sz="2000" dirty="0"/>
              <a:t>Investigation</a:t>
            </a:r>
            <a:r>
              <a:rPr lang="zh-CN" altLang="en-US" sz="2000" dirty="0"/>
              <a:t> </a:t>
            </a:r>
            <a:r>
              <a:rPr lang="en-US" altLang="zh-CN" sz="2000" dirty="0"/>
              <a:t>of</a:t>
            </a:r>
            <a:r>
              <a:rPr lang="zh-CN" altLang="en-US" sz="2000" dirty="0"/>
              <a:t> </a:t>
            </a:r>
            <a:r>
              <a:rPr lang="en-US" altLang="zh-CN" sz="2000" dirty="0"/>
              <a:t>spin</a:t>
            </a:r>
            <a:r>
              <a:rPr lang="zh-CN" altLang="en-US" sz="2000" dirty="0"/>
              <a:t> </a:t>
            </a:r>
            <a:r>
              <a:rPr lang="en-US" altLang="zh-CN" sz="2000" dirty="0"/>
              <a:t>rotators</a:t>
            </a:r>
            <a:r>
              <a:rPr lang="zh-CN" altLang="en-US" sz="2000" dirty="0"/>
              <a:t> </a:t>
            </a:r>
            <a:r>
              <a:rPr lang="en-US" altLang="zh-CN" sz="2000" dirty="0"/>
              <a:t>in</a:t>
            </a:r>
            <a:r>
              <a:rPr lang="zh-CN" altLang="en-US" sz="2000" dirty="0"/>
              <a:t> </a:t>
            </a:r>
            <a:r>
              <a:rPr lang="en-US" altLang="zh-CN" sz="2000" dirty="0"/>
              <a:t>CEPC</a:t>
            </a:r>
            <a:r>
              <a:rPr lang="zh-CN" altLang="en-US" sz="2000" dirty="0"/>
              <a:t> </a:t>
            </a:r>
            <a:r>
              <a:rPr lang="en-US" altLang="zh-CN" sz="2000" dirty="0"/>
              <a:t>at</a:t>
            </a:r>
            <a:r>
              <a:rPr lang="zh-CN" altLang="en-US" sz="2000" dirty="0"/>
              <a:t> </a:t>
            </a:r>
            <a:r>
              <a:rPr lang="en-US" altLang="zh-CN" sz="2000" dirty="0"/>
              <a:t>the</a:t>
            </a:r>
            <a:r>
              <a:rPr lang="zh-CN" altLang="en-US" sz="2000" dirty="0"/>
              <a:t> </a:t>
            </a:r>
            <a:r>
              <a:rPr lang="en-US" altLang="zh-CN" sz="2000" dirty="0"/>
              <a:t>Z-pole,</a:t>
            </a:r>
            <a:r>
              <a:rPr lang="zh-CN" altLang="en-US" sz="2000" dirty="0"/>
              <a:t>  </a:t>
            </a:r>
            <a:r>
              <a:rPr lang="en-US" altLang="zh-CN" sz="2000" dirty="0" err="1">
                <a:solidFill>
                  <a:srgbClr val="FF0000"/>
                </a:solidFill>
              </a:rPr>
              <a:t>Radiat</a:t>
            </a:r>
            <a:r>
              <a:rPr lang="en-US" altLang="zh-CN" sz="2000" dirty="0">
                <a:solidFill>
                  <a:srgbClr val="FF0000"/>
                </a:solidFill>
              </a:rPr>
              <a:t>. Det. Tech. Meth</a:t>
            </a:r>
            <a:r>
              <a:rPr lang="en-US" altLang="zh-CN" sz="2000" dirty="0"/>
              <a:t>. 6:490 (2022).</a:t>
            </a:r>
          </a:p>
          <a:p>
            <a:pPr lvl="1"/>
            <a:r>
              <a:rPr lang="en-US" altLang="zh-CN" sz="2000" dirty="0"/>
              <a:t>S. H. Chen, Y. S. Huang, et al.,</a:t>
            </a:r>
            <a:r>
              <a:rPr lang="zh-CN" altLang="en-US" sz="2000" dirty="0"/>
              <a:t> </a:t>
            </a:r>
            <a:r>
              <a:rPr lang="en-US" altLang="zh-CN" sz="2000" dirty="0"/>
              <a:t>A</a:t>
            </a:r>
            <a:r>
              <a:rPr lang="zh-CN" altLang="en-US" sz="2000" dirty="0"/>
              <a:t> </a:t>
            </a:r>
            <a:r>
              <a:rPr lang="en-US" altLang="zh-CN" sz="2000" dirty="0"/>
              <a:t>toy</a:t>
            </a:r>
            <a:r>
              <a:rPr lang="zh-CN" altLang="en-US" sz="2000" dirty="0"/>
              <a:t> </a:t>
            </a:r>
            <a:r>
              <a:rPr lang="en-US" altLang="zh-CN" sz="2000" dirty="0"/>
              <a:t>Monte</a:t>
            </a:r>
            <a:r>
              <a:rPr lang="zh-CN" altLang="en-US" sz="2000" dirty="0"/>
              <a:t> </a:t>
            </a:r>
            <a:r>
              <a:rPr lang="en-US" altLang="zh-CN" sz="2000" dirty="0"/>
              <a:t>Carlo</a:t>
            </a:r>
            <a:r>
              <a:rPr lang="zh-CN" altLang="en-US" sz="2000" dirty="0"/>
              <a:t> </a:t>
            </a:r>
            <a:r>
              <a:rPr lang="en-US" altLang="zh-CN" sz="2000" dirty="0"/>
              <a:t>simulation</a:t>
            </a:r>
            <a:r>
              <a:rPr lang="zh-CN" altLang="en-US" sz="2000" dirty="0"/>
              <a:t> </a:t>
            </a:r>
            <a:r>
              <a:rPr lang="en-US" altLang="zh-CN" sz="2000" dirty="0"/>
              <a:t>for</a:t>
            </a:r>
            <a:r>
              <a:rPr lang="zh-CN" altLang="en-US" sz="2000" dirty="0"/>
              <a:t> </a:t>
            </a:r>
            <a:r>
              <a:rPr lang="en-US" altLang="zh-CN" sz="2000" dirty="0"/>
              <a:t>the</a:t>
            </a:r>
            <a:r>
              <a:rPr lang="zh-CN" altLang="en-US" sz="2000" dirty="0"/>
              <a:t> </a:t>
            </a:r>
            <a:r>
              <a:rPr lang="en-US" altLang="zh-CN" sz="2000" dirty="0"/>
              <a:t>transverse</a:t>
            </a:r>
            <a:r>
              <a:rPr lang="zh-CN" altLang="en-US" sz="2000" dirty="0"/>
              <a:t> </a:t>
            </a:r>
            <a:r>
              <a:rPr lang="en-US" altLang="zh-CN" sz="2000" dirty="0"/>
              <a:t>polarization</a:t>
            </a:r>
            <a:r>
              <a:rPr lang="zh-CN" altLang="en-US" sz="2000" dirty="0"/>
              <a:t> </a:t>
            </a:r>
            <a:r>
              <a:rPr lang="en-US" altLang="zh-CN" sz="2000" dirty="0"/>
              <a:t>of</a:t>
            </a:r>
            <a:r>
              <a:rPr lang="zh-CN" altLang="en-US" sz="2000" dirty="0"/>
              <a:t> </a:t>
            </a:r>
            <a:r>
              <a:rPr lang="en-US" altLang="zh-CN" sz="2000" dirty="0"/>
              <a:t>high-energy</a:t>
            </a:r>
            <a:r>
              <a:rPr lang="zh-CN" altLang="en-US" sz="2000" dirty="0"/>
              <a:t> </a:t>
            </a:r>
            <a:r>
              <a:rPr lang="en-US" altLang="zh-CN" sz="2000" dirty="0"/>
              <a:t>electron</a:t>
            </a:r>
            <a:r>
              <a:rPr lang="zh-CN" altLang="en-US" sz="2000" dirty="0"/>
              <a:t> </a:t>
            </a:r>
            <a:r>
              <a:rPr lang="en-US" altLang="zh-CN" sz="2000" dirty="0"/>
              <a:t>beams, </a:t>
            </a:r>
            <a:r>
              <a:rPr lang="en-US" altLang="zh-CN" sz="2000" dirty="0">
                <a:solidFill>
                  <a:srgbClr val="FF0000"/>
                </a:solidFill>
              </a:rPr>
              <a:t>JINST</a:t>
            </a:r>
            <a:r>
              <a:rPr lang="en-US" altLang="zh-CN" sz="2000" dirty="0"/>
              <a:t> 17 P08005, (2022).</a:t>
            </a:r>
            <a:endParaRPr lang="en-HK" altLang="zh-CN" sz="2000" dirty="0"/>
          </a:p>
          <a:p>
            <a:pPr lvl="1"/>
            <a:r>
              <a:rPr lang="en-US" altLang="zh-CN" sz="2000" dirty="0"/>
              <a:t>T. Chen, et</a:t>
            </a:r>
            <a:r>
              <a:rPr lang="zh-CN" altLang="en-US" sz="2000" dirty="0"/>
              <a:t> </a:t>
            </a:r>
            <a:r>
              <a:rPr lang="en-US" altLang="zh-CN" sz="2000" dirty="0"/>
              <a:t>al.,</a:t>
            </a:r>
            <a:r>
              <a:rPr lang="zh-CN" altLang="en-US" sz="2000" dirty="0"/>
              <a:t> </a:t>
            </a:r>
            <a:r>
              <a:rPr lang="en-US" altLang="zh-CN" sz="2000" dirty="0"/>
              <a:t>Booster</a:t>
            </a:r>
            <a:r>
              <a:rPr lang="zh-CN" altLang="en-US" sz="2000" dirty="0"/>
              <a:t> </a:t>
            </a:r>
            <a:r>
              <a:rPr lang="en-US" altLang="zh-CN" sz="2000" dirty="0"/>
              <a:t>free</a:t>
            </a:r>
            <a:r>
              <a:rPr lang="zh-CN" altLang="en-US" sz="2000" dirty="0"/>
              <a:t> </a:t>
            </a:r>
            <a:r>
              <a:rPr lang="en-US" altLang="zh-CN" sz="2000" dirty="0"/>
              <a:t>from</a:t>
            </a:r>
            <a:r>
              <a:rPr lang="zh-CN" altLang="en-US" sz="2000" dirty="0"/>
              <a:t> </a:t>
            </a:r>
            <a:r>
              <a:rPr lang="en-US" altLang="zh-CN" sz="2000" dirty="0"/>
              <a:t>spin</a:t>
            </a:r>
            <a:r>
              <a:rPr lang="zh-CN" altLang="en-US" sz="2000" dirty="0"/>
              <a:t> </a:t>
            </a:r>
            <a:r>
              <a:rPr lang="en-US" altLang="zh-CN" sz="2000" dirty="0"/>
              <a:t>resonance</a:t>
            </a:r>
            <a:r>
              <a:rPr lang="zh-CN" altLang="en-US" sz="2000" dirty="0"/>
              <a:t> </a:t>
            </a:r>
            <a:r>
              <a:rPr lang="en-US" altLang="zh-CN" sz="2000" dirty="0"/>
              <a:t>for</a:t>
            </a:r>
            <a:r>
              <a:rPr lang="zh-CN" altLang="en-US" sz="2000" dirty="0"/>
              <a:t> </a:t>
            </a:r>
            <a:r>
              <a:rPr lang="en-US" altLang="zh-CN" sz="2000" dirty="0"/>
              <a:t>future</a:t>
            </a:r>
            <a:r>
              <a:rPr lang="zh-CN" altLang="en-US" sz="2000" dirty="0"/>
              <a:t> </a:t>
            </a:r>
            <a:r>
              <a:rPr lang="en-US" altLang="zh-CN" sz="2000" dirty="0"/>
              <a:t>100-km-scale</a:t>
            </a:r>
            <a:r>
              <a:rPr lang="zh-CN" altLang="en-US" sz="2000" dirty="0"/>
              <a:t> </a:t>
            </a:r>
            <a:r>
              <a:rPr lang="en-US" altLang="zh-CN" sz="2000" dirty="0"/>
              <a:t>circular</a:t>
            </a:r>
            <a:r>
              <a:rPr lang="zh-CN" altLang="en-US" sz="2000" dirty="0"/>
              <a:t> </a:t>
            </a:r>
            <a:r>
              <a:rPr lang="en-US" altLang="zh-CN" sz="2000" dirty="0" err="1"/>
              <a:t>e+e</a:t>
            </a:r>
            <a:r>
              <a:rPr lang="en-US" altLang="zh-CN" sz="2000" dirty="0"/>
              <a:t>-</a:t>
            </a:r>
            <a:r>
              <a:rPr lang="zh-CN" altLang="en-US" sz="2000" dirty="0"/>
              <a:t> </a:t>
            </a:r>
            <a:r>
              <a:rPr lang="en-US" altLang="zh-CN" sz="2000" dirty="0"/>
              <a:t>colliders, </a:t>
            </a:r>
            <a:r>
              <a:rPr lang="en-US" altLang="zh-CN" sz="2000" dirty="0">
                <a:solidFill>
                  <a:srgbClr val="FF0000"/>
                </a:solidFill>
              </a:rPr>
              <a:t>Phys. Rev. Accel. Beams</a:t>
            </a:r>
            <a:r>
              <a:rPr lang="en-US" altLang="zh-CN" sz="2000" dirty="0"/>
              <a:t>, 26, 051003 (2023).</a:t>
            </a:r>
            <a:r>
              <a:rPr lang="zh-CN" altLang="en-US" sz="2000" dirty="0"/>
              <a:t> </a:t>
            </a:r>
            <a:endParaRPr lang="en-HK" altLang="zh-CN" sz="2000" dirty="0"/>
          </a:p>
          <a:p>
            <a:pPr lvl="1"/>
            <a:r>
              <a:rPr lang="en-US" altLang="zh-CN" sz="2000" dirty="0"/>
              <a:t>W.</a:t>
            </a:r>
            <a:r>
              <a:rPr lang="zh-CN" altLang="en-US" sz="2000" dirty="0"/>
              <a:t> </a:t>
            </a:r>
            <a:r>
              <a:rPr lang="en-US" altLang="zh-CN" sz="2000" dirty="0"/>
              <a:t>H.</a:t>
            </a:r>
            <a:r>
              <a:rPr lang="zh-CN" altLang="en-US" sz="2000" dirty="0"/>
              <a:t> </a:t>
            </a:r>
            <a:r>
              <a:rPr lang="en-US" altLang="zh-CN" sz="2000" dirty="0"/>
              <a:t>Xia,</a:t>
            </a:r>
            <a:r>
              <a:rPr lang="zh-CN" altLang="en-US" sz="2000" dirty="0"/>
              <a:t> </a:t>
            </a:r>
            <a:r>
              <a:rPr lang="en-US" altLang="zh-CN" sz="2000" dirty="0"/>
              <a:t>et</a:t>
            </a:r>
            <a:r>
              <a:rPr lang="zh-CN" altLang="en-US" sz="2000" dirty="0"/>
              <a:t> </a:t>
            </a:r>
            <a:r>
              <a:rPr lang="en-US" altLang="zh-CN" sz="2000" dirty="0"/>
              <a:t>al,</a:t>
            </a:r>
            <a:r>
              <a:rPr lang="zh-CN" altLang="en-US" sz="2000" dirty="0"/>
              <a:t> </a:t>
            </a:r>
            <a:r>
              <a:rPr lang="en-US" altLang="zh-CN" sz="2000" dirty="0"/>
              <a:t>Evaluation</a:t>
            </a:r>
            <a:r>
              <a:rPr lang="zh-CN" altLang="en-US" sz="2000" dirty="0"/>
              <a:t> </a:t>
            </a:r>
            <a:r>
              <a:rPr lang="en-US" altLang="zh-CN" sz="2000" dirty="0"/>
              <a:t>of</a:t>
            </a:r>
            <a:r>
              <a:rPr lang="zh-CN" altLang="en-US" sz="2000" dirty="0"/>
              <a:t> </a:t>
            </a:r>
            <a:r>
              <a:rPr lang="en-US" altLang="zh-CN" sz="2000" dirty="0"/>
              <a:t>radiative</a:t>
            </a:r>
            <a:r>
              <a:rPr lang="zh-CN" altLang="en-US" sz="2000" dirty="0"/>
              <a:t> </a:t>
            </a:r>
            <a:r>
              <a:rPr lang="en-US" altLang="zh-CN" sz="2000" dirty="0"/>
              <a:t>depolarization</a:t>
            </a:r>
            <a:r>
              <a:rPr lang="zh-CN" altLang="en-US" sz="2000" dirty="0"/>
              <a:t> </a:t>
            </a:r>
            <a:r>
              <a:rPr lang="en-US" altLang="zh-CN" sz="2000" dirty="0"/>
              <a:t>in</a:t>
            </a:r>
            <a:r>
              <a:rPr lang="zh-CN" altLang="en-US" sz="2000" dirty="0"/>
              <a:t> </a:t>
            </a:r>
            <a:r>
              <a:rPr lang="en-US" altLang="zh-CN" sz="2000" dirty="0"/>
              <a:t>the</a:t>
            </a:r>
            <a:r>
              <a:rPr lang="zh-CN" altLang="en-US" sz="2000" dirty="0"/>
              <a:t> </a:t>
            </a:r>
            <a:r>
              <a:rPr lang="en-US" altLang="zh-CN" sz="2000" dirty="0"/>
              <a:t>future</a:t>
            </a:r>
            <a:r>
              <a:rPr lang="zh-CN" altLang="en-US" sz="2000" dirty="0"/>
              <a:t> </a:t>
            </a:r>
            <a:r>
              <a:rPr lang="en-US" altLang="zh-CN" sz="2000" dirty="0"/>
              <a:t>Circular</a:t>
            </a:r>
            <a:r>
              <a:rPr lang="zh-CN" altLang="en-US" sz="2000" dirty="0"/>
              <a:t> </a:t>
            </a:r>
            <a:r>
              <a:rPr lang="en-US" altLang="zh-CN" sz="2000" dirty="0"/>
              <a:t>Electron-Positron</a:t>
            </a:r>
            <a:r>
              <a:rPr lang="zh-CN" altLang="en-US" sz="2000" dirty="0"/>
              <a:t> </a:t>
            </a:r>
            <a:r>
              <a:rPr lang="en-US" altLang="zh-CN" sz="2000" dirty="0"/>
              <a:t>Collider,</a:t>
            </a:r>
            <a:r>
              <a:rPr lang="zh-CN" altLang="en-US" sz="2000" dirty="0"/>
              <a:t> </a:t>
            </a:r>
            <a:r>
              <a:rPr lang="en-US" altLang="zh-CN" sz="2000" dirty="0"/>
              <a:t>accepted by </a:t>
            </a:r>
            <a:r>
              <a:rPr lang="en-US" altLang="zh-CN" sz="2000" dirty="0">
                <a:solidFill>
                  <a:srgbClr val="FF0000"/>
                </a:solidFill>
              </a:rPr>
              <a:t>Phys. Rev. Accel. Beams</a:t>
            </a:r>
            <a:r>
              <a:rPr lang="en-US" altLang="zh-CN" sz="2000" dirty="0"/>
              <a:t>,</a:t>
            </a:r>
            <a:r>
              <a:rPr lang="zh-CN" altLang="en-US" sz="2000" dirty="0"/>
              <a:t> </a:t>
            </a:r>
            <a:r>
              <a:rPr lang="en-US" altLang="zh-CN" sz="2000" dirty="0"/>
              <a:t>2023.</a:t>
            </a:r>
            <a:r>
              <a:rPr lang="zh-CN" altLang="en-US" sz="2000" dirty="0"/>
              <a:t> </a:t>
            </a:r>
            <a:endParaRPr lang="en-HK" altLang="zh-CN" sz="2000" dirty="0"/>
          </a:p>
          <a:p>
            <a:r>
              <a:rPr lang="en-US" altLang="zh-CN" sz="2400" dirty="0"/>
              <a:t>Conference</a:t>
            </a:r>
            <a:r>
              <a:rPr lang="zh-CN" altLang="en-US" sz="2400" dirty="0"/>
              <a:t> </a:t>
            </a:r>
            <a:r>
              <a:rPr lang="en-US" altLang="zh-CN" sz="2400" dirty="0"/>
              <a:t>proceedings</a:t>
            </a:r>
          </a:p>
          <a:p>
            <a:pPr lvl="1"/>
            <a:r>
              <a:rPr lang="en-US" altLang="zh-CN" sz="2100" dirty="0"/>
              <a:t>Z.</a:t>
            </a:r>
            <a:r>
              <a:rPr lang="zh-CN" altLang="en-US" sz="2100" dirty="0"/>
              <a:t> </a:t>
            </a:r>
            <a:r>
              <a:rPr lang="en-US" altLang="zh-CN" sz="2100" dirty="0" err="1"/>
              <a:t>Duan</a:t>
            </a:r>
            <a:r>
              <a:rPr lang="zh-CN" altLang="en-US" sz="2100" dirty="0"/>
              <a:t> </a:t>
            </a:r>
            <a:r>
              <a:rPr lang="en-US" altLang="zh-CN" sz="2100" dirty="0"/>
              <a:t>et</a:t>
            </a:r>
            <a:r>
              <a:rPr lang="zh-CN" altLang="en-US" sz="2100" dirty="0"/>
              <a:t> </a:t>
            </a:r>
            <a:r>
              <a:rPr lang="en-US" altLang="zh-CN" sz="2100" dirty="0"/>
              <a:t>al.,</a:t>
            </a:r>
            <a:r>
              <a:rPr lang="zh-CN" altLang="en-US" sz="2100" dirty="0"/>
              <a:t> </a:t>
            </a:r>
            <a:r>
              <a:rPr lang="en-HK" sz="2100" dirty="0"/>
              <a:t>Concepts of longitudinally polarized electron and positron colliding beams in the Circular Electron Positron Collider</a:t>
            </a:r>
            <a:r>
              <a:rPr lang="en-US" altLang="zh-CN" sz="2100" dirty="0"/>
              <a:t>,</a:t>
            </a:r>
            <a:r>
              <a:rPr lang="zh-CN" altLang="en-US" sz="2100" dirty="0"/>
              <a:t> </a:t>
            </a:r>
            <a:r>
              <a:rPr lang="en-US" altLang="zh-CN" sz="2100" dirty="0"/>
              <a:t>Proc.</a:t>
            </a:r>
            <a:r>
              <a:rPr lang="zh-CN" altLang="en-US" sz="2100" dirty="0"/>
              <a:t> </a:t>
            </a:r>
            <a:r>
              <a:rPr lang="en-US" altLang="zh-CN" sz="2100" dirty="0"/>
              <a:t>IPAC</a:t>
            </a:r>
            <a:r>
              <a:rPr lang="zh-CN" altLang="en-US" sz="2100" dirty="0"/>
              <a:t> </a:t>
            </a:r>
            <a:r>
              <a:rPr lang="en-US" altLang="zh-CN" sz="2100" dirty="0"/>
              <a:t>2019.</a:t>
            </a:r>
          </a:p>
          <a:p>
            <a:pPr lvl="1"/>
            <a:r>
              <a:rPr lang="en-US" altLang="zh-CN" sz="2100" dirty="0"/>
              <a:t>Z.</a:t>
            </a:r>
            <a:r>
              <a:rPr lang="zh-CN" altLang="en-US" sz="2100" dirty="0"/>
              <a:t> </a:t>
            </a:r>
            <a:r>
              <a:rPr lang="en-US" altLang="zh-CN" sz="2100" dirty="0" err="1"/>
              <a:t>Duan</a:t>
            </a:r>
            <a:r>
              <a:rPr lang="zh-CN" altLang="en-US" sz="2100" dirty="0"/>
              <a:t> </a:t>
            </a:r>
            <a:r>
              <a:rPr lang="en-US" altLang="zh-CN" sz="2100" dirty="0"/>
              <a:t>et</a:t>
            </a:r>
            <a:r>
              <a:rPr lang="zh-CN" altLang="en-US" sz="2100" dirty="0"/>
              <a:t> </a:t>
            </a:r>
            <a:r>
              <a:rPr lang="en-US" altLang="zh-CN" sz="2100" dirty="0"/>
              <a:t>al.,</a:t>
            </a:r>
            <a:r>
              <a:rPr lang="zh-CN" altLang="en-US" sz="2100" dirty="0"/>
              <a:t> </a:t>
            </a:r>
            <a:r>
              <a:rPr lang="en-HK" sz="2100" dirty="0"/>
              <a:t>Longitudinally polarized colliding beams at the CEPC</a:t>
            </a:r>
            <a:r>
              <a:rPr lang="en-US" altLang="zh-CN" sz="2100" dirty="0"/>
              <a:t>,</a:t>
            </a:r>
            <a:r>
              <a:rPr lang="zh-CN" altLang="en-US" sz="2100" dirty="0"/>
              <a:t> </a:t>
            </a:r>
            <a:r>
              <a:rPr lang="en-US" altLang="zh-CN" sz="2100" dirty="0"/>
              <a:t>Proc.</a:t>
            </a:r>
            <a:r>
              <a:rPr lang="zh-CN" altLang="en-US" sz="2100" dirty="0"/>
              <a:t> </a:t>
            </a:r>
            <a:r>
              <a:rPr lang="en-US" altLang="zh-CN" sz="2100" dirty="0" err="1"/>
              <a:t>eeFACT</a:t>
            </a:r>
            <a:r>
              <a:rPr lang="zh-CN" altLang="en-US" sz="2100" dirty="0"/>
              <a:t> </a:t>
            </a:r>
            <a:r>
              <a:rPr lang="en-US" altLang="zh-CN" sz="2100" dirty="0"/>
              <a:t>2022.</a:t>
            </a:r>
          </a:p>
          <a:p>
            <a:pPr lvl="1"/>
            <a:r>
              <a:rPr lang="en-US" altLang="zh-CN" sz="2100" dirty="0"/>
              <a:t>Z.</a:t>
            </a:r>
            <a:r>
              <a:rPr lang="zh-CN" altLang="en-US" sz="2100" dirty="0"/>
              <a:t> </a:t>
            </a:r>
            <a:r>
              <a:rPr lang="en-US" altLang="zh-CN" sz="2100" dirty="0" err="1"/>
              <a:t>Duan</a:t>
            </a:r>
            <a:r>
              <a:rPr lang="zh-CN" altLang="en-US" sz="2100" dirty="0"/>
              <a:t> </a:t>
            </a:r>
            <a:r>
              <a:rPr lang="en-US" altLang="zh-CN" sz="2100" dirty="0"/>
              <a:t>et</a:t>
            </a:r>
            <a:r>
              <a:rPr lang="zh-CN" altLang="en-US" sz="2100" dirty="0"/>
              <a:t> </a:t>
            </a:r>
            <a:r>
              <a:rPr lang="en-US" altLang="zh-CN" sz="2100" dirty="0"/>
              <a:t>al.,</a:t>
            </a:r>
            <a:r>
              <a:rPr lang="zh-CN" altLang="en-US" sz="2100" dirty="0"/>
              <a:t> </a:t>
            </a:r>
            <a:r>
              <a:rPr lang="en-HK" altLang="zh-CN" sz="2100" dirty="0"/>
              <a:t>Beam polarization</a:t>
            </a:r>
            <a:r>
              <a:rPr lang="zh-CN" altLang="en-US" sz="2100" dirty="0"/>
              <a:t> </a:t>
            </a:r>
            <a:r>
              <a:rPr lang="en-HK" altLang="zh-CN" sz="2100" dirty="0"/>
              <a:t>studies at the CEPC</a:t>
            </a:r>
            <a:r>
              <a:rPr lang="en-US" altLang="zh-CN" sz="2100" dirty="0"/>
              <a:t>,</a:t>
            </a:r>
            <a:r>
              <a:rPr lang="zh-CN" altLang="en-US" sz="2100" dirty="0"/>
              <a:t> </a:t>
            </a:r>
            <a:r>
              <a:rPr lang="en-US" altLang="zh-CN" sz="2100" dirty="0"/>
              <a:t>Proc.</a:t>
            </a:r>
            <a:r>
              <a:rPr lang="zh-CN" altLang="en-US" sz="2100" dirty="0"/>
              <a:t> </a:t>
            </a:r>
            <a:r>
              <a:rPr lang="en-US" altLang="zh-CN" sz="2100" dirty="0"/>
              <a:t>IPAC</a:t>
            </a:r>
            <a:r>
              <a:rPr lang="zh-CN" altLang="en-US" sz="2100" dirty="0"/>
              <a:t> </a:t>
            </a:r>
            <a:r>
              <a:rPr lang="en-US" altLang="zh-CN" sz="2100" dirty="0"/>
              <a:t>2023.</a:t>
            </a:r>
          </a:p>
          <a:p>
            <a:pPr lvl="1"/>
            <a:r>
              <a:rPr lang="en-US" altLang="zh-CN" sz="2100" dirty="0"/>
              <a:t>T.</a:t>
            </a:r>
            <a:r>
              <a:rPr lang="zh-CN" altLang="en-US" sz="2100" dirty="0"/>
              <a:t> </a:t>
            </a:r>
            <a:r>
              <a:rPr lang="en-US" altLang="zh-CN" sz="2100" dirty="0"/>
              <a:t>Chen</a:t>
            </a:r>
            <a:r>
              <a:rPr lang="zh-CN" altLang="en-US" sz="2100" dirty="0"/>
              <a:t> </a:t>
            </a:r>
            <a:r>
              <a:rPr lang="en-US" altLang="zh-CN" sz="2100" dirty="0"/>
              <a:t>et</a:t>
            </a:r>
            <a:r>
              <a:rPr lang="zh-CN" altLang="en-US" sz="2100" dirty="0"/>
              <a:t> </a:t>
            </a:r>
            <a:r>
              <a:rPr lang="en-US" altLang="zh-CN" sz="2100" dirty="0"/>
              <a:t>al.,</a:t>
            </a:r>
            <a:r>
              <a:rPr lang="zh-CN" altLang="en-US" sz="2100" dirty="0"/>
              <a:t> </a:t>
            </a:r>
            <a:r>
              <a:rPr lang="en-US" altLang="zh-CN" sz="2100" dirty="0"/>
              <a:t>A</a:t>
            </a:r>
            <a:r>
              <a:rPr lang="zh-CN" altLang="en-US" sz="2100" dirty="0"/>
              <a:t> </a:t>
            </a:r>
            <a:r>
              <a:rPr lang="en-HK" sz="2100" dirty="0"/>
              <a:t>Booster Free From Spin Resonances For Future 100 km-scale Circular </a:t>
            </a:r>
            <a:r>
              <a:rPr lang="en-HK" sz="2100" dirty="0" err="1"/>
              <a:t>e+e</a:t>
            </a:r>
            <a:r>
              <a:rPr lang="en-HK" sz="2100" dirty="0"/>
              <a:t>- Colliders</a:t>
            </a:r>
            <a:r>
              <a:rPr lang="en-US" altLang="zh-CN" sz="2100" dirty="0"/>
              <a:t>,</a:t>
            </a:r>
            <a:r>
              <a:rPr lang="zh-CN" altLang="en-US" sz="2100" dirty="0"/>
              <a:t> </a:t>
            </a:r>
            <a:r>
              <a:rPr lang="en-US" altLang="zh-CN" sz="2100" dirty="0"/>
              <a:t>Proc.</a:t>
            </a:r>
            <a:r>
              <a:rPr lang="zh-CN" altLang="en-US" sz="2100" dirty="0"/>
              <a:t> </a:t>
            </a:r>
            <a:r>
              <a:rPr lang="en-US" altLang="zh-CN" sz="2100" dirty="0"/>
              <a:t>IPAC</a:t>
            </a:r>
            <a:r>
              <a:rPr lang="zh-CN" altLang="en-US" sz="2100" dirty="0"/>
              <a:t> </a:t>
            </a:r>
            <a:r>
              <a:rPr lang="en-US" altLang="zh-CN" sz="2100" dirty="0"/>
              <a:t>2023.</a:t>
            </a:r>
            <a:endParaRPr lang="en-HK" sz="2100" dirty="0"/>
          </a:p>
          <a:p>
            <a:pPr lvl="1"/>
            <a:endParaRPr lang="en-HK" altLang="zh-CN" sz="2000" dirty="0"/>
          </a:p>
          <a:p>
            <a:pPr lvl="1"/>
            <a:endParaRPr lang="en-HK" altLang="zh-CN" sz="2000" dirty="0"/>
          </a:p>
        </p:txBody>
      </p:sp>
      <p:sp>
        <p:nvSpPr>
          <p:cNvPr id="4" name="Slide Number Placeholder 3">
            <a:extLst>
              <a:ext uri="{FF2B5EF4-FFF2-40B4-BE49-F238E27FC236}">
                <a16:creationId xmlns:a16="http://schemas.microsoft.com/office/drawing/2014/main" id="{16A4E1B5-174C-B54C-8BD4-EB0A9A9EEA83}"/>
              </a:ext>
            </a:extLst>
          </p:cNvPr>
          <p:cNvSpPr>
            <a:spLocks noGrp="1"/>
          </p:cNvSpPr>
          <p:nvPr>
            <p:ph type="sldNum" sz="quarter" idx="12"/>
          </p:nvPr>
        </p:nvSpPr>
        <p:spPr/>
        <p:txBody>
          <a:bodyPr/>
          <a:lstStyle/>
          <a:p>
            <a:fld id="{C973300C-797F-D148-A78D-320196FBAF04}" type="slidenum">
              <a:rPr lang="en-US" smtClean="0"/>
              <a:pPr/>
              <a:t>33</a:t>
            </a:fld>
            <a:endParaRPr lang="en-US"/>
          </a:p>
        </p:txBody>
      </p:sp>
    </p:spTree>
    <p:extLst>
      <p:ext uri="{BB962C8B-B14F-4D97-AF65-F5344CB8AC3E}">
        <p14:creationId xmlns:p14="http://schemas.microsoft.com/office/powerpoint/2010/main" val="751955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5F8C0-AE01-B54D-B646-0D7B9CFBE60D}"/>
              </a:ext>
            </a:extLst>
          </p:cNvPr>
          <p:cNvSpPr>
            <a:spLocks noGrp="1"/>
          </p:cNvSpPr>
          <p:nvPr>
            <p:ph type="title"/>
          </p:nvPr>
        </p:nvSpPr>
        <p:spPr/>
        <p:txBody>
          <a:bodyPr>
            <a:normAutofit fontScale="90000"/>
          </a:bodyPr>
          <a:lstStyle/>
          <a:p>
            <a:r>
              <a:rPr lang="en-US" altLang="zh-CN" dirty="0"/>
              <a:t>Workshop</a:t>
            </a:r>
            <a:r>
              <a:rPr lang="zh-CN" altLang="en-US" dirty="0"/>
              <a:t> </a:t>
            </a:r>
            <a:r>
              <a:rPr lang="en-US" altLang="zh-CN" dirty="0"/>
              <a:t>oral</a:t>
            </a:r>
            <a:r>
              <a:rPr lang="zh-CN" altLang="en-US" dirty="0"/>
              <a:t> </a:t>
            </a:r>
            <a:r>
              <a:rPr lang="en-US" altLang="zh-CN" dirty="0"/>
              <a:t>presentations</a:t>
            </a:r>
            <a:endParaRPr lang="en-US" dirty="0"/>
          </a:p>
        </p:txBody>
      </p:sp>
      <p:sp>
        <p:nvSpPr>
          <p:cNvPr id="4" name="Slide Number Placeholder 3">
            <a:extLst>
              <a:ext uri="{FF2B5EF4-FFF2-40B4-BE49-F238E27FC236}">
                <a16:creationId xmlns:a16="http://schemas.microsoft.com/office/drawing/2014/main" id="{DB0F03E6-04EB-9744-B3F2-11512A470C5D}"/>
              </a:ext>
            </a:extLst>
          </p:cNvPr>
          <p:cNvSpPr>
            <a:spLocks noGrp="1"/>
          </p:cNvSpPr>
          <p:nvPr>
            <p:ph type="sldNum" sz="quarter" idx="12"/>
          </p:nvPr>
        </p:nvSpPr>
        <p:spPr/>
        <p:txBody>
          <a:bodyPr/>
          <a:lstStyle/>
          <a:p>
            <a:fld id="{C973300C-797F-D148-A78D-320196FBAF04}" type="slidenum">
              <a:rPr lang="en-US" smtClean="0"/>
              <a:pPr/>
              <a:t>34</a:t>
            </a:fld>
            <a:endParaRPr lang="en-US"/>
          </a:p>
        </p:txBody>
      </p:sp>
      <p:pic>
        <p:nvPicPr>
          <p:cNvPr id="7" name="Picture 6">
            <a:extLst>
              <a:ext uri="{FF2B5EF4-FFF2-40B4-BE49-F238E27FC236}">
                <a16:creationId xmlns:a16="http://schemas.microsoft.com/office/drawing/2014/main" id="{C6B5BDB0-4B71-E443-96CF-77F3F4EAE7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 y="1885950"/>
            <a:ext cx="12077700" cy="3086100"/>
          </a:xfrm>
          <a:prstGeom prst="rect">
            <a:avLst/>
          </a:prstGeom>
        </p:spPr>
      </p:pic>
    </p:spTree>
    <p:extLst>
      <p:ext uri="{BB962C8B-B14F-4D97-AF65-F5344CB8AC3E}">
        <p14:creationId xmlns:p14="http://schemas.microsoft.com/office/powerpoint/2010/main" val="5832540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B1C28-42FF-5E47-8AB4-6697F7D044FF}"/>
              </a:ext>
            </a:extLst>
          </p:cNvPr>
          <p:cNvSpPr>
            <a:spLocks noGrp="1"/>
          </p:cNvSpPr>
          <p:nvPr>
            <p:ph type="title"/>
          </p:nvPr>
        </p:nvSpPr>
        <p:spPr/>
        <p:txBody>
          <a:bodyPr>
            <a:normAutofit fontScale="90000"/>
          </a:bodyPr>
          <a:lstStyle/>
          <a:p>
            <a:r>
              <a:rPr lang="en-US" altLang="zh-CN" dirty="0"/>
              <a:t>Some</a:t>
            </a:r>
            <a:r>
              <a:rPr lang="zh-CN" altLang="en-US" dirty="0"/>
              <a:t> </a:t>
            </a:r>
            <a:r>
              <a:rPr lang="en-US" altLang="zh-CN" dirty="0"/>
              <a:t>peer</a:t>
            </a:r>
            <a:r>
              <a:rPr lang="zh-CN" altLang="en-US" dirty="0"/>
              <a:t> </a:t>
            </a:r>
            <a:r>
              <a:rPr lang="en-US" altLang="zh-CN" dirty="0"/>
              <a:t>review</a:t>
            </a:r>
            <a:r>
              <a:rPr lang="zh-CN" altLang="en-US" dirty="0"/>
              <a:t> </a:t>
            </a:r>
            <a:r>
              <a:rPr lang="en-US" altLang="zh-CN" dirty="0"/>
              <a:t>comments</a:t>
            </a:r>
            <a:endParaRPr lang="en-US" dirty="0"/>
          </a:p>
        </p:txBody>
      </p:sp>
      <p:sp>
        <p:nvSpPr>
          <p:cNvPr id="3" name="Content Placeholder 2">
            <a:extLst>
              <a:ext uri="{FF2B5EF4-FFF2-40B4-BE49-F238E27FC236}">
                <a16:creationId xmlns:a16="http://schemas.microsoft.com/office/drawing/2014/main" id="{D6CF0E8C-7D2A-B74E-9148-A01231511A44}"/>
              </a:ext>
            </a:extLst>
          </p:cNvPr>
          <p:cNvSpPr>
            <a:spLocks noGrp="1"/>
          </p:cNvSpPr>
          <p:nvPr>
            <p:ph sz="half" idx="1"/>
          </p:nvPr>
        </p:nvSpPr>
        <p:spPr>
          <a:xfrm>
            <a:off x="134601" y="996442"/>
            <a:ext cx="10512378" cy="531324"/>
          </a:xfrm>
        </p:spPr>
        <p:txBody>
          <a:bodyPr>
            <a:noAutofit/>
          </a:bodyPr>
          <a:lstStyle/>
          <a:p>
            <a:r>
              <a:rPr lang="en-US" altLang="zh-CN" sz="2200" dirty="0"/>
              <a:t>Booster</a:t>
            </a:r>
            <a:r>
              <a:rPr lang="zh-CN" altLang="en-US" sz="2200" dirty="0"/>
              <a:t> </a:t>
            </a:r>
            <a:r>
              <a:rPr lang="en-US" altLang="zh-CN" sz="2200" dirty="0"/>
              <a:t>polarization</a:t>
            </a:r>
            <a:r>
              <a:rPr lang="zh-CN" altLang="en-US" sz="2200" dirty="0"/>
              <a:t> </a:t>
            </a:r>
            <a:r>
              <a:rPr lang="en-US" altLang="zh-CN" sz="2200" dirty="0"/>
              <a:t>maintenance</a:t>
            </a:r>
            <a:r>
              <a:rPr lang="zh-CN" altLang="en-US" sz="2200" dirty="0"/>
              <a:t> </a:t>
            </a:r>
            <a:r>
              <a:rPr lang="en-US" altLang="zh-CN" sz="2200" dirty="0"/>
              <a:t>paper</a:t>
            </a:r>
            <a:r>
              <a:rPr lang="zh-CN" altLang="en-US" sz="2200" dirty="0"/>
              <a:t> </a:t>
            </a:r>
            <a:r>
              <a:rPr lang="en-US" altLang="zh-CN" sz="2200" dirty="0"/>
              <a:t>in</a:t>
            </a:r>
            <a:r>
              <a:rPr lang="zh-CN" altLang="en-US" sz="2200" dirty="0"/>
              <a:t> </a:t>
            </a:r>
            <a:r>
              <a:rPr lang="en-US" altLang="zh-CN" sz="2200" dirty="0"/>
              <a:t>Physical</a:t>
            </a:r>
            <a:r>
              <a:rPr lang="zh-CN" altLang="en-US" sz="2200" dirty="0"/>
              <a:t> </a:t>
            </a:r>
            <a:r>
              <a:rPr lang="en-US" altLang="zh-CN" sz="2200" dirty="0"/>
              <a:t>Review</a:t>
            </a:r>
            <a:r>
              <a:rPr lang="zh-CN" altLang="en-US" sz="2200" dirty="0"/>
              <a:t> </a:t>
            </a:r>
            <a:r>
              <a:rPr lang="en-US" altLang="zh-CN" sz="2200" dirty="0"/>
              <a:t>Accelerator</a:t>
            </a:r>
            <a:r>
              <a:rPr lang="zh-CN" altLang="en-US" sz="2200" dirty="0"/>
              <a:t> </a:t>
            </a:r>
            <a:r>
              <a:rPr lang="en-US" altLang="zh-CN" sz="2200" dirty="0"/>
              <a:t>and</a:t>
            </a:r>
            <a:r>
              <a:rPr lang="zh-CN" altLang="en-US" sz="2200" dirty="0"/>
              <a:t> </a:t>
            </a:r>
            <a:r>
              <a:rPr lang="en-US" altLang="zh-CN" sz="2200" dirty="0"/>
              <a:t>Beams</a:t>
            </a:r>
            <a:endParaRPr lang="en-US" sz="2200" dirty="0"/>
          </a:p>
        </p:txBody>
      </p:sp>
      <p:sp>
        <p:nvSpPr>
          <p:cNvPr id="5" name="Slide Number Placeholder 4">
            <a:extLst>
              <a:ext uri="{FF2B5EF4-FFF2-40B4-BE49-F238E27FC236}">
                <a16:creationId xmlns:a16="http://schemas.microsoft.com/office/drawing/2014/main" id="{6C51DB4E-B2FE-0844-959E-58D7E8032884}"/>
              </a:ext>
            </a:extLst>
          </p:cNvPr>
          <p:cNvSpPr>
            <a:spLocks noGrp="1"/>
          </p:cNvSpPr>
          <p:nvPr>
            <p:ph type="sldNum" sz="quarter" idx="12"/>
          </p:nvPr>
        </p:nvSpPr>
        <p:spPr/>
        <p:txBody>
          <a:bodyPr/>
          <a:lstStyle/>
          <a:p>
            <a:fld id="{C973300C-797F-D148-A78D-320196FBAF04}" type="slidenum">
              <a:rPr lang="en-US" smtClean="0"/>
              <a:pPr/>
              <a:t>35</a:t>
            </a:fld>
            <a:endParaRPr lang="en-US"/>
          </a:p>
        </p:txBody>
      </p:sp>
      <p:sp>
        <p:nvSpPr>
          <p:cNvPr id="6" name="TextBox 5">
            <a:extLst>
              <a:ext uri="{FF2B5EF4-FFF2-40B4-BE49-F238E27FC236}">
                <a16:creationId xmlns:a16="http://schemas.microsoft.com/office/drawing/2014/main" id="{741F6EEB-F08C-6A4C-9F0A-48484EF72B6A}"/>
              </a:ext>
            </a:extLst>
          </p:cNvPr>
          <p:cNvSpPr txBox="1"/>
          <p:nvPr/>
        </p:nvSpPr>
        <p:spPr>
          <a:xfrm>
            <a:off x="211677" y="1641670"/>
            <a:ext cx="11265620" cy="2246769"/>
          </a:xfrm>
          <a:prstGeom prst="rect">
            <a:avLst/>
          </a:prstGeom>
          <a:noFill/>
        </p:spPr>
        <p:txBody>
          <a:bodyPr wrap="square" rtlCol="0">
            <a:spAutoFit/>
          </a:bodyPr>
          <a:lstStyle/>
          <a:p>
            <a:r>
              <a:rPr lang="en-US" altLang="zh-CN" sz="2000" u="sng" dirty="0"/>
              <a:t>Referee</a:t>
            </a:r>
            <a:r>
              <a:rPr lang="zh-CN" altLang="en-US" sz="2000" u="sng" dirty="0"/>
              <a:t> </a:t>
            </a:r>
            <a:r>
              <a:rPr lang="en-US" altLang="zh-CN" sz="2000" u="sng" dirty="0"/>
              <a:t>A:</a:t>
            </a:r>
            <a:r>
              <a:rPr lang="zh-CN" altLang="en-US" sz="2000" u="sng" dirty="0"/>
              <a:t> </a:t>
            </a:r>
            <a:endParaRPr lang="en-HK" sz="2000" u="sng" dirty="0"/>
          </a:p>
          <a:p>
            <a:r>
              <a:rPr lang="en-HK" sz="2000" dirty="0"/>
              <a:t>This paper represents an </a:t>
            </a:r>
            <a:r>
              <a:rPr lang="en-HK" sz="2000" b="1" dirty="0">
                <a:solidFill>
                  <a:srgbClr val="FF0000"/>
                </a:solidFill>
              </a:rPr>
              <a:t>important first step </a:t>
            </a:r>
            <a:r>
              <a:rPr lang="en-HK" sz="2000" dirty="0"/>
              <a:t>in the consideration of the polarization performance for such types of machines and will be </a:t>
            </a:r>
            <a:r>
              <a:rPr lang="en-HK" sz="2000" b="1" dirty="0">
                <a:solidFill>
                  <a:srgbClr val="FF0000"/>
                </a:solidFill>
              </a:rPr>
              <a:t>of extreme value for the future lepton rings which are being planed to be </a:t>
            </a:r>
            <a:br>
              <a:rPr lang="en-HK" sz="2000" b="1" dirty="0">
                <a:solidFill>
                  <a:srgbClr val="FF0000"/>
                </a:solidFill>
              </a:rPr>
            </a:br>
            <a:r>
              <a:rPr lang="en-HK" sz="2000" b="1" dirty="0">
                <a:solidFill>
                  <a:srgbClr val="FF0000"/>
                </a:solidFill>
              </a:rPr>
              <a:t>built both in China and in Europe</a:t>
            </a:r>
            <a:r>
              <a:rPr lang="en-HK" sz="2000" dirty="0"/>
              <a:t>. This work demonstrates the feasibility of building such machines and achieving high level of polarization for both energy calibration and actual experiments. It also shows the energy limits and design considerations which should go into such a machine. As such I think it would be an </a:t>
            </a:r>
            <a:r>
              <a:rPr lang="en-HK" sz="2000" b="1" dirty="0">
                <a:solidFill>
                  <a:srgbClr val="FF0000"/>
                </a:solidFill>
              </a:rPr>
              <a:t>important paper for PRAB to publish</a:t>
            </a:r>
            <a:r>
              <a:rPr lang="en-HK" sz="2000" dirty="0"/>
              <a:t>. </a:t>
            </a:r>
            <a:endParaRPr lang="en-US" sz="2000" dirty="0"/>
          </a:p>
        </p:txBody>
      </p:sp>
      <p:sp>
        <p:nvSpPr>
          <p:cNvPr id="7" name="TextBox 6">
            <a:extLst>
              <a:ext uri="{FF2B5EF4-FFF2-40B4-BE49-F238E27FC236}">
                <a16:creationId xmlns:a16="http://schemas.microsoft.com/office/drawing/2014/main" id="{D9878AE7-6503-6147-B439-D93D4B2E0383}"/>
              </a:ext>
            </a:extLst>
          </p:cNvPr>
          <p:cNvSpPr txBox="1"/>
          <p:nvPr/>
        </p:nvSpPr>
        <p:spPr>
          <a:xfrm>
            <a:off x="211676" y="4026456"/>
            <a:ext cx="11749095" cy="2554545"/>
          </a:xfrm>
          <a:prstGeom prst="rect">
            <a:avLst/>
          </a:prstGeom>
          <a:noFill/>
        </p:spPr>
        <p:txBody>
          <a:bodyPr wrap="square" rtlCol="0">
            <a:spAutoFit/>
          </a:bodyPr>
          <a:lstStyle/>
          <a:p>
            <a:r>
              <a:rPr lang="en-US" altLang="zh-CN" sz="2000" u="sng" dirty="0"/>
              <a:t>Referee</a:t>
            </a:r>
            <a:r>
              <a:rPr lang="zh-CN" altLang="en-US" sz="2000" u="sng" dirty="0"/>
              <a:t> </a:t>
            </a:r>
            <a:r>
              <a:rPr lang="en-US" altLang="zh-CN" sz="2000" u="sng" dirty="0"/>
              <a:t>B:</a:t>
            </a:r>
            <a:r>
              <a:rPr lang="zh-CN" altLang="en-US" sz="2000" u="sng" dirty="0"/>
              <a:t> </a:t>
            </a:r>
            <a:endParaRPr lang="en-HK" sz="2000" u="sng" dirty="0"/>
          </a:p>
          <a:p>
            <a:r>
              <a:rPr lang="en-HK" sz="2000" dirty="0"/>
              <a:t>I like particularly their explicit formulae for the intrinsic resonance strengths that </a:t>
            </a:r>
            <a:r>
              <a:rPr lang="en-HK" sz="2000" b="1" dirty="0">
                <a:solidFill>
                  <a:srgbClr val="FF0000"/>
                </a:solidFill>
              </a:rPr>
              <a:t>go substantially beyond</a:t>
            </a:r>
            <a:r>
              <a:rPr lang="zh-CN" altLang="en-US" sz="2000" b="1" dirty="0">
                <a:solidFill>
                  <a:srgbClr val="FF0000"/>
                </a:solidFill>
              </a:rPr>
              <a:t> </a:t>
            </a:r>
            <a:r>
              <a:rPr lang="en-HK" sz="2000" dirty="0"/>
              <a:t>S.</a:t>
            </a:r>
            <a:r>
              <a:rPr lang="zh-CN" altLang="en-US" sz="2000" dirty="0"/>
              <a:t> </a:t>
            </a:r>
            <a:r>
              <a:rPr lang="en-HK" sz="2000" dirty="0"/>
              <a:t>Y.</a:t>
            </a:r>
            <a:r>
              <a:rPr lang="zh-CN" altLang="en-US" sz="2000" dirty="0"/>
              <a:t> </a:t>
            </a:r>
            <a:r>
              <a:rPr lang="en-HK" sz="2000" dirty="0"/>
              <a:t>Lee's book [51] </a:t>
            </a:r>
            <a:r>
              <a:rPr lang="en-HK" sz="2000" b="1" dirty="0">
                <a:solidFill>
                  <a:srgbClr val="FF0000"/>
                </a:solidFill>
              </a:rPr>
              <a:t>concerning the detail and generality</a:t>
            </a:r>
            <a:r>
              <a:rPr lang="en-US" altLang="zh-CN" sz="2000" dirty="0"/>
              <a:t>.</a:t>
            </a:r>
          </a:p>
          <a:p>
            <a:endParaRPr lang="en-HK" sz="2000" dirty="0"/>
          </a:p>
          <a:p>
            <a:r>
              <a:rPr lang="en-HK" sz="2000" dirty="0"/>
              <a:t>The authors treatment proves </a:t>
            </a:r>
            <a:r>
              <a:rPr lang="en-HK" sz="2000" b="1" dirty="0">
                <a:solidFill>
                  <a:srgbClr val="FF0000"/>
                </a:solidFill>
              </a:rPr>
              <a:t>a high degree of fundamental understanding</a:t>
            </a:r>
            <a:r>
              <a:rPr lang="en-HK" sz="2000" b="1" dirty="0"/>
              <a:t> </a:t>
            </a:r>
            <a:r>
              <a:rPr lang="en-HK" sz="2000" dirty="0"/>
              <a:t>of resonant beam</a:t>
            </a:r>
            <a:r>
              <a:rPr lang="zh-CN" altLang="en-US" sz="2000" dirty="0"/>
              <a:t> </a:t>
            </a:r>
            <a:r>
              <a:rPr lang="en-HK" sz="2000" dirty="0"/>
              <a:t>depolarization.</a:t>
            </a:r>
          </a:p>
          <a:p>
            <a:endParaRPr lang="en-HK" sz="2000" dirty="0"/>
          </a:p>
          <a:p>
            <a:r>
              <a:rPr lang="en-HK" sz="2000" dirty="0"/>
              <a:t>In summary I consider this a </a:t>
            </a:r>
            <a:r>
              <a:rPr lang="en-HK" sz="2000" b="1" dirty="0">
                <a:solidFill>
                  <a:srgbClr val="FF0000"/>
                </a:solidFill>
              </a:rPr>
              <a:t>very nice, innovative, original, and readable paper</a:t>
            </a:r>
            <a:r>
              <a:rPr lang="en-HK" sz="2000" dirty="0"/>
              <a:t>, and I recommend to publish the manuscript without changes.</a:t>
            </a:r>
            <a:endParaRPr lang="en-US" sz="2000" dirty="0"/>
          </a:p>
        </p:txBody>
      </p:sp>
    </p:spTree>
    <p:extLst>
      <p:ext uri="{BB962C8B-B14F-4D97-AF65-F5344CB8AC3E}">
        <p14:creationId xmlns:p14="http://schemas.microsoft.com/office/powerpoint/2010/main" val="6259404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B1C28-42FF-5E47-8AB4-6697F7D044FF}"/>
              </a:ext>
            </a:extLst>
          </p:cNvPr>
          <p:cNvSpPr>
            <a:spLocks noGrp="1"/>
          </p:cNvSpPr>
          <p:nvPr>
            <p:ph type="title"/>
          </p:nvPr>
        </p:nvSpPr>
        <p:spPr/>
        <p:txBody>
          <a:bodyPr>
            <a:normAutofit fontScale="90000"/>
          </a:bodyPr>
          <a:lstStyle/>
          <a:p>
            <a:r>
              <a:rPr lang="en-US" altLang="zh-CN" dirty="0"/>
              <a:t>Some</a:t>
            </a:r>
            <a:r>
              <a:rPr lang="zh-CN" altLang="en-US" dirty="0"/>
              <a:t> </a:t>
            </a:r>
            <a:r>
              <a:rPr lang="en-US" altLang="zh-CN" dirty="0"/>
              <a:t>peer</a:t>
            </a:r>
            <a:r>
              <a:rPr lang="zh-CN" altLang="en-US" dirty="0"/>
              <a:t> </a:t>
            </a:r>
            <a:r>
              <a:rPr lang="en-US" altLang="zh-CN" dirty="0"/>
              <a:t>review</a:t>
            </a:r>
            <a:r>
              <a:rPr lang="zh-CN" altLang="en-US" dirty="0"/>
              <a:t> </a:t>
            </a:r>
            <a:r>
              <a:rPr lang="en-US" altLang="zh-CN" dirty="0"/>
              <a:t>comments</a:t>
            </a:r>
            <a:endParaRPr lang="en-US" dirty="0"/>
          </a:p>
        </p:txBody>
      </p:sp>
      <p:sp>
        <p:nvSpPr>
          <p:cNvPr id="4" name="Content Placeholder 3">
            <a:extLst>
              <a:ext uri="{FF2B5EF4-FFF2-40B4-BE49-F238E27FC236}">
                <a16:creationId xmlns:a16="http://schemas.microsoft.com/office/drawing/2014/main" id="{73395B29-58F4-814B-9881-1BB22FD2BF33}"/>
              </a:ext>
            </a:extLst>
          </p:cNvPr>
          <p:cNvSpPr>
            <a:spLocks noGrp="1"/>
          </p:cNvSpPr>
          <p:nvPr>
            <p:ph sz="half" idx="2"/>
          </p:nvPr>
        </p:nvSpPr>
        <p:spPr>
          <a:xfrm>
            <a:off x="662153" y="996442"/>
            <a:ext cx="11496648" cy="890750"/>
          </a:xfrm>
        </p:spPr>
        <p:txBody>
          <a:bodyPr>
            <a:normAutofit/>
          </a:bodyPr>
          <a:lstStyle/>
          <a:p>
            <a:r>
              <a:rPr lang="en-US" altLang="zh-CN" sz="2600" dirty="0"/>
              <a:t>CEPC</a:t>
            </a:r>
            <a:r>
              <a:rPr lang="zh-CN" altLang="en-US" sz="2600" dirty="0"/>
              <a:t> </a:t>
            </a:r>
            <a:r>
              <a:rPr lang="en-US" altLang="zh-CN" sz="2600" dirty="0"/>
              <a:t>TDR</a:t>
            </a:r>
            <a:r>
              <a:rPr lang="zh-CN" altLang="en-US" sz="2600" dirty="0"/>
              <a:t> </a:t>
            </a:r>
            <a:r>
              <a:rPr lang="en-US" altLang="zh-CN" sz="2600" dirty="0"/>
              <a:t>International</a:t>
            </a:r>
            <a:r>
              <a:rPr lang="zh-CN" altLang="en-US" sz="2600" dirty="0"/>
              <a:t> </a:t>
            </a:r>
            <a:r>
              <a:rPr lang="en-US" altLang="zh-CN" sz="2600" dirty="0"/>
              <a:t>Review</a:t>
            </a:r>
            <a:r>
              <a:rPr lang="zh-CN" altLang="en-US" sz="2600" dirty="0"/>
              <a:t> </a:t>
            </a:r>
            <a:r>
              <a:rPr lang="en-US" altLang="zh-CN" sz="2600" dirty="0"/>
              <a:t>(June</a:t>
            </a:r>
            <a:r>
              <a:rPr lang="zh-CN" altLang="en-US" sz="2600" dirty="0"/>
              <a:t> </a:t>
            </a:r>
            <a:r>
              <a:rPr lang="en-US" altLang="zh-CN" sz="2600" dirty="0"/>
              <a:t>11-</a:t>
            </a:r>
            <a:r>
              <a:rPr lang="zh-CN" altLang="en-US" sz="2600" dirty="0"/>
              <a:t> </a:t>
            </a:r>
            <a:r>
              <a:rPr lang="en-US" altLang="zh-CN" sz="2600" dirty="0"/>
              <a:t>17,</a:t>
            </a:r>
            <a:r>
              <a:rPr lang="zh-CN" altLang="en-US" sz="2600" dirty="0"/>
              <a:t> </a:t>
            </a:r>
            <a:r>
              <a:rPr lang="en-US" altLang="zh-CN" sz="2600" dirty="0"/>
              <a:t>Hong</a:t>
            </a:r>
            <a:r>
              <a:rPr lang="zh-CN" altLang="en-US" sz="2600" dirty="0"/>
              <a:t> </a:t>
            </a:r>
            <a:r>
              <a:rPr lang="en-US" altLang="zh-CN" sz="2600" dirty="0"/>
              <a:t>Kong)</a:t>
            </a:r>
            <a:endParaRPr lang="en-US" sz="2600" dirty="0"/>
          </a:p>
        </p:txBody>
      </p:sp>
      <p:sp>
        <p:nvSpPr>
          <p:cNvPr id="5" name="Slide Number Placeholder 4">
            <a:extLst>
              <a:ext uri="{FF2B5EF4-FFF2-40B4-BE49-F238E27FC236}">
                <a16:creationId xmlns:a16="http://schemas.microsoft.com/office/drawing/2014/main" id="{6C51DB4E-B2FE-0844-959E-58D7E8032884}"/>
              </a:ext>
            </a:extLst>
          </p:cNvPr>
          <p:cNvSpPr>
            <a:spLocks noGrp="1"/>
          </p:cNvSpPr>
          <p:nvPr>
            <p:ph type="sldNum" sz="quarter" idx="12"/>
          </p:nvPr>
        </p:nvSpPr>
        <p:spPr/>
        <p:txBody>
          <a:bodyPr/>
          <a:lstStyle/>
          <a:p>
            <a:fld id="{C973300C-797F-D148-A78D-320196FBAF04}" type="slidenum">
              <a:rPr lang="en-US" smtClean="0"/>
              <a:pPr/>
              <a:t>36</a:t>
            </a:fld>
            <a:endParaRPr lang="en-US"/>
          </a:p>
        </p:txBody>
      </p:sp>
      <p:pic>
        <p:nvPicPr>
          <p:cNvPr id="9" name="Picture 8">
            <a:extLst>
              <a:ext uri="{FF2B5EF4-FFF2-40B4-BE49-F238E27FC236}">
                <a16:creationId xmlns:a16="http://schemas.microsoft.com/office/drawing/2014/main" id="{AC4214FE-107D-424B-B20A-5182246880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10477" y="1677734"/>
            <a:ext cx="5529275" cy="4678617"/>
          </a:xfrm>
          <a:prstGeom prst="rect">
            <a:avLst/>
          </a:prstGeom>
        </p:spPr>
      </p:pic>
      <p:pic>
        <p:nvPicPr>
          <p:cNvPr id="12" name="Picture 11">
            <a:extLst>
              <a:ext uri="{FF2B5EF4-FFF2-40B4-BE49-F238E27FC236}">
                <a16:creationId xmlns:a16="http://schemas.microsoft.com/office/drawing/2014/main" id="{0A8DCECD-6152-8746-8E7C-86F34205AD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447" y="1677734"/>
            <a:ext cx="5961506" cy="1670826"/>
          </a:xfrm>
          <a:prstGeom prst="rect">
            <a:avLst/>
          </a:prstGeom>
        </p:spPr>
      </p:pic>
      <p:sp>
        <p:nvSpPr>
          <p:cNvPr id="13" name="Rectangle 12">
            <a:extLst>
              <a:ext uri="{FF2B5EF4-FFF2-40B4-BE49-F238E27FC236}">
                <a16:creationId xmlns:a16="http://schemas.microsoft.com/office/drawing/2014/main" id="{860FE851-22FE-1849-AE29-E3A80DD0FA02}"/>
              </a:ext>
            </a:extLst>
          </p:cNvPr>
          <p:cNvSpPr/>
          <p:nvPr/>
        </p:nvSpPr>
        <p:spPr>
          <a:xfrm>
            <a:off x="4492339" y="2412216"/>
            <a:ext cx="1808614" cy="170661"/>
          </a:xfrm>
          <a:prstGeom prst="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5F68167-52AC-324A-9F08-8E37A03B7E9E}"/>
              </a:ext>
            </a:extLst>
          </p:cNvPr>
          <p:cNvSpPr/>
          <p:nvPr/>
        </p:nvSpPr>
        <p:spPr>
          <a:xfrm>
            <a:off x="1071221" y="2427816"/>
            <a:ext cx="1361090" cy="155061"/>
          </a:xfrm>
          <a:prstGeom prst="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8A7C87F-3E40-A94B-A11C-D394F1B7EDD2}"/>
              </a:ext>
            </a:extLst>
          </p:cNvPr>
          <p:cNvSpPr/>
          <p:nvPr/>
        </p:nvSpPr>
        <p:spPr>
          <a:xfrm>
            <a:off x="6570420" y="6027857"/>
            <a:ext cx="5369332" cy="328494"/>
          </a:xfrm>
          <a:prstGeom prst="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86E3E3CD-124D-0E45-918E-C1F6CAE37F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8781" y="3474223"/>
            <a:ext cx="3842837" cy="2882128"/>
          </a:xfrm>
          <a:prstGeom prst="rect">
            <a:avLst/>
          </a:prstGeom>
        </p:spPr>
      </p:pic>
    </p:spTree>
    <p:extLst>
      <p:ext uri="{BB962C8B-B14F-4D97-AF65-F5344CB8AC3E}">
        <p14:creationId xmlns:p14="http://schemas.microsoft.com/office/powerpoint/2010/main" val="31927714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54CCF-7B0F-0343-A4B1-496A73BF417C}"/>
              </a:ext>
            </a:extLst>
          </p:cNvPr>
          <p:cNvSpPr>
            <a:spLocks noGrp="1"/>
          </p:cNvSpPr>
          <p:nvPr>
            <p:ph type="title"/>
          </p:nvPr>
        </p:nvSpPr>
        <p:spPr/>
        <p:txBody>
          <a:bodyPr>
            <a:normAutofit fontScale="90000"/>
          </a:bodyPr>
          <a:lstStyle/>
          <a:p>
            <a:r>
              <a:rPr lang="zh-CN" altLang="en-US" dirty="0"/>
              <a:t>子任务专家评审意见</a:t>
            </a:r>
            <a:endParaRPr lang="en-US" dirty="0"/>
          </a:p>
        </p:txBody>
      </p:sp>
      <p:sp>
        <p:nvSpPr>
          <p:cNvPr id="3" name="Content Placeholder 2">
            <a:extLst>
              <a:ext uri="{FF2B5EF4-FFF2-40B4-BE49-F238E27FC236}">
                <a16:creationId xmlns:a16="http://schemas.microsoft.com/office/drawing/2014/main" id="{3AED466C-E166-174F-AA14-79349B593901}"/>
              </a:ext>
            </a:extLst>
          </p:cNvPr>
          <p:cNvSpPr>
            <a:spLocks noGrp="1"/>
          </p:cNvSpPr>
          <p:nvPr>
            <p:ph idx="1"/>
          </p:nvPr>
        </p:nvSpPr>
        <p:spPr>
          <a:xfrm>
            <a:off x="302767" y="1059770"/>
            <a:ext cx="11538807" cy="1557306"/>
          </a:xfrm>
        </p:spPr>
        <p:txBody>
          <a:bodyPr>
            <a:normAutofit fontScale="92500"/>
          </a:bodyPr>
          <a:lstStyle/>
          <a:p>
            <a:r>
              <a:rPr lang="en-US" sz="2300" dirty="0"/>
              <a:t>2023</a:t>
            </a:r>
            <a:r>
              <a:rPr lang="zh-CN" altLang="en-US" sz="2300" dirty="0"/>
              <a:t>年</a:t>
            </a:r>
            <a:r>
              <a:rPr lang="en-US" sz="2300" dirty="0"/>
              <a:t>6</a:t>
            </a:r>
            <a:r>
              <a:rPr lang="zh-CN" altLang="en-US" sz="2300" dirty="0"/>
              <a:t>月</a:t>
            </a:r>
            <a:r>
              <a:rPr lang="en-US" sz="2300" dirty="0"/>
              <a:t>3</a:t>
            </a:r>
            <a:r>
              <a:rPr lang="zh-CN" altLang="en-US" sz="2300" dirty="0"/>
              <a:t>日，“</a:t>
            </a:r>
            <a:r>
              <a:rPr lang="en-US" sz="2300" dirty="0"/>
              <a:t>2018</a:t>
            </a:r>
            <a:r>
              <a:rPr lang="zh-CN" altLang="en-US" sz="2300" dirty="0"/>
              <a:t>年国家重点研发计划：高能环形正负电子对撞机关键技术研发和验证”项目课题</a:t>
            </a:r>
            <a:r>
              <a:rPr lang="en-US" sz="2300" dirty="0"/>
              <a:t>1</a:t>
            </a:r>
            <a:r>
              <a:rPr lang="zh-CN" altLang="en-US" sz="2300" dirty="0"/>
              <a:t>（高能环形正负电子加速器关键技术验证）在北京组织了子任务“</a:t>
            </a:r>
            <a:r>
              <a:rPr lang="en-US" sz="2300" dirty="0"/>
              <a:t>Z</a:t>
            </a:r>
            <a:r>
              <a:rPr lang="zh-CN" altLang="en-US" sz="2300" dirty="0"/>
              <a:t>能区极化束对撞设计”的任务评审。来自中国科学技术大学、中科院近代物理研究所、中科院高能物理研究所的</a:t>
            </a:r>
            <a:r>
              <a:rPr lang="en-US" sz="2300" dirty="0"/>
              <a:t>6</a:t>
            </a:r>
            <a:r>
              <a:rPr lang="zh-CN" altLang="en-US" sz="2300" dirty="0"/>
              <a:t>位专家（名单见附件）听取了任务组的设计报告，经认真质询和讨论，形成评审意见如下：</a:t>
            </a:r>
            <a:endParaRPr lang="en-HK" sz="2300" dirty="0"/>
          </a:p>
          <a:p>
            <a:endParaRPr lang="en-US" dirty="0"/>
          </a:p>
        </p:txBody>
      </p:sp>
      <p:sp>
        <p:nvSpPr>
          <p:cNvPr id="4" name="Slide Number Placeholder 3">
            <a:extLst>
              <a:ext uri="{FF2B5EF4-FFF2-40B4-BE49-F238E27FC236}">
                <a16:creationId xmlns:a16="http://schemas.microsoft.com/office/drawing/2014/main" id="{87401620-C05A-694F-AF58-24D62647B540}"/>
              </a:ext>
            </a:extLst>
          </p:cNvPr>
          <p:cNvSpPr>
            <a:spLocks noGrp="1"/>
          </p:cNvSpPr>
          <p:nvPr>
            <p:ph type="sldNum" sz="quarter" idx="12"/>
          </p:nvPr>
        </p:nvSpPr>
        <p:spPr/>
        <p:txBody>
          <a:bodyPr/>
          <a:lstStyle/>
          <a:p>
            <a:fld id="{C973300C-797F-D148-A78D-320196FBAF04}" type="slidenum">
              <a:rPr lang="en-US" smtClean="0"/>
              <a:pPr/>
              <a:t>37</a:t>
            </a:fld>
            <a:endParaRPr lang="en-US"/>
          </a:p>
        </p:txBody>
      </p:sp>
      <p:sp>
        <p:nvSpPr>
          <p:cNvPr id="5" name="Rectangle 4">
            <a:extLst>
              <a:ext uri="{FF2B5EF4-FFF2-40B4-BE49-F238E27FC236}">
                <a16:creationId xmlns:a16="http://schemas.microsoft.com/office/drawing/2014/main" id="{C433C371-D7D9-8B43-8ACB-7E2F7BEB2225}"/>
              </a:ext>
            </a:extLst>
          </p:cNvPr>
          <p:cNvSpPr/>
          <p:nvPr/>
        </p:nvSpPr>
        <p:spPr>
          <a:xfrm>
            <a:off x="449913" y="2617076"/>
            <a:ext cx="11132487" cy="4108241"/>
          </a:xfrm>
          <a:prstGeom prst="rect">
            <a:avLst/>
          </a:prstGeom>
        </p:spPr>
        <p:txBody>
          <a:bodyPr wrap="square">
            <a:spAutoFit/>
          </a:bodyPr>
          <a:lstStyle/>
          <a:p>
            <a:pPr indent="304800" algn="just">
              <a:lnSpc>
                <a:spcPct val="150000"/>
              </a:lnSpc>
              <a:spcAft>
                <a:spcPts val="0"/>
              </a:spcAft>
            </a:pPr>
            <a:r>
              <a:rPr lang="zh-CN" altLang="en-US" sz="1600" kern="100" dirty="0">
                <a:solidFill>
                  <a:srgbClr val="000000"/>
                </a:solidFill>
                <a:latin typeface="Times New Roman" panose="02020603050405020304" pitchFamily="18" charset="0"/>
                <a:ea typeface="SimSun" panose="02010600030101010101" pitchFamily="2" charset="-122"/>
              </a:rPr>
              <a:t>任务组围绕任务书要求和研究目标，在未来高能环形正负电子对撞机极化束设计研究方面取得了系列创新性成果。</a:t>
            </a:r>
            <a:endParaRPr lang="en-HK" sz="1600" kern="100" dirty="0">
              <a:latin typeface="Times New Roman" panose="02020603050405020304" pitchFamily="18" charset="0"/>
              <a:ea typeface="SimSun" panose="02010600030101010101" pitchFamily="2" charset="-122"/>
            </a:endParaRPr>
          </a:p>
          <a:p>
            <a:pPr marL="342900" lvl="0" indent="-342900" algn="just">
              <a:lnSpc>
                <a:spcPct val="150000"/>
              </a:lnSpc>
              <a:spcAft>
                <a:spcPts val="0"/>
              </a:spcAft>
              <a:buFont typeface="+mj-lt"/>
              <a:buAutoNum type="arabicPeriod"/>
            </a:pPr>
            <a:r>
              <a:rPr lang="zh-CN" altLang="en-US" sz="1600" kern="100" dirty="0">
                <a:solidFill>
                  <a:srgbClr val="000000"/>
                </a:solidFill>
                <a:latin typeface="Times New Roman" panose="02020603050405020304" pitchFamily="18" charset="0"/>
                <a:ea typeface="SimSun" panose="02010600030101010101" pitchFamily="2" charset="-122"/>
              </a:rPr>
              <a:t>提出并研究了从源头产生极化束流，经直线注入器、增强器到对撞环，实现极化束对撞和共振退极化束流能量测量的初步可行方案。</a:t>
            </a:r>
            <a:endParaRPr lang="en-HK" sz="1600" kern="100" dirty="0">
              <a:latin typeface="Times New Roman" panose="02020603050405020304" pitchFamily="18" charset="0"/>
              <a:ea typeface="SimSun" panose="02010600030101010101" pitchFamily="2" charset="-122"/>
            </a:endParaRPr>
          </a:p>
          <a:p>
            <a:pPr marL="342900" lvl="0" indent="-342900" algn="just">
              <a:lnSpc>
                <a:spcPct val="150000"/>
              </a:lnSpc>
              <a:spcAft>
                <a:spcPts val="0"/>
              </a:spcAft>
              <a:buFont typeface="+mj-lt"/>
              <a:buAutoNum type="arabicPeriod"/>
            </a:pPr>
            <a:r>
              <a:rPr lang="zh-CN" altLang="en-US" sz="1600" kern="100" dirty="0">
                <a:solidFill>
                  <a:srgbClr val="000000"/>
                </a:solidFill>
                <a:latin typeface="Times New Roman" panose="02020603050405020304" pitchFamily="18" charset="0"/>
                <a:ea typeface="SimSun" panose="02010600030101010101" pitchFamily="2" charset="-122"/>
              </a:rPr>
              <a:t>基于</a:t>
            </a:r>
            <a:r>
              <a:rPr lang="en-US" sz="1600" kern="100" dirty="0">
                <a:solidFill>
                  <a:srgbClr val="000000"/>
                </a:solidFill>
                <a:latin typeface="Times New Roman" panose="02020603050405020304" pitchFamily="18" charset="0"/>
                <a:ea typeface="SimSun" panose="02010600030101010101" pitchFamily="2" charset="-122"/>
              </a:rPr>
              <a:t>CEPC</a:t>
            </a:r>
            <a:r>
              <a:rPr lang="zh-CN" altLang="en-US" sz="1600" kern="100" dirty="0">
                <a:solidFill>
                  <a:srgbClr val="000000"/>
                </a:solidFill>
                <a:latin typeface="Times New Roman" panose="02020603050405020304" pitchFamily="18" charset="0"/>
                <a:ea typeface="SimSun" panose="02010600030101010101" pitchFamily="2" charset="-122"/>
              </a:rPr>
              <a:t>概念设计报告的磁聚焦结构和关键参数，完成了</a:t>
            </a:r>
            <a:r>
              <a:rPr lang="en-US" sz="1600" kern="100" dirty="0">
                <a:solidFill>
                  <a:srgbClr val="000000"/>
                </a:solidFill>
                <a:latin typeface="Times New Roman" panose="02020603050405020304" pitchFamily="18" charset="0"/>
                <a:ea typeface="SimSun" panose="02010600030101010101" pitchFamily="2" charset="-122"/>
              </a:rPr>
              <a:t>Z</a:t>
            </a:r>
            <a:r>
              <a:rPr lang="zh-CN" altLang="en-US" sz="1600" kern="100" dirty="0">
                <a:solidFill>
                  <a:srgbClr val="000000"/>
                </a:solidFill>
                <a:latin typeface="Times New Roman" panose="02020603050405020304" pitchFamily="18" charset="0"/>
                <a:ea typeface="SimSun" panose="02010600030101010101" pitchFamily="2" charset="-122"/>
              </a:rPr>
              <a:t>能区纵向极化束对撞的完整设计。模拟研究显示，对撞束流时间平均极化度可达到</a:t>
            </a:r>
            <a:r>
              <a:rPr lang="en-US" sz="1600" kern="100" dirty="0">
                <a:solidFill>
                  <a:srgbClr val="000000"/>
                </a:solidFill>
                <a:latin typeface="Times New Roman" panose="02020603050405020304" pitchFamily="18" charset="0"/>
                <a:ea typeface="SimSun" panose="02010600030101010101" pitchFamily="2" charset="-122"/>
              </a:rPr>
              <a:t>50%</a:t>
            </a:r>
            <a:r>
              <a:rPr lang="zh-CN" altLang="en-US" sz="1600" kern="100" dirty="0">
                <a:solidFill>
                  <a:srgbClr val="000000"/>
                </a:solidFill>
                <a:latin typeface="Times New Roman" panose="02020603050405020304" pitchFamily="18" charset="0"/>
                <a:ea typeface="SimSun" panose="02010600030101010101" pitchFamily="2" charset="-122"/>
              </a:rPr>
              <a:t>以上，在对撞环中加入非对称扭摆器和自旋旋转器对束流寿命没有显著影响，束流寿命大于</a:t>
            </a:r>
            <a:r>
              <a:rPr lang="en-US" sz="1600" kern="100" dirty="0">
                <a:solidFill>
                  <a:srgbClr val="000000"/>
                </a:solidFill>
                <a:latin typeface="Times New Roman" panose="02020603050405020304" pitchFamily="18" charset="0"/>
                <a:ea typeface="SimSun" panose="02010600030101010101" pitchFamily="2" charset="-122"/>
              </a:rPr>
              <a:t>60</a:t>
            </a:r>
            <a:r>
              <a:rPr lang="zh-CN" altLang="en-US" sz="1600" kern="100" dirty="0">
                <a:solidFill>
                  <a:srgbClr val="000000"/>
                </a:solidFill>
                <a:latin typeface="Times New Roman" panose="02020603050405020304" pitchFamily="18" charset="0"/>
                <a:ea typeface="SimSun" panose="02010600030101010101" pitchFamily="2" charset="-122"/>
              </a:rPr>
              <a:t>分钟。</a:t>
            </a:r>
            <a:endParaRPr lang="en-HK" sz="1600" kern="100" dirty="0">
              <a:latin typeface="Times New Roman" panose="02020603050405020304" pitchFamily="18" charset="0"/>
              <a:ea typeface="SimSun" panose="02010600030101010101" pitchFamily="2" charset="-122"/>
            </a:endParaRPr>
          </a:p>
          <a:p>
            <a:pPr marL="342900" lvl="0" indent="-342900" algn="just">
              <a:lnSpc>
                <a:spcPct val="150000"/>
              </a:lnSpc>
              <a:spcAft>
                <a:spcPts val="0"/>
              </a:spcAft>
              <a:buFont typeface="+mj-lt"/>
              <a:buAutoNum type="arabicPeriod"/>
            </a:pPr>
            <a:r>
              <a:rPr lang="zh-CN" altLang="en-US" sz="1600" kern="100" dirty="0">
                <a:solidFill>
                  <a:srgbClr val="000000"/>
                </a:solidFill>
                <a:latin typeface="Times New Roman" panose="02020603050405020304" pitchFamily="18" charset="0"/>
                <a:ea typeface="SimSun" panose="02010600030101010101" pitchFamily="2" charset="-122"/>
              </a:rPr>
              <a:t>针对具有高度周期性的环形加速器，拓展了自旋共振结构的理论模型，首次解释了自旋共振强度增强和削弱的物理机理。</a:t>
            </a:r>
            <a:endParaRPr lang="en-HK" sz="1600" kern="100" dirty="0">
              <a:latin typeface="Times New Roman" panose="02020603050405020304" pitchFamily="18" charset="0"/>
              <a:ea typeface="SimSun" panose="02010600030101010101" pitchFamily="2" charset="-122"/>
            </a:endParaRPr>
          </a:p>
          <a:p>
            <a:pPr marL="342900" lvl="0" indent="-342900" algn="just">
              <a:lnSpc>
                <a:spcPct val="150000"/>
              </a:lnSpc>
              <a:spcAft>
                <a:spcPts val="0"/>
              </a:spcAft>
              <a:buFont typeface="+mj-lt"/>
              <a:buAutoNum type="arabicPeriod"/>
            </a:pPr>
            <a:r>
              <a:rPr lang="zh-CN" altLang="en-US" sz="1600" kern="100" dirty="0">
                <a:solidFill>
                  <a:srgbClr val="000000"/>
                </a:solidFill>
                <a:latin typeface="Times New Roman" panose="02020603050405020304" pitchFamily="18" charset="0"/>
                <a:ea typeface="SimSun" panose="02010600030101010101" pitchFamily="2" charset="-122"/>
              </a:rPr>
              <a:t>针对超高束流能量电子储存环，模拟验证了退极化效应存在非相干共振穿越区域，揭示了现有理论在处理相关问题时存在缺陷。</a:t>
            </a:r>
            <a:endParaRPr lang="en-HK" sz="1600" kern="100" dirty="0">
              <a:latin typeface="Times New Roman" panose="02020603050405020304" pitchFamily="18" charset="0"/>
              <a:ea typeface="SimSun" panose="02010600030101010101" pitchFamily="2" charset="-122"/>
            </a:endParaRPr>
          </a:p>
          <a:p>
            <a:pPr algn="just">
              <a:lnSpc>
                <a:spcPct val="150000"/>
              </a:lnSpc>
              <a:spcAft>
                <a:spcPts val="0"/>
              </a:spcAft>
            </a:pPr>
            <a:r>
              <a:rPr lang="en-US" sz="1600" kern="100" dirty="0">
                <a:solidFill>
                  <a:srgbClr val="000000"/>
                </a:solidFill>
                <a:latin typeface="Times New Roman" panose="02020603050405020304" pitchFamily="18" charset="0"/>
                <a:ea typeface="SimSun" panose="02010600030101010101" pitchFamily="2" charset="-122"/>
              </a:rPr>
              <a:t>    </a:t>
            </a:r>
            <a:r>
              <a:rPr lang="zh-CN" altLang="en-US" sz="1600" kern="100" dirty="0">
                <a:solidFill>
                  <a:srgbClr val="000000"/>
                </a:solidFill>
                <a:latin typeface="Times New Roman" panose="02020603050405020304" pitchFamily="18" charset="0"/>
                <a:ea typeface="SimSun" panose="02010600030101010101" pitchFamily="2" charset="-122"/>
              </a:rPr>
              <a:t>以上研究成果被写入</a:t>
            </a:r>
            <a:r>
              <a:rPr lang="en-US" sz="1600" kern="100" dirty="0">
                <a:solidFill>
                  <a:srgbClr val="000000"/>
                </a:solidFill>
                <a:latin typeface="Times New Roman" panose="02020603050405020304" pitchFamily="18" charset="0"/>
                <a:ea typeface="SimSun" panose="02010600030101010101" pitchFamily="2" charset="-122"/>
              </a:rPr>
              <a:t>CEPC</a:t>
            </a:r>
            <a:r>
              <a:rPr lang="zh-CN" altLang="en-US" sz="1600" kern="100" dirty="0">
                <a:solidFill>
                  <a:srgbClr val="000000"/>
                </a:solidFill>
                <a:latin typeface="Times New Roman" panose="02020603050405020304" pitchFamily="18" charset="0"/>
                <a:ea typeface="SimSun" panose="02010600030101010101" pitchFamily="2" charset="-122"/>
              </a:rPr>
              <a:t>技术设计报告的附录章节，为其他环形正负电子对撞机的设计提供了良好借鉴。 </a:t>
            </a:r>
            <a:endParaRPr lang="en-HK" sz="1600" kern="100" dirty="0">
              <a:latin typeface="Times New Roman" panose="02020603050405020304" pitchFamily="18" charset="0"/>
              <a:ea typeface="SimSun" panose="02010600030101010101" pitchFamily="2" charset="-122"/>
            </a:endParaRPr>
          </a:p>
          <a:p>
            <a:pPr indent="304800" algn="just">
              <a:lnSpc>
                <a:spcPct val="150000"/>
              </a:lnSpc>
              <a:spcAft>
                <a:spcPts val="0"/>
              </a:spcAft>
            </a:pPr>
            <a:r>
              <a:rPr lang="zh-CN" altLang="en-US" sz="1600" kern="100" dirty="0">
                <a:solidFill>
                  <a:srgbClr val="000000"/>
                </a:solidFill>
                <a:latin typeface="Times New Roman" panose="02020603050405020304" pitchFamily="18" charset="0"/>
                <a:ea typeface="SimSun" panose="02010600030101010101" pitchFamily="2" charset="-122"/>
              </a:rPr>
              <a:t>专家组认为，任务组圆满完成了任务书规定的所有研究任务，实现了预期研究目标，同意通过任务评审。</a:t>
            </a:r>
            <a:endParaRPr lang="en-HK" sz="1600" kern="100" dirty="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19179155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C1CEE-3827-FB44-A583-D1BF7D0901EA}"/>
              </a:ext>
            </a:extLst>
          </p:cNvPr>
          <p:cNvSpPr>
            <a:spLocks noGrp="1"/>
          </p:cNvSpPr>
          <p:nvPr>
            <p:ph type="title"/>
          </p:nvPr>
        </p:nvSpPr>
        <p:spPr/>
        <p:txBody>
          <a:bodyPr>
            <a:normAutofit fontScale="90000"/>
          </a:bodyPr>
          <a:lstStyle/>
          <a:p>
            <a:r>
              <a:rPr lang="en-US" altLang="zh-CN" dirty="0"/>
              <a:t>Summary</a:t>
            </a:r>
            <a:endParaRPr lang="en-US" dirty="0"/>
          </a:p>
        </p:txBody>
      </p:sp>
      <p:sp>
        <p:nvSpPr>
          <p:cNvPr id="3" name="Content Placeholder 2">
            <a:extLst>
              <a:ext uri="{FF2B5EF4-FFF2-40B4-BE49-F238E27FC236}">
                <a16:creationId xmlns:a16="http://schemas.microsoft.com/office/drawing/2014/main" id="{053BB0BA-3684-E748-9D2E-146737645A24}"/>
              </a:ext>
            </a:extLst>
          </p:cNvPr>
          <p:cNvSpPr>
            <a:spLocks noGrp="1"/>
          </p:cNvSpPr>
          <p:nvPr>
            <p:ph idx="1"/>
          </p:nvPr>
        </p:nvSpPr>
        <p:spPr/>
        <p:txBody>
          <a:bodyPr>
            <a:normAutofit lnSpcReduction="10000"/>
          </a:bodyPr>
          <a:lstStyle/>
          <a:p>
            <a:r>
              <a:rPr lang="en-US" altLang="zh-CN" sz="2800" dirty="0"/>
              <a:t>Achievements</a:t>
            </a:r>
          </a:p>
          <a:p>
            <a:pPr lvl="1"/>
            <a:r>
              <a:rPr lang="en-US" sz="2400" dirty="0"/>
              <a:t>Propose and study preparation</a:t>
            </a:r>
            <a:r>
              <a:rPr lang="en-US" altLang="zh-CN" sz="2400" dirty="0"/>
              <a:t>-from-the-source</a:t>
            </a:r>
            <a:r>
              <a:rPr lang="en-US" sz="2400" dirty="0"/>
              <a:t> and injecting high-polarized beams as an attractive solution for both </a:t>
            </a:r>
            <a:r>
              <a:rPr lang="en-US" altLang="zh-CN" sz="2400" dirty="0"/>
              <a:t>longitudinally</a:t>
            </a:r>
            <a:r>
              <a:rPr lang="zh-CN" altLang="en-US" sz="2400" dirty="0"/>
              <a:t> </a:t>
            </a:r>
            <a:r>
              <a:rPr lang="en-US" sz="2400" dirty="0"/>
              <a:t>polarized colliding beams and resonant depolarization</a:t>
            </a:r>
            <a:r>
              <a:rPr lang="zh-CN" altLang="en-US" sz="2400" dirty="0"/>
              <a:t> </a:t>
            </a:r>
            <a:r>
              <a:rPr lang="en-US" altLang="zh-CN" sz="2400" dirty="0"/>
              <a:t>in</a:t>
            </a:r>
            <a:r>
              <a:rPr lang="zh-CN" altLang="en-US" sz="2400" dirty="0"/>
              <a:t> </a:t>
            </a:r>
            <a:r>
              <a:rPr lang="en-US" altLang="zh-CN" sz="2400" dirty="0"/>
              <a:t>future</a:t>
            </a:r>
            <a:r>
              <a:rPr lang="zh-CN" altLang="en-US" sz="2400" dirty="0"/>
              <a:t> </a:t>
            </a:r>
            <a:r>
              <a:rPr lang="en-US" altLang="zh-CN" sz="2400" dirty="0"/>
              <a:t>100km-scale</a:t>
            </a:r>
            <a:r>
              <a:rPr lang="zh-CN" altLang="en-US" sz="2400" dirty="0"/>
              <a:t> </a:t>
            </a:r>
            <a:r>
              <a:rPr lang="en-US" altLang="zh-CN" sz="2400" dirty="0" err="1"/>
              <a:t>e+e</a:t>
            </a:r>
            <a:r>
              <a:rPr lang="en-US" altLang="zh-CN" sz="2400" dirty="0"/>
              <a:t>-</a:t>
            </a:r>
            <a:r>
              <a:rPr lang="zh-CN" altLang="en-US" sz="2400" dirty="0"/>
              <a:t> </a:t>
            </a:r>
            <a:r>
              <a:rPr lang="en-US" altLang="zh-CN" sz="2400" dirty="0"/>
              <a:t>colliders</a:t>
            </a:r>
            <a:endParaRPr lang="en-US" sz="2400" dirty="0"/>
          </a:p>
          <a:p>
            <a:pPr lvl="1"/>
            <a:r>
              <a:rPr lang="en-US" sz="2400" dirty="0"/>
              <a:t>Complete a preliminary feasible design of longitudinally polarized colliding beams for CEPC at Z-pole with promising performance</a:t>
            </a:r>
          </a:p>
          <a:p>
            <a:r>
              <a:rPr lang="en-US" altLang="zh-CN" sz="2800" dirty="0"/>
              <a:t>Innovations</a:t>
            </a:r>
          </a:p>
          <a:p>
            <a:pPr lvl="1"/>
            <a:r>
              <a:rPr lang="en-US" sz="2400" dirty="0"/>
              <a:t>Deepen the understanding of spin depolarization mechanism at </a:t>
            </a:r>
            <a:r>
              <a:rPr lang="en-US" sz="2400" dirty="0" err="1"/>
              <a:t>utrahigh</a:t>
            </a:r>
            <a:r>
              <a:rPr lang="en-US" sz="2400" dirty="0"/>
              <a:t> energy electron circular accelerators</a:t>
            </a:r>
          </a:p>
          <a:p>
            <a:pPr lvl="2"/>
            <a:r>
              <a:rPr lang="en-US" sz="2000" dirty="0"/>
              <a:t>Expand the theoretical model of spin resonance structure and explain the mechanism of enhancement and cancellation of spin resonance strengths</a:t>
            </a:r>
          </a:p>
          <a:p>
            <a:pPr lvl="2"/>
            <a:r>
              <a:rPr lang="en-US" sz="2000" dirty="0"/>
              <a:t>simulations verify the uncorrelated regime of spin resonance crossing and suggest the incompleteness of existing theories of radiative depolarization.</a:t>
            </a:r>
          </a:p>
        </p:txBody>
      </p:sp>
      <p:sp>
        <p:nvSpPr>
          <p:cNvPr id="4" name="Slide Number Placeholder 3">
            <a:extLst>
              <a:ext uri="{FF2B5EF4-FFF2-40B4-BE49-F238E27FC236}">
                <a16:creationId xmlns:a16="http://schemas.microsoft.com/office/drawing/2014/main" id="{A9D9281E-D512-D446-BE6D-AAA07EDE9C4F}"/>
              </a:ext>
            </a:extLst>
          </p:cNvPr>
          <p:cNvSpPr>
            <a:spLocks noGrp="1"/>
          </p:cNvSpPr>
          <p:nvPr>
            <p:ph type="sldNum" sz="quarter" idx="12"/>
          </p:nvPr>
        </p:nvSpPr>
        <p:spPr/>
        <p:txBody>
          <a:bodyPr/>
          <a:lstStyle/>
          <a:p>
            <a:fld id="{C973300C-797F-D148-A78D-320196FBAF04}" type="slidenum">
              <a:rPr lang="en-US" smtClean="0"/>
              <a:pPr/>
              <a:t>38</a:t>
            </a:fld>
            <a:endParaRPr lang="en-US"/>
          </a:p>
        </p:txBody>
      </p:sp>
    </p:spTree>
    <p:extLst>
      <p:ext uri="{BB962C8B-B14F-4D97-AF65-F5344CB8AC3E}">
        <p14:creationId xmlns:p14="http://schemas.microsoft.com/office/powerpoint/2010/main" val="36566051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F942C2-CC5F-0448-94B5-FC388173351B}"/>
              </a:ext>
            </a:extLst>
          </p:cNvPr>
          <p:cNvSpPr>
            <a:spLocks noGrp="1"/>
          </p:cNvSpPr>
          <p:nvPr>
            <p:ph idx="1"/>
          </p:nvPr>
        </p:nvSpPr>
        <p:spPr>
          <a:xfrm>
            <a:off x="3316637" y="3246895"/>
            <a:ext cx="8524937" cy="2879269"/>
          </a:xfrm>
        </p:spPr>
        <p:txBody>
          <a:bodyPr/>
          <a:lstStyle/>
          <a:p>
            <a:pPr marL="0" indent="0">
              <a:buNone/>
            </a:pPr>
            <a:r>
              <a:rPr lang="en-US" altLang="zh-CN" dirty="0">
                <a:solidFill>
                  <a:srgbClr val="FF0000"/>
                </a:solidFill>
              </a:rPr>
              <a:t>Thank</a:t>
            </a:r>
            <a:r>
              <a:rPr lang="zh-CN" altLang="en-US" dirty="0">
                <a:solidFill>
                  <a:srgbClr val="FF0000"/>
                </a:solidFill>
              </a:rPr>
              <a:t> </a:t>
            </a:r>
            <a:r>
              <a:rPr lang="en-US" altLang="zh-CN" dirty="0">
                <a:solidFill>
                  <a:srgbClr val="FF0000"/>
                </a:solidFill>
              </a:rPr>
              <a:t>you</a:t>
            </a:r>
            <a:r>
              <a:rPr lang="zh-CN" altLang="en-US" dirty="0">
                <a:solidFill>
                  <a:srgbClr val="FF0000"/>
                </a:solidFill>
              </a:rPr>
              <a:t> </a:t>
            </a:r>
            <a:r>
              <a:rPr lang="en-US" altLang="zh-CN" dirty="0">
                <a:solidFill>
                  <a:srgbClr val="FF0000"/>
                </a:solidFill>
              </a:rPr>
              <a:t>for</a:t>
            </a:r>
            <a:r>
              <a:rPr lang="zh-CN" altLang="en-US" dirty="0">
                <a:solidFill>
                  <a:srgbClr val="FF0000"/>
                </a:solidFill>
              </a:rPr>
              <a:t> </a:t>
            </a:r>
            <a:r>
              <a:rPr lang="en-US" altLang="zh-CN" dirty="0">
                <a:solidFill>
                  <a:srgbClr val="FF0000"/>
                </a:solidFill>
              </a:rPr>
              <a:t>your</a:t>
            </a:r>
            <a:r>
              <a:rPr lang="zh-CN" altLang="en-US" dirty="0">
                <a:solidFill>
                  <a:srgbClr val="FF0000"/>
                </a:solidFill>
              </a:rPr>
              <a:t> </a:t>
            </a:r>
            <a:r>
              <a:rPr lang="en-US" altLang="zh-CN" dirty="0">
                <a:solidFill>
                  <a:srgbClr val="FF0000"/>
                </a:solidFill>
              </a:rPr>
              <a:t>attention</a:t>
            </a:r>
            <a:r>
              <a:rPr lang="zh-CN" altLang="en-US" dirty="0">
                <a:solidFill>
                  <a:srgbClr val="FF0000"/>
                </a:solidFill>
              </a:rPr>
              <a:t>！</a:t>
            </a:r>
            <a:endParaRPr lang="en-US" dirty="0">
              <a:solidFill>
                <a:srgbClr val="FF0000"/>
              </a:solidFill>
            </a:endParaRPr>
          </a:p>
        </p:txBody>
      </p:sp>
      <p:sp>
        <p:nvSpPr>
          <p:cNvPr id="4" name="Slide Number Placeholder 3">
            <a:extLst>
              <a:ext uri="{FF2B5EF4-FFF2-40B4-BE49-F238E27FC236}">
                <a16:creationId xmlns:a16="http://schemas.microsoft.com/office/drawing/2014/main" id="{7A026F0F-DABE-2D4A-8A32-457EBC7409F3}"/>
              </a:ext>
            </a:extLst>
          </p:cNvPr>
          <p:cNvSpPr>
            <a:spLocks noGrp="1"/>
          </p:cNvSpPr>
          <p:nvPr>
            <p:ph type="sldNum" sz="quarter" idx="12"/>
          </p:nvPr>
        </p:nvSpPr>
        <p:spPr/>
        <p:txBody>
          <a:bodyPr/>
          <a:lstStyle/>
          <a:p>
            <a:fld id="{C973300C-797F-D148-A78D-320196FBAF04}" type="slidenum">
              <a:rPr lang="en-US" smtClean="0"/>
              <a:pPr/>
              <a:t>39</a:t>
            </a:fld>
            <a:endParaRPr lang="en-US"/>
          </a:p>
        </p:txBody>
      </p:sp>
    </p:spTree>
    <p:extLst>
      <p:ext uri="{BB962C8B-B14F-4D97-AF65-F5344CB8AC3E}">
        <p14:creationId xmlns:p14="http://schemas.microsoft.com/office/powerpoint/2010/main" val="27800279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0277A28C-A815-5448-BA12-262024FAD3B8}"/>
              </a:ext>
            </a:extLst>
          </p:cNvPr>
          <p:cNvPicPr>
            <a:picLocks noChangeAspect="1"/>
          </p:cNvPicPr>
          <p:nvPr/>
        </p:nvPicPr>
        <p:blipFill>
          <a:blip r:embed="rId2"/>
          <a:stretch>
            <a:fillRect/>
          </a:stretch>
        </p:blipFill>
        <p:spPr>
          <a:xfrm>
            <a:off x="7524575" y="4023041"/>
            <a:ext cx="2572256" cy="1722102"/>
          </a:xfrm>
          <a:prstGeom prst="rect">
            <a:avLst/>
          </a:prstGeom>
        </p:spPr>
      </p:pic>
      <p:sp>
        <p:nvSpPr>
          <p:cNvPr id="2" name="Title 1">
            <a:extLst>
              <a:ext uri="{FF2B5EF4-FFF2-40B4-BE49-F238E27FC236}">
                <a16:creationId xmlns:a16="http://schemas.microsoft.com/office/drawing/2014/main" id="{71A82746-348B-934F-BD14-E6D9FAEDC581}"/>
              </a:ext>
            </a:extLst>
          </p:cNvPr>
          <p:cNvSpPr>
            <a:spLocks noGrp="1"/>
          </p:cNvSpPr>
          <p:nvPr>
            <p:ph type="title"/>
          </p:nvPr>
        </p:nvSpPr>
        <p:spPr>
          <a:xfrm>
            <a:off x="609601" y="0"/>
            <a:ext cx="10972799" cy="1169248"/>
          </a:xfrm>
        </p:spPr>
        <p:txBody>
          <a:bodyPr>
            <a:normAutofit/>
          </a:bodyPr>
          <a:lstStyle/>
          <a:p>
            <a:r>
              <a:rPr lang="en-US" altLang="zh-CN" sz="3840" dirty="0"/>
              <a:t>Motivation</a:t>
            </a:r>
            <a:r>
              <a:rPr lang="zh-CN" altLang="en-US" sz="3840" dirty="0"/>
              <a:t> </a:t>
            </a:r>
            <a:r>
              <a:rPr lang="en-US" altLang="zh-CN" sz="3840" dirty="0"/>
              <a:t>of</a:t>
            </a:r>
            <a:r>
              <a:rPr lang="zh-CN" altLang="en-US" sz="3840" dirty="0"/>
              <a:t> </a:t>
            </a:r>
            <a:r>
              <a:rPr lang="en-US" altLang="zh-CN" sz="3840" dirty="0"/>
              <a:t>CEPC</a:t>
            </a:r>
            <a:r>
              <a:rPr lang="zh-CN" altLang="en-US" sz="3840" dirty="0"/>
              <a:t> </a:t>
            </a:r>
            <a:r>
              <a:rPr lang="en-US" altLang="zh-CN" sz="3840" dirty="0"/>
              <a:t>polarized</a:t>
            </a:r>
            <a:r>
              <a:rPr lang="zh-CN" altLang="en-US" sz="3840" dirty="0"/>
              <a:t> </a:t>
            </a:r>
            <a:r>
              <a:rPr lang="en-US" altLang="zh-CN" sz="3840" dirty="0"/>
              <a:t>beam</a:t>
            </a:r>
            <a:r>
              <a:rPr lang="zh-CN" altLang="en-US" sz="3840" dirty="0"/>
              <a:t> </a:t>
            </a:r>
            <a:r>
              <a:rPr lang="en-US" altLang="zh-CN" sz="3840" dirty="0"/>
              <a:t>program</a:t>
            </a:r>
            <a:endParaRPr lang="en-US" sz="3840" dirty="0"/>
          </a:p>
        </p:txBody>
      </p:sp>
      <p:sp>
        <p:nvSpPr>
          <p:cNvPr id="11" name="Content Placeholder 2">
            <a:extLst>
              <a:ext uri="{FF2B5EF4-FFF2-40B4-BE49-F238E27FC236}">
                <a16:creationId xmlns:a16="http://schemas.microsoft.com/office/drawing/2014/main" id="{5C5CC984-BB76-444F-8F86-CA7C3D9A1246}"/>
              </a:ext>
            </a:extLst>
          </p:cNvPr>
          <p:cNvSpPr>
            <a:spLocks noGrp="1"/>
          </p:cNvSpPr>
          <p:nvPr>
            <p:ph idx="1"/>
          </p:nvPr>
        </p:nvSpPr>
        <p:spPr>
          <a:xfrm>
            <a:off x="487052" y="1143321"/>
            <a:ext cx="5332397" cy="3233965"/>
          </a:xfrm>
        </p:spPr>
        <p:txBody>
          <a:bodyPr>
            <a:normAutofit lnSpcReduction="10000"/>
          </a:bodyPr>
          <a:lstStyle/>
          <a:p>
            <a:pPr marL="0" indent="0">
              <a:buNone/>
            </a:pPr>
            <a:r>
              <a:rPr lang="en-US" altLang="zh-CN" sz="2640" b="1" u="sng" dirty="0">
                <a:latin typeface="Times New Roman" panose="02020603050405020304" pitchFamily="18" charset="0"/>
                <a:cs typeface="Times New Roman" panose="02020603050405020304" pitchFamily="18" charset="0"/>
              </a:rPr>
              <a:t>Vertical polarization in the arc</a:t>
            </a:r>
          </a:p>
          <a:p>
            <a:pPr lvl="1">
              <a:lnSpc>
                <a:spcPct val="150000"/>
              </a:lnSpc>
            </a:pPr>
            <a:r>
              <a:rPr lang="en-US" altLang="zh-CN" sz="1900" dirty="0"/>
              <a:t>Beam energy</a:t>
            </a:r>
            <a:r>
              <a:rPr lang="zh-CN" altLang="en-US" sz="1900" dirty="0"/>
              <a:t> </a:t>
            </a:r>
            <a:r>
              <a:rPr lang="en-US" altLang="zh-CN" sz="1900" dirty="0"/>
              <a:t>calibration via the resonant depolarization technique</a:t>
            </a:r>
            <a:r>
              <a:rPr lang="zh-CN" altLang="en-US" sz="1900" dirty="0"/>
              <a:t> </a:t>
            </a:r>
            <a:r>
              <a:rPr lang="en-US" altLang="zh-CN" sz="1900" dirty="0"/>
              <a:t>(RD)</a:t>
            </a:r>
          </a:p>
          <a:p>
            <a:pPr lvl="1">
              <a:lnSpc>
                <a:spcPct val="150000"/>
              </a:lnSpc>
            </a:pPr>
            <a:r>
              <a:rPr lang="en-US" altLang="zh-CN" sz="1900" dirty="0"/>
              <a:t>Essential for precision measurements of Z and W properties</a:t>
            </a:r>
          </a:p>
          <a:p>
            <a:pPr lvl="1">
              <a:lnSpc>
                <a:spcPct val="150000"/>
              </a:lnSpc>
            </a:pPr>
            <a:r>
              <a:rPr lang="en-US" altLang="zh-CN" sz="1900" dirty="0"/>
              <a:t>At least 5% ~ 10% vertical polarization, for both e+ and e- beams</a:t>
            </a:r>
          </a:p>
          <a:p>
            <a:pPr lvl="1"/>
            <a:endParaRPr lang="en-US" altLang="zh-CN" sz="2400" dirty="0">
              <a:solidFill>
                <a:srgbClr val="0432FF"/>
              </a:solidFill>
            </a:endParaRPr>
          </a:p>
          <a:p>
            <a:endParaRPr lang="en-US" dirty="0"/>
          </a:p>
          <a:p>
            <a:pPr marL="0" indent="0">
              <a:buNone/>
            </a:pPr>
            <a:endParaRPr lang="en-US" dirty="0"/>
          </a:p>
        </p:txBody>
      </p:sp>
      <p:sp>
        <p:nvSpPr>
          <p:cNvPr id="12" name="Content Placeholder 2">
            <a:extLst>
              <a:ext uri="{FF2B5EF4-FFF2-40B4-BE49-F238E27FC236}">
                <a16:creationId xmlns:a16="http://schemas.microsoft.com/office/drawing/2014/main" id="{E26B659F-3130-BB44-8C30-D55ED5F1C71E}"/>
              </a:ext>
            </a:extLst>
          </p:cNvPr>
          <p:cNvSpPr txBox="1">
            <a:spLocks/>
          </p:cNvSpPr>
          <p:nvPr/>
        </p:nvSpPr>
        <p:spPr>
          <a:xfrm>
            <a:off x="6161554" y="1174675"/>
            <a:ext cx="5298298" cy="3202612"/>
          </a:xfrm>
          <a:prstGeom prst="rect">
            <a:avLst/>
          </a:prstGeom>
        </p:spPr>
        <p:txBody>
          <a:bodyPr vert="horz" lIns="109728" tIns="54864" rIns="109728" bIns="54864"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600" b="1" u="sng" dirty="0"/>
              <a:t>Longitudinal polarization at IPs</a:t>
            </a:r>
          </a:p>
          <a:p>
            <a:pPr marL="742950" lvl="1" indent="-285750" defTabSz="457200">
              <a:lnSpc>
                <a:spcPct val="150000"/>
              </a:lnSpc>
              <a:spcBef>
                <a:spcPct val="20000"/>
              </a:spcBef>
              <a:buFont typeface="Arial"/>
              <a:buChar char="–"/>
            </a:pPr>
            <a:r>
              <a:rPr lang="en-US" altLang="zh-CN" sz="2200" dirty="0">
                <a:latin typeface="+mn-lt"/>
                <a:cs typeface="+mn-cs"/>
              </a:rPr>
              <a:t>Beneficial to colliding beam physics programs at Z, W and Higgs</a:t>
            </a:r>
          </a:p>
          <a:p>
            <a:pPr marL="742950" lvl="1" indent="-285750" defTabSz="457200">
              <a:lnSpc>
                <a:spcPct val="150000"/>
              </a:lnSpc>
              <a:spcBef>
                <a:spcPct val="20000"/>
              </a:spcBef>
              <a:buFont typeface="Arial"/>
              <a:buChar char="–"/>
            </a:pPr>
            <a:r>
              <a:rPr lang="en-US" altLang="zh-CN" sz="2200" dirty="0">
                <a:latin typeface="+mn-lt"/>
                <a:cs typeface="+mn-cs"/>
              </a:rPr>
              <a:t>Figure of merit:  Luminosity</a:t>
            </a:r>
            <a:r>
              <a:rPr lang="zh-CN" altLang="en-US" sz="2200" dirty="0">
                <a:latin typeface="+mn-lt"/>
                <a:cs typeface="+mn-cs"/>
              </a:rPr>
              <a:t> * </a:t>
            </a:r>
            <a:r>
              <a:rPr lang="en-US" altLang="zh-CN" sz="2200" dirty="0">
                <a:latin typeface="+mn-lt"/>
                <a:cs typeface="+mn-cs"/>
              </a:rPr>
              <a:t>f(</a:t>
            </a:r>
            <a:r>
              <a:rPr lang="zh-CN" altLang="en-US" sz="2200" dirty="0">
                <a:latin typeface="+mn-lt"/>
                <a:cs typeface="+mn-cs"/>
              </a:rPr>
              <a:t> </a:t>
            </a:r>
            <a:r>
              <a:rPr lang="en-US" altLang="zh-CN" sz="2200" dirty="0" err="1">
                <a:latin typeface="+mn-lt"/>
                <a:cs typeface="+mn-cs"/>
              </a:rPr>
              <a:t>Pe</a:t>
            </a:r>
            <a:r>
              <a:rPr lang="en-US" altLang="zh-CN" sz="2200" dirty="0">
                <a:latin typeface="+mn-lt"/>
                <a:cs typeface="+mn-cs"/>
              </a:rPr>
              <a:t>+,</a:t>
            </a:r>
            <a:r>
              <a:rPr lang="zh-CN" altLang="en-US" sz="2200" dirty="0">
                <a:latin typeface="+mn-lt"/>
                <a:cs typeface="+mn-cs"/>
              </a:rPr>
              <a:t> </a:t>
            </a:r>
            <a:r>
              <a:rPr lang="en-US" altLang="zh-CN" sz="2200" dirty="0" err="1">
                <a:latin typeface="+mn-lt"/>
                <a:cs typeface="+mn-cs"/>
              </a:rPr>
              <a:t>Pe</a:t>
            </a:r>
            <a:r>
              <a:rPr lang="en-US" altLang="zh-CN" sz="2200" dirty="0">
                <a:latin typeface="+mn-lt"/>
                <a:cs typeface="+mn-cs"/>
              </a:rPr>
              <a:t>-</a:t>
            </a:r>
            <a:r>
              <a:rPr lang="zh-CN" altLang="en-US" sz="2200" dirty="0">
                <a:latin typeface="+mn-lt"/>
                <a:cs typeface="+mn-cs"/>
              </a:rPr>
              <a:t> </a:t>
            </a:r>
            <a:r>
              <a:rPr lang="en-US" altLang="zh-CN" sz="2200" dirty="0">
                <a:latin typeface="+mn-lt"/>
                <a:cs typeface="+mn-cs"/>
              </a:rPr>
              <a:t>)</a:t>
            </a:r>
          </a:p>
          <a:p>
            <a:pPr marL="742950" lvl="1" indent="-285750" defTabSz="457200">
              <a:lnSpc>
                <a:spcPct val="150000"/>
              </a:lnSpc>
              <a:spcBef>
                <a:spcPct val="20000"/>
              </a:spcBef>
              <a:buFont typeface="Arial"/>
              <a:buChar char="–"/>
            </a:pPr>
            <a:r>
              <a:rPr lang="en-US" altLang="zh-CN" sz="2200" dirty="0">
                <a:latin typeface="+mn-lt"/>
                <a:cs typeface="+mn-cs"/>
              </a:rPr>
              <a:t>~50% or more longitudinal polarization is desired, for one beam, or both beams</a:t>
            </a:r>
          </a:p>
        </p:txBody>
      </p:sp>
      <p:cxnSp>
        <p:nvCxnSpPr>
          <p:cNvPr id="13" name="Straight Connector 12">
            <a:extLst>
              <a:ext uri="{FF2B5EF4-FFF2-40B4-BE49-F238E27FC236}">
                <a16:creationId xmlns:a16="http://schemas.microsoft.com/office/drawing/2014/main" id="{C55FA2F7-9532-1C43-A92B-57D47E943DBC}"/>
              </a:ext>
            </a:extLst>
          </p:cNvPr>
          <p:cNvCxnSpPr>
            <a:cxnSpLocks/>
          </p:cNvCxnSpPr>
          <p:nvPr/>
        </p:nvCxnSpPr>
        <p:spPr>
          <a:xfrm>
            <a:off x="5839857" y="1143320"/>
            <a:ext cx="0" cy="4929557"/>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617FF3B1-641F-564E-88BF-B54E3A8B93D6}"/>
              </a:ext>
            </a:extLst>
          </p:cNvPr>
          <p:cNvPicPr>
            <a:picLocks noChangeAspect="1"/>
          </p:cNvPicPr>
          <p:nvPr/>
        </p:nvPicPr>
        <p:blipFill>
          <a:blip r:embed="rId3"/>
          <a:stretch>
            <a:fillRect/>
          </a:stretch>
        </p:blipFill>
        <p:spPr>
          <a:xfrm>
            <a:off x="634731" y="4377286"/>
            <a:ext cx="2518519" cy="1247323"/>
          </a:xfrm>
          <a:prstGeom prst="rect">
            <a:avLst/>
          </a:prstGeom>
        </p:spPr>
      </p:pic>
      <p:sp>
        <p:nvSpPr>
          <p:cNvPr id="18" name="TextBox 17">
            <a:extLst>
              <a:ext uri="{FF2B5EF4-FFF2-40B4-BE49-F238E27FC236}">
                <a16:creationId xmlns:a16="http://schemas.microsoft.com/office/drawing/2014/main" id="{4D6FD17F-45CF-0347-BFD8-9125B00D3352}"/>
              </a:ext>
            </a:extLst>
          </p:cNvPr>
          <p:cNvSpPr txBox="1"/>
          <p:nvPr/>
        </p:nvSpPr>
        <p:spPr>
          <a:xfrm>
            <a:off x="2543557" y="5745144"/>
            <a:ext cx="3296300" cy="276999"/>
          </a:xfrm>
          <a:prstGeom prst="rect">
            <a:avLst/>
          </a:prstGeom>
          <a:solidFill>
            <a:schemeClr val="bg1"/>
          </a:solidFill>
        </p:spPr>
        <p:txBody>
          <a:bodyPr wrap="square" rtlCol="0">
            <a:spAutoFit/>
          </a:bodyPr>
          <a:lstStyle/>
          <a:p>
            <a:r>
              <a:rPr lang="en-US" sz="1200" dirty="0">
                <a:solidFill>
                  <a:srgbClr val="00B050"/>
                </a:solidFill>
              </a:rPr>
              <a:t>L. </a:t>
            </a:r>
            <a:r>
              <a:rPr lang="en-US" sz="1200" dirty="0" err="1">
                <a:solidFill>
                  <a:srgbClr val="00B050"/>
                </a:solidFill>
              </a:rPr>
              <a:t>Arnaudon</a:t>
            </a:r>
            <a:r>
              <a:rPr lang="en-US" sz="1200" dirty="0">
                <a:solidFill>
                  <a:srgbClr val="00B050"/>
                </a:solidFill>
              </a:rPr>
              <a:t>, et al., Z. Phys. C 66, 45-62 (1995). </a:t>
            </a:r>
          </a:p>
        </p:txBody>
      </p:sp>
      <p:sp>
        <p:nvSpPr>
          <p:cNvPr id="14" name="Slide Number Placeholder 3">
            <a:extLst>
              <a:ext uri="{FF2B5EF4-FFF2-40B4-BE49-F238E27FC236}">
                <a16:creationId xmlns:a16="http://schemas.microsoft.com/office/drawing/2014/main" id="{CB2A642B-2013-7241-B40D-B99BD4E1FCBE}"/>
              </a:ext>
            </a:extLst>
          </p:cNvPr>
          <p:cNvSpPr>
            <a:spLocks noGrp="1"/>
          </p:cNvSpPr>
          <p:nvPr>
            <p:ph type="sldNum" sz="quarter" idx="12"/>
          </p:nvPr>
        </p:nvSpPr>
        <p:spPr>
          <a:xfrm>
            <a:off x="8810703" y="6578914"/>
            <a:ext cx="2844800" cy="365125"/>
          </a:xfrm>
        </p:spPr>
        <p:txBody>
          <a:bodyPr/>
          <a:lstStyle/>
          <a:p>
            <a:fld id="{C973300C-797F-D148-A78D-320196FBAF04}" type="slidenum">
              <a:rPr lang="en-US" smtClean="0"/>
              <a:pPr/>
              <a:t>4</a:t>
            </a:fld>
            <a:endParaRPr lang="en-US" dirty="0"/>
          </a:p>
        </p:txBody>
      </p:sp>
      <p:pic>
        <p:nvPicPr>
          <p:cNvPr id="20" name="Picture 19">
            <a:extLst>
              <a:ext uri="{FF2B5EF4-FFF2-40B4-BE49-F238E27FC236}">
                <a16:creationId xmlns:a16="http://schemas.microsoft.com/office/drawing/2014/main" id="{C70FF6F3-1236-A842-837B-8E785C41D2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8983" y="3836610"/>
            <a:ext cx="2159901" cy="1908533"/>
          </a:xfrm>
          <a:prstGeom prst="rect">
            <a:avLst/>
          </a:prstGeom>
        </p:spPr>
      </p:pic>
      <p:sp>
        <p:nvSpPr>
          <p:cNvPr id="3" name="TextBox 2">
            <a:extLst>
              <a:ext uri="{FF2B5EF4-FFF2-40B4-BE49-F238E27FC236}">
                <a16:creationId xmlns:a16="http://schemas.microsoft.com/office/drawing/2014/main" id="{6F758D06-0BA2-AE46-900A-68D4F501698D}"/>
              </a:ext>
            </a:extLst>
          </p:cNvPr>
          <p:cNvSpPr txBox="1"/>
          <p:nvPr/>
        </p:nvSpPr>
        <p:spPr>
          <a:xfrm>
            <a:off x="487052" y="6020709"/>
            <a:ext cx="10634835" cy="830997"/>
          </a:xfrm>
          <a:prstGeom prst="rect">
            <a:avLst/>
          </a:prstGeom>
          <a:noFill/>
        </p:spPr>
        <p:txBody>
          <a:bodyPr wrap="square" rtlCol="0">
            <a:spAutoFit/>
          </a:bodyPr>
          <a:lstStyle/>
          <a:p>
            <a:pPr marL="285750" indent="-285750">
              <a:buFont typeface="Arial" panose="020B0604020202020204" pitchFamily="34" charset="0"/>
              <a:buChar char="•"/>
            </a:pPr>
            <a:r>
              <a:rPr lang="en-US" dirty="0"/>
              <a:t>FCC-</a:t>
            </a:r>
            <a:r>
              <a:rPr lang="en-US" dirty="0" err="1"/>
              <a:t>ee</a:t>
            </a:r>
            <a:r>
              <a:rPr lang="en-US" dirty="0"/>
              <a:t> (CERN) focuses on vertical polarization for beam energy calibration</a:t>
            </a:r>
            <a:r>
              <a:rPr lang="en-US" altLang="zh-CN" dirty="0"/>
              <a:t>.</a:t>
            </a:r>
            <a:r>
              <a:rPr lang="zh-CN" altLang="en-US" dirty="0"/>
              <a:t> </a:t>
            </a:r>
            <a:r>
              <a:rPr lang="zh-CN" altLang="en-US" dirty="0">
                <a:solidFill>
                  <a:srgbClr val="00B050"/>
                </a:solidFill>
              </a:rPr>
              <a:t> </a:t>
            </a:r>
            <a:r>
              <a:rPr lang="en-US" altLang="zh-CN" sz="1200" dirty="0">
                <a:solidFill>
                  <a:srgbClr val="00B050"/>
                </a:solidFill>
              </a:rPr>
              <a:t>The</a:t>
            </a:r>
            <a:r>
              <a:rPr lang="zh-CN" altLang="en-US" sz="1200" dirty="0">
                <a:solidFill>
                  <a:srgbClr val="00B050"/>
                </a:solidFill>
              </a:rPr>
              <a:t> </a:t>
            </a:r>
            <a:r>
              <a:rPr lang="en-US" altLang="zh-CN" sz="1200" dirty="0">
                <a:solidFill>
                  <a:srgbClr val="00B050"/>
                </a:solidFill>
              </a:rPr>
              <a:t>FCC-</a:t>
            </a:r>
            <a:r>
              <a:rPr lang="en-US" altLang="zh-CN" sz="1200" dirty="0" err="1">
                <a:solidFill>
                  <a:srgbClr val="00B050"/>
                </a:solidFill>
              </a:rPr>
              <a:t>ee</a:t>
            </a:r>
            <a:r>
              <a:rPr lang="zh-CN" altLang="en-US" sz="1200" dirty="0">
                <a:solidFill>
                  <a:srgbClr val="00B050"/>
                </a:solidFill>
              </a:rPr>
              <a:t> </a:t>
            </a:r>
            <a:r>
              <a:rPr lang="en-US" altLang="zh-CN" sz="1200" dirty="0">
                <a:solidFill>
                  <a:srgbClr val="00B050"/>
                </a:solidFill>
              </a:rPr>
              <a:t>Energy</a:t>
            </a:r>
            <a:r>
              <a:rPr lang="zh-CN" altLang="en-US" sz="1200" dirty="0">
                <a:solidFill>
                  <a:srgbClr val="00B050"/>
                </a:solidFill>
              </a:rPr>
              <a:t> </a:t>
            </a:r>
            <a:r>
              <a:rPr lang="en-US" altLang="zh-CN" sz="1200" dirty="0">
                <a:solidFill>
                  <a:srgbClr val="00B050"/>
                </a:solidFill>
              </a:rPr>
              <a:t>and</a:t>
            </a:r>
            <a:r>
              <a:rPr lang="zh-CN" altLang="en-US" sz="1200" dirty="0">
                <a:solidFill>
                  <a:srgbClr val="00B050"/>
                </a:solidFill>
              </a:rPr>
              <a:t> </a:t>
            </a:r>
            <a:r>
              <a:rPr lang="en-US" altLang="zh-CN" sz="1200" dirty="0">
                <a:solidFill>
                  <a:srgbClr val="00B050"/>
                </a:solidFill>
              </a:rPr>
              <a:t>Polarization</a:t>
            </a:r>
            <a:r>
              <a:rPr lang="zh-CN" altLang="en-US" sz="1200" dirty="0">
                <a:solidFill>
                  <a:srgbClr val="00B050"/>
                </a:solidFill>
              </a:rPr>
              <a:t> </a:t>
            </a:r>
            <a:r>
              <a:rPr lang="en-US" altLang="zh-CN" sz="1200" dirty="0">
                <a:solidFill>
                  <a:srgbClr val="00B050"/>
                </a:solidFill>
              </a:rPr>
              <a:t>Working</a:t>
            </a:r>
            <a:r>
              <a:rPr lang="zh-CN" altLang="en-US" sz="1200" dirty="0">
                <a:solidFill>
                  <a:srgbClr val="00B050"/>
                </a:solidFill>
              </a:rPr>
              <a:t> </a:t>
            </a:r>
            <a:r>
              <a:rPr lang="en-US" altLang="zh-CN" sz="1200" dirty="0">
                <a:solidFill>
                  <a:srgbClr val="00B050"/>
                </a:solidFill>
              </a:rPr>
              <a:t>Group,</a:t>
            </a:r>
            <a:r>
              <a:rPr lang="zh-CN" altLang="en-US" sz="1200" dirty="0">
                <a:solidFill>
                  <a:srgbClr val="00B050"/>
                </a:solidFill>
              </a:rPr>
              <a:t> </a:t>
            </a:r>
            <a:r>
              <a:rPr lang="en-US" altLang="zh-CN" sz="1200" dirty="0">
                <a:solidFill>
                  <a:srgbClr val="00B050"/>
                </a:solidFill>
              </a:rPr>
              <a:t>arXiv:1909.12245v1,</a:t>
            </a:r>
            <a:r>
              <a:rPr lang="zh-CN" altLang="en-US" sz="1200" dirty="0">
                <a:solidFill>
                  <a:srgbClr val="00B050"/>
                </a:solidFill>
              </a:rPr>
              <a:t> </a:t>
            </a:r>
            <a:r>
              <a:rPr lang="en-US" altLang="zh-CN" sz="1200" dirty="0">
                <a:solidFill>
                  <a:srgbClr val="00B050"/>
                </a:solidFill>
              </a:rPr>
              <a:t>2019.</a:t>
            </a:r>
            <a:endParaRPr lang="en-US" dirty="0"/>
          </a:p>
          <a:p>
            <a:pPr marL="285750" indent="-285750">
              <a:buFont typeface="Arial" panose="020B0604020202020204" pitchFamily="34" charset="0"/>
              <a:buChar char="•"/>
            </a:pPr>
            <a:r>
              <a:rPr lang="en-US" dirty="0"/>
              <a:t>Both aspects are being pursued at the CEPC.</a:t>
            </a:r>
          </a:p>
        </p:txBody>
      </p:sp>
    </p:spTree>
    <p:extLst>
      <p:ext uri="{BB962C8B-B14F-4D97-AF65-F5344CB8AC3E}">
        <p14:creationId xmlns:p14="http://schemas.microsoft.com/office/powerpoint/2010/main" val="20436448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AE5ED-F94F-144E-A668-B8E4B06C7226}"/>
              </a:ext>
            </a:extLst>
          </p:cNvPr>
          <p:cNvSpPr>
            <a:spLocks noGrp="1"/>
          </p:cNvSpPr>
          <p:nvPr>
            <p:ph type="title"/>
          </p:nvPr>
        </p:nvSpPr>
        <p:spPr/>
        <p:txBody>
          <a:bodyPr>
            <a:normAutofit fontScale="90000"/>
          </a:bodyPr>
          <a:lstStyle/>
          <a:p>
            <a:r>
              <a:rPr lang="en-US" altLang="zh-CN" dirty="0"/>
              <a:t>Spin</a:t>
            </a:r>
            <a:r>
              <a:rPr lang="zh-CN" altLang="en-US" dirty="0"/>
              <a:t> </a:t>
            </a:r>
            <a:r>
              <a:rPr lang="en-US" altLang="zh-CN" dirty="0"/>
              <a:t>resonance</a:t>
            </a:r>
            <a:r>
              <a:rPr lang="zh-CN" altLang="en-US" dirty="0"/>
              <a:t> </a:t>
            </a:r>
            <a:r>
              <a:rPr lang="en-US" altLang="zh-CN" dirty="0"/>
              <a:t>structure</a:t>
            </a:r>
            <a:endParaRPr lang="en-US" dirty="0"/>
          </a:p>
        </p:txBody>
      </p:sp>
      <p:sp>
        <p:nvSpPr>
          <p:cNvPr id="4" name="Slide Number Placeholder 3">
            <a:extLst>
              <a:ext uri="{FF2B5EF4-FFF2-40B4-BE49-F238E27FC236}">
                <a16:creationId xmlns:a16="http://schemas.microsoft.com/office/drawing/2014/main" id="{5711AFBA-6733-E44C-90D4-00B1C99B2A33}"/>
              </a:ext>
            </a:extLst>
          </p:cNvPr>
          <p:cNvSpPr>
            <a:spLocks noGrp="1"/>
          </p:cNvSpPr>
          <p:nvPr>
            <p:ph type="sldNum" sz="quarter" idx="12"/>
          </p:nvPr>
        </p:nvSpPr>
        <p:spPr/>
        <p:txBody>
          <a:bodyPr/>
          <a:lstStyle/>
          <a:p>
            <a:fld id="{C973300C-797F-D148-A78D-320196FBAF04}" type="slidenum">
              <a:rPr lang="en-US" smtClean="0"/>
              <a:pPr/>
              <a:t>40</a:t>
            </a:fld>
            <a:endParaRPr lang="en-US"/>
          </a:p>
        </p:txBody>
      </p:sp>
      <p:sp>
        <p:nvSpPr>
          <p:cNvPr id="5" name="TextBox 4">
            <a:extLst>
              <a:ext uri="{FF2B5EF4-FFF2-40B4-BE49-F238E27FC236}">
                <a16:creationId xmlns:a16="http://schemas.microsoft.com/office/drawing/2014/main" id="{14E11188-62EA-FF4D-BD94-DDD8BC72CB43}"/>
              </a:ext>
            </a:extLst>
          </p:cNvPr>
          <p:cNvSpPr txBox="1"/>
          <p:nvPr/>
        </p:nvSpPr>
        <p:spPr>
          <a:xfrm>
            <a:off x="2312276" y="1156138"/>
            <a:ext cx="7115503" cy="369332"/>
          </a:xfrm>
          <a:prstGeom prst="rect">
            <a:avLst/>
          </a:prstGeom>
          <a:noFill/>
        </p:spPr>
        <p:txBody>
          <a:bodyPr wrap="square" rtlCol="0">
            <a:spAutoFit/>
          </a:bodyPr>
          <a:lstStyle/>
          <a:p>
            <a:r>
              <a:rPr lang="en-US" altLang="zh-CN" dirty="0"/>
              <a:t>Intrinsic</a:t>
            </a:r>
            <a:r>
              <a:rPr lang="zh-CN" altLang="en-US" dirty="0"/>
              <a:t> </a:t>
            </a:r>
            <a:r>
              <a:rPr lang="en-US" altLang="zh-CN" dirty="0"/>
              <a:t>resonance</a:t>
            </a:r>
            <a:r>
              <a:rPr lang="zh-CN" altLang="en-US" dirty="0"/>
              <a:t> </a:t>
            </a:r>
            <a:r>
              <a:rPr lang="en-US" altLang="zh-CN" dirty="0"/>
              <a:t>strength</a:t>
            </a:r>
            <a:endParaRPr lang="en-US" dirty="0"/>
          </a:p>
        </p:txBody>
      </p:sp>
      <p:pic>
        <p:nvPicPr>
          <p:cNvPr id="7" name="Picture 6">
            <a:extLst>
              <a:ext uri="{FF2B5EF4-FFF2-40B4-BE49-F238E27FC236}">
                <a16:creationId xmlns:a16="http://schemas.microsoft.com/office/drawing/2014/main" id="{A4538784-7626-664D-856D-A7D51FD28F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4086" y="1090159"/>
            <a:ext cx="4849210" cy="501290"/>
          </a:xfrm>
          <a:prstGeom prst="rect">
            <a:avLst/>
          </a:prstGeom>
        </p:spPr>
      </p:pic>
      <p:cxnSp>
        <p:nvCxnSpPr>
          <p:cNvPr id="9" name="Straight Arrow Connector 8">
            <a:extLst>
              <a:ext uri="{FF2B5EF4-FFF2-40B4-BE49-F238E27FC236}">
                <a16:creationId xmlns:a16="http://schemas.microsoft.com/office/drawing/2014/main" id="{AAE050F2-5DBE-BD4A-B419-CCDB4540D134}"/>
              </a:ext>
            </a:extLst>
          </p:cNvPr>
          <p:cNvCxnSpPr>
            <a:cxnSpLocks/>
          </p:cNvCxnSpPr>
          <p:nvPr/>
        </p:nvCxnSpPr>
        <p:spPr>
          <a:xfrm flipH="1">
            <a:off x="5870027" y="1681655"/>
            <a:ext cx="1" cy="43092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12" name="Rectangle 11">
                <a:extLst>
                  <a:ext uri="{FF2B5EF4-FFF2-40B4-BE49-F238E27FC236}">
                    <a16:creationId xmlns:a16="http://schemas.microsoft.com/office/drawing/2014/main" id="{0E1B89D3-270E-764D-B5C1-22E16D8371B7}"/>
                  </a:ext>
                </a:extLst>
              </p:cNvPr>
              <p:cNvSpPr/>
              <p:nvPr/>
            </p:nvSpPr>
            <p:spPr>
              <a:xfrm>
                <a:off x="4654399" y="2202785"/>
                <a:ext cx="3230115" cy="3693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i="1" smtClean="0">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𝜖</m:t>
                      </m:r>
                      <m:r>
                        <a:rPr lang="en-US"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𝐸</m:t>
                          </m:r>
                        </m:e>
                        <m:sub>
                          <m:r>
                            <a:rPr lang="en-US" i="1">
                              <a:latin typeface="Cambria Math" panose="02040503050406030204" pitchFamily="18" charset="0"/>
                              <a:ea typeface="Cambria Math" panose="02040503050406030204" pitchFamily="18" charset="0"/>
                            </a:rPr>
                            <m:t>𝑃</m:t>
                          </m:r>
                        </m:sub>
                      </m:sSub>
                      <m:r>
                        <a:rPr lang="zh-CN" alt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𝜖</m:t>
                          </m:r>
                        </m:e>
                        <m:sub>
                          <m:r>
                            <m:rPr>
                              <m:sty m:val="p"/>
                            </m:rPr>
                            <a:rPr lang="en-US" i="1">
                              <a:latin typeface="Cambria Math" panose="02040503050406030204" pitchFamily="18" charset="0"/>
                              <a:ea typeface="Cambria Math" panose="02040503050406030204" pitchFamily="18" charset="0"/>
                            </a:rPr>
                            <m:t>arc</m:t>
                          </m:r>
                        </m:sub>
                      </m:sSub>
                      <m:r>
                        <a:rPr lang="en-US" altLang="zh-CN"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𝜖</m:t>
                          </m:r>
                        </m:e>
                        <m:sub>
                          <m:r>
                            <m:rPr>
                              <m:sty m:val="p"/>
                            </m:rPr>
                            <a:rPr lang="en-US" altLang="zh-CN" b="0" i="0" smtClean="0">
                              <a:latin typeface="Cambria Math" panose="02040503050406030204" pitchFamily="18" charset="0"/>
                              <a:ea typeface="Cambria Math" panose="02040503050406030204" pitchFamily="18" charset="0"/>
                            </a:rPr>
                            <m:t>ss</m:t>
                          </m:r>
                        </m:sub>
                      </m:sSub>
                      <m:r>
                        <a:rPr lang="en-US" altLang="zh-CN"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𝜖</m:t>
                          </m:r>
                        </m:e>
                        <m:sub>
                          <m:r>
                            <m:rPr>
                              <m:sty m:val="p"/>
                            </m:rPr>
                            <a:rPr lang="en-US" altLang="zh-CN" b="0" i="0" smtClean="0">
                              <a:latin typeface="Cambria Math" panose="02040503050406030204" pitchFamily="18" charset="0"/>
                              <a:ea typeface="Cambria Math" panose="02040503050406030204" pitchFamily="18" charset="0"/>
                            </a:rPr>
                            <m:t>DOM</m:t>
                          </m:r>
                        </m:sub>
                      </m:sSub>
                      <m:r>
                        <a:rPr lang="zh-CN" altLang="en-US" b="0" i="1" smtClean="0">
                          <a:latin typeface="Cambria Math" panose="02040503050406030204" pitchFamily="18" charset="0"/>
                          <a:ea typeface="Cambria Math" panose="02040503050406030204" pitchFamily="18" charset="0"/>
                        </a:rPr>
                        <m:t>）</m:t>
                      </m:r>
                    </m:oMath>
                  </m:oMathPara>
                </a14:m>
                <a:endParaRPr lang="en-US" dirty="0"/>
              </a:p>
            </p:txBody>
          </p:sp>
        </mc:Choice>
        <mc:Fallback>
          <p:sp>
            <p:nvSpPr>
              <p:cNvPr id="12" name="Rectangle 11">
                <a:extLst>
                  <a:ext uri="{FF2B5EF4-FFF2-40B4-BE49-F238E27FC236}">
                    <a16:creationId xmlns:a16="http://schemas.microsoft.com/office/drawing/2014/main" id="{0E1B89D3-270E-764D-B5C1-22E16D8371B7}"/>
                  </a:ext>
                </a:extLst>
              </p:cNvPr>
              <p:cNvSpPr>
                <a:spLocks noRot="1" noChangeAspect="1" noMove="1" noResize="1" noEditPoints="1" noAdjustHandles="1" noChangeArrowheads="1" noChangeShapeType="1" noTextEdit="1"/>
              </p:cNvSpPr>
              <p:nvPr/>
            </p:nvSpPr>
            <p:spPr>
              <a:xfrm>
                <a:off x="4654399" y="2202785"/>
                <a:ext cx="3230115" cy="369332"/>
              </a:xfrm>
              <a:prstGeom prst="rect">
                <a:avLst/>
              </a:prstGeom>
              <a:blipFill>
                <a:blip r:embed="rId3"/>
                <a:stretch>
                  <a:fillRect b="-967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3" name="Rectangle 12">
                <a:extLst>
                  <a:ext uri="{FF2B5EF4-FFF2-40B4-BE49-F238E27FC236}">
                    <a16:creationId xmlns:a16="http://schemas.microsoft.com/office/drawing/2014/main" id="{6B3FC6AF-06D0-CD48-845B-D243B98E1ECF}"/>
                  </a:ext>
                </a:extLst>
              </p:cNvPr>
              <p:cNvSpPr/>
              <p:nvPr/>
            </p:nvSpPr>
            <p:spPr>
              <a:xfrm>
                <a:off x="4654399" y="3249431"/>
                <a:ext cx="2102306" cy="369332"/>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𝜖</m:t>
                          </m:r>
                        </m:e>
                        <m:sub>
                          <m:r>
                            <m:rPr>
                              <m:sty m:val="p"/>
                            </m:rPr>
                            <a:rPr lang="en-US" i="1">
                              <a:latin typeface="Cambria Math" panose="02040503050406030204" pitchFamily="18" charset="0"/>
                              <a:ea typeface="Cambria Math" panose="02040503050406030204" pitchFamily="18" charset="0"/>
                            </a:rPr>
                            <m:t>arc</m:t>
                          </m:r>
                        </m:sub>
                      </m:sSub>
                      <m:sSub>
                        <m:sSubPr>
                          <m:ctrlPr>
                            <a:rPr lang="en-US" i="1">
                              <a:latin typeface="Cambria Math" panose="02040503050406030204" pitchFamily="18"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𝜖</m:t>
                          </m:r>
                        </m:e>
                        <m:sub>
                          <m:r>
                            <a:rPr lang="en-US" i="1">
                              <a:latin typeface="Cambria Math" panose="02040503050406030204" pitchFamily="18" charset="0"/>
                              <a:ea typeface="Cambria Math" panose="02040503050406030204" pitchFamily="18" charset="0"/>
                            </a:rPr>
                            <m:t>𝐹𝑂𝐷𝑂</m:t>
                          </m:r>
                        </m:sub>
                      </m:sSub>
                      <m:r>
                        <a:rPr lang="en-US" i="1">
                          <a:latin typeface="Cambria Math" panose="02040503050406030204" pitchFamily="18" charset="0"/>
                          <a:ea typeface="Cambria Math" panose="02040503050406030204" pitchFamily="18" charset="0"/>
                        </a:rPr>
                        <m:t>| </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𝐸</m:t>
                          </m:r>
                        </m:e>
                        <m:sub>
                          <m:r>
                            <a:rPr lang="en-US" i="1">
                              <a:latin typeface="Cambria Math" panose="02040503050406030204" pitchFamily="18" charset="0"/>
                              <a:ea typeface="Cambria Math" panose="02040503050406030204" pitchFamily="18" charset="0"/>
                            </a:rPr>
                            <m:t>𝑀</m:t>
                          </m:r>
                        </m:sub>
                      </m:sSub>
                    </m:oMath>
                  </m:oMathPara>
                </a14:m>
                <a:endParaRPr lang="en-US" dirty="0"/>
              </a:p>
            </p:txBody>
          </p:sp>
        </mc:Choice>
        <mc:Fallback>
          <p:sp>
            <p:nvSpPr>
              <p:cNvPr id="13" name="Rectangle 12">
                <a:extLst>
                  <a:ext uri="{FF2B5EF4-FFF2-40B4-BE49-F238E27FC236}">
                    <a16:creationId xmlns:a16="http://schemas.microsoft.com/office/drawing/2014/main" id="{6B3FC6AF-06D0-CD48-845B-D243B98E1ECF}"/>
                  </a:ext>
                </a:extLst>
              </p:cNvPr>
              <p:cNvSpPr>
                <a:spLocks noRot="1" noChangeAspect="1" noMove="1" noResize="1" noEditPoints="1" noAdjustHandles="1" noChangeArrowheads="1" noChangeShapeType="1" noTextEdit="1"/>
              </p:cNvSpPr>
              <p:nvPr/>
            </p:nvSpPr>
            <p:spPr>
              <a:xfrm>
                <a:off x="4654399" y="3249431"/>
                <a:ext cx="2102306" cy="369332"/>
              </a:xfrm>
              <a:prstGeom prst="rect">
                <a:avLst/>
              </a:prstGeom>
              <a:blipFill>
                <a:blip r:embed="rId4"/>
                <a:stretch>
                  <a:fillRect b="-13333"/>
                </a:stretch>
              </a:blipFill>
            </p:spPr>
            <p:txBody>
              <a:bodyPr/>
              <a:lstStyle/>
              <a:p>
                <a:r>
                  <a:rPr lang="en-US">
                    <a:noFill/>
                  </a:rPr>
                  <a:t> </a:t>
                </a:r>
              </a:p>
            </p:txBody>
          </p:sp>
        </mc:Fallback>
      </mc:AlternateContent>
      <p:cxnSp>
        <p:nvCxnSpPr>
          <p:cNvPr id="14" name="Straight Arrow Connector 13">
            <a:extLst>
              <a:ext uri="{FF2B5EF4-FFF2-40B4-BE49-F238E27FC236}">
                <a16:creationId xmlns:a16="http://schemas.microsoft.com/office/drawing/2014/main" id="{17F168F2-CBF6-E044-87A8-7C342A531662}"/>
              </a:ext>
            </a:extLst>
          </p:cNvPr>
          <p:cNvCxnSpPr>
            <a:cxnSpLocks/>
          </p:cNvCxnSpPr>
          <p:nvPr/>
        </p:nvCxnSpPr>
        <p:spPr>
          <a:xfrm flipH="1">
            <a:off x="5870026" y="2695312"/>
            <a:ext cx="1" cy="43092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323BD53D-69FB-9D49-9037-9510F82C977F}"/>
                  </a:ext>
                </a:extLst>
              </p:cNvPr>
              <p:cNvSpPr txBox="1"/>
              <p:nvPr/>
            </p:nvSpPr>
            <p:spPr>
              <a:xfrm>
                <a:off x="3478924" y="3899338"/>
                <a:ext cx="7504386" cy="1754326"/>
              </a:xfrm>
              <a:prstGeom prst="rect">
                <a:avLst/>
              </a:prstGeom>
              <a:noFill/>
            </p:spPr>
            <p:txBody>
              <a:bodyPr wrap="square" rtlCol="0">
                <a:spAutoFit/>
              </a:bodyPr>
              <a:lstStyle/>
              <a:p>
                <a:pPr marL="285750" indent="-285750">
                  <a:buFont typeface="Arial" panose="020B0604020202020204" pitchFamily="34" charset="0"/>
                  <a:buChar char="•"/>
                </a:pPr>
                <a:r>
                  <a:rPr lang="en-US" altLang="zh-CN" dirty="0"/>
                  <a:t>Near</a:t>
                </a:r>
                <a:r>
                  <a:rPr lang="zh-CN" altLang="en-US" dirty="0"/>
                  <a:t> </a:t>
                </a:r>
                <a:r>
                  <a:rPr lang="en-US" altLang="zh-CN" dirty="0" err="1"/>
                  <a:t>superstrong</a:t>
                </a:r>
                <a:r>
                  <a:rPr lang="zh-CN" altLang="en-US" dirty="0"/>
                  <a:t> </a:t>
                </a:r>
                <a:r>
                  <a:rPr lang="en-US" altLang="zh-CN" dirty="0"/>
                  <a:t>resonances,</a:t>
                </a:r>
                <a:r>
                  <a:rPr lang="zh-CN" altLang="en-US" dirty="0"/>
                  <a:t>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𝜖</m:t>
                        </m:r>
                      </m:e>
                      <m:sub>
                        <m:r>
                          <m:rPr>
                            <m:sty m:val="p"/>
                          </m:rPr>
                          <a:rPr lang="en-US" i="1">
                            <a:latin typeface="Cambria Math" panose="02040503050406030204" pitchFamily="18" charset="0"/>
                            <a:ea typeface="Cambria Math" panose="02040503050406030204" pitchFamily="18" charset="0"/>
                          </a:rPr>
                          <m:t>arc</m:t>
                        </m:r>
                      </m:sub>
                    </m:sSub>
                  </m:oMath>
                </a14:m>
                <a:r>
                  <a:rPr lang="zh-CN" altLang="en-US" dirty="0"/>
                  <a:t> </a:t>
                </a:r>
                <a:r>
                  <a:rPr lang="en-US" altLang="zh-CN" dirty="0"/>
                  <a:t>dominates</a:t>
                </a:r>
              </a:p>
              <a:p>
                <a:pPr marL="285750" indent="-285750">
                  <a:buFont typeface="Arial" panose="020B0604020202020204" pitchFamily="34" charset="0"/>
                  <a:buChar char="•"/>
                </a:pPr>
                <a:r>
                  <a:rPr lang="en-US" altLang="zh-CN" dirty="0"/>
                  <a:t>Away</a:t>
                </a:r>
                <a:r>
                  <a:rPr lang="zh-CN" altLang="en-US" dirty="0"/>
                  <a:t> </a:t>
                </a:r>
                <a:r>
                  <a:rPr lang="en-US" altLang="zh-CN" dirty="0"/>
                  <a:t>from</a:t>
                </a:r>
                <a:r>
                  <a:rPr lang="zh-CN" altLang="en-US" dirty="0"/>
                  <a:t> </a:t>
                </a:r>
                <a:r>
                  <a:rPr lang="en-US" altLang="zh-CN" dirty="0" err="1"/>
                  <a:t>superstrong</a:t>
                </a:r>
                <a:r>
                  <a:rPr lang="zh-CN" altLang="en-US" dirty="0"/>
                  <a:t> </a:t>
                </a:r>
                <a:r>
                  <a:rPr lang="en-US" altLang="zh-CN" dirty="0"/>
                  <a:t>resonances,</a:t>
                </a:r>
                <a:r>
                  <a:rPr lang="zh-CN" altLang="en-US" dirty="0"/>
                  <a:t> </a:t>
                </a:r>
                <a14:m>
                  <m:oMath xmlns:m="http://schemas.openxmlformats.org/officeDocument/2006/math">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𝜖</m:t>
                        </m:r>
                      </m:e>
                      <m:sub>
                        <m:r>
                          <m:rPr>
                            <m:sty m:val="p"/>
                          </m:rPr>
                          <a:rPr lang="en-US" altLang="zh-CN">
                            <a:latin typeface="Cambria Math" panose="02040503050406030204" pitchFamily="18" charset="0"/>
                            <a:ea typeface="Cambria Math" panose="02040503050406030204" pitchFamily="18" charset="0"/>
                          </a:rPr>
                          <m:t>ss</m:t>
                        </m:r>
                      </m:sub>
                    </m:sSub>
                    <m:r>
                      <a:rPr lang="en-US" altLang="zh-CN"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𝜖</m:t>
                        </m:r>
                      </m:e>
                      <m:sub>
                        <m:r>
                          <m:rPr>
                            <m:sty m:val="p"/>
                          </m:rPr>
                          <a:rPr lang="en-US" altLang="zh-CN">
                            <a:latin typeface="Cambria Math" panose="02040503050406030204" pitchFamily="18" charset="0"/>
                            <a:ea typeface="Cambria Math" panose="02040503050406030204" pitchFamily="18" charset="0"/>
                          </a:rPr>
                          <m:t>DOM</m:t>
                        </m:r>
                      </m:sub>
                    </m:sSub>
                  </m:oMath>
                </a14:m>
                <a:r>
                  <a:rPr lang="zh-CN" altLang="en-US" dirty="0"/>
                  <a:t> </a:t>
                </a:r>
                <a:r>
                  <a:rPr lang="en-US" altLang="zh-CN" dirty="0"/>
                  <a:t>becomes</a:t>
                </a:r>
                <a:r>
                  <a:rPr lang="zh-CN" altLang="en-US" dirty="0"/>
                  <a:t> </a:t>
                </a:r>
                <a:r>
                  <a:rPr lang="en-US" altLang="zh-CN" dirty="0"/>
                  <a:t>more</a:t>
                </a:r>
                <a:r>
                  <a:rPr lang="zh-CN" altLang="en-US" dirty="0"/>
                  <a:t> </a:t>
                </a:r>
                <a:r>
                  <a:rPr lang="en-US" altLang="zh-CN" dirty="0"/>
                  <a:t>important</a:t>
                </a:r>
              </a:p>
              <a:p>
                <a:pPr marL="742950" lvl="1" indent="-285750">
                  <a:buFont typeface="Arial" panose="020B0604020202020204" pitchFamily="34" charset="0"/>
                  <a:buChar char="•"/>
                </a:pPr>
                <a:r>
                  <a:rPr lang="en-US" altLang="zh-CN" dirty="0"/>
                  <a:t>For</a:t>
                </a:r>
                <a:r>
                  <a:rPr lang="zh-CN" altLang="en-US" dirty="0"/>
                  <a:t> </a:t>
                </a:r>
                <a:r>
                  <a:rPr lang="en-US" altLang="zh-CN" dirty="0"/>
                  <a:t>small</a:t>
                </a:r>
                <a:r>
                  <a:rPr lang="zh-CN" altLang="en-US" dirty="0"/>
                  <a:t> </a:t>
                </a:r>
                <a:r>
                  <a:rPr lang="en-US" altLang="zh-CN" dirty="0"/>
                  <a:t>K</a:t>
                </a:r>
                <a:r>
                  <a:rPr lang="zh-CN" altLang="en-US" dirty="0"/>
                  <a:t> </a:t>
                </a:r>
                <a:r>
                  <a:rPr lang="en-US" altLang="zh-CN" dirty="0"/>
                  <a:t>&lt;&lt;</a:t>
                </a:r>
                <a:r>
                  <a:rPr lang="zh-CN" altLang="en-US" dirty="0"/>
                  <a:t> </a:t>
                </a:r>
                <a:r>
                  <a:rPr lang="el-GR" altLang="zh-CN" dirty="0"/>
                  <a:t>ν</a:t>
                </a:r>
                <a:r>
                  <a:rPr lang="en-US" altLang="zh-CN" baseline="-25000" dirty="0"/>
                  <a:t>B</a:t>
                </a:r>
                <a:r>
                  <a:rPr lang="en-US" altLang="zh-CN" dirty="0"/>
                  <a:t>,</a:t>
                </a:r>
                <a:r>
                  <a:rPr lang="zh-CN" altLang="en-US" dirty="0"/>
                  <a:t> </a:t>
                </a:r>
                <a:r>
                  <a:rPr lang="en-US" altLang="zh-CN" dirty="0"/>
                  <a:t>the</a:t>
                </a:r>
                <a:r>
                  <a:rPr lang="zh-CN" altLang="en-US" dirty="0"/>
                  <a:t> </a:t>
                </a:r>
                <a:r>
                  <a:rPr lang="en-US" altLang="zh-CN" dirty="0"/>
                  <a:t>phasor</a:t>
                </a:r>
                <a:r>
                  <a:rPr lang="zh-CN" altLang="en-US" dirty="0"/>
                  <a:t> </a:t>
                </a:r>
                <a:r>
                  <a:rPr lang="en-US" altLang="zh-CN" dirty="0"/>
                  <a:t>includes</a:t>
                </a:r>
                <a:r>
                  <a:rPr lang="zh-CN" altLang="en-US" dirty="0"/>
                  <a:t> </a:t>
                </a:r>
                <a:r>
                  <a:rPr lang="en-US" altLang="zh-CN" dirty="0"/>
                  <a:t>a</a:t>
                </a:r>
                <a:r>
                  <a:rPr lang="zh-CN" altLang="en-US" dirty="0"/>
                  <a:t> </a:t>
                </a:r>
                <a:r>
                  <a:rPr lang="en-US" altLang="zh-CN" dirty="0"/>
                  <a:t>slow</a:t>
                </a:r>
                <a:r>
                  <a:rPr lang="zh-CN" altLang="en-US" dirty="0"/>
                  <a:t> </a:t>
                </a:r>
                <a:r>
                  <a:rPr lang="en-US" altLang="zh-CN" dirty="0"/>
                  <a:t>wave</a:t>
                </a:r>
                <a:r>
                  <a:rPr lang="zh-CN" altLang="en-US" dirty="0"/>
                  <a:t> </a:t>
                </a:r>
                <a:r>
                  <a:rPr lang="en-US" altLang="zh-CN" dirty="0"/>
                  <a:t>K</a:t>
                </a:r>
                <a:r>
                  <a:rPr lang="el-GR" altLang="zh-CN" dirty="0"/>
                  <a:t>Φ </a:t>
                </a:r>
                <a:r>
                  <a:rPr lang="en-US" altLang="zh-CN" dirty="0"/>
                  <a:t>and a fast wave </a:t>
                </a:r>
                <a:r>
                  <a:rPr lang="el-GR" altLang="zh-CN" dirty="0"/>
                  <a:t>ν</a:t>
                </a:r>
                <a:r>
                  <a:rPr lang="en-US" altLang="zh-CN" baseline="-25000" dirty="0"/>
                  <a:t>y</a:t>
                </a:r>
                <a:r>
                  <a:rPr lang="el-GR" altLang="zh-CN" dirty="0"/>
                  <a:t>φ</a:t>
                </a:r>
                <a:r>
                  <a:rPr lang="en-US" altLang="zh-CN" baseline="-25000" dirty="0"/>
                  <a:t>y </a:t>
                </a:r>
                <a:r>
                  <a:rPr lang="en-US" altLang="zh-CN" dirty="0"/>
                  <a:t>, leading to effective cancellation among all cells (arc, SS and DOM) </a:t>
                </a:r>
                <a:r>
                  <a:rPr lang="zh-CN" altLang="en-US" dirty="0"/>
                  <a:t> </a:t>
                </a:r>
                <a:endParaRPr lang="en-US" altLang="zh-CN" dirty="0"/>
              </a:p>
              <a:p>
                <a:pPr marL="285750"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p:txBody>
          </p:sp>
        </mc:Choice>
        <mc:Fallback>
          <p:sp>
            <p:nvSpPr>
              <p:cNvPr id="16" name="TextBox 15">
                <a:extLst>
                  <a:ext uri="{FF2B5EF4-FFF2-40B4-BE49-F238E27FC236}">
                    <a16:creationId xmlns:a16="http://schemas.microsoft.com/office/drawing/2014/main" id="{323BD53D-69FB-9D49-9037-9510F82C977F}"/>
                  </a:ext>
                </a:extLst>
              </p:cNvPr>
              <p:cNvSpPr txBox="1">
                <a:spLocks noRot="1" noChangeAspect="1" noMove="1" noResize="1" noEditPoints="1" noAdjustHandles="1" noChangeArrowheads="1" noChangeShapeType="1" noTextEdit="1"/>
              </p:cNvSpPr>
              <p:nvPr/>
            </p:nvSpPr>
            <p:spPr>
              <a:xfrm>
                <a:off x="3478924" y="3899338"/>
                <a:ext cx="7504386" cy="1754326"/>
              </a:xfrm>
              <a:prstGeom prst="rect">
                <a:avLst/>
              </a:prstGeom>
              <a:blipFill>
                <a:blip r:embed="rId5"/>
                <a:stretch>
                  <a:fillRect l="-507" t="-1439" r="-2027"/>
                </a:stretch>
              </a:blipFill>
            </p:spPr>
            <p:txBody>
              <a:bodyPr/>
              <a:lstStyle/>
              <a:p>
                <a:r>
                  <a:rPr lang="en-US">
                    <a:noFill/>
                  </a:rPr>
                  <a:t> </a:t>
                </a:r>
              </a:p>
            </p:txBody>
          </p:sp>
        </mc:Fallback>
      </mc:AlternateContent>
      <p:sp>
        <p:nvSpPr>
          <p:cNvPr id="19" name="Rectangle 18">
            <a:extLst>
              <a:ext uri="{FF2B5EF4-FFF2-40B4-BE49-F238E27FC236}">
                <a16:creationId xmlns:a16="http://schemas.microsoft.com/office/drawing/2014/main" id="{293E3350-CC48-8245-8C10-1A3374455E6E}"/>
              </a:ext>
            </a:extLst>
          </p:cNvPr>
          <p:cNvSpPr/>
          <p:nvPr/>
        </p:nvSpPr>
        <p:spPr>
          <a:xfrm>
            <a:off x="8198069" y="1090159"/>
            <a:ext cx="1471448" cy="435311"/>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30010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6C6EF82D-9657-B047-9251-9A2697936F5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1344" y="1681808"/>
            <a:ext cx="5490713" cy="1491013"/>
          </a:xfrm>
        </p:spPr>
      </p:pic>
      <p:sp>
        <p:nvSpPr>
          <p:cNvPr id="3" name="Title 2">
            <a:extLst>
              <a:ext uri="{FF2B5EF4-FFF2-40B4-BE49-F238E27FC236}">
                <a16:creationId xmlns:a16="http://schemas.microsoft.com/office/drawing/2014/main" id="{5BED57E0-0A43-C146-A124-B18957E7BBB7}"/>
              </a:ext>
            </a:extLst>
          </p:cNvPr>
          <p:cNvSpPr>
            <a:spLocks noGrp="1"/>
          </p:cNvSpPr>
          <p:nvPr>
            <p:ph type="title"/>
          </p:nvPr>
        </p:nvSpPr>
        <p:spPr/>
        <p:txBody>
          <a:bodyPr>
            <a:normAutofit fontScale="90000"/>
          </a:bodyPr>
          <a:lstStyle/>
          <a:p>
            <a:r>
              <a:rPr lang="en-US" dirty="0"/>
              <a:t>Cancellation at small K</a:t>
            </a:r>
          </a:p>
        </p:txBody>
      </p:sp>
      <p:sp>
        <p:nvSpPr>
          <p:cNvPr id="4" name="Footer Placeholder 3">
            <a:extLst>
              <a:ext uri="{FF2B5EF4-FFF2-40B4-BE49-F238E27FC236}">
                <a16:creationId xmlns:a16="http://schemas.microsoft.com/office/drawing/2014/main" id="{EB018B68-E31A-0843-A7BD-EC6E07FF1141}"/>
              </a:ext>
            </a:extLst>
          </p:cNvPr>
          <p:cNvSpPr>
            <a:spLocks noGrp="1"/>
          </p:cNvSpPr>
          <p:nvPr>
            <p:ph type="ftr" sz="quarter" idx="11"/>
          </p:nvPr>
        </p:nvSpPr>
        <p:spPr/>
        <p:txBody>
          <a:bodyPr/>
          <a:lstStyle/>
          <a:p>
            <a:r>
              <a:rPr lang="en-US" altLang="zh-CN"/>
              <a:t>CEPC Accelerator TDR International Review</a:t>
            </a:r>
            <a:endParaRPr lang="zh-CN" altLang="en-US" dirty="0"/>
          </a:p>
        </p:txBody>
      </p:sp>
      <p:sp>
        <p:nvSpPr>
          <p:cNvPr id="5" name="Slide Number Placeholder 4">
            <a:extLst>
              <a:ext uri="{FF2B5EF4-FFF2-40B4-BE49-F238E27FC236}">
                <a16:creationId xmlns:a16="http://schemas.microsoft.com/office/drawing/2014/main" id="{FA850683-BC5E-914D-B048-E547644B426A}"/>
              </a:ext>
            </a:extLst>
          </p:cNvPr>
          <p:cNvSpPr>
            <a:spLocks noGrp="1"/>
          </p:cNvSpPr>
          <p:nvPr>
            <p:ph type="sldNum" sz="quarter" idx="12"/>
          </p:nvPr>
        </p:nvSpPr>
        <p:spPr/>
        <p:txBody>
          <a:bodyPr/>
          <a:lstStyle/>
          <a:p>
            <a:fld id="{F15E9139-A00B-4B2A-98A6-095DC08F1345}" type="slidenum">
              <a:rPr lang="zh-CN" altLang="en-US" smtClean="0"/>
              <a:pPr/>
              <a:t>41</a:t>
            </a:fld>
            <a:endParaRPr lang="zh-CN" altLang="en-US"/>
          </a:p>
        </p:txBody>
      </p:sp>
      <p:pic>
        <p:nvPicPr>
          <p:cNvPr id="9" name="Picture 8">
            <a:extLst>
              <a:ext uri="{FF2B5EF4-FFF2-40B4-BE49-F238E27FC236}">
                <a16:creationId xmlns:a16="http://schemas.microsoft.com/office/drawing/2014/main" id="{D1E175BA-8DD3-0044-B47D-6A5985762B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344" y="3207568"/>
            <a:ext cx="5510045" cy="2624909"/>
          </a:xfrm>
          <a:prstGeom prst="rect">
            <a:avLst/>
          </a:prstGeom>
        </p:spPr>
      </p:pic>
      <p:pic>
        <p:nvPicPr>
          <p:cNvPr id="11" name="Picture 10">
            <a:extLst>
              <a:ext uri="{FF2B5EF4-FFF2-40B4-BE49-F238E27FC236}">
                <a16:creationId xmlns:a16="http://schemas.microsoft.com/office/drawing/2014/main" id="{2E8C1C72-9AB1-6340-874E-CE9677E691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0530" y="1942107"/>
            <a:ext cx="5375920" cy="1178127"/>
          </a:xfrm>
          <a:prstGeom prst="rect">
            <a:avLst/>
          </a:prstGeom>
        </p:spPr>
      </p:pic>
      <p:sp>
        <p:nvSpPr>
          <p:cNvPr id="12" name="TextBox 11">
            <a:extLst>
              <a:ext uri="{FF2B5EF4-FFF2-40B4-BE49-F238E27FC236}">
                <a16:creationId xmlns:a16="http://schemas.microsoft.com/office/drawing/2014/main" id="{5DC59E29-1BF0-5C47-BAB4-F763F74B091E}"/>
              </a:ext>
            </a:extLst>
          </p:cNvPr>
          <p:cNvSpPr txBox="1"/>
          <p:nvPr/>
        </p:nvSpPr>
        <p:spPr>
          <a:xfrm>
            <a:off x="666712" y="1340768"/>
            <a:ext cx="5015345" cy="369332"/>
          </a:xfrm>
          <a:prstGeom prst="rect">
            <a:avLst/>
          </a:prstGeom>
          <a:noFill/>
        </p:spPr>
        <p:txBody>
          <a:bodyPr wrap="square" rtlCol="0">
            <a:spAutoFit/>
          </a:bodyPr>
          <a:lstStyle/>
          <a:p>
            <a:r>
              <a:rPr lang="en-US" altLang="zh-CN" dirty="0"/>
              <a:t>Intrinsic</a:t>
            </a:r>
            <a:r>
              <a:rPr lang="zh-CN" altLang="en-US" dirty="0"/>
              <a:t> </a:t>
            </a:r>
            <a:r>
              <a:rPr lang="en-US" altLang="zh-CN" dirty="0"/>
              <a:t>resonances:</a:t>
            </a:r>
            <a:endParaRPr lang="en-US" dirty="0"/>
          </a:p>
        </p:txBody>
      </p:sp>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5AC65C11-4B47-F042-9BA6-754CB1FA5595}"/>
                  </a:ext>
                </a:extLst>
              </p:cNvPr>
              <p:cNvSpPr/>
              <p:nvPr/>
            </p:nvSpPr>
            <p:spPr>
              <a:xfrm>
                <a:off x="2653221" y="1328297"/>
                <a:ext cx="1866729" cy="39126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𝜐</m:t>
                          </m:r>
                        </m:e>
                        <m:sub>
                          <m:r>
                            <a:rPr lang="en-US" i="1">
                              <a:latin typeface="Cambria Math" panose="02040503050406030204" pitchFamily="18" charset="0"/>
                            </a:rPr>
                            <m:t>0</m:t>
                          </m:r>
                        </m:sub>
                      </m:sSub>
                      <m:r>
                        <a:rPr lang="en-US" i="1">
                          <a:latin typeface="Cambria Math" panose="02040503050406030204" pitchFamily="18" charset="0"/>
                        </a:rPr>
                        <m:t>=</m:t>
                      </m:r>
                      <m:r>
                        <a:rPr lang="en-US" i="1">
                          <a:latin typeface="Cambria Math" panose="02040503050406030204" pitchFamily="18" charset="0"/>
                        </a:rPr>
                        <m:t>𝐾</m:t>
                      </m:r>
                      <m:r>
                        <a:rPr lang="en-US" i="1">
                          <a:latin typeface="Cambria Math" panose="02040503050406030204" pitchFamily="18" charset="0"/>
                        </a:rPr>
                        <m:t>=</m:t>
                      </m:r>
                      <m:r>
                        <a:rPr lang="en-US" i="1">
                          <a:latin typeface="Cambria Math" panose="02040503050406030204" pitchFamily="18" charset="0"/>
                        </a:rPr>
                        <m:t>𝑘</m:t>
                      </m:r>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𝜐</m:t>
                          </m:r>
                        </m:e>
                        <m:sub>
                          <m:r>
                            <a:rPr lang="en-US" i="1">
                              <a:latin typeface="Cambria Math" panose="02040503050406030204" pitchFamily="18" charset="0"/>
                              <a:ea typeface="Cambria Math" panose="02040503050406030204" pitchFamily="18" charset="0"/>
                            </a:rPr>
                            <m:t>𝑦</m:t>
                          </m:r>
                        </m:sub>
                      </m:sSub>
                    </m:oMath>
                  </m:oMathPara>
                </a14:m>
                <a:endParaRPr lang="en-US" dirty="0"/>
              </a:p>
            </p:txBody>
          </p:sp>
        </mc:Choice>
        <mc:Fallback xmlns="">
          <p:sp>
            <p:nvSpPr>
              <p:cNvPr id="13" name="Rectangle 12">
                <a:extLst>
                  <a:ext uri="{FF2B5EF4-FFF2-40B4-BE49-F238E27FC236}">
                    <a16:creationId xmlns:a16="http://schemas.microsoft.com/office/drawing/2014/main" id="{5AC65C11-4B47-F042-9BA6-754CB1FA5595}"/>
                  </a:ext>
                </a:extLst>
              </p:cNvPr>
              <p:cNvSpPr>
                <a:spLocks noRot="1" noChangeAspect="1" noMove="1" noResize="1" noEditPoints="1" noAdjustHandles="1" noChangeArrowheads="1" noChangeShapeType="1" noTextEdit="1"/>
              </p:cNvSpPr>
              <p:nvPr/>
            </p:nvSpPr>
            <p:spPr>
              <a:xfrm>
                <a:off x="2653221" y="1328297"/>
                <a:ext cx="1866729" cy="391261"/>
              </a:xfrm>
              <a:prstGeom prst="rect">
                <a:avLst/>
              </a:prstGeom>
              <a:blipFill>
                <a:blip r:embed="rId5"/>
                <a:stretch>
                  <a:fillRect b="-3226"/>
                </a:stretch>
              </a:blipFill>
            </p:spPr>
            <p:txBody>
              <a:bodyPr/>
              <a:lstStyle/>
              <a:p>
                <a:r>
                  <a:rPr lang="en-US">
                    <a:noFill/>
                  </a:rPr>
                  <a:t> </a:t>
                </a:r>
              </a:p>
            </p:txBody>
          </p:sp>
        </mc:Fallback>
      </mc:AlternateContent>
      <p:sp>
        <p:nvSpPr>
          <p:cNvPr id="14" name="TextBox 13">
            <a:extLst>
              <a:ext uri="{FF2B5EF4-FFF2-40B4-BE49-F238E27FC236}">
                <a16:creationId xmlns:a16="http://schemas.microsoft.com/office/drawing/2014/main" id="{490A7FC8-DCA0-F84B-8EC0-66E4A6ED8EBB}"/>
              </a:ext>
            </a:extLst>
          </p:cNvPr>
          <p:cNvSpPr txBox="1"/>
          <p:nvPr/>
        </p:nvSpPr>
        <p:spPr>
          <a:xfrm>
            <a:off x="6782114" y="1339261"/>
            <a:ext cx="5015345" cy="369332"/>
          </a:xfrm>
          <a:prstGeom prst="rect">
            <a:avLst/>
          </a:prstGeom>
          <a:noFill/>
        </p:spPr>
        <p:txBody>
          <a:bodyPr wrap="square" rtlCol="0">
            <a:spAutoFit/>
          </a:bodyPr>
          <a:lstStyle/>
          <a:p>
            <a:r>
              <a:rPr lang="en-US" altLang="zh-CN" dirty="0"/>
              <a:t>Imperfection</a:t>
            </a:r>
            <a:r>
              <a:rPr lang="zh-CN" altLang="en-US" dirty="0"/>
              <a:t> </a:t>
            </a:r>
            <a:r>
              <a:rPr lang="en-US" altLang="zh-CN" dirty="0"/>
              <a:t>resonances:</a:t>
            </a:r>
            <a:endParaRPr lang="en-US" dirty="0"/>
          </a:p>
        </p:txBody>
      </p:sp>
      <p:pic>
        <p:nvPicPr>
          <p:cNvPr id="16" name="Picture 15">
            <a:extLst>
              <a:ext uri="{FF2B5EF4-FFF2-40B4-BE49-F238E27FC236}">
                <a16:creationId xmlns:a16="http://schemas.microsoft.com/office/drawing/2014/main" id="{813B4BD2-40DF-5543-9261-7B3465BDD3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09862" y="3000781"/>
            <a:ext cx="4038666" cy="3739822"/>
          </a:xfrm>
          <a:prstGeom prst="rect">
            <a:avLst/>
          </a:prstGeom>
        </p:spPr>
      </p:pic>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1F912BEA-E309-6348-827E-815A3D1F1CE8}"/>
                  </a:ext>
                </a:extLst>
              </p:cNvPr>
              <p:cNvSpPr/>
              <p:nvPr/>
            </p:nvSpPr>
            <p:spPr>
              <a:xfrm>
                <a:off x="9289786" y="1328297"/>
                <a:ext cx="92769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𝜐</m:t>
                          </m:r>
                        </m:e>
                        <m:sub>
                          <m:r>
                            <a:rPr lang="en-US" i="1">
                              <a:latin typeface="Cambria Math" panose="02040503050406030204" pitchFamily="18" charset="0"/>
                            </a:rPr>
                            <m:t>0</m:t>
                          </m:r>
                        </m:sub>
                      </m:sSub>
                      <m:r>
                        <a:rPr lang="en-US" i="1">
                          <a:latin typeface="Cambria Math" panose="02040503050406030204" pitchFamily="18" charset="0"/>
                        </a:rPr>
                        <m:t>=</m:t>
                      </m:r>
                      <m:r>
                        <a:rPr lang="en-US" i="1">
                          <a:latin typeface="Cambria Math" panose="02040503050406030204" pitchFamily="18" charset="0"/>
                        </a:rPr>
                        <m:t>𝐾</m:t>
                      </m:r>
                    </m:oMath>
                  </m:oMathPara>
                </a14:m>
                <a:endParaRPr lang="en-US" dirty="0"/>
              </a:p>
            </p:txBody>
          </p:sp>
        </mc:Choice>
        <mc:Fallback xmlns="">
          <p:sp>
            <p:nvSpPr>
              <p:cNvPr id="17" name="Rectangle 16">
                <a:extLst>
                  <a:ext uri="{FF2B5EF4-FFF2-40B4-BE49-F238E27FC236}">
                    <a16:creationId xmlns:a16="http://schemas.microsoft.com/office/drawing/2014/main" id="{1F912BEA-E309-6348-827E-815A3D1F1CE8}"/>
                  </a:ext>
                </a:extLst>
              </p:cNvPr>
              <p:cNvSpPr>
                <a:spLocks noRot="1" noChangeAspect="1" noMove="1" noResize="1" noEditPoints="1" noAdjustHandles="1" noChangeArrowheads="1" noChangeShapeType="1" noTextEdit="1"/>
              </p:cNvSpPr>
              <p:nvPr/>
            </p:nvSpPr>
            <p:spPr>
              <a:xfrm>
                <a:off x="9289786" y="1328297"/>
                <a:ext cx="927690" cy="369332"/>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0173470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11263D5-C060-8245-B0A4-1CDFC47C9F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4923" y="4484148"/>
            <a:ext cx="3084587" cy="2090380"/>
          </a:xfrm>
          <a:prstGeom prst="rect">
            <a:avLst/>
          </a:prstGeom>
        </p:spPr>
      </p:pic>
      <p:sp>
        <p:nvSpPr>
          <p:cNvPr id="2" name="Title 1">
            <a:extLst>
              <a:ext uri="{FF2B5EF4-FFF2-40B4-BE49-F238E27FC236}">
                <a16:creationId xmlns:a16="http://schemas.microsoft.com/office/drawing/2014/main" id="{D573C43F-60FF-4249-8F19-A57BF9CC00BB}"/>
              </a:ext>
            </a:extLst>
          </p:cNvPr>
          <p:cNvSpPr>
            <a:spLocks noGrp="1"/>
          </p:cNvSpPr>
          <p:nvPr>
            <p:ph type="title"/>
          </p:nvPr>
        </p:nvSpPr>
        <p:spPr/>
        <p:txBody>
          <a:bodyPr>
            <a:normAutofit fontScale="90000"/>
          </a:bodyPr>
          <a:lstStyle/>
          <a:p>
            <a:r>
              <a:rPr lang="en-US" altLang="zh-CN" dirty="0"/>
              <a:t>Setup of CEPC</a:t>
            </a:r>
            <a:r>
              <a:rPr lang="zh-CN" altLang="en-US" dirty="0"/>
              <a:t> </a:t>
            </a:r>
            <a:r>
              <a:rPr lang="en-US" altLang="zh-CN" dirty="0"/>
              <a:t>booster lattice</a:t>
            </a:r>
            <a:endParaRPr lang="en-US" dirty="0"/>
          </a:p>
        </p:txBody>
      </p:sp>
      <p:sp>
        <p:nvSpPr>
          <p:cNvPr id="4" name="Slide Number Placeholder 3">
            <a:extLst>
              <a:ext uri="{FF2B5EF4-FFF2-40B4-BE49-F238E27FC236}">
                <a16:creationId xmlns:a16="http://schemas.microsoft.com/office/drawing/2014/main" id="{C8AC1D16-40BF-934D-95AA-C97E9FAE403B}"/>
              </a:ext>
            </a:extLst>
          </p:cNvPr>
          <p:cNvSpPr>
            <a:spLocks noGrp="1"/>
          </p:cNvSpPr>
          <p:nvPr>
            <p:ph type="sldNum" sz="quarter" idx="12"/>
          </p:nvPr>
        </p:nvSpPr>
        <p:spPr/>
        <p:txBody>
          <a:bodyPr/>
          <a:lstStyle/>
          <a:p>
            <a:fld id="{C973300C-797F-D148-A78D-320196FBAF04}" type="slidenum">
              <a:rPr lang="en-US" smtClean="0"/>
              <a:pPr/>
              <a:t>42</a:t>
            </a:fld>
            <a:endParaRPr lang="en-US"/>
          </a:p>
        </p:txBody>
      </p:sp>
      <p:pic>
        <p:nvPicPr>
          <p:cNvPr id="6" name="Picture 5">
            <a:extLst>
              <a:ext uri="{FF2B5EF4-FFF2-40B4-BE49-F238E27FC236}">
                <a16:creationId xmlns:a16="http://schemas.microsoft.com/office/drawing/2014/main" id="{38B63C50-CC5E-6048-B479-71610F085E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9936" y="1137302"/>
            <a:ext cx="3038863" cy="3154966"/>
          </a:xfrm>
          <a:prstGeom prst="rect">
            <a:avLst/>
          </a:prstGeom>
        </p:spPr>
      </p:pic>
      <p:sp>
        <p:nvSpPr>
          <p:cNvPr id="10" name="TextBox 9">
            <a:extLst>
              <a:ext uri="{FF2B5EF4-FFF2-40B4-BE49-F238E27FC236}">
                <a16:creationId xmlns:a16="http://schemas.microsoft.com/office/drawing/2014/main" id="{4A8922D7-944A-5945-8CB2-D30C2FE480A8}"/>
              </a:ext>
            </a:extLst>
          </p:cNvPr>
          <p:cNvSpPr txBox="1"/>
          <p:nvPr/>
        </p:nvSpPr>
        <p:spPr>
          <a:xfrm>
            <a:off x="9119936" y="947784"/>
            <a:ext cx="3233248" cy="307777"/>
          </a:xfrm>
          <a:prstGeom prst="rect">
            <a:avLst/>
          </a:prstGeom>
          <a:noFill/>
        </p:spPr>
        <p:txBody>
          <a:bodyPr wrap="square" rtlCol="0">
            <a:spAutoFit/>
          </a:bodyPr>
          <a:lstStyle/>
          <a:p>
            <a:r>
              <a:rPr lang="en-US" sz="1400" dirty="0">
                <a:solidFill>
                  <a:srgbClr val="0000FF"/>
                </a:solidFill>
              </a:rPr>
              <a:t>Arc region covers ~ 80% of circumference</a:t>
            </a:r>
          </a:p>
        </p:txBody>
      </p:sp>
      <p:sp>
        <p:nvSpPr>
          <p:cNvPr id="8" name="TextBox 7">
            <a:extLst>
              <a:ext uri="{FF2B5EF4-FFF2-40B4-BE49-F238E27FC236}">
                <a16:creationId xmlns:a16="http://schemas.microsoft.com/office/drawing/2014/main" id="{9E6E5681-8E49-E948-825F-A7B38AC4527D}"/>
              </a:ext>
            </a:extLst>
          </p:cNvPr>
          <p:cNvSpPr txBox="1"/>
          <p:nvPr/>
        </p:nvSpPr>
        <p:spPr>
          <a:xfrm>
            <a:off x="471082" y="1194601"/>
            <a:ext cx="8324593" cy="2769989"/>
          </a:xfrm>
          <a:prstGeom prst="rect">
            <a:avLst/>
          </a:prstGeom>
          <a:noFill/>
          <a:ln>
            <a:solidFill>
              <a:srgbClr val="00B050"/>
            </a:solidFill>
          </a:ln>
        </p:spPr>
        <p:txBody>
          <a:bodyPr wrap="square" rtlCol="0">
            <a:spAutoFit/>
          </a:bodyPr>
          <a:lstStyle/>
          <a:p>
            <a:pPr marL="285750" indent="-285750">
              <a:buFont typeface="Arial" panose="020B0604020202020204" pitchFamily="34" charset="0"/>
              <a:buChar char="•"/>
            </a:pPr>
            <a:r>
              <a:rPr lang="en-US" sz="2200" dirty="0"/>
              <a:t>General structure of the CEPC booster lattice</a:t>
            </a:r>
            <a:r>
              <a:rPr lang="zh-CN" altLang="en-US" sz="2200" dirty="0"/>
              <a:t> </a:t>
            </a:r>
            <a:r>
              <a:rPr lang="en-US" altLang="zh-CN" sz="2200" dirty="0"/>
              <a:t>(an</a:t>
            </a:r>
            <a:r>
              <a:rPr lang="zh-CN" altLang="en-US" sz="2200" dirty="0"/>
              <a:t> </a:t>
            </a:r>
            <a:r>
              <a:rPr lang="en-US" altLang="zh-CN" sz="2200" dirty="0"/>
              <a:t>alternative</a:t>
            </a:r>
            <a:r>
              <a:rPr lang="zh-CN" altLang="en-US" sz="2200" dirty="0"/>
              <a:t> </a:t>
            </a:r>
            <a:r>
              <a:rPr lang="en-US" altLang="zh-CN" sz="2200" dirty="0"/>
              <a:t>design)</a:t>
            </a:r>
            <a:endParaRPr lang="en-US" sz="2200" dirty="0"/>
          </a:p>
          <a:p>
            <a:pPr marL="742950" lvl="1" indent="-285750">
              <a:buFont typeface="Arial" panose="020B0604020202020204" pitchFamily="34" charset="0"/>
              <a:buChar char="•"/>
            </a:pPr>
            <a:r>
              <a:rPr lang="en-US" altLang="zh-CN" dirty="0"/>
              <a:t>8</a:t>
            </a:r>
            <a:r>
              <a:rPr lang="zh-CN" altLang="en-US" dirty="0"/>
              <a:t> </a:t>
            </a:r>
            <a:r>
              <a:rPr lang="en-US" altLang="zh-CN" dirty="0"/>
              <a:t>arcs</a:t>
            </a:r>
            <a:r>
              <a:rPr lang="zh-CN" altLang="en-US" dirty="0"/>
              <a:t> </a:t>
            </a:r>
            <a:r>
              <a:rPr lang="en-US" altLang="zh-CN" dirty="0"/>
              <a:t>each</a:t>
            </a:r>
            <a:r>
              <a:rPr lang="zh-CN" altLang="en-US" dirty="0"/>
              <a:t> </a:t>
            </a:r>
            <a:r>
              <a:rPr lang="en-US" altLang="zh-CN" dirty="0"/>
              <a:t>containing</a:t>
            </a:r>
            <a:r>
              <a:rPr lang="zh-CN" altLang="en-US" dirty="0"/>
              <a:t> </a:t>
            </a:r>
            <a:r>
              <a:rPr lang="en-US" altLang="zh-CN" dirty="0"/>
              <a:t>140</a:t>
            </a:r>
            <a:r>
              <a:rPr lang="zh-CN" altLang="en-US" dirty="0"/>
              <a:t> </a:t>
            </a:r>
            <a:r>
              <a:rPr lang="en-US" altLang="zh-CN" dirty="0"/>
              <a:t>FODO</a:t>
            </a:r>
            <a:r>
              <a:rPr lang="zh-CN" altLang="en-US" dirty="0"/>
              <a:t> </a:t>
            </a:r>
            <a:r>
              <a:rPr lang="en-US" altLang="zh-CN" dirty="0"/>
              <a:t>cells</a:t>
            </a:r>
          </a:p>
          <a:p>
            <a:pPr marL="742950" lvl="1" indent="-285750">
              <a:buFont typeface="Arial" panose="020B0604020202020204" pitchFamily="34" charset="0"/>
              <a:buChar char="•"/>
            </a:pPr>
            <a:r>
              <a:rPr lang="en-US" altLang="zh-CN" dirty="0"/>
              <a:t>interleaved</a:t>
            </a:r>
            <a:r>
              <a:rPr lang="zh-CN" altLang="en-US" dirty="0"/>
              <a:t> </a:t>
            </a:r>
            <a:r>
              <a:rPr lang="en-US" altLang="zh-CN" dirty="0"/>
              <a:t>with</a:t>
            </a:r>
            <a:r>
              <a:rPr lang="zh-CN" altLang="en-US" dirty="0"/>
              <a:t> </a:t>
            </a:r>
            <a:r>
              <a:rPr lang="en-US" altLang="zh-CN" dirty="0"/>
              <a:t>8</a:t>
            </a:r>
            <a:r>
              <a:rPr lang="zh-CN" altLang="en-US" dirty="0"/>
              <a:t> </a:t>
            </a:r>
            <a:r>
              <a:rPr lang="en-US" altLang="zh-CN" dirty="0"/>
              <a:t>straight</a:t>
            </a:r>
            <a:r>
              <a:rPr lang="zh-CN" altLang="en-US" dirty="0"/>
              <a:t> </a:t>
            </a:r>
            <a:r>
              <a:rPr lang="en-US" altLang="zh-CN" dirty="0"/>
              <a:t>sections</a:t>
            </a:r>
          </a:p>
          <a:p>
            <a:pPr marL="285750" indent="-285750">
              <a:buFont typeface="Arial" panose="020B0604020202020204" pitchFamily="34" charset="0"/>
              <a:buChar char="•"/>
            </a:pPr>
            <a:r>
              <a:rPr lang="en-US" altLang="zh-CN" sz="2200" dirty="0"/>
              <a:t>60</a:t>
            </a:r>
            <a:r>
              <a:rPr lang="zh-CN" altLang="en-US" sz="2200" dirty="0"/>
              <a:t> </a:t>
            </a:r>
            <a:r>
              <a:rPr lang="en-US" altLang="zh-CN" sz="2200" dirty="0"/>
              <a:t>imperfection</a:t>
            </a:r>
            <a:r>
              <a:rPr lang="zh-CN" altLang="en-US" sz="2200" dirty="0"/>
              <a:t> </a:t>
            </a:r>
            <a:r>
              <a:rPr lang="en-US" altLang="zh-CN" sz="2200" dirty="0"/>
              <a:t>lattice</a:t>
            </a:r>
            <a:r>
              <a:rPr lang="zh-CN" altLang="en-US" sz="2200" dirty="0"/>
              <a:t> </a:t>
            </a:r>
            <a:r>
              <a:rPr lang="en-US" altLang="zh-CN" sz="2200" dirty="0"/>
              <a:t>seeds</a:t>
            </a:r>
          </a:p>
          <a:p>
            <a:pPr marL="742950" lvl="1" indent="-285750">
              <a:buFont typeface="Arial" panose="020B0604020202020204" pitchFamily="34" charset="0"/>
              <a:buChar char="•"/>
            </a:pPr>
            <a:r>
              <a:rPr lang="en-US" altLang="zh-CN" dirty="0"/>
              <a:t>Misalignment</a:t>
            </a:r>
            <a:r>
              <a:rPr lang="zh-CN" altLang="en-US" dirty="0"/>
              <a:t> </a:t>
            </a:r>
            <a:r>
              <a:rPr lang="en-US" altLang="zh-CN" dirty="0"/>
              <a:t>error</a:t>
            </a:r>
            <a:r>
              <a:rPr lang="zh-CN" altLang="en-US" dirty="0"/>
              <a:t> </a:t>
            </a:r>
            <a:r>
              <a:rPr lang="en-US" altLang="zh-CN" dirty="0"/>
              <a:t>&amp;</a:t>
            </a:r>
            <a:r>
              <a:rPr lang="zh-CN" altLang="en-US" dirty="0"/>
              <a:t> </a:t>
            </a:r>
            <a:r>
              <a:rPr lang="en-US" altLang="zh-CN" dirty="0"/>
              <a:t>field</a:t>
            </a:r>
            <a:r>
              <a:rPr lang="zh-CN" altLang="en-US" dirty="0"/>
              <a:t> </a:t>
            </a:r>
            <a:r>
              <a:rPr lang="en-US" altLang="zh-CN" dirty="0"/>
              <a:t>error,</a:t>
            </a:r>
            <a:r>
              <a:rPr lang="zh-CN" altLang="en-US" dirty="0"/>
              <a:t> </a:t>
            </a:r>
            <a:r>
              <a:rPr lang="en-US" altLang="zh-CN" dirty="0"/>
              <a:t>scan</a:t>
            </a:r>
            <a:r>
              <a:rPr lang="zh-CN" altLang="en-US" dirty="0"/>
              <a:t> </a:t>
            </a:r>
            <a:r>
              <a:rPr lang="en-US" altLang="zh-CN" dirty="0"/>
              <a:t>BPM</a:t>
            </a:r>
            <a:r>
              <a:rPr lang="zh-CN" altLang="en-US" dirty="0"/>
              <a:t> </a:t>
            </a:r>
            <a:r>
              <a:rPr lang="en-US" altLang="zh-CN" dirty="0"/>
              <a:t>offset</a:t>
            </a:r>
            <a:r>
              <a:rPr lang="zh-CN" altLang="en-US" dirty="0"/>
              <a:t> </a:t>
            </a:r>
            <a:endParaRPr lang="en-HK" altLang="zh-CN" dirty="0"/>
          </a:p>
          <a:p>
            <a:pPr marL="742950" lvl="1" indent="-285750">
              <a:buFont typeface="Arial" panose="020B0604020202020204" pitchFamily="34" charset="0"/>
              <a:buChar char="•"/>
            </a:pPr>
            <a:r>
              <a:rPr lang="en-US" altLang="zh-CN" dirty="0"/>
              <a:t>Closed</a:t>
            </a:r>
            <a:r>
              <a:rPr lang="zh-CN" altLang="en-US" dirty="0"/>
              <a:t> </a:t>
            </a:r>
            <a:r>
              <a:rPr lang="en-US" altLang="zh-CN" dirty="0"/>
              <a:t>orbit</a:t>
            </a:r>
            <a:r>
              <a:rPr lang="zh-CN" altLang="en-US" dirty="0"/>
              <a:t> </a:t>
            </a:r>
            <a:r>
              <a:rPr lang="en-US" altLang="zh-CN" dirty="0"/>
              <a:t>correction</a:t>
            </a:r>
            <a:r>
              <a:rPr lang="zh-CN" altLang="en-US" dirty="0"/>
              <a:t> </a:t>
            </a:r>
            <a:r>
              <a:rPr lang="en-US" altLang="zh-CN" dirty="0"/>
              <a:t>&amp;</a:t>
            </a:r>
            <a:r>
              <a:rPr lang="zh-CN" altLang="en-US" dirty="0"/>
              <a:t> </a:t>
            </a:r>
            <a:r>
              <a:rPr lang="en-US" altLang="zh-CN" dirty="0"/>
              <a:t>tune</a:t>
            </a:r>
            <a:r>
              <a:rPr lang="zh-CN" altLang="en-US" dirty="0"/>
              <a:t> </a:t>
            </a:r>
            <a:r>
              <a:rPr lang="en-US" altLang="zh-CN" dirty="0"/>
              <a:t>correction</a:t>
            </a:r>
          </a:p>
          <a:p>
            <a:pPr marL="285750" indent="-285750">
              <a:buFont typeface="Arial" panose="020B0604020202020204" pitchFamily="34" charset="0"/>
              <a:buChar char="•"/>
            </a:pPr>
            <a:r>
              <a:rPr lang="en-US" altLang="zh-CN" sz="2200" dirty="0"/>
              <a:t>Multi-particle</a:t>
            </a:r>
            <a:r>
              <a:rPr lang="zh-CN" altLang="en-US" sz="2200" dirty="0"/>
              <a:t> </a:t>
            </a:r>
            <a:r>
              <a:rPr lang="en-US" altLang="zh-CN" sz="2200" dirty="0"/>
              <a:t>tracking</a:t>
            </a:r>
            <a:r>
              <a:rPr lang="zh-CN" altLang="en-US" sz="2200" dirty="0"/>
              <a:t> </a:t>
            </a:r>
            <a:r>
              <a:rPr lang="en-US" altLang="zh-CN" sz="2200" dirty="0"/>
              <a:t>in</a:t>
            </a:r>
            <a:r>
              <a:rPr lang="zh-CN" altLang="en-US" sz="2200" dirty="0"/>
              <a:t> </a:t>
            </a:r>
            <a:r>
              <a:rPr lang="en-US" altLang="zh-CN" sz="2200" dirty="0" err="1"/>
              <a:t>Bmad</a:t>
            </a:r>
            <a:r>
              <a:rPr lang="zh-CN" altLang="en-US" sz="2200" dirty="0"/>
              <a:t> </a:t>
            </a:r>
            <a:endParaRPr lang="en-HK" altLang="zh-CN" sz="2200" dirty="0"/>
          </a:p>
          <a:p>
            <a:pPr marL="742950" lvl="1" indent="-285750">
              <a:buFont typeface="Arial" panose="020B0604020202020204" pitchFamily="34" charset="0"/>
              <a:buChar char="•"/>
            </a:pPr>
            <a:r>
              <a:rPr lang="en-US" altLang="zh-CN" dirty="0"/>
              <a:t>Energy</a:t>
            </a:r>
            <a:r>
              <a:rPr lang="zh-CN" altLang="en-US" dirty="0"/>
              <a:t> </a:t>
            </a:r>
            <a:r>
              <a:rPr lang="en-US" altLang="zh-CN" dirty="0"/>
              <a:t>and</a:t>
            </a:r>
            <a:r>
              <a:rPr lang="zh-CN" altLang="en-US" dirty="0"/>
              <a:t> </a:t>
            </a:r>
            <a:r>
              <a:rPr lang="en-US" altLang="zh-CN" dirty="0"/>
              <a:t>RF</a:t>
            </a:r>
            <a:r>
              <a:rPr lang="zh-CN" altLang="en-US" dirty="0"/>
              <a:t> </a:t>
            </a:r>
            <a:r>
              <a:rPr lang="en-US" altLang="zh-CN" dirty="0"/>
              <a:t>ramping</a:t>
            </a:r>
            <a:r>
              <a:rPr lang="zh-CN" altLang="en-US" dirty="0"/>
              <a:t> </a:t>
            </a:r>
            <a:r>
              <a:rPr lang="en-US" altLang="zh-CN" dirty="0"/>
              <a:t>in</a:t>
            </a:r>
            <a:r>
              <a:rPr lang="zh-CN" altLang="en-US" dirty="0"/>
              <a:t> </a:t>
            </a:r>
            <a:r>
              <a:rPr lang="en-US" altLang="zh-CN" dirty="0"/>
              <a:t>the</a:t>
            </a:r>
            <a:r>
              <a:rPr lang="zh-CN" altLang="en-US" dirty="0"/>
              <a:t> </a:t>
            </a:r>
            <a:r>
              <a:rPr lang="en-US" altLang="zh-CN" dirty="0"/>
              <a:t>whole</a:t>
            </a:r>
            <a:r>
              <a:rPr lang="zh-CN" altLang="en-US" dirty="0"/>
              <a:t> </a:t>
            </a:r>
            <a:r>
              <a:rPr lang="en-US" altLang="zh-CN" dirty="0"/>
              <a:t>process</a:t>
            </a:r>
          </a:p>
          <a:p>
            <a:pPr marL="742950" lvl="1" indent="-285750">
              <a:buFont typeface="Arial" panose="020B0604020202020204" pitchFamily="34" charset="0"/>
              <a:buChar char="•"/>
            </a:pPr>
            <a:r>
              <a:rPr lang="en-US" altLang="zh-CN" dirty="0"/>
              <a:t>Element-by-element</a:t>
            </a:r>
            <a:r>
              <a:rPr lang="zh-CN" altLang="en-US" dirty="0"/>
              <a:t> </a:t>
            </a:r>
            <a:r>
              <a:rPr lang="en-US" altLang="zh-CN" dirty="0"/>
              <a:t>tracking</a:t>
            </a:r>
            <a:r>
              <a:rPr lang="zh-CN" altLang="en-US" dirty="0"/>
              <a:t> </a:t>
            </a:r>
            <a:r>
              <a:rPr lang="en-US" altLang="zh-CN" dirty="0"/>
              <a:t>with</a:t>
            </a:r>
            <a:r>
              <a:rPr lang="zh-CN" altLang="en-US" dirty="0"/>
              <a:t> </a:t>
            </a:r>
            <a:r>
              <a:rPr lang="en-US" altLang="zh-CN" dirty="0"/>
              <a:t>radiation</a:t>
            </a:r>
            <a:r>
              <a:rPr lang="zh-CN" altLang="en-US" dirty="0"/>
              <a:t> </a:t>
            </a:r>
            <a:r>
              <a:rPr lang="en-US" altLang="zh-CN" dirty="0"/>
              <a:t>damping</a:t>
            </a:r>
            <a:r>
              <a:rPr lang="zh-CN" altLang="en-US" dirty="0"/>
              <a:t> </a:t>
            </a:r>
            <a:r>
              <a:rPr lang="en-US" altLang="zh-CN" dirty="0"/>
              <a:t>&amp;</a:t>
            </a:r>
            <a:r>
              <a:rPr lang="zh-CN" altLang="en-US" dirty="0"/>
              <a:t> </a:t>
            </a:r>
            <a:r>
              <a:rPr lang="en-US" altLang="zh-CN" dirty="0"/>
              <a:t>quantum</a:t>
            </a:r>
            <a:r>
              <a:rPr lang="zh-CN" altLang="en-US" dirty="0"/>
              <a:t> </a:t>
            </a:r>
            <a:r>
              <a:rPr lang="en-US" altLang="zh-CN" dirty="0"/>
              <a:t>excitation</a:t>
            </a:r>
            <a:r>
              <a:rPr lang="zh-CN" altLang="en-US" dirty="0"/>
              <a:t> </a:t>
            </a:r>
            <a:endParaRPr lang="en-US" dirty="0"/>
          </a:p>
        </p:txBody>
      </p:sp>
      <p:pic>
        <p:nvPicPr>
          <p:cNvPr id="11" name="Content Placeholder 5">
            <a:extLst>
              <a:ext uri="{FF2B5EF4-FFF2-40B4-BE49-F238E27FC236}">
                <a16:creationId xmlns:a16="http://schemas.microsoft.com/office/drawing/2014/main" id="{9D2C6782-D130-4149-B826-79106C6C17DB}"/>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1067" y="4457237"/>
            <a:ext cx="3228821" cy="2169767"/>
          </a:xfrm>
        </p:spPr>
      </p:pic>
      <p:pic>
        <p:nvPicPr>
          <p:cNvPr id="12" name="Picture 11">
            <a:extLst>
              <a:ext uri="{FF2B5EF4-FFF2-40B4-BE49-F238E27FC236}">
                <a16:creationId xmlns:a16="http://schemas.microsoft.com/office/drawing/2014/main" id="{38033509-6E6E-044F-9174-BA430CEB95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59398" y="4457237"/>
            <a:ext cx="3116575" cy="2169767"/>
          </a:xfrm>
          <a:prstGeom prst="rect">
            <a:avLst/>
          </a:prstGeom>
        </p:spPr>
      </p:pic>
      <p:pic>
        <p:nvPicPr>
          <p:cNvPr id="13" name="Picture 12">
            <a:extLst>
              <a:ext uri="{FF2B5EF4-FFF2-40B4-BE49-F238E27FC236}">
                <a16:creationId xmlns:a16="http://schemas.microsoft.com/office/drawing/2014/main" id="{CDC34E29-3D39-6C4F-9C4F-4D743C0654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77006" y="4425833"/>
            <a:ext cx="3039058" cy="2114678"/>
          </a:xfrm>
          <a:prstGeom prst="rect">
            <a:avLst/>
          </a:prstGeom>
        </p:spPr>
      </p:pic>
      <p:pic>
        <p:nvPicPr>
          <p:cNvPr id="7" name="Picture 6">
            <a:extLst>
              <a:ext uri="{FF2B5EF4-FFF2-40B4-BE49-F238E27FC236}">
                <a16:creationId xmlns:a16="http://schemas.microsoft.com/office/drawing/2014/main" id="{8D09B308-9B2C-7449-BBF7-5D8AB9EA836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58826" y="2303017"/>
            <a:ext cx="2387744" cy="1008906"/>
          </a:xfrm>
          <a:prstGeom prst="rect">
            <a:avLst/>
          </a:prstGeom>
        </p:spPr>
      </p:pic>
      <p:sp>
        <p:nvSpPr>
          <p:cNvPr id="3" name="Rectangle 2">
            <a:extLst>
              <a:ext uri="{FF2B5EF4-FFF2-40B4-BE49-F238E27FC236}">
                <a16:creationId xmlns:a16="http://schemas.microsoft.com/office/drawing/2014/main" id="{92C81D8A-4022-494F-8928-86D64E133B98}"/>
              </a:ext>
            </a:extLst>
          </p:cNvPr>
          <p:cNvSpPr/>
          <p:nvPr/>
        </p:nvSpPr>
        <p:spPr>
          <a:xfrm>
            <a:off x="345259" y="6619294"/>
            <a:ext cx="8992949" cy="276999"/>
          </a:xfrm>
          <a:prstGeom prst="rect">
            <a:avLst/>
          </a:prstGeom>
        </p:spPr>
        <p:txBody>
          <a:bodyPr wrap="square">
            <a:spAutoFit/>
          </a:bodyPr>
          <a:lstStyle/>
          <a:p>
            <a:r>
              <a:rPr lang="en-US" altLang="zh-CN" sz="1200" dirty="0">
                <a:solidFill>
                  <a:srgbClr val="00B050"/>
                </a:solidFill>
              </a:rPr>
              <a:t>[1]</a:t>
            </a:r>
            <a:r>
              <a:rPr lang="zh-CN" altLang="en-US" sz="1200" dirty="0">
                <a:solidFill>
                  <a:srgbClr val="00B050"/>
                </a:solidFill>
              </a:rPr>
              <a:t> </a:t>
            </a:r>
            <a:r>
              <a:rPr lang="en-US" altLang="zh-CN" sz="1200" dirty="0">
                <a:solidFill>
                  <a:srgbClr val="00B050"/>
                </a:solidFill>
              </a:rPr>
              <a:t>T. Chen, Z. </a:t>
            </a:r>
            <a:r>
              <a:rPr lang="en-US" altLang="zh-CN" sz="1200" dirty="0" err="1">
                <a:solidFill>
                  <a:srgbClr val="00B050"/>
                </a:solidFill>
              </a:rPr>
              <a:t>Duan</a:t>
            </a:r>
            <a:r>
              <a:rPr lang="en-US" altLang="zh-CN" sz="1200" dirty="0">
                <a:solidFill>
                  <a:srgbClr val="00B050"/>
                </a:solidFill>
              </a:rPr>
              <a:t>, D. H. Ji, D. Wang, Phys. Rev. Accel. Beams, 26, 051003 (2023).</a:t>
            </a:r>
          </a:p>
        </p:txBody>
      </p:sp>
    </p:spTree>
    <p:extLst>
      <p:ext uri="{BB962C8B-B14F-4D97-AF65-F5344CB8AC3E}">
        <p14:creationId xmlns:p14="http://schemas.microsoft.com/office/powerpoint/2010/main" val="2851576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32926C-B713-FF4A-A87C-D856DB960633}"/>
              </a:ext>
            </a:extLst>
          </p:cNvPr>
          <p:cNvSpPr>
            <a:spLocks noGrp="1"/>
          </p:cNvSpPr>
          <p:nvPr>
            <p:ph type="title"/>
          </p:nvPr>
        </p:nvSpPr>
        <p:spPr/>
        <p:txBody>
          <a:bodyPr>
            <a:normAutofit fontScale="90000"/>
          </a:bodyPr>
          <a:lstStyle/>
          <a:p>
            <a:r>
              <a:rPr lang="en-US" dirty="0"/>
              <a:t>Simulations for CEPC parameters: long sweep</a:t>
            </a:r>
          </a:p>
        </p:txBody>
      </p:sp>
      <p:graphicFrame>
        <p:nvGraphicFramePr>
          <p:cNvPr id="5" name="Content Placeholder 4">
            <a:extLst>
              <a:ext uri="{FF2B5EF4-FFF2-40B4-BE49-F238E27FC236}">
                <a16:creationId xmlns:a16="http://schemas.microsoft.com/office/drawing/2014/main" id="{DF9E26C4-85A9-444B-85C9-1CDF6C6A0EA5}"/>
              </a:ext>
            </a:extLst>
          </p:cNvPr>
          <p:cNvGraphicFramePr>
            <a:graphicFrameLocks noGrp="1"/>
          </p:cNvGraphicFramePr>
          <p:nvPr>
            <p:ph idx="1"/>
            <p:extLst/>
          </p:nvPr>
        </p:nvGraphicFramePr>
        <p:xfrm>
          <a:off x="315957" y="954433"/>
          <a:ext cx="11537952" cy="3017520"/>
        </p:xfrm>
        <a:graphic>
          <a:graphicData uri="http://schemas.openxmlformats.org/drawingml/2006/table">
            <a:tbl>
              <a:tblPr firstRow="1" bandRow="1">
                <a:tableStyleId>{5C22544A-7EE6-4342-B048-85BDC9FD1C3A}</a:tableStyleId>
              </a:tblPr>
              <a:tblGrid>
                <a:gridCol w="4056752">
                  <a:extLst>
                    <a:ext uri="{9D8B030D-6E8A-4147-A177-3AD203B41FA5}">
                      <a16:colId xmlns:a16="http://schemas.microsoft.com/office/drawing/2014/main" val="4055984905"/>
                    </a:ext>
                  </a:extLst>
                </a:gridCol>
                <a:gridCol w="2517913">
                  <a:extLst>
                    <a:ext uri="{9D8B030D-6E8A-4147-A177-3AD203B41FA5}">
                      <a16:colId xmlns:a16="http://schemas.microsoft.com/office/drawing/2014/main" val="628850055"/>
                    </a:ext>
                  </a:extLst>
                </a:gridCol>
                <a:gridCol w="2398644">
                  <a:extLst>
                    <a:ext uri="{9D8B030D-6E8A-4147-A177-3AD203B41FA5}">
                      <a16:colId xmlns:a16="http://schemas.microsoft.com/office/drawing/2014/main" val="3185975292"/>
                    </a:ext>
                  </a:extLst>
                </a:gridCol>
                <a:gridCol w="2564643">
                  <a:extLst>
                    <a:ext uri="{9D8B030D-6E8A-4147-A177-3AD203B41FA5}">
                      <a16:colId xmlns:a16="http://schemas.microsoft.com/office/drawing/2014/main" val="2957085767"/>
                    </a:ext>
                  </a:extLst>
                </a:gridCol>
              </a:tblGrid>
              <a:tr h="285627">
                <a:tc>
                  <a:txBody>
                    <a:bodyPr/>
                    <a:lstStyle/>
                    <a:p>
                      <a:r>
                        <a:rPr lang="en-US" altLang="zh-CN" sz="1600" dirty="0"/>
                        <a:t>Cases</a:t>
                      </a:r>
                      <a:endParaRPr lang="en-US" sz="1600" dirty="0"/>
                    </a:p>
                  </a:txBody>
                  <a:tcPr/>
                </a:tc>
                <a:tc>
                  <a:txBody>
                    <a:bodyPr/>
                    <a:lstStyle/>
                    <a:p>
                      <a:r>
                        <a:rPr lang="en-US" altLang="zh-CN" sz="1600" dirty="0"/>
                        <a:t>CEPC-Z</a:t>
                      </a:r>
                      <a:r>
                        <a:rPr lang="zh-CN" altLang="en-US" sz="1600" dirty="0"/>
                        <a:t>  </a:t>
                      </a:r>
                      <a:r>
                        <a:rPr lang="en-US" altLang="zh-CN" sz="1600" dirty="0"/>
                        <a:t>pilot</a:t>
                      </a:r>
                      <a:r>
                        <a:rPr lang="zh-CN" altLang="en-US" sz="1600" dirty="0"/>
                        <a:t> </a:t>
                      </a:r>
                      <a:r>
                        <a:rPr lang="en-US" altLang="zh-CN" sz="1600" dirty="0"/>
                        <a:t>bunch</a:t>
                      </a:r>
                      <a:endParaRPr lang="en-US" sz="1600" dirty="0"/>
                    </a:p>
                  </a:txBody>
                  <a:tcPr/>
                </a:tc>
                <a:tc>
                  <a:txBody>
                    <a:bodyPr/>
                    <a:lstStyle/>
                    <a:p>
                      <a:r>
                        <a:rPr lang="en-US" altLang="zh-CN" sz="1600" dirty="0"/>
                        <a:t>CEPC-Z</a:t>
                      </a:r>
                      <a:r>
                        <a:rPr lang="zh-CN" altLang="en-US" sz="1600" dirty="0"/>
                        <a:t> </a:t>
                      </a:r>
                      <a:r>
                        <a:rPr lang="en-US" altLang="zh-CN" sz="1600" dirty="0"/>
                        <a:t>colliding</a:t>
                      </a:r>
                      <a:r>
                        <a:rPr lang="zh-CN" altLang="en-US" sz="1600" dirty="0"/>
                        <a:t> </a:t>
                      </a:r>
                      <a:r>
                        <a:rPr lang="en-US" altLang="zh-CN" sz="1600" dirty="0"/>
                        <a:t>bunch</a:t>
                      </a:r>
                      <a:endParaRPr lang="en-US" sz="1600" dirty="0"/>
                    </a:p>
                  </a:txBody>
                  <a:tcPr/>
                </a:tc>
                <a:tc>
                  <a:txBody>
                    <a:bodyPr/>
                    <a:lstStyle/>
                    <a:p>
                      <a:r>
                        <a:rPr lang="en-US" altLang="zh-CN" sz="1600" dirty="0"/>
                        <a:t>CEPC-W</a:t>
                      </a:r>
                      <a:r>
                        <a:rPr lang="zh-CN" altLang="en-US" sz="1600" dirty="0"/>
                        <a:t> </a:t>
                      </a:r>
                      <a:r>
                        <a:rPr lang="en-US" altLang="zh-CN" sz="1600" dirty="0"/>
                        <a:t>pilot</a:t>
                      </a:r>
                      <a:r>
                        <a:rPr lang="zh-CN" altLang="en-US" sz="1600" dirty="0"/>
                        <a:t> </a:t>
                      </a:r>
                      <a:r>
                        <a:rPr lang="en-US" altLang="zh-CN" sz="1600" dirty="0"/>
                        <a:t>bunch</a:t>
                      </a:r>
                      <a:endParaRPr lang="en-US" sz="1600" dirty="0"/>
                    </a:p>
                  </a:txBody>
                  <a:tcPr/>
                </a:tc>
                <a:extLst>
                  <a:ext uri="{0D108BD9-81ED-4DB2-BD59-A6C34878D82A}">
                    <a16:rowId xmlns:a16="http://schemas.microsoft.com/office/drawing/2014/main" val="2168919038"/>
                  </a:ext>
                </a:extLst>
              </a:tr>
              <a:tr h="285627">
                <a:tc>
                  <a:txBody>
                    <a:bodyPr/>
                    <a:lstStyle/>
                    <a:p>
                      <a:r>
                        <a:rPr lang="en-US" sz="1600" i="1" dirty="0"/>
                        <a:t>a</a:t>
                      </a:r>
                      <a:r>
                        <a:rPr lang="en-US" sz="1600" i="1" dirty="0">
                          <a:latin typeface="Symbol" pitchFamily="2" charset="2"/>
                        </a:rPr>
                        <a:t>g</a:t>
                      </a:r>
                      <a:r>
                        <a:rPr lang="en-US" sz="1600" baseline="-25000" dirty="0">
                          <a:latin typeface="Symbol" pitchFamily="2" charset="2"/>
                        </a:rPr>
                        <a:t>0</a:t>
                      </a:r>
                    </a:p>
                  </a:txBody>
                  <a:tcPr/>
                </a:tc>
                <a:tc>
                  <a:txBody>
                    <a:bodyPr/>
                    <a:lstStyle/>
                    <a:p>
                      <a:r>
                        <a:rPr lang="en-US" sz="1600" dirty="0"/>
                        <a:t>103.4921</a:t>
                      </a:r>
                    </a:p>
                  </a:txBody>
                  <a:tcPr/>
                </a:tc>
                <a:tc>
                  <a:txBody>
                    <a:bodyPr/>
                    <a:lstStyle/>
                    <a:p>
                      <a:r>
                        <a:rPr lang="en-US" sz="1600" dirty="0"/>
                        <a:t>103.4921</a:t>
                      </a:r>
                    </a:p>
                  </a:txBody>
                  <a:tcPr/>
                </a:tc>
                <a:tc>
                  <a:txBody>
                    <a:bodyPr/>
                    <a:lstStyle/>
                    <a:p>
                      <a:r>
                        <a:rPr lang="en-US" sz="1600" dirty="0"/>
                        <a:t>181.5123</a:t>
                      </a:r>
                    </a:p>
                  </a:txBody>
                  <a:tcPr/>
                </a:tc>
                <a:extLst>
                  <a:ext uri="{0D108BD9-81ED-4DB2-BD59-A6C34878D82A}">
                    <a16:rowId xmlns:a16="http://schemas.microsoft.com/office/drawing/2014/main" val="4163474490"/>
                  </a:ext>
                </a:extLst>
              </a:tr>
              <a:tr h="285627">
                <a:tc>
                  <a:txBody>
                    <a:bodyPr/>
                    <a:lstStyle/>
                    <a:p>
                      <a:r>
                        <a:rPr lang="en-US" sz="1600" i="0" baseline="0" dirty="0" err="1">
                          <a:latin typeface="Symbol" pitchFamily="2" charset="2"/>
                          <a:cs typeface="Times New Roman" panose="02020603050405020304" pitchFamily="18" charset="0"/>
                        </a:rPr>
                        <a:t>s</a:t>
                      </a:r>
                      <a:r>
                        <a:rPr lang="en-US" sz="1600" i="0" baseline="-25000" dirty="0" err="1">
                          <a:latin typeface="Symbol" pitchFamily="2" charset="2"/>
                          <a:cs typeface="Times New Roman" panose="02020603050405020304" pitchFamily="18" charset="0"/>
                        </a:rPr>
                        <a:t>d</a:t>
                      </a:r>
                      <a:endParaRPr lang="en-US" sz="1600" i="0" baseline="-25000" dirty="0">
                        <a:latin typeface="Symbol" pitchFamily="2" charset="2"/>
                        <a:cs typeface="Times New Roman" panose="02020603050405020304" pitchFamily="18" charset="0"/>
                      </a:endParaRPr>
                    </a:p>
                  </a:txBody>
                  <a:tcPr/>
                </a:tc>
                <a:tc>
                  <a:txBody>
                    <a:bodyPr/>
                    <a:lstStyle/>
                    <a:p>
                      <a:r>
                        <a:rPr lang="en-US" sz="1600" dirty="0"/>
                        <a:t>3.847e-4</a:t>
                      </a:r>
                    </a:p>
                  </a:txBody>
                  <a:tcPr/>
                </a:tc>
                <a:tc>
                  <a:txBody>
                    <a:bodyPr/>
                    <a:lstStyle/>
                    <a:p>
                      <a:r>
                        <a:rPr lang="en-US" sz="1600" dirty="0"/>
                        <a:t>1.3e-3</a:t>
                      </a:r>
                    </a:p>
                  </a:txBody>
                  <a:tcPr/>
                </a:tc>
                <a:tc>
                  <a:txBody>
                    <a:bodyPr/>
                    <a:lstStyle/>
                    <a:p>
                      <a:r>
                        <a:rPr lang="en-US" sz="1600" dirty="0"/>
                        <a:t>6.79e-4</a:t>
                      </a:r>
                    </a:p>
                  </a:txBody>
                  <a:tcPr/>
                </a:tc>
                <a:extLst>
                  <a:ext uri="{0D108BD9-81ED-4DB2-BD59-A6C34878D82A}">
                    <a16:rowId xmlns:a16="http://schemas.microsoft.com/office/drawing/2014/main" val="1344297347"/>
                  </a:ext>
                </a:extLst>
              </a:tr>
              <a:tr h="28562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i="0" baseline="0" dirty="0" err="1">
                          <a:latin typeface="Symbol" pitchFamily="2" charset="2"/>
                        </a:rPr>
                        <a:t>n</a:t>
                      </a:r>
                      <a:r>
                        <a:rPr lang="en-US" sz="1600" i="0" baseline="-25000" dirty="0" err="1">
                          <a:latin typeface="Times New Roman" panose="02020603050405020304" pitchFamily="18" charset="0"/>
                          <a:cs typeface="Times New Roman" panose="02020603050405020304" pitchFamily="18" charset="0"/>
                        </a:rPr>
                        <a:t>z</a:t>
                      </a:r>
                      <a:endParaRPr lang="en-US" sz="1600" i="0" baseline="-25000" dirty="0">
                        <a:latin typeface="Times New Roman" panose="02020603050405020304" pitchFamily="18" charset="0"/>
                        <a:cs typeface="Times New Roman" panose="02020603050405020304" pitchFamily="18" charset="0"/>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0.03448</a:t>
                      </a:r>
                    </a:p>
                  </a:txBody>
                  <a:tcPr/>
                </a:tc>
                <a:tc>
                  <a:txBody>
                    <a:bodyPr/>
                    <a:lstStyle/>
                    <a:p>
                      <a:r>
                        <a:rPr lang="en-US" sz="1600" dirty="0"/>
                        <a:t>0.03448</a:t>
                      </a:r>
                    </a:p>
                  </a:txBody>
                  <a:tcPr/>
                </a:tc>
                <a:tc>
                  <a:txBody>
                    <a:bodyPr/>
                    <a:lstStyle/>
                    <a:p>
                      <a:r>
                        <a:rPr lang="en-US" sz="1600" dirty="0"/>
                        <a:t>0.062</a:t>
                      </a:r>
                    </a:p>
                  </a:txBody>
                  <a:tcPr/>
                </a:tc>
                <a:extLst>
                  <a:ext uri="{0D108BD9-81ED-4DB2-BD59-A6C34878D82A}">
                    <a16:rowId xmlns:a16="http://schemas.microsoft.com/office/drawing/2014/main" val="3891810078"/>
                  </a:ext>
                </a:extLst>
              </a:tr>
              <a:tr h="285627">
                <a:tc>
                  <a:txBody>
                    <a:bodyPr/>
                    <a:lstStyle/>
                    <a:p>
                      <a:r>
                        <a:rPr lang="en-US" sz="1600" dirty="0"/>
                        <a:t>Modulation index</a:t>
                      </a:r>
                    </a:p>
                  </a:txBody>
                  <a:tcPr/>
                </a:tc>
                <a:tc>
                  <a:txBody>
                    <a:bodyPr/>
                    <a:lstStyle/>
                    <a:p>
                      <a:r>
                        <a:rPr lang="en-US" sz="1600" dirty="0"/>
                        <a:t>1.15</a:t>
                      </a:r>
                    </a:p>
                  </a:txBody>
                  <a:tcPr/>
                </a:tc>
                <a:tc>
                  <a:txBody>
                    <a:bodyPr/>
                    <a:lstStyle/>
                    <a:p>
                      <a:r>
                        <a:rPr lang="en-US" sz="1600" dirty="0"/>
                        <a:t>3.9</a:t>
                      </a:r>
                    </a:p>
                  </a:txBody>
                  <a:tcPr/>
                </a:tc>
                <a:tc>
                  <a:txBody>
                    <a:bodyPr/>
                    <a:lstStyle/>
                    <a:p>
                      <a:r>
                        <a:rPr lang="en-US" sz="1600" dirty="0"/>
                        <a:t>2.0</a:t>
                      </a:r>
                    </a:p>
                  </a:txBody>
                  <a:tcPr/>
                </a:tc>
                <a:extLst>
                  <a:ext uri="{0D108BD9-81ED-4DB2-BD59-A6C34878D82A}">
                    <a16:rowId xmlns:a16="http://schemas.microsoft.com/office/drawing/2014/main" val="1522780350"/>
                  </a:ext>
                </a:extLst>
              </a:tr>
              <a:tr h="285627">
                <a:tc>
                  <a:txBody>
                    <a:bodyPr/>
                    <a:lstStyle/>
                    <a:p>
                      <a:r>
                        <a:rPr lang="en-US" sz="1600" dirty="0"/>
                        <a:t>Resonance strength</a:t>
                      </a:r>
                      <a:r>
                        <a:rPr lang="en-US" sz="1600" dirty="0">
                          <a:latin typeface="Symbol" pitchFamily="2" charset="2"/>
                        </a:rPr>
                        <a:t> </a:t>
                      </a:r>
                      <a:r>
                        <a:rPr lang="en-US" sz="1600" dirty="0" err="1">
                          <a:latin typeface="Symbol" pitchFamily="2" charset="2"/>
                        </a:rPr>
                        <a:t>w</a:t>
                      </a:r>
                      <a:r>
                        <a:rPr lang="en-US" sz="1600" baseline="-25000" dirty="0" err="1">
                          <a:latin typeface="Symbol" pitchFamily="2" charset="2"/>
                        </a:rPr>
                        <a:t>K</a:t>
                      </a:r>
                      <a:r>
                        <a:rPr lang="en-US" sz="1600" dirty="0">
                          <a:latin typeface="Symbol" pitchFamily="2" charset="2"/>
                        </a:rPr>
                        <a:t> </a:t>
                      </a:r>
                      <a:r>
                        <a:rPr lang="en-US" sz="1600" dirty="0"/>
                        <a:t>(Koop’s definition)</a:t>
                      </a:r>
                    </a:p>
                  </a:txBody>
                  <a:tcPr/>
                </a:tc>
                <a:tc>
                  <a:txBody>
                    <a:bodyPr/>
                    <a:lstStyle/>
                    <a:p>
                      <a:r>
                        <a:rPr lang="en-US" sz="1600" dirty="0"/>
                        <a:t>1e-4</a:t>
                      </a:r>
                    </a:p>
                  </a:txBody>
                  <a:tcPr/>
                </a:tc>
                <a:tc>
                  <a:txBody>
                    <a:bodyPr/>
                    <a:lstStyle/>
                    <a:p>
                      <a:r>
                        <a:rPr lang="en-US" sz="1600" dirty="0"/>
                        <a:t>1e-4</a:t>
                      </a:r>
                    </a:p>
                  </a:txBody>
                  <a:tcPr/>
                </a:tc>
                <a:tc>
                  <a:txBody>
                    <a:bodyPr/>
                    <a:lstStyle/>
                    <a:p>
                      <a:r>
                        <a:rPr lang="en-US" sz="1600" dirty="0"/>
                        <a:t>1.5e-4</a:t>
                      </a:r>
                    </a:p>
                  </a:txBody>
                  <a:tcPr/>
                </a:tc>
                <a:extLst>
                  <a:ext uri="{0D108BD9-81ED-4DB2-BD59-A6C34878D82A}">
                    <a16:rowId xmlns:a16="http://schemas.microsoft.com/office/drawing/2014/main" val="1717135843"/>
                  </a:ext>
                </a:extLst>
              </a:tr>
              <a:tr h="28562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t>Scan rate </a:t>
                      </a:r>
                      <a:r>
                        <a:rPr lang="en-US" sz="1600" dirty="0">
                          <a:latin typeface="Symbol" pitchFamily="2" charset="2"/>
                        </a:rPr>
                        <a:t>e</a:t>
                      </a:r>
                      <a:r>
                        <a:rPr lang="en-US" sz="1600" dirty="0"/>
                        <a:t>’=</a:t>
                      </a:r>
                      <a:r>
                        <a:rPr lang="en-US" sz="1600" dirty="0" err="1"/>
                        <a:t>d</a:t>
                      </a:r>
                      <a:r>
                        <a:rPr lang="en-US" sz="1600" i="0" baseline="0" dirty="0" err="1">
                          <a:latin typeface="Symbol" pitchFamily="2" charset="2"/>
                        </a:rPr>
                        <a:t>n</a:t>
                      </a:r>
                      <a:r>
                        <a:rPr lang="en-US" sz="1600" i="0" baseline="0" dirty="0">
                          <a:latin typeface="Symbol" pitchFamily="2" charset="2"/>
                        </a:rPr>
                        <a:t>/</a:t>
                      </a:r>
                      <a:r>
                        <a:rPr lang="en-US" sz="1600" i="0" baseline="0" dirty="0" err="1">
                          <a:latin typeface="Times New Roman" panose="02020603050405020304" pitchFamily="18" charset="0"/>
                          <a:cs typeface="Times New Roman" panose="02020603050405020304" pitchFamily="18" charset="0"/>
                        </a:rPr>
                        <a:t>dn</a:t>
                      </a:r>
                      <a:endParaRPr lang="en-US" sz="1600" i="0" baseline="-25000" dirty="0">
                        <a:latin typeface="Times New Roman" panose="02020603050405020304" pitchFamily="18" charset="0"/>
                        <a:cs typeface="Times New Roman" panose="02020603050405020304" pitchFamily="18" charset="0"/>
                      </a:endParaRPr>
                    </a:p>
                  </a:txBody>
                  <a:tcPr/>
                </a:tc>
                <a:tc>
                  <a:txBody>
                    <a:bodyPr/>
                    <a:lstStyle/>
                    <a:p>
                      <a:r>
                        <a:rPr lang="en-US" sz="1600" dirty="0"/>
                        <a:t>1e-8</a:t>
                      </a:r>
                    </a:p>
                  </a:txBody>
                  <a:tcPr/>
                </a:tc>
                <a:tc>
                  <a:txBody>
                    <a:bodyPr/>
                    <a:lstStyle/>
                    <a:p>
                      <a:r>
                        <a:rPr lang="en-US" sz="1600" dirty="0"/>
                        <a:t>1e-8</a:t>
                      </a:r>
                    </a:p>
                  </a:txBody>
                  <a:tcPr/>
                </a:tc>
                <a:tc>
                  <a:txBody>
                    <a:bodyPr/>
                    <a:lstStyle/>
                    <a:p>
                      <a:r>
                        <a:rPr lang="en-US" sz="1600" dirty="0"/>
                        <a:t>2e-8</a:t>
                      </a:r>
                    </a:p>
                  </a:txBody>
                  <a:tcPr/>
                </a:tc>
                <a:extLst>
                  <a:ext uri="{0D108BD9-81ED-4DB2-BD59-A6C34878D82A}">
                    <a16:rowId xmlns:a16="http://schemas.microsoft.com/office/drawing/2014/main" val="1139714067"/>
                  </a:ext>
                </a:extLst>
              </a:tr>
              <a:tr h="28562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latin typeface="Symbol" pitchFamily="2" charset="2"/>
                        </a:rPr>
                        <a:t> w</a:t>
                      </a:r>
                      <a:r>
                        <a:rPr lang="en-US" sz="1600" baseline="-25000" dirty="0">
                          <a:latin typeface="Symbol" pitchFamily="2" charset="2"/>
                        </a:rPr>
                        <a:t>K</a:t>
                      </a:r>
                      <a:r>
                        <a:rPr lang="en-US" sz="1600" baseline="30000" dirty="0">
                          <a:latin typeface="Symbol" pitchFamily="2" charset="2"/>
                        </a:rPr>
                        <a:t>2</a:t>
                      </a:r>
                      <a:r>
                        <a:rPr lang="en-US" sz="1600" dirty="0">
                          <a:latin typeface="Symbol" pitchFamily="2" charset="2"/>
                        </a:rPr>
                        <a:t>/e’</a:t>
                      </a:r>
                      <a:endParaRPr lang="en-US" sz="1600" i="0" baseline="-25000" dirty="0">
                        <a:latin typeface="Times New Roman" panose="02020603050405020304" pitchFamily="18" charset="0"/>
                        <a:cs typeface="Times New Roman" panose="02020603050405020304" pitchFamily="18" charset="0"/>
                      </a:endParaRPr>
                    </a:p>
                  </a:txBody>
                  <a:tcPr/>
                </a:tc>
                <a:tc>
                  <a:txBody>
                    <a:bodyPr/>
                    <a:lstStyle/>
                    <a:p>
                      <a:r>
                        <a:rPr lang="en-US" sz="1600" dirty="0"/>
                        <a:t>1</a:t>
                      </a:r>
                    </a:p>
                  </a:txBody>
                  <a:tcPr/>
                </a:tc>
                <a:tc>
                  <a:txBody>
                    <a:bodyPr/>
                    <a:lstStyle/>
                    <a:p>
                      <a:r>
                        <a:rPr lang="en-US" sz="1600" dirty="0"/>
                        <a:t>1.</a:t>
                      </a:r>
                    </a:p>
                  </a:txBody>
                  <a:tcPr/>
                </a:tc>
                <a:tc>
                  <a:txBody>
                    <a:bodyPr/>
                    <a:lstStyle/>
                    <a:p>
                      <a:r>
                        <a:rPr lang="en-US" sz="1600" dirty="0"/>
                        <a:t>1.125</a:t>
                      </a:r>
                    </a:p>
                  </a:txBody>
                  <a:tcPr/>
                </a:tc>
                <a:extLst>
                  <a:ext uri="{0D108BD9-81ED-4DB2-BD59-A6C34878D82A}">
                    <a16:rowId xmlns:a16="http://schemas.microsoft.com/office/drawing/2014/main" val="3998536359"/>
                  </a:ext>
                </a:extLst>
              </a:tr>
              <a:tr h="28562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i="0" baseline="0" dirty="0">
                          <a:latin typeface="Times New Roman" panose="02020603050405020304" pitchFamily="18" charset="0"/>
                          <a:cs typeface="Times New Roman" panose="02020603050405020304" pitchFamily="18" charset="0"/>
                        </a:rPr>
                        <a:t>Scan time (s)</a:t>
                      </a:r>
                    </a:p>
                  </a:txBody>
                  <a:tcPr/>
                </a:tc>
                <a:tc>
                  <a:txBody>
                    <a:bodyPr/>
                    <a:lstStyle/>
                    <a:p>
                      <a:r>
                        <a:rPr lang="en-US" sz="1600" baseline="0" dirty="0"/>
                        <a:t>130</a:t>
                      </a:r>
                    </a:p>
                  </a:txBody>
                  <a:tcPr/>
                </a:tc>
                <a:tc>
                  <a:txBody>
                    <a:bodyPr/>
                    <a:lstStyle/>
                    <a:p>
                      <a:r>
                        <a:rPr lang="en-US" sz="1600" baseline="0" dirty="0"/>
                        <a:t>130</a:t>
                      </a:r>
                    </a:p>
                  </a:txBody>
                  <a:tcPr/>
                </a:tc>
                <a:tc>
                  <a:txBody>
                    <a:bodyPr/>
                    <a:lstStyle/>
                    <a:p>
                      <a:r>
                        <a:rPr lang="en-US" sz="1600" baseline="0" dirty="0"/>
                        <a:t>65</a:t>
                      </a:r>
                    </a:p>
                  </a:txBody>
                  <a:tcPr/>
                </a:tc>
                <a:extLst>
                  <a:ext uri="{0D108BD9-81ED-4DB2-BD59-A6C34878D82A}">
                    <a16:rowId xmlns:a16="http://schemas.microsoft.com/office/drawing/2014/main" val="3084461908"/>
                  </a:ext>
                </a:extLst>
              </a:tr>
            </a:tbl>
          </a:graphicData>
        </a:graphic>
      </p:graphicFrame>
      <p:sp>
        <p:nvSpPr>
          <p:cNvPr id="4" name="Slide Number Placeholder 3">
            <a:extLst>
              <a:ext uri="{FF2B5EF4-FFF2-40B4-BE49-F238E27FC236}">
                <a16:creationId xmlns:a16="http://schemas.microsoft.com/office/drawing/2014/main" id="{0A085FBC-EE4C-8A40-ADCA-4C6DBC9AA2FA}"/>
              </a:ext>
            </a:extLst>
          </p:cNvPr>
          <p:cNvSpPr>
            <a:spLocks noGrp="1"/>
          </p:cNvSpPr>
          <p:nvPr>
            <p:ph type="sldNum" sz="quarter" idx="12"/>
          </p:nvPr>
        </p:nvSpPr>
        <p:spPr/>
        <p:txBody>
          <a:bodyPr/>
          <a:lstStyle/>
          <a:p>
            <a:fld id="{C973300C-797F-D148-A78D-320196FBAF04}" type="slidenum">
              <a:rPr lang="en-US" smtClean="0"/>
              <a:pPr/>
              <a:t>43</a:t>
            </a:fld>
            <a:endParaRPr lang="en-US"/>
          </a:p>
        </p:txBody>
      </p:sp>
      <p:pic>
        <p:nvPicPr>
          <p:cNvPr id="9" name="Picture 8">
            <a:extLst>
              <a:ext uri="{FF2B5EF4-FFF2-40B4-BE49-F238E27FC236}">
                <a16:creationId xmlns:a16="http://schemas.microsoft.com/office/drawing/2014/main" id="{4B2829B2-5195-884B-B2B3-2FD30CC377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7" y="4399919"/>
            <a:ext cx="4071685" cy="2085986"/>
          </a:xfrm>
          <a:prstGeom prst="rect">
            <a:avLst/>
          </a:prstGeom>
        </p:spPr>
      </p:pic>
      <p:pic>
        <p:nvPicPr>
          <p:cNvPr id="11" name="Picture 10">
            <a:extLst>
              <a:ext uri="{FF2B5EF4-FFF2-40B4-BE49-F238E27FC236}">
                <a16:creationId xmlns:a16="http://schemas.microsoft.com/office/drawing/2014/main" id="{C097D3E9-7F07-824C-8E04-8405726C73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2112" y="4378623"/>
            <a:ext cx="4147239" cy="2107282"/>
          </a:xfrm>
          <a:prstGeom prst="rect">
            <a:avLst/>
          </a:prstGeom>
        </p:spPr>
      </p:pic>
      <p:pic>
        <p:nvPicPr>
          <p:cNvPr id="13" name="Picture 12">
            <a:extLst>
              <a:ext uri="{FF2B5EF4-FFF2-40B4-BE49-F238E27FC236}">
                <a16:creationId xmlns:a16="http://schemas.microsoft.com/office/drawing/2014/main" id="{B9767B93-E092-7443-9BC3-82C69FF443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1507" y="4288110"/>
            <a:ext cx="4117474" cy="2197795"/>
          </a:xfrm>
          <a:prstGeom prst="rect">
            <a:avLst/>
          </a:prstGeom>
        </p:spPr>
      </p:pic>
      <p:sp>
        <p:nvSpPr>
          <p:cNvPr id="14" name="TextBox 13">
            <a:extLst>
              <a:ext uri="{FF2B5EF4-FFF2-40B4-BE49-F238E27FC236}">
                <a16:creationId xmlns:a16="http://schemas.microsoft.com/office/drawing/2014/main" id="{28A2792C-13F7-8447-8E68-2E9C3DF828B3}"/>
              </a:ext>
            </a:extLst>
          </p:cNvPr>
          <p:cNvSpPr txBox="1"/>
          <p:nvPr/>
        </p:nvSpPr>
        <p:spPr>
          <a:xfrm>
            <a:off x="1114265" y="4103444"/>
            <a:ext cx="2968487" cy="369332"/>
          </a:xfrm>
          <a:prstGeom prst="rect">
            <a:avLst/>
          </a:prstGeom>
          <a:noFill/>
        </p:spPr>
        <p:txBody>
          <a:bodyPr wrap="square" rtlCol="0">
            <a:spAutoFit/>
          </a:bodyPr>
          <a:lstStyle/>
          <a:p>
            <a:r>
              <a:rPr lang="en-US" dirty="0">
                <a:solidFill>
                  <a:srgbClr val="0000FF"/>
                </a:solidFill>
              </a:rPr>
              <a:t>CEPC-Z pilot bunch</a:t>
            </a:r>
          </a:p>
        </p:txBody>
      </p:sp>
      <p:sp>
        <p:nvSpPr>
          <p:cNvPr id="15" name="TextBox 14">
            <a:extLst>
              <a:ext uri="{FF2B5EF4-FFF2-40B4-BE49-F238E27FC236}">
                <a16:creationId xmlns:a16="http://schemas.microsoft.com/office/drawing/2014/main" id="{2FE493C6-AE0D-6249-BC33-67A928E82CFB}"/>
              </a:ext>
            </a:extLst>
          </p:cNvPr>
          <p:cNvSpPr txBox="1"/>
          <p:nvPr/>
        </p:nvSpPr>
        <p:spPr>
          <a:xfrm>
            <a:off x="5091942" y="4052539"/>
            <a:ext cx="2968487" cy="369332"/>
          </a:xfrm>
          <a:prstGeom prst="rect">
            <a:avLst/>
          </a:prstGeom>
          <a:noFill/>
        </p:spPr>
        <p:txBody>
          <a:bodyPr wrap="square" rtlCol="0">
            <a:spAutoFit/>
          </a:bodyPr>
          <a:lstStyle/>
          <a:p>
            <a:r>
              <a:rPr lang="en-US" dirty="0">
                <a:solidFill>
                  <a:srgbClr val="0000FF"/>
                </a:solidFill>
              </a:rPr>
              <a:t>CEPC-Z colliding bunch</a:t>
            </a:r>
          </a:p>
        </p:txBody>
      </p:sp>
      <p:sp>
        <p:nvSpPr>
          <p:cNvPr id="16" name="TextBox 15">
            <a:extLst>
              <a:ext uri="{FF2B5EF4-FFF2-40B4-BE49-F238E27FC236}">
                <a16:creationId xmlns:a16="http://schemas.microsoft.com/office/drawing/2014/main" id="{05592C5B-3108-9B40-804D-49BC07A8E61D}"/>
              </a:ext>
            </a:extLst>
          </p:cNvPr>
          <p:cNvSpPr txBox="1"/>
          <p:nvPr/>
        </p:nvSpPr>
        <p:spPr>
          <a:xfrm>
            <a:off x="9068541" y="4022789"/>
            <a:ext cx="2968487" cy="369332"/>
          </a:xfrm>
          <a:prstGeom prst="rect">
            <a:avLst/>
          </a:prstGeom>
          <a:noFill/>
        </p:spPr>
        <p:txBody>
          <a:bodyPr wrap="square" rtlCol="0">
            <a:spAutoFit/>
          </a:bodyPr>
          <a:lstStyle/>
          <a:p>
            <a:r>
              <a:rPr lang="en-US" dirty="0">
                <a:solidFill>
                  <a:srgbClr val="0000FF"/>
                </a:solidFill>
              </a:rPr>
              <a:t>CEPC-W pilot bunch</a:t>
            </a:r>
          </a:p>
        </p:txBody>
      </p:sp>
    </p:spTree>
    <p:extLst>
      <p:ext uri="{BB962C8B-B14F-4D97-AF65-F5344CB8AC3E}">
        <p14:creationId xmlns:p14="http://schemas.microsoft.com/office/powerpoint/2010/main" val="18323333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1B4C2-0AFF-CE46-9ABB-43F3066BA436}"/>
              </a:ext>
            </a:extLst>
          </p:cNvPr>
          <p:cNvSpPr>
            <a:spLocks noGrp="1"/>
          </p:cNvSpPr>
          <p:nvPr>
            <p:ph type="title"/>
          </p:nvPr>
        </p:nvSpPr>
        <p:spPr>
          <a:xfrm>
            <a:off x="391231" y="199093"/>
            <a:ext cx="10972800" cy="543608"/>
          </a:xfrm>
        </p:spPr>
        <p:txBody>
          <a:bodyPr>
            <a:normAutofit/>
          </a:bodyPr>
          <a:lstStyle/>
          <a:p>
            <a:r>
              <a:rPr lang="en-US" sz="2800" dirty="0"/>
              <a:t>Non-resonant spin diffusion in a planar ring at high beam energies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BED4D9D-8F5C-4748-9EFB-AA457F8C4151}"/>
                  </a:ext>
                </a:extLst>
              </p:cNvPr>
              <p:cNvSpPr>
                <a:spLocks noGrp="1"/>
              </p:cNvSpPr>
              <p:nvPr>
                <p:ph sz="half" idx="1"/>
              </p:nvPr>
            </p:nvSpPr>
            <p:spPr>
              <a:xfrm>
                <a:off x="665027" y="1811224"/>
                <a:ext cx="5384800" cy="958274"/>
              </a:xfrm>
            </p:spPr>
            <p:txBody>
              <a:bodyPr>
                <a:normAutofit fontScale="92500" lnSpcReduction="10000"/>
              </a:bodyPr>
              <a:lstStyle/>
              <a:p>
                <a:r>
                  <a:rPr lang="en-US" sz="2200" dirty="0"/>
                  <a:t>First-order “parent” spin resonance</a:t>
                </a:r>
              </a:p>
              <a:p>
                <a:pPr lvl="1"/>
                <a14:m>
                  <m:oMath xmlns:m="http://schemas.openxmlformats.org/officeDocument/2006/math">
                    <m:sSub>
                      <m:sSubPr>
                        <m:ctrlPr>
                          <a:rPr lang="en-US" sz="2000" i="1" smtClean="0">
                            <a:latin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𝜐</m:t>
                        </m:r>
                      </m:e>
                      <m:sub>
                        <m:r>
                          <a:rPr lang="en-US" sz="2000" b="0" i="1" smtClean="0">
                            <a:latin typeface="Cambria Math" panose="02040503050406030204" pitchFamily="18" charset="0"/>
                          </a:rPr>
                          <m:t>0</m:t>
                        </m:r>
                      </m:sub>
                    </m:sSub>
                    <m:r>
                      <a:rPr lang="en-US" sz="2000" i="1" smtClean="0">
                        <a:latin typeface="Cambria Math" panose="02040503050406030204" pitchFamily="18" charset="0"/>
                        <a:ea typeface="Cambria Math" panose="02040503050406030204" pitchFamily="18" charset="0"/>
                      </a:rPr>
                      <m:t>±</m:t>
                    </m:r>
                    <m:sSub>
                      <m:sSubPr>
                        <m:ctrlPr>
                          <a:rPr lang="en-US" sz="2000" i="1" smtClean="0">
                            <a:latin typeface="Cambria Math" panose="02040503050406030204" pitchFamily="18" charset="0"/>
                            <a:ea typeface="Cambria Math" panose="02040503050406030204" pitchFamily="18" charset="0"/>
                          </a:rPr>
                        </m:ctrlPr>
                      </m:sSubPr>
                      <m:e>
                        <m:r>
                          <a:rPr lang="en-US" sz="2000" i="1" smtClean="0">
                            <a:latin typeface="Cambria Math" panose="02040503050406030204" pitchFamily="18" charset="0"/>
                            <a:ea typeface="Cambria Math" panose="02040503050406030204" pitchFamily="18" charset="0"/>
                          </a:rPr>
                          <m:t>𝜈</m:t>
                        </m:r>
                      </m:e>
                      <m:sub>
                        <m:r>
                          <a:rPr lang="en-US" sz="2000" b="0" i="1" smtClean="0">
                            <a:latin typeface="Cambria Math" panose="02040503050406030204" pitchFamily="18" charset="0"/>
                            <a:ea typeface="Cambria Math" panose="02040503050406030204" pitchFamily="18" charset="0"/>
                          </a:rPr>
                          <m:t>𝑧</m:t>
                        </m:r>
                      </m:sub>
                    </m:sSub>
                    <m:r>
                      <a:rPr lang="en-US" sz="2000" b="0" i="1" smtClean="0">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𝑘</m:t>
                    </m:r>
                  </m:oMath>
                </a14:m>
                <a:r>
                  <a:rPr lang="en-US" sz="2000" dirty="0"/>
                  <a:t> are more important</a:t>
                </a:r>
              </a:p>
            </p:txBody>
          </p:sp>
        </mc:Choice>
        <mc:Fallback xmlns="">
          <p:sp>
            <p:nvSpPr>
              <p:cNvPr id="3" name="Content Placeholder 2">
                <a:extLst>
                  <a:ext uri="{FF2B5EF4-FFF2-40B4-BE49-F238E27FC236}">
                    <a16:creationId xmlns:a16="http://schemas.microsoft.com/office/drawing/2014/main" id="{4BED4D9D-8F5C-4748-9EFB-AA457F8C4151}"/>
                  </a:ext>
                </a:extLst>
              </p:cNvPr>
              <p:cNvSpPr>
                <a:spLocks noGrp="1" noRot="1" noChangeAspect="1" noMove="1" noResize="1" noEditPoints="1" noAdjustHandles="1" noChangeArrowheads="1" noChangeShapeType="1" noTextEdit="1"/>
              </p:cNvSpPr>
              <p:nvPr>
                <p:ph sz="half" idx="1"/>
              </p:nvPr>
            </p:nvSpPr>
            <p:spPr>
              <a:xfrm>
                <a:off x="665027" y="1811224"/>
                <a:ext cx="5384800" cy="958274"/>
              </a:xfrm>
              <a:blipFill>
                <a:blip r:embed="rId2"/>
                <a:stretch>
                  <a:fillRect l="-706" t="-78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71FF9280-BD69-A54A-A402-DCE60A72D594}"/>
                  </a:ext>
                </a:extLst>
              </p:cNvPr>
              <p:cNvSpPr>
                <a:spLocks noGrp="1"/>
              </p:cNvSpPr>
              <p:nvPr>
                <p:ph sz="half" idx="2"/>
              </p:nvPr>
            </p:nvSpPr>
            <p:spPr>
              <a:xfrm>
                <a:off x="5964369" y="1811390"/>
                <a:ext cx="6993654" cy="1031645"/>
              </a:xfrm>
            </p:spPr>
            <p:txBody>
              <a:bodyPr>
                <a:normAutofit fontScale="92500" lnSpcReduction="10000"/>
              </a:bodyPr>
              <a:lstStyle/>
              <a:p>
                <a:r>
                  <a:rPr lang="en-US" sz="2200" dirty="0"/>
                  <a:t>Higher-order synchrotron sideband</a:t>
                </a:r>
                <a:r>
                  <a:rPr lang="zh-CN" altLang="en-US" sz="2200" dirty="0"/>
                  <a:t> </a:t>
                </a:r>
                <a:r>
                  <a:rPr lang="en-US" altLang="zh-CN" sz="2200" dirty="0"/>
                  <a:t>spin</a:t>
                </a:r>
                <a:r>
                  <a:rPr lang="zh-CN" altLang="en-US" sz="2200" dirty="0"/>
                  <a:t> </a:t>
                </a:r>
                <a:r>
                  <a:rPr lang="en-US" sz="2200" dirty="0"/>
                  <a:t>resonances[1,3]</a:t>
                </a:r>
              </a:p>
              <a:p>
                <a:pPr lvl="1"/>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𝜈</m:t>
                        </m:r>
                      </m:e>
                      <m:sub>
                        <m:r>
                          <a:rPr lang="en-US" sz="2000" i="1">
                            <a:latin typeface="Cambria Math" panose="02040503050406030204" pitchFamily="18" charset="0"/>
                          </a:rPr>
                          <m:t>0</m:t>
                        </m:r>
                      </m:sub>
                    </m:sSub>
                    <m:r>
                      <a:rPr lang="en-US" sz="2000" i="1">
                        <a:latin typeface="Cambria Math" panose="02040503050406030204" pitchFamily="18" charset="0"/>
                        <a:ea typeface="Cambria Math" panose="02040503050406030204" pitchFamily="18" charset="0"/>
                      </a:rPr>
                      <m:t>±</m:t>
                    </m:r>
                    <m:r>
                      <a:rPr lang="en-US" sz="2000" b="0" i="1" smtClean="0">
                        <a:latin typeface="Cambria Math" panose="02040503050406030204" pitchFamily="18" charset="0"/>
                        <a:ea typeface="Cambria Math" panose="02040503050406030204" pitchFamily="18" charset="0"/>
                      </a:rPr>
                      <m:t>𝑚</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𝜈</m:t>
                        </m:r>
                      </m:e>
                      <m:sub>
                        <m:r>
                          <a:rPr lang="en-US" sz="2000" i="1">
                            <a:latin typeface="Cambria Math" panose="02040503050406030204" pitchFamily="18" charset="0"/>
                            <a:ea typeface="Cambria Math" panose="02040503050406030204" pitchFamily="18" charset="0"/>
                          </a:rPr>
                          <m:t>𝑧</m:t>
                        </m:r>
                      </m:sub>
                    </m:sSub>
                    <m:r>
                      <a:rPr lang="en-US" sz="2000" i="1">
                        <a:latin typeface="Cambria Math" panose="02040503050406030204" pitchFamily="18" charset="0"/>
                        <a:ea typeface="Cambria Math" panose="02040503050406030204" pitchFamily="18" charset="0"/>
                      </a:rPr>
                      <m:t>=</m:t>
                    </m:r>
                    <m:r>
                      <a:rPr lang="en-US" sz="2000" i="1">
                        <a:latin typeface="Cambria Math" panose="02040503050406030204" pitchFamily="18" charset="0"/>
                        <a:ea typeface="Cambria Math" panose="02040503050406030204" pitchFamily="18" charset="0"/>
                      </a:rPr>
                      <m:t>𝑘</m:t>
                    </m:r>
                  </m:oMath>
                </a14:m>
                <a:r>
                  <a:rPr lang="en-US" sz="2000" dirty="0"/>
                  <a:t> are more important</a:t>
                </a:r>
              </a:p>
              <a:p>
                <a:pPr lvl="1"/>
                <a:r>
                  <a:rPr lang="en-US" sz="2000" dirty="0"/>
                  <a:t>Modulation index </a:t>
                </a:r>
              </a:p>
            </p:txBody>
          </p:sp>
        </mc:Choice>
        <mc:Fallback xmlns="">
          <p:sp>
            <p:nvSpPr>
              <p:cNvPr id="4" name="Content Placeholder 3">
                <a:extLst>
                  <a:ext uri="{FF2B5EF4-FFF2-40B4-BE49-F238E27FC236}">
                    <a16:creationId xmlns:a16="http://schemas.microsoft.com/office/drawing/2014/main" id="{71FF9280-BD69-A54A-A402-DCE60A72D594}"/>
                  </a:ext>
                </a:extLst>
              </p:cNvPr>
              <p:cNvSpPr>
                <a:spLocks noGrp="1" noRot="1" noChangeAspect="1" noMove="1" noResize="1" noEditPoints="1" noAdjustHandles="1" noChangeArrowheads="1" noChangeShapeType="1" noTextEdit="1"/>
              </p:cNvSpPr>
              <p:nvPr>
                <p:ph sz="half" idx="2"/>
              </p:nvPr>
            </p:nvSpPr>
            <p:spPr>
              <a:xfrm>
                <a:off x="5964369" y="1811390"/>
                <a:ext cx="6993654" cy="1031645"/>
              </a:xfrm>
              <a:blipFill>
                <a:blip r:embed="rId3"/>
                <a:stretch>
                  <a:fillRect l="-726" t="-7317" b="-6098"/>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25F2EBFB-B865-ED46-AF2C-2E9EB57CC95F}"/>
              </a:ext>
            </a:extLst>
          </p:cNvPr>
          <p:cNvSpPr>
            <a:spLocks noGrp="1"/>
          </p:cNvSpPr>
          <p:nvPr>
            <p:ph type="sldNum" sz="quarter" idx="12"/>
          </p:nvPr>
        </p:nvSpPr>
        <p:spPr/>
        <p:txBody>
          <a:bodyPr/>
          <a:lstStyle/>
          <a:p>
            <a:fld id="{C973300C-797F-D148-A78D-320196FBAF04}" type="slidenum">
              <a:rPr lang="en-US" smtClean="0"/>
              <a:pPr/>
              <a:t>44</a:t>
            </a:fld>
            <a:endParaRPr lang="en-US"/>
          </a:p>
        </p:txBody>
      </p:sp>
      <p:pic>
        <p:nvPicPr>
          <p:cNvPr id="9" name="Picture 8">
            <a:extLst>
              <a:ext uri="{FF2B5EF4-FFF2-40B4-BE49-F238E27FC236}">
                <a16:creationId xmlns:a16="http://schemas.microsoft.com/office/drawing/2014/main" id="{CAB27879-D8EA-DB46-9979-936CBDA4FB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554" y="1121307"/>
            <a:ext cx="3510470" cy="533400"/>
          </a:xfrm>
          <a:prstGeom prst="rect">
            <a:avLst/>
          </a:prstGeom>
        </p:spPr>
      </p:pic>
      <p:pic>
        <p:nvPicPr>
          <p:cNvPr id="11" name="Picture 10">
            <a:extLst>
              <a:ext uri="{FF2B5EF4-FFF2-40B4-BE49-F238E27FC236}">
                <a16:creationId xmlns:a16="http://schemas.microsoft.com/office/drawing/2014/main" id="{7F9F72CC-0818-3549-819F-684D678349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18852" y="1076370"/>
            <a:ext cx="3554363" cy="578337"/>
          </a:xfrm>
          <a:prstGeom prst="rect">
            <a:avLst/>
          </a:prstGeom>
        </p:spPr>
      </p:pic>
      <p:pic>
        <p:nvPicPr>
          <p:cNvPr id="13" name="Picture 12">
            <a:extLst>
              <a:ext uri="{FF2B5EF4-FFF2-40B4-BE49-F238E27FC236}">
                <a16:creationId xmlns:a16="http://schemas.microsoft.com/office/drawing/2014/main" id="{B39CFA14-155D-1F46-AC07-7C7F022170D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84917" y="1058315"/>
            <a:ext cx="1933935" cy="640762"/>
          </a:xfrm>
          <a:prstGeom prst="rect">
            <a:avLst/>
          </a:prstGeom>
        </p:spPr>
      </p:pic>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0E30B21B-07E1-A14E-8990-B075B9327094}"/>
                  </a:ext>
                </a:extLst>
              </p:cNvPr>
              <p:cNvSpPr/>
              <p:nvPr/>
            </p:nvSpPr>
            <p:spPr>
              <a:xfrm>
                <a:off x="0" y="4901141"/>
                <a:ext cx="3357427" cy="1215141"/>
              </a:xfrm>
              <a:prstGeom prst="rect">
                <a:avLst/>
              </a:prstGeom>
            </p:spPr>
            <p:txBody>
              <a:bodyPr wrap="square">
                <a:spAutoFit/>
              </a:bodyPr>
              <a:lstStyle/>
              <a:p>
                <a:r>
                  <a:rPr lang="en-US" dirty="0"/>
                  <a:t>Vertical projection of </a:t>
                </a:r>
                <a14:m>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ea typeface="Cambria Math" panose="02040503050406030204" pitchFamily="18" charset="0"/>
                              </a:rPr>
                              <m:t>𝜔</m:t>
                            </m:r>
                          </m:e>
                        </m:acc>
                      </m:e>
                      <m:sub>
                        <m:r>
                          <a:rPr lang="en-US" i="1">
                            <a:latin typeface="Cambria Math" panose="02040503050406030204" pitchFamily="18" charset="0"/>
                          </a:rPr>
                          <m:t>𝑧</m:t>
                        </m:r>
                      </m:sub>
                    </m:sSub>
                  </m:oMath>
                </a14:m>
                <a:r>
                  <a:rPr lang="en-US" dirty="0"/>
                  <a:t> onto </a:t>
                </a:r>
                <a14:m>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𝑘</m:t>
                            </m:r>
                          </m:e>
                        </m:acc>
                      </m:e>
                      <m:sub>
                        <m:r>
                          <a:rPr lang="en-US" i="1">
                            <a:latin typeface="Cambria Math" panose="02040503050406030204" pitchFamily="18" charset="0"/>
                          </a:rPr>
                          <m:t>0</m:t>
                        </m:r>
                      </m:sub>
                    </m:sSub>
                  </m:oMath>
                </a14:m>
                <a:r>
                  <a:rPr lang="en-US" dirty="0"/>
                  <a:t>,  tilt of </a:t>
                </a:r>
                <a14:m>
                  <m:oMath xmlns:m="http://schemas.openxmlformats.org/officeDocument/2006/math">
                    <m:sSub>
                      <m:sSubPr>
                        <m:ctrlPr>
                          <a:rPr lang="en-US" altLang="zh-CN" i="1">
                            <a:latin typeface="Cambria Math" panose="02040503050406030204" pitchFamily="18" charset="0"/>
                          </a:rPr>
                        </m:ctrlPr>
                      </m:sSubPr>
                      <m:e>
                        <m:acc>
                          <m:accPr>
                            <m:chr m:val="̂"/>
                            <m:ctrlPr>
                              <a:rPr lang="en-US" altLang="zh-CN" i="1">
                                <a:latin typeface="Cambria Math" panose="02040503050406030204" pitchFamily="18" charset="0"/>
                              </a:rPr>
                            </m:ctrlPr>
                          </m:accPr>
                          <m:e>
                            <m:r>
                              <a:rPr lang="en-US" altLang="zh-CN" i="1">
                                <a:latin typeface="Cambria Math" panose="02040503050406030204" pitchFamily="18" charset="0"/>
                              </a:rPr>
                              <m:t>𝑛</m:t>
                            </m:r>
                          </m:e>
                        </m:acc>
                      </m:e>
                      <m:sub>
                        <m:r>
                          <a:rPr lang="en-US" altLang="zh-CN" i="1">
                            <a:latin typeface="Cambria Math" panose="02040503050406030204" pitchFamily="18" charset="0"/>
                          </a:rPr>
                          <m:t>0</m:t>
                        </m:r>
                      </m:sub>
                    </m:sSub>
                  </m:oMath>
                </a14:m>
                <a:r>
                  <a:rPr lang="en-US" dirty="0"/>
                  <a:t> from vertical due to integer spin resonances.</a:t>
                </a:r>
              </a:p>
              <a:p>
                <a:r>
                  <a:rPr lang="en-US" dirty="0"/>
                  <a:t>For vanishing </a:t>
                </a:r>
                <a:r>
                  <a:rPr lang="el-GR" dirty="0"/>
                  <a:t>ν</a:t>
                </a:r>
                <a:r>
                  <a:rPr lang="en-US" baseline="-25000" dirty="0"/>
                  <a:t>z</a:t>
                </a:r>
                <a:r>
                  <a:rPr lang="en-US" dirty="0"/>
                  <a:t>, reduces to [1]</a:t>
                </a:r>
              </a:p>
            </p:txBody>
          </p:sp>
        </mc:Choice>
        <mc:Fallback xmlns="">
          <p:sp>
            <p:nvSpPr>
              <p:cNvPr id="14" name="Rectangle 13">
                <a:extLst>
                  <a:ext uri="{FF2B5EF4-FFF2-40B4-BE49-F238E27FC236}">
                    <a16:creationId xmlns:a16="http://schemas.microsoft.com/office/drawing/2014/main" id="{0E30B21B-07E1-A14E-8990-B075B9327094}"/>
                  </a:ext>
                </a:extLst>
              </p:cNvPr>
              <p:cNvSpPr>
                <a:spLocks noRot="1" noChangeAspect="1" noMove="1" noResize="1" noEditPoints="1" noAdjustHandles="1" noChangeArrowheads="1" noChangeShapeType="1" noTextEdit="1"/>
              </p:cNvSpPr>
              <p:nvPr/>
            </p:nvSpPr>
            <p:spPr>
              <a:xfrm>
                <a:off x="0" y="4901141"/>
                <a:ext cx="3357427" cy="1215141"/>
              </a:xfrm>
              <a:prstGeom prst="rect">
                <a:avLst/>
              </a:prstGeom>
              <a:blipFill>
                <a:blip r:embed="rId7"/>
                <a:stretch>
                  <a:fillRect l="-1136" t="-1031" r="-1894" b="-6186"/>
                </a:stretch>
              </a:blipFill>
            </p:spPr>
            <p:txBody>
              <a:bodyPr/>
              <a:lstStyle/>
              <a:p>
                <a:r>
                  <a:rPr lang="en-US">
                    <a:noFill/>
                  </a:rPr>
                  <a:t> </a:t>
                </a:r>
              </a:p>
            </p:txBody>
          </p:sp>
        </mc:Fallback>
      </mc:AlternateContent>
      <p:pic>
        <p:nvPicPr>
          <p:cNvPr id="16" name="Picture 15">
            <a:extLst>
              <a:ext uri="{FF2B5EF4-FFF2-40B4-BE49-F238E27FC236}">
                <a16:creationId xmlns:a16="http://schemas.microsoft.com/office/drawing/2014/main" id="{1C55ABD3-6930-0B4F-A0F7-0634A75DFE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8458" y="3429574"/>
            <a:ext cx="4555766" cy="1069494"/>
          </a:xfrm>
          <a:prstGeom prst="rect">
            <a:avLst/>
          </a:prstGeom>
        </p:spPr>
      </p:pic>
      <p:pic>
        <p:nvPicPr>
          <p:cNvPr id="18" name="Picture 17">
            <a:extLst>
              <a:ext uri="{FF2B5EF4-FFF2-40B4-BE49-F238E27FC236}">
                <a16:creationId xmlns:a16="http://schemas.microsoft.com/office/drawing/2014/main" id="{C3BE1898-0681-9247-BD2E-8DC7E2D296C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8261" y="6195193"/>
            <a:ext cx="1922188" cy="668587"/>
          </a:xfrm>
          <a:prstGeom prst="rect">
            <a:avLst/>
          </a:prstGeom>
        </p:spPr>
      </p:pic>
      <p:sp>
        <p:nvSpPr>
          <p:cNvPr id="19" name="Rectangle 18">
            <a:extLst>
              <a:ext uri="{FF2B5EF4-FFF2-40B4-BE49-F238E27FC236}">
                <a16:creationId xmlns:a16="http://schemas.microsoft.com/office/drawing/2014/main" id="{FF170F13-8FFA-9348-AB9B-AC7F40AF4103}"/>
              </a:ext>
            </a:extLst>
          </p:cNvPr>
          <p:cNvSpPr/>
          <p:nvPr/>
        </p:nvSpPr>
        <p:spPr>
          <a:xfrm>
            <a:off x="2635609" y="3508883"/>
            <a:ext cx="867266" cy="520617"/>
          </a:xfrm>
          <a:prstGeom prst="rect">
            <a:avLst/>
          </a:prstGeom>
          <a:noFill/>
          <a:ln w="1905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F3606C7E-7BA8-8E49-8EEE-1B1662855AD5}"/>
              </a:ext>
            </a:extLst>
          </p:cNvPr>
          <p:cNvCxnSpPr>
            <a:cxnSpLocks/>
          </p:cNvCxnSpPr>
          <p:nvPr/>
        </p:nvCxnSpPr>
        <p:spPr>
          <a:xfrm flipV="1">
            <a:off x="2420502" y="4108810"/>
            <a:ext cx="415626" cy="587576"/>
          </a:xfrm>
          <a:prstGeom prst="straightConnector1">
            <a:avLst/>
          </a:prstGeom>
          <a:ln w="12700">
            <a:solidFill>
              <a:srgbClr val="0000FF"/>
            </a:solidFill>
            <a:tailEnd type="triangle"/>
          </a:ln>
        </p:spPr>
        <p:style>
          <a:lnRef idx="2">
            <a:schemeClr val="dk1"/>
          </a:lnRef>
          <a:fillRef idx="0">
            <a:schemeClr val="dk1"/>
          </a:fillRef>
          <a:effectRef idx="1">
            <a:schemeClr val="dk1"/>
          </a:effectRef>
          <a:fontRef idx="minor">
            <a:schemeClr val="tx1"/>
          </a:fontRef>
        </p:style>
      </p:cxnSp>
      <p:sp>
        <p:nvSpPr>
          <p:cNvPr id="23" name="Rectangle 22">
            <a:extLst>
              <a:ext uri="{FF2B5EF4-FFF2-40B4-BE49-F238E27FC236}">
                <a16:creationId xmlns:a16="http://schemas.microsoft.com/office/drawing/2014/main" id="{A1FE4505-3B31-8F4B-81E4-D268331907FE}"/>
              </a:ext>
            </a:extLst>
          </p:cNvPr>
          <p:cNvSpPr/>
          <p:nvPr/>
        </p:nvSpPr>
        <p:spPr>
          <a:xfrm>
            <a:off x="3706074" y="3508883"/>
            <a:ext cx="1533951" cy="520617"/>
          </a:xfrm>
          <a:prstGeom prst="rect">
            <a:avLst/>
          </a:prstGeom>
          <a:noFill/>
          <a:ln w="1905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F2BA82A4-F09C-4A47-90BC-D2114D879B35}"/>
                  </a:ext>
                </a:extLst>
              </p:cNvPr>
              <p:cNvSpPr/>
              <p:nvPr/>
            </p:nvSpPr>
            <p:spPr>
              <a:xfrm>
                <a:off x="3452784" y="5010480"/>
                <a:ext cx="3511590" cy="661143"/>
              </a:xfrm>
              <a:prstGeom prst="rect">
                <a:avLst/>
              </a:prstGeom>
            </p:spPr>
            <p:txBody>
              <a:bodyPr wrap="square">
                <a:spAutoFit/>
              </a:bodyPr>
              <a:lstStyle/>
              <a:p>
                <a:r>
                  <a:rPr lang="en-US" dirty="0"/>
                  <a:t>Horizontal projection of </a:t>
                </a:r>
                <a14:m>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ea typeface="Cambria Math" panose="02040503050406030204" pitchFamily="18" charset="0"/>
                              </a:rPr>
                              <m:t>𝜔</m:t>
                            </m:r>
                          </m:e>
                        </m:acc>
                      </m:e>
                      <m:sub>
                        <m:r>
                          <a:rPr lang="en-US" i="1">
                            <a:latin typeface="Cambria Math" panose="02040503050406030204" pitchFamily="18" charset="0"/>
                          </a:rPr>
                          <m:t>𝑧</m:t>
                        </m:r>
                      </m:sub>
                    </m:sSub>
                  </m:oMath>
                </a14:m>
                <a:r>
                  <a:rPr lang="en-US" dirty="0"/>
                  <a:t> onto </a:t>
                </a:r>
                <a14:m>
                  <m:oMath xmlns:m="http://schemas.openxmlformats.org/officeDocument/2006/math">
                    <m:sSub>
                      <m:sSubPr>
                        <m:ctrlPr>
                          <a:rPr lang="en-US" i="1">
                            <a:latin typeface="Cambria Math" panose="02040503050406030204" pitchFamily="18" charset="0"/>
                          </a:rPr>
                        </m:ctrlPr>
                      </m:sSubPr>
                      <m:e>
                        <m:acc>
                          <m:accPr>
                            <m:chr m:val="̂"/>
                            <m:ctrlPr>
                              <a:rPr lang="en-US" i="1">
                                <a:latin typeface="Cambria Math" panose="02040503050406030204" pitchFamily="18" charset="0"/>
                              </a:rPr>
                            </m:ctrlPr>
                          </m:accPr>
                          <m:e>
                            <m:r>
                              <a:rPr lang="en-US" i="1">
                                <a:latin typeface="Cambria Math" panose="02040503050406030204" pitchFamily="18" charset="0"/>
                              </a:rPr>
                              <m:t>𝑘</m:t>
                            </m:r>
                          </m:e>
                        </m:acc>
                      </m:e>
                      <m:sub>
                        <m:r>
                          <a:rPr lang="en-US" i="1">
                            <a:latin typeface="Cambria Math" panose="02040503050406030204" pitchFamily="18" charset="0"/>
                          </a:rPr>
                          <m:t>0</m:t>
                        </m:r>
                      </m:sub>
                    </m:sSub>
                  </m:oMath>
                </a14:m>
                <a:r>
                  <a:rPr lang="en-US" dirty="0"/>
                  <a:t>,  due to vertical dispersions [2]</a:t>
                </a:r>
              </a:p>
            </p:txBody>
          </p:sp>
        </mc:Choice>
        <mc:Fallback xmlns="">
          <p:sp>
            <p:nvSpPr>
              <p:cNvPr id="26" name="Rectangle 25">
                <a:extLst>
                  <a:ext uri="{FF2B5EF4-FFF2-40B4-BE49-F238E27FC236}">
                    <a16:creationId xmlns:a16="http://schemas.microsoft.com/office/drawing/2014/main" id="{F2BA82A4-F09C-4A47-90BC-D2114D879B35}"/>
                  </a:ext>
                </a:extLst>
              </p:cNvPr>
              <p:cNvSpPr>
                <a:spLocks noRot="1" noChangeAspect="1" noMove="1" noResize="1" noEditPoints="1" noAdjustHandles="1" noChangeArrowheads="1" noChangeShapeType="1" noTextEdit="1"/>
              </p:cNvSpPr>
              <p:nvPr/>
            </p:nvSpPr>
            <p:spPr>
              <a:xfrm>
                <a:off x="3452784" y="5010480"/>
                <a:ext cx="3511590" cy="661143"/>
              </a:xfrm>
              <a:prstGeom prst="rect">
                <a:avLst/>
              </a:prstGeom>
              <a:blipFill>
                <a:blip r:embed="rId10"/>
                <a:stretch>
                  <a:fillRect l="-1444" t="-3774" b="-13208"/>
                </a:stretch>
              </a:blipFill>
            </p:spPr>
            <p:txBody>
              <a:bodyPr/>
              <a:lstStyle/>
              <a:p>
                <a:r>
                  <a:rPr lang="en-US">
                    <a:noFill/>
                  </a:rPr>
                  <a:t> </a:t>
                </a:r>
              </a:p>
            </p:txBody>
          </p:sp>
        </mc:Fallback>
      </mc:AlternateContent>
      <p:pic>
        <p:nvPicPr>
          <p:cNvPr id="30" name="Picture 29">
            <a:extLst>
              <a:ext uri="{FF2B5EF4-FFF2-40B4-BE49-F238E27FC236}">
                <a16:creationId xmlns:a16="http://schemas.microsoft.com/office/drawing/2014/main" id="{EC3DAB92-56B1-484F-BDE2-32C47015D99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56044" y="2608545"/>
            <a:ext cx="3160169" cy="796465"/>
          </a:xfrm>
          <a:prstGeom prst="rect">
            <a:avLst/>
          </a:prstGeom>
        </p:spPr>
      </p:pic>
      <p:pic>
        <p:nvPicPr>
          <p:cNvPr id="32" name="Picture 31">
            <a:extLst>
              <a:ext uri="{FF2B5EF4-FFF2-40B4-BE49-F238E27FC236}">
                <a16:creationId xmlns:a16="http://schemas.microsoft.com/office/drawing/2014/main" id="{134AE718-F0DF-0645-96DF-41FA1A00A33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122664" y="1101145"/>
            <a:ext cx="2781300" cy="609600"/>
          </a:xfrm>
          <a:prstGeom prst="rect">
            <a:avLst/>
          </a:prstGeom>
        </p:spPr>
      </p:pic>
      <p:sp>
        <p:nvSpPr>
          <p:cNvPr id="33" name="TextBox 32">
            <a:extLst>
              <a:ext uri="{FF2B5EF4-FFF2-40B4-BE49-F238E27FC236}">
                <a16:creationId xmlns:a16="http://schemas.microsoft.com/office/drawing/2014/main" id="{1FFC6FCB-28C6-C146-AC6E-7CAB74E8D1D5}"/>
              </a:ext>
            </a:extLst>
          </p:cNvPr>
          <p:cNvSpPr txBox="1"/>
          <p:nvPr/>
        </p:nvSpPr>
        <p:spPr>
          <a:xfrm>
            <a:off x="2369670" y="6356351"/>
            <a:ext cx="8994361" cy="523220"/>
          </a:xfrm>
          <a:prstGeom prst="rect">
            <a:avLst/>
          </a:prstGeom>
          <a:noFill/>
        </p:spPr>
        <p:txBody>
          <a:bodyPr wrap="square" rtlCol="0">
            <a:spAutoFit/>
          </a:bodyPr>
          <a:lstStyle/>
          <a:p>
            <a:r>
              <a:rPr lang="en-US" altLang="zh-CN" sz="1400" dirty="0">
                <a:solidFill>
                  <a:srgbClr val="00B050"/>
                </a:solidFill>
              </a:rPr>
              <a:t>[1]</a:t>
            </a:r>
            <a:r>
              <a:rPr lang="zh-CN" altLang="en-US" sz="1400" dirty="0">
                <a:solidFill>
                  <a:srgbClr val="00B050"/>
                </a:solidFill>
              </a:rPr>
              <a:t> </a:t>
            </a:r>
            <a:r>
              <a:rPr lang="en-US" altLang="zh-CN" sz="1400" dirty="0" err="1">
                <a:solidFill>
                  <a:srgbClr val="00B050"/>
                </a:solidFill>
              </a:rPr>
              <a:t>Derbenev</a:t>
            </a:r>
            <a:r>
              <a:rPr lang="en-US" altLang="zh-CN" sz="1400" dirty="0">
                <a:solidFill>
                  <a:srgbClr val="00B050"/>
                </a:solidFill>
              </a:rPr>
              <a:t>,</a:t>
            </a:r>
            <a:r>
              <a:rPr lang="zh-CN" altLang="en-US" sz="1400" dirty="0">
                <a:solidFill>
                  <a:srgbClr val="00B050"/>
                </a:solidFill>
              </a:rPr>
              <a:t> </a:t>
            </a:r>
            <a:r>
              <a:rPr lang="en-US" altLang="zh-CN" sz="1400" dirty="0" err="1">
                <a:solidFill>
                  <a:srgbClr val="00B050"/>
                </a:solidFill>
              </a:rPr>
              <a:t>Kondrantenko</a:t>
            </a:r>
            <a:r>
              <a:rPr lang="zh-CN" altLang="en-US" sz="1400" dirty="0">
                <a:solidFill>
                  <a:srgbClr val="00B050"/>
                </a:solidFill>
              </a:rPr>
              <a:t> </a:t>
            </a:r>
            <a:r>
              <a:rPr lang="en-US" altLang="zh-CN" sz="1400" dirty="0">
                <a:solidFill>
                  <a:srgbClr val="00B050"/>
                </a:solidFill>
              </a:rPr>
              <a:t>and</a:t>
            </a:r>
            <a:r>
              <a:rPr lang="zh-CN" altLang="en-US" sz="1400" dirty="0">
                <a:solidFill>
                  <a:srgbClr val="00B050"/>
                </a:solidFill>
              </a:rPr>
              <a:t> </a:t>
            </a:r>
            <a:r>
              <a:rPr lang="en-US" altLang="zh-CN" sz="1400" dirty="0" err="1">
                <a:solidFill>
                  <a:srgbClr val="00B050"/>
                </a:solidFill>
              </a:rPr>
              <a:t>Skrinsky</a:t>
            </a:r>
            <a:r>
              <a:rPr lang="en-US" altLang="zh-CN" sz="1400" dirty="0">
                <a:solidFill>
                  <a:srgbClr val="00B050"/>
                </a:solidFill>
              </a:rPr>
              <a:t>,</a:t>
            </a:r>
            <a:r>
              <a:rPr lang="zh-CN" altLang="en-US" sz="1400" dirty="0">
                <a:solidFill>
                  <a:srgbClr val="00B050"/>
                </a:solidFill>
              </a:rPr>
              <a:t> </a:t>
            </a:r>
            <a:r>
              <a:rPr lang="en-US" altLang="zh-CN" sz="1400" dirty="0">
                <a:solidFill>
                  <a:srgbClr val="00B050"/>
                </a:solidFill>
              </a:rPr>
              <a:t>Part.</a:t>
            </a:r>
            <a:r>
              <a:rPr lang="zh-CN" altLang="en-US" sz="1400" dirty="0">
                <a:solidFill>
                  <a:srgbClr val="00B050"/>
                </a:solidFill>
              </a:rPr>
              <a:t> </a:t>
            </a:r>
            <a:r>
              <a:rPr lang="en-US" altLang="zh-CN" sz="1400" dirty="0">
                <a:solidFill>
                  <a:srgbClr val="00B050"/>
                </a:solidFill>
              </a:rPr>
              <a:t>Accel.</a:t>
            </a:r>
            <a:r>
              <a:rPr lang="zh-CN" altLang="en-US" sz="1400" dirty="0">
                <a:solidFill>
                  <a:srgbClr val="00B050"/>
                </a:solidFill>
              </a:rPr>
              <a:t> </a:t>
            </a:r>
            <a:r>
              <a:rPr lang="en-US" altLang="zh-CN" sz="1400" dirty="0">
                <a:solidFill>
                  <a:srgbClr val="00B050"/>
                </a:solidFill>
              </a:rPr>
              <a:t>9,</a:t>
            </a:r>
            <a:r>
              <a:rPr lang="zh-CN" altLang="en-US" sz="1400" dirty="0">
                <a:solidFill>
                  <a:srgbClr val="00B050"/>
                </a:solidFill>
              </a:rPr>
              <a:t> </a:t>
            </a:r>
            <a:r>
              <a:rPr lang="en-US" altLang="zh-CN" sz="1400" dirty="0">
                <a:solidFill>
                  <a:srgbClr val="00B050"/>
                </a:solidFill>
              </a:rPr>
              <a:t>247</a:t>
            </a:r>
            <a:r>
              <a:rPr lang="zh-CN" altLang="en-US" sz="1400" dirty="0">
                <a:solidFill>
                  <a:srgbClr val="00B050"/>
                </a:solidFill>
              </a:rPr>
              <a:t> </a:t>
            </a:r>
            <a:r>
              <a:rPr lang="en-US" altLang="zh-CN" sz="1400" dirty="0">
                <a:solidFill>
                  <a:srgbClr val="00B050"/>
                </a:solidFill>
              </a:rPr>
              <a:t>(1979)</a:t>
            </a:r>
            <a:endParaRPr lang="en-HK" altLang="zh-CN" sz="1400" dirty="0">
              <a:solidFill>
                <a:srgbClr val="00B050"/>
              </a:solidFill>
            </a:endParaRPr>
          </a:p>
          <a:p>
            <a:r>
              <a:rPr lang="en-US" altLang="zh-CN" sz="1400" dirty="0">
                <a:solidFill>
                  <a:srgbClr val="00B050"/>
                </a:solidFill>
              </a:rPr>
              <a:t>[2]</a:t>
            </a:r>
            <a:r>
              <a:rPr lang="zh-CN" altLang="en-US" sz="1400" dirty="0">
                <a:solidFill>
                  <a:srgbClr val="00B050"/>
                </a:solidFill>
              </a:rPr>
              <a:t> </a:t>
            </a:r>
            <a:r>
              <a:rPr lang="en-US" altLang="zh-CN" sz="1400" dirty="0">
                <a:solidFill>
                  <a:srgbClr val="00B050"/>
                </a:solidFill>
              </a:rPr>
              <a:t>Montague, Phys. Rep, 113, 1 (1984). [3]  </a:t>
            </a:r>
            <a:r>
              <a:rPr lang="en-US" altLang="zh-CN" sz="1400" dirty="0" err="1">
                <a:solidFill>
                  <a:srgbClr val="00B050"/>
                </a:solidFill>
              </a:rPr>
              <a:t>Yokoya</a:t>
            </a:r>
            <a:r>
              <a:rPr lang="en-US" altLang="zh-CN" sz="1400" dirty="0">
                <a:solidFill>
                  <a:srgbClr val="00B050"/>
                </a:solidFill>
              </a:rPr>
              <a:t>, Part. Accel. 13, 85 (1983)</a:t>
            </a:r>
            <a:endParaRPr lang="en-US" sz="1400" dirty="0">
              <a:solidFill>
                <a:srgbClr val="00B050"/>
              </a:solidFill>
            </a:endParaRPr>
          </a:p>
        </p:txBody>
      </p:sp>
      <p:pic>
        <p:nvPicPr>
          <p:cNvPr id="35" name="Picture 34">
            <a:extLst>
              <a:ext uri="{FF2B5EF4-FFF2-40B4-BE49-F238E27FC236}">
                <a16:creationId xmlns:a16="http://schemas.microsoft.com/office/drawing/2014/main" id="{660CBC12-08A7-F649-B998-0FC591993C4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1257" y="4421276"/>
            <a:ext cx="1967834" cy="531002"/>
          </a:xfrm>
          <a:prstGeom prst="rect">
            <a:avLst/>
          </a:prstGeom>
        </p:spPr>
      </p:pic>
      <p:pic>
        <p:nvPicPr>
          <p:cNvPr id="37" name="Picture 36">
            <a:extLst>
              <a:ext uri="{FF2B5EF4-FFF2-40B4-BE49-F238E27FC236}">
                <a16:creationId xmlns:a16="http://schemas.microsoft.com/office/drawing/2014/main" id="{60813AAA-A99F-3B45-89C8-B86A11F4FE1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452609" y="4499068"/>
            <a:ext cx="3128508" cy="555781"/>
          </a:xfrm>
          <a:prstGeom prst="rect">
            <a:avLst/>
          </a:prstGeom>
        </p:spPr>
      </p:pic>
      <p:pic>
        <p:nvPicPr>
          <p:cNvPr id="39" name="Picture 38">
            <a:extLst>
              <a:ext uri="{FF2B5EF4-FFF2-40B4-BE49-F238E27FC236}">
                <a16:creationId xmlns:a16="http://schemas.microsoft.com/office/drawing/2014/main" id="{932F4793-1042-0042-8782-801D86A6796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896607" y="3420528"/>
            <a:ext cx="4467424" cy="1860470"/>
          </a:xfrm>
          <a:prstGeom prst="rect">
            <a:avLst/>
          </a:prstGeom>
        </p:spPr>
      </p:pic>
      <p:pic>
        <p:nvPicPr>
          <p:cNvPr id="41" name="Picture 40">
            <a:extLst>
              <a:ext uri="{FF2B5EF4-FFF2-40B4-BE49-F238E27FC236}">
                <a16:creationId xmlns:a16="http://schemas.microsoft.com/office/drawing/2014/main" id="{F5AAB129-1F1F-5142-A3AB-59740809658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931150" y="2787869"/>
            <a:ext cx="1612900" cy="609600"/>
          </a:xfrm>
          <a:prstGeom prst="rect">
            <a:avLst/>
          </a:prstGeom>
        </p:spPr>
      </p:pic>
      <p:cxnSp>
        <p:nvCxnSpPr>
          <p:cNvPr id="43" name="Straight Connector 42">
            <a:extLst>
              <a:ext uri="{FF2B5EF4-FFF2-40B4-BE49-F238E27FC236}">
                <a16:creationId xmlns:a16="http://schemas.microsoft.com/office/drawing/2014/main" id="{442DAD47-3483-7147-80C7-5411A529AC73}"/>
              </a:ext>
            </a:extLst>
          </p:cNvPr>
          <p:cNvCxnSpPr>
            <a:cxnSpLocks/>
          </p:cNvCxnSpPr>
          <p:nvPr/>
        </p:nvCxnSpPr>
        <p:spPr>
          <a:xfrm>
            <a:off x="8107680" y="6356351"/>
            <a:ext cx="325635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8ED8C576-1D4D-BD45-B01C-3C363D373F59}"/>
              </a:ext>
            </a:extLst>
          </p:cNvPr>
          <p:cNvCxnSpPr/>
          <p:nvPr/>
        </p:nvCxnSpPr>
        <p:spPr>
          <a:xfrm>
            <a:off x="8473440" y="6195193"/>
            <a:ext cx="0" cy="290951"/>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666CEA78-CDEF-B249-AD0B-9A55E107198A}"/>
              </a:ext>
            </a:extLst>
          </p:cNvPr>
          <p:cNvCxnSpPr/>
          <p:nvPr/>
        </p:nvCxnSpPr>
        <p:spPr>
          <a:xfrm>
            <a:off x="9122664" y="6195193"/>
            <a:ext cx="0" cy="290951"/>
          </a:xfrm>
          <a:prstGeom prst="line">
            <a:avLst/>
          </a:prstGeom>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3F45AD23-25C6-2E4B-8ED3-91136C3B24D7}"/>
              </a:ext>
            </a:extLst>
          </p:cNvPr>
          <p:cNvCxnSpPr/>
          <p:nvPr/>
        </p:nvCxnSpPr>
        <p:spPr>
          <a:xfrm>
            <a:off x="9771888" y="6195193"/>
            <a:ext cx="0" cy="290951"/>
          </a:xfrm>
          <a:prstGeom prst="line">
            <a:avLst/>
          </a:prstGeom>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1AA7EDAA-99CF-7A43-8C9E-3490C97D827D}"/>
              </a:ext>
            </a:extLst>
          </p:cNvPr>
          <p:cNvCxnSpPr/>
          <p:nvPr/>
        </p:nvCxnSpPr>
        <p:spPr>
          <a:xfrm>
            <a:off x="10421112" y="6195193"/>
            <a:ext cx="0" cy="290951"/>
          </a:xfrm>
          <a:prstGeom prst="line">
            <a:avLst/>
          </a:prstGeom>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FDDAB4CA-A424-DD46-89AD-AD62C8B5BABF}"/>
              </a:ext>
            </a:extLst>
          </p:cNvPr>
          <p:cNvCxnSpPr/>
          <p:nvPr/>
        </p:nvCxnSpPr>
        <p:spPr>
          <a:xfrm>
            <a:off x="11070336" y="6195193"/>
            <a:ext cx="0" cy="290951"/>
          </a:xfrm>
          <a:prstGeom prst="line">
            <a:avLst/>
          </a:prstGeom>
        </p:spPr>
        <p:style>
          <a:lnRef idx="2">
            <a:schemeClr val="accent1"/>
          </a:lnRef>
          <a:fillRef idx="0">
            <a:schemeClr val="accent1"/>
          </a:fillRef>
          <a:effectRef idx="1">
            <a:schemeClr val="accent1"/>
          </a:effectRef>
          <a:fontRef idx="minor">
            <a:schemeClr val="tx1"/>
          </a:fontRef>
        </p:style>
      </p:cxnSp>
      <p:sp>
        <p:nvSpPr>
          <p:cNvPr id="55" name="Block Arc 54">
            <a:extLst>
              <a:ext uri="{FF2B5EF4-FFF2-40B4-BE49-F238E27FC236}">
                <a16:creationId xmlns:a16="http://schemas.microsoft.com/office/drawing/2014/main" id="{84FDDF5B-B969-9C41-9EB1-73E5E74B0C25}"/>
              </a:ext>
            </a:extLst>
          </p:cNvPr>
          <p:cNvSpPr/>
          <p:nvPr/>
        </p:nvSpPr>
        <p:spPr>
          <a:xfrm>
            <a:off x="9319256" y="5646807"/>
            <a:ext cx="283881" cy="1385786"/>
          </a:xfrm>
          <a:prstGeom prst="blockArc">
            <a:avLst>
              <a:gd name="adj1" fmla="val 10800000"/>
              <a:gd name="adj2" fmla="val 21361539"/>
              <a:gd name="adj3" fmla="val 1212"/>
            </a:avLst>
          </a:prstGeom>
          <a:gradFill>
            <a:gsLst>
              <a:gs pos="0">
                <a:schemeClr val="tx1"/>
              </a:gs>
              <a:gs pos="100000">
                <a:schemeClr val="accent1">
                  <a:tint val="50000"/>
                  <a:shade val="100000"/>
                  <a:satMod val="350000"/>
                </a:schemeClr>
              </a:gs>
            </a:gsLst>
          </a:gra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56" name="Rectangle 55">
                <a:extLst>
                  <a:ext uri="{FF2B5EF4-FFF2-40B4-BE49-F238E27FC236}">
                    <a16:creationId xmlns:a16="http://schemas.microsoft.com/office/drawing/2014/main" id="{E0282397-57A4-B643-B400-BCD20CCCB1DD}"/>
                  </a:ext>
                </a:extLst>
              </p:cNvPr>
              <p:cNvSpPr/>
              <p:nvPr/>
            </p:nvSpPr>
            <p:spPr>
              <a:xfrm>
                <a:off x="9940640" y="6438979"/>
                <a:ext cx="391454" cy="36298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nor/>
                        </m:rPr>
                        <a:rPr kumimoji="1" lang="el-GR" altLang="zh-CN" i="1" dirty="0">
                          <a:latin typeface="Times New Roman"/>
                          <a:ea typeface="楷体"/>
                          <a:cs typeface="Times New Roman"/>
                        </a:rPr>
                        <m:t>ν</m:t>
                      </m:r>
                      <m:r>
                        <m:rPr>
                          <m:nor/>
                        </m:rPr>
                        <a:rPr kumimoji="1" lang="en-US" altLang="zh-CN" b="0" i="0" baseline="-25000" dirty="0" smtClean="0">
                          <a:latin typeface="Times New Roman"/>
                          <a:ea typeface="楷体"/>
                          <a:cs typeface="Times New Roman"/>
                        </a:rPr>
                        <m:t>z</m:t>
                      </m:r>
                    </m:oMath>
                  </m:oMathPara>
                </a14:m>
                <a:endParaRPr lang="en-US" baseline="-25000" dirty="0"/>
              </a:p>
            </p:txBody>
          </p:sp>
        </mc:Choice>
        <mc:Fallback xmlns="">
          <p:sp>
            <p:nvSpPr>
              <p:cNvPr id="56" name="Rectangle 55">
                <a:extLst>
                  <a:ext uri="{FF2B5EF4-FFF2-40B4-BE49-F238E27FC236}">
                    <a16:creationId xmlns:a16="http://schemas.microsoft.com/office/drawing/2014/main" id="{E0282397-57A4-B643-B400-BCD20CCCB1DD}"/>
                  </a:ext>
                </a:extLst>
              </p:cNvPr>
              <p:cNvSpPr>
                <a:spLocks noRot="1" noChangeAspect="1" noMove="1" noResize="1" noEditPoints="1" noAdjustHandles="1" noChangeArrowheads="1" noChangeShapeType="1" noTextEdit="1"/>
              </p:cNvSpPr>
              <p:nvPr/>
            </p:nvSpPr>
            <p:spPr>
              <a:xfrm>
                <a:off x="9940640" y="6438979"/>
                <a:ext cx="391454" cy="362984"/>
              </a:xfrm>
              <a:prstGeom prst="rect">
                <a:avLst/>
              </a:prstGeom>
              <a:blipFill>
                <a:blip r:embed="rId17"/>
                <a:stretch>
                  <a:fillRect/>
                </a:stretch>
              </a:blipFill>
            </p:spPr>
            <p:txBody>
              <a:bodyPr/>
              <a:lstStyle/>
              <a:p>
                <a:r>
                  <a:rPr lang="en-US">
                    <a:noFill/>
                  </a:rPr>
                  <a:t> </a:t>
                </a:r>
              </a:p>
            </p:txBody>
          </p:sp>
        </mc:Fallback>
      </mc:AlternateContent>
      <p:cxnSp>
        <p:nvCxnSpPr>
          <p:cNvPr id="58" name="Straight Arrow Connector 57">
            <a:extLst>
              <a:ext uri="{FF2B5EF4-FFF2-40B4-BE49-F238E27FC236}">
                <a16:creationId xmlns:a16="http://schemas.microsoft.com/office/drawing/2014/main" id="{242C5C40-2F04-644C-8385-9EF854E55923}"/>
              </a:ext>
            </a:extLst>
          </p:cNvPr>
          <p:cNvCxnSpPr/>
          <p:nvPr/>
        </p:nvCxnSpPr>
        <p:spPr>
          <a:xfrm>
            <a:off x="9802368" y="6438979"/>
            <a:ext cx="618744" cy="0"/>
          </a:xfrm>
          <a:prstGeom prst="straightConnector1">
            <a:avLst/>
          </a:prstGeom>
          <a:ln w="127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9" name="Straight Arrow Connector 58">
            <a:extLst>
              <a:ext uri="{FF2B5EF4-FFF2-40B4-BE49-F238E27FC236}">
                <a16:creationId xmlns:a16="http://schemas.microsoft.com/office/drawing/2014/main" id="{8F4FC36F-11BB-7043-A677-D2BB2527E866}"/>
              </a:ext>
            </a:extLst>
          </p:cNvPr>
          <p:cNvCxnSpPr>
            <a:cxnSpLocks/>
          </p:cNvCxnSpPr>
          <p:nvPr/>
        </p:nvCxnSpPr>
        <p:spPr>
          <a:xfrm>
            <a:off x="9339615" y="6099597"/>
            <a:ext cx="263522" cy="0"/>
          </a:xfrm>
          <a:prstGeom prst="straightConnector1">
            <a:avLst/>
          </a:prstGeom>
          <a:ln w="127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61" name="TextBox 60">
                <a:extLst>
                  <a:ext uri="{FF2B5EF4-FFF2-40B4-BE49-F238E27FC236}">
                    <a16:creationId xmlns:a16="http://schemas.microsoft.com/office/drawing/2014/main" id="{48AEF584-0486-6649-9A20-88A5820256BD}"/>
                  </a:ext>
                </a:extLst>
              </p:cNvPr>
              <p:cNvSpPr txBox="1"/>
              <p:nvPr/>
            </p:nvSpPr>
            <p:spPr>
              <a:xfrm>
                <a:off x="8867808" y="5646806"/>
                <a:ext cx="50860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m:rPr>
                          <m:nor/>
                        </m:rPr>
                        <a:rPr kumimoji="1" lang="el-GR" altLang="zh-CN" i="1" dirty="0">
                          <a:latin typeface="Times New Roman"/>
                          <a:ea typeface="楷体"/>
                          <a:cs typeface="Times New Roman"/>
                        </a:rPr>
                        <m:t>ν</m:t>
                      </m:r>
                      <m:r>
                        <m:rPr>
                          <m:nor/>
                        </m:rPr>
                        <a:rPr kumimoji="1" lang="en-US" altLang="zh-CN" baseline="-25000" dirty="0">
                          <a:latin typeface="Times New Roman"/>
                          <a:ea typeface="楷体"/>
                          <a:cs typeface="Times New Roman"/>
                        </a:rPr>
                        <m:t>0</m:t>
                      </m:r>
                      <m:sSub>
                        <m:sSubPr>
                          <m:ctrlPr>
                            <a:rPr lang="en-US" i="1" smtClean="0">
                              <a:latin typeface="Cambria Math" panose="02040503050406030204" pitchFamily="18" charset="0"/>
                            </a:rPr>
                          </m:ctrlPr>
                        </m:sSubPr>
                        <m:e>
                          <m:r>
                            <a:rPr lang="en-US" i="1" smtClean="0">
                              <a:latin typeface="Cambria Math" panose="02040503050406030204" pitchFamily="18" charset="0"/>
                              <a:ea typeface="Cambria Math" panose="02040503050406030204" pitchFamily="18" charset="0"/>
                            </a:rPr>
                            <m:t>𝜎</m:t>
                          </m:r>
                        </m:e>
                        <m:sub>
                          <m:r>
                            <a:rPr lang="en-US" i="1" smtClean="0">
                              <a:latin typeface="Cambria Math" panose="02040503050406030204" pitchFamily="18" charset="0"/>
                              <a:ea typeface="Cambria Math" panose="02040503050406030204" pitchFamily="18" charset="0"/>
                            </a:rPr>
                            <m:t>𝛿</m:t>
                          </m:r>
                        </m:sub>
                      </m:sSub>
                    </m:oMath>
                  </m:oMathPara>
                </a14:m>
                <a:endParaRPr lang="en-US" dirty="0"/>
              </a:p>
            </p:txBody>
          </p:sp>
        </mc:Choice>
        <mc:Fallback xmlns="">
          <p:sp>
            <p:nvSpPr>
              <p:cNvPr id="61" name="TextBox 60">
                <a:extLst>
                  <a:ext uri="{FF2B5EF4-FFF2-40B4-BE49-F238E27FC236}">
                    <a16:creationId xmlns:a16="http://schemas.microsoft.com/office/drawing/2014/main" id="{48AEF584-0486-6649-9A20-88A5820256BD}"/>
                  </a:ext>
                </a:extLst>
              </p:cNvPr>
              <p:cNvSpPr txBox="1">
                <a:spLocks noRot="1" noChangeAspect="1" noMove="1" noResize="1" noEditPoints="1" noAdjustHandles="1" noChangeArrowheads="1" noChangeShapeType="1" noTextEdit="1"/>
              </p:cNvSpPr>
              <p:nvPr/>
            </p:nvSpPr>
            <p:spPr>
              <a:xfrm>
                <a:off x="8867808" y="5646806"/>
                <a:ext cx="508603" cy="369332"/>
              </a:xfrm>
              <a:prstGeom prst="rect">
                <a:avLst/>
              </a:prstGeom>
              <a:blipFill>
                <a:blip r:embed="rId18"/>
                <a:stretch>
                  <a:fillRect r="-7317"/>
                </a:stretch>
              </a:blipFill>
            </p:spPr>
            <p:txBody>
              <a:bodyPr/>
              <a:lstStyle/>
              <a:p>
                <a:r>
                  <a:rPr lang="en-US">
                    <a:noFill/>
                  </a:rPr>
                  <a:t> </a:t>
                </a:r>
              </a:p>
            </p:txBody>
          </p:sp>
        </mc:Fallback>
      </mc:AlternateContent>
      <p:cxnSp>
        <p:nvCxnSpPr>
          <p:cNvPr id="63" name="Straight Arrow Connector 62">
            <a:extLst>
              <a:ext uri="{FF2B5EF4-FFF2-40B4-BE49-F238E27FC236}">
                <a16:creationId xmlns:a16="http://schemas.microsoft.com/office/drawing/2014/main" id="{1C34A76B-BE83-6F41-89AD-889D03114B1C}"/>
              </a:ext>
            </a:extLst>
          </p:cNvPr>
          <p:cNvCxnSpPr>
            <a:cxnSpLocks/>
          </p:cNvCxnSpPr>
          <p:nvPr/>
        </p:nvCxnSpPr>
        <p:spPr>
          <a:xfrm flipH="1">
            <a:off x="451598" y="3027501"/>
            <a:ext cx="1208470" cy="1489011"/>
          </a:xfrm>
          <a:prstGeom prst="straightConnector1">
            <a:avLst/>
          </a:prstGeom>
          <a:ln w="12700">
            <a:solidFill>
              <a:srgbClr val="0000FF"/>
            </a:solidFill>
            <a:tailEnd type="triangle"/>
          </a:ln>
        </p:spPr>
        <p:style>
          <a:lnRef idx="2">
            <a:schemeClr val="dk1"/>
          </a:lnRef>
          <a:fillRef idx="0">
            <a:schemeClr val="dk1"/>
          </a:fillRef>
          <a:effectRef idx="1">
            <a:schemeClr val="dk1"/>
          </a:effectRef>
          <a:fontRef idx="minor">
            <a:schemeClr val="tx1"/>
          </a:fontRef>
        </p:style>
      </p:cxnSp>
      <p:cxnSp>
        <p:nvCxnSpPr>
          <p:cNvPr id="67" name="Straight Arrow Connector 66">
            <a:extLst>
              <a:ext uri="{FF2B5EF4-FFF2-40B4-BE49-F238E27FC236}">
                <a16:creationId xmlns:a16="http://schemas.microsoft.com/office/drawing/2014/main" id="{40BA17F6-92D4-6243-803F-E99F80AFCC82}"/>
              </a:ext>
            </a:extLst>
          </p:cNvPr>
          <p:cNvCxnSpPr>
            <a:cxnSpLocks/>
          </p:cNvCxnSpPr>
          <p:nvPr/>
        </p:nvCxnSpPr>
        <p:spPr>
          <a:xfrm flipH="1" flipV="1">
            <a:off x="5185047" y="4060487"/>
            <a:ext cx="120736" cy="566294"/>
          </a:xfrm>
          <a:prstGeom prst="straightConnector1">
            <a:avLst/>
          </a:prstGeom>
          <a:ln w="12700">
            <a:solidFill>
              <a:srgbClr val="0000FF"/>
            </a:solidFill>
            <a:tailEnd type="triangle"/>
          </a:ln>
        </p:spPr>
        <p:style>
          <a:lnRef idx="2">
            <a:schemeClr val="dk1"/>
          </a:lnRef>
          <a:fillRef idx="0">
            <a:schemeClr val="dk1"/>
          </a:fillRef>
          <a:effectRef idx="1">
            <a:schemeClr val="dk1"/>
          </a:effectRef>
          <a:fontRef idx="minor">
            <a:schemeClr val="tx1"/>
          </a:fontRef>
        </p:style>
      </p:cxnSp>
      <p:cxnSp>
        <p:nvCxnSpPr>
          <p:cNvPr id="71" name="Straight Connector 70">
            <a:extLst>
              <a:ext uri="{FF2B5EF4-FFF2-40B4-BE49-F238E27FC236}">
                <a16:creationId xmlns:a16="http://schemas.microsoft.com/office/drawing/2014/main" id="{C4B94F2D-4A7C-414F-B54B-B698A7001349}"/>
              </a:ext>
            </a:extLst>
          </p:cNvPr>
          <p:cNvCxnSpPr>
            <a:cxnSpLocks/>
            <a:stCxn id="30" idx="1"/>
          </p:cNvCxnSpPr>
          <p:nvPr/>
        </p:nvCxnSpPr>
        <p:spPr>
          <a:xfrm>
            <a:off x="1256044" y="3006778"/>
            <a:ext cx="3667648" cy="0"/>
          </a:xfrm>
          <a:prstGeom prst="line">
            <a:avLst/>
          </a:prstGeom>
          <a:ln w="12700">
            <a:solidFill>
              <a:srgbClr val="FF0000"/>
            </a:solidFill>
          </a:ln>
        </p:spPr>
        <p:style>
          <a:lnRef idx="2">
            <a:schemeClr val="dk1"/>
          </a:lnRef>
          <a:fillRef idx="0">
            <a:schemeClr val="dk1"/>
          </a:fillRef>
          <a:effectRef idx="1">
            <a:schemeClr val="dk1"/>
          </a:effectRef>
          <a:fontRef idx="minor">
            <a:schemeClr val="tx1"/>
          </a:fontRef>
        </p:style>
      </p:cxnSp>
      <p:cxnSp>
        <p:nvCxnSpPr>
          <p:cNvPr id="74" name="Straight Arrow Connector 73">
            <a:extLst>
              <a:ext uri="{FF2B5EF4-FFF2-40B4-BE49-F238E27FC236}">
                <a16:creationId xmlns:a16="http://schemas.microsoft.com/office/drawing/2014/main" id="{DA49FCA8-E313-B046-AC54-EBC51AE65B81}"/>
              </a:ext>
            </a:extLst>
          </p:cNvPr>
          <p:cNvCxnSpPr>
            <a:cxnSpLocks/>
          </p:cNvCxnSpPr>
          <p:nvPr/>
        </p:nvCxnSpPr>
        <p:spPr>
          <a:xfrm>
            <a:off x="4310921" y="3271563"/>
            <a:ext cx="552152" cy="1364551"/>
          </a:xfrm>
          <a:prstGeom prst="straightConnector1">
            <a:avLst/>
          </a:prstGeom>
          <a:ln w="12700">
            <a:solidFill>
              <a:srgbClr val="0000FF"/>
            </a:solidFill>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065690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3E81B-E798-F64F-B505-97563A60732C}"/>
              </a:ext>
            </a:extLst>
          </p:cNvPr>
          <p:cNvSpPr>
            <a:spLocks noGrp="1"/>
          </p:cNvSpPr>
          <p:nvPr>
            <p:ph type="title"/>
          </p:nvPr>
        </p:nvSpPr>
        <p:spPr/>
        <p:txBody>
          <a:bodyPr>
            <a:normAutofit fontScale="90000"/>
          </a:bodyPr>
          <a:lstStyle/>
          <a:p>
            <a:r>
              <a:rPr lang="en-US" altLang="zh-CN" dirty="0"/>
              <a:t>Potential</a:t>
            </a:r>
            <a:r>
              <a:rPr lang="zh-CN" altLang="en-US" dirty="0"/>
              <a:t> </a:t>
            </a:r>
            <a:r>
              <a:rPr lang="en-US" altLang="zh-CN" dirty="0"/>
              <a:t>optimization</a:t>
            </a:r>
            <a:r>
              <a:rPr lang="zh-CN" altLang="en-US" dirty="0"/>
              <a:t> </a:t>
            </a:r>
            <a:r>
              <a:rPr lang="en-US" altLang="zh-CN" dirty="0"/>
              <a:t>in</a:t>
            </a:r>
            <a:r>
              <a:rPr lang="zh-CN" altLang="en-US" dirty="0"/>
              <a:t> </a:t>
            </a:r>
            <a:r>
              <a:rPr lang="en-US" altLang="zh-CN" dirty="0"/>
              <a:t>terms</a:t>
            </a:r>
            <a:r>
              <a:rPr lang="zh-CN" altLang="en-US" dirty="0"/>
              <a:t> </a:t>
            </a:r>
            <a:r>
              <a:rPr lang="en-US" altLang="zh-CN" dirty="0"/>
              <a:t>of</a:t>
            </a:r>
            <a:r>
              <a:rPr lang="zh-CN" altLang="en-US" dirty="0"/>
              <a:t> </a:t>
            </a:r>
            <a:r>
              <a:rPr lang="en-US" altLang="zh-CN" dirty="0"/>
              <a:t>longitudinal</a:t>
            </a:r>
            <a:r>
              <a:rPr lang="zh-CN" altLang="en-US" dirty="0"/>
              <a:t> </a:t>
            </a:r>
            <a:r>
              <a:rPr lang="en-US" altLang="zh-CN" dirty="0"/>
              <a:t>space</a:t>
            </a:r>
            <a:endParaRPr lang="en-US" dirty="0"/>
          </a:p>
        </p:txBody>
      </p:sp>
      <p:sp>
        <p:nvSpPr>
          <p:cNvPr id="3" name="Content Placeholder 2">
            <a:extLst>
              <a:ext uri="{FF2B5EF4-FFF2-40B4-BE49-F238E27FC236}">
                <a16:creationId xmlns:a16="http://schemas.microsoft.com/office/drawing/2014/main" id="{F3EA170A-22AB-B74A-A35C-6477B3246C4E}"/>
              </a:ext>
            </a:extLst>
          </p:cNvPr>
          <p:cNvSpPr>
            <a:spLocks noGrp="1"/>
          </p:cNvSpPr>
          <p:nvPr>
            <p:ph idx="1"/>
          </p:nvPr>
        </p:nvSpPr>
        <p:spPr>
          <a:xfrm>
            <a:off x="302767" y="1059769"/>
            <a:ext cx="11538807" cy="2121037"/>
          </a:xfrm>
        </p:spPr>
        <p:txBody>
          <a:bodyPr>
            <a:normAutofit fontScale="62500" lnSpcReduction="20000"/>
          </a:bodyPr>
          <a:lstStyle/>
          <a:p>
            <a:pPr>
              <a:lnSpc>
                <a:spcPct val="170000"/>
              </a:lnSpc>
            </a:pPr>
            <a:r>
              <a:rPr lang="en-US" altLang="zh-CN" dirty="0"/>
              <a:t>Bends</a:t>
            </a:r>
            <a:r>
              <a:rPr lang="zh-CN" altLang="en-US" dirty="0"/>
              <a:t> </a:t>
            </a:r>
            <a:r>
              <a:rPr lang="en-US" altLang="zh-CN" dirty="0"/>
              <a:t>in</a:t>
            </a:r>
            <a:r>
              <a:rPr lang="zh-CN" altLang="en-US" dirty="0"/>
              <a:t> </a:t>
            </a:r>
            <a:r>
              <a:rPr lang="el-GR" dirty="0" err="1"/>
              <a:t>Δθ</a:t>
            </a:r>
            <a:r>
              <a:rPr lang="en-US" baseline="-25000" dirty="0"/>
              <a:t>1</a:t>
            </a:r>
            <a:r>
              <a:rPr lang="el-GR" dirty="0"/>
              <a:t> </a:t>
            </a:r>
            <a:r>
              <a:rPr lang="en-US" altLang="zh-CN" dirty="0"/>
              <a:t>and</a:t>
            </a:r>
            <a:r>
              <a:rPr lang="zh-CN" altLang="en-US" dirty="0"/>
              <a:t> </a:t>
            </a:r>
            <a:r>
              <a:rPr lang="el-GR" dirty="0" err="1"/>
              <a:t>Δθ</a:t>
            </a:r>
            <a:r>
              <a:rPr lang="en-US" altLang="zh-CN" baseline="-25000" dirty="0"/>
              <a:t>2</a:t>
            </a:r>
            <a:r>
              <a:rPr lang="el-GR" dirty="0"/>
              <a:t> </a:t>
            </a:r>
            <a:r>
              <a:rPr lang="en-US" altLang="zh-CN" dirty="0"/>
              <a:t>sections</a:t>
            </a:r>
            <a:r>
              <a:rPr lang="zh-CN" altLang="en-US" dirty="0"/>
              <a:t> </a:t>
            </a:r>
            <a:r>
              <a:rPr lang="en-US" altLang="zh-CN" dirty="0"/>
              <a:t>are</a:t>
            </a:r>
            <a:r>
              <a:rPr lang="zh-CN" altLang="en-US" dirty="0"/>
              <a:t> </a:t>
            </a:r>
            <a:r>
              <a:rPr lang="en-US" altLang="zh-CN" dirty="0"/>
              <a:t>~8</a:t>
            </a:r>
            <a:r>
              <a:rPr lang="zh-CN" altLang="en-US" dirty="0"/>
              <a:t> </a:t>
            </a:r>
            <a:r>
              <a:rPr lang="en-US" altLang="zh-CN" dirty="0"/>
              <a:t>times</a:t>
            </a:r>
            <a:r>
              <a:rPr lang="zh-CN" altLang="en-US" dirty="0"/>
              <a:t> </a:t>
            </a:r>
            <a:r>
              <a:rPr lang="en-US" altLang="zh-CN" dirty="0"/>
              <a:t>weaker</a:t>
            </a:r>
            <a:r>
              <a:rPr lang="zh-CN" altLang="en-US" dirty="0"/>
              <a:t> </a:t>
            </a:r>
            <a:r>
              <a:rPr lang="en-US" altLang="zh-CN" dirty="0"/>
              <a:t>than</a:t>
            </a:r>
            <a:r>
              <a:rPr lang="zh-CN" altLang="en-US" dirty="0"/>
              <a:t> </a:t>
            </a:r>
            <a:r>
              <a:rPr lang="en-US" altLang="zh-CN" dirty="0"/>
              <a:t>arc</a:t>
            </a:r>
            <a:r>
              <a:rPr lang="zh-CN" altLang="en-US" dirty="0"/>
              <a:t> </a:t>
            </a:r>
            <a:r>
              <a:rPr lang="en-US" altLang="zh-CN" dirty="0"/>
              <a:t>bends,</a:t>
            </a:r>
            <a:r>
              <a:rPr lang="zh-CN" altLang="en-US" dirty="0"/>
              <a:t> </a:t>
            </a:r>
            <a:r>
              <a:rPr lang="en-US" altLang="zh-CN" dirty="0"/>
              <a:t>length</a:t>
            </a:r>
            <a:r>
              <a:rPr lang="zh-CN" altLang="en-US" dirty="0"/>
              <a:t> </a:t>
            </a:r>
            <a:r>
              <a:rPr lang="en-US" altLang="zh-CN" dirty="0"/>
              <a:t>of</a:t>
            </a:r>
            <a:r>
              <a:rPr lang="zh-CN" altLang="en-US" dirty="0"/>
              <a:t> </a:t>
            </a:r>
            <a:r>
              <a:rPr lang="el-GR" dirty="0" err="1"/>
              <a:t>Δθ</a:t>
            </a:r>
            <a:r>
              <a:rPr lang="en-US" baseline="-25000" dirty="0"/>
              <a:t>1</a:t>
            </a:r>
            <a:r>
              <a:rPr lang="el-GR" dirty="0"/>
              <a:t> </a:t>
            </a:r>
            <a:r>
              <a:rPr lang="en-US" altLang="zh-CN" dirty="0"/>
              <a:t>and</a:t>
            </a:r>
            <a:r>
              <a:rPr lang="zh-CN" altLang="en-US" dirty="0"/>
              <a:t> </a:t>
            </a:r>
            <a:r>
              <a:rPr lang="el-GR" dirty="0" err="1"/>
              <a:t>Δθ</a:t>
            </a:r>
            <a:r>
              <a:rPr lang="en-US" altLang="zh-CN" baseline="-25000" dirty="0"/>
              <a:t>2</a:t>
            </a:r>
            <a:r>
              <a:rPr lang="el-GR" dirty="0"/>
              <a:t> </a:t>
            </a:r>
            <a:r>
              <a:rPr lang="en-US" altLang="zh-CN" dirty="0"/>
              <a:t>sections</a:t>
            </a:r>
            <a:r>
              <a:rPr lang="zh-CN" altLang="en-US" dirty="0"/>
              <a:t> </a:t>
            </a:r>
            <a:r>
              <a:rPr lang="en-US" altLang="zh-CN" dirty="0"/>
              <a:t>can</a:t>
            </a:r>
            <a:r>
              <a:rPr lang="zh-CN" altLang="en-US" dirty="0"/>
              <a:t> </a:t>
            </a:r>
            <a:r>
              <a:rPr lang="en-US" altLang="zh-CN" dirty="0"/>
              <a:t>be</a:t>
            </a:r>
            <a:r>
              <a:rPr lang="zh-CN" altLang="en-US" dirty="0"/>
              <a:t> </a:t>
            </a:r>
            <a:r>
              <a:rPr lang="en-US" altLang="zh-CN" dirty="0"/>
              <a:t>reduced</a:t>
            </a:r>
            <a:r>
              <a:rPr lang="zh-CN" altLang="en-US" dirty="0"/>
              <a:t> </a:t>
            </a:r>
            <a:r>
              <a:rPr lang="en-US" altLang="zh-CN" dirty="0"/>
              <a:t>to</a:t>
            </a:r>
            <a:r>
              <a:rPr lang="zh-CN" altLang="en-US" dirty="0"/>
              <a:t> </a:t>
            </a:r>
            <a:r>
              <a:rPr lang="en-US" altLang="zh-CN" dirty="0"/>
              <a:t>~1/2</a:t>
            </a:r>
            <a:r>
              <a:rPr lang="zh-CN" altLang="en-US" dirty="0"/>
              <a:t> </a:t>
            </a:r>
            <a:r>
              <a:rPr lang="en-US" altLang="zh-CN" dirty="0"/>
              <a:t>with</a:t>
            </a:r>
            <a:r>
              <a:rPr lang="zh-CN" altLang="en-US" dirty="0"/>
              <a:t> </a:t>
            </a:r>
            <a:r>
              <a:rPr lang="en-US" altLang="zh-CN" dirty="0"/>
              <a:t>additional</a:t>
            </a:r>
            <a:r>
              <a:rPr lang="zh-CN" altLang="en-US" dirty="0"/>
              <a:t> </a:t>
            </a:r>
            <a:r>
              <a:rPr lang="en-US" altLang="zh-CN" dirty="0"/>
              <a:t>of</a:t>
            </a:r>
            <a:r>
              <a:rPr lang="zh-CN" altLang="en-US" dirty="0"/>
              <a:t> </a:t>
            </a:r>
            <a:r>
              <a:rPr lang="en-US" altLang="zh-CN" dirty="0"/>
              <a:t>triplets</a:t>
            </a:r>
            <a:r>
              <a:rPr lang="zh-CN" altLang="en-US" dirty="0"/>
              <a:t> </a:t>
            </a:r>
            <a:r>
              <a:rPr lang="en-US" altLang="zh-CN" dirty="0"/>
              <a:t>for</a:t>
            </a:r>
            <a:r>
              <a:rPr lang="zh-CN" altLang="en-US" dirty="0"/>
              <a:t> </a:t>
            </a:r>
            <a:r>
              <a:rPr lang="en-US" altLang="zh-CN" dirty="0"/>
              <a:t>optics</a:t>
            </a:r>
            <a:r>
              <a:rPr lang="zh-CN" altLang="en-US" dirty="0"/>
              <a:t> </a:t>
            </a:r>
            <a:r>
              <a:rPr lang="en-US" altLang="zh-CN" dirty="0"/>
              <a:t>matching</a:t>
            </a:r>
          </a:p>
          <a:p>
            <a:pPr>
              <a:lnSpc>
                <a:spcPct val="170000"/>
              </a:lnSpc>
            </a:pPr>
            <a:r>
              <a:rPr lang="el-GR" dirty="0" err="1"/>
              <a:t>Δθ</a:t>
            </a:r>
            <a:r>
              <a:rPr lang="en-US" baseline="-25000" dirty="0"/>
              <a:t>1</a:t>
            </a:r>
            <a:r>
              <a:rPr lang="zh-CN" altLang="en-US" dirty="0"/>
              <a:t> </a:t>
            </a:r>
            <a:r>
              <a:rPr lang="en-US" altLang="zh-CN" dirty="0"/>
              <a:t>can</a:t>
            </a:r>
            <a:r>
              <a:rPr lang="zh-CN" altLang="en-US" dirty="0"/>
              <a:t> </a:t>
            </a:r>
            <a:r>
              <a:rPr lang="en-US" altLang="zh-CN" dirty="0"/>
              <a:t>be</a:t>
            </a:r>
            <a:r>
              <a:rPr lang="zh-CN" altLang="en-US" dirty="0"/>
              <a:t> </a:t>
            </a:r>
            <a:r>
              <a:rPr lang="en-US" altLang="zh-CN" dirty="0"/>
              <a:t>incorporated</a:t>
            </a:r>
            <a:r>
              <a:rPr lang="zh-CN" altLang="en-US" dirty="0"/>
              <a:t> </a:t>
            </a:r>
            <a:r>
              <a:rPr lang="en-US" altLang="zh-CN" dirty="0"/>
              <a:t>into</a:t>
            </a:r>
            <a:r>
              <a:rPr lang="zh-CN" altLang="en-US" dirty="0"/>
              <a:t> </a:t>
            </a:r>
            <a:r>
              <a:rPr lang="en-US" altLang="zh-CN" dirty="0"/>
              <a:t>the</a:t>
            </a:r>
            <a:r>
              <a:rPr lang="zh-CN" altLang="en-US" dirty="0"/>
              <a:t> </a:t>
            </a:r>
            <a:r>
              <a:rPr lang="en-US" altLang="zh-CN" dirty="0"/>
              <a:t>IR</a:t>
            </a:r>
          </a:p>
          <a:p>
            <a:pPr>
              <a:lnSpc>
                <a:spcPct val="170000"/>
              </a:lnSpc>
            </a:pPr>
            <a:r>
              <a:rPr lang="en-US" altLang="zh-CN" dirty="0"/>
              <a:t>If</a:t>
            </a:r>
            <a:r>
              <a:rPr lang="zh-CN" altLang="en-US" dirty="0"/>
              <a:t> </a:t>
            </a:r>
            <a:r>
              <a:rPr lang="en-US" altLang="zh-CN" dirty="0"/>
              <a:t>spin</a:t>
            </a:r>
            <a:r>
              <a:rPr lang="zh-CN" altLang="en-US" dirty="0"/>
              <a:t> </a:t>
            </a:r>
            <a:r>
              <a:rPr lang="en-US" altLang="zh-CN" dirty="0"/>
              <a:t>rotators</a:t>
            </a:r>
            <a:r>
              <a:rPr lang="zh-CN" altLang="en-US" dirty="0"/>
              <a:t> </a:t>
            </a:r>
            <a:r>
              <a:rPr lang="en-US" altLang="zh-CN" dirty="0"/>
              <a:t>are</a:t>
            </a:r>
            <a:r>
              <a:rPr lang="zh-CN" altLang="en-US" dirty="0"/>
              <a:t> </a:t>
            </a:r>
            <a:r>
              <a:rPr lang="en-US" altLang="zh-CN" dirty="0"/>
              <a:t>only</a:t>
            </a:r>
            <a:r>
              <a:rPr lang="zh-CN" altLang="en-US" dirty="0"/>
              <a:t> </a:t>
            </a:r>
            <a:r>
              <a:rPr lang="en-US" altLang="zh-CN" dirty="0"/>
              <a:t>implemented</a:t>
            </a:r>
            <a:r>
              <a:rPr lang="zh-CN" altLang="en-US" dirty="0"/>
              <a:t> </a:t>
            </a:r>
            <a:r>
              <a:rPr lang="en-US" altLang="zh-CN" dirty="0"/>
              <a:t>for</a:t>
            </a:r>
            <a:r>
              <a:rPr lang="zh-CN" altLang="en-US" dirty="0"/>
              <a:t> </a:t>
            </a:r>
            <a:r>
              <a:rPr lang="en-US" altLang="zh-CN" dirty="0"/>
              <a:t>e-</a:t>
            </a:r>
            <a:r>
              <a:rPr lang="zh-CN" altLang="en-US" dirty="0"/>
              <a:t> </a:t>
            </a:r>
            <a:r>
              <a:rPr lang="en-US" altLang="zh-CN" dirty="0"/>
              <a:t>beam</a:t>
            </a:r>
            <a:endParaRPr lang="en-US" dirty="0"/>
          </a:p>
          <a:p>
            <a:endParaRPr lang="en-US" dirty="0"/>
          </a:p>
        </p:txBody>
      </p:sp>
      <p:sp>
        <p:nvSpPr>
          <p:cNvPr id="4" name="Slide Number Placeholder 3">
            <a:extLst>
              <a:ext uri="{FF2B5EF4-FFF2-40B4-BE49-F238E27FC236}">
                <a16:creationId xmlns:a16="http://schemas.microsoft.com/office/drawing/2014/main" id="{39A9517E-FFDD-4A45-AA54-0886EA6D8CF8}"/>
              </a:ext>
            </a:extLst>
          </p:cNvPr>
          <p:cNvSpPr>
            <a:spLocks noGrp="1"/>
          </p:cNvSpPr>
          <p:nvPr>
            <p:ph type="sldNum" sz="quarter" idx="12"/>
          </p:nvPr>
        </p:nvSpPr>
        <p:spPr/>
        <p:txBody>
          <a:bodyPr/>
          <a:lstStyle/>
          <a:p>
            <a:fld id="{C973300C-797F-D148-A78D-320196FBAF04}" type="slidenum">
              <a:rPr lang="en-US" smtClean="0"/>
              <a:pPr/>
              <a:t>45</a:t>
            </a:fld>
            <a:endParaRPr lang="en-US"/>
          </a:p>
        </p:txBody>
      </p:sp>
      <p:pic>
        <p:nvPicPr>
          <p:cNvPr id="5" name="Picture 4">
            <a:extLst>
              <a:ext uri="{FF2B5EF4-FFF2-40B4-BE49-F238E27FC236}">
                <a16:creationId xmlns:a16="http://schemas.microsoft.com/office/drawing/2014/main" id="{8A383284-09A2-064D-91D3-53004DED04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94" y="3921113"/>
            <a:ext cx="4606864" cy="2591361"/>
          </a:xfrm>
          <a:prstGeom prst="rect">
            <a:avLst/>
          </a:prstGeom>
        </p:spPr>
      </p:pic>
      <p:graphicFrame>
        <p:nvGraphicFramePr>
          <p:cNvPr id="6" name="Table 5">
            <a:extLst>
              <a:ext uri="{FF2B5EF4-FFF2-40B4-BE49-F238E27FC236}">
                <a16:creationId xmlns:a16="http://schemas.microsoft.com/office/drawing/2014/main" id="{A2154CE3-B713-5048-8D43-A12901A85062}"/>
              </a:ext>
            </a:extLst>
          </p:cNvPr>
          <p:cNvGraphicFramePr>
            <a:graphicFrameLocks noGrp="1"/>
          </p:cNvGraphicFramePr>
          <p:nvPr>
            <p:extLst/>
          </p:nvPr>
        </p:nvGraphicFramePr>
        <p:xfrm>
          <a:off x="4709158" y="4052057"/>
          <a:ext cx="7328263" cy="2225040"/>
        </p:xfrm>
        <a:graphic>
          <a:graphicData uri="http://schemas.openxmlformats.org/drawingml/2006/table">
            <a:tbl>
              <a:tblPr firstRow="1" bandRow="1">
                <a:tableStyleId>{5C22544A-7EE6-4342-B048-85BDC9FD1C3A}</a:tableStyleId>
              </a:tblPr>
              <a:tblGrid>
                <a:gridCol w="2508070">
                  <a:extLst>
                    <a:ext uri="{9D8B030D-6E8A-4147-A177-3AD203B41FA5}">
                      <a16:colId xmlns:a16="http://schemas.microsoft.com/office/drawing/2014/main" val="364892998"/>
                    </a:ext>
                  </a:extLst>
                </a:gridCol>
                <a:gridCol w="1606732">
                  <a:extLst>
                    <a:ext uri="{9D8B030D-6E8A-4147-A177-3AD203B41FA5}">
                      <a16:colId xmlns:a16="http://schemas.microsoft.com/office/drawing/2014/main" val="426840171"/>
                    </a:ext>
                  </a:extLst>
                </a:gridCol>
                <a:gridCol w="809897">
                  <a:extLst>
                    <a:ext uri="{9D8B030D-6E8A-4147-A177-3AD203B41FA5}">
                      <a16:colId xmlns:a16="http://schemas.microsoft.com/office/drawing/2014/main" val="3819855081"/>
                    </a:ext>
                  </a:extLst>
                </a:gridCol>
                <a:gridCol w="901337">
                  <a:extLst>
                    <a:ext uri="{9D8B030D-6E8A-4147-A177-3AD203B41FA5}">
                      <a16:colId xmlns:a16="http://schemas.microsoft.com/office/drawing/2014/main" val="640139206"/>
                    </a:ext>
                  </a:extLst>
                </a:gridCol>
                <a:gridCol w="783771">
                  <a:extLst>
                    <a:ext uri="{9D8B030D-6E8A-4147-A177-3AD203B41FA5}">
                      <a16:colId xmlns:a16="http://schemas.microsoft.com/office/drawing/2014/main" val="1896574164"/>
                    </a:ext>
                  </a:extLst>
                </a:gridCol>
                <a:gridCol w="718456">
                  <a:extLst>
                    <a:ext uri="{9D8B030D-6E8A-4147-A177-3AD203B41FA5}">
                      <a16:colId xmlns:a16="http://schemas.microsoft.com/office/drawing/2014/main" val="451722752"/>
                    </a:ext>
                  </a:extLst>
                </a:gridCol>
              </a:tblGrid>
              <a:tr h="370840">
                <a:tc>
                  <a:txBody>
                    <a:bodyPr/>
                    <a:lstStyle/>
                    <a:p>
                      <a:r>
                        <a:rPr lang="en-US" sz="1400" dirty="0"/>
                        <a:t>Longitudinal space</a:t>
                      </a:r>
                    </a:p>
                  </a:txBody>
                  <a:tcPr/>
                </a:tc>
                <a:tc>
                  <a:txBody>
                    <a:bodyPr/>
                    <a:lstStyle/>
                    <a:p>
                      <a:r>
                        <a:rPr lang="en-US" altLang="zh-CN" sz="1400" dirty="0" err="1"/>
                        <a:t>RotatorU</a:t>
                      </a:r>
                      <a:r>
                        <a:rPr lang="en-US" altLang="zh-CN" sz="1400" dirty="0"/>
                        <a:t>/</a:t>
                      </a:r>
                      <a:r>
                        <a:rPr lang="en-US" altLang="zh-CN" sz="1400" dirty="0" err="1"/>
                        <a:t>RotatorD</a:t>
                      </a:r>
                      <a:endParaRPr lang="en-US" sz="1400" dirty="0"/>
                    </a:p>
                  </a:txBody>
                  <a:tcPr/>
                </a:tc>
                <a:tc>
                  <a:txBody>
                    <a:bodyPr/>
                    <a:lstStyle/>
                    <a:p>
                      <a:r>
                        <a:rPr lang="el-GR" sz="1400" dirty="0" err="1"/>
                        <a:t>Δθ</a:t>
                      </a:r>
                      <a:r>
                        <a:rPr lang="en-US" sz="1400" baseline="-25000" dirty="0"/>
                        <a:t>1</a:t>
                      </a:r>
                      <a:r>
                        <a:rPr lang="zh-CN" altLang="en-US" sz="1400" dirty="0"/>
                        <a:t> </a:t>
                      </a:r>
                      <a:endParaRPr lang="en-US" sz="1400" dirty="0"/>
                    </a:p>
                  </a:txBody>
                  <a:tcPr/>
                </a:tc>
                <a:tc>
                  <a:txBody>
                    <a:bodyPr/>
                    <a:lstStyle/>
                    <a:p>
                      <a:r>
                        <a:rPr lang="el-GR" sz="1400" dirty="0" err="1"/>
                        <a:t>Δθ</a:t>
                      </a:r>
                      <a:r>
                        <a:rPr lang="en-US" sz="1400" baseline="-25000" dirty="0"/>
                        <a:t>2</a:t>
                      </a:r>
                      <a:r>
                        <a:rPr lang="zh-CN" altLang="en-US" sz="1400" dirty="0"/>
                        <a:t> </a:t>
                      </a:r>
                      <a:endParaRPr lang="en-US" sz="1400" dirty="0"/>
                    </a:p>
                  </a:txBody>
                  <a:tcPr/>
                </a:tc>
                <a:tc>
                  <a:txBody>
                    <a:bodyPr/>
                    <a:lstStyle/>
                    <a:p>
                      <a:r>
                        <a:rPr lang="en-US" sz="1400" dirty="0"/>
                        <a:t>SS</a:t>
                      </a:r>
                    </a:p>
                  </a:txBody>
                  <a:tcPr/>
                </a:tc>
                <a:tc>
                  <a:txBody>
                    <a:bodyPr/>
                    <a:lstStyle/>
                    <a:p>
                      <a:r>
                        <a:rPr lang="en-US" sz="1400" dirty="0"/>
                        <a:t>Total</a:t>
                      </a:r>
                    </a:p>
                  </a:txBody>
                  <a:tcPr/>
                </a:tc>
                <a:extLst>
                  <a:ext uri="{0D108BD9-81ED-4DB2-BD59-A6C34878D82A}">
                    <a16:rowId xmlns:a16="http://schemas.microsoft.com/office/drawing/2014/main" val="1634857852"/>
                  </a:ext>
                </a:extLst>
              </a:tr>
              <a:tr h="370840">
                <a:tc>
                  <a:txBody>
                    <a:bodyPr/>
                    <a:lstStyle/>
                    <a:p>
                      <a:r>
                        <a:rPr lang="en-US" sz="1400" dirty="0"/>
                        <a:t>The current design</a:t>
                      </a:r>
                    </a:p>
                  </a:txBody>
                  <a:tcPr/>
                </a:tc>
                <a:tc>
                  <a:txBody>
                    <a:bodyPr/>
                    <a:lstStyle/>
                    <a:p>
                      <a:r>
                        <a:rPr lang="en-US" sz="1400" dirty="0"/>
                        <a:t>(100m + 100m) * 2</a:t>
                      </a:r>
                    </a:p>
                  </a:txBody>
                  <a:tcPr/>
                </a:tc>
                <a:tc>
                  <a:txBody>
                    <a:bodyPr/>
                    <a:lstStyle/>
                    <a:p>
                      <a:r>
                        <a:rPr lang="en-US" sz="1400" dirty="0"/>
                        <a:t>250m*4</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250m*4</a:t>
                      </a:r>
                    </a:p>
                  </a:txBody>
                  <a:tcPr/>
                </a:tc>
                <a:tc>
                  <a:txBody>
                    <a:bodyPr/>
                    <a:lstStyle/>
                    <a:p>
                      <a:r>
                        <a:rPr lang="en-US" sz="1400" dirty="0"/>
                        <a:t>100m*4</a:t>
                      </a:r>
                    </a:p>
                  </a:txBody>
                  <a:tcPr/>
                </a:tc>
                <a:tc>
                  <a:txBody>
                    <a:bodyPr/>
                    <a:lstStyle/>
                    <a:p>
                      <a:r>
                        <a:rPr lang="en-US" sz="1400" dirty="0"/>
                        <a:t>2.8km</a:t>
                      </a:r>
                    </a:p>
                  </a:txBody>
                  <a:tcPr/>
                </a:tc>
                <a:extLst>
                  <a:ext uri="{0D108BD9-81ED-4DB2-BD59-A6C34878D82A}">
                    <a16:rowId xmlns:a16="http://schemas.microsoft.com/office/drawing/2014/main" val="309264241"/>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Refine </a:t>
                      </a:r>
                      <a:r>
                        <a:rPr lang="el-GR" sz="1400" dirty="0" err="1"/>
                        <a:t>Δθ</a:t>
                      </a:r>
                      <a:r>
                        <a:rPr lang="en-US" sz="1400" baseline="-25000" dirty="0"/>
                        <a:t>1</a:t>
                      </a:r>
                      <a:r>
                        <a:rPr lang="zh-CN" altLang="en-US" sz="1400" dirty="0"/>
                        <a:t> </a:t>
                      </a:r>
                      <a:r>
                        <a:rPr lang="en-US" altLang="zh-CN" sz="1400" dirty="0"/>
                        <a:t> &amp; </a:t>
                      </a:r>
                      <a:r>
                        <a:rPr lang="el-GR" sz="1400" dirty="0" err="1"/>
                        <a:t>Δθ</a:t>
                      </a:r>
                      <a:r>
                        <a:rPr lang="en-US" sz="1400" baseline="-25000" dirty="0"/>
                        <a:t>2</a:t>
                      </a:r>
                      <a:r>
                        <a:rPr lang="zh-CN" altLang="en-US" sz="1400" dirty="0"/>
                        <a:t> </a:t>
                      </a:r>
                      <a:endParaRPr lang="en-US" sz="14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(100m + 100m) * 2</a:t>
                      </a:r>
                    </a:p>
                  </a:txBody>
                  <a:tcPr/>
                </a:tc>
                <a:tc>
                  <a:txBody>
                    <a:bodyPr/>
                    <a:lstStyle/>
                    <a:p>
                      <a:r>
                        <a:rPr lang="en-US" sz="1400" dirty="0"/>
                        <a:t>130m*4</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130m*4</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100m*4</a:t>
                      </a:r>
                    </a:p>
                  </a:txBody>
                  <a:tcPr/>
                </a:tc>
                <a:tc>
                  <a:txBody>
                    <a:bodyPr/>
                    <a:lstStyle/>
                    <a:p>
                      <a:r>
                        <a:rPr lang="en-US" sz="1400" dirty="0"/>
                        <a:t>1.8km</a:t>
                      </a:r>
                    </a:p>
                  </a:txBody>
                  <a:tcPr/>
                </a:tc>
                <a:extLst>
                  <a:ext uri="{0D108BD9-81ED-4DB2-BD59-A6C34878D82A}">
                    <a16:rowId xmlns:a16="http://schemas.microsoft.com/office/drawing/2014/main" val="3845595256"/>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Implement </a:t>
                      </a:r>
                      <a:r>
                        <a:rPr lang="el-GR" sz="1400" dirty="0" err="1"/>
                        <a:t>Δθ</a:t>
                      </a:r>
                      <a:r>
                        <a:rPr lang="en-US" sz="1400" baseline="-25000" dirty="0"/>
                        <a:t>1</a:t>
                      </a:r>
                      <a:r>
                        <a:rPr lang="zh-CN" altLang="en-US" sz="1400" dirty="0"/>
                        <a:t> </a:t>
                      </a:r>
                      <a:r>
                        <a:rPr lang="en-US" altLang="zh-CN" sz="1400" dirty="0"/>
                        <a:t> into IR</a:t>
                      </a:r>
                      <a:endParaRPr lang="en-US" sz="14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(100m + 100m) * 2</a:t>
                      </a:r>
                    </a:p>
                  </a:txBody>
                  <a:tcPr/>
                </a:tc>
                <a:tc>
                  <a:txBody>
                    <a:bodyPr/>
                    <a:lstStyle/>
                    <a:p>
                      <a:r>
                        <a:rPr lang="en-US" sz="1400" dirty="0"/>
                        <a:t>0</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130m*4</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100m*4</a:t>
                      </a:r>
                    </a:p>
                  </a:txBody>
                  <a:tcPr/>
                </a:tc>
                <a:tc>
                  <a:txBody>
                    <a:bodyPr/>
                    <a:lstStyle/>
                    <a:p>
                      <a:r>
                        <a:rPr lang="en-US" sz="1400" dirty="0"/>
                        <a:t>1.3km</a:t>
                      </a:r>
                    </a:p>
                  </a:txBody>
                  <a:tcPr/>
                </a:tc>
                <a:extLst>
                  <a:ext uri="{0D108BD9-81ED-4DB2-BD59-A6C34878D82A}">
                    <a16:rowId xmlns:a16="http://schemas.microsoft.com/office/drawing/2014/main" val="42048809"/>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Spin rotators for e- only</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(100m + 100m) * 2</a:t>
                      </a:r>
                    </a:p>
                  </a:txBody>
                  <a:tcPr/>
                </a:tc>
                <a:tc>
                  <a:txBody>
                    <a:bodyPr/>
                    <a:lstStyle/>
                    <a:p>
                      <a:r>
                        <a:rPr lang="en-US" sz="1400" dirty="0"/>
                        <a:t>0</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130m*4</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0</a:t>
                      </a:r>
                    </a:p>
                  </a:txBody>
                  <a:tcPr/>
                </a:tc>
                <a:tc>
                  <a:txBody>
                    <a:bodyPr/>
                    <a:lstStyle/>
                    <a:p>
                      <a:r>
                        <a:rPr lang="en-US" sz="1400" dirty="0"/>
                        <a:t>0.7km</a:t>
                      </a:r>
                    </a:p>
                  </a:txBody>
                  <a:tcPr/>
                </a:tc>
                <a:extLst>
                  <a:ext uri="{0D108BD9-81ED-4DB2-BD59-A6C34878D82A}">
                    <a16:rowId xmlns:a16="http://schemas.microsoft.com/office/drawing/2014/main" val="3150161968"/>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Crossing angle -&gt; 2*15.17mrad</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(100m + 100m) * 2</a:t>
                      </a:r>
                    </a:p>
                  </a:txBody>
                  <a:tcPr/>
                </a:tc>
                <a:tc>
                  <a:txBody>
                    <a:bodyPr/>
                    <a:lstStyle/>
                    <a:p>
                      <a:r>
                        <a:rPr lang="en-US" sz="1400" dirty="0"/>
                        <a:t>0</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0</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0</a:t>
                      </a:r>
                    </a:p>
                  </a:txBody>
                  <a:tcPr/>
                </a:tc>
                <a:tc>
                  <a:txBody>
                    <a:bodyPr/>
                    <a:lstStyle/>
                    <a:p>
                      <a:r>
                        <a:rPr lang="en-US" sz="1400" dirty="0"/>
                        <a:t>0.4km</a:t>
                      </a:r>
                    </a:p>
                  </a:txBody>
                  <a:tcPr/>
                </a:tc>
                <a:extLst>
                  <a:ext uri="{0D108BD9-81ED-4DB2-BD59-A6C34878D82A}">
                    <a16:rowId xmlns:a16="http://schemas.microsoft.com/office/drawing/2014/main" val="2428955534"/>
                  </a:ext>
                </a:extLst>
              </a:tr>
            </a:tbl>
          </a:graphicData>
        </a:graphic>
      </p:graphicFrame>
    </p:spTree>
    <p:extLst>
      <p:ext uri="{BB962C8B-B14F-4D97-AF65-F5344CB8AC3E}">
        <p14:creationId xmlns:p14="http://schemas.microsoft.com/office/powerpoint/2010/main" val="9281972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7212C-03DD-DA4F-9094-DF4DB85D2E6E}"/>
              </a:ext>
            </a:extLst>
          </p:cNvPr>
          <p:cNvSpPr>
            <a:spLocks noGrp="1"/>
          </p:cNvSpPr>
          <p:nvPr>
            <p:ph type="title"/>
          </p:nvPr>
        </p:nvSpPr>
        <p:spPr/>
        <p:txBody>
          <a:bodyPr>
            <a:normAutofit/>
          </a:bodyPr>
          <a:lstStyle/>
          <a:p>
            <a:r>
              <a:rPr lang="en-US" sz="3600" dirty="0"/>
              <a:t>Correlated and uncorrelated regime of spin resonance crossing</a:t>
            </a:r>
          </a:p>
        </p:txBody>
      </p:sp>
      <p:sp>
        <p:nvSpPr>
          <p:cNvPr id="3" name="Content Placeholder 2">
            <a:extLst>
              <a:ext uri="{FF2B5EF4-FFF2-40B4-BE49-F238E27FC236}">
                <a16:creationId xmlns:a16="http://schemas.microsoft.com/office/drawing/2014/main" id="{BDF7F244-C005-554E-AE09-18FF6230CED6}"/>
              </a:ext>
            </a:extLst>
          </p:cNvPr>
          <p:cNvSpPr>
            <a:spLocks noGrp="1"/>
          </p:cNvSpPr>
          <p:nvPr>
            <p:ph idx="1"/>
          </p:nvPr>
        </p:nvSpPr>
        <p:spPr>
          <a:xfrm>
            <a:off x="302767" y="1059770"/>
            <a:ext cx="11538807" cy="1463020"/>
          </a:xfrm>
        </p:spPr>
        <p:txBody>
          <a:bodyPr>
            <a:normAutofit fontScale="92500" lnSpcReduction="10000"/>
          </a:bodyPr>
          <a:lstStyle/>
          <a:p>
            <a:r>
              <a:rPr lang="en-US" sz="2400" dirty="0"/>
              <a:t>Follow the “dynamical picture” [1] that the </a:t>
            </a:r>
            <a:r>
              <a:rPr lang="en-US" sz="2400" dirty="0">
                <a:solidFill>
                  <a:srgbClr val="0000FF"/>
                </a:solidFill>
              </a:rPr>
              <a:t>instantaneous spin precession rate </a:t>
            </a:r>
            <a:r>
              <a:rPr lang="el-GR" sz="2400" dirty="0">
                <a:solidFill>
                  <a:srgbClr val="0000FF"/>
                </a:solidFill>
              </a:rPr>
              <a:t>ν</a:t>
            </a:r>
            <a:r>
              <a:rPr lang="en-US" sz="2400" dirty="0">
                <a:solidFill>
                  <a:srgbClr val="0000FF"/>
                </a:solidFill>
              </a:rPr>
              <a:t> </a:t>
            </a:r>
            <a:r>
              <a:rPr lang="en-US" sz="2400" dirty="0"/>
              <a:t>is dependent on the instantaneous energy deviation </a:t>
            </a:r>
            <a:r>
              <a:rPr lang="el-GR" sz="2400" dirty="0"/>
              <a:t>δ</a:t>
            </a:r>
            <a:r>
              <a:rPr lang="en-US" sz="2400" dirty="0"/>
              <a:t>, underlying spin resonances could be crossed as a result of synchrotron oscillations</a:t>
            </a:r>
          </a:p>
          <a:p>
            <a:r>
              <a:rPr lang="en-US" sz="2400" dirty="0"/>
              <a:t>The following two regimes of spin resonance crossing were also proposed in [1]</a:t>
            </a:r>
          </a:p>
        </p:txBody>
      </p:sp>
      <p:sp>
        <p:nvSpPr>
          <p:cNvPr id="4" name="Slide Number Placeholder 3">
            <a:extLst>
              <a:ext uri="{FF2B5EF4-FFF2-40B4-BE49-F238E27FC236}">
                <a16:creationId xmlns:a16="http://schemas.microsoft.com/office/drawing/2014/main" id="{D5CA4874-B3F2-F147-A441-38483F6B8F16}"/>
              </a:ext>
            </a:extLst>
          </p:cNvPr>
          <p:cNvSpPr>
            <a:spLocks noGrp="1"/>
          </p:cNvSpPr>
          <p:nvPr>
            <p:ph type="sldNum" sz="quarter" idx="12"/>
          </p:nvPr>
        </p:nvSpPr>
        <p:spPr/>
        <p:txBody>
          <a:bodyPr/>
          <a:lstStyle/>
          <a:p>
            <a:fld id="{C973300C-797F-D148-A78D-320196FBAF04}" type="slidenum">
              <a:rPr lang="en-US" smtClean="0"/>
              <a:pPr/>
              <a:t>46</a:t>
            </a:fld>
            <a:endParaRPr lang="en-US"/>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BCA6688-A3CF-3D41-901D-FE23A57080CE}"/>
                  </a:ext>
                </a:extLst>
              </p:cNvPr>
              <p:cNvSpPr txBox="1"/>
              <p:nvPr/>
            </p:nvSpPr>
            <p:spPr>
              <a:xfrm>
                <a:off x="738223" y="2522790"/>
                <a:ext cx="4656841" cy="1332481"/>
              </a:xfrm>
              <a:prstGeom prst="rect">
                <a:avLst/>
              </a:prstGeom>
              <a:noFill/>
            </p:spPr>
            <p:txBody>
              <a:bodyPr wrap="square" rtlCol="0">
                <a:spAutoFit/>
              </a:bodyPr>
              <a:lstStyle/>
              <a:p>
                <a:pPr marL="285750" indent="-285750">
                  <a:buFont typeface="Arial" panose="020B0604020202020204" pitchFamily="34" charset="0"/>
                  <a:buChar char="•"/>
                </a:pPr>
                <a:r>
                  <a:rPr lang="en-US" dirty="0"/>
                  <a:t>Correlated regime:</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Non-resonant spin diffusion &amp; perturbative treatment of </a:t>
                </a:r>
                <a14:m>
                  <m:oMath xmlns:m="http://schemas.openxmlformats.org/officeDocument/2006/math">
                    <m:f>
                      <m:fPr>
                        <m:ctrlPr>
                          <a:rPr lang="en-US" altLang="zh-CN" i="1">
                            <a:solidFill>
                              <a:srgbClr val="0000FF"/>
                            </a:solidFill>
                            <a:latin typeface="Cambria Math" panose="02040503050406030204" pitchFamily="18" charset="0"/>
                          </a:rPr>
                        </m:ctrlPr>
                      </m:fPr>
                      <m:num>
                        <m:r>
                          <a:rPr lang="en-US" altLang="zh-CN" i="1">
                            <a:solidFill>
                              <a:srgbClr val="0000FF"/>
                            </a:solidFill>
                            <a:latin typeface="Cambria Math" panose="02040503050406030204" pitchFamily="18" charset="0"/>
                            <a:ea typeface="Cambria Math" panose="02040503050406030204" pitchFamily="18" charset="0"/>
                          </a:rPr>
                          <m:t>𝜕</m:t>
                        </m:r>
                        <m:acc>
                          <m:accPr>
                            <m:chr m:val="̂"/>
                            <m:ctrlPr>
                              <a:rPr lang="en-US" altLang="zh-CN" i="1">
                                <a:solidFill>
                                  <a:srgbClr val="0000FF"/>
                                </a:solidFill>
                                <a:latin typeface="Cambria Math" panose="02040503050406030204" pitchFamily="18" charset="0"/>
                                <a:ea typeface="Cambria Math" panose="02040503050406030204" pitchFamily="18" charset="0"/>
                              </a:rPr>
                            </m:ctrlPr>
                          </m:accPr>
                          <m:e>
                            <m:r>
                              <a:rPr lang="en-US" altLang="zh-CN" i="1">
                                <a:solidFill>
                                  <a:srgbClr val="0000FF"/>
                                </a:solidFill>
                                <a:latin typeface="Cambria Math" panose="02040503050406030204" pitchFamily="18" charset="0"/>
                                <a:ea typeface="Cambria Math" panose="02040503050406030204" pitchFamily="18" charset="0"/>
                              </a:rPr>
                              <m:t>𝑛</m:t>
                            </m:r>
                          </m:e>
                        </m:acc>
                      </m:num>
                      <m:den>
                        <m:r>
                          <a:rPr lang="en-US" altLang="zh-CN" i="1">
                            <a:solidFill>
                              <a:srgbClr val="0000FF"/>
                            </a:solidFill>
                            <a:latin typeface="Cambria Math" panose="02040503050406030204" pitchFamily="18" charset="0"/>
                            <a:ea typeface="Cambria Math" panose="02040503050406030204" pitchFamily="18" charset="0"/>
                          </a:rPr>
                          <m:t>𝜕𝛿</m:t>
                        </m:r>
                      </m:den>
                    </m:f>
                  </m:oMath>
                </a14:m>
                <a:r>
                  <a:rPr lang="en-US" dirty="0"/>
                  <a:t> applies</a:t>
                </a:r>
              </a:p>
            </p:txBody>
          </p:sp>
        </mc:Choice>
        <mc:Fallback xmlns="">
          <p:sp>
            <p:nvSpPr>
              <p:cNvPr id="5" name="TextBox 4">
                <a:extLst>
                  <a:ext uri="{FF2B5EF4-FFF2-40B4-BE49-F238E27FC236}">
                    <a16:creationId xmlns:a16="http://schemas.microsoft.com/office/drawing/2014/main" id="{9BCA6688-A3CF-3D41-901D-FE23A57080CE}"/>
                  </a:ext>
                </a:extLst>
              </p:cNvPr>
              <p:cNvSpPr txBox="1">
                <a:spLocks noRot="1" noChangeAspect="1" noMove="1" noResize="1" noEditPoints="1" noAdjustHandles="1" noChangeArrowheads="1" noChangeShapeType="1" noTextEdit="1"/>
              </p:cNvSpPr>
              <p:nvPr/>
            </p:nvSpPr>
            <p:spPr>
              <a:xfrm>
                <a:off x="738223" y="2522790"/>
                <a:ext cx="4656841" cy="1332481"/>
              </a:xfrm>
              <a:prstGeom prst="rect">
                <a:avLst/>
              </a:prstGeom>
              <a:blipFill>
                <a:blip r:embed="rId2"/>
                <a:stretch>
                  <a:fillRect l="-543" t="-1887" b="-1887"/>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4B38E89B-BB61-244B-BD32-038A2E655A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3331" y="2371588"/>
            <a:ext cx="1583344" cy="710475"/>
          </a:xfrm>
          <a:prstGeom prst="rect">
            <a:avLst/>
          </a:prstGeom>
        </p:spPr>
      </p:pic>
      <p:sp>
        <p:nvSpPr>
          <p:cNvPr id="8" name="TextBox 7">
            <a:extLst>
              <a:ext uri="{FF2B5EF4-FFF2-40B4-BE49-F238E27FC236}">
                <a16:creationId xmlns:a16="http://schemas.microsoft.com/office/drawing/2014/main" id="{A4751F91-9539-C845-8F30-633C7FC3E11E}"/>
              </a:ext>
            </a:extLst>
          </p:cNvPr>
          <p:cNvSpPr txBox="1"/>
          <p:nvPr/>
        </p:nvSpPr>
        <p:spPr>
          <a:xfrm>
            <a:off x="6399752" y="2496232"/>
            <a:ext cx="4656841" cy="1477328"/>
          </a:xfrm>
          <a:prstGeom prst="rect">
            <a:avLst/>
          </a:prstGeom>
          <a:noFill/>
        </p:spPr>
        <p:txBody>
          <a:bodyPr wrap="square" rtlCol="0">
            <a:spAutoFit/>
          </a:bodyPr>
          <a:lstStyle/>
          <a:p>
            <a:pPr marL="285750" indent="-285750">
              <a:buFont typeface="Arial" panose="020B0604020202020204" pitchFamily="34" charset="0"/>
              <a:buChar char="•"/>
            </a:pPr>
            <a:r>
              <a:rPr lang="en-US" dirty="0"/>
              <a:t>Uncorrelated regime:</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                        is violated and </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Resonant spin diffusion</a:t>
            </a:r>
          </a:p>
        </p:txBody>
      </p:sp>
      <p:pic>
        <p:nvPicPr>
          <p:cNvPr id="9" name="Picture 8">
            <a:extLst>
              <a:ext uri="{FF2B5EF4-FFF2-40B4-BE49-F238E27FC236}">
                <a16:creationId xmlns:a16="http://schemas.microsoft.com/office/drawing/2014/main" id="{34D9AD1D-4173-A44A-82BD-79A77D4CD1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9689" y="2873451"/>
            <a:ext cx="1562711" cy="701216"/>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A12D842B-F533-3247-912F-6B3643FCF163}"/>
                  </a:ext>
                </a:extLst>
              </p:cNvPr>
              <p:cNvSpPr txBox="1"/>
              <p:nvPr/>
            </p:nvSpPr>
            <p:spPr>
              <a:xfrm>
                <a:off x="9467088" y="3029621"/>
                <a:ext cx="1866069" cy="51078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1600" i="1" smtClean="0">
                              <a:latin typeface="Cambria Math" panose="02040503050406030204" pitchFamily="18" charset="0"/>
                              <a:ea typeface="Cambria Math" panose="02040503050406030204" pitchFamily="18" charset="0"/>
                            </a:rPr>
                          </m:ctrlPr>
                        </m:fPr>
                        <m:num>
                          <m:r>
                            <m:rPr>
                              <m:nor/>
                            </m:rPr>
                            <a:rPr kumimoji="1" lang="el-GR" altLang="zh-CN" sz="1600" i="1" dirty="0">
                              <a:latin typeface="Times New Roman"/>
                              <a:ea typeface="楷体"/>
                              <a:cs typeface="Times New Roman"/>
                            </a:rPr>
                            <m:t>ν</m:t>
                          </m:r>
                          <m:r>
                            <m:rPr>
                              <m:nor/>
                            </m:rPr>
                            <a:rPr kumimoji="1" lang="en-US" altLang="zh-CN" sz="1600" baseline="-25000" dirty="0">
                              <a:latin typeface="Times New Roman"/>
                              <a:ea typeface="楷体"/>
                              <a:cs typeface="Times New Roman"/>
                            </a:rPr>
                            <m:t>0</m:t>
                          </m:r>
                          <m:sSub>
                            <m:sSubPr>
                              <m:ctrlPr>
                                <a:rPr lang="en-US" sz="1600" i="1" smtClean="0">
                                  <a:latin typeface="Cambria Math" panose="02040503050406030204" pitchFamily="18" charset="0"/>
                                  <a:ea typeface="Cambria Math" panose="02040503050406030204" pitchFamily="18" charset="0"/>
                                </a:rPr>
                              </m:ctrlPr>
                            </m:sSubPr>
                            <m:e>
                              <m:r>
                                <a:rPr lang="en-US" sz="1600" i="1" smtClean="0">
                                  <a:latin typeface="Cambria Math" panose="02040503050406030204" pitchFamily="18" charset="0"/>
                                  <a:ea typeface="Cambria Math" panose="02040503050406030204" pitchFamily="18" charset="0"/>
                                </a:rPr>
                                <m:t>𝜎</m:t>
                              </m:r>
                            </m:e>
                            <m:sub>
                              <m:r>
                                <a:rPr lang="en-US" sz="1600" i="1" smtClean="0">
                                  <a:latin typeface="Cambria Math" panose="02040503050406030204" pitchFamily="18" charset="0"/>
                                  <a:ea typeface="Cambria Math" panose="02040503050406030204" pitchFamily="18" charset="0"/>
                                </a:rPr>
                                <m:t>𝛿</m:t>
                              </m:r>
                            </m:sub>
                          </m:sSub>
                        </m:num>
                        <m:den>
                          <m:r>
                            <m:rPr>
                              <m:nor/>
                            </m:rPr>
                            <a:rPr kumimoji="1" lang="el-GR" altLang="zh-CN" sz="1600" i="1" dirty="0">
                              <a:latin typeface="Times New Roman"/>
                              <a:ea typeface="楷体"/>
                              <a:cs typeface="Times New Roman"/>
                            </a:rPr>
                            <m:t>ν</m:t>
                          </m:r>
                          <m:r>
                            <m:rPr>
                              <m:nor/>
                            </m:rPr>
                            <a:rPr kumimoji="1" lang="en-US" altLang="zh-CN" sz="1600" b="0" i="0" baseline="-25000" dirty="0" smtClean="0">
                              <a:latin typeface="Times New Roman"/>
                              <a:ea typeface="楷体"/>
                              <a:cs typeface="Times New Roman"/>
                            </a:rPr>
                            <m:t>z</m:t>
                          </m:r>
                        </m:den>
                      </m:f>
                      <m:r>
                        <a:rPr lang="en-US" sz="160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1</m:t>
                      </m:r>
                    </m:oMath>
                  </m:oMathPara>
                </a14:m>
                <a:endParaRPr lang="en-US" sz="1600" dirty="0"/>
              </a:p>
            </p:txBody>
          </p:sp>
        </mc:Choice>
        <mc:Fallback xmlns="">
          <p:sp>
            <p:nvSpPr>
              <p:cNvPr id="11" name="TextBox 10">
                <a:extLst>
                  <a:ext uri="{FF2B5EF4-FFF2-40B4-BE49-F238E27FC236}">
                    <a16:creationId xmlns:a16="http://schemas.microsoft.com/office/drawing/2014/main" id="{A12D842B-F533-3247-912F-6B3643FCF163}"/>
                  </a:ext>
                </a:extLst>
              </p:cNvPr>
              <p:cNvSpPr txBox="1">
                <a:spLocks noRot="1" noChangeAspect="1" noMove="1" noResize="1" noEditPoints="1" noAdjustHandles="1" noChangeArrowheads="1" noChangeShapeType="1" noTextEdit="1"/>
              </p:cNvSpPr>
              <p:nvPr/>
            </p:nvSpPr>
            <p:spPr>
              <a:xfrm>
                <a:off x="9467088" y="3029621"/>
                <a:ext cx="1866069" cy="510781"/>
              </a:xfrm>
              <a:prstGeom prst="rect">
                <a:avLst/>
              </a:prstGeom>
              <a:blipFill>
                <a:blip r:embed="rId4"/>
                <a:stretch>
                  <a:fillRect b="-2439"/>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A731FB84-A6C3-9044-986E-C3B59E345F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5431" y="3885175"/>
            <a:ext cx="3441244" cy="1433115"/>
          </a:xfrm>
          <a:prstGeom prst="rect">
            <a:avLst/>
          </a:prstGeom>
        </p:spPr>
      </p:pic>
      <p:pic>
        <p:nvPicPr>
          <p:cNvPr id="14" name="Picture 13">
            <a:extLst>
              <a:ext uri="{FF2B5EF4-FFF2-40B4-BE49-F238E27FC236}">
                <a16:creationId xmlns:a16="http://schemas.microsoft.com/office/drawing/2014/main" id="{5400F8BE-CA8A-FD40-A712-315DD432C4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45300" y="4566733"/>
            <a:ext cx="3209663" cy="698175"/>
          </a:xfrm>
          <a:prstGeom prst="rect">
            <a:avLst/>
          </a:prstGeom>
        </p:spPr>
      </p:pic>
      <p:pic>
        <p:nvPicPr>
          <p:cNvPr id="16" name="Picture 15">
            <a:extLst>
              <a:ext uri="{FF2B5EF4-FFF2-40B4-BE49-F238E27FC236}">
                <a16:creationId xmlns:a16="http://schemas.microsoft.com/office/drawing/2014/main" id="{F5FE116D-896A-C14C-A91D-3CCB1C5079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3481" y="5433474"/>
            <a:ext cx="4391583" cy="1084341"/>
          </a:xfrm>
          <a:prstGeom prst="rect">
            <a:avLst/>
          </a:prstGeom>
        </p:spPr>
      </p:pic>
      <p:pic>
        <p:nvPicPr>
          <p:cNvPr id="18" name="Picture 17">
            <a:extLst>
              <a:ext uri="{FF2B5EF4-FFF2-40B4-BE49-F238E27FC236}">
                <a16:creationId xmlns:a16="http://schemas.microsoft.com/office/drawing/2014/main" id="{4392F3C4-3557-1546-B51C-E94F5AE20F2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99752" y="5318592"/>
            <a:ext cx="4742981" cy="1234318"/>
          </a:xfrm>
          <a:prstGeom prst="rect">
            <a:avLst/>
          </a:prstGeom>
        </p:spPr>
      </p:pic>
      <p:sp>
        <p:nvSpPr>
          <p:cNvPr id="19" name="Rectangle 18">
            <a:extLst>
              <a:ext uri="{FF2B5EF4-FFF2-40B4-BE49-F238E27FC236}">
                <a16:creationId xmlns:a16="http://schemas.microsoft.com/office/drawing/2014/main" id="{0AE08A1D-070B-134C-8004-C8268FB0EF80}"/>
              </a:ext>
            </a:extLst>
          </p:cNvPr>
          <p:cNvSpPr/>
          <p:nvPr/>
        </p:nvSpPr>
        <p:spPr>
          <a:xfrm>
            <a:off x="552579" y="6582815"/>
            <a:ext cx="6096000" cy="307777"/>
          </a:xfrm>
          <a:prstGeom prst="rect">
            <a:avLst/>
          </a:prstGeom>
        </p:spPr>
        <p:txBody>
          <a:bodyPr>
            <a:spAutoFit/>
          </a:bodyPr>
          <a:lstStyle/>
          <a:p>
            <a:r>
              <a:rPr lang="en-US" altLang="zh-CN" sz="1400" dirty="0">
                <a:solidFill>
                  <a:srgbClr val="00B050"/>
                </a:solidFill>
              </a:rPr>
              <a:t>[1]</a:t>
            </a:r>
            <a:r>
              <a:rPr lang="zh-CN" altLang="en-US" sz="1400" dirty="0">
                <a:solidFill>
                  <a:srgbClr val="00B050"/>
                </a:solidFill>
              </a:rPr>
              <a:t> </a:t>
            </a:r>
            <a:r>
              <a:rPr lang="en-US" altLang="zh-CN" sz="1400" dirty="0" err="1">
                <a:solidFill>
                  <a:srgbClr val="00B050"/>
                </a:solidFill>
              </a:rPr>
              <a:t>Derbenev</a:t>
            </a:r>
            <a:r>
              <a:rPr lang="en-US" altLang="zh-CN" sz="1400" dirty="0">
                <a:solidFill>
                  <a:srgbClr val="00B050"/>
                </a:solidFill>
              </a:rPr>
              <a:t>,</a:t>
            </a:r>
            <a:r>
              <a:rPr lang="zh-CN" altLang="en-US" sz="1400" dirty="0">
                <a:solidFill>
                  <a:srgbClr val="00B050"/>
                </a:solidFill>
              </a:rPr>
              <a:t> </a:t>
            </a:r>
            <a:r>
              <a:rPr lang="en-US" altLang="zh-CN" sz="1400" dirty="0" err="1">
                <a:solidFill>
                  <a:srgbClr val="00B050"/>
                </a:solidFill>
              </a:rPr>
              <a:t>Kondrantenko</a:t>
            </a:r>
            <a:r>
              <a:rPr lang="zh-CN" altLang="en-US" sz="1400" dirty="0">
                <a:solidFill>
                  <a:srgbClr val="00B050"/>
                </a:solidFill>
              </a:rPr>
              <a:t> </a:t>
            </a:r>
            <a:r>
              <a:rPr lang="en-US" altLang="zh-CN" sz="1400" dirty="0">
                <a:solidFill>
                  <a:srgbClr val="00B050"/>
                </a:solidFill>
              </a:rPr>
              <a:t>and</a:t>
            </a:r>
            <a:r>
              <a:rPr lang="zh-CN" altLang="en-US" sz="1400" dirty="0">
                <a:solidFill>
                  <a:srgbClr val="00B050"/>
                </a:solidFill>
              </a:rPr>
              <a:t> </a:t>
            </a:r>
            <a:r>
              <a:rPr lang="en-US" altLang="zh-CN" sz="1400" dirty="0" err="1">
                <a:solidFill>
                  <a:srgbClr val="00B050"/>
                </a:solidFill>
              </a:rPr>
              <a:t>Skrinsky</a:t>
            </a:r>
            <a:r>
              <a:rPr lang="en-US" altLang="zh-CN" sz="1400" dirty="0">
                <a:solidFill>
                  <a:srgbClr val="00B050"/>
                </a:solidFill>
              </a:rPr>
              <a:t>,</a:t>
            </a:r>
            <a:r>
              <a:rPr lang="zh-CN" altLang="en-US" sz="1400" dirty="0">
                <a:solidFill>
                  <a:srgbClr val="00B050"/>
                </a:solidFill>
              </a:rPr>
              <a:t> </a:t>
            </a:r>
            <a:r>
              <a:rPr lang="en-US" altLang="zh-CN" sz="1400" dirty="0">
                <a:solidFill>
                  <a:srgbClr val="00B050"/>
                </a:solidFill>
              </a:rPr>
              <a:t>Part.</a:t>
            </a:r>
            <a:r>
              <a:rPr lang="zh-CN" altLang="en-US" sz="1400" dirty="0">
                <a:solidFill>
                  <a:srgbClr val="00B050"/>
                </a:solidFill>
              </a:rPr>
              <a:t> </a:t>
            </a:r>
            <a:r>
              <a:rPr lang="en-US" altLang="zh-CN" sz="1400" dirty="0">
                <a:solidFill>
                  <a:srgbClr val="00B050"/>
                </a:solidFill>
              </a:rPr>
              <a:t>Accel.</a:t>
            </a:r>
            <a:r>
              <a:rPr lang="zh-CN" altLang="en-US" sz="1400" dirty="0">
                <a:solidFill>
                  <a:srgbClr val="00B050"/>
                </a:solidFill>
              </a:rPr>
              <a:t> </a:t>
            </a:r>
            <a:r>
              <a:rPr lang="en-US" altLang="zh-CN" sz="1400" dirty="0">
                <a:solidFill>
                  <a:srgbClr val="00B050"/>
                </a:solidFill>
              </a:rPr>
              <a:t>9,</a:t>
            </a:r>
            <a:r>
              <a:rPr lang="zh-CN" altLang="en-US" sz="1400" dirty="0">
                <a:solidFill>
                  <a:srgbClr val="00B050"/>
                </a:solidFill>
              </a:rPr>
              <a:t> </a:t>
            </a:r>
            <a:r>
              <a:rPr lang="en-US" altLang="zh-CN" sz="1400" dirty="0">
                <a:solidFill>
                  <a:srgbClr val="00B050"/>
                </a:solidFill>
              </a:rPr>
              <a:t>247</a:t>
            </a:r>
            <a:r>
              <a:rPr lang="zh-CN" altLang="en-US" sz="1400" dirty="0">
                <a:solidFill>
                  <a:srgbClr val="00B050"/>
                </a:solidFill>
              </a:rPr>
              <a:t> </a:t>
            </a:r>
            <a:r>
              <a:rPr lang="en-US" altLang="zh-CN" sz="1400" dirty="0">
                <a:solidFill>
                  <a:srgbClr val="00B050"/>
                </a:solidFill>
              </a:rPr>
              <a:t>(1979)</a:t>
            </a:r>
            <a:endParaRPr lang="en-HK" altLang="zh-CN" sz="1400" dirty="0">
              <a:solidFill>
                <a:srgbClr val="00B050"/>
              </a:solidFill>
            </a:endParaRPr>
          </a:p>
        </p:txBody>
      </p:sp>
      <p:pic>
        <p:nvPicPr>
          <p:cNvPr id="21" name="Picture 20">
            <a:extLst>
              <a:ext uri="{FF2B5EF4-FFF2-40B4-BE49-F238E27FC236}">
                <a16:creationId xmlns:a16="http://schemas.microsoft.com/office/drawing/2014/main" id="{AA6E7AAE-55C0-DF46-8FF4-8831CD82D97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64822" y="4110503"/>
            <a:ext cx="2157874" cy="458309"/>
          </a:xfrm>
          <a:prstGeom prst="rect">
            <a:avLst/>
          </a:prstGeom>
        </p:spPr>
      </p:pic>
    </p:spTree>
    <p:extLst>
      <p:ext uri="{BB962C8B-B14F-4D97-AF65-F5344CB8AC3E}">
        <p14:creationId xmlns:p14="http://schemas.microsoft.com/office/powerpoint/2010/main" val="21062254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28047-0DCE-0E4C-85D9-C149ABFC67F6}"/>
              </a:ext>
            </a:extLst>
          </p:cNvPr>
          <p:cNvSpPr>
            <a:spLocks noGrp="1"/>
          </p:cNvSpPr>
          <p:nvPr>
            <p:ph type="title"/>
          </p:nvPr>
        </p:nvSpPr>
        <p:spPr/>
        <p:txBody>
          <a:bodyPr>
            <a:normAutofit fontScale="90000"/>
          </a:bodyPr>
          <a:lstStyle/>
          <a:p>
            <a:endParaRPr lang="en-US"/>
          </a:p>
        </p:txBody>
      </p:sp>
      <p:pic>
        <p:nvPicPr>
          <p:cNvPr id="6" name="Content Placeholder 5">
            <a:extLst>
              <a:ext uri="{FF2B5EF4-FFF2-40B4-BE49-F238E27FC236}">
                <a16:creationId xmlns:a16="http://schemas.microsoft.com/office/drawing/2014/main" id="{30C7B908-F0C0-8342-8F8C-F0DE56277B0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50313" y="2277077"/>
            <a:ext cx="6121026" cy="4261836"/>
          </a:xfrm>
        </p:spPr>
      </p:pic>
      <p:sp>
        <p:nvSpPr>
          <p:cNvPr id="4" name="Slide Number Placeholder 3">
            <a:extLst>
              <a:ext uri="{FF2B5EF4-FFF2-40B4-BE49-F238E27FC236}">
                <a16:creationId xmlns:a16="http://schemas.microsoft.com/office/drawing/2014/main" id="{5DC75B4E-8755-9142-AA60-5AD556FB22B6}"/>
              </a:ext>
            </a:extLst>
          </p:cNvPr>
          <p:cNvSpPr>
            <a:spLocks noGrp="1"/>
          </p:cNvSpPr>
          <p:nvPr>
            <p:ph type="sldNum" sz="quarter" idx="12"/>
          </p:nvPr>
        </p:nvSpPr>
        <p:spPr/>
        <p:txBody>
          <a:bodyPr/>
          <a:lstStyle/>
          <a:p>
            <a:fld id="{C973300C-797F-D148-A78D-320196FBAF04}" type="slidenum">
              <a:rPr lang="en-US" smtClean="0"/>
              <a:pPr/>
              <a:t>47</a:t>
            </a:fld>
            <a:endParaRPr lang="en-US"/>
          </a:p>
        </p:txBody>
      </p:sp>
      <p:pic>
        <p:nvPicPr>
          <p:cNvPr id="8" name="Picture 7">
            <a:extLst>
              <a:ext uri="{FF2B5EF4-FFF2-40B4-BE49-F238E27FC236}">
                <a16:creationId xmlns:a16="http://schemas.microsoft.com/office/drawing/2014/main" id="{415EFE85-F6FD-E94E-A1A2-A516D98B6F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0645" y="910678"/>
            <a:ext cx="6400362" cy="1446452"/>
          </a:xfrm>
          <a:prstGeom prst="rect">
            <a:avLst/>
          </a:prstGeom>
        </p:spPr>
      </p:pic>
    </p:spTree>
    <p:extLst>
      <p:ext uri="{BB962C8B-B14F-4D97-AF65-F5344CB8AC3E}">
        <p14:creationId xmlns:p14="http://schemas.microsoft.com/office/powerpoint/2010/main" val="32825335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6DC6F-254F-A34E-A0EF-F48C4DA2C1BD}"/>
              </a:ext>
            </a:extLst>
          </p:cNvPr>
          <p:cNvSpPr>
            <a:spLocks noGrp="1"/>
          </p:cNvSpPr>
          <p:nvPr>
            <p:ph type="title"/>
          </p:nvPr>
        </p:nvSpPr>
        <p:spPr/>
        <p:txBody>
          <a:bodyPr>
            <a:normAutofit fontScale="90000"/>
          </a:bodyPr>
          <a:lstStyle/>
          <a:p>
            <a:r>
              <a:rPr lang="en-US" altLang="zh-CN" dirty="0"/>
              <a:t>Indicators and tasks</a:t>
            </a:r>
            <a:endParaRPr lang="en-US" dirty="0"/>
          </a:p>
        </p:txBody>
      </p:sp>
      <p:sp>
        <p:nvSpPr>
          <p:cNvPr id="3" name="Content Placeholder 2">
            <a:extLst>
              <a:ext uri="{FF2B5EF4-FFF2-40B4-BE49-F238E27FC236}">
                <a16:creationId xmlns:a16="http://schemas.microsoft.com/office/drawing/2014/main" id="{1F440DEA-291C-CF49-899A-751463B7D55D}"/>
              </a:ext>
            </a:extLst>
          </p:cNvPr>
          <p:cNvSpPr>
            <a:spLocks noGrp="1"/>
          </p:cNvSpPr>
          <p:nvPr>
            <p:ph idx="1"/>
          </p:nvPr>
        </p:nvSpPr>
        <p:spPr>
          <a:xfrm>
            <a:off x="416254" y="1623391"/>
            <a:ext cx="11469545" cy="3117573"/>
          </a:xfrm>
          <a:ln>
            <a:solidFill>
              <a:schemeClr val="tx1"/>
            </a:solidFill>
            <a:prstDash val="dash"/>
          </a:ln>
        </p:spPr>
        <p:txBody>
          <a:bodyPr>
            <a:normAutofit/>
          </a:bodyPr>
          <a:lstStyle/>
          <a:p>
            <a:r>
              <a:rPr lang="en-US" altLang="zh-CN" sz="2800" dirty="0"/>
              <a:t>Indicators(</a:t>
            </a:r>
            <a:r>
              <a:rPr lang="zh-CN" altLang="en-US" sz="2800" dirty="0"/>
              <a:t>考核指标</a:t>
            </a:r>
            <a:r>
              <a:rPr lang="en-US" altLang="zh-CN" sz="2800" dirty="0"/>
              <a:t>):</a:t>
            </a:r>
            <a:r>
              <a:rPr lang="zh-CN" altLang="en-US" sz="2800" dirty="0"/>
              <a:t> </a:t>
            </a:r>
            <a:endParaRPr lang="en-US" altLang="zh-CN" sz="2800" dirty="0"/>
          </a:p>
          <a:p>
            <a:pPr lvl="1"/>
            <a:r>
              <a:rPr lang="en-US" altLang="zh-CN" sz="2400" dirty="0"/>
              <a:t>a</a:t>
            </a:r>
            <a:r>
              <a:rPr lang="zh-CN" altLang="en-US" sz="2400" dirty="0"/>
              <a:t> </a:t>
            </a:r>
            <a:r>
              <a:rPr lang="en-US" altLang="zh-CN" sz="2400" dirty="0"/>
              <a:t>complete</a:t>
            </a:r>
            <a:r>
              <a:rPr lang="zh-CN" altLang="en-US" sz="2400" dirty="0"/>
              <a:t> </a:t>
            </a:r>
            <a:r>
              <a:rPr lang="en-US" altLang="zh-CN" sz="2400" dirty="0"/>
              <a:t>design</a:t>
            </a:r>
            <a:r>
              <a:rPr lang="zh-CN" altLang="en-US" sz="2400" dirty="0"/>
              <a:t> </a:t>
            </a:r>
            <a:r>
              <a:rPr lang="en-US" altLang="zh-CN" sz="2400" dirty="0"/>
              <a:t>of</a:t>
            </a:r>
            <a:r>
              <a:rPr lang="zh-CN" altLang="en-US" sz="2400" dirty="0"/>
              <a:t> </a:t>
            </a:r>
            <a:r>
              <a:rPr lang="en-US" altLang="zh-CN" sz="2400" dirty="0"/>
              <a:t>polarized</a:t>
            </a:r>
            <a:r>
              <a:rPr lang="zh-CN" altLang="en-US" sz="2400" dirty="0"/>
              <a:t> </a:t>
            </a:r>
            <a:r>
              <a:rPr lang="en-US" altLang="zh-CN" sz="2400" dirty="0"/>
              <a:t>colliding</a:t>
            </a:r>
            <a:r>
              <a:rPr lang="zh-CN" altLang="en-US" sz="2400" dirty="0"/>
              <a:t> </a:t>
            </a:r>
            <a:r>
              <a:rPr lang="en-US" altLang="zh-CN" sz="2400" dirty="0"/>
              <a:t>beams</a:t>
            </a:r>
            <a:r>
              <a:rPr lang="zh-CN" altLang="en-US" sz="2400" dirty="0"/>
              <a:t> </a:t>
            </a:r>
            <a:r>
              <a:rPr lang="en-US" altLang="zh-CN" sz="2400" dirty="0"/>
              <a:t>at</a:t>
            </a:r>
            <a:r>
              <a:rPr lang="zh-CN" altLang="en-US" sz="2400" dirty="0"/>
              <a:t> </a:t>
            </a:r>
            <a:r>
              <a:rPr lang="en-US" altLang="zh-CN" sz="2400" dirty="0"/>
              <a:t>Z-pole,</a:t>
            </a:r>
            <a:r>
              <a:rPr lang="zh-CN" altLang="en-US" sz="2400" dirty="0"/>
              <a:t> </a:t>
            </a:r>
            <a:r>
              <a:rPr lang="en-US" altLang="zh-CN" sz="2400" b="1" dirty="0"/>
              <a:t>beam</a:t>
            </a:r>
            <a:r>
              <a:rPr lang="zh-CN" altLang="en-US" sz="2400" b="1" dirty="0"/>
              <a:t> </a:t>
            </a:r>
            <a:r>
              <a:rPr lang="en-US" altLang="zh-CN" sz="2400" b="1" dirty="0"/>
              <a:t>polarization&gt;50%</a:t>
            </a:r>
            <a:r>
              <a:rPr lang="en-US" altLang="zh-CN" sz="2400" dirty="0"/>
              <a:t>,</a:t>
            </a:r>
            <a:r>
              <a:rPr lang="zh-CN" altLang="en-US" sz="2400" dirty="0"/>
              <a:t> </a:t>
            </a:r>
            <a:r>
              <a:rPr lang="en-US" altLang="zh-CN" sz="2400" b="1" dirty="0"/>
              <a:t>beam</a:t>
            </a:r>
            <a:r>
              <a:rPr lang="zh-CN" altLang="en-US" sz="2400" b="1" dirty="0"/>
              <a:t> </a:t>
            </a:r>
            <a:r>
              <a:rPr lang="en-US" altLang="zh-CN" sz="2400" b="1" dirty="0"/>
              <a:t>lifetime</a:t>
            </a:r>
            <a:r>
              <a:rPr lang="zh-CN" altLang="en-US" sz="2400" b="1" dirty="0"/>
              <a:t> </a:t>
            </a:r>
            <a:r>
              <a:rPr lang="en-US" altLang="zh-CN" sz="2400" b="1" dirty="0"/>
              <a:t>&gt;</a:t>
            </a:r>
            <a:r>
              <a:rPr lang="zh-CN" altLang="en-US" sz="2400" b="1" dirty="0"/>
              <a:t> </a:t>
            </a:r>
            <a:r>
              <a:rPr lang="en-US" altLang="zh-CN" sz="2400" b="1" dirty="0"/>
              <a:t>60</a:t>
            </a:r>
            <a:r>
              <a:rPr lang="zh-CN" altLang="en-US" sz="2400" b="1" dirty="0"/>
              <a:t> </a:t>
            </a:r>
            <a:r>
              <a:rPr lang="en-US" altLang="zh-CN" sz="2400" b="1" dirty="0"/>
              <a:t>min</a:t>
            </a:r>
            <a:r>
              <a:rPr lang="en-US" altLang="zh-CN" sz="2400" dirty="0"/>
              <a:t>.</a:t>
            </a:r>
            <a:r>
              <a:rPr lang="zh-CN" altLang="en-US" sz="2400" dirty="0"/>
              <a:t> </a:t>
            </a:r>
            <a:endParaRPr lang="en-HK" sz="2400" dirty="0"/>
          </a:p>
          <a:p>
            <a:r>
              <a:rPr lang="en-US" altLang="zh-CN" sz="2800" dirty="0"/>
              <a:t>Tasks(</a:t>
            </a:r>
            <a:r>
              <a:rPr lang="zh-CN" altLang="en-US" sz="2800" dirty="0"/>
              <a:t>任务书</a:t>
            </a:r>
            <a:r>
              <a:rPr lang="en-US" altLang="zh-CN" sz="2800" dirty="0"/>
              <a:t>):</a:t>
            </a:r>
            <a:r>
              <a:rPr lang="zh-CN" altLang="en-US" sz="2800" dirty="0"/>
              <a:t> </a:t>
            </a:r>
            <a:endParaRPr lang="en-US" altLang="zh-CN" sz="2800" dirty="0"/>
          </a:p>
          <a:p>
            <a:pPr lvl="1"/>
            <a:r>
              <a:rPr lang="en-US" altLang="zh-CN" sz="2400" dirty="0"/>
              <a:t>Overall</a:t>
            </a:r>
            <a:r>
              <a:rPr lang="zh-CN" altLang="en-US" sz="2400" dirty="0"/>
              <a:t> </a:t>
            </a:r>
            <a:r>
              <a:rPr lang="en-US" altLang="zh-CN" sz="2400" dirty="0"/>
              <a:t>design</a:t>
            </a:r>
            <a:r>
              <a:rPr lang="zh-CN" altLang="en-US" sz="2400" dirty="0"/>
              <a:t> </a:t>
            </a:r>
            <a:r>
              <a:rPr lang="en-US" altLang="zh-CN" sz="2400" dirty="0"/>
              <a:t>of</a:t>
            </a:r>
            <a:r>
              <a:rPr lang="zh-CN" altLang="en-US" sz="2400" dirty="0"/>
              <a:t> </a:t>
            </a:r>
            <a:r>
              <a:rPr lang="en-US" altLang="zh-CN" sz="2400" dirty="0"/>
              <a:t>polarized</a:t>
            </a:r>
            <a:r>
              <a:rPr lang="zh-CN" altLang="en-US" sz="2400" dirty="0"/>
              <a:t> </a:t>
            </a:r>
            <a:r>
              <a:rPr lang="en-US" altLang="zh-CN" sz="2400" dirty="0"/>
              <a:t>beam</a:t>
            </a:r>
            <a:r>
              <a:rPr lang="zh-CN" altLang="en-US" sz="2400" dirty="0"/>
              <a:t> </a:t>
            </a:r>
            <a:r>
              <a:rPr lang="en-US" altLang="zh-CN" sz="2400" dirty="0"/>
              <a:t>operation</a:t>
            </a:r>
            <a:r>
              <a:rPr lang="zh-CN" altLang="en-US" sz="2400" dirty="0"/>
              <a:t> </a:t>
            </a:r>
            <a:r>
              <a:rPr lang="en-US" altLang="zh-CN" sz="2400" dirty="0"/>
              <a:t>at</a:t>
            </a:r>
            <a:r>
              <a:rPr lang="zh-CN" altLang="en-US" sz="2400" dirty="0"/>
              <a:t> </a:t>
            </a:r>
            <a:r>
              <a:rPr lang="en-US" altLang="zh-CN" sz="2400" dirty="0"/>
              <a:t>Z-pole.</a:t>
            </a:r>
            <a:r>
              <a:rPr lang="zh-CN" altLang="en-US" sz="2400" dirty="0"/>
              <a:t> </a:t>
            </a:r>
            <a:endParaRPr lang="en-HK" altLang="zh-CN" sz="2400" dirty="0"/>
          </a:p>
          <a:p>
            <a:pPr lvl="2"/>
            <a:r>
              <a:rPr lang="en-US" altLang="zh-CN" sz="2000" dirty="0"/>
              <a:t>Longitudinal</a:t>
            </a:r>
            <a:r>
              <a:rPr lang="zh-CN" altLang="en-US" sz="2000" dirty="0"/>
              <a:t> </a:t>
            </a:r>
            <a:r>
              <a:rPr lang="en-US" altLang="zh-CN" sz="2000" dirty="0"/>
              <a:t>polarized</a:t>
            </a:r>
            <a:r>
              <a:rPr lang="zh-CN" altLang="en-US" sz="2000" dirty="0"/>
              <a:t> </a:t>
            </a:r>
            <a:r>
              <a:rPr lang="en-US" altLang="zh-CN" sz="2000" dirty="0"/>
              <a:t>colliding</a:t>
            </a:r>
            <a:r>
              <a:rPr lang="zh-CN" altLang="en-US" sz="2000" dirty="0"/>
              <a:t> </a:t>
            </a:r>
            <a:r>
              <a:rPr lang="en-US" altLang="zh-CN" sz="2000" dirty="0"/>
              <a:t>beams</a:t>
            </a:r>
          </a:p>
          <a:p>
            <a:pPr lvl="2"/>
            <a:r>
              <a:rPr lang="en-US" altLang="zh-CN" sz="2000" dirty="0"/>
              <a:t>Transverse</a:t>
            </a:r>
            <a:r>
              <a:rPr lang="zh-CN" altLang="en-US" sz="2000" dirty="0"/>
              <a:t> </a:t>
            </a:r>
            <a:r>
              <a:rPr lang="en-US" altLang="zh-CN" sz="2000" dirty="0"/>
              <a:t>polarization</a:t>
            </a:r>
            <a:r>
              <a:rPr lang="zh-CN" altLang="en-US" sz="2000" dirty="0"/>
              <a:t> </a:t>
            </a:r>
            <a:r>
              <a:rPr lang="en-US" altLang="zh-CN" sz="2000" dirty="0"/>
              <a:t>for</a:t>
            </a:r>
            <a:r>
              <a:rPr lang="zh-CN" altLang="en-US" sz="2000" dirty="0"/>
              <a:t> </a:t>
            </a:r>
            <a:r>
              <a:rPr lang="en-US" altLang="zh-CN" sz="2000" dirty="0"/>
              <a:t>resonant</a:t>
            </a:r>
            <a:r>
              <a:rPr lang="zh-CN" altLang="en-US" sz="2000" dirty="0"/>
              <a:t> </a:t>
            </a:r>
            <a:r>
              <a:rPr lang="en-US" altLang="zh-CN" sz="2000" dirty="0"/>
              <a:t>depolarization-based</a:t>
            </a:r>
            <a:r>
              <a:rPr lang="zh-CN" altLang="en-US" sz="2000" dirty="0"/>
              <a:t> </a:t>
            </a:r>
            <a:r>
              <a:rPr lang="en-US" altLang="zh-CN" sz="2000" dirty="0"/>
              <a:t>beam</a:t>
            </a:r>
            <a:r>
              <a:rPr lang="zh-CN" altLang="en-US" sz="2000" dirty="0"/>
              <a:t> </a:t>
            </a:r>
            <a:r>
              <a:rPr lang="en-US" altLang="zh-CN" sz="2000" dirty="0"/>
              <a:t>energy</a:t>
            </a:r>
            <a:r>
              <a:rPr lang="zh-CN" altLang="en-US" sz="2000" dirty="0"/>
              <a:t> </a:t>
            </a:r>
            <a:r>
              <a:rPr lang="en-US" altLang="zh-CN" sz="2000" dirty="0"/>
              <a:t>calibration</a:t>
            </a:r>
          </a:p>
        </p:txBody>
      </p:sp>
      <p:sp>
        <p:nvSpPr>
          <p:cNvPr id="4" name="Slide Number Placeholder 3">
            <a:extLst>
              <a:ext uri="{FF2B5EF4-FFF2-40B4-BE49-F238E27FC236}">
                <a16:creationId xmlns:a16="http://schemas.microsoft.com/office/drawing/2014/main" id="{09A20373-0542-E546-87F6-4CD5DBBA7038}"/>
              </a:ext>
            </a:extLst>
          </p:cNvPr>
          <p:cNvSpPr>
            <a:spLocks noGrp="1"/>
          </p:cNvSpPr>
          <p:nvPr>
            <p:ph type="sldNum" sz="quarter" idx="12"/>
          </p:nvPr>
        </p:nvSpPr>
        <p:spPr/>
        <p:txBody>
          <a:bodyPr/>
          <a:lstStyle/>
          <a:p>
            <a:fld id="{C973300C-797F-D148-A78D-320196FBAF04}" type="slidenum">
              <a:rPr lang="en-US" smtClean="0"/>
              <a:pPr/>
              <a:t>5</a:t>
            </a:fld>
            <a:endParaRPr lang="en-US"/>
          </a:p>
        </p:txBody>
      </p:sp>
      <p:sp>
        <p:nvSpPr>
          <p:cNvPr id="8" name="TextBox 7">
            <a:extLst>
              <a:ext uri="{FF2B5EF4-FFF2-40B4-BE49-F238E27FC236}">
                <a16:creationId xmlns:a16="http://schemas.microsoft.com/office/drawing/2014/main" id="{55F301BF-360A-2D40-B3E3-DB4B371A71A5}"/>
              </a:ext>
            </a:extLst>
          </p:cNvPr>
          <p:cNvSpPr txBox="1"/>
          <p:nvPr/>
        </p:nvSpPr>
        <p:spPr>
          <a:xfrm>
            <a:off x="231228" y="5715000"/>
            <a:ext cx="11750565" cy="769441"/>
          </a:xfrm>
          <a:prstGeom prst="rect">
            <a:avLst/>
          </a:prstGeom>
          <a:noFill/>
        </p:spPr>
        <p:txBody>
          <a:bodyPr wrap="square" rtlCol="0">
            <a:spAutoFit/>
          </a:bodyPr>
          <a:lstStyle/>
          <a:p>
            <a:pPr marL="342900" indent="-342900">
              <a:buFont typeface="Arial" panose="020B0604020202020204" pitchFamily="34" charset="0"/>
              <a:buChar char="•"/>
            </a:pPr>
            <a:r>
              <a:rPr lang="en-US" sz="2200" dirty="0"/>
              <a:t>The studies are based on the lattice and parameters of the CEPC C</a:t>
            </a:r>
            <a:r>
              <a:rPr lang="en-US" altLang="zh-CN" sz="2200" dirty="0"/>
              <a:t>onceptual</a:t>
            </a:r>
            <a:r>
              <a:rPr lang="zh-CN" altLang="en-US" sz="2200" dirty="0"/>
              <a:t> </a:t>
            </a:r>
            <a:r>
              <a:rPr lang="en-US" altLang="zh-CN" sz="2200" dirty="0"/>
              <a:t>Design</a:t>
            </a:r>
            <a:r>
              <a:rPr lang="zh-CN" altLang="en-US" sz="2200" dirty="0"/>
              <a:t> </a:t>
            </a:r>
            <a:r>
              <a:rPr lang="en-US" altLang="zh-CN" sz="2200" dirty="0"/>
              <a:t>Report</a:t>
            </a:r>
            <a:r>
              <a:rPr lang="zh-CN" altLang="en-US" sz="2200" dirty="0"/>
              <a:t> </a:t>
            </a:r>
            <a:r>
              <a:rPr lang="en-US" altLang="zh-CN" sz="2200" dirty="0"/>
              <a:t>(2018)</a:t>
            </a:r>
            <a:r>
              <a:rPr lang="en-US" sz="2200" dirty="0"/>
              <a:t>.</a:t>
            </a:r>
          </a:p>
          <a:p>
            <a:pPr marL="342900" indent="-342900">
              <a:buFont typeface="Arial" panose="020B0604020202020204" pitchFamily="34" charset="0"/>
              <a:buChar char="•"/>
            </a:pPr>
            <a:r>
              <a:rPr lang="en-US" altLang="zh-CN" sz="2200" dirty="0"/>
              <a:t>The</a:t>
            </a:r>
            <a:r>
              <a:rPr lang="zh-CN" altLang="en-US" sz="2200" dirty="0"/>
              <a:t> </a:t>
            </a:r>
            <a:r>
              <a:rPr lang="en-US" altLang="zh-CN" sz="2200" dirty="0"/>
              <a:t>results</a:t>
            </a:r>
            <a:r>
              <a:rPr lang="zh-CN" altLang="en-US" sz="2200" dirty="0"/>
              <a:t> </a:t>
            </a:r>
            <a:r>
              <a:rPr lang="en-US" altLang="zh-CN" sz="2200" dirty="0"/>
              <a:t>are</a:t>
            </a:r>
            <a:r>
              <a:rPr lang="zh-CN" altLang="en-US" sz="2200" dirty="0"/>
              <a:t> </a:t>
            </a:r>
            <a:r>
              <a:rPr lang="en-US" altLang="zh-CN" sz="2200" dirty="0"/>
              <a:t>included</a:t>
            </a:r>
            <a:r>
              <a:rPr lang="zh-CN" altLang="en-US" sz="2200" dirty="0"/>
              <a:t> </a:t>
            </a:r>
            <a:r>
              <a:rPr lang="en-US" altLang="zh-CN" sz="2200" dirty="0"/>
              <a:t>as</a:t>
            </a:r>
            <a:r>
              <a:rPr lang="zh-CN" altLang="en-US" sz="2200" dirty="0"/>
              <a:t> </a:t>
            </a:r>
            <a:r>
              <a:rPr lang="en-US" altLang="zh-CN" sz="2200" dirty="0"/>
              <a:t>an</a:t>
            </a:r>
            <a:r>
              <a:rPr lang="zh-CN" altLang="en-US" sz="2200" dirty="0"/>
              <a:t> </a:t>
            </a:r>
            <a:r>
              <a:rPr lang="en-US" altLang="zh-CN" sz="2200" dirty="0"/>
              <a:t>Appendix</a:t>
            </a:r>
            <a:r>
              <a:rPr lang="zh-CN" altLang="en-US" sz="2200" dirty="0"/>
              <a:t> </a:t>
            </a:r>
            <a:r>
              <a:rPr lang="en-US" altLang="zh-CN" sz="2200" dirty="0"/>
              <a:t>Chapter</a:t>
            </a:r>
            <a:r>
              <a:rPr lang="zh-CN" altLang="en-US" sz="2200" dirty="0"/>
              <a:t> </a:t>
            </a:r>
            <a:r>
              <a:rPr lang="en-US" altLang="zh-CN" sz="2200" dirty="0"/>
              <a:t>of</a:t>
            </a:r>
            <a:r>
              <a:rPr lang="zh-CN" altLang="en-US" sz="2200" dirty="0"/>
              <a:t> </a:t>
            </a:r>
            <a:r>
              <a:rPr lang="en-US" altLang="zh-CN" sz="2200" dirty="0"/>
              <a:t>CEPC</a:t>
            </a:r>
            <a:r>
              <a:rPr lang="zh-CN" altLang="en-US" sz="2200" dirty="0"/>
              <a:t> </a:t>
            </a:r>
            <a:r>
              <a:rPr lang="en-US" altLang="zh-CN" sz="2200" dirty="0"/>
              <a:t>Technical</a:t>
            </a:r>
            <a:r>
              <a:rPr lang="zh-CN" altLang="en-US" sz="2200" dirty="0"/>
              <a:t> </a:t>
            </a:r>
            <a:r>
              <a:rPr lang="en-US" altLang="zh-CN" sz="2200" dirty="0"/>
              <a:t>Design</a:t>
            </a:r>
            <a:r>
              <a:rPr lang="zh-CN" altLang="en-US" sz="2200" dirty="0"/>
              <a:t> </a:t>
            </a:r>
            <a:r>
              <a:rPr lang="en-US" altLang="zh-CN" sz="2200" dirty="0"/>
              <a:t>Report</a:t>
            </a:r>
            <a:r>
              <a:rPr lang="zh-CN" altLang="en-US" sz="2200" dirty="0"/>
              <a:t> </a:t>
            </a:r>
            <a:r>
              <a:rPr lang="en-US" altLang="zh-CN" sz="2200" dirty="0"/>
              <a:t>(~40</a:t>
            </a:r>
            <a:r>
              <a:rPr lang="zh-CN" altLang="en-US" sz="2200" dirty="0"/>
              <a:t> </a:t>
            </a:r>
            <a:r>
              <a:rPr lang="en-US" altLang="zh-CN" sz="2200" dirty="0"/>
              <a:t>pages).</a:t>
            </a:r>
            <a:endParaRPr lang="en-US" sz="2200" dirty="0"/>
          </a:p>
        </p:txBody>
      </p:sp>
    </p:spTree>
    <p:extLst>
      <p:ext uri="{BB962C8B-B14F-4D97-AF65-F5344CB8AC3E}">
        <p14:creationId xmlns:p14="http://schemas.microsoft.com/office/powerpoint/2010/main" val="2554045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B7E48-A436-CE4F-A60B-2E70469A9829}"/>
              </a:ext>
            </a:extLst>
          </p:cNvPr>
          <p:cNvSpPr>
            <a:spLocks noGrp="1"/>
          </p:cNvSpPr>
          <p:nvPr>
            <p:ph type="title"/>
          </p:nvPr>
        </p:nvSpPr>
        <p:spPr/>
        <p:txBody>
          <a:bodyPr>
            <a:normAutofit fontScale="90000"/>
          </a:bodyPr>
          <a:lstStyle/>
          <a:p>
            <a:r>
              <a:rPr lang="en-US" altLang="zh-CN" dirty="0"/>
              <a:t>Beam</a:t>
            </a:r>
            <a:r>
              <a:rPr lang="zh-CN" altLang="en-US" dirty="0"/>
              <a:t> </a:t>
            </a:r>
            <a:r>
              <a:rPr lang="en-US" altLang="zh-CN" dirty="0"/>
              <a:t>polarization</a:t>
            </a:r>
            <a:r>
              <a:rPr lang="zh-CN" altLang="en-US" dirty="0"/>
              <a:t> </a:t>
            </a:r>
            <a:r>
              <a:rPr lang="en-US" altLang="zh-CN" dirty="0"/>
              <a:t>in</a:t>
            </a:r>
            <a:r>
              <a:rPr lang="zh-CN" altLang="en-US" dirty="0"/>
              <a:t> </a:t>
            </a:r>
            <a:r>
              <a:rPr lang="en-US" altLang="zh-CN" dirty="0"/>
              <a:t>the</a:t>
            </a:r>
            <a:r>
              <a:rPr lang="zh-CN" altLang="en-US" dirty="0"/>
              <a:t> </a:t>
            </a:r>
            <a:r>
              <a:rPr lang="en-US" altLang="zh-CN" dirty="0"/>
              <a:t>collider</a:t>
            </a:r>
            <a:r>
              <a:rPr lang="zh-CN" altLang="en-US" dirty="0"/>
              <a:t> </a:t>
            </a:r>
            <a:r>
              <a:rPr lang="en-US" altLang="zh-CN" dirty="0"/>
              <a:t>rings</a:t>
            </a:r>
            <a:endParaRPr lang="en-US" dirty="0"/>
          </a:p>
        </p:txBody>
      </p:sp>
      <p:sp>
        <p:nvSpPr>
          <p:cNvPr id="4" name="Slide Number Placeholder 3">
            <a:extLst>
              <a:ext uri="{FF2B5EF4-FFF2-40B4-BE49-F238E27FC236}">
                <a16:creationId xmlns:a16="http://schemas.microsoft.com/office/drawing/2014/main" id="{B745A8D7-D253-2740-B5B8-ED91767AFC0B}"/>
              </a:ext>
            </a:extLst>
          </p:cNvPr>
          <p:cNvSpPr>
            <a:spLocks noGrp="1"/>
          </p:cNvSpPr>
          <p:nvPr>
            <p:ph type="sldNum" sz="quarter" idx="12"/>
          </p:nvPr>
        </p:nvSpPr>
        <p:spPr/>
        <p:txBody>
          <a:bodyPr/>
          <a:lstStyle/>
          <a:p>
            <a:fld id="{C973300C-797F-D148-A78D-320196FBAF04}" type="slidenum">
              <a:rPr lang="en-US" smtClean="0"/>
              <a:pPr/>
              <a:t>6</a:t>
            </a:fld>
            <a:endParaRPr lang="en-US"/>
          </a:p>
        </p:txBody>
      </p:sp>
      <p:pic>
        <p:nvPicPr>
          <p:cNvPr id="5" name="Picture 4">
            <a:extLst>
              <a:ext uri="{FF2B5EF4-FFF2-40B4-BE49-F238E27FC236}">
                <a16:creationId xmlns:a16="http://schemas.microsoft.com/office/drawing/2014/main" id="{5D8BC006-7E17-D142-A8E4-E67274F15D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6100" y="1956778"/>
            <a:ext cx="4569018" cy="432474"/>
          </a:xfrm>
          <a:prstGeom prst="rect">
            <a:avLst/>
          </a:prstGeom>
        </p:spPr>
      </p:pic>
      <p:pic>
        <p:nvPicPr>
          <p:cNvPr id="6" name="Picture 5">
            <a:extLst>
              <a:ext uri="{FF2B5EF4-FFF2-40B4-BE49-F238E27FC236}">
                <a16:creationId xmlns:a16="http://schemas.microsoft.com/office/drawing/2014/main" id="{C68D747C-C4B3-6247-A830-7E9386554B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6803503" y="2250986"/>
            <a:ext cx="4581615" cy="331846"/>
          </a:xfrm>
          <a:prstGeom prst="rect">
            <a:avLst/>
          </a:prstGeom>
        </p:spPr>
      </p:pic>
      <p:sp>
        <p:nvSpPr>
          <p:cNvPr id="7" name="TextBox 6">
            <a:extLst>
              <a:ext uri="{FF2B5EF4-FFF2-40B4-BE49-F238E27FC236}">
                <a16:creationId xmlns:a16="http://schemas.microsoft.com/office/drawing/2014/main" id="{E0B2B0D5-E286-6940-958D-3591547294C0}"/>
              </a:ext>
            </a:extLst>
          </p:cNvPr>
          <p:cNvSpPr txBox="1"/>
          <p:nvPr/>
        </p:nvSpPr>
        <p:spPr>
          <a:xfrm>
            <a:off x="6624735" y="1020992"/>
            <a:ext cx="5534065" cy="430887"/>
          </a:xfrm>
          <a:prstGeom prst="rect">
            <a:avLst/>
          </a:prstGeom>
          <a:noFill/>
        </p:spPr>
        <p:txBody>
          <a:bodyPr wrap="square" rtlCol="0">
            <a:spAutoFit/>
          </a:bodyPr>
          <a:lstStyle/>
          <a:p>
            <a:pPr marL="342900" indent="-342900">
              <a:buFont typeface="Arial" panose="020B0604020202020204" pitchFamily="34" charset="0"/>
              <a:buChar char="•"/>
            </a:pPr>
            <a:r>
              <a:rPr lang="en-US" altLang="zh-CN" sz="2200" dirty="0"/>
              <a:t>Colliding</a:t>
            </a:r>
            <a:r>
              <a:rPr lang="zh-CN" altLang="en-US" sz="2200" dirty="0"/>
              <a:t> </a:t>
            </a:r>
            <a:r>
              <a:rPr lang="en-US" altLang="zh-CN" sz="2200" dirty="0"/>
              <a:t>bunch:</a:t>
            </a:r>
            <a:r>
              <a:rPr lang="zh-CN" altLang="en-US" sz="2200" dirty="0"/>
              <a:t> </a:t>
            </a:r>
            <a:r>
              <a:rPr lang="en-US" altLang="zh-CN" sz="2200" dirty="0"/>
              <a:t>top-up</a:t>
            </a:r>
            <a:r>
              <a:rPr lang="zh-CN" altLang="en-US" sz="2200" dirty="0"/>
              <a:t> </a:t>
            </a:r>
            <a:r>
              <a:rPr lang="en-US" altLang="zh-CN" sz="2200" dirty="0"/>
              <a:t>injection</a:t>
            </a:r>
            <a:r>
              <a:rPr lang="zh-CN" altLang="en-US" sz="2200" dirty="0"/>
              <a:t> </a:t>
            </a:r>
            <a:endParaRPr lang="en-US" altLang="zh-CN" sz="2200" dirty="0"/>
          </a:p>
        </p:txBody>
      </p:sp>
      <p:sp>
        <p:nvSpPr>
          <p:cNvPr id="8" name="Rectangle 7">
            <a:extLst>
              <a:ext uri="{FF2B5EF4-FFF2-40B4-BE49-F238E27FC236}">
                <a16:creationId xmlns:a16="http://schemas.microsoft.com/office/drawing/2014/main" id="{3E193968-DE11-514A-8FA0-7843811510EB}"/>
              </a:ext>
            </a:extLst>
          </p:cNvPr>
          <p:cNvSpPr/>
          <p:nvPr/>
        </p:nvSpPr>
        <p:spPr>
          <a:xfrm>
            <a:off x="302767" y="1020992"/>
            <a:ext cx="6096000" cy="430887"/>
          </a:xfrm>
          <a:prstGeom prst="rect">
            <a:avLst/>
          </a:prstGeom>
        </p:spPr>
        <p:txBody>
          <a:bodyPr>
            <a:spAutoFit/>
          </a:bodyPr>
          <a:lstStyle/>
          <a:p>
            <a:pPr marL="342900" indent="-342900">
              <a:buFont typeface="Arial" panose="020B0604020202020204" pitchFamily="34" charset="0"/>
              <a:buChar char="•"/>
            </a:pPr>
            <a:r>
              <a:rPr lang="en-US" altLang="zh-CN" sz="2200" dirty="0"/>
              <a:t>Non-colliding</a:t>
            </a:r>
            <a:r>
              <a:rPr lang="zh-CN" altLang="en-US" sz="2200" dirty="0"/>
              <a:t> </a:t>
            </a:r>
            <a:r>
              <a:rPr lang="en-US" altLang="zh-CN" sz="2200" dirty="0"/>
              <a:t>“pilot”</a:t>
            </a:r>
            <a:r>
              <a:rPr lang="zh-CN" altLang="en-US" sz="2200" dirty="0"/>
              <a:t> </a:t>
            </a:r>
            <a:r>
              <a:rPr lang="en-US" altLang="zh-CN" sz="2200" dirty="0"/>
              <a:t>bunch:</a:t>
            </a:r>
            <a:r>
              <a:rPr lang="zh-CN" altLang="en-US" sz="2200" dirty="0"/>
              <a:t> </a:t>
            </a:r>
            <a:r>
              <a:rPr lang="en-US" altLang="zh-CN" sz="2200" dirty="0"/>
              <a:t>decay</a:t>
            </a:r>
            <a:r>
              <a:rPr lang="zh-CN" altLang="en-US" sz="2200" dirty="0"/>
              <a:t> </a:t>
            </a:r>
            <a:r>
              <a:rPr lang="en-US" altLang="zh-CN" sz="2200" dirty="0"/>
              <a:t>mode</a:t>
            </a:r>
          </a:p>
        </p:txBody>
      </p:sp>
      <p:cxnSp>
        <p:nvCxnSpPr>
          <p:cNvPr id="9" name="Straight Arrow Connector 8">
            <a:extLst>
              <a:ext uri="{FF2B5EF4-FFF2-40B4-BE49-F238E27FC236}">
                <a16:creationId xmlns:a16="http://schemas.microsoft.com/office/drawing/2014/main" id="{3BF67941-1947-7E4C-B66C-E3D0F8F1FD96}"/>
              </a:ext>
            </a:extLst>
          </p:cNvPr>
          <p:cNvCxnSpPr>
            <a:cxnSpLocks/>
          </p:cNvCxnSpPr>
          <p:nvPr/>
        </p:nvCxnSpPr>
        <p:spPr>
          <a:xfrm>
            <a:off x="6813551" y="3258904"/>
            <a:ext cx="4627470" cy="0"/>
          </a:xfrm>
          <a:prstGeom prst="straightConnector1">
            <a:avLst/>
          </a:prstGeom>
          <a:ln w="19050">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AC8626F9-3C3F-8E42-A115-8D6D8C5272B5}"/>
              </a:ext>
            </a:extLst>
          </p:cNvPr>
          <p:cNvCxnSpPr>
            <a:cxnSpLocks/>
          </p:cNvCxnSpPr>
          <p:nvPr/>
        </p:nvCxnSpPr>
        <p:spPr>
          <a:xfrm flipH="1" flipV="1">
            <a:off x="6826148" y="1647717"/>
            <a:ext cx="391" cy="1611189"/>
          </a:xfrm>
          <a:prstGeom prst="straightConnector1">
            <a:avLst/>
          </a:prstGeom>
          <a:ln w="19050">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DB02C2A0-EF6C-0143-BE26-42DB01081CAC}"/>
              </a:ext>
            </a:extLst>
          </p:cNvPr>
          <p:cNvSpPr txBox="1"/>
          <p:nvPr/>
        </p:nvSpPr>
        <p:spPr>
          <a:xfrm>
            <a:off x="11115142" y="3285733"/>
            <a:ext cx="1331774" cy="307777"/>
          </a:xfrm>
          <a:prstGeom prst="rect">
            <a:avLst/>
          </a:prstGeom>
          <a:noFill/>
        </p:spPr>
        <p:txBody>
          <a:bodyPr wrap="square" rtlCol="0">
            <a:spAutoFit/>
          </a:bodyPr>
          <a:lstStyle/>
          <a:p>
            <a:r>
              <a:rPr lang="en-US" sz="1400" dirty="0">
                <a:solidFill>
                  <a:srgbClr val="FF0000"/>
                </a:solidFill>
              </a:rPr>
              <a:t>time</a:t>
            </a:r>
          </a:p>
        </p:txBody>
      </p:sp>
      <p:sp>
        <p:nvSpPr>
          <p:cNvPr id="12" name="TextBox 11">
            <a:extLst>
              <a:ext uri="{FF2B5EF4-FFF2-40B4-BE49-F238E27FC236}">
                <a16:creationId xmlns:a16="http://schemas.microsoft.com/office/drawing/2014/main" id="{080F96FB-8A42-784B-9C4D-317490065B0D}"/>
              </a:ext>
            </a:extLst>
          </p:cNvPr>
          <p:cNvSpPr txBox="1"/>
          <p:nvPr/>
        </p:nvSpPr>
        <p:spPr>
          <a:xfrm>
            <a:off x="7532948" y="2416909"/>
            <a:ext cx="1596887" cy="307777"/>
          </a:xfrm>
          <a:prstGeom prst="rect">
            <a:avLst/>
          </a:prstGeom>
          <a:noFill/>
        </p:spPr>
        <p:txBody>
          <a:bodyPr wrap="square" rtlCol="0">
            <a:spAutoFit/>
          </a:bodyPr>
          <a:lstStyle/>
          <a:p>
            <a:r>
              <a:rPr lang="en-US" sz="1400" dirty="0">
                <a:solidFill>
                  <a:srgbClr val="0000FF"/>
                </a:solidFill>
              </a:rPr>
              <a:t>Polarization</a:t>
            </a:r>
          </a:p>
        </p:txBody>
      </p:sp>
      <p:sp>
        <p:nvSpPr>
          <p:cNvPr id="13" name="TextBox 12">
            <a:extLst>
              <a:ext uri="{FF2B5EF4-FFF2-40B4-BE49-F238E27FC236}">
                <a16:creationId xmlns:a16="http://schemas.microsoft.com/office/drawing/2014/main" id="{A87B35BB-86E8-4746-8198-00830B445E01}"/>
              </a:ext>
            </a:extLst>
          </p:cNvPr>
          <p:cNvSpPr txBox="1"/>
          <p:nvPr/>
        </p:nvSpPr>
        <p:spPr>
          <a:xfrm>
            <a:off x="7497423" y="1840718"/>
            <a:ext cx="1596887" cy="307777"/>
          </a:xfrm>
          <a:prstGeom prst="rect">
            <a:avLst/>
          </a:prstGeom>
          <a:noFill/>
        </p:spPr>
        <p:txBody>
          <a:bodyPr wrap="square" rtlCol="0">
            <a:spAutoFit/>
          </a:bodyPr>
          <a:lstStyle/>
          <a:p>
            <a:r>
              <a:rPr lang="en-US" sz="1400" dirty="0"/>
              <a:t>Bunch charge</a:t>
            </a:r>
          </a:p>
        </p:txBody>
      </p:sp>
      <mc:AlternateContent xmlns:mc="http://schemas.openxmlformats.org/markup-compatibility/2006" xmlns:a14="http://schemas.microsoft.com/office/drawing/2010/main">
        <mc:Choice Requires="a14">
          <p:graphicFrame>
            <p:nvGraphicFramePr>
              <p:cNvPr id="22" name="Table 21">
                <a:extLst>
                  <a:ext uri="{FF2B5EF4-FFF2-40B4-BE49-F238E27FC236}">
                    <a16:creationId xmlns:a16="http://schemas.microsoft.com/office/drawing/2014/main" id="{673C744B-B4DC-6542-B885-FF3ECD95F4C0}"/>
                  </a:ext>
                </a:extLst>
              </p:cNvPr>
              <p:cNvGraphicFramePr>
                <a:graphicFrameLocks noGrp="1"/>
              </p:cNvGraphicFramePr>
              <p:nvPr>
                <p:extLst>
                  <p:ext uri="{D42A27DB-BD31-4B8C-83A1-F6EECF244321}">
                    <p14:modId xmlns:p14="http://schemas.microsoft.com/office/powerpoint/2010/main" val="4245681891"/>
                  </p:ext>
                </p:extLst>
              </p:nvPr>
            </p:nvGraphicFramePr>
            <p:xfrm>
              <a:off x="419055" y="4969791"/>
              <a:ext cx="11021966" cy="1005840"/>
            </p:xfrm>
            <a:graphic>
              <a:graphicData uri="http://schemas.openxmlformats.org/drawingml/2006/table">
                <a:tbl>
                  <a:tblPr firstRow="1" bandRow="1">
                    <a:tableStyleId>{5C22544A-7EE6-4342-B048-85BDC9FD1C3A}</a:tableStyleId>
                  </a:tblPr>
                  <a:tblGrid>
                    <a:gridCol w="6110586">
                      <a:extLst>
                        <a:ext uri="{9D8B030D-6E8A-4147-A177-3AD203B41FA5}">
                          <a16:colId xmlns:a16="http://schemas.microsoft.com/office/drawing/2014/main" val="889946919"/>
                        </a:ext>
                      </a:extLst>
                    </a:gridCol>
                    <a:gridCol w="1708616">
                      <a:extLst>
                        <a:ext uri="{9D8B030D-6E8A-4147-A177-3AD203B41FA5}">
                          <a16:colId xmlns:a16="http://schemas.microsoft.com/office/drawing/2014/main" val="392668419"/>
                        </a:ext>
                      </a:extLst>
                    </a:gridCol>
                    <a:gridCol w="1265158">
                      <a:extLst>
                        <a:ext uri="{9D8B030D-6E8A-4147-A177-3AD203B41FA5}">
                          <a16:colId xmlns:a16="http://schemas.microsoft.com/office/drawing/2014/main" val="693680605"/>
                        </a:ext>
                      </a:extLst>
                    </a:gridCol>
                    <a:gridCol w="1937606">
                      <a:extLst>
                        <a:ext uri="{9D8B030D-6E8A-4147-A177-3AD203B41FA5}">
                          <a16:colId xmlns:a16="http://schemas.microsoft.com/office/drawing/2014/main" val="3879179832"/>
                        </a:ext>
                      </a:extLst>
                    </a:gridCol>
                  </a:tblGrid>
                  <a:tr h="274621">
                    <a:tc>
                      <a:txBody>
                        <a:bodyPr/>
                        <a:lstStyle/>
                        <a:p>
                          <a:r>
                            <a:rPr lang="en-US" altLang="zh-CN" sz="1600" dirty="0"/>
                            <a:t>CEPC</a:t>
                          </a:r>
                          <a:r>
                            <a:rPr lang="zh-CN" altLang="en-US" sz="1600" dirty="0"/>
                            <a:t> </a:t>
                          </a:r>
                          <a:r>
                            <a:rPr lang="en-US" altLang="zh-CN" sz="1600" dirty="0"/>
                            <a:t>CDR</a:t>
                          </a:r>
                          <a:r>
                            <a:rPr lang="zh-CN" altLang="en-US" sz="1600" dirty="0"/>
                            <a:t> </a:t>
                          </a:r>
                          <a:r>
                            <a:rPr lang="en-US" altLang="zh-CN" sz="1600" dirty="0"/>
                            <a:t>parameters</a:t>
                          </a:r>
                          <a:endParaRPr lang="en-US" sz="1600" dirty="0"/>
                        </a:p>
                      </a:txBody>
                      <a:tcPr/>
                    </a:tc>
                    <a:tc>
                      <a:txBody>
                        <a:bodyPr/>
                        <a:lstStyle/>
                        <a:p>
                          <a:r>
                            <a:rPr lang="en-US" altLang="zh-CN" sz="1600" b="1" dirty="0"/>
                            <a:t>45.6</a:t>
                          </a:r>
                          <a:r>
                            <a:rPr lang="zh-CN" altLang="en-US" sz="1600" b="1" dirty="0"/>
                            <a:t> </a:t>
                          </a:r>
                          <a:r>
                            <a:rPr lang="en-US" altLang="zh-CN" sz="1600" b="1" dirty="0"/>
                            <a:t>GeV</a:t>
                          </a:r>
                          <a:r>
                            <a:rPr lang="zh-CN" altLang="en-US" sz="1600" b="1" dirty="0"/>
                            <a:t> </a:t>
                          </a:r>
                          <a:r>
                            <a:rPr lang="en-US" altLang="zh-CN" sz="1600" b="1" dirty="0"/>
                            <a:t>(Z,</a:t>
                          </a:r>
                          <a:r>
                            <a:rPr lang="zh-CN" altLang="en-US" sz="1600" b="1" dirty="0"/>
                            <a:t> </a:t>
                          </a:r>
                          <a:r>
                            <a:rPr lang="en-US" altLang="zh-CN" sz="1600" b="1" dirty="0"/>
                            <a:t>2T)</a:t>
                          </a:r>
                          <a:endParaRPr lang="en-US" sz="1600" b="1" dirty="0"/>
                        </a:p>
                      </a:txBody>
                      <a:tcPr/>
                    </a:tc>
                    <a:tc>
                      <a:txBody>
                        <a:bodyPr/>
                        <a:lstStyle/>
                        <a:p>
                          <a:r>
                            <a:rPr lang="en-US" altLang="zh-CN" sz="1600" dirty="0"/>
                            <a:t>80</a:t>
                          </a:r>
                          <a:r>
                            <a:rPr lang="zh-CN" altLang="en-US" sz="1600" dirty="0"/>
                            <a:t> </a:t>
                          </a:r>
                          <a:r>
                            <a:rPr lang="en-US" altLang="zh-CN" sz="1600" dirty="0"/>
                            <a:t>GeV</a:t>
                          </a:r>
                          <a:r>
                            <a:rPr lang="zh-CN" altLang="en-US" sz="1600" dirty="0"/>
                            <a:t> </a:t>
                          </a:r>
                          <a:r>
                            <a:rPr lang="en-US" altLang="zh-CN" sz="1600" dirty="0"/>
                            <a:t>(W)</a:t>
                          </a:r>
                          <a:endParaRPr lang="en-US" sz="1600" dirty="0"/>
                        </a:p>
                      </a:txBody>
                      <a:tcPr/>
                    </a:tc>
                    <a:tc>
                      <a:txBody>
                        <a:bodyPr/>
                        <a:lstStyle/>
                        <a:p>
                          <a:r>
                            <a:rPr lang="en-US" altLang="zh-CN" sz="1600" dirty="0"/>
                            <a:t>120</a:t>
                          </a:r>
                          <a:r>
                            <a:rPr lang="zh-CN" altLang="en-US" sz="1600" dirty="0"/>
                            <a:t> </a:t>
                          </a:r>
                          <a:r>
                            <a:rPr lang="en-US" altLang="zh-CN" sz="1600" dirty="0"/>
                            <a:t>GeV</a:t>
                          </a:r>
                          <a:r>
                            <a:rPr lang="zh-CN" altLang="en-US" sz="1600" dirty="0"/>
                            <a:t> </a:t>
                          </a:r>
                          <a:r>
                            <a:rPr lang="en-US" altLang="zh-CN" sz="1600" dirty="0"/>
                            <a:t>(Higgs)</a:t>
                          </a:r>
                          <a:endParaRPr lang="en-US" sz="1600" dirty="0"/>
                        </a:p>
                      </a:txBody>
                      <a:tcPr/>
                    </a:tc>
                    <a:extLst>
                      <a:ext uri="{0D108BD9-81ED-4DB2-BD59-A6C34878D82A}">
                        <a16:rowId xmlns:a16="http://schemas.microsoft.com/office/drawing/2014/main" val="1664323397"/>
                      </a:ext>
                    </a:extLst>
                  </a:tr>
                  <a:tr h="274621">
                    <a:tc>
                      <a:txBody>
                        <a:bodyPr/>
                        <a:lstStyle/>
                        <a:p>
                          <a:r>
                            <a:rPr lang="en-US" sz="1600" dirty="0"/>
                            <a:t>Polarization</a:t>
                          </a:r>
                          <a:r>
                            <a:rPr lang="en-US" sz="1600" baseline="0" dirty="0"/>
                            <a:t> build-up </a:t>
                          </a:r>
                          <a:r>
                            <a:rPr lang="en-US" sz="1600" dirty="0"/>
                            <a:t>time w/o radiative</a:t>
                          </a:r>
                          <a:r>
                            <a:rPr lang="en-US" sz="1600" baseline="0" dirty="0"/>
                            <a:t> depolarization</a:t>
                          </a:r>
                          <a:r>
                            <a:rPr lang="en-US" sz="1600" dirty="0"/>
                            <a:t> </a:t>
                          </a:r>
                          <a14:m>
                            <m:oMath xmlns:m="http://schemas.openxmlformats.org/officeDocument/2006/math">
                              <m:sSub>
                                <m:sSubPr>
                                  <m:ctrlPr>
                                    <a:rPr lang="en-US" sz="1600" i="1" smtClean="0">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𝜏</m:t>
                                  </m:r>
                                </m:e>
                                <m:sub>
                                  <m:r>
                                    <a:rPr lang="en-US" sz="1600" i="1">
                                      <a:latin typeface="Cambria Math" panose="02040503050406030204" pitchFamily="18" charset="0"/>
                                      <a:ea typeface="Cambria Math" panose="02040503050406030204" pitchFamily="18" charset="0"/>
                                    </a:rPr>
                                    <m:t>𝐵𝐾𝑆</m:t>
                                  </m:r>
                                </m:sub>
                              </m:sSub>
                            </m:oMath>
                          </a14:m>
                          <a:r>
                            <a:rPr lang="zh-CN" altLang="en-US" sz="1600" dirty="0"/>
                            <a:t> </a:t>
                          </a:r>
                          <a:r>
                            <a:rPr lang="en-US" altLang="zh-CN" sz="1600" dirty="0">
                              <a:solidFill>
                                <a:schemeClr val="tx1"/>
                              </a:solidFill>
                            </a:rPr>
                            <a:t>(hour)</a:t>
                          </a:r>
                          <a:endParaRPr lang="en-US" sz="1600" dirty="0"/>
                        </a:p>
                      </a:txBody>
                      <a:tcPr/>
                    </a:tc>
                    <a:tc>
                      <a:txBody>
                        <a:bodyPr/>
                        <a:lstStyle/>
                        <a:p>
                          <a:r>
                            <a:rPr lang="en-US" altLang="zh-CN" sz="1600" b="1" dirty="0"/>
                            <a:t>253</a:t>
                          </a:r>
                          <a:endParaRPr lang="en-US" sz="1600" b="1" dirty="0"/>
                        </a:p>
                      </a:txBody>
                      <a:tcPr/>
                    </a:tc>
                    <a:tc>
                      <a:txBody>
                        <a:bodyPr/>
                        <a:lstStyle/>
                        <a:p>
                          <a:r>
                            <a:rPr lang="en-US" altLang="zh-CN" sz="1600" dirty="0"/>
                            <a:t>15.2</a:t>
                          </a:r>
                          <a:endParaRPr lang="en-US" sz="1600" dirty="0"/>
                        </a:p>
                      </a:txBody>
                      <a:tcPr/>
                    </a:tc>
                    <a:tc>
                      <a:txBody>
                        <a:bodyPr/>
                        <a:lstStyle/>
                        <a:p>
                          <a:r>
                            <a:rPr lang="en-US" altLang="zh-CN" sz="1600" dirty="0"/>
                            <a:t>2.0</a:t>
                          </a:r>
                          <a:endParaRPr lang="en-US" sz="1600" dirty="0"/>
                        </a:p>
                      </a:txBody>
                      <a:tcPr/>
                    </a:tc>
                    <a:extLst>
                      <a:ext uri="{0D108BD9-81ED-4DB2-BD59-A6C34878D82A}">
                        <a16:rowId xmlns:a16="http://schemas.microsoft.com/office/drawing/2014/main" val="361593459"/>
                      </a:ext>
                    </a:extLst>
                  </a:tr>
                  <a:tr h="274621">
                    <a:tc>
                      <a:txBody>
                        <a:bodyPr/>
                        <a:lstStyle/>
                        <a:p>
                          <a:r>
                            <a:rPr lang="en-US" sz="1600" dirty="0">
                              <a:solidFill>
                                <a:schemeClr val="tx1"/>
                              </a:solidFill>
                              <a:ea typeface="Cambria Math" panose="02040503050406030204" pitchFamily="18" charset="0"/>
                            </a:rPr>
                            <a:t>Beam lifetime </a:t>
                          </a:r>
                          <a14:m>
                            <m:oMath xmlns:m="http://schemas.openxmlformats.org/officeDocument/2006/math">
                              <m:sSub>
                                <m:sSubPr>
                                  <m:ctrlPr>
                                    <a:rPr lang="en-US" sz="1600" i="1" smtClean="0">
                                      <a:solidFill>
                                        <a:schemeClr val="tx1"/>
                                      </a:solidFill>
                                      <a:latin typeface="Cambria Math" panose="02040503050406030204" pitchFamily="18" charset="0"/>
                                      <a:ea typeface="Cambria Math" panose="02040503050406030204" pitchFamily="18" charset="0"/>
                                    </a:rPr>
                                  </m:ctrlPr>
                                </m:sSubPr>
                                <m:e>
                                  <m:r>
                                    <a:rPr lang="en-US" sz="1600" i="1">
                                      <a:solidFill>
                                        <a:schemeClr val="tx1"/>
                                      </a:solidFill>
                                      <a:latin typeface="Cambria Math" panose="02040503050406030204" pitchFamily="18" charset="0"/>
                                      <a:ea typeface="Cambria Math" panose="02040503050406030204" pitchFamily="18" charset="0"/>
                                    </a:rPr>
                                    <m:t>𝜏</m:t>
                                  </m:r>
                                </m:e>
                                <m:sub>
                                  <m:r>
                                    <a:rPr lang="en-US" sz="1600" i="1">
                                      <a:solidFill>
                                        <a:schemeClr val="tx1"/>
                                      </a:solidFill>
                                      <a:latin typeface="Cambria Math" panose="02040503050406030204" pitchFamily="18" charset="0"/>
                                      <a:ea typeface="Cambria Math" panose="02040503050406030204" pitchFamily="18" charset="0"/>
                                    </a:rPr>
                                    <m:t>𝑏</m:t>
                                  </m:r>
                                </m:sub>
                              </m:sSub>
                            </m:oMath>
                          </a14:m>
                          <a:r>
                            <a:rPr lang="zh-CN" altLang="en-US" sz="1600" dirty="0">
                              <a:solidFill>
                                <a:schemeClr val="tx1"/>
                              </a:solidFill>
                            </a:rPr>
                            <a:t> </a:t>
                          </a:r>
                          <a:r>
                            <a:rPr lang="en-US" altLang="zh-CN" sz="1600" dirty="0"/>
                            <a:t>(hour)</a:t>
                          </a:r>
                          <a:endParaRPr lang="en-US" sz="1600" dirty="0"/>
                        </a:p>
                      </a:txBody>
                      <a:tcPr/>
                    </a:tc>
                    <a:tc>
                      <a:txBody>
                        <a:bodyPr/>
                        <a:lstStyle/>
                        <a:p>
                          <a:r>
                            <a:rPr lang="en-US" altLang="zh-CN" sz="1600" b="1" dirty="0"/>
                            <a:t>2.5</a:t>
                          </a:r>
                          <a:endParaRPr lang="en-US" sz="1600" b="1" dirty="0"/>
                        </a:p>
                      </a:txBody>
                      <a:tcPr/>
                    </a:tc>
                    <a:tc>
                      <a:txBody>
                        <a:bodyPr/>
                        <a:lstStyle/>
                        <a:p>
                          <a:r>
                            <a:rPr lang="en-US" altLang="zh-CN" sz="1600" dirty="0"/>
                            <a:t>1.4</a:t>
                          </a:r>
                          <a:endParaRPr lang="en-US" sz="1600" dirty="0"/>
                        </a:p>
                      </a:txBody>
                      <a:tcPr/>
                    </a:tc>
                    <a:tc>
                      <a:txBody>
                        <a:bodyPr/>
                        <a:lstStyle/>
                        <a:p>
                          <a:r>
                            <a:rPr lang="en-US" altLang="zh-CN" sz="1600" dirty="0"/>
                            <a:t>0.43</a:t>
                          </a:r>
                          <a:endParaRPr lang="en-US" sz="1600" dirty="0"/>
                        </a:p>
                      </a:txBody>
                      <a:tcPr/>
                    </a:tc>
                    <a:extLst>
                      <a:ext uri="{0D108BD9-81ED-4DB2-BD59-A6C34878D82A}">
                        <a16:rowId xmlns:a16="http://schemas.microsoft.com/office/drawing/2014/main" val="665726208"/>
                      </a:ext>
                    </a:extLst>
                  </a:tr>
                </a:tbl>
              </a:graphicData>
            </a:graphic>
          </p:graphicFrame>
        </mc:Choice>
        <mc:Fallback xmlns="">
          <p:graphicFrame>
            <p:nvGraphicFramePr>
              <p:cNvPr id="22" name="Table 21">
                <a:extLst>
                  <a:ext uri="{FF2B5EF4-FFF2-40B4-BE49-F238E27FC236}">
                    <a16:creationId xmlns:a16="http://schemas.microsoft.com/office/drawing/2014/main" id="{673C744B-B4DC-6542-B885-FF3ECD95F4C0}"/>
                  </a:ext>
                </a:extLst>
              </p:cNvPr>
              <p:cNvGraphicFramePr>
                <a:graphicFrameLocks noGrp="1"/>
              </p:cNvGraphicFramePr>
              <p:nvPr>
                <p:extLst>
                  <p:ext uri="{D42A27DB-BD31-4B8C-83A1-F6EECF244321}">
                    <p14:modId xmlns:p14="http://schemas.microsoft.com/office/powerpoint/2010/main" val="4245681891"/>
                  </p:ext>
                </p:extLst>
              </p:nvPr>
            </p:nvGraphicFramePr>
            <p:xfrm>
              <a:off x="419055" y="4969791"/>
              <a:ext cx="11021966" cy="1005840"/>
            </p:xfrm>
            <a:graphic>
              <a:graphicData uri="http://schemas.openxmlformats.org/drawingml/2006/table">
                <a:tbl>
                  <a:tblPr firstRow="1" bandRow="1">
                    <a:tableStyleId>{5C22544A-7EE6-4342-B048-85BDC9FD1C3A}</a:tableStyleId>
                  </a:tblPr>
                  <a:tblGrid>
                    <a:gridCol w="6110586">
                      <a:extLst>
                        <a:ext uri="{9D8B030D-6E8A-4147-A177-3AD203B41FA5}">
                          <a16:colId xmlns:a16="http://schemas.microsoft.com/office/drawing/2014/main" val="889946919"/>
                        </a:ext>
                      </a:extLst>
                    </a:gridCol>
                    <a:gridCol w="1708616">
                      <a:extLst>
                        <a:ext uri="{9D8B030D-6E8A-4147-A177-3AD203B41FA5}">
                          <a16:colId xmlns:a16="http://schemas.microsoft.com/office/drawing/2014/main" val="392668419"/>
                        </a:ext>
                      </a:extLst>
                    </a:gridCol>
                    <a:gridCol w="1265158">
                      <a:extLst>
                        <a:ext uri="{9D8B030D-6E8A-4147-A177-3AD203B41FA5}">
                          <a16:colId xmlns:a16="http://schemas.microsoft.com/office/drawing/2014/main" val="693680605"/>
                        </a:ext>
                      </a:extLst>
                    </a:gridCol>
                    <a:gridCol w="1937606">
                      <a:extLst>
                        <a:ext uri="{9D8B030D-6E8A-4147-A177-3AD203B41FA5}">
                          <a16:colId xmlns:a16="http://schemas.microsoft.com/office/drawing/2014/main" val="3879179832"/>
                        </a:ext>
                      </a:extLst>
                    </a:gridCol>
                  </a:tblGrid>
                  <a:tr h="335280">
                    <a:tc>
                      <a:txBody>
                        <a:bodyPr/>
                        <a:lstStyle/>
                        <a:p>
                          <a:r>
                            <a:rPr lang="en-US" altLang="zh-CN" sz="1600" dirty="0"/>
                            <a:t>CEPC</a:t>
                          </a:r>
                          <a:r>
                            <a:rPr lang="zh-CN" altLang="en-US" sz="1600" dirty="0"/>
                            <a:t> </a:t>
                          </a:r>
                          <a:r>
                            <a:rPr lang="en-US" altLang="zh-CN" sz="1600" dirty="0"/>
                            <a:t>CDR</a:t>
                          </a:r>
                          <a:r>
                            <a:rPr lang="zh-CN" altLang="en-US" sz="1600" dirty="0"/>
                            <a:t> </a:t>
                          </a:r>
                          <a:r>
                            <a:rPr lang="en-US" altLang="zh-CN" sz="1600" dirty="0"/>
                            <a:t>parameters</a:t>
                          </a:r>
                          <a:endParaRPr lang="en-US" sz="1600" dirty="0"/>
                        </a:p>
                      </a:txBody>
                      <a:tcPr/>
                    </a:tc>
                    <a:tc>
                      <a:txBody>
                        <a:bodyPr/>
                        <a:lstStyle/>
                        <a:p>
                          <a:r>
                            <a:rPr lang="en-US" altLang="zh-CN" sz="1600" b="1" dirty="0"/>
                            <a:t>45.6</a:t>
                          </a:r>
                          <a:r>
                            <a:rPr lang="zh-CN" altLang="en-US" sz="1600" b="1" dirty="0"/>
                            <a:t> </a:t>
                          </a:r>
                          <a:r>
                            <a:rPr lang="en-US" altLang="zh-CN" sz="1600" b="1" dirty="0"/>
                            <a:t>GeV</a:t>
                          </a:r>
                          <a:r>
                            <a:rPr lang="zh-CN" altLang="en-US" sz="1600" b="1" dirty="0"/>
                            <a:t> </a:t>
                          </a:r>
                          <a:r>
                            <a:rPr lang="en-US" altLang="zh-CN" sz="1600" b="1" dirty="0"/>
                            <a:t>(Z,</a:t>
                          </a:r>
                          <a:r>
                            <a:rPr lang="zh-CN" altLang="en-US" sz="1600" b="1" dirty="0"/>
                            <a:t> </a:t>
                          </a:r>
                          <a:r>
                            <a:rPr lang="en-US" altLang="zh-CN" sz="1600" b="1" dirty="0"/>
                            <a:t>2T)</a:t>
                          </a:r>
                          <a:endParaRPr lang="en-US" sz="1600" b="1" dirty="0"/>
                        </a:p>
                      </a:txBody>
                      <a:tcPr/>
                    </a:tc>
                    <a:tc>
                      <a:txBody>
                        <a:bodyPr/>
                        <a:lstStyle/>
                        <a:p>
                          <a:r>
                            <a:rPr lang="en-US" altLang="zh-CN" sz="1600" dirty="0"/>
                            <a:t>80</a:t>
                          </a:r>
                          <a:r>
                            <a:rPr lang="zh-CN" altLang="en-US" sz="1600" dirty="0"/>
                            <a:t> </a:t>
                          </a:r>
                          <a:r>
                            <a:rPr lang="en-US" altLang="zh-CN" sz="1600" dirty="0"/>
                            <a:t>GeV</a:t>
                          </a:r>
                          <a:r>
                            <a:rPr lang="zh-CN" altLang="en-US" sz="1600" dirty="0"/>
                            <a:t> </a:t>
                          </a:r>
                          <a:r>
                            <a:rPr lang="en-US" altLang="zh-CN" sz="1600" dirty="0"/>
                            <a:t>(W)</a:t>
                          </a:r>
                          <a:endParaRPr lang="en-US" sz="1600" dirty="0"/>
                        </a:p>
                      </a:txBody>
                      <a:tcPr/>
                    </a:tc>
                    <a:tc>
                      <a:txBody>
                        <a:bodyPr/>
                        <a:lstStyle/>
                        <a:p>
                          <a:r>
                            <a:rPr lang="en-US" altLang="zh-CN" sz="1600" dirty="0"/>
                            <a:t>120</a:t>
                          </a:r>
                          <a:r>
                            <a:rPr lang="zh-CN" altLang="en-US" sz="1600" dirty="0"/>
                            <a:t> </a:t>
                          </a:r>
                          <a:r>
                            <a:rPr lang="en-US" altLang="zh-CN" sz="1600" dirty="0"/>
                            <a:t>GeV</a:t>
                          </a:r>
                          <a:r>
                            <a:rPr lang="zh-CN" altLang="en-US" sz="1600" dirty="0"/>
                            <a:t> </a:t>
                          </a:r>
                          <a:r>
                            <a:rPr lang="en-US" altLang="zh-CN" sz="1600" dirty="0"/>
                            <a:t>(Higgs)</a:t>
                          </a:r>
                          <a:endParaRPr lang="en-US" sz="1600" dirty="0"/>
                        </a:p>
                      </a:txBody>
                      <a:tcPr/>
                    </a:tc>
                    <a:extLst>
                      <a:ext uri="{0D108BD9-81ED-4DB2-BD59-A6C34878D82A}">
                        <a16:rowId xmlns:a16="http://schemas.microsoft.com/office/drawing/2014/main" val="1664323397"/>
                      </a:ext>
                    </a:extLst>
                  </a:tr>
                  <a:tr h="335280">
                    <a:tc>
                      <a:txBody>
                        <a:bodyPr/>
                        <a:lstStyle/>
                        <a:p>
                          <a:endParaRPr lang="en-US"/>
                        </a:p>
                      </a:txBody>
                      <a:tcPr>
                        <a:blipFill>
                          <a:blip r:embed="rId4"/>
                          <a:stretch>
                            <a:fillRect t="-111538" r="-80498" b="-123077"/>
                          </a:stretch>
                        </a:blipFill>
                      </a:tcPr>
                    </a:tc>
                    <a:tc>
                      <a:txBody>
                        <a:bodyPr/>
                        <a:lstStyle/>
                        <a:p>
                          <a:r>
                            <a:rPr lang="en-US" altLang="zh-CN" sz="1600" b="1" dirty="0"/>
                            <a:t>253</a:t>
                          </a:r>
                          <a:endParaRPr lang="en-US" sz="1600" b="1" dirty="0"/>
                        </a:p>
                      </a:txBody>
                      <a:tcPr/>
                    </a:tc>
                    <a:tc>
                      <a:txBody>
                        <a:bodyPr/>
                        <a:lstStyle/>
                        <a:p>
                          <a:r>
                            <a:rPr lang="en-US" altLang="zh-CN" sz="1600" dirty="0"/>
                            <a:t>15.2</a:t>
                          </a:r>
                          <a:endParaRPr lang="en-US" sz="1600" dirty="0"/>
                        </a:p>
                      </a:txBody>
                      <a:tcPr/>
                    </a:tc>
                    <a:tc>
                      <a:txBody>
                        <a:bodyPr/>
                        <a:lstStyle/>
                        <a:p>
                          <a:r>
                            <a:rPr lang="en-US" altLang="zh-CN" sz="1600" dirty="0"/>
                            <a:t>2.0</a:t>
                          </a:r>
                          <a:endParaRPr lang="en-US" sz="1600" dirty="0"/>
                        </a:p>
                      </a:txBody>
                      <a:tcPr/>
                    </a:tc>
                    <a:extLst>
                      <a:ext uri="{0D108BD9-81ED-4DB2-BD59-A6C34878D82A}">
                        <a16:rowId xmlns:a16="http://schemas.microsoft.com/office/drawing/2014/main" val="361593459"/>
                      </a:ext>
                    </a:extLst>
                  </a:tr>
                  <a:tr h="335280">
                    <a:tc>
                      <a:txBody>
                        <a:bodyPr/>
                        <a:lstStyle/>
                        <a:p>
                          <a:endParaRPr lang="en-US"/>
                        </a:p>
                      </a:txBody>
                      <a:tcPr>
                        <a:blipFill>
                          <a:blip r:embed="rId4"/>
                          <a:stretch>
                            <a:fillRect t="-203704" r="-80498" b="-18519"/>
                          </a:stretch>
                        </a:blipFill>
                      </a:tcPr>
                    </a:tc>
                    <a:tc>
                      <a:txBody>
                        <a:bodyPr/>
                        <a:lstStyle/>
                        <a:p>
                          <a:r>
                            <a:rPr lang="en-US" altLang="zh-CN" sz="1600" b="1" dirty="0"/>
                            <a:t>2.5</a:t>
                          </a:r>
                          <a:endParaRPr lang="en-US" sz="1600" b="1" dirty="0"/>
                        </a:p>
                      </a:txBody>
                      <a:tcPr/>
                    </a:tc>
                    <a:tc>
                      <a:txBody>
                        <a:bodyPr/>
                        <a:lstStyle/>
                        <a:p>
                          <a:r>
                            <a:rPr lang="en-US" altLang="zh-CN" sz="1600" dirty="0"/>
                            <a:t>1.4</a:t>
                          </a:r>
                          <a:endParaRPr lang="en-US" sz="1600" dirty="0"/>
                        </a:p>
                      </a:txBody>
                      <a:tcPr/>
                    </a:tc>
                    <a:tc>
                      <a:txBody>
                        <a:bodyPr/>
                        <a:lstStyle/>
                        <a:p>
                          <a:r>
                            <a:rPr lang="en-US" altLang="zh-CN" sz="1600" dirty="0"/>
                            <a:t>0.43</a:t>
                          </a:r>
                          <a:endParaRPr lang="en-US" sz="1600" dirty="0"/>
                        </a:p>
                      </a:txBody>
                      <a:tcPr/>
                    </a:tc>
                    <a:extLst>
                      <a:ext uri="{0D108BD9-81ED-4DB2-BD59-A6C34878D82A}">
                        <a16:rowId xmlns:a16="http://schemas.microsoft.com/office/drawing/2014/main" val="665726208"/>
                      </a:ext>
                    </a:extLst>
                  </a:tr>
                </a:tbl>
              </a:graphicData>
            </a:graphic>
          </p:graphicFrame>
        </mc:Fallback>
      </mc:AlternateContent>
      <p:pic>
        <p:nvPicPr>
          <p:cNvPr id="16" name="Picture 15">
            <a:extLst>
              <a:ext uri="{FF2B5EF4-FFF2-40B4-BE49-F238E27FC236}">
                <a16:creationId xmlns:a16="http://schemas.microsoft.com/office/drawing/2014/main" id="{CE0650D9-DF4F-4143-BBEC-B302C2F875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8747" y="1500518"/>
            <a:ext cx="3404239" cy="1997154"/>
          </a:xfrm>
          <a:prstGeom prst="rect">
            <a:avLst/>
          </a:prstGeom>
        </p:spPr>
      </p:pic>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568DB204-2554-0042-AD81-3B3EAB9B9A7C}"/>
                  </a:ext>
                </a:extLst>
              </p:cNvPr>
              <p:cNvSpPr/>
              <p:nvPr/>
            </p:nvSpPr>
            <p:spPr>
              <a:xfrm>
                <a:off x="7600815" y="2774848"/>
                <a:ext cx="3850945" cy="429092"/>
              </a:xfrm>
              <a:prstGeom prst="rect">
                <a:avLst/>
              </a:prstGeom>
              <a:ln>
                <a:solidFill>
                  <a:srgbClr val="92D050"/>
                </a:solidFill>
              </a:ln>
            </p:spPr>
            <p:txBody>
              <a:bodyPr wrap="square">
                <a:spAutoFit/>
              </a:bodyPr>
              <a:lstStyle/>
              <a:p>
                <a:pPr lvl="1"/>
                <a:r>
                  <a:rPr lang="en-US" altLang="zh-CN" sz="2000" dirty="0"/>
                  <a:t>If</a:t>
                </a:r>
                <a:r>
                  <a:rPr lang="zh-CN" altLang="en-US" sz="2000" dirty="0"/>
                  <a:t>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𝜏</m:t>
                        </m:r>
                      </m:e>
                      <m:sub>
                        <m:r>
                          <a:rPr lang="en-US" sz="2000" i="1">
                            <a:latin typeface="Cambria Math" panose="02040503050406030204" pitchFamily="18" charset="0"/>
                          </a:rPr>
                          <m:t>𝐷𝐾</m:t>
                        </m:r>
                      </m:sub>
                    </m:sSub>
                    <m:r>
                      <a:rPr lang="en-US" sz="2000" i="1">
                        <a:latin typeface="Cambria Math" panose="02040503050406030204" pitchFamily="18" charset="0"/>
                        <a:ea typeface="Cambria Math" panose="02040503050406030204" pitchFamily="18" charset="0"/>
                      </a:rPr>
                      <m:t>≫</m:t>
                    </m:r>
                    <m:sSub>
                      <m:sSubPr>
                        <m:ctrlPr>
                          <a:rPr lang="en-US" sz="2000" i="1">
                            <a:latin typeface="Cambria Math" panose="02040503050406030204" pitchFamily="18" charset="0"/>
                            <a:ea typeface="Cambria Math" panose="02040503050406030204" pitchFamily="18" charset="0"/>
                          </a:rPr>
                        </m:ctrlPr>
                      </m:sSubPr>
                      <m:e>
                        <m:r>
                          <a:rPr lang="en-US" sz="2000" i="1">
                            <a:latin typeface="Cambria Math" panose="02040503050406030204" pitchFamily="18" charset="0"/>
                            <a:ea typeface="Cambria Math" panose="02040503050406030204" pitchFamily="18" charset="0"/>
                          </a:rPr>
                          <m:t>𝜏</m:t>
                        </m:r>
                      </m:e>
                      <m:sub>
                        <m:r>
                          <a:rPr lang="en-US" sz="2000" i="1">
                            <a:latin typeface="Cambria Math" panose="02040503050406030204" pitchFamily="18" charset="0"/>
                            <a:ea typeface="Cambria Math" panose="02040503050406030204" pitchFamily="18" charset="0"/>
                          </a:rPr>
                          <m:t>𝑏</m:t>
                        </m:r>
                      </m:sub>
                    </m:sSub>
                  </m:oMath>
                </a14:m>
                <a:r>
                  <a:rPr lang="en-US" altLang="zh-CN" sz="2000" dirty="0"/>
                  <a:t>,</a:t>
                </a:r>
                <a:r>
                  <a:rPr lang="zh-CN" altLang="en-US" sz="2000" dirty="0"/>
                  <a:t>  </a:t>
                </a:r>
                <a:r>
                  <a:rPr lang="en-US" altLang="zh-CN" sz="2000" dirty="0"/>
                  <a:t>then</a:t>
                </a:r>
                <a:r>
                  <a:rPr lang="zh-CN" altLang="en-US" sz="2000" dirty="0"/>
                  <a:t> </a:t>
                </a:r>
                <a14:m>
                  <m:oMath xmlns:m="http://schemas.openxmlformats.org/officeDocument/2006/math">
                    <m:sSub>
                      <m:sSubPr>
                        <m:ctrlPr>
                          <a:rPr lang="en-US" altLang="zh-CN" sz="2000" i="1">
                            <a:latin typeface="Cambria Math" panose="02040503050406030204" pitchFamily="18" charset="0"/>
                          </a:rPr>
                        </m:ctrlPr>
                      </m:sSubPr>
                      <m:e>
                        <m:r>
                          <a:rPr lang="en-US" altLang="zh-CN" sz="2000" i="1">
                            <a:latin typeface="Cambria Math" panose="02040503050406030204" pitchFamily="18" charset="0"/>
                          </a:rPr>
                          <m:t>𝑃</m:t>
                        </m:r>
                      </m:e>
                      <m:sub>
                        <m:r>
                          <m:rPr>
                            <m:sty m:val="p"/>
                          </m:rPr>
                          <a:rPr lang="en-US" altLang="zh-CN" sz="2000">
                            <a:latin typeface="Cambria Math" panose="02040503050406030204" pitchFamily="18" charset="0"/>
                          </a:rPr>
                          <m:t>avg</m:t>
                        </m:r>
                      </m:sub>
                    </m:sSub>
                    <m:r>
                      <a:rPr lang="en-US" altLang="zh-CN" sz="2000" i="1">
                        <a:latin typeface="Cambria Math" panose="02040503050406030204" pitchFamily="18" charset="0"/>
                        <a:ea typeface="Cambria Math" panose="02040503050406030204" pitchFamily="18" charset="0"/>
                      </a:rPr>
                      <m:t>≈</m:t>
                    </m:r>
                    <m:sSub>
                      <m:sSubPr>
                        <m:ctrlPr>
                          <a:rPr lang="en-US" altLang="zh-CN" sz="2000" i="1">
                            <a:solidFill>
                              <a:srgbClr val="0432FF"/>
                            </a:solidFill>
                            <a:latin typeface="Cambria Math" panose="02040503050406030204" pitchFamily="18" charset="0"/>
                          </a:rPr>
                        </m:ctrlPr>
                      </m:sSubPr>
                      <m:e>
                        <m:r>
                          <a:rPr lang="en-US" altLang="zh-CN" sz="2000" i="1">
                            <a:solidFill>
                              <a:srgbClr val="0432FF"/>
                            </a:solidFill>
                            <a:latin typeface="Cambria Math" panose="02040503050406030204" pitchFamily="18" charset="0"/>
                          </a:rPr>
                          <m:t>𝑃</m:t>
                        </m:r>
                      </m:e>
                      <m:sub>
                        <m:r>
                          <m:rPr>
                            <m:sty m:val="p"/>
                          </m:rPr>
                          <a:rPr lang="en-US" altLang="zh-CN" sz="2000">
                            <a:solidFill>
                              <a:srgbClr val="0432FF"/>
                            </a:solidFill>
                            <a:latin typeface="Cambria Math" panose="02040503050406030204" pitchFamily="18" charset="0"/>
                          </a:rPr>
                          <m:t>inj</m:t>
                        </m:r>
                      </m:sub>
                    </m:sSub>
                  </m:oMath>
                </a14:m>
                <a:endParaRPr lang="en-US" altLang="zh-CN" sz="2000" dirty="0"/>
              </a:p>
            </p:txBody>
          </p:sp>
        </mc:Choice>
        <mc:Fallback xmlns="">
          <p:sp>
            <p:nvSpPr>
              <p:cNvPr id="3" name="Rectangle 2">
                <a:extLst>
                  <a:ext uri="{FF2B5EF4-FFF2-40B4-BE49-F238E27FC236}">
                    <a16:creationId xmlns:a16="http://schemas.microsoft.com/office/drawing/2014/main" id="{568DB204-2554-0042-AD81-3B3EAB9B9A7C}"/>
                  </a:ext>
                </a:extLst>
              </p:cNvPr>
              <p:cNvSpPr>
                <a:spLocks noRot="1" noChangeAspect="1" noMove="1" noResize="1" noEditPoints="1" noAdjustHandles="1" noChangeArrowheads="1" noChangeShapeType="1" noTextEdit="1"/>
              </p:cNvSpPr>
              <p:nvPr/>
            </p:nvSpPr>
            <p:spPr>
              <a:xfrm>
                <a:off x="7600815" y="2774848"/>
                <a:ext cx="3850945" cy="429092"/>
              </a:xfrm>
              <a:prstGeom prst="rect">
                <a:avLst/>
              </a:prstGeom>
              <a:blipFill>
                <a:blip r:embed="rId6"/>
                <a:stretch>
                  <a:fillRect t="-2778" b="-13889"/>
                </a:stretch>
              </a:blipFill>
              <a:ln>
                <a:solidFill>
                  <a:srgbClr val="92D050"/>
                </a:solidFill>
              </a:ln>
            </p:spPr>
            <p:txBody>
              <a:bodyPr/>
              <a:lstStyle/>
              <a:p>
                <a:r>
                  <a:rPr lang="en-US">
                    <a:noFill/>
                  </a:rPr>
                  <a:t> </a:t>
                </a:r>
              </a:p>
            </p:txBody>
          </p:sp>
        </mc:Fallback>
      </mc:AlternateContent>
      <p:sp>
        <p:nvSpPr>
          <p:cNvPr id="14" name="TextBox 13">
            <a:extLst>
              <a:ext uri="{FF2B5EF4-FFF2-40B4-BE49-F238E27FC236}">
                <a16:creationId xmlns:a16="http://schemas.microsoft.com/office/drawing/2014/main" id="{CE440C34-8044-344B-9F34-E1FA53ACE029}"/>
              </a:ext>
            </a:extLst>
          </p:cNvPr>
          <p:cNvSpPr txBox="1"/>
          <p:nvPr/>
        </p:nvSpPr>
        <p:spPr>
          <a:xfrm>
            <a:off x="419055" y="3613732"/>
            <a:ext cx="11032705" cy="1200329"/>
          </a:xfrm>
          <a:prstGeom prst="rect">
            <a:avLst/>
          </a:prstGeom>
          <a:noFill/>
          <a:ln>
            <a:solidFill>
              <a:srgbClr val="92D050"/>
            </a:solidFill>
          </a:ln>
        </p:spPr>
        <p:txBody>
          <a:bodyPr wrap="square" rtlCol="0">
            <a:spAutoFit/>
          </a:bodyPr>
          <a:lstStyle/>
          <a:p>
            <a:pPr marL="285750" indent="-285750">
              <a:buFont typeface="Arial" panose="020B0604020202020204" pitchFamily="34" charset="0"/>
              <a:buChar char="•"/>
            </a:pPr>
            <a:r>
              <a:rPr lang="en-US" altLang="zh-CN" dirty="0"/>
              <a:t>Self-polarization can be utilized</a:t>
            </a:r>
            <a:r>
              <a:rPr lang="zh-CN" altLang="en-US" dirty="0"/>
              <a:t> </a:t>
            </a:r>
            <a:r>
              <a:rPr lang="en-US" altLang="zh-CN" dirty="0"/>
              <a:t>for</a:t>
            </a:r>
            <a:r>
              <a:rPr lang="zh-CN" altLang="en-US" dirty="0"/>
              <a:t> </a:t>
            </a:r>
            <a:r>
              <a:rPr lang="en-US" altLang="zh-CN" dirty="0"/>
              <a:t>RD</a:t>
            </a:r>
            <a:r>
              <a:rPr lang="zh-CN" altLang="en-US" dirty="0"/>
              <a:t> </a:t>
            </a:r>
            <a:r>
              <a:rPr lang="en-US" altLang="zh-CN" dirty="0"/>
              <a:t>measurements using</a:t>
            </a:r>
            <a:r>
              <a:rPr lang="zh-CN" altLang="en-US" dirty="0"/>
              <a:t> </a:t>
            </a:r>
            <a:r>
              <a:rPr lang="en-US" altLang="zh-CN" dirty="0"/>
              <a:t>pilot</a:t>
            </a:r>
            <a:r>
              <a:rPr lang="zh-CN" altLang="en-US" dirty="0"/>
              <a:t> </a:t>
            </a:r>
            <a:r>
              <a:rPr lang="en-US" altLang="zh-CN" dirty="0"/>
              <a:t>bunches</a:t>
            </a:r>
          </a:p>
          <a:p>
            <a:pPr marL="742950" lvl="1" indent="-285750">
              <a:buFont typeface="Arial" panose="020B0604020202020204" pitchFamily="34" charset="0"/>
              <a:buChar char="•"/>
            </a:pPr>
            <a:r>
              <a:rPr lang="en-US" altLang="zh-CN" dirty="0"/>
              <a:t>Employ</a:t>
            </a:r>
            <a:r>
              <a:rPr lang="zh-CN" altLang="en-US" dirty="0"/>
              <a:t> </a:t>
            </a:r>
            <a:r>
              <a:rPr lang="en-US" altLang="zh-CN" dirty="0"/>
              <a:t>asymmetric</a:t>
            </a:r>
            <a:r>
              <a:rPr lang="zh-CN" altLang="en-US" dirty="0"/>
              <a:t> </a:t>
            </a:r>
            <a:r>
              <a:rPr lang="en-US" altLang="zh-CN" dirty="0"/>
              <a:t>wigglers</a:t>
            </a:r>
            <a:r>
              <a:rPr lang="zh-CN" altLang="en-US" dirty="0"/>
              <a:t> </a:t>
            </a:r>
            <a:r>
              <a:rPr lang="en-US" altLang="zh-CN" dirty="0"/>
              <a:t>to</a:t>
            </a:r>
            <a:r>
              <a:rPr lang="zh-CN" altLang="en-US" dirty="0"/>
              <a:t> </a:t>
            </a:r>
            <a:r>
              <a:rPr lang="en-US" altLang="zh-CN" dirty="0"/>
              <a:t>reduce</a:t>
            </a:r>
            <a:r>
              <a:rPr lang="zh-CN" altLang="en-US" dirty="0"/>
              <a:t> </a:t>
            </a:r>
            <a:r>
              <a:rPr lang="en-US" altLang="zh-CN" dirty="0"/>
              <a:t>the</a:t>
            </a:r>
            <a:r>
              <a:rPr lang="zh-CN" altLang="en-US" dirty="0"/>
              <a:t> </a:t>
            </a:r>
            <a:r>
              <a:rPr lang="en-US" altLang="zh-CN" dirty="0"/>
              <a:t>polarization</a:t>
            </a:r>
            <a:r>
              <a:rPr lang="zh-CN" altLang="en-US" dirty="0"/>
              <a:t> </a:t>
            </a:r>
            <a:r>
              <a:rPr lang="en-US" altLang="zh-CN" dirty="0"/>
              <a:t>time</a:t>
            </a:r>
            <a:r>
              <a:rPr lang="zh-CN" altLang="en-US" dirty="0"/>
              <a:t> </a:t>
            </a:r>
            <a:r>
              <a:rPr lang="en-US" altLang="zh-CN" dirty="0"/>
              <a:t>@Z</a:t>
            </a:r>
            <a:r>
              <a:rPr lang="zh-CN" altLang="en-US" dirty="0"/>
              <a:t> </a:t>
            </a:r>
            <a:r>
              <a:rPr lang="en-US" altLang="zh-CN" dirty="0"/>
              <a:t>[1]</a:t>
            </a:r>
          </a:p>
          <a:p>
            <a:pPr marL="285750" indent="-285750">
              <a:buFont typeface="Arial" panose="020B0604020202020204" pitchFamily="34" charset="0"/>
              <a:buChar char="•"/>
            </a:pPr>
            <a:r>
              <a:rPr lang="en-US" altLang="zh-CN" dirty="0"/>
              <a:t>To</a:t>
            </a:r>
            <a:r>
              <a:rPr lang="zh-CN" altLang="en-US" dirty="0"/>
              <a:t> </a:t>
            </a:r>
            <a:r>
              <a:rPr lang="en-US" altLang="zh-CN" dirty="0"/>
              <a:t>achieve</a:t>
            </a:r>
            <a:r>
              <a:rPr lang="zh-CN" altLang="en-US" dirty="0"/>
              <a:t> </a:t>
            </a:r>
            <a:r>
              <a:rPr lang="en-US" altLang="zh-CN" dirty="0"/>
              <a:t>a</a:t>
            </a:r>
            <a:r>
              <a:rPr lang="zh-CN" altLang="en-US" dirty="0"/>
              <a:t> </a:t>
            </a:r>
            <a:r>
              <a:rPr lang="en-US" altLang="zh-CN" dirty="0"/>
              <a:t>high-level</a:t>
            </a:r>
            <a:r>
              <a:rPr lang="zh-CN" altLang="en-US" dirty="0"/>
              <a:t> </a:t>
            </a:r>
            <a:r>
              <a:rPr lang="en-US" altLang="zh-CN" dirty="0"/>
              <a:t>polarization for colliding bunches without significantly sacrificing luminosity</a:t>
            </a:r>
            <a:r>
              <a:rPr lang="zh-CN" altLang="en-US" dirty="0"/>
              <a:t> </a:t>
            </a:r>
            <a:r>
              <a:rPr lang="en-US" altLang="zh-CN" dirty="0"/>
              <a:t>[2]</a:t>
            </a:r>
            <a:endParaRPr lang="en-HK" altLang="zh-CN" dirty="0"/>
          </a:p>
          <a:p>
            <a:pPr marL="742950" lvl="1" indent="-285750">
              <a:buFont typeface="Arial" panose="020B0604020202020204" pitchFamily="34" charset="0"/>
              <a:buChar char="•"/>
            </a:pPr>
            <a:r>
              <a:rPr lang="en-US" altLang="zh-CN" dirty="0"/>
              <a:t>Injection of polarized beams is mandatory</a:t>
            </a:r>
          </a:p>
        </p:txBody>
      </p:sp>
      <p:sp>
        <p:nvSpPr>
          <p:cNvPr id="18" name="TextBox 17">
            <a:extLst>
              <a:ext uri="{FF2B5EF4-FFF2-40B4-BE49-F238E27FC236}">
                <a16:creationId xmlns:a16="http://schemas.microsoft.com/office/drawing/2014/main" id="{B3A792B0-1AF5-8B47-B6E4-08E47BFB25CF}"/>
              </a:ext>
            </a:extLst>
          </p:cNvPr>
          <p:cNvSpPr txBox="1"/>
          <p:nvPr/>
        </p:nvSpPr>
        <p:spPr>
          <a:xfrm>
            <a:off x="401201" y="6317064"/>
            <a:ext cx="9125086" cy="523220"/>
          </a:xfrm>
          <a:prstGeom prst="rect">
            <a:avLst/>
          </a:prstGeom>
          <a:noFill/>
        </p:spPr>
        <p:txBody>
          <a:bodyPr wrap="square" rtlCol="0">
            <a:spAutoFit/>
          </a:bodyPr>
          <a:lstStyle/>
          <a:p>
            <a:r>
              <a:rPr lang="en-US" altLang="zh-CN" sz="1400" dirty="0">
                <a:solidFill>
                  <a:srgbClr val="00B050"/>
                </a:solidFill>
              </a:rPr>
              <a:t>[1]</a:t>
            </a:r>
            <a:r>
              <a:rPr lang="zh-CN" altLang="en-US" sz="1400" dirty="0">
                <a:solidFill>
                  <a:srgbClr val="00B050"/>
                </a:solidFill>
              </a:rPr>
              <a:t> </a:t>
            </a:r>
            <a:r>
              <a:rPr lang="en-US" altLang="zh-CN" sz="1400" dirty="0">
                <a:solidFill>
                  <a:srgbClr val="00B050"/>
                </a:solidFill>
              </a:rPr>
              <a:t>The</a:t>
            </a:r>
            <a:r>
              <a:rPr lang="zh-CN" altLang="en-US" sz="1400" dirty="0">
                <a:solidFill>
                  <a:srgbClr val="00B050"/>
                </a:solidFill>
              </a:rPr>
              <a:t> </a:t>
            </a:r>
            <a:r>
              <a:rPr lang="en-US" altLang="zh-CN" sz="1400" dirty="0">
                <a:solidFill>
                  <a:srgbClr val="00B050"/>
                </a:solidFill>
              </a:rPr>
              <a:t>FCC-</a:t>
            </a:r>
            <a:r>
              <a:rPr lang="en-US" altLang="zh-CN" sz="1400" dirty="0" err="1">
                <a:solidFill>
                  <a:srgbClr val="00B050"/>
                </a:solidFill>
              </a:rPr>
              <a:t>ee</a:t>
            </a:r>
            <a:r>
              <a:rPr lang="zh-CN" altLang="en-US" sz="1400" dirty="0">
                <a:solidFill>
                  <a:srgbClr val="00B050"/>
                </a:solidFill>
              </a:rPr>
              <a:t> </a:t>
            </a:r>
            <a:r>
              <a:rPr lang="en-US" altLang="zh-CN" sz="1400" dirty="0">
                <a:solidFill>
                  <a:srgbClr val="00B050"/>
                </a:solidFill>
              </a:rPr>
              <a:t>Energy</a:t>
            </a:r>
            <a:r>
              <a:rPr lang="zh-CN" altLang="en-US" sz="1400" dirty="0">
                <a:solidFill>
                  <a:srgbClr val="00B050"/>
                </a:solidFill>
              </a:rPr>
              <a:t> </a:t>
            </a:r>
            <a:r>
              <a:rPr lang="en-US" altLang="zh-CN" sz="1400" dirty="0">
                <a:solidFill>
                  <a:srgbClr val="00B050"/>
                </a:solidFill>
              </a:rPr>
              <a:t>and</a:t>
            </a:r>
            <a:r>
              <a:rPr lang="zh-CN" altLang="en-US" sz="1400" dirty="0">
                <a:solidFill>
                  <a:srgbClr val="00B050"/>
                </a:solidFill>
              </a:rPr>
              <a:t> </a:t>
            </a:r>
            <a:r>
              <a:rPr lang="en-US" altLang="zh-CN" sz="1400" dirty="0">
                <a:solidFill>
                  <a:srgbClr val="00B050"/>
                </a:solidFill>
              </a:rPr>
              <a:t>Polarization</a:t>
            </a:r>
            <a:r>
              <a:rPr lang="zh-CN" altLang="en-US" sz="1400" dirty="0">
                <a:solidFill>
                  <a:srgbClr val="00B050"/>
                </a:solidFill>
              </a:rPr>
              <a:t> </a:t>
            </a:r>
            <a:r>
              <a:rPr lang="en-US" altLang="zh-CN" sz="1400" dirty="0">
                <a:solidFill>
                  <a:srgbClr val="00B050"/>
                </a:solidFill>
              </a:rPr>
              <a:t>Working</a:t>
            </a:r>
            <a:r>
              <a:rPr lang="zh-CN" altLang="en-US" sz="1400" dirty="0">
                <a:solidFill>
                  <a:srgbClr val="00B050"/>
                </a:solidFill>
              </a:rPr>
              <a:t> </a:t>
            </a:r>
            <a:r>
              <a:rPr lang="en-US" altLang="zh-CN" sz="1400" dirty="0">
                <a:solidFill>
                  <a:srgbClr val="00B050"/>
                </a:solidFill>
              </a:rPr>
              <a:t>Group,</a:t>
            </a:r>
            <a:r>
              <a:rPr lang="zh-CN" altLang="en-US" sz="1400" dirty="0">
                <a:solidFill>
                  <a:srgbClr val="00B050"/>
                </a:solidFill>
              </a:rPr>
              <a:t> </a:t>
            </a:r>
            <a:r>
              <a:rPr lang="en-US" altLang="zh-CN" sz="1400" dirty="0">
                <a:solidFill>
                  <a:srgbClr val="00B050"/>
                </a:solidFill>
              </a:rPr>
              <a:t>arXiv:1909.12245v1,</a:t>
            </a:r>
            <a:r>
              <a:rPr lang="zh-CN" altLang="en-US" sz="1400" dirty="0">
                <a:solidFill>
                  <a:srgbClr val="00B050"/>
                </a:solidFill>
              </a:rPr>
              <a:t> </a:t>
            </a:r>
            <a:r>
              <a:rPr lang="en-US" altLang="zh-CN" sz="1400" dirty="0">
                <a:solidFill>
                  <a:srgbClr val="00B050"/>
                </a:solidFill>
              </a:rPr>
              <a:t>2019.</a:t>
            </a:r>
          </a:p>
          <a:p>
            <a:r>
              <a:rPr lang="en-US" altLang="zh-CN" sz="1400" dirty="0">
                <a:solidFill>
                  <a:srgbClr val="00B050"/>
                </a:solidFill>
              </a:rPr>
              <a:t>[2]</a:t>
            </a:r>
            <a:r>
              <a:rPr lang="zh-CN" altLang="en-US" sz="1400" dirty="0">
                <a:solidFill>
                  <a:srgbClr val="00B050"/>
                </a:solidFill>
              </a:rPr>
              <a:t> </a:t>
            </a:r>
            <a:r>
              <a:rPr lang="en-US" altLang="zh-CN" sz="1400" dirty="0" err="1">
                <a:solidFill>
                  <a:srgbClr val="00B050"/>
                </a:solidFill>
              </a:rPr>
              <a:t>Zhe</a:t>
            </a:r>
            <a:r>
              <a:rPr lang="zh-CN" altLang="en-US" sz="1400" dirty="0">
                <a:solidFill>
                  <a:srgbClr val="00B050"/>
                </a:solidFill>
              </a:rPr>
              <a:t> </a:t>
            </a:r>
            <a:r>
              <a:rPr lang="en-US" altLang="zh-CN" sz="1400" dirty="0" err="1">
                <a:solidFill>
                  <a:srgbClr val="00B050"/>
                </a:solidFill>
              </a:rPr>
              <a:t>Duan</a:t>
            </a:r>
            <a:r>
              <a:rPr lang="en-US" altLang="zh-CN" sz="1400" dirty="0">
                <a:solidFill>
                  <a:srgbClr val="00B050"/>
                </a:solidFill>
              </a:rPr>
              <a:t>,</a:t>
            </a:r>
            <a:r>
              <a:rPr lang="zh-CN" altLang="en-US" sz="1400" dirty="0">
                <a:solidFill>
                  <a:srgbClr val="00B050"/>
                </a:solidFill>
              </a:rPr>
              <a:t> </a:t>
            </a:r>
            <a:r>
              <a:rPr lang="en-US" altLang="zh-CN" sz="1400" dirty="0">
                <a:solidFill>
                  <a:srgbClr val="00B050"/>
                </a:solidFill>
              </a:rPr>
              <a:t>talk</a:t>
            </a:r>
            <a:r>
              <a:rPr lang="zh-CN" altLang="en-US" sz="1400" dirty="0">
                <a:solidFill>
                  <a:srgbClr val="00B050"/>
                </a:solidFill>
              </a:rPr>
              <a:t> </a:t>
            </a:r>
            <a:r>
              <a:rPr lang="en-US" altLang="zh-CN" sz="1400" dirty="0">
                <a:solidFill>
                  <a:srgbClr val="00B050"/>
                </a:solidFill>
              </a:rPr>
              <a:t>on</a:t>
            </a:r>
            <a:r>
              <a:rPr lang="zh-CN" altLang="en-US" sz="1400" dirty="0">
                <a:solidFill>
                  <a:srgbClr val="00B050"/>
                </a:solidFill>
              </a:rPr>
              <a:t> </a:t>
            </a:r>
            <a:r>
              <a:rPr lang="en-US" altLang="zh-CN" sz="1400" dirty="0">
                <a:solidFill>
                  <a:srgbClr val="00B050"/>
                </a:solidFill>
              </a:rPr>
              <a:t>2</a:t>
            </a:r>
            <a:r>
              <a:rPr lang="en-US" altLang="zh-CN" sz="1400" baseline="30000" dirty="0">
                <a:solidFill>
                  <a:srgbClr val="00B050"/>
                </a:solidFill>
              </a:rPr>
              <a:t>nd</a:t>
            </a:r>
            <a:r>
              <a:rPr lang="zh-CN" altLang="en-US" sz="1400" dirty="0">
                <a:solidFill>
                  <a:srgbClr val="00B050"/>
                </a:solidFill>
              </a:rPr>
              <a:t> </a:t>
            </a:r>
            <a:r>
              <a:rPr lang="en-US" altLang="zh-CN" sz="1400" dirty="0">
                <a:solidFill>
                  <a:srgbClr val="00B050"/>
                </a:solidFill>
              </a:rPr>
              <a:t>FCC</a:t>
            </a:r>
            <a:r>
              <a:rPr lang="zh-CN" altLang="en-US" sz="1400" dirty="0">
                <a:solidFill>
                  <a:srgbClr val="00B050"/>
                </a:solidFill>
              </a:rPr>
              <a:t> </a:t>
            </a:r>
            <a:r>
              <a:rPr lang="en-US" altLang="zh-CN" sz="1400" dirty="0">
                <a:solidFill>
                  <a:srgbClr val="00B050"/>
                </a:solidFill>
              </a:rPr>
              <a:t>EPOL</a:t>
            </a:r>
            <a:r>
              <a:rPr lang="zh-CN" altLang="en-US" sz="1400" dirty="0">
                <a:solidFill>
                  <a:srgbClr val="00B050"/>
                </a:solidFill>
              </a:rPr>
              <a:t> </a:t>
            </a:r>
            <a:r>
              <a:rPr lang="en-US" altLang="zh-CN" sz="1400" dirty="0">
                <a:solidFill>
                  <a:srgbClr val="00B050"/>
                </a:solidFill>
              </a:rPr>
              <a:t>Workshop,</a:t>
            </a:r>
            <a:r>
              <a:rPr lang="zh-CN" altLang="en-US" sz="1400" dirty="0">
                <a:solidFill>
                  <a:srgbClr val="00B050"/>
                </a:solidFill>
              </a:rPr>
              <a:t> </a:t>
            </a:r>
            <a:r>
              <a:rPr lang="en-US" altLang="zh-CN" sz="1400" dirty="0">
                <a:solidFill>
                  <a:srgbClr val="00B050"/>
                </a:solidFill>
              </a:rPr>
              <a:t>Sep</a:t>
            </a:r>
            <a:r>
              <a:rPr lang="zh-CN" altLang="en-US" sz="1400" dirty="0">
                <a:solidFill>
                  <a:srgbClr val="00B050"/>
                </a:solidFill>
              </a:rPr>
              <a:t> </a:t>
            </a:r>
            <a:r>
              <a:rPr lang="en-US" altLang="zh-CN" sz="1400" dirty="0">
                <a:solidFill>
                  <a:srgbClr val="00B050"/>
                </a:solidFill>
              </a:rPr>
              <a:t>29,</a:t>
            </a:r>
            <a:r>
              <a:rPr lang="zh-CN" altLang="en-US" sz="1400" dirty="0">
                <a:solidFill>
                  <a:srgbClr val="00B050"/>
                </a:solidFill>
              </a:rPr>
              <a:t> </a:t>
            </a:r>
            <a:r>
              <a:rPr lang="en-US" altLang="zh-CN" sz="1400" dirty="0">
                <a:solidFill>
                  <a:srgbClr val="00B050"/>
                </a:solidFill>
              </a:rPr>
              <a:t>2022</a:t>
            </a:r>
            <a:r>
              <a:rPr lang="zh-CN" altLang="en-US" sz="1400" dirty="0">
                <a:solidFill>
                  <a:srgbClr val="00B050"/>
                </a:solidFill>
              </a:rPr>
              <a:t> </a:t>
            </a:r>
            <a:endParaRPr lang="en-US" sz="1400" dirty="0">
              <a:solidFill>
                <a:srgbClr val="00B050"/>
              </a:solidFill>
            </a:endParaRPr>
          </a:p>
        </p:txBody>
      </p:sp>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796B4708-B1F7-3845-8B3C-B34DAC3FA905}"/>
                  </a:ext>
                </a:extLst>
              </p:cNvPr>
              <p:cNvSpPr/>
              <p:nvPr/>
            </p:nvSpPr>
            <p:spPr>
              <a:xfrm>
                <a:off x="2267569" y="2625786"/>
                <a:ext cx="3196837" cy="709105"/>
              </a:xfrm>
              <a:prstGeom prst="rect">
                <a:avLst/>
              </a:prstGeom>
              <a:ln>
                <a:solidFill>
                  <a:srgbClr val="00B050"/>
                </a:solidFill>
              </a:ln>
            </p:spPr>
            <p:txBody>
              <a:bodyPr wrap="none">
                <a:spAutoFit/>
              </a:bodyPr>
              <a:lstStyle/>
              <a:p>
                <a:pPr lvl="1">
                  <a:lnSpc>
                    <a:spcPct val="170000"/>
                  </a:lnSpc>
                </a:pPr>
                <a14:m>
                  <m:oMath xmlns:m="http://schemas.openxmlformats.org/officeDocument/2006/math">
                    <m:sSub>
                      <m:sSubPr>
                        <m:ctrlPr>
                          <a:rPr lang="en-US" altLang="zh-CN" sz="1600" i="1" smtClean="0">
                            <a:latin typeface="Cambria Math" panose="02040503050406030204" pitchFamily="18" charset="0"/>
                          </a:rPr>
                        </m:ctrlPr>
                      </m:sSubPr>
                      <m:e>
                        <m:r>
                          <a:rPr lang="en-US" altLang="zh-CN" sz="1600" i="1">
                            <a:latin typeface="Cambria Math" panose="02040503050406030204" pitchFamily="18" charset="0"/>
                          </a:rPr>
                          <m:t>𝑃</m:t>
                        </m:r>
                      </m:e>
                      <m:sub>
                        <m:r>
                          <m:rPr>
                            <m:sty m:val="p"/>
                          </m:rPr>
                          <a:rPr lang="en-US" altLang="zh-CN" sz="1600" b="0" i="0" smtClean="0">
                            <a:latin typeface="Cambria Math" panose="02040503050406030204" pitchFamily="18" charset="0"/>
                          </a:rPr>
                          <m:t>DK</m:t>
                        </m:r>
                      </m:sub>
                    </m:sSub>
                    <m:r>
                      <a:rPr lang="en-US" altLang="zh-CN" sz="1600" i="1">
                        <a:latin typeface="Cambria Math" panose="02040503050406030204" pitchFamily="18" charset="0"/>
                        <a:ea typeface="Cambria Math" panose="02040503050406030204" pitchFamily="18" charset="0"/>
                      </a:rPr>
                      <m:t>≈</m:t>
                    </m:r>
                    <m:f>
                      <m:fPr>
                        <m:ctrlPr>
                          <a:rPr lang="en-US" altLang="zh-CN" sz="1600" i="1">
                            <a:latin typeface="Cambria Math" panose="02040503050406030204" pitchFamily="18" charset="0"/>
                            <a:ea typeface="Cambria Math" panose="02040503050406030204" pitchFamily="18" charset="0"/>
                          </a:rPr>
                        </m:ctrlPr>
                      </m:fPr>
                      <m:num>
                        <m:sSub>
                          <m:sSubPr>
                            <m:ctrlPr>
                              <a:rPr lang="en-US" altLang="zh-CN" sz="1600" i="1">
                                <a:latin typeface="Cambria Math" panose="02040503050406030204" pitchFamily="18" charset="0"/>
                                <a:ea typeface="Cambria Math" panose="02040503050406030204" pitchFamily="18" charset="0"/>
                              </a:rPr>
                            </m:ctrlPr>
                          </m:sSubPr>
                          <m:e>
                            <m:r>
                              <a:rPr lang="en-US" altLang="zh-CN" sz="1600" i="1">
                                <a:latin typeface="Cambria Math" panose="02040503050406030204" pitchFamily="18" charset="0"/>
                                <a:ea typeface="Cambria Math" panose="02040503050406030204" pitchFamily="18" charset="0"/>
                              </a:rPr>
                              <m:t>𝑃</m:t>
                            </m:r>
                          </m:e>
                          <m:sub>
                            <m:r>
                              <a:rPr lang="en-US" altLang="zh-CN" sz="1600" i="1">
                                <a:latin typeface="Cambria Math" panose="02040503050406030204" pitchFamily="18" charset="0"/>
                                <a:ea typeface="Cambria Math" panose="02040503050406030204" pitchFamily="18" charset="0"/>
                              </a:rPr>
                              <m:t>∞</m:t>
                            </m:r>
                          </m:sub>
                        </m:sSub>
                      </m:num>
                      <m:den>
                        <m:r>
                          <a:rPr lang="en-US" altLang="zh-CN" sz="1600" i="1">
                            <a:latin typeface="Cambria Math" panose="02040503050406030204" pitchFamily="18" charset="0"/>
                            <a:ea typeface="Cambria Math" panose="02040503050406030204" pitchFamily="18" charset="0"/>
                          </a:rPr>
                          <m:t>1+</m:t>
                        </m:r>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𝜏</m:t>
                            </m:r>
                          </m:e>
                          <m:sub>
                            <m:r>
                              <a:rPr lang="en-US" sz="1600" i="1">
                                <a:latin typeface="Cambria Math" panose="02040503050406030204" pitchFamily="18" charset="0"/>
                                <a:ea typeface="Cambria Math" panose="02040503050406030204" pitchFamily="18" charset="0"/>
                              </a:rPr>
                              <m:t>𝑝</m:t>
                            </m:r>
                          </m:sub>
                        </m:sSub>
                        <m:r>
                          <a:rPr lang="en-US" sz="1600" i="1">
                            <a:latin typeface="Cambria Math" panose="02040503050406030204" pitchFamily="18" charset="0"/>
                            <a:ea typeface="Cambria Math" panose="02040503050406030204" pitchFamily="18" charset="0"/>
                          </a:rPr>
                          <m:t>/</m:t>
                        </m:r>
                        <m:sSub>
                          <m:sSubPr>
                            <m:ctrlPr>
                              <a:rPr lang="en-US" sz="1600" i="1">
                                <a:solidFill>
                                  <a:srgbClr val="00B050"/>
                                </a:solidFill>
                                <a:latin typeface="Cambria Math" panose="02040503050406030204" pitchFamily="18" charset="0"/>
                              </a:rPr>
                            </m:ctrlPr>
                          </m:sSubPr>
                          <m:e>
                            <m:r>
                              <a:rPr lang="en-US" sz="1600" i="1">
                                <a:solidFill>
                                  <a:srgbClr val="00B050"/>
                                </a:solidFill>
                                <a:latin typeface="Cambria Math" panose="02040503050406030204" pitchFamily="18" charset="0"/>
                                <a:ea typeface="Cambria Math" panose="02040503050406030204" pitchFamily="18" charset="0"/>
                              </a:rPr>
                              <m:t>𝜏</m:t>
                            </m:r>
                          </m:e>
                          <m:sub>
                            <m:r>
                              <m:rPr>
                                <m:sty m:val="p"/>
                              </m:rPr>
                              <a:rPr lang="en-US" sz="1600">
                                <a:solidFill>
                                  <a:srgbClr val="00B050"/>
                                </a:solidFill>
                                <a:latin typeface="Cambria Math" panose="02040503050406030204" pitchFamily="18" charset="0"/>
                                <a:ea typeface="Cambria Math" panose="02040503050406030204" pitchFamily="18" charset="0"/>
                              </a:rPr>
                              <m:t>d</m:t>
                            </m:r>
                          </m:sub>
                        </m:sSub>
                      </m:den>
                    </m:f>
                  </m:oMath>
                </a14:m>
                <a:r>
                  <a:rPr lang="en-US" altLang="zh-CN" sz="1600" dirty="0"/>
                  <a:t>,</a:t>
                </a:r>
                <a:r>
                  <a:rPr lang="zh-CN" altLang="en-US" sz="1600" dirty="0"/>
                  <a:t>    </a:t>
                </a:r>
                <a14:m>
                  <m:oMath xmlns:m="http://schemas.openxmlformats.org/officeDocument/2006/math">
                    <m:f>
                      <m:fPr>
                        <m:ctrlPr>
                          <a:rPr lang="en-US" sz="1600" i="1">
                            <a:latin typeface="Cambria Math" panose="02040503050406030204" pitchFamily="18" charset="0"/>
                          </a:rPr>
                        </m:ctrlPr>
                      </m:fPr>
                      <m:num>
                        <m:r>
                          <a:rPr lang="en-US" sz="1600" i="1">
                            <a:latin typeface="Cambria Math" panose="02040503050406030204" pitchFamily="18" charset="0"/>
                          </a:rPr>
                          <m:t>1</m:t>
                        </m:r>
                      </m:num>
                      <m:den>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𝜏</m:t>
                            </m:r>
                          </m:e>
                          <m:sub>
                            <m:r>
                              <a:rPr lang="en-US" sz="1600" i="1">
                                <a:latin typeface="Cambria Math" panose="02040503050406030204" pitchFamily="18" charset="0"/>
                              </a:rPr>
                              <m:t>𝐷𝐾</m:t>
                            </m:r>
                          </m:sub>
                        </m:sSub>
                      </m:den>
                    </m:f>
                    <m:r>
                      <a:rPr lang="en-US" sz="1600" i="1">
                        <a:latin typeface="Cambria Math" panose="02040503050406030204" pitchFamily="18" charset="0"/>
                      </a:rPr>
                      <m:t>=</m:t>
                    </m:r>
                    <m:f>
                      <m:fPr>
                        <m:ctrlPr>
                          <a:rPr lang="en-US" sz="1600" i="1">
                            <a:latin typeface="Cambria Math" panose="02040503050406030204" pitchFamily="18" charset="0"/>
                          </a:rPr>
                        </m:ctrlPr>
                      </m:fPr>
                      <m:num>
                        <m:r>
                          <a:rPr lang="en-US" sz="1600" i="1">
                            <a:latin typeface="Cambria Math" panose="02040503050406030204" pitchFamily="18" charset="0"/>
                          </a:rPr>
                          <m:t>1</m:t>
                        </m:r>
                      </m:num>
                      <m:den>
                        <m:sSub>
                          <m:sSubPr>
                            <m:ctrlPr>
                              <a:rPr lang="en-US" sz="1600" i="1">
                                <a:latin typeface="Cambria Math" panose="02040503050406030204" pitchFamily="18" charset="0"/>
                              </a:rPr>
                            </m:ctrlPr>
                          </m:sSubPr>
                          <m:e>
                            <m:r>
                              <a:rPr lang="en-US" sz="1600" i="1">
                                <a:latin typeface="Cambria Math" panose="02040503050406030204" pitchFamily="18" charset="0"/>
                                <a:ea typeface="Cambria Math" panose="02040503050406030204" pitchFamily="18" charset="0"/>
                              </a:rPr>
                              <m:t>𝜏</m:t>
                            </m:r>
                          </m:e>
                          <m:sub>
                            <m:r>
                              <a:rPr lang="en-US" sz="1600" i="1">
                                <a:latin typeface="Cambria Math" panose="02040503050406030204" pitchFamily="18" charset="0"/>
                                <a:ea typeface="Cambria Math" panose="02040503050406030204" pitchFamily="18" charset="0"/>
                              </a:rPr>
                              <m:t>𝑝</m:t>
                            </m:r>
                          </m:sub>
                        </m:sSub>
                      </m:den>
                    </m:f>
                    <m:r>
                      <a:rPr lang="en-US" sz="1600" i="1">
                        <a:latin typeface="Cambria Math" panose="02040503050406030204" pitchFamily="18" charset="0"/>
                      </a:rPr>
                      <m:t>+</m:t>
                    </m:r>
                    <m:f>
                      <m:fPr>
                        <m:ctrlPr>
                          <a:rPr lang="en-US" sz="1600" i="1">
                            <a:latin typeface="Cambria Math" panose="02040503050406030204" pitchFamily="18" charset="0"/>
                          </a:rPr>
                        </m:ctrlPr>
                      </m:fPr>
                      <m:num>
                        <m:r>
                          <a:rPr lang="en-US" sz="1600" i="1">
                            <a:latin typeface="Cambria Math" panose="02040503050406030204" pitchFamily="18" charset="0"/>
                          </a:rPr>
                          <m:t>1</m:t>
                        </m:r>
                      </m:num>
                      <m:den>
                        <m:sSub>
                          <m:sSubPr>
                            <m:ctrlPr>
                              <a:rPr lang="en-US" sz="1600" i="1">
                                <a:solidFill>
                                  <a:srgbClr val="00B050"/>
                                </a:solidFill>
                                <a:latin typeface="Cambria Math" panose="02040503050406030204" pitchFamily="18" charset="0"/>
                              </a:rPr>
                            </m:ctrlPr>
                          </m:sSubPr>
                          <m:e>
                            <m:r>
                              <a:rPr lang="en-US" sz="1600" i="1">
                                <a:solidFill>
                                  <a:srgbClr val="00B050"/>
                                </a:solidFill>
                                <a:latin typeface="Cambria Math" panose="02040503050406030204" pitchFamily="18" charset="0"/>
                                <a:ea typeface="Cambria Math" panose="02040503050406030204" pitchFamily="18" charset="0"/>
                              </a:rPr>
                              <m:t>𝜏</m:t>
                            </m:r>
                          </m:e>
                          <m:sub>
                            <m:r>
                              <m:rPr>
                                <m:sty m:val="p"/>
                              </m:rPr>
                              <a:rPr lang="en-US" sz="1600">
                                <a:solidFill>
                                  <a:srgbClr val="00B050"/>
                                </a:solidFill>
                                <a:latin typeface="Cambria Math" panose="02040503050406030204" pitchFamily="18" charset="0"/>
                                <a:ea typeface="Cambria Math" panose="02040503050406030204" pitchFamily="18" charset="0"/>
                              </a:rPr>
                              <m:t>d</m:t>
                            </m:r>
                          </m:sub>
                        </m:sSub>
                      </m:den>
                    </m:f>
                  </m:oMath>
                </a14:m>
                <a:endParaRPr lang="en-HK" altLang="zh-CN" sz="1600" dirty="0"/>
              </a:p>
            </p:txBody>
          </p:sp>
        </mc:Choice>
        <mc:Fallback xmlns="">
          <p:sp>
            <p:nvSpPr>
              <p:cNvPr id="19" name="Rectangle 18">
                <a:extLst>
                  <a:ext uri="{FF2B5EF4-FFF2-40B4-BE49-F238E27FC236}">
                    <a16:creationId xmlns:a16="http://schemas.microsoft.com/office/drawing/2014/main" id="{796B4708-B1F7-3845-8B3C-B34DAC3FA905}"/>
                  </a:ext>
                </a:extLst>
              </p:cNvPr>
              <p:cNvSpPr>
                <a:spLocks noRot="1" noChangeAspect="1" noMove="1" noResize="1" noEditPoints="1" noAdjustHandles="1" noChangeArrowheads="1" noChangeShapeType="1" noTextEdit="1"/>
              </p:cNvSpPr>
              <p:nvPr/>
            </p:nvSpPr>
            <p:spPr>
              <a:xfrm>
                <a:off x="2267569" y="2625786"/>
                <a:ext cx="3196837" cy="709105"/>
              </a:xfrm>
              <a:prstGeom prst="rect">
                <a:avLst/>
              </a:prstGeom>
              <a:blipFill>
                <a:blip r:embed="rId7"/>
                <a:stretch>
                  <a:fillRect/>
                </a:stretch>
              </a:blipFill>
              <a:ln>
                <a:solidFill>
                  <a:srgbClr val="00B050"/>
                </a:solidFill>
              </a:ln>
            </p:spPr>
            <p:txBody>
              <a:bodyPr/>
              <a:lstStyle/>
              <a:p>
                <a:r>
                  <a:rPr lang="en-US">
                    <a:noFill/>
                  </a:rPr>
                  <a:t> </a:t>
                </a:r>
              </a:p>
            </p:txBody>
          </p:sp>
        </mc:Fallback>
      </mc:AlternateContent>
    </p:spTree>
    <p:extLst>
      <p:ext uri="{BB962C8B-B14F-4D97-AF65-F5344CB8AC3E}">
        <p14:creationId xmlns:p14="http://schemas.microsoft.com/office/powerpoint/2010/main" val="39225167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4BB53-E41E-AB43-AD8D-049B89A1C586}"/>
              </a:ext>
            </a:extLst>
          </p:cNvPr>
          <p:cNvSpPr>
            <a:spLocks noGrp="1"/>
          </p:cNvSpPr>
          <p:nvPr>
            <p:ph type="title"/>
          </p:nvPr>
        </p:nvSpPr>
        <p:spPr/>
        <p:txBody>
          <a:bodyPr>
            <a:normAutofit fontScale="90000"/>
          </a:bodyPr>
          <a:lstStyle/>
          <a:p>
            <a:r>
              <a:rPr lang="en-US" altLang="zh-CN" dirty="0"/>
              <a:t>Outline</a:t>
            </a:r>
            <a:endParaRPr lang="en-US" dirty="0"/>
          </a:p>
        </p:txBody>
      </p:sp>
      <p:sp>
        <p:nvSpPr>
          <p:cNvPr id="3" name="Content Placeholder 2">
            <a:extLst>
              <a:ext uri="{FF2B5EF4-FFF2-40B4-BE49-F238E27FC236}">
                <a16:creationId xmlns:a16="http://schemas.microsoft.com/office/drawing/2014/main" id="{BE7EF991-CFB6-D645-9A89-B2763CBA766F}"/>
              </a:ext>
            </a:extLst>
          </p:cNvPr>
          <p:cNvSpPr>
            <a:spLocks noGrp="1"/>
          </p:cNvSpPr>
          <p:nvPr>
            <p:ph idx="1"/>
          </p:nvPr>
        </p:nvSpPr>
        <p:spPr/>
        <p:txBody>
          <a:bodyPr/>
          <a:lstStyle/>
          <a:p>
            <a:r>
              <a:rPr lang="en-US" altLang="zh-CN" sz="2800" dirty="0"/>
              <a:t>I.</a:t>
            </a:r>
            <a:r>
              <a:rPr lang="zh-CN" altLang="en-US" sz="2800" dirty="0"/>
              <a:t> </a:t>
            </a:r>
            <a:r>
              <a:rPr lang="en-US" altLang="zh-CN" sz="2800" dirty="0"/>
              <a:t>Introduction</a:t>
            </a:r>
          </a:p>
          <a:p>
            <a:pPr lvl="1"/>
            <a:r>
              <a:rPr lang="en-US" altLang="zh-CN" sz="2400" dirty="0"/>
              <a:t>Background</a:t>
            </a:r>
          </a:p>
          <a:p>
            <a:pPr lvl="1"/>
            <a:r>
              <a:rPr lang="en-US" altLang="zh-CN" sz="2400" dirty="0"/>
              <a:t>Indicators</a:t>
            </a:r>
            <a:r>
              <a:rPr lang="zh-CN" altLang="en-US" sz="2400" dirty="0"/>
              <a:t> </a:t>
            </a:r>
            <a:r>
              <a:rPr lang="en-US" altLang="zh-CN" sz="2400" dirty="0"/>
              <a:t>and</a:t>
            </a:r>
            <a:r>
              <a:rPr lang="zh-CN" altLang="en-US" sz="2400" dirty="0"/>
              <a:t> </a:t>
            </a:r>
            <a:r>
              <a:rPr lang="en-US" altLang="zh-CN" sz="2400" dirty="0"/>
              <a:t>tasks</a:t>
            </a:r>
          </a:p>
          <a:p>
            <a:r>
              <a:rPr lang="en-US" altLang="zh-CN" sz="2800" dirty="0">
                <a:solidFill>
                  <a:srgbClr val="FF0000"/>
                </a:solidFill>
              </a:rPr>
              <a:t>II.</a:t>
            </a:r>
            <a:r>
              <a:rPr lang="zh-CN" altLang="en-US" sz="2800" dirty="0">
                <a:solidFill>
                  <a:srgbClr val="FF0000"/>
                </a:solidFill>
              </a:rPr>
              <a:t> </a:t>
            </a:r>
            <a:r>
              <a:rPr lang="en-US" altLang="zh-CN" sz="2800" dirty="0">
                <a:solidFill>
                  <a:srgbClr val="FF0000"/>
                </a:solidFill>
              </a:rPr>
              <a:t>Design</a:t>
            </a:r>
            <a:r>
              <a:rPr lang="zh-CN" altLang="en-US" sz="2800" dirty="0">
                <a:solidFill>
                  <a:srgbClr val="FF0000"/>
                </a:solidFill>
              </a:rPr>
              <a:t> </a:t>
            </a:r>
            <a:r>
              <a:rPr lang="en-US" altLang="zh-CN" sz="2800" dirty="0">
                <a:solidFill>
                  <a:srgbClr val="FF0000"/>
                </a:solidFill>
              </a:rPr>
              <a:t>of</a:t>
            </a:r>
            <a:r>
              <a:rPr lang="zh-CN" altLang="en-US" sz="2800" dirty="0">
                <a:solidFill>
                  <a:srgbClr val="FF0000"/>
                </a:solidFill>
              </a:rPr>
              <a:t> </a:t>
            </a:r>
            <a:r>
              <a:rPr lang="en-US" altLang="zh-CN" sz="2800" dirty="0">
                <a:solidFill>
                  <a:srgbClr val="FF0000"/>
                </a:solidFill>
              </a:rPr>
              <a:t>longitudinally</a:t>
            </a:r>
            <a:r>
              <a:rPr lang="zh-CN" altLang="en-US" sz="2800" dirty="0">
                <a:solidFill>
                  <a:srgbClr val="FF0000"/>
                </a:solidFill>
              </a:rPr>
              <a:t> </a:t>
            </a:r>
            <a:r>
              <a:rPr lang="en-US" altLang="zh-CN" sz="2800" dirty="0">
                <a:solidFill>
                  <a:srgbClr val="FF0000"/>
                </a:solidFill>
              </a:rPr>
              <a:t>polarized</a:t>
            </a:r>
            <a:r>
              <a:rPr lang="zh-CN" altLang="en-US" sz="2800" dirty="0">
                <a:solidFill>
                  <a:srgbClr val="FF0000"/>
                </a:solidFill>
              </a:rPr>
              <a:t> </a:t>
            </a:r>
            <a:r>
              <a:rPr lang="en-US" altLang="zh-CN" sz="2800" dirty="0">
                <a:solidFill>
                  <a:srgbClr val="FF0000"/>
                </a:solidFill>
              </a:rPr>
              <a:t>colliding</a:t>
            </a:r>
            <a:r>
              <a:rPr lang="zh-CN" altLang="en-US" sz="2800" dirty="0">
                <a:solidFill>
                  <a:srgbClr val="FF0000"/>
                </a:solidFill>
              </a:rPr>
              <a:t> </a:t>
            </a:r>
            <a:r>
              <a:rPr lang="en-US" altLang="zh-CN" sz="2800" dirty="0">
                <a:solidFill>
                  <a:srgbClr val="FF0000"/>
                </a:solidFill>
              </a:rPr>
              <a:t>beams</a:t>
            </a:r>
          </a:p>
          <a:p>
            <a:r>
              <a:rPr lang="en-US" altLang="zh-CN" sz="2800" dirty="0"/>
              <a:t>III.</a:t>
            </a:r>
            <a:r>
              <a:rPr lang="zh-CN" altLang="en-US" sz="2800" dirty="0"/>
              <a:t> </a:t>
            </a:r>
            <a:r>
              <a:rPr lang="en-US" altLang="zh-CN" sz="2800" dirty="0"/>
              <a:t>Other</a:t>
            </a:r>
            <a:r>
              <a:rPr lang="zh-CN" altLang="en-US" sz="2800" dirty="0"/>
              <a:t> </a:t>
            </a:r>
            <a:r>
              <a:rPr lang="en-US" altLang="zh-CN" sz="2800" dirty="0"/>
              <a:t>studies</a:t>
            </a:r>
            <a:r>
              <a:rPr lang="zh-CN" altLang="en-US" sz="2800" dirty="0"/>
              <a:t> </a:t>
            </a:r>
            <a:r>
              <a:rPr lang="en-US" altLang="zh-CN" sz="2800" dirty="0"/>
              <a:t>on</a:t>
            </a:r>
            <a:r>
              <a:rPr lang="zh-CN" altLang="en-US" sz="2800" dirty="0"/>
              <a:t> </a:t>
            </a:r>
            <a:r>
              <a:rPr lang="en-US" altLang="zh-CN" sz="2800" dirty="0"/>
              <a:t>polarized</a:t>
            </a:r>
            <a:r>
              <a:rPr lang="zh-CN" altLang="en-US" sz="2800" dirty="0"/>
              <a:t> </a:t>
            </a:r>
            <a:r>
              <a:rPr lang="en-US" altLang="zh-CN" sz="2800" dirty="0"/>
              <a:t>beams</a:t>
            </a:r>
          </a:p>
          <a:p>
            <a:r>
              <a:rPr lang="en-US" altLang="zh-CN" sz="2800" dirty="0"/>
              <a:t>IV.</a:t>
            </a:r>
            <a:r>
              <a:rPr lang="zh-CN" altLang="en-US" sz="2800" dirty="0"/>
              <a:t> </a:t>
            </a:r>
            <a:r>
              <a:rPr lang="en-US" altLang="zh-CN" sz="2800" dirty="0"/>
              <a:t>Summary</a:t>
            </a:r>
          </a:p>
          <a:p>
            <a:endParaRPr lang="en-US" dirty="0"/>
          </a:p>
        </p:txBody>
      </p:sp>
      <p:sp>
        <p:nvSpPr>
          <p:cNvPr id="4" name="Slide Number Placeholder 3">
            <a:extLst>
              <a:ext uri="{FF2B5EF4-FFF2-40B4-BE49-F238E27FC236}">
                <a16:creationId xmlns:a16="http://schemas.microsoft.com/office/drawing/2014/main" id="{C3E835DA-D0C5-7A47-B774-93B23F1AD669}"/>
              </a:ext>
            </a:extLst>
          </p:cNvPr>
          <p:cNvSpPr>
            <a:spLocks noGrp="1"/>
          </p:cNvSpPr>
          <p:nvPr>
            <p:ph type="sldNum" sz="quarter" idx="12"/>
          </p:nvPr>
        </p:nvSpPr>
        <p:spPr/>
        <p:txBody>
          <a:bodyPr/>
          <a:lstStyle/>
          <a:p>
            <a:fld id="{C973300C-797F-D148-A78D-320196FBAF04}" type="slidenum">
              <a:rPr lang="en-US" smtClean="0"/>
              <a:pPr/>
              <a:t>7</a:t>
            </a:fld>
            <a:endParaRPr lang="en-US"/>
          </a:p>
        </p:txBody>
      </p:sp>
    </p:spTree>
    <p:extLst>
      <p:ext uri="{BB962C8B-B14F-4D97-AF65-F5344CB8AC3E}">
        <p14:creationId xmlns:p14="http://schemas.microsoft.com/office/powerpoint/2010/main" val="2760573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DC965-A398-DC43-BCA2-83559CCD7E2F}"/>
              </a:ext>
            </a:extLst>
          </p:cNvPr>
          <p:cNvSpPr>
            <a:spLocks noGrp="1"/>
          </p:cNvSpPr>
          <p:nvPr>
            <p:ph type="title"/>
          </p:nvPr>
        </p:nvSpPr>
        <p:spPr/>
        <p:txBody>
          <a:bodyPr>
            <a:normAutofit fontScale="90000"/>
          </a:bodyPr>
          <a:lstStyle/>
          <a:p>
            <a:r>
              <a:rPr lang="en-US" dirty="0"/>
              <a:t>Preparation and injection of polarized </a:t>
            </a:r>
            <a:r>
              <a:rPr lang="en-US" altLang="zh-CN" dirty="0"/>
              <a:t>electron</a:t>
            </a:r>
            <a:r>
              <a:rPr lang="zh-CN" altLang="en-US" dirty="0"/>
              <a:t> </a:t>
            </a:r>
            <a:r>
              <a:rPr lang="en-US" dirty="0"/>
              <a:t>beam</a:t>
            </a:r>
          </a:p>
        </p:txBody>
      </p:sp>
      <p:sp>
        <p:nvSpPr>
          <p:cNvPr id="4" name="Slide Number Placeholder 3">
            <a:extLst>
              <a:ext uri="{FF2B5EF4-FFF2-40B4-BE49-F238E27FC236}">
                <a16:creationId xmlns:a16="http://schemas.microsoft.com/office/drawing/2014/main" id="{558096F1-86FA-4C46-A411-283965A4DE1B}"/>
              </a:ext>
            </a:extLst>
          </p:cNvPr>
          <p:cNvSpPr>
            <a:spLocks noGrp="1"/>
          </p:cNvSpPr>
          <p:nvPr>
            <p:ph type="sldNum" sz="quarter" idx="12"/>
          </p:nvPr>
        </p:nvSpPr>
        <p:spPr/>
        <p:txBody>
          <a:bodyPr/>
          <a:lstStyle/>
          <a:p>
            <a:fld id="{C973300C-797F-D148-A78D-320196FBAF04}" type="slidenum">
              <a:rPr lang="en-US" smtClean="0"/>
              <a:pPr/>
              <a:t>8</a:t>
            </a:fld>
            <a:endParaRPr lang="en-US"/>
          </a:p>
        </p:txBody>
      </p:sp>
      <p:pic>
        <p:nvPicPr>
          <p:cNvPr id="5" name="Picture 4">
            <a:extLst>
              <a:ext uri="{FF2B5EF4-FFF2-40B4-BE49-F238E27FC236}">
                <a16:creationId xmlns:a16="http://schemas.microsoft.com/office/drawing/2014/main" id="{69C74907-7101-FE40-8F09-8616F7353E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0929" y="1160298"/>
            <a:ext cx="7726404" cy="4859501"/>
          </a:xfrm>
          <a:prstGeom prst="rect">
            <a:avLst/>
          </a:prstGeom>
        </p:spPr>
      </p:pic>
      <p:cxnSp>
        <p:nvCxnSpPr>
          <p:cNvPr id="30" name="Straight Arrow Connector 29">
            <a:extLst>
              <a:ext uri="{FF2B5EF4-FFF2-40B4-BE49-F238E27FC236}">
                <a16:creationId xmlns:a16="http://schemas.microsoft.com/office/drawing/2014/main" id="{FFE3EE05-4954-774D-8A4E-10A5B6590167}"/>
              </a:ext>
            </a:extLst>
          </p:cNvPr>
          <p:cNvCxnSpPr>
            <a:cxnSpLocks/>
          </p:cNvCxnSpPr>
          <p:nvPr/>
        </p:nvCxnSpPr>
        <p:spPr>
          <a:xfrm flipH="1" flipV="1">
            <a:off x="7551203" y="3511887"/>
            <a:ext cx="390940" cy="40132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95D2FEE0-8C3F-A948-A3FB-8BF5B20CC221}"/>
              </a:ext>
            </a:extLst>
          </p:cNvPr>
          <p:cNvCxnSpPr>
            <a:cxnSpLocks/>
          </p:cNvCxnSpPr>
          <p:nvPr/>
        </p:nvCxnSpPr>
        <p:spPr>
          <a:xfrm>
            <a:off x="5309662" y="5633497"/>
            <a:ext cx="370134" cy="42680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9" name="TextBox 48">
            <a:extLst>
              <a:ext uri="{FF2B5EF4-FFF2-40B4-BE49-F238E27FC236}">
                <a16:creationId xmlns:a16="http://schemas.microsoft.com/office/drawing/2014/main" id="{D1275D9F-EF93-FA40-B11B-C1B51AC3928F}"/>
              </a:ext>
            </a:extLst>
          </p:cNvPr>
          <p:cNvSpPr txBox="1"/>
          <p:nvPr/>
        </p:nvSpPr>
        <p:spPr>
          <a:xfrm>
            <a:off x="9822084" y="1901843"/>
            <a:ext cx="1549429" cy="646331"/>
          </a:xfrm>
          <a:prstGeom prst="rect">
            <a:avLst/>
          </a:prstGeom>
          <a:noFill/>
        </p:spPr>
        <p:txBody>
          <a:bodyPr wrap="square" rtlCol="0">
            <a:spAutoFit/>
          </a:bodyPr>
          <a:lstStyle/>
          <a:p>
            <a:r>
              <a:rPr lang="en-US" altLang="zh-CN" dirty="0"/>
              <a:t>Compton</a:t>
            </a:r>
            <a:r>
              <a:rPr lang="en-US" dirty="0"/>
              <a:t> polarimeter</a:t>
            </a:r>
          </a:p>
        </p:txBody>
      </p:sp>
      <p:sp>
        <p:nvSpPr>
          <p:cNvPr id="51" name="TextBox 50">
            <a:extLst>
              <a:ext uri="{FF2B5EF4-FFF2-40B4-BE49-F238E27FC236}">
                <a16:creationId xmlns:a16="http://schemas.microsoft.com/office/drawing/2014/main" id="{B5127717-1CB9-8942-B5C4-83FAADBCF738}"/>
              </a:ext>
            </a:extLst>
          </p:cNvPr>
          <p:cNvSpPr txBox="1"/>
          <p:nvPr/>
        </p:nvSpPr>
        <p:spPr>
          <a:xfrm>
            <a:off x="5945411" y="5881288"/>
            <a:ext cx="1549429" cy="646331"/>
          </a:xfrm>
          <a:prstGeom prst="rect">
            <a:avLst/>
          </a:prstGeom>
          <a:noFill/>
        </p:spPr>
        <p:txBody>
          <a:bodyPr wrap="square" rtlCol="0">
            <a:spAutoFit/>
          </a:bodyPr>
          <a:lstStyle/>
          <a:p>
            <a:r>
              <a:rPr lang="en-US" altLang="zh-CN" dirty="0"/>
              <a:t>Compton</a:t>
            </a:r>
            <a:r>
              <a:rPr lang="en-US" dirty="0"/>
              <a:t> polarimeter</a:t>
            </a:r>
          </a:p>
        </p:txBody>
      </p:sp>
      <p:sp>
        <p:nvSpPr>
          <p:cNvPr id="52" name="L-Shape 51">
            <a:extLst>
              <a:ext uri="{FF2B5EF4-FFF2-40B4-BE49-F238E27FC236}">
                <a16:creationId xmlns:a16="http://schemas.microsoft.com/office/drawing/2014/main" id="{81E22440-F265-C94D-B57E-8E2D8DAF20F2}"/>
              </a:ext>
            </a:extLst>
          </p:cNvPr>
          <p:cNvSpPr/>
          <p:nvPr/>
        </p:nvSpPr>
        <p:spPr>
          <a:xfrm rot="2149368">
            <a:off x="6118308" y="5468457"/>
            <a:ext cx="157370" cy="393114"/>
          </a:xfrm>
          <a:prstGeom prst="corne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L-Shape 52">
            <a:extLst>
              <a:ext uri="{FF2B5EF4-FFF2-40B4-BE49-F238E27FC236}">
                <a16:creationId xmlns:a16="http://schemas.microsoft.com/office/drawing/2014/main" id="{BBEED5D9-43C1-3543-9492-4C45B859C2CE}"/>
              </a:ext>
            </a:extLst>
          </p:cNvPr>
          <p:cNvSpPr/>
          <p:nvPr/>
        </p:nvSpPr>
        <p:spPr>
          <a:xfrm rot="2149368">
            <a:off x="9462923" y="2072082"/>
            <a:ext cx="253176" cy="443997"/>
          </a:xfrm>
          <a:prstGeom prst="corne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Curved Right Arrow 55">
            <a:extLst>
              <a:ext uri="{FF2B5EF4-FFF2-40B4-BE49-F238E27FC236}">
                <a16:creationId xmlns:a16="http://schemas.microsoft.com/office/drawing/2014/main" id="{F1D253C6-4D7B-0944-A9BD-828F4734E486}"/>
              </a:ext>
            </a:extLst>
          </p:cNvPr>
          <p:cNvSpPr/>
          <p:nvPr/>
        </p:nvSpPr>
        <p:spPr>
          <a:xfrm rot="14412371">
            <a:off x="7746673" y="5881288"/>
            <a:ext cx="404190" cy="657625"/>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58" name="Picture 57">
            <a:extLst>
              <a:ext uri="{FF2B5EF4-FFF2-40B4-BE49-F238E27FC236}">
                <a16:creationId xmlns:a16="http://schemas.microsoft.com/office/drawing/2014/main" id="{67008D87-D73D-534F-8ACF-DAB4B92CE7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8729" y="1888140"/>
            <a:ext cx="431247" cy="431247"/>
          </a:xfrm>
          <a:prstGeom prst="rect">
            <a:avLst/>
          </a:prstGeom>
        </p:spPr>
      </p:pic>
      <p:pic>
        <p:nvPicPr>
          <p:cNvPr id="59" name="Picture 58">
            <a:extLst>
              <a:ext uri="{FF2B5EF4-FFF2-40B4-BE49-F238E27FC236}">
                <a16:creationId xmlns:a16="http://schemas.microsoft.com/office/drawing/2014/main" id="{C2638279-96D9-CC4C-8A99-79F377D230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4747" y="1258662"/>
            <a:ext cx="431247" cy="431247"/>
          </a:xfrm>
          <a:prstGeom prst="rect">
            <a:avLst/>
          </a:prstGeom>
        </p:spPr>
      </p:pic>
      <p:pic>
        <p:nvPicPr>
          <p:cNvPr id="60" name="Picture 59">
            <a:extLst>
              <a:ext uri="{FF2B5EF4-FFF2-40B4-BE49-F238E27FC236}">
                <a16:creationId xmlns:a16="http://schemas.microsoft.com/office/drawing/2014/main" id="{07901556-C4B5-ED4A-B3CB-E786BA7AF8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9787" y="3496926"/>
            <a:ext cx="431247" cy="431247"/>
          </a:xfrm>
          <a:prstGeom prst="rect">
            <a:avLst/>
          </a:prstGeom>
        </p:spPr>
      </p:pic>
      <p:pic>
        <p:nvPicPr>
          <p:cNvPr id="61" name="Picture 60">
            <a:extLst>
              <a:ext uri="{FF2B5EF4-FFF2-40B4-BE49-F238E27FC236}">
                <a16:creationId xmlns:a16="http://schemas.microsoft.com/office/drawing/2014/main" id="{30A65B5F-804B-1C44-89F1-2EB7CEFB1F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2286" y="5552465"/>
            <a:ext cx="431247" cy="431247"/>
          </a:xfrm>
          <a:prstGeom prst="rect">
            <a:avLst/>
          </a:prstGeom>
        </p:spPr>
      </p:pic>
      <p:sp>
        <p:nvSpPr>
          <p:cNvPr id="16" name="L-Shape 15">
            <a:extLst>
              <a:ext uri="{FF2B5EF4-FFF2-40B4-BE49-F238E27FC236}">
                <a16:creationId xmlns:a16="http://schemas.microsoft.com/office/drawing/2014/main" id="{0DDAEB1D-0458-F44D-AA73-CEB82EE17CBC}"/>
              </a:ext>
            </a:extLst>
          </p:cNvPr>
          <p:cNvSpPr/>
          <p:nvPr/>
        </p:nvSpPr>
        <p:spPr>
          <a:xfrm rot="2149368">
            <a:off x="7187186" y="3916445"/>
            <a:ext cx="144460" cy="339307"/>
          </a:xfrm>
          <a:prstGeom prst="corner">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7A0EA03-B3B8-B54A-A753-F1555EEA53F0}"/>
              </a:ext>
            </a:extLst>
          </p:cNvPr>
          <p:cNvSpPr txBox="1"/>
          <p:nvPr/>
        </p:nvSpPr>
        <p:spPr>
          <a:xfrm>
            <a:off x="63507" y="4806811"/>
            <a:ext cx="5177993" cy="1477328"/>
          </a:xfrm>
          <a:prstGeom prst="rect">
            <a:avLst/>
          </a:prstGeom>
          <a:noFill/>
          <a:ln>
            <a:solidFill>
              <a:srgbClr val="00B050"/>
            </a:solidFill>
          </a:ln>
        </p:spPr>
        <p:txBody>
          <a:bodyPr wrap="square" rtlCol="0">
            <a:spAutoFit/>
          </a:bodyPr>
          <a:lstStyle/>
          <a:p>
            <a:r>
              <a:rPr lang="en-US" altLang="zh-CN" dirty="0">
                <a:solidFill>
                  <a:srgbClr val="0000FF"/>
                </a:solidFill>
              </a:rPr>
              <a:t>Assumption:</a:t>
            </a:r>
            <a:r>
              <a:rPr lang="zh-CN" altLang="en-US" dirty="0">
                <a:solidFill>
                  <a:srgbClr val="0000FF"/>
                </a:solidFill>
              </a:rPr>
              <a:t> </a:t>
            </a:r>
            <a:r>
              <a:rPr lang="en-US" altLang="zh-CN" dirty="0">
                <a:solidFill>
                  <a:srgbClr val="0000FF"/>
                </a:solidFill>
              </a:rPr>
              <a:t>Polarized</a:t>
            </a:r>
            <a:r>
              <a:rPr lang="zh-CN" altLang="en-US" dirty="0">
                <a:solidFill>
                  <a:srgbClr val="0000FF"/>
                </a:solidFill>
              </a:rPr>
              <a:t> </a:t>
            </a:r>
            <a:r>
              <a:rPr lang="en-US" altLang="zh-CN" dirty="0">
                <a:solidFill>
                  <a:srgbClr val="0000FF"/>
                </a:solidFill>
              </a:rPr>
              <a:t>e-</a:t>
            </a:r>
            <a:r>
              <a:rPr lang="zh-CN" altLang="en-US" dirty="0">
                <a:solidFill>
                  <a:srgbClr val="0000FF"/>
                </a:solidFill>
              </a:rPr>
              <a:t> </a:t>
            </a:r>
            <a:r>
              <a:rPr lang="en-US" altLang="zh-CN" dirty="0">
                <a:solidFill>
                  <a:srgbClr val="0000FF"/>
                </a:solidFill>
              </a:rPr>
              <a:t>vs.</a:t>
            </a:r>
            <a:r>
              <a:rPr lang="zh-CN" altLang="en-US" dirty="0">
                <a:solidFill>
                  <a:srgbClr val="0000FF"/>
                </a:solidFill>
              </a:rPr>
              <a:t> </a:t>
            </a:r>
            <a:r>
              <a:rPr lang="en-US" altLang="zh-CN" dirty="0">
                <a:solidFill>
                  <a:srgbClr val="0000FF"/>
                </a:solidFill>
              </a:rPr>
              <a:t>unpolarized</a:t>
            </a:r>
            <a:r>
              <a:rPr lang="zh-CN" altLang="en-US" dirty="0">
                <a:solidFill>
                  <a:srgbClr val="0000FF"/>
                </a:solidFill>
              </a:rPr>
              <a:t> </a:t>
            </a:r>
            <a:r>
              <a:rPr lang="en-US" altLang="zh-CN" dirty="0">
                <a:solidFill>
                  <a:srgbClr val="0000FF"/>
                </a:solidFill>
              </a:rPr>
              <a:t>e+</a:t>
            </a:r>
            <a:r>
              <a:rPr lang="zh-CN" altLang="en-US" dirty="0">
                <a:solidFill>
                  <a:srgbClr val="0000FF"/>
                </a:solidFill>
              </a:rPr>
              <a:t> </a:t>
            </a:r>
            <a:endParaRPr lang="en-US" altLang="zh-CN" dirty="0">
              <a:solidFill>
                <a:srgbClr val="0000FF"/>
              </a:solidFill>
            </a:endParaRPr>
          </a:p>
          <a:p>
            <a:pPr marL="285750" indent="-285750">
              <a:buFont typeface="Arial" panose="020B0604020202020204" pitchFamily="34" charset="0"/>
              <a:buChar char="•"/>
            </a:pPr>
            <a:r>
              <a:rPr lang="en-US" altLang="zh-CN" dirty="0"/>
              <a:t>State-of-the-art</a:t>
            </a:r>
            <a:r>
              <a:rPr lang="zh-CN" altLang="en-US" dirty="0"/>
              <a:t> </a:t>
            </a:r>
            <a:r>
              <a:rPr lang="en-US" altLang="zh-CN" dirty="0"/>
              <a:t>polarized</a:t>
            </a:r>
            <a:r>
              <a:rPr lang="zh-CN" altLang="en-US" dirty="0"/>
              <a:t> </a:t>
            </a:r>
            <a:r>
              <a:rPr lang="en-US" altLang="zh-CN" dirty="0"/>
              <a:t>e+</a:t>
            </a:r>
            <a:r>
              <a:rPr lang="zh-CN" altLang="en-US" dirty="0"/>
              <a:t> </a:t>
            </a:r>
            <a:r>
              <a:rPr lang="en-US" altLang="zh-CN" dirty="0"/>
              <a:t>source</a:t>
            </a:r>
            <a:r>
              <a:rPr lang="zh-CN" altLang="en-US" dirty="0"/>
              <a:t> </a:t>
            </a:r>
            <a:r>
              <a:rPr lang="en-US" altLang="zh-CN" dirty="0"/>
              <a:t>cannot</a:t>
            </a:r>
            <a:r>
              <a:rPr lang="zh-CN" altLang="en-US" dirty="0"/>
              <a:t> </a:t>
            </a:r>
            <a:r>
              <a:rPr lang="en-US" altLang="zh-CN" dirty="0"/>
              <a:t>meet</a:t>
            </a:r>
            <a:r>
              <a:rPr lang="zh-CN" altLang="en-US" dirty="0"/>
              <a:t> </a:t>
            </a:r>
            <a:r>
              <a:rPr lang="en-US" altLang="zh-CN" dirty="0"/>
              <a:t>the</a:t>
            </a:r>
            <a:r>
              <a:rPr lang="zh-CN" altLang="en-US" dirty="0"/>
              <a:t> </a:t>
            </a:r>
            <a:r>
              <a:rPr lang="en-US" altLang="zh-CN" dirty="0"/>
              <a:t>requirements</a:t>
            </a:r>
            <a:r>
              <a:rPr lang="zh-CN" altLang="en-US" dirty="0"/>
              <a:t> </a:t>
            </a:r>
            <a:r>
              <a:rPr lang="en-US" altLang="zh-CN" dirty="0"/>
              <a:t>of</a:t>
            </a:r>
            <a:r>
              <a:rPr lang="zh-CN" altLang="en-US" dirty="0"/>
              <a:t> </a:t>
            </a:r>
            <a:r>
              <a:rPr lang="en-US" altLang="zh-CN" dirty="0"/>
              <a:t>top-up</a:t>
            </a:r>
            <a:r>
              <a:rPr lang="zh-CN" altLang="en-US" dirty="0"/>
              <a:t> </a:t>
            </a:r>
            <a:r>
              <a:rPr lang="en-US" altLang="zh-CN" dirty="0"/>
              <a:t>injection</a:t>
            </a:r>
            <a:r>
              <a:rPr lang="zh-CN" altLang="en-US" dirty="0"/>
              <a:t> </a:t>
            </a:r>
            <a:r>
              <a:rPr lang="en-US" altLang="zh-CN" dirty="0"/>
              <a:t>for</a:t>
            </a:r>
            <a:r>
              <a:rPr lang="zh-CN" altLang="en-US" dirty="0"/>
              <a:t> </a:t>
            </a:r>
            <a:r>
              <a:rPr lang="en-US" altLang="zh-CN" dirty="0"/>
              <a:t>CEPC</a:t>
            </a:r>
            <a:r>
              <a:rPr lang="zh-CN" altLang="en-US" dirty="0"/>
              <a:t> </a:t>
            </a:r>
            <a:r>
              <a:rPr lang="en-US" altLang="zh-CN" dirty="0"/>
              <a:t>[1]</a:t>
            </a:r>
          </a:p>
          <a:p>
            <a:pPr marL="285750" indent="-285750">
              <a:buFont typeface="Arial" panose="020B0604020202020204" pitchFamily="34" charset="0"/>
              <a:buChar char="•"/>
            </a:pPr>
            <a:r>
              <a:rPr lang="en-US" altLang="zh-CN" dirty="0"/>
              <a:t>The</a:t>
            </a:r>
            <a:r>
              <a:rPr lang="zh-CN" altLang="en-US" dirty="0"/>
              <a:t> </a:t>
            </a:r>
            <a:r>
              <a:rPr lang="en-US" altLang="zh-CN" dirty="0"/>
              <a:t>design</a:t>
            </a:r>
            <a:r>
              <a:rPr lang="zh-CN" altLang="en-US" dirty="0"/>
              <a:t> </a:t>
            </a:r>
            <a:r>
              <a:rPr lang="en-US" altLang="zh-CN" dirty="0"/>
              <a:t>is</a:t>
            </a:r>
            <a:r>
              <a:rPr lang="zh-CN" altLang="en-US" dirty="0"/>
              <a:t> </a:t>
            </a:r>
            <a:r>
              <a:rPr lang="en-US" altLang="zh-CN" dirty="0"/>
              <a:t>applicable</a:t>
            </a:r>
            <a:r>
              <a:rPr lang="zh-CN" altLang="en-US" dirty="0"/>
              <a:t> </a:t>
            </a:r>
            <a:r>
              <a:rPr lang="en-US" altLang="zh-CN" dirty="0"/>
              <a:t>to</a:t>
            </a:r>
            <a:r>
              <a:rPr lang="zh-CN" altLang="en-US" dirty="0"/>
              <a:t> </a:t>
            </a:r>
            <a:r>
              <a:rPr lang="en-US" altLang="zh-CN" dirty="0"/>
              <a:t>e+</a:t>
            </a:r>
            <a:r>
              <a:rPr lang="zh-CN" altLang="en-US" dirty="0"/>
              <a:t> </a:t>
            </a:r>
            <a:r>
              <a:rPr lang="en-US" altLang="zh-CN" dirty="0"/>
              <a:t>when</a:t>
            </a:r>
            <a:r>
              <a:rPr lang="zh-CN" altLang="en-US" dirty="0"/>
              <a:t> </a:t>
            </a:r>
            <a:r>
              <a:rPr lang="en-US" altLang="zh-CN" dirty="0"/>
              <a:t>the</a:t>
            </a:r>
            <a:r>
              <a:rPr lang="zh-CN" altLang="en-US" dirty="0"/>
              <a:t> </a:t>
            </a:r>
            <a:r>
              <a:rPr lang="en-US" altLang="zh-CN" dirty="0"/>
              <a:t>polarized</a:t>
            </a:r>
            <a:r>
              <a:rPr lang="zh-CN" altLang="en-US" dirty="0"/>
              <a:t> </a:t>
            </a:r>
            <a:r>
              <a:rPr lang="en-US" altLang="zh-CN" dirty="0"/>
              <a:t>e+</a:t>
            </a:r>
            <a:r>
              <a:rPr lang="zh-CN" altLang="en-US" dirty="0"/>
              <a:t> </a:t>
            </a:r>
            <a:r>
              <a:rPr lang="en-US" altLang="zh-CN" dirty="0"/>
              <a:t>source</a:t>
            </a:r>
            <a:r>
              <a:rPr lang="zh-CN" altLang="en-US" dirty="0"/>
              <a:t> </a:t>
            </a:r>
            <a:r>
              <a:rPr lang="en-US" altLang="zh-CN" dirty="0"/>
              <a:t>becomes</a:t>
            </a:r>
            <a:r>
              <a:rPr lang="zh-CN" altLang="en-US" dirty="0"/>
              <a:t> </a:t>
            </a:r>
            <a:r>
              <a:rPr lang="en-US" altLang="zh-CN" dirty="0"/>
              <a:t>technically</a:t>
            </a:r>
            <a:r>
              <a:rPr lang="zh-CN" altLang="en-US" dirty="0"/>
              <a:t> </a:t>
            </a:r>
            <a:r>
              <a:rPr lang="en-US" altLang="zh-CN" dirty="0"/>
              <a:t>ready.</a:t>
            </a:r>
            <a:endParaRPr lang="en-US" dirty="0"/>
          </a:p>
        </p:txBody>
      </p:sp>
      <p:sp>
        <p:nvSpPr>
          <p:cNvPr id="6" name="TextBox 5">
            <a:extLst>
              <a:ext uri="{FF2B5EF4-FFF2-40B4-BE49-F238E27FC236}">
                <a16:creationId xmlns:a16="http://schemas.microsoft.com/office/drawing/2014/main" id="{8BACAC38-9680-C245-8E3F-521D17965E5A}"/>
              </a:ext>
            </a:extLst>
          </p:cNvPr>
          <p:cNvSpPr txBox="1"/>
          <p:nvPr/>
        </p:nvSpPr>
        <p:spPr>
          <a:xfrm>
            <a:off x="213484" y="6527619"/>
            <a:ext cx="11368916" cy="338554"/>
          </a:xfrm>
          <a:prstGeom prst="rect">
            <a:avLst/>
          </a:prstGeom>
          <a:noFill/>
        </p:spPr>
        <p:txBody>
          <a:bodyPr wrap="square" rtlCol="0">
            <a:spAutoFit/>
          </a:bodyPr>
          <a:lstStyle/>
          <a:p>
            <a:r>
              <a:rPr lang="en-US" altLang="zh-CN" sz="1600" dirty="0">
                <a:solidFill>
                  <a:srgbClr val="00B050"/>
                </a:solidFill>
              </a:rPr>
              <a:t>[1]</a:t>
            </a:r>
            <a:r>
              <a:rPr lang="zh-CN" altLang="en-US" sz="1600" dirty="0">
                <a:solidFill>
                  <a:srgbClr val="00B050"/>
                </a:solidFill>
              </a:rPr>
              <a:t> </a:t>
            </a:r>
            <a:r>
              <a:rPr lang="en-HK" sz="1600" dirty="0">
                <a:solidFill>
                  <a:srgbClr val="00B050"/>
                </a:solidFill>
              </a:rPr>
              <a:t>P. </a:t>
            </a:r>
            <a:r>
              <a:rPr lang="en-HK" sz="1600" dirty="0" err="1">
                <a:solidFill>
                  <a:srgbClr val="00B050"/>
                </a:solidFill>
              </a:rPr>
              <a:t>Musumeci</a:t>
            </a:r>
            <a:r>
              <a:rPr lang="en-HK" sz="1600" dirty="0">
                <a:solidFill>
                  <a:srgbClr val="00B050"/>
                </a:solidFill>
              </a:rPr>
              <a:t> et al., Positron Sources for Future High Energy Physics Colliders, ArXiv:2204.13245 Phys. (2022). </a:t>
            </a:r>
            <a:endParaRPr lang="en-US" sz="1600" dirty="0">
              <a:solidFill>
                <a:srgbClr val="00B050"/>
              </a:solidFill>
            </a:endParaRPr>
          </a:p>
        </p:txBody>
      </p:sp>
    </p:spTree>
    <p:extLst>
      <p:ext uri="{BB962C8B-B14F-4D97-AF65-F5344CB8AC3E}">
        <p14:creationId xmlns:p14="http://schemas.microsoft.com/office/powerpoint/2010/main" val="191034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82954-A413-CD4D-8E9E-9A85F80F2C40}"/>
              </a:ext>
            </a:extLst>
          </p:cNvPr>
          <p:cNvSpPr>
            <a:spLocks noGrp="1"/>
          </p:cNvSpPr>
          <p:nvPr>
            <p:ph type="title"/>
          </p:nvPr>
        </p:nvSpPr>
        <p:spPr/>
        <p:txBody>
          <a:bodyPr>
            <a:normAutofit fontScale="90000"/>
          </a:bodyPr>
          <a:lstStyle/>
          <a:p>
            <a:r>
              <a:rPr lang="en-US" altLang="zh-CN" dirty="0"/>
              <a:t>Polarized</a:t>
            </a:r>
            <a:r>
              <a:rPr lang="zh-CN" altLang="en-US" dirty="0"/>
              <a:t> </a:t>
            </a:r>
            <a:r>
              <a:rPr lang="en-US" altLang="zh-CN" dirty="0"/>
              <a:t>electron</a:t>
            </a:r>
            <a:r>
              <a:rPr lang="zh-CN" altLang="en-US" dirty="0"/>
              <a:t> </a:t>
            </a:r>
            <a:r>
              <a:rPr lang="en-US" altLang="zh-CN" dirty="0"/>
              <a:t>source</a:t>
            </a:r>
            <a:endParaRPr lang="en-US" dirty="0"/>
          </a:p>
        </p:txBody>
      </p:sp>
      <p:sp>
        <p:nvSpPr>
          <p:cNvPr id="4" name="Slide Number Placeholder 3">
            <a:extLst>
              <a:ext uri="{FF2B5EF4-FFF2-40B4-BE49-F238E27FC236}">
                <a16:creationId xmlns:a16="http://schemas.microsoft.com/office/drawing/2014/main" id="{EC6AFB07-7257-5A42-9E54-23E9C668A53D}"/>
              </a:ext>
            </a:extLst>
          </p:cNvPr>
          <p:cNvSpPr>
            <a:spLocks noGrp="1"/>
          </p:cNvSpPr>
          <p:nvPr>
            <p:ph type="sldNum" sz="quarter" idx="12"/>
          </p:nvPr>
        </p:nvSpPr>
        <p:spPr/>
        <p:txBody>
          <a:bodyPr/>
          <a:lstStyle/>
          <a:p>
            <a:fld id="{C973300C-797F-D148-A78D-320196FBAF04}" type="slidenum">
              <a:rPr lang="en-US" smtClean="0"/>
              <a:pPr/>
              <a:t>9</a:t>
            </a:fld>
            <a:endParaRPr lang="en-US"/>
          </a:p>
        </p:txBody>
      </p:sp>
      <p:sp>
        <p:nvSpPr>
          <p:cNvPr id="5" name="Rectangle 4">
            <a:extLst>
              <a:ext uri="{FF2B5EF4-FFF2-40B4-BE49-F238E27FC236}">
                <a16:creationId xmlns:a16="http://schemas.microsoft.com/office/drawing/2014/main" id="{D48D57DD-9C4D-1B48-B3FC-34D4A2F6899A}"/>
              </a:ext>
            </a:extLst>
          </p:cNvPr>
          <p:cNvSpPr/>
          <p:nvPr/>
        </p:nvSpPr>
        <p:spPr>
          <a:xfrm>
            <a:off x="8416883" y="2074347"/>
            <a:ext cx="636104" cy="327991"/>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Diamond 5">
            <a:extLst>
              <a:ext uri="{FF2B5EF4-FFF2-40B4-BE49-F238E27FC236}">
                <a16:creationId xmlns:a16="http://schemas.microsoft.com/office/drawing/2014/main" id="{B9B88978-80E7-FF47-BCE8-5445EE03F8F1}"/>
              </a:ext>
            </a:extLst>
          </p:cNvPr>
          <p:cNvSpPr/>
          <p:nvPr/>
        </p:nvSpPr>
        <p:spPr>
          <a:xfrm>
            <a:off x="9555464" y="2014712"/>
            <a:ext cx="208722" cy="447261"/>
          </a:xfrm>
          <a:prstGeom prst="diamond">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FA1C263-C230-404D-A800-20648F01CEA6}"/>
              </a:ext>
            </a:extLst>
          </p:cNvPr>
          <p:cNvSpPr/>
          <p:nvPr/>
        </p:nvSpPr>
        <p:spPr>
          <a:xfrm>
            <a:off x="10669085" y="2081279"/>
            <a:ext cx="367748" cy="367747"/>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EB0B623-1302-2644-81E0-3A9EB0F44BDB}"/>
              </a:ext>
            </a:extLst>
          </p:cNvPr>
          <p:cNvSpPr txBox="1"/>
          <p:nvPr/>
        </p:nvSpPr>
        <p:spPr>
          <a:xfrm>
            <a:off x="8296509" y="1069019"/>
            <a:ext cx="1063487" cy="923330"/>
          </a:xfrm>
          <a:prstGeom prst="rect">
            <a:avLst/>
          </a:prstGeom>
          <a:noFill/>
        </p:spPr>
        <p:txBody>
          <a:bodyPr wrap="square" rtlCol="0">
            <a:spAutoFit/>
          </a:bodyPr>
          <a:lstStyle/>
          <a:p>
            <a:r>
              <a:rPr lang="en-US" dirty="0"/>
              <a:t>Polarized electron gun</a:t>
            </a:r>
          </a:p>
        </p:txBody>
      </p:sp>
      <p:sp>
        <p:nvSpPr>
          <p:cNvPr id="9" name="TextBox 8">
            <a:extLst>
              <a:ext uri="{FF2B5EF4-FFF2-40B4-BE49-F238E27FC236}">
                <a16:creationId xmlns:a16="http://schemas.microsoft.com/office/drawing/2014/main" id="{21D0F41A-46C1-2043-9FB9-10F7624F950D}"/>
              </a:ext>
            </a:extLst>
          </p:cNvPr>
          <p:cNvSpPr txBox="1"/>
          <p:nvPr/>
        </p:nvSpPr>
        <p:spPr>
          <a:xfrm>
            <a:off x="9302016" y="1292721"/>
            <a:ext cx="924340" cy="646331"/>
          </a:xfrm>
          <a:prstGeom prst="rect">
            <a:avLst/>
          </a:prstGeom>
          <a:noFill/>
        </p:spPr>
        <p:txBody>
          <a:bodyPr wrap="square" rtlCol="0">
            <a:spAutoFit/>
          </a:bodyPr>
          <a:lstStyle/>
          <a:p>
            <a:r>
              <a:rPr lang="en-US" dirty="0"/>
              <a:t>Wien filter</a:t>
            </a:r>
          </a:p>
        </p:txBody>
      </p:sp>
      <p:sp>
        <p:nvSpPr>
          <p:cNvPr id="10" name="TextBox 9">
            <a:extLst>
              <a:ext uri="{FF2B5EF4-FFF2-40B4-BE49-F238E27FC236}">
                <a16:creationId xmlns:a16="http://schemas.microsoft.com/office/drawing/2014/main" id="{296C503F-2D27-5C4E-952B-26D88B49DE7C}"/>
              </a:ext>
            </a:extLst>
          </p:cNvPr>
          <p:cNvSpPr txBox="1"/>
          <p:nvPr/>
        </p:nvSpPr>
        <p:spPr>
          <a:xfrm>
            <a:off x="10603316" y="1259278"/>
            <a:ext cx="1549429" cy="646331"/>
          </a:xfrm>
          <a:prstGeom prst="rect">
            <a:avLst/>
          </a:prstGeom>
          <a:noFill/>
        </p:spPr>
        <p:txBody>
          <a:bodyPr wrap="square" rtlCol="0">
            <a:spAutoFit/>
          </a:bodyPr>
          <a:lstStyle/>
          <a:p>
            <a:r>
              <a:rPr lang="en-US" dirty="0"/>
              <a:t>Mott polarimeter</a:t>
            </a:r>
          </a:p>
        </p:txBody>
      </p:sp>
      <p:sp>
        <p:nvSpPr>
          <p:cNvPr id="11" name="TextBox 10">
            <a:extLst>
              <a:ext uri="{FF2B5EF4-FFF2-40B4-BE49-F238E27FC236}">
                <a16:creationId xmlns:a16="http://schemas.microsoft.com/office/drawing/2014/main" id="{B04F0FE2-560F-B84D-97E1-6BCC34C53863}"/>
              </a:ext>
            </a:extLst>
          </p:cNvPr>
          <p:cNvSpPr txBox="1"/>
          <p:nvPr/>
        </p:nvSpPr>
        <p:spPr>
          <a:xfrm>
            <a:off x="11038073" y="2758382"/>
            <a:ext cx="1549429" cy="369332"/>
          </a:xfrm>
          <a:prstGeom prst="rect">
            <a:avLst/>
          </a:prstGeom>
          <a:noFill/>
        </p:spPr>
        <p:txBody>
          <a:bodyPr wrap="square" rtlCol="0">
            <a:spAutoFit/>
          </a:bodyPr>
          <a:lstStyle/>
          <a:p>
            <a:r>
              <a:rPr lang="en-US" dirty="0"/>
              <a:t>Main </a:t>
            </a:r>
            <a:r>
              <a:rPr lang="en-US" dirty="0" err="1"/>
              <a:t>linac</a:t>
            </a:r>
            <a:endParaRPr lang="en-US" dirty="0"/>
          </a:p>
        </p:txBody>
      </p:sp>
      <p:sp>
        <p:nvSpPr>
          <p:cNvPr id="12" name="Right Arrow 11">
            <a:extLst>
              <a:ext uri="{FF2B5EF4-FFF2-40B4-BE49-F238E27FC236}">
                <a16:creationId xmlns:a16="http://schemas.microsoft.com/office/drawing/2014/main" id="{93A3DFC3-18F6-2945-B379-A29289281487}"/>
              </a:ext>
            </a:extLst>
          </p:cNvPr>
          <p:cNvSpPr/>
          <p:nvPr/>
        </p:nvSpPr>
        <p:spPr>
          <a:xfrm>
            <a:off x="9780750" y="2124071"/>
            <a:ext cx="888335" cy="222034"/>
          </a:xfrm>
          <a:prstGeom prst="rightArrow">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ight Arrow 12">
            <a:extLst>
              <a:ext uri="{FF2B5EF4-FFF2-40B4-BE49-F238E27FC236}">
                <a16:creationId xmlns:a16="http://schemas.microsoft.com/office/drawing/2014/main" id="{81E43B36-F99C-734B-A858-20853DE779B0}"/>
              </a:ext>
            </a:extLst>
          </p:cNvPr>
          <p:cNvSpPr/>
          <p:nvPr/>
        </p:nvSpPr>
        <p:spPr>
          <a:xfrm>
            <a:off x="9072125" y="2160781"/>
            <a:ext cx="486997" cy="169828"/>
          </a:xfrm>
          <a:prstGeom prst="rightArrow">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ight Arrow 13">
            <a:extLst>
              <a:ext uri="{FF2B5EF4-FFF2-40B4-BE49-F238E27FC236}">
                <a16:creationId xmlns:a16="http://schemas.microsoft.com/office/drawing/2014/main" id="{990A5706-9BEB-E14A-B361-BE766FF088CA}"/>
              </a:ext>
            </a:extLst>
          </p:cNvPr>
          <p:cNvSpPr/>
          <p:nvPr/>
        </p:nvSpPr>
        <p:spPr>
          <a:xfrm rot="2514789">
            <a:off x="10060138" y="2577035"/>
            <a:ext cx="842296" cy="109719"/>
          </a:xfrm>
          <a:prstGeom prst="rightArrow">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0E1901A3-EE14-9D4B-8DC1-1A6EBC498F84}"/>
              </a:ext>
            </a:extLst>
          </p:cNvPr>
          <p:cNvCxnSpPr>
            <a:cxnSpLocks/>
          </p:cNvCxnSpPr>
          <p:nvPr/>
        </p:nvCxnSpPr>
        <p:spPr>
          <a:xfrm>
            <a:off x="8642926" y="2612525"/>
            <a:ext cx="659090"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20" name="Picture 19">
            <a:extLst>
              <a:ext uri="{FF2B5EF4-FFF2-40B4-BE49-F238E27FC236}">
                <a16:creationId xmlns:a16="http://schemas.microsoft.com/office/drawing/2014/main" id="{07AF6916-62DA-754F-B3D9-E017072360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745" y="2756463"/>
            <a:ext cx="6232365" cy="1923570"/>
          </a:xfrm>
          <a:prstGeom prst="rect">
            <a:avLst/>
          </a:prstGeom>
        </p:spPr>
      </p:pic>
      <p:pic>
        <p:nvPicPr>
          <p:cNvPr id="24" name="Picture 23">
            <a:extLst>
              <a:ext uri="{FF2B5EF4-FFF2-40B4-BE49-F238E27FC236}">
                <a16:creationId xmlns:a16="http://schemas.microsoft.com/office/drawing/2014/main" id="{F912FC61-FE09-7143-8BF7-1D0D7FF0F8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745" y="4740158"/>
            <a:ext cx="6190986" cy="2119990"/>
          </a:xfrm>
          <a:prstGeom prst="rect">
            <a:avLst/>
          </a:prstGeom>
        </p:spPr>
      </p:pic>
      <p:pic>
        <p:nvPicPr>
          <p:cNvPr id="25" name="图片 1" descr="C:\Users\lenovo\AppData\Local\Temp\WeChat Files\a7d6b902939a48635a4b155fc3e4629.jpg">
            <a:extLst>
              <a:ext uri="{FF2B5EF4-FFF2-40B4-BE49-F238E27FC236}">
                <a16:creationId xmlns:a16="http://schemas.microsoft.com/office/drawing/2014/main" id="{8561D795-6935-EE4F-8D68-75CBDCF0EFB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42991" y="3830612"/>
            <a:ext cx="3145790" cy="2360930"/>
          </a:xfrm>
          <a:prstGeom prst="rect">
            <a:avLst/>
          </a:prstGeom>
          <a:noFill/>
          <a:ln>
            <a:noFill/>
          </a:ln>
        </p:spPr>
      </p:pic>
      <p:sp>
        <p:nvSpPr>
          <p:cNvPr id="26" name="TextBox 25">
            <a:extLst>
              <a:ext uri="{FF2B5EF4-FFF2-40B4-BE49-F238E27FC236}">
                <a16:creationId xmlns:a16="http://schemas.microsoft.com/office/drawing/2014/main" id="{C051427E-89D8-5C43-92BD-705BC8230BF2}"/>
              </a:ext>
            </a:extLst>
          </p:cNvPr>
          <p:cNvSpPr txBox="1"/>
          <p:nvPr/>
        </p:nvSpPr>
        <p:spPr>
          <a:xfrm>
            <a:off x="8410434" y="6257634"/>
            <a:ext cx="3554653" cy="369332"/>
          </a:xfrm>
          <a:prstGeom prst="rect">
            <a:avLst/>
          </a:prstGeom>
          <a:noFill/>
        </p:spPr>
        <p:txBody>
          <a:bodyPr wrap="square" rtlCol="0">
            <a:spAutoFit/>
          </a:bodyPr>
          <a:lstStyle/>
          <a:p>
            <a:r>
              <a:rPr lang="en-US" altLang="zh-CN" dirty="0"/>
              <a:t>Photocathode</a:t>
            </a:r>
            <a:r>
              <a:rPr lang="zh-CN" altLang="en-US" dirty="0"/>
              <a:t> </a:t>
            </a:r>
            <a:r>
              <a:rPr lang="en-US" altLang="zh-CN" dirty="0"/>
              <a:t>DC</a:t>
            </a:r>
            <a:r>
              <a:rPr lang="zh-CN" altLang="en-US" dirty="0"/>
              <a:t> </a:t>
            </a:r>
            <a:r>
              <a:rPr lang="en-US" altLang="zh-CN" dirty="0"/>
              <a:t>gun</a:t>
            </a:r>
            <a:r>
              <a:rPr lang="zh-CN" altLang="en-US" dirty="0"/>
              <a:t> </a:t>
            </a:r>
            <a:r>
              <a:rPr lang="en-US" altLang="zh-CN" dirty="0"/>
              <a:t>@</a:t>
            </a:r>
            <a:r>
              <a:rPr lang="zh-CN" altLang="en-US" dirty="0"/>
              <a:t> </a:t>
            </a:r>
            <a:r>
              <a:rPr lang="en-US" altLang="zh-CN" dirty="0"/>
              <a:t>PAPS</a:t>
            </a:r>
            <a:endParaRPr lang="en-US" dirty="0"/>
          </a:p>
        </p:txBody>
      </p:sp>
      <p:sp>
        <p:nvSpPr>
          <p:cNvPr id="28" name="TextBox 27">
            <a:extLst>
              <a:ext uri="{FF2B5EF4-FFF2-40B4-BE49-F238E27FC236}">
                <a16:creationId xmlns:a16="http://schemas.microsoft.com/office/drawing/2014/main" id="{C3D7C70B-51D3-9744-9D5E-5719AD4C9DDE}"/>
              </a:ext>
            </a:extLst>
          </p:cNvPr>
          <p:cNvSpPr txBox="1"/>
          <p:nvPr/>
        </p:nvSpPr>
        <p:spPr>
          <a:xfrm>
            <a:off x="561346" y="990088"/>
            <a:ext cx="6915158" cy="1631216"/>
          </a:xfrm>
          <a:prstGeom prst="rect">
            <a:avLst/>
          </a:prstGeom>
          <a:noFill/>
          <a:ln>
            <a:solidFill>
              <a:srgbClr val="92D050"/>
            </a:solidFill>
          </a:ln>
        </p:spPr>
        <p:txBody>
          <a:bodyPr wrap="square" rtlCol="0">
            <a:spAutoFit/>
          </a:bodyPr>
          <a:lstStyle/>
          <a:p>
            <a:pPr marL="285750" indent="-285750">
              <a:buFont typeface="Arial" panose="020B0604020202020204" pitchFamily="34" charset="0"/>
              <a:buChar char="•"/>
            </a:pPr>
            <a:r>
              <a:rPr lang="en-US" altLang="zh-CN" sz="2000" dirty="0"/>
              <a:t>Using</a:t>
            </a:r>
            <a:r>
              <a:rPr lang="zh-CN" altLang="en-US" sz="2000" dirty="0"/>
              <a:t> </a:t>
            </a:r>
            <a:r>
              <a:rPr lang="en-US" altLang="zh-CN" sz="2000" dirty="0"/>
              <a:t>state-of-the-art</a:t>
            </a:r>
            <a:r>
              <a:rPr lang="zh-CN" altLang="en-US" sz="2000" dirty="0"/>
              <a:t> </a:t>
            </a:r>
            <a:r>
              <a:rPr lang="en-US" altLang="zh-CN" sz="2000" dirty="0"/>
              <a:t>technology,</a:t>
            </a:r>
            <a:r>
              <a:rPr lang="zh-CN" altLang="en-US" sz="2000" dirty="0"/>
              <a:t> </a:t>
            </a:r>
            <a:r>
              <a:rPr lang="en-US" altLang="zh-CN" sz="2000" dirty="0"/>
              <a:t>polarized</a:t>
            </a:r>
            <a:r>
              <a:rPr lang="zh-CN" altLang="en-US" sz="2000" dirty="0"/>
              <a:t> </a:t>
            </a:r>
            <a:r>
              <a:rPr lang="en-US" altLang="zh-CN" sz="2000" dirty="0"/>
              <a:t>electron</a:t>
            </a:r>
            <a:r>
              <a:rPr lang="zh-CN" altLang="en-US" sz="2000" dirty="0"/>
              <a:t> </a:t>
            </a:r>
            <a:r>
              <a:rPr lang="en-US" altLang="zh-CN" sz="2000" dirty="0"/>
              <a:t>gun</a:t>
            </a:r>
            <a:r>
              <a:rPr lang="zh-CN" altLang="en-US" sz="2000" dirty="0"/>
              <a:t> </a:t>
            </a:r>
            <a:r>
              <a:rPr lang="en-US" altLang="zh-CN" sz="2000" dirty="0"/>
              <a:t>can</a:t>
            </a:r>
            <a:r>
              <a:rPr lang="zh-CN" altLang="en-US" sz="2000" dirty="0"/>
              <a:t> </a:t>
            </a:r>
            <a:r>
              <a:rPr lang="en-US" altLang="zh-CN" sz="2000" dirty="0"/>
              <a:t>supply</a:t>
            </a:r>
            <a:r>
              <a:rPr lang="zh-CN" altLang="en-US" sz="2000" dirty="0"/>
              <a:t> </a:t>
            </a:r>
            <a:r>
              <a:rPr lang="en-US" altLang="zh-CN" sz="2000" dirty="0"/>
              <a:t>&gt;</a:t>
            </a:r>
            <a:r>
              <a:rPr lang="zh-CN" altLang="en-US" sz="2000" dirty="0"/>
              <a:t> </a:t>
            </a:r>
            <a:r>
              <a:rPr lang="en-US" altLang="zh-CN" sz="2000" dirty="0"/>
              <a:t>85%</a:t>
            </a:r>
            <a:r>
              <a:rPr lang="zh-CN" altLang="en-US" sz="2000" dirty="0"/>
              <a:t> </a:t>
            </a:r>
            <a:r>
              <a:rPr lang="en-US" altLang="zh-CN" sz="2000" dirty="0"/>
              <a:t>polarization</a:t>
            </a:r>
            <a:r>
              <a:rPr lang="zh-CN" altLang="en-US" sz="2000" dirty="0"/>
              <a:t> </a:t>
            </a:r>
            <a:r>
              <a:rPr lang="en-US" altLang="zh-CN" sz="2000" dirty="0"/>
              <a:t>and</a:t>
            </a:r>
            <a:r>
              <a:rPr lang="zh-CN" altLang="en-US" sz="2000" dirty="0"/>
              <a:t> </a:t>
            </a:r>
            <a:r>
              <a:rPr lang="en-US" altLang="zh-CN" sz="2000" dirty="0"/>
              <a:t>satisfy</a:t>
            </a:r>
            <a:r>
              <a:rPr lang="zh-CN" altLang="en-US" sz="2000" dirty="0"/>
              <a:t> </a:t>
            </a:r>
            <a:r>
              <a:rPr lang="en-US" altLang="zh-CN" sz="2000" dirty="0"/>
              <a:t>injection</a:t>
            </a:r>
            <a:r>
              <a:rPr lang="zh-CN" altLang="en-US" sz="2000" dirty="0"/>
              <a:t> </a:t>
            </a:r>
            <a:r>
              <a:rPr lang="en-US" altLang="zh-CN" sz="2000" dirty="0"/>
              <a:t>requirements</a:t>
            </a:r>
            <a:r>
              <a:rPr lang="zh-CN" altLang="en-US" sz="2000" dirty="0"/>
              <a:t> </a:t>
            </a:r>
            <a:r>
              <a:rPr lang="en-US" altLang="zh-CN" sz="2000" dirty="0"/>
              <a:t>of</a:t>
            </a:r>
            <a:r>
              <a:rPr lang="zh-CN" altLang="en-US" sz="2000" dirty="0"/>
              <a:t> </a:t>
            </a:r>
            <a:r>
              <a:rPr lang="en-US" altLang="zh-CN" sz="2000" dirty="0"/>
              <a:t>CEPC.</a:t>
            </a:r>
            <a:r>
              <a:rPr lang="zh-CN" altLang="en-US" sz="2000" dirty="0"/>
              <a:t> </a:t>
            </a:r>
            <a:endParaRPr lang="en-HK" altLang="zh-CN" sz="2000" dirty="0"/>
          </a:p>
          <a:p>
            <a:pPr marL="285750" indent="-285750">
              <a:buFont typeface="Arial" panose="020B0604020202020204" pitchFamily="34" charset="0"/>
              <a:buChar char="•"/>
            </a:pPr>
            <a:r>
              <a:rPr lang="en-US" altLang="zh-CN" sz="2000" dirty="0"/>
              <a:t>Photocathode</a:t>
            </a:r>
            <a:r>
              <a:rPr lang="zh-CN" altLang="en-US" sz="2000" dirty="0"/>
              <a:t> </a:t>
            </a:r>
            <a:r>
              <a:rPr lang="en-US" altLang="zh-CN" sz="2000" dirty="0"/>
              <a:t>DC</a:t>
            </a:r>
            <a:r>
              <a:rPr lang="zh-CN" altLang="en-US" sz="2000" dirty="0"/>
              <a:t> </a:t>
            </a:r>
            <a:r>
              <a:rPr lang="en-US" altLang="zh-CN" sz="2000" dirty="0"/>
              <a:t>gun</a:t>
            </a:r>
            <a:r>
              <a:rPr lang="zh-CN" altLang="en-US" sz="2000" dirty="0"/>
              <a:t> </a:t>
            </a:r>
            <a:r>
              <a:rPr lang="en-US" altLang="zh-CN" sz="2000" dirty="0"/>
              <a:t>@</a:t>
            </a:r>
            <a:r>
              <a:rPr lang="zh-CN" altLang="en-US" sz="2000" dirty="0"/>
              <a:t> </a:t>
            </a:r>
            <a:r>
              <a:rPr lang="en-US" altLang="zh-CN" sz="2000" dirty="0"/>
              <a:t>PAPS</a:t>
            </a:r>
            <a:r>
              <a:rPr lang="zh-CN" altLang="en-US" sz="2000" dirty="0"/>
              <a:t> </a:t>
            </a:r>
            <a:r>
              <a:rPr lang="en-US" altLang="zh-CN" sz="2000" dirty="0"/>
              <a:t>can</a:t>
            </a:r>
            <a:r>
              <a:rPr lang="zh-CN" altLang="en-US" sz="2000" dirty="0"/>
              <a:t> </a:t>
            </a:r>
            <a:r>
              <a:rPr lang="en-US" altLang="zh-CN" sz="2000" dirty="0"/>
              <a:t>provide</a:t>
            </a:r>
            <a:r>
              <a:rPr lang="zh-CN" altLang="en-US" sz="2000" dirty="0"/>
              <a:t> </a:t>
            </a:r>
            <a:r>
              <a:rPr lang="en-US" altLang="zh-CN" sz="2000" dirty="0"/>
              <a:t>a</a:t>
            </a:r>
            <a:r>
              <a:rPr lang="zh-CN" altLang="en-US" sz="2000" dirty="0"/>
              <a:t> </a:t>
            </a:r>
            <a:r>
              <a:rPr lang="en-US" altLang="zh-CN" sz="2000" dirty="0"/>
              <a:t>basis</a:t>
            </a:r>
            <a:r>
              <a:rPr lang="zh-CN" altLang="en-US" sz="2000" dirty="0"/>
              <a:t> </a:t>
            </a:r>
            <a:r>
              <a:rPr lang="en-US" altLang="zh-CN" sz="2000" dirty="0"/>
              <a:t>for</a:t>
            </a:r>
            <a:r>
              <a:rPr lang="zh-CN" altLang="en-US" sz="2000" dirty="0"/>
              <a:t> </a:t>
            </a:r>
            <a:r>
              <a:rPr lang="en-US" altLang="zh-CN" sz="2000" dirty="0"/>
              <a:t>R&amp;D</a:t>
            </a:r>
            <a:r>
              <a:rPr lang="zh-CN" altLang="en-US" sz="2000" dirty="0"/>
              <a:t> </a:t>
            </a:r>
            <a:r>
              <a:rPr lang="en-US" altLang="zh-CN" sz="2000" dirty="0"/>
              <a:t>of</a:t>
            </a:r>
            <a:r>
              <a:rPr lang="zh-CN" altLang="en-US" sz="2000" dirty="0"/>
              <a:t> </a:t>
            </a:r>
            <a:r>
              <a:rPr lang="en-US" altLang="zh-CN" sz="2000" dirty="0"/>
              <a:t>polarized</a:t>
            </a:r>
            <a:r>
              <a:rPr lang="zh-CN" altLang="en-US" sz="2000" dirty="0"/>
              <a:t> </a:t>
            </a:r>
            <a:r>
              <a:rPr lang="en-US" altLang="zh-CN" sz="2000" dirty="0"/>
              <a:t>electron</a:t>
            </a:r>
            <a:r>
              <a:rPr lang="zh-CN" altLang="en-US" sz="2000" dirty="0"/>
              <a:t> </a:t>
            </a:r>
            <a:r>
              <a:rPr lang="en-US" altLang="zh-CN" sz="2000" dirty="0"/>
              <a:t>beam</a:t>
            </a:r>
            <a:r>
              <a:rPr lang="zh-CN" altLang="en-US" sz="2000" dirty="0"/>
              <a:t> </a:t>
            </a:r>
            <a:r>
              <a:rPr lang="en-US" altLang="zh-CN" sz="2000" dirty="0"/>
              <a:t>generation.</a:t>
            </a:r>
            <a:endParaRPr lang="en-US" sz="2000" dirty="0"/>
          </a:p>
        </p:txBody>
      </p:sp>
      <p:sp>
        <p:nvSpPr>
          <p:cNvPr id="29" name="Rounded Rectangle 28">
            <a:extLst>
              <a:ext uri="{FF2B5EF4-FFF2-40B4-BE49-F238E27FC236}">
                <a16:creationId xmlns:a16="http://schemas.microsoft.com/office/drawing/2014/main" id="{FD6CA58A-8A20-504A-9586-9E29556A3847}"/>
              </a:ext>
            </a:extLst>
          </p:cNvPr>
          <p:cNvSpPr/>
          <p:nvPr/>
        </p:nvSpPr>
        <p:spPr>
          <a:xfrm>
            <a:off x="10003048" y="2014712"/>
            <a:ext cx="156952" cy="434314"/>
          </a:xfrm>
          <a:prstGeom prst="round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0AC2D044-5A6C-EB4B-B5FE-68B21974AE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75613" y="2468933"/>
            <a:ext cx="431247" cy="431247"/>
          </a:xfrm>
          <a:prstGeom prst="rect">
            <a:avLst/>
          </a:prstGeom>
        </p:spPr>
      </p:pic>
      <p:sp>
        <p:nvSpPr>
          <p:cNvPr id="31" name="TextBox 30">
            <a:extLst>
              <a:ext uri="{FF2B5EF4-FFF2-40B4-BE49-F238E27FC236}">
                <a16:creationId xmlns:a16="http://schemas.microsoft.com/office/drawing/2014/main" id="{664BEFF2-B438-C44E-B925-545B3B224861}"/>
              </a:ext>
            </a:extLst>
          </p:cNvPr>
          <p:cNvSpPr txBox="1"/>
          <p:nvPr/>
        </p:nvSpPr>
        <p:spPr>
          <a:xfrm>
            <a:off x="9906993" y="1590701"/>
            <a:ext cx="924340" cy="369332"/>
          </a:xfrm>
          <a:prstGeom prst="rect">
            <a:avLst/>
          </a:prstGeom>
          <a:noFill/>
        </p:spPr>
        <p:txBody>
          <a:bodyPr wrap="square" rtlCol="0">
            <a:spAutoFit/>
          </a:bodyPr>
          <a:lstStyle/>
          <a:p>
            <a:r>
              <a:rPr lang="en-US" altLang="zh-CN" dirty="0"/>
              <a:t>bend</a:t>
            </a:r>
            <a:endParaRPr lang="en-US" dirty="0"/>
          </a:p>
        </p:txBody>
      </p:sp>
      <p:sp>
        <p:nvSpPr>
          <p:cNvPr id="32" name="Rounded Rectangle 31">
            <a:extLst>
              <a:ext uri="{FF2B5EF4-FFF2-40B4-BE49-F238E27FC236}">
                <a16:creationId xmlns:a16="http://schemas.microsoft.com/office/drawing/2014/main" id="{3CFB8FDD-9306-A740-BFD7-834ADF0F5702}"/>
              </a:ext>
            </a:extLst>
          </p:cNvPr>
          <p:cNvSpPr/>
          <p:nvPr/>
        </p:nvSpPr>
        <p:spPr>
          <a:xfrm>
            <a:off x="10806970" y="2671774"/>
            <a:ext cx="156952" cy="434314"/>
          </a:xfrm>
          <a:prstGeom prst="round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ight Arrow 32">
            <a:extLst>
              <a:ext uri="{FF2B5EF4-FFF2-40B4-BE49-F238E27FC236}">
                <a16:creationId xmlns:a16="http://schemas.microsoft.com/office/drawing/2014/main" id="{DA7EC5CF-CC7F-714F-B4B2-728EABF69CAD}"/>
              </a:ext>
            </a:extLst>
          </p:cNvPr>
          <p:cNvSpPr/>
          <p:nvPr/>
        </p:nvSpPr>
        <p:spPr>
          <a:xfrm>
            <a:off x="9052987" y="2874308"/>
            <a:ext cx="2023460" cy="145831"/>
          </a:xfrm>
          <a:prstGeom prst="rightArrow">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46F16F7-037A-2248-84B4-95E1251FF20C}"/>
              </a:ext>
            </a:extLst>
          </p:cNvPr>
          <p:cNvSpPr/>
          <p:nvPr/>
        </p:nvSpPr>
        <p:spPr>
          <a:xfrm>
            <a:off x="8410434" y="2779052"/>
            <a:ext cx="636104" cy="327991"/>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266A9240-D2B0-F240-B2D5-D3015A088824}"/>
              </a:ext>
            </a:extLst>
          </p:cNvPr>
          <p:cNvSpPr txBox="1"/>
          <p:nvPr/>
        </p:nvSpPr>
        <p:spPr>
          <a:xfrm>
            <a:off x="8313245" y="3091910"/>
            <a:ext cx="1846755" cy="646331"/>
          </a:xfrm>
          <a:prstGeom prst="rect">
            <a:avLst/>
          </a:prstGeom>
          <a:noFill/>
        </p:spPr>
        <p:txBody>
          <a:bodyPr wrap="square" rtlCol="0">
            <a:spAutoFit/>
          </a:bodyPr>
          <a:lstStyle/>
          <a:p>
            <a:r>
              <a:rPr lang="en-US" altLang="zh-CN" dirty="0"/>
              <a:t>Unp</a:t>
            </a:r>
            <a:r>
              <a:rPr lang="en-US" dirty="0"/>
              <a:t>olarized electron gun</a:t>
            </a:r>
          </a:p>
        </p:txBody>
      </p:sp>
      <p:sp>
        <p:nvSpPr>
          <p:cNvPr id="36" name="TextBox 35">
            <a:extLst>
              <a:ext uri="{FF2B5EF4-FFF2-40B4-BE49-F238E27FC236}">
                <a16:creationId xmlns:a16="http://schemas.microsoft.com/office/drawing/2014/main" id="{39250992-8D3B-0A47-A5BD-DFF3B202BE37}"/>
              </a:ext>
            </a:extLst>
          </p:cNvPr>
          <p:cNvSpPr txBox="1"/>
          <p:nvPr/>
        </p:nvSpPr>
        <p:spPr>
          <a:xfrm>
            <a:off x="10543226" y="3123956"/>
            <a:ext cx="924340" cy="369332"/>
          </a:xfrm>
          <a:prstGeom prst="rect">
            <a:avLst/>
          </a:prstGeom>
          <a:noFill/>
        </p:spPr>
        <p:txBody>
          <a:bodyPr wrap="square" rtlCol="0">
            <a:spAutoFit/>
          </a:bodyPr>
          <a:lstStyle/>
          <a:p>
            <a:r>
              <a:rPr lang="en-US" altLang="zh-CN" dirty="0"/>
              <a:t>bend</a:t>
            </a:r>
            <a:endParaRPr lang="en-US" dirty="0"/>
          </a:p>
        </p:txBody>
      </p:sp>
      <p:sp>
        <p:nvSpPr>
          <p:cNvPr id="3" name="Rectangle 2">
            <a:extLst>
              <a:ext uri="{FF2B5EF4-FFF2-40B4-BE49-F238E27FC236}">
                <a16:creationId xmlns:a16="http://schemas.microsoft.com/office/drawing/2014/main" id="{4508B5B4-4A2F-1144-A56B-01554590AC49}"/>
              </a:ext>
            </a:extLst>
          </p:cNvPr>
          <p:cNvSpPr/>
          <p:nvPr/>
        </p:nvSpPr>
        <p:spPr>
          <a:xfrm>
            <a:off x="984738" y="3718248"/>
            <a:ext cx="6008915" cy="883897"/>
          </a:xfrm>
          <a:prstGeom prst="rect">
            <a:avLst/>
          </a:prstGeom>
          <a:noFill/>
          <a:ln w="190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68232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210422_MOST2_cepc_pol" id="{7215167E-5AD9-D044-8883-E3B7AB4E8126}" vid="{F380514F-32BC-CA48-8EB9-B84BAEB564D7}"/>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9216</TotalTime>
  <Words>5091</Words>
  <Application>Microsoft Macintosh PowerPoint</Application>
  <PresentationFormat>Widescreen</PresentationFormat>
  <Paragraphs>742</Paragraphs>
  <Slides>47</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47</vt:i4>
      </vt:variant>
    </vt:vector>
  </HeadingPairs>
  <TitlesOfParts>
    <vt:vector size="58" baseType="lpstr">
      <vt:lpstr>等线</vt:lpstr>
      <vt:lpstr>SimSun</vt:lpstr>
      <vt:lpstr>SimSun</vt:lpstr>
      <vt:lpstr>华文楷体</vt:lpstr>
      <vt:lpstr>楷体</vt:lpstr>
      <vt:lpstr>Arial</vt:lpstr>
      <vt:lpstr>Calibri</vt:lpstr>
      <vt:lpstr>Cambria Math</vt:lpstr>
      <vt:lpstr>Symbol</vt:lpstr>
      <vt:lpstr>Times New Roman</vt:lpstr>
      <vt:lpstr>Office Theme</vt:lpstr>
      <vt:lpstr>子任务4：CEPC Z能区极化束对撞设计</vt:lpstr>
      <vt:lpstr>Outline</vt:lpstr>
      <vt:lpstr>Longitudinally polarized beams in colliders</vt:lpstr>
      <vt:lpstr>Motivation of CEPC polarized beam program</vt:lpstr>
      <vt:lpstr>Indicators and tasks</vt:lpstr>
      <vt:lpstr>Beam polarization in the collider rings</vt:lpstr>
      <vt:lpstr>Outline</vt:lpstr>
      <vt:lpstr>Preparation and injection of polarized electron beam</vt:lpstr>
      <vt:lpstr>Polarized electron source</vt:lpstr>
      <vt:lpstr>Polarization transmission in the linac &amp; transport lines</vt:lpstr>
      <vt:lpstr>Depolarization in the booster</vt:lpstr>
      <vt:lpstr>Setup of CEPC booster lattice</vt:lpstr>
      <vt:lpstr>Spin resonance structure</vt:lpstr>
      <vt:lpstr>Depolarization effects: simulation vs. estimation </vt:lpstr>
      <vt:lpstr>More on spin resonance structure</vt:lpstr>
      <vt:lpstr>Spin rotators in the collider ring at Z-pole</vt:lpstr>
      <vt:lpstr>Performance evaluation: orbital motion</vt:lpstr>
      <vt:lpstr>Performance evaluation: polarization</vt:lpstr>
      <vt:lpstr>Polarized colliding beams: beam polarization &gt; 50%</vt:lpstr>
      <vt:lpstr>Beam lifetime issues for the CDR lattice w/ spin rotators</vt:lpstr>
      <vt:lpstr>Beam lifetime limited by the dynamic aperture</vt:lpstr>
      <vt:lpstr>Latest optimization of the lifetime</vt:lpstr>
      <vt:lpstr>Polarized colliding beams: beam lifetime &gt; 60 min</vt:lpstr>
      <vt:lpstr>On the indicators</vt:lpstr>
      <vt:lpstr>Outline</vt:lpstr>
      <vt:lpstr>Polarized beams for Resonant Depolarization at Z-pole</vt:lpstr>
      <vt:lpstr>Polarized beams for Resonant Depolarization at Z-pole</vt:lpstr>
      <vt:lpstr>e+ damping/polarizing ring</vt:lpstr>
      <vt:lpstr>Radiative depolarization effects in electron storage rings</vt:lpstr>
      <vt:lpstr>Radiative depolarization in ultra-high-energy storage rings</vt:lpstr>
      <vt:lpstr>Outline</vt:lpstr>
      <vt:lpstr>The team</vt:lpstr>
      <vt:lpstr>Publications</vt:lpstr>
      <vt:lpstr>Workshop oral presentations</vt:lpstr>
      <vt:lpstr>Some peer review comments</vt:lpstr>
      <vt:lpstr>Some peer review comments</vt:lpstr>
      <vt:lpstr>子任务专家评审意见</vt:lpstr>
      <vt:lpstr>Summary</vt:lpstr>
      <vt:lpstr>PowerPoint Presentation</vt:lpstr>
      <vt:lpstr>Spin resonance structure</vt:lpstr>
      <vt:lpstr>Cancellation at small K</vt:lpstr>
      <vt:lpstr>Setup of CEPC booster lattice</vt:lpstr>
      <vt:lpstr>Simulations for CEPC parameters: long sweep</vt:lpstr>
      <vt:lpstr>Non-resonant spin diffusion in a planar ring at high beam energies</vt:lpstr>
      <vt:lpstr>Potential optimization in terms of longitudinal space</vt:lpstr>
      <vt:lpstr>Correlated and uncorrelated regime of spin resonance crossing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Status of the sub-task of Z-pole polarization</dc:title>
  <dc:creator>DUAN ZHE</dc:creator>
  <cp:lastModifiedBy>DUAN ZHE</cp:lastModifiedBy>
  <cp:revision>432</cp:revision>
  <dcterms:created xsi:type="dcterms:W3CDTF">2023-04-03T06:39:50Z</dcterms:created>
  <dcterms:modified xsi:type="dcterms:W3CDTF">2023-06-20T02:48:09Z</dcterms:modified>
</cp:coreProperties>
</file>