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1" r:id="rId3"/>
    <p:sldId id="306" r:id="rId4"/>
    <p:sldId id="288" r:id="rId5"/>
    <p:sldId id="287" r:id="rId6"/>
    <p:sldId id="283" r:id="rId7"/>
    <p:sldId id="284" r:id="rId8"/>
    <p:sldId id="285" r:id="rId9"/>
    <p:sldId id="286" r:id="rId10"/>
    <p:sldId id="289" r:id="rId11"/>
    <p:sldId id="290" r:id="rId12"/>
    <p:sldId id="291" r:id="rId13"/>
    <p:sldId id="292" r:id="rId14"/>
    <p:sldId id="305" r:id="rId15"/>
    <p:sldId id="318" r:id="rId16"/>
    <p:sldId id="319" r:id="rId17"/>
  </p:sldIdLst>
  <p:sldSz cx="12192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娣辫壊鏍峰紡 1 - 寮鸿皟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34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93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14:cpLocks xmlns:a14="http://schemas.microsoft.com/office/drawing/2010/main"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14:cpLocks xmlns:a14="http://schemas.microsoft.com/office/drawing/2010/main"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7E3DD-172F-451A-AF55-9446FB7D27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14:cpLocks xmlns:a14="http://schemas.microsoft.com/office/drawing/2010/main"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14:cpLocks xmlns:a14="http://schemas.microsoft.com/office/drawing/2010/main"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823CE-5756-4118-90DE-3CEADA3640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14:cpLocks xmlns:a14="http://schemas.microsoft.com/office/drawing/2010/main"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14:cpLocks xmlns:a14="http://schemas.microsoft.com/office/drawing/2010/main"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14:cpLocks xmlns:a14="http://schemas.microsoft.com/office/drawing/2010/main"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14:cpLocks xmlns:a14="http://schemas.microsoft.com/office/drawing/2010/main"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14:cpLocks xmlns:a14="http://schemas.microsoft.com/office/drawing/2010/main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14:cpLocks xmlns:a14="http://schemas.microsoft.com/office/drawing/2010/main"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14:cpLocks xmlns:a14="http://schemas.microsoft.com/office/drawing/2010/main"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14:cpLocks xmlns:a14="http://schemas.microsoft.com/office/drawing/2010/main"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14:cpLocks xmlns:a14="http://schemas.microsoft.com/office/drawing/2010/main"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4E35E-DC41-47F1-8785-E321F8D0780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AE995-BA9C-441B-B2E2-F5FA0F107E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Budget status </a:t>
            </a:r>
            <a:br>
              <a:rPr lang="en-US" altLang="zh-CN" dirty="0"/>
            </a:br>
            <a:r>
              <a:rPr lang="en-US" altLang="zh-CN" dirty="0"/>
              <a:t>and future events</a:t>
            </a:r>
            <a:endParaRPr lang="zh-CN" altLang="en-US" dirty="0"/>
          </a:p>
        </p:txBody>
      </p:sp>
      <p:sp>
        <p:nvSpPr>
          <p:cNvPr id="3" name="副标题 2"/>
          <p:cNvSpPr>
            <a14:cpLocks xmlns:a14="http://schemas.microsoft.com/office/drawing/2010/main"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Zhaoru Zhang</a:t>
            </a:r>
            <a:endParaRPr lang="en-US" altLang="zh-CN" dirty="0"/>
          </a:p>
          <a:p>
            <a:r>
              <a:rPr lang="en-US" altLang="zh-CN" dirty="0"/>
              <a:t>2023/06/07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Budget status</a:t>
            </a:r>
            <a:endParaRPr lang="zh-CN" altLang="en-US" dirty="0"/>
          </a:p>
        </p:txBody>
      </p:sp>
      <p:sp>
        <p:nvSpPr>
          <p:cNvPr id="3" name="Content Placeholder 2"/>
          <p:cNvSpPr>
            <a14:cpLocks xmlns:a14="http://schemas.microsoft.com/office/drawing/2010/main"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Expense details collected on Apr. 30</a:t>
            </a:r>
            <a:r>
              <a:rPr lang="en-US" altLang="zh-CN" baseline="30000" dirty="0"/>
              <a:t>th</a:t>
            </a:r>
            <a:r>
              <a:rPr lang="en-US" altLang="zh-CN" dirty="0"/>
              <a:t> has been submitted to Audit company</a:t>
            </a:r>
            <a:endParaRPr lang="en-US" altLang="zh-CN" dirty="0"/>
          </a:p>
          <a:p>
            <a:r>
              <a:rPr lang="en-US" altLang="zh-CN" dirty="0"/>
              <a:t>Now preparing unpaid/future expense list</a:t>
            </a:r>
            <a:endParaRPr lang="en-US" altLang="zh-CN" dirty="0"/>
          </a:p>
          <a:p>
            <a:pPr lvl="1"/>
            <a:r>
              <a:rPr lang="en-US" altLang="zh-CN" dirty="0"/>
              <a:t>The amount of some unpaid international trip expenses need to be confirmed</a:t>
            </a:r>
            <a:endParaRPr lang="en-US" altLang="zh-CN" dirty="0"/>
          </a:p>
          <a:p>
            <a:pPr lvl="1"/>
            <a:r>
              <a:rPr lang="en-US" altLang="zh-CN" dirty="0"/>
              <a:t>Not allowed unpaid/future expenses</a:t>
            </a:r>
            <a:endParaRPr lang="en-US" altLang="zh-CN" dirty="0"/>
          </a:p>
          <a:p>
            <a:pPr lvl="2"/>
            <a:r>
              <a:rPr lang="en-US" altLang="zh-CN" dirty="0"/>
              <a:t>Without contract signed before Apr. 30th</a:t>
            </a:r>
            <a:endParaRPr lang="en-US" altLang="zh-CN" dirty="0"/>
          </a:p>
          <a:p>
            <a:pPr lvl="2"/>
            <a:r>
              <a:rPr lang="en-US" altLang="zh-CN" dirty="0"/>
              <a:t>Future trips NOT related to assessment review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0" y="-17809"/>
            <a:ext cx="10515600" cy="1325563"/>
          </a:xfrm>
        </p:spPr>
        <p:txBody>
          <a:bodyPr/>
          <a:lstStyle/>
          <a:p>
            <a:r>
              <a:rPr lang="en-US" dirty="0"/>
              <a:t>Final implementation of Task 1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61163" y="1207648"/>
          <a:ext cx="5420546" cy="4419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12472"/>
                <a:gridCol w="808968"/>
                <a:gridCol w="712990"/>
                <a:gridCol w="786116"/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 Expense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budget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Ratio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678.15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974.00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69.63%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（1） Direct costs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593.782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878.19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67.61%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1. Equipment cost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418.914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91.87%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(1) Equipment cost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129.794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92.71%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(2) Trial production equipment cost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289.12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97.68%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(3) Equipment renovation cost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2. Material cost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28.7331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24.77%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3. Test and laboratory processing fee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10.986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76.2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14.42%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4. Fuel and power cost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5. Travel / conference / international cooperation and exchange fee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55.9089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131.1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42.65%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6. Publication / literature / information dissemination / intellectual property service fee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7.19368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20.29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35.45%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7. Labor fee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70.1056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137.46%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8. Expert consultation fee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1.9409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9.6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20.22%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9. Other expenses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（2） Indirect costs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84.3661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95.81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88.06%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le 4"/>
          <p:cNvGraphicFramePr>
            <a:graphicFrameLocks noGrp="1"/>
          </p:cNvGraphicFramePr>
          <p:nvPr/>
        </p:nvGraphicFramePr>
        <p:xfrm>
          <a:off x="6622742" y="967666"/>
          <a:ext cx="4974017" cy="506145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81838"/>
                <a:gridCol w="1057612"/>
                <a:gridCol w="634567"/>
              </a:tblGrid>
              <a:tr h="429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EXPECTED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Expected Total expense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Ratio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Total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1393460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83.9%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>
                    <a:solidFill>
                      <a:srgbClr val="FF0000"/>
                    </a:solidFill>
                  </a:tcPr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final payment of </a:t>
                      </a:r>
                      <a:r>
                        <a:rPr lang="en-US" sz="1200" u="none" strike="noStrike" dirty="0" err="1">
                          <a:effectLst/>
                        </a:rPr>
                        <a:t>maget</a:t>
                      </a:r>
                      <a:r>
                        <a:rPr lang="en-US" sz="1200" u="none" strike="noStrike" dirty="0">
                          <a:effectLst/>
                        </a:rPr>
                        <a:t> prototype</a:t>
                      </a:r>
                      <a:r>
                        <a:rPr lang="zh-CN" altLang="en-US" sz="1200" u="none" strike="noStrike" dirty="0">
                          <a:effectLst/>
                        </a:rPr>
                        <a:t>磁铁样机尾款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140000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final payment of separator prototype</a:t>
                      </a:r>
                      <a:r>
                        <a:rPr lang="zh-CN" altLang="en-US" sz="1200" u="none" strike="noStrike" dirty="0">
                          <a:effectLst/>
                        </a:rPr>
                        <a:t>静电分离器样机尾款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942500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Dec 2022 Joao's DESY trip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22000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2022.7.8-7.15 Joao's trip to Italy and Spain.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14000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35207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u="none" strike="noStrike" dirty="0">
                          <a:effectLst/>
                        </a:rPr>
                        <a:t>2023 April</a:t>
                      </a:r>
                      <a:r>
                        <a:rPr lang="zh-CN" altLang="en-US" sz="1200" u="none" strike="noStrike" dirty="0">
                          <a:effectLst/>
                        </a:rPr>
                        <a:t> </a:t>
                      </a:r>
                      <a:r>
                        <a:rPr lang="en-US" altLang="zh-CN" sz="1200" u="none" strike="noStrike" dirty="0">
                          <a:effectLst/>
                        </a:rPr>
                        <a:t>Joao DESY trip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24,300.00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352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trip of 5 experts attending task final assessment meeting: 24,300.00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50000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review fee for final assessment</a:t>
                      </a:r>
                      <a:r>
                        <a:rPr lang="zh-CN" altLang="en-US" sz="1200" u="none" strike="noStrike" dirty="0">
                          <a:effectLst/>
                        </a:rPr>
                        <a:t>：</a:t>
                      </a:r>
                      <a:r>
                        <a:rPr lang="en-US" altLang="zh-CN" sz="1200" u="none" strike="noStrike" dirty="0">
                          <a:effectLst/>
                        </a:rPr>
                        <a:t>2400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>
                          <a:effectLst/>
                        </a:rPr>
                        <a:t>人</a:t>
                      </a:r>
                      <a:r>
                        <a:rPr lang="en-US" altLang="zh-CN" sz="1200" u="none" strike="noStrike" dirty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>
                          <a:effectLst/>
                        </a:rPr>
                        <a:t>天</a:t>
                      </a:r>
                      <a:r>
                        <a:rPr lang="en-US" altLang="zh-CN" sz="1200" u="none" strike="noStrike" dirty="0">
                          <a:effectLst/>
                        </a:rPr>
                        <a:t>×8</a:t>
                      </a:r>
                      <a:r>
                        <a:rPr lang="zh-CN" altLang="en-US" sz="1200" u="none" strike="noStrike" dirty="0">
                          <a:effectLst/>
                        </a:rPr>
                        <a:t>人</a:t>
                      </a:r>
                      <a:r>
                        <a:rPr lang="en-US" altLang="zh-CN" sz="1200" u="none" strike="noStrike" dirty="0">
                          <a:effectLst/>
                        </a:rPr>
                        <a:t>×2</a:t>
                      </a:r>
                      <a:r>
                        <a:rPr lang="zh-CN" altLang="en-US" sz="1200" u="none" strike="noStrike" dirty="0">
                          <a:effectLst/>
                        </a:rPr>
                        <a:t>天 </a:t>
                      </a:r>
                      <a:r>
                        <a:rPr lang="en-US" altLang="zh-CN" sz="1200" u="none" strike="noStrike" dirty="0">
                          <a:effectLst/>
                        </a:rPr>
                        <a:t>= 38400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38400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429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trip of 5 people attending separator final assessment meeting at Shanghai 19,300.00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19,300.00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429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trip of 5 people attending polarization final assessment meeting at Shanghai 19,300.00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19,300.00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429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1 separator key member will go to Shanghai for checking prototype performance 2,660.00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2,660.00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584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sub-tasks review fee: 2400元/人/天×5人×1天 x 4 sub-tasks= 48000元</a:t>
                      </a:r>
                      <a:endParaRPr lang="en-US" sz="12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48,000.00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audit fee</a:t>
                      </a:r>
                      <a:r>
                        <a:rPr lang="zh-CN" altLang="en-US" sz="1200" u="none" strike="noStrike">
                          <a:effectLst/>
                        </a:rPr>
                        <a:t>审计费用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48700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  <a:tr h="21648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printing fee </a:t>
                      </a:r>
                      <a:r>
                        <a:rPr lang="zh-CN" altLang="en-US" sz="1200" u="none" strike="noStrike">
                          <a:effectLst/>
                        </a:rPr>
                        <a:t>复印装订资料预计</a:t>
                      </a:r>
                      <a:r>
                        <a:rPr lang="en-US" altLang="zh-CN" sz="1200" u="none" strike="noStrike">
                          <a:effectLst/>
                        </a:rPr>
                        <a:t>5,000.00</a:t>
                      </a:r>
                      <a:r>
                        <a:rPr lang="zh-CN" altLang="en-US" sz="1200" u="none" strike="noStrike">
                          <a:effectLst/>
                        </a:rPr>
                        <a:t>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5,000.00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b"/>
                </a:tc>
              </a:tr>
            </a:tbl>
          </a:graphicData>
        </a:graphic>
      </p:graphicFrame>
      <p:sp>
        <p:nvSpPr>
          <p:cNvPr id="9" name="内容占位符 4"/>
          <p:cNvSpPr/>
          <p:nvPr>
            <p:custDataLst>
              <p:tags r:id="rId1"/>
            </p:custDataLst>
          </p:nvPr>
        </p:nvSpPr>
        <p:spPr>
          <a:xfrm>
            <a:off x="261163" y="5654396"/>
            <a:ext cx="7726680" cy="1283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  <a:p>
            <a:pPr marL="800100" lvl="1" indent="-342900">
              <a:buFont typeface="Arial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24978" y="1332735"/>
          <a:ext cx="5128989" cy="320688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05208"/>
                <a:gridCol w="1322070"/>
                <a:gridCol w="1401711"/>
              </a:tblGrid>
              <a:tr h="2130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EXPECTED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Expected Total expense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Ratio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</a:tr>
              <a:tr h="11920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445896</a:t>
                      </a:r>
                      <a:endParaRPr lang="en-US" altLang="zh-CN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87.22%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>
                    <a:solidFill>
                      <a:srgbClr val="FF0000"/>
                    </a:solidFill>
                  </a:tcPr>
                </a:tc>
              </a:tr>
              <a:tr h="11920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u="none" strike="noStrike" dirty="0">
                          <a:effectLst/>
                        </a:rPr>
                        <a:t>2023</a:t>
                      </a:r>
                      <a:r>
                        <a:rPr lang="zh-CN" altLang="en-US" sz="1200" u="none" strike="noStrike" dirty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>
                          <a:effectLst/>
                        </a:rPr>
                        <a:t>月份</a:t>
                      </a:r>
                      <a:r>
                        <a:rPr lang="en-US" altLang="zh-CN" sz="1200" u="none" strike="noStrike" dirty="0">
                          <a:effectLst/>
                        </a:rPr>
                        <a:t>Zhijun DESY trip -- 39200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39200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14902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u="none" strike="noStrike" dirty="0">
                          <a:effectLst/>
                        </a:rPr>
                        <a:t>2023</a:t>
                      </a:r>
                      <a:r>
                        <a:rPr lang="zh-CN" altLang="en-US" sz="1200" u="none" strike="noStrike" dirty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>
                          <a:effectLst/>
                        </a:rPr>
                        <a:t>月份 </a:t>
                      </a:r>
                      <a:r>
                        <a:rPr lang="en-US" altLang="zh-CN" sz="1200" u="none" strike="noStrike" dirty="0">
                          <a:effectLst/>
                        </a:rPr>
                        <a:t>4 students' DESY trip subsidy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64000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2054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4 students DESY trip </a:t>
                      </a:r>
                      <a:r>
                        <a:rPr lang="en-US" sz="1200" u="none" strike="noStrike" dirty="0" err="1">
                          <a:effectLst/>
                        </a:rPr>
                        <a:t>flight+hotel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92196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NJU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2054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 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students’ subsidy of DESY trip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32000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216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Jingyu</a:t>
                      </a:r>
                      <a:r>
                        <a:rPr lang="en-US" sz="1200" u="none" strike="noStrike" dirty="0">
                          <a:effectLst/>
                        </a:rPr>
                        <a:t> main mechanic support processing fee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139000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48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trip of 3 experts attending task final assessment meeting: 14500.00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14500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2779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Audit fee </a:t>
                      </a:r>
                      <a:r>
                        <a:rPr lang="zh-CN" altLang="en-US" sz="1200" u="none" strike="noStrike" dirty="0">
                          <a:effectLst/>
                        </a:rPr>
                        <a:t>审计费用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60000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140182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u="none" strike="noStrike">
                          <a:effectLst/>
                        </a:rPr>
                        <a:t>pringting </a:t>
                      </a:r>
                      <a:r>
                        <a:rPr lang="zh-CN" altLang="en-US" sz="1200" u="none" strike="noStrike">
                          <a:effectLst/>
                        </a:rPr>
                        <a:t>复印装订资料预计</a:t>
                      </a:r>
                      <a:r>
                        <a:rPr lang="en-US" altLang="zh-CN" sz="1200" u="none" strike="noStrike">
                          <a:effectLst/>
                        </a:rPr>
                        <a:t>5,000.00</a:t>
                      </a:r>
                      <a:r>
                        <a:rPr lang="zh-CN" altLang="en-US" sz="1200" u="none" strike="noStrike">
                          <a:effectLst/>
                        </a:rPr>
                        <a:t>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5000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</a:tbl>
          </a:graphicData>
        </a:graphic>
      </p:graphicFrame>
      <p:sp>
        <p:nvSpPr>
          <p:cNvPr id="3" name="Title 2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119109" y="119538"/>
            <a:ext cx="10515600" cy="1325563"/>
          </a:xfrm>
        </p:spPr>
        <p:txBody>
          <a:bodyPr/>
          <a:lstStyle/>
          <a:p>
            <a:r>
              <a:rPr lang="en-US" dirty="0"/>
              <a:t>Final implementation of Task 2</a:t>
            </a:r>
            <a:endParaRPr 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16396" y="1332735"/>
          <a:ext cx="4931700" cy="40081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29059"/>
                <a:gridCol w="775773"/>
                <a:gridCol w="637242"/>
                <a:gridCol w="789626"/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Total expense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budget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Ratio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（1） Direct costs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1002.02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1200.00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83.50%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（1） Direct costs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853.40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1047.71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81.45%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1.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137.47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196.30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70.03%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(1)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137.47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196.30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70.03%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(2) Trial production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(3) Equipment renovation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(4) Equipment rental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2. Material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131.09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235.66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55.63%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3. Test and laboratory processing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330.36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299.80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110.19%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4. Fuel and power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20.64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5. Travel / conference / international cooperation and exchange fee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92.89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123.81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75.03%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6. Publication / literature / information dissemination / intellectual property service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3.66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43.09%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7. Labor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148.40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157.00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94.52%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8. Expert consultation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7.19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119.89%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9. Other expenses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Indierect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148.62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152.29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01335" y="1427797"/>
          <a:ext cx="4912063" cy="400240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8192"/>
                <a:gridCol w="772684"/>
                <a:gridCol w="634705"/>
                <a:gridCol w="78648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IHEP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Total expense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budget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Ratio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666.78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728.10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91.58%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Direct costs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588.83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650.15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90.57%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1.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123.09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170.50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72.19%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(1)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123.09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170.50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72.19%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(2) Trial production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(3) Equipment renovation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(4) Equipment rental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2. Material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28.48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87.24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32.65%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3. Test and laboratory processing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324.13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263.50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123.01%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4. Fuel and power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18.44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5. Travel / conference / international cooperation and exchange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37.51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55.36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67.75%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6. Publication / literature / information dissemination / intellectual property service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112.68%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7. Labor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70.68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47.00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150.39%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8. Expert consultation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42.53%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9. Other expenses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Indirect fee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77.95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77.95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100.00%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itle 2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implementation of Task 2 - IHEP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47831" y="1562453"/>
          <a:ext cx="5128989" cy="30014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05208"/>
                <a:gridCol w="1322070"/>
                <a:gridCol w="1401711"/>
              </a:tblGrid>
              <a:tr h="2130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EXPECTED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Expected Total expense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Ratio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305" marR="3305" marT="3305" marB="0" anchor="ctr"/>
                </a:tc>
              </a:tr>
              <a:tr h="11920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353700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96.44%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>
                    <a:solidFill>
                      <a:srgbClr val="FF0000"/>
                    </a:solidFill>
                  </a:tcPr>
                </a:tc>
              </a:tr>
              <a:tr h="11920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u="none" strike="noStrike" dirty="0">
                          <a:effectLst/>
                        </a:rPr>
                        <a:t>2023</a:t>
                      </a:r>
                      <a:r>
                        <a:rPr lang="zh-CN" altLang="en-US" sz="1200" u="none" strike="noStrike" dirty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>
                          <a:effectLst/>
                        </a:rPr>
                        <a:t>月份</a:t>
                      </a:r>
                      <a:r>
                        <a:rPr lang="en-US" altLang="zh-CN" sz="1200" u="none" strike="noStrike" dirty="0">
                          <a:effectLst/>
                        </a:rPr>
                        <a:t>Zhijun DESY trip -- 39200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39200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14902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u="none" strike="noStrike" dirty="0">
                          <a:effectLst/>
                        </a:rPr>
                        <a:t>2023</a:t>
                      </a:r>
                      <a:r>
                        <a:rPr lang="zh-CN" altLang="en-US" sz="1200" u="none" strike="noStrike" dirty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>
                          <a:effectLst/>
                        </a:rPr>
                        <a:t>月份 </a:t>
                      </a:r>
                      <a:r>
                        <a:rPr lang="en-US" altLang="zh-CN" sz="1200" u="none" strike="noStrike" dirty="0">
                          <a:effectLst/>
                        </a:rPr>
                        <a:t>4 students' DESY trip subsidy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64000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2054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 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students’ subsidy of DESY trip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32000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216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Jingyu</a:t>
                      </a:r>
                      <a:r>
                        <a:rPr lang="en-US" sz="1200" u="none" strike="noStrike" dirty="0">
                          <a:effectLst/>
                        </a:rPr>
                        <a:t> main mechanic support processing fee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139000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48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trip of 3 experts attending task final assessment meeting: 14500.00</a:t>
                      </a:r>
                      <a:r>
                        <a:rPr lang="zh-CN" altLang="en-US" sz="1200" u="none" strike="noStrike" dirty="0">
                          <a:effectLst/>
                        </a:rPr>
                        <a:t>元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14500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2779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Audit fee </a:t>
                      </a:r>
                      <a:r>
                        <a:rPr lang="zh-CN" altLang="en-US" sz="1200" u="none" strike="noStrike" dirty="0">
                          <a:effectLst/>
                        </a:rPr>
                        <a:t>审计费用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60000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  <a:tr h="140182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u="none" strike="noStrike">
                          <a:effectLst/>
                        </a:rPr>
                        <a:t>pringting </a:t>
                      </a:r>
                      <a:r>
                        <a:rPr lang="zh-CN" altLang="en-US" sz="1200" u="none" strike="noStrike">
                          <a:effectLst/>
                        </a:rPr>
                        <a:t>复印装订资料预计</a:t>
                      </a:r>
                      <a:r>
                        <a:rPr lang="en-US" altLang="zh-CN" sz="1200" u="none" strike="noStrike">
                          <a:effectLst/>
                        </a:rPr>
                        <a:t>5,000.00</a:t>
                      </a:r>
                      <a:r>
                        <a:rPr lang="zh-CN" altLang="en-US" sz="1200" u="none" strike="noStrike">
                          <a:effectLst/>
                        </a:rPr>
                        <a:t>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5000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917" marR="3917" marT="3917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35400" y="2143919"/>
          <a:ext cx="5468398" cy="37871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26052"/>
                <a:gridCol w="860197"/>
                <a:gridCol w="706591"/>
                <a:gridCol w="87555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NWPU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Total expense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budget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Ratio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Total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96.91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150.70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64.31%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（1） Direct costs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76.86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127.02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60.51%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1.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22.09%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(1)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22.09%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(2) Trial production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(3) Equipment renovation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(4) Equipment rental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2. Material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41.55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42.00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98.93%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3. Test and laboratory processing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4.95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4. Fuel and power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5. Travel / conference / international cooperation and exchange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9.12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21.84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41.75%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6. Publication / literature / information dissemination / intellectual property service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27.93%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7. Labor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23.53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47.50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49.54%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8. Expert consultation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9. Other expenses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Indirect fee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20.05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23.68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itle 2"/>
          <p:cNvSpPr/>
          <p:nvPr/>
        </p:nvSpPr>
        <p:spPr>
          <a:xfrm>
            <a:off x="965200" y="492125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Final implementation of Task 2 - NWPU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63220" y="1831113"/>
          <a:ext cx="5388499" cy="363664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981838"/>
                <a:gridCol w="847629"/>
                <a:gridCol w="696267"/>
                <a:gridCol w="86276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NJU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Total expense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budget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Ratio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Total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78.64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103.31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76.12%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（1） Direct costs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62.90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87.53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71.86%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1.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99.88%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(1) Equipment cost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99.88%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(2) Trial production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(3) Equipment renovation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(4) Equipment rental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2. Material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71.61%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3. Test and laboratory processing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6.23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31.35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19.86%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4. Fuel and power cost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106.44%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5. Travel / conference / international cooperation and exchange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32.83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25.85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127.01%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6. Publication / literature / information dissemination / intellectual property service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0.33%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7. Labor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11.18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74.53%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8. Expert consultation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9. Other expenses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(2)  Indirect costs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15.74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15.78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99.75%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264400" y="1835044"/>
          <a:ext cx="4089400" cy="7239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17700"/>
                <a:gridCol w="1054100"/>
                <a:gridCol w="1117600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 Total expense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Ratio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92196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0.85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4 students DESY trip flight+hotel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92196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itle 2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implementation of Task 2 - NJU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implementation of Task 2 - SDU</a:t>
            </a:r>
            <a:endParaRPr 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480910" y="1831013"/>
          <a:ext cx="5006142" cy="38195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70253"/>
                <a:gridCol w="787483"/>
                <a:gridCol w="646861"/>
                <a:gridCol w="80154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SDU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Total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159.69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217.89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73.29%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（1） Direct costs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124.81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183.01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68.20%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1.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3.89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45.23%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(1)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3.89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8.60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45.23%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(2) Trial production equipment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(3) Equipment renovation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(4) Equipment rental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2. Material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59.33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104.02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57.04%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3. Test and laboratory processing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4. Fuel and power cost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5. Travel / conference / international cooperation and exchange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13.43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20.76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64.70%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6. Publication / literature / information dissemination / intellectual property service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32.09%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7. Labor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43.00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47.50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90.53%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8. Expert consultation fee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4.47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9. Other expenses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(2) Indirect costs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34.88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34.88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614964" y="1776730"/>
          <a:ext cx="5404095" cy="3982720"/>
        </p:xfrm>
        <a:graphic>
          <a:graphicData uri="http://schemas.openxmlformats.org/drawingml/2006/table">
            <a:tbl>
              <a:tblPr/>
              <a:tblGrid>
                <a:gridCol w="3037264"/>
                <a:gridCol w="924385"/>
                <a:gridCol w="711065"/>
                <a:gridCol w="731381"/>
              </a:tblGrid>
              <a:tr h="5080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 Expense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budget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Ratio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794.64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971.00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1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81.84%</a:t>
                      </a:r>
                      <a:endParaRPr lang="zh-CN" altLang="en-US" sz="1200" b="1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（</a:t>
                      </a: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</a:t>
                      </a:r>
                      <a:r>
                        <a:rPr lang="zh-CN" altLang="en-US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） </a:t>
                      </a: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Direct costs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669.07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840.50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79.60%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127.83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135.60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94.27%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(1)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127.83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135.60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94.27%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(2) Trial production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(3) Equipment renovation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(4) Equipment rental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 Material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343.11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379.46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90.42%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 Test and laboratory processing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30.30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45.00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67.33%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4. Fuel and power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4.60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5. Travel / conference / international cooperation and exchange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53.86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128.34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41.96%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6. Publication / literature / information dissemination / intellectual property service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16.01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6.00 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266.75%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7. Labor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94.82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137.50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68.96%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8. Expert consultation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3.14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78.56%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9. Other expenses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Indirect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125.57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130.50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/>
        </p:nvGraphicFramePr>
        <p:xfrm>
          <a:off x="6832729" y="1776729"/>
          <a:ext cx="4876919" cy="2271488"/>
        </p:xfrm>
        <a:graphic>
          <a:graphicData uri="http://schemas.openxmlformats.org/drawingml/2006/table">
            <a:tbl>
              <a:tblPr/>
              <a:tblGrid>
                <a:gridCol w="2860303"/>
                <a:gridCol w="1008308"/>
                <a:gridCol w="1008308"/>
              </a:tblGrid>
              <a:tr h="4050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 Total expense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Ratio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0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548703.00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87.49%</a:t>
                      </a:r>
                      <a:endParaRPr lang="en-US" altLang="zh-CN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100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shipping to CERN 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209715.00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0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trip for 6 people CERN beam test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240145.00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8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 people will go to IHEP for task final assessment meeting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6884.00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0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(10%)Final payment of PMT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7112.00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0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trip to CERN in April 23-May 2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35297.00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0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material printing </a:t>
                      </a:r>
                      <a:r>
                        <a:rPr lang="zh-CN" altLang="en-US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复印、装订资料预计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1000.00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0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Audit fee </a:t>
                      </a:r>
                      <a:r>
                        <a:rPr lang="zh-CN" altLang="en-US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审计服务费，于审计报告出具后支付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48550.00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implementation of Task 3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838200" y="1507724"/>
          <a:ext cx="5411680" cy="4724393"/>
        </p:xfrm>
        <a:graphic>
          <a:graphicData uri="http://schemas.openxmlformats.org/drawingml/2006/table">
            <a:tbl>
              <a:tblPr/>
              <a:tblGrid>
                <a:gridCol w="3041527"/>
                <a:gridCol w="925682"/>
                <a:gridCol w="712063"/>
                <a:gridCol w="732408"/>
              </a:tblGrid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USTC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2949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 Expense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budget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Ratio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447.75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539.24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83.03%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（</a:t>
                      </a: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</a:t>
                      </a:r>
                      <a:r>
                        <a:rPr lang="zh-CN" altLang="en-US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） </a:t>
                      </a: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Direct costs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375.25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466.74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80.40%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58.03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58.20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99.70%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(1)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58.03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58.20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99.70%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(2) Trial production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(3) Equipment renovation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(4) Equipment rental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 Material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230.34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235.14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97.96%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 Test and laboratory processing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24.99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45.00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55.54%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4. Fuel and power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3.10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949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5. Travel / conference / international cooperation and exchange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12.01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60.00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20.02%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2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6. Publication / literature / information dissemination / intellectual property service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1.88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93.98%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7. Labor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44.91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61.30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73.26%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8. Expert consultation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3.09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154.63%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9. Other expenses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7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(2) Indirect costs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72.50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72.5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100%</a:t>
                      </a:r>
                      <a:endParaRPr lang="en-US" altLang="zh-CN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/>
        </p:nvGraphicFramePr>
        <p:xfrm>
          <a:off x="6787422" y="1507723"/>
          <a:ext cx="4682528" cy="2788884"/>
        </p:xfrm>
        <a:graphic>
          <a:graphicData uri="http://schemas.openxmlformats.org/drawingml/2006/table">
            <a:tbl>
              <a:tblPr/>
              <a:tblGrid>
                <a:gridCol w="2746294"/>
                <a:gridCol w="968117"/>
                <a:gridCol w="968117"/>
              </a:tblGrid>
              <a:tr h="27885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 Total expense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Ratio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85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506294.00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1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92.42</a:t>
                      </a: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%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7885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shipping to CERN 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209715.00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85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trip for 6 people CERN beam test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240145.00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84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 people will go to IHEP for task final assessment meeting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6884.00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85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material printing </a:t>
                      </a:r>
                      <a:r>
                        <a:rPr lang="zh-CN" altLang="en-US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复印、装订资料预计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1000.00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84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Audit fee </a:t>
                      </a:r>
                      <a:r>
                        <a:rPr lang="zh-CN" altLang="en-US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审计服务费，于审计报告出具后支付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48550.00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implementation of Task 3 - USTC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641596" y="1605377"/>
          <a:ext cx="5910123" cy="4076338"/>
        </p:xfrm>
        <a:graphic>
          <a:graphicData uri="http://schemas.openxmlformats.org/drawingml/2006/table">
            <a:tbl>
              <a:tblPr/>
              <a:tblGrid>
                <a:gridCol w="3321667"/>
                <a:gridCol w="1010942"/>
                <a:gridCol w="777648"/>
                <a:gridCol w="799866"/>
              </a:tblGrid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IHEP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199.01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282.88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70.35%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（</a:t>
                      </a: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</a:t>
                      </a:r>
                      <a:r>
                        <a:rPr lang="zh-CN" altLang="en-US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） </a:t>
                      </a: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Direct costs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165.94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244.88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67.76%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56.41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64.00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88.13%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(1)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56.41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64.00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88.13%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(2) Trial production equipment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(3) Equipment renovation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(4) Equipment rental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 Material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59.88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96.38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62.13%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 Test and laboratory processing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5.31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4. Fuel and power cost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0.50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63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5. Travel / conference / international cooperation and exchange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11.53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36.00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32.02%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45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6. Publication / literature / information dissemination / intellectual property service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14.06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703.02%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7. Labor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18.76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45.00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41.70%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8. Expert consultation fee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9. Other expenses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8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(2) Indirect costs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33.07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38.00 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2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87.03%</a:t>
                      </a:r>
                      <a:endParaRPr lang="zh-CN" altLang="en-US" sz="12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/>
        </p:nvGraphicFramePr>
        <p:xfrm>
          <a:off x="7360143" y="1509734"/>
          <a:ext cx="4118684" cy="1598828"/>
        </p:xfrm>
        <a:graphic>
          <a:graphicData uri="http://schemas.openxmlformats.org/drawingml/2006/table">
            <a:tbl>
              <a:tblPr/>
              <a:tblGrid>
                <a:gridCol w="2415600"/>
                <a:gridCol w="851542"/>
                <a:gridCol w="851542"/>
              </a:tblGrid>
              <a:tr h="27207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Expected Total expense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itchFamily="2" charset="-122"/>
                          <a:ea typeface="等线" pitchFamily="2" charset="-122"/>
                        </a:rPr>
                        <a:t>Ratio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itchFamily="2" charset="-122"/>
                        <a:ea typeface="等线" pitchFamily="2" charset="-122"/>
                      </a:endParaRPr>
                    </a:p>
                  </a:txBody>
                  <a:tcPr marL="7620" marR="7620" marT="762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0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1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42409.00</a:t>
                      </a:r>
                      <a:endParaRPr lang="zh-CN" altLang="en-US" sz="1100" b="1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1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71.85%</a:t>
                      </a:r>
                      <a:endParaRPr lang="zh-CN" altLang="en-US" sz="1100" b="1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720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(10%)Final payment of PMT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7112.00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20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trip to CERN in April 23-May 2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1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35297.00</a:t>
                      </a: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zh-CN" altLang="en-US" sz="11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implementation of Task 3 - IHEP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14:cpLocks xmlns:a14="http://schemas.microsoft.com/office/drawing/2010/main" noGrp="1"/>
          </p:cNvSpPr>
          <p:nvPr>
            <p:ph idx="1"/>
          </p:nvPr>
        </p:nvSpPr>
        <p:spPr>
          <a:xfrm>
            <a:off x="1046480" y="-2660650"/>
            <a:ext cx="10515600" cy="4351338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2865736" y="1948845"/>
          <a:ext cx="6460527" cy="4053840"/>
        </p:xfrm>
        <a:graphic>
          <a:graphicData uri="http://schemas.openxmlformats.org/drawingml/2006/table">
            <a:tbl>
              <a:tblPr/>
              <a:tblGrid>
                <a:gridCol w="3630797"/>
                <a:gridCol w="1104919"/>
                <a:gridCol w="850625"/>
                <a:gridCol w="874186"/>
              </a:tblGrid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SJTU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4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4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4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total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147.88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148.88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99.33%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（</a:t>
                      </a: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</a:t>
                      </a:r>
                      <a:r>
                        <a:rPr lang="zh-CN" altLang="en-US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） </a:t>
                      </a: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Direct costs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127.88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128.88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99.22%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 Equipment cost</a:t>
                      </a:r>
                      <a:endParaRPr lang="zh-CN" altLang="en-US" sz="14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13.40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13.40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100.00%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(1) Equipment cost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13.40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13.40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100.00%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(2) Trial production equipment cost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(3) Equipment renovation cost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(4) Equipment rental fee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 Material cost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52.90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47.94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110.34%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 Test and laboratory processing fee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4. Fuel and power cost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5. Travel / conference / international cooperation and exchange fee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30.32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32.34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93.75%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6. Publication / literature / information dissemination / intellectual property service fee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0.07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3.25%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7. Labor fee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31.15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31.20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99.84%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8. Expert consultation fee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0.05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5.00%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9. Other expenses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0.00 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sz="14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(2) Indirect costs</a:t>
                      </a:r>
                      <a:endParaRPr lang="zh-CN" altLang="en-US" sz="14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20.00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400" b="0" u="none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20</a:t>
                      </a:r>
                      <a:endParaRPr lang="zh-CN" altLang="en-US" sz="1400" b="0" u="none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400" b="0" u="none" dirty="0">
                          <a:solidFill>
                            <a:srgbClr val="000000"/>
                          </a:solidFill>
                          <a:latin typeface="等线" pitchFamily="2" charset="-122"/>
                          <a:ea typeface="等线" pitchFamily="2" charset="-122"/>
                          <a:cs typeface="等线" pitchFamily="2" charset="-122"/>
                        </a:rPr>
                        <a:t>100%</a:t>
                      </a:r>
                      <a:endParaRPr lang="en-US" altLang="zh-CN" sz="1400" b="0" u="none" dirty="0">
                        <a:solidFill>
                          <a:srgbClr val="000000"/>
                        </a:solidFill>
                        <a:latin typeface="等线" pitchFamily="2" charset="-122"/>
                        <a:ea typeface="等线" pitchFamily="2" charset="-122"/>
                        <a:cs typeface="等线" pitchFamily="2" charset="-122"/>
                      </a:endParaRPr>
                    </a:p>
                  </a:txBody>
                  <a:tcPr marL="0" marR="0" marT="0" marB="0" anchor="b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implementation of Task 3 -  SJTU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-69215"/>
            <a:ext cx="10515600" cy="1325563"/>
          </a:xfrm>
        </p:spPr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Timeline for future events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5" name="内容占位符 4"/>
          <p:cNvSpPr>
            <a14:cpLocks xmlns:a14="http://schemas.microsoft.com/office/drawing/2010/main"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941033"/>
            <a:ext cx="10515600" cy="5790602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Before June 19th</a:t>
            </a:r>
            <a:endParaRPr lang="en-US" altLang="zh-CN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altLang="zh-CN" b="1" dirty="0">
                <a:solidFill>
                  <a:schemeClr val="tx1"/>
                </a:solidFill>
              </a:rPr>
              <a:t>Review report of test report</a:t>
            </a:r>
            <a:r>
              <a:rPr lang="en-US" altLang="zh-CN" dirty="0">
                <a:solidFill>
                  <a:schemeClr val="tx1"/>
                </a:solidFill>
              </a:rPr>
              <a:t> for each task ( silicon and HCAL missing)</a:t>
            </a:r>
            <a:endParaRPr lang="en-US" altLang="zh-CN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altLang="zh-CN" dirty="0"/>
              <a:t>D</a:t>
            </a:r>
            <a:r>
              <a:rPr lang="en-US" altLang="zh-CN" dirty="0">
                <a:solidFill>
                  <a:schemeClr val="tx1"/>
                </a:solidFill>
              </a:rPr>
              <a:t>raft of </a:t>
            </a:r>
            <a:r>
              <a:rPr lang="en-US" altLang="zh-CN" b="1" dirty="0">
                <a:solidFill>
                  <a:schemeClr val="tx1"/>
                </a:solidFill>
              </a:rPr>
              <a:t> task self-assessment report</a:t>
            </a:r>
            <a:r>
              <a:rPr lang="en-US" altLang="zh-CN" dirty="0">
                <a:solidFill>
                  <a:schemeClr val="tx1"/>
                </a:solidFill>
              </a:rPr>
              <a:t> (better to have IHEP signature) (</a:t>
            </a:r>
            <a:r>
              <a:rPr lang="en-US" altLang="zh-CN" dirty="0">
                <a:sym typeface="+mn-ea"/>
              </a:rPr>
              <a:t> silicon and HCAL missing)</a:t>
            </a:r>
            <a:endParaRPr lang="en-US" altLang="zh-CN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altLang="zh-CN" dirty="0"/>
              <a:t>D</a:t>
            </a:r>
            <a:r>
              <a:rPr lang="en-US" altLang="zh-CN" dirty="0">
                <a:solidFill>
                  <a:schemeClr val="tx1"/>
                </a:solidFill>
              </a:rPr>
              <a:t>raft of</a:t>
            </a:r>
            <a:r>
              <a:rPr lang="en-US" altLang="zh-CN" b="1" dirty="0">
                <a:solidFill>
                  <a:schemeClr val="tx1"/>
                </a:solidFill>
              </a:rPr>
              <a:t> task review comments</a:t>
            </a:r>
            <a:r>
              <a:rPr lang="en-US" altLang="zh-CN" dirty="0">
                <a:solidFill>
                  <a:schemeClr val="tx1"/>
                </a:solidFill>
              </a:rPr>
              <a:t> ( before June 15th)</a:t>
            </a:r>
            <a:endParaRPr lang="en-US" altLang="zh-CN" dirty="0">
              <a:solidFill>
                <a:schemeClr val="tx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altLang="zh-CN" b="1" dirty="0">
                <a:solidFill>
                  <a:schemeClr val="tx1"/>
                </a:solidFill>
              </a:rPr>
              <a:t>List of papers</a:t>
            </a:r>
            <a:r>
              <a:rPr lang="en-US" altLang="zh-CN" dirty="0">
                <a:solidFill>
                  <a:schemeClr val="tx1"/>
                </a:solidFill>
              </a:rPr>
              <a:t> (</a:t>
            </a:r>
            <a:r>
              <a:rPr lang="en-US" altLang="zh-CN" sz="2400" dirty="0">
                <a:solidFill>
                  <a:schemeClr val="tx1"/>
                </a:solidFill>
              </a:rPr>
              <a:t>MOST should be labeled as first support fund</a:t>
            </a:r>
            <a:r>
              <a:rPr lang="en-US" altLang="zh-CN" dirty="0">
                <a:solidFill>
                  <a:schemeClr val="tx1"/>
                </a:solidFill>
              </a:rPr>
              <a:t>)</a:t>
            </a:r>
            <a:endParaRPr lang="en-US" altLang="zh-CN" dirty="0">
              <a:solidFill>
                <a:schemeClr val="tx1"/>
              </a:solidFill>
            </a:endParaRPr>
          </a:p>
          <a:p>
            <a:pPr lvl="0">
              <a:buFont typeface="Arial" charset="0"/>
              <a:buChar char="•"/>
            </a:pPr>
            <a:r>
              <a:rPr lang="en-US" altLang="zh-CN" dirty="0"/>
              <a:t>O</a:t>
            </a:r>
            <a:r>
              <a:rPr lang="en-US" altLang="zh-CN" sz="2800" dirty="0">
                <a:solidFill>
                  <a:schemeClr val="tx1"/>
                </a:solidFill>
              </a:rPr>
              <a:t>n June 19th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dirty="0"/>
              <a:t>G</a:t>
            </a:r>
            <a:r>
              <a:rPr lang="en-US" altLang="zh-CN" sz="2400" dirty="0">
                <a:solidFill>
                  <a:schemeClr val="tx1"/>
                </a:solidFill>
              </a:rPr>
              <a:t>et signed review comment form from reviewers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lvl="0">
              <a:buFont typeface="Arial" charset="0"/>
              <a:buChar char="•"/>
            </a:pPr>
            <a:r>
              <a:rPr lang="en-US" altLang="zh-CN" sz="2800" dirty="0">
                <a:solidFill>
                  <a:schemeClr val="tx1"/>
                </a:solidFill>
              </a:rPr>
              <a:t>From June 20-July 20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tx1"/>
                </a:solidFill>
              </a:rPr>
              <a:t>3 Task self-assessment report (Polish and submit to MOST system)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tx1"/>
                </a:solidFill>
              </a:rPr>
              <a:t>1 Project self-assessment report (Polish and submit to MOST system)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tx1"/>
                </a:solidFill>
              </a:rPr>
              <a:t>6 Technical report (1 project final progress report, 3 task final progress report, 1 acc test report, 1 detector test report)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tx1"/>
                </a:solidFill>
              </a:rPr>
              <a:t>1 Audit report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dirty="0"/>
              <a:t>L</a:t>
            </a:r>
            <a:r>
              <a:rPr lang="en-US" altLang="zh-CN" sz="2400" dirty="0">
                <a:solidFill>
                  <a:schemeClr val="tx1"/>
                </a:solidFill>
              </a:rPr>
              <a:t>ist of 5 typical papers: MOST should be labeled as first support fund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dirty="0"/>
              <a:t>L</a:t>
            </a:r>
            <a:r>
              <a:rPr lang="en-US" altLang="zh-CN" sz="2400" dirty="0">
                <a:solidFill>
                  <a:schemeClr val="tx1"/>
                </a:solidFill>
              </a:rPr>
              <a:t>ist of other papers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tx1"/>
                </a:solidFill>
              </a:rPr>
              <a:t>Data collection certificate (before Sep. 30th)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lvl="0">
              <a:buFont typeface="Arial" charset="0"/>
              <a:buChar char="•"/>
            </a:pPr>
            <a:r>
              <a:rPr lang="en-US" altLang="zh-CN" sz="2800" dirty="0">
                <a:solidFill>
                  <a:schemeClr val="tx1"/>
                </a:solidFill>
              </a:rPr>
              <a:t>Around mid of Oct.: Project assessment review organized by MOST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en-US" altLang="zh-CN" dirty="0">
                <a:solidFill>
                  <a:schemeClr val="tx1"/>
                </a:solidFill>
              </a:rPr>
              <a:t>submit a full set of documents to MOST in advance</a:t>
            </a:r>
            <a:endParaRPr lang="en-US" altLang="zh-CN" dirty="0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 smtClean="0">
                <a:solidFill>
                  <a:schemeClr val="tx1"/>
                </a:solidFill>
              </a:rPr>
              <a:t>Review report of test report</a:t>
            </a:r>
            <a:endParaRPr lang="en-US" altLang="zh-CN" smtClean="0">
              <a:solidFill>
                <a:schemeClr val="tx1"/>
              </a:solidFill>
            </a:endParaRPr>
          </a:p>
        </p:txBody>
      </p:sp>
      <p:sp>
        <p:nvSpPr>
          <p:cNvPr id="5" name="内容占位符 4"/>
          <p:cNvSpPr/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CN" smtClean="0">
                <a:solidFill>
                  <a:schemeClr val="tx1"/>
                </a:solidFill>
              </a:rPr>
              <a:t>write test plan 编写测试方案</a:t>
            </a:r>
            <a:endParaRPr lang="en-US" altLang="zh-CN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mtClean="0">
                <a:solidFill>
                  <a:schemeClr val="tx1"/>
                </a:solidFill>
              </a:rPr>
              <a:t>invite reviewer and they write review report of test plan 邀请专家评审测试方案</a:t>
            </a:r>
            <a:r>
              <a:rPr lang="zh-CN" altLang="en-US" smtClean="0">
                <a:solidFill>
                  <a:schemeClr val="tx1"/>
                </a:solidFill>
              </a:rPr>
              <a:t>，</a:t>
            </a:r>
            <a:r>
              <a:rPr lang="en-US" altLang="zh-CN" smtClean="0">
                <a:solidFill>
                  <a:schemeClr val="tx1"/>
                </a:solidFill>
              </a:rPr>
              <a:t>编写评审报告并签字</a:t>
            </a:r>
            <a:endParaRPr lang="en-US" altLang="zh-CN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mtClean="0">
                <a:solidFill>
                  <a:schemeClr val="tx1"/>
                </a:solidFill>
              </a:rPr>
              <a:t>write test report 编写测试报告</a:t>
            </a:r>
            <a:endParaRPr lang="en-US" altLang="zh-CN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mtClean="0">
                <a:sym typeface="+mn-ea"/>
              </a:rPr>
              <a:t>invite reviewer and they write review report of test  report 邀请专家评审测试报告</a:t>
            </a:r>
            <a:r>
              <a:rPr lang="zh-CN" altLang="en-US" smtClean="0">
                <a:sym typeface="+mn-ea"/>
              </a:rPr>
              <a:t>，</a:t>
            </a:r>
            <a:r>
              <a:rPr lang="en-US" altLang="zh-CN" smtClean="0">
                <a:sym typeface="+mn-ea"/>
              </a:rPr>
              <a:t>编写评审报告并签字</a:t>
            </a:r>
            <a:endParaRPr lang="en-US" altLang="zh-CN" smtClean="0">
              <a:sym typeface="+mn-ea"/>
            </a:endParaRPr>
          </a:p>
          <a:p>
            <a:pPr marL="0" lvl="0" indent="0" algn="just">
              <a:buNone/>
            </a:pPr>
            <a:r>
              <a:rPr lang="en-US" altLang="zh-CN" smtClean="0">
                <a:solidFill>
                  <a:schemeClr val="tx1"/>
                </a:solidFill>
              </a:rPr>
              <a:t>need at least 3 reviewers, 2 review reports</a:t>
            </a:r>
            <a:endParaRPr lang="en-US" altLang="zh-CN" smtClean="0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tx1"/>
                </a:solidFill>
              </a:rPr>
              <a:t>请在此处添加标题</a:t>
            </a:r>
            <a:endParaRPr lang="zh-CN" altLang="en-US" smtClean="0">
              <a:solidFill>
                <a:schemeClr val="tx1"/>
              </a:solidFill>
            </a:endParaRPr>
          </a:p>
        </p:txBody>
      </p:sp>
      <p:sp>
        <p:nvSpPr>
          <p:cNvPr id="5" name="内容占位符 4"/>
          <p:cNvSpPr/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tx1"/>
                </a:solidFill>
              </a:rPr>
              <a:t>请在此处添加文本</a:t>
            </a:r>
            <a:endParaRPr lang="zh-CN" altLang="en-US" smtClean="0">
              <a:solidFill>
                <a:schemeClr val="tx1"/>
              </a:solidFill>
            </a:endParaRPr>
          </a:p>
        </p:txBody>
      </p:sp>
      <p:pic>
        <p:nvPicPr>
          <p:cNvPr id="3" name="图片 2" descr="2023-06-07 08:26:29.922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5" y="146685"/>
            <a:ext cx="5071745" cy="6222365"/>
          </a:xfrm>
          <a:prstGeom prst="rect">
            <a:avLst/>
          </a:prstGeom>
        </p:spPr>
      </p:pic>
      <p:pic>
        <p:nvPicPr>
          <p:cNvPr id="4" name="图片 3" descr="2023-06-07 08:26:30.0940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515" y="146685"/>
            <a:ext cx="5243195" cy="635762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CATEGORY" val="preset"/>
  <p:tag name="KSO_WM_TEMPLATE_INDEX" val="11"/>
  <p:tag name="KSO_WM_UNIT_TYPE" val="f"/>
  <p:tag name="KSO_WM_UNIT_INDEX" val="1"/>
  <p:tag name="KSO_WM_UNIT_ID" val="259*f*1"/>
  <p:tag name="KSO_WM_UNIT_CLEAR" val="1"/>
  <p:tag name="KSO_WM_UNIT_LAYERLEVEL" val="1"/>
  <p:tag name="KSO_WM_UNIT_VALUE" val="319"/>
  <p:tag name="KSO_WM_UNIT_HIGHLIGHT" val="0"/>
  <p:tag name="KSO_WM_UNIT_COMPATIBLE" val="0"/>
  <p:tag name="KSO_WM_UNIT_PRESET_TEXT" val="请在此处添加文本"/>
  <p:tag name="KSO_WM_BEAUTIFY_FLAG" val="#wm#"/>
  <p:tag name="KSO_WM_TAG_VERSION" val="1.0"/>
</p:tagLst>
</file>

<file path=ppt/tags/tag2.xml><?xml version="1.0" encoding="utf-8"?>
<p:tagLst xmlns:p="http://schemas.openxmlformats.org/presentationml/2006/main">
  <p:tag name="KSO_WM_TEMPLATE_CATEGORY" val="preset"/>
  <p:tag name="KSO_WM_TEMPLATE_INDEX" val="11"/>
  <p:tag name="KSO_WM_UNIT_TYPE" val="a"/>
  <p:tag name="KSO_WM_UNIT_INDEX" val="1"/>
  <p:tag name="KSO_WM_UNIT_ID" val="259*a*1"/>
  <p:tag name="KSO_WM_UNIT_CLEAR" val="1"/>
  <p:tag name="KSO_WM_UNIT_LAYERLEVEL" val="1"/>
  <p:tag name="KSO_WM_UNIT_VALUE" val="40"/>
  <p:tag name="KSO_WM_UNIT_ISCONTENTSTITLE" val="0"/>
  <p:tag name="KSO_WM_UNIT_HIGHLIGHT" val="0"/>
  <p:tag name="KSO_WM_UNIT_COMPATIBLE" val="0"/>
  <p:tag name="KSO_WM_UNIT_PRESET_TEXT" val="请在此处添加标题"/>
  <p:tag name="KSO_WM_BEAUTIFY_FLAG" val="#wm#"/>
  <p:tag name="KSO_WM_TAG_VERSION" val="1.0"/>
</p:tagLst>
</file>

<file path=ppt/tags/tag3.xml><?xml version="1.0" encoding="utf-8"?>
<p:tagLst xmlns:p="http://schemas.openxmlformats.org/presentationml/2006/main">
  <p:tag name="KSO_WM_TEMPLATE_CATEGORY" val="preset"/>
  <p:tag name="KSO_WM_TEMPLATE_INDEX" val="11"/>
  <p:tag name="KSO_WM_UNIT_TYPE" val="f"/>
  <p:tag name="KSO_WM_UNIT_INDEX" val="1"/>
  <p:tag name="KSO_WM_UNIT_ID" val="259*f*1"/>
  <p:tag name="KSO_WM_UNIT_CLEAR" val="1"/>
  <p:tag name="KSO_WM_UNIT_LAYERLEVEL" val="1"/>
  <p:tag name="KSO_WM_UNIT_VALUE" val="319"/>
  <p:tag name="KSO_WM_UNIT_HIGHLIGHT" val="0"/>
  <p:tag name="KSO_WM_UNIT_COMPATIBLE" val="0"/>
  <p:tag name="KSO_WM_UNIT_PRESET_TEXT" val="请在此处添加文本"/>
  <p:tag name="KSO_WM_BEAUTIFY_FLAG" val="#wm#"/>
  <p:tag name="KSO_WM_TAG_VERSION" val="1.0"/>
</p:tagLst>
</file>

<file path=ppt/tags/tag4.xml><?xml version="1.0" encoding="utf-8"?>
<p:tagLst xmlns:p="http://schemas.openxmlformats.org/presentationml/2006/main">
  <p:tag name="KSO_WM_TEMPLATE_CATEGORY" val="preset"/>
  <p:tag name="KSO_WM_TEMPLATE_INDEX" val="11"/>
  <p:tag name="KSO_WM_TAG_VERSION" val="1.0"/>
  <p:tag name="KSO_WM_SLIDE_ID" val="preset11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44"/>
  <p:tag name="KSO_WM_SLIDE_SIZE" val="828*343"/>
</p:tagLst>
</file>

<file path=ppt/tags/tag5.xml><?xml version="1.0" encoding="utf-8"?>
<p:tagLst xmlns:p="http://schemas.openxmlformats.org/presentationml/2006/main">
  <p:tag name="KSO_WM_TEMPLATE_CATEGORY" val="preset"/>
  <p:tag name="KSO_WM_TEMPLATE_INDEX" val="11"/>
  <p:tag name="KSO_WM_UNIT_TYPE" val="a"/>
  <p:tag name="KSO_WM_UNIT_INDEX" val="1"/>
  <p:tag name="KSO_WM_UNIT_ID" val="259*a*1"/>
  <p:tag name="KSO_WM_UNIT_CLEAR" val="1"/>
  <p:tag name="KSO_WM_UNIT_LAYERLEVEL" val="1"/>
  <p:tag name="KSO_WM_UNIT_VALUE" val="40"/>
  <p:tag name="KSO_WM_UNIT_ISCONTENTSTITLE" val="0"/>
  <p:tag name="KSO_WM_UNIT_HIGHLIGHT" val="0"/>
  <p:tag name="KSO_WM_UNIT_COMPATIBLE" val="0"/>
  <p:tag name="KSO_WM_UNIT_PRESET_TEXT" val="请在此处添加标题"/>
  <p:tag name="KSO_WM_BEAUTIFY_FLAG" val="#wm#"/>
  <p:tag name="KSO_WM_TAG_VERSION" val="1.0"/>
</p:tagLst>
</file>

<file path=ppt/tags/tag6.xml><?xml version="1.0" encoding="utf-8"?>
<p:tagLst xmlns:p="http://schemas.openxmlformats.org/presentationml/2006/main">
  <p:tag name="KSO_WM_TEMPLATE_CATEGORY" val="preset"/>
  <p:tag name="KSO_WM_TEMPLATE_INDEX" val="11"/>
  <p:tag name="KSO_WM_UNIT_TYPE" val="f"/>
  <p:tag name="KSO_WM_UNIT_INDEX" val="1"/>
  <p:tag name="KSO_WM_UNIT_ID" val="259*f*1"/>
  <p:tag name="KSO_WM_UNIT_CLEAR" val="1"/>
  <p:tag name="KSO_WM_UNIT_LAYERLEVEL" val="1"/>
  <p:tag name="KSO_WM_UNIT_VALUE" val="319"/>
  <p:tag name="KSO_WM_UNIT_HIGHLIGHT" val="0"/>
  <p:tag name="KSO_WM_UNIT_COMPATIBLE" val="0"/>
  <p:tag name="KSO_WM_UNIT_PRESET_TEXT" val="请在此处添加文本"/>
  <p:tag name="KSO_WM_BEAUTIFY_FLAG" val="#wm#"/>
  <p:tag name="KSO_WM_TAG_VERSION" val="1.0"/>
</p:tagLst>
</file>

<file path=ppt/tags/tag7.xml><?xml version="1.0" encoding="utf-8"?>
<p:tagLst xmlns:p="http://schemas.openxmlformats.org/presentationml/2006/main">
  <p:tag name="KSO_WM_TEMPLATE_CATEGORY" val="preset"/>
  <p:tag name="KSO_WM_TEMPLATE_INDEX" val="11"/>
  <p:tag name="KSO_WM_TAG_VERSION" val="1.0"/>
  <p:tag name="KSO_WM_SLIDE_ID" val="preset11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44"/>
  <p:tag name="KSO_WM_SLIDE_SIZE" val="828*343"/>
</p:tagLst>
</file>

<file path=ppt/tags/tag8.xml><?xml version="1.0" encoding="utf-8"?>
<p:tagLst xmlns:p="http://schemas.openxmlformats.org/presentationml/2006/main">
  <p:tag name="KSO_WM_TEMPLATE_CATEGORY" val="preset"/>
  <p:tag name="KSO_WM_TEMPLATE_INDEX" val="11"/>
  <p:tag name="KSO_WM_UNIT_TYPE" val="a"/>
  <p:tag name="KSO_WM_UNIT_INDEX" val="1"/>
  <p:tag name="KSO_WM_UNIT_ID" val="259*a*1"/>
  <p:tag name="KSO_WM_UNIT_CLEAR" val="1"/>
  <p:tag name="KSO_WM_UNIT_LAYERLEVEL" val="1"/>
  <p:tag name="KSO_WM_UNIT_VALUE" val="40"/>
  <p:tag name="KSO_WM_UNIT_ISCONTENTSTITLE" val="0"/>
  <p:tag name="KSO_WM_UNIT_HIGHLIGHT" val="0"/>
  <p:tag name="KSO_WM_UNIT_COMPATIBLE" val="0"/>
  <p:tag name="KSO_WM_UNIT_PRESET_TEXT" val="请在此处添加标题"/>
  <p:tag name="KSO_WM_BEAUTIFY_FLAG" val="#wm#"/>
  <p:tag name="KSO_WM_TAG_VERSION" val="1.0"/>
</p:tagLst>
</file>

<file path=ppt/tags/tag9.xml><?xml version="1.0" encoding="utf-8"?>
<p:tagLst xmlns:p="http://schemas.openxmlformats.org/presentationml/2006/main">
  <p:tag name="KSO_WM_TEMPLATE_CATEGORY" val="preset"/>
  <p:tag name="KSO_WM_TEMPLATE_INDEX" val="11"/>
  <p:tag name="KSO_WM_UNIT_TYPE" val="f"/>
  <p:tag name="KSO_WM_UNIT_INDEX" val="1"/>
  <p:tag name="KSO_WM_UNIT_ID" val="259*f*1"/>
  <p:tag name="KSO_WM_UNIT_CLEAR" val="1"/>
  <p:tag name="KSO_WM_UNIT_LAYERLEVEL" val="1"/>
  <p:tag name="KSO_WM_UNIT_VALUE" val="319"/>
  <p:tag name="KSO_WM_UNIT_HIGHLIGHT" val="0"/>
  <p:tag name="KSO_WM_UNIT_COMPATIBLE" val="0"/>
  <p:tag name="KSO_WM_UNIT_PRESET_TEXT" val="请在此处添加文本"/>
  <p:tag name="KSO_WM_BEAUTIFY_FLAG" val="#wm#"/>
  <p:tag name="KSO_WM_TAG_VERSION" val="1.0"/>
</p:tagLst>
</file>

<file path=ppt/tags/tag10.xml><?xml version="1.0" encoding="utf-8"?>
<p:tagLst xmlns:p="http://schemas.openxmlformats.org/presentationml/2006/main">
  <p:tag name="KSO_WM_TEMPLATE_CATEGORY" val="preset"/>
  <p:tag name="KSO_WM_TEMPLATE_INDEX" val="11"/>
  <p:tag name="KSO_WM_TAG_VERSION" val="1.0"/>
  <p:tag name="KSO_WM_SLIDE_ID" val="preset11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44"/>
  <p:tag name="KSO_WM_SLIDE_SIZE" val="828*34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Widescreen</PresentationFormat>
  <Paragraphs>723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</vt:lpstr>
      <vt:lpstr>宋体</vt:lpstr>
      <vt:lpstr>Wingdings</vt:lpstr>
      <vt:lpstr>Calibri</vt:lpstr>
      <vt:lpstr>等线</vt:lpstr>
      <vt:lpstr>Calibri Light</vt:lpstr>
      <vt:lpstr>Office 主题</vt:lpstr>
      <vt:lpstr>Budget status  and future events</vt:lpstr>
      <vt:lpstr>Budget status</vt:lpstr>
      <vt:lpstr>Final implementation of Task 1</vt:lpstr>
      <vt:lpstr>Final implementation of Task 2</vt:lpstr>
      <vt:lpstr>Final implementation of Task 2 - IHEP</vt:lpstr>
      <vt:lpstr>PowerPoint 演示文稿</vt:lpstr>
      <vt:lpstr>Final implementation of Task 2 - NJU</vt:lpstr>
      <vt:lpstr>Final implementation of Task 2 - SDU</vt:lpstr>
      <vt:lpstr>Final implementation of Task 3</vt:lpstr>
      <vt:lpstr>Final implementation of Task 3 - USTC</vt:lpstr>
      <vt:lpstr>Final implementation of Task 3 - IHEP</vt:lpstr>
      <vt:lpstr>Final implementation of Task 3 -  SJTU</vt:lpstr>
      <vt:lpstr>Timeline for future events</vt:lpstr>
      <vt:lpstr>请在此处添加标题</vt:lpstr>
      <vt:lpstr>请在此处添加标题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unknown</dc:creator>
  <cp:lastModifiedBy>iPad</cp:lastModifiedBy>
  <cp:revision>110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A0A7FCE6B8CF339909FE7E64EA59E850_32</vt:lpwstr>
  </property>
  <property fmtid="{D5CDD505-2E9C-101B-9397-08002B2CF9AE}" pid="3" name="KSOProductBuildVer">
    <vt:lpwstr>2052-11.34.2</vt:lpwstr>
  </property>
</Properties>
</file>