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256" r:id="rId5"/>
    <p:sldId id="257" r:id="rId6"/>
    <p:sldId id="489" r:id="rId7"/>
    <p:sldId id="485" r:id="rId8"/>
    <p:sldId id="486" r:id="rId9"/>
    <p:sldId id="487" r:id="rId10"/>
    <p:sldId id="488" r:id="rId11"/>
    <p:sldId id="490" r:id="rId12"/>
    <p:sldId id="491" r:id="rId13"/>
    <p:sldId id="492" r:id="rId14"/>
    <p:sldId id="493" r:id="rId15"/>
    <p:sldId id="494" r:id="rId16"/>
    <p:sldId id="495" r:id="rId17"/>
    <p:sldId id="496" r:id="rId18"/>
    <p:sldId id="497" r:id="rId19"/>
    <p:sldId id="503" r:id="rId20"/>
    <p:sldId id="498" r:id="rId21"/>
    <p:sldId id="502" r:id="rId22"/>
    <p:sldId id="499" r:id="rId23"/>
    <p:sldId id="504" r:id="rId24"/>
    <p:sldId id="500" r:id="rId25"/>
    <p:sldId id="50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704" userDrawn="1">
          <p15:clr>
            <a:srgbClr val="A4A3A4"/>
          </p15:clr>
        </p15:guide>
        <p15:guide id="4" pos="1769" userDrawn="1">
          <p15:clr>
            <a:srgbClr val="A4A3A4"/>
          </p15:clr>
        </p15:guide>
        <p15:guide id="5" pos="36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申森 赵" initials="申森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2A08"/>
    <a:srgbClr val="CECECF"/>
    <a:srgbClr val="F19B55"/>
    <a:srgbClr val="F0944A"/>
    <a:srgbClr val="99AE6F"/>
    <a:srgbClr val="32869B"/>
    <a:srgbClr val="FFFFFF"/>
    <a:srgbClr val="FF5E05"/>
    <a:srgbClr val="BF9000"/>
    <a:srgbClr val="CC3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35" autoAdjust="0"/>
    <p:restoredTop sz="86621" autoAdjust="0"/>
  </p:normalViewPr>
  <p:slideViewPr>
    <p:cSldViewPr snapToGrid="0" showGuides="1">
      <p:cViewPr varScale="1">
        <p:scale>
          <a:sx n="95" d="100"/>
          <a:sy n="95" d="100"/>
        </p:scale>
        <p:origin x="2580" y="72"/>
      </p:cViewPr>
      <p:guideLst>
        <p:guide orient="horz" pos="3952"/>
        <p:guide pos="2880"/>
        <p:guide orient="horz" pos="2704"/>
        <p:guide pos="1769"/>
        <p:guide pos="3628"/>
      </p:guideLst>
    </p:cSldViewPr>
  </p:slideViewPr>
  <p:outlineViewPr>
    <p:cViewPr>
      <p:scale>
        <a:sx n="33" d="100"/>
        <a:sy n="33" d="100"/>
      </p:scale>
      <p:origin x="0" y="-3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150" d="100"/>
          <a:sy n="150" d="100"/>
        </p:scale>
        <p:origin x="816" y="-19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9DAC2-26DC-4B7E-8E06-CFE772A08C05}" type="datetimeFigureOut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C2FDB-62D7-4530-9A05-1CD6D2427A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363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AA391-2654-426B-80DE-8759F003509A}" type="datetimeFigureOut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40505-FCA4-4619-BB1A-2C933C6F06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579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Good morning everyone. First let me introduce myself. I am </a:t>
            </a:r>
            <a:r>
              <a:rPr lang="en-US" altLang="zh-CN" dirty="0" err="1"/>
              <a:t>Anshun</a:t>
            </a:r>
            <a:r>
              <a:rPr lang="en-US" altLang="zh-CN" dirty="0"/>
              <a:t> Zhou from the Nuclear Detection and Nuclear Electronics Laboratory of the USTC.  I’m glad to be here and make a brief presentation of the …. to you.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389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12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Let me start by giving you some baseline introduction. Absorber PCB sensitive are</a:t>
            </a:r>
            <a:r>
              <a:rPr lang="zh-CN" altLang="en-US" dirty="0"/>
              <a:t> </a:t>
            </a:r>
            <a:r>
              <a:rPr lang="en-US" altLang="zh-CN" dirty="0"/>
              <a:t>assembled</a:t>
            </a:r>
            <a:r>
              <a:rPr lang="zh-CN" altLang="en-US" dirty="0"/>
              <a:t> </a:t>
            </a:r>
            <a:r>
              <a:rPr lang="en-US" altLang="zh-CN" dirty="0"/>
              <a:t>like</a:t>
            </a:r>
            <a:r>
              <a:rPr lang="zh-CN" altLang="en-US" dirty="0"/>
              <a:t> </a:t>
            </a:r>
            <a:r>
              <a:rPr lang="en-US" altLang="zh-CN" dirty="0" err="1"/>
              <a:t>sandwitch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Tiled</a:t>
            </a:r>
            <a:r>
              <a:rPr lang="zh-CN" altLang="en-US" dirty="0"/>
              <a:t> </a:t>
            </a:r>
            <a:r>
              <a:rPr lang="en-US" altLang="zh-CN" dirty="0"/>
              <a:t>on the PCB.</a:t>
            </a:r>
          </a:p>
          <a:p>
            <a:r>
              <a:rPr lang="en-US" altLang="zh-CN" dirty="0"/>
              <a:t>A dome-shaped cavity is processed in the center of the bottom surface of each scintillator such that the SiPMs could be mounted on the PCB</a:t>
            </a:r>
            <a:br>
              <a:rPr lang="en-US" altLang="zh-CN" dirty="0"/>
            </a:br>
            <a:r>
              <a:rPr lang="en-US" altLang="zh-CN" dirty="0"/>
              <a:t>under the scintillators.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779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As the sensitive area is really big, we proposed the design of the sub board to cover it. Every FEE board is separated to 3 sub HBU board with same size. There . We use flexible printed circuit. This kind of connection is with better vibration resistance.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80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Let us move on to the digital data readout design. 2 main reasons. Distributed capacitance. prevent the influence of the large distributed capacitance. To reduce the readout time, we come up with the ping-pong readout logic. There are 2 separated FIFOs in the FPGA for each Spiroc2E, so when one of the FIFOs are being read the other one could be used to write the data of Spiroc2E.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744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318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7876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multiplexer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005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807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244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6942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883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726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7682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1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8260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3203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2521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4801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40505-FCA4-4619-BB1A-2C933C6F06C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298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18082"/>
            <a:ext cx="7772400" cy="1828800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anchor="b">
            <a:normAutofit/>
          </a:bodyPr>
          <a:lstStyle>
            <a:lvl1pPr algn="ctr">
              <a:defRPr sz="4800" b="1">
                <a:solidFill>
                  <a:srgbClr val="005EAD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73481-DDD9-4D43-9383-CBEFF4DAA081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281" y="97169"/>
            <a:ext cx="1091243" cy="1091243"/>
          </a:xfrm>
          <a:prstGeom prst="rect">
            <a:avLst/>
          </a:prstGeom>
        </p:spPr>
      </p:pic>
      <p:cxnSp>
        <p:nvCxnSpPr>
          <p:cNvPr id="8" name="直接连接符 7"/>
          <p:cNvCxnSpPr/>
          <p:nvPr userDrawn="1"/>
        </p:nvCxnSpPr>
        <p:spPr>
          <a:xfrm>
            <a:off x="1001321" y="3627398"/>
            <a:ext cx="3276600" cy="0"/>
          </a:xfrm>
          <a:prstGeom prst="line">
            <a:avLst/>
          </a:prstGeom>
          <a:ln w="28575">
            <a:solidFill>
              <a:srgbClr val="005E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菱形 9"/>
          <p:cNvSpPr/>
          <p:nvPr userDrawn="1"/>
        </p:nvSpPr>
        <p:spPr>
          <a:xfrm>
            <a:off x="4498181" y="3536950"/>
            <a:ext cx="147637" cy="168236"/>
          </a:xfrm>
          <a:prstGeom prst="diamond">
            <a:avLst/>
          </a:prstGeom>
          <a:solidFill>
            <a:srgbClr val="005EAD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4868152" y="3621068"/>
            <a:ext cx="3276600" cy="0"/>
          </a:xfrm>
          <a:prstGeom prst="line">
            <a:avLst/>
          </a:prstGeom>
          <a:ln w="28575">
            <a:solidFill>
              <a:srgbClr val="005E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950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9" userDrawn="1">
          <p15:clr>
            <a:srgbClr val="FBAE40"/>
          </p15:clr>
        </p15:guide>
        <p15:guide id="2" orient="horz" pos="3974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  <p15:guide id="5" orient="horz" pos="527" userDrawn="1">
          <p15:clr>
            <a:srgbClr val="FBAE40"/>
          </p15:clr>
        </p15:guide>
        <p15:guide id="6" pos="158" userDrawn="1">
          <p15:clr>
            <a:srgbClr val="FBAE40"/>
          </p15:clr>
        </p15:guide>
        <p15:guide id="7" pos="5602" userDrawn="1">
          <p15:clr>
            <a:srgbClr val="FBAE40"/>
          </p15:clr>
        </p15:guide>
        <p15:guide id="8" orient="horz" pos="352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9144000" cy="990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025" y="1494956"/>
            <a:ext cx="7886700" cy="4351338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Ø"/>
              <a:defRPr/>
            </a:lvl1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235" y="6553200"/>
            <a:ext cx="2057400" cy="365125"/>
          </a:xfrm>
        </p:spPr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48025" y="6489700"/>
            <a:ext cx="30861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89701"/>
            <a:ext cx="2057400" cy="365125"/>
          </a:xfrm>
        </p:spPr>
        <p:txBody>
          <a:bodyPr/>
          <a:lstStyle>
            <a:lvl1pPr>
              <a:defRPr sz="1800">
                <a:solidFill>
                  <a:srgbClr val="004D94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7233DC2A-5E92-482B-9DB5-24AB4AD1E5B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235" y="135064"/>
            <a:ext cx="5876925" cy="70907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685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89C2E-2766-4FBC-AD56-CD0BF6B461C9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464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67E09-F893-4EF2-834D-2BE30A575DA1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830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27336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50" y="2343074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7959" y="1335459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7959" y="2343074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99EAE-BB91-4C3B-B947-1E404539F3BC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9144000" cy="9906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8235" y="135064"/>
            <a:ext cx="5876925" cy="70907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701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95825-1E7E-4D4A-B4C7-2AEE1EE95F20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00"/>
            <a:ext cx="9144000" cy="9906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8235" y="135064"/>
            <a:ext cx="5876925" cy="70907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444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3C6B-B55A-4642-B072-89CBB3EAC8F7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41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2A3E1-CDB9-46BE-9210-C5C0AB15A244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12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A13D1-8A2E-45CB-B149-BA50BAB599F1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789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1A7A6-EED2-4F53-A890-0B67C8443E65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940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20B7-6DEE-410B-8792-7C415BE981CA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08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9D7EE-C502-4728-8751-930662A07545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3DC2A-5E92-482B-9DB5-24AB4AD1E5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27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Readout Electronics Development and Performance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57FB0-D409-47FC-B406-47B5BBDC9EB5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17" name="灯片编号占位符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75C10A-308C-BFA2-6B54-3F734241849B}"/>
              </a:ext>
            </a:extLst>
          </p:cNvPr>
          <p:cNvSpPr txBox="1"/>
          <p:nvPr/>
        </p:nvSpPr>
        <p:spPr>
          <a:xfrm>
            <a:off x="1911528" y="4974940"/>
            <a:ext cx="53209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err="1"/>
              <a:t>Anshun</a:t>
            </a:r>
            <a:r>
              <a:rPr lang="en-US" altLang="zh-CN" dirty="0"/>
              <a:t> Zhou</a:t>
            </a:r>
          </a:p>
          <a:p>
            <a:pPr algn="ctr"/>
            <a:r>
              <a:rPr lang="en-US" altLang="zh-CN" dirty="0"/>
              <a:t>Particle Detection and Electronics State Key Laboratory</a:t>
            </a:r>
          </a:p>
          <a:p>
            <a:pPr algn="ctr"/>
            <a:r>
              <a:rPr lang="en-US" altLang="zh-CN" dirty="0"/>
              <a:t>USTC</a:t>
            </a:r>
          </a:p>
          <a:p>
            <a:pPr algn="ctr"/>
            <a:r>
              <a:rPr lang="en-US" altLang="zh-CN" dirty="0"/>
              <a:t>2023/06/06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0652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35064"/>
            <a:ext cx="5876925" cy="709072"/>
          </a:xfrm>
        </p:spPr>
        <p:txBody>
          <a:bodyPr/>
          <a:lstStyle/>
          <a:p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Single-layer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Readout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Electronics Design</a:t>
            </a:r>
          </a:p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Data Acquisition Electronics Design</a:t>
            </a:r>
          </a:p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67D2-770C-4465-93D8-4CE52744FB41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275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35064"/>
            <a:ext cx="5876925" cy="709072"/>
          </a:xfrm>
        </p:spPr>
        <p:txBody>
          <a:bodyPr/>
          <a:lstStyle/>
          <a:p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Single-layer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Readout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Electronics Design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Acquisition Electronics Design</a:t>
            </a:r>
          </a:p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67D2-770C-4465-93D8-4CE52744FB41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00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7" name="组合 1046">
            <a:extLst>
              <a:ext uri="{FF2B5EF4-FFF2-40B4-BE49-F238E27FC236}">
                <a16:creationId xmlns:a16="http://schemas.microsoft.com/office/drawing/2014/main" id="{CECED6E5-A296-78A2-0590-BB7544605ACA}"/>
              </a:ext>
            </a:extLst>
          </p:cNvPr>
          <p:cNvGrpSpPr/>
          <p:nvPr/>
        </p:nvGrpSpPr>
        <p:grpSpPr>
          <a:xfrm>
            <a:off x="4684518" y="1032506"/>
            <a:ext cx="4170025" cy="2962913"/>
            <a:chOff x="4684518" y="1032506"/>
            <a:chExt cx="4170025" cy="2962913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2DAC859E-E49E-1D3E-2FAA-CD3D8634DB02}"/>
                </a:ext>
              </a:extLst>
            </p:cNvPr>
            <p:cNvGrpSpPr/>
            <p:nvPr/>
          </p:nvGrpSpPr>
          <p:grpSpPr>
            <a:xfrm>
              <a:off x="4684518" y="1032506"/>
              <a:ext cx="4170025" cy="2962913"/>
              <a:chOff x="4694464" y="3670825"/>
              <a:chExt cx="4170025" cy="2962913"/>
            </a:xfrm>
          </p:grpSpPr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id="{D78B393D-2C1C-BE5F-6EA6-65167C677DA8}"/>
                  </a:ext>
                </a:extLst>
              </p:cNvPr>
              <p:cNvGrpSpPr/>
              <p:nvPr/>
            </p:nvGrpSpPr>
            <p:grpSpPr>
              <a:xfrm>
                <a:off x="4694464" y="3670825"/>
                <a:ext cx="4170025" cy="2962913"/>
                <a:chOff x="4572000" y="3510857"/>
                <a:chExt cx="4170025" cy="2962913"/>
              </a:xfrm>
            </p:grpSpPr>
            <p:pic>
              <p:nvPicPr>
                <p:cNvPr id="25" name="图片 24">
                  <a:extLst>
                    <a:ext uri="{FF2B5EF4-FFF2-40B4-BE49-F238E27FC236}">
                      <a16:creationId xmlns:a16="http://schemas.microsoft.com/office/drawing/2014/main" id="{4317053D-95F6-BDAF-D1BE-9BD170741A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572000" y="3510857"/>
                  <a:ext cx="4170025" cy="2962913"/>
                </a:xfrm>
                <a:prstGeom prst="rect">
                  <a:avLst/>
                </a:prstGeom>
              </p:spPr>
            </p:pic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11329662-BEC3-CB0F-3BDA-C5979DD95814}"/>
                    </a:ext>
                  </a:extLst>
                </p:cNvPr>
                <p:cNvSpPr/>
                <p:nvPr/>
              </p:nvSpPr>
              <p:spPr>
                <a:xfrm>
                  <a:off x="5453743" y="6106886"/>
                  <a:ext cx="440871" cy="12246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矩形 26">
                  <a:extLst>
                    <a:ext uri="{FF2B5EF4-FFF2-40B4-BE49-F238E27FC236}">
                      <a16:creationId xmlns:a16="http://schemas.microsoft.com/office/drawing/2014/main" id="{0E030564-F440-E440-8B50-404CA82D95F6}"/>
                    </a:ext>
                  </a:extLst>
                </p:cNvPr>
                <p:cNvSpPr/>
                <p:nvPr/>
              </p:nvSpPr>
              <p:spPr>
                <a:xfrm>
                  <a:off x="7894864" y="6298040"/>
                  <a:ext cx="514350" cy="1757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9DE097F1-3D14-8510-85E6-7567EE94957A}"/>
                  </a:ext>
                </a:extLst>
              </p:cNvPr>
              <p:cNvSpPr/>
              <p:nvPr/>
            </p:nvSpPr>
            <p:spPr>
              <a:xfrm rot="6153990">
                <a:off x="5515878" y="6199991"/>
                <a:ext cx="440871" cy="1224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46" name="矩形 1045">
              <a:extLst>
                <a:ext uri="{FF2B5EF4-FFF2-40B4-BE49-F238E27FC236}">
                  <a16:creationId xmlns:a16="http://schemas.microsoft.com/office/drawing/2014/main" id="{A6E2EE77-BC64-33E8-6EA2-216EFA9EE5A7}"/>
                </a:ext>
              </a:extLst>
            </p:cNvPr>
            <p:cNvSpPr/>
            <p:nvPr/>
          </p:nvSpPr>
          <p:spPr>
            <a:xfrm>
              <a:off x="4684518" y="2999214"/>
              <a:ext cx="385504" cy="2889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5"/>
            <a:ext cx="7886700" cy="3515195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Plastic scintillator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SiPM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Readout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Spiroc2E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Parameters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324 channels per layer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720mm×720mm sensitive area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40 layers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12960 channels in total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Baseline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FCD7DE3-F997-3CA6-3368-249B0B240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55" y="4701945"/>
            <a:ext cx="2955844" cy="139921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49AEECB-B4BA-DDC1-F8FB-2D05B69BA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518" y="4229528"/>
            <a:ext cx="4121253" cy="1871634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634BBAF9-2B31-3F0A-4485-9B87C6E0A1D9}"/>
              </a:ext>
            </a:extLst>
          </p:cNvPr>
          <p:cNvSpPr txBox="1"/>
          <p:nvPr/>
        </p:nvSpPr>
        <p:spPr>
          <a:xfrm>
            <a:off x="6115047" y="3727481"/>
            <a:ext cx="2473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Basic Structure for Prototype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25" name="直接箭头连接符 1024">
            <a:extLst>
              <a:ext uri="{FF2B5EF4-FFF2-40B4-BE49-F238E27FC236}">
                <a16:creationId xmlns:a16="http://schemas.microsoft.com/office/drawing/2014/main" id="{E25AA573-F093-C61E-3AB5-7365314AB527}"/>
              </a:ext>
            </a:extLst>
          </p:cNvPr>
          <p:cNvCxnSpPr>
            <a:cxnSpLocks/>
          </p:cNvCxnSpPr>
          <p:nvPr/>
        </p:nvCxnSpPr>
        <p:spPr>
          <a:xfrm>
            <a:off x="5620265" y="3727481"/>
            <a:ext cx="0" cy="43698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8" name="文本框 1027">
            <a:extLst>
              <a:ext uri="{FF2B5EF4-FFF2-40B4-BE49-F238E27FC236}">
                <a16:creationId xmlns:a16="http://schemas.microsoft.com/office/drawing/2014/main" id="{DBCC2FB9-DAD3-250F-C0E7-3F84AE00B882}"/>
              </a:ext>
            </a:extLst>
          </p:cNvPr>
          <p:cNvSpPr txBox="1"/>
          <p:nvPr/>
        </p:nvSpPr>
        <p:spPr>
          <a:xfrm>
            <a:off x="5483656" y="6253048"/>
            <a:ext cx="2887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SiPMs &amp; Scintillators tiled on PCB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0" name="椭圆 1029">
            <a:extLst>
              <a:ext uri="{FF2B5EF4-FFF2-40B4-BE49-F238E27FC236}">
                <a16:creationId xmlns:a16="http://schemas.microsoft.com/office/drawing/2014/main" id="{AB6103D1-EE51-46A2-3B34-770C35B8CA04}"/>
              </a:ext>
            </a:extLst>
          </p:cNvPr>
          <p:cNvSpPr/>
          <p:nvPr/>
        </p:nvSpPr>
        <p:spPr>
          <a:xfrm>
            <a:off x="6572250" y="5519542"/>
            <a:ext cx="424543" cy="3910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2" name="左大括号 1031">
            <a:extLst>
              <a:ext uri="{FF2B5EF4-FFF2-40B4-BE49-F238E27FC236}">
                <a16:creationId xmlns:a16="http://schemas.microsoft.com/office/drawing/2014/main" id="{3EA41CAB-F486-CA70-1D13-C6DCDDAD5815}"/>
              </a:ext>
            </a:extLst>
          </p:cNvPr>
          <p:cNvSpPr/>
          <p:nvPr/>
        </p:nvSpPr>
        <p:spPr>
          <a:xfrm rot="16200000">
            <a:off x="5483688" y="3298612"/>
            <a:ext cx="269908" cy="587828"/>
          </a:xfrm>
          <a:prstGeom prst="leftBrac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45" name="组合 1044">
            <a:extLst>
              <a:ext uri="{FF2B5EF4-FFF2-40B4-BE49-F238E27FC236}">
                <a16:creationId xmlns:a16="http://schemas.microsoft.com/office/drawing/2014/main" id="{10048222-D982-C2BA-779A-4E8D94E57161}"/>
              </a:ext>
            </a:extLst>
          </p:cNvPr>
          <p:cNvGrpSpPr/>
          <p:nvPr/>
        </p:nvGrpSpPr>
        <p:grpSpPr>
          <a:xfrm>
            <a:off x="3554910" y="5808468"/>
            <a:ext cx="3229612" cy="444580"/>
            <a:chOff x="3554910" y="5808468"/>
            <a:chExt cx="3229612" cy="444580"/>
          </a:xfrm>
        </p:grpSpPr>
        <p:cxnSp>
          <p:nvCxnSpPr>
            <p:cNvPr id="1038" name="直接连接符 1037">
              <a:extLst>
                <a:ext uri="{FF2B5EF4-FFF2-40B4-BE49-F238E27FC236}">
                  <a16:creationId xmlns:a16="http://schemas.microsoft.com/office/drawing/2014/main" id="{A3353EE2-DE22-6900-64F9-878734B9EAF6}"/>
                </a:ext>
              </a:extLst>
            </p:cNvPr>
            <p:cNvCxnSpPr>
              <a:stCxn id="1030" idx="4"/>
            </p:cNvCxnSpPr>
            <p:nvPr/>
          </p:nvCxnSpPr>
          <p:spPr>
            <a:xfrm flipH="1">
              <a:off x="6784521" y="5910546"/>
              <a:ext cx="1" cy="342502"/>
            </a:xfrm>
            <a:prstGeom prst="line">
              <a:avLst/>
            </a:prstGeom>
            <a:ln w="28575">
              <a:solidFill>
                <a:srgbClr val="F82A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直接连接符 1041">
              <a:extLst>
                <a:ext uri="{FF2B5EF4-FFF2-40B4-BE49-F238E27FC236}">
                  <a16:creationId xmlns:a16="http://schemas.microsoft.com/office/drawing/2014/main" id="{7722BE52-5B0C-0176-09F3-BBD94654B1D3}"/>
                </a:ext>
              </a:extLst>
            </p:cNvPr>
            <p:cNvCxnSpPr/>
            <p:nvPr/>
          </p:nvCxnSpPr>
          <p:spPr>
            <a:xfrm flipH="1" flipV="1">
              <a:off x="3952875" y="6223000"/>
              <a:ext cx="2831646" cy="30048"/>
            </a:xfrm>
            <a:prstGeom prst="line">
              <a:avLst/>
            </a:prstGeom>
            <a:ln w="28575">
              <a:solidFill>
                <a:srgbClr val="F82A0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4" name="直接箭头连接符 1043">
              <a:extLst>
                <a:ext uri="{FF2B5EF4-FFF2-40B4-BE49-F238E27FC236}">
                  <a16:creationId xmlns:a16="http://schemas.microsoft.com/office/drawing/2014/main" id="{B2E87B28-6733-7437-F71A-7E467EB57DE8}"/>
                </a:ext>
              </a:extLst>
            </p:cNvPr>
            <p:cNvCxnSpPr/>
            <p:nvPr/>
          </p:nvCxnSpPr>
          <p:spPr>
            <a:xfrm flipH="1" flipV="1">
              <a:off x="3554910" y="5808468"/>
              <a:ext cx="397965" cy="414532"/>
            </a:xfrm>
            <a:prstGeom prst="straightConnector1">
              <a:avLst/>
            </a:prstGeom>
            <a:ln w="28575">
              <a:solidFill>
                <a:srgbClr val="F82A0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" name="文本框 1047">
            <a:extLst>
              <a:ext uri="{FF2B5EF4-FFF2-40B4-BE49-F238E27FC236}">
                <a16:creationId xmlns:a16="http://schemas.microsoft.com/office/drawing/2014/main" id="{2DC3D965-1214-FF12-5C85-72A61E2C75B5}"/>
              </a:ext>
            </a:extLst>
          </p:cNvPr>
          <p:cNvSpPr txBox="1"/>
          <p:nvPr/>
        </p:nvSpPr>
        <p:spPr>
          <a:xfrm>
            <a:off x="4639705" y="2989788"/>
            <a:ext cx="4751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iron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19459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5"/>
            <a:ext cx="7886700" cy="3515195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Sub HBU Board Design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3 sub board for each layer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3 Spiorc2Es per sub board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108 channels per sub board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SiPM Readout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Shared High Voltage plane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Voltage signal injected to Spiroc2E 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Sub HBU Board Design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AE2CA2-1D54-CC21-EF77-F88EB0AE1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5" y="3535530"/>
            <a:ext cx="5065252" cy="311994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003CFC8-CE45-A124-982B-C3344025E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160" y="4295775"/>
            <a:ext cx="2772793" cy="206235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C2A724A-1D92-A721-5B49-41E310D711E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4" b="1277"/>
          <a:stretch/>
        </p:blipFill>
        <p:spPr>
          <a:xfrm>
            <a:off x="3982037" y="1047600"/>
            <a:ext cx="5161963" cy="2846220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44781323-5375-2B40-B6F0-F522BBB9C51C}"/>
              </a:ext>
            </a:extLst>
          </p:cNvPr>
          <p:cNvCxnSpPr>
            <a:cxnSpLocks/>
          </p:cNvCxnSpPr>
          <p:nvPr/>
        </p:nvCxnSpPr>
        <p:spPr>
          <a:xfrm>
            <a:off x="3114675" y="4295775"/>
            <a:ext cx="2667000" cy="7429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650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6"/>
            <a:ext cx="7886700" cy="3409058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Serial Readout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Default usage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Daisy chain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&lt;83Hz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Parallel Readout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Ping-pong readout in FPGA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&gt;1kHz in beam test</a:t>
            </a:r>
          </a:p>
          <a:p>
            <a:pPr lvl="1"/>
            <a:endParaRPr lang="en-US" altLang="zh-CN" sz="1600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Digital Data Readout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AE8FABD-971E-4B70-F1A8-52B3F55A2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253" y="3788664"/>
            <a:ext cx="3200677" cy="270076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5A22C9B-08AA-A4CC-958F-A13D2B34F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14" y="3341744"/>
            <a:ext cx="4613202" cy="314768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95BF071-84D1-8190-C23D-CB4BE662D6AE}"/>
              </a:ext>
            </a:extLst>
          </p:cNvPr>
          <p:cNvSpPr txBox="1"/>
          <p:nvPr/>
        </p:nvSpPr>
        <p:spPr>
          <a:xfrm>
            <a:off x="6529630" y="6560339"/>
            <a:ext cx="2066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Parallel Readout Circuit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83157C-42B3-CB4C-496A-DAEF5F395FE6}"/>
              </a:ext>
            </a:extLst>
          </p:cNvPr>
          <p:cNvSpPr txBox="1"/>
          <p:nvPr/>
        </p:nvSpPr>
        <p:spPr>
          <a:xfrm>
            <a:off x="1677460" y="6538412"/>
            <a:ext cx="22252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Ping-Pong Readout Logic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A2E4353-956F-BBA2-37CC-5B19B754BB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3822" y="1018492"/>
            <a:ext cx="4021585" cy="181514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59E3D49-A5BA-5B90-AA57-7E52F6E90C1F}"/>
              </a:ext>
            </a:extLst>
          </p:cNvPr>
          <p:cNvSpPr txBox="1"/>
          <p:nvPr/>
        </p:nvSpPr>
        <p:spPr>
          <a:xfrm>
            <a:off x="6114869" y="2904553"/>
            <a:ext cx="19271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Serial Readout Circuit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8D64A560-CE2C-0389-7793-4ED525E1DD5E}"/>
              </a:ext>
            </a:extLst>
          </p:cNvPr>
          <p:cNvCxnSpPr/>
          <p:nvPr/>
        </p:nvCxnSpPr>
        <p:spPr>
          <a:xfrm>
            <a:off x="6994614" y="3341744"/>
            <a:ext cx="0" cy="37300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BA8C96E0-F369-E4FB-1C2C-6942BA4EE221}"/>
              </a:ext>
            </a:extLst>
          </p:cNvPr>
          <p:cNvSpPr txBox="1"/>
          <p:nvPr/>
        </p:nvSpPr>
        <p:spPr>
          <a:xfrm>
            <a:off x="7132656" y="3345977"/>
            <a:ext cx="832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Revised</a:t>
            </a:r>
            <a:endParaRPr lang="zh-CN" alt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582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6"/>
            <a:ext cx="7886700" cy="3409058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Analog Circuit of Spiroc2E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High Gain &amp; Low Gain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Channel difference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Calibration circuit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Same waveform with SiPM 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Charge Injection to Probe</a:t>
            </a:r>
          </a:p>
          <a:p>
            <a:pPr lvl="1"/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zh-CN" sz="1600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Electrical Calibration Circuit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C83157C-42B3-CB4C-496A-DAEF5F395FE6}"/>
              </a:ext>
            </a:extLst>
          </p:cNvPr>
          <p:cNvSpPr txBox="1"/>
          <p:nvPr/>
        </p:nvSpPr>
        <p:spPr>
          <a:xfrm>
            <a:off x="6059822" y="6494593"/>
            <a:ext cx="2058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Electrical Calibration Circuit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302A7C1-D23A-5EF6-CA1A-681C197F3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552" y="3937131"/>
            <a:ext cx="4180213" cy="2483423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71C5D52D-15D6-9D42-79C2-83D95F1CA616}"/>
              </a:ext>
            </a:extLst>
          </p:cNvPr>
          <p:cNvGrpSpPr/>
          <p:nvPr/>
        </p:nvGrpSpPr>
        <p:grpSpPr>
          <a:xfrm>
            <a:off x="376922" y="3612908"/>
            <a:ext cx="3990845" cy="2480635"/>
            <a:chOff x="814723" y="1820083"/>
            <a:chExt cx="5438379" cy="3427844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DC4B274-5429-2670-A3C4-AD27EE21D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4723" y="1820083"/>
              <a:ext cx="5410833" cy="3217833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124F6A9-C33C-B37E-4EC1-F917D3538655}"/>
                </a:ext>
              </a:extLst>
            </p:cNvPr>
            <p:cNvSpPr/>
            <p:nvPr/>
          </p:nvSpPr>
          <p:spPr>
            <a:xfrm>
              <a:off x="1106935" y="4927905"/>
              <a:ext cx="5146167" cy="1066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7258CEF-AE39-F732-A367-9C5354AB06E5}"/>
                </a:ext>
              </a:extLst>
            </p:cNvPr>
            <p:cNvSpPr txBox="1"/>
            <p:nvPr/>
          </p:nvSpPr>
          <p:spPr>
            <a:xfrm>
              <a:off x="1859916" y="4865158"/>
              <a:ext cx="2805251" cy="382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20ns         40ns          60ns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53D46866-087E-31E8-64A9-D050CD7F2C16}"/>
              </a:ext>
            </a:extLst>
          </p:cNvPr>
          <p:cNvSpPr txBox="1"/>
          <p:nvPr/>
        </p:nvSpPr>
        <p:spPr>
          <a:xfrm>
            <a:off x="1106935" y="6093543"/>
            <a:ext cx="26548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Calibration signal waveform (</a:t>
            </a:r>
            <a:r>
              <a:rPr lang="en-US" altLang="zh-CN" sz="1200" dirty="0" err="1">
                <a:latin typeface="Arial" panose="020B0604020202020204" pitchFamily="34" charset="0"/>
                <a:cs typeface="Arial" panose="020B0604020202020204" pitchFamily="34" charset="0"/>
              </a:rPr>
              <a:t>pspice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BC3F5E1-CFF2-2A26-B2A0-53E81E6D65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0803" y="3554021"/>
            <a:ext cx="1994936" cy="187359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2C6A40C6-2F27-87E3-3FF7-0C93F7E615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7052" y="999985"/>
            <a:ext cx="4008713" cy="2493051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371AAA76-1169-FC37-ADCA-DC263E11E7E0}"/>
              </a:ext>
            </a:extLst>
          </p:cNvPr>
          <p:cNvSpPr txBox="1"/>
          <p:nvPr/>
        </p:nvSpPr>
        <p:spPr>
          <a:xfrm>
            <a:off x="6098989" y="3563061"/>
            <a:ext cx="19752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Analog Circuit of Spiroc2E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643D358-393B-6785-29B3-C8D9800CD1C6}"/>
              </a:ext>
            </a:extLst>
          </p:cNvPr>
          <p:cNvSpPr txBox="1"/>
          <p:nvPr/>
        </p:nvSpPr>
        <p:spPr>
          <a:xfrm>
            <a:off x="3045733" y="3701560"/>
            <a:ext cx="126028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SiPM waveform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309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6"/>
            <a:ext cx="7886700" cy="3409058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SiPM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Sensitive to Temperature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Single photoelectron peak spectrum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LED calibration circuit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Light pulse of LED 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6 groups</a:t>
            </a:r>
          </a:p>
          <a:p>
            <a:pPr lvl="1"/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zh-CN" sz="1600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LED Calibration Circuit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1856DA9-7710-FB7D-E908-E256431BC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103" y="1036049"/>
            <a:ext cx="4024993" cy="348696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7ECDAEF-AF6D-7756-C996-9F68C2CF698B}"/>
              </a:ext>
            </a:extLst>
          </p:cNvPr>
          <p:cNvSpPr txBox="1"/>
          <p:nvPr/>
        </p:nvSpPr>
        <p:spPr>
          <a:xfrm>
            <a:off x="6476143" y="4600921"/>
            <a:ext cx="1220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LED Waveform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9F32CA7-1DF7-E0F9-A51F-27375B1F34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5" y="3555786"/>
            <a:ext cx="5916216" cy="2644268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9171136-A454-1E02-9A42-ACEBBFEFFB90}"/>
              </a:ext>
            </a:extLst>
          </p:cNvPr>
          <p:cNvCxnSpPr/>
          <p:nvPr/>
        </p:nvCxnSpPr>
        <p:spPr>
          <a:xfrm>
            <a:off x="6915150" y="2000250"/>
            <a:ext cx="0" cy="3102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1E42E921-7B05-48C7-8F08-553BC0DDA15E}"/>
              </a:ext>
            </a:extLst>
          </p:cNvPr>
          <p:cNvCxnSpPr/>
          <p:nvPr/>
        </p:nvCxnSpPr>
        <p:spPr>
          <a:xfrm>
            <a:off x="7434943" y="2000250"/>
            <a:ext cx="0" cy="31024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0F40517D-D62F-7665-4E5F-2EB6334C63F5}"/>
              </a:ext>
            </a:extLst>
          </p:cNvPr>
          <p:cNvCxnSpPr/>
          <p:nvPr/>
        </p:nvCxnSpPr>
        <p:spPr>
          <a:xfrm>
            <a:off x="6643688" y="2155371"/>
            <a:ext cx="27146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B20376C5-3069-34EB-9835-2C5038DEF01C}"/>
              </a:ext>
            </a:extLst>
          </p:cNvPr>
          <p:cNvCxnSpPr>
            <a:cxnSpLocks/>
          </p:cNvCxnSpPr>
          <p:nvPr/>
        </p:nvCxnSpPr>
        <p:spPr>
          <a:xfrm flipH="1">
            <a:off x="7434942" y="2155371"/>
            <a:ext cx="26211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F0534867-2412-FD34-17C0-F53CD590D240}"/>
              </a:ext>
            </a:extLst>
          </p:cNvPr>
          <p:cNvSpPr txBox="1"/>
          <p:nvPr/>
        </p:nvSpPr>
        <p:spPr>
          <a:xfrm>
            <a:off x="6863934" y="2000250"/>
            <a:ext cx="606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&lt;10ns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8CD4A2EC-F63A-9792-1510-C79833EBF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150" y="4983570"/>
            <a:ext cx="1701800" cy="1446530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50F3E6B5-3AB4-B280-1DEC-B167D7CCBD67}"/>
              </a:ext>
            </a:extLst>
          </p:cNvPr>
          <p:cNvSpPr txBox="1"/>
          <p:nvPr/>
        </p:nvSpPr>
        <p:spPr>
          <a:xfrm>
            <a:off x="2149312" y="6191926"/>
            <a:ext cx="17347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LED Calibration Circuit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4DEEC0C-63A4-444F-8366-07132FBC974C}"/>
              </a:ext>
            </a:extLst>
          </p:cNvPr>
          <p:cNvSpPr txBox="1"/>
          <p:nvPr/>
        </p:nvSpPr>
        <p:spPr>
          <a:xfrm>
            <a:off x="7246516" y="6500676"/>
            <a:ext cx="1039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LED &amp; SiPM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059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C11197C8-ABF6-160A-D377-00D6BEADB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328" y="1616269"/>
            <a:ext cx="3930672" cy="3144538"/>
          </a:xfrm>
          <a:prstGeom prst="rect">
            <a:avLst/>
          </a:prstGeom>
        </p:spPr>
      </p:pic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6"/>
            <a:ext cx="7886700" cy="3409058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Temperature Monitor Circuit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48 probes per layer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Resistor soldered selectively</a:t>
            </a:r>
          </a:p>
          <a:p>
            <a:pPr lvl="1"/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zh-CN" sz="1600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Temperature Monitor Circuit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0F3E6B5-3AB4-B280-1DEC-B167D7CCBD67}"/>
              </a:ext>
            </a:extLst>
          </p:cNvPr>
          <p:cNvSpPr txBox="1"/>
          <p:nvPr/>
        </p:nvSpPr>
        <p:spPr>
          <a:xfrm>
            <a:off x="1564231" y="6553200"/>
            <a:ext cx="20783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Temperature Monitor Circuit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78D1774-218F-814E-98CF-66A59A002A57}"/>
              </a:ext>
            </a:extLst>
          </p:cNvPr>
          <p:cNvGrpSpPr/>
          <p:nvPr/>
        </p:nvGrpSpPr>
        <p:grpSpPr>
          <a:xfrm>
            <a:off x="0" y="3049071"/>
            <a:ext cx="5183635" cy="3504129"/>
            <a:chOff x="3305174" y="2314575"/>
            <a:chExt cx="5419725" cy="3636766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0756651-4050-72FD-8F4F-D88148B9D220}"/>
                </a:ext>
              </a:extLst>
            </p:cNvPr>
            <p:cNvGrpSpPr/>
            <p:nvPr/>
          </p:nvGrpSpPr>
          <p:grpSpPr>
            <a:xfrm>
              <a:off x="3305174" y="2314575"/>
              <a:ext cx="5419725" cy="3636766"/>
              <a:chOff x="3771900" y="2542283"/>
              <a:chExt cx="4953000" cy="3171825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43831776-A256-0B70-18E0-1DA8B3E45365}"/>
                  </a:ext>
                </a:extLst>
              </p:cNvPr>
              <p:cNvGrpSpPr/>
              <p:nvPr/>
            </p:nvGrpSpPr>
            <p:grpSpPr>
              <a:xfrm>
                <a:off x="3771900" y="2542283"/>
                <a:ext cx="4953000" cy="3171825"/>
                <a:chOff x="1658416" y="2363042"/>
                <a:chExt cx="5827167" cy="3143316"/>
              </a:xfrm>
            </p:grpSpPr>
            <p:pic>
              <p:nvPicPr>
                <p:cNvPr id="6" name="图片 5">
                  <a:extLst>
                    <a:ext uri="{FF2B5EF4-FFF2-40B4-BE49-F238E27FC236}">
                      <a16:creationId xmlns:a16="http://schemas.microsoft.com/office/drawing/2014/main" id="{BA8CECD0-F6E4-C3A6-FFE0-5DCC483793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58416" y="2363042"/>
                  <a:ext cx="5827167" cy="3143316"/>
                </a:xfrm>
                <a:prstGeom prst="rect">
                  <a:avLst/>
                </a:prstGeom>
              </p:spPr>
            </p:pic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F82FA3EB-8AAB-35EF-66D8-EACE973C5524}"/>
                    </a:ext>
                  </a:extLst>
                </p:cNvPr>
                <p:cNvSpPr/>
                <p:nvPr/>
              </p:nvSpPr>
              <p:spPr>
                <a:xfrm>
                  <a:off x="6762750" y="2514600"/>
                  <a:ext cx="323850" cy="17145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7FDB95F0-932F-35F0-FC04-5DA240AF4EAD}"/>
                  </a:ext>
                </a:extLst>
              </p:cNvPr>
              <p:cNvSpPr/>
              <p:nvPr/>
            </p:nvSpPr>
            <p:spPr>
              <a:xfrm>
                <a:off x="4604345" y="3085741"/>
                <a:ext cx="275267" cy="1730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E4FF1754-5142-3D53-C9D6-775B4A48D463}"/>
                  </a:ext>
                </a:extLst>
              </p:cNvPr>
              <p:cNvSpPr/>
              <p:nvPr/>
            </p:nvSpPr>
            <p:spPr>
              <a:xfrm>
                <a:off x="4984327" y="3085741"/>
                <a:ext cx="275267" cy="1730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85F6727-DED1-E533-DB67-87BCA6E0DAED}"/>
                </a:ext>
              </a:extLst>
            </p:cNvPr>
            <p:cNvSpPr txBox="1"/>
            <p:nvPr/>
          </p:nvSpPr>
          <p:spPr>
            <a:xfrm>
              <a:off x="4646036" y="2859061"/>
              <a:ext cx="4058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024460C-A077-0FB7-135E-7AD69B210B3B}"/>
                </a:ext>
              </a:extLst>
            </p:cNvPr>
            <p:cNvSpPr txBox="1"/>
            <p:nvPr/>
          </p:nvSpPr>
          <p:spPr>
            <a:xfrm>
              <a:off x="4288429" y="2859062"/>
              <a:ext cx="4058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1366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35064"/>
            <a:ext cx="5876925" cy="709072"/>
          </a:xfrm>
        </p:spPr>
        <p:txBody>
          <a:bodyPr/>
          <a:lstStyle/>
          <a:p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Single-layer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Readout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Electronics Design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Acquisition Electronics Design</a:t>
            </a:r>
          </a:p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67D2-770C-4465-93D8-4CE52744FB41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418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CCE6D698-C8F2-0AAC-1854-028C3F748B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729" y="975455"/>
            <a:ext cx="3695554" cy="280023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E7F8EFE-5B3B-0A72-18A7-9E1517E85F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0" r="9494"/>
          <a:stretch/>
        </p:blipFill>
        <p:spPr>
          <a:xfrm>
            <a:off x="1179065" y="3775694"/>
            <a:ext cx="6568200" cy="3079131"/>
          </a:xfrm>
          <a:prstGeom prst="rect">
            <a:avLst/>
          </a:prstGeom>
        </p:spPr>
      </p:pic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6"/>
            <a:ext cx="7886700" cy="3409058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RMS &lt; 10 ADC code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Mean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Channels of same chip are close </a:t>
            </a:r>
          </a:p>
          <a:p>
            <a:pPr lvl="1"/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zh-CN" sz="1600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Pedestal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BC2DC5D-FFE4-A643-CD53-EB545F98A28C}"/>
              </a:ext>
            </a:extLst>
          </p:cNvPr>
          <p:cNvSpPr txBox="1"/>
          <p:nvPr/>
        </p:nvSpPr>
        <p:spPr>
          <a:xfrm>
            <a:off x="1726915" y="3775695"/>
            <a:ext cx="229467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High Gain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44FC900-1043-09D8-FBB9-584C1F718C4D}"/>
              </a:ext>
            </a:extLst>
          </p:cNvPr>
          <p:cNvSpPr txBox="1"/>
          <p:nvPr/>
        </p:nvSpPr>
        <p:spPr>
          <a:xfrm>
            <a:off x="5221298" y="3712506"/>
            <a:ext cx="229467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Low Gain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229E3B4-7201-4A9C-E20A-8576903039C8}"/>
              </a:ext>
            </a:extLst>
          </p:cNvPr>
          <p:cNvSpPr txBox="1"/>
          <p:nvPr/>
        </p:nvSpPr>
        <p:spPr>
          <a:xfrm>
            <a:off x="5376598" y="975456"/>
            <a:ext cx="229467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RMS</a:t>
            </a:r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730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6"/>
            <a:ext cx="7886700" cy="3409058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Gain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High Gain: ~180 ADC code/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pC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Low Gain:~6 ADC code/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pC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10/180&lt;80fC</a:t>
            </a:r>
          </a:p>
          <a:p>
            <a:pPr lvl="1"/>
            <a:endParaRPr lang="en-US" altLang="zh-CN" sz="1600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Electrical Calibration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590504C-18BE-A5CA-A43A-DA3309B72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053" y="1040998"/>
            <a:ext cx="3327094" cy="264109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229F6DE-82CC-3877-ED75-775547070F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3682093"/>
            <a:ext cx="7731580" cy="314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614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6"/>
            <a:ext cx="7886700" cy="3409058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Gain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~25 ADC code/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p.e.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MIP Result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SNR&gt;20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LED Calibration &amp; MIP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8653EFD-C1E2-7A47-8665-7CBD90577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606" y="2873167"/>
            <a:ext cx="4099457" cy="291986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414B879-68C6-673D-C9E1-8B599FE1B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927" y="2738456"/>
            <a:ext cx="3956647" cy="300558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FB0099A-FD08-309B-98D4-30C4F1E35012}"/>
              </a:ext>
            </a:extLst>
          </p:cNvPr>
          <p:cNvSpPr txBox="1"/>
          <p:nvPr/>
        </p:nvSpPr>
        <p:spPr>
          <a:xfrm>
            <a:off x="829295" y="5744044"/>
            <a:ext cx="367076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Single Photoelectron Peak Spectrum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A97E101-4BAA-F78D-0DD1-CDFD6EE67A0C}"/>
              </a:ext>
            </a:extLst>
          </p:cNvPr>
          <p:cNvSpPr txBox="1"/>
          <p:nvPr/>
        </p:nvSpPr>
        <p:spPr>
          <a:xfrm>
            <a:off x="4928752" y="5720368"/>
            <a:ext cx="367076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MIP</a:t>
            </a:r>
          </a:p>
        </p:txBody>
      </p:sp>
    </p:spTree>
    <p:extLst>
      <p:ext uri="{BB962C8B-B14F-4D97-AF65-F5344CB8AC3E}">
        <p14:creationId xmlns:p14="http://schemas.microsoft.com/office/powerpoint/2010/main" val="1723895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135064"/>
            <a:ext cx="5876925" cy="709072"/>
          </a:xfrm>
        </p:spPr>
        <p:txBody>
          <a:bodyPr/>
          <a:lstStyle/>
          <a:p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Single-layer</a:t>
            </a:r>
            <a:r>
              <a:rPr lang="zh-CN" altLang="en-US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Readout</a:t>
            </a:r>
            <a:r>
              <a:rPr lang="zh-CN" altLang="en-US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Electronics Design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lang="en-US" altLang="zh-CN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Data Acquisition Electronics Design</a:t>
            </a:r>
          </a:p>
          <a:p>
            <a:pPr marL="809625" indent="-809625">
              <a:lnSpc>
                <a:spcPct val="150000"/>
              </a:lnSpc>
              <a:buFont typeface="+mj-lt"/>
              <a:buAutoNum type="romanUcPeriod"/>
            </a:pPr>
            <a:endParaRPr lang="en-US" altLang="zh-CN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067D2-770C-4465-93D8-4CE52744FB41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109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5"/>
            <a:ext cx="7886700" cy="3515195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Data Acquisition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Independent Data link for Monitor Data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Clock, trigger from TLU to sync with other system 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Power Supply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Power -&gt; DAQ board -&gt; DIF board -&gt; HBU</a:t>
            </a:r>
          </a:p>
          <a:p>
            <a:pPr lvl="1"/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9553CB3-7154-97CF-B1BB-C053A9923A58}"/>
              </a:ext>
            </a:extLst>
          </p:cNvPr>
          <p:cNvGrpSpPr/>
          <p:nvPr/>
        </p:nvGrpSpPr>
        <p:grpSpPr>
          <a:xfrm>
            <a:off x="1240745" y="2684397"/>
            <a:ext cx="7462298" cy="4173603"/>
            <a:chOff x="1244379" y="2379597"/>
            <a:chExt cx="7462298" cy="4173603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57319C5-3693-9478-7893-D7BE242F2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44379" y="2379597"/>
              <a:ext cx="7406435" cy="4173603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531B237-3189-DA69-9A06-0F0339C1A919}"/>
                </a:ext>
              </a:extLst>
            </p:cNvPr>
            <p:cNvSpPr/>
            <p:nvPr/>
          </p:nvSpPr>
          <p:spPr>
            <a:xfrm>
              <a:off x="7859942" y="3537863"/>
              <a:ext cx="846735" cy="609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DDFD6183-AF91-0365-1ACF-394BE9EF678B}"/>
              </a:ext>
            </a:extLst>
          </p:cNvPr>
          <p:cNvSpPr txBox="1"/>
          <p:nvPr/>
        </p:nvSpPr>
        <p:spPr>
          <a:xfrm>
            <a:off x="7859942" y="3932019"/>
            <a:ext cx="843101" cy="430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b="1" dirty="0">
                <a:cs typeface="Arial" panose="020B0604020202020204" pitchFamily="34" charset="0"/>
              </a:rPr>
              <a:t>Other</a:t>
            </a:r>
          </a:p>
          <a:p>
            <a:pPr algn="ctr"/>
            <a:r>
              <a:rPr lang="en-US" altLang="zh-CN" sz="1100" b="1" dirty="0">
                <a:cs typeface="Arial" panose="020B0604020202020204" pitchFamily="34" charset="0"/>
              </a:rPr>
              <a:t>System</a:t>
            </a:r>
            <a:endParaRPr lang="zh-CN" altLang="en-US" sz="1100" b="1" dirty="0"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78EEB46-FEBA-D000-F03C-D53F354123DC}"/>
              </a:ext>
            </a:extLst>
          </p:cNvPr>
          <p:cNvSpPr txBox="1"/>
          <p:nvPr/>
        </p:nvSpPr>
        <p:spPr>
          <a:xfrm>
            <a:off x="5769889" y="2871552"/>
            <a:ext cx="299855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TLU: Trigger Logic Unit</a:t>
            </a:r>
          </a:p>
          <a:p>
            <a:pPr lvl="1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DAQ: Data Acquisition Board</a:t>
            </a:r>
          </a:p>
          <a:p>
            <a:pPr lvl="1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DIF: Data Interface Board</a:t>
            </a:r>
          </a:p>
        </p:txBody>
      </p:sp>
    </p:spTree>
    <p:extLst>
      <p:ext uri="{BB962C8B-B14F-4D97-AF65-F5344CB8AC3E}">
        <p14:creationId xmlns:p14="http://schemas.microsoft.com/office/powerpoint/2010/main" val="269703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5"/>
            <a:ext cx="7886700" cy="3515195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Data link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clock: B2,B3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command: B7,B6</a:t>
            </a:r>
          </a:p>
          <a:p>
            <a:pPr lvl="1"/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ccientific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data:A2,A3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temperature:A8,B8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busy:A10,A11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Power link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VBUS,GND</a:t>
            </a:r>
          </a:p>
          <a:p>
            <a:pPr lvl="1"/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typeC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interface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7841B7A9-788A-5DF4-9BA1-9A95A0CE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432" y="3909568"/>
            <a:ext cx="6465135" cy="235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46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5"/>
            <a:ext cx="7886700" cy="3515195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PCB Design</a:t>
            </a:r>
          </a:p>
          <a:p>
            <a:pPr lvl="1"/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typeC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interface &amp; USB3.1 cable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Power &amp; Data on same cable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LVDS Center tap termination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07F9B8EA-5AED-A526-2693-E8F23C3F8B5E}"/>
              </a:ext>
            </a:extLst>
          </p:cNvPr>
          <p:cNvGrpSpPr/>
          <p:nvPr/>
        </p:nvGrpSpPr>
        <p:grpSpPr>
          <a:xfrm>
            <a:off x="3709491" y="2704686"/>
            <a:ext cx="5415423" cy="3935287"/>
            <a:chOff x="3366693" y="2723540"/>
            <a:chExt cx="5415423" cy="3935287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E118732-C358-B309-C1E3-803E80637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85779" y="2723540"/>
              <a:ext cx="5396337" cy="3829659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CE9721C-3694-FACE-F971-9C8BCD31D3B9}"/>
                </a:ext>
              </a:extLst>
            </p:cNvPr>
            <p:cNvSpPr txBox="1"/>
            <p:nvPr/>
          </p:nvSpPr>
          <p:spPr>
            <a:xfrm>
              <a:off x="5917071" y="4816191"/>
              <a:ext cx="136928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High Voltage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65ABE03-8552-257A-BDDB-FC96AB65D5D9}"/>
                </a:ext>
              </a:extLst>
            </p:cNvPr>
            <p:cNvSpPr txBox="1"/>
            <p:nvPr/>
          </p:nvSpPr>
          <p:spPr>
            <a:xfrm>
              <a:off x="3389344" y="6289495"/>
              <a:ext cx="237020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rgbClr val="FF0000"/>
                  </a:solidFill>
                </a:rPr>
                <a:t>High-density connector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F6C74D8-0401-100A-7735-A83E823BDFAB}"/>
                </a:ext>
              </a:extLst>
            </p:cNvPr>
            <p:cNvSpPr txBox="1"/>
            <p:nvPr/>
          </p:nvSpPr>
          <p:spPr>
            <a:xfrm>
              <a:off x="3366693" y="5615016"/>
              <a:ext cx="93231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FF0000"/>
                  </a:solidFill>
                </a:rPr>
                <a:t>LEMO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4D953FB6-7392-2DFB-DA6E-CA22F2087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541" y="2939846"/>
            <a:ext cx="3499407" cy="284098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9348FAE-2A33-866C-E9A5-261AA786A25C}"/>
              </a:ext>
            </a:extLst>
          </p:cNvPr>
          <p:cNvSpPr txBox="1"/>
          <p:nvPr/>
        </p:nvSpPr>
        <p:spPr>
          <a:xfrm>
            <a:off x="280928" y="5859236"/>
            <a:ext cx="30332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LVDS center tap termination</a:t>
            </a:r>
          </a:p>
        </p:txBody>
      </p:sp>
    </p:spTree>
    <p:extLst>
      <p:ext uri="{BB962C8B-B14F-4D97-AF65-F5344CB8AC3E}">
        <p14:creationId xmlns:p14="http://schemas.microsoft.com/office/powerpoint/2010/main" val="3495655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5"/>
            <a:ext cx="7886700" cy="3515195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FPGA Logic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Analyze command from DAQ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Data packing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Control Spiorc2E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DIF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5D4D229-7C16-E7C7-5DBE-B624ECBD3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117" y="1928406"/>
            <a:ext cx="5003006" cy="474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58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5"/>
            <a:ext cx="7886700" cy="3515195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PCB Design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40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typeC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interfaces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4 SFP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Power interface for DIF</a:t>
            </a:r>
          </a:p>
          <a:p>
            <a:pPr lvl="1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Current monitor circuit</a:t>
            </a:r>
          </a:p>
          <a:p>
            <a:pPr lvl="1"/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DAQ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2E2CEDF-A155-27C0-A323-4101C2389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9502" y="1113955"/>
            <a:ext cx="5204498" cy="568571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F6C74D8-0401-100A-7735-A83E823BDFAB}"/>
              </a:ext>
            </a:extLst>
          </p:cNvPr>
          <p:cNvSpPr txBox="1"/>
          <p:nvPr/>
        </p:nvSpPr>
        <p:spPr>
          <a:xfrm>
            <a:off x="7649143" y="5396127"/>
            <a:ext cx="93231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0000"/>
                </a:solidFill>
              </a:rPr>
              <a:t>HDMI for TLU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8BB90C6-1975-0368-C9E1-52E5B6DF5685}"/>
              </a:ext>
            </a:extLst>
          </p:cNvPr>
          <p:cNvSpPr txBox="1"/>
          <p:nvPr/>
        </p:nvSpPr>
        <p:spPr>
          <a:xfrm>
            <a:off x="4572000" y="5452798"/>
            <a:ext cx="93231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0000"/>
                </a:solidFill>
              </a:rPr>
              <a:t>Power</a:t>
            </a:r>
          </a:p>
          <a:p>
            <a:pPr algn="ctr"/>
            <a:r>
              <a:rPr lang="en-US" altLang="zh-CN" sz="1400" dirty="0">
                <a:solidFill>
                  <a:srgbClr val="FF0000"/>
                </a:solidFill>
              </a:rPr>
              <a:t>interface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7A880BE-FBBE-D9E5-37B2-9F5EDB749A43}"/>
              </a:ext>
            </a:extLst>
          </p:cNvPr>
          <p:cNvSpPr txBox="1"/>
          <p:nvPr/>
        </p:nvSpPr>
        <p:spPr>
          <a:xfrm>
            <a:off x="7801826" y="1992258"/>
            <a:ext cx="93231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0000"/>
                </a:solidFill>
              </a:rPr>
              <a:t>Power</a:t>
            </a:r>
          </a:p>
          <a:p>
            <a:pPr algn="ctr"/>
            <a:r>
              <a:rPr lang="en-US" altLang="zh-CN" sz="1400" dirty="0">
                <a:solidFill>
                  <a:srgbClr val="FF0000"/>
                </a:solidFill>
              </a:rPr>
              <a:t>interface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EC0CC16-DFA4-51F2-6BC1-DF91B0AB10B8}"/>
              </a:ext>
            </a:extLst>
          </p:cNvPr>
          <p:cNvSpPr txBox="1"/>
          <p:nvPr/>
        </p:nvSpPr>
        <p:spPr>
          <a:xfrm>
            <a:off x="8267983" y="3020845"/>
            <a:ext cx="62694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rgbClr val="FF0000"/>
                </a:solidFill>
              </a:rPr>
              <a:t>LEMO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A415B6C-DF13-52E6-A97D-00D9B4CE5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56810"/>
            <a:ext cx="4133195" cy="221568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C14386B-88CE-1741-65E8-E7B135677583}"/>
              </a:ext>
            </a:extLst>
          </p:cNvPr>
          <p:cNvSpPr txBox="1"/>
          <p:nvPr/>
        </p:nvSpPr>
        <p:spPr>
          <a:xfrm>
            <a:off x="812459" y="6209081"/>
            <a:ext cx="283509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Current monitor circuit</a:t>
            </a:r>
          </a:p>
        </p:txBody>
      </p:sp>
    </p:spTree>
    <p:extLst>
      <p:ext uri="{BB962C8B-B14F-4D97-AF65-F5344CB8AC3E}">
        <p14:creationId xmlns:p14="http://schemas.microsoft.com/office/powerpoint/2010/main" val="39129840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907A876-1F1A-0A28-9767-D6C5F3659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0AB273-48AC-1F68-8AB3-AE04ED082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D7E3FA50-9BB6-F28A-398F-2AE5D559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DAQ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B1E559-BD32-04A2-CEA5-4652BB6ACEE6}"/>
              </a:ext>
            </a:extLst>
          </p:cNvPr>
          <p:cNvSpPr txBox="1"/>
          <p:nvPr/>
        </p:nvSpPr>
        <p:spPr>
          <a:xfrm>
            <a:off x="78235" y="1092793"/>
            <a:ext cx="4652386" cy="1512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FPGA Logic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 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SiTCP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links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Scientific data packing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Monitor data packing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Cherenkov signal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294D390-E23F-D251-EB52-4F3DEE886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063" y="1402515"/>
            <a:ext cx="4964047" cy="508718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E5C3956-C3F8-C376-96F9-ADF0C03B5463}"/>
              </a:ext>
            </a:extLst>
          </p:cNvPr>
          <p:cNvSpPr txBox="1"/>
          <p:nvPr/>
        </p:nvSpPr>
        <p:spPr>
          <a:xfrm>
            <a:off x="4805026" y="1274038"/>
            <a:ext cx="177106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/>
              <a:t>Cherenkov signal</a:t>
            </a:r>
            <a:endParaRPr lang="zh-CN" altLang="en-US" dirty="0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60C8F868-6E10-0A67-FEAD-D04886099E41}"/>
              </a:ext>
            </a:extLst>
          </p:cNvPr>
          <p:cNvCxnSpPr/>
          <p:nvPr/>
        </p:nvCxnSpPr>
        <p:spPr>
          <a:xfrm>
            <a:off x="6139543" y="1643370"/>
            <a:ext cx="436545" cy="27578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723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78235" y="1113955"/>
            <a:ext cx="7886700" cy="3515195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Particle Track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Beam Test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64B3815-B3B5-BCE8-559E-07CFE371A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65" y="2255719"/>
            <a:ext cx="6642388" cy="371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80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32E3-C78E-405A-BD36-4BE267EDB203}" type="datetime1">
              <a:rPr lang="zh-CN" altLang="en-US" smtClean="0"/>
              <a:t>2023/6/6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3DC2A-5E92-482B-9DB5-24AB4AD1E5BC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5A346CE-64E0-C373-DDA9-C42BA90432A7}"/>
              </a:ext>
            </a:extLst>
          </p:cNvPr>
          <p:cNvSpPr/>
          <p:nvPr/>
        </p:nvSpPr>
        <p:spPr>
          <a:xfrm>
            <a:off x="3222753" y="2967335"/>
            <a:ext cx="26984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THANKS!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25044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6A8F63993C36E1499E38C8624BD9F9BC" ma:contentTypeVersion="13" ma:contentTypeDescription="新建文档。" ma:contentTypeScope="" ma:versionID="33742594189a9fc872d3af776e143b69">
  <xsd:schema xmlns:xsd="http://www.w3.org/2001/XMLSchema" xmlns:xs="http://www.w3.org/2001/XMLSchema" xmlns:p="http://schemas.microsoft.com/office/2006/metadata/properties" xmlns:ns3="e544070c-44f1-4ca4-8cec-0883daa3cfc3" xmlns:ns4="fca4ee85-8b07-4756-b240-79d938369b4e" targetNamespace="http://schemas.microsoft.com/office/2006/metadata/properties" ma:root="true" ma:fieldsID="3cf092779be0d2f2ce6e39e1f968f92d" ns3:_="" ns4:_="">
    <xsd:import namespace="e544070c-44f1-4ca4-8cec-0883daa3cfc3"/>
    <xsd:import namespace="fca4ee85-8b07-4756-b240-79d938369b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44070c-44f1-4ca4-8cec-0883daa3cf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a4ee85-8b07-4756-b240-79d938369b4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享对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享对象详细信息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共享提示哈希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9D59D7-3712-46AB-8023-921F182BA3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44070c-44f1-4ca4-8cec-0883daa3cfc3"/>
    <ds:schemaRef ds:uri="fca4ee85-8b07-4756-b240-79d938369b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E8EA6F-6BB6-4B94-98DC-578641F42CCE}">
  <ds:schemaRefs>
    <ds:schemaRef ds:uri="http://schemas.microsoft.com/office/infopath/2007/PartnerControls"/>
    <ds:schemaRef ds:uri="e544070c-44f1-4ca4-8cec-0883daa3cfc3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purl.org/dc/terms/"/>
    <ds:schemaRef ds:uri="fca4ee85-8b07-4756-b240-79d938369b4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9DF5E14-098D-4969-9D9D-EBDE763D43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36390</TotalTime>
  <Words>771</Words>
  <Application>Microsoft Office PowerPoint</Application>
  <PresentationFormat>全屏显示(4:3)</PresentationFormat>
  <Paragraphs>237</Paragraphs>
  <Slides>22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等线</vt:lpstr>
      <vt:lpstr>黑体</vt:lpstr>
      <vt:lpstr>Arial</vt:lpstr>
      <vt:lpstr>Calibri</vt:lpstr>
      <vt:lpstr>Wingdings</vt:lpstr>
      <vt:lpstr>Office 主题​​</vt:lpstr>
      <vt:lpstr>Readout Electronics Development and Performance</vt:lpstr>
      <vt:lpstr>contents</vt:lpstr>
      <vt:lpstr>contents</vt:lpstr>
      <vt:lpstr>Baseline</vt:lpstr>
      <vt:lpstr>Sub HBU Board Design</vt:lpstr>
      <vt:lpstr>Digital Data Readout</vt:lpstr>
      <vt:lpstr>Electrical Calibration Circuit</vt:lpstr>
      <vt:lpstr>LED Calibration Circuit</vt:lpstr>
      <vt:lpstr>Temperature Monitor Circuit</vt:lpstr>
      <vt:lpstr>contents</vt:lpstr>
      <vt:lpstr>Pedestal</vt:lpstr>
      <vt:lpstr>Electrical Calibration</vt:lpstr>
      <vt:lpstr>LED Calibration &amp; MIP</vt:lpstr>
      <vt:lpstr>contents</vt:lpstr>
      <vt:lpstr>Structure</vt:lpstr>
      <vt:lpstr>typeC interface</vt:lpstr>
      <vt:lpstr>DIF</vt:lpstr>
      <vt:lpstr>DIF</vt:lpstr>
      <vt:lpstr>DAQ</vt:lpstr>
      <vt:lpstr>DAQ</vt:lpstr>
      <vt:lpstr>Beam Test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Zhao Shensen</dc:creator>
  <cp:lastModifiedBy>周 安顺</cp:lastModifiedBy>
  <cp:revision>733</cp:revision>
  <dcterms:created xsi:type="dcterms:W3CDTF">2019-10-25T08:46:34Z</dcterms:created>
  <dcterms:modified xsi:type="dcterms:W3CDTF">2023-06-06T12:30:00Z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0x0101006A8F63993C36E1499E38C8624BD9F9BC</vt:lpwstr>
  </property>
</Properties>
</file>