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8" r:id="rId2"/>
    <p:sldId id="359" r:id="rId3"/>
    <p:sldId id="422" r:id="rId4"/>
    <p:sldId id="423" r:id="rId5"/>
    <p:sldId id="419" r:id="rId6"/>
    <p:sldId id="420" r:id="rId7"/>
    <p:sldId id="421" r:id="rId8"/>
    <p:sldId id="369" r:id="rId9"/>
    <p:sldId id="424" r:id="rId10"/>
    <p:sldId id="386" r:id="rId11"/>
    <p:sldId id="385" r:id="rId12"/>
    <p:sldId id="398" r:id="rId13"/>
    <p:sldId id="400" r:id="rId14"/>
    <p:sldId id="373" r:id="rId15"/>
    <p:sldId id="399" r:id="rId16"/>
    <p:sldId id="412" r:id="rId17"/>
    <p:sldId id="413" r:id="rId18"/>
    <p:sldId id="425" r:id="rId19"/>
    <p:sldId id="426" r:id="rId20"/>
    <p:sldId id="427" r:id="rId21"/>
    <p:sldId id="428" r:id="rId22"/>
    <p:sldId id="429" r:id="rId23"/>
    <p:sldId id="430" r:id="rId24"/>
    <p:sldId id="431" r:id="rId25"/>
    <p:sldId id="383" r:id="rId26"/>
    <p:sldId id="36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69" autoAdjust="0"/>
    <p:restoredTop sz="94660"/>
  </p:normalViewPr>
  <p:slideViewPr>
    <p:cSldViewPr snapToGrid="0">
      <p:cViewPr varScale="1">
        <p:scale>
          <a:sx n="64" d="100"/>
          <a:sy n="64" d="100"/>
        </p:scale>
        <p:origin x="8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86156\AppData\Roaming\Microsoft\Excel\CEPC-CT-B&#27979;&#35797;&#32467;&#26524;&#27719;&#24635;%20(version%201).xlsb"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88697223633632"/>
          <c:y val="7.841438771447394E-2"/>
          <c:w val="0.80745620256908257"/>
          <c:h val="0.75957264340294495"/>
        </c:manualLayout>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'[CEPC-CT-B测试结果汇总-final.xlsx]点测0-1850循环励磁曲线'!$C$4:$C$26</c:f>
              <c:numCache>
                <c:formatCode>General</c:formatCode>
                <c:ptCount val="23"/>
                <c:pt idx="0">
                  <c:v>0</c:v>
                </c:pt>
                <c:pt idx="1">
                  <c:v>100</c:v>
                </c:pt>
                <c:pt idx="2">
                  <c:v>200</c:v>
                </c:pt>
                <c:pt idx="3">
                  <c:v>300</c:v>
                </c:pt>
                <c:pt idx="4">
                  <c:v>400</c:v>
                </c:pt>
                <c:pt idx="5">
                  <c:v>500</c:v>
                </c:pt>
                <c:pt idx="6">
                  <c:v>600</c:v>
                </c:pt>
                <c:pt idx="7">
                  <c:v>700</c:v>
                </c:pt>
                <c:pt idx="8">
                  <c:v>800</c:v>
                </c:pt>
                <c:pt idx="9">
                  <c:v>900</c:v>
                </c:pt>
                <c:pt idx="10">
                  <c:v>1000</c:v>
                </c:pt>
                <c:pt idx="11">
                  <c:v>1100</c:v>
                </c:pt>
                <c:pt idx="12">
                  <c:v>1100</c:v>
                </c:pt>
                <c:pt idx="13">
                  <c:v>1200</c:v>
                </c:pt>
                <c:pt idx="14">
                  <c:v>1260</c:v>
                </c:pt>
                <c:pt idx="15">
                  <c:v>1300</c:v>
                </c:pt>
                <c:pt idx="16">
                  <c:v>1340</c:v>
                </c:pt>
                <c:pt idx="17">
                  <c:v>1400</c:v>
                </c:pt>
                <c:pt idx="18">
                  <c:v>1500</c:v>
                </c:pt>
                <c:pt idx="19">
                  <c:v>1600</c:v>
                </c:pt>
                <c:pt idx="20">
                  <c:v>1700</c:v>
                </c:pt>
                <c:pt idx="21">
                  <c:v>1800</c:v>
                </c:pt>
                <c:pt idx="22">
                  <c:v>1850</c:v>
                </c:pt>
              </c:numCache>
            </c:numRef>
          </c:xVal>
          <c:yVal>
            <c:numRef>
              <c:f>'[CEPC-CT-B测试结果汇总-final.xlsx]点测0-1850循环励磁曲线'!$H$4:$H$26</c:f>
              <c:numCache>
                <c:formatCode>General</c:formatCode>
                <c:ptCount val="23"/>
                <c:pt idx="0">
                  <c:v>3.1079166666666667</c:v>
                </c:pt>
                <c:pt idx="1">
                  <c:v>28.451561507991162</c:v>
                </c:pt>
                <c:pt idx="2">
                  <c:v>53.952739311872342</c:v>
                </c:pt>
                <c:pt idx="3">
                  <c:v>79.73890199982668</c:v>
                </c:pt>
                <c:pt idx="4">
                  <c:v>105.81152849415022</c:v>
                </c:pt>
                <c:pt idx="5">
                  <c:v>132.16008689884927</c:v>
                </c:pt>
                <c:pt idx="6">
                  <c:v>158.77419869314156</c:v>
                </c:pt>
                <c:pt idx="7">
                  <c:v>185.62649815587659</c:v>
                </c:pt>
                <c:pt idx="8">
                  <c:v>212.72708431893872</c:v>
                </c:pt>
                <c:pt idx="9">
                  <c:v>240.04625832002634</c:v>
                </c:pt>
                <c:pt idx="10">
                  <c:v>267.54452475935756</c:v>
                </c:pt>
                <c:pt idx="11">
                  <c:v>295.07892759880707</c:v>
                </c:pt>
                <c:pt idx="12">
                  <c:v>295.23622897420336</c:v>
                </c:pt>
                <c:pt idx="13">
                  <c:v>323.00173155785512</c:v>
                </c:pt>
                <c:pt idx="14">
                  <c:v>339.71386484582013</c:v>
                </c:pt>
                <c:pt idx="15">
                  <c:v>350.8739793403289</c:v>
                </c:pt>
                <c:pt idx="16">
                  <c:v>362.05138153887373</c:v>
                </c:pt>
                <c:pt idx="17">
                  <c:v>378.91775035075119</c:v>
                </c:pt>
                <c:pt idx="18">
                  <c:v>407.27177690268906</c:v>
                </c:pt>
                <c:pt idx="19">
                  <c:v>435.33287481783123</c:v>
                </c:pt>
                <c:pt idx="20">
                  <c:v>462.206254090372</c:v>
                </c:pt>
                <c:pt idx="21">
                  <c:v>486.89134916543838</c:v>
                </c:pt>
                <c:pt idx="22">
                  <c:v>500.93296544243253</c:v>
                </c:pt>
              </c:numCache>
            </c:numRef>
          </c:yVal>
          <c:smooth val="1"/>
        </c:ser>
        <c:dLbls>
          <c:showLegendKey val="0"/>
          <c:showVal val="0"/>
          <c:showCatName val="0"/>
          <c:showSerName val="0"/>
          <c:showPercent val="0"/>
          <c:showBubbleSize val="0"/>
        </c:dLbls>
        <c:axId val="-296596640"/>
        <c:axId val="-296595008"/>
      </c:scatterChart>
      <c:valAx>
        <c:axId val="-296596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296595008"/>
        <c:crosses val="autoZero"/>
        <c:crossBetween val="midCat"/>
        <c:majorUnit val="200"/>
      </c:valAx>
      <c:valAx>
        <c:axId val="-296595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2965966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0.5066</cdr:x>
      <cdr:y>0.8973</cdr:y>
    </cdr:from>
    <cdr:to>
      <cdr:x>0.59793</cdr:x>
      <cdr:y>0.97297</cdr:y>
    </cdr:to>
    <cdr:sp macro="" textlink="">
      <cdr:nvSpPr>
        <cdr:cNvPr id="2" name="文本框 1"/>
        <cdr:cNvSpPr txBox="1"/>
      </cdr:nvSpPr>
      <cdr:spPr>
        <a:xfrm xmlns:a="http://schemas.openxmlformats.org/drawingml/2006/main">
          <a:off x="3381376" y="3952877"/>
          <a:ext cx="609600"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500" b="1"/>
            <a:t>I(A)</a:t>
          </a:r>
          <a:endParaRPr lang="zh-CN" altLang="en-US" sz="1500" b="1"/>
        </a:p>
      </cdr:txBody>
    </cdr:sp>
  </cdr:relSizeAnchor>
  <cdr:relSizeAnchor xmlns:cdr="http://schemas.openxmlformats.org/drawingml/2006/chartDrawing">
    <cdr:from>
      <cdr:x>0.01498</cdr:x>
      <cdr:y>0.39027</cdr:y>
    </cdr:from>
    <cdr:to>
      <cdr:x>0.07595</cdr:x>
      <cdr:y>0.58378</cdr:y>
    </cdr:to>
    <cdr:sp macro="" textlink="">
      <cdr:nvSpPr>
        <cdr:cNvPr id="3" name="文本框 2"/>
        <cdr:cNvSpPr txBox="1"/>
      </cdr:nvSpPr>
      <cdr:spPr>
        <a:xfrm xmlns:a="http://schemas.openxmlformats.org/drawingml/2006/main">
          <a:off x="87119" y="1264766"/>
          <a:ext cx="354602" cy="627117"/>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en-US" altLang="zh-CN" sz="1500" b="1" dirty="0"/>
            <a:t>By(</a:t>
          </a:r>
          <a:r>
            <a:rPr lang="en-US" altLang="zh-CN" sz="1500" b="1" dirty="0" err="1"/>
            <a:t>Gs</a:t>
          </a:r>
          <a:r>
            <a:rPr lang="en-US" altLang="zh-CN" sz="1500" b="1" dirty="0"/>
            <a:t>)</a:t>
          </a:r>
          <a:endParaRPr lang="zh-CN" altLang="en-US" sz="150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2023/6/5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59892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2023/6/5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35309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2023/6/5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14630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2023/6/5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57428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0635268-E0D5-4651-8A0D-1EF637D06372}" type="datetimeFigureOut">
              <a:rPr lang="zh-CN" altLang="en-US" smtClean="0"/>
              <a:t>2023/6/5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47529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0635268-E0D5-4651-8A0D-1EF637D06372}" type="datetimeFigureOut">
              <a:rPr lang="zh-CN" altLang="en-US" smtClean="0"/>
              <a:t>2023/6/5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56728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0635268-E0D5-4651-8A0D-1EF637D06372}" type="datetimeFigureOut">
              <a:rPr lang="zh-CN" altLang="en-US" smtClean="0"/>
              <a:t>2023/6/5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37706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0635268-E0D5-4651-8A0D-1EF637D06372}" type="datetimeFigureOut">
              <a:rPr lang="zh-CN" altLang="en-US" smtClean="0"/>
              <a:t>2023/6/5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55540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635268-E0D5-4651-8A0D-1EF637D06372}" type="datetimeFigureOut">
              <a:rPr lang="zh-CN" altLang="en-US" smtClean="0"/>
              <a:t>2023/6/5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34131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0635268-E0D5-4651-8A0D-1EF637D06372}" type="datetimeFigureOut">
              <a:rPr lang="zh-CN" altLang="en-US" smtClean="0"/>
              <a:t>2023/6/5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98130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0635268-E0D5-4651-8A0D-1EF637D06372}" type="datetimeFigureOut">
              <a:rPr lang="zh-CN" altLang="en-US" smtClean="0"/>
              <a:t>2023/6/5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196721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35268-E0D5-4651-8A0D-1EF637D06372}" type="datetimeFigureOut">
              <a:rPr lang="zh-CN" altLang="en-US" smtClean="0"/>
              <a:t>2023/6/5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1557160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500Gs@1850A" TargetMode="External"/><Relationship Id="rId2" Type="http://schemas.openxmlformats.org/officeDocument/2006/relationships/hyperlink" Target="mailto:28.5Gs@100A"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ormAutofit/>
          </a:bodyPr>
          <a:lstStyle/>
          <a:p>
            <a:r>
              <a:rPr lang="en-US" altLang="zh-CN" sz="4800" b="1" dirty="0" smtClean="0"/>
              <a:t>Progress of Prototype </a:t>
            </a:r>
            <a:r>
              <a:rPr lang="en-US" altLang="zh-CN" sz="4800" b="1" dirty="0"/>
              <a:t>D</a:t>
            </a:r>
            <a:r>
              <a:rPr lang="en-US" altLang="zh-CN" sz="4800" b="1" dirty="0" smtClean="0"/>
              <a:t>ipole </a:t>
            </a:r>
            <a:r>
              <a:rPr lang="en-US" altLang="zh-CN" sz="4800" b="1" dirty="0"/>
              <a:t>M</a:t>
            </a:r>
            <a:r>
              <a:rPr lang="en-US" altLang="zh-CN" sz="4800" b="1" dirty="0" smtClean="0"/>
              <a:t>agnet for CEPC Booster</a:t>
            </a:r>
            <a:r>
              <a:rPr lang="en-US" altLang="zh-CN" dirty="0" smtClean="0"/>
              <a:t/>
            </a:r>
            <a:br>
              <a:rPr lang="en-US" altLang="zh-CN" dirty="0" smtClean="0"/>
            </a:br>
            <a:endParaRPr lang="zh-CN" altLang="en-US" dirty="0"/>
          </a:p>
        </p:txBody>
      </p:sp>
      <p:sp>
        <p:nvSpPr>
          <p:cNvPr id="3" name="副标题 2"/>
          <p:cNvSpPr>
            <a:spLocks noGrp="1"/>
          </p:cNvSpPr>
          <p:nvPr>
            <p:ph type="subTitle" idx="1"/>
          </p:nvPr>
        </p:nvSpPr>
        <p:spPr>
          <a:xfrm>
            <a:off x="1524000" y="4114102"/>
            <a:ext cx="9144000" cy="1655762"/>
          </a:xfrm>
        </p:spPr>
        <p:txBody>
          <a:bodyPr>
            <a:normAutofit/>
          </a:bodyPr>
          <a:lstStyle/>
          <a:p>
            <a:r>
              <a:rPr lang="en-US" altLang="zh-CN" sz="3600" dirty="0" smtClean="0"/>
              <a:t>Wen Kang</a:t>
            </a:r>
            <a:endParaRPr lang="en-US" altLang="zh-CN" sz="3600" dirty="0" smtClean="0"/>
          </a:p>
          <a:p>
            <a:r>
              <a:rPr lang="en-US" altLang="zh-CN" sz="3600" dirty="0" smtClean="0"/>
              <a:t>2023-06-07</a:t>
            </a:r>
            <a:endParaRPr lang="zh-CN" altLang="en-US" sz="3600" dirty="0"/>
          </a:p>
        </p:txBody>
      </p:sp>
    </p:spTree>
    <p:extLst>
      <p:ext uri="{BB962C8B-B14F-4D97-AF65-F5344CB8AC3E}">
        <p14:creationId xmlns:p14="http://schemas.microsoft.com/office/powerpoint/2010/main" val="1061744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385233" y="853826"/>
            <a:ext cx="11330574" cy="1569660"/>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US" altLang="zh-CN" sz="2400" b="1" dirty="0" smtClean="0">
                <a:solidFill>
                  <a:srgbClr val="0000FF"/>
                </a:solidFill>
                <a:ea typeface="华文楷体"/>
                <a:cs typeface="Times New Roman" pitchFamily="18" charset="0"/>
              </a:rPr>
              <a:t>However, it </a:t>
            </a:r>
            <a:r>
              <a:rPr lang="en-US" altLang="zh-CN" sz="2400" b="1" dirty="0" smtClean="0">
                <a:solidFill>
                  <a:srgbClr val="0000FF"/>
                </a:solidFill>
                <a:ea typeface="华文楷体"/>
                <a:cs typeface="Times New Roman" pitchFamily="18" charset="0"/>
              </a:rPr>
              <a:t>is very difficult to fabricate a 5m long conductor with the size dimension </a:t>
            </a:r>
            <a:r>
              <a:rPr lang="en-US" altLang="zh-CN" sz="2400" b="1" dirty="0" smtClean="0">
                <a:solidFill>
                  <a:srgbClr val="FF0000"/>
                </a:solidFill>
                <a:ea typeface="华文楷体"/>
                <a:cs typeface="Times New Roman" pitchFamily="18" charset="0"/>
              </a:rPr>
              <a:t>tolerance </a:t>
            </a:r>
            <a:r>
              <a:rPr lang="en-US" altLang="zh-CN" sz="2400" b="1" dirty="0">
                <a:solidFill>
                  <a:srgbClr val="FF0000"/>
                </a:solidFill>
                <a:ea typeface="华文楷体"/>
                <a:cs typeface="Times New Roman" pitchFamily="18" charset="0"/>
              </a:rPr>
              <a:t>less than 0.05mm</a:t>
            </a:r>
            <a:r>
              <a:rPr lang="en-US" altLang="zh-CN" sz="2400" b="1" dirty="0">
                <a:solidFill>
                  <a:srgbClr val="0000FF"/>
                </a:solidFill>
                <a:ea typeface="华文楷体"/>
                <a:cs typeface="Times New Roman" pitchFamily="18" charset="0"/>
              </a:rPr>
              <a:t>, so </a:t>
            </a:r>
            <a:r>
              <a:rPr lang="en-US" altLang="zh-CN" sz="2400" b="1" dirty="0" smtClean="0">
                <a:solidFill>
                  <a:srgbClr val="0000FF"/>
                </a:solidFill>
                <a:ea typeface="华文楷体"/>
                <a:cs typeface="Times New Roman" pitchFamily="18" charset="0"/>
              </a:rPr>
              <a:t>the long conductor has to be pieced by two 2.5m short ones, of which the touch surfaces are coated with the silver film to reduce the contact resistance. </a:t>
            </a:r>
            <a:endParaRPr lang="en-US" altLang="zh-CN" sz="2400" b="1" dirty="0">
              <a:solidFill>
                <a:srgbClr val="0000FF"/>
              </a:solidFill>
              <a:ea typeface="华文楷体"/>
              <a:cs typeface="Times New Roman" pitchFamily="18" charset="0"/>
            </a:endParaRP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10" name="图片 9"/>
          <p:cNvPicPr>
            <a:picLocks noChangeAspect="1"/>
          </p:cNvPicPr>
          <p:nvPr/>
        </p:nvPicPr>
        <p:blipFill>
          <a:blip r:embed="rId2"/>
          <a:stretch>
            <a:fillRect/>
          </a:stretch>
        </p:blipFill>
        <p:spPr>
          <a:xfrm>
            <a:off x="4764951" y="4769768"/>
            <a:ext cx="2571139" cy="2088232"/>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057" y="2423486"/>
            <a:ext cx="7628005" cy="2824151"/>
          </a:xfrm>
          <a:prstGeom prst="rect">
            <a:avLst/>
          </a:prstGeom>
        </p:spPr>
      </p:pic>
      <p:sp>
        <p:nvSpPr>
          <p:cNvPr id="7" name="Rectangle 4"/>
          <p:cNvSpPr txBox="1">
            <a:spLocks noChangeArrowheads="1"/>
          </p:cNvSpPr>
          <p:nvPr/>
        </p:nvSpPr>
        <p:spPr>
          <a:xfrm>
            <a:off x="2099378" y="141587"/>
            <a:ext cx="805645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T</a:t>
            </a:r>
            <a:r>
              <a:rPr lang="en-US" altLang="zh-CN" b="1" dirty="0" smtClean="0">
                <a:solidFill>
                  <a:srgbClr val="FF0000"/>
                </a:solidFill>
                <a:ea typeface="华文楷体"/>
                <a:cs typeface="Times New Roman" pitchFamily="18" charset="0"/>
              </a:rPr>
              <a:t>he </a:t>
            </a:r>
            <a:r>
              <a:rPr lang="en-US" altLang="zh-CN" b="1" dirty="0">
                <a:solidFill>
                  <a:srgbClr val="FF0000"/>
                </a:solidFill>
                <a:ea typeface="华文楷体"/>
                <a:cs typeface="Times New Roman" pitchFamily="18" charset="0"/>
              </a:rPr>
              <a:t>full-scale prototype CT coil dipole magnet</a:t>
            </a:r>
          </a:p>
        </p:txBody>
      </p:sp>
    </p:spTree>
    <p:extLst>
      <p:ext uri="{BB962C8B-B14F-4D97-AF65-F5344CB8AC3E}">
        <p14:creationId xmlns:p14="http://schemas.microsoft.com/office/powerpoint/2010/main" val="147248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277319" y="888073"/>
            <a:ext cx="11483714" cy="2054409"/>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US" altLang="zh-CN" sz="2400" b="1" dirty="0">
                <a:solidFill>
                  <a:srgbClr val="0000FF"/>
                </a:solidFill>
                <a:ea typeface="华文楷体"/>
                <a:cs typeface="Times New Roman" pitchFamily="18" charset="0"/>
              </a:rPr>
              <a:t>T</a:t>
            </a:r>
            <a:r>
              <a:rPr lang="en-US" altLang="zh-CN" sz="2400" b="1" dirty="0" smtClean="0">
                <a:solidFill>
                  <a:srgbClr val="0000FF"/>
                </a:solidFill>
                <a:ea typeface="华文楷体"/>
                <a:cs typeface="Times New Roman" pitchFamily="18" charset="0"/>
              </a:rPr>
              <a:t>o </a:t>
            </a:r>
            <a:r>
              <a:rPr lang="en-US" altLang="zh-CN" sz="2400" b="1" dirty="0">
                <a:solidFill>
                  <a:srgbClr val="0000FF"/>
                </a:solidFill>
                <a:ea typeface="华文楷体"/>
                <a:cs typeface="Times New Roman" pitchFamily="18" charset="0"/>
              </a:rPr>
              <a:t>reduce the </a:t>
            </a:r>
            <a:r>
              <a:rPr lang="en-US" altLang="zh-CN" sz="2400" b="1" dirty="0" smtClean="0">
                <a:solidFill>
                  <a:srgbClr val="0000FF"/>
                </a:solidFill>
                <a:ea typeface="华文楷体"/>
                <a:cs typeface="Times New Roman" pitchFamily="18" charset="0"/>
              </a:rPr>
              <a:t>production cost, the 2.5m long conductors are made by extrusion instead of by direct fabrication</a:t>
            </a:r>
            <a:r>
              <a:rPr lang="en-US" altLang="zh-CN" sz="2400" b="1" dirty="0">
                <a:solidFill>
                  <a:srgbClr val="0000FF"/>
                </a:solidFill>
                <a:ea typeface="华文楷体"/>
                <a:cs typeface="Times New Roman" pitchFamily="18" charset="0"/>
              </a:rPr>
              <a:t>. </a:t>
            </a:r>
            <a:r>
              <a:rPr lang="en-US" altLang="zh-CN" sz="2400" b="1" dirty="0" smtClean="0">
                <a:solidFill>
                  <a:srgbClr val="0000FF"/>
                </a:solidFill>
                <a:ea typeface="华文楷体"/>
                <a:cs typeface="Times New Roman" pitchFamily="18" charset="0"/>
              </a:rPr>
              <a:t>But in </a:t>
            </a:r>
            <a:r>
              <a:rPr lang="en-US" altLang="zh-CN" sz="2400" b="1" dirty="0">
                <a:solidFill>
                  <a:srgbClr val="0000FF"/>
                </a:solidFill>
                <a:ea typeface="华文楷体"/>
                <a:cs typeface="Times New Roman" pitchFamily="18" charset="0"/>
              </a:rPr>
              <a:t>the </a:t>
            </a:r>
            <a:r>
              <a:rPr lang="en-US" altLang="zh-CN" sz="2400" b="1" dirty="0" smtClean="0">
                <a:solidFill>
                  <a:srgbClr val="0000FF"/>
                </a:solidFill>
                <a:ea typeface="华文楷体"/>
                <a:cs typeface="Times New Roman" pitchFamily="18" charset="0"/>
              </a:rPr>
              <a:t>process </a:t>
            </a:r>
            <a:r>
              <a:rPr lang="en-US" altLang="zh-CN" sz="2400" b="1" dirty="0">
                <a:solidFill>
                  <a:srgbClr val="0000FF"/>
                </a:solidFill>
                <a:ea typeface="华文楷体"/>
                <a:cs typeface="Times New Roman" pitchFamily="18" charset="0"/>
              </a:rPr>
              <a:t>of </a:t>
            </a:r>
            <a:r>
              <a:rPr lang="en-US" altLang="zh-CN" sz="2400" b="1" dirty="0" smtClean="0">
                <a:solidFill>
                  <a:srgbClr val="0000FF"/>
                </a:solidFill>
                <a:ea typeface="华文楷体"/>
                <a:cs typeface="Times New Roman" pitchFamily="18" charset="0"/>
              </a:rPr>
              <a:t>extrusion, the </a:t>
            </a:r>
            <a:r>
              <a:rPr lang="en-US" altLang="zh-CN" sz="2400" b="1" dirty="0">
                <a:solidFill>
                  <a:srgbClr val="0000FF"/>
                </a:solidFill>
                <a:ea typeface="华文楷体"/>
                <a:cs typeface="Times New Roman" pitchFamily="18" charset="0"/>
              </a:rPr>
              <a:t>deformation along the conductors was </a:t>
            </a:r>
            <a:r>
              <a:rPr lang="en-US" altLang="zh-CN" sz="2400" b="1" dirty="0" smtClean="0">
                <a:solidFill>
                  <a:srgbClr val="0000FF"/>
                </a:solidFill>
                <a:ea typeface="华文楷体"/>
                <a:cs typeface="Times New Roman" pitchFamily="18" charset="0"/>
              </a:rPr>
              <a:t>found to be serious, </a:t>
            </a:r>
            <a:r>
              <a:rPr lang="en-US" altLang="zh-CN" sz="2400" b="1" dirty="0">
                <a:solidFill>
                  <a:srgbClr val="0000FF"/>
                </a:solidFill>
                <a:ea typeface="华文楷体"/>
                <a:cs typeface="Times New Roman" pitchFamily="18" charset="0"/>
              </a:rPr>
              <a:t>so </a:t>
            </a:r>
            <a:r>
              <a:rPr lang="en-US" altLang="zh-CN" sz="2400" b="1" dirty="0" smtClean="0">
                <a:solidFill>
                  <a:srgbClr val="0000FF"/>
                </a:solidFill>
                <a:ea typeface="华文楷体"/>
                <a:cs typeface="Times New Roman" pitchFamily="18" charset="0"/>
              </a:rPr>
              <a:t>the conductors had to be reformed by a specially made device.</a:t>
            </a:r>
            <a:endParaRPr lang="en-US" altLang="zh-CN" sz="2400" b="1" dirty="0">
              <a:solidFill>
                <a:srgbClr val="0000FF"/>
              </a:solidFill>
              <a:ea typeface="华文楷体"/>
              <a:cs typeface="Times New Roman" pitchFamily="18" charset="0"/>
            </a:endParaRPr>
          </a:p>
          <a:p>
            <a:pPr algn="just">
              <a:spcBef>
                <a:spcPts val="900"/>
              </a:spcBef>
              <a:buClr>
                <a:srgbClr val="FF0000"/>
              </a:buClr>
            </a:pPr>
            <a:r>
              <a:rPr lang="en-US" altLang="zh-CN" sz="2400" b="1" dirty="0" smtClean="0">
                <a:solidFill>
                  <a:srgbClr val="0000FF"/>
                </a:solidFill>
                <a:ea typeface="华文楷体"/>
                <a:cs typeface="Times New Roman" pitchFamily="18" charset="0"/>
              </a:rPr>
              <a:t>.</a:t>
            </a:r>
            <a:endParaRPr lang="en-US" altLang="zh-CN" sz="2400" b="1" dirty="0">
              <a:solidFill>
                <a:srgbClr val="0000FF"/>
              </a:solidFill>
              <a:ea typeface="华文楷体"/>
              <a:cs typeface="Times New Roman" pitchFamily="18" charset="0"/>
            </a:endParaRP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9" name="图片 8"/>
          <p:cNvPicPr>
            <a:picLocks noChangeAspect="1"/>
          </p:cNvPicPr>
          <p:nvPr/>
        </p:nvPicPr>
        <p:blipFill>
          <a:blip r:embed="rId2"/>
          <a:stretch>
            <a:fillRect/>
          </a:stretch>
        </p:blipFill>
        <p:spPr>
          <a:xfrm>
            <a:off x="460945" y="2506502"/>
            <a:ext cx="5435328" cy="250538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4985" y="3948829"/>
            <a:ext cx="3590751" cy="2692011"/>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7555" y="2487697"/>
            <a:ext cx="2928011" cy="3905541"/>
          </a:xfrm>
          <a:prstGeom prst="rect">
            <a:avLst/>
          </a:prstGeom>
        </p:spPr>
      </p:pic>
      <p:sp>
        <p:nvSpPr>
          <p:cNvPr id="12" name="Rectangle 8"/>
          <p:cNvSpPr>
            <a:spLocks noChangeArrowheads="1"/>
          </p:cNvSpPr>
          <p:nvPr/>
        </p:nvSpPr>
        <p:spPr bwMode="auto">
          <a:xfrm>
            <a:off x="2123669" y="3823302"/>
            <a:ext cx="2590388" cy="400110"/>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GB" altLang="zh-CN" sz="2000" b="1" dirty="0" smtClean="0">
                <a:solidFill>
                  <a:srgbClr val="FF0000"/>
                </a:solidFill>
              </a:rPr>
              <a:t>Before reformation</a:t>
            </a:r>
            <a:endParaRPr lang="en-GB" altLang="zh-CN" sz="2000" b="1" dirty="0">
              <a:solidFill>
                <a:srgbClr val="FF0000"/>
              </a:solidFill>
            </a:endParaRPr>
          </a:p>
        </p:txBody>
      </p:sp>
      <p:sp>
        <p:nvSpPr>
          <p:cNvPr id="18" name="Rectangle 8"/>
          <p:cNvSpPr>
            <a:spLocks noChangeArrowheads="1"/>
          </p:cNvSpPr>
          <p:nvPr/>
        </p:nvSpPr>
        <p:spPr bwMode="auto">
          <a:xfrm>
            <a:off x="8067725" y="5011885"/>
            <a:ext cx="2590388" cy="400110"/>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GB" altLang="zh-CN" sz="2000" b="1" dirty="0" smtClean="0">
                <a:solidFill>
                  <a:srgbClr val="FF0000"/>
                </a:solidFill>
              </a:rPr>
              <a:t>After reformation</a:t>
            </a:r>
            <a:endParaRPr lang="en-GB" altLang="zh-CN" sz="2000" b="1" dirty="0">
              <a:solidFill>
                <a:srgbClr val="FF0000"/>
              </a:solidFill>
            </a:endParaRPr>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2630" y="4507800"/>
            <a:ext cx="3800007" cy="2137504"/>
          </a:xfrm>
          <a:prstGeom prst="rect">
            <a:avLst/>
          </a:prstGeom>
        </p:spPr>
      </p:pic>
      <p:sp>
        <p:nvSpPr>
          <p:cNvPr id="14" name="Rectangle 4"/>
          <p:cNvSpPr txBox="1">
            <a:spLocks noChangeArrowheads="1"/>
          </p:cNvSpPr>
          <p:nvPr/>
        </p:nvSpPr>
        <p:spPr>
          <a:xfrm>
            <a:off x="2099378" y="141587"/>
            <a:ext cx="805645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T</a:t>
            </a:r>
            <a:r>
              <a:rPr lang="en-US" altLang="zh-CN" b="1" dirty="0" smtClean="0">
                <a:solidFill>
                  <a:srgbClr val="FF0000"/>
                </a:solidFill>
                <a:ea typeface="华文楷体"/>
                <a:cs typeface="Times New Roman" pitchFamily="18" charset="0"/>
              </a:rPr>
              <a:t>he </a:t>
            </a:r>
            <a:r>
              <a:rPr lang="en-US" altLang="zh-CN" b="1" dirty="0">
                <a:solidFill>
                  <a:srgbClr val="FF0000"/>
                </a:solidFill>
                <a:ea typeface="华文楷体"/>
                <a:cs typeface="Times New Roman" pitchFamily="18" charset="0"/>
              </a:rPr>
              <a:t>full-scale prototype CT coil dipole magnet</a:t>
            </a:r>
          </a:p>
        </p:txBody>
      </p:sp>
    </p:spTree>
    <p:extLst>
      <p:ext uri="{BB962C8B-B14F-4D97-AF65-F5344CB8AC3E}">
        <p14:creationId xmlns:p14="http://schemas.microsoft.com/office/powerpoint/2010/main" val="107125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224852" y="858093"/>
            <a:ext cx="11635821" cy="1200329"/>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US" altLang="zh-CN" sz="2400" b="1" dirty="0" smtClean="0">
                <a:solidFill>
                  <a:srgbClr val="0000FF"/>
                </a:solidFill>
                <a:ea typeface="华文楷体"/>
                <a:cs typeface="Times New Roman" pitchFamily="18" charset="0"/>
              </a:rPr>
              <a:t>The insulation </a:t>
            </a:r>
            <a:r>
              <a:rPr lang="en-US" altLang="zh-CN" sz="2400" b="1" dirty="0">
                <a:solidFill>
                  <a:srgbClr val="0000FF"/>
                </a:solidFill>
                <a:ea typeface="华文楷体"/>
                <a:cs typeface="Times New Roman" pitchFamily="18" charset="0"/>
              </a:rPr>
              <a:t>from turn to </a:t>
            </a:r>
            <a:r>
              <a:rPr lang="en-US" altLang="zh-CN" sz="2400" b="1" dirty="0" smtClean="0">
                <a:solidFill>
                  <a:srgbClr val="0000FF"/>
                </a:solidFill>
                <a:ea typeface="华文楷体"/>
                <a:cs typeface="Times New Roman" pitchFamily="18" charset="0"/>
              </a:rPr>
              <a:t>turn of the coils could be made by the technology of surface anodization. The insulation resistance of the anodized film is larger than 50 M</a:t>
            </a:r>
            <a:r>
              <a:rPr lang="el-GR" altLang="zh-CN" sz="2400" b="1" dirty="0" smtClean="0">
                <a:solidFill>
                  <a:srgbClr val="0000FF"/>
                </a:solidFill>
                <a:ea typeface="华文楷体"/>
                <a:cs typeface="Times New Roman" pitchFamily="18" charset="0"/>
              </a:rPr>
              <a:t>Ω</a:t>
            </a:r>
            <a:r>
              <a:rPr lang="en-US" altLang="zh-CN" sz="2400" b="1" smtClean="0">
                <a:solidFill>
                  <a:srgbClr val="0000FF"/>
                </a:solidFill>
                <a:ea typeface="华文楷体"/>
                <a:cs typeface="Times New Roman" pitchFamily="18" charset="0"/>
              </a:rPr>
              <a:t>@500V. </a:t>
            </a:r>
            <a:r>
              <a:rPr lang="en-US" altLang="zh-CN" sz="2400" b="1" dirty="0" smtClean="0">
                <a:solidFill>
                  <a:srgbClr val="0000FF"/>
                </a:solidFill>
                <a:ea typeface="华文楷体"/>
                <a:cs typeface="Times New Roman" pitchFamily="18" charset="0"/>
              </a:rPr>
              <a:t>The film on </a:t>
            </a:r>
            <a:r>
              <a:rPr lang="en-US" altLang="zh-CN" sz="2400" b="1" dirty="0">
                <a:solidFill>
                  <a:srgbClr val="0000FF"/>
                </a:solidFill>
                <a:ea typeface="华文楷体"/>
                <a:cs typeface="Times New Roman" pitchFamily="18" charset="0"/>
              </a:rPr>
              <a:t>the touch surfaces </a:t>
            </a:r>
            <a:r>
              <a:rPr lang="en-US" altLang="zh-CN" sz="2400" b="1" dirty="0" smtClean="0">
                <a:solidFill>
                  <a:srgbClr val="0000FF"/>
                </a:solidFill>
                <a:ea typeface="华文楷体"/>
                <a:cs typeface="Times New Roman" pitchFamily="18" charset="0"/>
              </a:rPr>
              <a:t>is </a:t>
            </a:r>
            <a:r>
              <a:rPr lang="en-US" altLang="zh-CN" sz="2400" b="1" dirty="0">
                <a:solidFill>
                  <a:srgbClr val="0000FF"/>
                </a:solidFill>
                <a:ea typeface="华文楷体"/>
                <a:cs typeface="Times New Roman" pitchFamily="18" charset="0"/>
              </a:rPr>
              <a:t>gotten rid of before </a:t>
            </a:r>
            <a:r>
              <a:rPr lang="en-US" altLang="zh-CN" sz="2400" b="1" dirty="0" smtClean="0">
                <a:solidFill>
                  <a:srgbClr val="0000FF"/>
                </a:solidFill>
                <a:ea typeface="华文楷体"/>
                <a:cs typeface="Times New Roman" pitchFamily="18" charset="0"/>
              </a:rPr>
              <a:t>coated with silver film.</a:t>
            </a:r>
            <a:endParaRPr lang="en-US" altLang="zh-CN" sz="2400" b="1" dirty="0">
              <a:solidFill>
                <a:srgbClr val="0000FF"/>
              </a:solidFill>
              <a:ea typeface="华文楷体"/>
              <a:cs typeface="Times New Roman" pitchFamily="18" charset="0"/>
            </a:endParaRPr>
          </a:p>
        </p:txBody>
      </p:sp>
      <p:sp>
        <p:nvSpPr>
          <p:cNvPr id="11" name="Line 3"/>
          <p:cNvSpPr>
            <a:spLocks noChangeShapeType="1"/>
          </p:cNvSpPr>
          <p:nvPr/>
        </p:nvSpPr>
        <p:spPr bwMode="auto">
          <a:xfrm flipV="1">
            <a:off x="-29979" y="775177"/>
            <a:ext cx="12221979" cy="7495"/>
          </a:xfrm>
          <a:prstGeom prst="line">
            <a:avLst/>
          </a:prstGeom>
          <a:noFill/>
          <a:ln w="76200">
            <a:solidFill>
              <a:srgbClr val="FFFF00"/>
            </a:solidFill>
            <a:round/>
            <a:headEnd/>
            <a:tailEnd/>
          </a:ln>
        </p:spPr>
        <p:txBody>
          <a:bodyPr/>
          <a:lstStyle/>
          <a:p>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97" y="2146138"/>
            <a:ext cx="3381828" cy="4509104"/>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7830" y="2185837"/>
            <a:ext cx="4620836" cy="3465628"/>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3681" y="4037624"/>
            <a:ext cx="3654340" cy="2740755"/>
          </a:xfrm>
          <a:prstGeom prst="rect">
            <a:avLst/>
          </a:prstGeom>
        </p:spPr>
      </p:pic>
      <p:sp>
        <p:nvSpPr>
          <p:cNvPr id="10" name="Rectangle 4"/>
          <p:cNvSpPr txBox="1">
            <a:spLocks noChangeArrowheads="1"/>
          </p:cNvSpPr>
          <p:nvPr/>
        </p:nvSpPr>
        <p:spPr>
          <a:xfrm>
            <a:off x="2099378" y="141587"/>
            <a:ext cx="805645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T</a:t>
            </a:r>
            <a:r>
              <a:rPr lang="en-US" altLang="zh-CN" b="1" dirty="0" smtClean="0">
                <a:solidFill>
                  <a:srgbClr val="FF0000"/>
                </a:solidFill>
                <a:ea typeface="华文楷体"/>
                <a:cs typeface="Times New Roman" pitchFamily="18" charset="0"/>
              </a:rPr>
              <a:t>he </a:t>
            </a:r>
            <a:r>
              <a:rPr lang="en-US" altLang="zh-CN" b="1" dirty="0">
                <a:solidFill>
                  <a:srgbClr val="FF0000"/>
                </a:solidFill>
                <a:ea typeface="华文楷体"/>
                <a:cs typeface="Times New Roman" pitchFamily="18" charset="0"/>
              </a:rPr>
              <a:t>full-scale prototype CT coil dipole magnet</a:t>
            </a:r>
          </a:p>
        </p:txBody>
      </p:sp>
    </p:spTree>
    <p:extLst>
      <p:ext uri="{BB962C8B-B14F-4D97-AF65-F5344CB8AC3E}">
        <p14:creationId xmlns:p14="http://schemas.microsoft.com/office/powerpoint/2010/main" val="3585796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344774" y="877869"/>
            <a:ext cx="11462401" cy="2169825"/>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US" altLang="zh-CN" sz="2400" b="1" dirty="0" smtClean="0">
                <a:solidFill>
                  <a:srgbClr val="0000FF"/>
                </a:solidFill>
                <a:ea typeface="华文楷体"/>
                <a:cs typeface="Times New Roman" pitchFamily="18" charset="0"/>
              </a:rPr>
              <a:t>The conductors </a:t>
            </a:r>
            <a:r>
              <a:rPr lang="en-US" altLang="zh-CN" sz="2400" b="1" dirty="0">
                <a:solidFill>
                  <a:srgbClr val="0000FF"/>
                </a:solidFill>
                <a:ea typeface="华文楷体"/>
                <a:cs typeface="Times New Roman" pitchFamily="18" charset="0"/>
              </a:rPr>
              <a:t>of the </a:t>
            </a:r>
            <a:r>
              <a:rPr lang="en-US" altLang="zh-CN" sz="2400" b="1" dirty="0" smtClean="0">
                <a:solidFill>
                  <a:srgbClr val="0000FF"/>
                </a:solidFill>
                <a:ea typeface="华文楷体"/>
                <a:cs typeface="Times New Roman" pitchFamily="18" charset="0"/>
              </a:rPr>
              <a:t>coils from turn to turn are </a:t>
            </a:r>
            <a:r>
              <a:rPr lang="en-US" altLang="zh-CN" sz="2400" b="1" dirty="0">
                <a:solidFill>
                  <a:srgbClr val="0000FF"/>
                </a:solidFill>
                <a:ea typeface="华文楷体"/>
                <a:cs typeface="Times New Roman" pitchFamily="18" charset="0"/>
              </a:rPr>
              <a:t>connected by the by-pass circular </a:t>
            </a:r>
            <a:r>
              <a:rPr lang="en-US" altLang="zh-CN" sz="2400" b="1" dirty="0" smtClean="0">
                <a:solidFill>
                  <a:srgbClr val="0000FF"/>
                </a:solidFill>
                <a:ea typeface="华文楷体"/>
                <a:cs typeface="Times New Roman" pitchFamily="18" charset="0"/>
              </a:rPr>
              <a:t>conductors at the ends of the magnet.  The water cooling tubes are inserted between two inner turns and led out at one end of the magnet.</a:t>
            </a:r>
          </a:p>
          <a:p>
            <a:pPr algn="just">
              <a:spcBef>
                <a:spcPts val="900"/>
              </a:spcBef>
              <a:buClr>
                <a:srgbClr val="FF0000"/>
              </a:buClr>
            </a:pPr>
            <a:endParaRPr lang="en-US" altLang="zh-CN" sz="2400" b="1" dirty="0">
              <a:solidFill>
                <a:srgbClr val="0000FF"/>
              </a:solidFill>
              <a:ea typeface="华文楷体"/>
              <a:cs typeface="Times New Roman" pitchFamily="18" charset="0"/>
            </a:endParaRPr>
          </a:p>
          <a:p>
            <a:pPr algn="just">
              <a:spcBef>
                <a:spcPts val="900"/>
              </a:spcBef>
              <a:buClr>
                <a:srgbClr val="FF0000"/>
              </a:buClr>
            </a:pPr>
            <a:endParaRPr lang="en-US" altLang="zh-CN" sz="2400" b="1" dirty="0">
              <a:solidFill>
                <a:srgbClr val="0000FF"/>
              </a:solidFill>
              <a:ea typeface="华文楷体"/>
              <a:cs typeface="Times New Roman" pitchFamily="18" charset="0"/>
            </a:endParaRP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7478" y="4431790"/>
            <a:ext cx="2837688" cy="2128266"/>
          </a:xfrm>
          <a:prstGeom prst="rect">
            <a:avLst/>
          </a:prstGeom>
        </p:spPr>
      </p:pic>
      <p:pic>
        <p:nvPicPr>
          <p:cNvPr id="14" name="图片 13"/>
          <p:cNvPicPr>
            <a:picLocks noChangeAspect="1"/>
          </p:cNvPicPr>
          <p:nvPr/>
        </p:nvPicPr>
        <p:blipFill>
          <a:blip r:embed="rId3"/>
          <a:stretch>
            <a:fillRect/>
          </a:stretch>
        </p:blipFill>
        <p:spPr>
          <a:xfrm>
            <a:off x="1958764" y="2097898"/>
            <a:ext cx="3100878" cy="2532136"/>
          </a:xfrm>
          <a:prstGeom prst="rect">
            <a:avLst/>
          </a:prstGeom>
        </p:spPr>
      </p:pic>
      <p:pic>
        <p:nvPicPr>
          <p:cNvPr id="15" name="图片 14"/>
          <p:cNvPicPr>
            <a:picLocks noChangeAspect="1"/>
          </p:cNvPicPr>
          <p:nvPr/>
        </p:nvPicPr>
        <p:blipFill>
          <a:blip r:embed="rId4"/>
          <a:stretch>
            <a:fillRect/>
          </a:stretch>
        </p:blipFill>
        <p:spPr>
          <a:xfrm>
            <a:off x="5911805" y="2169206"/>
            <a:ext cx="3320871" cy="2408363"/>
          </a:xfrm>
          <a:prstGeom prst="rect">
            <a:avLst/>
          </a:prstGeom>
        </p:spPr>
      </p:pic>
      <p:sp>
        <p:nvSpPr>
          <p:cNvPr id="9" name="Rectangle 4"/>
          <p:cNvSpPr txBox="1">
            <a:spLocks noChangeArrowheads="1"/>
          </p:cNvSpPr>
          <p:nvPr/>
        </p:nvSpPr>
        <p:spPr>
          <a:xfrm>
            <a:off x="2099378" y="141587"/>
            <a:ext cx="805645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T</a:t>
            </a:r>
            <a:r>
              <a:rPr lang="en-US" altLang="zh-CN" b="1" dirty="0" smtClean="0">
                <a:solidFill>
                  <a:srgbClr val="FF0000"/>
                </a:solidFill>
                <a:ea typeface="华文楷体"/>
                <a:cs typeface="Times New Roman" pitchFamily="18" charset="0"/>
              </a:rPr>
              <a:t>he </a:t>
            </a:r>
            <a:r>
              <a:rPr lang="en-US" altLang="zh-CN" b="1" dirty="0">
                <a:solidFill>
                  <a:srgbClr val="FF0000"/>
                </a:solidFill>
                <a:ea typeface="华文楷体"/>
                <a:cs typeface="Times New Roman" pitchFamily="18" charset="0"/>
              </a:rPr>
              <a:t>full-scale prototype CT coil dipole magnet</a:t>
            </a:r>
          </a:p>
        </p:txBody>
      </p:sp>
    </p:spTree>
    <p:extLst>
      <p:ext uri="{BB962C8B-B14F-4D97-AF65-F5344CB8AC3E}">
        <p14:creationId xmlns:p14="http://schemas.microsoft.com/office/powerpoint/2010/main" val="2594041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10" name="图片 9"/>
          <p:cNvPicPr>
            <a:picLocks noChangeAspect="1"/>
          </p:cNvPicPr>
          <p:nvPr/>
        </p:nvPicPr>
        <p:blipFill>
          <a:blip r:embed="rId2"/>
          <a:stretch>
            <a:fillRect/>
          </a:stretch>
        </p:blipFill>
        <p:spPr>
          <a:xfrm>
            <a:off x="412230" y="1985667"/>
            <a:ext cx="7420655" cy="3864490"/>
          </a:xfrm>
          <a:prstGeom prst="rect">
            <a:avLst/>
          </a:prstGeom>
        </p:spPr>
      </p:pic>
      <p:sp>
        <p:nvSpPr>
          <p:cNvPr id="12" name="Rectangle 8"/>
          <p:cNvSpPr>
            <a:spLocks noChangeArrowheads="1"/>
          </p:cNvSpPr>
          <p:nvPr/>
        </p:nvSpPr>
        <p:spPr bwMode="auto">
          <a:xfrm>
            <a:off x="347270" y="943171"/>
            <a:ext cx="11420008" cy="1200329"/>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US" altLang="zh-CN" sz="2400" b="1" dirty="0" smtClean="0">
                <a:solidFill>
                  <a:srgbClr val="0000FF"/>
                </a:solidFill>
                <a:ea typeface="华文楷体"/>
                <a:cs typeface="Times New Roman" pitchFamily="18" charset="0"/>
              </a:rPr>
              <a:t>To insure the conductors of the coils at their right position, the supporters every 415mm in longitudinal direction are assembled. </a:t>
            </a:r>
            <a:r>
              <a:rPr lang="en-US" altLang="zh-CN" sz="2400" b="1" dirty="0">
                <a:solidFill>
                  <a:srgbClr val="0000FF"/>
                </a:solidFill>
                <a:ea typeface="华文楷体"/>
                <a:cs typeface="Times New Roman" pitchFamily="18" charset="0"/>
              </a:rPr>
              <a:t>The positions of the shielding tube that support the supporters of the </a:t>
            </a:r>
            <a:r>
              <a:rPr lang="en-US" altLang="zh-CN" sz="2400" b="1" dirty="0" smtClean="0">
                <a:solidFill>
                  <a:srgbClr val="0000FF"/>
                </a:solidFill>
                <a:ea typeface="华文楷体"/>
                <a:cs typeface="Times New Roman" pitchFamily="18" charset="0"/>
              </a:rPr>
              <a:t>coils </a:t>
            </a:r>
            <a:r>
              <a:rPr lang="en-US" altLang="zh-CN" sz="2400" b="1" dirty="0">
                <a:solidFill>
                  <a:srgbClr val="0000FF"/>
                </a:solidFill>
                <a:ea typeface="华文楷体"/>
                <a:cs typeface="Times New Roman" pitchFamily="18" charset="0"/>
              </a:rPr>
              <a:t>are </a:t>
            </a:r>
            <a:r>
              <a:rPr lang="en-US" altLang="zh-CN" sz="2400" b="1" dirty="0" smtClean="0">
                <a:solidFill>
                  <a:srgbClr val="0000FF"/>
                </a:solidFill>
                <a:ea typeface="华文楷体"/>
                <a:cs typeface="Times New Roman" pitchFamily="18" charset="0"/>
              </a:rPr>
              <a:t>machined carefully </a:t>
            </a:r>
            <a:r>
              <a:rPr lang="en-US" altLang="zh-CN" sz="2400" b="1" dirty="0">
                <a:solidFill>
                  <a:srgbClr val="0000FF"/>
                </a:solidFill>
                <a:ea typeface="华文楷体"/>
                <a:cs typeface="Times New Roman" pitchFamily="18" charset="0"/>
              </a:rPr>
              <a:t>and </a:t>
            </a:r>
            <a:r>
              <a:rPr lang="en-US" altLang="zh-CN" sz="2400" b="1" dirty="0" smtClean="0">
                <a:solidFill>
                  <a:srgbClr val="0000FF"/>
                </a:solidFill>
                <a:ea typeface="华文楷体"/>
                <a:cs typeface="Times New Roman" pitchFamily="18" charset="0"/>
              </a:rPr>
              <a:t>precisely.</a:t>
            </a:r>
            <a:endParaRPr lang="en-US" altLang="zh-CN" sz="2400" b="1" dirty="0">
              <a:solidFill>
                <a:srgbClr val="0000FF"/>
              </a:solidFill>
              <a:ea typeface="华文楷体"/>
              <a:cs typeface="Times New Roman" pitchFamily="18" charset="0"/>
            </a:endParaRPr>
          </a:p>
        </p:txBody>
      </p:sp>
      <p:pic>
        <p:nvPicPr>
          <p:cNvPr id="13" name="图片 12"/>
          <p:cNvPicPr>
            <a:picLocks noChangeAspect="1"/>
          </p:cNvPicPr>
          <p:nvPr/>
        </p:nvPicPr>
        <p:blipFill>
          <a:blip r:embed="rId3"/>
          <a:stretch>
            <a:fillRect/>
          </a:stretch>
        </p:blipFill>
        <p:spPr>
          <a:xfrm>
            <a:off x="7983230" y="2206419"/>
            <a:ext cx="3633702" cy="2894041"/>
          </a:xfrm>
          <a:prstGeom prst="rect">
            <a:avLst/>
          </a:prstGeom>
        </p:spPr>
      </p:pic>
      <p:pic>
        <p:nvPicPr>
          <p:cNvPr id="14" name="图片 13"/>
          <p:cNvPicPr>
            <a:picLocks noChangeAspect="1"/>
          </p:cNvPicPr>
          <p:nvPr/>
        </p:nvPicPr>
        <p:blipFill>
          <a:blip r:embed="rId4"/>
          <a:stretch>
            <a:fillRect/>
          </a:stretch>
        </p:blipFill>
        <p:spPr>
          <a:xfrm>
            <a:off x="6602259" y="4068979"/>
            <a:ext cx="2069552" cy="2603758"/>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9971" y="4569516"/>
            <a:ext cx="2805391" cy="2103221"/>
          </a:xfrm>
          <a:prstGeom prst="rect">
            <a:avLst/>
          </a:prstGeom>
        </p:spPr>
      </p:pic>
      <p:sp>
        <p:nvSpPr>
          <p:cNvPr id="9" name="Rectangle 4"/>
          <p:cNvSpPr txBox="1">
            <a:spLocks noChangeArrowheads="1"/>
          </p:cNvSpPr>
          <p:nvPr/>
        </p:nvSpPr>
        <p:spPr>
          <a:xfrm>
            <a:off x="2099378" y="141587"/>
            <a:ext cx="805645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T</a:t>
            </a:r>
            <a:r>
              <a:rPr lang="en-US" altLang="zh-CN" b="1" dirty="0" smtClean="0">
                <a:solidFill>
                  <a:srgbClr val="FF0000"/>
                </a:solidFill>
                <a:ea typeface="华文楷体"/>
                <a:cs typeface="Times New Roman" pitchFamily="18" charset="0"/>
              </a:rPr>
              <a:t>he </a:t>
            </a:r>
            <a:r>
              <a:rPr lang="en-US" altLang="zh-CN" b="1" dirty="0">
                <a:solidFill>
                  <a:srgbClr val="FF0000"/>
                </a:solidFill>
                <a:ea typeface="华文楷体"/>
                <a:cs typeface="Times New Roman" pitchFamily="18" charset="0"/>
              </a:rPr>
              <a:t>full-scale prototype CT coil dipole magnet</a:t>
            </a:r>
          </a:p>
        </p:txBody>
      </p:sp>
    </p:spTree>
    <p:extLst>
      <p:ext uri="{BB962C8B-B14F-4D97-AF65-F5344CB8AC3E}">
        <p14:creationId xmlns:p14="http://schemas.microsoft.com/office/powerpoint/2010/main" val="2035860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201722" y="960217"/>
            <a:ext cx="11573053" cy="1569660"/>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US" altLang="zh-CN" sz="2400" b="1" dirty="0" smtClean="0">
                <a:solidFill>
                  <a:srgbClr val="0000FF"/>
                </a:solidFill>
                <a:ea typeface="华文楷体"/>
                <a:cs typeface="Times New Roman" pitchFamily="18" charset="0"/>
              </a:rPr>
              <a:t>In the assembly process, the lower coil is directly installed in the lower </a:t>
            </a:r>
            <a:r>
              <a:rPr lang="en-US" altLang="zh-CN" sz="2400" b="1" dirty="0" smtClean="0">
                <a:solidFill>
                  <a:srgbClr val="0000FF"/>
                </a:solidFill>
                <a:ea typeface="华文楷体"/>
                <a:cs typeface="Times New Roman" pitchFamily="18" charset="0"/>
              </a:rPr>
              <a:t>half shielding </a:t>
            </a:r>
            <a:r>
              <a:rPr lang="en-US" altLang="zh-CN" sz="2400" b="1" dirty="0" smtClean="0">
                <a:solidFill>
                  <a:srgbClr val="0000FF"/>
                </a:solidFill>
                <a:ea typeface="华文楷体"/>
                <a:cs typeface="Times New Roman" pitchFamily="18" charset="0"/>
              </a:rPr>
              <a:t>tube, the upper half coil should be firstly assembled in an assembling tooling and then rotated 180 degree. After it is put together with the lower coil, the upper shielding tube is assembled with the lower one by the same assembling tooling.</a:t>
            </a:r>
            <a:endParaRPr lang="en-US" altLang="zh-CN" sz="2400" b="1" dirty="0">
              <a:solidFill>
                <a:srgbClr val="0000FF"/>
              </a:solidFill>
              <a:ea typeface="华文楷体"/>
              <a:cs typeface="Times New Roman" pitchFamily="18" charset="0"/>
            </a:endParaRP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13" name="图片 12"/>
          <p:cNvPicPr>
            <a:picLocks noChangeAspect="1"/>
          </p:cNvPicPr>
          <p:nvPr/>
        </p:nvPicPr>
        <p:blipFill>
          <a:blip r:embed="rId2"/>
          <a:stretch>
            <a:fillRect/>
          </a:stretch>
        </p:blipFill>
        <p:spPr>
          <a:xfrm>
            <a:off x="5800872" y="3702738"/>
            <a:ext cx="6034399" cy="2817982"/>
          </a:xfrm>
          <a:prstGeom prst="rect">
            <a:avLst/>
          </a:prstGeom>
        </p:spPr>
      </p:pic>
      <p:pic>
        <p:nvPicPr>
          <p:cNvPr id="9" name="图片 8"/>
          <p:cNvPicPr>
            <a:picLocks noChangeAspect="1"/>
          </p:cNvPicPr>
          <p:nvPr/>
        </p:nvPicPr>
        <p:blipFill>
          <a:blip r:embed="rId3"/>
          <a:stretch>
            <a:fillRect/>
          </a:stretch>
        </p:blipFill>
        <p:spPr>
          <a:xfrm>
            <a:off x="636829" y="2617011"/>
            <a:ext cx="5490778" cy="2975377"/>
          </a:xfrm>
          <a:prstGeom prst="rect">
            <a:avLst/>
          </a:prstGeom>
        </p:spPr>
      </p:pic>
      <p:sp>
        <p:nvSpPr>
          <p:cNvPr id="7" name="Rectangle 4"/>
          <p:cNvSpPr txBox="1">
            <a:spLocks noChangeArrowheads="1"/>
          </p:cNvSpPr>
          <p:nvPr/>
        </p:nvSpPr>
        <p:spPr>
          <a:xfrm>
            <a:off x="2099378" y="141587"/>
            <a:ext cx="805645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T</a:t>
            </a:r>
            <a:r>
              <a:rPr lang="en-US" altLang="zh-CN" b="1" dirty="0" smtClean="0">
                <a:solidFill>
                  <a:srgbClr val="FF0000"/>
                </a:solidFill>
                <a:ea typeface="华文楷体"/>
                <a:cs typeface="Times New Roman" pitchFamily="18" charset="0"/>
              </a:rPr>
              <a:t>he </a:t>
            </a:r>
            <a:r>
              <a:rPr lang="en-US" altLang="zh-CN" b="1" dirty="0">
                <a:solidFill>
                  <a:srgbClr val="FF0000"/>
                </a:solidFill>
                <a:ea typeface="华文楷体"/>
                <a:cs typeface="Times New Roman" pitchFamily="18" charset="0"/>
              </a:rPr>
              <a:t>full-scale prototype CT coil dipole magnet</a:t>
            </a:r>
          </a:p>
        </p:txBody>
      </p:sp>
    </p:spTree>
    <p:extLst>
      <p:ext uri="{BB962C8B-B14F-4D97-AF65-F5344CB8AC3E}">
        <p14:creationId xmlns:p14="http://schemas.microsoft.com/office/powerpoint/2010/main" val="3559092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221886" y="913129"/>
            <a:ext cx="11573053" cy="461665"/>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US" altLang="zh-CN" sz="2400" b="1" dirty="0" smtClean="0">
                <a:solidFill>
                  <a:srgbClr val="0000FF"/>
                </a:solidFill>
                <a:ea typeface="华文楷体"/>
                <a:cs typeface="Times New Roman" pitchFamily="18" charset="0"/>
              </a:rPr>
              <a:t>The pictures in the process the magnet assembly.</a:t>
            </a:r>
            <a:endParaRPr lang="en-US" altLang="zh-CN" sz="2400" b="1" dirty="0">
              <a:solidFill>
                <a:srgbClr val="0000FF"/>
              </a:solidFill>
              <a:ea typeface="华文楷体"/>
              <a:cs typeface="Times New Roman" pitchFamily="18" charset="0"/>
            </a:endParaRP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141" y="1545964"/>
            <a:ext cx="1808232" cy="4023881"/>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4662" y="1909437"/>
            <a:ext cx="1785746" cy="3973843"/>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3255" y="1609634"/>
            <a:ext cx="3993231" cy="2994924"/>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2748" y="3727244"/>
            <a:ext cx="3824571" cy="2868429"/>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1321" y="2485552"/>
            <a:ext cx="2954185" cy="3937374"/>
          </a:xfrm>
          <a:prstGeom prst="rect">
            <a:avLst/>
          </a:prstGeom>
        </p:spPr>
      </p:pic>
      <p:sp>
        <p:nvSpPr>
          <p:cNvPr id="13" name="Rectangle 4"/>
          <p:cNvSpPr txBox="1">
            <a:spLocks noChangeArrowheads="1"/>
          </p:cNvSpPr>
          <p:nvPr/>
        </p:nvSpPr>
        <p:spPr>
          <a:xfrm>
            <a:off x="2099378" y="141587"/>
            <a:ext cx="805645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T</a:t>
            </a:r>
            <a:r>
              <a:rPr lang="en-US" altLang="zh-CN" b="1" dirty="0" smtClean="0">
                <a:solidFill>
                  <a:srgbClr val="FF0000"/>
                </a:solidFill>
                <a:ea typeface="华文楷体"/>
                <a:cs typeface="Times New Roman" pitchFamily="18" charset="0"/>
              </a:rPr>
              <a:t>he </a:t>
            </a:r>
            <a:r>
              <a:rPr lang="en-US" altLang="zh-CN" b="1" dirty="0">
                <a:solidFill>
                  <a:srgbClr val="FF0000"/>
                </a:solidFill>
                <a:ea typeface="华文楷体"/>
                <a:cs typeface="Times New Roman" pitchFamily="18" charset="0"/>
              </a:rPr>
              <a:t>full-scale prototype CT coil dipole magnet</a:t>
            </a:r>
          </a:p>
        </p:txBody>
      </p:sp>
    </p:spTree>
    <p:extLst>
      <p:ext uri="{BB962C8B-B14F-4D97-AF65-F5344CB8AC3E}">
        <p14:creationId xmlns:p14="http://schemas.microsoft.com/office/powerpoint/2010/main" val="2615742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324462" y="941293"/>
            <a:ext cx="11573053" cy="461665"/>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US" altLang="zh-CN" sz="2400" b="1" dirty="0" smtClean="0">
                <a:solidFill>
                  <a:srgbClr val="0000FF"/>
                </a:solidFill>
                <a:ea typeface="华文楷体"/>
                <a:cs typeface="Times New Roman" pitchFamily="18" charset="0"/>
              </a:rPr>
              <a:t>The pictures of the finished CT coil dipole magnet </a:t>
            </a:r>
            <a:endParaRPr lang="en-US" altLang="zh-CN" sz="2400" b="1" dirty="0">
              <a:solidFill>
                <a:srgbClr val="0000FF"/>
              </a:solidFill>
              <a:ea typeface="华文楷体"/>
              <a:cs typeface="Times New Roman" pitchFamily="18" charset="0"/>
            </a:endParaRP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6287" y="3805727"/>
            <a:ext cx="3671157" cy="2754444"/>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287" y="941293"/>
            <a:ext cx="3636937" cy="272876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247" y="1402958"/>
            <a:ext cx="6942946" cy="5207209"/>
          </a:xfrm>
          <a:prstGeom prst="rect">
            <a:avLst/>
          </a:prstGeom>
        </p:spPr>
      </p:pic>
      <p:sp>
        <p:nvSpPr>
          <p:cNvPr id="9" name="Rectangle 4"/>
          <p:cNvSpPr txBox="1">
            <a:spLocks noChangeArrowheads="1"/>
          </p:cNvSpPr>
          <p:nvPr/>
        </p:nvSpPr>
        <p:spPr>
          <a:xfrm>
            <a:off x="2099378" y="141587"/>
            <a:ext cx="805645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T</a:t>
            </a:r>
            <a:r>
              <a:rPr lang="en-US" altLang="zh-CN" b="1" dirty="0" smtClean="0">
                <a:solidFill>
                  <a:srgbClr val="FF0000"/>
                </a:solidFill>
                <a:ea typeface="华文楷体"/>
                <a:cs typeface="Times New Roman" pitchFamily="18" charset="0"/>
              </a:rPr>
              <a:t>he </a:t>
            </a:r>
            <a:r>
              <a:rPr lang="en-US" altLang="zh-CN" b="1" dirty="0">
                <a:solidFill>
                  <a:srgbClr val="FF0000"/>
                </a:solidFill>
                <a:ea typeface="华文楷体"/>
                <a:cs typeface="Times New Roman" pitchFamily="18" charset="0"/>
              </a:rPr>
              <a:t>full-scale prototype CT coil dipole magnet</a:t>
            </a:r>
          </a:p>
        </p:txBody>
      </p:sp>
    </p:spTree>
    <p:extLst>
      <p:ext uri="{BB962C8B-B14F-4D97-AF65-F5344CB8AC3E}">
        <p14:creationId xmlns:p14="http://schemas.microsoft.com/office/powerpoint/2010/main" val="1422536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208180" y="896634"/>
            <a:ext cx="11805617" cy="1200329"/>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Ø"/>
            </a:pPr>
            <a:r>
              <a:rPr lang="en-US" altLang="zh-CN" sz="2400" b="1" dirty="0" smtClean="0">
                <a:solidFill>
                  <a:srgbClr val="0000FF"/>
                </a:solidFill>
                <a:ea typeface="华文楷体"/>
                <a:cs typeface="Times New Roman" pitchFamily="18" charset="0"/>
              </a:rPr>
              <a:t>Unfortunately, </a:t>
            </a:r>
            <a:r>
              <a:rPr lang="en-US" altLang="zh-CN" sz="2400" b="1" dirty="0" smtClean="0">
                <a:solidFill>
                  <a:srgbClr val="0000FF"/>
                </a:solidFill>
                <a:ea typeface="华文楷体"/>
                <a:cs typeface="Times New Roman" pitchFamily="18" charset="0"/>
              </a:rPr>
              <a:t>the final assembly </a:t>
            </a:r>
            <a:r>
              <a:rPr lang="en-US" altLang="zh-CN" sz="2400" b="1" dirty="0" smtClean="0">
                <a:solidFill>
                  <a:srgbClr val="0000FF"/>
                </a:solidFill>
                <a:ea typeface="华文楷体"/>
                <a:cs typeface="Times New Roman" pitchFamily="18" charset="0"/>
              </a:rPr>
              <a:t>tolerance </a:t>
            </a:r>
            <a:r>
              <a:rPr lang="en-US" altLang="zh-CN" sz="2400" b="1" dirty="0" smtClean="0">
                <a:solidFill>
                  <a:srgbClr val="0000FF"/>
                </a:solidFill>
                <a:ea typeface="华文楷体"/>
                <a:cs typeface="Times New Roman" pitchFamily="18" charset="0"/>
              </a:rPr>
              <a:t>of the coils are more than 0.3mm which is three time larger than the required value of 0.1mm</a:t>
            </a:r>
            <a:r>
              <a:rPr lang="en-US" altLang="zh-CN" sz="2400" b="1" dirty="0">
                <a:solidFill>
                  <a:srgbClr val="0000FF"/>
                </a:solidFill>
                <a:ea typeface="华文楷体"/>
                <a:cs typeface="Times New Roman" pitchFamily="18" charset="0"/>
              </a:rPr>
              <a:t> </a:t>
            </a:r>
            <a:r>
              <a:rPr lang="en-US" altLang="zh-CN" sz="2400" b="1" dirty="0" smtClean="0">
                <a:solidFill>
                  <a:srgbClr val="0000FF"/>
                </a:solidFill>
                <a:ea typeface="华文楷体"/>
                <a:cs typeface="Times New Roman" pitchFamily="18" charset="0"/>
              </a:rPr>
              <a:t>although the company has tried their best to control </a:t>
            </a:r>
            <a:r>
              <a:rPr lang="en-US" altLang="zh-CN" sz="2400" b="1" dirty="0">
                <a:solidFill>
                  <a:srgbClr val="0000FF"/>
                </a:solidFill>
                <a:ea typeface="华文楷体"/>
                <a:cs typeface="Times New Roman" pitchFamily="18" charset="0"/>
              </a:rPr>
              <a:t>the </a:t>
            </a:r>
            <a:r>
              <a:rPr lang="en-US" altLang="zh-CN" sz="2400" b="1" dirty="0" smtClean="0">
                <a:solidFill>
                  <a:srgbClr val="0000FF"/>
                </a:solidFill>
                <a:ea typeface="华文楷体"/>
                <a:cs typeface="Times New Roman" pitchFamily="18" charset="0"/>
              </a:rPr>
              <a:t>mechanical errors </a:t>
            </a:r>
            <a:r>
              <a:rPr lang="en-US" altLang="zh-CN" sz="2400" b="1" dirty="0">
                <a:solidFill>
                  <a:srgbClr val="0000FF"/>
                </a:solidFill>
                <a:ea typeface="华文楷体"/>
                <a:cs typeface="Times New Roman" pitchFamily="18" charset="0"/>
              </a:rPr>
              <a:t>of the </a:t>
            </a:r>
            <a:r>
              <a:rPr lang="en-US" altLang="zh-CN" sz="2400" b="1" dirty="0" smtClean="0">
                <a:solidFill>
                  <a:srgbClr val="0000FF"/>
                </a:solidFill>
                <a:ea typeface="华文楷体"/>
                <a:cs typeface="Times New Roman" pitchFamily="18" charset="0"/>
              </a:rPr>
              <a:t>magnet.</a:t>
            </a: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graphicFrame>
        <p:nvGraphicFramePr>
          <p:cNvPr id="10" name="表格 9"/>
          <p:cNvGraphicFramePr>
            <a:graphicFrameLocks noGrp="1"/>
          </p:cNvGraphicFramePr>
          <p:nvPr>
            <p:extLst>
              <p:ext uri="{D42A27DB-BD31-4B8C-83A1-F6EECF244321}">
                <p14:modId xmlns:p14="http://schemas.microsoft.com/office/powerpoint/2010/main" val="913501064"/>
              </p:ext>
            </p:extLst>
          </p:nvPr>
        </p:nvGraphicFramePr>
        <p:xfrm>
          <a:off x="2107166" y="2096963"/>
          <a:ext cx="7501529" cy="4545894"/>
        </p:xfrm>
        <a:graphic>
          <a:graphicData uri="http://schemas.openxmlformats.org/drawingml/2006/table">
            <a:tbl>
              <a:tblPr>
                <a:tableStyleId>{5C22544A-7EE6-4342-B048-85BDC9FD1C3A}</a:tableStyleId>
              </a:tblPr>
              <a:tblGrid>
                <a:gridCol w="784663"/>
                <a:gridCol w="1398618"/>
                <a:gridCol w="1343557"/>
                <a:gridCol w="3974691"/>
              </a:tblGrid>
              <a:tr h="225094">
                <a:tc gridSpan="4">
                  <a:txBody>
                    <a:bodyPr/>
                    <a:lstStyle/>
                    <a:p>
                      <a:pPr algn="ctr" fontAlgn="ctr"/>
                      <a:r>
                        <a:rPr lang="zh-CN" alt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技术指标实现情况</a:t>
                      </a:r>
                      <a:endParaRPr lang="zh-CN" alt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25094">
                <a:tc>
                  <a:txBody>
                    <a:bodyPr/>
                    <a:lstStyle/>
                    <a:p>
                      <a:pPr algn="ctr" fontAlgn="ctr"/>
                      <a:r>
                        <a:rPr lang="zh-CN" alt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序号</a:t>
                      </a:r>
                      <a:endParaRPr lang="zh-CN" alt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a:effectLst/>
                          <a:latin typeface="Times New Roman" panose="02020603050405020304" pitchFamily="18" charset="0"/>
                          <a:ea typeface="楷体" panose="02010609060101010101" pitchFamily="49" charset="-122"/>
                          <a:cs typeface="Times New Roman" panose="02020603050405020304" pitchFamily="18" charset="0"/>
                        </a:rPr>
                        <a:t>名称</a:t>
                      </a:r>
                      <a:endParaRPr lang="zh-CN" altLang="en-US" sz="16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技术要求</a:t>
                      </a:r>
                      <a:endParaRPr lang="zh-CN" alt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实现情况</a:t>
                      </a:r>
                      <a:endParaRPr lang="zh-CN" alt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302">
                <a:tc>
                  <a:txBody>
                    <a:bodyPr/>
                    <a:lstStyle/>
                    <a:p>
                      <a:pPr algn="ctr" fontAlgn="ctr"/>
                      <a:r>
                        <a:rPr lang="en-US" altLang="zh-CN"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1</a:t>
                      </a:r>
                      <a:endParaRPr lang="en-US" altLang="zh-CN"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线圈</a:t>
                      </a:r>
                      <a:r>
                        <a:rPr lang="zh-CN" altLang="en-US"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长度</a:t>
                      </a:r>
                      <a:endParaRPr lang="zh-CN" alt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4700mm</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a:effectLst/>
                          <a:latin typeface="Times New Roman" panose="02020603050405020304" pitchFamily="18" charset="0"/>
                          <a:ea typeface="楷体" panose="02010609060101010101" pitchFamily="49" charset="-122"/>
                          <a:cs typeface="Times New Roman" panose="02020603050405020304" pitchFamily="18" charset="0"/>
                        </a:rPr>
                        <a:t>4700mm</a:t>
                      </a:r>
                      <a:endParaRPr lang="en-US" sz="16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4094">
                <a:tc>
                  <a:txBody>
                    <a:bodyPr/>
                    <a:lstStyle/>
                    <a:p>
                      <a:pPr algn="ctr" fontAlgn="ctr"/>
                      <a:r>
                        <a:rPr lang="en-US" altLang="zh-CN"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2</a:t>
                      </a:r>
                      <a:endParaRPr lang="en-US" altLang="zh-CN"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线圈</a:t>
                      </a:r>
                      <a:r>
                        <a:rPr lang="en-US"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R1</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57mm</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57mm</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4094">
                <a:tc>
                  <a:txBody>
                    <a:bodyPr/>
                    <a:lstStyle/>
                    <a:p>
                      <a:pPr algn="ctr" fontAlgn="ctr"/>
                      <a:r>
                        <a:rPr lang="en-US" altLang="zh-CN"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线圈</a:t>
                      </a:r>
                      <a:r>
                        <a:rPr lang="en-US"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R2</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100mm</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100mm</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4094">
                <a:tc>
                  <a:txBody>
                    <a:bodyPr/>
                    <a:lstStyle/>
                    <a:p>
                      <a:pPr algn="ctr" fontAlgn="ctr"/>
                      <a:r>
                        <a:rPr lang="en-US" altLang="zh-CN"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4</a:t>
                      </a:r>
                      <a:endParaRPr lang="en-US" altLang="zh-CN"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线圈</a:t>
                      </a:r>
                      <a:r>
                        <a:rPr lang="en-US"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R3</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138.46mm</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138.28mm</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4094">
                <a:tc>
                  <a:txBody>
                    <a:bodyPr/>
                    <a:lstStyle/>
                    <a:p>
                      <a:pPr algn="ctr" fontAlgn="ctr"/>
                      <a:r>
                        <a:rPr lang="en-US" altLang="zh-CN" sz="1600" b="0" i="0" u="none" strike="noStrike" dirty="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5</a:t>
                      </a:r>
                      <a:endParaRPr lang="en-US" altLang="zh-CN"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b="0" i="0" u="none" strike="noStrike" dirty="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线圈匝间绝缘</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600" b="0" i="0" u="none" strike="noStrike" dirty="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250V</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600" b="0" i="0" u="none" strike="noStrike" dirty="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250V</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4094">
                <a:tc>
                  <a:txBody>
                    <a:bodyPr/>
                    <a:lstStyle/>
                    <a:p>
                      <a:pPr algn="ctr" fontAlgn="ctr"/>
                      <a:r>
                        <a:rPr lang="en-US" altLang="zh-CN"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屏蔽筒</a:t>
                      </a:r>
                      <a:r>
                        <a:rPr lang="zh-CN" altLang="en-US"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内径</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340mm</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340mm</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4094">
                <a:tc>
                  <a:txBody>
                    <a:bodyPr/>
                    <a:lstStyle/>
                    <a:p>
                      <a:pPr algn="ctr" fontAlgn="ctr"/>
                      <a:r>
                        <a:rPr lang="en-US" altLang="zh-CN"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屏蔽筒</a:t>
                      </a:r>
                      <a:r>
                        <a:rPr lang="zh-CN" altLang="en-US"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外径</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360mm</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360mm</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8357">
                <a:tc>
                  <a:txBody>
                    <a:bodyPr/>
                    <a:lstStyle/>
                    <a:p>
                      <a:pPr algn="ctr" fontAlgn="ctr"/>
                      <a:r>
                        <a:rPr lang="en-US" altLang="zh-CN"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直流电阻</a:t>
                      </a:r>
                      <a:endParaRPr lang="zh-CN" alt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0.94658m</a:t>
                      </a:r>
                      <a:r>
                        <a:rPr lang="el-GR"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Ω</a:t>
                      </a:r>
                      <a:endParaRPr lang="el-GR"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1.2131m</a:t>
                      </a:r>
                      <a:r>
                        <a:rPr lang="el-GR"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Ω</a:t>
                      </a:r>
                      <a:endParaRPr lang="en-US"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ctr" fontAlgn="ctr"/>
                      <a:r>
                        <a:rPr lang="zh-CN" altLang="en-US"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注：</a:t>
                      </a:r>
                      <a:r>
                        <a:rPr lang="en-US" altLang="zh-CN"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36</a:t>
                      </a:r>
                      <a:r>
                        <a:rPr lang="zh-CN" altLang="en-US"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个接触面，单个接触面接触电阻约为</a:t>
                      </a:r>
                      <a:r>
                        <a:rPr lang="en-US" altLang="zh-CN"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7.4</a:t>
                      </a:r>
                      <a:r>
                        <a:rPr lang="el-GR" altLang="zh-CN" sz="1600" b="0" i="0" kern="1200" dirty="0" smtClean="0">
                          <a:solidFill>
                            <a:schemeClr val="dk1"/>
                          </a:solidFill>
                          <a:effectLst/>
                          <a:latin typeface="Times New Roman" panose="02020603050405020304" pitchFamily="18" charset="0"/>
                          <a:ea typeface="楷体" panose="02010609060101010101" pitchFamily="49" charset="-122"/>
                          <a:cs typeface="Times New Roman" panose="02020603050405020304" pitchFamily="18" charset="0"/>
                        </a:rPr>
                        <a:t>μ</a:t>
                      </a:r>
                      <a:r>
                        <a:rPr lang="en-US" altLang="zh-CN" sz="1600" b="0" i="0" kern="1200" dirty="0" smtClean="0">
                          <a:solidFill>
                            <a:schemeClr val="dk1"/>
                          </a:solidFill>
                          <a:effectLst/>
                          <a:latin typeface="Times New Roman" panose="02020603050405020304" pitchFamily="18" charset="0"/>
                          <a:ea typeface="楷体" panose="02010609060101010101" pitchFamily="49" charset="-122"/>
                          <a:cs typeface="Times New Roman" panose="02020603050405020304" pitchFamily="18" charset="0"/>
                        </a:rPr>
                        <a:t>Ω</a:t>
                      </a:r>
                      <a:endParaRPr lang="el-GR"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094">
                <a:tc rowSpan="6">
                  <a:txBody>
                    <a:bodyPr/>
                    <a:lstStyle/>
                    <a:p>
                      <a:pPr algn="ctr" fontAlgn="ctr"/>
                      <a:r>
                        <a:rPr lang="en-US" altLang="zh-CN"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9</a:t>
                      </a:r>
                      <a:endParaRPr lang="en-US" altLang="zh-CN"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algn="ctr" fontAlgn="ctr"/>
                      <a:r>
                        <a:rPr lang="zh-CN" alt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线圈</a:t>
                      </a:r>
                      <a:r>
                        <a:rPr lang="zh-CN" altLang="en-US"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直线度</a:t>
                      </a:r>
                      <a:endParaRPr lang="zh-CN" alt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algn="ctr" fontAlgn="ctr"/>
                      <a:r>
                        <a:rPr 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0.1mm</a:t>
                      </a:r>
                      <a:endParaRPr lang="en-US"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上线圈平面度：</a:t>
                      </a:r>
                      <a:r>
                        <a:rPr lang="en-US" altLang="zh-CN"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0.48mm</a:t>
                      </a:r>
                      <a:endParaRPr lang="en-US" altLang="zh-CN"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09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fontAlgn="ctr"/>
                      <a:r>
                        <a:rPr lang="zh-CN" alt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上线圈左：</a:t>
                      </a:r>
                      <a:r>
                        <a:rPr lang="en-US" altLang="zh-CN"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0.44mm</a:t>
                      </a:r>
                      <a:endParaRPr lang="en-US" altLang="zh-CN"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09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fontAlgn="ctr"/>
                      <a:r>
                        <a:rPr lang="zh-CN" alt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上线圈右：</a:t>
                      </a:r>
                      <a:r>
                        <a:rPr lang="en-US" altLang="zh-CN"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0.38mm</a:t>
                      </a:r>
                      <a:endParaRPr lang="en-US" altLang="zh-CN"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09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fontAlgn="ctr"/>
                      <a:r>
                        <a:rPr lang="zh-CN" alt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下线圈平面度：</a:t>
                      </a:r>
                      <a:r>
                        <a:rPr lang="en-US" altLang="zh-CN"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0.39mm</a:t>
                      </a:r>
                      <a:endParaRPr lang="en-US" altLang="zh-CN"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09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fontAlgn="ctr"/>
                      <a:r>
                        <a:rPr lang="zh-CN" alt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下线圈左：</a:t>
                      </a:r>
                      <a:r>
                        <a:rPr lang="en-US" altLang="zh-CN"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0.38mm</a:t>
                      </a:r>
                      <a:endParaRPr lang="en-US" altLang="zh-CN"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09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fontAlgn="ctr"/>
                      <a:r>
                        <a:rPr lang="zh-CN" altLang="en-US" sz="1600" u="none" strike="noStrike" dirty="0">
                          <a:effectLst/>
                          <a:latin typeface="Times New Roman" panose="02020603050405020304" pitchFamily="18" charset="0"/>
                          <a:ea typeface="楷体" panose="02010609060101010101" pitchFamily="49" charset="-122"/>
                          <a:cs typeface="Times New Roman" panose="02020603050405020304" pitchFamily="18" charset="0"/>
                        </a:rPr>
                        <a:t>下线圈右：</a:t>
                      </a:r>
                      <a:r>
                        <a:rPr lang="en-US" altLang="zh-CN" sz="1600" u="none" strike="noStrike" dirty="0" smtClean="0">
                          <a:effectLst/>
                          <a:latin typeface="Times New Roman" panose="02020603050405020304" pitchFamily="18" charset="0"/>
                          <a:ea typeface="楷体" panose="02010609060101010101" pitchFamily="49" charset="-122"/>
                          <a:cs typeface="Times New Roman" panose="02020603050405020304" pitchFamily="18" charset="0"/>
                        </a:rPr>
                        <a:t>0.32mm</a:t>
                      </a:r>
                      <a:endParaRPr lang="en-US" altLang="zh-CN" sz="16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Rectangle 4"/>
          <p:cNvSpPr txBox="1">
            <a:spLocks noChangeArrowheads="1"/>
          </p:cNvSpPr>
          <p:nvPr/>
        </p:nvSpPr>
        <p:spPr>
          <a:xfrm>
            <a:off x="2099378" y="141587"/>
            <a:ext cx="805645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T</a:t>
            </a:r>
            <a:r>
              <a:rPr lang="en-US" altLang="zh-CN" b="1" dirty="0" smtClean="0">
                <a:solidFill>
                  <a:srgbClr val="FF0000"/>
                </a:solidFill>
                <a:ea typeface="华文楷体"/>
                <a:cs typeface="Times New Roman" pitchFamily="18" charset="0"/>
              </a:rPr>
              <a:t>he </a:t>
            </a:r>
            <a:r>
              <a:rPr lang="en-US" altLang="zh-CN" b="1" dirty="0">
                <a:solidFill>
                  <a:srgbClr val="FF0000"/>
                </a:solidFill>
                <a:ea typeface="华文楷体"/>
                <a:cs typeface="Times New Roman" pitchFamily="18" charset="0"/>
              </a:rPr>
              <a:t>full-scale prototype CT coil dipole magnet</a:t>
            </a:r>
          </a:p>
        </p:txBody>
      </p:sp>
    </p:spTree>
    <p:extLst>
      <p:ext uri="{BB962C8B-B14F-4D97-AF65-F5344CB8AC3E}">
        <p14:creationId xmlns:p14="http://schemas.microsoft.com/office/powerpoint/2010/main" val="2928739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4"/>
          <p:cNvSpPr>
            <a:spLocks noGrp="1"/>
          </p:cNvSpPr>
          <p:nvPr>
            <p:ph type="sldNum" sz="quarter" idx="11"/>
          </p:nvPr>
        </p:nvSpPr>
        <p:spPr>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335A776-E88A-405A-AFE9-FC074728781E}" type="slidenum">
              <a:rPr lang="zh-CN" altLang="en-US" sz="1200">
                <a:solidFill>
                  <a:srgbClr val="898989"/>
                </a:solidFill>
                <a:latin typeface="Arial" panose="020B0604020202020204" pitchFamily="34" charset="0"/>
              </a:rPr>
              <a:pPr>
                <a:spcBef>
                  <a:spcPct val="0"/>
                </a:spcBef>
                <a:buFont typeface="Arial" panose="020B0604020202020204" pitchFamily="34" charset="0"/>
                <a:buNone/>
              </a:pPr>
              <a:t>19</a:t>
            </a:fld>
            <a:endParaRPr lang="zh-CN" altLang="en-US" sz="1800">
              <a:latin typeface="Arial" panose="020B0604020202020204" pitchFamily="34" charset="0"/>
            </a:endParaRPr>
          </a:p>
        </p:txBody>
      </p:sp>
      <p:sp>
        <p:nvSpPr>
          <p:cNvPr id="10" name="矩形 1"/>
          <p:cNvSpPr>
            <a:spLocks noChangeArrowheads="1"/>
          </p:cNvSpPr>
          <p:nvPr/>
        </p:nvSpPr>
        <p:spPr bwMode="auto">
          <a:xfrm>
            <a:off x="307298" y="866909"/>
            <a:ext cx="113912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gn="just">
              <a:spcBef>
                <a:spcPts val="900"/>
              </a:spcBef>
              <a:buClr>
                <a:srgbClr val="FF0000"/>
              </a:buClr>
              <a:buFont typeface="Wingdings" panose="05000000000000000000" pitchFamily="2" charset="2"/>
              <a:buChar char="Ø"/>
            </a:pPr>
            <a:r>
              <a:rPr lang="en-US" altLang="zh-CN" sz="2400" b="1" dirty="0">
                <a:solidFill>
                  <a:srgbClr val="0000FF"/>
                </a:solidFill>
                <a:latin typeface="+mn-lt"/>
                <a:ea typeface="华文楷体"/>
                <a:cs typeface="Times New Roman" pitchFamily="18" charset="0"/>
                <a:sym typeface="楷体" panose="02010609060101010101" pitchFamily="49" charset="-122"/>
              </a:rPr>
              <a:t>To measure the field of </a:t>
            </a:r>
            <a:r>
              <a:rPr lang="en-US" altLang="zh-CN" sz="2400" b="1" dirty="0" smtClean="0">
                <a:solidFill>
                  <a:srgbClr val="0000FF"/>
                </a:solidFill>
                <a:latin typeface="+mn-lt"/>
                <a:ea typeface="华文楷体"/>
                <a:cs typeface="Times New Roman" pitchFamily="18" charset="0"/>
                <a:sym typeface="楷体" panose="02010609060101010101" pitchFamily="49" charset="-122"/>
              </a:rPr>
              <a:t>the full-scale prototype </a:t>
            </a:r>
            <a:r>
              <a:rPr lang="en-US" altLang="zh-CN" sz="2400" b="1" dirty="0">
                <a:solidFill>
                  <a:srgbClr val="0000FF"/>
                </a:solidFill>
                <a:latin typeface="+mn-lt"/>
                <a:ea typeface="华文楷体"/>
                <a:cs typeface="Times New Roman" pitchFamily="18" charset="0"/>
                <a:sym typeface="楷体" panose="02010609060101010101" pitchFamily="49" charset="-122"/>
              </a:rPr>
              <a:t>dipole magnets, a long rotating coil field measurement system and </a:t>
            </a:r>
            <a:r>
              <a:rPr lang="en-US" altLang="zh-CN" sz="2400" b="1" dirty="0" smtClean="0">
                <a:solidFill>
                  <a:srgbClr val="0000FF"/>
                </a:solidFill>
                <a:latin typeface="+mn-lt"/>
                <a:ea typeface="华文楷体"/>
                <a:cs typeface="Times New Roman" pitchFamily="18" charset="0"/>
                <a:sym typeface="楷体" panose="02010609060101010101" pitchFamily="49" charset="-122"/>
              </a:rPr>
              <a:t>a </a:t>
            </a:r>
            <a:r>
              <a:rPr lang="en-US" altLang="zh-CN" sz="2400" b="1" dirty="0">
                <a:solidFill>
                  <a:srgbClr val="0000FF"/>
                </a:solidFill>
                <a:latin typeface="+mn-lt"/>
                <a:ea typeface="华文楷体"/>
                <a:cs typeface="Times New Roman" pitchFamily="18" charset="0"/>
                <a:sym typeface="楷体" panose="02010609060101010101" pitchFamily="49" charset="-122"/>
              </a:rPr>
              <a:t>hall probe field measurement system are developed</a:t>
            </a:r>
            <a:r>
              <a:rPr lang="en-US" altLang="zh-CN" sz="2400" b="1" dirty="0" smtClean="0">
                <a:solidFill>
                  <a:srgbClr val="0000FF"/>
                </a:solidFill>
                <a:latin typeface="+mn-lt"/>
                <a:ea typeface="华文楷体"/>
                <a:cs typeface="Times New Roman" pitchFamily="18" charset="0"/>
                <a:sym typeface="楷体" panose="02010609060101010101" pitchFamily="49" charset="-122"/>
              </a:rPr>
              <a:t>.</a:t>
            </a:r>
            <a:endParaRPr lang="en-US" altLang="zh-CN" sz="2400" b="1" dirty="0">
              <a:solidFill>
                <a:srgbClr val="0000FF"/>
              </a:solidFill>
              <a:latin typeface="+mn-lt"/>
              <a:ea typeface="华文楷体"/>
              <a:cs typeface="Times New Roman" pitchFamily="18" charset="0"/>
              <a:sym typeface="楷体" panose="02010609060101010101" pitchFamily="49" charset="-122"/>
            </a:endParaRP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13" name="Picture 2">
            <a:extLst>
              <a:ext uri="{FF2B5EF4-FFF2-40B4-BE49-F238E27FC236}">
                <a16:creationId xmlns:a16="http://schemas.microsoft.com/office/drawing/2014/main" xmlns="" id="{06CCBEC6-DE23-48DF-935E-9928FFD3DA6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82" t="4110" r="25716"/>
          <a:stretch/>
        </p:blipFill>
        <p:spPr bwMode="auto">
          <a:xfrm>
            <a:off x="3719155" y="1909088"/>
            <a:ext cx="7979420" cy="280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326" y="3911808"/>
            <a:ext cx="4901937" cy="272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txBox="1">
            <a:spLocks noChangeArrowheads="1"/>
          </p:cNvSpPr>
          <p:nvPr/>
        </p:nvSpPr>
        <p:spPr>
          <a:xfrm>
            <a:off x="2099378" y="141587"/>
            <a:ext cx="805645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T</a:t>
            </a:r>
            <a:r>
              <a:rPr lang="en-US" altLang="zh-CN" b="1" dirty="0" smtClean="0">
                <a:solidFill>
                  <a:srgbClr val="FF0000"/>
                </a:solidFill>
                <a:ea typeface="华文楷体"/>
                <a:cs typeface="Times New Roman" pitchFamily="18" charset="0"/>
              </a:rPr>
              <a:t>he </a:t>
            </a:r>
            <a:r>
              <a:rPr lang="en-US" altLang="zh-CN" b="1" dirty="0">
                <a:solidFill>
                  <a:srgbClr val="FF0000"/>
                </a:solidFill>
                <a:ea typeface="华文楷体"/>
                <a:cs typeface="Times New Roman" pitchFamily="18" charset="0"/>
              </a:rPr>
              <a:t>full-scale prototype CT coil dipole magnet</a:t>
            </a:r>
          </a:p>
        </p:txBody>
      </p:sp>
    </p:spTree>
    <p:extLst>
      <p:ext uri="{BB962C8B-B14F-4D97-AF65-F5344CB8AC3E}">
        <p14:creationId xmlns:p14="http://schemas.microsoft.com/office/powerpoint/2010/main" val="84491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672828" y="166116"/>
            <a:ext cx="8437562" cy="647700"/>
          </a:xfrm>
          <a:prstGeom prst="rect">
            <a:avLst/>
          </a:prstGeom>
        </p:spPr>
        <p:txBody>
          <a:bodyPr vert="horz" lIns="91440" tIns="45720" rIns="91440" bIns="45720" rtlCol="0" anchor="ctr">
            <a:normAutofit/>
          </a:bodyPr>
          <a:lstStyle/>
          <a:p>
            <a:pPr algn="ctr">
              <a:spcBef>
                <a:spcPct val="0"/>
              </a:spcBef>
              <a:defRPr/>
            </a:pPr>
            <a:r>
              <a:rPr lang="en-US" altLang="zh-CN" sz="3200" b="1" dirty="0" smtClean="0">
                <a:solidFill>
                  <a:srgbClr val="FF0000"/>
                </a:solidFill>
                <a:ea typeface="+mj-ea"/>
                <a:cs typeface="+mj-cs"/>
              </a:rPr>
              <a:t>Contents</a:t>
            </a:r>
            <a:endParaRPr lang="en-US" altLang="zh-CN" sz="3200" b="1" dirty="0">
              <a:solidFill>
                <a:srgbClr val="FF0000"/>
              </a:solidFill>
              <a:ea typeface="+mj-ea"/>
              <a:cs typeface="+mj-cs"/>
            </a:endParaRPr>
          </a:p>
        </p:txBody>
      </p:sp>
      <p:sp>
        <p:nvSpPr>
          <p:cNvPr id="8" name="副标题 2"/>
          <p:cNvSpPr>
            <a:spLocks noGrp="1"/>
          </p:cNvSpPr>
          <p:nvPr>
            <p:ph type="subTitle" idx="1"/>
          </p:nvPr>
        </p:nvSpPr>
        <p:spPr>
          <a:xfrm>
            <a:off x="1839856" y="1579929"/>
            <a:ext cx="8482306" cy="3164458"/>
          </a:xfrm>
        </p:spPr>
        <p:txBody>
          <a:bodyPr>
            <a:noAutofit/>
          </a:bodyPr>
          <a:lstStyle/>
          <a:p>
            <a:pPr marL="457200" indent="-457200" algn="just">
              <a:spcBef>
                <a:spcPts val="1200"/>
              </a:spcBef>
              <a:buClr>
                <a:srgbClr val="FF0000"/>
              </a:buClr>
              <a:buFont typeface="Wingdings" pitchFamily="2" charset="2"/>
              <a:buChar char="Ø"/>
            </a:pPr>
            <a:r>
              <a:rPr lang="en-US" altLang="zh-CN" sz="3200" b="1" dirty="0" smtClean="0">
                <a:solidFill>
                  <a:srgbClr val="0000FF"/>
                </a:solidFill>
                <a:ea typeface="华文楷体"/>
                <a:cs typeface="Times New Roman" pitchFamily="18" charset="0"/>
              </a:rPr>
              <a:t>Introduction</a:t>
            </a:r>
          </a:p>
          <a:p>
            <a:pPr marL="457200" indent="-457200" algn="just">
              <a:spcBef>
                <a:spcPts val="1200"/>
              </a:spcBef>
              <a:buClr>
                <a:srgbClr val="FF0000"/>
              </a:buClr>
              <a:buFont typeface="Wingdings" pitchFamily="2" charset="2"/>
              <a:buChar char="Ø"/>
            </a:pPr>
            <a:r>
              <a:rPr lang="en-US" altLang="zh-CN" sz="3200" b="1" dirty="0" smtClean="0">
                <a:solidFill>
                  <a:srgbClr val="0000FF"/>
                </a:solidFill>
                <a:ea typeface="华文楷体"/>
                <a:cs typeface="Times New Roman" pitchFamily="18" charset="0"/>
              </a:rPr>
              <a:t>The subscale </a:t>
            </a:r>
            <a:r>
              <a:rPr lang="en-US" altLang="zh-CN" sz="3200" b="1" dirty="0">
                <a:solidFill>
                  <a:srgbClr val="0000FF"/>
                </a:solidFill>
                <a:ea typeface="华文楷体"/>
                <a:cs typeface="Times New Roman" pitchFamily="18" charset="0"/>
              </a:rPr>
              <a:t>prototype </a:t>
            </a:r>
            <a:r>
              <a:rPr lang="en-US" altLang="zh-CN" sz="3200" b="1" dirty="0" smtClean="0">
                <a:solidFill>
                  <a:srgbClr val="0000FF"/>
                </a:solidFill>
                <a:ea typeface="华文楷体"/>
                <a:cs typeface="Times New Roman" pitchFamily="18" charset="0"/>
              </a:rPr>
              <a:t>dipole magnets</a:t>
            </a:r>
            <a:endParaRPr lang="en-US" altLang="zh-CN" sz="3200" b="1" dirty="0">
              <a:solidFill>
                <a:srgbClr val="0000FF"/>
              </a:solidFill>
              <a:ea typeface="华文楷体"/>
              <a:cs typeface="Times New Roman" pitchFamily="18" charset="0"/>
            </a:endParaRPr>
          </a:p>
          <a:p>
            <a:pPr marL="457200" indent="-457200" algn="l">
              <a:lnSpc>
                <a:spcPct val="110000"/>
              </a:lnSpc>
              <a:buClr>
                <a:srgbClr val="FF0000"/>
              </a:buClr>
              <a:buFont typeface="Wingdings" panose="05000000000000000000" pitchFamily="2" charset="2"/>
              <a:buChar char="Ø"/>
            </a:pPr>
            <a:r>
              <a:rPr lang="en-US" altLang="zh-CN" sz="3200" b="1" dirty="0">
                <a:solidFill>
                  <a:srgbClr val="0000FF"/>
                </a:solidFill>
                <a:ea typeface="华文楷体"/>
                <a:cs typeface="Times New Roman" pitchFamily="18" charset="0"/>
              </a:rPr>
              <a:t>T</a:t>
            </a:r>
            <a:r>
              <a:rPr lang="en-US" altLang="zh-CN" sz="3200" b="1" dirty="0" smtClean="0">
                <a:solidFill>
                  <a:srgbClr val="0000FF"/>
                </a:solidFill>
                <a:ea typeface="华文楷体"/>
                <a:cs typeface="Times New Roman" pitchFamily="18" charset="0"/>
              </a:rPr>
              <a:t>he </a:t>
            </a:r>
            <a:r>
              <a:rPr lang="en-US" altLang="zh-CN" sz="3200" b="1" dirty="0">
                <a:solidFill>
                  <a:srgbClr val="0000FF"/>
                </a:solidFill>
                <a:ea typeface="华文楷体"/>
                <a:cs typeface="Times New Roman" pitchFamily="18" charset="0"/>
              </a:rPr>
              <a:t>full-scale </a:t>
            </a:r>
            <a:r>
              <a:rPr lang="en-US" altLang="zh-CN" sz="3200" b="1" dirty="0" smtClean="0">
                <a:solidFill>
                  <a:srgbClr val="0000FF"/>
                </a:solidFill>
                <a:ea typeface="华文楷体"/>
                <a:cs typeface="Times New Roman" pitchFamily="18" charset="0"/>
              </a:rPr>
              <a:t>CT </a:t>
            </a:r>
            <a:r>
              <a:rPr lang="en-US" altLang="zh-CN" sz="3200" b="1" dirty="0">
                <a:solidFill>
                  <a:srgbClr val="0000FF"/>
                </a:solidFill>
                <a:ea typeface="华文楷体"/>
                <a:cs typeface="Times New Roman" pitchFamily="18" charset="0"/>
              </a:rPr>
              <a:t>coil </a:t>
            </a:r>
            <a:r>
              <a:rPr lang="en-US" altLang="zh-CN" sz="3200" b="1" dirty="0" smtClean="0">
                <a:solidFill>
                  <a:srgbClr val="0000FF"/>
                </a:solidFill>
                <a:ea typeface="华文楷体"/>
                <a:cs typeface="Times New Roman" pitchFamily="18" charset="0"/>
              </a:rPr>
              <a:t>prototype dipole magnet</a:t>
            </a:r>
          </a:p>
          <a:p>
            <a:pPr marL="457200" indent="-457200" algn="l">
              <a:lnSpc>
                <a:spcPct val="110000"/>
              </a:lnSpc>
              <a:buClr>
                <a:srgbClr val="FF0000"/>
              </a:buClr>
              <a:buFont typeface="Wingdings" panose="05000000000000000000" pitchFamily="2" charset="2"/>
              <a:buChar char="Ø"/>
            </a:pPr>
            <a:r>
              <a:rPr lang="en-US" altLang="zh-CN" sz="3200" b="1" dirty="0" smtClean="0">
                <a:solidFill>
                  <a:srgbClr val="0000FF"/>
                </a:solidFill>
                <a:ea typeface="华文楷体"/>
                <a:cs typeface="Times New Roman" pitchFamily="18" charset="0"/>
              </a:rPr>
              <a:t>Summary</a:t>
            </a:r>
            <a:endParaRPr lang="en-US" altLang="zh-CN" sz="3200" b="1" dirty="0">
              <a:solidFill>
                <a:srgbClr val="0000FF"/>
              </a:solidFill>
              <a:ea typeface="华文楷体"/>
              <a:cs typeface="Times New Roman" pitchFamily="18" charset="0"/>
            </a:endParaRPr>
          </a:p>
        </p:txBody>
      </p:sp>
      <p:sp>
        <p:nvSpPr>
          <p:cNvPr id="5" name="Line 3"/>
          <p:cNvSpPr>
            <a:spLocks noChangeShapeType="1"/>
          </p:cNvSpPr>
          <p:nvPr/>
        </p:nvSpPr>
        <p:spPr bwMode="auto">
          <a:xfrm flipV="1">
            <a:off x="-29980" y="914399"/>
            <a:ext cx="12221979" cy="7495"/>
          </a:xfrm>
          <a:prstGeom prst="line">
            <a:avLst/>
          </a:prstGeom>
          <a:noFill/>
          <a:ln w="76200">
            <a:solidFill>
              <a:srgbClr val="FFFF00"/>
            </a:solidFill>
            <a:round/>
            <a:headEnd/>
            <a:tailEnd/>
          </a:ln>
        </p:spPr>
        <p:txBody>
          <a:bodyPr/>
          <a:lstStyle/>
          <a:p>
            <a:endParaRPr lang="zh-CN" altLang="en-US"/>
          </a:p>
        </p:txBody>
      </p:sp>
    </p:spTree>
    <p:extLst>
      <p:ext uri="{BB962C8B-B14F-4D97-AF65-F5344CB8AC3E}">
        <p14:creationId xmlns:p14="http://schemas.microsoft.com/office/powerpoint/2010/main" val="2977649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4"/>
          <p:cNvSpPr>
            <a:spLocks noGrp="1"/>
          </p:cNvSpPr>
          <p:nvPr>
            <p:ph type="sldNum" sz="quarter" idx="11"/>
          </p:nvPr>
        </p:nvSpPr>
        <p:spPr>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335A776-E88A-405A-AFE9-FC074728781E}" type="slidenum">
              <a:rPr lang="zh-CN" altLang="en-US" sz="1200">
                <a:solidFill>
                  <a:srgbClr val="898989"/>
                </a:solidFill>
                <a:latin typeface="Arial" panose="020B0604020202020204" pitchFamily="34" charset="0"/>
              </a:rPr>
              <a:pPr>
                <a:spcBef>
                  <a:spcPct val="0"/>
                </a:spcBef>
                <a:buFont typeface="Arial" panose="020B0604020202020204" pitchFamily="34" charset="0"/>
                <a:buNone/>
              </a:pPr>
              <a:t>20</a:t>
            </a:fld>
            <a:endParaRPr lang="zh-CN" altLang="en-US" sz="1800">
              <a:latin typeface="Arial" panose="020B0604020202020204" pitchFamily="34" charset="0"/>
            </a:endParaRPr>
          </a:p>
        </p:txBody>
      </p:sp>
      <p:sp>
        <p:nvSpPr>
          <p:cNvPr id="10" name="矩形 1"/>
          <p:cNvSpPr>
            <a:spLocks noChangeArrowheads="1"/>
          </p:cNvSpPr>
          <p:nvPr/>
        </p:nvSpPr>
        <p:spPr bwMode="auto">
          <a:xfrm>
            <a:off x="464694" y="866909"/>
            <a:ext cx="113313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gn="just">
              <a:spcBef>
                <a:spcPts val="900"/>
              </a:spcBef>
              <a:buClr>
                <a:srgbClr val="FF0000"/>
              </a:buClr>
              <a:buFont typeface="Wingdings" panose="05000000000000000000" pitchFamily="2" charset="2"/>
              <a:buChar char="Ø"/>
            </a:pPr>
            <a:r>
              <a:rPr lang="en-US" altLang="zh-CN" sz="2400" b="1" dirty="0" smtClean="0">
                <a:solidFill>
                  <a:srgbClr val="0000FF"/>
                </a:solidFill>
                <a:latin typeface="+mn-lt"/>
                <a:ea typeface="华文楷体"/>
                <a:cs typeface="Times New Roman" pitchFamily="18" charset="0"/>
                <a:sym typeface="楷体" panose="02010609060101010101" pitchFamily="49" charset="-122"/>
              </a:rPr>
              <a:t>The long </a:t>
            </a:r>
            <a:r>
              <a:rPr lang="en-US" altLang="zh-CN" sz="2400" b="1" dirty="0">
                <a:solidFill>
                  <a:srgbClr val="0000FF"/>
                </a:solidFill>
                <a:latin typeface="+mn-lt"/>
                <a:ea typeface="华文楷体"/>
                <a:cs typeface="Times New Roman" pitchFamily="18" charset="0"/>
                <a:sym typeface="楷体" panose="02010609060101010101" pitchFamily="49" charset="-122"/>
              </a:rPr>
              <a:t>rotating coil field measurement system </a:t>
            </a:r>
            <a:r>
              <a:rPr lang="en-US" altLang="zh-CN" sz="2400" b="1" dirty="0" smtClean="0">
                <a:solidFill>
                  <a:srgbClr val="0000FF"/>
                </a:solidFill>
                <a:latin typeface="+mn-lt"/>
                <a:ea typeface="华文楷体"/>
                <a:cs typeface="Times New Roman" pitchFamily="18" charset="0"/>
                <a:sym typeface="楷体" panose="02010609060101010101" pitchFamily="49" charset="-122"/>
              </a:rPr>
              <a:t>is used to measure the integral field and its uniformity. The </a:t>
            </a:r>
            <a:r>
              <a:rPr lang="en-US" altLang="zh-CN" sz="2400" b="1" dirty="0">
                <a:solidFill>
                  <a:srgbClr val="0000FF"/>
                </a:solidFill>
                <a:latin typeface="+mn-lt"/>
                <a:ea typeface="华文楷体"/>
                <a:cs typeface="Times New Roman" pitchFamily="18" charset="0"/>
                <a:sym typeface="楷体" panose="02010609060101010101" pitchFamily="49" charset="-122"/>
              </a:rPr>
              <a:t>hall probe field measurement system </a:t>
            </a:r>
            <a:r>
              <a:rPr lang="en-US" altLang="zh-CN" sz="2400" b="1" dirty="0" smtClean="0">
                <a:solidFill>
                  <a:srgbClr val="0000FF"/>
                </a:solidFill>
                <a:latin typeface="+mn-lt"/>
                <a:ea typeface="华文楷体"/>
                <a:cs typeface="Times New Roman" pitchFamily="18" charset="0"/>
                <a:sym typeface="楷体" panose="02010609060101010101" pitchFamily="49" charset="-122"/>
              </a:rPr>
              <a:t>is used to measure the central field and its excitation curves.</a:t>
            </a:r>
            <a:endParaRPr lang="en-US" altLang="zh-CN" sz="2400" b="1" dirty="0">
              <a:solidFill>
                <a:srgbClr val="0000FF"/>
              </a:solidFill>
              <a:latin typeface="+mn-lt"/>
              <a:ea typeface="华文楷体"/>
              <a:cs typeface="Times New Roman" pitchFamily="18" charset="0"/>
              <a:sym typeface="楷体" panose="02010609060101010101" pitchFamily="49" charset="-122"/>
            </a:endParaRP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4452" y="1947096"/>
            <a:ext cx="3251304" cy="4335072"/>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873" y="2270784"/>
            <a:ext cx="5077116" cy="3807837"/>
          </a:xfrm>
          <a:prstGeom prst="rect">
            <a:avLst/>
          </a:prstGeom>
        </p:spPr>
      </p:pic>
      <p:sp>
        <p:nvSpPr>
          <p:cNvPr id="14" name="Rectangle 4"/>
          <p:cNvSpPr txBox="1">
            <a:spLocks noChangeArrowheads="1"/>
          </p:cNvSpPr>
          <p:nvPr/>
        </p:nvSpPr>
        <p:spPr>
          <a:xfrm>
            <a:off x="2099378" y="141587"/>
            <a:ext cx="805645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T</a:t>
            </a:r>
            <a:r>
              <a:rPr lang="en-US" altLang="zh-CN" b="1" dirty="0" smtClean="0">
                <a:solidFill>
                  <a:srgbClr val="FF0000"/>
                </a:solidFill>
                <a:ea typeface="华文楷体"/>
                <a:cs typeface="Times New Roman" pitchFamily="18" charset="0"/>
              </a:rPr>
              <a:t>he </a:t>
            </a:r>
            <a:r>
              <a:rPr lang="en-US" altLang="zh-CN" b="1" dirty="0">
                <a:solidFill>
                  <a:srgbClr val="FF0000"/>
                </a:solidFill>
                <a:ea typeface="华文楷体"/>
                <a:cs typeface="Times New Roman" pitchFamily="18" charset="0"/>
              </a:rPr>
              <a:t>full-scale prototype CT coil dipole magnet</a:t>
            </a:r>
          </a:p>
        </p:txBody>
      </p:sp>
    </p:spTree>
    <p:extLst>
      <p:ext uri="{BB962C8B-B14F-4D97-AF65-F5344CB8AC3E}">
        <p14:creationId xmlns:p14="http://schemas.microsoft.com/office/powerpoint/2010/main" val="1061811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4"/>
          <p:cNvSpPr>
            <a:spLocks noGrp="1"/>
          </p:cNvSpPr>
          <p:nvPr>
            <p:ph type="sldNum" sz="quarter" idx="11"/>
          </p:nvPr>
        </p:nvSpPr>
        <p:spPr>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335A776-E88A-405A-AFE9-FC074728781E}" type="slidenum">
              <a:rPr lang="zh-CN" altLang="en-US" sz="1200">
                <a:solidFill>
                  <a:srgbClr val="898989"/>
                </a:solidFill>
                <a:latin typeface="Arial" panose="020B0604020202020204" pitchFamily="34" charset="0"/>
              </a:rPr>
              <a:pPr>
                <a:spcBef>
                  <a:spcPct val="0"/>
                </a:spcBef>
                <a:buFont typeface="Arial" panose="020B0604020202020204" pitchFamily="34" charset="0"/>
                <a:buNone/>
              </a:pPr>
              <a:t>21</a:t>
            </a:fld>
            <a:endParaRPr lang="zh-CN" altLang="en-US" sz="1800">
              <a:latin typeface="Arial" panose="020B0604020202020204" pitchFamily="34" charset="0"/>
            </a:endParaRPr>
          </a:p>
        </p:txBody>
      </p:sp>
      <p:sp>
        <p:nvSpPr>
          <p:cNvPr id="10" name="矩形 1"/>
          <p:cNvSpPr>
            <a:spLocks noChangeArrowheads="1"/>
          </p:cNvSpPr>
          <p:nvPr/>
        </p:nvSpPr>
        <p:spPr bwMode="auto">
          <a:xfrm>
            <a:off x="461947" y="1019730"/>
            <a:ext cx="11331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gn="just">
              <a:spcBef>
                <a:spcPts val="900"/>
              </a:spcBef>
              <a:buClr>
                <a:srgbClr val="FF0000"/>
              </a:buClr>
              <a:buFont typeface="Wingdings" panose="05000000000000000000" pitchFamily="2" charset="2"/>
              <a:buChar char="Ø"/>
            </a:pPr>
            <a:r>
              <a:rPr lang="en-US" altLang="zh-CN" sz="2400" b="1" dirty="0" smtClean="0">
                <a:solidFill>
                  <a:srgbClr val="0000FF"/>
                </a:solidFill>
                <a:latin typeface="+mn-lt"/>
                <a:ea typeface="华文楷体"/>
                <a:cs typeface="Times New Roman" pitchFamily="18" charset="0"/>
                <a:sym typeface="楷体" panose="02010609060101010101" pitchFamily="49" charset="-122"/>
              </a:rPr>
              <a:t>The dipole magnet was measured in the lab constructed for </a:t>
            </a:r>
            <a:r>
              <a:rPr lang="en-US" altLang="zh-CN" sz="2400" b="1" dirty="0" smtClean="0">
                <a:solidFill>
                  <a:srgbClr val="0000FF"/>
                </a:solidFill>
                <a:latin typeface="+mn-lt"/>
                <a:ea typeface="华文楷体"/>
                <a:cs typeface="Times New Roman" pitchFamily="18" charset="0"/>
                <a:sym typeface="楷体" panose="02010609060101010101" pitchFamily="49" charset="-122"/>
              </a:rPr>
              <a:t>the </a:t>
            </a:r>
            <a:r>
              <a:rPr lang="en-US" altLang="zh-CN" sz="2400" b="1" dirty="0" smtClean="0">
                <a:solidFill>
                  <a:srgbClr val="0000FF"/>
                </a:solidFill>
                <a:latin typeface="+mn-lt"/>
                <a:ea typeface="华文楷体"/>
                <a:cs typeface="Times New Roman" pitchFamily="18" charset="0"/>
                <a:sym typeface="楷体" panose="02010609060101010101" pitchFamily="49" charset="-122"/>
              </a:rPr>
              <a:t>HEPS booster.</a:t>
            </a:r>
            <a:endParaRPr lang="en-US" altLang="zh-CN" sz="2400" b="1" dirty="0">
              <a:solidFill>
                <a:srgbClr val="0000FF"/>
              </a:solidFill>
              <a:latin typeface="+mn-lt"/>
              <a:ea typeface="华文楷体"/>
              <a:cs typeface="Times New Roman" pitchFamily="18" charset="0"/>
              <a:sym typeface="楷体" panose="02010609060101010101" pitchFamily="49" charset="-122"/>
            </a:endParaRP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9166" y="1571627"/>
            <a:ext cx="6256877" cy="4694491"/>
          </a:xfrm>
          <a:prstGeom prst="rect">
            <a:avLst/>
          </a:prstGeom>
        </p:spPr>
      </p:pic>
      <p:sp>
        <p:nvSpPr>
          <p:cNvPr id="9" name="Rectangle 4"/>
          <p:cNvSpPr txBox="1">
            <a:spLocks noChangeArrowheads="1"/>
          </p:cNvSpPr>
          <p:nvPr/>
        </p:nvSpPr>
        <p:spPr>
          <a:xfrm>
            <a:off x="2099378" y="141587"/>
            <a:ext cx="805645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T</a:t>
            </a:r>
            <a:r>
              <a:rPr lang="en-US" altLang="zh-CN" b="1" dirty="0" smtClean="0">
                <a:solidFill>
                  <a:srgbClr val="FF0000"/>
                </a:solidFill>
                <a:ea typeface="华文楷体"/>
                <a:cs typeface="Times New Roman" pitchFamily="18" charset="0"/>
              </a:rPr>
              <a:t>he </a:t>
            </a:r>
            <a:r>
              <a:rPr lang="en-US" altLang="zh-CN" b="1" dirty="0">
                <a:solidFill>
                  <a:srgbClr val="FF0000"/>
                </a:solidFill>
                <a:ea typeface="华文楷体"/>
                <a:cs typeface="Times New Roman" pitchFamily="18" charset="0"/>
              </a:rPr>
              <a:t>full-scale prototype CT coil dipole magnet</a:t>
            </a:r>
          </a:p>
        </p:txBody>
      </p:sp>
    </p:spTree>
    <p:extLst>
      <p:ext uri="{BB962C8B-B14F-4D97-AF65-F5344CB8AC3E}">
        <p14:creationId xmlns:p14="http://schemas.microsoft.com/office/powerpoint/2010/main" val="3035184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4"/>
          <p:cNvSpPr>
            <a:spLocks noGrp="1"/>
          </p:cNvSpPr>
          <p:nvPr>
            <p:ph type="sldNum" sz="quarter" idx="11"/>
          </p:nvPr>
        </p:nvSpPr>
        <p:spPr>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335A776-E88A-405A-AFE9-FC074728781E}" type="slidenum">
              <a:rPr lang="zh-CN" altLang="en-US" sz="1200">
                <a:solidFill>
                  <a:srgbClr val="898989"/>
                </a:solidFill>
                <a:latin typeface="Arial" panose="020B0604020202020204" pitchFamily="34" charset="0"/>
              </a:rPr>
              <a:pPr>
                <a:spcBef>
                  <a:spcPct val="0"/>
                </a:spcBef>
                <a:buFont typeface="Arial" panose="020B0604020202020204" pitchFamily="34" charset="0"/>
                <a:buNone/>
              </a:pPr>
              <a:t>22</a:t>
            </a:fld>
            <a:endParaRPr lang="zh-CN" altLang="en-US" sz="1800">
              <a:latin typeface="Arial" panose="020B0604020202020204" pitchFamily="34" charset="0"/>
            </a:endParaRPr>
          </a:p>
        </p:txBody>
      </p:sp>
      <p:sp>
        <p:nvSpPr>
          <p:cNvPr id="10" name="矩形 1"/>
          <p:cNvSpPr>
            <a:spLocks noChangeArrowheads="1"/>
          </p:cNvSpPr>
          <p:nvPr/>
        </p:nvSpPr>
        <p:spPr bwMode="auto">
          <a:xfrm>
            <a:off x="350578" y="835411"/>
            <a:ext cx="11257615" cy="205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gn="just">
              <a:spcBef>
                <a:spcPts val="900"/>
              </a:spcBef>
              <a:buClr>
                <a:srgbClr val="FF0000"/>
              </a:buClr>
              <a:buFont typeface="Wingdings" panose="05000000000000000000" pitchFamily="2" charset="2"/>
              <a:buChar char="Ø"/>
            </a:pPr>
            <a:r>
              <a:rPr lang="en-US" altLang="zh-CN" sz="2400" b="1" dirty="0" smtClean="0">
                <a:solidFill>
                  <a:srgbClr val="0000FF"/>
                </a:solidFill>
                <a:latin typeface="+mn-lt"/>
                <a:ea typeface="华文楷体"/>
                <a:cs typeface="Times New Roman" pitchFamily="18" charset="0"/>
                <a:sym typeface="楷体" panose="02010609060101010101" pitchFamily="49" charset="-122"/>
              </a:rPr>
              <a:t>The initially measured integral </a:t>
            </a:r>
            <a:r>
              <a:rPr lang="en-US" altLang="zh-CN" sz="2400" b="1" dirty="0" smtClean="0">
                <a:solidFill>
                  <a:srgbClr val="0000FF"/>
                </a:solidFill>
                <a:ea typeface="华文楷体"/>
                <a:cs typeface="Times New Roman" pitchFamily="18" charset="0"/>
                <a:sym typeface="楷体" panose="02010609060101010101" pitchFamily="49" charset="-122"/>
              </a:rPr>
              <a:t>field uniformity at </a:t>
            </a:r>
            <a:r>
              <a:rPr lang="en-US" altLang="zh-CN" sz="2400" b="1" dirty="0" smtClean="0">
                <a:solidFill>
                  <a:srgbClr val="FF0000"/>
                </a:solidFill>
                <a:ea typeface="华文楷体"/>
                <a:cs typeface="Times New Roman" pitchFamily="18" charset="0"/>
                <a:sym typeface="楷体" panose="02010609060101010101" pitchFamily="49" charset="-122"/>
              </a:rPr>
              <a:t>31Gs</a:t>
            </a:r>
            <a:r>
              <a:rPr lang="en-US" altLang="zh-CN" sz="2400" b="1" dirty="0" smtClean="0">
                <a:solidFill>
                  <a:srgbClr val="0000FF"/>
                </a:solidFill>
                <a:ea typeface="华文楷体"/>
                <a:cs typeface="Times New Roman" pitchFamily="18" charset="0"/>
                <a:sym typeface="楷体" panose="02010609060101010101" pitchFamily="49" charset="-122"/>
              </a:rPr>
              <a:t> of the dipole magnet is worse than </a:t>
            </a:r>
            <a:r>
              <a:rPr lang="en-US" altLang="zh-CN" sz="2400" b="1" dirty="0">
                <a:solidFill>
                  <a:srgbClr val="0000FF"/>
                </a:solidFill>
                <a:ea typeface="华文楷体"/>
                <a:cs typeface="Times New Roman" pitchFamily="18" charset="0"/>
                <a:sym typeface="楷体" panose="02010609060101010101" pitchFamily="49" charset="-122"/>
              </a:rPr>
              <a:t>the required value of </a:t>
            </a:r>
            <a:r>
              <a:rPr lang="en-GB" altLang="zh-CN" sz="2400" b="1" dirty="0" smtClean="0">
                <a:solidFill>
                  <a:srgbClr val="FF0000"/>
                </a:solidFill>
                <a:ea typeface="华文楷体"/>
                <a:cs typeface="Times New Roman" pitchFamily="18" charset="0"/>
              </a:rPr>
              <a:t>5×10</a:t>
            </a:r>
            <a:r>
              <a:rPr lang="en-GB" altLang="zh-CN" sz="2400" b="1" baseline="30000" dirty="0" smtClean="0">
                <a:solidFill>
                  <a:srgbClr val="FF0000"/>
                </a:solidFill>
                <a:ea typeface="华文楷体"/>
                <a:cs typeface="Times New Roman" pitchFamily="18" charset="0"/>
              </a:rPr>
              <a:t>–4</a:t>
            </a:r>
            <a:r>
              <a:rPr lang="en-GB" altLang="zh-CN" sz="2400" b="1" dirty="0" smtClean="0">
                <a:solidFill>
                  <a:srgbClr val="FF0000"/>
                </a:solidFill>
                <a:ea typeface="华文楷体"/>
                <a:cs typeface="Times New Roman" pitchFamily="18" charset="0"/>
              </a:rPr>
              <a:t>.</a:t>
            </a:r>
          </a:p>
          <a:p>
            <a:pPr marL="342900" indent="-342900" algn="just">
              <a:spcBef>
                <a:spcPts val="900"/>
              </a:spcBef>
              <a:buClr>
                <a:srgbClr val="FF0000"/>
              </a:buClr>
              <a:buFont typeface="Wingdings" panose="05000000000000000000" pitchFamily="2" charset="2"/>
              <a:buChar char="Ø"/>
            </a:pPr>
            <a:r>
              <a:rPr lang="en-GB" altLang="zh-CN" sz="2400" b="1" dirty="0">
                <a:solidFill>
                  <a:srgbClr val="0000FF"/>
                </a:solidFill>
                <a:ea typeface="华文楷体"/>
                <a:cs typeface="Times New Roman" pitchFamily="18" charset="0"/>
              </a:rPr>
              <a:t>A</a:t>
            </a:r>
            <a:r>
              <a:rPr lang="en-GB" altLang="zh-CN" sz="2400" b="1" dirty="0" smtClean="0">
                <a:solidFill>
                  <a:srgbClr val="0000FF"/>
                </a:solidFill>
                <a:ea typeface="华文楷体"/>
                <a:cs typeface="Times New Roman" pitchFamily="18" charset="0"/>
              </a:rPr>
              <a:t>fter field adjustment </a:t>
            </a:r>
            <a:r>
              <a:rPr lang="en-US" altLang="zh-CN" sz="2400" b="1" dirty="0" smtClean="0">
                <a:solidFill>
                  <a:srgbClr val="0000FF"/>
                </a:solidFill>
                <a:latin typeface="+mn-lt"/>
                <a:ea typeface="华文楷体"/>
                <a:cs typeface="Times New Roman" pitchFamily="18" charset="0"/>
                <a:sym typeface="楷体" panose="02010609060101010101" pitchFamily="49" charset="-122"/>
              </a:rPr>
              <a:t>by using two small permanent field blocks at one end of the magnet, the measured field uniformity reaches </a:t>
            </a:r>
            <a:r>
              <a:rPr lang="en-GB" altLang="zh-CN" sz="2400" b="1" dirty="0" smtClean="0">
                <a:solidFill>
                  <a:srgbClr val="FF0000"/>
                </a:solidFill>
                <a:ea typeface="华文楷体"/>
                <a:cs typeface="Times New Roman" pitchFamily="18" charset="0"/>
              </a:rPr>
              <a:t>3×10</a:t>
            </a:r>
            <a:r>
              <a:rPr lang="en-GB" altLang="zh-CN" sz="2400" b="1" baseline="30000" dirty="0" smtClean="0">
                <a:solidFill>
                  <a:srgbClr val="FF0000"/>
                </a:solidFill>
                <a:ea typeface="华文楷体"/>
                <a:cs typeface="Times New Roman" pitchFamily="18" charset="0"/>
              </a:rPr>
              <a:t>–4</a:t>
            </a:r>
            <a:r>
              <a:rPr lang="en-GB" altLang="zh-CN" sz="2400" b="1" dirty="0" smtClean="0">
                <a:solidFill>
                  <a:srgbClr val="FF0000"/>
                </a:solidFill>
                <a:ea typeface="华文楷体"/>
                <a:cs typeface="Times New Roman" pitchFamily="18" charset="0"/>
              </a:rPr>
              <a:t>, </a:t>
            </a:r>
            <a:r>
              <a:rPr lang="en-GB" altLang="zh-CN" sz="2400" b="1" dirty="0" smtClean="0">
                <a:solidFill>
                  <a:srgbClr val="0000FF"/>
                </a:solidFill>
                <a:ea typeface="华文楷体"/>
                <a:cs typeface="Times New Roman" pitchFamily="18" charset="0"/>
              </a:rPr>
              <a:t>which meets the requirement at low field level of </a:t>
            </a:r>
            <a:r>
              <a:rPr lang="en-GB" altLang="zh-CN" sz="2400" b="1" dirty="0" smtClean="0">
                <a:solidFill>
                  <a:srgbClr val="FF0000"/>
                </a:solidFill>
                <a:ea typeface="华文楷体"/>
                <a:cs typeface="Times New Roman" pitchFamily="18" charset="0"/>
              </a:rPr>
              <a:t>31 </a:t>
            </a:r>
            <a:r>
              <a:rPr lang="en-GB" altLang="zh-CN" sz="2400" b="1" dirty="0" err="1" smtClean="0">
                <a:solidFill>
                  <a:srgbClr val="FF0000"/>
                </a:solidFill>
                <a:ea typeface="华文楷体"/>
                <a:cs typeface="Times New Roman" pitchFamily="18" charset="0"/>
              </a:rPr>
              <a:t>Gs</a:t>
            </a:r>
            <a:r>
              <a:rPr lang="en-GB" altLang="zh-CN" sz="2400" b="1" dirty="0" smtClean="0">
                <a:solidFill>
                  <a:srgbClr val="0000FF"/>
                </a:solidFill>
                <a:ea typeface="华文楷体"/>
                <a:cs typeface="Times New Roman" pitchFamily="18" charset="0"/>
              </a:rPr>
              <a:t>.</a:t>
            </a:r>
            <a:endParaRPr lang="en-US" altLang="zh-CN" sz="2400" b="1" dirty="0">
              <a:solidFill>
                <a:srgbClr val="0000FF"/>
              </a:solidFill>
              <a:latin typeface="+mn-lt"/>
              <a:ea typeface="华文楷体"/>
              <a:cs typeface="Times New Roman" pitchFamily="18" charset="0"/>
              <a:sym typeface="楷体" panose="02010609060101010101" pitchFamily="49" charset="-122"/>
            </a:endParaRP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2695" y="3126422"/>
            <a:ext cx="3991100" cy="2993325"/>
          </a:xfrm>
          <a:prstGeom prst="rect">
            <a:avLst/>
          </a:prstGeom>
        </p:spPr>
      </p:pic>
      <p:sp>
        <p:nvSpPr>
          <p:cNvPr id="13" name="Rectangle 4"/>
          <p:cNvSpPr txBox="1">
            <a:spLocks noChangeArrowheads="1"/>
          </p:cNvSpPr>
          <p:nvPr/>
        </p:nvSpPr>
        <p:spPr>
          <a:xfrm>
            <a:off x="2099378" y="141587"/>
            <a:ext cx="805645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T</a:t>
            </a:r>
            <a:r>
              <a:rPr lang="en-US" altLang="zh-CN" b="1" dirty="0" smtClean="0">
                <a:solidFill>
                  <a:srgbClr val="FF0000"/>
                </a:solidFill>
                <a:ea typeface="华文楷体"/>
                <a:cs typeface="Times New Roman" pitchFamily="18" charset="0"/>
              </a:rPr>
              <a:t>he </a:t>
            </a:r>
            <a:r>
              <a:rPr lang="en-US" altLang="zh-CN" b="1" dirty="0">
                <a:solidFill>
                  <a:srgbClr val="FF0000"/>
                </a:solidFill>
                <a:ea typeface="华文楷体"/>
                <a:cs typeface="Times New Roman" pitchFamily="18" charset="0"/>
              </a:rPr>
              <a:t>full-scale prototype CT coil dipole magnet</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016" y="3038100"/>
            <a:ext cx="5783854" cy="3169967"/>
          </a:xfrm>
          <a:prstGeom prst="rect">
            <a:avLst/>
          </a:prstGeom>
        </p:spPr>
      </p:pic>
    </p:spTree>
    <p:extLst>
      <p:ext uri="{BB962C8B-B14F-4D97-AF65-F5344CB8AC3E}">
        <p14:creationId xmlns:p14="http://schemas.microsoft.com/office/powerpoint/2010/main" val="522224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4"/>
          <p:cNvSpPr>
            <a:spLocks noGrp="1"/>
          </p:cNvSpPr>
          <p:nvPr>
            <p:ph type="sldNum" sz="quarter" idx="11"/>
          </p:nvPr>
        </p:nvSpPr>
        <p:spPr>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335A776-E88A-405A-AFE9-FC074728781E}" type="slidenum">
              <a:rPr lang="zh-CN" altLang="en-US" sz="1200">
                <a:solidFill>
                  <a:srgbClr val="898989"/>
                </a:solidFill>
                <a:latin typeface="Arial" panose="020B0604020202020204" pitchFamily="34" charset="0"/>
              </a:rPr>
              <a:pPr>
                <a:spcBef>
                  <a:spcPct val="0"/>
                </a:spcBef>
                <a:buFont typeface="Arial" panose="020B0604020202020204" pitchFamily="34" charset="0"/>
                <a:buNone/>
              </a:pPr>
              <a:t>23</a:t>
            </a:fld>
            <a:endParaRPr lang="zh-CN" altLang="en-US" sz="1800">
              <a:latin typeface="Arial" panose="020B0604020202020204" pitchFamily="34" charset="0"/>
            </a:endParaRPr>
          </a:p>
        </p:txBody>
      </p:sp>
      <p:sp>
        <p:nvSpPr>
          <p:cNvPr id="10" name="矩形 1"/>
          <p:cNvSpPr>
            <a:spLocks noChangeArrowheads="1"/>
          </p:cNvSpPr>
          <p:nvPr/>
        </p:nvSpPr>
        <p:spPr bwMode="auto">
          <a:xfrm>
            <a:off x="464693" y="914798"/>
            <a:ext cx="113313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gn="just">
              <a:spcBef>
                <a:spcPts val="900"/>
              </a:spcBef>
              <a:buClr>
                <a:srgbClr val="FF0000"/>
              </a:buClr>
              <a:buFont typeface="Wingdings" panose="05000000000000000000" pitchFamily="2" charset="2"/>
              <a:buChar char="Ø"/>
            </a:pPr>
            <a:r>
              <a:rPr lang="en-US" altLang="zh-CN" sz="2400" b="1" dirty="0" smtClean="0">
                <a:solidFill>
                  <a:srgbClr val="0000FF"/>
                </a:solidFill>
                <a:latin typeface="+mn-lt"/>
                <a:ea typeface="华文楷体"/>
                <a:cs typeface="Times New Roman" pitchFamily="18" charset="0"/>
                <a:sym typeface="楷体" panose="02010609060101010101" pitchFamily="49" charset="-122"/>
              </a:rPr>
              <a:t>The measured excitation curve of the central field shows that the field of the dipole magnet can reach </a:t>
            </a:r>
            <a:r>
              <a:rPr lang="en-US" altLang="zh-CN" sz="2400" b="1" dirty="0" smtClean="0">
                <a:solidFill>
                  <a:srgbClr val="FF0000"/>
                </a:solidFill>
                <a:latin typeface="+mn-lt"/>
                <a:ea typeface="华文楷体"/>
                <a:cs typeface="Times New Roman" pitchFamily="18" charset="0"/>
                <a:sym typeface="楷体" panose="02010609060101010101" pitchFamily="49" charset="-122"/>
              </a:rPr>
              <a:t>360Gs</a:t>
            </a:r>
            <a:r>
              <a:rPr lang="en-US" altLang="zh-CN" sz="2400" b="1" dirty="0" smtClean="0">
                <a:solidFill>
                  <a:srgbClr val="0000FF"/>
                </a:solidFill>
                <a:latin typeface="+mn-lt"/>
                <a:ea typeface="华文楷体"/>
                <a:cs typeface="Times New Roman" pitchFamily="18" charset="0"/>
                <a:sym typeface="楷体" panose="02010609060101010101" pitchFamily="49" charset="-122"/>
              </a:rPr>
              <a:t> when the current increases to </a:t>
            </a:r>
            <a:r>
              <a:rPr lang="en-US" altLang="zh-CN" sz="2400" b="1" dirty="0" smtClean="0">
                <a:solidFill>
                  <a:srgbClr val="FF0000"/>
                </a:solidFill>
                <a:latin typeface="+mn-lt"/>
                <a:ea typeface="华文楷体"/>
                <a:cs typeface="Times New Roman" pitchFamily="18" charset="0"/>
                <a:sym typeface="楷体" panose="02010609060101010101" pitchFamily="49" charset="-122"/>
              </a:rPr>
              <a:t>1340A</a:t>
            </a:r>
            <a:r>
              <a:rPr lang="en-US" altLang="zh-CN" sz="2400" b="1" dirty="0" smtClean="0">
                <a:solidFill>
                  <a:srgbClr val="0000FF"/>
                </a:solidFill>
                <a:latin typeface="+mn-lt"/>
                <a:ea typeface="华文楷体"/>
                <a:cs typeface="Times New Roman" pitchFamily="18" charset="0"/>
                <a:sym typeface="楷体" panose="02010609060101010101" pitchFamily="49" charset="-122"/>
              </a:rPr>
              <a:t> and exceed </a:t>
            </a:r>
            <a:r>
              <a:rPr lang="en-US" altLang="zh-CN" sz="2400" b="1" dirty="0" smtClean="0">
                <a:solidFill>
                  <a:srgbClr val="FF0000"/>
                </a:solidFill>
                <a:latin typeface="+mn-lt"/>
                <a:ea typeface="华文楷体"/>
                <a:cs typeface="Times New Roman" pitchFamily="18" charset="0"/>
                <a:sym typeface="楷体" panose="02010609060101010101" pitchFamily="49" charset="-122"/>
              </a:rPr>
              <a:t>500Gs</a:t>
            </a:r>
            <a:r>
              <a:rPr lang="en-US" altLang="zh-CN" sz="2400" b="1" dirty="0" smtClean="0">
                <a:solidFill>
                  <a:srgbClr val="0000FF"/>
                </a:solidFill>
                <a:latin typeface="+mn-lt"/>
                <a:ea typeface="华文楷体"/>
                <a:cs typeface="Times New Roman" pitchFamily="18" charset="0"/>
                <a:sym typeface="楷体" panose="02010609060101010101" pitchFamily="49" charset="-122"/>
              </a:rPr>
              <a:t> after the current increases to </a:t>
            </a:r>
            <a:r>
              <a:rPr lang="en-US" altLang="zh-CN" sz="2400" b="1" dirty="0" smtClean="0">
                <a:solidFill>
                  <a:srgbClr val="FF0000"/>
                </a:solidFill>
                <a:latin typeface="+mn-lt"/>
                <a:ea typeface="华文楷体"/>
                <a:cs typeface="Times New Roman" pitchFamily="18" charset="0"/>
                <a:sym typeface="楷体" panose="02010609060101010101" pitchFamily="49" charset="-122"/>
              </a:rPr>
              <a:t>1850A</a:t>
            </a:r>
            <a:r>
              <a:rPr lang="en-US" altLang="zh-CN" sz="2400" b="1" dirty="0" smtClean="0">
                <a:solidFill>
                  <a:srgbClr val="0000FF"/>
                </a:solidFill>
                <a:latin typeface="+mn-lt"/>
                <a:ea typeface="华文楷体"/>
                <a:cs typeface="Times New Roman" pitchFamily="18" charset="0"/>
                <a:sym typeface="楷体" panose="02010609060101010101" pitchFamily="49" charset="-122"/>
              </a:rPr>
              <a:t>.</a:t>
            </a:r>
            <a:endParaRPr lang="en-US" altLang="zh-CN" sz="2400" b="1" dirty="0">
              <a:solidFill>
                <a:srgbClr val="0000FF"/>
              </a:solidFill>
              <a:latin typeface="+mn-lt"/>
              <a:ea typeface="华文楷体"/>
              <a:cs typeface="Times New Roman" pitchFamily="18" charset="0"/>
              <a:sym typeface="楷体" panose="02010609060101010101" pitchFamily="49" charset="-122"/>
            </a:endParaRP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graphicFrame>
        <p:nvGraphicFramePr>
          <p:cNvPr id="8" name="图表 7"/>
          <p:cNvGraphicFramePr>
            <a:graphicFrameLocks/>
          </p:cNvGraphicFramePr>
          <p:nvPr>
            <p:extLst>
              <p:ext uri="{D42A27DB-BD31-4B8C-83A1-F6EECF244321}">
                <p14:modId xmlns:p14="http://schemas.microsoft.com/office/powerpoint/2010/main" val="1831725592"/>
              </p:ext>
            </p:extLst>
          </p:nvPr>
        </p:nvGraphicFramePr>
        <p:xfrm>
          <a:off x="2576776" y="1745795"/>
          <a:ext cx="6469788" cy="4153356"/>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4"/>
          <p:cNvSpPr txBox="1">
            <a:spLocks noChangeArrowheads="1"/>
          </p:cNvSpPr>
          <p:nvPr/>
        </p:nvSpPr>
        <p:spPr>
          <a:xfrm>
            <a:off x="2099378" y="141587"/>
            <a:ext cx="805645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T</a:t>
            </a:r>
            <a:r>
              <a:rPr lang="en-US" altLang="zh-CN" b="1" dirty="0" smtClean="0">
                <a:solidFill>
                  <a:srgbClr val="FF0000"/>
                </a:solidFill>
                <a:ea typeface="华文楷体"/>
                <a:cs typeface="Times New Roman" pitchFamily="18" charset="0"/>
              </a:rPr>
              <a:t>he </a:t>
            </a:r>
            <a:r>
              <a:rPr lang="en-US" altLang="zh-CN" b="1" dirty="0">
                <a:solidFill>
                  <a:srgbClr val="FF0000"/>
                </a:solidFill>
                <a:ea typeface="华文楷体"/>
                <a:cs typeface="Times New Roman" pitchFamily="18" charset="0"/>
              </a:rPr>
              <a:t>full-scale prototype CT coil dipole magnet</a:t>
            </a:r>
          </a:p>
        </p:txBody>
      </p:sp>
    </p:spTree>
    <p:extLst>
      <p:ext uri="{BB962C8B-B14F-4D97-AF65-F5344CB8AC3E}">
        <p14:creationId xmlns:p14="http://schemas.microsoft.com/office/powerpoint/2010/main" val="420484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4"/>
          <p:cNvSpPr>
            <a:spLocks noGrp="1"/>
          </p:cNvSpPr>
          <p:nvPr>
            <p:ph type="sldNum" sz="quarter" idx="11"/>
          </p:nvPr>
        </p:nvSpPr>
        <p:spPr>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335A776-E88A-405A-AFE9-FC074728781E}" type="slidenum">
              <a:rPr lang="zh-CN" altLang="en-US" sz="1200">
                <a:solidFill>
                  <a:srgbClr val="898989"/>
                </a:solidFill>
                <a:latin typeface="Arial" panose="020B0604020202020204" pitchFamily="34" charset="0"/>
              </a:rPr>
              <a:pPr>
                <a:spcBef>
                  <a:spcPct val="0"/>
                </a:spcBef>
                <a:buFont typeface="Arial" panose="020B0604020202020204" pitchFamily="34" charset="0"/>
                <a:buNone/>
              </a:pPr>
              <a:t>24</a:t>
            </a:fld>
            <a:endParaRPr lang="zh-CN" altLang="en-US" sz="1800">
              <a:latin typeface="Arial" panose="020B0604020202020204" pitchFamily="34" charset="0"/>
            </a:endParaRPr>
          </a:p>
        </p:txBody>
      </p:sp>
      <p:sp>
        <p:nvSpPr>
          <p:cNvPr id="10" name="矩形 1"/>
          <p:cNvSpPr>
            <a:spLocks noChangeArrowheads="1"/>
          </p:cNvSpPr>
          <p:nvPr/>
        </p:nvSpPr>
        <p:spPr bwMode="auto">
          <a:xfrm>
            <a:off x="742011" y="1052030"/>
            <a:ext cx="969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gn="just">
              <a:spcBef>
                <a:spcPts val="900"/>
              </a:spcBef>
              <a:buClr>
                <a:srgbClr val="FF0000"/>
              </a:buClr>
              <a:buFont typeface="Wingdings" panose="05000000000000000000" pitchFamily="2" charset="2"/>
              <a:buChar char="Ø"/>
            </a:pPr>
            <a:r>
              <a:rPr lang="en-US" altLang="zh-CN" sz="2400" b="1" dirty="0" smtClean="0">
                <a:solidFill>
                  <a:srgbClr val="0000FF"/>
                </a:solidFill>
                <a:latin typeface="+mn-lt"/>
                <a:ea typeface="华文楷体"/>
                <a:cs typeface="Times New Roman" pitchFamily="18" charset="0"/>
                <a:sym typeface="楷体" panose="02010609060101010101" pitchFamily="49" charset="-122"/>
              </a:rPr>
              <a:t>The field requirements and the measured results are listed in the table.</a:t>
            </a:r>
            <a:endParaRPr lang="en-US" altLang="zh-CN" sz="2400" b="1" dirty="0">
              <a:solidFill>
                <a:srgbClr val="0000FF"/>
              </a:solidFill>
              <a:latin typeface="+mn-lt"/>
              <a:ea typeface="华文楷体"/>
              <a:cs typeface="Times New Roman" pitchFamily="18" charset="0"/>
              <a:sym typeface="楷体" panose="02010609060101010101" pitchFamily="49" charset="-122"/>
            </a:endParaRP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3" name="Rectangle 4"/>
          <p:cNvSpPr txBox="1">
            <a:spLocks noChangeArrowheads="1"/>
          </p:cNvSpPr>
          <p:nvPr/>
        </p:nvSpPr>
        <p:spPr>
          <a:xfrm>
            <a:off x="2099378" y="141587"/>
            <a:ext cx="805645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T</a:t>
            </a:r>
            <a:r>
              <a:rPr lang="en-US" altLang="zh-CN" b="1" dirty="0" smtClean="0">
                <a:solidFill>
                  <a:srgbClr val="FF0000"/>
                </a:solidFill>
                <a:ea typeface="华文楷体"/>
                <a:cs typeface="Times New Roman" pitchFamily="18" charset="0"/>
              </a:rPr>
              <a:t>he </a:t>
            </a:r>
            <a:r>
              <a:rPr lang="en-US" altLang="zh-CN" b="1" dirty="0">
                <a:solidFill>
                  <a:srgbClr val="FF0000"/>
                </a:solidFill>
                <a:ea typeface="华文楷体"/>
                <a:cs typeface="Times New Roman" pitchFamily="18" charset="0"/>
              </a:rPr>
              <a:t>full-scale prototype CT coil dipole magnet</a:t>
            </a:r>
          </a:p>
        </p:txBody>
      </p:sp>
      <p:graphicFrame>
        <p:nvGraphicFramePr>
          <p:cNvPr id="2" name="表格 1"/>
          <p:cNvGraphicFramePr>
            <a:graphicFrameLocks noGrp="1"/>
          </p:cNvGraphicFramePr>
          <p:nvPr>
            <p:extLst>
              <p:ext uri="{D42A27DB-BD31-4B8C-83A1-F6EECF244321}">
                <p14:modId xmlns:p14="http://schemas.microsoft.com/office/powerpoint/2010/main" val="2084616766"/>
              </p:ext>
            </p:extLst>
          </p:nvPr>
        </p:nvGraphicFramePr>
        <p:xfrm>
          <a:off x="1632887" y="2046417"/>
          <a:ext cx="8522946" cy="2764985"/>
        </p:xfrm>
        <a:graphic>
          <a:graphicData uri="http://schemas.openxmlformats.org/drawingml/2006/table">
            <a:tbl>
              <a:tblPr>
                <a:tableStyleId>{5C22544A-7EE6-4342-B048-85BDC9FD1C3A}</a:tableStyleId>
              </a:tblPr>
              <a:tblGrid>
                <a:gridCol w="2885991"/>
                <a:gridCol w="2363026"/>
                <a:gridCol w="3273929"/>
              </a:tblGrid>
              <a:tr h="552997">
                <a:tc>
                  <a:txBody>
                    <a:bodyPr/>
                    <a:lstStyle/>
                    <a:p>
                      <a:pPr algn="l" fontAlgn="ctr"/>
                      <a:r>
                        <a:rPr lang="zh-CN" altLang="en-US" sz="2400" u="none" strike="noStrike" dirty="0">
                          <a:solidFill>
                            <a:schemeClr val="tx1"/>
                          </a:solidFill>
                          <a:effectLst/>
                        </a:rPr>
                        <a:t>　</a:t>
                      </a:r>
                      <a:endParaRPr lang="zh-CN" altLang="en-US" sz="2400" b="0"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400" u="none" strike="noStrike" dirty="0">
                          <a:solidFill>
                            <a:schemeClr val="tx1"/>
                          </a:solidFill>
                          <a:effectLst/>
                        </a:rPr>
                        <a:t>Requirements</a:t>
                      </a:r>
                      <a:endParaRPr lang="en-US" sz="2400" b="0"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400" u="none" strike="noStrike" dirty="0">
                          <a:solidFill>
                            <a:schemeClr val="tx1"/>
                          </a:solidFill>
                          <a:effectLst/>
                        </a:rPr>
                        <a:t>Measured results</a:t>
                      </a:r>
                      <a:endParaRPr lang="en-US" sz="2400" b="0"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r>
              <a:tr h="552997">
                <a:tc>
                  <a:txBody>
                    <a:bodyPr/>
                    <a:lstStyle/>
                    <a:p>
                      <a:pPr algn="l" fontAlgn="ctr"/>
                      <a:r>
                        <a:rPr lang="en-US" sz="2400" u="none" strike="noStrike" dirty="0">
                          <a:solidFill>
                            <a:schemeClr val="tx1"/>
                          </a:solidFill>
                          <a:effectLst/>
                        </a:rPr>
                        <a:t>Min</a:t>
                      </a:r>
                      <a:r>
                        <a:rPr lang="en-US" sz="2400" u="none" strike="noStrike" dirty="0" smtClean="0">
                          <a:solidFill>
                            <a:schemeClr val="tx1"/>
                          </a:solidFill>
                          <a:effectLst/>
                        </a:rPr>
                        <a:t>. working </a:t>
                      </a:r>
                      <a:r>
                        <a:rPr lang="en-US" sz="2400" u="none" strike="noStrike" dirty="0">
                          <a:solidFill>
                            <a:schemeClr val="tx1"/>
                          </a:solidFill>
                          <a:effectLst/>
                        </a:rPr>
                        <a:t>field</a:t>
                      </a:r>
                      <a:endParaRPr lang="en-US" sz="2400" b="0"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400" u="none" strike="noStrike" dirty="0">
                          <a:solidFill>
                            <a:schemeClr val="tx1"/>
                          </a:solidFill>
                          <a:effectLst/>
                        </a:rPr>
                        <a:t>&lt;31Gs</a:t>
                      </a:r>
                      <a:endParaRPr lang="en-US" sz="2400" b="0"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400" u="sng" strike="noStrike" dirty="0" smtClean="0">
                          <a:solidFill>
                            <a:srgbClr val="0000FF"/>
                          </a:solidFill>
                          <a:effectLst/>
                          <a:hlinkClick r:id="rId2"/>
                        </a:rPr>
                        <a:t>28.5Gs(@100A)</a:t>
                      </a:r>
                      <a:endParaRPr lang="en-US" sz="2400" b="0" i="0" u="sng" strike="noStrike" dirty="0">
                        <a:solidFill>
                          <a:srgbClr val="0000FF"/>
                        </a:solidFill>
                        <a:effectLst/>
                        <a:latin typeface="Arial Unicode MS" panose="020B0604020202020204" pitchFamily="34" charset="-122"/>
                        <a:ea typeface="Arial Unicode MS" panose="020B0604020202020204" pitchFamily="34" charset="-122"/>
                      </a:endParaRPr>
                    </a:p>
                  </a:txBody>
                  <a:tcPr marL="4763" marR="4763" marT="4763" marB="0" anchor="ctr"/>
                </a:tc>
              </a:tr>
              <a:tr h="552997">
                <a:tc>
                  <a:txBody>
                    <a:bodyPr/>
                    <a:lstStyle/>
                    <a:p>
                      <a:pPr algn="l" fontAlgn="ctr"/>
                      <a:r>
                        <a:rPr lang="en-US" sz="2400" u="none" strike="noStrike" dirty="0">
                          <a:solidFill>
                            <a:schemeClr val="tx1"/>
                          </a:solidFill>
                          <a:effectLst/>
                        </a:rPr>
                        <a:t>Max</a:t>
                      </a:r>
                      <a:r>
                        <a:rPr lang="en-US" sz="2400" u="none" strike="noStrike" dirty="0" smtClean="0">
                          <a:solidFill>
                            <a:schemeClr val="tx1"/>
                          </a:solidFill>
                          <a:effectLst/>
                        </a:rPr>
                        <a:t>. working </a:t>
                      </a:r>
                      <a:r>
                        <a:rPr lang="en-US" sz="2400" u="none" strike="noStrike" dirty="0">
                          <a:solidFill>
                            <a:schemeClr val="tx1"/>
                          </a:solidFill>
                          <a:effectLst/>
                        </a:rPr>
                        <a:t>field</a:t>
                      </a:r>
                      <a:endParaRPr lang="en-US" sz="2400" b="0"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400" u="none" strike="noStrike" dirty="0">
                          <a:solidFill>
                            <a:schemeClr val="tx1"/>
                          </a:solidFill>
                          <a:effectLst/>
                        </a:rPr>
                        <a:t>&gt;360Gs</a:t>
                      </a:r>
                      <a:endParaRPr lang="en-US" sz="2400" b="0"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400" u="sng" strike="noStrike" dirty="0">
                          <a:solidFill>
                            <a:srgbClr val="0000FF"/>
                          </a:solidFill>
                          <a:effectLst/>
                          <a:hlinkClick r:id="rId3"/>
                        </a:rPr>
                        <a:t>500.9Gs(@1850A)</a:t>
                      </a:r>
                      <a:endParaRPr lang="en-US" sz="2400" b="0" i="0" u="sng" strike="noStrike" dirty="0">
                        <a:solidFill>
                          <a:srgbClr val="0000FF"/>
                        </a:solidFill>
                        <a:effectLst/>
                        <a:latin typeface="Arial Unicode MS" panose="020B0604020202020204" pitchFamily="34" charset="-122"/>
                        <a:ea typeface="Arial Unicode MS" panose="020B0604020202020204" pitchFamily="34" charset="-122"/>
                      </a:endParaRPr>
                    </a:p>
                  </a:txBody>
                  <a:tcPr marL="4763" marR="4763" marT="4763" marB="0" anchor="ctr"/>
                </a:tc>
              </a:tr>
              <a:tr h="552997">
                <a:tc>
                  <a:txBody>
                    <a:bodyPr/>
                    <a:lstStyle/>
                    <a:p>
                      <a:pPr algn="l" fontAlgn="ctr"/>
                      <a:r>
                        <a:rPr lang="en-US" sz="2400" u="none" strike="noStrike" dirty="0">
                          <a:solidFill>
                            <a:schemeClr val="tx1"/>
                          </a:solidFill>
                          <a:effectLst/>
                        </a:rPr>
                        <a:t>Field </a:t>
                      </a:r>
                      <a:r>
                        <a:rPr lang="en-US" sz="2400" u="none" strike="noStrike" dirty="0" smtClean="0">
                          <a:solidFill>
                            <a:schemeClr val="tx1"/>
                          </a:solidFill>
                          <a:effectLst/>
                        </a:rPr>
                        <a:t>error@31Gs</a:t>
                      </a:r>
                      <a:endParaRPr lang="en-US" sz="2400" b="0"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400" u="none" strike="noStrike" dirty="0">
                          <a:solidFill>
                            <a:schemeClr val="tx1"/>
                          </a:solidFill>
                          <a:effectLst/>
                        </a:rPr>
                        <a:t>&lt;5E-4</a:t>
                      </a:r>
                      <a:endParaRPr lang="en-US" sz="2400" b="0"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400" u="sng" strike="noStrike" dirty="0">
                          <a:solidFill>
                            <a:srgbClr val="FF0000"/>
                          </a:solidFill>
                          <a:effectLst/>
                        </a:rPr>
                        <a:t>3E-4(@28.5Gs)</a:t>
                      </a:r>
                      <a:endParaRPr lang="en-US" sz="2400" b="0" i="0" u="sng" strike="noStrike" dirty="0">
                        <a:solidFill>
                          <a:srgbClr val="FF0000"/>
                        </a:solidFill>
                        <a:effectLst/>
                        <a:latin typeface="Arial Unicode MS" panose="020B0604020202020204" pitchFamily="34" charset="-122"/>
                        <a:ea typeface="Arial Unicode MS" panose="020B0604020202020204" pitchFamily="34" charset="-122"/>
                      </a:endParaRPr>
                    </a:p>
                  </a:txBody>
                  <a:tcPr marL="4763" marR="4763" marT="4763" marB="0" anchor="ctr"/>
                </a:tc>
              </a:tr>
              <a:tr h="552997">
                <a:tc>
                  <a:txBody>
                    <a:bodyPr/>
                    <a:lstStyle/>
                    <a:p>
                      <a:pPr algn="l" fontAlgn="ctr"/>
                      <a:r>
                        <a:rPr lang="en-US" sz="2400" b="0" i="0" u="none" strike="noStrike" dirty="0" smtClean="0">
                          <a:solidFill>
                            <a:schemeClr val="tx1"/>
                          </a:solidFill>
                          <a:effectLst/>
                          <a:latin typeface="Arial Unicode MS" panose="020B0604020202020204" pitchFamily="34" charset="-122"/>
                          <a:ea typeface="Arial Unicode MS" panose="020B0604020202020204" pitchFamily="34" charset="-122"/>
                        </a:rPr>
                        <a:t>Magnet</a:t>
                      </a:r>
                      <a:r>
                        <a:rPr lang="en-US" sz="2400" b="0" i="0" u="none" strike="noStrike" baseline="0" dirty="0" smtClean="0">
                          <a:solidFill>
                            <a:schemeClr val="tx1"/>
                          </a:solidFill>
                          <a:effectLst/>
                          <a:latin typeface="Arial Unicode MS" panose="020B0604020202020204" pitchFamily="34" charset="-122"/>
                          <a:ea typeface="Arial Unicode MS" panose="020B0604020202020204" pitchFamily="34" charset="-122"/>
                        </a:rPr>
                        <a:t> length</a:t>
                      </a:r>
                      <a:endParaRPr lang="en-US" sz="2400" b="0"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400" b="0" i="0" u="none" strike="noStrike" dirty="0" smtClean="0">
                          <a:solidFill>
                            <a:schemeClr val="tx1"/>
                          </a:solidFill>
                          <a:effectLst/>
                          <a:latin typeface="Arial Unicode MS" panose="020B0604020202020204" pitchFamily="34" charset="-122"/>
                          <a:ea typeface="Arial Unicode MS" panose="020B0604020202020204" pitchFamily="34" charset="-122"/>
                        </a:rPr>
                        <a:t>&gt;4.7m</a:t>
                      </a:r>
                      <a:endParaRPr lang="en-US" sz="2400" b="0"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400" b="0" i="0" u="sng" strike="noStrike" dirty="0" smtClean="0">
                          <a:solidFill>
                            <a:srgbClr val="FF0000"/>
                          </a:solidFill>
                          <a:effectLst/>
                          <a:latin typeface="Arial Unicode MS" panose="020B0604020202020204" pitchFamily="34" charset="-122"/>
                          <a:ea typeface="Arial Unicode MS" panose="020B0604020202020204" pitchFamily="34" charset="-122"/>
                        </a:rPr>
                        <a:t>5.1m(@shielding</a:t>
                      </a:r>
                      <a:r>
                        <a:rPr lang="en-US" sz="2400" b="0" i="0" u="sng" strike="noStrike" baseline="0" dirty="0" smtClean="0">
                          <a:solidFill>
                            <a:srgbClr val="FF0000"/>
                          </a:solidFill>
                          <a:effectLst/>
                          <a:latin typeface="Arial Unicode MS" panose="020B0604020202020204" pitchFamily="34" charset="-122"/>
                          <a:ea typeface="Arial Unicode MS" panose="020B0604020202020204" pitchFamily="34" charset="-122"/>
                        </a:rPr>
                        <a:t> tube</a:t>
                      </a:r>
                      <a:r>
                        <a:rPr lang="en-US" sz="2400" b="0" i="0" u="sng" strike="noStrike" dirty="0" smtClean="0">
                          <a:solidFill>
                            <a:srgbClr val="FF0000"/>
                          </a:solidFill>
                          <a:effectLst/>
                          <a:latin typeface="Arial Unicode MS" panose="020B0604020202020204" pitchFamily="34" charset="-122"/>
                          <a:ea typeface="Arial Unicode MS" panose="020B0604020202020204" pitchFamily="34" charset="-122"/>
                        </a:rPr>
                        <a:t>)</a:t>
                      </a:r>
                      <a:endParaRPr lang="en-US" sz="2400" b="0" i="0" u="sng" strike="noStrike" dirty="0">
                        <a:solidFill>
                          <a:srgbClr val="FF0000"/>
                        </a:solidFill>
                        <a:effectLst/>
                        <a:latin typeface="Arial Unicode MS" panose="020B0604020202020204" pitchFamily="34" charset="-122"/>
                        <a:ea typeface="Arial Unicode MS" panose="020B0604020202020204" pitchFamily="34" charset="-122"/>
                      </a:endParaRPr>
                    </a:p>
                  </a:txBody>
                  <a:tcPr marL="4763" marR="4763" marT="4763" marB="0" anchor="ctr"/>
                </a:tc>
              </a:tr>
            </a:tbl>
          </a:graphicData>
        </a:graphic>
      </p:graphicFrame>
    </p:spTree>
    <p:extLst>
      <p:ext uri="{BB962C8B-B14F-4D97-AF65-F5344CB8AC3E}">
        <p14:creationId xmlns:p14="http://schemas.microsoft.com/office/powerpoint/2010/main" val="1305104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637083" y="1136479"/>
            <a:ext cx="11017770" cy="4909036"/>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anose="05000000000000000000" pitchFamily="2" charset="2"/>
              <a:buChar char="ü"/>
            </a:pPr>
            <a:r>
              <a:rPr lang="en-GB" altLang="zh-CN" sz="2400" b="1" dirty="0" smtClean="0">
                <a:solidFill>
                  <a:srgbClr val="0000FF"/>
                </a:solidFill>
              </a:rPr>
              <a:t>The target of </a:t>
            </a:r>
            <a:r>
              <a:rPr lang="en-GB" altLang="zh-CN" sz="2400" b="1" smtClean="0">
                <a:solidFill>
                  <a:srgbClr val="0000FF"/>
                </a:solidFill>
              </a:rPr>
              <a:t>this </a:t>
            </a:r>
            <a:r>
              <a:rPr lang="en-GB" altLang="zh-CN" sz="2400" b="1" smtClean="0">
                <a:solidFill>
                  <a:srgbClr val="0000FF"/>
                </a:solidFill>
              </a:rPr>
              <a:t>task</a:t>
            </a:r>
            <a:r>
              <a:rPr lang="en-GB" altLang="zh-CN" sz="2400" b="1" smtClean="0">
                <a:solidFill>
                  <a:srgbClr val="0000FF"/>
                </a:solidFill>
              </a:rPr>
              <a:t> </a:t>
            </a:r>
            <a:r>
              <a:rPr lang="en-GB" altLang="zh-CN" sz="2400" b="1" dirty="0" smtClean="0">
                <a:solidFill>
                  <a:srgbClr val="0000FF"/>
                </a:solidFill>
              </a:rPr>
              <a:t>is to design and develop a </a:t>
            </a:r>
            <a:r>
              <a:rPr lang="en-GB" altLang="zh-CN" sz="2400" b="1" dirty="0" smtClean="0">
                <a:solidFill>
                  <a:srgbClr val="FF0000"/>
                </a:solidFill>
              </a:rPr>
              <a:t>4.7m</a:t>
            </a:r>
            <a:r>
              <a:rPr lang="en-GB" altLang="zh-CN" sz="2400" b="1" dirty="0" smtClean="0">
                <a:solidFill>
                  <a:srgbClr val="0000FF"/>
                </a:solidFill>
              </a:rPr>
              <a:t> long dipole magnet with the </a:t>
            </a:r>
            <a:r>
              <a:rPr lang="en-GB" altLang="zh-CN" sz="2400" b="1" dirty="0" smtClean="0">
                <a:solidFill>
                  <a:srgbClr val="0000FF"/>
                </a:solidFill>
              </a:rPr>
              <a:t>min. </a:t>
            </a:r>
            <a:r>
              <a:rPr lang="en-GB" altLang="zh-CN" sz="2400" b="1" dirty="0" smtClean="0">
                <a:solidFill>
                  <a:srgbClr val="0000FF"/>
                </a:solidFill>
              </a:rPr>
              <a:t>working field less than </a:t>
            </a:r>
            <a:r>
              <a:rPr lang="en-GB" altLang="zh-CN" sz="2400" b="1" dirty="0" smtClean="0">
                <a:solidFill>
                  <a:srgbClr val="FF0000"/>
                </a:solidFill>
              </a:rPr>
              <a:t>31Gs</a:t>
            </a:r>
            <a:r>
              <a:rPr lang="en-GB" altLang="zh-CN" sz="2400" b="1" dirty="0" smtClean="0">
                <a:solidFill>
                  <a:srgbClr val="0000FF"/>
                </a:solidFill>
              </a:rPr>
              <a:t> and high precision</a:t>
            </a:r>
            <a:r>
              <a:rPr lang="en-GB" altLang="zh-CN" sz="2400" b="1" dirty="0">
                <a:solidFill>
                  <a:srgbClr val="0000FF"/>
                </a:solidFill>
                <a:ea typeface="华文楷体"/>
                <a:cs typeface="Times New Roman" pitchFamily="18" charset="0"/>
              </a:rPr>
              <a:t> better than </a:t>
            </a:r>
            <a:r>
              <a:rPr lang="en-GB" altLang="zh-CN" sz="2400" b="1" dirty="0" smtClean="0">
                <a:solidFill>
                  <a:srgbClr val="FF0000"/>
                </a:solidFill>
                <a:ea typeface="华文楷体"/>
                <a:cs typeface="Times New Roman" pitchFamily="18" charset="0"/>
              </a:rPr>
              <a:t>5×10</a:t>
            </a:r>
            <a:r>
              <a:rPr lang="en-GB" altLang="zh-CN" sz="2400" b="1" baseline="30000" dirty="0" smtClean="0">
                <a:solidFill>
                  <a:srgbClr val="FF0000"/>
                </a:solidFill>
                <a:ea typeface="华文楷体"/>
                <a:cs typeface="Times New Roman" pitchFamily="18" charset="0"/>
              </a:rPr>
              <a:t>–4</a:t>
            </a:r>
            <a:r>
              <a:rPr lang="en-GB" altLang="zh-CN" sz="2400" b="1" dirty="0" smtClean="0">
                <a:solidFill>
                  <a:srgbClr val="0000FF"/>
                </a:solidFill>
              </a:rPr>
              <a:t> . </a:t>
            </a:r>
          </a:p>
          <a:p>
            <a:pPr marL="342900" indent="-342900" algn="just">
              <a:spcBef>
                <a:spcPts val="1200"/>
              </a:spcBef>
              <a:buClr>
                <a:srgbClr val="FF0000"/>
              </a:buClr>
              <a:buFont typeface="Wingdings" panose="05000000000000000000" pitchFamily="2" charset="2"/>
              <a:buChar char="ü"/>
            </a:pPr>
            <a:r>
              <a:rPr lang="en-GB" altLang="zh-CN" sz="2400" b="1" dirty="0" smtClean="0">
                <a:solidFill>
                  <a:srgbClr val="0000FF"/>
                </a:solidFill>
              </a:rPr>
              <a:t>To search a feasible scheme, </a:t>
            </a:r>
            <a:r>
              <a:rPr lang="en-GB" altLang="zh-CN" sz="2400" b="1" dirty="0">
                <a:solidFill>
                  <a:srgbClr val="0000FF"/>
                </a:solidFill>
              </a:rPr>
              <a:t>t</a:t>
            </a:r>
            <a:r>
              <a:rPr lang="en-GB" altLang="zh-CN" sz="2400" b="1" dirty="0" smtClean="0">
                <a:solidFill>
                  <a:srgbClr val="0000FF"/>
                </a:solidFill>
              </a:rPr>
              <a:t>he </a:t>
            </a:r>
            <a:r>
              <a:rPr lang="en-GB" altLang="zh-CN" sz="2400" b="1" dirty="0">
                <a:solidFill>
                  <a:srgbClr val="0000FF"/>
                </a:solidFill>
              </a:rPr>
              <a:t>CT coil </a:t>
            </a:r>
            <a:r>
              <a:rPr lang="en-GB" altLang="zh-CN" sz="2400" b="1" dirty="0" smtClean="0">
                <a:solidFill>
                  <a:srgbClr val="0000FF"/>
                </a:solidFill>
              </a:rPr>
              <a:t>and iron core subscale prototype dipole magnets were designed and developed. The test results showed that only the CT coil  dipole </a:t>
            </a:r>
            <a:r>
              <a:rPr lang="en-GB" altLang="zh-CN" sz="2400" b="1" dirty="0">
                <a:solidFill>
                  <a:srgbClr val="0000FF"/>
                </a:solidFill>
              </a:rPr>
              <a:t>magnet </a:t>
            </a:r>
            <a:r>
              <a:rPr lang="en-GB" altLang="zh-CN" sz="2400" b="1" dirty="0" smtClean="0">
                <a:solidFill>
                  <a:srgbClr val="0000FF"/>
                </a:solidFill>
              </a:rPr>
              <a:t>could meet the requirements. </a:t>
            </a:r>
          </a:p>
          <a:p>
            <a:pPr marL="342900" indent="-342900" algn="just">
              <a:spcBef>
                <a:spcPts val="1200"/>
              </a:spcBef>
              <a:buClr>
                <a:srgbClr val="FF0000"/>
              </a:buClr>
              <a:buFont typeface="Wingdings" panose="05000000000000000000" pitchFamily="2" charset="2"/>
              <a:buChar char="ü"/>
            </a:pPr>
            <a:r>
              <a:rPr lang="en-US" altLang="zh-CN" sz="2400" b="1" dirty="0" smtClean="0">
                <a:solidFill>
                  <a:srgbClr val="0000FF"/>
                </a:solidFill>
                <a:ea typeface="华文楷体"/>
                <a:cs typeface="Times New Roman" pitchFamily="18" charset="0"/>
              </a:rPr>
              <a:t>And then a </a:t>
            </a:r>
            <a:r>
              <a:rPr lang="en-US" altLang="zh-CN" sz="2400" b="1" dirty="0" smtClean="0">
                <a:solidFill>
                  <a:srgbClr val="FF0000"/>
                </a:solidFill>
                <a:ea typeface="华文楷体"/>
                <a:cs typeface="Times New Roman" pitchFamily="18" charset="0"/>
              </a:rPr>
              <a:t>4.7m</a:t>
            </a:r>
            <a:r>
              <a:rPr lang="en-US" altLang="zh-CN" sz="2400" b="1" dirty="0" smtClean="0">
                <a:solidFill>
                  <a:srgbClr val="0000FF"/>
                </a:solidFill>
                <a:ea typeface="华文楷体"/>
                <a:cs typeface="Times New Roman" pitchFamily="18" charset="0"/>
              </a:rPr>
              <a:t> long full-scale CT coil prototype dipole magnet have been designed </a:t>
            </a:r>
            <a:r>
              <a:rPr lang="en-US" altLang="zh-CN" sz="2400" b="1" dirty="0">
                <a:solidFill>
                  <a:srgbClr val="0000FF"/>
                </a:solidFill>
                <a:ea typeface="华文楷体"/>
                <a:cs typeface="Times New Roman" pitchFamily="18" charset="0"/>
              </a:rPr>
              <a:t>and </a:t>
            </a:r>
            <a:r>
              <a:rPr lang="en-US" altLang="zh-CN" sz="2400" b="1" dirty="0" smtClean="0">
                <a:solidFill>
                  <a:srgbClr val="0000FF"/>
                </a:solidFill>
                <a:ea typeface="华文楷体"/>
                <a:cs typeface="Times New Roman" pitchFamily="18" charset="0"/>
              </a:rPr>
              <a:t>manufactured. </a:t>
            </a:r>
            <a:r>
              <a:rPr lang="en-US" altLang="zh-CN" sz="2400" b="1" dirty="0">
                <a:solidFill>
                  <a:srgbClr val="0000FF"/>
                </a:solidFill>
                <a:ea typeface="华文楷体"/>
                <a:cs typeface="Times New Roman" pitchFamily="18" charset="0"/>
              </a:rPr>
              <a:t>T</a:t>
            </a:r>
            <a:r>
              <a:rPr lang="en-US" altLang="zh-CN" sz="2400" b="1" dirty="0" smtClean="0">
                <a:solidFill>
                  <a:srgbClr val="0000FF"/>
                </a:solidFill>
                <a:ea typeface="华文楷体"/>
                <a:cs typeface="Times New Roman" pitchFamily="18" charset="0"/>
              </a:rPr>
              <a:t>wo </a:t>
            </a:r>
            <a:r>
              <a:rPr lang="en-US" altLang="zh-CN" sz="2400" b="1" dirty="0">
                <a:solidFill>
                  <a:srgbClr val="0000FF"/>
                </a:solidFill>
                <a:ea typeface="华文楷体"/>
                <a:cs typeface="Times New Roman" pitchFamily="18" charset="0"/>
              </a:rPr>
              <a:t>sets of the field measurement systems </a:t>
            </a:r>
            <a:r>
              <a:rPr lang="en-US" altLang="zh-CN" sz="2400" b="1" dirty="0" smtClean="0">
                <a:solidFill>
                  <a:srgbClr val="0000FF"/>
                </a:solidFill>
                <a:ea typeface="华文楷体"/>
                <a:cs typeface="Times New Roman" pitchFamily="18" charset="0"/>
              </a:rPr>
              <a:t>are used to check the field performance of the magnet.</a:t>
            </a:r>
            <a:endParaRPr lang="en-US" altLang="zh-CN" sz="2400" b="1" dirty="0">
              <a:solidFill>
                <a:srgbClr val="0000FF"/>
              </a:solidFill>
              <a:ea typeface="华文楷体"/>
              <a:cs typeface="Times New Roman" pitchFamily="18" charset="0"/>
            </a:endParaRPr>
          </a:p>
          <a:p>
            <a:pPr marL="342900" indent="-342900" algn="just">
              <a:spcBef>
                <a:spcPts val="600"/>
              </a:spcBef>
              <a:buClr>
                <a:srgbClr val="FF0000"/>
              </a:buClr>
              <a:buFont typeface="Wingdings" pitchFamily="2" charset="2"/>
              <a:buChar char="ü"/>
            </a:pPr>
            <a:r>
              <a:rPr lang="en-US" altLang="zh-CN" sz="2400" b="1" dirty="0" smtClean="0">
                <a:solidFill>
                  <a:srgbClr val="0000FF"/>
                </a:solidFill>
                <a:ea typeface="华文楷体"/>
                <a:cs typeface="Times New Roman" pitchFamily="18" charset="0"/>
              </a:rPr>
              <a:t>Although </a:t>
            </a:r>
            <a:r>
              <a:rPr lang="en-US" altLang="zh-CN" sz="2400" b="1" dirty="0">
                <a:solidFill>
                  <a:srgbClr val="0000FF"/>
                </a:solidFill>
                <a:ea typeface="华文楷体"/>
                <a:cs typeface="Times New Roman" pitchFamily="18" charset="0"/>
              </a:rPr>
              <a:t>the </a:t>
            </a:r>
            <a:r>
              <a:rPr lang="en-US" altLang="zh-CN" sz="2400" b="1" dirty="0" smtClean="0">
                <a:solidFill>
                  <a:srgbClr val="0000FF"/>
                </a:solidFill>
                <a:ea typeface="华文楷体"/>
                <a:cs typeface="Times New Roman" pitchFamily="18" charset="0"/>
              </a:rPr>
              <a:t>final mechanical assembly errors and initial field errors </a:t>
            </a:r>
            <a:r>
              <a:rPr lang="en-US" altLang="zh-CN" sz="2400" b="1" dirty="0">
                <a:solidFill>
                  <a:srgbClr val="0000FF"/>
                </a:solidFill>
                <a:ea typeface="华文楷体"/>
                <a:cs typeface="Times New Roman" pitchFamily="18" charset="0"/>
              </a:rPr>
              <a:t>of the </a:t>
            </a:r>
            <a:r>
              <a:rPr lang="en-US" altLang="zh-CN" sz="2400" b="1" dirty="0" smtClean="0">
                <a:solidFill>
                  <a:srgbClr val="0000FF"/>
                </a:solidFill>
                <a:ea typeface="华文楷体"/>
                <a:cs typeface="Times New Roman" pitchFamily="18" charset="0"/>
              </a:rPr>
              <a:t>magnet are larger than the required values, </a:t>
            </a:r>
            <a:r>
              <a:rPr lang="en-US" altLang="zh-CN" sz="2400" b="1" dirty="0">
                <a:solidFill>
                  <a:srgbClr val="0000FF"/>
                </a:solidFill>
                <a:ea typeface="华文楷体"/>
                <a:cs typeface="Times New Roman" pitchFamily="18" charset="0"/>
              </a:rPr>
              <a:t>the </a:t>
            </a:r>
            <a:r>
              <a:rPr lang="en-US" altLang="zh-CN" sz="2400" b="1" dirty="0" smtClean="0">
                <a:solidFill>
                  <a:srgbClr val="0000FF"/>
                </a:solidFill>
                <a:ea typeface="华文楷体"/>
                <a:cs typeface="Times New Roman" pitchFamily="18" charset="0"/>
              </a:rPr>
              <a:t>low field</a:t>
            </a:r>
            <a:r>
              <a:rPr lang="en-US" altLang="zh-CN" sz="2400" b="1" dirty="0" smtClean="0">
                <a:solidFill>
                  <a:srgbClr val="FF0000"/>
                </a:solidFill>
                <a:ea typeface="华文楷体"/>
                <a:cs typeface="Times New Roman" pitchFamily="18" charset="0"/>
              </a:rPr>
              <a:t>(@31Gs)</a:t>
            </a:r>
            <a:r>
              <a:rPr lang="en-US" altLang="zh-CN" sz="2400" b="1" dirty="0" smtClean="0">
                <a:solidFill>
                  <a:srgbClr val="0000FF"/>
                </a:solidFill>
                <a:ea typeface="华文楷体"/>
                <a:cs typeface="Times New Roman" pitchFamily="18" charset="0"/>
              </a:rPr>
              <a:t> precision of the dipole magnet could reach to </a:t>
            </a:r>
            <a:r>
              <a:rPr lang="en-GB" altLang="zh-CN" sz="2400" b="1" dirty="0">
                <a:solidFill>
                  <a:srgbClr val="FF0000"/>
                </a:solidFill>
                <a:ea typeface="华文楷体"/>
                <a:cs typeface="Times New Roman" pitchFamily="18" charset="0"/>
              </a:rPr>
              <a:t>3</a:t>
            </a:r>
            <a:r>
              <a:rPr lang="en-GB" altLang="zh-CN" sz="2400" b="1" dirty="0" smtClean="0">
                <a:solidFill>
                  <a:srgbClr val="FF0000"/>
                </a:solidFill>
                <a:ea typeface="华文楷体"/>
                <a:cs typeface="Times New Roman" pitchFamily="18" charset="0"/>
              </a:rPr>
              <a:t>×10</a:t>
            </a:r>
            <a:r>
              <a:rPr lang="en-GB" altLang="zh-CN" sz="2400" b="1" baseline="30000" dirty="0" smtClean="0">
                <a:solidFill>
                  <a:srgbClr val="FF0000"/>
                </a:solidFill>
                <a:ea typeface="华文楷体"/>
                <a:cs typeface="Times New Roman" pitchFamily="18" charset="0"/>
              </a:rPr>
              <a:t>–4</a:t>
            </a:r>
            <a:r>
              <a:rPr lang="en-GB" altLang="zh-CN" sz="2400" b="1" dirty="0" smtClean="0">
                <a:solidFill>
                  <a:srgbClr val="0000FF"/>
                </a:solidFill>
              </a:rPr>
              <a:t> </a:t>
            </a:r>
            <a:r>
              <a:rPr lang="en-US" altLang="zh-CN" sz="2400" b="1" dirty="0" smtClean="0">
                <a:solidFill>
                  <a:srgbClr val="0000FF"/>
                </a:solidFill>
                <a:ea typeface="华文楷体"/>
                <a:cs typeface="Times New Roman" pitchFamily="18" charset="0"/>
              </a:rPr>
              <a:t> after making some kind of field </a:t>
            </a:r>
            <a:r>
              <a:rPr lang="en-US" altLang="zh-CN" sz="2400" b="1" dirty="0">
                <a:solidFill>
                  <a:srgbClr val="0000FF"/>
                </a:solidFill>
                <a:ea typeface="华文楷体"/>
                <a:cs typeface="Times New Roman" pitchFamily="18" charset="0"/>
              </a:rPr>
              <a:t>adjustment </a:t>
            </a:r>
            <a:r>
              <a:rPr lang="en-US" altLang="zh-CN" sz="2400" b="1" dirty="0" smtClean="0">
                <a:solidFill>
                  <a:srgbClr val="0000FF"/>
                </a:solidFill>
                <a:ea typeface="华文楷体"/>
                <a:cs typeface="Times New Roman" pitchFamily="18" charset="0"/>
              </a:rPr>
              <a:t>at one </a:t>
            </a:r>
            <a:r>
              <a:rPr lang="en-US" altLang="zh-CN" sz="2400" b="1" dirty="0">
                <a:solidFill>
                  <a:srgbClr val="0000FF"/>
                </a:solidFill>
                <a:ea typeface="华文楷体"/>
                <a:cs typeface="Times New Roman" pitchFamily="18" charset="0"/>
              </a:rPr>
              <a:t>end of the </a:t>
            </a:r>
            <a:r>
              <a:rPr lang="en-US" altLang="zh-CN" sz="2400" b="1" dirty="0" smtClean="0">
                <a:solidFill>
                  <a:srgbClr val="0000FF"/>
                </a:solidFill>
                <a:ea typeface="华文楷体"/>
                <a:cs typeface="Times New Roman" pitchFamily="18" charset="0"/>
              </a:rPr>
              <a:t>magnet. </a:t>
            </a:r>
            <a:endParaRPr lang="en-US" altLang="zh-CN" sz="2400" b="1" dirty="0" smtClean="0">
              <a:solidFill>
                <a:srgbClr val="0000FF"/>
              </a:solidFill>
              <a:ea typeface="华文楷体"/>
              <a:cs typeface="Times New Roman" pitchFamily="18" charset="0"/>
            </a:endParaRPr>
          </a:p>
        </p:txBody>
      </p:sp>
      <p:sp>
        <p:nvSpPr>
          <p:cNvPr id="6" name="Rectangle 4"/>
          <p:cNvSpPr txBox="1">
            <a:spLocks noChangeArrowheads="1"/>
          </p:cNvSpPr>
          <p:nvPr/>
        </p:nvSpPr>
        <p:spPr>
          <a:xfrm>
            <a:off x="5239212" y="228205"/>
            <a:ext cx="159550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FF0000"/>
                </a:solidFill>
                <a:ea typeface="华文楷体"/>
                <a:cs typeface="Times New Roman" pitchFamily="18" charset="0"/>
              </a:rPr>
              <a:t>Summary</a:t>
            </a:r>
            <a:endParaRPr lang="en-US" altLang="zh-CN" sz="2800" b="1" dirty="0">
              <a:solidFill>
                <a:srgbClr val="FF0000"/>
              </a:solidFill>
              <a:ea typeface="华文楷体"/>
              <a:cs typeface="Times New Roman" pitchFamily="18" charset="0"/>
            </a:endParaRPr>
          </a:p>
        </p:txBody>
      </p:sp>
      <p:sp>
        <p:nvSpPr>
          <p:cNvPr id="8"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Tree>
    <p:extLst>
      <p:ext uri="{BB962C8B-B14F-4D97-AF65-F5344CB8AC3E}">
        <p14:creationId xmlns:p14="http://schemas.microsoft.com/office/powerpoint/2010/main" val="241252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4"/>
          <p:cNvSpPr>
            <a:spLocks noGrp="1"/>
          </p:cNvSpPr>
          <p:nvPr>
            <p:ph type="sldNum" sz="quarter" idx="11"/>
          </p:nvPr>
        </p:nvSpPr>
        <p:spPr>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335A776-E88A-405A-AFE9-FC074728781E}" type="slidenum">
              <a:rPr lang="zh-CN" altLang="en-US" sz="1200">
                <a:solidFill>
                  <a:srgbClr val="898989"/>
                </a:solidFill>
                <a:latin typeface="Arial" panose="020B0604020202020204" pitchFamily="34" charset="0"/>
              </a:rPr>
              <a:pPr>
                <a:spcBef>
                  <a:spcPct val="0"/>
                </a:spcBef>
                <a:buFont typeface="Arial" panose="020B0604020202020204" pitchFamily="34" charset="0"/>
                <a:buNone/>
              </a:pPr>
              <a:t>26</a:t>
            </a:fld>
            <a:endParaRPr lang="zh-CN" altLang="en-US" sz="1800">
              <a:latin typeface="Arial" panose="020B0604020202020204" pitchFamily="34" charset="0"/>
            </a:endParaRPr>
          </a:p>
        </p:txBody>
      </p:sp>
      <p:sp>
        <p:nvSpPr>
          <p:cNvPr id="30" name="Rectangle 4"/>
          <p:cNvSpPr txBox="1">
            <a:spLocks noChangeArrowheads="1"/>
          </p:cNvSpPr>
          <p:nvPr/>
        </p:nvSpPr>
        <p:spPr>
          <a:xfrm>
            <a:off x="2827503" y="2586647"/>
            <a:ext cx="6536994"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4000" b="1" dirty="0" smtClean="0">
                <a:solidFill>
                  <a:srgbClr val="FF0000"/>
                </a:solidFill>
                <a:ea typeface="华文楷体"/>
                <a:cs typeface="Times New Roman" pitchFamily="18" charset="0"/>
              </a:rPr>
              <a:t>Thank you for your attention.</a:t>
            </a:r>
            <a:endParaRPr lang="en-US" altLang="zh-CN" sz="4000"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1879942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0" name="矩形 1"/>
          <p:cNvSpPr>
            <a:spLocks noChangeArrowheads="1"/>
          </p:cNvSpPr>
          <p:nvPr/>
        </p:nvSpPr>
        <p:spPr bwMode="auto">
          <a:xfrm>
            <a:off x="359762" y="903557"/>
            <a:ext cx="11609884"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gn="just">
              <a:spcBef>
                <a:spcPts val="900"/>
              </a:spcBef>
              <a:buClr>
                <a:srgbClr val="FF0000"/>
              </a:buClr>
              <a:buFont typeface="Wingdings" panose="05000000000000000000" pitchFamily="2" charset="2"/>
              <a:buChar char="Ø"/>
            </a:pPr>
            <a:r>
              <a:rPr lang="en-GB" altLang="zh-CN" sz="2400" b="1" dirty="0" smtClean="0">
                <a:solidFill>
                  <a:srgbClr val="0000FF"/>
                </a:solidFill>
                <a:ea typeface="华文楷体"/>
                <a:cs typeface="Times New Roman" pitchFamily="18" charset="0"/>
              </a:rPr>
              <a:t>At the CDR stage, the </a:t>
            </a:r>
            <a:r>
              <a:rPr lang="en-US" altLang="zh-CN" sz="2400" b="1" dirty="0" smtClean="0">
                <a:solidFill>
                  <a:srgbClr val="0000FF"/>
                </a:solidFill>
                <a:ea typeface="华文楷体"/>
                <a:cs typeface="Times New Roman" pitchFamily="18" charset="0"/>
              </a:rPr>
              <a:t>CEPC</a:t>
            </a:r>
            <a:r>
              <a:rPr lang="en-GB" altLang="zh-CN" sz="2400" b="1" dirty="0" smtClean="0">
                <a:solidFill>
                  <a:srgbClr val="0000FF"/>
                </a:solidFill>
                <a:ea typeface="华文楷体"/>
                <a:cs typeface="Times New Roman" pitchFamily="18" charset="0"/>
              </a:rPr>
              <a:t> </a:t>
            </a:r>
            <a:r>
              <a:rPr lang="en-GB" altLang="zh-CN" sz="2400" b="1" dirty="0">
                <a:solidFill>
                  <a:srgbClr val="0000FF"/>
                </a:solidFill>
                <a:ea typeface="华文楷体"/>
                <a:cs typeface="Times New Roman" pitchFamily="18" charset="0"/>
              </a:rPr>
              <a:t>Booster </a:t>
            </a:r>
            <a:r>
              <a:rPr lang="en-GB" altLang="zh-CN" sz="2400" b="1" dirty="0" smtClean="0">
                <a:solidFill>
                  <a:srgbClr val="0000FF"/>
                </a:solidFill>
                <a:ea typeface="华文楷体"/>
                <a:cs typeface="Times New Roman" pitchFamily="18" charset="0"/>
              </a:rPr>
              <a:t>is </a:t>
            </a:r>
            <a:r>
              <a:rPr lang="en-GB" altLang="zh-CN" sz="2400" b="1" dirty="0">
                <a:solidFill>
                  <a:srgbClr val="0000FF"/>
                </a:solidFill>
                <a:ea typeface="华文楷体"/>
                <a:cs typeface="Times New Roman" pitchFamily="18" charset="0"/>
              </a:rPr>
              <a:t>equipped with </a:t>
            </a:r>
            <a:r>
              <a:rPr lang="en-GB" altLang="zh-CN" sz="2400" b="1" dirty="0" smtClean="0">
                <a:solidFill>
                  <a:srgbClr val="FF0000"/>
                </a:solidFill>
                <a:ea typeface="华文楷体"/>
                <a:cs typeface="Times New Roman" pitchFamily="18" charset="0"/>
              </a:rPr>
              <a:t>16320 </a:t>
            </a:r>
            <a:r>
              <a:rPr lang="en-GB" altLang="zh-CN" sz="2400" b="1" dirty="0">
                <a:solidFill>
                  <a:srgbClr val="0000FF"/>
                </a:solidFill>
                <a:ea typeface="华文楷体"/>
                <a:cs typeface="Times New Roman" pitchFamily="18" charset="0"/>
              </a:rPr>
              <a:t>dipoles,</a:t>
            </a:r>
            <a:r>
              <a:rPr lang="en-GB" altLang="zh-CN" sz="2400" b="1" dirty="0">
                <a:solidFill>
                  <a:srgbClr val="FF0000"/>
                </a:solidFill>
                <a:ea typeface="华文楷体"/>
                <a:cs typeface="Times New Roman" pitchFamily="18" charset="0"/>
              </a:rPr>
              <a:t> </a:t>
            </a:r>
            <a:r>
              <a:rPr lang="en-GB" altLang="zh-CN" sz="2400" b="1" dirty="0" smtClean="0">
                <a:solidFill>
                  <a:srgbClr val="0000FF"/>
                </a:solidFill>
                <a:ea typeface="华文楷体"/>
                <a:cs typeface="Times New Roman" pitchFamily="18" charset="0"/>
              </a:rPr>
              <a:t>most </a:t>
            </a:r>
            <a:r>
              <a:rPr lang="en-GB" altLang="zh-CN" sz="2400" b="1" dirty="0">
                <a:solidFill>
                  <a:srgbClr val="0000FF"/>
                </a:solidFill>
                <a:ea typeface="华文楷体"/>
                <a:cs typeface="Times New Roman" pitchFamily="18" charset="0"/>
              </a:rPr>
              <a:t>of the </a:t>
            </a:r>
            <a:r>
              <a:rPr lang="en-GB" altLang="zh-CN" sz="2400" b="1" dirty="0" smtClean="0">
                <a:solidFill>
                  <a:srgbClr val="0000FF"/>
                </a:solidFill>
                <a:ea typeface="华文楷体"/>
                <a:cs typeface="Times New Roman" pitchFamily="18" charset="0"/>
              </a:rPr>
              <a:t>them </a:t>
            </a:r>
            <a:r>
              <a:rPr lang="en-GB" altLang="zh-CN" sz="2400" b="1" dirty="0">
                <a:solidFill>
                  <a:srgbClr val="0000FF"/>
                </a:solidFill>
                <a:ea typeface="华文楷体"/>
                <a:cs typeface="Times New Roman" pitchFamily="18" charset="0"/>
              </a:rPr>
              <a:t>are </a:t>
            </a:r>
            <a:r>
              <a:rPr lang="en-GB" altLang="zh-CN" sz="2400" b="1" dirty="0">
                <a:solidFill>
                  <a:srgbClr val="FF0000"/>
                </a:solidFill>
                <a:ea typeface="华文楷体"/>
                <a:cs typeface="Times New Roman" pitchFamily="18" charset="0"/>
              </a:rPr>
              <a:t>4.7m</a:t>
            </a:r>
            <a:r>
              <a:rPr lang="en-GB" altLang="zh-CN" sz="2400" b="1" dirty="0">
                <a:solidFill>
                  <a:srgbClr val="0000FF"/>
                </a:solidFill>
                <a:ea typeface="华文楷体"/>
                <a:cs typeface="Times New Roman" pitchFamily="18" charset="0"/>
              </a:rPr>
              <a:t> </a:t>
            </a:r>
            <a:r>
              <a:rPr lang="en-GB" altLang="zh-CN" sz="2400" b="1" dirty="0" smtClean="0">
                <a:solidFill>
                  <a:srgbClr val="0000FF"/>
                </a:solidFill>
                <a:ea typeface="华文楷体"/>
                <a:cs typeface="Times New Roman" pitchFamily="18" charset="0"/>
              </a:rPr>
              <a:t>long. </a:t>
            </a:r>
            <a:r>
              <a:rPr lang="en-GB" altLang="zh-CN" sz="2400" b="1" dirty="0">
                <a:solidFill>
                  <a:srgbClr val="0000FF"/>
                </a:solidFill>
                <a:ea typeface="华文楷体"/>
                <a:cs typeface="Times New Roman" pitchFamily="18" charset="0"/>
              </a:rPr>
              <a:t>T</a:t>
            </a:r>
            <a:r>
              <a:rPr lang="en-GB" altLang="zh-CN" sz="2400" b="1" dirty="0" smtClean="0">
                <a:solidFill>
                  <a:srgbClr val="0000FF"/>
                </a:solidFill>
                <a:ea typeface="华文楷体"/>
                <a:cs typeface="Times New Roman" pitchFamily="18" charset="0"/>
              </a:rPr>
              <a:t>he </a:t>
            </a:r>
            <a:r>
              <a:rPr lang="en-GB" altLang="zh-CN" sz="2400" b="1" dirty="0">
                <a:solidFill>
                  <a:srgbClr val="0000FF"/>
                </a:solidFill>
                <a:ea typeface="华文楷体"/>
                <a:cs typeface="Times New Roman" pitchFamily="18" charset="0"/>
              </a:rPr>
              <a:t>dipole magnets </a:t>
            </a:r>
            <a:r>
              <a:rPr lang="en-GB" altLang="zh-CN" sz="2400" b="1" dirty="0" smtClean="0">
                <a:solidFill>
                  <a:srgbClr val="0000FF"/>
                </a:solidFill>
                <a:ea typeface="华文楷体"/>
                <a:cs typeface="Times New Roman" pitchFamily="18" charset="0"/>
              </a:rPr>
              <a:t>have </a:t>
            </a:r>
            <a:r>
              <a:rPr lang="en-GB" altLang="zh-CN" sz="2400" b="1" dirty="0">
                <a:solidFill>
                  <a:srgbClr val="0000FF"/>
                </a:solidFill>
                <a:ea typeface="华文楷体"/>
                <a:cs typeface="Times New Roman" pitchFamily="18" charset="0"/>
              </a:rPr>
              <a:t>a minimum working field of only </a:t>
            </a:r>
            <a:r>
              <a:rPr lang="en-GB" altLang="zh-CN" sz="2400" b="1" dirty="0" smtClean="0">
                <a:solidFill>
                  <a:srgbClr val="FF0000"/>
                </a:solidFill>
                <a:ea typeface="华文楷体"/>
                <a:cs typeface="Times New Roman" pitchFamily="18" charset="0"/>
              </a:rPr>
              <a:t>31 </a:t>
            </a:r>
            <a:r>
              <a:rPr lang="en-GB" altLang="zh-CN" sz="2400" b="1" dirty="0" err="1">
                <a:solidFill>
                  <a:srgbClr val="FF0000"/>
                </a:solidFill>
                <a:ea typeface="华文楷体"/>
                <a:cs typeface="Times New Roman" pitchFamily="18" charset="0"/>
              </a:rPr>
              <a:t>Gs</a:t>
            </a:r>
            <a:r>
              <a:rPr lang="en-GB" altLang="zh-CN" sz="2400" b="1" dirty="0">
                <a:solidFill>
                  <a:srgbClr val="FF0000"/>
                </a:solidFill>
                <a:ea typeface="华文楷体"/>
                <a:cs typeface="Times New Roman" pitchFamily="18" charset="0"/>
              </a:rPr>
              <a:t> @10 </a:t>
            </a:r>
            <a:r>
              <a:rPr lang="en-GB" altLang="zh-CN" sz="2400" b="1" dirty="0" smtClean="0">
                <a:solidFill>
                  <a:srgbClr val="FF0000"/>
                </a:solidFill>
                <a:ea typeface="华文楷体"/>
                <a:cs typeface="Times New Roman" pitchFamily="18" charset="0"/>
              </a:rPr>
              <a:t>GeV </a:t>
            </a:r>
            <a:r>
              <a:rPr lang="en-GB" altLang="zh-CN" sz="2400" b="1" dirty="0" smtClean="0">
                <a:solidFill>
                  <a:srgbClr val="0000FF"/>
                </a:solidFill>
                <a:ea typeface="华文楷体"/>
                <a:cs typeface="Times New Roman" pitchFamily="18" charset="0"/>
              </a:rPr>
              <a:t>injection energy, </a:t>
            </a:r>
            <a:r>
              <a:rPr lang="en-GB" altLang="zh-CN" sz="2400" b="1" dirty="0">
                <a:solidFill>
                  <a:srgbClr val="0000FF"/>
                </a:solidFill>
                <a:ea typeface="华文楷体"/>
                <a:cs typeface="Times New Roman" pitchFamily="18" charset="0"/>
              </a:rPr>
              <a:t>and </a:t>
            </a:r>
            <a:r>
              <a:rPr lang="en-GB" altLang="zh-CN" sz="2400" b="1" dirty="0" smtClean="0">
                <a:solidFill>
                  <a:srgbClr val="0000FF"/>
                </a:solidFill>
                <a:ea typeface="华文楷体"/>
                <a:cs typeface="Times New Roman" pitchFamily="18" charset="0"/>
              </a:rPr>
              <a:t>the </a:t>
            </a:r>
            <a:r>
              <a:rPr lang="en-GB" altLang="zh-CN" sz="2400" b="1" dirty="0">
                <a:solidFill>
                  <a:srgbClr val="0000FF"/>
                </a:solidFill>
                <a:ea typeface="华文楷体"/>
                <a:cs typeface="Times New Roman" pitchFamily="18" charset="0"/>
              </a:rPr>
              <a:t>field precision must be better than </a:t>
            </a:r>
            <a:r>
              <a:rPr lang="en-GB" altLang="zh-CN" sz="2400" b="1" dirty="0" smtClean="0">
                <a:solidFill>
                  <a:srgbClr val="FF0000"/>
                </a:solidFill>
                <a:ea typeface="华文楷体"/>
                <a:cs typeface="Times New Roman" pitchFamily="18" charset="0"/>
              </a:rPr>
              <a:t>5×10</a:t>
            </a:r>
            <a:r>
              <a:rPr lang="en-GB" altLang="zh-CN" sz="2400" b="1" baseline="30000" dirty="0" smtClean="0">
                <a:solidFill>
                  <a:srgbClr val="FF0000"/>
                </a:solidFill>
                <a:ea typeface="华文楷体"/>
                <a:cs typeface="Times New Roman" pitchFamily="18" charset="0"/>
              </a:rPr>
              <a:t>–4</a:t>
            </a:r>
            <a:r>
              <a:rPr lang="en-GB" altLang="zh-CN" sz="2400" b="1" dirty="0" smtClean="0">
                <a:solidFill>
                  <a:srgbClr val="0000FF"/>
                </a:solidFill>
                <a:ea typeface="华文楷体"/>
                <a:cs typeface="Times New Roman" pitchFamily="18" charset="0"/>
              </a:rPr>
              <a:t>@</a:t>
            </a:r>
            <a:r>
              <a:rPr lang="en-GB" altLang="zh-CN" sz="2400" b="1" dirty="0" smtClean="0">
                <a:solidFill>
                  <a:srgbClr val="FF0000"/>
                </a:solidFill>
                <a:ea typeface="华文楷体"/>
                <a:cs typeface="Times New Roman" pitchFamily="18" charset="0"/>
              </a:rPr>
              <a:t>GFR=45mm</a:t>
            </a:r>
            <a:r>
              <a:rPr lang="en-GB" altLang="zh-CN" sz="2400" b="1" dirty="0" smtClean="0">
                <a:solidFill>
                  <a:srgbClr val="0000FF"/>
                </a:solidFill>
                <a:ea typeface="华文楷体"/>
                <a:cs typeface="Times New Roman" pitchFamily="18" charset="0"/>
              </a:rPr>
              <a:t>. </a:t>
            </a:r>
            <a:endParaRPr lang="en-GB" altLang="zh-CN" sz="2400" b="1" dirty="0">
              <a:solidFill>
                <a:srgbClr val="0000FF"/>
              </a:solidFill>
              <a:ea typeface="华文楷体"/>
              <a:cs typeface="Times New Roman" pitchFamily="18" charset="0"/>
            </a:endParaRPr>
          </a:p>
          <a:p>
            <a:pPr marL="342900" indent="-342900" algn="just">
              <a:spcBef>
                <a:spcPts val="900"/>
              </a:spcBef>
              <a:buClr>
                <a:srgbClr val="FF0000"/>
              </a:buClr>
              <a:buFont typeface="Wingdings" panose="05000000000000000000" pitchFamily="2" charset="2"/>
              <a:buChar char="Ø"/>
            </a:pPr>
            <a:r>
              <a:rPr lang="en-GB" altLang="zh-CN" sz="2400" b="1" dirty="0">
                <a:solidFill>
                  <a:srgbClr val="0000FF"/>
                </a:solidFill>
                <a:ea typeface="华文楷体"/>
                <a:cs typeface="Times New Roman" pitchFamily="18" charset="0"/>
              </a:rPr>
              <a:t>Since </a:t>
            </a:r>
            <a:r>
              <a:rPr lang="en-GB" altLang="zh-CN" sz="2400" b="1" dirty="0" smtClean="0">
                <a:solidFill>
                  <a:srgbClr val="0000FF"/>
                </a:solidFill>
                <a:ea typeface="华文楷体"/>
                <a:cs typeface="Times New Roman" pitchFamily="18" charset="0"/>
              </a:rPr>
              <a:t>such </a:t>
            </a:r>
            <a:r>
              <a:rPr lang="en-GB" altLang="zh-CN" sz="2400" b="1" dirty="0" smtClean="0">
                <a:solidFill>
                  <a:srgbClr val="0000FF"/>
                </a:solidFill>
                <a:ea typeface="华文楷体"/>
                <a:cs typeface="Times New Roman" pitchFamily="18" charset="0"/>
              </a:rPr>
              <a:t>a low </a:t>
            </a:r>
            <a:r>
              <a:rPr lang="en-GB" altLang="zh-CN" sz="2400" b="1" dirty="0" smtClean="0">
                <a:solidFill>
                  <a:srgbClr val="0000FF"/>
                </a:solidFill>
                <a:ea typeface="华文楷体"/>
                <a:cs typeface="Times New Roman" pitchFamily="18" charset="0"/>
              </a:rPr>
              <a:t>field long dipole magnet with high precision has </a:t>
            </a:r>
            <a:r>
              <a:rPr lang="en-GB" altLang="zh-CN" sz="2400" b="1" dirty="0">
                <a:solidFill>
                  <a:srgbClr val="0000FF"/>
                </a:solidFill>
                <a:ea typeface="华文楷体"/>
                <a:cs typeface="Times New Roman" pitchFamily="18" charset="0"/>
              </a:rPr>
              <a:t>never been designed and produced before, </a:t>
            </a:r>
            <a:r>
              <a:rPr lang="en-GB" altLang="zh-CN" sz="2400" b="1" dirty="0" smtClean="0">
                <a:solidFill>
                  <a:srgbClr val="0000FF"/>
                </a:solidFill>
                <a:ea typeface="华文楷体"/>
                <a:cs typeface="Times New Roman" pitchFamily="18" charset="0"/>
              </a:rPr>
              <a:t>R &amp; D of the high precision low field dipole magnet was chose as one of the projects supported by the MOST from 2018.</a:t>
            </a:r>
            <a:endParaRPr lang="zh-CN" altLang="zh-CN" sz="2400" b="1" dirty="0">
              <a:solidFill>
                <a:srgbClr val="0000FF"/>
              </a:solidFill>
              <a:ea typeface="华文楷体"/>
              <a:cs typeface="Times New Roman" pitchFamily="18" charset="0"/>
            </a:endParaRPr>
          </a:p>
          <a:p>
            <a:pPr marL="342900" indent="-342900" algn="just">
              <a:spcBef>
                <a:spcPts val="900"/>
              </a:spcBef>
              <a:buClr>
                <a:srgbClr val="FF0000"/>
              </a:buClr>
              <a:buFont typeface="Wingdings" panose="05000000000000000000" pitchFamily="2" charset="2"/>
              <a:buChar char="Ø"/>
            </a:pPr>
            <a:endParaRPr lang="en-GB" altLang="zh-CN" sz="2400" b="1" dirty="0">
              <a:solidFill>
                <a:srgbClr val="0000FF"/>
              </a:solidFill>
              <a:ea typeface="华文楷体"/>
              <a:cs typeface="Times New Roman" pitchFamily="18"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45" y="3297676"/>
            <a:ext cx="10907539" cy="3560324"/>
          </a:xfrm>
          <a:prstGeom prst="rect">
            <a:avLst/>
          </a:prstGeom>
        </p:spPr>
      </p:pic>
      <p:sp>
        <p:nvSpPr>
          <p:cNvPr id="7" name="Rectangle 4"/>
          <p:cNvSpPr txBox="1">
            <a:spLocks noChangeArrowheads="1"/>
          </p:cNvSpPr>
          <p:nvPr/>
        </p:nvSpPr>
        <p:spPr>
          <a:xfrm>
            <a:off x="4826277" y="179323"/>
            <a:ext cx="2314589"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Introduction</a:t>
            </a: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1880207465"/>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0" name="矩形 1"/>
          <p:cNvSpPr>
            <a:spLocks noChangeArrowheads="1"/>
          </p:cNvSpPr>
          <p:nvPr/>
        </p:nvSpPr>
        <p:spPr bwMode="auto">
          <a:xfrm>
            <a:off x="359762" y="1038469"/>
            <a:ext cx="11609884"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gn="just">
              <a:spcBef>
                <a:spcPts val="900"/>
              </a:spcBef>
              <a:buClr>
                <a:srgbClr val="FF0000"/>
              </a:buClr>
              <a:buFont typeface="Wingdings" panose="05000000000000000000" pitchFamily="2" charset="2"/>
              <a:buChar char="Ø"/>
            </a:pPr>
            <a:r>
              <a:rPr lang="en-US" altLang="zh-CN" sz="2400" b="1" dirty="0">
                <a:solidFill>
                  <a:srgbClr val="0000FF"/>
                </a:solidFill>
                <a:ea typeface="华文楷体"/>
                <a:cs typeface="Times New Roman" pitchFamily="18" charset="0"/>
              </a:rPr>
              <a:t>M</a:t>
            </a:r>
            <a:r>
              <a:rPr lang="en-GB" altLang="zh-CN" sz="2400" b="1" dirty="0">
                <a:solidFill>
                  <a:srgbClr val="0000FF"/>
                </a:solidFill>
                <a:ea typeface="华文楷体"/>
                <a:cs typeface="Times New Roman" pitchFamily="18" charset="0"/>
              </a:rPr>
              <a:t>ore than </a:t>
            </a:r>
            <a:r>
              <a:rPr lang="en-GB" altLang="zh-CN" sz="2400" b="1" dirty="0">
                <a:solidFill>
                  <a:srgbClr val="FF0000"/>
                </a:solidFill>
                <a:ea typeface="华文楷体"/>
                <a:cs typeface="Times New Roman" pitchFamily="18" charset="0"/>
              </a:rPr>
              <a:t>74%</a:t>
            </a:r>
            <a:r>
              <a:rPr lang="en-GB" altLang="zh-CN" sz="2400" b="1" dirty="0">
                <a:solidFill>
                  <a:srgbClr val="0000FF"/>
                </a:solidFill>
                <a:ea typeface="华文楷体"/>
                <a:cs typeface="Times New Roman" pitchFamily="18" charset="0"/>
              </a:rPr>
              <a:t> of the Booster's </a:t>
            </a:r>
            <a:r>
              <a:rPr lang="en-GB" altLang="zh-CN" sz="2400" b="1" dirty="0" smtClean="0">
                <a:solidFill>
                  <a:srgbClr val="0000FF"/>
                </a:solidFill>
                <a:ea typeface="华文楷体"/>
                <a:cs typeface="Times New Roman" pitchFamily="18" charset="0"/>
              </a:rPr>
              <a:t>circumference(</a:t>
            </a:r>
            <a:r>
              <a:rPr lang="en-GB" altLang="zh-CN" sz="2400" b="1" dirty="0" smtClean="0">
                <a:solidFill>
                  <a:srgbClr val="FF0000"/>
                </a:solidFill>
                <a:ea typeface="华文楷体"/>
                <a:cs typeface="Times New Roman" pitchFamily="18" charset="0"/>
              </a:rPr>
              <a:t>100km</a:t>
            </a:r>
            <a:r>
              <a:rPr lang="en-GB" altLang="zh-CN" sz="2400" b="1" dirty="0" smtClean="0">
                <a:solidFill>
                  <a:srgbClr val="0000FF"/>
                </a:solidFill>
                <a:ea typeface="华文楷体"/>
                <a:cs typeface="Times New Roman" pitchFamily="18" charset="0"/>
              </a:rPr>
              <a:t>) </a:t>
            </a:r>
            <a:r>
              <a:rPr lang="en-GB" altLang="zh-CN" sz="2400" b="1" dirty="0">
                <a:solidFill>
                  <a:srgbClr val="0000FF"/>
                </a:solidFill>
                <a:ea typeface="华文楷体"/>
                <a:cs typeface="Times New Roman" pitchFamily="18" charset="0"/>
              </a:rPr>
              <a:t>will be covered with </a:t>
            </a:r>
            <a:r>
              <a:rPr lang="en-GB" altLang="zh-CN" sz="2400" b="1" dirty="0" smtClean="0">
                <a:solidFill>
                  <a:srgbClr val="0000FF"/>
                </a:solidFill>
                <a:ea typeface="华文楷体"/>
                <a:cs typeface="Times New Roman" pitchFamily="18" charset="0"/>
              </a:rPr>
              <a:t>dipole magnets</a:t>
            </a:r>
            <a:r>
              <a:rPr lang="en-GB" altLang="zh-CN" sz="2400" b="1" dirty="0">
                <a:solidFill>
                  <a:srgbClr val="0000FF"/>
                </a:solidFill>
                <a:ea typeface="华文楷体"/>
                <a:cs typeface="Times New Roman" pitchFamily="18" charset="0"/>
              </a:rPr>
              <a:t>. So the cost of magnets is a significant concern in the design of the </a:t>
            </a:r>
            <a:r>
              <a:rPr lang="en-GB" altLang="zh-CN" sz="2400" b="1" dirty="0" smtClean="0">
                <a:solidFill>
                  <a:srgbClr val="0000FF"/>
                </a:solidFill>
                <a:ea typeface="华文楷体"/>
                <a:cs typeface="Times New Roman" pitchFamily="18" charset="0"/>
              </a:rPr>
              <a:t>magnets. </a:t>
            </a:r>
          </a:p>
          <a:p>
            <a:pPr marL="342900" indent="-342900" algn="just">
              <a:spcBef>
                <a:spcPts val="900"/>
              </a:spcBef>
              <a:buClr>
                <a:srgbClr val="FF0000"/>
              </a:buClr>
              <a:buFont typeface="Wingdings" panose="05000000000000000000" pitchFamily="2" charset="2"/>
              <a:buChar char="Ø"/>
            </a:pPr>
            <a:r>
              <a:rPr lang="en-GB" altLang="zh-CN" sz="2400" b="1" dirty="0" smtClean="0">
                <a:solidFill>
                  <a:srgbClr val="0000FF"/>
                </a:solidFill>
                <a:ea typeface="华文楷体"/>
                <a:cs typeface="Times New Roman" pitchFamily="18" charset="0"/>
              </a:rPr>
              <a:t>The absolute field error of the magnets is </a:t>
            </a:r>
            <a:r>
              <a:rPr lang="en-GB" altLang="zh-CN" sz="2400" b="1" dirty="0" smtClean="0">
                <a:solidFill>
                  <a:srgbClr val="FF0000"/>
                </a:solidFill>
                <a:ea typeface="华文楷体"/>
                <a:cs typeface="Times New Roman" pitchFamily="18" charset="0"/>
              </a:rPr>
              <a:t>31*(0.05%)=0.016Gs</a:t>
            </a:r>
            <a:r>
              <a:rPr lang="en-GB" altLang="zh-CN" sz="2400" b="1" dirty="0" smtClean="0">
                <a:solidFill>
                  <a:srgbClr val="0000FF"/>
                </a:solidFill>
                <a:ea typeface="华文楷体"/>
                <a:cs typeface="Times New Roman" pitchFamily="18" charset="0"/>
              </a:rPr>
              <a:t>, but the remnant field of the conventional low carbon steel laminations is about </a:t>
            </a:r>
            <a:r>
              <a:rPr lang="en-GB" altLang="zh-CN" sz="2400" b="1" dirty="0" smtClean="0">
                <a:solidFill>
                  <a:srgbClr val="FF0000"/>
                </a:solidFill>
                <a:ea typeface="华文楷体"/>
                <a:cs typeface="Times New Roman" pitchFamily="18" charset="0"/>
              </a:rPr>
              <a:t>4-6Gs</a:t>
            </a:r>
            <a:r>
              <a:rPr lang="en-GB" altLang="zh-CN" sz="2400" b="1" dirty="0" smtClean="0">
                <a:solidFill>
                  <a:srgbClr val="0000FF"/>
                </a:solidFill>
                <a:ea typeface="华文楷体"/>
                <a:cs typeface="Times New Roman" pitchFamily="18" charset="0"/>
              </a:rPr>
              <a:t>. The non-uniformity of the remnant field will much larger than </a:t>
            </a:r>
            <a:r>
              <a:rPr lang="en-GB" altLang="zh-CN" sz="2400" b="1" dirty="0" smtClean="0">
                <a:solidFill>
                  <a:srgbClr val="FF0000"/>
                </a:solidFill>
                <a:ea typeface="华文楷体"/>
                <a:cs typeface="Times New Roman" pitchFamily="18" charset="0"/>
              </a:rPr>
              <a:t>0.016Gs.</a:t>
            </a:r>
          </a:p>
          <a:p>
            <a:pPr marL="342900" indent="-342900" algn="just">
              <a:spcBef>
                <a:spcPts val="900"/>
              </a:spcBef>
              <a:buClr>
                <a:srgbClr val="FF0000"/>
              </a:buClr>
              <a:buFont typeface="Wingdings" panose="05000000000000000000" pitchFamily="2" charset="2"/>
              <a:buChar char="Ø"/>
            </a:pPr>
            <a:r>
              <a:rPr lang="en-GB" altLang="zh-CN" sz="2400" b="1" dirty="0" smtClean="0">
                <a:solidFill>
                  <a:srgbClr val="0000FF"/>
                </a:solidFill>
                <a:ea typeface="华文楷体"/>
                <a:cs typeface="Times New Roman" pitchFamily="18" charset="0"/>
              </a:rPr>
              <a:t>At such </a:t>
            </a:r>
            <a:r>
              <a:rPr lang="en-GB" altLang="zh-CN" sz="2400" b="1" dirty="0">
                <a:solidFill>
                  <a:srgbClr val="0000FF"/>
                </a:solidFill>
                <a:ea typeface="华文楷体"/>
                <a:cs typeface="Times New Roman" pitchFamily="18" charset="0"/>
              </a:rPr>
              <a:t>low </a:t>
            </a:r>
            <a:r>
              <a:rPr lang="en-GB" altLang="zh-CN" sz="2400" b="1" dirty="0" smtClean="0">
                <a:solidFill>
                  <a:srgbClr val="0000FF"/>
                </a:solidFill>
                <a:ea typeface="华文楷体"/>
                <a:cs typeface="Times New Roman" pitchFamily="18" charset="0"/>
              </a:rPr>
              <a:t>field, the </a:t>
            </a:r>
            <a:r>
              <a:rPr lang="en-GB" altLang="zh-CN" sz="2400" b="1" dirty="0">
                <a:solidFill>
                  <a:srgbClr val="0000FF"/>
                </a:solidFill>
                <a:ea typeface="华文楷体"/>
                <a:cs typeface="Times New Roman" pitchFamily="18" charset="0"/>
              </a:rPr>
              <a:t>BH curve </a:t>
            </a:r>
            <a:r>
              <a:rPr lang="en-GB" altLang="zh-CN" sz="2400" b="1" dirty="0" smtClean="0">
                <a:solidFill>
                  <a:srgbClr val="0000FF"/>
                </a:solidFill>
                <a:ea typeface="华文楷体"/>
                <a:cs typeface="Times New Roman" pitchFamily="18" charset="0"/>
              </a:rPr>
              <a:t>accuracy of the iron core material and the simulation precision of the computer programs </a:t>
            </a:r>
            <a:r>
              <a:rPr lang="en-GB" altLang="zh-CN" sz="2400" b="1" dirty="0" smtClean="0">
                <a:solidFill>
                  <a:srgbClr val="0000FF"/>
                </a:solidFill>
                <a:ea typeface="华文楷体"/>
                <a:cs typeface="Times New Roman" pitchFamily="18" charset="0"/>
              </a:rPr>
              <a:t>are </a:t>
            </a:r>
            <a:r>
              <a:rPr lang="en-GB" altLang="zh-CN" sz="2400" b="1" dirty="0" smtClean="0">
                <a:solidFill>
                  <a:srgbClr val="0000FF"/>
                </a:solidFill>
                <a:ea typeface="华文楷体"/>
                <a:cs typeface="Times New Roman" pitchFamily="18" charset="0"/>
              </a:rPr>
              <a:t>not good enough to be trusted. The traditional measures of the field design and optimization can not be used.</a:t>
            </a:r>
          </a:p>
          <a:p>
            <a:pPr marL="342900" indent="-342900" algn="just">
              <a:spcBef>
                <a:spcPts val="900"/>
              </a:spcBef>
              <a:buClr>
                <a:srgbClr val="FF0000"/>
              </a:buClr>
              <a:buFont typeface="Wingdings" panose="05000000000000000000" pitchFamily="2" charset="2"/>
              <a:buChar char="Ø"/>
            </a:pPr>
            <a:r>
              <a:rPr lang="en-GB" altLang="zh-CN" sz="2400" b="1" dirty="0" smtClean="0">
                <a:solidFill>
                  <a:srgbClr val="0000FF"/>
                </a:solidFill>
                <a:ea typeface="华文楷体"/>
                <a:cs typeface="Times New Roman" pitchFamily="18" charset="0"/>
              </a:rPr>
              <a:t>The production of a </a:t>
            </a:r>
            <a:r>
              <a:rPr lang="en-GB" altLang="zh-CN" sz="2400" b="1" dirty="0" smtClean="0">
                <a:solidFill>
                  <a:srgbClr val="FF0000"/>
                </a:solidFill>
                <a:ea typeface="华文楷体"/>
                <a:cs typeface="Times New Roman" pitchFamily="18" charset="0"/>
              </a:rPr>
              <a:t>4.7m</a:t>
            </a:r>
            <a:r>
              <a:rPr lang="en-GB" altLang="zh-CN" sz="2400" b="1" dirty="0" smtClean="0">
                <a:solidFill>
                  <a:srgbClr val="0000FF"/>
                </a:solidFill>
                <a:ea typeface="华文楷体"/>
                <a:cs typeface="Times New Roman" pitchFamily="18" charset="0"/>
              </a:rPr>
              <a:t> long magnet with a small cross section of </a:t>
            </a:r>
            <a:r>
              <a:rPr lang="en-GB" altLang="zh-CN" sz="2400" b="1" dirty="0" smtClean="0">
                <a:solidFill>
                  <a:srgbClr val="FF0000"/>
                </a:solidFill>
                <a:ea typeface="华文楷体"/>
                <a:cs typeface="Times New Roman" pitchFamily="18" charset="0"/>
              </a:rPr>
              <a:t>0.4m</a:t>
            </a:r>
            <a:r>
              <a:rPr lang="en-GB" altLang="zh-CN" sz="2400" b="1" dirty="0" smtClean="0">
                <a:solidFill>
                  <a:srgbClr val="0000FF"/>
                </a:solidFill>
                <a:ea typeface="华文楷体"/>
                <a:cs typeface="Times New Roman" pitchFamily="18" charset="0"/>
              </a:rPr>
              <a:t> is a another big challenge for us.</a:t>
            </a:r>
          </a:p>
          <a:p>
            <a:pPr marL="342900" indent="-342900" algn="just">
              <a:spcBef>
                <a:spcPts val="900"/>
              </a:spcBef>
              <a:buClr>
                <a:srgbClr val="FF0000"/>
              </a:buClr>
              <a:buFont typeface="Wingdings" panose="05000000000000000000" pitchFamily="2" charset="2"/>
              <a:buChar char="Ø"/>
            </a:pPr>
            <a:r>
              <a:rPr lang="en-GB" altLang="zh-CN" sz="2400" b="1" dirty="0" smtClean="0">
                <a:solidFill>
                  <a:srgbClr val="0000FF"/>
                </a:solidFill>
                <a:ea typeface="华文楷体"/>
                <a:cs typeface="Times New Roman" pitchFamily="18" charset="0"/>
              </a:rPr>
              <a:t>To search a feasible design scheme, </a:t>
            </a:r>
            <a:r>
              <a:rPr lang="en-GB" altLang="zh-CN" sz="2400" b="1" dirty="0">
                <a:solidFill>
                  <a:srgbClr val="0000FF"/>
                </a:solidFill>
                <a:ea typeface="华文楷体"/>
                <a:cs typeface="Times New Roman" pitchFamily="18" charset="0"/>
              </a:rPr>
              <a:t>t</a:t>
            </a:r>
            <a:r>
              <a:rPr lang="en-GB" altLang="zh-CN" sz="2400" b="1" dirty="0" smtClean="0">
                <a:solidFill>
                  <a:srgbClr val="0000FF"/>
                </a:solidFill>
                <a:ea typeface="华文楷体"/>
                <a:cs typeface="Times New Roman" pitchFamily="18" charset="0"/>
              </a:rPr>
              <a:t>wo kinds of dipole magnets </a:t>
            </a:r>
            <a:r>
              <a:rPr lang="en-GB" altLang="zh-CN" sz="2400" b="1" dirty="0">
                <a:solidFill>
                  <a:srgbClr val="0000FF"/>
                </a:solidFill>
                <a:ea typeface="华文楷体"/>
                <a:cs typeface="Times New Roman" pitchFamily="18" charset="0"/>
              </a:rPr>
              <a:t>with and without an iron core </a:t>
            </a:r>
            <a:r>
              <a:rPr lang="en-GB" altLang="zh-CN" sz="2400" b="1" dirty="0" smtClean="0">
                <a:solidFill>
                  <a:srgbClr val="0000FF"/>
                </a:solidFill>
                <a:ea typeface="华文楷体"/>
                <a:cs typeface="Times New Roman" pitchFamily="18" charset="0"/>
              </a:rPr>
              <a:t>was proposed and designed, and two </a:t>
            </a:r>
            <a:r>
              <a:rPr lang="en-GB" altLang="zh-CN" sz="2400" b="1" dirty="0">
                <a:solidFill>
                  <a:srgbClr val="0000FF"/>
                </a:solidFill>
                <a:ea typeface="华文楷体"/>
                <a:cs typeface="Times New Roman" pitchFamily="18" charset="0"/>
              </a:rPr>
              <a:t>subscale prototype </a:t>
            </a:r>
            <a:r>
              <a:rPr lang="en-GB" altLang="zh-CN" sz="2400" b="1" dirty="0" smtClean="0">
                <a:solidFill>
                  <a:srgbClr val="0000FF"/>
                </a:solidFill>
                <a:ea typeface="华文楷体"/>
                <a:cs typeface="Times New Roman" pitchFamily="18" charset="0"/>
              </a:rPr>
              <a:t>magnets had </a:t>
            </a:r>
            <a:r>
              <a:rPr lang="en-GB" altLang="zh-CN" sz="2400" b="1" dirty="0">
                <a:solidFill>
                  <a:srgbClr val="0000FF"/>
                </a:solidFill>
                <a:ea typeface="华文楷体"/>
                <a:cs typeface="Times New Roman" pitchFamily="18" charset="0"/>
              </a:rPr>
              <a:t>been </a:t>
            </a:r>
            <a:r>
              <a:rPr lang="en-GB" altLang="zh-CN" sz="2400" b="1" dirty="0" smtClean="0">
                <a:solidFill>
                  <a:srgbClr val="0000FF"/>
                </a:solidFill>
                <a:ea typeface="华文楷体"/>
                <a:cs typeface="Times New Roman" pitchFamily="18" charset="0"/>
              </a:rPr>
              <a:t>firstly developed </a:t>
            </a:r>
            <a:r>
              <a:rPr lang="en-GB" altLang="zh-CN" sz="2400" b="1" dirty="0">
                <a:solidFill>
                  <a:srgbClr val="0000FF"/>
                </a:solidFill>
                <a:ea typeface="华文楷体"/>
                <a:cs typeface="Times New Roman" pitchFamily="18" charset="0"/>
              </a:rPr>
              <a:t>in </a:t>
            </a:r>
            <a:r>
              <a:rPr lang="en-GB" altLang="zh-CN" sz="2400" b="1" dirty="0" smtClean="0">
                <a:solidFill>
                  <a:srgbClr val="0000FF"/>
                </a:solidFill>
                <a:ea typeface="华文楷体"/>
                <a:cs typeface="Times New Roman" pitchFamily="18" charset="0"/>
              </a:rPr>
              <a:t>the past years.</a:t>
            </a:r>
            <a:endParaRPr lang="en-GB" altLang="zh-CN" sz="2400" b="1" dirty="0">
              <a:solidFill>
                <a:srgbClr val="0000FF"/>
              </a:solidFill>
              <a:ea typeface="华文楷体"/>
              <a:cs typeface="Times New Roman" pitchFamily="18" charset="0"/>
            </a:endParaRPr>
          </a:p>
        </p:txBody>
      </p:sp>
      <p:sp>
        <p:nvSpPr>
          <p:cNvPr id="7" name="Rectangle 4"/>
          <p:cNvSpPr txBox="1">
            <a:spLocks noChangeArrowheads="1"/>
          </p:cNvSpPr>
          <p:nvPr/>
        </p:nvSpPr>
        <p:spPr>
          <a:xfrm>
            <a:off x="4826277" y="179323"/>
            <a:ext cx="2314589"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Introduction</a:t>
            </a: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2628628227"/>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423826" y="932893"/>
            <a:ext cx="11504951" cy="830997"/>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smtClean="0">
                <a:solidFill>
                  <a:srgbClr val="0000FF"/>
                </a:solidFill>
                <a:ea typeface="华文楷体"/>
                <a:cs typeface="Times New Roman" pitchFamily="18" charset="0"/>
              </a:rPr>
              <a:t>The Cosine-Theta (CT) coil subscale prototype dipole magnet without an iron core is 1.4m long, its cross-section and test results are shown as follows.</a:t>
            </a:r>
            <a:endParaRPr lang="en-US" altLang="zh-CN" sz="2400" b="1" dirty="0">
              <a:solidFill>
                <a:srgbClr val="0000FF"/>
              </a:solidFill>
              <a:ea typeface="华文楷体"/>
              <a:cs typeface="Times New Roman" pitchFamily="18" charset="0"/>
            </a:endParaRPr>
          </a:p>
        </p:txBody>
      </p:sp>
      <p:sp>
        <p:nvSpPr>
          <p:cNvPr id="13" name="Rectangle 4"/>
          <p:cNvSpPr txBox="1">
            <a:spLocks noChangeArrowheads="1"/>
          </p:cNvSpPr>
          <p:nvPr/>
        </p:nvSpPr>
        <p:spPr>
          <a:xfrm>
            <a:off x="2674531" y="175850"/>
            <a:ext cx="687291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The subscale prototype dipole magnets</a:t>
            </a:r>
            <a:endParaRPr lang="en-US" altLang="zh-CN" b="1" dirty="0">
              <a:solidFill>
                <a:srgbClr val="FF0000"/>
              </a:solidFill>
              <a:ea typeface="华文楷体"/>
              <a:cs typeface="Times New Roman" pitchFamily="18" charset="0"/>
            </a:endParaRP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5" name="picture" descr="descript"/>
          <p:cNvPicPr/>
          <p:nvPr/>
        </p:nvPicPr>
        <p:blipFill rotWithShape="1">
          <a:blip r:embed="rId2"/>
          <a:srcRect/>
          <a:stretch/>
        </p:blipFill>
        <p:spPr>
          <a:xfrm>
            <a:off x="5638799" y="2066978"/>
            <a:ext cx="2740703" cy="2100288"/>
          </a:xfrm>
          <a:prstGeom prst="rect">
            <a:avLst/>
          </a:prstGeom>
          <a:solidFill/>
          <a:ln/>
        </p:spPr>
      </p:pic>
      <p:pic>
        <p:nvPicPr>
          <p:cNvPr id="6" name="picture" descr="descript"/>
          <p:cNvPicPr/>
          <p:nvPr/>
        </p:nvPicPr>
        <p:blipFill rotWithShape="1">
          <a:blip r:embed="rId3"/>
          <a:srcRect/>
          <a:stretch/>
        </p:blipFill>
        <p:spPr>
          <a:xfrm>
            <a:off x="8600949" y="2066977"/>
            <a:ext cx="3001437" cy="2010347"/>
          </a:xfrm>
          <a:prstGeom prst="rect">
            <a:avLst/>
          </a:prstGeom>
          <a:solidFill/>
          <a:ln/>
        </p:spPr>
      </p:pic>
      <p:pic>
        <p:nvPicPr>
          <p:cNvPr id="7" name="picture" descr="descript"/>
          <p:cNvPicPr/>
          <p:nvPr/>
        </p:nvPicPr>
        <p:blipFill rotWithShape="1">
          <a:blip r:embed="rId4"/>
          <a:srcRect/>
          <a:stretch/>
        </p:blipFill>
        <p:spPr>
          <a:xfrm>
            <a:off x="5574119" y="4345096"/>
            <a:ext cx="3193453" cy="2029948"/>
          </a:xfrm>
          <a:prstGeom prst="rect">
            <a:avLst/>
          </a:prstGeom>
        </p:spPr>
      </p:pic>
      <p:pic>
        <p:nvPicPr>
          <p:cNvPr id="10" name="picture" descr="descript"/>
          <p:cNvPicPr/>
          <p:nvPr/>
        </p:nvPicPr>
        <p:blipFill rotWithShape="1">
          <a:blip r:embed="rId5"/>
          <a:srcRect/>
          <a:stretch/>
        </p:blipFill>
        <p:spPr>
          <a:xfrm>
            <a:off x="8767572" y="4396193"/>
            <a:ext cx="3004358" cy="1927755"/>
          </a:xfrm>
          <a:prstGeom prst="rect">
            <a:avLst/>
          </a:prstGeom>
        </p:spPr>
      </p:pic>
      <p:sp>
        <p:nvSpPr>
          <p:cNvPr id="11" name="Rectangle 8"/>
          <p:cNvSpPr>
            <a:spLocks noChangeArrowheads="1"/>
          </p:cNvSpPr>
          <p:nvPr/>
        </p:nvSpPr>
        <p:spPr bwMode="auto">
          <a:xfrm>
            <a:off x="318895" y="1953217"/>
            <a:ext cx="4800246" cy="4047262"/>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GB" altLang="zh-CN" sz="2200" b="1" dirty="0">
                <a:ea typeface="华文楷体"/>
                <a:cs typeface="Times New Roman" pitchFamily="18" charset="0"/>
              </a:rPr>
              <a:t>The </a:t>
            </a:r>
            <a:r>
              <a:rPr lang="en-GB" altLang="zh-CN" sz="2200" b="1" dirty="0" smtClean="0">
                <a:ea typeface="华文楷体"/>
                <a:cs typeface="Times New Roman" pitchFamily="18" charset="0"/>
              </a:rPr>
              <a:t>dipole </a:t>
            </a:r>
            <a:r>
              <a:rPr lang="en-GB" altLang="zh-CN" sz="2200" b="1" dirty="0">
                <a:ea typeface="华文楷体"/>
                <a:cs typeface="Times New Roman" pitchFamily="18" charset="0"/>
              </a:rPr>
              <a:t>magnet is comprised of two half coils and a shielding tube. </a:t>
            </a:r>
            <a:endParaRPr lang="en-GB" altLang="zh-CN" sz="2200" b="1" dirty="0" smtClean="0">
              <a:ea typeface="华文楷体"/>
              <a:cs typeface="Times New Roman" pitchFamily="18" charset="0"/>
            </a:endParaRPr>
          </a:p>
          <a:p>
            <a:pPr marL="342900" indent="-342900" algn="just">
              <a:spcBef>
                <a:spcPts val="600"/>
              </a:spcBef>
              <a:buClr>
                <a:srgbClr val="FF0000"/>
              </a:buClr>
              <a:buFont typeface="Wingdings" panose="05000000000000000000" pitchFamily="2" charset="2"/>
              <a:buChar char="ü"/>
            </a:pPr>
            <a:r>
              <a:rPr lang="en-GB" altLang="zh-CN" sz="2200" b="1" dirty="0" smtClean="0">
                <a:ea typeface="华文楷体"/>
                <a:cs typeface="Times New Roman" pitchFamily="18" charset="0"/>
              </a:rPr>
              <a:t>Each </a:t>
            </a:r>
            <a:r>
              <a:rPr lang="en-GB" altLang="zh-CN" sz="2200" b="1" dirty="0">
                <a:ea typeface="华文楷体"/>
                <a:cs typeface="Times New Roman" pitchFamily="18" charset="0"/>
              </a:rPr>
              <a:t>half coil has two layers and three turns, which are formed by </a:t>
            </a:r>
            <a:r>
              <a:rPr lang="en-GB" altLang="zh-CN" sz="2200" b="1" dirty="0" smtClean="0">
                <a:ea typeface="华文楷体"/>
                <a:cs typeface="Times New Roman" pitchFamily="18" charset="0"/>
              </a:rPr>
              <a:t>aluminium </a:t>
            </a:r>
            <a:r>
              <a:rPr lang="en-GB" altLang="zh-CN" sz="2200" b="1" dirty="0">
                <a:ea typeface="华文楷体"/>
                <a:cs typeface="Times New Roman" pitchFamily="18" charset="0"/>
              </a:rPr>
              <a:t>conductors. </a:t>
            </a:r>
            <a:endParaRPr lang="en-GB" altLang="zh-CN" sz="2200" b="1" dirty="0" smtClean="0">
              <a:ea typeface="华文楷体"/>
              <a:cs typeface="Times New Roman" pitchFamily="18" charset="0"/>
            </a:endParaRPr>
          </a:p>
          <a:p>
            <a:pPr marL="342900" indent="-342900" algn="just">
              <a:spcBef>
                <a:spcPts val="600"/>
              </a:spcBef>
              <a:buClr>
                <a:srgbClr val="FF0000"/>
              </a:buClr>
              <a:buFont typeface="Wingdings" panose="05000000000000000000" pitchFamily="2" charset="2"/>
              <a:buChar char="ü"/>
            </a:pPr>
            <a:r>
              <a:rPr lang="en-GB" altLang="zh-CN" sz="2200" b="1" dirty="0" smtClean="0">
                <a:ea typeface="华文楷体"/>
                <a:cs typeface="Times New Roman" pitchFamily="18" charset="0"/>
              </a:rPr>
              <a:t>The </a:t>
            </a:r>
            <a:r>
              <a:rPr lang="en-GB" altLang="zh-CN" sz="2200" b="1" dirty="0">
                <a:ea typeface="华文楷体"/>
                <a:cs typeface="Times New Roman" pitchFamily="18" charset="0"/>
              </a:rPr>
              <a:t>shielding tube is made from a long iron </a:t>
            </a:r>
            <a:r>
              <a:rPr lang="en-GB" altLang="zh-CN" sz="2200" b="1" dirty="0" smtClean="0">
                <a:ea typeface="华文楷体"/>
                <a:cs typeface="Times New Roman" pitchFamily="18" charset="0"/>
              </a:rPr>
              <a:t>tube.</a:t>
            </a:r>
          </a:p>
          <a:p>
            <a:pPr marL="342900" indent="-342900" algn="just">
              <a:spcBef>
                <a:spcPts val="600"/>
              </a:spcBef>
              <a:buClr>
                <a:srgbClr val="FF0000"/>
              </a:buClr>
              <a:buFont typeface="Wingdings" panose="05000000000000000000" pitchFamily="2" charset="2"/>
              <a:buChar char="ü"/>
            </a:pPr>
            <a:r>
              <a:rPr lang="en-GB" altLang="zh-CN" sz="2200" b="1" dirty="0" smtClean="0">
                <a:ea typeface="华文楷体"/>
                <a:cs typeface="Times New Roman" pitchFamily="18" charset="0"/>
              </a:rPr>
              <a:t>The test results show that the field precision at all field levels, particularly at </a:t>
            </a:r>
            <a:r>
              <a:rPr lang="en-GB" altLang="zh-CN" sz="2200" b="1" dirty="0" smtClean="0">
                <a:solidFill>
                  <a:srgbClr val="FF0000"/>
                </a:solidFill>
                <a:ea typeface="华文楷体"/>
                <a:cs typeface="Times New Roman" pitchFamily="18" charset="0"/>
              </a:rPr>
              <a:t>31Gs</a:t>
            </a:r>
            <a:r>
              <a:rPr lang="en-GB" altLang="zh-CN" sz="2200" b="1" dirty="0" smtClean="0">
                <a:ea typeface="华文楷体"/>
                <a:cs typeface="Times New Roman" pitchFamily="18" charset="0"/>
              </a:rPr>
              <a:t>, are satisfied with the requirements.</a:t>
            </a:r>
            <a:endParaRPr lang="en-GB" altLang="zh-CN" sz="2200" b="1" dirty="0">
              <a:ea typeface="华文楷体"/>
              <a:cs typeface="Times New Roman" pitchFamily="18" charset="0"/>
            </a:endParaRPr>
          </a:p>
        </p:txBody>
      </p:sp>
    </p:spTree>
    <p:extLst>
      <p:ext uri="{BB962C8B-B14F-4D97-AF65-F5344CB8AC3E}">
        <p14:creationId xmlns:p14="http://schemas.microsoft.com/office/powerpoint/2010/main" val="11563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429091" y="977814"/>
            <a:ext cx="11363795" cy="830997"/>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a:solidFill>
                  <a:srgbClr val="0000FF"/>
                </a:solidFill>
                <a:ea typeface="华文楷体"/>
                <a:cs typeface="Times New Roman" pitchFamily="18" charset="0"/>
              </a:rPr>
              <a:t>The </a:t>
            </a:r>
            <a:r>
              <a:rPr lang="en-GB" altLang="zh-CN" sz="2400" b="1" dirty="0" smtClean="0">
                <a:solidFill>
                  <a:srgbClr val="0000FF"/>
                </a:solidFill>
                <a:ea typeface="华文楷体"/>
                <a:cs typeface="Times New Roman" pitchFamily="18" charset="0"/>
              </a:rPr>
              <a:t>subscale prototype iron-core dipole </a:t>
            </a:r>
            <a:r>
              <a:rPr lang="en-GB" altLang="zh-CN" sz="2400" b="1" dirty="0">
                <a:solidFill>
                  <a:srgbClr val="0000FF"/>
                </a:solidFill>
                <a:ea typeface="华文楷体"/>
                <a:cs typeface="Times New Roman" pitchFamily="18" charset="0"/>
              </a:rPr>
              <a:t>magnet </a:t>
            </a:r>
            <a:r>
              <a:rPr lang="en-GB" altLang="zh-CN" sz="2400" b="1" dirty="0" smtClean="0">
                <a:solidFill>
                  <a:srgbClr val="0000FF"/>
                </a:solidFill>
                <a:ea typeface="华文楷体"/>
                <a:cs typeface="Times New Roman" pitchFamily="18" charset="0"/>
              </a:rPr>
              <a:t>is also 1.4m long, its cross-section and test results are </a:t>
            </a:r>
            <a:r>
              <a:rPr lang="en-GB" altLang="zh-CN" sz="2400" b="1" dirty="0">
                <a:solidFill>
                  <a:srgbClr val="0000FF"/>
                </a:solidFill>
                <a:ea typeface="华文楷体"/>
                <a:cs typeface="Times New Roman" pitchFamily="18" charset="0"/>
              </a:rPr>
              <a:t>shown </a:t>
            </a:r>
            <a:r>
              <a:rPr lang="en-GB" altLang="zh-CN" sz="2400" b="1" dirty="0" smtClean="0">
                <a:solidFill>
                  <a:srgbClr val="0000FF"/>
                </a:solidFill>
                <a:ea typeface="华文楷体"/>
                <a:cs typeface="Times New Roman" pitchFamily="18" charset="0"/>
              </a:rPr>
              <a:t>as follows.</a:t>
            </a:r>
            <a:endParaRPr lang="en-US" altLang="zh-CN" sz="2400" b="1" dirty="0">
              <a:solidFill>
                <a:srgbClr val="0000FF"/>
              </a:solidFill>
              <a:ea typeface="华文楷体"/>
              <a:cs typeface="Times New Roman" pitchFamily="18" charset="0"/>
            </a:endParaRP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1" name="Rectangle 8"/>
          <p:cNvSpPr>
            <a:spLocks noChangeArrowheads="1"/>
          </p:cNvSpPr>
          <p:nvPr/>
        </p:nvSpPr>
        <p:spPr bwMode="auto">
          <a:xfrm>
            <a:off x="558932" y="1808811"/>
            <a:ext cx="6114116" cy="4724370"/>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GB" altLang="zh-CN" sz="2200" b="1" dirty="0">
                <a:ea typeface="华文楷体"/>
                <a:cs typeface="Times New Roman" pitchFamily="18" charset="0"/>
              </a:rPr>
              <a:t>The </a:t>
            </a:r>
            <a:r>
              <a:rPr lang="en-GB" altLang="zh-CN" sz="2200" b="1" dirty="0" smtClean="0">
                <a:ea typeface="华文楷体"/>
                <a:cs typeface="Times New Roman" pitchFamily="18" charset="0"/>
              </a:rPr>
              <a:t>magnet </a:t>
            </a:r>
            <a:r>
              <a:rPr lang="en-GB" altLang="zh-CN" sz="2200" b="1" dirty="0">
                <a:ea typeface="华文楷体"/>
                <a:cs typeface="Times New Roman" pitchFamily="18" charset="0"/>
              </a:rPr>
              <a:t>consists of </a:t>
            </a:r>
            <a:r>
              <a:rPr lang="en-GB" altLang="zh-CN" sz="2200" b="1" dirty="0" smtClean="0">
                <a:ea typeface="华文楷体"/>
                <a:cs typeface="Times New Roman" pitchFamily="18" charset="0"/>
              </a:rPr>
              <a:t>one core </a:t>
            </a:r>
            <a:r>
              <a:rPr lang="en-GB" altLang="zh-CN" sz="2200" b="1" dirty="0">
                <a:ea typeface="华文楷体"/>
                <a:cs typeface="Times New Roman" pitchFamily="18" charset="0"/>
              </a:rPr>
              <a:t>and </a:t>
            </a:r>
            <a:r>
              <a:rPr lang="en-GB" altLang="zh-CN" sz="2200" b="1" dirty="0" smtClean="0">
                <a:ea typeface="华文楷体"/>
                <a:cs typeface="Times New Roman" pitchFamily="18" charset="0"/>
              </a:rPr>
              <a:t>two coils</a:t>
            </a:r>
            <a:r>
              <a:rPr lang="en-GB" altLang="zh-CN" sz="2200" b="1" dirty="0">
                <a:ea typeface="华文楷体"/>
                <a:cs typeface="Times New Roman" pitchFamily="18" charset="0"/>
              </a:rPr>
              <a:t>. </a:t>
            </a:r>
          </a:p>
          <a:p>
            <a:pPr marL="342900" indent="-342900" algn="just">
              <a:spcBef>
                <a:spcPts val="600"/>
              </a:spcBef>
              <a:buClr>
                <a:srgbClr val="FF0000"/>
              </a:buClr>
              <a:buFont typeface="Wingdings" panose="05000000000000000000" pitchFamily="2" charset="2"/>
              <a:buChar char="ü"/>
            </a:pPr>
            <a:r>
              <a:rPr lang="en-GB" altLang="zh-CN" sz="2200" b="1" dirty="0" smtClean="0">
                <a:ea typeface="华文楷体"/>
                <a:cs typeface="Times New Roman" pitchFamily="18" charset="0"/>
              </a:rPr>
              <a:t>To </a:t>
            </a:r>
            <a:r>
              <a:rPr lang="en-GB" altLang="zh-CN" sz="2200" b="1" dirty="0">
                <a:ea typeface="华文楷体"/>
                <a:cs typeface="Times New Roman" pitchFamily="18" charset="0"/>
              </a:rPr>
              <a:t>achieve better shielding effectiveness from the earth's field, a closed H-type core was </a:t>
            </a:r>
            <a:r>
              <a:rPr lang="en-GB" altLang="zh-CN" sz="2200" b="1" dirty="0" smtClean="0">
                <a:ea typeface="华文楷体"/>
                <a:cs typeface="Times New Roman" pitchFamily="18" charset="0"/>
              </a:rPr>
              <a:t>chosen. </a:t>
            </a:r>
          </a:p>
          <a:p>
            <a:pPr marL="342900" indent="-342900" algn="just">
              <a:spcBef>
                <a:spcPts val="600"/>
              </a:spcBef>
              <a:buClr>
                <a:srgbClr val="FF0000"/>
              </a:buClr>
              <a:buFont typeface="Wingdings" panose="05000000000000000000" pitchFamily="2" charset="2"/>
              <a:buChar char="ü"/>
            </a:pPr>
            <a:r>
              <a:rPr lang="en-GB" altLang="zh-CN" sz="2200" b="1" dirty="0" smtClean="0">
                <a:ea typeface="华文楷体"/>
                <a:cs typeface="Times New Roman" pitchFamily="18" charset="0"/>
              </a:rPr>
              <a:t>To </a:t>
            </a:r>
            <a:r>
              <a:rPr lang="en-GB" altLang="zh-CN" sz="2200" b="1" dirty="0">
                <a:ea typeface="华文楷体"/>
                <a:cs typeface="Times New Roman" pitchFamily="18" charset="0"/>
              </a:rPr>
              <a:t>increase the field and decrease the weight of the core, t</a:t>
            </a:r>
            <a:r>
              <a:rPr lang="en-GB" altLang="zh-CN" sz="2200" b="1" dirty="0" smtClean="0">
                <a:ea typeface="华文楷体"/>
                <a:cs typeface="Times New Roman" pitchFamily="18" charset="0"/>
              </a:rPr>
              <a:t>he </a:t>
            </a:r>
            <a:r>
              <a:rPr lang="en-GB" altLang="zh-CN" sz="2200" b="1" dirty="0">
                <a:ea typeface="华文楷体"/>
                <a:cs typeface="Times New Roman" pitchFamily="18" charset="0"/>
              </a:rPr>
              <a:t>cores of the magnet are stacked </a:t>
            </a:r>
            <a:r>
              <a:rPr lang="en-US" altLang="zh-CN" sz="2200" b="1" dirty="0" smtClean="0">
                <a:ea typeface="华文楷体"/>
                <a:cs typeface="Times New Roman" pitchFamily="18" charset="0"/>
              </a:rPr>
              <a:t>by </a:t>
            </a:r>
            <a:r>
              <a:rPr lang="en-GB" altLang="zh-CN" sz="2200" b="1" dirty="0" smtClean="0">
                <a:ea typeface="华文楷体"/>
                <a:cs typeface="Times New Roman" pitchFamily="18" charset="0"/>
              </a:rPr>
              <a:t>silicon </a:t>
            </a:r>
            <a:r>
              <a:rPr lang="en-GB" altLang="zh-CN" sz="2200" b="1" dirty="0">
                <a:ea typeface="华文楷体"/>
                <a:cs typeface="Times New Roman" pitchFamily="18" charset="0"/>
              </a:rPr>
              <a:t>steel laminations and </a:t>
            </a:r>
            <a:r>
              <a:rPr lang="en-GB" altLang="zh-CN" sz="2200" b="1" dirty="0" smtClean="0">
                <a:ea typeface="华文楷体"/>
                <a:cs typeface="Times New Roman" pitchFamily="18" charset="0"/>
              </a:rPr>
              <a:t>aluminium </a:t>
            </a:r>
            <a:r>
              <a:rPr lang="en-GB" altLang="zh-CN" sz="2200" b="1" dirty="0">
                <a:ea typeface="华文楷体"/>
                <a:cs typeface="Times New Roman" pitchFamily="18" charset="0"/>
              </a:rPr>
              <a:t>laminations in a 1:1 </a:t>
            </a:r>
            <a:r>
              <a:rPr lang="en-GB" altLang="zh-CN" sz="2200" b="1" dirty="0" smtClean="0">
                <a:ea typeface="华文楷体"/>
                <a:cs typeface="Times New Roman" pitchFamily="18" charset="0"/>
              </a:rPr>
              <a:t>ratio, the </a:t>
            </a:r>
            <a:r>
              <a:rPr lang="en-GB" altLang="zh-CN" sz="2200" b="1" dirty="0">
                <a:ea typeface="华文楷体"/>
                <a:cs typeface="Times New Roman" pitchFamily="18" charset="0"/>
              </a:rPr>
              <a:t>return yoke of the core </a:t>
            </a:r>
            <a:r>
              <a:rPr lang="en-GB" altLang="zh-CN" sz="2200" b="1" dirty="0" smtClean="0">
                <a:ea typeface="华文楷体"/>
                <a:cs typeface="Times New Roman" pitchFamily="18" charset="0"/>
              </a:rPr>
              <a:t>is made </a:t>
            </a:r>
            <a:r>
              <a:rPr lang="en-GB" altLang="zh-CN" sz="2200" b="1" dirty="0">
                <a:ea typeface="华文楷体"/>
                <a:cs typeface="Times New Roman" pitchFamily="18" charset="0"/>
              </a:rPr>
              <a:t>as thin as possible, and in the pole areas of the laminations, some holes are </a:t>
            </a:r>
            <a:r>
              <a:rPr lang="en-GB" altLang="zh-CN" sz="2200" b="1" dirty="0" smtClean="0">
                <a:ea typeface="华文楷体"/>
                <a:cs typeface="Times New Roman" pitchFamily="18" charset="0"/>
              </a:rPr>
              <a:t>punched.</a:t>
            </a:r>
          </a:p>
          <a:p>
            <a:pPr marL="342900" indent="-342900" algn="just">
              <a:spcBef>
                <a:spcPts val="600"/>
              </a:spcBef>
              <a:buClr>
                <a:srgbClr val="FF0000"/>
              </a:buClr>
              <a:buFont typeface="Wingdings" panose="05000000000000000000" pitchFamily="2" charset="2"/>
              <a:buChar char="ü"/>
            </a:pPr>
            <a:r>
              <a:rPr lang="en-GB" altLang="zh-CN" sz="2200" b="1" dirty="0">
                <a:ea typeface="华文楷体"/>
                <a:cs typeface="Times New Roman" pitchFamily="18" charset="0"/>
              </a:rPr>
              <a:t>The coil per pole of the magnet has two turns, which are formed by long </a:t>
            </a:r>
            <a:r>
              <a:rPr lang="en-GB" altLang="zh-CN" sz="2200" b="1" dirty="0" smtClean="0">
                <a:ea typeface="华文楷体"/>
                <a:cs typeface="Times New Roman" pitchFamily="18" charset="0"/>
              </a:rPr>
              <a:t>aluminium bars.</a:t>
            </a:r>
            <a:endParaRPr lang="en-GB" altLang="zh-CN" sz="2200" b="1" dirty="0">
              <a:ea typeface="华文楷体"/>
              <a:cs typeface="Times New Roman" pitchFamily="18" charset="0"/>
            </a:endParaRPr>
          </a:p>
        </p:txBody>
      </p:sp>
      <p:pic>
        <p:nvPicPr>
          <p:cNvPr id="12" name="picture" descr="descript"/>
          <p:cNvPicPr/>
          <p:nvPr/>
        </p:nvPicPr>
        <p:blipFill rotWithShape="1">
          <a:blip r:embed="rId2"/>
          <a:srcRect b="-211"/>
          <a:stretch/>
        </p:blipFill>
        <p:spPr>
          <a:xfrm>
            <a:off x="7365718" y="1605311"/>
            <a:ext cx="3734498" cy="2772956"/>
          </a:xfrm>
          <a:prstGeom prst="rect">
            <a:avLst/>
          </a:prstGeom>
          <a:solidFill/>
          <a:ln/>
        </p:spPr>
      </p:pic>
      <p:pic>
        <p:nvPicPr>
          <p:cNvPr id="14" name="picture" descr="descript"/>
          <p:cNvPicPr/>
          <p:nvPr/>
        </p:nvPicPr>
        <p:blipFill rotWithShape="1">
          <a:blip r:embed="rId3"/>
          <a:srcRect b="-187"/>
          <a:stretch/>
        </p:blipFill>
        <p:spPr>
          <a:xfrm>
            <a:off x="7463155" y="4250851"/>
            <a:ext cx="3416274" cy="2471282"/>
          </a:xfrm>
          <a:prstGeom prst="rect">
            <a:avLst/>
          </a:prstGeom>
          <a:solidFill/>
          <a:ln/>
        </p:spPr>
      </p:pic>
      <p:sp>
        <p:nvSpPr>
          <p:cNvPr id="10" name="Rectangle 4"/>
          <p:cNvSpPr txBox="1">
            <a:spLocks noChangeArrowheads="1"/>
          </p:cNvSpPr>
          <p:nvPr/>
        </p:nvSpPr>
        <p:spPr>
          <a:xfrm>
            <a:off x="2674531" y="115890"/>
            <a:ext cx="687291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The subscale prototype dipole magnets</a:t>
            </a: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872571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1" name="Rectangle 8"/>
          <p:cNvSpPr>
            <a:spLocks noChangeArrowheads="1"/>
          </p:cNvSpPr>
          <p:nvPr/>
        </p:nvSpPr>
        <p:spPr bwMode="auto">
          <a:xfrm>
            <a:off x="523565" y="1692722"/>
            <a:ext cx="11174841" cy="1892826"/>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GB" altLang="zh-CN" sz="2200" b="1" dirty="0">
                <a:ea typeface="华文楷体"/>
                <a:cs typeface="Times New Roman" pitchFamily="18" charset="0"/>
              </a:rPr>
              <a:t>The test results show </a:t>
            </a:r>
            <a:r>
              <a:rPr lang="en-GB" altLang="zh-CN" sz="2200" b="1" dirty="0" smtClean="0">
                <a:ea typeface="华文楷体"/>
                <a:cs typeface="Times New Roman" pitchFamily="18" charset="0"/>
              </a:rPr>
              <a:t>that the </a:t>
            </a:r>
            <a:r>
              <a:rPr lang="en-GB" altLang="zh-CN" sz="2200" b="1" dirty="0">
                <a:ea typeface="华文楷体"/>
                <a:cs typeface="Times New Roman" pitchFamily="18" charset="0"/>
              </a:rPr>
              <a:t>field precision </a:t>
            </a:r>
            <a:r>
              <a:rPr lang="en-GB" altLang="zh-CN" sz="2200" b="1" dirty="0" smtClean="0">
                <a:ea typeface="华文楷体"/>
                <a:cs typeface="Times New Roman" pitchFamily="18" charset="0"/>
              </a:rPr>
              <a:t>@28Gs  is about </a:t>
            </a:r>
            <a:r>
              <a:rPr lang="en-GB" altLang="zh-CN" sz="2200" b="1" dirty="0" smtClean="0">
                <a:solidFill>
                  <a:srgbClr val="FF0000"/>
                </a:solidFill>
                <a:ea typeface="华文楷体"/>
                <a:cs typeface="Times New Roman" pitchFamily="18" charset="0"/>
              </a:rPr>
              <a:t>3.5×10</a:t>
            </a:r>
            <a:r>
              <a:rPr lang="en-GB" altLang="zh-CN" sz="2200" b="1" baseline="30000" dirty="0" smtClean="0">
                <a:solidFill>
                  <a:srgbClr val="FF0000"/>
                </a:solidFill>
                <a:ea typeface="华文楷体"/>
                <a:cs typeface="Times New Roman" pitchFamily="18" charset="0"/>
              </a:rPr>
              <a:t>–3</a:t>
            </a:r>
            <a:r>
              <a:rPr lang="en-GB" altLang="zh-CN" sz="2200" b="1" dirty="0" smtClean="0">
                <a:ea typeface="华文楷体"/>
                <a:cs typeface="Times New Roman" pitchFamily="18" charset="0"/>
              </a:rPr>
              <a:t>, much larger than the required value of </a:t>
            </a:r>
            <a:r>
              <a:rPr lang="en-GB" altLang="zh-CN" sz="2200" b="1" dirty="0" smtClean="0">
                <a:solidFill>
                  <a:srgbClr val="FF0000"/>
                </a:solidFill>
                <a:ea typeface="华文楷体"/>
                <a:cs typeface="Times New Roman" pitchFamily="18" charset="0"/>
              </a:rPr>
              <a:t>5×10</a:t>
            </a:r>
            <a:r>
              <a:rPr lang="en-GB" altLang="zh-CN" sz="2200" b="1" baseline="30000" dirty="0" smtClean="0">
                <a:solidFill>
                  <a:srgbClr val="FF0000"/>
                </a:solidFill>
                <a:ea typeface="华文楷体"/>
                <a:cs typeface="Times New Roman" pitchFamily="18" charset="0"/>
              </a:rPr>
              <a:t>–4</a:t>
            </a:r>
            <a:r>
              <a:rPr lang="en-GB" altLang="zh-CN" sz="2200" b="1" dirty="0" smtClean="0">
                <a:solidFill>
                  <a:srgbClr val="FF0000"/>
                </a:solidFill>
                <a:ea typeface="华文楷体"/>
                <a:cs typeface="Times New Roman" pitchFamily="18" charset="0"/>
              </a:rPr>
              <a:t>.</a:t>
            </a:r>
          </a:p>
          <a:p>
            <a:pPr marL="342900" indent="-342900" algn="just">
              <a:spcBef>
                <a:spcPts val="600"/>
              </a:spcBef>
              <a:buClr>
                <a:srgbClr val="FF0000"/>
              </a:buClr>
              <a:buFont typeface="Wingdings" panose="05000000000000000000" pitchFamily="2" charset="2"/>
              <a:buChar char="ü"/>
            </a:pPr>
            <a:r>
              <a:rPr lang="en-GB" altLang="zh-CN" sz="2200" b="1" dirty="0">
                <a:ea typeface="华文楷体"/>
                <a:cs typeface="Times New Roman" pitchFamily="18" charset="0"/>
              </a:rPr>
              <a:t>In order to </a:t>
            </a:r>
            <a:r>
              <a:rPr lang="en-GB" altLang="zh-CN" sz="2200" b="1" dirty="0" smtClean="0">
                <a:ea typeface="华文楷体"/>
                <a:cs typeface="Times New Roman" pitchFamily="18" charset="0"/>
              </a:rPr>
              <a:t>reach the </a:t>
            </a:r>
            <a:r>
              <a:rPr lang="en-GB" altLang="zh-CN" sz="2200" b="1" dirty="0">
                <a:ea typeface="华文楷体"/>
                <a:cs typeface="Times New Roman" pitchFamily="18" charset="0"/>
              </a:rPr>
              <a:t>field </a:t>
            </a:r>
            <a:r>
              <a:rPr lang="en-GB" altLang="zh-CN" sz="2200" b="1" dirty="0" smtClean="0">
                <a:ea typeface="华文楷体"/>
                <a:cs typeface="Times New Roman" pitchFamily="18" charset="0"/>
              </a:rPr>
              <a:t>precision of </a:t>
            </a:r>
            <a:r>
              <a:rPr lang="en-GB" altLang="zh-CN" sz="2000" b="1" dirty="0">
                <a:solidFill>
                  <a:srgbClr val="FF0000"/>
                </a:solidFill>
                <a:ea typeface="华文楷体"/>
                <a:cs typeface="Times New Roman" pitchFamily="18" charset="0"/>
              </a:rPr>
              <a:t>5×10</a:t>
            </a:r>
            <a:r>
              <a:rPr lang="en-GB" altLang="zh-CN" sz="2000" b="1" baseline="30000" dirty="0">
                <a:solidFill>
                  <a:srgbClr val="FF0000"/>
                </a:solidFill>
                <a:ea typeface="华文楷体"/>
                <a:cs typeface="Times New Roman" pitchFamily="18" charset="0"/>
              </a:rPr>
              <a:t>–4</a:t>
            </a:r>
            <a:r>
              <a:rPr lang="en-GB" altLang="zh-CN" sz="2000" b="1" dirty="0">
                <a:solidFill>
                  <a:srgbClr val="FF0000"/>
                </a:solidFill>
                <a:ea typeface="华文楷体"/>
                <a:cs typeface="Times New Roman" pitchFamily="18" charset="0"/>
              </a:rPr>
              <a:t>,</a:t>
            </a:r>
            <a:r>
              <a:rPr lang="en-GB" altLang="zh-CN" sz="2200" b="1" dirty="0" smtClean="0">
                <a:ea typeface="华文楷体"/>
                <a:cs typeface="Times New Roman" pitchFamily="18" charset="0"/>
              </a:rPr>
              <a:t> the minimum field of the dipole magnet made by </a:t>
            </a:r>
            <a:r>
              <a:rPr lang="en-GB" altLang="zh-CN" sz="2200" b="1" dirty="0">
                <a:ea typeface="华文楷体"/>
                <a:cs typeface="Times New Roman" pitchFamily="18" charset="0"/>
              </a:rPr>
              <a:t>grain-oriented silicon steel </a:t>
            </a:r>
            <a:r>
              <a:rPr lang="en-GB" altLang="zh-CN" sz="2200" b="1" dirty="0" smtClean="0">
                <a:ea typeface="华文楷体"/>
                <a:cs typeface="Times New Roman" pitchFamily="18" charset="0"/>
              </a:rPr>
              <a:t>laminations should be higher than </a:t>
            </a:r>
            <a:r>
              <a:rPr lang="en-GB" altLang="zh-CN" sz="2200" b="1" dirty="0" smtClean="0">
                <a:solidFill>
                  <a:srgbClr val="FF0000"/>
                </a:solidFill>
                <a:ea typeface="华文楷体"/>
                <a:cs typeface="Times New Roman" pitchFamily="18" charset="0"/>
              </a:rPr>
              <a:t>60 </a:t>
            </a:r>
            <a:r>
              <a:rPr lang="en-GB" altLang="zh-CN" sz="2200" b="1" dirty="0" err="1" smtClean="0">
                <a:solidFill>
                  <a:srgbClr val="FF0000"/>
                </a:solidFill>
                <a:ea typeface="华文楷体"/>
                <a:cs typeface="Times New Roman" pitchFamily="18" charset="0"/>
              </a:rPr>
              <a:t>Gs</a:t>
            </a:r>
            <a:r>
              <a:rPr lang="en-GB" altLang="zh-CN" sz="2000" b="1" dirty="0">
                <a:solidFill>
                  <a:srgbClr val="FF0000"/>
                </a:solidFill>
                <a:ea typeface="华文楷体"/>
                <a:cs typeface="Times New Roman" pitchFamily="18" charset="0"/>
              </a:rPr>
              <a:t> </a:t>
            </a:r>
            <a:r>
              <a:rPr lang="en-GB" altLang="zh-CN" sz="2000" b="1" dirty="0" smtClean="0">
                <a:solidFill>
                  <a:srgbClr val="0000FF"/>
                </a:solidFill>
                <a:ea typeface="华文楷体"/>
                <a:cs typeface="Times New Roman" pitchFamily="18" charset="0"/>
              </a:rPr>
              <a:t>@20 </a:t>
            </a:r>
            <a:r>
              <a:rPr lang="en-GB" altLang="zh-CN" sz="2000" b="1" dirty="0">
                <a:solidFill>
                  <a:srgbClr val="0000FF"/>
                </a:solidFill>
                <a:ea typeface="华文楷体"/>
                <a:cs typeface="Times New Roman" pitchFamily="18" charset="0"/>
              </a:rPr>
              <a:t>GeV</a:t>
            </a:r>
            <a:r>
              <a:rPr lang="en-GB" altLang="zh-CN" sz="2200" b="1" dirty="0" smtClean="0">
                <a:solidFill>
                  <a:srgbClr val="0000FF"/>
                </a:solidFill>
                <a:ea typeface="华文楷体"/>
                <a:cs typeface="Times New Roman" pitchFamily="18" charset="0"/>
              </a:rPr>
              <a:t> </a:t>
            </a:r>
            <a:r>
              <a:rPr lang="en-GB" altLang="zh-CN" sz="2200" b="1" dirty="0" smtClean="0">
                <a:ea typeface="华文楷体"/>
                <a:cs typeface="Times New Roman" pitchFamily="18" charset="0"/>
              </a:rPr>
              <a:t>while that made by non-oriented </a:t>
            </a:r>
            <a:r>
              <a:rPr lang="en-GB" altLang="zh-CN" sz="2200" b="1" dirty="0">
                <a:ea typeface="华文楷体"/>
                <a:cs typeface="Times New Roman" pitchFamily="18" charset="0"/>
              </a:rPr>
              <a:t>silicon steel laminations </a:t>
            </a:r>
            <a:r>
              <a:rPr lang="en-GB" altLang="zh-CN" sz="2200" b="1" dirty="0" smtClean="0">
                <a:ea typeface="华文楷体"/>
                <a:cs typeface="Times New Roman" pitchFamily="18" charset="0"/>
              </a:rPr>
              <a:t>higher than </a:t>
            </a:r>
            <a:r>
              <a:rPr lang="en-GB" altLang="zh-CN" sz="2200" b="1" dirty="0" smtClean="0">
                <a:solidFill>
                  <a:srgbClr val="FF0000"/>
                </a:solidFill>
                <a:ea typeface="华文楷体"/>
                <a:cs typeface="Times New Roman" pitchFamily="18" charset="0"/>
              </a:rPr>
              <a:t>90 </a:t>
            </a:r>
            <a:r>
              <a:rPr lang="en-GB" altLang="zh-CN" sz="2200" b="1" dirty="0" err="1" smtClean="0">
                <a:solidFill>
                  <a:srgbClr val="FF0000"/>
                </a:solidFill>
                <a:ea typeface="华文楷体"/>
                <a:cs typeface="Times New Roman" pitchFamily="18" charset="0"/>
              </a:rPr>
              <a:t>Gs</a:t>
            </a:r>
            <a:r>
              <a:rPr lang="en-GB" altLang="zh-CN" sz="2000" b="1" dirty="0">
                <a:solidFill>
                  <a:srgbClr val="FF0000"/>
                </a:solidFill>
                <a:ea typeface="华文楷体"/>
                <a:cs typeface="Times New Roman" pitchFamily="18" charset="0"/>
              </a:rPr>
              <a:t> </a:t>
            </a:r>
            <a:r>
              <a:rPr lang="en-GB" altLang="zh-CN" sz="2000" b="1" dirty="0" smtClean="0">
                <a:solidFill>
                  <a:srgbClr val="0000FF"/>
                </a:solidFill>
                <a:ea typeface="华文楷体"/>
                <a:cs typeface="Times New Roman" pitchFamily="18" charset="0"/>
              </a:rPr>
              <a:t>@30 </a:t>
            </a:r>
            <a:r>
              <a:rPr lang="en-GB" altLang="zh-CN" sz="2000" b="1" dirty="0">
                <a:solidFill>
                  <a:srgbClr val="0000FF"/>
                </a:solidFill>
                <a:ea typeface="华文楷体"/>
                <a:cs typeface="Times New Roman" pitchFamily="18" charset="0"/>
              </a:rPr>
              <a:t>GeV</a:t>
            </a:r>
            <a:r>
              <a:rPr lang="en-GB" altLang="zh-CN" sz="2200" b="1" dirty="0" smtClean="0">
                <a:ea typeface="华文楷体"/>
                <a:cs typeface="Times New Roman" pitchFamily="18" charset="0"/>
              </a:rPr>
              <a:t>.</a:t>
            </a:r>
            <a:endParaRPr lang="en-GB" altLang="zh-CN" sz="2200" b="1" dirty="0">
              <a:ea typeface="华文楷体"/>
              <a:cs typeface="Times New Roman" pitchFamily="18" charset="0"/>
            </a:endParaRPr>
          </a:p>
        </p:txBody>
      </p:sp>
      <p:pic>
        <p:nvPicPr>
          <p:cNvPr id="15" name="picture" descr="descript"/>
          <p:cNvPicPr/>
          <p:nvPr/>
        </p:nvPicPr>
        <p:blipFill rotWithShape="1">
          <a:blip r:embed="rId2"/>
          <a:srcRect/>
          <a:stretch/>
        </p:blipFill>
        <p:spPr>
          <a:xfrm>
            <a:off x="1911243" y="3766045"/>
            <a:ext cx="3617631" cy="2170061"/>
          </a:xfrm>
          <a:prstGeom prst="rect">
            <a:avLst/>
          </a:prstGeom>
        </p:spPr>
      </p:pic>
      <p:pic>
        <p:nvPicPr>
          <p:cNvPr id="18" name="picture" descr="descript"/>
          <p:cNvPicPr/>
          <p:nvPr/>
        </p:nvPicPr>
        <p:blipFill rotWithShape="1">
          <a:blip r:embed="rId3"/>
          <a:srcRect/>
          <a:stretch/>
        </p:blipFill>
        <p:spPr>
          <a:xfrm>
            <a:off x="6808031" y="3796025"/>
            <a:ext cx="3320950" cy="2050140"/>
          </a:xfrm>
          <a:prstGeom prst="rect">
            <a:avLst/>
          </a:prstGeom>
        </p:spPr>
      </p:pic>
      <p:sp>
        <p:nvSpPr>
          <p:cNvPr id="20" name="Rectangle 8"/>
          <p:cNvSpPr>
            <a:spLocks noChangeArrowheads="1"/>
          </p:cNvSpPr>
          <p:nvPr/>
        </p:nvSpPr>
        <p:spPr bwMode="auto">
          <a:xfrm>
            <a:off x="2256018" y="5846165"/>
            <a:ext cx="3095474" cy="400110"/>
          </a:xfrm>
          <a:prstGeom prst="rect">
            <a:avLst/>
          </a:prstGeom>
          <a:noFill/>
          <a:ln w="9525">
            <a:noFill/>
            <a:miter lim="800000"/>
            <a:headEnd/>
            <a:tailEnd/>
          </a:ln>
        </p:spPr>
        <p:txBody>
          <a:bodyPr wrap="square" anchor="ctr">
            <a:spAutoFit/>
          </a:bodyPr>
          <a:lstStyle/>
          <a:p>
            <a:pPr algn="just">
              <a:spcBef>
                <a:spcPts val="600"/>
              </a:spcBef>
              <a:buClr>
                <a:srgbClr val="FF0000"/>
              </a:buClr>
            </a:pPr>
            <a:r>
              <a:rPr lang="en-GB" altLang="zh-CN" sz="2000" b="1" dirty="0" smtClean="0">
                <a:solidFill>
                  <a:srgbClr val="FF0000"/>
                </a:solidFill>
                <a:ea typeface="华文楷体"/>
                <a:cs typeface="Times New Roman" pitchFamily="18" charset="0"/>
              </a:rPr>
              <a:t>Field precision @ oriented</a:t>
            </a:r>
            <a:endParaRPr lang="en-GB" altLang="zh-CN" sz="2000" b="1" dirty="0">
              <a:solidFill>
                <a:srgbClr val="FF0000"/>
              </a:solidFill>
              <a:ea typeface="华文楷体"/>
              <a:cs typeface="Times New Roman" pitchFamily="18" charset="0"/>
            </a:endParaRPr>
          </a:p>
        </p:txBody>
      </p:sp>
      <p:sp>
        <p:nvSpPr>
          <p:cNvPr id="21" name="Rectangle 8"/>
          <p:cNvSpPr>
            <a:spLocks noChangeArrowheads="1"/>
          </p:cNvSpPr>
          <p:nvPr/>
        </p:nvSpPr>
        <p:spPr bwMode="auto">
          <a:xfrm>
            <a:off x="6817695" y="5846165"/>
            <a:ext cx="3450235" cy="400110"/>
          </a:xfrm>
          <a:prstGeom prst="rect">
            <a:avLst/>
          </a:prstGeom>
          <a:noFill/>
          <a:ln w="9525">
            <a:noFill/>
            <a:miter lim="800000"/>
            <a:headEnd/>
            <a:tailEnd/>
          </a:ln>
        </p:spPr>
        <p:txBody>
          <a:bodyPr wrap="square" anchor="ctr">
            <a:spAutoFit/>
          </a:bodyPr>
          <a:lstStyle/>
          <a:p>
            <a:pPr algn="just">
              <a:spcBef>
                <a:spcPts val="600"/>
              </a:spcBef>
              <a:buClr>
                <a:srgbClr val="FF0000"/>
              </a:buClr>
            </a:pPr>
            <a:r>
              <a:rPr lang="en-GB" altLang="zh-CN" sz="2000" b="1" dirty="0" smtClean="0">
                <a:solidFill>
                  <a:srgbClr val="FF0000"/>
                </a:solidFill>
                <a:ea typeface="华文楷体"/>
                <a:cs typeface="Times New Roman" pitchFamily="18" charset="0"/>
              </a:rPr>
              <a:t>Field precision @ non-oriented</a:t>
            </a:r>
            <a:endParaRPr lang="en-GB" altLang="zh-CN" sz="2000" b="1" dirty="0">
              <a:solidFill>
                <a:srgbClr val="FF0000"/>
              </a:solidFill>
              <a:ea typeface="华文楷体"/>
              <a:cs typeface="Times New Roman" pitchFamily="18" charset="0"/>
            </a:endParaRPr>
          </a:p>
        </p:txBody>
      </p:sp>
      <p:sp>
        <p:nvSpPr>
          <p:cNvPr id="12" name="Rectangle 8"/>
          <p:cNvSpPr>
            <a:spLocks noChangeArrowheads="1"/>
          </p:cNvSpPr>
          <p:nvPr/>
        </p:nvSpPr>
        <p:spPr bwMode="auto">
          <a:xfrm>
            <a:off x="429089" y="877114"/>
            <a:ext cx="11363795" cy="830997"/>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a:solidFill>
                  <a:srgbClr val="0000FF"/>
                </a:solidFill>
                <a:ea typeface="华文楷体"/>
                <a:cs typeface="Times New Roman" pitchFamily="18" charset="0"/>
              </a:rPr>
              <a:t>The </a:t>
            </a:r>
            <a:r>
              <a:rPr lang="en-GB" altLang="zh-CN" sz="2400" b="1" dirty="0" smtClean="0">
                <a:solidFill>
                  <a:srgbClr val="0000FF"/>
                </a:solidFill>
                <a:ea typeface="华文楷体"/>
                <a:cs typeface="Times New Roman" pitchFamily="18" charset="0"/>
              </a:rPr>
              <a:t>subscale prototype iron-core dipole </a:t>
            </a:r>
            <a:r>
              <a:rPr lang="en-GB" altLang="zh-CN" sz="2400" b="1" dirty="0">
                <a:solidFill>
                  <a:srgbClr val="0000FF"/>
                </a:solidFill>
                <a:ea typeface="华文楷体"/>
                <a:cs typeface="Times New Roman" pitchFamily="18" charset="0"/>
              </a:rPr>
              <a:t>magnet </a:t>
            </a:r>
            <a:r>
              <a:rPr lang="en-GB" altLang="zh-CN" sz="2400" b="1" dirty="0" smtClean="0">
                <a:solidFill>
                  <a:srgbClr val="0000FF"/>
                </a:solidFill>
                <a:ea typeface="华文楷体"/>
                <a:cs typeface="Times New Roman" pitchFamily="18" charset="0"/>
              </a:rPr>
              <a:t>is also 1.4m long, its cross-section and test results are </a:t>
            </a:r>
            <a:r>
              <a:rPr lang="en-GB" altLang="zh-CN" sz="2400" b="1" dirty="0">
                <a:solidFill>
                  <a:srgbClr val="0000FF"/>
                </a:solidFill>
                <a:ea typeface="华文楷体"/>
                <a:cs typeface="Times New Roman" pitchFamily="18" charset="0"/>
              </a:rPr>
              <a:t>shown </a:t>
            </a:r>
            <a:r>
              <a:rPr lang="en-GB" altLang="zh-CN" sz="2400" b="1" dirty="0" smtClean="0">
                <a:solidFill>
                  <a:srgbClr val="0000FF"/>
                </a:solidFill>
                <a:ea typeface="华文楷体"/>
                <a:cs typeface="Times New Roman" pitchFamily="18" charset="0"/>
              </a:rPr>
              <a:t>as follows.</a:t>
            </a:r>
            <a:endParaRPr lang="en-US" altLang="zh-CN" sz="2400" b="1" dirty="0">
              <a:solidFill>
                <a:srgbClr val="0000FF"/>
              </a:solidFill>
              <a:ea typeface="华文楷体"/>
              <a:cs typeface="Times New Roman" pitchFamily="18" charset="0"/>
            </a:endParaRPr>
          </a:p>
        </p:txBody>
      </p:sp>
      <p:sp>
        <p:nvSpPr>
          <p:cNvPr id="13" name="Rectangle 4"/>
          <p:cNvSpPr txBox="1">
            <a:spLocks noChangeArrowheads="1"/>
          </p:cNvSpPr>
          <p:nvPr/>
        </p:nvSpPr>
        <p:spPr>
          <a:xfrm>
            <a:off x="2674531" y="115890"/>
            <a:ext cx="687291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The subscale prototype dipole magnets</a:t>
            </a: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242053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4781" y="3539171"/>
            <a:ext cx="3812618" cy="2785158"/>
          </a:xfrm>
          <a:prstGeom prst="rect">
            <a:avLst/>
          </a:prstGeom>
        </p:spPr>
      </p:pic>
      <p:sp>
        <p:nvSpPr>
          <p:cNvPr id="13" name="Rectangle 4"/>
          <p:cNvSpPr txBox="1">
            <a:spLocks noChangeArrowheads="1"/>
          </p:cNvSpPr>
          <p:nvPr/>
        </p:nvSpPr>
        <p:spPr>
          <a:xfrm>
            <a:off x="2099378" y="141587"/>
            <a:ext cx="805645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T</a:t>
            </a:r>
            <a:r>
              <a:rPr lang="en-US" altLang="zh-CN" b="1" dirty="0" smtClean="0">
                <a:solidFill>
                  <a:srgbClr val="FF0000"/>
                </a:solidFill>
                <a:ea typeface="华文楷体"/>
                <a:cs typeface="Times New Roman" pitchFamily="18" charset="0"/>
              </a:rPr>
              <a:t>he </a:t>
            </a:r>
            <a:r>
              <a:rPr lang="en-US" altLang="zh-CN" b="1" dirty="0">
                <a:solidFill>
                  <a:srgbClr val="FF0000"/>
                </a:solidFill>
                <a:ea typeface="华文楷体"/>
                <a:cs typeface="Times New Roman" pitchFamily="18" charset="0"/>
              </a:rPr>
              <a:t>full-scale prototype CT coil dipole magnet</a:t>
            </a: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8" name="Rectangle 8"/>
          <p:cNvSpPr>
            <a:spLocks noChangeArrowheads="1"/>
          </p:cNvSpPr>
          <p:nvPr/>
        </p:nvSpPr>
        <p:spPr bwMode="auto">
          <a:xfrm>
            <a:off x="361533" y="982799"/>
            <a:ext cx="11532143" cy="2092881"/>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anose="05000000000000000000" pitchFamily="2" charset="2"/>
              <a:buChar char="ü"/>
            </a:pPr>
            <a:r>
              <a:rPr lang="en-US" altLang="zh-CN" sz="2400" b="1" dirty="0" smtClean="0">
                <a:solidFill>
                  <a:srgbClr val="0000FF"/>
                </a:solidFill>
              </a:rPr>
              <a:t>As the test results of the subscale prototype dipole magnets showed that </a:t>
            </a:r>
            <a:r>
              <a:rPr lang="en-GB" altLang="zh-CN" sz="2400" b="1" dirty="0" smtClean="0">
                <a:solidFill>
                  <a:srgbClr val="0000FF"/>
                </a:solidFill>
              </a:rPr>
              <a:t>only CT coil dipole magnet could meet the precision requirement at the field level of </a:t>
            </a:r>
            <a:r>
              <a:rPr lang="en-GB" altLang="zh-CN" sz="2400" b="1" dirty="0" smtClean="0">
                <a:solidFill>
                  <a:srgbClr val="FF0000"/>
                </a:solidFill>
              </a:rPr>
              <a:t>31Gs</a:t>
            </a:r>
            <a:r>
              <a:rPr lang="en-GB" altLang="zh-CN" sz="2400" b="1" dirty="0" smtClean="0">
                <a:solidFill>
                  <a:srgbClr val="0000FF"/>
                </a:solidFill>
              </a:rPr>
              <a:t>, so this kind of magnet is taken as the first the design for the CEPC </a:t>
            </a:r>
            <a:r>
              <a:rPr lang="en-GB" altLang="zh-CN" sz="2400" b="1" dirty="0" smtClean="0">
                <a:solidFill>
                  <a:srgbClr val="0000FF"/>
                </a:solidFill>
              </a:rPr>
              <a:t>booster.</a:t>
            </a:r>
            <a:endParaRPr lang="en-GB" altLang="zh-CN" sz="2400" b="1" dirty="0" smtClean="0">
              <a:solidFill>
                <a:srgbClr val="0000FF"/>
              </a:solidFill>
            </a:endParaRPr>
          </a:p>
          <a:p>
            <a:pPr marL="342900" indent="-342900" algn="just">
              <a:spcBef>
                <a:spcPts val="1200"/>
              </a:spcBef>
              <a:buClr>
                <a:srgbClr val="FF0000"/>
              </a:buClr>
              <a:buFont typeface="Wingdings" panose="05000000000000000000" pitchFamily="2" charset="2"/>
              <a:buChar char="ü"/>
            </a:pPr>
            <a:r>
              <a:rPr lang="en-US" altLang="zh-CN" sz="2400" b="1" dirty="0" smtClean="0">
                <a:solidFill>
                  <a:srgbClr val="0000FF"/>
                </a:solidFill>
                <a:ea typeface="华文楷体"/>
                <a:cs typeface="Times New Roman" pitchFamily="18" charset="0"/>
              </a:rPr>
              <a:t>To explore the processing technologies of the </a:t>
            </a:r>
            <a:r>
              <a:rPr lang="en-US" altLang="zh-CN" sz="2400" b="1" dirty="0">
                <a:solidFill>
                  <a:srgbClr val="0000FF"/>
                </a:solidFill>
                <a:ea typeface="华文楷体"/>
                <a:cs typeface="Times New Roman" pitchFamily="18" charset="0"/>
              </a:rPr>
              <a:t>production, </a:t>
            </a:r>
            <a:r>
              <a:rPr lang="en-US" altLang="zh-CN" sz="2400" b="1" dirty="0" smtClean="0">
                <a:solidFill>
                  <a:srgbClr val="0000FF"/>
                </a:solidFill>
                <a:ea typeface="华文楷体"/>
                <a:cs typeface="Times New Roman" pitchFamily="18" charset="0"/>
              </a:rPr>
              <a:t>a </a:t>
            </a:r>
            <a:r>
              <a:rPr lang="en-US" altLang="zh-CN" sz="2400" b="1" dirty="0">
                <a:solidFill>
                  <a:srgbClr val="0000FF"/>
                </a:solidFill>
                <a:ea typeface="华文楷体"/>
                <a:cs typeface="Times New Roman" pitchFamily="18" charset="0"/>
              </a:rPr>
              <a:t>full-scale prototype </a:t>
            </a:r>
            <a:r>
              <a:rPr lang="en-US" altLang="zh-CN" sz="2400" b="1" dirty="0" smtClean="0">
                <a:solidFill>
                  <a:srgbClr val="0000FF"/>
                </a:solidFill>
                <a:ea typeface="华文楷体"/>
                <a:cs typeface="Times New Roman" pitchFamily="18" charset="0"/>
              </a:rPr>
              <a:t>dipole magnet is designed and </a:t>
            </a:r>
            <a:r>
              <a:rPr lang="en-US" altLang="zh-CN" sz="2400" b="1" dirty="0">
                <a:solidFill>
                  <a:srgbClr val="0000FF"/>
                </a:solidFill>
                <a:ea typeface="华文楷体"/>
                <a:cs typeface="Times New Roman" pitchFamily="18" charset="0"/>
              </a:rPr>
              <a:t>developed. </a:t>
            </a:r>
          </a:p>
        </p:txBody>
      </p:sp>
    </p:spTree>
    <p:extLst>
      <p:ext uri="{BB962C8B-B14F-4D97-AF65-F5344CB8AC3E}">
        <p14:creationId xmlns:p14="http://schemas.microsoft.com/office/powerpoint/2010/main" val="4128152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621337" y="941293"/>
            <a:ext cx="11012540" cy="2908489"/>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400" b="1" dirty="0">
                <a:solidFill>
                  <a:srgbClr val="0000FF"/>
                </a:solidFill>
                <a:ea typeface="华文楷体"/>
                <a:cs typeface="Times New Roman" pitchFamily="18" charset="0"/>
              </a:rPr>
              <a:t>The total length of the magnet is 5.1m, it </a:t>
            </a:r>
            <a:r>
              <a:rPr lang="en-US" altLang="zh-CN" sz="2400" b="1" dirty="0" smtClean="0">
                <a:solidFill>
                  <a:srgbClr val="0000FF"/>
                </a:solidFill>
                <a:ea typeface="华文楷体"/>
                <a:cs typeface="Times New Roman" pitchFamily="18" charset="0"/>
              </a:rPr>
              <a:t>consists of </a:t>
            </a:r>
            <a:r>
              <a:rPr lang="en-US" altLang="zh-CN" sz="2400" b="1" dirty="0">
                <a:solidFill>
                  <a:srgbClr val="0000FF"/>
                </a:solidFill>
                <a:ea typeface="华文楷体"/>
                <a:cs typeface="Times New Roman" pitchFamily="18" charset="0"/>
              </a:rPr>
              <a:t>the coil and shielding tube.</a:t>
            </a:r>
          </a:p>
          <a:p>
            <a:pPr marL="342900" indent="-342900" algn="just">
              <a:spcBef>
                <a:spcPts val="600"/>
              </a:spcBef>
              <a:buClr>
                <a:srgbClr val="FF0000"/>
              </a:buClr>
              <a:buFont typeface="Wingdings" panose="05000000000000000000" pitchFamily="2" charset="2"/>
              <a:buChar char="ü"/>
            </a:pPr>
            <a:r>
              <a:rPr lang="en-US" altLang="zh-CN" sz="2400" b="1" dirty="0">
                <a:solidFill>
                  <a:srgbClr val="0000FF"/>
                </a:solidFill>
                <a:ea typeface="华文楷体"/>
                <a:cs typeface="Times New Roman" pitchFamily="18" charset="0"/>
              </a:rPr>
              <a:t>The coil </a:t>
            </a:r>
            <a:r>
              <a:rPr lang="en-US" altLang="zh-CN" sz="2400" b="1" dirty="0" smtClean="0">
                <a:solidFill>
                  <a:srgbClr val="0000FF"/>
                </a:solidFill>
                <a:ea typeface="华文楷体"/>
                <a:cs typeface="Times New Roman" pitchFamily="18" charset="0"/>
              </a:rPr>
              <a:t>has two </a:t>
            </a:r>
            <a:r>
              <a:rPr lang="en-US" altLang="zh-CN" sz="2400" b="1" dirty="0">
                <a:solidFill>
                  <a:srgbClr val="0000FF"/>
                </a:solidFill>
                <a:ea typeface="华文楷体"/>
                <a:cs typeface="Times New Roman" pitchFamily="18" charset="0"/>
              </a:rPr>
              <a:t>half coils, each half coil has two layers and three turns, which are formed by the pure aluminum conductors.</a:t>
            </a:r>
          </a:p>
          <a:p>
            <a:pPr marL="342900" indent="-342900" algn="just">
              <a:spcBef>
                <a:spcPts val="600"/>
              </a:spcBef>
              <a:buClr>
                <a:srgbClr val="FF0000"/>
              </a:buClr>
              <a:buFont typeface="Wingdings" panose="05000000000000000000" pitchFamily="2" charset="2"/>
              <a:buChar char="ü"/>
            </a:pPr>
            <a:r>
              <a:rPr lang="en-US" altLang="zh-CN" sz="2400" b="1" dirty="0">
                <a:solidFill>
                  <a:srgbClr val="0000FF"/>
                </a:solidFill>
                <a:ea typeface="华文楷体"/>
                <a:cs typeface="Times New Roman" pitchFamily="18" charset="0"/>
              </a:rPr>
              <a:t>The shielding tube is made by a long steel tube. In order to install </a:t>
            </a:r>
            <a:r>
              <a:rPr lang="en-US" altLang="zh-CN" sz="2400" b="1" dirty="0" smtClean="0">
                <a:solidFill>
                  <a:srgbClr val="0000FF"/>
                </a:solidFill>
                <a:ea typeface="华文楷体"/>
                <a:cs typeface="Times New Roman" pitchFamily="18" charset="0"/>
              </a:rPr>
              <a:t>the coils, </a:t>
            </a:r>
            <a:r>
              <a:rPr lang="en-US" altLang="zh-CN" sz="2400" b="1" dirty="0">
                <a:solidFill>
                  <a:srgbClr val="0000FF"/>
                </a:solidFill>
                <a:ea typeface="华文楷体"/>
                <a:cs typeface="Times New Roman" pitchFamily="18" charset="0"/>
              </a:rPr>
              <a:t>it can be split into upper and lower halves. </a:t>
            </a:r>
          </a:p>
          <a:p>
            <a:pPr marL="342900" indent="-342900" algn="just">
              <a:spcBef>
                <a:spcPts val="600"/>
              </a:spcBef>
              <a:buClr>
                <a:srgbClr val="FF0000"/>
              </a:buClr>
              <a:buFont typeface="Wingdings" panose="05000000000000000000" pitchFamily="2" charset="2"/>
              <a:buChar char="ü"/>
            </a:pPr>
            <a:r>
              <a:rPr lang="en-US" altLang="zh-CN" sz="2400" b="1" dirty="0">
                <a:solidFill>
                  <a:srgbClr val="0000FF"/>
                </a:solidFill>
                <a:ea typeface="华文楷体"/>
                <a:cs typeface="Times New Roman" pitchFamily="18" charset="0"/>
              </a:rPr>
              <a:t>The water cooling tubes </a:t>
            </a:r>
            <a:r>
              <a:rPr lang="en-US" altLang="zh-CN" sz="2400" b="1" dirty="0" smtClean="0">
                <a:solidFill>
                  <a:srgbClr val="0000FF"/>
                </a:solidFill>
                <a:ea typeface="华文楷体"/>
                <a:cs typeface="Times New Roman" pitchFamily="18" charset="0"/>
              </a:rPr>
              <a:t>are </a:t>
            </a:r>
            <a:r>
              <a:rPr lang="en-US" altLang="zh-CN" sz="2400" b="1" dirty="0">
                <a:solidFill>
                  <a:srgbClr val="0000FF"/>
                </a:solidFill>
                <a:ea typeface="华文楷体"/>
                <a:cs typeface="Times New Roman" pitchFamily="18" charset="0"/>
              </a:rPr>
              <a:t>inserted between </a:t>
            </a:r>
            <a:r>
              <a:rPr lang="en-US" altLang="zh-CN" sz="2400" b="1" dirty="0" smtClean="0">
                <a:solidFill>
                  <a:srgbClr val="0000FF"/>
                </a:solidFill>
                <a:ea typeface="华文楷体"/>
                <a:cs typeface="Times New Roman" pitchFamily="18" charset="0"/>
              </a:rPr>
              <a:t>two </a:t>
            </a:r>
            <a:r>
              <a:rPr lang="en-US" altLang="zh-CN" sz="2400" b="1" dirty="0">
                <a:solidFill>
                  <a:srgbClr val="0000FF"/>
                </a:solidFill>
                <a:ea typeface="华文楷体"/>
                <a:cs typeface="Times New Roman" pitchFamily="18" charset="0"/>
              </a:rPr>
              <a:t>conductors in the inner layer of half coil.</a:t>
            </a:r>
          </a:p>
        </p:txBody>
      </p:sp>
      <p:pic>
        <p:nvPicPr>
          <p:cNvPr id="10" name="图片 9"/>
          <p:cNvPicPr>
            <a:picLocks noChangeAspect="1"/>
          </p:cNvPicPr>
          <p:nvPr/>
        </p:nvPicPr>
        <p:blipFill>
          <a:blip r:embed="rId2"/>
          <a:stretch>
            <a:fillRect/>
          </a:stretch>
        </p:blipFill>
        <p:spPr>
          <a:xfrm>
            <a:off x="524273" y="3884429"/>
            <a:ext cx="4755717" cy="2449573"/>
          </a:xfrm>
          <a:prstGeom prst="rect">
            <a:avLst/>
          </a:prstGeom>
        </p:spPr>
      </p:pic>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14" name="图片 13"/>
          <p:cNvPicPr>
            <a:picLocks noChangeAspect="1"/>
          </p:cNvPicPr>
          <p:nvPr/>
        </p:nvPicPr>
        <p:blipFill>
          <a:blip r:embed="rId3"/>
          <a:stretch>
            <a:fillRect/>
          </a:stretch>
        </p:blipFill>
        <p:spPr>
          <a:xfrm>
            <a:off x="5197544" y="3884429"/>
            <a:ext cx="3449161" cy="2337147"/>
          </a:xfrm>
          <a:prstGeom prst="rect">
            <a:avLst/>
          </a:prstGeom>
        </p:spPr>
      </p:pic>
      <p:sp>
        <p:nvSpPr>
          <p:cNvPr id="12" name="Rectangle 4"/>
          <p:cNvSpPr txBox="1">
            <a:spLocks noChangeArrowheads="1"/>
          </p:cNvSpPr>
          <p:nvPr/>
        </p:nvSpPr>
        <p:spPr>
          <a:xfrm>
            <a:off x="2099378" y="141587"/>
            <a:ext cx="805645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T</a:t>
            </a:r>
            <a:r>
              <a:rPr lang="en-US" altLang="zh-CN" b="1" dirty="0" smtClean="0">
                <a:solidFill>
                  <a:srgbClr val="FF0000"/>
                </a:solidFill>
                <a:ea typeface="华文楷体"/>
                <a:cs typeface="Times New Roman" pitchFamily="18" charset="0"/>
              </a:rPr>
              <a:t>he </a:t>
            </a:r>
            <a:r>
              <a:rPr lang="en-US" altLang="zh-CN" b="1" dirty="0">
                <a:solidFill>
                  <a:srgbClr val="FF0000"/>
                </a:solidFill>
                <a:ea typeface="华文楷体"/>
                <a:cs typeface="Times New Roman" pitchFamily="18" charset="0"/>
              </a:rPr>
              <a:t>full-scale prototype CT coil dipole magnet</a:t>
            </a:r>
          </a:p>
        </p:txBody>
      </p:sp>
      <p:pic>
        <p:nvPicPr>
          <p:cNvPr id="15" name="图片 14"/>
          <p:cNvPicPr>
            <a:picLocks noChangeAspect="1"/>
          </p:cNvPicPr>
          <p:nvPr/>
        </p:nvPicPr>
        <p:blipFill>
          <a:blip r:embed="rId4"/>
          <a:stretch>
            <a:fillRect/>
          </a:stretch>
        </p:blipFill>
        <p:spPr>
          <a:xfrm>
            <a:off x="8443931" y="4110432"/>
            <a:ext cx="3287752" cy="2303031"/>
          </a:xfrm>
          <a:prstGeom prst="rect">
            <a:avLst/>
          </a:prstGeom>
        </p:spPr>
      </p:pic>
    </p:spTree>
    <p:extLst>
      <p:ext uri="{BB962C8B-B14F-4D97-AF65-F5344CB8AC3E}">
        <p14:creationId xmlns:p14="http://schemas.microsoft.com/office/powerpoint/2010/main" val="924828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12700">
          <a:solidFill>
            <a:srgbClr val="FF0000"/>
          </a:solidFill>
        </a:ln>
      </a:spPr>
      <a:bodyPr wrap="square">
        <a:spAutoFit/>
      </a:bodyPr>
      <a:lstStyle>
        <a:defPPr marL="342900" indent="-342900" algn="just">
          <a:spcAft>
            <a:spcPts val="600"/>
          </a:spcAft>
          <a:buClr>
            <a:srgbClr val="FF0000"/>
          </a:buClr>
          <a:buFont typeface="Wingdings" panose="05000000000000000000" pitchFamily="2" charset="2"/>
          <a:buChar char="Ø"/>
          <a:tabLst>
            <a:tab pos="457200" algn="l"/>
          </a:tabLst>
          <a:defRPr sz="2400" b="1" dirty="0" smtClean="0">
            <a:solidFill>
              <a:srgbClr val="0000FF"/>
            </a:solidFill>
            <a:ea typeface="华文楷体"/>
            <a:cs typeface="Times New Roman" pitchFamily="18" charset="0"/>
            <a:sym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166129</TotalTime>
  <Words>1766</Words>
  <Application>Microsoft Office PowerPoint</Application>
  <PresentationFormat>宽屏</PresentationFormat>
  <Paragraphs>154</Paragraphs>
  <Slides>26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Arial Unicode MS</vt:lpstr>
      <vt:lpstr>华文楷体</vt:lpstr>
      <vt:lpstr>楷体</vt:lpstr>
      <vt:lpstr>宋体</vt:lpstr>
      <vt:lpstr>Arial</vt:lpstr>
      <vt:lpstr>Calibri</vt:lpstr>
      <vt:lpstr>Calibri Light</vt:lpstr>
      <vt:lpstr>Times New Roman</vt:lpstr>
      <vt:lpstr>Wingdings</vt:lpstr>
      <vt:lpstr>Office 主题</vt:lpstr>
      <vt:lpstr>Progress of Prototype Dipole Magnet for CEPC Booster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unknown</dc:creator>
  <cp:lastModifiedBy>8615699787073</cp:lastModifiedBy>
  <cp:revision>676</cp:revision>
  <dcterms:created xsi:type="dcterms:W3CDTF">2019-04-22T02:12:31Z</dcterms:created>
  <dcterms:modified xsi:type="dcterms:W3CDTF">2023-06-07T01:51:22Z</dcterms:modified>
</cp:coreProperties>
</file>